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67" r:id="rId5"/>
    <p:sldMasterId id="2147483840" r:id="rId6"/>
    <p:sldMasterId id="2147483883" r:id="rId7"/>
    <p:sldMasterId id="2147483916" r:id="rId8"/>
    <p:sldMasterId id="2147483949" r:id="rId9"/>
    <p:sldMasterId id="2147483982" r:id="rId10"/>
  </p:sldMasterIdLst>
  <p:notesMasterIdLst>
    <p:notesMasterId r:id="rId31"/>
  </p:notesMasterIdLst>
  <p:handoutMasterIdLst>
    <p:handoutMasterId r:id="rId32"/>
  </p:handoutMasterIdLst>
  <p:sldIdLst>
    <p:sldId id="841" r:id="rId11"/>
    <p:sldId id="896" r:id="rId12"/>
    <p:sldId id="900" r:id="rId13"/>
    <p:sldId id="902" r:id="rId14"/>
    <p:sldId id="870" r:id="rId15"/>
    <p:sldId id="885" r:id="rId16"/>
    <p:sldId id="889" r:id="rId17"/>
    <p:sldId id="874" r:id="rId18"/>
    <p:sldId id="876" r:id="rId19"/>
    <p:sldId id="880" r:id="rId20"/>
    <p:sldId id="882" r:id="rId21"/>
    <p:sldId id="887" r:id="rId22"/>
    <p:sldId id="892" r:id="rId23"/>
    <p:sldId id="894" r:id="rId24"/>
    <p:sldId id="895" r:id="rId25"/>
    <p:sldId id="886" r:id="rId26"/>
    <p:sldId id="862" r:id="rId27"/>
    <p:sldId id="897" r:id="rId28"/>
    <p:sldId id="898" r:id="rId29"/>
    <p:sldId id="903" r:id="rId3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lk, Steven" initials="CS" lastIdx="6" clrIdx="0">
    <p:extLst>
      <p:ext uri="{19B8F6BF-5375-455C-9EA6-DF929625EA0E}">
        <p15:presenceInfo xmlns:p15="http://schemas.microsoft.com/office/powerpoint/2012/main" userId="S-1-5-21-2844929807-1687724802-988633214-44026" providerId="AD"/>
      </p:ext>
    </p:extLst>
  </p:cmAuthor>
  <p:cmAuthor id="2" name="Lightner, Valri" initials="LV" lastIdx="13" clrIdx="1">
    <p:extLst>
      <p:ext uri="{19B8F6BF-5375-455C-9EA6-DF929625EA0E}">
        <p15:presenceInfo xmlns:p15="http://schemas.microsoft.com/office/powerpoint/2012/main" userId="S-1-5-21-2844929807-1687724802-988633214-45725" providerId="AD"/>
      </p:ext>
    </p:extLst>
  </p:cmAuthor>
  <p:cmAuthor id="3" name="Rachuri, Sudarsan" initials="RS" lastIdx="4" clrIdx="2">
    <p:extLst>
      <p:ext uri="{19B8F6BF-5375-455C-9EA6-DF929625EA0E}">
        <p15:presenceInfo xmlns:p15="http://schemas.microsoft.com/office/powerpoint/2012/main" userId="S-1-5-21-2844929807-1687724802-988633214-199607" providerId="AD"/>
      </p:ext>
    </p:extLst>
  </p:cmAuthor>
  <p:cmAuthor id="4" name="Peretti, Kathryn (FELLOW)" initials="PK(" lastIdx="11" clrIdx="3">
    <p:extLst>
      <p:ext uri="{19B8F6BF-5375-455C-9EA6-DF929625EA0E}">
        <p15:presenceInfo xmlns:p15="http://schemas.microsoft.com/office/powerpoint/2012/main" userId="S-1-5-21-2844929807-1687724802-988633214-242090" providerId="AD"/>
      </p:ext>
    </p:extLst>
  </p:cmAuthor>
  <p:cmAuthor id="5" name="Klembara, Melissa" initials="KM" lastIdx="11" clrIdx="4">
    <p:extLst>
      <p:ext uri="{19B8F6BF-5375-455C-9EA6-DF929625EA0E}">
        <p15:presenceInfo xmlns:p15="http://schemas.microsoft.com/office/powerpoint/2012/main" userId="S-1-5-21-2844929807-1687724802-988633214-449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65C"/>
    <a:srgbClr val="007934"/>
    <a:srgbClr val="003366"/>
    <a:srgbClr val="000066"/>
    <a:srgbClr val="0D3C8C"/>
    <a:srgbClr val="000000"/>
    <a:srgbClr val="005B82"/>
    <a:srgbClr val="BDD7EE"/>
    <a:srgbClr val="00853F"/>
    <a:srgbClr val="BED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84" autoAdjust="0"/>
    <p:restoredTop sz="95652" autoAdjust="0"/>
  </p:normalViewPr>
  <p:slideViewPr>
    <p:cSldViewPr>
      <p:cViewPr varScale="1">
        <p:scale>
          <a:sx n="87" d="100"/>
          <a:sy n="87" d="100"/>
        </p:scale>
        <p:origin x="1158" y="84"/>
      </p:cViewPr>
      <p:guideLst>
        <p:guide orient="horz" pos="3024"/>
        <p:guide pos="2880"/>
      </p:guideLst>
    </p:cSldViewPr>
  </p:slideViewPr>
  <p:notesTextViewPr>
    <p:cViewPr>
      <p:scale>
        <a:sx n="100" d="100"/>
        <a:sy n="100" d="100"/>
      </p:scale>
      <p:origin x="0" y="0"/>
    </p:cViewPr>
  </p:notesTextViewPr>
  <p:sorterViewPr>
    <p:cViewPr>
      <p:scale>
        <a:sx n="110" d="100"/>
        <a:sy n="110" d="100"/>
      </p:scale>
      <p:origin x="0" y="0"/>
    </p:cViewPr>
  </p:sorterViewPr>
  <p:notesViewPr>
    <p:cSldViewPr>
      <p:cViewPr varScale="1">
        <p:scale>
          <a:sx n="66" d="100"/>
          <a:sy n="66" d="100"/>
        </p:scale>
        <p:origin x="-3354" y="-114"/>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presProps" Target="presProps.xml"/><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son, Keith R." userId="9cc4050f-e505-4149-afd0-c8b7f6984abd" providerId="ADAL" clId="{AC6324B4-07DC-411A-A1CC-383EE79A35EC}"/>
    <pc:docChg chg="custSel modSld">
      <pc:chgData name="Jamison, Keith R." userId="9cc4050f-e505-4149-afd0-c8b7f6984abd" providerId="ADAL" clId="{AC6324B4-07DC-411A-A1CC-383EE79A35EC}" dt="2020-05-05T19:02:43.166" v="298" actId="1592"/>
      <pc:docMkLst>
        <pc:docMk/>
      </pc:docMkLst>
      <pc:sldChg chg="modSp delCm">
        <pc:chgData name="Jamison, Keith R." userId="9cc4050f-e505-4149-afd0-c8b7f6984abd" providerId="ADAL" clId="{AC6324B4-07DC-411A-A1CC-383EE79A35EC}" dt="2020-05-05T18:54:46.241" v="60" actId="20577"/>
        <pc:sldMkLst>
          <pc:docMk/>
          <pc:sldMk cId="3408946891" sldId="858"/>
        </pc:sldMkLst>
        <pc:spChg chg="mod">
          <ac:chgData name="Jamison, Keith R." userId="9cc4050f-e505-4149-afd0-c8b7f6984abd" providerId="ADAL" clId="{AC6324B4-07DC-411A-A1CC-383EE79A35EC}" dt="2020-05-05T18:54:46.241" v="60" actId="20577"/>
          <ac:spMkLst>
            <pc:docMk/>
            <pc:sldMk cId="3408946891" sldId="858"/>
            <ac:spMk id="3" creationId="{00000000-0000-0000-0000-000000000000}"/>
          </ac:spMkLst>
        </pc:spChg>
      </pc:sldChg>
      <pc:sldChg chg="delCm">
        <pc:chgData name="Jamison, Keith R." userId="9cc4050f-e505-4149-afd0-c8b7f6984abd" providerId="ADAL" clId="{AC6324B4-07DC-411A-A1CC-383EE79A35EC}" dt="2020-05-05T18:53:28.084" v="0" actId="1592"/>
        <pc:sldMkLst>
          <pc:docMk/>
          <pc:sldMk cId="1737497631" sldId="859"/>
        </pc:sldMkLst>
      </pc:sldChg>
      <pc:sldChg chg="delSp modSp">
        <pc:chgData name="Jamison, Keith R." userId="9cc4050f-e505-4149-afd0-c8b7f6984abd" providerId="ADAL" clId="{AC6324B4-07DC-411A-A1CC-383EE79A35EC}" dt="2020-05-05T19:00:11.099" v="200" actId="478"/>
        <pc:sldMkLst>
          <pc:docMk/>
          <pc:sldMk cId="2809059252" sldId="860"/>
        </pc:sldMkLst>
        <pc:spChg chg="mod">
          <ac:chgData name="Jamison, Keith R." userId="9cc4050f-e505-4149-afd0-c8b7f6984abd" providerId="ADAL" clId="{AC6324B4-07DC-411A-A1CC-383EE79A35EC}" dt="2020-05-05T18:56:36.345" v="197" actId="20577"/>
          <ac:spMkLst>
            <pc:docMk/>
            <pc:sldMk cId="2809059252" sldId="860"/>
            <ac:spMk id="3" creationId="{00000000-0000-0000-0000-000000000000}"/>
          </ac:spMkLst>
        </pc:spChg>
        <pc:spChg chg="del">
          <ac:chgData name="Jamison, Keith R." userId="9cc4050f-e505-4149-afd0-c8b7f6984abd" providerId="ADAL" clId="{AC6324B4-07DC-411A-A1CC-383EE79A35EC}" dt="2020-05-05T19:00:11.099" v="200" actId="478"/>
          <ac:spMkLst>
            <pc:docMk/>
            <pc:sldMk cId="2809059252" sldId="860"/>
            <ac:spMk id="4" creationId="{1F0A17A3-E5E7-41C6-8D69-205E7C1BC113}"/>
          </ac:spMkLst>
        </pc:spChg>
      </pc:sldChg>
      <pc:sldChg chg="modSp">
        <pc:chgData name="Jamison, Keith R." userId="9cc4050f-e505-4149-afd0-c8b7f6984abd" providerId="ADAL" clId="{AC6324B4-07DC-411A-A1CC-383EE79A35EC}" dt="2020-05-05T18:57:39.154" v="199" actId="6549"/>
        <pc:sldMkLst>
          <pc:docMk/>
          <pc:sldMk cId="4266283183" sldId="861"/>
        </pc:sldMkLst>
        <pc:spChg chg="mod">
          <ac:chgData name="Jamison, Keith R." userId="9cc4050f-e505-4149-afd0-c8b7f6984abd" providerId="ADAL" clId="{AC6324B4-07DC-411A-A1CC-383EE79A35EC}" dt="2020-05-05T18:57:39.154" v="199" actId="6549"/>
          <ac:spMkLst>
            <pc:docMk/>
            <pc:sldMk cId="4266283183" sldId="861"/>
            <ac:spMk id="3" creationId="{00000000-0000-0000-0000-000000000000}"/>
          </ac:spMkLst>
        </pc:spChg>
      </pc:sldChg>
      <pc:sldChg chg="modSp delCm">
        <pc:chgData name="Jamison, Keith R." userId="9cc4050f-e505-4149-afd0-c8b7f6984abd" providerId="ADAL" clId="{AC6324B4-07DC-411A-A1CC-383EE79A35EC}" dt="2020-05-05T19:02:43.166" v="298" actId="1592"/>
        <pc:sldMkLst>
          <pc:docMk/>
          <pc:sldMk cId="2897891351" sldId="873"/>
        </pc:sldMkLst>
        <pc:spChg chg="mod">
          <ac:chgData name="Jamison, Keith R." userId="9cc4050f-e505-4149-afd0-c8b7f6984abd" providerId="ADAL" clId="{AC6324B4-07DC-411A-A1CC-383EE79A35EC}" dt="2020-05-05T19:02:34.965" v="297" actId="20577"/>
          <ac:spMkLst>
            <pc:docMk/>
            <pc:sldMk cId="2897891351" sldId="873"/>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5" dt="2020-05-18T07:53:03.233" idx="7">
    <p:pos x="10" y="10"/>
    <p:text>We may want to include this with the REMADE slides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05-18T09:52:30.672" idx="4">
    <p:pos x="5012" y="93"/>
    <p:text>Consider saying AMO is addressing Dept-wide PIC</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1506FA-0B9C-4EED-BFAE-DEDEAD4AEEE5}" type="doc">
      <dgm:prSet loTypeId="urn:microsoft.com/office/officeart/2005/8/layout/hProcess11" loCatId="process" qsTypeId="urn:microsoft.com/office/officeart/2005/8/quickstyle/simple1" qsCatId="simple" csTypeId="urn:microsoft.com/office/officeart/2005/8/colors/accent1_2" csCatId="accent1" phldr="1"/>
      <dgm:spPr/>
    </dgm:pt>
    <dgm:pt modelId="{D6A71857-204F-4216-BDD9-34F0F339C971}">
      <dgm:prSet phldrT="[Text]" custT="1"/>
      <dgm:spPr/>
      <dgm:t>
        <a:bodyPr/>
        <a:lstStyle/>
        <a:p>
          <a:r>
            <a:rPr lang="en-US" sz="2000" dirty="0" smtClean="0"/>
            <a:t>2018</a:t>
          </a:r>
          <a:endParaRPr lang="en-US" sz="2000" dirty="0"/>
        </a:p>
      </dgm:t>
    </dgm:pt>
    <dgm:pt modelId="{CF48F8AD-AEF9-4B0C-8308-F6E6EB1BAF67}" type="parTrans" cxnId="{44C93993-B26F-41BD-B70B-47CDB29EDFB5}">
      <dgm:prSet/>
      <dgm:spPr/>
      <dgm:t>
        <a:bodyPr/>
        <a:lstStyle/>
        <a:p>
          <a:endParaRPr lang="en-US" sz="2000"/>
        </a:p>
      </dgm:t>
    </dgm:pt>
    <dgm:pt modelId="{30A82970-AFEB-4DD7-9B09-D2C6BE066D9C}" type="sibTrans" cxnId="{44C93993-B26F-41BD-B70B-47CDB29EDFB5}">
      <dgm:prSet/>
      <dgm:spPr/>
      <dgm:t>
        <a:bodyPr/>
        <a:lstStyle/>
        <a:p>
          <a:endParaRPr lang="en-US" sz="2000"/>
        </a:p>
      </dgm:t>
    </dgm:pt>
    <dgm:pt modelId="{9B956EC3-D97C-496D-9E77-F2533F8655D3}">
      <dgm:prSet phldrT="[Text]" custT="1"/>
      <dgm:spPr/>
      <dgm:t>
        <a:bodyPr/>
        <a:lstStyle/>
        <a:p>
          <a:r>
            <a:rPr lang="en-US" sz="2000" dirty="0" smtClean="0"/>
            <a:t>2019</a:t>
          </a:r>
          <a:endParaRPr lang="en-US" sz="2000" dirty="0"/>
        </a:p>
      </dgm:t>
    </dgm:pt>
    <dgm:pt modelId="{1D31A8EF-22C2-455A-A83B-E6B4CDCA522F}" type="parTrans" cxnId="{546C5A9F-38ED-4F62-B102-45393CE763FF}">
      <dgm:prSet/>
      <dgm:spPr/>
      <dgm:t>
        <a:bodyPr/>
        <a:lstStyle/>
        <a:p>
          <a:endParaRPr lang="en-US" sz="2000"/>
        </a:p>
      </dgm:t>
    </dgm:pt>
    <dgm:pt modelId="{9ABDCEA7-233D-46B4-A785-DB95796C232A}" type="sibTrans" cxnId="{546C5A9F-38ED-4F62-B102-45393CE763FF}">
      <dgm:prSet/>
      <dgm:spPr/>
      <dgm:t>
        <a:bodyPr/>
        <a:lstStyle/>
        <a:p>
          <a:endParaRPr lang="en-US" sz="2000"/>
        </a:p>
      </dgm:t>
    </dgm:pt>
    <dgm:pt modelId="{6113174F-7FC1-4E04-8DAA-EEEA639646B0}">
      <dgm:prSet phldrT="[Text]" custT="1"/>
      <dgm:spPr/>
      <dgm:t>
        <a:bodyPr/>
        <a:lstStyle/>
        <a:p>
          <a:r>
            <a:rPr lang="en-US" sz="2000" dirty="0" smtClean="0"/>
            <a:t>2020</a:t>
          </a:r>
          <a:endParaRPr lang="en-US" sz="2000" dirty="0"/>
        </a:p>
      </dgm:t>
    </dgm:pt>
    <dgm:pt modelId="{6C4EA277-578B-42B9-A1CF-D89314D4D1A4}" type="parTrans" cxnId="{7D494905-AD29-4DB7-B3CC-517FDB5FD8B4}">
      <dgm:prSet/>
      <dgm:spPr/>
      <dgm:t>
        <a:bodyPr/>
        <a:lstStyle/>
        <a:p>
          <a:endParaRPr lang="en-US" sz="2000"/>
        </a:p>
      </dgm:t>
    </dgm:pt>
    <dgm:pt modelId="{7DDB61D8-8B4C-44B8-B19C-F55A01677A1C}" type="sibTrans" cxnId="{7D494905-AD29-4DB7-B3CC-517FDB5FD8B4}">
      <dgm:prSet/>
      <dgm:spPr/>
      <dgm:t>
        <a:bodyPr/>
        <a:lstStyle/>
        <a:p>
          <a:endParaRPr lang="en-US" sz="2000"/>
        </a:p>
      </dgm:t>
    </dgm:pt>
    <dgm:pt modelId="{2AA32F67-6547-403E-8F4E-DD489518550B}">
      <dgm:prSet phldrT="[Text]" custT="1"/>
      <dgm:spPr/>
      <dgm:t>
        <a:bodyPr/>
        <a:lstStyle/>
        <a:p>
          <a:r>
            <a:rPr lang="en-US" sz="2000" dirty="0" smtClean="0"/>
            <a:t>2017</a:t>
          </a:r>
          <a:endParaRPr lang="en-US" sz="2000" dirty="0"/>
        </a:p>
      </dgm:t>
    </dgm:pt>
    <dgm:pt modelId="{C5ED564A-5EEF-485D-B103-9271489CA7D0}" type="parTrans" cxnId="{2199C7D3-AD37-4AAA-97CF-D2BFB71634C2}">
      <dgm:prSet/>
      <dgm:spPr/>
      <dgm:t>
        <a:bodyPr/>
        <a:lstStyle/>
        <a:p>
          <a:endParaRPr lang="en-US"/>
        </a:p>
      </dgm:t>
    </dgm:pt>
    <dgm:pt modelId="{EE8B3E74-8E86-4528-A9C8-872AC5294974}" type="sibTrans" cxnId="{2199C7D3-AD37-4AAA-97CF-D2BFB71634C2}">
      <dgm:prSet/>
      <dgm:spPr/>
      <dgm:t>
        <a:bodyPr/>
        <a:lstStyle/>
        <a:p>
          <a:endParaRPr lang="en-US"/>
        </a:p>
      </dgm:t>
    </dgm:pt>
    <dgm:pt modelId="{FD3BC962-5CDD-4A7A-89EE-A5B3EF4FDB2E}">
      <dgm:prSet phldrT="[Text]" custT="1"/>
      <dgm:spPr/>
      <dgm:t>
        <a:bodyPr/>
        <a:lstStyle/>
        <a:p>
          <a:r>
            <a:rPr lang="en-US" sz="2000" dirty="0" smtClean="0"/>
            <a:t>2021</a:t>
          </a:r>
          <a:endParaRPr lang="en-US" sz="2000" dirty="0"/>
        </a:p>
      </dgm:t>
    </dgm:pt>
    <dgm:pt modelId="{0CE12BDB-46E6-465A-AB7D-50E718352708}" type="parTrans" cxnId="{43783F56-8BDF-4385-8E61-61A6BFE782A7}">
      <dgm:prSet/>
      <dgm:spPr/>
      <dgm:t>
        <a:bodyPr/>
        <a:lstStyle/>
        <a:p>
          <a:endParaRPr lang="en-US"/>
        </a:p>
      </dgm:t>
    </dgm:pt>
    <dgm:pt modelId="{9B67281D-34AF-4556-B981-9B78FCFA5531}" type="sibTrans" cxnId="{43783F56-8BDF-4385-8E61-61A6BFE782A7}">
      <dgm:prSet/>
      <dgm:spPr/>
      <dgm:t>
        <a:bodyPr/>
        <a:lstStyle/>
        <a:p>
          <a:endParaRPr lang="en-US"/>
        </a:p>
      </dgm:t>
    </dgm:pt>
    <dgm:pt modelId="{DCD6CE24-ADCC-428D-958D-B4C0BCBB80BC}">
      <dgm:prSet phldrT="[Text]" custT="1"/>
      <dgm:spPr/>
      <dgm:t>
        <a:bodyPr/>
        <a:lstStyle/>
        <a:p>
          <a:r>
            <a:rPr lang="en-US" sz="2000" dirty="0" smtClean="0"/>
            <a:t>2022</a:t>
          </a:r>
          <a:endParaRPr lang="en-US" sz="2000" dirty="0"/>
        </a:p>
      </dgm:t>
    </dgm:pt>
    <dgm:pt modelId="{1AB1FD7A-B519-4457-8736-7F112AB15D4A}" type="parTrans" cxnId="{7D611FA8-A34D-4AF9-A12B-A690D1C22BBD}">
      <dgm:prSet/>
      <dgm:spPr/>
      <dgm:t>
        <a:bodyPr/>
        <a:lstStyle/>
        <a:p>
          <a:endParaRPr lang="en-US"/>
        </a:p>
      </dgm:t>
    </dgm:pt>
    <dgm:pt modelId="{C8FBD061-09DF-4CB1-AF5C-12BEBB075FAD}" type="sibTrans" cxnId="{7D611FA8-A34D-4AF9-A12B-A690D1C22BBD}">
      <dgm:prSet/>
      <dgm:spPr/>
      <dgm:t>
        <a:bodyPr/>
        <a:lstStyle/>
        <a:p>
          <a:endParaRPr lang="en-US"/>
        </a:p>
      </dgm:t>
    </dgm:pt>
    <dgm:pt modelId="{E663CE9C-010B-4D69-AD5A-DF92FA16CAB8}">
      <dgm:prSet phldrT="[Text]" custT="1"/>
      <dgm:spPr/>
      <dgm:t>
        <a:bodyPr/>
        <a:lstStyle/>
        <a:p>
          <a:r>
            <a:rPr lang="en-US" sz="2000" dirty="0" smtClean="0"/>
            <a:t>2023+</a:t>
          </a:r>
          <a:endParaRPr lang="en-US" sz="2000" dirty="0"/>
        </a:p>
      </dgm:t>
    </dgm:pt>
    <dgm:pt modelId="{45F71BAE-5F6B-4368-863E-63FE08845FFA}" type="parTrans" cxnId="{9A5A6D8E-0421-4766-AFC4-BAA3D007572B}">
      <dgm:prSet/>
      <dgm:spPr/>
      <dgm:t>
        <a:bodyPr/>
        <a:lstStyle/>
        <a:p>
          <a:endParaRPr lang="en-US"/>
        </a:p>
      </dgm:t>
    </dgm:pt>
    <dgm:pt modelId="{1843F9D1-67F6-4418-B352-BCC93DCB48CA}" type="sibTrans" cxnId="{9A5A6D8E-0421-4766-AFC4-BAA3D007572B}">
      <dgm:prSet/>
      <dgm:spPr/>
      <dgm:t>
        <a:bodyPr/>
        <a:lstStyle/>
        <a:p>
          <a:endParaRPr lang="en-US"/>
        </a:p>
      </dgm:t>
    </dgm:pt>
    <dgm:pt modelId="{7B0E1BBB-BC8C-49CC-917E-90ED3BC13B0C}" type="pres">
      <dgm:prSet presAssocID="{021506FA-0B9C-4EED-BFAE-DEDEAD4AEEE5}" presName="Name0" presStyleCnt="0">
        <dgm:presLayoutVars>
          <dgm:dir/>
          <dgm:resizeHandles val="exact"/>
        </dgm:presLayoutVars>
      </dgm:prSet>
      <dgm:spPr/>
    </dgm:pt>
    <dgm:pt modelId="{BDBDD36B-B62C-4288-B971-499188B90B61}" type="pres">
      <dgm:prSet presAssocID="{021506FA-0B9C-4EED-BFAE-DEDEAD4AEEE5}" presName="arrow" presStyleLbl="bgShp" presStyleIdx="0" presStyleCnt="1"/>
      <dgm:spPr/>
    </dgm:pt>
    <dgm:pt modelId="{22A8977C-03F7-4608-87F8-09B80D2C61D1}" type="pres">
      <dgm:prSet presAssocID="{021506FA-0B9C-4EED-BFAE-DEDEAD4AEEE5}" presName="points" presStyleCnt="0"/>
      <dgm:spPr/>
    </dgm:pt>
    <dgm:pt modelId="{4A7E2A5B-EFEA-4358-9F75-4CDA32B06F1B}" type="pres">
      <dgm:prSet presAssocID="{2AA32F67-6547-403E-8F4E-DD489518550B}" presName="compositeA" presStyleCnt="0"/>
      <dgm:spPr/>
    </dgm:pt>
    <dgm:pt modelId="{EB6D5D5A-9790-456A-887F-85285B9EEC9E}" type="pres">
      <dgm:prSet presAssocID="{2AA32F67-6547-403E-8F4E-DD489518550B}" presName="textA" presStyleLbl="revTx" presStyleIdx="0" presStyleCnt="7">
        <dgm:presLayoutVars>
          <dgm:bulletEnabled val="1"/>
        </dgm:presLayoutVars>
      </dgm:prSet>
      <dgm:spPr/>
      <dgm:t>
        <a:bodyPr/>
        <a:lstStyle/>
        <a:p>
          <a:endParaRPr lang="en-US"/>
        </a:p>
      </dgm:t>
    </dgm:pt>
    <dgm:pt modelId="{59C1957F-6012-4404-9662-36CEED2D764B}" type="pres">
      <dgm:prSet presAssocID="{2AA32F67-6547-403E-8F4E-DD489518550B}" presName="circleA" presStyleLbl="node1" presStyleIdx="0" presStyleCnt="7"/>
      <dgm:spPr/>
    </dgm:pt>
    <dgm:pt modelId="{A3B85F37-C874-49A0-A420-4DFCBDEF5CB3}" type="pres">
      <dgm:prSet presAssocID="{2AA32F67-6547-403E-8F4E-DD489518550B}" presName="spaceA" presStyleCnt="0"/>
      <dgm:spPr/>
    </dgm:pt>
    <dgm:pt modelId="{D5E07C0C-5AD2-4F42-8B32-1A7FF388BEEF}" type="pres">
      <dgm:prSet presAssocID="{EE8B3E74-8E86-4528-A9C8-872AC5294974}" presName="space" presStyleCnt="0"/>
      <dgm:spPr/>
    </dgm:pt>
    <dgm:pt modelId="{474C3A69-9E22-4714-9849-CDEE0ACD457C}" type="pres">
      <dgm:prSet presAssocID="{D6A71857-204F-4216-BDD9-34F0F339C971}" presName="compositeB" presStyleCnt="0"/>
      <dgm:spPr/>
    </dgm:pt>
    <dgm:pt modelId="{9FB1CA53-928A-43BB-AF02-9B4C06F64C27}" type="pres">
      <dgm:prSet presAssocID="{D6A71857-204F-4216-BDD9-34F0F339C971}" presName="textB" presStyleLbl="revTx" presStyleIdx="1" presStyleCnt="7">
        <dgm:presLayoutVars>
          <dgm:bulletEnabled val="1"/>
        </dgm:presLayoutVars>
      </dgm:prSet>
      <dgm:spPr/>
      <dgm:t>
        <a:bodyPr/>
        <a:lstStyle/>
        <a:p>
          <a:endParaRPr lang="en-US"/>
        </a:p>
      </dgm:t>
    </dgm:pt>
    <dgm:pt modelId="{BE1002B4-A649-4E6C-BA17-AF1F14064883}" type="pres">
      <dgm:prSet presAssocID="{D6A71857-204F-4216-BDD9-34F0F339C971}" presName="circleB" presStyleLbl="node1" presStyleIdx="1" presStyleCnt="7"/>
      <dgm:spPr/>
    </dgm:pt>
    <dgm:pt modelId="{A1EB6FF4-26FF-4A1D-A3E4-2C1E7BFBE311}" type="pres">
      <dgm:prSet presAssocID="{D6A71857-204F-4216-BDD9-34F0F339C971}" presName="spaceB" presStyleCnt="0"/>
      <dgm:spPr/>
    </dgm:pt>
    <dgm:pt modelId="{4BF37EC2-1A98-4767-9521-C710A9CECD50}" type="pres">
      <dgm:prSet presAssocID="{30A82970-AFEB-4DD7-9B09-D2C6BE066D9C}" presName="space" presStyleCnt="0"/>
      <dgm:spPr/>
    </dgm:pt>
    <dgm:pt modelId="{4CB067B2-A8EE-48C9-A0EB-E12418CE60C7}" type="pres">
      <dgm:prSet presAssocID="{9B956EC3-D97C-496D-9E77-F2533F8655D3}" presName="compositeA" presStyleCnt="0"/>
      <dgm:spPr/>
    </dgm:pt>
    <dgm:pt modelId="{D6C02B2C-39E6-425A-A6D5-2F97EA8DCFD3}" type="pres">
      <dgm:prSet presAssocID="{9B956EC3-D97C-496D-9E77-F2533F8655D3}" presName="textA" presStyleLbl="revTx" presStyleIdx="2" presStyleCnt="7">
        <dgm:presLayoutVars>
          <dgm:bulletEnabled val="1"/>
        </dgm:presLayoutVars>
      </dgm:prSet>
      <dgm:spPr/>
      <dgm:t>
        <a:bodyPr/>
        <a:lstStyle/>
        <a:p>
          <a:endParaRPr lang="en-US"/>
        </a:p>
      </dgm:t>
    </dgm:pt>
    <dgm:pt modelId="{5C0DE802-05FB-4E7A-82A6-27229FDC1443}" type="pres">
      <dgm:prSet presAssocID="{9B956EC3-D97C-496D-9E77-F2533F8655D3}" presName="circleA" presStyleLbl="node1" presStyleIdx="2" presStyleCnt="7"/>
      <dgm:spPr/>
    </dgm:pt>
    <dgm:pt modelId="{12E425C5-B10E-47E7-B988-9B9268CBC02F}" type="pres">
      <dgm:prSet presAssocID="{9B956EC3-D97C-496D-9E77-F2533F8655D3}" presName="spaceA" presStyleCnt="0"/>
      <dgm:spPr/>
    </dgm:pt>
    <dgm:pt modelId="{EAF488A0-64E1-4FF7-85F4-B3DBAA5BD254}" type="pres">
      <dgm:prSet presAssocID="{9ABDCEA7-233D-46B4-A785-DB95796C232A}" presName="space" presStyleCnt="0"/>
      <dgm:spPr/>
    </dgm:pt>
    <dgm:pt modelId="{0A7A8399-4730-42F6-9471-7172CF748D1B}" type="pres">
      <dgm:prSet presAssocID="{6113174F-7FC1-4E04-8DAA-EEEA639646B0}" presName="compositeB" presStyleCnt="0"/>
      <dgm:spPr/>
    </dgm:pt>
    <dgm:pt modelId="{2DA7926F-6F26-476F-A3D4-C065DFFB5303}" type="pres">
      <dgm:prSet presAssocID="{6113174F-7FC1-4E04-8DAA-EEEA639646B0}" presName="textB" presStyleLbl="revTx" presStyleIdx="3" presStyleCnt="7">
        <dgm:presLayoutVars>
          <dgm:bulletEnabled val="1"/>
        </dgm:presLayoutVars>
      </dgm:prSet>
      <dgm:spPr/>
      <dgm:t>
        <a:bodyPr/>
        <a:lstStyle/>
        <a:p>
          <a:endParaRPr lang="en-US"/>
        </a:p>
      </dgm:t>
    </dgm:pt>
    <dgm:pt modelId="{81125BD3-7837-4313-8F80-A45C57B2213A}" type="pres">
      <dgm:prSet presAssocID="{6113174F-7FC1-4E04-8DAA-EEEA639646B0}" presName="circleB" presStyleLbl="node1" presStyleIdx="3" presStyleCnt="7"/>
      <dgm:spPr/>
    </dgm:pt>
    <dgm:pt modelId="{1D842345-0669-4BAB-A7FB-177F2E99F0BA}" type="pres">
      <dgm:prSet presAssocID="{6113174F-7FC1-4E04-8DAA-EEEA639646B0}" presName="spaceB" presStyleCnt="0"/>
      <dgm:spPr/>
    </dgm:pt>
    <dgm:pt modelId="{AF0BA1B4-B66E-4809-A245-3D31FAA19BDF}" type="pres">
      <dgm:prSet presAssocID="{7DDB61D8-8B4C-44B8-B19C-F55A01677A1C}" presName="space" presStyleCnt="0"/>
      <dgm:spPr/>
    </dgm:pt>
    <dgm:pt modelId="{F5512C8F-D794-4DAE-A4E6-78FE83560013}" type="pres">
      <dgm:prSet presAssocID="{FD3BC962-5CDD-4A7A-89EE-A5B3EF4FDB2E}" presName="compositeA" presStyleCnt="0"/>
      <dgm:spPr/>
    </dgm:pt>
    <dgm:pt modelId="{DA618311-9EE2-4EEB-A845-22B102DCB966}" type="pres">
      <dgm:prSet presAssocID="{FD3BC962-5CDD-4A7A-89EE-A5B3EF4FDB2E}" presName="textA" presStyleLbl="revTx" presStyleIdx="4" presStyleCnt="7">
        <dgm:presLayoutVars>
          <dgm:bulletEnabled val="1"/>
        </dgm:presLayoutVars>
      </dgm:prSet>
      <dgm:spPr/>
      <dgm:t>
        <a:bodyPr/>
        <a:lstStyle/>
        <a:p>
          <a:endParaRPr lang="en-US"/>
        </a:p>
      </dgm:t>
    </dgm:pt>
    <dgm:pt modelId="{4DE8CA6D-7758-42DE-8627-9BE95A2B501D}" type="pres">
      <dgm:prSet presAssocID="{FD3BC962-5CDD-4A7A-89EE-A5B3EF4FDB2E}" presName="circleA" presStyleLbl="node1" presStyleIdx="4" presStyleCnt="7"/>
      <dgm:spPr/>
    </dgm:pt>
    <dgm:pt modelId="{5B2731C5-6AA0-4A3F-A59D-035A7BF11773}" type="pres">
      <dgm:prSet presAssocID="{FD3BC962-5CDD-4A7A-89EE-A5B3EF4FDB2E}" presName="spaceA" presStyleCnt="0"/>
      <dgm:spPr/>
    </dgm:pt>
    <dgm:pt modelId="{8FD0D524-628B-46C3-99DE-6F0F34C0279C}" type="pres">
      <dgm:prSet presAssocID="{9B67281D-34AF-4556-B981-9B78FCFA5531}" presName="space" presStyleCnt="0"/>
      <dgm:spPr/>
    </dgm:pt>
    <dgm:pt modelId="{254B1C46-A133-4233-BD9A-C8C158C0BBEF}" type="pres">
      <dgm:prSet presAssocID="{DCD6CE24-ADCC-428D-958D-B4C0BCBB80BC}" presName="compositeB" presStyleCnt="0"/>
      <dgm:spPr/>
    </dgm:pt>
    <dgm:pt modelId="{FF18C3E5-2ABE-4643-A134-7098DD127088}" type="pres">
      <dgm:prSet presAssocID="{DCD6CE24-ADCC-428D-958D-B4C0BCBB80BC}" presName="textB" presStyleLbl="revTx" presStyleIdx="5" presStyleCnt="7">
        <dgm:presLayoutVars>
          <dgm:bulletEnabled val="1"/>
        </dgm:presLayoutVars>
      </dgm:prSet>
      <dgm:spPr/>
      <dgm:t>
        <a:bodyPr/>
        <a:lstStyle/>
        <a:p>
          <a:endParaRPr lang="en-US"/>
        </a:p>
      </dgm:t>
    </dgm:pt>
    <dgm:pt modelId="{1932E98D-5D83-452D-8552-3DE87B2E5F04}" type="pres">
      <dgm:prSet presAssocID="{DCD6CE24-ADCC-428D-958D-B4C0BCBB80BC}" presName="circleB" presStyleLbl="node1" presStyleIdx="5" presStyleCnt="7"/>
      <dgm:spPr/>
    </dgm:pt>
    <dgm:pt modelId="{2A60107F-4499-419D-9F58-6E66F6FABF31}" type="pres">
      <dgm:prSet presAssocID="{DCD6CE24-ADCC-428D-958D-B4C0BCBB80BC}" presName="spaceB" presStyleCnt="0"/>
      <dgm:spPr/>
    </dgm:pt>
    <dgm:pt modelId="{0E69F757-4BC5-49EE-8A7C-BCCC980CE439}" type="pres">
      <dgm:prSet presAssocID="{C8FBD061-09DF-4CB1-AF5C-12BEBB075FAD}" presName="space" presStyleCnt="0"/>
      <dgm:spPr/>
    </dgm:pt>
    <dgm:pt modelId="{8D49F1C4-4A25-4DD0-9131-88C9F235A5D5}" type="pres">
      <dgm:prSet presAssocID="{E663CE9C-010B-4D69-AD5A-DF92FA16CAB8}" presName="compositeA" presStyleCnt="0"/>
      <dgm:spPr/>
    </dgm:pt>
    <dgm:pt modelId="{B0FBE138-FEB7-43FD-976A-2198C609DDE1}" type="pres">
      <dgm:prSet presAssocID="{E663CE9C-010B-4D69-AD5A-DF92FA16CAB8}" presName="textA" presStyleLbl="revTx" presStyleIdx="6" presStyleCnt="7">
        <dgm:presLayoutVars>
          <dgm:bulletEnabled val="1"/>
        </dgm:presLayoutVars>
      </dgm:prSet>
      <dgm:spPr/>
      <dgm:t>
        <a:bodyPr/>
        <a:lstStyle/>
        <a:p>
          <a:endParaRPr lang="en-US"/>
        </a:p>
      </dgm:t>
    </dgm:pt>
    <dgm:pt modelId="{1D7A9D16-25A1-417B-A018-CB0B7CA3D7C3}" type="pres">
      <dgm:prSet presAssocID="{E663CE9C-010B-4D69-AD5A-DF92FA16CAB8}" presName="circleA" presStyleLbl="node1" presStyleIdx="6" presStyleCnt="7"/>
      <dgm:spPr/>
    </dgm:pt>
    <dgm:pt modelId="{D6EE1BBC-9134-46C8-A451-A3D8115587BC}" type="pres">
      <dgm:prSet presAssocID="{E663CE9C-010B-4D69-AD5A-DF92FA16CAB8}" presName="spaceA" presStyleCnt="0"/>
      <dgm:spPr/>
    </dgm:pt>
  </dgm:ptLst>
  <dgm:cxnLst>
    <dgm:cxn modelId="{CE80DAAC-5791-46AF-B375-4C135DD4AD24}" type="presOf" srcId="{E663CE9C-010B-4D69-AD5A-DF92FA16CAB8}" destId="{B0FBE138-FEB7-43FD-976A-2198C609DDE1}" srcOrd="0" destOrd="0" presId="urn:microsoft.com/office/officeart/2005/8/layout/hProcess11"/>
    <dgm:cxn modelId="{43783F56-8BDF-4385-8E61-61A6BFE782A7}" srcId="{021506FA-0B9C-4EED-BFAE-DEDEAD4AEEE5}" destId="{FD3BC962-5CDD-4A7A-89EE-A5B3EF4FDB2E}" srcOrd="4" destOrd="0" parTransId="{0CE12BDB-46E6-465A-AB7D-50E718352708}" sibTransId="{9B67281D-34AF-4556-B981-9B78FCFA5531}"/>
    <dgm:cxn modelId="{85E2FABE-BE02-47F4-8605-C63AA38B5D0B}" type="presOf" srcId="{DCD6CE24-ADCC-428D-958D-B4C0BCBB80BC}" destId="{FF18C3E5-2ABE-4643-A134-7098DD127088}" srcOrd="0" destOrd="0" presId="urn:microsoft.com/office/officeart/2005/8/layout/hProcess11"/>
    <dgm:cxn modelId="{7D611FA8-A34D-4AF9-A12B-A690D1C22BBD}" srcId="{021506FA-0B9C-4EED-BFAE-DEDEAD4AEEE5}" destId="{DCD6CE24-ADCC-428D-958D-B4C0BCBB80BC}" srcOrd="5" destOrd="0" parTransId="{1AB1FD7A-B519-4457-8736-7F112AB15D4A}" sibTransId="{C8FBD061-09DF-4CB1-AF5C-12BEBB075FAD}"/>
    <dgm:cxn modelId="{FB141F36-C994-4459-9DEC-5E90D06789A5}" type="presOf" srcId="{6113174F-7FC1-4E04-8DAA-EEEA639646B0}" destId="{2DA7926F-6F26-476F-A3D4-C065DFFB5303}" srcOrd="0" destOrd="0" presId="urn:microsoft.com/office/officeart/2005/8/layout/hProcess11"/>
    <dgm:cxn modelId="{D62B7399-4697-4E71-B2D9-4B9F49641475}" type="presOf" srcId="{021506FA-0B9C-4EED-BFAE-DEDEAD4AEEE5}" destId="{7B0E1BBB-BC8C-49CC-917E-90ED3BC13B0C}" srcOrd="0" destOrd="0" presId="urn:microsoft.com/office/officeart/2005/8/layout/hProcess11"/>
    <dgm:cxn modelId="{7D494905-AD29-4DB7-B3CC-517FDB5FD8B4}" srcId="{021506FA-0B9C-4EED-BFAE-DEDEAD4AEEE5}" destId="{6113174F-7FC1-4E04-8DAA-EEEA639646B0}" srcOrd="3" destOrd="0" parTransId="{6C4EA277-578B-42B9-A1CF-D89314D4D1A4}" sibTransId="{7DDB61D8-8B4C-44B8-B19C-F55A01677A1C}"/>
    <dgm:cxn modelId="{606F42AA-5746-4602-A403-B5E6DB41C0FE}" type="presOf" srcId="{FD3BC962-5CDD-4A7A-89EE-A5B3EF4FDB2E}" destId="{DA618311-9EE2-4EEB-A845-22B102DCB966}" srcOrd="0" destOrd="0" presId="urn:microsoft.com/office/officeart/2005/8/layout/hProcess11"/>
    <dgm:cxn modelId="{9A5A6D8E-0421-4766-AFC4-BAA3D007572B}" srcId="{021506FA-0B9C-4EED-BFAE-DEDEAD4AEEE5}" destId="{E663CE9C-010B-4D69-AD5A-DF92FA16CAB8}" srcOrd="6" destOrd="0" parTransId="{45F71BAE-5F6B-4368-863E-63FE08845FFA}" sibTransId="{1843F9D1-67F6-4418-B352-BCC93DCB48CA}"/>
    <dgm:cxn modelId="{44C93993-B26F-41BD-B70B-47CDB29EDFB5}" srcId="{021506FA-0B9C-4EED-BFAE-DEDEAD4AEEE5}" destId="{D6A71857-204F-4216-BDD9-34F0F339C971}" srcOrd="1" destOrd="0" parTransId="{CF48F8AD-AEF9-4B0C-8308-F6E6EB1BAF67}" sibTransId="{30A82970-AFEB-4DD7-9B09-D2C6BE066D9C}"/>
    <dgm:cxn modelId="{82E66575-5481-483F-8BD7-362F3DE1CD30}" type="presOf" srcId="{D6A71857-204F-4216-BDD9-34F0F339C971}" destId="{9FB1CA53-928A-43BB-AF02-9B4C06F64C27}" srcOrd="0" destOrd="0" presId="urn:microsoft.com/office/officeart/2005/8/layout/hProcess11"/>
    <dgm:cxn modelId="{2199C7D3-AD37-4AAA-97CF-D2BFB71634C2}" srcId="{021506FA-0B9C-4EED-BFAE-DEDEAD4AEEE5}" destId="{2AA32F67-6547-403E-8F4E-DD489518550B}" srcOrd="0" destOrd="0" parTransId="{C5ED564A-5EEF-485D-B103-9271489CA7D0}" sibTransId="{EE8B3E74-8E86-4528-A9C8-872AC5294974}"/>
    <dgm:cxn modelId="{546C5A9F-38ED-4F62-B102-45393CE763FF}" srcId="{021506FA-0B9C-4EED-BFAE-DEDEAD4AEEE5}" destId="{9B956EC3-D97C-496D-9E77-F2533F8655D3}" srcOrd="2" destOrd="0" parTransId="{1D31A8EF-22C2-455A-A83B-E6B4CDCA522F}" sibTransId="{9ABDCEA7-233D-46B4-A785-DB95796C232A}"/>
    <dgm:cxn modelId="{E7F99C9F-5F34-4AD7-8320-700CCEAD013F}" type="presOf" srcId="{9B956EC3-D97C-496D-9E77-F2533F8655D3}" destId="{D6C02B2C-39E6-425A-A6D5-2F97EA8DCFD3}" srcOrd="0" destOrd="0" presId="urn:microsoft.com/office/officeart/2005/8/layout/hProcess11"/>
    <dgm:cxn modelId="{CEF257C4-BD21-4A4A-8B63-BDF057DD59EA}" type="presOf" srcId="{2AA32F67-6547-403E-8F4E-DD489518550B}" destId="{EB6D5D5A-9790-456A-887F-85285B9EEC9E}" srcOrd="0" destOrd="0" presId="urn:microsoft.com/office/officeart/2005/8/layout/hProcess11"/>
    <dgm:cxn modelId="{E32CC0BE-CBBA-466F-BCB9-2C592A6976D0}" type="presParOf" srcId="{7B0E1BBB-BC8C-49CC-917E-90ED3BC13B0C}" destId="{BDBDD36B-B62C-4288-B971-499188B90B61}" srcOrd="0" destOrd="0" presId="urn:microsoft.com/office/officeart/2005/8/layout/hProcess11"/>
    <dgm:cxn modelId="{D16F4C2E-A99A-43FC-9CBC-6C70F90698B1}" type="presParOf" srcId="{7B0E1BBB-BC8C-49CC-917E-90ED3BC13B0C}" destId="{22A8977C-03F7-4608-87F8-09B80D2C61D1}" srcOrd="1" destOrd="0" presId="urn:microsoft.com/office/officeart/2005/8/layout/hProcess11"/>
    <dgm:cxn modelId="{A7BA4C63-333B-4E25-8460-947A75079EF5}" type="presParOf" srcId="{22A8977C-03F7-4608-87F8-09B80D2C61D1}" destId="{4A7E2A5B-EFEA-4358-9F75-4CDA32B06F1B}" srcOrd="0" destOrd="0" presId="urn:microsoft.com/office/officeart/2005/8/layout/hProcess11"/>
    <dgm:cxn modelId="{00F11BB1-6E90-4A2C-802B-72E9BD3E3D71}" type="presParOf" srcId="{4A7E2A5B-EFEA-4358-9F75-4CDA32B06F1B}" destId="{EB6D5D5A-9790-456A-887F-85285B9EEC9E}" srcOrd="0" destOrd="0" presId="urn:microsoft.com/office/officeart/2005/8/layout/hProcess11"/>
    <dgm:cxn modelId="{0F91067E-9720-4D1C-9378-AA1800D2DD47}" type="presParOf" srcId="{4A7E2A5B-EFEA-4358-9F75-4CDA32B06F1B}" destId="{59C1957F-6012-4404-9662-36CEED2D764B}" srcOrd="1" destOrd="0" presId="urn:microsoft.com/office/officeart/2005/8/layout/hProcess11"/>
    <dgm:cxn modelId="{19F08578-217A-40FF-8727-FA48B65E34BA}" type="presParOf" srcId="{4A7E2A5B-EFEA-4358-9F75-4CDA32B06F1B}" destId="{A3B85F37-C874-49A0-A420-4DFCBDEF5CB3}" srcOrd="2" destOrd="0" presId="urn:microsoft.com/office/officeart/2005/8/layout/hProcess11"/>
    <dgm:cxn modelId="{B7768059-38DD-494B-A0AB-7D21A172F468}" type="presParOf" srcId="{22A8977C-03F7-4608-87F8-09B80D2C61D1}" destId="{D5E07C0C-5AD2-4F42-8B32-1A7FF388BEEF}" srcOrd="1" destOrd="0" presId="urn:microsoft.com/office/officeart/2005/8/layout/hProcess11"/>
    <dgm:cxn modelId="{C1E3171E-6C3C-4976-86FB-B761447FBF03}" type="presParOf" srcId="{22A8977C-03F7-4608-87F8-09B80D2C61D1}" destId="{474C3A69-9E22-4714-9849-CDEE0ACD457C}" srcOrd="2" destOrd="0" presId="urn:microsoft.com/office/officeart/2005/8/layout/hProcess11"/>
    <dgm:cxn modelId="{C84F6F92-68DD-4825-AEA6-DBCB4D315E35}" type="presParOf" srcId="{474C3A69-9E22-4714-9849-CDEE0ACD457C}" destId="{9FB1CA53-928A-43BB-AF02-9B4C06F64C27}" srcOrd="0" destOrd="0" presId="urn:microsoft.com/office/officeart/2005/8/layout/hProcess11"/>
    <dgm:cxn modelId="{695581EF-417D-433C-B097-DB9483B681AF}" type="presParOf" srcId="{474C3A69-9E22-4714-9849-CDEE0ACD457C}" destId="{BE1002B4-A649-4E6C-BA17-AF1F14064883}" srcOrd="1" destOrd="0" presId="urn:microsoft.com/office/officeart/2005/8/layout/hProcess11"/>
    <dgm:cxn modelId="{D0595333-E74E-443E-B561-9E81E6F6C086}" type="presParOf" srcId="{474C3A69-9E22-4714-9849-CDEE0ACD457C}" destId="{A1EB6FF4-26FF-4A1D-A3E4-2C1E7BFBE311}" srcOrd="2" destOrd="0" presId="urn:microsoft.com/office/officeart/2005/8/layout/hProcess11"/>
    <dgm:cxn modelId="{764AB084-DBD8-43D7-B766-CE6D8A4B4504}" type="presParOf" srcId="{22A8977C-03F7-4608-87F8-09B80D2C61D1}" destId="{4BF37EC2-1A98-4767-9521-C710A9CECD50}" srcOrd="3" destOrd="0" presId="urn:microsoft.com/office/officeart/2005/8/layout/hProcess11"/>
    <dgm:cxn modelId="{AAA9B793-C511-4C96-9560-13C4BFB2AAA5}" type="presParOf" srcId="{22A8977C-03F7-4608-87F8-09B80D2C61D1}" destId="{4CB067B2-A8EE-48C9-A0EB-E12418CE60C7}" srcOrd="4" destOrd="0" presId="urn:microsoft.com/office/officeart/2005/8/layout/hProcess11"/>
    <dgm:cxn modelId="{80519868-DC52-4A34-846C-D7989E33BB4B}" type="presParOf" srcId="{4CB067B2-A8EE-48C9-A0EB-E12418CE60C7}" destId="{D6C02B2C-39E6-425A-A6D5-2F97EA8DCFD3}" srcOrd="0" destOrd="0" presId="urn:microsoft.com/office/officeart/2005/8/layout/hProcess11"/>
    <dgm:cxn modelId="{8CEE05EA-5EE2-4618-9ED8-FE94A52EBC08}" type="presParOf" srcId="{4CB067B2-A8EE-48C9-A0EB-E12418CE60C7}" destId="{5C0DE802-05FB-4E7A-82A6-27229FDC1443}" srcOrd="1" destOrd="0" presId="urn:microsoft.com/office/officeart/2005/8/layout/hProcess11"/>
    <dgm:cxn modelId="{0605D88E-0192-4B5E-9C26-A52339E19485}" type="presParOf" srcId="{4CB067B2-A8EE-48C9-A0EB-E12418CE60C7}" destId="{12E425C5-B10E-47E7-B988-9B9268CBC02F}" srcOrd="2" destOrd="0" presId="urn:microsoft.com/office/officeart/2005/8/layout/hProcess11"/>
    <dgm:cxn modelId="{EE6234D2-2339-48C5-99AC-EDB342562F6C}" type="presParOf" srcId="{22A8977C-03F7-4608-87F8-09B80D2C61D1}" destId="{EAF488A0-64E1-4FF7-85F4-B3DBAA5BD254}" srcOrd="5" destOrd="0" presId="urn:microsoft.com/office/officeart/2005/8/layout/hProcess11"/>
    <dgm:cxn modelId="{6F6A5A0E-EB2D-417A-9C9F-579623316DF3}" type="presParOf" srcId="{22A8977C-03F7-4608-87F8-09B80D2C61D1}" destId="{0A7A8399-4730-42F6-9471-7172CF748D1B}" srcOrd="6" destOrd="0" presId="urn:microsoft.com/office/officeart/2005/8/layout/hProcess11"/>
    <dgm:cxn modelId="{510F03B5-DA6B-4F9C-8389-99AD49F8E696}" type="presParOf" srcId="{0A7A8399-4730-42F6-9471-7172CF748D1B}" destId="{2DA7926F-6F26-476F-A3D4-C065DFFB5303}" srcOrd="0" destOrd="0" presId="urn:microsoft.com/office/officeart/2005/8/layout/hProcess11"/>
    <dgm:cxn modelId="{54461CAE-7907-45D1-A43A-741D15D09A7C}" type="presParOf" srcId="{0A7A8399-4730-42F6-9471-7172CF748D1B}" destId="{81125BD3-7837-4313-8F80-A45C57B2213A}" srcOrd="1" destOrd="0" presId="urn:microsoft.com/office/officeart/2005/8/layout/hProcess11"/>
    <dgm:cxn modelId="{496FCD45-C4C2-4C1C-865A-F8C4CAB6F363}" type="presParOf" srcId="{0A7A8399-4730-42F6-9471-7172CF748D1B}" destId="{1D842345-0669-4BAB-A7FB-177F2E99F0BA}" srcOrd="2" destOrd="0" presId="urn:microsoft.com/office/officeart/2005/8/layout/hProcess11"/>
    <dgm:cxn modelId="{2DECE5BC-C72E-48D1-84BB-FA838B3C06F2}" type="presParOf" srcId="{22A8977C-03F7-4608-87F8-09B80D2C61D1}" destId="{AF0BA1B4-B66E-4809-A245-3D31FAA19BDF}" srcOrd="7" destOrd="0" presId="urn:microsoft.com/office/officeart/2005/8/layout/hProcess11"/>
    <dgm:cxn modelId="{061529FA-B7BC-47C9-9DBF-00F3BEBE32D1}" type="presParOf" srcId="{22A8977C-03F7-4608-87F8-09B80D2C61D1}" destId="{F5512C8F-D794-4DAE-A4E6-78FE83560013}" srcOrd="8" destOrd="0" presId="urn:microsoft.com/office/officeart/2005/8/layout/hProcess11"/>
    <dgm:cxn modelId="{BECEAD1C-009D-44CC-BFB1-287D0F2D77D6}" type="presParOf" srcId="{F5512C8F-D794-4DAE-A4E6-78FE83560013}" destId="{DA618311-9EE2-4EEB-A845-22B102DCB966}" srcOrd="0" destOrd="0" presId="urn:microsoft.com/office/officeart/2005/8/layout/hProcess11"/>
    <dgm:cxn modelId="{F7CC4800-D5AF-40F9-95E6-ECA7A75C350F}" type="presParOf" srcId="{F5512C8F-D794-4DAE-A4E6-78FE83560013}" destId="{4DE8CA6D-7758-42DE-8627-9BE95A2B501D}" srcOrd="1" destOrd="0" presId="urn:microsoft.com/office/officeart/2005/8/layout/hProcess11"/>
    <dgm:cxn modelId="{87EBD721-8859-42C0-80DE-F57700D9F631}" type="presParOf" srcId="{F5512C8F-D794-4DAE-A4E6-78FE83560013}" destId="{5B2731C5-6AA0-4A3F-A59D-035A7BF11773}" srcOrd="2" destOrd="0" presId="urn:microsoft.com/office/officeart/2005/8/layout/hProcess11"/>
    <dgm:cxn modelId="{E8BFEE75-08CC-4399-AB46-F21E644AC123}" type="presParOf" srcId="{22A8977C-03F7-4608-87F8-09B80D2C61D1}" destId="{8FD0D524-628B-46C3-99DE-6F0F34C0279C}" srcOrd="9" destOrd="0" presId="urn:microsoft.com/office/officeart/2005/8/layout/hProcess11"/>
    <dgm:cxn modelId="{6EA36630-7F46-467D-9C7C-2F399EA969D7}" type="presParOf" srcId="{22A8977C-03F7-4608-87F8-09B80D2C61D1}" destId="{254B1C46-A133-4233-BD9A-C8C158C0BBEF}" srcOrd="10" destOrd="0" presId="urn:microsoft.com/office/officeart/2005/8/layout/hProcess11"/>
    <dgm:cxn modelId="{ED023E95-3D85-40A1-BDEC-4450A48BF07A}" type="presParOf" srcId="{254B1C46-A133-4233-BD9A-C8C158C0BBEF}" destId="{FF18C3E5-2ABE-4643-A134-7098DD127088}" srcOrd="0" destOrd="0" presId="urn:microsoft.com/office/officeart/2005/8/layout/hProcess11"/>
    <dgm:cxn modelId="{4BE1F387-9CF5-4CFA-A5E9-595412D2E6F4}" type="presParOf" srcId="{254B1C46-A133-4233-BD9A-C8C158C0BBEF}" destId="{1932E98D-5D83-452D-8552-3DE87B2E5F04}" srcOrd="1" destOrd="0" presId="urn:microsoft.com/office/officeart/2005/8/layout/hProcess11"/>
    <dgm:cxn modelId="{E9BFBFAD-98E9-4430-8300-C7FD7B360090}" type="presParOf" srcId="{254B1C46-A133-4233-BD9A-C8C158C0BBEF}" destId="{2A60107F-4499-419D-9F58-6E66F6FABF31}" srcOrd="2" destOrd="0" presId="urn:microsoft.com/office/officeart/2005/8/layout/hProcess11"/>
    <dgm:cxn modelId="{FE91AD6F-C85D-499E-86F9-4BBEAC7FB579}" type="presParOf" srcId="{22A8977C-03F7-4608-87F8-09B80D2C61D1}" destId="{0E69F757-4BC5-49EE-8A7C-BCCC980CE439}" srcOrd="11" destOrd="0" presId="urn:microsoft.com/office/officeart/2005/8/layout/hProcess11"/>
    <dgm:cxn modelId="{7022ABC2-09C7-4324-A424-E4B3D59BAF62}" type="presParOf" srcId="{22A8977C-03F7-4608-87F8-09B80D2C61D1}" destId="{8D49F1C4-4A25-4DD0-9131-88C9F235A5D5}" srcOrd="12" destOrd="0" presId="urn:microsoft.com/office/officeart/2005/8/layout/hProcess11"/>
    <dgm:cxn modelId="{784FBDC4-8CC0-4691-A32F-B7FA0EF2FFBE}" type="presParOf" srcId="{8D49F1C4-4A25-4DD0-9131-88C9F235A5D5}" destId="{B0FBE138-FEB7-43FD-976A-2198C609DDE1}" srcOrd="0" destOrd="0" presId="urn:microsoft.com/office/officeart/2005/8/layout/hProcess11"/>
    <dgm:cxn modelId="{BCB4F3FF-618E-4120-B555-F5EAA3433458}" type="presParOf" srcId="{8D49F1C4-4A25-4DD0-9131-88C9F235A5D5}" destId="{1D7A9D16-25A1-417B-A018-CB0B7CA3D7C3}" srcOrd="1" destOrd="0" presId="urn:microsoft.com/office/officeart/2005/8/layout/hProcess11"/>
    <dgm:cxn modelId="{2042709B-81BA-4CF4-ADD8-3B5100F2DF13}" type="presParOf" srcId="{8D49F1C4-4A25-4DD0-9131-88C9F235A5D5}" destId="{D6EE1BBC-9134-46C8-A451-A3D8115587B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4662"/>
          </a:xfrm>
          <a:prstGeom prst="rect">
            <a:avLst/>
          </a:prstGeom>
        </p:spPr>
        <p:txBody>
          <a:bodyPr vert="horz" lIns="91323" tIns="45661" rIns="91323" bIns="45661" rtlCol="0"/>
          <a:lstStyle>
            <a:lvl1pPr algn="l">
              <a:defRPr sz="1200"/>
            </a:lvl1pPr>
          </a:lstStyle>
          <a:p>
            <a:endParaRPr lang="en-US"/>
          </a:p>
        </p:txBody>
      </p:sp>
      <p:sp>
        <p:nvSpPr>
          <p:cNvPr id="3" name="Date Placeholder 2"/>
          <p:cNvSpPr>
            <a:spLocks noGrp="1"/>
          </p:cNvSpPr>
          <p:nvPr>
            <p:ph type="dt" sz="quarter" idx="1"/>
          </p:nvPr>
        </p:nvSpPr>
        <p:spPr>
          <a:xfrm>
            <a:off x="3971293" y="1"/>
            <a:ext cx="3037523" cy="464662"/>
          </a:xfrm>
          <a:prstGeom prst="rect">
            <a:avLst/>
          </a:prstGeom>
        </p:spPr>
        <p:txBody>
          <a:bodyPr vert="horz" lIns="91323" tIns="45661" rIns="91323" bIns="45661" rtlCol="0"/>
          <a:lstStyle>
            <a:lvl1pPr algn="r">
              <a:defRPr sz="1200"/>
            </a:lvl1pPr>
          </a:lstStyle>
          <a:p>
            <a:fld id="{AC9F16DD-7689-4D4E-98CD-2B2C2458DAA4}" type="datetimeFigureOut">
              <a:rPr lang="en-US" smtClean="0"/>
              <a:pPr/>
              <a:t>5/29/2020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23" tIns="45661" rIns="91323" bIns="45661" rtlCol="0" anchor="b"/>
          <a:lstStyle>
            <a:lvl1pPr algn="l">
              <a:defRPr sz="1200"/>
            </a:lvl1pPr>
          </a:lstStyle>
          <a:p>
            <a:endParaRPr lang="en-US"/>
          </a:p>
        </p:txBody>
      </p:sp>
      <p:sp>
        <p:nvSpPr>
          <p:cNvPr id="5" name="Slide Number Placeholder 4"/>
          <p:cNvSpPr>
            <a:spLocks noGrp="1"/>
          </p:cNvSpPr>
          <p:nvPr>
            <p:ph type="sldNum" sz="quarter" idx="3"/>
          </p:nvPr>
        </p:nvSpPr>
        <p:spPr>
          <a:xfrm>
            <a:off x="3971293" y="8830153"/>
            <a:ext cx="3037523" cy="464662"/>
          </a:xfrm>
          <a:prstGeom prst="rect">
            <a:avLst/>
          </a:prstGeom>
        </p:spPr>
        <p:txBody>
          <a:bodyPr vert="horz" lIns="91323" tIns="45661" rIns="91323" bIns="45661" rtlCol="0" anchor="b"/>
          <a:lstStyle>
            <a:lvl1pPr algn="r">
              <a:defRPr sz="1200"/>
            </a:lvl1pPr>
          </a:lstStyle>
          <a:p>
            <a:fld id="{9C6D537E-7B5E-4D65-9411-9AF92C69CD82}" type="slidenum">
              <a:rPr lang="en-US" smtClean="0"/>
              <a:pPr/>
              <a:t>‹#›</a:t>
            </a:fld>
            <a:endParaRPr lang="en-US"/>
          </a:p>
        </p:txBody>
      </p:sp>
    </p:spTree>
    <p:extLst>
      <p:ext uri="{BB962C8B-B14F-4D97-AF65-F5344CB8AC3E}">
        <p14:creationId xmlns:p14="http://schemas.microsoft.com/office/powerpoint/2010/main" val="1491914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fontAlgn="auto">
              <a:spcBef>
                <a:spcPts val="0"/>
              </a:spcBef>
              <a:spcAft>
                <a:spcPts val="0"/>
              </a:spcAft>
              <a:defRPr sz="1200" smtClean="0">
                <a:latin typeface="+mn-lt"/>
              </a:defRPr>
            </a:lvl1pPr>
          </a:lstStyle>
          <a:p>
            <a:pPr>
              <a:defRPr/>
            </a:pPr>
            <a:fld id="{8369CCE0-184C-4685-8528-10CBA3EC768B}" type="datetimeFigureOut">
              <a:rPr lang="en-US"/>
              <a:pPr>
                <a:defRPr/>
              </a:pPr>
              <a:t>5/29/2020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8" tIns="46580" rIns="93158" bIns="46580"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fontAlgn="auto">
              <a:spcBef>
                <a:spcPts val="0"/>
              </a:spcBef>
              <a:spcAft>
                <a:spcPts val="0"/>
              </a:spcAft>
              <a:defRPr sz="1200" smtClean="0">
                <a:latin typeface="+mn-lt"/>
              </a:defRPr>
            </a:lvl1pPr>
          </a:lstStyle>
          <a:p>
            <a:pPr>
              <a:defRPr/>
            </a:pPr>
            <a:fld id="{75F75D11-0079-4D42-8AE6-22398F6E9898}" type="slidenum">
              <a:rPr lang="en-US"/>
              <a:pPr>
                <a:defRPr/>
              </a:pPr>
              <a:t>‹#›</a:t>
            </a:fld>
            <a:endParaRPr lang="en-US"/>
          </a:p>
        </p:txBody>
      </p:sp>
    </p:spTree>
    <p:extLst>
      <p:ext uri="{BB962C8B-B14F-4D97-AF65-F5344CB8AC3E}">
        <p14:creationId xmlns:p14="http://schemas.microsoft.com/office/powerpoint/2010/main" val="4191974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64789">
              <a:defRPr/>
            </a:pPr>
            <a:fld id="{3E259B31-9835-4232-91D0-DACD3CA69458}" type="slidenum">
              <a:rPr lang="en-US">
                <a:solidFill>
                  <a:srgbClr val="000000"/>
                </a:solidFill>
              </a:rPr>
              <a:pPr defTabSz="464789">
                <a:defRPr/>
              </a:pPr>
              <a:t>1</a:t>
            </a:fld>
            <a:endParaRPr lang="en-US">
              <a:solidFill>
                <a:srgbClr val="000000"/>
              </a:solidFill>
            </a:endParaRPr>
          </a:p>
        </p:txBody>
      </p:sp>
      <p:sp>
        <p:nvSpPr>
          <p:cNvPr id="1843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6" name="Notes Placeholder 6"/>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dirty="0" smtClean="0"/>
              <a:t>We may want to add definitions of sustainable manufacturing and circular economy.</a:t>
            </a:r>
            <a:r>
              <a:rPr lang="en-US" altLang="en-US" sz="1400" baseline="0" dirty="0"/>
              <a:t> </a:t>
            </a:r>
            <a:r>
              <a:rPr lang="en-US" altLang="en-US" sz="1400" baseline="0" dirty="0" smtClean="0"/>
              <a:t>Joe said he can provide.</a:t>
            </a:r>
            <a:endParaRPr lang="en-US" altLang="en-US" sz="1400" dirty="0" smtClean="0"/>
          </a:p>
        </p:txBody>
      </p:sp>
      <p:sp>
        <p:nvSpPr>
          <p:cNvPr id="24582" name="Date Placeholder 2"/>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464789">
              <a:defRPr/>
            </a:pPr>
            <a:r>
              <a:rPr lang="en-US" dirty="0">
                <a:solidFill>
                  <a:srgbClr val="000000"/>
                </a:solidFill>
              </a:rPr>
              <a:t>5/15/2013</a:t>
            </a:r>
          </a:p>
        </p:txBody>
      </p:sp>
      <p:sp>
        <p:nvSpPr>
          <p:cNvPr id="24583" name="Header Placeholder 1"/>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464789">
              <a:defRPr/>
            </a:pPr>
            <a:endParaRPr lang="en-US" dirty="0">
              <a:solidFill>
                <a:srgbClr val="000000"/>
              </a:solidFill>
            </a:endParaRPr>
          </a:p>
        </p:txBody>
      </p:sp>
      <p:sp>
        <p:nvSpPr>
          <p:cNvPr id="3" name="Footer Placeholder 2"/>
          <p:cNvSpPr>
            <a:spLocks noGrp="1"/>
          </p:cNvSpPr>
          <p:nvPr>
            <p:ph type="ftr" sz="quarter" idx="4"/>
          </p:nvPr>
        </p:nvSpPr>
        <p:spPr/>
        <p:txBody>
          <a:bodyPr/>
          <a:lstStyle/>
          <a:p>
            <a:pPr>
              <a:defRPr/>
            </a:pPr>
            <a:r>
              <a:rPr lang="en-US">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271913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5447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54616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283EF-BBD5-4046-A544-A239C35B70A5}" type="slidenum">
              <a:rPr lang="en-US" smtClean="0"/>
              <a:t>12</a:t>
            </a:fld>
            <a:endParaRPr lang="en-US"/>
          </a:p>
        </p:txBody>
      </p:sp>
    </p:spTree>
    <p:extLst>
      <p:ext uri="{BB962C8B-B14F-4D97-AF65-F5344CB8AC3E}">
        <p14:creationId xmlns:p14="http://schemas.microsoft.com/office/powerpoint/2010/main" val="220531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283EF-BBD5-4046-A544-A239C35B70A5}" type="slidenum">
              <a:rPr lang="en-US" smtClean="0"/>
              <a:t>13</a:t>
            </a:fld>
            <a:endParaRPr lang="en-US"/>
          </a:p>
        </p:txBody>
      </p:sp>
    </p:spTree>
    <p:extLst>
      <p:ext uri="{BB962C8B-B14F-4D97-AF65-F5344CB8AC3E}">
        <p14:creationId xmlns:p14="http://schemas.microsoft.com/office/powerpoint/2010/main" val="3965551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283EF-BBD5-4046-A544-A239C35B70A5}" type="slidenum">
              <a:rPr lang="en-US" smtClean="0"/>
              <a:t>14</a:t>
            </a:fld>
            <a:endParaRPr lang="en-US"/>
          </a:p>
        </p:txBody>
      </p:sp>
    </p:spTree>
    <p:extLst>
      <p:ext uri="{BB962C8B-B14F-4D97-AF65-F5344CB8AC3E}">
        <p14:creationId xmlns:p14="http://schemas.microsoft.com/office/powerpoint/2010/main" val="4010492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283EF-BBD5-4046-A544-A239C35B70A5}" type="slidenum">
              <a:rPr lang="en-US" smtClean="0"/>
              <a:t>15</a:t>
            </a:fld>
            <a:endParaRPr lang="en-US"/>
          </a:p>
        </p:txBody>
      </p:sp>
    </p:spTree>
    <p:extLst>
      <p:ext uri="{BB962C8B-B14F-4D97-AF65-F5344CB8AC3E}">
        <p14:creationId xmlns:p14="http://schemas.microsoft.com/office/powerpoint/2010/main" val="1655825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37241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65887" fontAlgn="base">
              <a:spcBef>
                <a:spcPct val="20000"/>
              </a:spcBef>
              <a:spcAft>
                <a:spcPct val="0"/>
              </a:spcAft>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fld id="{05E3CA07-9EE5-4A6E-B2D8-B4217C1F52B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738853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1-2 slides on topic</a:t>
            </a:r>
          </a:p>
          <a:p>
            <a:pPr marL="742950" lvl="1"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How do we (AMO) define this topic</a:t>
            </a:r>
          </a:p>
          <a:p>
            <a:pPr marL="742950" lvl="1"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What is the opportunity space, </a:t>
            </a:r>
            <a:r>
              <a:rPr lang="en-US" sz="1600" dirty="0" err="1" smtClean="0">
                <a:solidFill>
                  <a:srgbClr val="50565C"/>
                </a:solidFill>
                <a:latin typeface="Franklin Gothic Book"/>
              </a:rPr>
              <a:t>etc</a:t>
            </a:r>
            <a:r>
              <a:rPr lang="en-US" sz="1600" dirty="0" smtClean="0">
                <a:solidFill>
                  <a:srgbClr val="50565C"/>
                </a:solidFill>
                <a:latin typeface="Franklin Gothic Book"/>
              </a:rPr>
              <a:t> (e.g., QTR content)</a:t>
            </a:r>
          </a:p>
          <a:p>
            <a:pPr marL="742950" lvl="1"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What is AMO’s role/interest in this technical area</a:t>
            </a:r>
            <a:endParaRPr lang="en-US" sz="1600" dirty="0" smtClean="0">
              <a:solidFill>
                <a:srgbClr val="FF0000"/>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Make sure to cover any major EERE/DOE initiatives and White House priorities relevant to the technical topic</a:t>
            </a:r>
            <a:endParaRPr lang="en-US" sz="1600" b="1" dirty="0" smtClean="0">
              <a:solidFill>
                <a:srgbClr val="50565C"/>
              </a:solidFill>
              <a:latin typeface="Franklin Gothic Book"/>
            </a:endParaRP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54777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1-2 slides on topic</a:t>
            </a:r>
          </a:p>
          <a:p>
            <a:pPr marL="742950" lvl="1"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How do we (AMO) define this topic</a:t>
            </a:r>
          </a:p>
          <a:p>
            <a:pPr marL="742950" lvl="1"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What is the opportunity space, </a:t>
            </a:r>
            <a:r>
              <a:rPr lang="en-US" sz="1600" dirty="0" err="1" smtClean="0">
                <a:solidFill>
                  <a:srgbClr val="50565C"/>
                </a:solidFill>
                <a:latin typeface="Franklin Gothic Book"/>
              </a:rPr>
              <a:t>etc</a:t>
            </a:r>
            <a:r>
              <a:rPr lang="en-US" sz="1600" dirty="0" smtClean="0">
                <a:solidFill>
                  <a:srgbClr val="50565C"/>
                </a:solidFill>
                <a:latin typeface="Franklin Gothic Book"/>
              </a:rPr>
              <a:t> (e.g., QTR content)</a:t>
            </a:r>
          </a:p>
          <a:p>
            <a:pPr marL="742950" lvl="1"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What is AMO’s role/interest in this technical area</a:t>
            </a:r>
            <a:endParaRPr lang="en-US" sz="1600" dirty="0" smtClean="0">
              <a:solidFill>
                <a:srgbClr val="FF0000"/>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r>
              <a:rPr lang="en-US" sz="1600" dirty="0" smtClean="0">
                <a:solidFill>
                  <a:srgbClr val="50565C"/>
                </a:solidFill>
                <a:latin typeface="Franklin Gothic Book"/>
              </a:rPr>
              <a:t>Make sure to cover any major EERE/DOE initiatives and White House priorities relevant to the technical topic</a:t>
            </a:r>
            <a:endParaRPr lang="en-US" sz="1600" b="1" dirty="0" smtClean="0">
              <a:solidFill>
                <a:srgbClr val="50565C"/>
              </a:solidFill>
              <a:latin typeface="Franklin Gothic Book"/>
            </a:endParaRP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9051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pulled</a:t>
            </a:r>
            <a:r>
              <a:rPr lang="en-US" baseline="0" dirty="0" smtClean="0"/>
              <a:t> and paraphrased from the MYPP.  They are not all relevant to what we are working on or will present.  (I think these are pretty </a:t>
            </a:r>
            <a:r>
              <a:rPr lang="en-US" baseline="0" dirty="0" err="1" smtClean="0"/>
              <a:t>relevty</a:t>
            </a:r>
            <a:r>
              <a:rPr lang="en-US" baseline="0" dirty="0" smtClean="0"/>
              <a:t> relevant to all the stuff we’re working on, we can discuss – but I agree we could add more. But I think that is what the later slides are for to drill down to specific Activities. -- MELISSA)  It might be worth putting in a few challenges/barriers that REMADE has discovered in their </a:t>
            </a:r>
            <a:r>
              <a:rPr lang="en-US" baseline="0" dirty="0" err="1" smtClean="0"/>
              <a:t>roadmapping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262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8726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Mission</a:t>
            </a:r>
            <a:r>
              <a:rPr lang="en-US" dirty="0" smtClean="0"/>
              <a:t>: Enable the early stage applied R&amp;D of key industrial platform technologies that could dramatically reduce the embodied energy and carbon emissions associated with industrial-scale materials production and processing. </a:t>
            </a:r>
            <a:r>
              <a:rPr lang="en-US" sz="1200" i="0" kern="1200" dirty="0" smtClean="0">
                <a:solidFill>
                  <a:schemeClr val="tx1"/>
                </a:solidFill>
                <a:effectLst/>
                <a:latin typeface="+mn-lt"/>
                <a:ea typeface="+mn-ea"/>
                <a:cs typeface="+mn-cs"/>
              </a:rPr>
              <a:t>By focusing its efforts on eliminating and/or mitigating the technical and economic barriers that prevent greater material recycling, recovery, remanufacturing, and reuse (Re-X), the REMADE Institute seeks to motivate the subsequent industry investments that will be required to complete technology development and deploy these technologies across the U.S. manufacturing ecosystem.</a:t>
            </a:r>
            <a:endParaRPr lang="en-US" sz="1200" i="1"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1749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Mission</a:t>
            </a:r>
            <a:r>
              <a:rPr lang="en-US" dirty="0" smtClean="0"/>
              <a:t>: Enable the early stage applied R&amp;D of key industrial platform technologies that could dramatically reduce the embodied energy and carbon emissions associated with industrial-scale materials production and processing. </a:t>
            </a:r>
            <a:r>
              <a:rPr lang="en-US" sz="1200" i="0" kern="1200" dirty="0" smtClean="0">
                <a:solidFill>
                  <a:schemeClr val="tx1"/>
                </a:solidFill>
                <a:effectLst/>
                <a:latin typeface="+mn-lt"/>
                <a:ea typeface="+mn-ea"/>
                <a:cs typeface="+mn-cs"/>
              </a:rPr>
              <a:t>By focusing its efforts on eliminating and/or mitigating the technical and economic barriers that prevent greater material recycling, recovery, remanufacturing, and reuse (Re-X), the REMADE Institute seeks to motivate the subsequent industry investments that will be required to complete technology development and deploy these technologies across the U.S. manufacturing ecosystem.</a:t>
            </a:r>
            <a:endParaRPr lang="en-US" sz="1200" i="1"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61038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Mission</a:t>
            </a:r>
            <a:r>
              <a:rPr lang="en-US" dirty="0" smtClean="0"/>
              <a:t>: Enable the early stage applied R&amp;D of key industrial platform technologies that could dramatically reduce the embodied energy and carbon emissions associated with industrial-scale materials production and processing. </a:t>
            </a:r>
            <a:r>
              <a:rPr lang="en-US" sz="1200" i="0" kern="1200" dirty="0" smtClean="0">
                <a:solidFill>
                  <a:schemeClr val="tx1"/>
                </a:solidFill>
                <a:effectLst/>
                <a:latin typeface="+mn-lt"/>
                <a:ea typeface="+mn-ea"/>
                <a:cs typeface="+mn-cs"/>
              </a:rPr>
              <a:t>By focusing its efforts on eliminating and/or mitigating the technical and economic barriers that prevent greater material recycling, recovery, remanufacturing, and reuse (Re-X), the REMADE Institute seeks to motivate the subsequent industry investments that will be required to complete technology development and deploy these technologies across the U.S. manufacturing ecosystem.</a:t>
            </a:r>
            <a:endParaRPr lang="en-US" sz="1200" i="1"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54557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To achieve these goals, the research agenda for the Institute is structured across five (5) </a:t>
            </a:r>
            <a:r>
              <a:rPr lang="en-US" sz="1200" b="1" i="0" kern="1200" dirty="0" smtClean="0">
                <a:solidFill>
                  <a:schemeClr val="tx1"/>
                </a:solidFill>
                <a:effectLst/>
                <a:latin typeface="+mn-lt"/>
                <a:ea typeface="+mn-ea"/>
                <a:cs typeface="+mn-cs"/>
              </a:rPr>
              <a:t>REMADE nodes</a:t>
            </a:r>
            <a:r>
              <a:rPr lang="en-US" sz="1200" i="0" kern="1200" dirty="0" smtClean="0">
                <a:solidFill>
                  <a:schemeClr val="tx1"/>
                </a:solidFill>
                <a:effectLst/>
                <a:latin typeface="+mn-lt"/>
                <a:ea typeface="+mn-ea"/>
                <a:cs typeface="+mn-cs"/>
              </a:rPr>
              <a:t> that include the following core activities:  </a:t>
            </a:r>
            <a:endParaRPr lang="en-US" sz="1200" i="1"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Systems Analysis and Integration---Data collection, standardization, metrics and tools for understanding materials flows in the economy </a:t>
            </a:r>
          </a:p>
          <a:p>
            <a:pPr lvl="0"/>
            <a:r>
              <a:rPr lang="en-US" sz="1200" i="1" kern="1200" dirty="0" smtClean="0">
                <a:solidFill>
                  <a:schemeClr val="tx1"/>
                </a:solidFill>
                <a:effectLst/>
                <a:latin typeface="+mn-lt"/>
                <a:ea typeface="+mn-ea"/>
                <a:cs typeface="+mn-cs"/>
              </a:rPr>
              <a:t>Design for Re-X---Development of design methodologies and tools to improve material utilization at end-of-life</a:t>
            </a:r>
          </a:p>
          <a:p>
            <a:pPr lvl="0"/>
            <a:r>
              <a:rPr lang="en-US" sz="1200" i="1" kern="1200" dirty="0" smtClean="0">
                <a:solidFill>
                  <a:schemeClr val="tx1"/>
                </a:solidFill>
                <a:effectLst/>
                <a:latin typeface="+mn-lt"/>
                <a:ea typeface="+mn-ea"/>
                <a:cs typeface="+mn-cs"/>
              </a:rPr>
              <a:t>Manufacturing Materials Optimization---Development of technologies to utilize secondary feedstocks, reuse scrap materials and reduce in-process losses in manufacturing </a:t>
            </a:r>
          </a:p>
          <a:p>
            <a:pPr lvl="0"/>
            <a:r>
              <a:rPr lang="en-US" sz="1200" i="1" kern="1200" dirty="0" smtClean="0">
                <a:solidFill>
                  <a:schemeClr val="tx1"/>
                </a:solidFill>
                <a:effectLst/>
                <a:latin typeface="+mn-lt"/>
                <a:ea typeface="+mn-ea"/>
                <a:cs typeface="+mn-cs"/>
              </a:rPr>
              <a:t>Remanufacturing and End-of-life Reuse---Development of cost-effective technologies for cleaning, component restoration, condition assessment, and reverse logistics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1" kern="1200" smtClean="0">
                <a:solidFill>
                  <a:schemeClr val="tx1"/>
                </a:solidFill>
                <a:effectLst/>
                <a:latin typeface="+mn-lt"/>
                <a:ea typeface="+mn-ea"/>
                <a:cs typeface="+mn-cs"/>
              </a:rPr>
              <a:t>Recovery and Recycling--- Development of technologies for rapid gathering, identification, sorting, separation, contaminant removal, cleaning, reprocessing and reuse of secondary materials. </a:t>
            </a:r>
          </a:p>
          <a:p>
            <a:pPr lvl="0"/>
            <a:endParaRPr lang="en-US" sz="1200" i="1" kern="120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473839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149623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3108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33128289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1159991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40907987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8020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9888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54605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0470949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2535737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0300237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147031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79496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822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37203055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490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6927947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0057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7952810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758044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248223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1027113"/>
            <a:ext cx="8229600" cy="5072062"/>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1663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3484176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083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
        <p:nvSpPr>
          <p:cNvPr id="5" name="TextBox 4"/>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41669859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0" y="662970"/>
            <a:ext cx="9144000" cy="45719"/>
          </a:xfrm>
          <a:prstGeom prst="rect">
            <a:avLst/>
          </a:prstGeom>
        </p:spPr>
      </p:pic>
    </p:spTree>
    <p:extLst>
      <p:ext uri="{BB962C8B-B14F-4D97-AF65-F5344CB8AC3E}">
        <p14:creationId xmlns:p14="http://schemas.microsoft.com/office/powerpoint/2010/main" val="27645108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
        <p:nvSpPr>
          <p:cNvPr id="4" name="TextBox 3"/>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201654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
        <p:nvSpPr>
          <p:cNvPr id="2" name="TextBox 1"/>
          <p:cNvSpPr txBox="1"/>
          <p:nvPr userDrawn="1"/>
        </p:nvSpPr>
        <p:spPr>
          <a:xfrm>
            <a:off x="9144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4933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71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6" name="Content Placeholder 2"/>
          <p:cNvSpPr>
            <a:spLocks noGrp="1"/>
          </p:cNvSpPr>
          <p:nvPr>
            <p:ph idx="11"/>
          </p:nvPr>
        </p:nvSpPr>
        <p:spPr>
          <a:xfrm>
            <a:off x="4572000"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a:xfrm>
            <a:off x="0" y="6489365"/>
            <a:ext cx="381328" cy="370561"/>
          </a:xfrm>
          <a:prstGeom prst="rect">
            <a:avLst/>
          </a:prstGeom>
        </p:spPr>
        <p:txBody>
          <a:bodyPr/>
          <a:lstStyle/>
          <a:p>
            <a:pPr>
              <a:defRPr/>
            </a:pPr>
            <a:fld id="{4C119BEB-F095-4552-A9A7-AB58812D8D8D}" type="slidenum">
              <a:rPr lang="en-US" smtClean="0">
                <a:solidFill>
                  <a:srgbClr val="000000"/>
                </a:solidFill>
              </a:rPr>
              <a:pPr>
                <a:defRPr/>
              </a:pPr>
              <a:t>‹#›</a:t>
            </a:fld>
            <a:endParaRPr lang="en-US" dirty="0">
              <a:solidFill>
                <a:srgbClr val="000000"/>
              </a:solidFill>
            </a:endParaRPr>
          </a:p>
        </p:txBody>
      </p:sp>
      <p:sp>
        <p:nvSpPr>
          <p:cNvPr id="4" name="Content Placeholder 2"/>
          <p:cNvSpPr>
            <a:spLocks noGrp="1"/>
          </p:cNvSpPr>
          <p:nvPr>
            <p:ph idx="1"/>
          </p:nvPr>
        </p:nvSpPr>
        <p:spPr>
          <a:xfrm>
            <a:off x="152399"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98438" y="0"/>
            <a:ext cx="8724900" cy="81272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9057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77800" y="0"/>
            <a:ext cx="8813800" cy="901700"/>
          </a:xfrm>
        </p:spPr>
        <p:txBody>
          <a:bodyPr/>
          <a:lstStyle>
            <a:lvl1pPr>
              <a:defRPr>
                <a:latin typeface="Arial Narrow" pitchFamily="34" charset="0"/>
              </a:defRPr>
            </a:lvl1pPr>
          </a:lstStyle>
          <a:p>
            <a:r>
              <a:rPr lang="en-US" dirty="0"/>
              <a:t>Click to edit Master title style</a:t>
            </a:r>
          </a:p>
        </p:txBody>
      </p:sp>
    </p:spTree>
    <p:extLst>
      <p:ext uri="{BB962C8B-B14F-4D97-AF65-F5344CB8AC3E}">
        <p14:creationId xmlns:p14="http://schemas.microsoft.com/office/powerpoint/2010/main" val="116347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8103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209801"/>
            <a:ext cx="7772400" cy="2197100"/>
          </a:xfrm>
        </p:spPr>
        <p:txBody>
          <a:bodyPr anchor="ctr">
            <a:normAutofit/>
          </a:bodyPr>
          <a:lstStyle>
            <a:lvl1pPr marL="0" indent="0" algn="ctr">
              <a:buNone/>
              <a:defRPr sz="3000" b="0">
                <a:solidFill>
                  <a:srgbClr val="005C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4C4C4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01545C-FF7C-4876-A6D7-42F072A39C50}" type="slidenum">
              <a:rPr lang="en-US" smtClean="0">
                <a:solidFill>
                  <a:srgbClr val="4C4C4C"/>
                </a:solidFill>
              </a:rPr>
              <a:pPr/>
              <a:t>‹#›</a:t>
            </a:fld>
            <a:endParaRPr lang="en-US">
              <a:solidFill>
                <a:srgbClr val="4C4C4C"/>
              </a:solidFill>
            </a:endParaRPr>
          </a:p>
        </p:txBody>
      </p:sp>
    </p:spTree>
    <p:extLst>
      <p:ext uri="{BB962C8B-B14F-4D97-AF65-F5344CB8AC3E}">
        <p14:creationId xmlns:p14="http://schemas.microsoft.com/office/powerpoint/2010/main" val="2834633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2126041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9700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1152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817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914400"/>
            <a:ext cx="8229600" cy="51816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807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919D344-0F32-413F-B8EE-CD01EB5EAA44}" type="datetimeFigureOut">
              <a:rPr lang="en-US" smtClean="0">
                <a:solidFill>
                  <a:srgbClr val="50565C"/>
                </a:solidFill>
              </a:rPr>
              <a:pPr/>
              <a:t>5/29/2020</a:t>
            </a:fld>
            <a:endParaRPr lang="en-US">
              <a:solidFill>
                <a:srgbClr val="50565C"/>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srgbClr val="50565C"/>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7B6F4C-3AD0-4948-8DAA-C680EF4FE580}" type="slidenum">
              <a:rPr lang="en-US" smtClean="0">
                <a:solidFill>
                  <a:srgbClr val="50565C"/>
                </a:solidFill>
              </a:rPr>
              <a:pPr/>
              <a:t>‹#›</a:t>
            </a:fld>
            <a:endParaRPr lang="en-US">
              <a:solidFill>
                <a:srgbClr val="50565C"/>
              </a:solidFill>
            </a:endParaRPr>
          </a:p>
        </p:txBody>
      </p:sp>
    </p:spTree>
    <p:extLst>
      <p:ext uri="{BB962C8B-B14F-4D97-AF65-F5344CB8AC3E}">
        <p14:creationId xmlns:p14="http://schemas.microsoft.com/office/powerpoint/2010/main" val="4064847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69331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8184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dirty="0"/>
              <a:t>Click to edit Master title style</a:t>
            </a:r>
          </a:p>
        </p:txBody>
      </p:sp>
      <p:sp>
        <p:nvSpPr>
          <p:cNvPr id="3" name="Content Placeholder 2"/>
          <p:cNvSpPr>
            <a:spLocks noGrp="1"/>
          </p:cNvSpPr>
          <p:nvPr>
            <p:ph idx="1"/>
          </p:nvPr>
        </p:nvSpPr>
        <p:spPr>
          <a:xfrm>
            <a:off x="274638" y="1141413"/>
            <a:ext cx="8229600" cy="5110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2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8000" y="6356350"/>
            <a:ext cx="2133600" cy="365125"/>
          </a:xfrm>
          <a:prstGeom prst="rect">
            <a:avLst/>
          </a:prstGeom>
          <a:noFill/>
        </p:spPr>
        <p:txBody>
          <a:bodyPr/>
          <a:lstStyle>
            <a:lvl1pPr>
              <a:defRPr>
                <a:solidFill>
                  <a:srgbClr val="002060"/>
                </a:solidFill>
              </a:defRPr>
            </a:lvl1pPr>
          </a:lstStyle>
          <a:p>
            <a:fld id="{9B5E1708-F8A3-4564-8049-367EAB969392}" type="slidenum">
              <a:rPr lang="en-US" smtClean="0"/>
              <a:pPr/>
              <a:t>‹#›</a:t>
            </a:fld>
            <a:endParaRPr lang="en-US" dirty="0"/>
          </a:p>
        </p:txBody>
      </p:sp>
    </p:spTree>
    <p:extLst>
      <p:ext uri="{BB962C8B-B14F-4D97-AF65-F5344CB8AC3E}">
        <p14:creationId xmlns:p14="http://schemas.microsoft.com/office/powerpoint/2010/main" val="2174909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1536310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112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21016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2680" y="147797"/>
            <a:ext cx="5626620" cy="603505"/>
          </a:xfrm>
          <a:prstGeom prst="rect">
            <a:avLst/>
          </a:prstGeom>
        </p:spPr>
        <p:txBody>
          <a:bodyPr lIns="0" rIns="0" anchor="ctr" anchorCtr="0">
            <a:normAutofit/>
          </a:bodyPr>
          <a:lstStyle>
            <a:lvl1pPr algn="l">
              <a:defRPr sz="2000" b="0">
                <a:solidFill>
                  <a:srgbClr val="FFFFFF"/>
                </a:solidFill>
                <a:latin typeface="+mj-lt"/>
                <a:cs typeface="Arial"/>
              </a:defRPr>
            </a:lvl1pPr>
          </a:lstStyle>
          <a:p>
            <a:r>
              <a:rPr lang="en-US" dirty="0"/>
              <a:t>PROGRAM NAME (CAPS)</a:t>
            </a:r>
          </a:p>
        </p:txBody>
      </p:sp>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a:t>Presenter </a:t>
            </a:r>
            <a:r>
              <a:rPr lang="en-US" noProof="0" dirty="0" err="1"/>
              <a:t>Name(s</a:t>
            </a:r>
            <a:r>
              <a:rPr lang="en-US" noProof="0" dirty="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a:t>Date</a:t>
            </a:r>
          </a:p>
        </p:txBody>
      </p:sp>
      <p:grpSp>
        <p:nvGrpSpPr>
          <p:cNvPr id="23" name="Group 21"/>
          <p:cNvGrpSpPr>
            <a:grpSpLocks/>
          </p:cNvGrpSpPr>
          <p:nvPr userDrawn="1"/>
        </p:nvGrpSpPr>
        <p:grpSpPr bwMode="auto">
          <a:xfrm flipH="1" flipV="1">
            <a:off x="-4" y="870857"/>
            <a:ext cx="9144002" cy="80752"/>
            <a:chOff x="2" y="824063"/>
            <a:chExt cx="9144002" cy="62911"/>
          </a:xfrm>
        </p:grpSpPr>
        <p:sp>
          <p:nvSpPr>
            <p:cNvPr id="24" name="Rectangle 23"/>
            <p:cNvSpPr/>
            <p:nvPr userDrawn="1"/>
          </p:nvSpPr>
          <p:spPr>
            <a:xfrm>
              <a:off x="3018119" y="830556"/>
              <a:ext cx="6125885" cy="564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25" name="Rectangle 24"/>
            <p:cNvSpPr/>
            <p:nvPr userDrawn="1"/>
          </p:nvSpPr>
          <p:spPr>
            <a:xfrm>
              <a:off x="2" y="824063"/>
              <a:ext cx="3169632" cy="629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pic>
        <p:nvPicPr>
          <p:cNvPr id="7" name="Picture 13" descr="08616.jpg"/>
          <p:cNvPicPr>
            <a:picLocks noChangeAspect="1"/>
          </p:cNvPicPr>
          <p:nvPr userDrawn="1"/>
        </p:nvPicPr>
        <p:blipFill>
          <a:blip r:embed="rId3"/>
          <a:stretch>
            <a:fillRect/>
          </a:stretch>
        </p:blipFill>
        <p:spPr bwMode="auto">
          <a:xfrm>
            <a:off x="-7307" y="942657"/>
            <a:ext cx="9163564" cy="4144208"/>
          </a:xfrm>
          <a:prstGeom prst="rect">
            <a:avLst/>
          </a:prstGeom>
          <a:noFill/>
          <a:ln w="9525">
            <a:noFill/>
            <a:miter lim="800000"/>
            <a:headEnd/>
            <a:tailEnd/>
          </a:ln>
        </p:spPr>
      </p:pic>
    </p:spTree>
    <p:extLst>
      <p:ext uri="{BB962C8B-B14F-4D97-AF65-F5344CB8AC3E}">
        <p14:creationId xmlns:p14="http://schemas.microsoft.com/office/powerpoint/2010/main" val="158245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391142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637335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5952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419338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4094872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48894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4047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182040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80051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25095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382805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2"/>
            <a:ext cx="82296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4100429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2666120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064580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612307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8032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6168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35869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443601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4160521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78882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000"/>
              </a:lnSpc>
              <a:defRPr/>
            </a:lvl1pPr>
          </a:lstStyle>
          <a:p>
            <a:r>
              <a:rPr lang="en-US" dirty="0"/>
              <a:t>Click to edit Master title style</a:t>
            </a:r>
          </a:p>
        </p:txBody>
      </p:sp>
      <p:sp>
        <p:nvSpPr>
          <p:cNvPr id="3" name="Content Placeholder 2"/>
          <p:cNvSpPr>
            <a:spLocks noGrp="1"/>
          </p:cNvSpPr>
          <p:nvPr>
            <p:ph idx="1"/>
          </p:nvPr>
        </p:nvSpPr>
        <p:spPr>
          <a:xfrm>
            <a:off x="152400" y="805032"/>
            <a:ext cx="8763000" cy="5638800"/>
          </a:xfrm>
        </p:spPr>
        <p:txBody>
          <a:bodyPr/>
          <a:lstStyle>
            <a:lvl1pPr>
              <a:defRPr sz="22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777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234779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2479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1652312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674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596420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368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164201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470050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53426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22478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398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667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645837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803796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5601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867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52847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3885680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35997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032428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6990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3B43A780-09F6-984A-AEB5-6C103D61FC56}" type="datetimeFigureOut">
              <a:rPr lang="en-US" smtClean="0">
                <a:solidFill>
                  <a:srgbClr val="4C4C4C"/>
                </a:solidFill>
                <a:latin typeface="Arial" pitchFamily="-106" charset="0"/>
                <a:ea typeface="ＭＳ Ｐゴシック" pitchFamily="-106" charset="-128"/>
              </a:rPr>
              <a:pPr defTabSz="457200"/>
              <a:t>5/29/2020</a:t>
            </a:fld>
            <a:endParaRPr lang="en-US" dirty="0">
              <a:solidFill>
                <a:srgbClr val="4C4C4C"/>
              </a:solidFill>
              <a:latin typeface="Arial" pitchFamily="-106" charset="0"/>
              <a:ea typeface="ＭＳ Ｐゴシック" pitchFamily="-106"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dirty="0">
              <a:solidFill>
                <a:srgbClr val="4C4C4C"/>
              </a:solidFill>
              <a:latin typeface="Arial" pitchFamily="-106" charset="0"/>
              <a:ea typeface="ＭＳ Ｐゴシック" pitchFamily="-106" charset="-128"/>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B9D081FA-F989-6A4A-B2F0-0898E007A144}" type="slidenum">
              <a:rPr lang="en-US" smtClean="0">
                <a:solidFill>
                  <a:srgbClr val="4C4C4C"/>
                </a:solidFill>
                <a:latin typeface="Arial" pitchFamily="-106" charset="0"/>
                <a:ea typeface="ＭＳ Ｐゴシック" pitchFamily="-106" charset="-128"/>
              </a:rPr>
              <a:pPr defTabSz="457200"/>
              <a:t>‹#›</a:t>
            </a:fld>
            <a:endParaRPr lang="en-US" dirty="0">
              <a:solidFill>
                <a:srgbClr val="4C4C4C"/>
              </a:solidFill>
              <a:latin typeface="Arial" pitchFamily="-106" charset="0"/>
              <a:ea typeface="ＭＳ Ｐゴシック" pitchFamily="-106" charset="-128"/>
            </a:endParaRPr>
          </a:p>
        </p:txBody>
      </p:sp>
    </p:spTree>
    <p:extLst>
      <p:ext uri="{BB962C8B-B14F-4D97-AF65-F5344CB8AC3E}">
        <p14:creationId xmlns:p14="http://schemas.microsoft.com/office/powerpoint/2010/main" val="1216597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993354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1505606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480920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924119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9517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471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80767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230783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919063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55923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6197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1249367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337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18505747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406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060285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0412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105513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009843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941997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25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011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979551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0461375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382222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4428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27604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503115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177317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3318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109346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231094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2.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6.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image" Target="../media/image1.jpe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theme" Target="../theme/theme7.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2235464485"/>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763000" cy="6569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838200"/>
            <a:ext cx="8763000" cy="5562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21"/>
          <p:cNvGrpSpPr>
            <a:grpSpLocks/>
          </p:cNvGrpSpPr>
          <p:nvPr/>
        </p:nvGrpSpPr>
        <p:grpSpPr bwMode="auto">
          <a:xfrm flipH="1" flipV="1">
            <a:off x="-3" y="656983"/>
            <a:ext cx="9144003" cy="55568"/>
            <a:chOff x="0" y="832104"/>
            <a:chExt cx="9144003" cy="54869"/>
          </a:xfrm>
        </p:grpSpPr>
        <p:sp>
          <p:nvSpPr>
            <p:cNvPr id="11" name="Rectangle 10"/>
            <p:cNvSpPr/>
            <p:nvPr userDrawn="1"/>
          </p:nvSpPr>
          <p:spPr>
            <a:xfrm>
              <a:off x="3305300" y="832137"/>
              <a:ext cx="5838703" cy="54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smtClean="0">
                <a:solidFill>
                  <a:srgbClr val="4C4C4C"/>
                </a:solidFill>
                <a:latin typeface="Arial" pitchFamily="-106" charset="0"/>
                <a:ea typeface="Arial" pitchFamily="-106" charset="0"/>
                <a:cs typeface="Arial" pitchFamily="-106" charset="0"/>
              </a:rPr>
              <a:pPr marL="342900" indent="-342900" algn="ctr" defTabSz="457200">
                <a:lnSpc>
                  <a:spcPct val="90000"/>
                </a:lnSpc>
                <a:spcBef>
                  <a:spcPct val="20000"/>
                </a:spcBef>
                <a:buFont typeface="Arial" pitchFamily="-106" charset="0"/>
                <a:buNone/>
              </a:pPr>
              <a:t>‹#›</a:t>
            </a:fld>
            <a:endParaRPr lang="en-US" sz="1000" dirty="0">
              <a:solidFill>
                <a:srgbClr val="4C4C4C"/>
              </a:solidFill>
              <a:latin typeface="Arial" pitchFamily="-106" charset="0"/>
              <a:ea typeface="Arial" pitchFamily="-106" charset="0"/>
              <a:cs typeface="Arial" pitchFamily="-106" charset="0"/>
            </a:endParaRPr>
          </a:p>
        </p:txBody>
      </p:sp>
      <p:pic>
        <p:nvPicPr>
          <p:cNvPr id="15" name="Picture 14" descr="US-Department of Energy-hor-green.png"/>
          <p:cNvPicPr>
            <a:picLocks noChangeAspect="1"/>
          </p:cNvPicPr>
          <p:nvPr/>
        </p:nvPicPr>
        <p:blipFill>
          <a:blip r:embed="rId17"/>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78459657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xStyles>
    <p:titleStyle>
      <a:lvl1pPr algn="l" defTabSz="457200" rtl="0" eaLnBrk="1" latinLnBrk="0" hangingPunct="1">
        <a:lnSpc>
          <a:spcPts val="3000"/>
        </a:lnSpc>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44858512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5" r:id="rId4"/>
    <p:sldLayoutId id="2147483846" r:id="rId5"/>
    <p:sldLayoutId id="2147483847" r:id="rId6"/>
    <p:sldLayoutId id="2147483850" r:id="rId7"/>
    <p:sldLayoutId id="2147483851" r:id="rId8"/>
    <p:sldLayoutId id="2147483853" r:id="rId9"/>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18414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79031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7" r:id="rId10"/>
    <p:sldLayoutId id="2147483928" r:id="rId11"/>
    <p:sldLayoutId id="2147483929"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8" r:id="rId29"/>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63324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1" r:id="rId11"/>
    <p:sldLayoutId id="2147483962"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8" r:id="rId31"/>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315960067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97.xml"/><Relationship Id="rId4" Type="http://schemas.openxmlformats.org/officeDocument/2006/relationships/image" Target="../media/image49.emf"/></Relationships>
</file>

<file path=ppt/slides/_rels/slide11.xml.rels><?xml version="1.0" encoding="UTF-8" standalone="yes"?>
<Relationships xmlns="http://schemas.openxmlformats.org/package/2006/relationships"><Relationship Id="rId26" Type="http://schemas.openxmlformats.org/officeDocument/2006/relationships/image" Target="../media/image68.png"/><Relationship Id="rId21" Type="http://schemas.openxmlformats.org/officeDocument/2006/relationships/image" Target="../media/image63.jpeg"/><Relationship Id="rId42" Type="http://schemas.openxmlformats.org/officeDocument/2006/relationships/image" Target="../media/image84.gif"/><Relationship Id="rId47" Type="http://schemas.openxmlformats.org/officeDocument/2006/relationships/image" Target="../media/image89.png"/><Relationship Id="rId63" Type="http://schemas.openxmlformats.org/officeDocument/2006/relationships/image" Target="../media/image103.png"/><Relationship Id="rId68" Type="http://schemas.openxmlformats.org/officeDocument/2006/relationships/image" Target="../media/image108.png"/><Relationship Id="rId84" Type="http://schemas.openxmlformats.org/officeDocument/2006/relationships/image" Target="../media/image124.png"/><Relationship Id="rId89" Type="http://schemas.openxmlformats.org/officeDocument/2006/relationships/image" Target="../media/image129.png"/><Relationship Id="rId7" Type="http://schemas.openxmlformats.org/officeDocument/2006/relationships/image" Target="../media/image51.jpeg"/><Relationship Id="rId71" Type="http://schemas.openxmlformats.org/officeDocument/2006/relationships/image" Target="../media/image111.jpeg"/><Relationship Id="rId92" Type="http://schemas.openxmlformats.org/officeDocument/2006/relationships/image" Target="../media/image132.png"/><Relationship Id="rId2" Type="http://schemas.openxmlformats.org/officeDocument/2006/relationships/slideLayout" Target="../slideLayouts/slideLayout97.xml"/><Relationship Id="rId16" Type="http://schemas.openxmlformats.org/officeDocument/2006/relationships/image" Target="../media/image31.svg"/><Relationship Id="rId29" Type="http://schemas.openxmlformats.org/officeDocument/2006/relationships/image" Target="../media/image71.png"/><Relationship Id="rId11" Type="http://schemas.openxmlformats.org/officeDocument/2006/relationships/image" Target="../media/image55.jpeg"/><Relationship Id="rId24" Type="http://schemas.openxmlformats.org/officeDocument/2006/relationships/image" Target="../media/image66.jpeg"/><Relationship Id="rId32" Type="http://schemas.openxmlformats.org/officeDocument/2006/relationships/image" Target="../media/image74.jpeg"/><Relationship Id="rId37" Type="http://schemas.openxmlformats.org/officeDocument/2006/relationships/image" Target="../media/image79.jpeg"/><Relationship Id="rId40" Type="http://schemas.openxmlformats.org/officeDocument/2006/relationships/image" Target="../media/image82.png"/><Relationship Id="rId45" Type="http://schemas.openxmlformats.org/officeDocument/2006/relationships/image" Target="../media/image87.jpeg"/><Relationship Id="rId53" Type="http://schemas.openxmlformats.org/officeDocument/2006/relationships/image" Target="../media/image68.svg"/><Relationship Id="rId58" Type="http://schemas.openxmlformats.org/officeDocument/2006/relationships/image" Target="../media/image98.jpeg"/><Relationship Id="rId66" Type="http://schemas.openxmlformats.org/officeDocument/2006/relationships/image" Target="../media/image106.png"/><Relationship Id="rId74" Type="http://schemas.openxmlformats.org/officeDocument/2006/relationships/image" Target="../media/image114.png"/><Relationship Id="rId79" Type="http://schemas.openxmlformats.org/officeDocument/2006/relationships/image" Target="../media/image119.png"/><Relationship Id="rId87" Type="http://schemas.openxmlformats.org/officeDocument/2006/relationships/image" Target="../media/image127.png"/><Relationship Id="rId102" Type="http://schemas.openxmlformats.org/officeDocument/2006/relationships/image" Target="../media/image142.png"/><Relationship Id="rId5" Type="http://schemas.openxmlformats.org/officeDocument/2006/relationships/package" Target="../embeddings/Microsoft_Excel_Worksheet1.xlsx"/><Relationship Id="rId61" Type="http://schemas.openxmlformats.org/officeDocument/2006/relationships/image" Target="../media/image101.png"/><Relationship Id="rId82" Type="http://schemas.openxmlformats.org/officeDocument/2006/relationships/image" Target="../media/image122.png"/><Relationship Id="rId90" Type="http://schemas.openxmlformats.org/officeDocument/2006/relationships/image" Target="../media/image130.jpg"/><Relationship Id="rId95" Type="http://schemas.openxmlformats.org/officeDocument/2006/relationships/image" Target="../media/image135.png"/><Relationship Id="rId19" Type="http://schemas.openxmlformats.org/officeDocument/2006/relationships/image" Target="../media/image61.jpeg"/><Relationship Id="rId14" Type="http://schemas.openxmlformats.org/officeDocument/2006/relationships/image" Target="../media/image57.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43" Type="http://schemas.openxmlformats.org/officeDocument/2006/relationships/image" Target="../media/image85.jpeg"/><Relationship Id="rId48" Type="http://schemas.openxmlformats.org/officeDocument/2006/relationships/image" Target="../media/image63.svg"/><Relationship Id="rId56" Type="http://schemas.openxmlformats.org/officeDocument/2006/relationships/image" Target="../media/image96.jpeg"/><Relationship Id="rId64" Type="http://schemas.openxmlformats.org/officeDocument/2006/relationships/image" Target="../media/image104.png"/><Relationship Id="rId69" Type="http://schemas.openxmlformats.org/officeDocument/2006/relationships/image" Target="../media/image109.png"/><Relationship Id="rId77" Type="http://schemas.openxmlformats.org/officeDocument/2006/relationships/image" Target="../media/image117.jpeg"/><Relationship Id="rId100" Type="http://schemas.openxmlformats.org/officeDocument/2006/relationships/image" Target="../media/image140.jpeg"/><Relationship Id="rId8" Type="http://schemas.openxmlformats.org/officeDocument/2006/relationships/image" Target="../media/image52.png"/><Relationship Id="rId51" Type="http://schemas.openxmlformats.org/officeDocument/2006/relationships/image" Target="../media/image92.png"/><Relationship Id="rId72" Type="http://schemas.openxmlformats.org/officeDocument/2006/relationships/image" Target="../media/image112.jpeg"/><Relationship Id="rId80" Type="http://schemas.openxmlformats.org/officeDocument/2006/relationships/image" Target="../media/image120.png"/><Relationship Id="rId85" Type="http://schemas.openxmlformats.org/officeDocument/2006/relationships/image" Target="../media/image125.png"/><Relationship Id="rId93" Type="http://schemas.openxmlformats.org/officeDocument/2006/relationships/image" Target="../media/image133.png"/><Relationship Id="rId98" Type="http://schemas.openxmlformats.org/officeDocument/2006/relationships/image" Target="../media/image138.jpeg"/><Relationship Id="rId3" Type="http://schemas.openxmlformats.org/officeDocument/2006/relationships/notesSlide" Target="../notesSlides/notesSlide11.xml"/><Relationship Id="rId12" Type="http://schemas.openxmlformats.org/officeDocument/2006/relationships/image" Target="../media/image56.png"/><Relationship Id="rId17" Type="http://schemas.openxmlformats.org/officeDocument/2006/relationships/image" Target="../media/image59.png"/><Relationship Id="rId25" Type="http://schemas.openxmlformats.org/officeDocument/2006/relationships/image" Target="../media/image67.jpeg"/><Relationship Id="rId33" Type="http://schemas.openxmlformats.org/officeDocument/2006/relationships/image" Target="../media/image75.jpeg"/><Relationship Id="rId38" Type="http://schemas.openxmlformats.org/officeDocument/2006/relationships/image" Target="../media/image80.png"/><Relationship Id="rId46" Type="http://schemas.openxmlformats.org/officeDocument/2006/relationships/image" Target="../media/image88.jpg"/><Relationship Id="rId59" Type="http://schemas.openxmlformats.org/officeDocument/2006/relationships/image" Target="../media/image99.png"/><Relationship Id="rId67" Type="http://schemas.openxmlformats.org/officeDocument/2006/relationships/image" Target="../media/image107.png"/><Relationship Id="rId103" Type="http://schemas.openxmlformats.org/officeDocument/2006/relationships/comments" Target="../comments/comment1.xml"/><Relationship Id="rId20" Type="http://schemas.openxmlformats.org/officeDocument/2006/relationships/image" Target="../media/image62.jpeg"/><Relationship Id="rId41" Type="http://schemas.openxmlformats.org/officeDocument/2006/relationships/image" Target="../media/image83.gif"/><Relationship Id="rId54" Type="http://schemas.openxmlformats.org/officeDocument/2006/relationships/image" Target="../media/image94.jpeg"/><Relationship Id="rId62" Type="http://schemas.openxmlformats.org/officeDocument/2006/relationships/image" Target="../media/image102.png"/><Relationship Id="rId70" Type="http://schemas.openxmlformats.org/officeDocument/2006/relationships/image" Target="../media/image110.png"/><Relationship Id="rId75" Type="http://schemas.openxmlformats.org/officeDocument/2006/relationships/image" Target="../media/image115.jpeg"/><Relationship Id="rId83" Type="http://schemas.openxmlformats.org/officeDocument/2006/relationships/image" Target="../media/image123.gif"/><Relationship Id="rId88" Type="http://schemas.openxmlformats.org/officeDocument/2006/relationships/image" Target="../media/image128.png"/><Relationship Id="rId91" Type="http://schemas.openxmlformats.org/officeDocument/2006/relationships/image" Target="../media/image131.png"/><Relationship Id="rId96" Type="http://schemas.openxmlformats.org/officeDocument/2006/relationships/image" Target="../media/image136.png"/><Relationship Id="rId1" Type="http://schemas.openxmlformats.org/officeDocument/2006/relationships/vmlDrawing" Target="../drawings/vmlDrawing1.vml"/><Relationship Id="rId6" Type="http://schemas.openxmlformats.org/officeDocument/2006/relationships/image" Target="../media/image50.emf"/><Relationship Id="rId15" Type="http://schemas.openxmlformats.org/officeDocument/2006/relationships/image" Target="../media/image58.png"/><Relationship Id="rId23" Type="http://schemas.openxmlformats.org/officeDocument/2006/relationships/image" Target="../media/image65.jpeg"/><Relationship Id="rId28" Type="http://schemas.openxmlformats.org/officeDocument/2006/relationships/image" Target="../media/image70.gif"/><Relationship Id="rId36" Type="http://schemas.openxmlformats.org/officeDocument/2006/relationships/image" Target="../media/image78.png"/><Relationship Id="rId49" Type="http://schemas.openxmlformats.org/officeDocument/2006/relationships/image" Target="../media/image90.png"/><Relationship Id="rId57" Type="http://schemas.openxmlformats.org/officeDocument/2006/relationships/image" Target="../media/image97.png"/><Relationship Id="rId10" Type="http://schemas.openxmlformats.org/officeDocument/2006/relationships/image" Target="../media/image54.png"/><Relationship Id="rId31" Type="http://schemas.openxmlformats.org/officeDocument/2006/relationships/image" Target="../media/image73.png"/><Relationship Id="rId44" Type="http://schemas.openxmlformats.org/officeDocument/2006/relationships/image" Target="../media/image86.png"/><Relationship Id="rId52" Type="http://schemas.openxmlformats.org/officeDocument/2006/relationships/image" Target="../media/image93.png"/><Relationship Id="rId60" Type="http://schemas.openxmlformats.org/officeDocument/2006/relationships/image" Target="../media/image100.jpeg"/><Relationship Id="rId65" Type="http://schemas.openxmlformats.org/officeDocument/2006/relationships/image" Target="../media/image105.png"/><Relationship Id="rId73" Type="http://schemas.openxmlformats.org/officeDocument/2006/relationships/image" Target="../media/image113.png"/><Relationship Id="rId78" Type="http://schemas.openxmlformats.org/officeDocument/2006/relationships/image" Target="../media/image118.png"/><Relationship Id="rId81" Type="http://schemas.openxmlformats.org/officeDocument/2006/relationships/image" Target="../media/image121.jpeg"/><Relationship Id="rId86" Type="http://schemas.openxmlformats.org/officeDocument/2006/relationships/image" Target="../media/image126.png"/><Relationship Id="rId94" Type="http://schemas.openxmlformats.org/officeDocument/2006/relationships/image" Target="../media/image134.png"/><Relationship Id="rId99" Type="http://schemas.openxmlformats.org/officeDocument/2006/relationships/image" Target="../media/image139.png"/><Relationship Id="rId101" Type="http://schemas.openxmlformats.org/officeDocument/2006/relationships/image" Target="../media/image141.png"/><Relationship Id="rId4" Type="http://schemas.openxmlformats.org/officeDocument/2006/relationships/oleObject" Target="../embeddings/oleObject1.bin"/><Relationship Id="rId9" Type="http://schemas.openxmlformats.org/officeDocument/2006/relationships/image" Target="../media/image53.png"/><Relationship Id="rId13" Type="http://schemas.openxmlformats.org/officeDocument/2006/relationships/image" Target="../media/image28.svg"/><Relationship Id="rId18" Type="http://schemas.openxmlformats.org/officeDocument/2006/relationships/image" Target="../media/image60.jpeg"/><Relationship Id="rId39" Type="http://schemas.openxmlformats.org/officeDocument/2006/relationships/image" Target="../media/image81.jpeg"/><Relationship Id="rId34" Type="http://schemas.openxmlformats.org/officeDocument/2006/relationships/image" Target="../media/image76.jpeg"/><Relationship Id="rId50" Type="http://schemas.openxmlformats.org/officeDocument/2006/relationships/image" Target="../media/image91.png"/><Relationship Id="rId55" Type="http://schemas.openxmlformats.org/officeDocument/2006/relationships/image" Target="../media/image95.jpeg"/><Relationship Id="rId76" Type="http://schemas.openxmlformats.org/officeDocument/2006/relationships/image" Target="../media/image116.png"/><Relationship Id="rId97" Type="http://schemas.openxmlformats.org/officeDocument/2006/relationships/image" Target="../media/image137.png"/></Relationships>
</file>

<file path=ppt/slides/_rels/slide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comments" Target="../comments/comment2.xml"/><Relationship Id="rId2" Type="http://schemas.openxmlformats.org/officeDocument/2006/relationships/image" Target="../media/image145.png"/><Relationship Id="rId1" Type="http://schemas.openxmlformats.org/officeDocument/2006/relationships/slideLayout" Target="../slideLayouts/slideLayout11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8.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7.xml"/><Relationship Id="rId11" Type="http://schemas.openxmlformats.org/officeDocument/2006/relationships/image" Target="../media/image21.sv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emf"/><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9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77977" y="1545674"/>
            <a:ext cx="8471371" cy="1381360"/>
          </a:xfrm>
        </p:spPr>
        <p:txBody>
          <a:bodyPr>
            <a:normAutofit/>
          </a:bodyPr>
          <a:lstStyle/>
          <a:p>
            <a:r>
              <a:rPr lang="en-US" sz="2800" b="0" dirty="0"/>
              <a:t>Sustainable </a:t>
            </a:r>
            <a:r>
              <a:rPr lang="en-US" sz="2800" b="0" dirty="0" smtClean="0"/>
              <a:t>Manufacturing / Circular Economy</a:t>
            </a:r>
            <a:endParaRPr lang="en-US" sz="2800" b="0" dirty="0"/>
          </a:p>
          <a:p>
            <a:endParaRPr lang="en-US" sz="2400" b="0" dirty="0"/>
          </a:p>
        </p:txBody>
      </p:sp>
      <p:sp>
        <p:nvSpPr>
          <p:cNvPr id="3" name="Text Placeholder 2"/>
          <p:cNvSpPr>
            <a:spLocks noGrp="1"/>
          </p:cNvSpPr>
          <p:nvPr>
            <p:ph type="body" sz="quarter" idx="10"/>
          </p:nvPr>
        </p:nvSpPr>
        <p:spPr>
          <a:xfrm>
            <a:off x="577977" y="2174446"/>
            <a:ext cx="3660040" cy="1003571"/>
          </a:xfrm>
        </p:spPr>
        <p:txBody>
          <a:bodyPr/>
          <a:lstStyle/>
          <a:p>
            <a:r>
              <a:rPr lang="en-US" sz="1800" b="0" dirty="0" smtClean="0"/>
              <a:t>Christopher Hovanec, Ph.D.</a:t>
            </a:r>
          </a:p>
          <a:p>
            <a:r>
              <a:rPr lang="en-US" sz="1800" b="0" dirty="0" smtClean="0"/>
              <a:t>Technology Manager</a:t>
            </a:r>
            <a:endParaRPr lang="en-US" sz="1800" b="0" dirty="0"/>
          </a:p>
          <a:p>
            <a:r>
              <a:rPr lang="en-US" sz="1800" b="0" dirty="0"/>
              <a:t>Advanced Manufacturing Office</a:t>
            </a:r>
          </a:p>
        </p:txBody>
      </p:sp>
      <p:sp>
        <p:nvSpPr>
          <p:cNvPr id="4" name="Text Placeholder 3"/>
          <p:cNvSpPr>
            <a:spLocks noGrp="1"/>
          </p:cNvSpPr>
          <p:nvPr>
            <p:ph type="body" sz="quarter" idx="13"/>
          </p:nvPr>
        </p:nvSpPr>
        <p:spPr>
          <a:xfrm>
            <a:off x="577977" y="3417477"/>
            <a:ext cx="4448477" cy="668195"/>
          </a:xfrm>
        </p:spPr>
        <p:txBody>
          <a:bodyPr>
            <a:noAutofit/>
          </a:bodyPr>
          <a:lstStyle/>
          <a:p>
            <a:r>
              <a:rPr lang="en-US" sz="1800" dirty="0"/>
              <a:t>AMO Peer Review</a:t>
            </a:r>
          </a:p>
          <a:p>
            <a:r>
              <a:rPr lang="en-US" sz="1800" dirty="0"/>
              <a:t>June 2020  |  Washington, DC</a:t>
            </a:r>
          </a:p>
        </p:txBody>
      </p:sp>
      <p:sp>
        <p:nvSpPr>
          <p:cNvPr id="7" name="Text Placeholder 2"/>
          <p:cNvSpPr txBox="1">
            <a:spLocks/>
          </p:cNvSpPr>
          <p:nvPr/>
        </p:nvSpPr>
        <p:spPr bwMode="auto">
          <a:xfrm>
            <a:off x="4972948" y="3754547"/>
            <a:ext cx="4171052" cy="33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i="1" dirty="0" err="1">
                <a:solidFill>
                  <a:srgbClr val="005C82"/>
                </a:solidFill>
              </a:rPr>
              <a:t>manufacturing.energy.gov</a:t>
            </a:r>
            <a:endParaRPr i="1" dirty="0">
              <a:solidFill>
                <a:srgbClr val="005C82"/>
              </a:solidFill>
            </a:endParaRPr>
          </a:p>
        </p:txBody>
      </p:sp>
      <p:sp>
        <p:nvSpPr>
          <p:cNvPr id="6" name="Text Placeholder 2"/>
          <p:cNvSpPr txBox="1">
            <a:spLocks/>
          </p:cNvSpPr>
          <p:nvPr/>
        </p:nvSpPr>
        <p:spPr bwMode="auto">
          <a:xfrm>
            <a:off x="4419600" y="2174446"/>
            <a:ext cx="3429000" cy="105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0" dirty="0"/>
              <a:t>Kathryn </a:t>
            </a:r>
            <a:r>
              <a:rPr lang="en-US" sz="1800" b="0" dirty="0" smtClean="0"/>
              <a:t>Peretti, Ph.D.</a:t>
            </a:r>
          </a:p>
          <a:p>
            <a:r>
              <a:rPr lang="en-US" sz="1800" b="0" dirty="0" smtClean="0"/>
              <a:t>Technology Manager</a:t>
            </a:r>
          </a:p>
          <a:p>
            <a:r>
              <a:rPr lang="en-US" sz="1800" b="0" dirty="0" smtClean="0"/>
              <a:t>Advanced Manufacturing Office</a:t>
            </a:r>
            <a:endParaRPr lang="en-US" sz="1800" b="0" dirty="0"/>
          </a:p>
        </p:txBody>
      </p:sp>
    </p:spTree>
    <p:extLst>
      <p:ext uri="{BB962C8B-B14F-4D97-AF65-F5344CB8AC3E}">
        <p14:creationId xmlns:p14="http://schemas.microsoft.com/office/powerpoint/2010/main" val="301282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Technical Topic Activities</a:t>
            </a:r>
          </a:p>
        </p:txBody>
      </p:sp>
      <p:graphicFrame>
        <p:nvGraphicFramePr>
          <p:cNvPr id="5" name="Table 4"/>
          <p:cNvGraphicFramePr>
            <a:graphicFrameLocks noGrp="1"/>
          </p:cNvGraphicFramePr>
          <p:nvPr>
            <p:extLst>
              <p:ext uri="{D42A27DB-BD31-4B8C-83A1-F6EECF244321}">
                <p14:modId xmlns:p14="http://schemas.microsoft.com/office/powerpoint/2010/main" val="1876692749"/>
              </p:ext>
            </p:extLst>
          </p:nvPr>
        </p:nvGraphicFramePr>
        <p:xfrm>
          <a:off x="127000" y="872069"/>
          <a:ext cx="5943600" cy="5669360"/>
        </p:xfrm>
        <a:graphic>
          <a:graphicData uri="http://schemas.openxmlformats.org/drawingml/2006/table">
            <a:tbl>
              <a:tblPr/>
              <a:tblGrid>
                <a:gridCol w="1524000"/>
                <a:gridCol w="4419600"/>
              </a:tblGrid>
              <a:tr h="209293">
                <a:tc>
                  <a:txBody>
                    <a:bodyPr/>
                    <a:lstStyle/>
                    <a:p>
                      <a:pPr algn="ctr" fontAlgn="b"/>
                      <a:r>
                        <a:rPr lang="en-US" sz="1600" b="1" i="0" u="none" strike="noStrike" dirty="0">
                          <a:solidFill>
                            <a:srgbClr val="000000"/>
                          </a:solidFill>
                          <a:effectLst/>
                          <a:latin typeface="Calibri" panose="020F0502020204030204" pitchFamily="34" charset="0"/>
                        </a:rPr>
                        <a:t>Technical Focus Areas</a:t>
                      </a:r>
                    </a:p>
                  </a:txBody>
                  <a:tcPr marL="4360"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Thrust Area</a:t>
                      </a:r>
                    </a:p>
                  </a:txBody>
                  <a:tcPr marL="4360"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2946">
                <a:tc rowSpan="2">
                  <a:txBody>
                    <a:bodyPr/>
                    <a:lstStyle/>
                    <a:p>
                      <a:pPr algn="ctr" fontAlgn="b"/>
                      <a:r>
                        <a:rPr lang="en-US" sz="1600" b="0" i="0" u="none" strike="noStrike" dirty="0">
                          <a:solidFill>
                            <a:srgbClr val="000000"/>
                          </a:solidFill>
                          <a:effectLst/>
                          <a:latin typeface="Calibri" panose="020F0502020204030204" pitchFamily="34" charset="0"/>
                        </a:rPr>
                        <a:t> </a:t>
                      </a:r>
                      <a:r>
                        <a:rPr lang="en-US" sz="1600" b="0" i="0" u="none" strike="noStrike" dirty="0" smtClean="0">
                          <a:solidFill>
                            <a:srgbClr val="F29321"/>
                          </a:solidFill>
                          <a:effectLst/>
                          <a:latin typeface="Calibri" panose="020F0502020204030204" pitchFamily="34" charset="0"/>
                        </a:rPr>
                        <a:t>System Analysis &amp; Integration</a:t>
                      </a:r>
                      <a:endParaRPr lang="en-US" sz="1600" b="0" i="0" u="none" strike="noStrike" dirty="0">
                        <a:solidFill>
                          <a:srgbClr val="000000"/>
                        </a:solidFill>
                        <a:effectLst/>
                        <a:latin typeface="Calibri" panose="020F0502020204030204" pitchFamily="34" charset="0"/>
                      </a:endParaRPr>
                    </a:p>
                  </a:txBody>
                  <a:tcPr marL="4360"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600" b="0" i="0" u="none" strike="noStrike" dirty="0">
                          <a:solidFill>
                            <a:srgbClr val="F29321"/>
                          </a:solidFill>
                          <a:effectLst/>
                          <a:latin typeface="Calibri" panose="020F0502020204030204" pitchFamily="34" charset="0"/>
                        </a:rPr>
                        <a:t>Material Flow, Lifecycle Analysis, and Systems Analysis Methods, Tools, and Data</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175">
                <a:tc vMerge="1">
                  <a:txBody>
                    <a:bodyPr/>
                    <a:lstStyle/>
                    <a:p>
                      <a:endParaRPr lang="en-US"/>
                    </a:p>
                  </a:txBody>
                  <a:tcPr/>
                </a:tc>
                <a:tc>
                  <a:txBody>
                    <a:bodyPr/>
                    <a:lstStyle/>
                    <a:p>
                      <a:pPr algn="l" rtl="0" fontAlgn="ctr"/>
                      <a:r>
                        <a:rPr lang="en-US" sz="1600" b="0" i="0" u="none" strike="noStrike" dirty="0">
                          <a:solidFill>
                            <a:srgbClr val="F29321"/>
                          </a:solidFill>
                          <a:effectLst/>
                          <a:latin typeface="Calibri" panose="020F0502020204030204" pitchFamily="34" charset="0"/>
                        </a:rPr>
                        <a:t>Techno-economic Analysis Models and Tools</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175">
                <a:tc rowSpan="3">
                  <a:txBody>
                    <a:bodyPr/>
                    <a:lstStyle/>
                    <a:p>
                      <a:pPr algn="ctr" fontAlgn="b"/>
                      <a:r>
                        <a:rPr lang="en-US" sz="1600" b="0" i="0" u="none" strike="noStrike" dirty="0" smtClean="0">
                          <a:solidFill>
                            <a:srgbClr val="243E81"/>
                          </a:solidFill>
                          <a:effectLst/>
                          <a:latin typeface="Calibri" panose="020F0502020204030204" pitchFamily="34" charset="0"/>
                        </a:rPr>
                        <a:t>Design for Re-X </a:t>
                      </a:r>
                      <a:endParaRPr lang="en-US" sz="1600" b="0" i="0" u="none" strike="noStrike" dirty="0">
                        <a:solidFill>
                          <a:srgbClr val="000000"/>
                        </a:solidFill>
                        <a:effectLst/>
                        <a:latin typeface="Calibri" panose="020F0502020204030204" pitchFamily="34" charset="0"/>
                      </a:endParaRPr>
                    </a:p>
                  </a:txBody>
                  <a:tcPr marL="4360"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600" b="0" i="0" u="none" strike="noStrike" dirty="0">
                          <a:solidFill>
                            <a:srgbClr val="243E81"/>
                          </a:solidFill>
                          <a:effectLst/>
                          <a:latin typeface="Calibri" panose="020F0502020204030204" pitchFamily="34" charset="0"/>
                        </a:rPr>
                        <a:t>Design for Re-X Metrics &amp; Assessment Frameworks</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175">
                <a:tc vMerge="1">
                  <a:txBody>
                    <a:bodyPr/>
                    <a:lstStyle/>
                    <a:p>
                      <a:endParaRPr lang="en-US"/>
                    </a:p>
                  </a:txBody>
                  <a:tcPr/>
                </a:tc>
                <a:tc>
                  <a:txBody>
                    <a:bodyPr/>
                    <a:lstStyle/>
                    <a:p>
                      <a:pPr algn="l" rtl="0" fontAlgn="ctr"/>
                      <a:r>
                        <a:rPr lang="en-US" sz="1600" b="0" i="0" u="none" strike="noStrike" dirty="0">
                          <a:solidFill>
                            <a:srgbClr val="243E81"/>
                          </a:solidFill>
                          <a:effectLst/>
                          <a:latin typeface="Calibri" panose="020F0502020204030204" pitchFamily="34" charset="0"/>
                        </a:rPr>
                        <a:t>Design for Re-X Methods and Tools</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175">
                <a:tc vMerge="1">
                  <a:txBody>
                    <a:bodyPr/>
                    <a:lstStyle/>
                    <a:p>
                      <a:endParaRPr lang="en-US"/>
                    </a:p>
                  </a:txBody>
                  <a:tcPr/>
                </a:tc>
                <a:tc>
                  <a:txBody>
                    <a:bodyPr/>
                    <a:lstStyle/>
                    <a:p>
                      <a:pPr algn="l" rtl="0" fontAlgn="ctr"/>
                      <a:r>
                        <a:rPr lang="en-US" sz="1600" b="0" i="0" u="none" strike="noStrike" dirty="0">
                          <a:solidFill>
                            <a:srgbClr val="243E81"/>
                          </a:solidFill>
                          <a:effectLst/>
                          <a:latin typeface="Calibri" panose="020F0502020204030204" pitchFamily="34" charset="0"/>
                        </a:rPr>
                        <a:t>High-impact Design for Re-X Application Domains</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175">
                <a:tc rowSpan="2">
                  <a:txBody>
                    <a:bodyPr/>
                    <a:lstStyle/>
                    <a:p>
                      <a:pPr algn="ctr" fontAlgn="b"/>
                      <a:r>
                        <a:rPr lang="en-US" sz="1600" b="0" i="0" u="none" strike="noStrike" dirty="0" smtClean="0">
                          <a:solidFill>
                            <a:srgbClr val="29ABE2"/>
                          </a:solidFill>
                          <a:effectLst/>
                          <a:latin typeface="Calibri" panose="020F0502020204030204" pitchFamily="34" charset="0"/>
                        </a:rPr>
                        <a:t>Manufacturing Materials Optimization</a:t>
                      </a:r>
                      <a:endParaRPr lang="en-US" sz="1600" b="0" i="0" u="none" strike="noStrike" dirty="0">
                        <a:solidFill>
                          <a:srgbClr val="000000"/>
                        </a:solidFill>
                        <a:effectLst/>
                        <a:latin typeface="Calibri" panose="020F0502020204030204" pitchFamily="34" charset="0"/>
                      </a:endParaRPr>
                    </a:p>
                  </a:txBody>
                  <a:tcPr marL="4360"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600" b="0" i="0" u="none" strike="noStrike" dirty="0">
                          <a:solidFill>
                            <a:srgbClr val="29ABE2"/>
                          </a:solidFill>
                          <a:effectLst/>
                          <a:latin typeface="Calibri" panose="020F0502020204030204" pitchFamily="34" charset="0"/>
                        </a:rPr>
                        <a:t>Manufacturing and Process Control</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175">
                <a:tc vMerge="1">
                  <a:txBody>
                    <a:bodyPr/>
                    <a:lstStyle/>
                    <a:p>
                      <a:endParaRPr lang="en-US"/>
                    </a:p>
                  </a:txBody>
                  <a:tcPr/>
                </a:tc>
                <a:tc>
                  <a:txBody>
                    <a:bodyPr/>
                    <a:lstStyle/>
                    <a:p>
                      <a:pPr algn="l" rtl="0" fontAlgn="ctr"/>
                      <a:r>
                        <a:rPr lang="en-US" sz="1600" b="0" i="0" u="none" strike="noStrike" dirty="0">
                          <a:solidFill>
                            <a:srgbClr val="29ABE2"/>
                          </a:solidFill>
                          <a:effectLst/>
                          <a:latin typeface="Calibri" panose="020F0502020204030204" pitchFamily="34" charset="0"/>
                        </a:rPr>
                        <a:t>Characterization, Qualification &amp; Simulation</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300">
                <a:tc rowSpan="3">
                  <a:txBody>
                    <a:bodyPr/>
                    <a:lstStyle/>
                    <a:p>
                      <a:pPr algn="ctr" fontAlgn="b"/>
                      <a:r>
                        <a:rPr lang="en-US" sz="1600" b="0" i="0" u="none" strike="noStrike" dirty="0" smtClean="0">
                          <a:solidFill>
                            <a:srgbClr val="D00000"/>
                          </a:solidFill>
                          <a:effectLst/>
                          <a:latin typeface="Calibri" panose="020F0502020204030204" pitchFamily="34" charset="0"/>
                        </a:rPr>
                        <a:t>Remanufacturing &amp; EOF Reuse</a:t>
                      </a:r>
                      <a:endParaRPr lang="en-US" sz="1600" b="0" i="0" u="none" strike="noStrike" dirty="0">
                        <a:solidFill>
                          <a:srgbClr val="000000"/>
                        </a:solidFill>
                        <a:effectLst/>
                        <a:latin typeface="Calibri" panose="020F0502020204030204" pitchFamily="34" charset="0"/>
                      </a:endParaRPr>
                    </a:p>
                  </a:txBody>
                  <a:tcPr marL="4360"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600" b="0" i="0" u="none" strike="noStrike" dirty="0" err="1">
                          <a:solidFill>
                            <a:srgbClr val="D00000"/>
                          </a:solidFill>
                          <a:effectLst/>
                          <a:latin typeface="Calibri" panose="020F0502020204030204" pitchFamily="34" charset="0"/>
                        </a:rPr>
                        <a:t>Robust</a:t>
                      </a:r>
                      <a:r>
                        <a:rPr lang="fr-FR" sz="1600" b="0" i="0" u="none" strike="noStrike" dirty="0">
                          <a:solidFill>
                            <a:srgbClr val="D00000"/>
                          </a:solidFill>
                          <a:effectLst/>
                          <a:latin typeface="Calibri" panose="020F0502020204030204" pitchFamily="34" charset="0"/>
                        </a:rPr>
                        <a:t> Non-destructive Inspection/ Evaluation Technologies</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175">
                <a:tc vMerge="1">
                  <a:txBody>
                    <a:bodyPr/>
                    <a:lstStyle/>
                    <a:p>
                      <a:endParaRPr lang="en-US"/>
                    </a:p>
                  </a:txBody>
                  <a:tcPr/>
                </a:tc>
                <a:tc>
                  <a:txBody>
                    <a:bodyPr/>
                    <a:lstStyle/>
                    <a:p>
                      <a:pPr algn="l" rtl="0" fontAlgn="ctr"/>
                      <a:r>
                        <a:rPr lang="en-US" sz="1600" b="0" i="0" u="none" strike="noStrike" dirty="0">
                          <a:solidFill>
                            <a:srgbClr val="D00000"/>
                          </a:solidFill>
                          <a:effectLst/>
                          <a:latin typeface="Calibri" panose="020F0502020204030204" pitchFamily="34" charset="0"/>
                        </a:rPr>
                        <a:t>Remanufacturing Analysis Tools &amp; Methods </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300">
                <a:tc vMerge="1">
                  <a:txBody>
                    <a:bodyPr/>
                    <a:lstStyle/>
                    <a:p>
                      <a:endParaRPr lang="en-US"/>
                    </a:p>
                  </a:txBody>
                  <a:tcPr/>
                </a:tc>
                <a:tc>
                  <a:txBody>
                    <a:bodyPr/>
                    <a:lstStyle/>
                    <a:p>
                      <a:pPr algn="l" rtl="0" fontAlgn="ctr"/>
                      <a:r>
                        <a:rPr lang="en-US" sz="1600" b="0" i="0" u="none" strike="noStrike" dirty="0">
                          <a:solidFill>
                            <a:srgbClr val="D00000"/>
                          </a:solidFill>
                          <a:effectLst/>
                          <a:latin typeface="Calibri" panose="020F0502020204030204" pitchFamily="34" charset="0"/>
                        </a:rPr>
                        <a:t>Low-cost Component Repair Technologies and Restoration Methods</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300">
                <a:tc rowSpan="4">
                  <a:txBody>
                    <a:bodyPr/>
                    <a:lstStyle/>
                    <a:p>
                      <a:pPr algn="ctr" fontAlgn="b"/>
                      <a:r>
                        <a:rPr lang="en-US" sz="1600" b="0" i="0" u="none" strike="noStrike" dirty="0" smtClean="0">
                          <a:solidFill>
                            <a:srgbClr val="00B050"/>
                          </a:solidFill>
                          <a:effectLst/>
                          <a:latin typeface="Calibri" panose="020F0502020204030204" pitchFamily="34" charset="0"/>
                        </a:rPr>
                        <a:t>Recycling &amp; Recovery</a:t>
                      </a:r>
                      <a:endParaRPr lang="en-US" sz="1600" b="0" i="0" u="none" strike="noStrike" dirty="0">
                        <a:solidFill>
                          <a:srgbClr val="000000"/>
                        </a:solidFill>
                        <a:effectLst/>
                        <a:latin typeface="Calibri" panose="020F0502020204030204" pitchFamily="34" charset="0"/>
                      </a:endParaRPr>
                    </a:p>
                  </a:txBody>
                  <a:tcPr marL="4360"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600" b="0" i="0" u="none" strike="noStrike" dirty="0">
                          <a:solidFill>
                            <a:srgbClr val="00B050"/>
                          </a:solidFill>
                          <a:effectLst/>
                          <a:latin typeface="Calibri" panose="020F0502020204030204" pitchFamily="34" charset="0"/>
                        </a:rPr>
                        <a:t>Technologies/Tools to Increase Collection &amp; Recovery </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2946">
                <a:tc vMerge="1">
                  <a:txBody>
                    <a:bodyPr/>
                    <a:lstStyle/>
                    <a:p>
                      <a:endParaRPr lang="en-US"/>
                    </a:p>
                  </a:txBody>
                  <a:tcPr/>
                </a:tc>
                <a:tc>
                  <a:txBody>
                    <a:bodyPr/>
                    <a:lstStyle/>
                    <a:p>
                      <a:pPr algn="l" rtl="0" fontAlgn="ctr"/>
                      <a:r>
                        <a:rPr lang="en-US" sz="1600" b="0" i="0" u="none" strike="noStrike" dirty="0">
                          <a:solidFill>
                            <a:srgbClr val="00B050"/>
                          </a:solidFill>
                          <a:effectLst/>
                          <a:latin typeface="Calibri" panose="020F0502020204030204" pitchFamily="34" charset="0"/>
                        </a:rPr>
                        <a:t>Mechanical Recycling Technologies for Sorting, Separating, and Liberating Materials</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300">
                <a:tc vMerge="1">
                  <a:txBody>
                    <a:bodyPr/>
                    <a:lstStyle/>
                    <a:p>
                      <a:endParaRPr lang="en-US"/>
                    </a:p>
                  </a:txBody>
                  <a:tcPr/>
                </a:tc>
                <a:tc>
                  <a:txBody>
                    <a:bodyPr/>
                    <a:lstStyle/>
                    <a:p>
                      <a:pPr algn="l" rtl="0" fontAlgn="ctr"/>
                      <a:r>
                        <a:rPr lang="en-US" sz="1600" b="0" i="0" u="none" strike="noStrike" dirty="0">
                          <a:solidFill>
                            <a:srgbClr val="00B050"/>
                          </a:solidFill>
                          <a:effectLst/>
                          <a:latin typeface="Calibri" panose="020F0502020204030204" pitchFamily="34" charset="0"/>
                        </a:rPr>
                        <a:t>Chemical and Solvent-Based Recycling &amp; Separation Technologies</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175">
                <a:tc vMerge="1">
                  <a:txBody>
                    <a:bodyPr/>
                    <a:lstStyle/>
                    <a:p>
                      <a:endParaRPr lang="en-US"/>
                    </a:p>
                  </a:txBody>
                  <a:tcPr/>
                </a:tc>
                <a:tc>
                  <a:txBody>
                    <a:bodyPr/>
                    <a:lstStyle/>
                    <a:p>
                      <a:pPr algn="l" rtl="0" fontAlgn="ctr"/>
                      <a:r>
                        <a:rPr lang="en-US" sz="1600" b="0" i="0" u="none" strike="noStrike" dirty="0">
                          <a:solidFill>
                            <a:srgbClr val="00B050"/>
                          </a:solidFill>
                          <a:effectLst/>
                          <a:latin typeface="Calibri" panose="020F0502020204030204" pitchFamily="34" charset="0"/>
                        </a:rPr>
                        <a:t>Characterization, Cleaning &amp; Purification</a:t>
                      </a:r>
                    </a:p>
                  </a:txBody>
                  <a:tcPr marL="52323" marR="4360" marT="43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9" name="Picture 8"/>
          <p:cNvPicPr>
            <a:picLocks noChangeAspect="1"/>
          </p:cNvPicPr>
          <p:nvPr/>
        </p:nvPicPr>
        <p:blipFill>
          <a:blip r:embed="rId3"/>
          <a:stretch>
            <a:fillRect/>
          </a:stretch>
        </p:blipFill>
        <p:spPr>
          <a:xfrm>
            <a:off x="7010400" y="1219200"/>
            <a:ext cx="1571226" cy="2063937"/>
          </a:xfrm>
          <a:prstGeom prst="rect">
            <a:avLst/>
          </a:prstGeom>
          <a:ln>
            <a:solidFill>
              <a:schemeClr val="tx1"/>
            </a:solidFill>
          </a:ln>
          <a:effectLst>
            <a:outerShdw blurRad="50800" dist="63500" dir="8100000" algn="tr" rotWithShape="0">
              <a:prstClr val="black">
                <a:alpha val="40000"/>
              </a:prst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8538" y="3998721"/>
            <a:ext cx="1611900" cy="2085849"/>
          </a:xfrm>
          <a:prstGeom prst="rect">
            <a:avLst/>
          </a:prstGeom>
          <a:noFill/>
          <a:ln>
            <a:solidFill>
              <a:schemeClr val="tx1"/>
            </a:solidFill>
          </a:ln>
          <a:effectLst>
            <a:outerShdw blurRad="50800" dist="63500" dir="8100000" algn="tr" rotWithShape="0">
              <a:prstClr val="black">
                <a:alpha val="40000"/>
              </a:prstClr>
            </a:outerShdw>
          </a:effectLst>
        </p:spPr>
      </p:pic>
      <p:cxnSp>
        <p:nvCxnSpPr>
          <p:cNvPr id="13" name="Straight Connector 12"/>
          <p:cNvCxnSpPr/>
          <p:nvPr/>
        </p:nvCxnSpPr>
        <p:spPr>
          <a:xfrm>
            <a:off x="6070600" y="872069"/>
            <a:ext cx="939800" cy="3471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070600" y="3283137"/>
            <a:ext cx="939800" cy="325829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Up Arrow 16"/>
          <p:cNvSpPr/>
          <p:nvPr/>
        </p:nvSpPr>
        <p:spPr>
          <a:xfrm>
            <a:off x="7567413" y="3412329"/>
            <a:ext cx="228600" cy="457200"/>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5208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smtClean="0">
                <a:solidFill>
                  <a:schemeClr val="accent5"/>
                </a:solidFill>
              </a:rPr>
              <a:t>Technical </a:t>
            </a:r>
            <a:r>
              <a:rPr lang="en-US" sz="2800" dirty="0">
                <a:solidFill>
                  <a:schemeClr val="accent5"/>
                </a:solidFill>
              </a:rPr>
              <a:t>Topic Collaborations</a:t>
            </a:r>
          </a:p>
        </p:txBody>
      </p:sp>
      <p:graphicFrame>
        <p:nvGraphicFramePr>
          <p:cNvPr id="3" name="Object 2">
            <a:extLst>
              <a:ext uri="{FF2B5EF4-FFF2-40B4-BE49-F238E27FC236}">
                <a16:creationId xmlns:a16="http://schemas.microsoft.com/office/drawing/2014/main" xmlns="" id="{04C89BD1-79A0-4908-89CC-2EEA161B2666}"/>
              </a:ext>
            </a:extLst>
          </p:cNvPr>
          <p:cNvGraphicFramePr>
            <a:graphicFrameLocks noChangeAspect="1"/>
          </p:cNvGraphicFramePr>
          <p:nvPr>
            <p:extLst>
              <p:ext uri="{D42A27DB-BD31-4B8C-83A1-F6EECF244321}">
                <p14:modId xmlns:p14="http://schemas.microsoft.com/office/powerpoint/2010/main" val="1563720240"/>
              </p:ext>
            </p:extLst>
          </p:nvPr>
        </p:nvGraphicFramePr>
        <p:xfrm>
          <a:off x="160251" y="3326457"/>
          <a:ext cx="2951560" cy="2010965"/>
        </p:xfrm>
        <a:graphic>
          <a:graphicData uri="http://schemas.openxmlformats.org/presentationml/2006/ole">
            <mc:AlternateContent xmlns:mc="http://schemas.openxmlformats.org/markup-compatibility/2006">
              <mc:Choice xmlns:v="urn:schemas-microsoft-com:vml" Requires="v">
                <p:oleObj spid="_x0000_s7221" name="Worksheet" r:id="rId5" imgW="3223226" imgH="2194560" progId="Excel.Sheet.12">
                  <p:embed/>
                </p:oleObj>
              </mc:Choice>
              <mc:Fallback>
                <p:oleObj name="Worksheet" r:id="rId5" imgW="3223226" imgH="2194560" progId="Excel.Sheet.12">
                  <p:embed/>
                  <p:pic>
                    <p:nvPicPr>
                      <p:cNvPr id="0" name=""/>
                      <p:cNvPicPr/>
                      <p:nvPr/>
                    </p:nvPicPr>
                    <p:blipFill>
                      <a:blip r:embed="rId6"/>
                      <a:stretch>
                        <a:fillRect/>
                      </a:stretch>
                    </p:blipFill>
                    <p:spPr>
                      <a:xfrm>
                        <a:off x="160251" y="3326457"/>
                        <a:ext cx="2951560" cy="2010965"/>
                      </a:xfrm>
                      <a:prstGeom prst="rect">
                        <a:avLst/>
                      </a:prstGeom>
                    </p:spPr>
                  </p:pic>
                </p:oleObj>
              </mc:Fallback>
            </mc:AlternateContent>
          </a:graphicData>
        </a:graphic>
      </p:graphicFrame>
      <p:pic>
        <p:nvPicPr>
          <p:cNvPr id="4" name="Picture 3" descr="A picture containing clipart&#10;&#10;Description generated with very high confidence">
            <a:extLst>
              <a:ext uri="{FF2B5EF4-FFF2-40B4-BE49-F238E27FC236}">
                <a16:creationId xmlns:a16="http://schemas.microsoft.com/office/drawing/2014/main" xmlns="" id="{1C220EB5-F3E7-4789-B800-B5D69A494E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39872" y="6059386"/>
            <a:ext cx="624584" cy="454002"/>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xmlns="" id="{59D91E81-9D76-4914-87C8-D9721ABC00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63137" y="6249874"/>
            <a:ext cx="500907" cy="235904"/>
          </a:xfrm>
          <a:prstGeom prst="rect">
            <a:avLst/>
          </a:prstGeom>
        </p:spPr>
      </p:pic>
      <p:pic>
        <p:nvPicPr>
          <p:cNvPr id="6" name="Picture 5">
            <a:extLst>
              <a:ext uri="{FF2B5EF4-FFF2-40B4-BE49-F238E27FC236}">
                <a16:creationId xmlns:a16="http://schemas.microsoft.com/office/drawing/2014/main" xmlns="" id="{C922CE72-1137-4A68-A104-54D8F2B466D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51805" y="5843994"/>
            <a:ext cx="617220" cy="287034"/>
          </a:xfrm>
          <a:prstGeom prst="rect">
            <a:avLst/>
          </a:prstGeom>
        </p:spPr>
      </p:pic>
      <p:pic>
        <p:nvPicPr>
          <p:cNvPr id="7" name="Picture 6">
            <a:extLst>
              <a:ext uri="{FF2B5EF4-FFF2-40B4-BE49-F238E27FC236}">
                <a16:creationId xmlns:a16="http://schemas.microsoft.com/office/drawing/2014/main" xmlns="" id="{A0616297-4165-4E16-BCFA-CB95849961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48514" y="3164875"/>
            <a:ext cx="891540" cy="264744"/>
          </a:xfrm>
          <a:prstGeom prst="rect">
            <a:avLst/>
          </a:prstGeom>
        </p:spPr>
      </p:pic>
      <p:pic>
        <p:nvPicPr>
          <p:cNvPr id="8" name="Picture 7">
            <a:extLst>
              <a:ext uri="{FF2B5EF4-FFF2-40B4-BE49-F238E27FC236}">
                <a16:creationId xmlns:a16="http://schemas.microsoft.com/office/drawing/2014/main" xmlns="" id="{B38E7A2F-8D20-4971-B6B0-95C0EF8FC76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30376" y="2266524"/>
            <a:ext cx="623657" cy="337203"/>
          </a:xfrm>
          <a:prstGeom prst="rect">
            <a:avLst/>
          </a:prstGeom>
        </p:spPr>
      </p:pic>
      <p:pic>
        <p:nvPicPr>
          <p:cNvPr id="9" name="Graphic 55">
            <a:extLst>
              <a:ext uri="{FF2B5EF4-FFF2-40B4-BE49-F238E27FC236}">
                <a16:creationId xmlns:a16="http://schemas.microsoft.com/office/drawing/2014/main" xmlns="" id="{051E68EF-3C3A-47EF-8FD0-504261AB071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664061" y="1742970"/>
            <a:ext cx="342900" cy="443757"/>
          </a:xfrm>
          <a:prstGeom prst="rect">
            <a:avLst/>
          </a:prstGeom>
        </p:spPr>
      </p:pic>
      <p:pic>
        <p:nvPicPr>
          <p:cNvPr id="10" name="Picture 9" descr="A close up of a sign&#10;&#10;Description generated with high confidence">
            <a:extLst>
              <a:ext uri="{FF2B5EF4-FFF2-40B4-BE49-F238E27FC236}">
                <a16:creationId xmlns:a16="http://schemas.microsoft.com/office/drawing/2014/main" xmlns="" id="{F476C16F-866B-457A-A36E-8D8410FB929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30471" y="2767608"/>
            <a:ext cx="384042" cy="165905"/>
          </a:xfrm>
          <a:prstGeom prst="rect">
            <a:avLst/>
          </a:prstGeom>
        </p:spPr>
      </p:pic>
      <p:pic>
        <p:nvPicPr>
          <p:cNvPr id="11" name="Graphic 57">
            <a:extLst>
              <a:ext uri="{FF2B5EF4-FFF2-40B4-BE49-F238E27FC236}">
                <a16:creationId xmlns:a16="http://schemas.microsoft.com/office/drawing/2014/main" xmlns="" id="{29F4959D-E487-4C5E-9247-098FB175798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5842840" y="4688851"/>
            <a:ext cx="617220" cy="200424"/>
          </a:xfrm>
          <a:prstGeom prst="rect">
            <a:avLst/>
          </a:prstGeom>
        </p:spPr>
      </p:pic>
      <p:pic>
        <p:nvPicPr>
          <p:cNvPr id="12" name="Picture 11">
            <a:extLst>
              <a:ext uri="{FF2B5EF4-FFF2-40B4-BE49-F238E27FC236}">
                <a16:creationId xmlns:a16="http://schemas.microsoft.com/office/drawing/2014/main" xmlns="" id="{7D0352C3-51D1-4078-AE36-074B428E371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549505" y="5701480"/>
            <a:ext cx="500622" cy="500622"/>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xmlns="" id="{C74FEDA3-55CF-4A4E-8915-E0767F81F711}"/>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66064" y="1340328"/>
            <a:ext cx="548640" cy="396245"/>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xmlns="" id="{25021899-E2E4-4DDE-9421-F5045303D28D}"/>
              </a:ext>
            </a:extLst>
          </p:cNvPr>
          <p:cNvPicPr>
            <a:picLocks noChangeAspect="1"/>
          </p:cNvPicPr>
          <p:nvPr/>
        </p:nvPicPr>
        <p:blipFill rotWithShape="1">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748360" y="4282914"/>
            <a:ext cx="1012202" cy="340465"/>
          </a:xfrm>
          <a:prstGeom prst="rect">
            <a:avLst/>
          </a:prstGeom>
        </p:spPr>
      </p:pic>
      <p:pic>
        <p:nvPicPr>
          <p:cNvPr id="15" name="Picture 14">
            <a:extLst>
              <a:ext uri="{FF2B5EF4-FFF2-40B4-BE49-F238E27FC236}">
                <a16:creationId xmlns:a16="http://schemas.microsoft.com/office/drawing/2014/main" xmlns="" id="{E7F02A63-A7CE-49AA-B8CC-1D8415AD4F91}"/>
              </a:ext>
            </a:extLst>
          </p:cNvPr>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84999" y="5398772"/>
            <a:ext cx="944853" cy="395706"/>
          </a:xfrm>
          <a:prstGeom prst="rect">
            <a:avLst/>
          </a:prstGeom>
        </p:spPr>
      </p:pic>
      <p:pic>
        <p:nvPicPr>
          <p:cNvPr id="16" name="Picture 15" descr="A drawing of a face&#10;&#10;Description generated with high confidence">
            <a:extLst>
              <a:ext uri="{FF2B5EF4-FFF2-40B4-BE49-F238E27FC236}">
                <a16:creationId xmlns:a16="http://schemas.microsoft.com/office/drawing/2014/main" xmlns="" id="{32FF185E-EF4C-44A9-BBF0-8EFBEE89C92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537659" y="4688437"/>
            <a:ext cx="480060" cy="240036"/>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xmlns="" id="{069DA4F1-2A77-4821-B7D4-886AB490971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859918" y="2116016"/>
            <a:ext cx="705599" cy="572746"/>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xmlns="" id="{0E4B3964-49BC-465B-987A-7869472FC0A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599780" y="2665970"/>
            <a:ext cx="511944" cy="347918"/>
          </a:xfrm>
          <a:prstGeom prst="rect">
            <a:avLst/>
          </a:prstGeom>
        </p:spPr>
      </p:pic>
      <p:pic>
        <p:nvPicPr>
          <p:cNvPr id="19" name="Picture 18" descr="A picture containing clipart&#10;&#10;Description generated with very high confidence">
            <a:extLst>
              <a:ext uri="{FF2B5EF4-FFF2-40B4-BE49-F238E27FC236}">
                <a16:creationId xmlns:a16="http://schemas.microsoft.com/office/drawing/2014/main" xmlns="" id="{66BFDC1D-480A-4C9D-8A03-E1FDCC61F0E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010071" y="5382030"/>
            <a:ext cx="793321" cy="226896"/>
          </a:xfrm>
          <a:prstGeom prst="rect">
            <a:avLst/>
          </a:prstGeom>
        </p:spPr>
      </p:pic>
      <p:pic>
        <p:nvPicPr>
          <p:cNvPr id="20" name="Picture 19" descr="A drawing of a cartoon character&#10;&#10;Description generated with high confidence">
            <a:extLst>
              <a:ext uri="{FF2B5EF4-FFF2-40B4-BE49-F238E27FC236}">
                <a16:creationId xmlns:a16="http://schemas.microsoft.com/office/drawing/2014/main" xmlns="" id="{C14666A8-B906-4C12-A35C-00F995B090A9}"/>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003033" y="5803833"/>
            <a:ext cx="411480" cy="335549"/>
          </a:xfrm>
          <a:prstGeom prst="rect">
            <a:avLst/>
          </a:prstGeom>
        </p:spPr>
      </p:pic>
      <p:pic>
        <p:nvPicPr>
          <p:cNvPr id="21" name="Picture 20">
            <a:extLst>
              <a:ext uri="{FF2B5EF4-FFF2-40B4-BE49-F238E27FC236}">
                <a16:creationId xmlns:a16="http://schemas.microsoft.com/office/drawing/2014/main" xmlns="" id="{0776CA89-5B7F-4F07-9C10-BD34C324C14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984905" y="1422840"/>
            <a:ext cx="411480" cy="317963"/>
          </a:xfrm>
          <a:prstGeom prst="rect">
            <a:avLst/>
          </a:prstGeom>
        </p:spPr>
      </p:pic>
      <p:pic>
        <p:nvPicPr>
          <p:cNvPr id="22" name="Picture 21">
            <a:extLst>
              <a:ext uri="{FF2B5EF4-FFF2-40B4-BE49-F238E27FC236}">
                <a16:creationId xmlns:a16="http://schemas.microsoft.com/office/drawing/2014/main" xmlns="" id="{03E75DF2-3FC1-4112-9782-EAB5142E758A}"/>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153504" y="4818940"/>
            <a:ext cx="411480" cy="193348"/>
          </a:xfrm>
          <a:prstGeom prst="rect">
            <a:avLst/>
          </a:prstGeom>
        </p:spPr>
      </p:pic>
      <p:pic>
        <p:nvPicPr>
          <p:cNvPr id="23" name="Picture 2" descr="https://www.monroecc.edu/fileadmin/SiteFiles/GeneralContent/depts/brand-toolkit/images/mcc_horiz_logo_400_100.gif">
            <a:extLst>
              <a:ext uri="{FF2B5EF4-FFF2-40B4-BE49-F238E27FC236}">
                <a16:creationId xmlns:a16="http://schemas.microsoft.com/office/drawing/2014/main" xmlns="" id="{C3A3CD09-247A-4AB8-B0A9-DC1339654859}"/>
              </a:ext>
            </a:extLst>
          </p:cNvPr>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19561" y="4949234"/>
            <a:ext cx="1553953" cy="3884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xmlns="" id="{DA846123-D92C-4A53-9049-3653AB65D2F0}"/>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6946598" y="3543749"/>
            <a:ext cx="380894" cy="439127"/>
          </a:xfrm>
          <a:prstGeom prst="rect">
            <a:avLst/>
          </a:prstGeom>
        </p:spPr>
      </p:pic>
      <p:pic>
        <p:nvPicPr>
          <p:cNvPr id="25" name="Picture 24">
            <a:extLst>
              <a:ext uri="{FF2B5EF4-FFF2-40B4-BE49-F238E27FC236}">
                <a16:creationId xmlns:a16="http://schemas.microsoft.com/office/drawing/2014/main" xmlns="" id="{928EE9FC-9C3E-4DAF-8627-E545059B418C}"/>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8132425" y="3807140"/>
            <a:ext cx="891540" cy="240860"/>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xmlns="" id="{3186C47E-B78B-4CB0-A645-B0097BC3981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5004893" y="4100185"/>
            <a:ext cx="754380" cy="249732"/>
          </a:xfrm>
          <a:prstGeom prst="rect">
            <a:avLst/>
          </a:prstGeom>
        </p:spPr>
      </p:pic>
      <p:pic>
        <p:nvPicPr>
          <p:cNvPr id="27" name="Picture 26" descr="A close up of a logo&#10;&#10;Description generated with very high confidence">
            <a:extLst>
              <a:ext uri="{FF2B5EF4-FFF2-40B4-BE49-F238E27FC236}">
                <a16:creationId xmlns:a16="http://schemas.microsoft.com/office/drawing/2014/main" xmlns="" id="{B597DFA7-F782-48F6-9E7A-EF2BFA2FFF95}"/>
              </a:ext>
            </a:extLst>
          </p:cNvPr>
          <p:cNvPicPr>
            <a:picLocks noChangeAspect="1"/>
          </p:cNvPicPr>
          <p:nvPr/>
        </p:nvPicPr>
        <p:blipFill rotWithShape="1">
          <a:blip r:embed="rId32"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7945051" y="1990896"/>
            <a:ext cx="660923" cy="340464"/>
          </a:xfrm>
          <a:prstGeom prst="rect">
            <a:avLst/>
          </a:prstGeom>
        </p:spPr>
      </p:pic>
      <p:pic>
        <p:nvPicPr>
          <p:cNvPr id="28" name="Picture 27">
            <a:extLst>
              <a:ext uri="{FF2B5EF4-FFF2-40B4-BE49-F238E27FC236}">
                <a16:creationId xmlns:a16="http://schemas.microsoft.com/office/drawing/2014/main" xmlns="" id="{36C522CA-CBC1-4AF4-ACE4-2E0E174351EE}"/>
              </a:ext>
            </a:extLst>
          </p:cNvPr>
          <p:cNvPicPr>
            <a:picLocks noChangeAspect="1"/>
          </p:cNvPicPr>
          <p:nvPr/>
        </p:nvPicPr>
        <p:blipFill rotWithShape="1">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75439" y="2356763"/>
            <a:ext cx="641510" cy="277225"/>
          </a:xfrm>
          <a:prstGeom prst="rect">
            <a:avLst/>
          </a:prstGeom>
        </p:spPr>
      </p:pic>
      <p:pic>
        <p:nvPicPr>
          <p:cNvPr id="29" name="Picture 28">
            <a:extLst>
              <a:ext uri="{FF2B5EF4-FFF2-40B4-BE49-F238E27FC236}">
                <a16:creationId xmlns:a16="http://schemas.microsoft.com/office/drawing/2014/main" xmlns="" id="{E994C34A-E60D-47EC-9244-203F84D5F92E}"/>
              </a:ext>
            </a:extLst>
          </p:cNvPr>
          <p:cNvPicPr>
            <a:picLocks noChangeAspect="1"/>
          </p:cNvPicPr>
          <p:nvPr/>
        </p:nvPicPr>
        <p:blipFill rotWithShape="1">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61824" y="5168078"/>
            <a:ext cx="960120" cy="160978"/>
          </a:xfrm>
          <a:prstGeom prst="rect">
            <a:avLst/>
          </a:prstGeom>
        </p:spPr>
      </p:pic>
      <p:pic>
        <p:nvPicPr>
          <p:cNvPr id="30" name="Picture 29" descr="A close up of a logo&#10;&#10;Description generated with high confidence">
            <a:extLst>
              <a:ext uri="{FF2B5EF4-FFF2-40B4-BE49-F238E27FC236}">
                <a16:creationId xmlns:a16="http://schemas.microsoft.com/office/drawing/2014/main" xmlns="" id="{30C16BCB-613C-43BA-A939-766DAC5B15C6}"/>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488373" y="5642482"/>
            <a:ext cx="960120" cy="303521"/>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xmlns="" id="{BCD6EB5C-AC11-4D62-ACB1-6E3B4C26BCEB}"/>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930742" y="3005208"/>
            <a:ext cx="423863" cy="498032"/>
          </a:xfrm>
          <a:prstGeom prst="rect">
            <a:avLst/>
          </a:prstGeom>
        </p:spPr>
      </p:pic>
      <p:sp>
        <p:nvSpPr>
          <p:cNvPr id="32" name="TextBox 31">
            <a:extLst>
              <a:ext uri="{FF2B5EF4-FFF2-40B4-BE49-F238E27FC236}">
                <a16:creationId xmlns:a16="http://schemas.microsoft.com/office/drawing/2014/main" xmlns="" id="{D58B165D-F19C-46D6-8F88-D2BE147645CA}"/>
              </a:ext>
            </a:extLst>
          </p:cNvPr>
          <p:cNvSpPr txBox="1">
            <a:spLocks noChangeAspect="1"/>
          </p:cNvSpPr>
          <p:nvPr/>
        </p:nvSpPr>
        <p:spPr>
          <a:xfrm>
            <a:off x="8397993" y="4833733"/>
            <a:ext cx="809414" cy="346249"/>
          </a:xfrm>
          <a:prstGeom prst="rect">
            <a:avLst/>
          </a:prstGeom>
          <a:noFill/>
        </p:spPr>
        <p:txBody>
          <a:bodyPr wrap="square" rtlCol="0">
            <a:spAutoFit/>
          </a:bodyPr>
          <a:lstStyle/>
          <a:p>
            <a:pPr algn="ctr" defTabSz="342900" fontAlgn="auto">
              <a:spcBef>
                <a:spcPts val="0"/>
              </a:spcBef>
              <a:spcAft>
                <a:spcPts val="0"/>
              </a:spcAft>
              <a:defRPr/>
            </a:pPr>
            <a:r>
              <a:rPr lang="en-US" sz="825" dirty="0">
                <a:solidFill>
                  <a:prstClr val="black"/>
                </a:solidFill>
                <a:latin typeface="Calibri" panose="020F0502020204030204"/>
                <a:cs typeface="Arial" panose="020B0604020202020204" pitchFamily="34" charset="0"/>
              </a:rPr>
              <a:t>Ohio State University</a:t>
            </a:r>
          </a:p>
        </p:txBody>
      </p:sp>
      <p:pic>
        <p:nvPicPr>
          <p:cNvPr id="33" name="Picture 32">
            <a:extLst>
              <a:ext uri="{FF2B5EF4-FFF2-40B4-BE49-F238E27FC236}">
                <a16:creationId xmlns:a16="http://schemas.microsoft.com/office/drawing/2014/main" xmlns="" id="{0AAEC7C9-4114-43ED-A27C-98CF76F9518B}"/>
              </a:ext>
            </a:extLst>
          </p:cNvPr>
          <p:cNvPicPr>
            <a:picLocks noChangeAspect="1"/>
          </p:cNvPicPr>
          <p:nvPr/>
        </p:nvPicPr>
        <p:blipFill>
          <a:blip r:embed="rId3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59491" y="5603364"/>
            <a:ext cx="548640" cy="294713"/>
          </a:xfrm>
          <a:prstGeom prst="rect">
            <a:avLst/>
          </a:prstGeom>
        </p:spPr>
      </p:pic>
      <p:pic>
        <p:nvPicPr>
          <p:cNvPr id="34" name="Picture 33">
            <a:extLst>
              <a:ext uri="{FF2B5EF4-FFF2-40B4-BE49-F238E27FC236}">
                <a16:creationId xmlns:a16="http://schemas.microsoft.com/office/drawing/2014/main" xmlns="" id="{1426AD90-26BF-48BA-A66E-840B13620CE3}"/>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216545" y="2995467"/>
            <a:ext cx="823118" cy="148161"/>
          </a:xfrm>
          <a:prstGeom prst="rect">
            <a:avLst/>
          </a:prstGeom>
        </p:spPr>
      </p:pic>
      <p:pic>
        <p:nvPicPr>
          <p:cNvPr id="35" name="Picture 34" descr="A picture containing clipart&#10;&#10;Description generated with very high confidence">
            <a:extLst>
              <a:ext uri="{FF2B5EF4-FFF2-40B4-BE49-F238E27FC236}">
                <a16:creationId xmlns:a16="http://schemas.microsoft.com/office/drawing/2014/main" xmlns="" id="{5778EDC4-6A49-48D8-8D79-41C331F183F4}"/>
              </a:ext>
            </a:extLst>
          </p:cNvPr>
          <p:cNvPicPr>
            <a:picLocks noChangeAspect="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28962" y="5859486"/>
            <a:ext cx="411480" cy="265406"/>
          </a:xfrm>
          <a:prstGeom prst="rect">
            <a:avLst/>
          </a:prstGeom>
        </p:spPr>
      </p:pic>
      <p:pic>
        <p:nvPicPr>
          <p:cNvPr id="36" name="Picture 35" descr="A close up of a logo&#10;&#10;Description generated with very high confidence">
            <a:extLst>
              <a:ext uri="{FF2B5EF4-FFF2-40B4-BE49-F238E27FC236}">
                <a16:creationId xmlns:a16="http://schemas.microsoft.com/office/drawing/2014/main" xmlns="" id="{FDDC3D55-0DB7-48E8-A48B-C7CB14743906}"/>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6958978" y="6199529"/>
            <a:ext cx="648018" cy="277225"/>
          </a:xfrm>
          <a:prstGeom prst="rect">
            <a:avLst/>
          </a:prstGeom>
        </p:spPr>
      </p:pic>
      <p:pic>
        <p:nvPicPr>
          <p:cNvPr id="37" name="Picture 36">
            <a:extLst>
              <a:ext uri="{FF2B5EF4-FFF2-40B4-BE49-F238E27FC236}">
                <a16:creationId xmlns:a16="http://schemas.microsoft.com/office/drawing/2014/main" xmlns="" id="{6D715051-0943-4F0C-AD31-CB2D0746AD2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7840991" y="1362988"/>
            <a:ext cx="1243158" cy="451714"/>
          </a:xfrm>
          <a:prstGeom prst="rect">
            <a:avLst/>
          </a:prstGeom>
        </p:spPr>
      </p:pic>
      <p:pic>
        <p:nvPicPr>
          <p:cNvPr id="38" name="Picture 37" descr="A picture containing clipart&#10;&#10;Description generated with very high confidence">
            <a:extLst>
              <a:ext uri="{FF2B5EF4-FFF2-40B4-BE49-F238E27FC236}">
                <a16:creationId xmlns:a16="http://schemas.microsoft.com/office/drawing/2014/main" xmlns="" id="{AE428DF8-A9A2-4E9A-80C5-A54A5C73532C}"/>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5475488" y="5731509"/>
            <a:ext cx="617220" cy="132017"/>
          </a:xfrm>
          <a:prstGeom prst="rect">
            <a:avLst/>
          </a:prstGeom>
        </p:spPr>
      </p:pic>
      <p:sp>
        <p:nvSpPr>
          <p:cNvPr id="39" name="TextBox 38">
            <a:extLst>
              <a:ext uri="{FF2B5EF4-FFF2-40B4-BE49-F238E27FC236}">
                <a16:creationId xmlns:a16="http://schemas.microsoft.com/office/drawing/2014/main" xmlns="" id="{443875F9-F231-489D-BB36-7A74B3DFEBFD}"/>
              </a:ext>
            </a:extLst>
          </p:cNvPr>
          <p:cNvSpPr txBox="1">
            <a:spLocks noChangeAspect="1"/>
          </p:cNvSpPr>
          <p:nvPr/>
        </p:nvSpPr>
        <p:spPr>
          <a:xfrm>
            <a:off x="5653205" y="5907077"/>
            <a:ext cx="888170" cy="346249"/>
          </a:xfrm>
          <a:prstGeom prst="rect">
            <a:avLst/>
          </a:prstGeom>
          <a:noFill/>
        </p:spPr>
        <p:txBody>
          <a:bodyPr wrap="square" rtlCol="0">
            <a:spAutoFit/>
          </a:bodyPr>
          <a:lstStyle/>
          <a:p>
            <a:pPr algn="ctr" defTabSz="342900" fontAlgn="auto">
              <a:spcBef>
                <a:spcPts val="0"/>
              </a:spcBef>
              <a:spcAft>
                <a:spcPts val="0"/>
              </a:spcAft>
              <a:defRPr/>
            </a:pPr>
            <a:r>
              <a:rPr lang="en-US" sz="825" dirty="0">
                <a:solidFill>
                  <a:prstClr val="black"/>
                </a:solidFill>
                <a:latin typeface="Calibri" panose="020F0502020204030204"/>
                <a:cs typeface="Arial" panose="020B0604020202020204" pitchFamily="34" charset="0"/>
              </a:rPr>
              <a:t>Michigan State University</a:t>
            </a:r>
          </a:p>
        </p:txBody>
      </p:sp>
      <p:pic>
        <p:nvPicPr>
          <p:cNvPr id="40" name="Picture 39">
            <a:extLst>
              <a:ext uri="{FF2B5EF4-FFF2-40B4-BE49-F238E27FC236}">
                <a16:creationId xmlns:a16="http://schemas.microsoft.com/office/drawing/2014/main" xmlns="" id="{34F902A8-1CF0-4078-88EB-B1714A40F464}"/>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3257075" y="4691357"/>
            <a:ext cx="1028700" cy="230021"/>
          </a:xfrm>
          <a:prstGeom prst="rect">
            <a:avLst/>
          </a:prstGeom>
        </p:spPr>
      </p:pic>
      <p:pic>
        <p:nvPicPr>
          <p:cNvPr id="41" name="Picture 40" descr="A close up of a sign&#10;&#10;Description generated with high confidence">
            <a:extLst>
              <a:ext uri="{FF2B5EF4-FFF2-40B4-BE49-F238E27FC236}">
                <a16:creationId xmlns:a16="http://schemas.microsoft.com/office/drawing/2014/main" xmlns="" id="{4EF4FB3A-D04E-43F8-8A56-97BC99ADEF71}"/>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496448" y="2139303"/>
            <a:ext cx="359304" cy="322624"/>
          </a:xfrm>
          <a:prstGeom prst="rect">
            <a:avLst/>
          </a:prstGeom>
        </p:spPr>
      </p:pic>
      <p:pic>
        <p:nvPicPr>
          <p:cNvPr id="42" name="Picture 41" descr="A close up of a logo&#10;&#10;Description generated with very high confidence">
            <a:extLst>
              <a:ext uri="{FF2B5EF4-FFF2-40B4-BE49-F238E27FC236}">
                <a16:creationId xmlns:a16="http://schemas.microsoft.com/office/drawing/2014/main" xmlns="" id="{45187075-5C22-46CC-A42C-3E8DA30BBB46}"/>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7752495" y="6223012"/>
            <a:ext cx="1303430" cy="246810"/>
          </a:xfrm>
          <a:prstGeom prst="rect">
            <a:avLst/>
          </a:prstGeom>
        </p:spPr>
      </p:pic>
      <p:pic>
        <p:nvPicPr>
          <p:cNvPr id="43" name="Picture 42" descr="A close up of a logo&#10;&#10;Description generated with very high confidence">
            <a:extLst>
              <a:ext uri="{FF2B5EF4-FFF2-40B4-BE49-F238E27FC236}">
                <a16:creationId xmlns:a16="http://schemas.microsoft.com/office/drawing/2014/main" xmlns="" id="{EA601EB5-D7A0-4796-9DDB-EEA40E91B481}"/>
              </a:ext>
            </a:extLst>
          </p:cNvPr>
          <p:cNvPicPr>
            <a:picLocks noChangeAspect="1"/>
          </p:cNvPicPr>
          <p:nvPr/>
        </p:nvPicPr>
        <p:blipFill>
          <a:blip r:embed="rId4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63352" y="5242227"/>
            <a:ext cx="816796" cy="337989"/>
          </a:xfrm>
          <a:prstGeom prst="rect">
            <a:avLst/>
          </a:prstGeom>
        </p:spPr>
      </p:pic>
      <p:pic>
        <p:nvPicPr>
          <p:cNvPr id="44" name="Graphic 95">
            <a:extLst>
              <a:ext uri="{FF2B5EF4-FFF2-40B4-BE49-F238E27FC236}">
                <a16:creationId xmlns:a16="http://schemas.microsoft.com/office/drawing/2014/main" xmlns="" id="{86DEB302-DD0D-4338-BFC6-28D313E30647}"/>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xmlns="" r:embed="rId48"/>
              </a:ext>
            </a:extLst>
          </a:blip>
          <a:stretch>
            <a:fillRect/>
          </a:stretch>
        </p:blipFill>
        <p:spPr>
          <a:xfrm>
            <a:off x="1778836" y="5001932"/>
            <a:ext cx="617220" cy="152386"/>
          </a:xfrm>
          <a:prstGeom prst="rect">
            <a:avLst/>
          </a:prstGeom>
        </p:spPr>
      </p:pic>
      <p:pic>
        <p:nvPicPr>
          <p:cNvPr id="45" name="Picture 44" descr="A picture containing object&#10;&#10;Description generated with high confidence">
            <a:extLst>
              <a:ext uri="{FF2B5EF4-FFF2-40B4-BE49-F238E27FC236}">
                <a16:creationId xmlns:a16="http://schemas.microsoft.com/office/drawing/2014/main" xmlns="" id="{D8266217-7991-4917-AF2B-67B8AEDE446E}"/>
              </a:ext>
            </a:extLst>
          </p:cNvPr>
          <p:cNvPicPr>
            <a:picLocks noChangeAspect="1"/>
          </p:cNvPicPr>
          <p:nvPr/>
        </p:nvPicPr>
        <p:blipFill>
          <a:blip r:embed="rId49">
            <a:extLst>
              <a:ext uri="{28A0092B-C50C-407E-A947-70E740481C1C}">
                <a14:useLocalDpi xmlns:a14="http://schemas.microsoft.com/office/drawing/2010/main"/>
              </a:ext>
            </a:extLst>
          </a:blip>
          <a:stretch>
            <a:fillRect/>
          </a:stretch>
        </p:blipFill>
        <p:spPr>
          <a:xfrm>
            <a:off x="8222809" y="3513802"/>
            <a:ext cx="824452" cy="288309"/>
          </a:xfrm>
          <a:prstGeom prst="rect">
            <a:avLst/>
          </a:prstGeom>
        </p:spPr>
      </p:pic>
      <p:pic>
        <p:nvPicPr>
          <p:cNvPr id="46" name="Picture 45" descr="A black sign with white text&#10;&#10;Description generated with high confidence">
            <a:extLst>
              <a:ext uri="{FF2B5EF4-FFF2-40B4-BE49-F238E27FC236}">
                <a16:creationId xmlns:a16="http://schemas.microsoft.com/office/drawing/2014/main" xmlns="" id="{F7FCAF0F-74FD-4082-A253-DACF679ADE3E}"/>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7519531" y="5117970"/>
            <a:ext cx="402393" cy="418482"/>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xmlns="" id="{42674194-D068-40D4-A2C8-62AD8D72992B}"/>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6981284" y="1797609"/>
            <a:ext cx="938848" cy="274317"/>
          </a:xfrm>
          <a:prstGeom prst="rect">
            <a:avLst/>
          </a:prstGeom>
        </p:spPr>
      </p:pic>
      <p:pic>
        <p:nvPicPr>
          <p:cNvPr id="48" name="Graphic 99">
            <a:extLst>
              <a:ext uri="{FF2B5EF4-FFF2-40B4-BE49-F238E27FC236}">
                <a16:creationId xmlns:a16="http://schemas.microsoft.com/office/drawing/2014/main" xmlns="" id="{0D58171B-2DAA-4324-A855-7760ABF59D77}"/>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xmlns="" r:embed="rId53"/>
              </a:ext>
            </a:extLst>
          </a:blip>
          <a:stretch>
            <a:fillRect/>
          </a:stretch>
        </p:blipFill>
        <p:spPr>
          <a:xfrm>
            <a:off x="4110117" y="5392321"/>
            <a:ext cx="815723" cy="177336"/>
          </a:xfrm>
          <a:prstGeom prst="rect">
            <a:avLst/>
          </a:prstGeom>
        </p:spPr>
      </p:pic>
      <p:pic>
        <p:nvPicPr>
          <p:cNvPr id="49" name="Picture 48" descr="A picture containing clipart&#10;&#10;Description generated with high confidence">
            <a:extLst>
              <a:ext uri="{FF2B5EF4-FFF2-40B4-BE49-F238E27FC236}">
                <a16:creationId xmlns:a16="http://schemas.microsoft.com/office/drawing/2014/main" xmlns="" id="{00B7083B-660E-4368-83B4-C38C266D3162}"/>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7963610" y="1787199"/>
            <a:ext cx="617220" cy="184136"/>
          </a:xfrm>
          <a:prstGeom prst="rect">
            <a:avLst/>
          </a:prstGeom>
        </p:spPr>
      </p:pic>
      <p:sp>
        <p:nvSpPr>
          <p:cNvPr id="50" name="object 46">
            <a:extLst>
              <a:ext uri="{FF2B5EF4-FFF2-40B4-BE49-F238E27FC236}">
                <a16:creationId xmlns:a16="http://schemas.microsoft.com/office/drawing/2014/main" xmlns="" id="{A9DED809-9DFE-4A43-9E13-3615207C5F8F}"/>
              </a:ext>
            </a:extLst>
          </p:cNvPr>
          <p:cNvSpPr>
            <a:spLocks noChangeAspect="1"/>
          </p:cNvSpPr>
          <p:nvPr/>
        </p:nvSpPr>
        <p:spPr>
          <a:xfrm>
            <a:off x="7660220" y="4070438"/>
            <a:ext cx="377323" cy="377323"/>
          </a:xfrm>
          <a:prstGeom prst="rect">
            <a:avLst/>
          </a:prstGeom>
          <a:blipFill>
            <a:blip r:embed="rId5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342900" fontAlgn="auto">
              <a:spcBef>
                <a:spcPts val="0"/>
              </a:spcBef>
              <a:spcAft>
                <a:spcPts val="0"/>
              </a:spcAft>
              <a:defRPr/>
            </a:pPr>
            <a:endParaRPr sz="1350" dirty="0">
              <a:solidFill>
                <a:prstClr val="black"/>
              </a:solidFill>
              <a:latin typeface="Calibri" panose="020F0502020204030204"/>
              <a:cs typeface="Arial" panose="020B0604020202020204" pitchFamily="34" charset="0"/>
            </a:endParaRPr>
          </a:p>
        </p:txBody>
      </p:sp>
      <p:pic>
        <p:nvPicPr>
          <p:cNvPr id="51" name="Picture 50" descr="A picture containing clipart&#10;&#10;Description generated with very high confidence">
            <a:extLst>
              <a:ext uri="{FF2B5EF4-FFF2-40B4-BE49-F238E27FC236}">
                <a16:creationId xmlns:a16="http://schemas.microsoft.com/office/drawing/2014/main" xmlns="" id="{BB729339-941B-4C6C-BD64-E9D7A33706C3}"/>
              </a:ext>
            </a:extLst>
          </p:cNvPr>
          <p:cNvPicPr>
            <a:picLocks noChangeAspect="1"/>
          </p:cNvPicPr>
          <p:nvPr/>
        </p:nvPicPr>
        <p:blipFill>
          <a:blip r:embed="rId5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14754" y="5924629"/>
            <a:ext cx="822960" cy="289824"/>
          </a:xfrm>
          <a:prstGeom prst="rect">
            <a:avLst/>
          </a:prstGeom>
        </p:spPr>
      </p:pic>
      <p:pic>
        <p:nvPicPr>
          <p:cNvPr id="52" name="Picture 51">
            <a:extLst>
              <a:ext uri="{FF2B5EF4-FFF2-40B4-BE49-F238E27FC236}">
                <a16:creationId xmlns:a16="http://schemas.microsoft.com/office/drawing/2014/main" xmlns="" id="{C22EF7BE-F900-4776-93F0-C721A5962C0D}"/>
              </a:ext>
            </a:extLst>
          </p:cNvPr>
          <p:cNvPicPr>
            <a:picLocks noChangeAspect="1"/>
          </p:cNvPicPr>
          <p:nvPr/>
        </p:nvPicPr>
        <p:blipFill>
          <a:blip r:embed="rId57">
            <a:extLst>
              <a:ext uri="{28A0092B-C50C-407E-A947-70E740481C1C}">
                <a14:useLocalDpi xmlns:a14="http://schemas.microsoft.com/office/drawing/2010/main"/>
              </a:ext>
            </a:extLst>
          </a:blip>
          <a:stretch>
            <a:fillRect/>
          </a:stretch>
        </p:blipFill>
        <p:spPr>
          <a:xfrm>
            <a:off x="7414513" y="3358693"/>
            <a:ext cx="754380" cy="440760"/>
          </a:xfrm>
          <a:prstGeom prst="rect">
            <a:avLst/>
          </a:prstGeom>
        </p:spPr>
      </p:pic>
      <p:pic>
        <p:nvPicPr>
          <p:cNvPr id="53" name="Picture 52" descr="A picture containing clipart&#10;&#10;Description generated with very high confidence">
            <a:extLst>
              <a:ext uri="{FF2B5EF4-FFF2-40B4-BE49-F238E27FC236}">
                <a16:creationId xmlns:a16="http://schemas.microsoft.com/office/drawing/2014/main" xmlns="" id="{6808FE9F-6DC7-4C27-9354-2E129A52A957}"/>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7615675" y="4854801"/>
            <a:ext cx="822960" cy="233062"/>
          </a:xfrm>
          <a:prstGeom prst="rect">
            <a:avLst/>
          </a:prstGeom>
        </p:spPr>
      </p:pic>
      <p:pic>
        <p:nvPicPr>
          <p:cNvPr id="54" name="Picture 53">
            <a:extLst>
              <a:ext uri="{FF2B5EF4-FFF2-40B4-BE49-F238E27FC236}">
                <a16:creationId xmlns:a16="http://schemas.microsoft.com/office/drawing/2014/main" xmlns="" id="{48ECAB8A-7387-4A40-8988-FA18046067D9}"/>
              </a:ext>
            </a:extLst>
          </p:cNvPr>
          <p:cNvPicPr>
            <a:picLocks noChangeAspect="1"/>
          </p:cNvPicPr>
          <p:nvPr/>
        </p:nvPicPr>
        <p:blipFill>
          <a:blip r:embed="rId59">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28405" y="5579356"/>
            <a:ext cx="980968" cy="266618"/>
          </a:xfrm>
          <a:prstGeom prst="rect">
            <a:avLst/>
          </a:prstGeom>
        </p:spPr>
      </p:pic>
      <p:pic>
        <p:nvPicPr>
          <p:cNvPr id="55" name="Picture 54">
            <a:extLst>
              <a:ext uri="{FF2B5EF4-FFF2-40B4-BE49-F238E27FC236}">
                <a16:creationId xmlns:a16="http://schemas.microsoft.com/office/drawing/2014/main" xmlns="" id="{28D163CC-A6FF-4304-AABE-9A684AA81A14}"/>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8173687" y="4271902"/>
            <a:ext cx="866367" cy="296389"/>
          </a:xfrm>
          <a:prstGeom prst="rect">
            <a:avLst/>
          </a:prstGeom>
        </p:spPr>
      </p:pic>
      <p:pic>
        <p:nvPicPr>
          <p:cNvPr id="56" name="Picture 55" descr="A close up of a logo&#10;&#10;Description generated with very high confidence">
            <a:extLst>
              <a:ext uri="{FF2B5EF4-FFF2-40B4-BE49-F238E27FC236}">
                <a16:creationId xmlns:a16="http://schemas.microsoft.com/office/drawing/2014/main" xmlns="" id="{980C62D7-7D76-4456-95A8-7D6FB48D2347}"/>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7973226" y="4614743"/>
            <a:ext cx="1080807" cy="197562"/>
          </a:xfrm>
          <a:prstGeom prst="rect">
            <a:avLst/>
          </a:prstGeom>
        </p:spPr>
      </p:pic>
      <p:pic>
        <p:nvPicPr>
          <p:cNvPr id="57" name="Picture 56" descr="A close up of a sign&#10;&#10;Description generated with very high confidence">
            <a:extLst>
              <a:ext uri="{FF2B5EF4-FFF2-40B4-BE49-F238E27FC236}">
                <a16:creationId xmlns:a16="http://schemas.microsoft.com/office/drawing/2014/main" xmlns="" id="{451252FB-5953-40DA-865B-158B51D3464C}"/>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4229098" y="4434048"/>
            <a:ext cx="1374489" cy="180734"/>
          </a:xfrm>
          <a:prstGeom prst="rect">
            <a:avLst/>
          </a:prstGeom>
        </p:spPr>
      </p:pic>
      <p:pic>
        <p:nvPicPr>
          <p:cNvPr id="58" name="Picture 57" descr="A close up of a sign&#10;&#10;Description generated with very high confidence">
            <a:extLst>
              <a:ext uri="{FF2B5EF4-FFF2-40B4-BE49-F238E27FC236}">
                <a16:creationId xmlns:a16="http://schemas.microsoft.com/office/drawing/2014/main" xmlns="" id="{D525D162-7111-4E97-AB2B-FAFF92E0EE94}"/>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8192414" y="5204009"/>
            <a:ext cx="771562" cy="209632"/>
          </a:xfrm>
          <a:prstGeom prst="rect">
            <a:avLst/>
          </a:prstGeom>
        </p:spPr>
      </p:pic>
      <p:pic>
        <p:nvPicPr>
          <p:cNvPr id="59" name="Picture 58" descr="A sign on the side of a building&#10;&#10;Description generated with high confidence">
            <a:extLst>
              <a:ext uri="{FF2B5EF4-FFF2-40B4-BE49-F238E27FC236}">
                <a16:creationId xmlns:a16="http://schemas.microsoft.com/office/drawing/2014/main" xmlns="" id="{D47F89C1-3256-4BF2-B4BE-01A892C4C3B0}"/>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7472082" y="3783235"/>
            <a:ext cx="590296" cy="174138"/>
          </a:xfrm>
          <a:prstGeom prst="rect">
            <a:avLst/>
          </a:prstGeom>
        </p:spPr>
      </p:pic>
      <p:pic>
        <p:nvPicPr>
          <p:cNvPr id="60" name="Picture 59" descr="A close up of a logo&#10;&#10;Description generated with very high confidence">
            <a:extLst>
              <a:ext uri="{FF2B5EF4-FFF2-40B4-BE49-F238E27FC236}">
                <a16:creationId xmlns:a16="http://schemas.microsoft.com/office/drawing/2014/main" xmlns="" id="{73DB1172-004A-4B1A-A4BD-5A182F4A8B4B}"/>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4321765" y="6252908"/>
            <a:ext cx="685800" cy="217165"/>
          </a:xfrm>
          <a:prstGeom prst="rect">
            <a:avLst/>
          </a:prstGeom>
        </p:spPr>
      </p:pic>
      <p:pic>
        <p:nvPicPr>
          <p:cNvPr id="61" name="Picture 60">
            <a:extLst>
              <a:ext uri="{FF2B5EF4-FFF2-40B4-BE49-F238E27FC236}">
                <a16:creationId xmlns:a16="http://schemas.microsoft.com/office/drawing/2014/main" xmlns="" id="{F61883D8-EF14-473F-A881-AFB0DB9A32CE}"/>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3263949" y="5273195"/>
            <a:ext cx="818504" cy="267268"/>
          </a:xfrm>
          <a:prstGeom prst="rect">
            <a:avLst/>
          </a:prstGeom>
        </p:spPr>
      </p:pic>
      <p:pic>
        <p:nvPicPr>
          <p:cNvPr id="62" name="Picture 61">
            <a:extLst>
              <a:ext uri="{FF2B5EF4-FFF2-40B4-BE49-F238E27FC236}">
                <a16:creationId xmlns:a16="http://schemas.microsoft.com/office/drawing/2014/main" xmlns="" id="{853BDACF-4BB4-409E-87DA-EC813991ECC5}"/>
              </a:ext>
            </a:extLst>
          </p:cNvPr>
          <p:cNvPicPr>
            <a:picLocks noChangeAspect="1"/>
          </p:cNvPicPr>
          <p:nvPr/>
        </p:nvPicPr>
        <p:blipFill rotWithShape="1">
          <a:blip r:embed="rId67" cstate="screen">
            <a:clrChange>
              <a:clrFrom>
                <a:srgbClr val="FFFFFF"/>
              </a:clrFrom>
              <a:clrTo>
                <a:srgbClr val="FFFFFF">
                  <a:alpha val="0"/>
                </a:srgbClr>
              </a:clrTo>
            </a:clrChange>
            <a:extLst>
              <a:ext uri="{28A0092B-C50C-407E-A947-70E740481C1C}">
                <a14:useLocalDpi xmlns:a14="http://schemas.microsoft.com/office/drawing/2010/main"/>
              </a:ext>
            </a:extLst>
          </a:blip>
          <a:srcRect l="8278" t="17552" r="14811" b="23089"/>
          <a:stretch/>
        </p:blipFill>
        <p:spPr>
          <a:xfrm>
            <a:off x="5015517" y="4685176"/>
            <a:ext cx="732844" cy="234267"/>
          </a:xfrm>
          <a:prstGeom prst="rect">
            <a:avLst/>
          </a:prstGeom>
        </p:spPr>
      </p:pic>
      <p:pic>
        <p:nvPicPr>
          <p:cNvPr id="63" name="Picture 62">
            <a:extLst>
              <a:ext uri="{FF2B5EF4-FFF2-40B4-BE49-F238E27FC236}">
                <a16:creationId xmlns:a16="http://schemas.microsoft.com/office/drawing/2014/main" xmlns="" id="{44BB3BDE-2C61-496C-B9D7-A59D8A89A60B}"/>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7992932" y="5849670"/>
            <a:ext cx="548640" cy="283004"/>
          </a:xfrm>
          <a:prstGeom prst="rect">
            <a:avLst/>
          </a:prstGeom>
        </p:spPr>
      </p:pic>
      <p:pic>
        <p:nvPicPr>
          <p:cNvPr id="64" name="Picture 63">
            <a:extLst>
              <a:ext uri="{FF2B5EF4-FFF2-40B4-BE49-F238E27FC236}">
                <a16:creationId xmlns:a16="http://schemas.microsoft.com/office/drawing/2014/main" xmlns="" id="{1B64333E-E983-4177-969F-10805F4E95FD}"/>
              </a:ext>
            </a:extLst>
          </p:cNvPr>
          <p:cNvPicPr>
            <a:picLocks noChangeAspect="1"/>
          </p:cNvPicPr>
          <p:nvPr/>
        </p:nvPicPr>
        <p:blipFill>
          <a:blip r:embed="rId69"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6692338" y="4103692"/>
            <a:ext cx="960120" cy="270721"/>
          </a:xfrm>
          <a:prstGeom prst="rect">
            <a:avLst/>
          </a:prstGeom>
        </p:spPr>
      </p:pic>
      <p:pic>
        <p:nvPicPr>
          <p:cNvPr id="65" name="Picture 64">
            <a:extLst>
              <a:ext uri="{FF2B5EF4-FFF2-40B4-BE49-F238E27FC236}">
                <a16:creationId xmlns:a16="http://schemas.microsoft.com/office/drawing/2014/main" xmlns="" id="{50FE8D06-79BC-4658-9982-A01D8E69DF46}"/>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7621746" y="938371"/>
            <a:ext cx="1440180" cy="290918"/>
          </a:xfrm>
          <a:prstGeom prst="rect">
            <a:avLst/>
          </a:prstGeom>
        </p:spPr>
      </p:pic>
      <p:pic>
        <p:nvPicPr>
          <p:cNvPr id="66" name="Picture 65">
            <a:extLst>
              <a:ext uri="{FF2B5EF4-FFF2-40B4-BE49-F238E27FC236}">
                <a16:creationId xmlns:a16="http://schemas.microsoft.com/office/drawing/2014/main" xmlns="" id="{E6D30578-8406-4B72-8164-D7E377D29805}"/>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8164385" y="4073119"/>
            <a:ext cx="891540" cy="141758"/>
          </a:xfrm>
          <a:prstGeom prst="rect">
            <a:avLst/>
          </a:prstGeom>
        </p:spPr>
      </p:pic>
      <p:pic>
        <p:nvPicPr>
          <p:cNvPr id="67" name="Picture 66">
            <a:extLst>
              <a:ext uri="{FF2B5EF4-FFF2-40B4-BE49-F238E27FC236}">
                <a16:creationId xmlns:a16="http://schemas.microsoft.com/office/drawing/2014/main" xmlns="" id="{BA8B37B0-0743-4CE8-AAF4-7D8B91698679}"/>
              </a:ext>
            </a:extLst>
          </p:cNvPr>
          <p:cNvPicPr>
            <a:picLocks noChangeAspect="1"/>
          </p:cNvPicPr>
          <p:nvPr/>
        </p:nvPicPr>
        <p:blipFill rotWithShape="1">
          <a:blip r:embed="rId7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51906" y="5536339"/>
            <a:ext cx="754380" cy="218218"/>
          </a:xfrm>
          <a:prstGeom prst="rect">
            <a:avLst/>
          </a:prstGeom>
        </p:spPr>
      </p:pic>
      <p:pic>
        <p:nvPicPr>
          <p:cNvPr id="68" name="Picture 67">
            <a:extLst>
              <a:ext uri="{FF2B5EF4-FFF2-40B4-BE49-F238E27FC236}">
                <a16:creationId xmlns:a16="http://schemas.microsoft.com/office/drawing/2014/main" xmlns="" id="{04CC96C7-8552-4E6E-8F30-F61DFEAF0250}"/>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8079543" y="2657424"/>
            <a:ext cx="960120" cy="253853"/>
          </a:xfrm>
          <a:prstGeom prst="rect">
            <a:avLst/>
          </a:prstGeom>
        </p:spPr>
      </p:pic>
      <p:sp>
        <p:nvSpPr>
          <p:cNvPr id="69" name="TextBox 68">
            <a:extLst>
              <a:ext uri="{FF2B5EF4-FFF2-40B4-BE49-F238E27FC236}">
                <a16:creationId xmlns:a16="http://schemas.microsoft.com/office/drawing/2014/main" xmlns="" id="{F9D64B1B-B69A-46F4-B21C-EA8AE9B5932E}"/>
              </a:ext>
            </a:extLst>
          </p:cNvPr>
          <p:cNvSpPr txBox="1"/>
          <p:nvPr/>
        </p:nvSpPr>
        <p:spPr>
          <a:xfrm>
            <a:off x="6363" y="916773"/>
            <a:ext cx="3665911" cy="2318583"/>
          </a:xfrm>
          <a:prstGeom prst="rect">
            <a:avLst/>
          </a:prstGeom>
          <a:noFill/>
        </p:spPr>
        <p:txBody>
          <a:bodyPr wrap="square" rtlCol="0">
            <a:spAutoFit/>
          </a:bodyPr>
          <a:lstStyle/>
          <a:p>
            <a:pPr marL="171450" indent="-171450" defTabSz="342900" eaLnBrk="0" hangingPunct="0">
              <a:spcBef>
                <a:spcPts val="0"/>
              </a:spcBef>
              <a:spcAft>
                <a:spcPts val="450"/>
              </a:spcAft>
              <a:buFont typeface="Arial" panose="020B0604020202020204" pitchFamily="34" charset="0"/>
              <a:buChar char="•"/>
              <a:defRPr/>
            </a:pPr>
            <a:r>
              <a:rPr lang="en-US" sz="1600" dirty="0">
                <a:solidFill>
                  <a:prstClr val="black"/>
                </a:solidFill>
                <a:latin typeface="Calibri"/>
                <a:cs typeface="Arial" panose="020B0604020202020204" pitchFamily="34" charset="0"/>
              </a:rPr>
              <a:t>Diverse membership composition </a:t>
            </a:r>
            <a:endParaRPr lang="en-US" sz="1600" dirty="0" smtClean="0">
              <a:solidFill>
                <a:prstClr val="black"/>
              </a:solidFill>
              <a:latin typeface="Calibri"/>
              <a:cs typeface="Arial" panose="020B0604020202020204" pitchFamily="34" charset="0"/>
            </a:endParaRPr>
          </a:p>
          <a:p>
            <a:pPr marL="171450" indent="-171450" defTabSz="342900" eaLnBrk="0" hangingPunct="0">
              <a:spcBef>
                <a:spcPts val="0"/>
              </a:spcBef>
              <a:spcAft>
                <a:spcPts val="450"/>
              </a:spcAft>
              <a:buFont typeface="Arial" panose="020B0604020202020204" pitchFamily="34" charset="0"/>
              <a:buChar char="•"/>
              <a:defRPr/>
            </a:pPr>
            <a:r>
              <a:rPr lang="en-US" sz="1600" dirty="0" smtClean="0">
                <a:solidFill>
                  <a:prstClr val="black"/>
                </a:solidFill>
                <a:latin typeface="Calibri"/>
                <a:cs typeface="Arial" panose="020B0604020202020204" pitchFamily="34" charset="0"/>
              </a:rPr>
              <a:t>Nationwide </a:t>
            </a:r>
            <a:r>
              <a:rPr lang="en-US" sz="1600" dirty="0">
                <a:solidFill>
                  <a:prstClr val="black"/>
                </a:solidFill>
                <a:latin typeface="Calibri"/>
                <a:cs typeface="Arial" panose="020B0604020202020204" pitchFamily="34" charset="0"/>
              </a:rPr>
              <a:t>industry-focused consortium</a:t>
            </a:r>
          </a:p>
          <a:p>
            <a:pPr marL="171450" indent="-171450" defTabSz="342900" eaLnBrk="0" hangingPunct="0">
              <a:spcBef>
                <a:spcPts val="0"/>
              </a:spcBef>
              <a:spcAft>
                <a:spcPts val="450"/>
              </a:spcAft>
              <a:buFont typeface="Arial" panose="020B0604020202020204" pitchFamily="34" charset="0"/>
              <a:buChar char="•"/>
              <a:defRPr/>
            </a:pPr>
            <a:r>
              <a:rPr lang="en-US" sz="1600" dirty="0" smtClean="0">
                <a:solidFill>
                  <a:prstClr val="black"/>
                </a:solidFill>
                <a:latin typeface="Calibri"/>
                <a:cs typeface="Arial" panose="020B0604020202020204" pitchFamily="34" charset="0"/>
              </a:rPr>
              <a:t>50 </a:t>
            </a:r>
            <a:r>
              <a:rPr lang="en-US" sz="1600" dirty="0">
                <a:solidFill>
                  <a:prstClr val="black"/>
                </a:solidFill>
                <a:latin typeface="Calibri"/>
                <a:cs typeface="Arial" panose="020B0604020202020204" pitchFamily="34" charset="0"/>
              </a:rPr>
              <a:t>member organizations </a:t>
            </a:r>
            <a:r>
              <a:rPr lang="en-US" sz="1600" dirty="0" smtClean="0">
                <a:solidFill>
                  <a:prstClr val="black"/>
                </a:solidFill>
                <a:latin typeface="Calibri"/>
                <a:cs typeface="Arial" panose="020B0604020202020204" pitchFamily="34" charset="0"/>
              </a:rPr>
              <a:t>involved </a:t>
            </a:r>
            <a:r>
              <a:rPr lang="en-US" sz="1600" dirty="0">
                <a:solidFill>
                  <a:prstClr val="black"/>
                </a:solidFill>
                <a:latin typeface="Calibri"/>
                <a:cs typeface="Arial" panose="020B0604020202020204" pitchFamily="34" charset="0"/>
              </a:rPr>
              <a:t>in Institute </a:t>
            </a:r>
            <a:r>
              <a:rPr lang="en-US" sz="1600" dirty="0" smtClean="0">
                <a:solidFill>
                  <a:prstClr val="black"/>
                </a:solidFill>
                <a:latin typeface="Calibri"/>
                <a:cs typeface="Arial" panose="020B0604020202020204" pitchFamily="34" charset="0"/>
              </a:rPr>
              <a:t>projects</a:t>
            </a:r>
          </a:p>
          <a:p>
            <a:pPr marL="171450" indent="-171450" defTabSz="342900" eaLnBrk="0" hangingPunct="0">
              <a:spcBef>
                <a:spcPts val="0"/>
              </a:spcBef>
              <a:spcAft>
                <a:spcPts val="450"/>
              </a:spcAft>
              <a:buFont typeface="Arial" panose="020B0604020202020204" pitchFamily="34" charset="0"/>
              <a:buChar char="•"/>
              <a:defRPr/>
            </a:pPr>
            <a:r>
              <a:rPr lang="en-US" sz="1600" dirty="0" smtClean="0">
                <a:solidFill>
                  <a:prstClr val="black"/>
                </a:solidFill>
                <a:latin typeface="Calibri"/>
                <a:cs typeface="Arial" panose="020B0604020202020204" pitchFamily="34" charset="0"/>
              </a:rPr>
              <a:t>88% of member organizations actively engaged</a:t>
            </a:r>
          </a:p>
          <a:p>
            <a:pPr marL="171450" indent="-171450" defTabSz="342900" eaLnBrk="0" hangingPunct="0">
              <a:spcBef>
                <a:spcPts val="0"/>
              </a:spcBef>
              <a:spcAft>
                <a:spcPts val="450"/>
              </a:spcAft>
              <a:buFont typeface="Arial" panose="020B0604020202020204" pitchFamily="34" charset="0"/>
              <a:buChar char="•"/>
              <a:defRPr/>
            </a:pPr>
            <a:r>
              <a:rPr lang="en-US" sz="1600" dirty="0" smtClean="0">
                <a:solidFill>
                  <a:prstClr val="black"/>
                </a:solidFill>
                <a:latin typeface="Calibri"/>
                <a:cs typeface="Arial" panose="020B0604020202020204" pitchFamily="34" charset="0"/>
              </a:rPr>
              <a:t>Membership is growing</a:t>
            </a:r>
            <a:endParaRPr lang="en-US" sz="1600" dirty="0">
              <a:solidFill>
                <a:prstClr val="black"/>
              </a:solidFill>
              <a:latin typeface="Calibri"/>
              <a:cs typeface="Arial" panose="020B0604020202020204" pitchFamily="34" charset="0"/>
            </a:endParaRPr>
          </a:p>
        </p:txBody>
      </p:sp>
      <p:grpSp>
        <p:nvGrpSpPr>
          <p:cNvPr id="70" name="Group 69"/>
          <p:cNvGrpSpPr/>
          <p:nvPr/>
        </p:nvGrpSpPr>
        <p:grpSpPr>
          <a:xfrm>
            <a:off x="236970" y="5484014"/>
            <a:ext cx="929736" cy="759024"/>
            <a:chOff x="261512" y="5832584"/>
            <a:chExt cx="1239647" cy="1012031"/>
          </a:xfrm>
        </p:grpSpPr>
        <p:sp>
          <p:nvSpPr>
            <p:cNvPr id="71" name="Rectangle 70">
              <a:extLst>
                <a:ext uri="{FF2B5EF4-FFF2-40B4-BE49-F238E27FC236}">
                  <a16:creationId xmlns:a16="http://schemas.microsoft.com/office/drawing/2014/main" xmlns="" id="{0A9BFDD9-5F21-420D-B7FD-1A3B5B60C6BC}"/>
                </a:ext>
              </a:extLst>
            </p:cNvPr>
            <p:cNvSpPr>
              <a:spLocks noChangeAspect="1"/>
            </p:cNvSpPr>
            <p:nvPr/>
          </p:nvSpPr>
          <p:spPr>
            <a:xfrm>
              <a:off x="261512" y="5925364"/>
              <a:ext cx="91440" cy="91440"/>
            </a:xfrm>
            <a:prstGeom prst="rect">
              <a:avLst/>
            </a:prstGeom>
            <a:solidFill>
              <a:srgbClr val="678CCF"/>
            </a:solidFill>
            <a:ln w="12700" cap="flat" cmpd="sng" algn="ctr">
              <a:solidFill>
                <a:srgbClr val="4472C4"/>
              </a:solidFill>
              <a:prstDash val="solid"/>
              <a:miter lim="800000"/>
            </a:ln>
            <a:effectLst/>
          </p:spPr>
          <p:txBody>
            <a:bodyPr rtlCol="0" anchor="ctr"/>
            <a:lstStyle/>
            <a:p>
              <a:pPr algn="ctr" defTabSz="685800" fontAlgn="auto">
                <a:spcBef>
                  <a:spcPts val="0"/>
                </a:spcBef>
                <a:spcAft>
                  <a:spcPts val="0"/>
                </a:spcAft>
                <a:defRPr/>
              </a:pPr>
              <a:endParaRPr lang="en-US" sz="1050" kern="0" dirty="0">
                <a:solidFill>
                  <a:prstClr val="white"/>
                </a:solidFill>
                <a:latin typeface="Calibri" panose="020F0502020204030204"/>
                <a:cs typeface="Arial" panose="020B0604020202020204" pitchFamily="34" charset="0"/>
              </a:endParaRPr>
            </a:p>
          </p:txBody>
        </p:sp>
        <p:sp>
          <p:nvSpPr>
            <p:cNvPr id="72" name="Rectangle 71">
              <a:extLst>
                <a:ext uri="{FF2B5EF4-FFF2-40B4-BE49-F238E27FC236}">
                  <a16:creationId xmlns:a16="http://schemas.microsoft.com/office/drawing/2014/main" xmlns="" id="{89ABF627-A233-479A-961C-F2C2EDF0CA11}"/>
                </a:ext>
              </a:extLst>
            </p:cNvPr>
            <p:cNvSpPr>
              <a:spLocks noChangeAspect="1"/>
            </p:cNvSpPr>
            <p:nvPr/>
          </p:nvSpPr>
          <p:spPr>
            <a:xfrm>
              <a:off x="261512" y="6159278"/>
              <a:ext cx="91440" cy="91440"/>
            </a:xfrm>
            <a:prstGeom prst="rect">
              <a:avLst/>
            </a:prstGeom>
            <a:solidFill>
              <a:srgbClr val="ED7D31"/>
            </a:solidFill>
            <a:ln w="12700" cap="flat" cmpd="sng" algn="ctr">
              <a:solidFill>
                <a:srgbClr val="ED7D31"/>
              </a:solidFill>
              <a:prstDash val="solid"/>
              <a:miter lim="800000"/>
            </a:ln>
            <a:effectLst/>
          </p:spPr>
          <p:txBody>
            <a:bodyPr rtlCol="0" anchor="ctr"/>
            <a:lstStyle/>
            <a:p>
              <a:pPr algn="ctr" defTabSz="685800" fontAlgn="auto">
                <a:spcBef>
                  <a:spcPts val="0"/>
                </a:spcBef>
                <a:spcAft>
                  <a:spcPts val="0"/>
                </a:spcAft>
                <a:defRPr/>
              </a:pPr>
              <a:endParaRPr lang="en-US" sz="1050" kern="0" dirty="0">
                <a:solidFill>
                  <a:prstClr val="white"/>
                </a:solidFill>
                <a:latin typeface="Calibri" panose="020F0502020204030204"/>
                <a:cs typeface="Arial" panose="020B0604020202020204" pitchFamily="34" charset="0"/>
              </a:endParaRPr>
            </a:p>
          </p:txBody>
        </p:sp>
        <p:sp>
          <p:nvSpPr>
            <p:cNvPr id="73" name="Rectangle 72">
              <a:extLst>
                <a:ext uri="{FF2B5EF4-FFF2-40B4-BE49-F238E27FC236}">
                  <a16:creationId xmlns:a16="http://schemas.microsoft.com/office/drawing/2014/main" xmlns="" id="{5B5E0C20-072E-460A-B9A3-5F0E6BC0E325}"/>
                </a:ext>
              </a:extLst>
            </p:cNvPr>
            <p:cNvSpPr>
              <a:spLocks noChangeAspect="1"/>
            </p:cNvSpPr>
            <p:nvPr/>
          </p:nvSpPr>
          <p:spPr>
            <a:xfrm>
              <a:off x="261512" y="6399299"/>
              <a:ext cx="91440" cy="91440"/>
            </a:xfrm>
            <a:prstGeom prst="rect">
              <a:avLst/>
            </a:prstGeom>
            <a:solidFill>
              <a:srgbClr val="A5A5A5"/>
            </a:solidFill>
            <a:ln w="12700" cap="flat" cmpd="sng" algn="ctr">
              <a:solidFill>
                <a:srgbClr val="A5A5A5"/>
              </a:solidFill>
              <a:prstDash val="solid"/>
              <a:miter lim="800000"/>
            </a:ln>
            <a:effectLst/>
          </p:spPr>
          <p:txBody>
            <a:bodyPr rtlCol="0" anchor="ctr"/>
            <a:lstStyle/>
            <a:p>
              <a:pPr algn="ctr" defTabSz="685800" fontAlgn="auto">
                <a:spcBef>
                  <a:spcPts val="0"/>
                </a:spcBef>
                <a:spcAft>
                  <a:spcPts val="0"/>
                </a:spcAft>
                <a:defRPr/>
              </a:pPr>
              <a:endParaRPr lang="en-US" sz="1050" kern="0" dirty="0">
                <a:solidFill>
                  <a:prstClr val="white"/>
                </a:solidFill>
                <a:latin typeface="Calibri" panose="020F0502020204030204"/>
                <a:cs typeface="Arial" panose="020B0604020202020204" pitchFamily="34" charset="0"/>
              </a:endParaRPr>
            </a:p>
          </p:txBody>
        </p:sp>
        <p:sp>
          <p:nvSpPr>
            <p:cNvPr id="74" name="Rectangle 73">
              <a:extLst>
                <a:ext uri="{FF2B5EF4-FFF2-40B4-BE49-F238E27FC236}">
                  <a16:creationId xmlns:a16="http://schemas.microsoft.com/office/drawing/2014/main" xmlns="" id="{F7B3AD41-948A-4FFE-85BF-F1C665CC9388}"/>
                </a:ext>
              </a:extLst>
            </p:cNvPr>
            <p:cNvSpPr>
              <a:spLocks noChangeAspect="1"/>
            </p:cNvSpPr>
            <p:nvPr/>
          </p:nvSpPr>
          <p:spPr>
            <a:xfrm>
              <a:off x="261512" y="6639320"/>
              <a:ext cx="91440" cy="91440"/>
            </a:xfrm>
            <a:prstGeom prst="rect">
              <a:avLst/>
            </a:prstGeom>
            <a:solidFill>
              <a:srgbClr val="FFC000"/>
            </a:solidFill>
            <a:ln w="12700" cap="flat" cmpd="sng" algn="ctr">
              <a:solidFill>
                <a:srgbClr val="FFC000"/>
              </a:solidFill>
              <a:prstDash val="solid"/>
              <a:miter lim="800000"/>
            </a:ln>
            <a:effectLst/>
          </p:spPr>
          <p:txBody>
            <a:bodyPr rtlCol="0" anchor="ctr"/>
            <a:lstStyle/>
            <a:p>
              <a:pPr algn="ctr" defTabSz="685800" fontAlgn="auto">
                <a:spcBef>
                  <a:spcPts val="0"/>
                </a:spcBef>
                <a:spcAft>
                  <a:spcPts val="0"/>
                </a:spcAft>
                <a:defRPr/>
              </a:pPr>
              <a:endParaRPr lang="en-US" sz="1050" kern="0" dirty="0">
                <a:solidFill>
                  <a:prstClr val="white"/>
                </a:solidFill>
                <a:latin typeface="Calibri" panose="020F0502020204030204"/>
                <a:cs typeface="Arial" panose="020B0604020202020204" pitchFamily="34" charset="0"/>
              </a:endParaRPr>
            </a:p>
          </p:txBody>
        </p:sp>
        <p:sp>
          <p:nvSpPr>
            <p:cNvPr id="75" name="TextBox 74">
              <a:extLst>
                <a:ext uri="{FF2B5EF4-FFF2-40B4-BE49-F238E27FC236}">
                  <a16:creationId xmlns:a16="http://schemas.microsoft.com/office/drawing/2014/main" xmlns="" id="{281114E5-026C-4A0C-9864-FB84E503078E}"/>
                </a:ext>
              </a:extLst>
            </p:cNvPr>
            <p:cNvSpPr txBox="1"/>
            <p:nvPr/>
          </p:nvSpPr>
          <p:spPr>
            <a:xfrm>
              <a:off x="331609" y="5832584"/>
              <a:ext cx="1004976" cy="276998"/>
            </a:xfrm>
            <a:prstGeom prst="rect">
              <a:avLst/>
            </a:prstGeom>
            <a:noFill/>
          </p:spPr>
          <p:txBody>
            <a:bodyPr wrap="none" rtlCol="0">
              <a:spAutoFit/>
            </a:bodyPr>
            <a:lstStyle/>
            <a:p>
              <a:pPr defTabSz="685800" fontAlgn="auto">
                <a:spcBef>
                  <a:spcPts val="0"/>
                </a:spcBef>
                <a:spcAft>
                  <a:spcPts val="0"/>
                </a:spcAft>
                <a:defRPr/>
              </a:pPr>
              <a:r>
                <a:rPr lang="en-US" sz="750" dirty="0">
                  <a:solidFill>
                    <a:prstClr val="black"/>
                  </a:solidFill>
                  <a:latin typeface="Calibri" panose="020F0502020204030204"/>
                  <a:cs typeface="Arial" panose="020B0604020202020204" pitchFamily="34" charset="0"/>
                </a:rPr>
                <a:t>Industry (44%)</a:t>
              </a:r>
            </a:p>
          </p:txBody>
        </p:sp>
        <p:sp>
          <p:nvSpPr>
            <p:cNvPr id="76" name="TextBox 75">
              <a:extLst>
                <a:ext uri="{FF2B5EF4-FFF2-40B4-BE49-F238E27FC236}">
                  <a16:creationId xmlns:a16="http://schemas.microsoft.com/office/drawing/2014/main" xmlns="" id="{20CA72BE-FE26-4526-8869-578FC0445B7A}"/>
                </a:ext>
              </a:extLst>
            </p:cNvPr>
            <p:cNvSpPr txBox="1"/>
            <p:nvPr/>
          </p:nvSpPr>
          <p:spPr>
            <a:xfrm>
              <a:off x="331609" y="6063863"/>
              <a:ext cx="1081921" cy="276998"/>
            </a:xfrm>
            <a:prstGeom prst="rect">
              <a:avLst/>
            </a:prstGeom>
            <a:noFill/>
          </p:spPr>
          <p:txBody>
            <a:bodyPr wrap="none" rtlCol="0">
              <a:spAutoFit/>
            </a:bodyPr>
            <a:lstStyle/>
            <a:p>
              <a:pPr defTabSz="685800" fontAlgn="auto">
                <a:spcBef>
                  <a:spcPts val="0"/>
                </a:spcBef>
                <a:spcAft>
                  <a:spcPts val="0"/>
                </a:spcAft>
                <a:defRPr/>
              </a:pPr>
              <a:r>
                <a:rPr lang="en-US" sz="750" dirty="0">
                  <a:solidFill>
                    <a:prstClr val="black"/>
                  </a:solidFill>
                  <a:latin typeface="Calibri" panose="020F0502020204030204"/>
                  <a:cs typeface="Arial" panose="020B0604020202020204" pitchFamily="34" charset="0"/>
                </a:rPr>
                <a:t>Academic (29%)</a:t>
              </a:r>
            </a:p>
          </p:txBody>
        </p:sp>
        <p:sp>
          <p:nvSpPr>
            <p:cNvPr id="77" name="TextBox 76">
              <a:extLst>
                <a:ext uri="{FF2B5EF4-FFF2-40B4-BE49-F238E27FC236}">
                  <a16:creationId xmlns:a16="http://schemas.microsoft.com/office/drawing/2014/main" xmlns="" id="{1F767495-3F5F-463B-8602-12171262B067}"/>
                </a:ext>
              </a:extLst>
            </p:cNvPr>
            <p:cNvSpPr txBox="1"/>
            <p:nvPr/>
          </p:nvSpPr>
          <p:spPr>
            <a:xfrm>
              <a:off x="331609" y="6316544"/>
              <a:ext cx="983602" cy="276998"/>
            </a:xfrm>
            <a:prstGeom prst="rect">
              <a:avLst/>
            </a:prstGeom>
            <a:noFill/>
          </p:spPr>
          <p:txBody>
            <a:bodyPr wrap="none" rtlCol="0">
              <a:spAutoFit/>
            </a:bodyPr>
            <a:lstStyle/>
            <a:p>
              <a:pPr defTabSz="685800" fontAlgn="auto">
                <a:spcBef>
                  <a:spcPts val="0"/>
                </a:spcBef>
                <a:spcAft>
                  <a:spcPts val="0"/>
                </a:spcAft>
                <a:defRPr/>
              </a:pPr>
              <a:r>
                <a:rPr lang="en-US" sz="750" dirty="0">
                  <a:solidFill>
                    <a:prstClr val="black"/>
                  </a:solidFill>
                  <a:latin typeface="Calibri" panose="020F0502020204030204"/>
                  <a:cs typeface="Arial" panose="020B0604020202020204" pitchFamily="34" charset="0"/>
                </a:rPr>
                <a:t>Affiliate (22%)</a:t>
              </a:r>
            </a:p>
          </p:txBody>
        </p:sp>
        <p:sp>
          <p:nvSpPr>
            <p:cNvPr id="78" name="TextBox 77">
              <a:extLst>
                <a:ext uri="{FF2B5EF4-FFF2-40B4-BE49-F238E27FC236}">
                  <a16:creationId xmlns:a16="http://schemas.microsoft.com/office/drawing/2014/main" xmlns="" id="{5769EBB0-D801-4DB6-938C-D1017994C268}"/>
                </a:ext>
              </a:extLst>
            </p:cNvPr>
            <p:cNvSpPr txBox="1"/>
            <p:nvPr/>
          </p:nvSpPr>
          <p:spPr>
            <a:xfrm>
              <a:off x="331609" y="6567617"/>
              <a:ext cx="1169550" cy="276998"/>
            </a:xfrm>
            <a:prstGeom prst="rect">
              <a:avLst/>
            </a:prstGeom>
            <a:noFill/>
          </p:spPr>
          <p:txBody>
            <a:bodyPr wrap="none" rtlCol="0">
              <a:spAutoFit/>
            </a:bodyPr>
            <a:lstStyle/>
            <a:p>
              <a:pPr defTabSz="685800" fontAlgn="auto">
                <a:spcBef>
                  <a:spcPts val="0"/>
                </a:spcBef>
                <a:spcAft>
                  <a:spcPts val="0"/>
                </a:spcAft>
                <a:defRPr/>
              </a:pPr>
              <a:r>
                <a:rPr lang="en-US" sz="750" dirty="0">
                  <a:solidFill>
                    <a:prstClr val="black"/>
                  </a:solidFill>
                  <a:latin typeface="Calibri" panose="020F0502020204030204"/>
                  <a:cs typeface="Arial" panose="020B0604020202020204" pitchFamily="34" charset="0"/>
                </a:rPr>
                <a:t>National Lab (5%)</a:t>
              </a:r>
            </a:p>
          </p:txBody>
        </p:sp>
      </p:grpSp>
      <p:pic>
        <p:nvPicPr>
          <p:cNvPr id="79" name="Picture 78">
            <a:extLst>
              <a:ext uri="{FF2B5EF4-FFF2-40B4-BE49-F238E27FC236}">
                <a16:creationId xmlns:a16="http://schemas.microsoft.com/office/drawing/2014/main" xmlns="" id="{D8D8807C-4BDB-4C5F-BE44-2849A06C0388}"/>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4390766" y="4743610"/>
            <a:ext cx="548640" cy="237963"/>
          </a:xfrm>
          <a:prstGeom prst="rect">
            <a:avLst/>
          </a:prstGeom>
        </p:spPr>
      </p:pic>
      <p:pic>
        <p:nvPicPr>
          <p:cNvPr id="80" name="Picture 79">
            <a:extLst>
              <a:ext uri="{FF2B5EF4-FFF2-40B4-BE49-F238E27FC236}">
                <a16:creationId xmlns:a16="http://schemas.microsoft.com/office/drawing/2014/main" xmlns="" id="{D6F314E4-91B4-4C44-ACC8-B8EC0AEAE7D5}"/>
              </a:ext>
            </a:extLst>
          </p:cNvPr>
          <p:cNvPicPr>
            <a:picLocks noChangeAspect="1"/>
          </p:cNvPicPr>
          <p:nvPr/>
        </p:nvPicPr>
        <p:blipFill rotWithShape="1">
          <a:blip r:embed="rId75" cstate="screen">
            <a:extLst>
              <a:ext uri="{28A0092B-C50C-407E-A947-70E740481C1C}">
                <a14:useLocalDpi xmlns:a14="http://schemas.microsoft.com/office/drawing/2010/main"/>
              </a:ext>
            </a:extLst>
          </a:blip>
          <a:srcRect/>
          <a:stretch/>
        </p:blipFill>
        <p:spPr>
          <a:xfrm>
            <a:off x="6527937" y="5901425"/>
            <a:ext cx="411480" cy="163195"/>
          </a:xfrm>
          <a:prstGeom prst="rect">
            <a:avLst/>
          </a:prstGeom>
        </p:spPr>
      </p:pic>
      <p:pic>
        <p:nvPicPr>
          <p:cNvPr id="81" name="Picture 80" descr="A close up of a sign&#10;&#10;Description generated with very high confidence">
            <a:extLst>
              <a:ext uri="{FF2B5EF4-FFF2-40B4-BE49-F238E27FC236}">
                <a16:creationId xmlns:a16="http://schemas.microsoft.com/office/drawing/2014/main" xmlns="" id="{0CCE2896-DD2A-4125-8427-03A34ADA06ED}"/>
              </a:ext>
            </a:extLst>
          </p:cNvPr>
          <p:cNvPicPr>
            <a:picLocks noChangeAspect="1"/>
          </p:cNvPicPr>
          <p:nvPr/>
        </p:nvPicPr>
        <p:blipFill rotWithShape="1">
          <a:blip r:embed="rId76" cstate="screen">
            <a:extLst>
              <a:ext uri="{28A0092B-C50C-407E-A947-70E740481C1C}">
                <a14:useLocalDpi xmlns:a14="http://schemas.microsoft.com/office/drawing/2010/main"/>
              </a:ext>
            </a:extLst>
          </a:blip>
          <a:srcRect/>
          <a:stretch/>
        </p:blipFill>
        <p:spPr>
          <a:xfrm>
            <a:off x="3884608" y="5606794"/>
            <a:ext cx="548640" cy="197039"/>
          </a:xfrm>
          <a:prstGeom prst="rect">
            <a:avLst/>
          </a:prstGeom>
        </p:spPr>
      </p:pic>
      <p:pic>
        <p:nvPicPr>
          <p:cNvPr id="82" name="Picture 81" descr="A close up of a logo&#10;&#10;Description automatically generated">
            <a:extLst>
              <a:ext uri="{FF2B5EF4-FFF2-40B4-BE49-F238E27FC236}">
                <a16:creationId xmlns:a16="http://schemas.microsoft.com/office/drawing/2014/main" xmlns="" id="{5A839937-1333-493C-8DBD-2C39F85793A2}"/>
              </a:ext>
            </a:extLst>
          </p:cNvPr>
          <p:cNvPicPr>
            <a:picLocks noChangeAspect="1"/>
          </p:cNvPicPr>
          <p:nvPr/>
        </p:nvPicPr>
        <p:blipFill>
          <a:blip r:embed="rId7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78766" y="6071808"/>
            <a:ext cx="1221809" cy="266966"/>
          </a:xfrm>
          <a:prstGeom prst="rect">
            <a:avLst/>
          </a:prstGeom>
        </p:spPr>
      </p:pic>
      <p:pic>
        <p:nvPicPr>
          <p:cNvPr id="83" name="Picture 82" descr="A picture containing object&#10;&#10;Description automatically generated">
            <a:extLst>
              <a:ext uri="{FF2B5EF4-FFF2-40B4-BE49-F238E27FC236}">
                <a16:creationId xmlns:a16="http://schemas.microsoft.com/office/drawing/2014/main" xmlns="" id="{44A01C9F-CFF5-4618-BA83-89D628362E39}"/>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7019730" y="4497542"/>
            <a:ext cx="909002" cy="266641"/>
          </a:xfrm>
          <a:prstGeom prst="rect">
            <a:avLst/>
          </a:prstGeom>
        </p:spPr>
      </p:pic>
      <p:pic>
        <p:nvPicPr>
          <p:cNvPr id="84" name="Picture 83">
            <a:extLst>
              <a:ext uri="{FF2B5EF4-FFF2-40B4-BE49-F238E27FC236}">
                <a16:creationId xmlns:a16="http://schemas.microsoft.com/office/drawing/2014/main" xmlns="" id="{2FFDFDF0-1CD6-4708-99D7-0B73D9DF8499}"/>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3258901" y="4426820"/>
            <a:ext cx="881223" cy="165661"/>
          </a:xfrm>
          <a:prstGeom prst="rect">
            <a:avLst/>
          </a:prstGeom>
        </p:spPr>
      </p:pic>
      <p:pic>
        <p:nvPicPr>
          <p:cNvPr id="85" name="Picture 84">
            <a:extLst>
              <a:ext uri="{FF2B5EF4-FFF2-40B4-BE49-F238E27FC236}">
                <a16:creationId xmlns:a16="http://schemas.microsoft.com/office/drawing/2014/main" xmlns="" id="{7CF34E3E-DD97-4553-B0E2-C16CB151B6A9}"/>
              </a:ext>
            </a:extLst>
          </p:cNvPr>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4501417" y="5150746"/>
            <a:ext cx="342900" cy="197605"/>
          </a:xfrm>
          <a:prstGeom prst="rect">
            <a:avLst/>
          </a:prstGeom>
        </p:spPr>
      </p:pic>
      <p:pic>
        <p:nvPicPr>
          <p:cNvPr id="86" name="Picture 85" descr="A picture containing drawing&#10;&#10;Description automatically generated">
            <a:extLst>
              <a:ext uri="{FF2B5EF4-FFF2-40B4-BE49-F238E27FC236}">
                <a16:creationId xmlns:a16="http://schemas.microsoft.com/office/drawing/2014/main" xmlns="" id="{FE8598F0-9F65-4210-B8F4-02607723F1F4}"/>
              </a:ext>
            </a:extLst>
          </p:cNvPr>
          <p:cNvPicPr>
            <a:picLocks noChangeAspect="1"/>
          </p:cNvPicPr>
          <p:nvPr/>
        </p:nvPicPr>
        <p:blipFill rotWithShape="1">
          <a:blip r:embed="rId81" cstate="screen">
            <a:extLst>
              <a:ext uri="{28A0092B-C50C-407E-A947-70E740481C1C}">
                <a14:useLocalDpi xmlns:a14="http://schemas.microsoft.com/office/drawing/2010/main"/>
              </a:ext>
            </a:extLst>
          </a:blip>
          <a:srcRect/>
          <a:stretch/>
        </p:blipFill>
        <p:spPr>
          <a:xfrm>
            <a:off x="7084736" y="1095793"/>
            <a:ext cx="480060" cy="182525"/>
          </a:xfrm>
          <a:prstGeom prst="rect">
            <a:avLst/>
          </a:prstGeom>
        </p:spPr>
      </p:pic>
      <p:pic>
        <p:nvPicPr>
          <p:cNvPr id="87" name="Picture 86" descr="A picture containing drawing, table&#10;&#10;Description automatically generated">
            <a:extLst>
              <a:ext uri="{FF2B5EF4-FFF2-40B4-BE49-F238E27FC236}">
                <a16:creationId xmlns:a16="http://schemas.microsoft.com/office/drawing/2014/main" xmlns="" id="{1544B73C-95BC-4867-B7D1-83F72CC35B2E}"/>
              </a:ext>
            </a:extLst>
          </p:cNvPr>
          <p:cNvPicPr>
            <a:picLocks noChangeAspect="1"/>
          </p:cNvPicPr>
          <p:nvPr/>
        </p:nvPicPr>
        <p:blipFill>
          <a:blip r:embed="rId82"/>
          <a:stretch>
            <a:fillRect/>
          </a:stretch>
        </p:blipFill>
        <p:spPr>
          <a:xfrm>
            <a:off x="4864352" y="4953000"/>
            <a:ext cx="960120" cy="199958"/>
          </a:xfrm>
          <a:prstGeom prst="rect">
            <a:avLst/>
          </a:prstGeom>
        </p:spPr>
      </p:pic>
      <p:pic>
        <p:nvPicPr>
          <p:cNvPr id="88" name="Picture 87" descr="A picture containing drawing&#10;&#10;Description automatically generated">
            <a:extLst>
              <a:ext uri="{FF2B5EF4-FFF2-40B4-BE49-F238E27FC236}">
                <a16:creationId xmlns:a16="http://schemas.microsoft.com/office/drawing/2014/main" xmlns="" id="{7C8AD80A-1709-40AC-B0D1-61238C4922E6}"/>
              </a:ext>
            </a:extLst>
          </p:cNvPr>
          <p:cNvPicPr>
            <a:picLocks noChangeAspect="1"/>
          </p:cNvPicPr>
          <p:nvPr/>
        </p:nvPicPr>
        <p:blipFill>
          <a:blip r:embed="rId83">
            <a:clrChange>
              <a:clrFrom>
                <a:srgbClr val="FFFFFF"/>
              </a:clrFrom>
              <a:clrTo>
                <a:srgbClr val="FFFFFF">
                  <a:alpha val="0"/>
                </a:srgbClr>
              </a:clrTo>
            </a:clrChange>
          </a:blip>
          <a:stretch>
            <a:fillRect/>
          </a:stretch>
        </p:blipFill>
        <p:spPr>
          <a:xfrm>
            <a:off x="1732930" y="5180468"/>
            <a:ext cx="685800" cy="251596"/>
          </a:xfrm>
          <a:prstGeom prst="rect">
            <a:avLst/>
          </a:prstGeom>
        </p:spPr>
      </p:pic>
      <p:pic>
        <p:nvPicPr>
          <p:cNvPr id="89" name="Picture 88" descr="A picture containing object, drawing&#10;&#10;Description automatically generated">
            <a:extLst>
              <a:ext uri="{FF2B5EF4-FFF2-40B4-BE49-F238E27FC236}">
                <a16:creationId xmlns:a16="http://schemas.microsoft.com/office/drawing/2014/main" xmlns="" id="{B7ED78C4-2EAC-4F9D-B9F5-092B06A0D7CD}"/>
              </a:ext>
            </a:extLst>
          </p:cNvPr>
          <p:cNvPicPr>
            <a:picLocks noChangeAspect="1"/>
          </p:cNvPicPr>
          <p:nvPr/>
        </p:nvPicPr>
        <p:blipFill>
          <a:blip r:embed="rId84"/>
          <a:stretch>
            <a:fillRect/>
          </a:stretch>
        </p:blipFill>
        <p:spPr>
          <a:xfrm>
            <a:off x="2515038" y="5344849"/>
            <a:ext cx="617220" cy="254121"/>
          </a:xfrm>
          <a:prstGeom prst="rect">
            <a:avLst/>
          </a:prstGeom>
        </p:spPr>
      </p:pic>
      <p:pic>
        <p:nvPicPr>
          <p:cNvPr id="90" name="Picture 89" descr="A close up of a logo&#10;&#10;Description automatically generated">
            <a:extLst>
              <a:ext uri="{FF2B5EF4-FFF2-40B4-BE49-F238E27FC236}">
                <a16:creationId xmlns:a16="http://schemas.microsoft.com/office/drawing/2014/main" xmlns="" id="{94B590EC-E761-44A2-B9F7-ED8E66D068AF}"/>
              </a:ext>
            </a:extLst>
          </p:cNvPr>
          <p:cNvPicPr>
            <a:picLocks noChangeAspect="1"/>
          </p:cNvPicPr>
          <p:nvPr/>
        </p:nvPicPr>
        <p:blipFill>
          <a:blip r:embed="rId85"/>
          <a:stretch>
            <a:fillRect/>
          </a:stretch>
        </p:blipFill>
        <p:spPr>
          <a:xfrm rot="21420000">
            <a:off x="1773424" y="6252448"/>
            <a:ext cx="548640" cy="197511"/>
          </a:xfrm>
          <a:prstGeom prst="rect">
            <a:avLst/>
          </a:prstGeom>
        </p:spPr>
      </p:pic>
      <p:pic>
        <p:nvPicPr>
          <p:cNvPr id="91" name="Picture 90" descr="A picture containing object, kit, drawing&#10;&#10;Description automatically generated">
            <a:extLst>
              <a:ext uri="{FF2B5EF4-FFF2-40B4-BE49-F238E27FC236}">
                <a16:creationId xmlns:a16="http://schemas.microsoft.com/office/drawing/2014/main" xmlns="" id="{FB924384-68AE-4E61-A3D6-02B8A462607D}"/>
              </a:ext>
            </a:extLst>
          </p:cNvPr>
          <p:cNvPicPr>
            <a:picLocks noChangeAspect="1"/>
          </p:cNvPicPr>
          <p:nvPr/>
        </p:nvPicPr>
        <p:blipFill>
          <a:blip r:embed="rId86"/>
          <a:stretch>
            <a:fillRect/>
          </a:stretch>
        </p:blipFill>
        <p:spPr>
          <a:xfrm>
            <a:off x="2471012" y="5854538"/>
            <a:ext cx="617220" cy="275303"/>
          </a:xfrm>
          <a:prstGeom prst="rect">
            <a:avLst/>
          </a:prstGeom>
        </p:spPr>
      </p:pic>
      <p:pic>
        <p:nvPicPr>
          <p:cNvPr id="92" name="Picture 91" descr="A close up of a logo&#10;&#10;Description automatically generated">
            <a:extLst>
              <a:ext uri="{FF2B5EF4-FFF2-40B4-BE49-F238E27FC236}">
                <a16:creationId xmlns:a16="http://schemas.microsoft.com/office/drawing/2014/main" xmlns="" id="{6B1D12DC-3200-4435-B540-22F6EFB830BF}"/>
              </a:ext>
            </a:extLst>
          </p:cNvPr>
          <p:cNvPicPr>
            <a:picLocks noChangeAspect="1"/>
          </p:cNvPicPr>
          <p:nvPr/>
        </p:nvPicPr>
        <p:blipFill rotWithShape="1">
          <a:blip r:embed="rId87">
            <a:clrChange>
              <a:clrFrom>
                <a:srgbClr val="FFFFFF"/>
              </a:clrFrom>
              <a:clrTo>
                <a:srgbClr val="FFFFFF">
                  <a:alpha val="0"/>
                </a:srgbClr>
              </a:clrTo>
            </a:clrChange>
          </a:blip>
          <a:srcRect t="33416" b="34616"/>
          <a:stretch/>
        </p:blipFill>
        <p:spPr>
          <a:xfrm>
            <a:off x="1721880" y="5518668"/>
            <a:ext cx="754380" cy="241160"/>
          </a:xfrm>
          <a:prstGeom prst="rect">
            <a:avLst/>
          </a:prstGeom>
        </p:spPr>
      </p:pic>
      <p:pic>
        <p:nvPicPr>
          <p:cNvPr id="93" name="Picture 92" descr="A picture containing drawing, table&#10;&#10;Description automatically generated">
            <a:extLst>
              <a:ext uri="{FF2B5EF4-FFF2-40B4-BE49-F238E27FC236}">
                <a16:creationId xmlns:a16="http://schemas.microsoft.com/office/drawing/2014/main" xmlns="" id="{5262000C-5E57-4A3F-A456-9939797275A5}"/>
              </a:ext>
            </a:extLst>
          </p:cNvPr>
          <p:cNvPicPr>
            <a:picLocks noChangeAspect="1"/>
          </p:cNvPicPr>
          <p:nvPr/>
        </p:nvPicPr>
        <p:blipFill>
          <a:blip r:embed="rId88">
            <a:clrChange>
              <a:clrFrom>
                <a:srgbClr val="FFFFFF"/>
              </a:clrFrom>
              <a:clrTo>
                <a:srgbClr val="FFFFFF">
                  <a:alpha val="0"/>
                </a:srgbClr>
              </a:clrTo>
            </a:clrChange>
          </a:blip>
          <a:stretch>
            <a:fillRect/>
          </a:stretch>
        </p:blipFill>
        <p:spPr>
          <a:xfrm>
            <a:off x="2936257" y="6316454"/>
            <a:ext cx="1028700" cy="174274"/>
          </a:xfrm>
          <a:prstGeom prst="rect">
            <a:avLst/>
          </a:prstGeom>
        </p:spPr>
      </p:pic>
      <p:pic>
        <p:nvPicPr>
          <p:cNvPr id="94" name="Picture 93" descr="A picture containing drawing, cat&#10;&#10;Description automatically generated">
            <a:extLst>
              <a:ext uri="{FF2B5EF4-FFF2-40B4-BE49-F238E27FC236}">
                <a16:creationId xmlns:a16="http://schemas.microsoft.com/office/drawing/2014/main" xmlns="" id="{DD38E7B8-13C0-4335-8BA2-2FBF711ACBE1}"/>
              </a:ext>
            </a:extLst>
          </p:cNvPr>
          <p:cNvPicPr>
            <a:picLocks noChangeAspect="1"/>
          </p:cNvPicPr>
          <p:nvPr/>
        </p:nvPicPr>
        <p:blipFill>
          <a:blip r:embed="rId89"/>
          <a:stretch>
            <a:fillRect/>
          </a:stretch>
        </p:blipFill>
        <p:spPr>
          <a:xfrm>
            <a:off x="2533122" y="5539307"/>
            <a:ext cx="891540" cy="320283"/>
          </a:xfrm>
          <a:prstGeom prst="rect">
            <a:avLst/>
          </a:prstGeom>
        </p:spPr>
      </p:pic>
      <p:pic>
        <p:nvPicPr>
          <p:cNvPr id="95" name="Picture 94" descr="A picture containing drawing&#10;&#10;Description automatically generated">
            <a:extLst>
              <a:ext uri="{FF2B5EF4-FFF2-40B4-BE49-F238E27FC236}">
                <a16:creationId xmlns:a16="http://schemas.microsoft.com/office/drawing/2014/main" xmlns="" id="{47FD0705-72FB-42B5-8596-2009AC88102E}"/>
              </a:ext>
            </a:extLst>
          </p:cNvPr>
          <p:cNvPicPr>
            <a:picLocks noChangeAspect="1"/>
          </p:cNvPicPr>
          <p:nvPr/>
        </p:nvPicPr>
        <p:blipFill>
          <a:blip r:embed="rId90">
            <a:clrChange>
              <a:clrFrom>
                <a:srgbClr val="FDFFFE"/>
              </a:clrFrom>
              <a:clrTo>
                <a:srgbClr val="FDFFFE">
                  <a:alpha val="0"/>
                </a:srgbClr>
              </a:clrTo>
            </a:clrChange>
          </a:blip>
          <a:stretch>
            <a:fillRect/>
          </a:stretch>
        </p:blipFill>
        <p:spPr>
          <a:xfrm>
            <a:off x="3137545" y="5983022"/>
            <a:ext cx="685800" cy="174716"/>
          </a:xfrm>
          <a:prstGeom prst="rect">
            <a:avLst/>
          </a:prstGeom>
        </p:spPr>
      </p:pic>
      <p:pic>
        <p:nvPicPr>
          <p:cNvPr id="96" name="Picture 95" descr="A close up of a logo&#10;&#10;Description automatically generated">
            <a:extLst>
              <a:ext uri="{FF2B5EF4-FFF2-40B4-BE49-F238E27FC236}">
                <a16:creationId xmlns:a16="http://schemas.microsoft.com/office/drawing/2014/main" xmlns="" id="{F361AB3F-4E6A-4DFD-A6AD-E58FA5DEFE1D}"/>
              </a:ext>
            </a:extLst>
          </p:cNvPr>
          <p:cNvPicPr>
            <a:picLocks noChangeAspect="1"/>
          </p:cNvPicPr>
          <p:nvPr/>
        </p:nvPicPr>
        <p:blipFill>
          <a:blip r:embed="rId9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02240" y="6201228"/>
            <a:ext cx="754380" cy="293754"/>
          </a:xfrm>
          <a:prstGeom prst="rect">
            <a:avLst/>
          </a:prstGeom>
        </p:spPr>
      </p:pic>
      <p:grpSp>
        <p:nvGrpSpPr>
          <p:cNvPr id="97" name="Group 96"/>
          <p:cNvGrpSpPr/>
          <p:nvPr/>
        </p:nvGrpSpPr>
        <p:grpSpPr>
          <a:xfrm>
            <a:off x="3582395" y="1410507"/>
            <a:ext cx="3291840" cy="2220980"/>
            <a:chOff x="3523429" y="1426039"/>
            <a:chExt cx="3291840" cy="2220980"/>
          </a:xfrm>
        </p:grpSpPr>
        <p:grpSp>
          <p:nvGrpSpPr>
            <p:cNvPr id="98" name="Group 97">
              <a:extLst>
                <a:ext uri="{FF2B5EF4-FFF2-40B4-BE49-F238E27FC236}">
                  <a16:creationId xmlns:a16="http://schemas.microsoft.com/office/drawing/2014/main" xmlns="" id="{8356E4AC-A301-4D31-9A77-9FFF5417A5E2}"/>
                </a:ext>
              </a:extLst>
            </p:cNvPr>
            <p:cNvGrpSpPr/>
            <p:nvPr/>
          </p:nvGrpSpPr>
          <p:grpSpPr>
            <a:xfrm>
              <a:off x="5411609" y="3186390"/>
              <a:ext cx="970747" cy="460629"/>
              <a:chOff x="7410237" y="6043991"/>
              <a:chExt cx="1294329" cy="614172"/>
            </a:xfrm>
          </p:grpSpPr>
          <p:sp>
            <p:nvSpPr>
              <p:cNvPr id="146" name="Rectangle 145">
                <a:extLst>
                  <a:ext uri="{FF2B5EF4-FFF2-40B4-BE49-F238E27FC236}">
                    <a16:creationId xmlns:a16="http://schemas.microsoft.com/office/drawing/2014/main" xmlns="" id="{59AF5B23-E9AF-4ADF-9185-A3E0EF9BBB70}"/>
                  </a:ext>
                </a:extLst>
              </p:cNvPr>
              <p:cNvSpPr/>
              <p:nvPr/>
            </p:nvSpPr>
            <p:spPr>
              <a:xfrm>
                <a:off x="7410237" y="6255188"/>
                <a:ext cx="137160" cy="137160"/>
              </a:xfrm>
              <a:prstGeom prst="rect">
                <a:avLst/>
              </a:prstGeom>
              <a:solidFill>
                <a:srgbClr val="F7FC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147" name="Rectangle 146">
                <a:extLst>
                  <a:ext uri="{FF2B5EF4-FFF2-40B4-BE49-F238E27FC236}">
                    <a16:creationId xmlns:a16="http://schemas.microsoft.com/office/drawing/2014/main" xmlns="" id="{97760DFE-3F20-4214-8EE6-4B10B6C7DCCC}"/>
                  </a:ext>
                </a:extLst>
              </p:cNvPr>
              <p:cNvSpPr>
                <a:spLocks/>
              </p:cNvSpPr>
              <p:nvPr/>
            </p:nvSpPr>
            <p:spPr>
              <a:xfrm>
                <a:off x="7410237" y="6067641"/>
                <a:ext cx="137160" cy="137160"/>
              </a:xfrm>
              <a:prstGeom prst="rect">
                <a:avLst/>
              </a:prstGeom>
              <a:solidFill>
                <a:srgbClr val="4D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148" name="TextBox 147">
                <a:extLst>
                  <a:ext uri="{FF2B5EF4-FFF2-40B4-BE49-F238E27FC236}">
                    <a16:creationId xmlns:a16="http://schemas.microsoft.com/office/drawing/2014/main" xmlns="" id="{26D723B8-CF14-4E64-931D-F66C25B26676}"/>
                  </a:ext>
                </a:extLst>
              </p:cNvPr>
              <p:cNvSpPr txBox="1"/>
              <p:nvPr/>
            </p:nvSpPr>
            <p:spPr>
              <a:xfrm>
                <a:off x="7500626" y="6043991"/>
                <a:ext cx="607432" cy="246221"/>
              </a:xfrm>
              <a:prstGeom prst="rect">
                <a:avLst/>
              </a:prstGeom>
              <a:noFill/>
            </p:spPr>
            <p:txBody>
              <a:bodyPr wrap="none" rtlCol="0">
                <a:spAutoFit/>
              </a:bodyPr>
              <a:lstStyle/>
              <a:p>
                <a:pPr defTabSz="685800" fontAlgn="auto">
                  <a:spcBef>
                    <a:spcPts val="0"/>
                  </a:spcBef>
                  <a:spcAft>
                    <a:spcPts val="0"/>
                  </a:spcAft>
                  <a:defRPr/>
                </a:pPr>
                <a:r>
                  <a:rPr lang="en-US" sz="600" dirty="0">
                    <a:solidFill>
                      <a:prstClr val="black"/>
                    </a:solidFill>
                    <a:latin typeface="Calibri" panose="020F0502020204030204"/>
                    <a:cs typeface="Arial" panose="020B0604020202020204" pitchFamily="34" charset="0"/>
                  </a:rPr>
                  <a:t>Member</a:t>
                </a:r>
                <a:endParaRPr lang="en-US" sz="675" dirty="0">
                  <a:solidFill>
                    <a:prstClr val="black"/>
                  </a:solidFill>
                  <a:latin typeface="Calibri" panose="020F0502020204030204"/>
                  <a:cs typeface="Arial" panose="020B0604020202020204" pitchFamily="34" charset="0"/>
                </a:endParaRPr>
              </a:p>
            </p:txBody>
          </p:sp>
          <p:sp>
            <p:nvSpPr>
              <p:cNvPr id="149" name="TextBox 148">
                <a:extLst>
                  <a:ext uri="{FF2B5EF4-FFF2-40B4-BE49-F238E27FC236}">
                    <a16:creationId xmlns:a16="http://schemas.microsoft.com/office/drawing/2014/main" xmlns="" id="{176C2532-A106-4EC3-BC7A-C6E5F72CA354}"/>
                  </a:ext>
                </a:extLst>
              </p:cNvPr>
              <p:cNvSpPr txBox="1"/>
              <p:nvPr/>
            </p:nvSpPr>
            <p:spPr>
              <a:xfrm>
                <a:off x="7501458" y="6228011"/>
                <a:ext cx="921620" cy="246221"/>
              </a:xfrm>
              <a:prstGeom prst="rect">
                <a:avLst/>
              </a:prstGeom>
              <a:noFill/>
            </p:spPr>
            <p:txBody>
              <a:bodyPr wrap="none" rtlCol="0">
                <a:spAutoFit/>
              </a:bodyPr>
              <a:lstStyle/>
              <a:p>
                <a:pPr defTabSz="685800" fontAlgn="auto">
                  <a:spcBef>
                    <a:spcPts val="0"/>
                  </a:spcBef>
                  <a:spcAft>
                    <a:spcPts val="0"/>
                  </a:spcAft>
                  <a:defRPr/>
                </a:pPr>
                <a:r>
                  <a:rPr lang="en-US" sz="600" dirty="0">
                    <a:solidFill>
                      <a:prstClr val="black"/>
                    </a:solidFill>
                    <a:latin typeface="Calibri" panose="020F0502020204030204"/>
                    <a:cs typeface="Arial" panose="020B0604020202020204" pitchFamily="34" charset="0"/>
                  </a:rPr>
                  <a:t>Interested Party</a:t>
                </a:r>
              </a:p>
            </p:txBody>
          </p:sp>
          <p:sp>
            <p:nvSpPr>
              <p:cNvPr id="150" name="Oval 149">
                <a:extLst>
                  <a:ext uri="{FF2B5EF4-FFF2-40B4-BE49-F238E27FC236}">
                    <a16:creationId xmlns:a16="http://schemas.microsoft.com/office/drawing/2014/main" xmlns="" id="{5FBE75F6-64DA-403F-9E78-FB382CD67A0F}"/>
                  </a:ext>
                </a:extLst>
              </p:cNvPr>
              <p:cNvSpPr>
                <a:spLocks noChangeAspect="1"/>
              </p:cNvSpPr>
              <p:nvPr/>
            </p:nvSpPr>
            <p:spPr>
              <a:xfrm>
                <a:off x="7410237" y="6442861"/>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151" name="TextBox 150">
                <a:extLst>
                  <a:ext uri="{FF2B5EF4-FFF2-40B4-BE49-F238E27FC236}">
                    <a16:creationId xmlns:a16="http://schemas.microsoft.com/office/drawing/2014/main" xmlns="" id="{B3C0CBA8-4B71-48D9-A76F-B5A36FCFB691}"/>
                  </a:ext>
                </a:extLst>
              </p:cNvPr>
              <p:cNvSpPr txBox="1"/>
              <p:nvPr/>
            </p:nvSpPr>
            <p:spPr>
              <a:xfrm>
                <a:off x="7505093" y="6411942"/>
                <a:ext cx="1199473" cy="246221"/>
              </a:xfrm>
              <a:prstGeom prst="rect">
                <a:avLst/>
              </a:prstGeom>
              <a:noFill/>
            </p:spPr>
            <p:txBody>
              <a:bodyPr wrap="none" rtlCol="0">
                <a:spAutoFit/>
              </a:bodyPr>
              <a:lstStyle/>
              <a:p>
                <a:pPr defTabSz="685800" fontAlgn="auto">
                  <a:spcBef>
                    <a:spcPts val="0"/>
                  </a:spcBef>
                  <a:spcAft>
                    <a:spcPts val="0"/>
                  </a:spcAft>
                  <a:defRPr/>
                </a:pPr>
                <a:r>
                  <a:rPr lang="en-US" sz="600" dirty="0">
                    <a:solidFill>
                      <a:prstClr val="black"/>
                    </a:solidFill>
                    <a:latin typeface="Calibri" panose="020F0502020204030204"/>
                    <a:cs typeface="Arial" panose="020B0604020202020204" pitchFamily="34" charset="0"/>
                  </a:rPr>
                  <a:t>REMADE Labor Market</a:t>
                </a:r>
              </a:p>
            </p:txBody>
          </p:sp>
        </p:grpSp>
        <p:grpSp>
          <p:nvGrpSpPr>
            <p:cNvPr id="99" name="Group 98">
              <a:extLst>
                <a:ext uri="{FF2B5EF4-FFF2-40B4-BE49-F238E27FC236}">
                  <a16:creationId xmlns:a16="http://schemas.microsoft.com/office/drawing/2014/main" xmlns="" id="{A71266B4-E09D-4C20-B813-0AD2001398CB}"/>
                </a:ext>
              </a:extLst>
            </p:cNvPr>
            <p:cNvGrpSpPr>
              <a:grpSpLocks noChangeAspect="1"/>
            </p:cNvGrpSpPr>
            <p:nvPr/>
          </p:nvGrpSpPr>
          <p:grpSpPr>
            <a:xfrm>
              <a:off x="3523429" y="1426039"/>
              <a:ext cx="3291840" cy="2077635"/>
              <a:chOff x="2061831" y="139966"/>
              <a:chExt cx="10058400" cy="6348332"/>
            </a:xfrm>
          </p:grpSpPr>
          <p:pic>
            <p:nvPicPr>
              <p:cNvPr id="100" name="Picture 99">
                <a:extLst>
                  <a:ext uri="{FF2B5EF4-FFF2-40B4-BE49-F238E27FC236}">
                    <a16:creationId xmlns:a16="http://schemas.microsoft.com/office/drawing/2014/main" xmlns="" id="{C4744197-F0C5-4EC5-A0C0-5EF9B652B50A}"/>
                  </a:ext>
                </a:extLst>
              </p:cNvPr>
              <p:cNvPicPr>
                <a:picLocks noChangeAspect="1"/>
              </p:cNvPicPr>
              <p:nvPr/>
            </p:nvPicPr>
            <p:blipFill>
              <a:blip r:embed="rId92">
                <a:clrChange>
                  <a:clrFrom>
                    <a:srgbClr val="FFFFFF"/>
                  </a:clrFrom>
                  <a:clrTo>
                    <a:srgbClr val="FFFFFF">
                      <a:alpha val="0"/>
                    </a:srgbClr>
                  </a:clrTo>
                </a:clrChange>
              </a:blip>
              <a:stretch>
                <a:fillRect/>
              </a:stretch>
            </p:blipFill>
            <p:spPr>
              <a:xfrm>
                <a:off x="2061831" y="139966"/>
                <a:ext cx="10058400" cy="6348332"/>
              </a:xfrm>
              <a:prstGeom prst="rect">
                <a:avLst/>
              </a:prstGeom>
            </p:spPr>
          </p:pic>
          <p:grpSp>
            <p:nvGrpSpPr>
              <p:cNvPr id="101" name="Group 100">
                <a:extLst>
                  <a:ext uri="{FF2B5EF4-FFF2-40B4-BE49-F238E27FC236}">
                    <a16:creationId xmlns:a16="http://schemas.microsoft.com/office/drawing/2014/main" xmlns="" id="{5C5C002B-E733-414F-8561-62A4FEFEEF30}"/>
                  </a:ext>
                </a:extLst>
              </p:cNvPr>
              <p:cNvGrpSpPr/>
              <p:nvPr/>
            </p:nvGrpSpPr>
            <p:grpSpPr>
              <a:xfrm>
                <a:off x="2314575" y="465573"/>
                <a:ext cx="9453530" cy="5669317"/>
                <a:chOff x="1371600" y="465573"/>
                <a:chExt cx="9453530" cy="5669317"/>
              </a:xfrm>
            </p:grpSpPr>
            <p:sp>
              <p:nvSpPr>
                <p:cNvPr id="102" name="Oval 101">
                  <a:extLst>
                    <a:ext uri="{FF2B5EF4-FFF2-40B4-BE49-F238E27FC236}">
                      <a16:creationId xmlns:a16="http://schemas.microsoft.com/office/drawing/2014/main" xmlns="" id="{F9130F20-CCA5-4D33-A528-091D6C4F1AF6}"/>
                    </a:ext>
                  </a:extLst>
                </p:cNvPr>
                <p:cNvSpPr>
                  <a:spLocks noChangeAspect="1"/>
                </p:cNvSpPr>
                <p:nvPr/>
              </p:nvSpPr>
              <p:spPr>
                <a:xfrm>
                  <a:off x="1676400" y="3464210"/>
                  <a:ext cx="640080" cy="6400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0" hangingPunct="0">
                    <a:defRPr/>
                  </a:pPr>
                  <a:endParaRPr lang="en-US" sz="1350" dirty="0">
                    <a:solidFill>
                      <a:prstClr val="white"/>
                    </a:solidFill>
                    <a:latin typeface="Calibri" panose="020F0502020204030204"/>
                  </a:endParaRPr>
                </a:p>
              </p:txBody>
            </p:sp>
            <p:sp>
              <p:nvSpPr>
                <p:cNvPr id="103" name="Oval 102">
                  <a:extLst>
                    <a:ext uri="{FF2B5EF4-FFF2-40B4-BE49-F238E27FC236}">
                      <a16:creationId xmlns:a16="http://schemas.microsoft.com/office/drawing/2014/main" xmlns="" id="{099A927B-0317-4CDB-AD20-0250B6FA08EB}"/>
                    </a:ext>
                  </a:extLst>
                </p:cNvPr>
                <p:cNvSpPr>
                  <a:spLocks noChangeAspect="1"/>
                </p:cNvSpPr>
                <p:nvPr/>
              </p:nvSpPr>
              <p:spPr>
                <a:xfrm>
                  <a:off x="2202180" y="3612853"/>
                  <a:ext cx="228600" cy="2286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04" name="Oval 103">
                  <a:extLst>
                    <a:ext uri="{FF2B5EF4-FFF2-40B4-BE49-F238E27FC236}">
                      <a16:creationId xmlns:a16="http://schemas.microsoft.com/office/drawing/2014/main" xmlns="" id="{821F84B5-970E-4ED8-BEEE-B9E9585EEDB2}"/>
                    </a:ext>
                  </a:extLst>
                </p:cNvPr>
                <p:cNvSpPr>
                  <a:spLocks noChangeAspect="1"/>
                </p:cNvSpPr>
                <p:nvPr/>
              </p:nvSpPr>
              <p:spPr>
                <a:xfrm>
                  <a:off x="2096550" y="3920267"/>
                  <a:ext cx="365760" cy="3657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05" name="Oval 104">
                  <a:extLst>
                    <a:ext uri="{FF2B5EF4-FFF2-40B4-BE49-F238E27FC236}">
                      <a16:creationId xmlns:a16="http://schemas.microsoft.com/office/drawing/2014/main" xmlns="" id="{2C352936-EDD4-447D-B18A-249AF0AC695D}"/>
                    </a:ext>
                  </a:extLst>
                </p:cNvPr>
                <p:cNvSpPr>
                  <a:spLocks noChangeAspect="1"/>
                </p:cNvSpPr>
                <p:nvPr/>
              </p:nvSpPr>
              <p:spPr>
                <a:xfrm>
                  <a:off x="1371600" y="2449561"/>
                  <a:ext cx="457200" cy="4572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0" hangingPunct="0">
                    <a:defRPr/>
                  </a:pPr>
                  <a:endParaRPr lang="en-US" sz="1350" dirty="0">
                    <a:solidFill>
                      <a:prstClr val="white"/>
                    </a:solidFill>
                    <a:latin typeface="Calibri" panose="020F0502020204030204"/>
                  </a:endParaRPr>
                </a:p>
              </p:txBody>
            </p:sp>
            <p:sp>
              <p:nvSpPr>
                <p:cNvPr id="106" name="Oval 105">
                  <a:extLst>
                    <a:ext uri="{FF2B5EF4-FFF2-40B4-BE49-F238E27FC236}">
                      <a16:creationId xmlns:a16="http://schemas.microsoft.com/office/drawing/2014/main" xmlns="" id="{CC239F99-BA62-4735-A993-006B0721DDD6}"/>
                    </a:ext>
                  </a:extLst>
                </p:cNvPr>
                <p:cNvSpPr>
                  <a:spLocks noChangeAspect="1"/>
                </p:cNvSpPr>
                <p:nvPr/>
              </p:nvSpPr>
              <p:spPr>
                <a:xfrm>
                  <a:off x="1668780" y="239636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0" hangingPunct="0">
                    <a:defRPr/>
                  </a:pPr>
                  <a:endParaRPr lang="en-US" sz="1350" dirty="0">
                    <a:solidFill>
                      <a:prstClr val="white"/>
                    </a:solidFill>
                    <a:latin typeface="Calibri" panose="020F0502020204030204"/>
                  </a:endParaRPr>
                </a:p>
              </p:txBody>
            </p:sp>
            <p:sp>
              <p:nvSpPr>
                <p:cNvPr id="107" name="Oval 106">
                  <a:extLst>
                    <a:ext uri="{FF2B5EF4-FFF2-40B4-BE49-F238E27FC236}">
                      <a16:creationId xmlns:a16="http://schemas.microsoft.com/office/drawing/2014/main" xmlns="" id="{DE2041AC-64AB-4603-858B-6742CB23DCDB}"/>
                    </a:ext>
                  </a:extLst>
                </p:cNvPr>
                <p:cNvSpPr>
                  <a:spLocks noChangeAspect="1"/>
                </p:cNvSpPr>
                <p:nvPr/>
              </p:nvSpPr>
              <p:spPr>
                <a:xfrm>
                  <a:off x="1573660" y="2822030"/>
                  <a:ext cx="228600" cy="2286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0" hangingPunct="0">
                    <a:defRPr/>
                  </a:pPr>
                  <a:endParaRPr lang="en-US" sz="1350" dirty="0">
                    <a:solidFill>
                      <a:prstClr val="white"/>
                    </a:solidFill>
                    <a:latin typeface="Calibri" panose="020F0502020204030204"/>
                  </a:endParaRPr>
                </a:p>
              </p:txBody>
            </p:sp>
            <p:sp>
              <p:nvSpPr>
                <p:cNvPr id="108" name="Oval 107">
                  <a:extLst>
                    <a:ext uri="{FF2B5EF4-FFF2-40B4-BE49-F238E27FC236}">
                      <a16:creationId xmlns:a16="http://schemas.microsoft.com/office/drawing/2014/main" xmlns="" id="{875B369D-25E3-426D-831B-240599A15845}"/>
                    </a:ext>
                  </a:extLst>
                </p:cNvPr>
                <p:cNvSpPr>
                  <a:spLocks noChangeAspect="1"/>
                </p:cNvSpPr>
                <p:nvPr/>
              </p:nvSpPr>
              <p:spPr>
                <a:xfrm>
                  <a:off x="1876620" y="893870"/>
                  <a:ext cx="228600" cy="2286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09" name="Oval 108">
                  <a:extLst>
                    <a:ext uri="{FF2B5EF4-FFF2-40B4-BE49-F238E27FC236}">
                      <a16:creationId xmlns:a16="http://schemas.microsoft.com/office/drawing/2014/main" xmlns="" id="{4B07434C-8256-478D-9454-53C07A1AD2B7}"/>
                    </a:ext>
                  </a:extLst>
                </p:cNvPr>
                <p:cNvSpPr>
                  <a:spLocks noChangeAspect="1"/>
                </p:cNvSpPr>
                <p:nvPr/>
              </p:nvSpPr>
              <p:spPr>
                <a:xfrm>
                  <a:off x="2133600" y="465573"/>
                  <a:ext cx="320040" cy="32004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0" name="Oval 109">
                  <a:extLst>
                    <a:ext uri="{FF2B5EF4-FFF2-40B4-BE49-F238E27FC236}">
                      <a16:creationId xmlns:a16="http://schemas.microsoft.com/office/drawing/2014/main" xmlns="" id="{E25BA3C4-D79E-4A0E-95CA-9B670092BB9F}"/>
                    </a:ext>
                  </a:extLst>
                </p:cNvPr>
                <p:cNvSpPr>
                  <a:spLocks noChangeAspect="1"/>
                </p:cNvSpPr>
                <p:nvPr/>
              </p:nvSpPr>
              <p:spPr>
                <a:xfrm>
                  <a:off x="3276729" y="248412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1" name="Oval 110">
                  <a:extLst>
                    <a:ext uri="{FF2B5EF4-FFF2-40B4-BE49-F238E27FC236}">
                      <a16:creationId xmlns:a16="http://schemas.microsoft.com/office/drawing/2014/main" xmlns="" id="{5DFBBD7A-2BB3-4C13-A89C-98519C23F9E4}"/>
                    </a:ext>
                  </a:extLst>
                </p:cNvPr>
                <p:cNvSpPr>
                  <a:spLocks noChangeAspect="1"/>
                </p:cNvSpPr>
                <p:nvPr/>
              </p:nvSpPr>
              <p:spPr>
                <a:xfrm>
                  <a:off x="2688020" y="3369090"/>
                  <a:ext cx="146304" cy="146304"/>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2" name="Oval 111">
                  <a:extLst>
                    <a:ext uri="{FF2B5EF4-FFF2-40B4-BE49-F238E27FC236}">
                      <a16:creationId xmlns:a16="http://schemas.microsoft.com/office/drawing/2014/main" xmlns="" id="{0002320A-8EA4-437A-BCF7-400301F1A20E}"/>
                    </a:ext>
                  </a:extLst>
                </p:cNvPr>
                <p:cNvSpPr>
                  <a:spLocks noChangeAspect="1"/>
                </p:cNvSpPr>
                <p:nvPr/>
              </p:nvSpPr>
              <p:spPr>
                <a:xfrm>
                  <a:off x="3048129" y="4219869"/>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3" name="Oval 112">
                  <a:extLst>
                    <a:ext uri="{FF2B5EF4-FFF2-40B4-BE49-F238E27FC236}">
                      <a16:creationId xmlns:a16="http://schemas.microsoft.com/office/drawing/2014/main" xmlns="" id="{ECA90835-B7AA-4E20-A230-88A3F5059280}"/>
                    </a:ext>
                  </a:extLst>
                </p:cNvPr>
                <p:cNvSpPr>
                  <a:spLocks noChangeAspect="1"/>
                </p:cNvSpPr>
                <p:nvPr/>
              </p:nvSpPr>
              <p:spPr>
                <a:xfrm>
                  <a:off x="4644520" y="2854175"/>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4" name="Oval 113">
                  <a:extLst>
                    <a:ext uri="{FF2B5EF4-FFF2-40B4-BE49-F238E27FC236}">
                      <a16:creationId xmlns:a16="http://schemas.microsoft.com/office/drawing/2014/main" xmlns="" id="{7F18ECA8-7B4D-4924-9DE4-0EDA21C51C7A}"/>
                    </a:ext>
                  </a:extLst>
                </p:cNvPr>
                <p:cNvSpPr>
                  <a:spLocks noChangeAspect="1"/>
                </p:cNvSpPr>
                <p:nvPr/>
              </p:nvSpPr>
              <p:spPr>
                <a:xfrm>
                  <a:off x="5969969" y="3920267"/>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5" name="Oval 114">
                  <a:extLst>
                    <a:ext uri="{FF2B5EF4-FFF2-40B4-BE49-F238E27FC236}">
                      <a16:creationId xmlns:a16="http://schemas.microsoft.com/office/drawing/2014/main" xmlns="" id="{04270AC2-F0D6-4EE8-A581-58E64E2BEB5B}"/>
                    </a:ext>
                  </a:extLst>
                </p:cNvPr>
                <p:cNvSpPr>
                  <a:spLocks noChangeAspect="1"/>
                </p:cNvSpPr>
                <p:nvPr/>
              </p:nvSpPr>
              <p:spPr>
                <a:xfrm>
                  <a:off x="6308271" y="5012120"/>
                  <a:ext cx="502920" cy="5029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6" name="Oval 115">
                  <a:extLst>
                    <a:ext uri="{FF2B5EF4-FFF2-40B4-BE49-F238E27FC236}">
                      <a16:creationId xmlns:a16="http://schemas.microsoft.com/office/drawing/2014/main" xmlns="" id="{6B739777-AF26-4316-937E-D7F00574DBBF}"/>
                    </a:ext>
                  </a:extLst>
                </p:cNvPr>
                <p:cNvSpPr>
                  <a:spLocks noChangeAspect="1"/>
                </p:cNvSpPr>
                <p:nvPr/>
              </p:nvSpPr>
              <p:spPr>
                <a:xfrm>
                  <a:off x="6039801" y="4433137"/>
                  <a:ext cx="365760" cy="3657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7" name="Oval 116">
                  <a:extLst>
                    <a:ext uri="{FF2B5EF4-FFF2-40B4-BE49-F238E27FC236}">
                      <a16:creationId xmlns:a16="http://schemas.microsoft.com/office/drawing/2014/main" xmlns="" id="{F470941F-CCD8-4004-AA11-778AFE7A59ED}"/>
                    </a:ext>
                  </a:extLst>
                </p:cNvPr>
                <p:cNvSpPr>
                  <a:spLocks noChangeAspect="1"/>
                </p:cNvSpPr>
                <p:nvPr/>
              </p:nvSpPr>
              <p:spPr>
                <a:xfrm>
                  <a:off x="5855208" y="5321808"/>
                  <a:ext cx="146304" cy="146304"/>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8" name="Oval 117">
                  <a:extLst>
                    <a:ext uri="{FF2B5EF4-FFF2-40B4-BE49-F238E27FC236}">
                      <a16:creationId xmlns:a16="http://schemas.microsoft.com/office/drawing/2014/main" xmlns="" id="{18D77BCC-E818-495E-BBE1-6340B68D8ADC}"/>
                    </a:ext>
                  </a:extLst>
                </p:cNvPr>
                <p:cNvSpPr>
                  <a:spLocks noChangeAspect="1"/>
                </p:cNvSpPr>
                <p:nvPr/>
              </p:nvSpPr>
              <p:spPr>
                <a:xfrm>
                  <a:off x="6052380" y="517214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19" name="Oval 118">
                  <a:extLst>
                    <a:ext uri="{FF2B5EF4-FFF2-40B4-BE49-F238E27FC236}">
                      <a16:creationId xmlns:a16="http://schemas.microsoft.com/office/drawing/2014/main" xmlns="" id="{B0FD2679-B4BC-4A77-BFD7-5DB566431771}"/>
                    </a:ext>
                  </a:extLst>
                </p:cNvPr>
                <p:cNvSpPr>
                  <a:spLocks noChangeAspect="1"/>
                </p:cNvSpPr>
                <p:nvPr/>
              </p:nvSpPr>
              <p:spPr>
                <a:xfrm>
                  <a:off x="6554250" y="310581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0" name="Oval 119">
                  <a:extLst>
                    <a:ext uri="{FF2B5EF4-FFF2-40B4-BE49-F238E27FC236}">
                      <a16:creationId xmlns:a16="http://schemas.microsoft.com/office/drawing/2014/main" xmlns="" id="{CD6FF396-9331-48BE-8250-11D979DAB073}"/>
                    </a:ext>
                  </a:extLst>
                </p:cNvPr>
                <p:cNvSpPr>
                  <a:spLocks noChangeAspect="1"/>
                </p:cNvSpPr>
                <p:nvPr/>
              </p:nvSpPr>
              <p:spPr>
                <a:xfrm>
                  <a:off x="7282090" y="309004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1" name="Oval 120">
                  <a:extLst>
                    <a:ext uri="{FF2B5EF4-FFF2-40B4-BE49-F238E27FC236}">
                      <a16:creationId xmlns:a16="http://schemas.microsoft.com/office/drawing/2014/main" xmlns="" id="{77230B83-85E5-4178-8323-D003AE44C0B3}"/>
                    </a:ext>
                  </a:extLst>
                </p:cNvPr>
                <p:cNvSpPr>
                  <a:spLocks noChangeAspect="1"/>
                </p:cNvSpPr>
                <p:nvPr/>
              </p:nvSpPr>
              <p:spPr>
                <a:xfrm>
                  <a:off x="6705599" y="1583910"/>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2" name="Oval 121">
                  <a:extLst>
                    <a:ext uri="{FF2B5EF4-FFF2-40B4-BE49-F238E27FC236}">
                      <a16:creationId xmlns:a16="http://schemas.microsoft.com/office/drawing/2014/main" xmlns="" id="{CB855E72-771B-4D42-97E0-72B7A854BA4D}"/>
                    </a:ext>
                  </a:extLst>
                </p:cNvPr>
                <p:cNvSpPr>
                  <a:spLocks noChangeAspect="1"/>
                </p:cNvSpPr>
                <p:nvPr/>
              </p:nvSpPr>
              <p:spPr>
                <a:xfrm>
                  <a:off x="7478110" y="2254572"/>
                  <a:ext cx="548640" cy="54864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3" name="Oval 122">
                  <a:extLst>
                    <a:ext uri="{FF2B5EF4-FFF2-40B4-BE49-F238E27FC236}">
                      <a16:creationId xmlns:a16="http://schemas.microsoft.com/office/drawing/2014/main" xmlns="" id="{072B8228-CA9C-4308-A408-7435266C114F}"/>
                    </a:ext>
                  </a:extLst>
                </p:cNvPr>
                <p:cNvSpPr>
                  <a:spLocks noChangeAspect="1"/>
                </p:cNvSpPr>
                <p:nvPr/>
              </p:nvSpPr>
              <p:spPr>
                <a:xfrm>
                  <a:off x="7589520" y="205740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4" name="Oval 123">
                  <a:extLst>
                    <a:ext uri="{FF2B5EF4-FFF2-40B4-BE49-F238E27FC236}">
                      <a16:creationId xmlns:a16="http://schemas.microsoft.com/office/drawing/2014/main" xmlns="" id="{539D5F62-38A9-4B9C-9EC6-4CCB9639CB2E}"/>
                    </a:ext>
                  </a:extLst>
                </p:cNvPr>
                <p:cNvSpPr>
                  <a:spLocks noChangeAspect="1"/>
                </p:cNvSpPr>
                <p:nvPr/>
              </p:nvSpPr>
              <p:spPr>
                <a:xfrm>
                  <a:off x="8036210" y="290611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5" name="Oval 124">
                  <a:extLst>
                    <a:ext uri="{FF2B5EF4-FFF2-40B4-BE49-F238E27FC236}">
                      <a16:creationId xmlns:a16="http://schemas.microsoft.com/office/drawing/2014/main" xmlns="" id="{2D096233-08F0-48F5-BCDB-D12830A25EFF}"/>
                    </a:ext>
                  </a:extLst>
                </p:cNvPr>
                <p:cNvSpPr>
                  <a:spLocks noChangeAspect="1"/>
                </p:cNvSpPr>
                <p:nvPr/>
              </p:nvSpPr>
              <p:spPr>
                <a:xfrm>
                  <a:off x="8174950" y="2026920"/>
                  <a:ext cx="457200" cy="4572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6" name="Oval 125">
                  <a:extLst>
                    <a:ext uri="{FF2B5EF4-FFF2-40B4-BE49-F238E27FC236}">
                      <a16:creationId xmlns:a16="http://schemas.microsoft.com/office/drawing/2014/main" xmlns="" id="{A88C3A9D-1D8E-426D-9E91-2A55016E4449}"/>
                    </a:ext>
                  </a:extLst>
                </p:cNvPr>
                <p:cNvSpPr>
                  <a:spLocks noChangeAspect="1"/>
                </p:cNvSpPr>
                <p:nvPr/>
              </p:nvSpPr>
              <p:spPr>
                <a:xfrm>
                  <a:off x="8298970" y="292976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7" name="Oval 126">
                  <a:extLst>
                    <a:ext uri="{FF2B5EF4-FFF2-40B4-BE49-F238E27FC236}">
                      <a16:creationId xmlns:a16="http://schemas.microsoft.com/office/drawing/2014/main" xmlns="" id="{791DEFC6-4E3F-4851-B4EA-99DA7B857B76}"/>
                    </a:ext>
                  </a:extLst>
                </p:cNvPr>
                <p:cNvSpPr>
                  <a:spLocks noChangeAspect="1"/>
                </p:cNvSpPr>
                <p:nvPr/>
              </p:nvSpPr>
              <p:spPr>
                <a:xfrm>
                  <a:off x="8114826" y="3179380"/>
                  <a:ext cx="146304" cy="146304"/>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8" name="Oval 127">
                  <a:extLst>
                    <a:ext uri="{FF2B5EF4-FFF2-40B4-BE49-F238E27FC236}">
                      <a16:creationId xmlns:a16="http://schemas.microsoft.com/office/drawing/2014/main" xmlns="" id="{922D09AF-4FFD-4C6C-8F80-D7C24A641FEC}"/>
                    </a:ext>
                  </a:extLst>
                </p:cNvPr>
                <p:cNvSpPr>
                  <a:spLocks noChangeAspect="1"/>
                </p:cNvSpPr>
                <p:nvPr/>
              </p:nvSpPr>
              <p:spPr>
                <a:xfrm>
                  <a:off x="8679970" y="280889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29" name="Oval 128">
                  <a:extLst>
                    <a:ext uri="{FF2B5EF4-FFF2-40B4-BE49-F238E27FC236}">
                      <a16:creationId xmlns:a16="http://schemas.microsoft.com/office/drawing/2014/main" xmlns="" id="{B3D3DE82-A7B0-43EF-BC48-C82BE5FA1A90}"/>
                    </a:ext>
                  </a:extLst>
                </p:cNvPr>
                <p:cNvSpPr>
                  <a:spLocks noChangeAspect="1"/>
                </p:cNvSpPr>
                <p:nvPr/>
              </p:nvSpPr>
              <p:spPr>
                <a:xfrm>
                  <a:off x="8800840" y="239636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0" name="Oval 129">
                  <a:extLst>
                    <a:ext uri="{FF2B5EF4-FFF2-40B4-BE49-F238E27FC236}">
                      <a16:creationId xmlns:a16="http://schemas.microsoft.com/office/drawing/2014/main" xmlns="" id="{43BC4A2E-CC61-464C-9560-8661CCEA90A5}"/>
                    </a:ext>
                  </a:extLst>
                </p:cNvPr>
                <p:cNvSpPr>
                  <a:spLocks noChangeAspect="1"/>
                </p:cNvSpPr>
                <p:nvPr/>
              </p:nvSpPr>
              <p:spPr>
                <a:xfrm>
                  <a:off x="9158190" y="251460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1" name="Oval 130">
                  <a:extLst>
                    <a:ext uri="{FF2B5EF4-FFF2-40B4-BE49-F238E27FC236}">
                      <a16:creationId xmlns:a16="http://schemas.microsoft.com/office/drawing/2014/main" xmlns="" id="{FC1D91C1-FD65-4B79-837E-5B987DF652AD}"/>
                    </a:ext>
                  </a:extLst>
                </p:cNvPr>
                <p:cNvSpPr>
                  <a:spLocks noChangeAspect="1"/>
                </p:cNvSpPr>
                <p:nvPr/>
              </p:nvSpPr>
              <p:spPr>
                <a:xfrm>
                  <a:off x="9438290" y="181829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2" name="Oval 131">
                  <a:extLst>
                    <a:ext uri="{FF2B5EF4-FFF2-40B4-BE49-F238E27FC236}">
                      <a16:creationId xmlns:a16="http://schemas.microsoft.com/office/drawing/2014/main" xmlns="" id="{E2A37500-5EDD-4694-8A09-8A7DA8C6F843}"/>
                    </a:ext>
                  </a:extLst>
                </p:cNvPr>
                <p:cNvSpPr>
                  <a:spLocks noChangeAspect="1"/>
                </p:cNvSpPr>
                <p:nvPr/>
              </p:nvSpPr>
              <p:spPr>
                <a:xfrm>
                  <a:off x="9778300" y="1949670"/>
                  <a:ext cx="685800" cy="6858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3" name="Oval 132">
                  <a:extLst>
                    <a:ext uri="{FF2B5EF4-FFF2-40B4-BE49-F238E27FC236}">
                      <a16:creationId xmlns:a16="http://schemas.microsoft.com/office/drawing/2014/main" xmlns="" id="{54002076-114C-4167-B528-6175FB099F74}"/>
                    </a:ext>
                  </a:extLst>
                </p:cNvPr>
                <p:cNvSpPr>
                  <a:spLocks noChangeAspect="1"/>
                </p:cNvSpPr>
                <p:nvPr/>
              </p:nvSpPr>
              <p:spPr>
                <a:xfrm>
                  <a:off x="10505090" y="1642240"/>
                  <a:ext cx="320040" cy="32004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4" name="Oval 133">
                  <a:extLst>
                    <a:ext uri="{FF2B5EF4-FFF2-40B4-BE49-F238E27FC236}">
                      <a16:creationId xmlns:a16="http://schemas.microsoft.com/office/drawing/2014/main" xmlns="" id="{39A33B76-2F5A-4D31-B4CD-2BB3BDEAD77E}"/>
                    </a:ext>
                  </a:extLst>
                </p:cNvPr>
                <p:cNvSpPr>
                  <a:spLocks noChangeAspect="1"/>
                </p:cNvSpPr>
                <p:nvPr/>
              </p:nvSpPr>
              <p:spPr>
                <a:xfrm>
                  <a:off x="9880099" y="2533514"/>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5" name="Oval 134">
                  <a:extLst>
                    <a:ext uri="{FF2B5EF4-FFF2-40B4-BE49-F238E27FC236}">
                      <a16:creationId xmlns:a16="http://schemas.microsoft.com/office/drawing/2014/main" xmlns="" id="{75592C9B-6EEA-4613-A5E5-A60707E8B829}"/>
                    </a:ext>
                  </a:extLst>
                </p:cNvPr>
                <p:cNvSpPr>
                  <a:spLocks noChangeAspect="1"/>
                </p:cNvSpPr>
                <p:nvPr/>
              </p:nvSpPr>
              <p:spPr>
                <a:xfrm>
                  <a:off x="9708930" y="2763170"/>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6" name="Oval 135">
                  <a:extLst>
                    <a:ext uri="{FF2B5EF4-FFF2-40B4-BE49-F238E27FC236}">
                      <a16:creationId xmlns:a16="http://schemas.microsoft.com/office/drawing/2014/main" xmlns="" id="{601AF298-388E-424A-9212-AFC19CCDB22A}"/>
                    </a:ext>
                  </a:extLst>
                </p:cNvPr>
                <p:cNvSpPr>
                  <a:spLocks noChangeAspect="1"/>
                </p:cNvSpPr>
                <p:nvPr/>
              </p:nvSpPr>
              <p:spPr>
                <a:xfrm>
                  <a:off x="9824020" y="313156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7" name="Oval 136">
                  <a:extLst>
                    <a:ext uri="{FF2B5EF4-FFF2-40B4-BE49-F238E27FC236}">
                      <a16:creationId xmlns:a16="http://schemas.microsoft.com/office/drawing/2014/main" xmlns="" id="{2D75EC4C-470A-493B-9C36-2A76906605D0}"/>
                    </a:ext>
                  </a:extLst>
                </p:cNvPr>
                <p:cNvSpPr>
                  <a:spLocks noChangeAspect="1"/>
                </p:cNvSpPr>
                <p:nvPr/>
              </p:nvSpPr>
              <p:spPr>
                <a:xfrm>
                  <a:off x="10018460" y="323141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8" name="Oval 137">
                  <a:extLst>
                    <a:ext uri="{FF2B5EF4-FFF2-40B4-BE49-F238E27FC236}">
                      <a16:creationId xmlns:a16="http://schemas.microsoft.com/office/drawing/2014/main" xmlns="" id="{34EABD75-E31C-4EE4-988E-335727B2D2A7}"/>
                    </a:ext>
                  </a:extLst>
                </p:cNvPr>
                <p:cNvSpPr>
                  <a:spLocks noChangeAspect="1"/>
                </p:cNvSpPr>
                <p:nvPr/>
              </p:nvSpPr>
              <p:spPr>
                <a:xfrm>
                  <a:off x="9722070" y="352044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39" name="Oval 138">
                  <a:extLst>
                    <a:ext uri="{FF2B5EF4-FFF2-40B4-BE49-F238E27FC236}">
                      <a16:creationId xmlns:a16="http://schemas.microsoft.com/office/drawing/2014/main" xmlns="" id="{453FB1F6-3F7A-4885-95ED-F721D3578B22}"/>
                    </a:ext>
                  </a:extLst>
                </p:cNvPr>
                <p:cNvSpPr>
                  <a:spLocks noChangeAspect="1"/>
                </p:cNvSpPr>
                <p:nvPr/>
              </p:nvSpPr>
              <p:spPr>
                <a:xfrm>
                  <a:off x="9342120" y="3737480"/>
                  <a:ext cx="228600" cy="2286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40" name="Oval 139">
                  <a:extLst>
                    <a:ext uri="{FF2B5EF4-FFF2-40B4-BE49-F238E27FC236}">
                      <a16:creationId xmlns:a16="http://schemas.microsoft.com/office/drawing/2014/main" xmlns="" id="{0BFFA1AE-766C-4BEE-A446-62ED486558A9}"/>
                    </a:ext>
                  </a:extLst>
                </p:cNvPr>
                <p:cNvSpPr>
                  <a:spLocks noChangeAspect="1"/>
                </p:cNvSpPr>
                <p:nvPr/>
              </p:nvSpPr>
              <p:spPr>
                <a:xfrm>
                  <a:off x="8915400" y="395399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41" name="Oval 140">
                  <a:extLst>
                    <a:ext uri="{FF2B5EF4-FFF2-40B4-BE49-F238E27FC236}">
                      <a16:creationId xmlns:a16="http://schemas.microsoft.com/office/drawing/2014/main" xmlns="" id="{54FFC507-B5E1-49B7-A0F0-DF7E2A6678E6}"/>
                    </a:ext>
                  </a:extLst>
                </p:cNvPr>
                <p:cNvSpPr>
                  <a:spLocks noChangeAspect="1"/>
                </p:cNvSpPr>
                <p:nvPr/>
              </p:nvSpPr>
              <p:spPr>
                <a:xfrm>
                  <a:off x="8453470" y="4114800"/>
                  <a:ext cx="320040" cy="32004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42" name="Oval 141">
                  <a:extLst>
                    <a:ext uri="{FF2B5EF4-FFF2-40B4-BE49-F238E27FC236}">
                      <a16:creationId xmlns:a16="http://schemas.microsoft.com/office/drawing/2014/main" xmlns="" id="{DF22343A-DFEA-4100-B7DB-08B0B154D776}"/>
                    </a:ext>
                  </a:extLst>
                </p:cNvPr>
                <p:cNvSpPr>
                  <a:spLocks noChangeAspect="1"/>
                </p:cNvSpPr>
                <p:nvPr/>
              </p:nvSpPr>
              <p:spPr>
                <a:xfrm>
                  <a:off x="9558106" y="5860570"/>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43" name="Oval 142">
                  <a:extLst>
                    <a:ext uri="{FF2B5EF4-FFF2-40B4-BE49-F238E27FC236}">
                      <a16:creationId xmlns:a16="http://schemas.microsoft.com/office/drawing/2014/main" xmlns="" id="{A3175C66-7AD3-4798-AF5A-11CD9FE8871F}"/>
                    </a:ext>
                  </a:extLst>
                </p:cNvPr>
                <p:cNvSpPr>
                  <a:spLocks noChangeAspect="1"/>
                </p:cNvSpPr>
                <p:nvPr/>
              </p:nvSpPr>
              <p:spPr>
                <a:xfrm>
                  <a:off x="9153989" y="5473973"/>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44" name="Oval 143">
                  <a:extLst>
                    <a:ext uri="{FF2B5EF4-FFF2-40B4-BE49-F238E27FC236}">
                      <a16:creationId xmlns:a16="http://schemas.microsoft.com/office/drawing/2014/main" xmlns="" id="{BB40C2D6-3CCD-4FA1-B185-5119017EFFF0}"/>
                    </a:ext>
                  </a:extLst>
                </p:cNvPr>
                <p:cNvSpPr>
                  <a:spLocks noChangeAspect="1"/>
                </p:cNvSpPr>
                <p:nvPr/>
              </p:nvSpPr>
              <p:spPr>
                <a:xfrm>
                  <a:off x="9327409" y="544436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sp>
              <p:nvSpPr>
                <p:cNvPr id="145" name="Oval 144">
                  <a:extLst>
                    <a:ext uri="{FF2B5EF4-FFF2-40B4-BE49-F238E27FC236}">
                      <a16:creationId xmlns:a16="http://schemas.microsoft.com/office/drawing/2014/main" xmlns="" id="{0666C665-0BAB-46A6-9B97-F4B2553B18CD}"/>
                    </a:ext>
                  </a:extLst>
                </p:cNvPr>
                <p:cNvSpPr>
                  <a:spLocks noChangeAspect="1"/>
                </p:cNvSpPr>
                <p:nvPr/>
              </p:nvSpPr>
              <p:spPr>
                <a:xfrm>
                  <a:off x="9235440" y="485788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eaLnBrk="0" hangingPunct="0">
                    <a:defRPr/>
                  </a:pPr>
                  <a:endParaRPr lang="en-US" sz="1350" dirty="0">
                    <a:solidFill>
                      <a:prstClr val="white"/>
                    </a:solidFill>
                    <a:latin typeface="Calibri" panose="020F0502020204030204"/>
                  </a:endParaRPr>
                </a:p>
              </p:txBody>
            </p:sp>
          </p:grpSp>
        </p:grpSp>
      </p:grpSp>
      <p:pic>
        <p:nvPicPr>
          <p:cNvPr id="152" name="Picture 151" descr="A close up of a sign&#10;&#10;Description automatically generated">
            <a:extLst>
              <a:ext uri="{FF2B5EF4-FFF2-40B4-BE49-F238E27FC236}">
                <a16:creationId xmlns:a16="http://schemas.microsoft.com/office/drawing/2014/main" xmlns="" id="{EBC50157-AE51-4636-B7B8-FC0FFB989D23}"/>
              </a:ext>
            </a:extLst>
          </p:cNvPr>
          <p:cNvPicPr>
            <a:picLocks noChangeAspect="1"/>
          </p:cNvPicPr>
          <p:nvPr/>
        </p:nvPicPr>
        <p:blipFill>
          <a:blip r:embed="rId93" cstate="print">
            <a:extLst>
              <a:ext uri="{28A0092B-C50C-407E-A947-70E740481C1C}">
                <a14:useLocalDpi xmlns:a14="http://schemas.microsoft.com/office/drawing/2010/main" val="0"/>
              </a:ext>
            </a:extLst>
          </a:blip>
          <a:stretch>
            <a:fillRect/>
          </a:stretch>
        </p:blipFill>
        <p:spPr>
          <a:xfrm>
            <a:off x="8250993" y="1256611"/>
            <a:ext cx="617220" cy="208097"/>
          </a:xfrm>
          <a:prstGeom prst="rect">
            <a:avLst/>
          </a:prstGeom>
        </p:spPr>
      </p:pic>
      <p:pic>
        <p:nvPicPr>
          <p:cNvPr id="153" name="Picture 152" descr="A close up of a logo&#10;&#10;Description automatically generated">
            <a:extLst>
              <a:ext uri="{FF2B5EF4-FFF2-40B4-BE49-F238E27FC236}">
                <a16:creationId xmlns:a16="http://schemas.microsoft.com/office/drawing/2014/main" xmlns="" id="{8898C6BF-6709-486D-92DD-68485974058D}"/>
              </a:ext>
            </a:extLst>
          </p:cNvPr>
          <p:cNvPicPr>
            <a:picLocks noChangeAspect="1"/>
          </p:cNvPicPr>
          <p:nvPr/>
        </p:nvPicPr>
        <p:blipFill>
          <a:blip r:embed="rId94" cstate="print">
            <a:extLst>
              <a:ext uri="{28A0092B-C50C-407E-A947-70E740481C1C}">
                <a14:useLocalDpi xmlns:a14="http://schemas.microsoft.com/office/drawing/2010/main" val="0"/>
              </a:ext>
            </a:extLst>
          </a:blip>
          <a:stretch>
            <a:fillRect/>
          </a:stretch>
        </p:blipFill>
        <p:spPr>
          <a:xfrm>
            <a:off x="3303302" y="4041357"/>
            <a:ext cx="1577340" cy="352530"/>
          </a:xfrm>
          <a:prstGeom prst="rect">
            <a:avLst/>
          </a:prstGeom>
        </p:spPr>
      </p:pic>
      <p:pic>
        <p:nvPicPr>
          <p:cNvPr id="154" name="Picture 153" descr="A picture containing drawing&#10;&#10;Description automatically generated">
            <a:extLst>
              <a:ext uri="{FF2B5EF4-FFF2-40B4-BE49-F238E27FC236}">
                <a16:creationId xmlns:a16="http://schemas.microsoft.com/office/drawing/2014/main" xmlns="" id="{E9A2F439-96ED-470A-88C5-45EE59836F7A}"/>
              </a:ext>
            </a:extLst>
          </p:cNvPr>
          <p:cNvPicPr>
            <a:picLocks noChangeAspect="1"/>
          </p:cNvPicPr>
          <p:nvPr/>
        </p:nvPicPr>
        <p:blipFill rotWithShape="1">
          <a:blip r:embed="rId9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56" t="28205" r="21602" b="10095"/>
          <a:stretch/>
        </p:blipFill>
        <p:spPr>
          <a:xfrm>
            <a:off x="1749535" y="5803833"/>
            <a:ext cx="617220" cy="365832"/>
          </a:xfrm>
          <a:prstGeom prst="rect">
            <a:avLst/>
          </a:prstGeom>
        </p:spPr>
      </p:pic>
      <p:pic>
        <p:nvPicPr>
          <p:cNvPr id="155" name="Picture 154" descr="A picture containing drawing, food, clock&#10;&#10;Description automatically generated">
            <a:extLst>
              <a:ext uri="{FF2B5EF4-FFF2-40B4-BE49-F238E27FC236}">
                <a16:creationId xmlns:a16="http://schemas.microsoft.com/office/drawing/2014/main" xmlns="" id="{526669DE-B1C0-47B1-8E53-599A7996BA22}"/>
              </a:ext>
            </a:extLst>
          </p:cNvPr>
          <p:cNvPicPr>
            <a:picLocks noChangeAspect="1"/>
          </p:cNvPicPr>
          <p:nvPr/>
        </p:nvPicPr>
        <p:blipFill>
          <a:blip r:embed="rId96" cstate="print">
            <a:extLst>
              <a:ext uri="{28A0092B-C50C-407E-A947-70E740481C1C}">
                <a14:useLocalDpi xmlns:a14="http://schemas.microsoft.com/office/drawing/2010/main" val="0"/>
              </a:ext>
            </a:extLst>
          </a:blip>
          <a:stretch>
            <a:fillRect/>
          </a:stretch>
        </p:blipFill>
        <p:spPr>
          <a:xfrm>
            <a:off x="2378057" y="6216444"/>
            <a:ext cx="480060" cy="245318"/>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xmlns="" id="{13AA96E2-0D9D-4829-ACA7-60C618EBA9A3}"/>
              </a:ext>
            </a:extLst>
          </p:cNvPr>
          <p:cNvPicPr>
            <a:picLocks noChangeAspect="1"/>
          </p:cNvPicPr>
          <p:nvPr/>
        </p:nvPicPr>
        <p:blipFill>
          <a:blip r:embed="rId97" cstate="print">
            <a:extLst>
              <a:ext uri="{28A0092B-C50C-407E-A947-70E740481C1C}">
                <a14:useLocalDpi xmlns:a14="http://schemas.microsoft.com/office/drawing/2010/main" val="0"/>
              </a:ext>
            </a:extLst>
          </a:blip>
          <a:stretch>
            <a:fillRect/>
          </a:stretch>
        </p:blipFill>
        <p:spPr>
          <a:xfrm>
            <a:off x="5784098" y="4066616"/>
            <a:ext cx="822960" cy="246888"/>
          </a:xfrm>
          <a:prstGeom prst="rect">
            <a:avLst/>
          </a:prstGeom>
        </p:spPr>
      </p:pic>
      <p:pic>
        <p:nvPicPr>
          <p:cNvPr id="157" name="Picture 156" descr="A picture containing drawing&#10;&#10;Description automatically generated">
            <a:extLst>
              <a:ext uri="{FF2B5EF4-FFF2-40B4-BE49-F238E27FC236}">
                <a16:creationId xmlns:a16="http://schemas.microsoft.com/office/drawing/2014/main" xmlns="" id="{5DE0DE25-E62E-416B-AEB5-B95F4C321014}"/>
              </a:ext>
            </a:extLst>
          </p:cNvPr>
          <p:cNvPicPr>
            <a:picLocks noChangeAspect="1"/>
          </p:cNvPicPr>
          <p:nvPr/>
        </p:nvPicPr>
        <p:blipFill>
          <a:blip r:embed="rId9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47764" y="851699"/>
            <a:ext cx="617220" cy="205636"/>
          </a:xfrm>
          <a:prstGeom prst="rect">
            <a:avLst/>
          </a:prstGeom>
        </p:spPr>
      </p:pic>
      <p:sp>
        <p:nvSpPr>
          <p:cNvPr id="158" name="TextBox 157">
            <a:extLst>
              <a:ext uri="{FF2B5EF4-FFF2-40B4-BE49-F238E27FC236}">
                <a16:creationId xmlns:a16="http://schemas.microsoft.com/office/drawing/2014/main" xmlns="" id="{1C0CC875-FC4C-4044-9D6B-6F1E464F5CFD}"/>
              </a:ext>
            </a:extLst>
          </p:cNvPr>
          <p:cNvSpPr txBox="1"/>
          <p:nvPr/>
        </p:nvSpPr>
        <p:spPr>
          <a:xfrm>
            <a:off x="2433236" y="4711170"/>
            <a:ext cx="906960" cy="438582"/>
          </a:xfrm>
          <a:prstGeom prst="rect">
            <a:avLst/>
          </a:prstGeom>
          <a:noFill/>
        </p:spPr>
        <p:txBody>
          <a:bodyPr wrap="square" rtlCol="0">
            <a:spAutoFit/>
          </a:bodyPr>
          <a:lstStyle/>
          <a:p>
            <a:pPr algn="ctr"/>
            <a:r>
              <a:rPr lang="en-US" sz="750" dirty="0">
                <a:latin typeface="+mn-lt"/>
              </a:rPr>
              <a:t>Kent County</a:t>
            </a:r>
          </a:p>
          <a:p>
            <a:pPr algn="ctr"/>
            <a:r>
              <a:rPr lang="en-US" sz="750" dirty="0">
                <a:latin typeface="+mn-lt"/>
              </a:rPr>
              <a:t>Department of</a:t>
            </a:r>
          </a:p>
          <a:p>
            <a:pPr algn="ctr"/>
            <a:r>
              <a:rPr lang="en-US" sz="750" dirty="0">
                <a:latin typeface="+mn-lt"/>
              </a:rPr>
              <a:t>Public Works</a:t>
            </a:r>
          </a:p>
        </p:txBody>
      </p:sp>
      <p:pic>
        <p:nvPicPr>
          <p:cNvPr id="159" name="Picture 158" descr="A close up of a logo&#10;&#10;Description automatically generated">
            <a:extLst>
              <a:ext uri="{FF2B5EF4-FFF2-40B4-BE49-F238E27FC236}">
                <a16:creationId xmlns:a16="http://schemas.microsoft.com/office/drawing/2014/main" xmlns="" id="{CEEEB5F2-E9CA-4DF2-9123-9F7BEE5649B9}"/>
              </a:ext>
            </a:extLst>
          </p:cNvPr>
          <p:cNvPicPr>
            <a:picLocks noChangeAspect="1"/>
          </p:cNvPicPr>
          <p:nvPr/>
        </p:nvPicPr>
        <p:blipFill>
          <a:blip r:embed="rId99">
            <a:clrChange>
              <a:clrFrom>
                <a:srgbClr val="FFFFFF"/>
              </a:clrFrom>
              <a:clrTo>
                <a:srgbClr val="FFFFFF">
                  <a:alpha val="0"/>
                </a:srgbClr>
              </a:clrTo>
            </a:clrChange>
          </a:blip>
          <a:stretch>
            <a:fillRect/>
          </a:stretch>
        </p:blipFill>
        <p:spPr>
          <a:xfrm>
            <a:off x="3227226" y="4961123"/>
            <a:ext cx="1371600" cy="280455"/>
          </a:xfrm>
          <a:prstGeom prst="rect">
            <a:avLst/>
          </a:prstGeom>
        </p:spPr>
      </p:pic>
      <p:pic>
        <p:nvPicPr>
          <p:cNvPr id="160" name="Picture 159" descr="A drawing of a person&#10;&#10;Description automatically generated">
            <a:extLst>
              <a:ext uri="{FF2B5EF4-FFF2-40B4-BE49-F238E27FC236}">
                <a16:creationId xmlns:a16="http://schemas.microsoft.com/office/drawing/2014/main" xmlns="" id="{5C1A4353-2F81-44D9-904B-A3DDDFC52BCE}"/>
              </a:ext>
            </a:extLst>
          </p:cNvPr>
          <p:cNvPicPr>
            <a:picLocks noChangeAspect="1"/>
          </p:cNvPicPr>
          <p:nvPr/>
        </p:nvPicPr>
        <p:blipFill>
          <a:blip r:embed="rId10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7261" y="4751109"/>
            <a:ext cx="685800" cy="201930"/>
          </a:xfrm>
          <a:prstGeom prst="rect">
            <a:avLst/>
          </a:prstGeom>
        </p:spPr>
      </p:pic>
      <p:sp>
        <p:nvSpPr>
          <p:cNvPr id="161" name="TextBox 160">
            <a:extLst>
              <a:ext uri="{FF2B5EF4-FFF2-40B4-BE49-F238E27FC236}">
                <a16:creationId xmlns:a16="http://schemas.microsoft.com/office/drawing/2014/main" xmlns="" id="{BF449EFC-A135-48AF-A128-A8A7964A89A6}"/>
              </a:ext>
            </a:extLst>
          </p:cNvPr>
          <p:cNvSpPr txBox="1"/>
          <p:nvPr/>
        </p:nvSpPr>
        <p:spPr>
          <a:xfrm>
            <a:off x="5672569" y="5291561"/>
            <a:ext cx="946319" cy="346249"/>
          </a:xfrm>
          <a:prstGeom prst="rect">
            <a:avLst/>
          </a:prstGeom>
          <a:noFill/>
        </p:spPr>
        <p:txBody>
          <a:bodyPr wrap="square" rtlCol="0">
            <a:spAutoFit/>
          </a:bodyPr>
          <a:lstStyle/>
          <a:p>
            <a:pPr algn="ctr"/>
            <a:r>
              <a:rPr lang="en-US" sz="825" dirty="0">
                <a:latin typeface="+mn-lt"/>
              </a:rPr>
              <a:t>University of Michigan</a:t>
            </a:r>
          </a:p>
        </p:txBody>
      </p:sp>
      <p:pic>
        <p:nvPicPr>
          <p:cNvPr id="162" name="Picture 161">
            <a:extLst>
              <a:ext uri="{FF2B5EF4-FFF2-40B4-BE49-F238E27FC236}">
                <a16:creationId xmlns:a16="http://schemas.microsoft.com/office/drawing/2014/main" xmlns="" id="{A408E5DA-EEF4-4458-80D0-9C10149E0529}"/>
              </a:ext>
            </a:extLst>
          </p:cNvPr>
          <p:cNvPicPr>
            <a:picLocks noChangeAspect="1"/>
          </p:cNvPicPr>
          <p:nvPr/>
        </p:nvPicPr>
        <p:blipFill>
          <a:blip r:embed="rId101" cstate="print">
            <a:extLst>
              <a:ext uri="{28A0092B-C50C-407E-A947-70E740481C1C}">
                <a14:useLocalDpi xmlns:a14="http://schemas.microsoft.com/office/drawing/2010/main" val="0"/>
              </a:ext>
            </a:extLst>
          </a:blip>
          <a:stretch>
            <a:fillRect/>
          </a:stretch>
        </p:blipFill>
        <p:spPr>
          <a:xfrm>
            <a:off x="2520845" y="5209781"/>
            <a:ext cx="1097280" cy="82266"/>
          </a:xfrm>
          <a:prstGeom prst="rect">
            <a:avLst/>
          </a:prstGeom>
        </p:spPr>
      </p:pic>
      <p:pic>
        <p:nvPicPr>
          <p:cNvPr id="163" name="Picture 162" descr="A picture containing object, clock&#10;&#10;Description automatically generated">
            <a:extLst>
              <a:ext uri="{FF2B5EF4-FFF2-40B4-BE49-F238E27FC236}">
                <a16:creationId xmlns:a16="http://schemas.microsoft.com/office/drawing/2014/main" xmlns="" id="{8C9860DD-C6A3-4FC2-B1F7-16544FA2E06F}"/>
              </a:ext>
            </a:extLst>
          </p:cNvPr>
          <p:cNvPicPr>
            <a:picLocks noChangeAspect="1"/>
          </p:cNvPicPr>
          <p:nvPr/>
        </p:nvPicPr>
        <p:blipFill>
          <a:blip r:embed="rId102" cstate="print">
            <a:extLst>
              <a:ext uri="{28A0092B-C50C-407E-A947-70E740481C1C}">
                <a14:useLocalDpi xmlns:a14="http://schemas.microsoft.com/office/drawing/2010/main" val="0"/>
              </a:ext>
            </a:extLst>
          </a:blip>
          <a:stretch>
            <a:fillRect/>
          </a:stretch>
        </p:blipFill>
        <p:spPr>
          <a:xfrm>
            <a:off x="7396385" y="3127217"/>
            <a:ext cx="685800" cy="216319"/>
          </a:xfrm>
          <a:prstGeom prst="rect">
            <a:avLst/>
          </a:prstGeom>
        </p:spPr>
      </p:pic>
    </p:spTree>
    <p:extLst>
      <p:ext uri="{BB962C8B-B14F-4D97-AF65-F5344CB8AC3E}">
        <p14:creationId xmlns:p14="http://schemas.microsoft.com/office/powerpoint/2010/main" val="1640271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accent5"/>
                </a:solidFill>
              </a:rPr>
              <a:t>Technical Topic Key </a:t>
            </a:r>
            <a:r>
              <a:rPr lang="en-US" sz="2800" dirty="0" smtClean="0">
                <a:solidFill>
                  <a:schemeClr val="accent5"/>
                </a:solidFill>
              </a:rPr>
              <a:t>Concepts/Thrusts - BOTTLE</a:t>
            </a:r>
            <a:endParaRPr lang="en-US" sz="2800" dirty="0"/>
          </a:p>
        </p:txBody>
      </p:sp>
      <p:pic>
        <p:nvPicPr>
          <p:cNvPr id="4" name="Content Placeholder 3">
            <a:extLst>
              <a:ext uri="{FF2B5EF4-FFF2-40B4-BE49-F238E27FC236}">
                <a16:creationId xmlns:a16="http://schemas.microsoft.com/office/drawing/2014/main" xmlns="" id="{B83B7F0D-0DC0-6442-A270-F79E86FC9052}"/>
              </a:ext>
            </a:extLst>
          </p:cNvPr>
          <p:cNvPicPr>
            <a:picLocks noGrp="1" noChangeAspect="1"/>
          </p:cNvPicPr>
          <p:nvPr>
            <p:ph sz="quarter" idx="10"/>
          </p:nvPr>
        </p:nvPicPr>
        <p:blipFill>
          <a:blip r:embed="rId3"/>
          <a:stretch>
            <a:fillRect/>
          </a:stretch>
        </p:blipFill>
        <p:spPr>
          <a:xfrm>
            <a:off x="6526928" y="1060816"/>
            <a:ext cx="2582392" cy="1579351"/>
          </a:xfrm>
          <a:prstGeom prst="rect">
            <a:avLst/>
          </a:prstGeom>
        </p:spPr>
      </p:pic>
      <p:sp>
        <p:nvSpPr>
          <p:cNvPr id="5" name="Content Placeholder 2"/>
          <p:cNvSpPr txBox="1">
            <a:spLocks/>
          </p:cNvSpPr>
          <p:nvPr/>
        </p:nvSpPr>
        <p:spPr>
          <a:xfrm>
            <a:off x="0" y="1173243"/>
            <a:ext cx="6423660" cy="21893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smtClean="0"/>
              <a:t>B</a:t>
            </a:r>
            <a:r>
              <a:rPr lang="en-US" dirty="0" smtClean="0"/>
              <a:t>io-</a:t>
            </a:r>
            <a:r>
              <a:rPr lang="en-US" b="1" u="sng" dirty="0" smtClean="0"/>
              <a:t>O</a:t>
            </a:r>
            <a:r>
              <a:rPr lang="en-US" dirty="0" smtClean="0"/>
              <a:t>ptimized </a:t>
            </a:r>
            <a:r>
              <a:rPr lang="en-US" b="1" u="sng" dirty="0" smtClean="0"/>
              <a:t>T</a:t>
            </a:r>
            <a:r>
              <a:rPr lang="en-US" dirty="0" smtClean="0"/>
              <a:t>echnologies to keep </a:t>
            </a:r>
            <a:r>
              <a:rPr lang="en-US" b="1" u="sng" dirty="0" smtClean="0"/>
              <a:t>T</a:t>
            </a:r>
            <a:r>
              <a:rPr lang="en-US" dirty="0" smtClean="0"/>
              <a:t>hermoplastics out of </a:t>
            </a:r>
            <a:r>
              <a:rPr lang="en-US" b="1" u="sng" dirty="0" smtClean="0"/>
              <a:t>L</a:t>
            </a:r>
            <a:r>
              <a:rPr lang="en-US" dirty="0" smtClean="0"/>
              <a:t>andfills and the </a:t>
            </a:r>
            <a:r>
              <a:rPr lang="en-US" b="1" u="sng" dirty="0" smtClean="0"/>
              <a:t>E</a:t>
            </a:r>
            <a:r>
              <a:rPr lang="en-US" dirty="0" smtClean="0"/>
              <a:t>nvironment (BOTTLE)</a:t>
            </a:r>
            <a:endParaRPr lang="en-US" dirty="0"/>
          </a:p>
          <a:p>
            <a:pPr lvl="1"/>
            <a:r>
              <a:rPr lang="en-US" sz="2000" dirty="0" smtClean="0"/>
              <a:t>Consortium using unique capabilities of the DOE National Laboratories to advance cutting-edge R&amp;D.</a:t>
            </a:r>
          </a:p>
          <a:p>
            <a:pPr lvl="1"/>
            <a:endParaRPr lang="en-US" sz="2000" dirty="0" smtClean="0"/>
          </a:p>
        </p:txBody>
      </p:sp>
      <p:sp>
        <p:nvSpPr>
          <p:cNvPr id="6" name="Content Placeholder 2"/>
          <p:cNvSpPr txBox="1">
            <a:spLocks/>
          </p:cNvSpPr>
          <p:nvPr/>
        </p:nvSpPr>
        <p:spPr>
          <a:xfrm>
            <a:off x="0" y="3362626"/>
            <a:ext cx="9144000" cy="5650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Mission: </a:t>
            </a:r>
            <a:r>
              <a:rPr lang="en-US" dirty="0"/>
              <a:t>develop robust processes to upcycle waste plastics and develop new plastics that are recyclable-by-design. </a:t>
            </a:r>
            <a:endParaRPr lang="en-US" dirty="0" smtClean="0"/>
          </a:p>
          <a:p>
            <a:pPr marL="0" indent="0">
              <a:buNone/>
            </a:pPr>
            <a:endParaRPr lang="en-US" dirty="0" smtClean="0"/>
          </a:p>
          <a:p>
            <a:r>
              <a:rPr lang="en-US" dirty="0" smtClean="0"/>
              <a:t>Metrics include</a:t>
            </a:r>
            <a:r>
              <a:rPr lang="en-US" dirty="0"/>
              <a:t>:</a:t>
            </a:r>
          </a:p>
          <a:p>
            <a:pPr lvl="1">
              <a:buFont typeface="Arial" panose="020B0604020202020204" pitchFamily="34" charset="0"/>
              <a:buChar char="•"/>
            </a:pPr>
            <a:r>
              <a:rPr lang="en-US" sz="2000" dirty="0"/>
              <a:t>&gt;50% energy savings relative to virgin material production</a:t>
            </a:r>
          </a:p>
          <a:p>
            <a:pPr lvl="1">
              <a:buFont typeface="Arial" panose="020B0604020202020204" pitchFamily="34" charset="0"/>
              <a:buChar char="•"/>
            </a:pPr>
            <a:r>
              <a:rPr lang="en-US" sz="2000" dirty="0"/>
              <a:t>&gt;75% carbon utilization from waste plastics</a:t>
            </a:r>
          </a:p>
          <a:p>
            <a:pPr lvl="1">
              <a:buFont typeface="Arial" panose="020B0604020202020204" pitchFamily="34" charset="0"/>
              <a:buChar char="•"/>
            </a:pPr>
            <a:r>
              <a:rPr lang="en-US" sz="2000" dirty="0"/>
              <a:t>&gt;2x economic incentive above price of reclaimed </a:t>
            </a:r>
            <a:r>
              <a:rPr lang="en-US" sz="2000" dirty="0" smtClean="0"/>
              <a:t>materials</a:t>
            </a:r>
            <a:endParaRPr lang="en-US" sz="2000" dirty="0"/>
          </a:p>
        </p:txBody>
      </p:sp>
    </p:spTree>
    <p:extLst>
      <p:ext uri="{BB962C8B-B14F-4D97-AF65-F5344CB8AC3E}">
        <p14:creationId xmlns:p14="http://schemas.microsoft.com/office/powerpoint/2010/main" val="1596301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accent5"/>
                </a:solidFill>
              </a:rPr>
              <a:t>Technical Topic </a:t>
            </a:r>
            <a:r>
              <a:rPr lang="en-US" sz="2800" dirty="0" smtClean="0">
                <a:solidFill>
                  <a:schemeClr val="accent5"/>
                </a:solidFill>
              </a:rPr>
              <a:t>Current Portfolio- BOTTLE</a:t>
            </a:r>
            <a:endParaRPr lang="en-US" sz="2800" dirty="0"/>
          </a:p>
        </p:txBody>
      </p:sp>
      <p:sp>
        <p:nvSpPr>
          <p:cNvPr id="6" name="Content Placeholder 2"/>
          <p:cNvSpPr txBox="1">
            <a:spLocks/>
          </p:cNvSpPr>
          <p:nvPr/>
        </p:nvSpPr>
        <p:spPr>
          <a:xfrm>
            <a:off x="0" y="914401"/>
            <a:ext cx="9144000" cy="6857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BOTTLE is organized around 3 key research areas with 3 crosscutting activities that support and inform that research:</a:t>
            </a:r>
            <a:endParaRPr lang="en-US" sz="1800" dirty="0"/>
          </a:p>
          <a:p>
            <a:pPr marL="0" indent="0">
              <a:buNone/>
            </a:pPr>
            <a:endParaRPr lang="en-US" sz="1800" dirty="0" smtClean="0"/>
          </a:p>
          <a:p>
            <a:pPr marL="0" indent="0">
              <a:buNone/>
            </a:pPr>
            <a:endParaRPr lang="en-US" sz="1800" dirty="0"/>
          </a:p>
        </p:txBody>
      </p:sp>
      <p:pic>
        <p:nvPicPr>
          <p:cNvPr id="8194" name="Picture 2" descr="https://public.boxcloud.com/api/2.0/internal_files/643963297299/versions/682783502499/representations/jpg_paged_2048x2048/content/1.jpg?access_token=1!2OP3heHMHIdgPSZzVecebRCpBThb0EztHlWy1J-tQd1caw0ijftarIFeRRr3i6QPYmWMz3GjAMWVN-zcr6B6sLcjneA7DPoxv5XW2Fz9EnoQhRneXsyt9Hlp2rjbwZh3Uy77_6_QOj3FaVFtlTimt3PPxnbyfzD_lidpZx5qHJjFOJTC3hovDVankfotid5MxsoBaqZ0dGzSNZ5qxriCBlB15Mrsub0j5LY3FVQtPyg-5zVM-y47sodSuk6_Ow4PqP_WIUsAVEv4hqaFvtijmBJQdHQ3o9iAGpb1sYspuu7_tM05KSN7zPp4yznKAl7Y2dJFImf9dkTBRz7RVYLckM2cKXbyuSegauD1Ig-NtWEWZWMq-C05DbiVj-9hjSxFoSLm945jSDtvhJzsl9FCNbIC3r2QHZoz79Z5hVCR12Fbh48LeMuA-3F8rfBenL4E1-Ppf5aKlGD4Jws4efxrglWWsxqvwTYS6vMq51mb9c5-PmDRz7nzruAKEWEGrSCRC3yk8KpDiXcN91qoOUTE1PZ9IH8QLxyNmnt0QwTh5VZQtdb4xye64I51NYOu3OYIGA..&amp;box_client_name=box-content-preview&amp;box_client_version=2.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447800"/>
            <a:ext cx="4632960"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6562" y="1609904"/>
            <a:ext cx="3830638" cy="372409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dirty="0" smtClean="0">
                <a:latin typeface="+mn-lt"/>
              </a:rPr>
              <a:t>Deconstruction thrust will develop and improve novel chemical, biological and hybrid methods to deconstruct existing plastics to intermediates and products.</a:t>
            </a:r>
          </a:p>
          <a:p>
            <a:pPr marL="285750" indent="-285750">
              <a:spcBef>
                <a:spcPts val="600"/>
              </a:spcBef>
              <a:spcAft>
                <a:spcPts val="600"/>
              </a:spcAft>
              <a:buFont typeface="Arial" panose="020B0604020202020204" pitchFamily="34" charset="0"/>
              <a:buChar char="•"/>
            </a:pPr>
            <a:r>
              <a:rPr lang="en-US" dirty="0" smtClean="0">
                <a:latin typeface="+mn-lt"/>
              </a:rPr>
              <a:t>Upcycling thrust aims to convert intermediates from deconstruction into high value products.</a:t>
            </a:r>
          </a:p>
          <a:p>
            <a:pPr marL="285750" indent="-285750">
              <a:spcBef>
                <a:spcPts val="600"/>
              </a:spcBef>
              <a:spcAft>
                <a:spcPts val="600"/>
              </a:spcAft>
              <a:buFont typeface="Arial" panose="020B0604020202020204" pitchFamily="34" charset="0"/>
              <a:buChar char="•"/>
            </a:pPr>
            <a:r>
              <a:rPr lang="en-US" dirty="0" smtClean="0">
                <a:latin typeface="+mn-lt"/>
              </a:rPr>
              <a:t>The purpose of the redesign thrust is to develop new, bio-based polymers that are designed for infinite recyclability.</a:t>
            </a:r>
            <a:endParaRPr lang="en-US" dirty="0">
              <a:latin typeface="+mn-lt"/>
            </a:endParaRPr>
          </a:p>
        </p:txBody>
      </p:sp>
      <p:sp>
        <p:nvSpPr>
          <p:cNvPr id="9" name="Content Placeholder 2"/>
          <p:cNvSpPr txBox="1">
            <a:spLocks/>
          </p:cNvSpPr>
          <p:nvPr/>
        </p:nvSpPr>
        <p:spPr>
          <a:xfrm>
            <a:off x="0" y="5410200"/>
            <a:ext cx="9144000" cy="11429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The BOTTLE FOA is organized similarly, with 3 subtopics:</a:t>
            </a:r>
          </a:p>
          <a:p>
            <a:pPr lvl="1"/>
            <a:r>
              <a:rPr lang="en-US" sz="1400" dirty="0" smtClean="0"/>
              <a:t>Polymer deconstruction and upcycling</a:t>
            </a:r>
          </a:p>
          <a:p>
            <a:pPr lvl="1"/>
            <a:r>
              <a:rPr lang="en-US" sz="1400" dirty="0" smtClean="0"/>
              <a:t>Polymer redesign</a:t>
            </a:r>
          </a:p>
          <a:p>
            <a:pPr lvl="1"/>
            <a:r>
              <a:rPr lang="en-US" sz="1400" dirty="0" smtClean="0"/>
              <a:t>Partnering with BOTTLE on consortia objectives</a:t>
            </a:r>
          </a:p>
        </p:txBody>
      </p:sp>
    </p:spTree>
    <p:extLst>
      <p:ext uri="{BB962C8B-B14F-4D97-AF65-F5344CB8AC3E}">
        <p14:creationId xmlns:p14="http://schemas.microsoft.com/office/powerpoint/2010/main" val="62172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accent5"/>
                </a:solidFill>
              </a:rPr>
              <a:t>Technical Topic </a:t>
            </a:r>
            <a:r>
              <a:rPr lang="en-US" sz="2800" dirty="0" smtClean="0">
                <a:solidFill>
                  <a:schemeClr val="accent5"/>
                </a:solidFill>
              </a:rPr>
              <a:t>Planned Activities - BOTTLE</a:t>
            </a:r>
            <a:endParaRPr lang="en-US" sz="2800" dirty="0"/>
          </a:p>
        </p:txBody>
      </p:sp>
      <p:sp>
        <p:nvSpPr>
          <p:cNvPr id="9" name="Content Placeholder 2"/>
          <p:cNvSpPr txBox="1">
            <a:spLocks/>
          </p:cNvSpPr>
          <p:nvPr/>
        </p:nvSpPr>
        <p:spPr>
          <a:xfrm>
            <a:off x="0" y="1066800"/>
            <a:ext cx="9144000" cy="54863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Completed an assessment of the current economics, market sizes, supply-chain energies, and greenhouse gas emissions associated with 19 major commodity plastics. </a:t>
            </a:r>
            <a:endParaRPr lang="en-US" sz="1800" dirty="0" smtClean="0"/>
          </a:p>
          <a:p>
            <a:endParaRPr lang="en-US" sz="1800" dirty="0"/>
          </a:p>
          <a:p>
            <a:r>
              <a:rPr lang="en-US" sz="1800" dirty="0"/>
              <a:t>This work establishes the baseline for economics and supply-chain energy for all proposed work in the consortium for FY21-FY23 and fills the need of baselining for the broader community</a:t>
            </a:r>
            <a:r>
              <a:rPr lang="en-US" sz="1800" dirty="0" smtClean="0"/>
              <a:t>.</a:t>
            </a:r>
          </a:p>
          <a:p>
            <a:endParaRPr lang="en-US" sz="1800" dirty="0"/>
          </a:p>
          <a:p>
            <a:r>
              <a:rPr lang="en-US" sz="1800" dirty="0"/>
              <a:t>Established key partnerships and structure for the </a:t>
            </a:r>
            <a:r>
              <a:rPr lang="en-US" sz="1800" dirty="0" smtClean="0"/>
              <a:t>Consortium:</a:t>
            </a:r>
          </a:p>
          <a:p>
            <a:pPr lvl="1"/>
            <a:r>
              <a:rPr lang="en-US" sz="1400" dirty="0" smtClean="0"/>
              <a:t>National Renewable Energy Lab is the lead</a:t>
            </a:r>
          </a:p>
          <a:p>
            <a:pPr lvl="1"/>
            <a:r>
              <a:rPr lang="en-US" sz="1400" dirty="0" smtClean="0"/>
              <a:t>Other National Labs involved in seed: Los Alamos National Lab and Oakridge National Lab</a:t>
            </a:r>
          </a:p>
          <a:p>
            <a:pPr lvl="1"/>
            <a:r>
              <a:rPr lang="en-US" sz="1400" dirty="0" smtClean="0"/>
              <a:t>Academic Partnerships in seed: Montana State University, Colorado State University, Mass. Institute of Tech.</a:t>
            </a:r>
          </a:p>
          <a:p>
            <a:pPr marL="457200" lvl="1" indent="0">
              <a:buNone/>
            </a:pPr>
            <a:endParaRPr lang="en-US" sz="1400" dirty="0"/>
          </a:p>
          <a:p>
            <a:r>
              <a:rPr lang="en-US" sz="1800" dirty="0"/>
              <a:t>Reaching out to industry to expand </a:t>
            </a:r>
            <a:r>
              <a:rPr lang="en-US" sz="1800" dirty="0" smtClean="0"/>
              <a:t>membership and funds and establish an avenue to commercialize BOTTLE technology.</a:t>
            </a:r>
            <a:endParaRPr lang="en-US" sz="1800" dirty="0"/>
          </a:p>
        </p:txBody>
      </p:sp>
    </p:spTree>
    <p:extLst>
      <p:ext uri="{BB962C8B-B14F-4D97-AF65-F5344CB8AC3E}">
        <p14:creationId xmlns:p14="http://schemas.microsoft.com/office/powerpoint/2010/main" val="3259450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5"/>
                </a:solidFill>
              </a:rPr>
              <a:t>BOTTLE Consortium Collaboration</a:t>
            </a:r>
            <a:endParaRPr lang="en-US" sz="2800" dirty="0"/>
          </a:p>
        </p:txBody>
      </p:sp>
      <p:sp>
        <p:nvSpPr>
          <p:cNvPr id="6" name="Content Placeholder 2"/>
          <p:cNvSpPr txBox="1">
            <a:spLocks/>
          </p:cNvSpPr>
          <p:nvPr/>
        </p:nvSpPr>
        <p:spPr>
          <a:xfrm>
            <a:off x="0" y="914401"/>
            <a:ext cx="9144000" cy="40385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The BOTTLE Consortium will expand its collaboration in the coming years by:</a:t>
            </a:r>
            <a:endParaRPr lang="en-US" sz="1400" dirty="0"/>
          </a:p>
          <a:p>
            <a:pPr lvl="1">
              <a:spcBef>
                <a:spcPts val="600"/>
              </a:spcBef>
              <a:spcAft>
                <a:spcPts val="600"/>
              </a:spcAft>
            </a:pPr>
            <a:r>
              <a:rPr lang="en-US" dirty="0" smtClean="0"/>
              <a:t>Adding National Labs to the membership</a:t>
            </a:r>
          </a:p>
          <a:p>
            <a:pPr lvl="2">
              <a:spcBef>
                <a:spcPts val="600"/>
              </a:spcBef>
              <a:spcAft>
                <a:spcPts val="600"/>
              </a:spcAft>
            </a:pPr>
            <a:r>
              <a:rPr lang="en-US" dirty="0" smtClean="0"/>
              <a:t>AMO and BETO solicited DOE National Labs to add scope and capabilities to the consortium as it moved into its full effort.  A proposal with the full scope and additional partners will be peer reviewed this summer.</a:t>
            </a:r>
          </a:p>
          <a:p>
            <a:pPr lvl="1">
              <a:spcBef>
                <a:spcPts val="600"/>
              </a:spcBef>
              <a:spcAft>
                <a:spcPts val="600"/>
              </a:spcAft>
            </a:pPr>
            <a:r>
              <a:rPr lang="en-US" dirty="0" smtClean="0"/>
              <a:t>BOTTLE FOA will add both industry and academic partners</a:t>
            </a:r>
          </a:p>
          <a:p>
            <a:pPr lvl="1">
              <a:spcBef>
                <a:spcPts val="600"/>
              </a:spcBef>
              <a:spcAft>
                <a:spcPts val="600"/>
              </a:spcAft>
            </a:pPr>
            <a:r>
              <a:rPr lang="en-US" dirty="0" smtClean="0"/>
              <a:t>BOTTLE Leadership is working to add industry partners who will provide funds for directed research.</a:t>
            </a:r>
            <a:endParaRPr lang="en-US" dirty="0"/>
          </a:p>
          <a:p>
            <a:pPr marL="0" indent="0">
              <a:buNone/>
            </a:pPr>
            <a:endParaRPr lang="en-US" sz="1800" dirty="0" smtClean="0"/>
          </a:p>
          <a:p>
            <a:pPr marL="0" indent="0">
              <a:buNone/>
            </a:pPr>
            <a:endParaRPr lang="en-US" sz="1800" dirty="0"/>
          </a:p>
        </p:txBody>
      </p:sp>
    </p:spTree>
    <p:extLst>
      <p:ext uri="{BB962C8B-B14F-4D97-AF65-F5344CB8AC3E}">
        <p14:creationId xmlns:p14="http://schemas.microsoft.com/office/powerpoint/2010/main" val="2249615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9850" y="-38100"/>
            <a:ext cx="8932863" cy="812800"/>
          </a:xfrm>
        </p:spPr>
        <p:txBody>
          <a:bodyPr/>
          <a:lstStyle/>
          <a:p>
            <a:r>
              <a:rPr lang="en-US" sz="2800" dirty="0">
                <a:solidFill>
                  <a:schemeClr val="accent5"/>
                </a:solidFill>
              </a:rPr>
              <a:t>Sustainable Manufacturing Accomplishments/Successes</a:t>
            </a:r>
          </a:p>
        </p:txBody>
      </p:sp>
      <p:sp>
        <p:nvSpPr>
          <p:cNvPr id="4" name="Rectangle 3"/>
          <p:cNvSpPr/>
          <p:nvPr/>
        </p:nvSpPr>
        <p:spPr>
          <a:xfrm>
            <a:off x="381000" y="1143000"/>
            <a:ext cx="8534400" cy="5909310"/>
          </a:xfrm>
          <a:prstGeom prst="rect">
            <a:avLst/>
          </a:prstGeom>
        </p:spPr>
        <p:txBody>
          <a:bodyPr wrap="square">
            <a:spAutoFit/>
          </a:bodyPr>
          <a:lstStyle/>
          <a:p>
            <a:r>
              <a:rPr lang="en-US" u="sng" dirty="0" smtClean="0"/>
              <a:t>REMADE Institute</a:t>
            </a:r>
            <a:r>
              <a:rPr lang="en-US" dirty="0" smtClean="0"/>
              <a:t>:</a:t>
            </a:r>
          </a:p>
          <a:p>
            <a:pPr marL="285750" indent="-285750">
              <a:buFont typeface="Arial" panose="020B0604020202020204" pitchFamily="34" charset="0"/>
              <a:buChar char="•"/>
            </a:pPr>
            <a:r>
              <a:rPr lang="en-US" dirty="0"/>
              <a:t>First project completed (Dec’ 19), 28 Projects underway, 10 Projects in negotiation/or awaiting </a:t>
            </a:r>
            <a:r>
              <a:rPr lang="en-US" dirty="0" smtClean="0"/>
              <a:t>sub-award</a:t>
            </a:r>
          </a:p>
          <a:p>
            <a:pPr marL="285750" indent="-285750">
              <a:buFont typeface="Arial" panose="020B0604020202020204" pitchFamily="34" charset="0"/>
              <a:buChar char="•"/>
            </a:pPr>
            <a:r>
              <a:rPr lang="en-US" dirty="0" smtClean="0"/>
              <a:t>Progress made towards achieving TPMs</a:t>
            </a:r>
          </a:p>
          <a:p>
            <a:pPr marL="285750" indent="-285750">
              <a:buFont typeface="Arial" panose="020B0604020202020204" pitchFamily="34" charset="0"/>
              <a:buChar char="•"/>
            </a:pPr>
            <a:r>
              <a:rPr lang="en-US" dirty="0"/>
              <a:t>Growing Membership – </a:t>
            </a:r>
            <a:r>
              <a:rPr lang="en-US" dirty="0" smtClean="0"/>
              <a:t>Approaching 100 members with high retention rate</a:t>
            </a:r>
          </a:p>
          <a:p>
            <a:pPr marL="285750" indent="-285750">
              <a:buFont typeface="Arial" panose="020B0604020202020204" pitchFamily="34" charset="0"/>
              <a:buChar char="•"/>
            </a:pPr>
            <a:r>
              <a:rPr lang="en-US" dirty="0"/>
              <a:t>EWD Training is well underway – 7 Webinars and 7 </a:t>
            </a:r>
            <a:r>
              <a:rPr lang="en-US" dirty="0" smtClean="0"/>
              <a:t>Workshops</a:t>
            </a:r>
          </a:p>
          <a:p>
            <a:pPr marL="285750" indent="-285750">
              <a:buFont typeface="Arial" panose="020B0604020202020204" pitchFamily="34" charset="0"/>
              <a:buChar char="•"/>
            </a:pPr>
            <a:r>
              <a:rPr lang="en-US" dirty="0"/>
              <a:t>First EWD Project Selected </a:t>
            </a:r>
            <a:endParaRPr lang="en-US" dirty="0" smtClean="0"/>
          </a:p>
          <a:p>
            <a:pPr marL="285750" indent="-285750">
              <a:buFont typeface="Arial" panose="020B0604020202020204" pitchFamily="34" charset="0"/>
              <a:buChar char="•"/>
            </a:pPr>
            <a:endParaRPr lang="en-US" dirty="0"/>
          </a:p>
          <a:p>
            <a:r>
              <a:rPr lang="en-US" u="sng" dirty="0" smtClean="0"/>
              <a:t>BOTTLE Institute and FOA:</a:t>
            </a:r>
          </a:p>
          <a:p>
            <a:pPr marL="285750" indent="-285750">
              <a:buFont typeface="Arial" panose="020B0604020202020204" pitchFamily="34" charset="0"/>
              <a:buChar char="•"/>
            </a:pPr>
            <a:r>
              <a:rPr lang="en-US" dirty="0"/>
              <a:t>Completed an assessment of the current economics, market sizes, supply-chain energies, and greenhouse </a:t>
            </a:r>
            <a:r>
              <a:rPr lang="en-US" dirty="0" smtClean="0"/>
              <a:t>gas </a:t>
            </a:r>
            <a:r>
              <a:rPr lang="en-US" dirty="0"/>
              <a:t>emissions associated with 19 major commodity plastics. </a:t>
            </a:r>
          </a:p>
          <a:p>
            <a:pPr marL="285750" indent="-285750">
              <a:buFont typeface="Arial" panose="020B0604020202020204" pitchFamily="34" charset="0"/>
              <a:buChar char="•"/>
            </a:pPr>
            <a:r>
              <a:rPr lang="en-US" dirty="0" smtClean="0"/>
              <a:t>Analysis </a:t>
            </a:r>
            <a:r>
              <a:rPr lang="en-US" dirty="0"/>
              <a:t>work establishes the baseline for economics and supply-chain energy for all proposed work in the consortium for FY21-FY23 and fills the need of baselining for the broader community.</a:t>
            </a:r>
          </a:p>
          <a:p>
            <a:pPr marL="285750" indent="-285750">
              <a:buFont typeface="Arial" panose="020B0604020202020204" pitchFamily="34" charset="0"/>
              <a:buChar char="•"/>
            </a:pPr>
            <a:r>
              <a:rPr lang="en-US" dirty="0"/>
              <a:t>Established key partnerships and structure for the Consortium.</a:t>
            </a:r>
          </a:p>
          <a:p>
            <a:pPr marL="285750" indent="-285750">
              <a:buFont typeface="Arial" panose="020B0604020202020204" pitchFamily="34" charset="0"/>
              <a:buChar char="•"/>
            </a:pPr>
            <a:r>
              <a:rPr lang="en-US" dirty="0"/>
              <a:t>Reaching out to industry to expand membership and funds in</a:t>
            </a:r>
            <a:r>
              <a:rPr lang="en-US" dirty="0" smtClean="0"/>
              <a:t>.</a:t>
            </a:r>
          </a:p>
          <a:p>
            <a:pPr marL="285750" indent="-285750">
              <a:buFont typeface="Arial" panose="020B0604020202020204" pitchFamily="34" charset="0"/>
              <a:buChar char="•"/>
            </a:pPr>
            <a:r>
              <a:rPr lang="en-US" dirty="0" smtClean="0"/>
              <a:t>BOTTLE FOA has received considerable interest. Selections will be made in late summer.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53078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AMO Sustainable Manufacturing Team</a:t>
            </a:r>
          </a:p>
        </p:txBody>
      </p:sp>
      <p:sp>
        <p:nvSpPr>
          <p:cNvPr id="4" name="TextBox 3">
            <a:extLst>
              <a:ext uri="{FF2B5EF4-FFF2-40B4-BE49-F238E27FC236}">
                <a16:creationId xmlns:a16="http://schemas.microsoft.com/office/drawing/2014/main" xmlns="" id="{9875D5C3-7E57-4388-8678-08D479BD4B65}"/>
              </a:ext>
            </a:extLst>
          </p:cNvPr>
          <p:cNvSpPr txBox="1"/>
          <p:nvPr/>
        </p:nvSpPr>
        <p:spPr>
          <a:xfrm>
            <a:off x="152400" y="5877580"/>
            <a:ext cx="8839200" cy="523220"/>
          </a:xfrm>
          <a:prstGeom prst="rect">
            <a:avLst/>
          </a:prstGeom>
          <a:noFill/>
        </p:spPr>
        <p:txBody>
          <a:bodyPr wrap="square" rtlCol="0">
            <a:spAutoFit/>
          </a:bodyPr>
          <a:lstStyle/>
          <a:p>
            <a:pPr algn="ctr" fontAlgn="ctr">
              <a:spcBef>
                <a:spcPts val="0"/>
              </a:spcBef>
              <a:spcAft>
                <a:spcPts val="600"/>
              </a:spcAft>
              <a:buClr>
                <a:srgbClr val="7AC143"/>
              </a:buClr>
            </a:pPr>
            <a:r>
              <a:rPr lang="en-US" sz="2800" b="1" dirty="0">
                <a:solidFill>
                  <a:srgbClr val="50565C"/>
                </a:solidFill>
                <a:latin typeface="Franklin Gothic Medium" panose="020B0603020102020204" pitchFamily="34" charset="0"/>
              </a:rPr>
              <a:t>THANK YOU!</a:t>
            </a:r>
            <a:endParaRPr lang="en-US" sz="3600" b="1" dirty="0">
              <a:solidFill>
                <a:srgbClr val="50565C"/>
              </a:solidFill>
              <a:latin typeface="Franklin Gothic Medium" panose="020B0603020102020204" pitchFamily="34" charset="0"/>
            </a:endParaRPr>
          </a:p>
        </p:txBody>
      </p:sp>
      <p:sp>
        <p:nvSpPr>
          <p:cNvPr id="5" name="Rectangle 4"/>
          <p:cNvSpPr/>
          <p:nvPr/>
        </p:nvSpPr>
        <p:spPr>
          <a:xfrm>
            <a:off x="838200" y="1371600"/>
            <a:ext cx="2882520" cy="4447371"/>
          </a:xfrm>
          <a:prstGeom prst="rect">
            <a:avLst/>
          </a:prstGeom>
        </p:spPr>
        <p:txBody>
          <a:bodyPr wrap="none">
            <a:spAutoFit/>
          </a:bodyPr>
          <a:lstStyle/>
          <a:p>
            <a:pPr marL="285750" indent="-285750">
              <a:spcBef>
                <a:spcPts val="600"/>
              </a:spcBef>
              <a:spcAft>
                <a:spcPts val="600"/>
              </a:spcAft>
              <a:buFont typeface="Arial" panose="020B0604020202020204" pitchFamily="34" charset="0"/>
              <a:buChar char="•"/>
            </a:pPr>
            <a:r>
              <a:rPr lang="en-US" sz="2000" dirty="0"/>
              <a:t>Joe Cresko</a:t>
            </a:r>
          </a:p>
          <a:p>
            <a:pPr marL="285750" indent="-285750">
              <a:spcBef>
                <a:spcPts val="600"/>
              </a:spcBef>
              <a:spcAft>
                <a:spcPts val="600"/>
              </a:spcAft>
              <a:buFont typeface="Arial" panose="020B0604020202020204" pitchFamily="34" charset="0"/>
              <a:buChar char="•"/>
            </a:pPr>
            <a:r>
              <a:rPr lang="en-US" sz="2000" dirty="0" smtClean="0"/>
              <a:t>John </a:t>
            </a:r>
            <a:r>
              <a:rPr lang="en-US" sz="2000" dirty="0"/>
              <a:t>Harrington</a:t>
            </a:r>
          </a:p>
          <a:p>
            <a:pPr marL="285750" indent="-285750">
              <a:spcBef>
                <a:spcPts val="600"/>
              </a:spcBef>
              <a:spcAft>
                <a:spcPts val="600"/>
              </a:spcAft>
              <a:buFont typeface="Arial" panose="020B0604020202020204" pitchFamily="34" charset="0"/>
              <a:buChar char="•"/>
            </a:pPr>
            <a:r>
              <a:rPr lang="en-US" sz="2000" dirty="0" smtClean="0"/>
              <a:t>Christopher Hovanec</a:t>
            </a:r>
          </a:p>
          <a:p>
            <a:pPr marL="285750" indent="-285750">
              <a:spcBef>
                <a:spcPts val="600"/>
              </a:spcBef>
              <a:spcAft>
                <a:spcPts val="600"/>
              </a:spcAft>
              <a:buFont typeface="Arial" panose="020B0604020202020204" pitchFamily="34" charset="0"/>
              <a:buChar char="•"/>
            </a:pPr>
            <a:r>
              <a:rPr lang="en-US" sz="2000" dirty="0"/>
              <a:t>Melissa Klembara </a:t>
            </a:r>
            <a:endParaRPr lang="en-US" sz="2000" dirty="0" smtClean="0"/>
          </a:p>
          <a:p>
            <a:pPr marL="285750" indent="-285750">
              <a:spcBef>
                <a:spcPts val="600"/>
              </a:spcBef>
              <a:spcAft>
                <a:spcPts val="600"/>
              </a:spcAft>
              <a:buFont typeface="Arial" panose="020B0604020202020204" pitchFamily="34" charset="0"/>
              <a:buChar char="•"/>
            </a:pPr>
            <a:r>
              <a:rPr lang="en-US" sz="2000" dirty="0"/>
              <a:t>Mahesh Mani</a:t>
            </a:r>
          </a:p>
          <a:p>
            <a:pPr marL="285750" indent="-285750">
              <a:spcBef>
                <a:spcPts val="600"/>
              </a:spcBef>
              <a:spcAft>
                <a:spcPts val="600"/>
              </a:spcAft>
              <a:buFont typeface="Arial" panose="020B0604020202020204" pitchFamily="34" charset="0"/>
              <a:buChar char="•"/>
            </a:pPr>
            <a:r>
              <a:rPr lang="en-US" sz="2000" dirty="0" smtClean="0"/>
              <a:t>Blake Marshall</a:t>
            </a:r>
          </a:p>
          <a:p>
            <a:pPr marL="285750" indent="-285750">
              <a:spcBef>
                <a:spcPts val="600"/>
              </a:spcBef>
              <a:spcAft>
                <a:spcPts val="600"/>
              </a:spcAft>
              <a:buFont typeface="Arial" panose="020B0604020202020204" pitchFamily="34" charset="0"/>
              <a:buChar char="•"/>
            </a:pPr>
            <a:r>
              <a:rPr lang="en-US" sz="2000" dirty="0"/>
              <a:t>Michael </a:t>
            </a:r>
            <a:r>
              <a:rPr lang="en-US" sz="2000" dirty="0" smtClean="0"/>
              <a:t>McKittrick</a:t>
            </a:r>
          </a:p>
          <a:p>
            <a:pPr marL="285750" indent="-285750">
              <a:spcBef>
                <a:spcPts val="600"/>
              </a:spcBef>
              <a:spcAft>
                <a:spcPts val="600"/>
              </a:spcAft>
              <a:buFont typeface="Arial" panose="020B0604020202020204" pitchFamily="34" charset="0"/>
              <a:buChar char="•"/>
            </a:pPr>
            <a:r>
              <a:rPr lang="en-US" sz="2000" dirty="0"/>
              <a:t>Kate </a:t>
            </a:r>
            <a:r>
              <a:rPr lang="en-US" sz="2000" dirty="0" smtClean="0"/>
              <a:t>Peretti</a:t>
            </a:r>
          </a:p>
          <a:p>
            <a:pPr marL="285750" indent="-285750">
              <a:spcBef>
                <a:spcPts val="600"/>
              </a:spcBef>
              <a:spcAft>
                <a:spcPts val="600"/>
              </a:spcAft>
              <a:buFont typeface="Arial" panose="020B0604020202020204" pitchFamily="34" charset="0"/>
              <a:buChar char="•"/>
            </a:pPr>
            <a:r>
              <a:rPr lang="en-US" sz="2000" dirty="0" smtClean="0"/>
              <a:t>Debbie Schultheis</a:t>
            </a:r>
          </a:p>
          <a:p>
            <a:endParaRPr lang="en-US" dirty="0"/>
          </a:p>
        </p:txBody>
      </p:sp>
    </p:spTree>
    <p:extLst>
      <p:ext uri="{BB962C8B-B14F-4D97-AF65-F5344CB8AC3E}">
        <p14:creationId xmlns:p14="http://schemas.microsoft.com/office/powerpoint/2010/main" val="3361975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34555" y="5921944"/>
            <a:ext cx="1992922" cy="214312"/>
          </a:xfrm>
          <a:prstGeom prst="rect">
            <a:avLst/>
          </a:prstGeom>
        </p:spPr>
        <p:txBody>
          <a:bodyPr vert="horz" wrap="square" lIns="91440" tIns="45720" rIns="91440" bIns="45720" rtlCol="0">
            <a:noAutofit/>
          </a:bodyPr>
          <a:lstStyle/>
          <a:p>
            <a:pPr defTabSz="457200" fontAlgn="base">
              <a:spcBef>
                <a:spcPct val="20000"/>
              </a:spcBef>
              <a:spcAft>
                <a:spcPct val="0"/>
              </a:spcAft>
              <a:buFont typeface="Arial"/>
              <a:buNone/>
            </a:pPr>
            <a:endParaRPr lang="en-US" sz="1000" b="1" dirty="0">
              <a:solidFill>
                <a:srgbClr val="000000"/>
              </a:solidFill>
              <a:latin typeface="Arial" pitchFamily="-106" charset="0"/>
              <a:ea typeface="ＭＳ Ｐゴシック" pitchFamily="-106" charset="-128"/>
              <a:cs typeface="Arial Narrow"/>
            </a:endParaRPr>
          </a:p>
        </p:txBody>
      </p:sp>
      <p:sp>
        <p:nvSpPr>
          <p:cNvPr id="10" name="Rectangle 9"/>
          <p:cNvSpPr/>
          <p:nvPr/>
        </p:nvSpPr>
        <p:spPr>
          <a:xfrm>
            <a:off x="2836194" y="1830411"/>
            <a:ext cx="1828800" cy="3386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420497" y="2642378"/>
            <a:ext cx="410519" cy="336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57200" y="812725"/>
            <a:ext cx="8320173" cy="5650173"/>
          </a:xfrm>
          <a:prstGeom prst="rect">
            <a:avLst/>
          </a:prstGeom>
        </p:spPr>
        <p:txBody>
          <a:bodyPr vert="horz" lIns="91440" tIns="45720" rIns="91440" bIns="45720" rtlCol="0">
            <a:normAutofit fontScale="92500" lnSpcReduction="20000"/>
          </a:bodyPr>
          <a:lstStyle/>
          <a:p>
            <a:pPr defTabSz="457200">
              <a:spcBef>
                <a:spcPct val="20000"/>
              </a:spcBef>
              <a:buFont typeface="Arial"/>
              <a:buNone/>
            </a:pPr>
            <a:r>
              <a:rPr lang="en-US" sz="2000" dirty="0">
                <a:cs typeface="Arial"/>
              </a:rPr>
              <a:t>On November 2019, DOE launched the Plastics Innovation Challenge (PIC) to dramatically reduce plastic waste and position the US as a leader in advanced plastic recycling technologies.</a:t>
            </a:r>
          </a:p>
          <a:p>
            <a:pPr defTabSz="457200">
              <a:spcBef>
                <a:spcPct val="20000"/>
              </a:spcBef>
              <a:buFont typeface="Arial"/>
              <a:buNone/>
            </a:pPr>
            <a:endParaRPr lang="en-US" sz="2000" dirty="0">
              <a:cs typeface="Arial"/>
            </a:endParaRPr>
          </a:p>
          <a:p>
            <a:pPr defTabSz="457200">
              <a:spcBef>
                <a:spcPct val="20000"/>
              </a:spcBef>
              <a:buFont typeface="Arial"/>
              <a:buNone/>
            </a:pPr>
            <a:r>
              <a:rPr lang="en-US" sz="2000" dirty="0">
                <a:cs typeface="Arial"/>
              </a:rPr>
              <a:t>The PIC is intended to be a comprehensive and coordinated effort that spans fundamental and applied research that takes advantages of capabilities within the National Lab, academia and industry.</a:t>
            </a:r>
          </a:p>
          <a:p>
            <a:pPr defTabSz="457200">
              <a:spcBef>
                <a:spcPct val="20000"/>
              </a:spcBef>
              <a:buFont typeface="Arial"/>
              <a:buNone/>
            </a:pPr>
            <a:endParaRPr lang="en-US" sz="2000" dirty="0">
              <a:cs typeface="Arial"/>
            </a:endParaRPr>
          </a:p>
          <a:p>
            <a:pPr defTabSz="457200">
              <a:spcBef>
                <a:spcPct val="20000"/>
              </a:spcBef>
              <a:buFont typeface="Arial"/>
              <a:buNone/>
            </a:pPr>
            <a:r>
              <a:rPr lang="en-US" sz="2000" dirty="0">
                <a:cs typeface="Arial"/>
              </a:rPr>
              <a:t>DOE will use a variety of funding opportunities, partnerships and other programs to achieve PIC goals.</a:t>
            </a:r>
          </a:p>
          <a:p>
            <a:pPr defTabSz="457200">
              <a:spcBef>
                <a:spcPct val="20000"/>
              </a:spcBef>
              <a:buFont typeface="Arial"/>
              <a:buNone/>
            </a:pPr>
            <a:endParaRPr lang="en-US" sz="2000" dirty="0">
              <a:cs typeface="Arial"/>
            </a:endParaRPr>
          </a:p>
          <a:p>
            <a:pPr>
              <a:buNone/>
            </a:pPr>
            <a:r>
              <a:rPr lang="en-US" sz="2000" dirty="0"/>
              <a:t>PIC goals are for the U.S. to reach the following by 2030:</a:t>
            </a:r>
          </a:p>
          <a:p>
            <a:pPr marL="800100" lvl="1" indent="-342900">
              <a:buFont typeface="Arial" panose="020B0604020202020204" pitchFamily="34" charset="0"/>
              <a:buChar char="•"/>
            </a:pPr>
            <a:r>
              <a:rPr lang="en-US" sz="2000" b="1" dirty="0"/>
              <a:t>Collection</a:t>
            </a:r>
            <a:r>
              <a:rPr lang="en-US" sz="2000" dirty="0"/>
              <a:t>: Develop novel collection technologies.</a:t>
            </a:r>
          </a:p>
          <a:p>
            <a:pPr marL="800100" lvl="1" indent="-342900">
              <a:buFont typeface="Arial" panose="020B0604020202020204" pitchFamily="34" charset="0"/>
              <a:buChar char="•"/>
            </a:pPr>
            <a:r>
              <a:rPr lang="en-US" sz="2000" b="1" dirty="0"/>
              <a:t>Deconstruction</a:t>
            </a:r>
            <a:r>
              <a:rPr lang="en-US" sz="2000" dirty="0"/>
              <a:t>: Develop biological and chemical methods for deconstructing plastic waste into useful chemical streams.</a:t>
            </a:r>
          </a:p>
          <a:p>
            <a:pPr marL="800100" lvl="1" indent="-342900">
              <a:buFont typeface="Arial" panose="020B0604020202020204" pitchFamily="34" charset="0"/>
              <a:buChar char="•"/>
            </a:pPr>
            <a:r>
              <a:rPr lang="en-US" sz="2000" b="1" dirty="0"/>
              <a:t>Upcycling</a:t>
            </a:r>
            <a:r>
              <a:rPr lang="en-US" sz="2000" dirty="0"/>
              <a:t>: Develop technologies to upcycle waste chemical streams into higher-value products.</a:t>
            </a:r>
          </a:p>
          <a:p>
            <a:pPr marL="800100" lvl="1" indent="-342900">
              <a:buFont typeface="Arial" panose="020B0604020202020204" pitchFamily="34" charset="0"/>
              <a:buChar char="•"/>
            </a:pPr>
            <a:r>
              <a:rPr lang="en-US" sz="2000" b="1" dirty="0"/>
              <a:t>Design for recyclability</a:t>
            </a:r>
            <a:r>
              <a:rPr lang="en-US" sz="2000" dirty="0"/>
              <a:t>: Develop new plastics that are recyclable-by-design and can be scaled for domestic manufacturability.</a:t>
            </a:r>
          </a:p>
          <a:p>
            <a:pPr marL="800100" lvl="1" indent="-342900">
              <a:buFont typeface="Arial" panose="020B0604020202020204" pitchFamily="34" charset="0"/>
              <a:buChar char="•"/>
            </a:pPr>
            <a:r>
              <a:rPr lang="en-US" sz="2000" b="1" dirty="0"/>
              <a:t>Commercialization</a:t>
            </a:r>
            <a:r>
              <a:rPr lang="en-US" sz="2000" dirty="0"/>
              <a:t>: Support a domestic plastics upcycling supply chain for U.S. companies to scale and deploy new technologies.</a:t>
            </a:r>
          </a:p>
        </p:txBody>
      </p:sp>
      <p:sp>
        <p:nvSpPr>
          <p:cNvPr id="3" name="Title 2"/>
          <p:cNvSpPr>
            <a:spLocks noGrp="1"/>
          </p:cNvSpPr>
          <p:nvPr>
            <p:ph type="title"/>
          </p:nvPr>
        </p:nvSpPr>
        <p:spPr>
          <a:xfrm>
            <a:off x="457200" y="0"/>
            <a:ext cx="8634492" cy="812725"/>
          </a:xfrm>
        </p:spPr>
        <p:txBody>
          <a:bodyPr>
            <a:normAutofit/>
          </a:bodyPr>
          <a:lstStyle/>
          <a:p>
            <a:r>
              <a:rPr lang="en-US" dirty="0" smtClean="0"/>
              <a:t>Plastics Innovation Challenge (PIC)</a:t>
            </a:r>
            <a:endParaRPr lang="en-US" dirty="0"/>
          </a:p>
        </p:txBody>
      </p:sp>
    </p:spTree>
    <p:extLst>
      <p:ext uri="{BB962C8B-B14F-4D97-AF65-F5344CB8AC3E}">
        <p14:creationId xmlns:p14="http://schemas.microsoft.com/office/powerpoint/2010/main" val="2607088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Plastics Innovation Challenge (PIC) is a DOE-wide Effort that Spans RD&amp;D Stages</a:t>
            </a:r>
            <a:endParaRPr lang="en-US" sz="2800" dirty="0"/>
          </a:p>
        </p:txBody>
      </p:sp>
      <p:sp>
        <p:nvSpPr>
          <p:cNvPr id="8" name="Content Placeholder 7"/>
          <p:cNvSpPr>
            <a:spLocks noGrp="1"/>
          </p:cNvSpPr>
          <p:nvPr>
            <p:ph sz="quarter" idx="10"/>
          </p:nvPr>
        </p:nvSpPr>
        <p:spPr>
          <a:xfrm>
            <a:off x="137160" y="3325001"/>
            <a:ext cx="8873490" cy="3200764"/>
          </a:xfrm>
        </p:spPr>
        <p:txBody>
          <a:bodyPr>
            <a:normAutofit lnSpcReduction="10000"/>
          </a:bodyPr>
          <a:lstStyle/>
          <a:p>
            <a:r>
              <a:rPr lang="en-US" sz="1600" dirty="0"/>
              <a:t>PIC ties into the </a:t>
            </a:r>
            <a:r>
              <a:rPr lang="en-US" sz="1600" dirty="0" smtClean="0"/>
              <a:t>broader EERE </a:t>
            </a:r>
            <a:r>
              <a:rPr lang="en-US" sz="1600" dirty="0"/>
              <a:t>Circular Economy initiatives</a:t>
            </a:r>
          </a:p>
          <a:p>
            <a:r>
              <a:rPr lang="en-US" sz="1600" dirty="0" smtClean="0"/>
              <a:t>DOE is funding research in plastics recycling and upcycling through: </a:t>
            </a:r>
          </a:p>
          <a:p>
            <a:pPr lvl="1"/>
            <a:r>
              <a:rPr lang="en-US" sz="1600" dirty="0" smtClean="0"/>
              <a:t>Emerging Frontiers Research Centers (Office of Science)</a:t>
            </a:r>
          </a:p>
          <a:p>
            <a:pPr lvl="1"/>
            <a:r>
              <a:rPr lang="en-US" sz="1600" dirty="0" smtClean="0"/>
              <a:t>REMADE Institute Request for Proposals (AMO) </a:t>
            </a:r>
          </a:p>
          <a:p>
            <a:pPr lvl="1"/>
            <a:r>
              <a:rPr lang="en-US" sz="1600" dirty="0" smtClean="0"/>
              <a:t>BOTTLE FOA and BOTTLE Consortium (AMO/BETO)</a:t>
            </a:r>
          </a:p>
          <a:p>
            <a:pPr>
              <a:spcBef>
                <a:spcPts val="600"/>
              </a:spcBef>
              <a:spcAft>
                <a:spcPts val="600"/>
              </a:spcAft>
            </a:pPr>
            <a:r>
              <a:rPr lang="en-US" sz="1600" dirty="0" smtClean="0"/>
              <a:t>DOE is accelerating deployment of technology that will reduce plastic waste through SBIR topics in Ocean Plastics Upcycling (AMO/BETO) and Collection (WPTO)</a:t>
            </a:r>
          </a:p>
          <a:p>
            <a:pPr>
              <a:spcBef>
                <a:spcPts val="600"/>
              </a:spcBef>
              <a:spcAft>
                <a:spcPts val="600"/>
              </a:spcAft>
            </a:pPr>
            <a:r>
              <a:rPr lang="en-US" sz="1600" dirty="0" smtClean="0"/>
              <a:t>The Better Plants Waste Reduction Pilot will work directly with industry to set waste reduction goals and share best practices</a:t>
            </a:r>
          </a:p>
          <a:p>
            <a:pPr>
              <a:spcBef>
                <a:spcPts val="600"/>
              </a:spcBef>
              <a:spcAft>
                <a:spcPts val="600"/>
              </a:spcAft>
            </a:pPr>
            <a:r>
              <a:rPr lang="en-US" sz="1600" dirty="0" smtClean="0"/>
              <a:t>Ensuring coordination across DOE and across agencies (NSF, EPA, Commerce) through routine phone conversations and teleconferences.</a:t>
            </a:r>
            <a:endParaRPr lang="en-US" sz="1600" dirty="0"/>
          </a:p>
        </p:txBody>
      </p:sp>
      <p:pic>
        <p:nvPicPr>
          <p:cNvPr id="3" name="Picture 2"/>
          <p:cNvPicPr>
            <a:picLocks noChangeAspect="1"/>
          </p:cNvPicPr>
          <p:nvPr/>
        </p:nvPicPr>
        <p:blipFill>
          <a:blip r:embed="rId2"/>
          <a:stretch>
            <a:fillRect/>
          </a:stretch>
        </p:blipFill>
        <p:spPr>
          <a:xfrm>
            <a:off x="3394710" y="906558"/>
            <a:ext cx="2097547" cy="968976"/>
          </a:xfrm>
          <a:prstGeom prst="rect">
            <a:avLst/>
          </a:prstGeom>
        </p:spPr>
      </p:pic>
      <p:pic>
        <p:nvPicPr>
          <p:cNvPr id="7" name="Picture 6"/>
          <p:cNvPicPr>
            <a:picLocks noChangeAspect="1"/>
          </p:cNvPicPr>
          <p:nvPr/>
        </p:nvPicPr>
        <p:blipFill>
          <a:blip r:embed="rId3"/>
          <a:stretch>
            <a:fillRect/>
          </a:stretch>
        </p:blipFill>
        <p:spPr>
          <a:xfrm>
            <a:off x="3554164" y="1709994"/>
            <a:ext cx="2257961" cy="1380934"/>
          </a:xfrm>
          <a:prstGeom prst="rect">
            <a:avLst/>
          </a:prstGeom>
        </p:spPr>
      </p:pic>
      <p:pic>
        <p:nvPicPr>
          <p:cNvPr id="14" name="Picture 13"/>
          <p:cNvPicPr>
            <a:picLocks noChangeAspect="1"/>
          </p:cNvPicPr>
          <p:nvPr/>
        </p:nvPicPr>
        <p:blipFill>
          <a:blip r:embed="rId4"/>
          <a:stretch>
            <a:fillRect/>
          </a:stretch>
        </p:blipFill>
        <p:spPr>
          <a:xfrm>
            <a:off x="6163681" y="790741"/>
            <a:ext cx="2846969" cy="1224197"/>
          </a:xfrm>
          <a:prstGeom prst="rect">
            <a:avLst/>
          </a:prstGeom>
        </p:spPr>
      </p:pic>
      <p:pic>
        <p:nvPicPr>
          <p:cNvPr id="15" name="Picture 14"/>
          <p:cNvPicPr>
            <a:picLocks noChangeAspect="1"/>
          </p:cNvPicPr>
          <p:nvPr/>
        </p:nvPicPr>
        <p:blipFill>
          <a:blip r:embed="rId5"/>
          <a:stretch>
            <a:fillRect/>
          </a:stretch>
        </p:blipFill>
        <p:spPr>
          <a:xfrm>
            <a:off x="6046470" y="2122788"/>
            <a:ext cx="2964180" cy="968140"/>
          </a:xfrm>
          <a:prstGeom prst="rect">
            <a:avLst/>
          </a:prstGeom>
        </p:spPr>
      </p:pic>
      <p:pic>
        <p:nvPicPr>
          <p:cNvPr id="16" name="Picture 15"/>
          <p:cNvPicPr>
            <a:picLocks noChangeAspect="1"/>
          </p:cNvPicPr>
          <p:nvPr/>
        </p:nvPicPr>
        <p:blipFill>
          <a:blip r:embed="rId6"/>
          <a:stretch>
            <a:fillRect/>
          </a:stretch>
        </p:blipFill>
        <p:spPr>
          <a:xfrm>
            <a:off x="288352" y="906558"/>
            <a:ext cx="2754802" cy="2122511"/>
          </a:xfrm>
          <a:prstGeom prst="rect">
            <a:avLst/>
          </a:prstGeom>
        </p:spPr>
      </p:pic>
    </p:spTree>
    <p:extLst>
      <p:ext uri="{BB962C8B-B14F-4D97-AF65-F5344CB8AC3E}">
        <p14:creationId xmlns:p14="http://schemas.microsoft.com/office/powerpoint/2010/main" val="396958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b="0" dirty="0" smtClean="0"/>
              <a:t>Sustainable Manufacturing / </a:t>
            </a:r>
            <a:r>
              <a:rPr lang="en-US" sz="2800" b="0" dirty="0"/>
              <a:t>Circular Economy</a:t>
            </a:r>
          </a:p>
        </p:txBody>
      </p:sp>
      <p:pic>
        <p:nvPicPr>
          <p:cNvPr id="7" name="Picture 6">
            <a:extLst>
              <a:ext uri="{FF2B5EF4-FFF2-40B4-BE49-F238E27FC236}">
                <a16:creationId xmlns="" xmlns:a16="http://schemas.microsoft.com/office/drawing/2014/main" id="{0D431D0E-9B0F-F848-AB11-FEC71FFBD22C}"/>
              </a:ext>
            </a:extLst>
          </p:cNvPr>
          <p:cNvPicPr>
            <a:picLocks noChangeAspect="1"/>
          </p:cNvPicPr>
          <p:nvPr/>
        </p:nvPicPr>
        <p:blipFill rotWithShape="1">
          <a:blip r:embed="rId3"/>
          <a:srcRect t="2998"/>
          <a:stretch/>
        </p:blipFill>
        <p:spPr>
          <a:xfrm>
            <a:off x="5562600" y="826848"/>
            <a:ext cx="3581401" cy="3234876"/>
          </a:xfrm>
          <a:prstGeom prst="rect">
            <a:avLst/>
          </a:prstGeom>
          <a:solidFill>
            <a:schemeClr val="bg1"/>
          </a:solidFill>
        </p:spPr>
      </p:pic>
      <p:sp>
        <p:nvSpPr>
          <p:cNvPr id="9" name="Rectangle 8"/>
          <p:cNvSpPr/>
          <p:nvPr/>
        </p:nvSpPr>
        <p:spPr>
          <a:xfrm>
            <a:off x="5057748" y="4419600"/>
            <a:ext cx="3954929" cy="1477328"/>
          </a:xfrm>
          <a:prstGeom prst="rect">
            <a:avLst/>
          </a:prstGeom>
        </p:spPr>
        <p:txBody>
          <a:bodyPr wrap="none">
            <a:spAutoFit/>
          </a:bodyPr>
          <a:lstStyle/>
          <a:p>
            <a:r>
              <a:rPr lang="en-US" u="sng" dirty="0"/>
              <a:t>Sustainable M</a:t>
            </a:r>
            <a:r>
              <a:rPr lang="en-US" u="sng" dirty="0" smtClean="0"/>
              <a:t>anufacturing </a:t>
            </a:r>
            <a:r>
              <a:rPr lang="en-US" u="sng" dirty="0"/>
              <a:t>R</a:t>
            </a:r>
            <a:r>
              <a:rPr lang="en-US" u="sng" dirty="0" smtClean="0"/>
              <a:t>educes</a:t>
            </a:r>
            <a:r>
              <a:rPr lang="en-US" dirty="0" smtClean="0"/>
              <a:t>:</a:t>
            </a:r>
          </a:p>
          <a:p>
            <a:pPr marL="285750" indent="-285750">
              <a:buFont typeface="Arial" panose="020B0604020202020204" pitchFamily="34" charset="0"/>
              <a:buChar char="•"/>
            </a:pPr>
            <a:r>
              <a:rPr lang="en-US" dirty="0" smtClean="0"/>
              <a:t>Energy Consumption</a:t>
            </a:r>
          </a:p>
          <a:p>
            <a:pPr marL="285750" indent="-285750">
              <a:buFont typeface="Arial" panose="020B0604020202020204" pitchFamily="34" charset="0"/>
              <a:buChar char="•"/>
            </a:pPr>
            <a:r>
              <a:rPr lang="en-US" dirty="0" smtClean="0"/>
              <a:t>Material/Resource </a:t>
            </a:r>
            <a:r>
              <a:rPr lang="en-US" dirty="0"/>
              <a:t>C</a:t>
            </a:r>
            <a:r>
              <a:rPr lang="en-US" dirty="0" smtClean="0"/>
              <a:t>onsumption</a:t>
            </a:r>
          </a:p>
          <a:p>
            <a:pPr marL="285750" indent="-285750">
              <a:buFont typeface="Arial" panose="020B0604020202020204" pitchFamily="34" charset="0"/>
              <a:buChar char="•"/>
            </a:pPr>
            <a:r>
              <a:rPr lang="en-US" dirty="0" smtClean="0"/>
              <a:t>Environmental Impact  </a:t>
            </a:r>
          </a:p>
          <a:p>
            <a:pPr marL="285750" indent="-285750">
              <a:buFont typeface="Arial" panose="020B0604020202020204" pitchFamily="34" charset="0"/>
              <a:buChar char="•"/>
            </a:pPr>
            <a:r>
              <a:rPr lang="en-US" dirty="0" smtClean="0"/>
              <a:t>Carbon Emissions </a:t>
            </a:r>
            <a:endParaRPr lang="en-US" dirty="0"/>
          </a:p>
        </p:txBody>
      </p:sp>
      <p:sp>
        <p:nvSpPr>
          <p:cNvPr id="11" name="Rectangle 10"/>
          <p:cNvSpPr/>
          <p:nvPr/>
        </p:nvSpPr>
        <p:spPr>
          <a:xfrm>
            <a:off x="266700" y="990600"/>
            <a:ext cx="5067300" cy="923330"/>
          </a:xfrm>
          <a:prstGeom prst="rect">
            <a:avLst/>
          </a:prstGeom>
        </p:spPr>
        <p:txBody>
          <a:bodyPr wrap="square">
            <a:spAutoFit/>
          </a:bodyPr>
          <a:lstStyle/>
          <a:p>
            <a:r>
              <a:rPr lang="en-US" dirty="0"/>
              <a:t>Sustainable manufacturing encompasses a wide range of systems issues, including energy intensity, carbon intensity, and use intensity. </a:t>
            </a:r>
          </a:p>
        </p:txBody>
      </p:sp>
      <p:sp>
        <p:nvSpPr>
          <p:cNvPr id="13" name="Rectangle 12"/>
          <p:cNvSpPr/>
          <p:nvPr/>
        </p:nvSpPr>
        <p:spPr>
          <a:xfrm>
            <a:off x="266700" y="2357498"/>
            <a:ext cx="4572000" cy="3570208"/>
          </a:xfrm>
          <a:prstGeom prst="rect">
            <a:avLst/>
          </a:prstGeom>
        </p:spPr>
        <p:txBody>
          <a:bodyPr>
            <a:spAutoFit/>
          </a:bodyPr>
          <a:lstStyle/>
          <a:p>
            <a:r>
              <a:rPr lang="en-US" u="sng" dirty="0" smtClean="0"/>
              <a:t>Opportunity</a:t>
            </a:r>
            <a:r>
              <a:rPr lang="en-US" dirty="0" smtClean="0"/>
              <a:t>:</a:t>
            </a:r>
            <a:endParaRPr lang="en-US" dirty="0"/>
          </a:p>
          <a:p>
            <a:pPr marL="285750" indent="-285750">
              <a:buFont typeface="Arial" panose="020B0604020202020204" pitchFamily="34" charset="0"/>
              <a:buChar char="•"/>
            </a:pPr>
            <a:r>
              <a:rPr lang="en-US" sz="1600" dirty="0"/>
              <a:t>The US uses roughly 20% of the global primary energy supply and 15% of globally extracted </a:t>
            </a:r>
            <a:r>
              <a:rPr lang="en-US" sz="1600" dirty="0" smtClean="0"/>
              <a:t>materials</a:t>
            </a:r>
          </a:p>
          <a:p>
            <a:pPr marL="285750" indent="-285750">
              <a:buFont typeface="Arial" panose="020B0604020202020204" pitchFamily="34" charset="0"/>
              <a:buChar char="•"/>
            </a:pPr>
            <a:r>
              <a:rPr lang="en-US" sz="1600" dirty="0" smtClean="0"/>
              <a:t>The </a:t>
            </a:r>
            <a:r>
              <a:rPr lang="en-US" sz="1600" dirty="0"/>
              <a:t>US generated close to 2.7 GT of waste in 2000, a 26% increase since </a:t>
            </a:r>
            <a:r>
              <a:rPr lang="en-US" sz="1600" dirty="0" smtClean="0"/>
              <a:t>1975</a:t>
            </a:r>
          </a:p>
          <a:p>
            <a:pPr marL="285750" indent="-285750">
              <a:buFont typeface="Arial" panose="020B0604020202020204" pitchFamily="34" charset="0"/>
              <a:buChar char="•"/>
            </a:pPr>
            <a:r>
              <a:rPr lang="en-US" sz="1600" dirty="0" smtClean="0"/>
              <a:t>In </a:t>
            </a:r>
            <a:r>
              <a:rPr lang="en-US" sz="1600" dirty="0"/>
              <a:t>2014, IPCC report indicated that 75% of carbon emissions result from indirect sources such as extraction and production of materials, indicating supply chain optimization represents a key opportunity for emissions reduction.</a:t>
            </a:r>
          </a:p>
          <a:p>
            <a:pPr marL="285750" indent="-285750">
              <a:buFont typeface="Arial" panose="020B0604020202020204" pitchFamily="34" charset="0"/>
              <a:buChar char="•"/>
            </a:pPr>
            <a:r>
              <a:rPr lang="en-US" sz="1600" dirty="0" smtClean="0"/>
              <a:t>Use </a:t>
            </a:r>
            <a:r>
              <a:rPr lang="en-US" sz="1600" dirty="0"/>
              <a:t>of secondary feedstocks represents a $2 trillion opportunity for the U.S.</a:t>
            </a:r>
          </a:p>
        </p:txBody>
      </p:sp>
    </p:spTree>
    <p:extLst>
      <p:ext uri="{BB962C8B-B14F-4D97-AF65-F5344CB8AC3E}">
        <p14:creationId xmlns:p14="http://schemas.microsoft.com/office/powerpoint/2010/main" val="2656870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DOE Investment in Sustainable Manufacturing</a:t>
            </a:r>
            <a:endParaRPr lang="en-US" sz="2800" dirty="0"/>
          </a:p>
        </p:txBody>
      </p:sp>
      <p:graphicFrame>
        <p:nvGraphicFramePr>
          <p:cNvPr id="9" name="Diagram 8"/>
          <p:cNvGraphicFramePr/>
          <p:nvPr>
            <p:extLst/>
          </p:nvPr>
        </p:nvGraphicFramePr>
        <p:xfrm>
          <a:off x="360363" y="914400"/>
          <a:ext cx="8534400" cy="157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Straight Connector 9"/>
          <p:cNvCxnSpPr/>
          <p:nvPr/>
        </p:nvCxnSpPr>
        <p:spPr>
          <a:xfrm>
            <a:off x="4572000" y="2299101"/>
            <a:ext cx="0" cy="419100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62000" y="2485798"/>
            <a:ext cx="4648200" cy="646331"/>
          </a:xfrm>
          <a:prstGeom prst="rect">
            <a:avLst/>
          </a:prstGeom>
          <a:solidFill>
            <a:schemeClr val="bg1"/>
          </a:solidFill>
          <a:ln>
            <a:solidFill>
              <a:schemeClr val="accent1"/>
            </a:solidFill>
          </a:ln>
        </p:spPr>
        <p:txBody>
          <a:bodyPr wrap="square" rtlCol="0">
            <a:spAutoFit/>
          </a:bodyPr>
          <a:lstStyle/>
          <a:p>
            <a:r>
              <a:rPr lang="en-US" dirty="0" smtClean="0"/>
              <a:t>REMADE Institute:  Federal funding - $70M; total expected funding - $140M</a:t>
            </a:r>
            <a:endParaRPr lang="en-US" dirty="0"/>
          </a:p>
        </p:txBody>
      </p:sp>
      <p:sp>
        <p:nvSpPr>
          <p:cNvPr id="11" name="TextBox 10"/>
          <p:cNvSpPr txBox="1"/>
          <p:nvPr/>
        </p:nvSpPr>
        <p:spPr>
          <a:xfrm>
            <a:off x="2420803" y="3248293"/>
            <a:ext cx="3540393" cy="646331"/>
          </a:xfrm>
          <a:prstGeom prst="rect">
            <a:avLst/>
          </a:prstGeom>
          <a:solidFill>
            <a:schemeClr val="bg1"/>
          </a:solidFill>
          <a:ln>
            <a:solidFill>
              <a:schemeClr val="accent1"/>
            </a:solidFill>
          </a:ln>
        </p:spPr>
        <p:txBody>
          <a:bodyPr wrap="none" rtlCol="0">
            <a:spAutoFit/>
          </a:bodyPr>
          <a:lstStyle/>
          <a:p>
            <a:r>
              <a:rPr lang="en-US" dirty="0" smtClean="0"/>
              <a:t>Seed BOTTLE Consortium Effort</a:t>
            </a:r>
          </a:p>
          <a:p>
            <a:r>
              <a:rPr lang="en-US" dirty="0" smtClean="0"/>
              <a:t>$2M ($1M BETO/$1M AMO)</a:t>
            </a:r>
            <a:endParaRPr lang="en-US" dirty="0"/>
          </a:p>
        </p:txBody>
      </p:sp>
      <p:sp>
        <p:nvSpPr>
          <p:cNvPr id="12" name="TextBox 11"/>
          <p:cNvSpPr txBox="1"/>
          <p:nvPr/>
        </p:nvSpPr>
        <p:spPr>
          <a:xfrm>
            <a:off x="5257800" y="4033140"/>
            <a:ext cx="3352801" cy="646331"/>
          </a:xfrm>
          <a:prstGeom prst="rect">
            <a:avLst/>
          </a:prstGeom>
          <a:noFill/>
          <a:ln>
            <a:solidFill>
              <a:schemeClr val="accent1"/>
            </a:solidFill>
          </a:ln>
        </p:spPr>
        <p:txBody>
          <a:bodyPr wrap="square" rtlCol="0">
            <a:spAutoFit/>
          </a:bodyPr>
          <a:lstStyle/>
          <a:p>
            <a:r>
              <a:rPr lang="en-US" dirty="0" smtClean="0"/>
              <a:t>BOTTLE Consortium – estimated $10M/</a:t>
            </a:r>
            <a:r>
              <a:rPr lang="en-US" dirty="0" err="1" smtClean="0"/>
              <a:t>yr</a:t>
            </a:r>
            <a:r>
              <a:rPr lang="en-US" dirty="0" smtClean="0"/>
              <a:t> ($5M AMO)</a:t>
            </a:r>
            <a:endParaRPr lang="en-US" dirty="0"/>
          </a:p>
        </p:txBody>
      </p:sp>
      <p:sp>
        <p:nvSpPr>
          <p:cNvPr id="13" name="TextBox 12"/>
          <p:cNvSpPr txBox="1"/>
          <p:nvPr/>
        </p:nvSpPr>
        <p:spPr>
          <a:xfrm>
            <a:off x="5029198" y="4755946"/>
            <a:ext cx="3352802" cy="646331"/>
          </a:xfrm>
          <a:prstGeom prst="rect">
            <a:avLst/>
          </a:prstGeom>
          <a:noFill/>
          <a:ln>
            <a:solidFill>
              <a:schemeClr val="accent1"/>
            </a:solidFill>
          </a:ln>
        </p:spPr>
        <p:txBody>
          <a:bodyPr wrap="square" rtlCol="0">
            <a:spAutoFit/>
          </a:bodyPr>
          <a:lstStyle/>
          <a:p>
            <a:r>
              <a:rPr lang="en-US" dirty="0" smtClean="0"/>
              <a:t>BOTTLE FOA – 2-3yr R&amp;D Projects $25M ($15M AMO)</a:t>
            </a:r>
            <a:endParaRPr lang="en-US" dirty="0"/>
          </a:p>
        </p:txBody>
      </p:sp>
      <p:sp>
        <p:nvSpPr>
          <p:cNvPr id="17" name="TextBox 16"/>
          <p:cNvSpPr txBox="1"/>
          <p:nvPr/>
        </p:nvSpPr>
        <p:spPr>
          <a:xfrm>
            <a:off x="152400" y="6022317"/>
            <a:ext cx="8610600" cy="369332"/>
          </a:xfrm>
          <a:prstGeom prst="rect">
            <a:avLst/>
          </a:prstGeom>
          <a:solidFill>
            <a:schemeClr val="bg1"/>
          </a:solidFill>
          <a:ln>
            <a:solidFill>
              <a:schemeClr val="accent1"/>
            </a:solidFill>
          </a:ln>
        </p:spPr>
        <p:txBody>
          <a:bodyPr wrap="square" rtlCol="0">
            <a:spAutoFit/>
          </a:bodyPr>
          <a:lstStyle/>
          <a:p>
            <a:r>
              <a:rPr lang="en-US" dirty="0" smtClean="0"/>
              <a:t>Better Plants - $XM/</a:t>
            </a:r>
            <a:r>
              <a:rPr lang="en-US" dirty="0" err="1" smtClean="0"/>
              <a:t>yr</a:t>
            </a:r>
            <a:r>
              <a:rPr lang="en-US" dirty="0" smtClean="0"/>
              <a:t>; launched a Waste Reduction Pilot and Water thing in 2019</a:t>
            </a:r>
            <a:endParaRPr lang="en-US" dirty="0"/>
          </a:p>
        </p:txBody>
      </p:sp>
    </p:spTree>
    <p:extLst>
      <p:ext uri="{BB962C8B-B14F-4D97-AF65-F5344CB8AC3E}">
        <p14:creationId xmlns:p14="http://schemas.microsoft.com/office/powerpoint/2010/main" val="37524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 name="Picture 2128"/>
          <p:cNvPicPr>
            <a:picLocks noChangeAspect="1"/>
          </p:cNvPicPr>
          <p:nvPr/>
        </p:nvPicPr>
        <p:blipFill rotWithShape="1">
          <a:blip r:embed="rId3">
            <a:extLst>
              <a:ext uri="{28A0092B-C50C-407E-A947-70E740481C1C}">
                <a14:useLocalDpi xmlns:a14="http://schemas.microsoft.com/office/drawing/2010/main" val="0"/>
              </a:ext>
            </a:extLst>
          </a:blip>
          <a:srcRect l="18607" t="17233" r="21429" b="26335"/>
          <a:stretch/>
        </p:blipFill>
        <p:spPr bwMode="auto">
          <a:xfrm>
            <a:off x="4032203" y="3337030"/>
            <a:ext cx="5111798" cy="3146062"/>
          </a:xfrm>
          <a:prstGeom prst="rect">
            <a:avLst/>
          </a:prstGeom>
          <a:noFill/>
          <a:ln>
            <a:noFill/>
          </a:ln>
        </p:spPr>
      </p:pic>
      <p:sp>
        <p:nvSpPr>
          <p:cNvPr id="2" name="Title 1"/>
          <p:cNvSpPr>
            <a:spLocks noGrp="1"/>
          </p:cNvSpPr>
          <p:nvPr>
            <p:ph type="title"/>
          </p:nvPr>
        </p:nvSpPr>
        <p:spPr>
          <a:xfrm>
            <a:off x="266700" y="0"/>
            <a:ext cx="8724900" cy="812800"/>
          </a:xfrm>
        </p:spPr>
        <p:txBody>
          <a:bodyPr/>
          <a:lstStyle/>
          <a:p>
            <a:r>
              <a:rPr lang="en-US" sz="2800" dirty="0">
                <a:solidFill>
                  <a:schemeClr val="accent5"/>
                </a:solidFill>
              </a:rPr>
              <a:t>Sustainable </a:t>
            </a:r>
            <a:r>
              <a:rPr lang="en-US" sz="2800" dirty="0" smtClean="0">
                <a:solidFill>
                  <a:schemeClr val="accent5"/>
                </a:solidFill>
              </a:rPr>
              <a:t>Manufacturing Background</a:t>
            </a:r>
            <a:endParaRPr lang="en-US" sz="2800" dirty="0">
              <a:solidFill>
                <a:schemeClr val="accent5"/>
              </a:solidFill>
            </a:endParaRPr>
          </a:p>
        </p:txBody>
      </p:sp>
      <p:sp>
        <p:nvSpPr>
          <p:cNvPr id="11056" name="Rectangle 11055"/>
          <p:cNvSpPr/>
          <p:nvPr/>
        </p:nvSpPr>
        <p:spPr>
          <a:xfrm>
            <a:off x="266700" y="1285205"/>
            <a:ext cx="8307114" cy="2031325"/>
          </a:xfrm>
          <a:prstGeom prst="rect">
            <a:avLst/>
          </a:prstGeom>
        </p:spPr>
        <p:txBody>
          <a:bodyPr wrap="square">
            <a:spAutoFit/>
          </a:bodyPr>
          <a:lstStyle/>
          <a:p>
            <a:r>
              <a:rPr lang="en-US" u="sng" dirty="0"/>
              <a:t>Alignment with AMO </a:t>
            </a:r>
            <a:r>
              <a:rPr lang="en-US" u="sng" dirty="0" smtClean="0"/>
              <a:t>and EERE priorities</a:t>
            </a:r>
            <a:r>
              <a:rPr lang="en-US" dirty="0" smtClean="0"/>
              <a:t>: Sustainable </a:t>
            </a:r>
            <a:r>
              <a:rPr lang="en-US" dirty="0"/>
              <a:t>manufacturing </a:t>
            </a:r>
            <a:r>
              <a:rPr lang="en-US" dirty="0" smtClean="0"/>
              <a:t>supports</a:t>
            </a:r>
          </a:p>
          <a:p>
            <a:pPr marL="285750" indent="-285750">
              <a:buFont typeface="Arial" panose="020B0604020202020204" pitchFamily="34" charset="0"/>
              <a:buChar char="•"/>
            </a:pPr>
            <a:r>
              <a:rPr lang="en-US" dirty="0" smtClean="0"/>
              <a:t>Reducing </a:t>
            </a:r>
            <a:r>
              <a:rPr lang="en-US" dirty="0"/>
              <a:t>life cycle energy and resource impacts of manufactured </a:t>
            </a:r>
            <a:r>
              <a:rPr lang="en-US" dirty="0" smtClean="0"/>
              <a:t>goods</a:t>
            </a:r>
          </a:p>
          <a:p>
            <a:pPr marL="285750" indent="-285750">
              <a:buFont typeface="Arial" panose="020B0604020202020204" pitchFamily="34" charset="0"/>
              <a:buChar char="•"/>
            </a:pPr>
            <a:r>
              <a:rPr lang="en-US" dirty="0" smtClean="0"/>
              <a:t>Leveraging of domestic materials in manufacturing</a:t>
            </a:r>
          </a:p>
          <a:p>
            <a:pPr marL="285750" indent="-285750">
              <a:buFont typeface="Arial" panose="020B0604020202020204" pitchFamily="34" charset="0"/>
              <a:buChar char="•"/>
            </a:pPr>
            <a:r>
              <a:rPr lang="en-US" dirty="0" smtClean="0"/>
              <a:t>Strengthening of environmental </a:t>
            </a:r>
            <a:r>
              <a:rPr lang="en-US" dirty="0"/>
              <a:t>stewardship </a:t>
            </a:r>
            <a:endParaRPr lang="en-US" dirty="0" smtClean="0"/>
          </a:p>
          <a:p>
            <a:pPr marL="285750" indent="-285750">
              <a:buFont typeface="Arial" panose="020B0604020202020204" pitchFamily="34" charset="0"/>
              <a:buChar char="•"/>
            </a:pPr>
            <a:r>
              <a:rPr lang="en-US" dirty="0" smtClean="0"/>
              <a:t>Transitioning innovative technologies and practices</a:t>
            </a:r>
          </a:p>
          <a:p>
            <a:pPr marL="285750" indent="-285750">
              <a:buFont typeface="Arial" panose="020B0604020202020204" pitchFamily="34" charset="0"/>
              <a:buChar char="•"/>
            </a:pPr>
            <a:r>
              <a:rPr lang="en-US" dirty="0" smtClean="0"/>
              <a:t>Strengthening U.S. manufacturing workforce.</a:t>
            </a:r>
          </a:p>
          <a:p>
            <a:pPr marL="285750" indent="-285750">
              <a:buFont typeface="Arial" panose="020B0604020202020204" pitchFamily="34" charset="0"/>
              <a:buChar char="•"/>
            </a:pPr>
            <a:r>
              <a:rPr lang="en-US" dirty="0" smtClean="0"/>
              <a:t>EERE Plastics Innovation Challenge (PIC)</a:t>
            </a:r>
          </a:p>
        </p:txBody>
      </p:sp>
      <p:sp>
        <p:nvSpPr>
          <p:cNvPr id="11058" name="Rectangle 11057"/>
          <p:cNvSpPr/>
          <p:nvPr/>
        </p:nvSpPr>
        <p:spPr>
          <a:xfrm>
            <a:off x="264072" y="3550658"/>
            <a:ext cx="3955831" cy="2585323"/>
          </a:xfrm>
          <a:prstGeom prst="rect">
            <a:avLst/>
          </a:prstGeom>
        </p:spPr>
        <p:txBody>
          <a:bodyPr wrap="square">
            <a:spAutoFit/>
          </a:bodyPr>
          <a:lstStyle/>
          <a:p>
            <a:r>
              <a:rPr lang="en-US" u="sng" dirty="0" smtClean="0"/>
              <a:t>Lowering </a:t>
            </a:r>
            <a:r>
              <a:rPr lang="en-US" u="sng" dirty="0"/>
              <a:t>embodied </a:t>
            </a:r>
            <a:r>
              <a:rPr lang="en-US" u="sng" dirty="0" smtClean="0"/>
              <a:t>energy by</a:t>
            </a:r>
            <a:r>
              <a:rPr lang="en-US" dirty="0"/>
              <a:t>:</a:t>
            </a:r>
          </a:p>
          <a:p>
            <a:pPr marL="285750" indent="-285750">
              <a:buFont typeface="Arial" panose="020B0604020202020204" pitchFamily="34" charset="0"/>
              <a:buChar char="•"/>
            </a:pPr>
            <a:r>
              <a:rPr lang="en-US" dirty="0"/>
              <a:t>Distributed Manufacturing </a:t>
            </a:r>
            <a:r>
              <a:rPr lang="en-US" dirty="0" smtClean="0"/>
              <a:t>(PI/Chemical Manufacturing, Additive</a:t>
            </a:r>
            <a:r>
              <a:rPr lang="en-US" dirty="0"/>
              <a:t>)</a:t>
            </a:r>
          </a:p>
          <a:p>
            <a:pPr marL="285750" indent="-285750">
              <a:buFont typeface="Arial" panose="020B0604020202020204" pitchFamily="34" charset="0"/>
              <a:buChar char="•"/>
            </a:pPr>
            <a:r>
              <a:rPr lang="en-US" dirty="0"/>
              <a:t>Material Substitution (Composites, Bio-based)</a:t>
            </a:r>
          </a:p>
          <a:p>
            <a:pPr marL="285750" indent="-285750">
              <a:buFont typeface="Arial" panose="020B0604020202020204" pitchFamily="34" charset="0"/>
              <a:buChar char="•"/>
            </a:pPr>
            <a:r>
              <a:rPr lang="en-US" dirty="0"/>
              <a:t>Material Efficiency (Additive, secondary material </a:t>
            </a:r>
            <a:r>
              <a:rPr lang="en-US" dirty="0" smtClean="0"/>
              <a:t>use)</a:t>
            </a:r>
            <a:endParaRPr lang="en-US" dirty="0"/>
          </a:p>
          <a:p>
            <a:pPr marL="285750" indent="-285750">
              <a:buFont typeface="Arial" panose="020B0604020202020204" pitchFamily="34" charset="0"/>
              <a:buChar char="•"/>
            </a:pPr>
            <a:r>
              <a:rPr lang="en-US" dirty="0"/>
              <a:t>Product Lifetime Extension</a:t>
            </a:r>
          </a:p>
        </p:txBody>
      </p:sp>
      <p:sp>
        <p:nvSpPr>
          <p:cNvPr id="11059" name="Rectangle 11058"/>
          <p:cNvSpPr/>
          <p:nvPr/>
        </p:nvSpPr>
        <p:spPr>
          <a:xfrm>
            <a:off x="0" y="837835"/>
            <a:ext cx="8596148" cy="369332"/>
          </a:xfrm>
          <a:prstGeom prst="rect">
            <a:avLst/>
          </a:prstGeom>
        </p:spPr>
        <p:txBody>
          <a:bodyPr wrap="square">
            <a:spAutoFit/>
          </a:bodyPr>
          <a:lstStyle/>
          <a:p>
            <a:r>
              <a:rPr lang="en-US" dirty="0"/>
              <a:t>Sustainable manufacturing is a principle for technology </a:t>
            </a:r>
            <a:r>
              <a:rPr lang="en-US" dirty="0" smtClean="0"/>
              <a:t>in </a:t>
            </a:r>
            <a:r>
              <a:rPr lang="en-US" dirty="0"/>
              <a:t>advanced manufacturing. </a:t>
            </a:r>
          </a:p>
        </p:txBody>
      </p:sp>
      <p:sp>
        <p:nvSpPr>
          <p:cNvPr id="3" name="Rectangle 2"/>
          <p:cNvSpPr/>
          <p:nvPr/>
        </p:nvSpPr>
        <p:spPr>
          <a:xfrm>
            <a:off x="3886200" y="4114800"/>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67150" y="5298946"/>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963057" y="6120812"/>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369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Sustainable Manufacturing Challenges and Barriers</a:t>
            </a:r>
          </a:p>
        </p:txBody>
      </p:sp>
      <p:sp>
        <p:nvSpPr>
          <p:cNvPr id="9" name="Rectangle 8"/>
          <p:cNvSpPr/>
          <p:nvPr/>
        </p:nvSpPr>
        <p:spPr>
          <a:xfrm>
            <a:off x="228600" y="990600"/>
            <a:ext cx="8724900" cy="5632311"/>
          </a:xfrm>
          <a:prstGeom prst="rect">
            <a:avLst/>
          </a:prstGeom>
        </p:spPr>
        <p:txBody>
          <a:bodyPr wrap="square">
            <a:spAutoFit/>
          </a:bodyPr>
          <a:lstStyle/>
          <a:p>
            <a:r>
              <a:rPr lang="en-US" u="sng" dirty="0"/>
              <a:t>Economic barriers for recycling </a:t>
            </a:r>
            <a:r>
              <a:rPr lang="en-US" u="sng" dirty="0" smtClean="0"/>
              <a:t>materials</a:t>
            </a:r>
            <a:r>
              <a:rPr lang="en-US" dirty="0" smtClean="0"/>
              <a:t>:</a:t>
            </a:r>
          </a:p>
          <a:p>
            <a:pPr marL="285750" indent="-285750">
              <a:buFont typeface="Arial" panose="020B0604020202020204" pitchFamily="34" charset="0"/>
              <a:buChar char="•"/>
            </a:pPr>
            <a:r>
              <a:rPr lang="en-US" dirty="0"/>
              <a:t>Low </a:t>
            </a:r>
            <a:r>
              <a:rPr lang="en-US" dirty="0" smtClean="0"/>
              <a:t>value</a:t>
            </a:r>
            <a:endParaRPr lang="en-US" dirty="0"/>
          </a:p>
          <a:p>
            <a:pPr marL="285750" indent="-285750">
              <a:buFont typeface="Arial" panose="020B0604020202020204" pitchFamily="34" charset="0"/>
              <a:buChar char="•"/>
            </a:pPr>
            <a:r>
              <a:rPr lang="en-US" dirty="0"/>
              <a:t>Low volumes/concentration</a:t>
            </a:r>
          </a:p>
          <a:p>
            <a:pPr marL="285750" indent="-285750">
              <a:buFont typeface="Arial" panose="020B0604020202020204" pitchFamily="34" charset="0"/>
              <a:buChar char="•"/>
            </a:pPr>
            <a:r>
              <a:rPr lang="en-US" dirty="0" smtClean="0"/>
              <a:t>Embedded in complex products</a:t>
            </a:r>
          </a:p>
          <a:p>
            <a:pPr marL="285750" indent="-285750">
              <a:buFont typeface="Arial" panose="020B0604020202020204" pitchFamily="34" charset="0"/>
              <a:buChar char="•"/>
            </a:pPr>
            <a:endParaRPr lang="en-US" dirty="0"/>
          </a:p>
          <a:p>
            <a:r>
              <a:rPr lang="en-US" u="sng" dirty="0"/>
              <a:t>Technological Barriers</a:t>
            </a:r>
            <a:r>
              <a:rPr lang="en-US" dirty="0"/>
              <a:t>:</a:t>
            </a:r>
          </a:p>
          <a:p>
            <a:pPr marL="285750" indent="-285750">
              <a:buFont typeface="Arial" panose="020B0604020202020204" pitchFamily="34" charset="0"/>
              <a:buChar char="•"/>
            </a:pPr>
            <a:r>
              <a:rPr lang="en-US" dirty="0"/>
              <a:t>Lack of </a:t>
            </a:r>
            <a:r>
              <a:rPr lang="en-US" dirty="0" smtClean="0"/>
              <a:t>efficient methods </a:t>
            </a:r>
            <a:r>
              <a:rPr lang="en-US" dirty="0"/>
              <a:t>and tools to track materials through the product lifecycle to optimize </a:t>
            </a:r>
            <a:r>
              <a:rPr lang="en-US" dirty="0" smtClean="0"/>
              <a:t>material use</a:t>
            </a:r>
            <a:endParaRPr lang="en-US" dirty="0"/>
          </a:p>
          <a:p>
            <a:pPr marL="285750" indent="-285750">
              <a:buFont typeface="Arial" panose="020B0604020202020204" pitchFamily="34" charset="0"/>
              <a:buChar char="•"/>
            </a:pPr>
            <a:r>
              <a:rPr lang="en-US" dirty="0"/>
              <a:t>Low product yields due to material loss during </a:t>
            </a:r>
            <a:r>
              <a:rPr lang="en-US" dirty="0" smtClean="0"/>
              <a:t>processing (in-plant scrap)</a:t>
            </a:r>
            <a:endParaRPr lang="en-US" dirty="0"/>
          </a:p>
          <a:p>
            <a:pPr marL="285750" indent="-285750">
              <a:buFont typeface="Arial" panose="020B0604020202020204" pitchFamily="34" charset="0"/>
              <a:buChar char="•"/>
            </a:pPr>
            <a:r>
              <a:rPr lang="en-US" dirty="0"/>
              <a:t>Materials are not designed with recycling/reuse in mind</a:t>
            </a:r>
          </a:p>
          <a:p>
            <a:pPr marL="285750" indent="-285750">
              <a:buFont typeface="Arial" panose="020B0604020202020204" pitchFamily="34" charset="0"/>
              <a:buChar char="•"/>
            </a:pPr>
            <a:r>
              <a:rPr lang="en-US" dirty="0"/>
              <a:t>Rare, costly, and energy intensive gases are often vented during use because they are harmless and difficult to capture</a:t>
            </a:r>
          </a:p>
          <a:p>
            <a:endParaRPr lang="en-US" dirty="0" smtClean="0"/>
          </a:p>
          <a:p>
            <a:r>
              <a:rPr lang="en-US" u="sng" dirty="0"/>
              <a:t>Supply Chain challenges</a:t>
            </a:r>
            <a:r>
              <a:rPr lang="en-US" dirty="0"/>
              <a:t>:</a:t>
            </a:r>
          </a:p>
          <a:p>
            <a:pPr marL="285750" indent="-285750">
              <a:buFont typeface="Arial" panose="020B0604020202020204" pitchFamily="34" charset="0"/>
              <a:buChar char="•"/>
            </a:pPr>
            <a:r>
              <a:rPr lang="en-US" dirty="0"/>
              <a:t>Portions of the supply chain may be dependent on politically unstable regions</a:t>
            </a:r>
          </a:p>
          <a:p>
            <a:pPr marL="285750" indent="-285750">
              <a:buFont typeface="Arial" panose="020B0604020202020204" pitchFamily="34" charset="0"/>
              <a:buChar char="•"/>
            </a:pPr>
            <a:r>
              <a:rPr lang="en-US" dirty="0"/>
              <a:t>Manufacturing is typically centralized in few locations, while products are distributed, causing energy to spent on transportation and making collection for recycling challenging</a:t>
            </a:r>
          </a:p>
          <a:p>
            <a:endParaRPr lang="en-US" dirty="0" smtClean="0"/>
          </a:p>
          <a:p>
            <a:endParaRPr lang="en-US" dirty="0"/>
          </a:p>
        </p:txBody>
      </p:sp>
    </p:spTree>
    <p:extLst>
      <p:ext uri="{BB962C8B-B14F-4D97-AF65-F5344CB8AC3E}">
        <p14:creationId xmlns:p14="http://schemas.microsoft.com/office/powerpoint/2010/main" val="2423547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Sustainable Manufacturing Objectives and Targets</a:t>
            </a:r>
          </a:p>
        </p:txBody>
      </p:sp>
      <p:sp>
        <p:nvSpPr>
          <p:cNvPr id="4" name="Rectangle: Rounded Corners 3">
            <a:extLst>
              <a:ext uri="{FF2B5EF4-FFF2-40B4-BE49-F238E27FC236}">
                <a16:creationId xmlns:a16="http://schemas.microsoft.com/office/drawing/2014/main" xmlns="" id="{46ADA786-E0F6-4D98-B093-8EAC761CC3EE}"/>
              </a:ext>
            </a:extLst>
          </p:cNvPr>
          <p:cNvSpPr/>
          <p:nvPr/>
        </p:nvSpPr>
        <p:spPr>
          <a:xfrm>
            <a:off x="571500" y="1264307"/>
            <a:ext cx="7924800" cy="10668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Advance </a:t>
            </a:r>
            <a:r>
              <a:rPr lang="en-US" dirty="0">
                <a:solidFill>
                  <a:schemeClr val="tx1"/>
                </a:solidFill>
              </a:rPr>
              <a:t>technologies and tools to </a:t>
            </a:r>
            <a:r>
              <a:rPr lang="en-US" dirty="0" smtClean="0">
                <a:solidFill>
                  <a:schemeClr val="tx1"/>
                </a:solidFill>
              </a:rPr>
              <a:t>Improve </a:t>
            </a:r>
            <a:r>
              <a:rPr lang="en-US" dirty="0">
                <a:solidFill>
                  <a:schemeClr val="tx1"/>
                </a:solidFill>
              </a:rPr>
              <a:t>resource efficiency in the manufacturing industries, including recycling and reuse, and lower the life cycle cost and cross-sectoral energy impacts of manufactured products</a:t>
            </a:r>
            <a:r>
              <a:rPr lang="en-US" dirty="0" smtClean="0">
                <a:solidFill>
                  <a:schemeClr val="tx1"/>
                </a:solidFill>
              </a:rPr>
              <a:t>.</a:t>
            </a:r>
            <a:endParaRPr lang="en-US" dirty="0">
              <a:solidFill>
                <a:schemeClr val="tx1"/>
              </a:solidFill>
            </a:endParaRPr>
          </a:p>
        </p:txBody>
      </p:sp>
      <p:sp>
        <p:nvSpPr>
          <p:cNvPr id="5" name="Rectangle: Rounded Corners 4">
            <a:extLst>
              <a:ext uri="{FF2B5EF4-FFF2-40B4-BE49-F238E27FC236}">
                <a16:creationId xmlns:a16="http://schemas.microsoft.com/office/drawing/2014/main" xmlns="" id="{64B6DB81-0887-4A83-AAB3-486D2FF782C1}"/>
              </a:ext>
            </a:extLst>
          </p:cNvPr>
          <p:cNvSpPr/>
          <p:nvPr/>
        </p:nvSpPr>
        <p:spPr>
          <a:xfrm>
            <a:off x="361950" y="2998514"/>
            <a:ext cx="8534400" cy="34290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rtlCol="0" anchor="ctr"/>
          <a:lstStyle/>
          <a:p>
            <a:pPr marL="342900" indent="-342900">
              <a:buFont typeface="+mj-lt"/>
              <a:buAutoNum type="arabicPeriod"/>
            </a:pPr>
            <a:r>
              <a:rPr lang="en-US" dirty="0" smtClean="0">
                <a:solidFill>
                  <a:schemeClr val="tx1"/>
                </a:solidFill>
              </a:rPr>
              <a:t>Develop material reuse, recycling, remanufacturing, and/or reprocessing technologies that enable an absolute increase in recycling rate by 30% in select energy-intensive materials and 25% improvement in embodied-energy efficiency.</a:t>
            </a:r>
          </a:p>
          <a:p>
            <a:pPr marL="342900" indent="-342900">
              <a:buFont typeface="+mj-lt"/>
              <a:buAutoNum type="arabicPeriod"/>
            </a:pPr>
            <a:r>
              <a:rPr lang="en-US" dirty="0" smtClean="0">
                <a:solidFill>
                  <a:schemeClr val="tx1"/>
                </a:solidFill>
              </a:rPr>
              <a:t>Develop tools and technologies to reduce the cost of using recycled feedstocks in existing processes to cost parity (including energy) with primary feedstocks.</a:t>
            </a:r>
          </a:p>
          <a:p>
            <a:pPr marL="342900" indent="-342900">
              <a:buFont typeface="+mj-lt"/>
              <a:buAutoNum type="arabicPeriod"/>
            </a:pPr>
            <a:r>
              <a:rPr lang="en-US" dirty="0" smtClean="0">
                <a:solidFill>
                  <a:schemeClr val="tx1"/>
                </a:solidFill>
              </a:rPr>
              <a:t>Develop technologies and targeted end use products that have the potential to improve material efficiency compared to 2015 SOA, resulting in 10x reduction in primary material feedstock and 20% lower GHG emissions.</a:t>
            </a:r>
            <a:endParaRPr lang="en-US" dirty="0">
              <a:solidFill>
                <a:schemeClr val="tx1"/>
              </a:solidFill>
            </a:endParaRPr>
          </a:p>
          <a:p>
            <a:pPr marL="342900" indent="-342900">
              <a:buFont typeface="+mj-lt"/>
              <a:buAutoNum type="arabicPeriod"/>
            </a:pPr>
            <a:r>
              <a:rPr lang="en-US" dirty="0" smtClean="0">
                <a:solidFill>
                  <a:schemeClr val="tx1"/>
                </a:solidFill>
              </a:rPr>
              <a:t>Develop technologies and targeted end use products that have the potential to reduce water intensity compared to 2015 SOA.</a:t>
            </a:r>
            <a:endParaRPr lang="en-US" dirty="0">
              <a:solidFill>
                <a:schemeClr val="tx1"/>
              </a:solidFill>
            </a:endParaRPr>
          </a:p>
        </p:txBody>
      </p:sp>
      <p:sp>
        <p:nvSpPr>
          <p:cNvPr id="7" name="Rectangle 6"/>
          <p:cNvSpPr/>
          <p:nvPr/>
        </p:nvSpPr>
        <p:spPr>
          <a:xfrm>
            <a:off x="3787542" y="853887"/>
            <a:ext cx="1492716" cy="369332"/>
          </a:xfrm>
          <a:prstGeom prst="rect">
            <a:avLst/>
          </a:prstGeom>
        </p:spPr>
        <p:txBody>
          <a:bodyPr wrap="none">
            <a:spAutoFit/>
          </a:bodyPr>
          <a:lstStyle/>
          <a:p>
            <a:r>
              <a:rPr lang="en-US" b="1" dirty="0"/>
              <a:t>OBJECTIVE</a:t>
            </a:r>
            <a:endParaRPr lang="en-US" dirty="0"/>
          </a:p>
        </p:txBody>
      </p:sp>
      <p:sp>
        <p:nvSpPr>
          <p:cNvPr id="8" name="Rectangle 7"/>
          <p:cNvSpPr/>
          <p:nvPr/>
        </p:nvSpPr>
        <p:spPr>
          <a:xfrm>
            <a:off x="3898694" y="2595023"/>
            <a:ext cx="1270412" cy="369332"/>
          </a:xfrm>
          <a:prstGeom prst="rect">
            <a:avLst/>
          </a:prstGeom>
        </p:spPr>
        <p:txBody>
          <a:bodyPr wrap="none">
            <a:spAutoFit/>
          </a:bodyPr>
          <a:lstStyle/>
          <a:p>
            <a:pPr algn="ctr"/>
            <a:r>
              <a:rPr lang="en-US" b="1" dirty="0"/>
              <a:t>TARGETS</a:t>
            </a:r>
          </a:p>
        </p:txBody>
      </p:sp>
    </p:spTree>
    <p:extLst>
      <p:ext uri="{BB962C8B-B14F-4D97-AF65-F5344CB8AC3E}">
        <p14:creationId xmlns:p14="http://schemas.microsoft.com/office/powerpoint/2010/main" val="33678985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4">
            <a:extLst>
              <a:ext uri="{FF2B5EF4-FFF2-40B4-BE49-F238E27FC236}">
                <a16:creationId xmlns:a16="http://schemas.microsoft.com/office/drawing/2014/main" xmlns="" id="{64B6DB81-0887-4A83-AAB3-486D2FF782C1}"/>
              </a:ext>
            </a:extLst>
          </p:cNvPr>
          <p:cNvSpPr txBox="1">
            <a:spLocks/>
          </p:cNvSpPr>
          <p:nvPr/>
        </p:nvSpPr>
        <p:spPr bwMode="auto">
          <a:xfrm>
            <a:off x="6068734" y="1295915"/>
            <a:ext cx="2557626" cy="5171559"/>
          </a:xfrm>
          <a:prstGeom prst="roundRect">
            <a:avLst>
              <a:gd name="adj" fmla="val 8247"/>
            </a:avLst>
          </a:prstGeom>
          <a:solidFill>
            <a:schemeClr val="accent1">
              <a:lumMod val="75000"/>
            </a:schemeClr>
          </a:solidFill>
          <a:ln w="9525" cap="flat" cmpd="sng" algn="ctr">
            <a:noFill/>
            <a:prstDash val="solid"/>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lt1"/>
                </a:solidFill>
                <a:latin typeface="Franklin Gothic Book"/>
                <a:ea typeface="+mn-ea"/>
                <a:cs typeface="+mn-cs"/>
              </a:defRPr>
            </a:lvl1pPr>
            <a:lvl2pPr marL="742950" indent="-285750" algn="l" defTabSz="457200" rtl="0" eaLnBrk="1" fontAlgn="base" hangingPunct="1">
              <a:spcBef>
                <a:spcPct val="20000"/>
              </a:spcBef>
              <a:spcAft>
                <a:spcPct val="0"/>
              </a:spcAft>
              <a:buFont typeface="Arial" charset="0"/>
              <a:buChar char="–"/>
              <a:defRPr sz="2000" kern="1200">
                <a:solidFill>
                  <a:schemeClr val="lt1"/>
                </a:solidFill>
                <a:latin typeface="Franklin Gothic Book"/>
                <a:ea typeface="+mn-ea"/>
                <a:cs typeface="+mn-cs"/>
              </a:defRPr>
            </a:lvl2pPr>
            <a:lvl3pPr marL="1143000" indent="-228600" algn="l" defTabSz="457200" rtl="0" eaLnBrk="1" fontAlgn="base" hangingPunct="1">
              <a:spcBef>
                <a:spcPct val="20000"/>
              </a:spcBef>
              <a:spcAft>
                <a:spcPct val="0"/>
              </a:spcAft>
              <a:buFont typeface="Arial" charset="0"/>
              <a:buChar char="•"/>
              <a:defRPr sz="2200" kern="1200">
                <a:solidFill>
                  <a:schemeClr val="lt1"/>
                </a:solidFill>
                <a:latin typeface="Franklin Gothic Book"/>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lt1"/>
                </a:solidFill>
                <a:latin typeface="Franklin Gothic Book"/>
                <a:ea typeface="+mn-ea"/>
                <a:cs typeface="+mn-cs"/>
              </a:defRPr>
            </a:lvl4pPr>
            <a:lvl5pPr marL="2057400" indent="-228600" algn="l" defTabSz="457200" rtl="0" eaLnBrk="1" fontAlgn="base" hangingPunct="1">
              <a:spcBef>
                <a:spcPct val="20000"/>
              </a:spcBef>
              <a:spcAft>
                <a:spcPct val="0"/>
              </a:spcAft>
              <a:buFont typeface="Arial" charset="0"/>
              <a:buChar char="»"/>
              <a:defRPr kern="1200">
                <a:solidFill>
                  <a:schemeClr val="lt1"/>
                </a:solidFill>
                <a:latin typeface="Franklin Gothic Book"/>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endParaRPr lang="en-US" sz="1800" dirty="0">
              <a:solidFill>
                <a:schemeClr val="tx1"/>
              </a:solidFill>
            </a:endParaRPr>
          </a:p>
        </p:txBody>
      </p:sp>
      <p:sp>
        <p:nvSpPr>
          <p:cNvPr id="2" name="Title 1"/>
          <p:cNvSpPr>
            <a:spLocks noGrp="1"/>
          </p:cNvSpPr>
          <p:nvPr>
            <p:ph type="title"/>
          </p:nvPr>
        </p:nvSpPr>
        <p:spPr/>
        <p:txBody>
          <a:bodyPr/>
          <a:lstStyle/>
          <a:p>
            <a:r>
              <a:rPr lang="en-US" sz="2800" dirty="0">
                <a:solidFill>
                  <a:schemeClr val="accent5"/>
                </a:solidFill>
              </a:rPr>
              <a:t>Technical Topic Key Concepts/Thrusts</a:t>
            </a:r>
          </a:p>
        </p:txBody>
      </p:sp>
      <p:sp>
        <p:nvSpPr>
          <p:cNvPr id="39" name="Rectangle: Rounded Corners 4">
            <a:extLst>
              <a:ext uri="{FF2B5EF4-FFF2-40B4-BE49-F238E27FC236}">
                <a16:creationId xmlns:a16="http://schemas.microsoft.com/office/drawing/2014/main" xmlns="" id="{64B6DB81-0887-4A83-AAB3-486D2FF782C1}"/>
              </a:ext>
            </a:extLst>
          </p:cNvPr>
          <p:cNvSpPr>
            <a:spLocks noGrp="1"/>
          </p:cNvSpPr>
          <p:nvPr>
            <p:ph idx="1"/>
          </p:nvPr>
        </p:nvSpPr>
        <p:spPr>
          <a:xfrm>
            <a:off x="320560" y="1295916"/>
            <a:ext cx="5519245" cy="5171559"/>
          </a:xfrm>
          <a:prstGeom prst="roundRect">
            <a:avLst>
              <a:gd name="adj" fmla="val 8247"/>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rtlCol="0" anchor="ctr"/>
          <a:lstStyle/>
          <a:p>
            <a:pPr marL="0" indent="0">
              <a:buNone/>
            </a:pPr>
            <a:endParaRPr lang="en-US" sz="1800" dirty="0">
              <a:solidFill>
                <a:schemeClr val="tx1"/>
              </a:solidFill>
            </a:endParaRPr>
          </a:p>
          <a:p>
            <a:pPr marL="342900" indent="-342900">
              <a:buFont typeface="+mj-lt"/>
              <a:buAutoNum type="arabicPeriod"/>
            </a:pPr>
            <a:r>
              <a:rPr lang="en-US" sz="1800" dirty="0" smtClean="0">
                <a:solidFill>
                  <a:schemeClr val="tx1"/>
                </a:solidFill>
              </a:rPr>
              <a:t>Develop material reuse, recycling, remanufacturing, and/or reprocessing technologies that enable an absolute increase in recycling rate by 30% in select energy-intensive materials and 25% improvement in embodied-energy efficiency.</a:t>
            </a:r>
          </a:p>
          <a:p>
            <a:pPr marL="342900" indent="-342900">
              <a:buFont typeface="+mj-lt"/>
              <a:buAutoNum type="arabicPeriod"/>
            </a:pPr>
            <a:r>
              <a:rPr lang="en-US" sz="1800" dirty="0" smtClean="0">
                <a:solidFill>
                  <a:schemeClr val="tx1"/>
                </a:solidFill>
              </a:rPr>
              <a:t>Develop tools and technologies to reduce the cost of using recycled feedstocks in existing processes to cost parity (including energy) with primary feedstocks.</a:t>
            </a:r>
          </a:p>
          <a:p>
            <a:pPr marL="342900" indent="-342900">
              <a:buFont typeface="+mj-lt"/>
              <a:buAutoNum type="arabicPeriod"/>
            </a:pPr>
            <a:r>
              <a:rPr lang="en-US" sz="1800" dirty="0" smtClean="0">
                <a:solidFill>
                  <a:schemeClr val="tx1"/>
                </a:solidFill>
              </a:rPr>
              <a:t>Develop technologies and targeted end use products that have the potential to improve material efficiency compared to 2015 SOA, resulting in 10x reduction in primary material feedstock and 20% lower GHG emissions.</a:t>
            </a:r>
            <a:endParaRPr lang="en-US" sz="1800" dirty="0">
              <a:solidFill>
                <a:schemeClr val="tx1"/>
              </a:solidFill>
            </a:endParaRPr>
          </a:p>
          <a:p>
            <a:pPr marL="342900" indent="-342900">
              <a:buFont typeface="+mj-lt"/>
              <a:buAutoNum type="arabicPeriod"/>
            </a:pPr>
            <a:r>
              <a:rPr lang="en-US" sz="1800" dirty="0" smtClean="0">
                <a:solidFill>
                  <a:schemeClr val="tx1"/>
                </a:solidFill>
              </a:rPr>
              <a:t>Develop technologies and targeted end use products that have the potential to reduce water intensity compared to 2015 SOA.</a:t>
            </a:r>
          </a:p>
          <a:p>
            <a:pPr algn="ctr"/>
            <a:endParaRPr lang="en-US" sz="1800" dirty="0">
              <a:solidFill>
                <a:schemeClr val="tx1"/>
              </a:solidFill>
            </a:endParaRPr>
          </a:p>
        </p:txBody>
      </p:sp>
      <p:sp>
        <p:nvSpPr>
          <p:cNvPr id="7" name="Right Arrow 6"/>
          <p:cNvSpPr/>
          <p:nvPr/>
        </p:nvSpPr>
        <p:spPr>
          <a:xfrm>
            <a:off x="5709735" y="1370133"/>
            <a:ext cx="776453" cy="457200"/>
          </a:xfrm>
          <a:prstGeom prst="right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ight Arrow 41"/>
          <p:cNvSpPr/>
          <p:nvPr/>
        </p:nvSpPr>
        <p:spPr>
          <a:xfrm>
            <a:off x="5704480" y="3048000"/>
            <a:ext cx="776453" cy="457200"/>
          </a:xfrm>
          <a:prstGeom prst="right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ight Arrow 42"/>
          <p:cNvSpPr/>
          <p:nvPr/>
        </p:nvSpPr>
        <p:spPr>
          <a:xfrm>
            <a:off x="5709735" y="4245451"/>
            <a:ext cx="776453" cy="457200"/>
          </a:xfrm>
          <a:prstGeom prst="right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ight Arrow 43"/>
          <p:cNvSpPr/>
          <p:nvPr/>
        </p:nvSpPr>
        <p:spPr>
          <a:xfrm>
            <a:off x="5709735" y="5631646"/>
            <a:ext cx="776453" cy="457200"/>
          </a:xfrm>
          <a:prstGeom prst="right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674061" y="1435269"/>
            <a:ext cx="1210588" cy="646331"/>
          </a:xfrm>
          <a:prstGeom prst="rect">
            <a:avLst/>
          </a:prstGeom>
          <a:noFill/>
        </p:spPr>
        <p:txBody>
          <a:bodyPr wrap="none" rtlCol="0">
            <a:spAutoFit/>
          </a:bodyPr>
          <a:lstStyle/>
          <a:p>
            <a:r>
              <a:rPr lang="en-US" dirty="0" smtClean="0"/>
              <a:t>BOTTLE, </a:t>
            </a:r>
          </a:p>
          <a:p>
            <a:r>
              <a:rPr lang="en-US" dirty="0" smtClean="0"/>
              <a:t>REMADE</a:t>
            </a:r>
            <a:endParaRPr lang="en-US" dirty="0"/>
          </a:p>
        </p:txBody>
      </p:sp>
      <p:sp>
        <p:nvSpPr>
          <p:cNvPr id="45" name="TextBox 44"/>
          <p:cNvSpPr txBox="1"/>
          <p:nvPr/>
        </p:nvSpPr>
        <p:spPr>
          <a:xfrm>
            <a:off x="6674060" y="2837824"/>
            <a:ext cx="2198038" cy="923330"/>
          </a:xfrm>
          <a:prstGeom prst="rect">
            <a:avLst/>
          </a:prstGeom>
          <a:noFill/>
        </p:spPr>
        <p:txBody>
          <a:bodyPr wrap="square" rtlCol="0">
            <a:spAutoFit/>
          </a:bodyPr>
          <a:lstStyle/>
          <a:p>
            <a:r>
              <a:rPr lang="en-US" dirty="0" smtClean="0"/>
              <a:t>Analysis tools, BOTTLE, </a:t>
            </a:r>
          </a:p>
          <a:p>
            <a:r>
              <a:rPr lang="en-US" dirty="0" smtClean="0"/>
              <a:t>REMADE</a:t>
            </a:r>
            <a:endParaRPr lang="en-US" dirty="0"/>
          </a:p>
        </p:txBody>
      </p:sp>
      <p:sp>
        <p:nvSpPr>
          <p:cNvPr id="46" name="TextBox 45"/>
          <p:cNvSpPr txBox="1"/>
          <p:nvPr/>
        </p:nvSpPr>
        <p:spPr>
          <a:xfrm>
            <a:off x="6716100" y="4175669"/>
            <a:ext cx="1210588" cy="646331"/>
          </a:xfrm>
          <a:prstGeom prst="rect">
            <a:avLst/>
          </a:prstGeom>
          <a:noFill/>
        </p:spPr>
        <p:txBody>
          <a:bodyPr wrap="none" rtlCol="0">
            <a:spAutoFit/>
          </a:bodyPr>
          <a:lstStyle/>
          <a:p>
            <a:r>
              <a:rPr lang="en-US" dirty="0" smtClean="0"/>
              <a:t>BOTTLE, </a:t>
            </a:r>
          </a:p>
          <a:p>
            <a:r>
              <a:rPr lang="en-US" dirty="0" smtClean="0"/>
              <a:t>REMADE</a:t>
            </a:r>
            <a:endParaRPr lang="en-US" dirty="0"/>
          </a:p>
        </p:txBody>
      </p:sp>
      <p:sp>
        <p:nvSpPr>
          <p:cNvPr id="3" name="TextBox 2"/>
          <p:cNvSpPr txBox="1"/>
          <p:nvPr/>
        </p:nvSpPr>
        <p:spPr>
          <a:xfrm>
            <a:off x="6732169" y="5570480"/>
            <a:ext cx="1569660" cy="646331"/>
          </a:xfrm>
          <a:prstGeom prst="rect">
            <a:avLst/>
          </a:prstGeom>
          <a:noFill/>
        </p:spPr>
        <p:txBody>
          <a:bodyPr wrap="none" rtlCol="0">
            <a:spAutoFit/>
          </a:bodyPr>
          <a:lstStyle/>
          <a:p>
            <a:r>
              <a:rPr lang="en-US" dirty="0" smtClean="0"/>
              <a:t>NAWI, </a:t>
            </a:r>
          </a:p>
          <a:p>
            <a:r>
              <a:rPr lang="en-US" dirty="0" smtClean="0"/>
              <a:t>Better Plants </a:t>
            </a:r>
            <a:endParaRPr lang="en-US" dirty="0"/>
          </a:p>
        </p:txBody>
      </p:sp>
      <p:sp>
        <p:nvSpPr>
          <p:cNvPr id="12" name="Rectangle 11"/>
          <p:cNvSpPr/>
          <p:nvPr/>
        </p:nvSpPr>
        <p:spPr>
          <a:xfrm>
            <a:off x="2301760" y="926584"/>
            <a:ext cx="1270412" cy="369332"/>
          </a:xfrm>
          <a:prstGeom prst="rect">
            <a:avLst/>
          </a:prstGeom>
        </p:spPr>
        <p:txBody>
          <a:bodyPr wrap="none">
            <a:spAutoFit/>
          </a:bodyPr>
          <a:lstStyle/>
          <a:p>
            <a:pPr algn="ctr"/>
            <a:r>
              <a:rPr lang="en-US" b="1" dirty="0"/>
              <a:t>TARGETS</a:t>
            </a:r>
          </a:p>
        </p:txBody>
      </p:sp>
      <p:sp>
        <p:nvSpPr>
          <p:cNvPr id="15" name="Rectangle 14"/>
          <p:cNvSpPr/>
          <p:nvPr/>
        </p:nvSpPr>
        <p:spPr>
          <a:xfrm>
            <a:off x="6473172" y="926583"/>
            <a:ext cx="1612365" cy="369332"/>
          </a:xfrm>
          <a:prstGeom prst="rect">
            <a:avLst/>
          </a:prstGeom>
        </p:spPr>
        <p:txBody>
          <a:bodyPr wrap="none">
            <a:spAutoFit/>
          </a:bodyPr>
          <a:lstStyle/>
          <a:p>
            <a:pPr algn="ctr"/>
            <a:r>
              <a:rPr lang="en-US" b="1" dirty="0" smtClean="0"/>
              <a:t>AMO Activity</a:t>
            </a:r>
            <a:endParaRPr lang="en-US" b="1" dirty="0"/>
          </a:p>
        </p:txBody>
      </p:sp>
    </p:spTree>
    <p:extLst>
      <p:ext uri="{BB962C8B-B14F-4D97-AF65-F5344CB8AC3E}">
        <p14:creationId xmlns:p14="http://schemas.microsoft.com/office/powerpoint/2010/main" val="3952909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5"/>
                </a:solidFill>
              </a:rPr>
              <a:t>Sustainable Manufacturing Activity - Analysis</a:t>
            </a:r>
            <a:endParaRPr lang="en-US" sz="2800" dirty="0">
              <a:solidFill>
                <a:schemeClr val="accent5"/>
              </a:solidFill>
            </a:endParaRPr>
          </a:p>
        </p:txBody>
      </p:sp>
      <p:cxnSp>
        <p:nvCxnSpPr>
          <p:cNvPr id="5" name="Straight Connector 4"/>
          <p:cNvCxnSpPr/>
          <p:nvPr/>
        </p:nvCxnSpPr>
        <p:spPr>
          <a:xfrm>
            <a:off x="126168" y="6352760"/>
            <a:ext cx="27428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67861" y="2946776"/>
            <a:ext cx="2785301" cy="3170099"/>
          </a:xfrm>
          <a:prstGeom prst="rect">
            <a:avLst/>
          </a:prstGeom>
          <a:solidFill>
            <a:schemeClr val="bg2"/>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US" sz="2000" b="1" dirty="0">
                <a:solidFill>
                  <a:prstClr val="black"/>
                </a:solidFill>
                <a:latin typeface="Calibri" panose="020F0502020204030204" pitchFamily="34" charset="0"/>
                <a:cs typeface="Calibri" panose="020F0502020204030204" pitchFamily="34" charset="0"/>
              </a:rPr>
              <a:t>Materials Flow through Industry (MFI) Tool: </a:t>
            </a:r>
            <a:r>
              <a:rPr lang="en-US" sz="2000" dirty="0">
                <a:solidFill>
                  <a:prstClr val="black"/>
                </a:solidFill>
                <a:latin typeface="Calibri" panose="020F0502020204030204" pitchFamily="34" charset="0"/>
                <a:cs typeface="Calibri" panose="020F0502020204030204" pitchFamily="34" charset="0"/>
              </a:rPr>
              <a:t>a tool </a:t>
            </a:r>
            <a:r>
              <a:rPr lang="en-US" sz="2000" dirty="0" smtClean="0">
                <a:solidFill>
                  <a:prstClr val="black"/>
                </a:solidFill>
                <a:latin typeface="Calibri" panose="020F0502020204030204" pitchFamily="34" charset="0"/>
                <a:cs typeface="Calibri" panose="020F0502020204030204" pitchFamily="34" charset="0"/>
              </a:rPr>
              <a:t>to analytically track </a:t>
            </a:r>
            <a:r>
              <a:rPr lang="en-US" sz="2000" dirty="0">
                <a:solidFill>
                  <a:prstClr val="black"/>
                </a:solidFill>
                <a:latin typeface="Calibri" panose="020F0502020204030204" pitchFamily="34" charset="0"/>
                <a:cs typeface="Calibri" panose="020F0502020204030204" pitchFamily="34" charset="0"/>
              </a:rPr>
              <a:t>the energy </a:t>
            </a:r>
            <a:r>
              <a:rPr lang="en-US" sz="2000" dirty="0" smtClean="0">
                <a:solidFill>
                  <a:prstClr val="black"/>
                </a:solidFill>
                <a:latin typeface="Calibri" panose="020F0502020204030204" pitchFamily="34" charset="0"/>
                <a:cs typeface="Calibri" panose="020F0502020204030204" pitchFamily="34" charset="0"/>
              </a:rPr>
              <a:t>impacts </a:t>
            </a:r>
            <a:r>
              <a:rPr lang="en-US" sz="2000" dirty="0">
                <a:solidFill>
                  <a:prstClr val="black"/>
                </a:solidFill>
                <a:latin typeface="Calibri" panose="020F0502020204030204" pitchFamily="34" charset="0"/>
                <a:cs typeface="Calibri" panose="020F0502020204030204" pitchFamily="34" charset="0"/>
              </a:rPr>
              <a:t>of shifts in material flows, and to quantify supply chain impacts of current and next-generation </a:t>
            </a:r>
            <a:r>
              <a:rPr lang="en-US" sz="2000" dirty="0" smtClean="0">
                <a:solidFill>
                  <a:prstClr val="black"/>
                </a:solidFill>
                <a:latin typeface="Calibri" panose="020F0502020204030204" pitchFamily="34" charset="0"/>
                <a:cs typeface="Calibri" panose="020F0502020204030204" pitchFamily="34" charset="0"/>
              </a:rPr>
              <a:t>technologies.</a:t>
            </a:r>
          </a:p>
          <a:p>
            <a:pPr defTabSz="457200"/>
            <a:endParaRPr lang="en-US" sz="2000" dirty="0" smtClean="0">
              <a:solidFill>
                <a:prstClr val="black"/>
              </a:solidFill>
              <a:latin typeface="Calibri" panose="020F0502020204030204" pitchFamily="34" charset="0"/>
              <a:cs typeface="Calibri" panose="020F0502020204030204" pitchFamily="34" charset="0"/>
            </a:endParaRPr>
          </a:p>
        </p:txBody>
      </p:sp>
      <p:sp>
        <p:nvSpPr>
          <p:cNvPr id="7" name="Rectangle 6"/>
          <p:cNvSpPr/>
          <p:nvPr/>
        </p:nvSpPr>
        <p:spPr>
          <a:xfrm>
            <a:off x="6164874" y="2946776"/>
            <a:ext cx="2785301" cy="3170099"/>
          </a:xfrm>
          <a:prstGeom prst="rect">
            <a:avLst/>
          </a:prstGeom>
          <a:solidFill>
            <a:schemeClr val="bg2"/>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US" sz="2000" b="1" dirty="0">
                <a:solidFill>
                  <a:prstClr val="black"/>
                </a:solidFill>
                <a:latin typeface="Calibri" panose="020F0502020204030204" pitchFamily="34" charset="0"/>
                <a:cs typeface="Calibri" panose="020F0502020204030204" pitchFamily="34" charset="0"/>
              </a:rPr>
              <a:t>Additive Manufacturing Life Cycle Energy Tool: </a:t>
            </a:r>
            <a:r>
              <a:rPr lang="en-US" sz="2000" dirty="0">
                <a:solidFill>
                  <a:prstClr val="black"/>
                </a:solidFill>
                <a:latin typeface="Calibri" panose="020F0502020204030204" pitchFamily="34" charset="0"/>
                <a:cs typeface="Calibri" panose="020F0502020204030204" pitchFamily="34" charset="0"/>
              </a:rPr>
              <a:t>a user-friendly tool that manufacturers can use to evaluate additive vs. conventional manufacturing processes on a life cycle energy basis</a:t>
            </a:r>
            <a:r>
              <a:rPr lang="en-US" sz="2000" dirty="0" smtClean="0">
                <a:solidFill>
                  <a:prstClr val="black"/>
                </a:solidFill>
                <a:latin typeface="Calibri" panose="020F0502020204030204" pitchFamily="34" charset="0"/>
                <a:cs typeface="Calibri" panose="020F0502020204030204" pitchFamily="34" charset="0"/>
              </a:rPr>
              <a:t>.</a:t>
            </a:r>
          </a:p>
          <a:p>
            <a:pPr defTabSz="457200"/>
            <a:endParaRPr lang="en-US" sz="2000" dirty="0">
              <a:solidFill>
                <a:prstClr val="black"/>
              </a:solidFill>
              <a:latin typeface="Calibri" panose="020F0502020204030204" pitchFamily="34" charset="0"/>
              <a:cs typeface="Calibri" panose="020F0502020204030204" pitchFamily="34" charset="0"/>
            </a:endParaRPr>
          </a:p>
        </p:txBody>
      </p:sp>
      <p:sp>
        <p:nvSpPr>
          <p:cNvPr id="8" name="TextBox 7"/>
          <p:cNvSpPr txBox="1"/>
          <p:nvPr/>
        </p:nvSpPr>
        <p:spPr>
          <a:xfrm>
            <a:off x="321213" y="950565"/>
            <a:ext cx="8661785" cy="646331"/>
          </a:xfrm>
          <a:prstGeom prst="rect">
            <a:avLst/>
          </a:prstGeom>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b="1" dirty="0" smtClean="0">
                <a:solidFill>
                  <a:schemeClr val="bg1"/>
                </a:solidFill>
                <a:latin typeface="Calibri" panose="020F0502020204030204" pitchFamily="34" charset="0"/>
                <a:cs typeface="Calibri" panose="020F0502020204030204" pitchFamily="34" charset="0"/>
              </a:rPr>
              <a:t>Examples of tools </a:t>
            </a:r>
            <a:r>
              <a:rPr lang="en-US" b="1" dirty="0">
                <a:solidFill>
                  <a:schemeClr val="bg1"/>
                </a:solidFill>
                <a:latin typeface="Calibri" panose="020F0502020204030204" pitchFamily="34" charset="0"/>
                <a:cs typeface="Calibri" panose="020F0502020204030204" pitchFamily="34" charset="0"/>
              </a:rPr>
              <a:t>and analytical capabilities at the National </a:t>
            </a:r>
            <a:r>
              <a:rPr lang="en-US" b="1" dirty="0" smtClean="0">
                <a:solidFill>
                  <a:schemeClr val="bg1"/>
                </a:solidFill>
                <a:latin typeface="Calibri" panose="020F0502020204030204" pitchFamily="34" charset="0"/>
                <a:cs typeface="Calibri" panose="020F0502020204030204" pitchFamily="34" charset="0"/>
              </a:rPr>
              <a:t>Laboratories</a:t>
            </a:r>
            <a:r>
              <a:rPr lang="en-US" b="1" dirty="0">
                <a:solidFill>
                  <a:schemeClr val="bg1"/>
                </a:solidFill>
                <a:latin typeface="Calibri" panose="020F0502020204030204" pitchFamily="34" charset="0"/>
                <a:cs typeface="Calibri" panose="020F0502020204030204" pitchFamily="34" charset="0"/>
              </a:rPr>
              <a:t> </a:t>
            </a:r>
            <a:r>
              <a:rPr lang="en-US" b="1" dirty="0" smtClean="0">
                <a:solidFill>
                  <a:schemeClr val="bg1"/>
                </a:solidFill>
                <a:latin typeface="Calibri" panose="020F0502020204030204" pitchFamily="34" charset="0"/>
                <a:cs typeface="Calibri" panose="020F0502020204030204" pitchFamily="34" charset="0"/>
              </a:rPr>
              <a:t>developed by the AMO </a:t>
            </a:r>
            <a:r>
              <a:rPr lang="en-US" b="1" dirty="0">
                <a:solidFill>
                  <a:schemeClr val="bg1"/>
                </a:solidFill>
                <a:latin typeface="Calibri" panose="020F0502020204030204" pitchFamily="34" charset="0"/>
                <a:cs typeface="Calibri" panose="020F0502020204030204" pitchFamily="34" charset="0"/>
              </a:rPr>
              <a:t>Strategic Analysis Team</a:t>
            </a:r>
          </a:p>
        </p:txBody>
      </p:sp>
      <p:sp>
        <p:nvSpPr>
          <p:cNvPr id="9" name="Rectangle 8"/>
          <p:cNvSpPr/>
          <p:nvPr/>
        </p:nvSpPr>
        <p:spPr bwMode="auto">
          <a:xfrm>
            <a:off x="155649" y="2908461"/>
            <a:ext cx="2811343" cy="32247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a:ln>
                <a:noFill/>
              </a:ln>
              <a:solidFill>
                <a:schemeClr val="tx2"/>
              </a:solidFill>
              <a:effectLst/>
              <a:latin typeface="Calibri" pitchFamily="34" charset="0"/>
            </a:endParaRPr>
          </a:p>
        </p:txBody>
      </p:sp>
      <p:sp>
        <p:nvSpPr>
          <p:cNvPr id="10" name="Rectangle 9"/>
          <p:cNvSpPr/>
          <p:nvPr/>
        </p:nvSpPr>
        <p:spPr bwMode="auto">
          <a:xfrm>
            <a:off x="6171655" y="2905366"/>
            <a:ext cx="2811343" cy="32247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a:ln>
                <a:noFill/>
              </a:ln>
              <a:solidFill>
                <a:schemeClr val="tx2"/>
              </a:solidFill>
              <a:effectLst/>
              <a:latin typeface="Calibri" pitchFamily="34" charset="0"/>
            </a:endParaRPr>
          </a:p>
        </p:txBody>
      </p:sp>
      <p:sp>
        <p:nvSpPr>
          <p:cNvPr id="11" name="Rectangle 10"/>
          <p:cNvSpPr/>
          <p:nvPr/>
        </p:nvSpPr>
        <p:spPr>
          <a:xfrm>
            <a:off x="3147972" y="2949565"/>
            <a:ext cx="2794783" cy="3170099"/>
          </a:xfrm>
          <a:prstGeom prst="rect">
            <a:avLst/>
          </a:prstGeom>
          <a:solidFill>
            <a:schemeClr val="bg2"/>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US" sz="2000" b="1" dirty="0" err="1">
                <a:solidFill>
                  <a:prstClr val="black"/>
                </a:solidFill>
                <a:latin typeface="Calibri" panose="020F0502020204030204" pitchFamily="34" charset="0"/>
                <a:cs typeface="Calibri" panose="020F0502020204030204" pitchFamily="34" charset="0"/>
              </a:rPr>
              <a:t>LIGHTEn</a:t>
            </a:r>
            <a:r>
              <a:rPr lang="en-US" sz="2000" b="1" dirty="0">
                <a:solidFill>
                  <a:prstClr val="black"/>
                </a:solidFill>
                <a:latin typeface="Calibri" panose="020F0502020204030204" pitchFamily="34" charset="0"/>
                <a:cs typeface="Calibri" panose="020F0502020204030204" pitchFamily="34" charset="0"/>
              </a:rPr>
              <a:t>-</a:t>
            </a:r>
            <a:r>
              <a:rPr lang="en-US" sz="2000" b="1" dirty="0" smtClean="0">
                <a:solidFill>
                  <a:prstClr val="black"/>
                </a:solidFill>
                <a:latin typeface="Calibri" panose="020F0502020204030204" pitchFamily="34" charset="0"/>
                <a:cs typeface="Calibri" panose="020F0502020204030204" pitchFamily="34" charset="0"/>
              </a:rPr>
              <a:t>UP </a:t>
            </a:r>
            <a:r>
              <a:rPr lang="en-US" sz="2000" b="1" dirty="0">
                <a:solidFill>
                  <a:prstClr val="black"/>
                </a:solidFill>
                <a:latin typeface="Calibri" panose="020F0502020204030204" pitchFamily="34" charset="0"/>
                <a:cs typeface="Calibri" panose="020F0502020204030204" pitchFamily="34" charset="0"/>
              </a:rPr>
              <a:t>Tool: </a:t>
            </a:r>
            <a:r>
              <a:rPr lang="en-US" sz="2000" dirty="0">
                <a:solidFill>
                  <a:prstClr val="black"/>
                </a:solidFill>
                <a:latin typeface="Calibri" panose="020F0502020204030204" pitchFamily="34" charset="0"/>
                <a:cs typeface="Calibri" panose="020F0502020204030204" pitchFamily="34" charset="0"/>
              </a:rPr>
              <a:t>a scenario framework for assessing prospective net energy </a:t>
            </a:r>
            <a:r>
              <a:rPr lang="en-US" sz="2000" dirty="0" smtClean="0">
                <a:solidFill>
                  <a:prstClr val="black"/>
                </a:solidFill>
                <a:latin typeface="Calibri" panose="020F0502020204030204" pitchFamily="34" charset="0"/>
                <a:cs typeface="Calibri" panose="020F0502020204030204" pitchFamily="34" charset="0"/>
              </a:rPr>
              <a:t>impacts </a:t>
            </a:r>
            <a:r>
              <a:rPr lang="en-US" sz="2000" dirty="0">
                <a:solidFill>
                  <a:prstClr val="black"/>
                </a:solidFill>
                <a:latin typeface="Calibri" panose="020F0502020204030204" pitchFamily="34" charset="0"/>
                <a:cs typeface="Calibri" panose="020F0502020204030204" pitchFamily="34" charset="0"/>
              </a:rPr>
              <a:t>of a technology/product, accounting for both manufacturing and end-use life cycle </a:t>
            </a:r>
            <a:r>
              <a:rPr lang="en-US" sz="2000" dirty="0" smtClean="0">
                <a:solidFill>
                  <a:prstClr val="black"/>
                </a:solidFill>
                <a:latin typeface="Calibri" panose="020F0502020204030204" pitchFamily="34" charset="0"/>
                <a:cs typeface="Calibri" panose="020F0502020204030204" pitchFamily="34" charset="0"/>
              </a:rPr>
              <a:t>phases.</a:t>
            </a:r>
          </a:p>
          <a:p>
            <a:pPr defTabSz="457200"/>
            <a:endParaRPr lang="en-US" sz="2000" dirty="0">
              <a:solidFill>
                <a:prstClr val="black"/>
              </a:solidFill>
              <a:latin typeface="Calibri" panose="020F0502020204030204" pitchFamily="34" charset="0"/>
              <a:cs typeface="Calibri" panose="020F0502020204030204" pitchFamily="34" charset="0"/>
            </a:endParaRPr>
          </a:p>
          <a:p>
            <a:pPr defTabSz="457200"/>
            <a:endParaRPr lang="en-US" sz="2000" dirty="0">
              <a:solidFill>
                <a:prstClr val="black"/>
              </a:solidFill>
              <a:latin typeface="Calibri" panose="020F0502020204030204" pitchFamily="34" charset="0"/>
              <a:cs typeface="Calibri" panose="020F0502020204030204" pitchFamily="34" charset="0"/>
            </a:endParaRPr>
          </a:p>
        </p:txBody>
      </p:sp>
      <p:sp>
        <p:nvSpPr>
          <p:cNvPr id="12" name="Rectangle 11"/>
          <p:cNvSpPr/>
          <p:nvPr/>
        </p:nvSpPr>
        <p:spPr bwMode="auto">
          <a:xfrm>
            <a:off x="3186470" y="2903903"/>
            <a:ext cx="2811343" cy="32247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a:ln>
                <a:noFill/>
              </a:ln>
              <a:solidFill>
                <a:schemeClr val="tx2"/>
              </a:solidFill>
              <a:effectLst/>
              <a:latin typeface="Calibri" pitchFamily="34" charset="0"/>
            </a:endParaRPr>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8101" y="2261935"/>
            <a:ext cx="1460202" cy="50615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D7106F63-B345-4232-A120-7C38C8FFDC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9671" y="2174768"/>
            <a:ext cx="731384" cy="685317"/>
          </a:xfrm>
          <a:prstGeom prst="rect">
            <a:avLst/>
          </a:prstGeom>
        </p:spPr>
      </p:pic>
      <p:pic>
        <p:nvPicPr>
          <p:cNvPr id="15" name="Picture 4" descr="Image result for ornl">
            <a:extLst>
              <a:ext uri="{FF2B5EF4-FFF2-40B4-BE49-F238E27FC236}">
                <a16:creationId xmlns="" xmlns:a16="http://schemas.microsoft.com/office/drawing/2014/main" id="{59A1261D-5919-4FD1-B95E-9648AD71822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45337" y="2177283"/>
            <a:ext cx="1424373" cy="6800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48778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84389" y="4384604"/>
            <a:ext cx="8724900" cy="1981200"/>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6700" y="0"/>
            <a:ext cx="8724900" cy="812800"/>
          </a:xfrm>
        </p:spPr>
        <p:txBody>
          <a:bodyPr/>
          <a:lstStyle/>
          <a:p>
            <a:r>
              <a:rPr lang="en-US" sz="2800" dirty="0">
                <a:solidFill>
                  <a:schemeClr val="accent5"/>
                </a:solidFill>
              </a:rPr>
              <a:t>Technical Topic Key </a:t>
            </a:r>
            <a:r>
              <a:rPr lang="en-US" sz="2800" dirty="0" smtClean="0">
                <a:solidFill>
                  <a:schemeClr val="accent5"/>
                </a:solidFill>
              </a:rPr>
              <a:t>Concepts/Thrusts - REMADE</a:t>
            </a:r>
            <a:endParaRPr lang="en-US" sz="2800" dirty="0">
              <a:solidFill>
                <a:schemeClr val="accent5"/>
              </a:solidFill>
            </a:endParaRPr>
          </a:p>
        </p:txBody>
      </p:sp>
      <p:sp>
        <p:nvSpPr>
          <p:cNvPr id="5" name="Rectangle 4"/>
          <p:cNvSpPr/>
          <p:nvPr/>
        </p:nvSpPr>
        <p:spPr>
          <a:xfrm>
            <a:off x="2286000" y="979714"/>
            <a:ext cx="6019800" cy="830997"/>
          </a:xfrm>
          <a:prstGeom prst="rect">
            <a:avLst/>
          </a:prstGeom>
        </p:spPr>
        <p:txBody>
          <a:bodyPr wrap="square">
            <a:spAutoFit/>
          </a:bodyPr>
          <a:lstStyle/>
          <a:p>
            <a:r>
              <a:rPr lang="en-US" sz="2400" dirty="0"/>
              <a:t>Reducing </a:t>
            </a:r>
            <a:r>
              <a:rPr lang="en-US" sz="2400" dirty="0" err="1"/>
              <a:t>EMbodied</a:t>
            </a:r>
            <a:r>
              <a:rPr lang="en-US" sz="2400" dirty="0"/>
              <a:t>-energy And Decreasing Emissions (</a:t>
            </a:r>
            <a:r>
              <a:rPr lang="en-US" sz="2400" b="1" dirty="0"/>
              <a:t>REMADE</a:t>
            </a:r>
            <a:r>
              <a:rPr lang="en-US" sz="2400" dirty="0"/>
              <a:t>) Institute</a:t>
            </a:r>
          </a:p>
        </p:txBody>
      </p:sp>
      <p:pic>
        <p:nvPicPr>
          <p:cNvPr id="6" name="Picture 5" descr="A close up of a sign&#10;&#10;Description generated with high confidence">
            <a:extLst>
              <a:ext uri="{FF2B5EF4-FFF2-40B4-BE49-F238E27FC236}">
                <a16:creationId xmlns:a16="http://schemas.microsoft.com/office/drawing/2014/main" xmlns="" id="{10D016BE-986D-4CC4-96E7-7772A1071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814" y="990600"/>
            <a:ext cx="1524000" cy="696481"/>
          </a:xfrm>
          <a:prstGeom prst="rect">
            <a:avLst/>
          </a:prstGeom>
        </p:spPr>
      </p:pic>
      <p:sp>
        <p:nvSpPr>
          <p:cNvPr id="10" name="Rectangle 9"/>
          <p:cNvSpPr/>
          <p:nvPr/>
        </p:nvSpPr>
        <p:spPr>
          <a:xfrm>
            <a:off x="266700" y="2002017"/>
            <a:ext cx="8610600" cy="2062103"/>
          </a:xfrm>
          <a:prstGeom prst="rect">
            <a:avLst/>
          </a:prstGeom>
        </p:spPr>
        <p:txBody>
          <a:bodyPr wrap="square">
            <a:spAutoFit/>
          </a:bodyPr>
          <a:lstStyle/>
          <a:p>
            <a:r>
              <a:rPr lang="en-US" sz="2000" b="1" dirty="0" smtClean="0"/>
              <a:t>Goals</a:t>
            </a:r>
            <a:r>
              <a:rPr lang="en-US" sz="2000" dirty="0" smtClean="0"/>
              <a:t>:</a:t>
            </a:r>
          </a:p>
          <a:p>
            <a:r>
              <a:rPr lang="en-US" dirty="0"/>
              <a:t>(</a:t>
            </a:r>
            <a:r>
              <a:rPr lang="en-US" dirty="0" smtClean="0"/>
              <a:t>1</a:t>
            </a:r>
            <a:r>
              <a:rPr lang="en-US" dirty="0"/>
              <a:t>) develop technologies capable of reducing energy and emissions through a reduction in primary material consumption and an increase in secondary feedstock use in domestic manufacturing, </a:t>
            </a:r>
            <a:endParaRPr lang="en-US" dirty="0" smtClean="0"/>
          </a:p>
          <a:p>
            <a:r>
              <a:rPr lang="en-US" dirty="0" smtClean="0"/>
              <a:t>(2</a:t>
            </a:r>
            <a:r>
              <a:rPr lang="en-US" dirty="0"/>
              <a:t>) develop technologies capable of achieving “better than cost and energy parity” for key recycled </a:t>
            </a:r>
            <a:r>
              <a:rPr lang="en-US" dirty="0" smtClean="0"/>
              <a:t>materials</a:t>
            </a:r>
          </a:p>
          <a:p>
            <a:r>
              <a:rPr lang="en-US" dirty="0" smtClean="0"/>
              <a:t>(3</a:t>
            </a:r>
            <a:r>
              <a:rPr lang="en-US" dirty="0"/>
              <a:t>) promote widespread application of new technologies across multiple industries.</a:t>
            </a:r>
          </a:p>
        </p:txBody>
      </p:sp>
      <p:sp>
        <p:nvSpPr>
          <p:cNvPr id="40" name="Rectangle 39"/>
          <p:cNvSpPr/>
          <p:nvPr/>
        </p:nvSpPr>
        <p:spPr>
          <a:xfrm>
            <a:off x="196426" y="4897423"/>
            <a:ext cx="2173975" cy="1015663"/>
          </a:xfrm>
          <a:prstGeom prst="rect">
            <a:avLst/>
          </a:prstGeom>
        </p:spPr>
        <p:txBody>
          <a:bodyPr wrap="square">
            <a:spAutoFit/>
          </a:bodyPr>
          <a:lstStyle/>
          <a:p>
            <a:pPr algn="ctr"/>
            <a:r>
              <a:rPr lang="en-US" sz="2000" dirty="0" smtClean="0"/>
              <a:t>Technical Performance Metric (TPMs)</a:t>
            </a:r>
            <a:endParaRPr lang="en-US" sz="2000" dirty="0"/>
          </a:p>
        </p:txBody>
      </p:sp>
      <p:grpSp>
        <p:nvGrpSpPr>
          <p:cNvPr id="71" name="Group 70"/>
          <p:cNvGrpSpPr/>
          <p:nvPr/>
        </p:nvGrpSpPr>
        <p:grpSpPr>
          <a:xfrm>
            <a:off x="2440675" y="4511292"/>
            <a:ext cx="6147496" cy="1695592"/>
            <a:chOff x="5863017" y="2560320"/>
            <a:chExt cx="6147496" cy="1695592"/>
          </a:xfrm>
        </p:grpSpPr>
        <p:grpSp>
          <p:nvGrpSpPr>
            <p:cNvPr id="72" name="Group 71">
              <a:extLst>
                <a:ext uri="{FF2B5EF4-FFF2-40B4-BE49-F238E27FC236}">
                  <a16:creationId xmlns:a16="http://schemas.microsoft.com/office/drawing/2014/main" xmlns="" id="{6AB957FA-9E6A-4778-BDC2-AFF5501E0A11}"/>
                </a:ext>
              </a:extLst>
            </p:cNvPr>
            <p:cNvGrpSpPr/>
            <p:nvPr/>
          </p:nvGrpSpPr>
          <p:grpSpPr>
            <a:xfrm>
              <a:off x="5863017" y="2560320"/>
              <a:ext cx="6147496" cy="646331"/>
              <a:chOff x="5863017" y="2649081"/>
              <a:chExt cx="6147496" cy="646331"/>
            </a:xfrm>
          </p:grpSpPr>
          <p:sp>
            <p:nvSpPr>
              <p:cNvPr id="94" name="TextBox 93">
                <a:extLst>
                  <a:ext uri="{FF2B5EF4-FFF2-40B4-BE49-F238E27FC236}">
                    <a16:creationId xmlns:a16="http://schemas.microsoft.com/office/drawing/2014/main" xmlns="" id="{90182771-094F-443F-91F0-1CEE8CA51CAA}"/>
                  </a:ext>
                </a:extLst>
              </p:cNvPr>
              <p:cNvSpPr txBox="1"/>
              <p:nvPr/>
            </p:nvSpPr>
            <p:spPr>
              <a:xfrm>
                <a:off x="10075492" y="2649081"/>
                <a:ext cx="715837" cy="646331"/>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Cross-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Industry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Reuse</a:t>
                </a:r>
              </a:p>
            </p:txBody>
          </p:sp>
          <p:sp>
            <p:nvSpPr>
              <p:cNvPr id="95" name="TextBox 94">
                <a:extLst>
                  <a:ext uri="{FF2B5EF4-FFF2-40B4-BE49-F238E27FC236}">
                    <a16:creationId xmlns:a16="http://schemas.microsoft.com/office/drawing/2014/main" xmlns="" id="{B55401EF-7BF4-41D3-B7A5-85B162B524D7}"/>
                  </a:ext>
                </a:extLst>
              </p:cNvPr>
              <p:cNvSpPr txBox="1"/>
              <p:nvPr/>
            </p:nvSpPr>
            <p:spPr>
              <a:xfrm>
                <a:off x="5863017" y="2649081"/>
                <a:ext cx="1094081" cy="646331"/>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Primary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Feedstock (FS)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Consumed</a:t>
                </a:r>
              </a:p>
            </p:txBody>
          </p:sp>
          <p:sp>
            <p:nvSpPr>
              <p:cNvPr id="96" name="TextBox 95">
                <a:extLst>
                  <a:ext uri="{FF2B5EF4-FFF2-40B4-BE49-F238E27FC236}">
                    <a16:creationId xmlns:a16="http://schemas.microsoft.com/office/drawing/2014/main" xmlns="" id="{8CC15E67-239C-4D01-A6F6-78C88A5BF818}"/>
                  </a:ext>
                </a:extLst>
              </p:cNvPr>
              <p:cNvSpPr txBox="1"/>
              <p:nvPr/>
            </p:nvSpPr>
            <p:spPr>
              <a:xfrm>
                <a:off x="6903032" y="2649081"/>
                <a:ext cx="1025730" cy="646331"/>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Secondary 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Processing</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Energy</a:t>
                </a:r>
              </a:p>
            </p:txBody>
          </p:sp>
          <p:sp>
            <p:nvSpPr>
              <p:cNvPr id="97" name="TextBox 96">
                <a:extLst>
                  <a:ext uri="{FF2B5EF4-FFF2-40B4-BE49-F238E27FC236}">
                    <a16:creationId xmlns:a16="http://schemas.microsoft.com/office/drawing/2014/main" xmlns="" id="{22F53F0F-AE3D-4322-B3F6-9906C5C9BEA7}"/>
                  </a:ext>
                </a:extLst>
              </p:cNvPr>
              <p:cNvSpPr txBox="1"/>
              <p:nvPr/>
            </p:nvSpPr>
            <p:spPr>
              <a:xfrm>
                <a:off x="10867999" y="2833747"/>
                <a:ext cx="1142514" cy="461665"/>
              </a:xfrm>
              <a:prstGeom prst="rect">
                <a:avLst/>
              </a:prstGeom>
              <a:noFill/>
            </p:spPr>
            <p:txBody>
              <a:bodyPr wrap="squar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Cost and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Energy Parity</a:t>
                </a:r>
                <a:endParaRPr kumimoji="0" lang="en-US" sz="14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endParaRPr>
              </a:p>
            </p:txBody>
          </p:sp>
          <p:sp>
            <p:nvSpPr>
              <p:cNvPr id="98" name="TextBox 97">
                <a:extLst>
                  <a:ext uri="{FF2B5EF4-FFF2-40B4-BE49-F238E27FC236}">
                    <a16:creationId xmlns:a16="http://schemas.microsoft.com/office/drawing/2014/main" xmlns="" id="{EB78A46B-FB5F-455E-A91A-4F576CE2A3FA}"/>
                  </a:ext>
                </a:extLst>
              </p:cNvPr>
              <p:cNvSpPr txBox="1"/>
              <p:nvPr/>
            </p:nvSpPr>
            <p:spPr>
              <a:xfrm>
                <a:off x="8004794" y="2649081"/>
                <a:ext cx="833882" cy="646331"/>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Embodied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Energy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Efficiency</a:t>
                </a:r>
              </a:p>
            </p:txBody>
          </p:sp>
          <p:sp>
            <p:nvSpPr>
              <p:cNvPr id="99" name="TextBox 98">
                <a:extLst>
                  <a:ext uri="{FF2B5EF4-FFF2-40B4-BE49-F238E27FC236}">
                    <a16:creationId xmlns:a16="http://schemas.microsoft.com/office/drawing/2014/main" xmlns="" id="{690459BB-177C-44EE-84B8-6FCCEA4120F4}"/>
                  </a:ext>
                </a:extLst>
              </p:cNvPr>
              <p:cNvSpPr txBox="1"/>
              <p:nvPr/>
            </p:nvSpPr>
            <p:spPr>
              <a:xfrm>
                <a:off x="9021853" y="2833747"/>
                <a:ext cx="811441" cy="461665"/>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GHG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effectLst/>
                    <a:uLnTx/>
                    <a:uFillTx/>
                    <a:latin typeface="Calibri"/>
                    <a:ea typeface="Lato" panose="020F0502020204030203" pitchFamily="34" charset="0"/>
                    <a:cs typeface="Lato" panose="020F0502020204030203" pitchFamily="34" charset="0"/>
                  </a:rPr>
                  <a:t>Emissions</a:t>
                </a:r>
              </a:p>
            </p:txBody>
          </p:sp>
        </p:grpSp>
        <p:grpSp>
          <p:nvGrpSpPr>
            <p:cNvPr id="73" name="Group 72"/>
            <p:cNvGrpSpPr/>
            <p:nvPr/>
          </p:nvGrpSpPr>
          <p:grpSpPr>
            <a:xfrm>
              <a:off x="5952852" y="3309932"/>
              <a:ext cx="5943600" cy="945980"/>
              <a:chOff x="5952852" y="3309932"/>
              <a:chExt cx="5943600" cy="945980"/>
            </a:xfrm>
          </p:grpSpPr>
          <p:grpSp>
            <p:nvGrpSpPr>
              <p:cNvPr id="74" name="Group 73">
                <a:extLst>
                  <a:ext uri="{FF2B5EF4-FFF2-40B4-BE49-F238E27FC236}">
                    <a16:creationId xmlns:a16="http://schemas.microsoft.com/office/drawing/2014/main" xmlns="" id="{901C79BF-9703-4A39-B223-73CB514E7172}"/>
                  </a:ext>
                </a:extLst>
              </p:cNvPr>
              <p:cNvGrpSpPr/>
              <p:nvPr/>
            </p:nvGrpSpPr>
            <p:grpSpPr>
              <a:xfrm>
                <a:off x="9976212" y="3319167"/>
                <a:ext cx="914400" cy="936745"/>
                <a:chOff x="9875520" y="3405849"/>
                <a:chExt cx="914400" cy="936745"/>
              </a:xfrm>
            </p:grpSpPr>
            <p:sp>
              <p:nvSpPr>
                <p:cNvPr id="92" name="Freeform 247">
                  <a:extLst>
                    <a:ext uri="{FF2B5EF4-FFF2-40B4-BE49-F238E27FC236}">
                      <a16:creationId xmlns:a16="http://schemas.microsoft.com/office/drawing/2014/main" xmlns="" id="{A194D161-F614-4E3F-98C1-B279A9B6CB62}"/>
                    </a:ext>
                  </a:extLst>
                </p:cNvPr>
                <p:cNvSpPr>
                  <a:spLocks noChangeArrowheads="1"/>
                </p:cNvSpPr>
                <p:nvPr/>
              </p:nvSpPr>
              <p:spPr bwMode="auto">
                <a:xfrm>
                  <a:off x="10032764" y="3405849"/>
                  <a:ext cx="596397" cy="596396"/>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8" y="0"/>
                        <a:pt x="1325" y="296"/>
                        <a:pt x="1325" y="662"/>
                      </a:cubicBezTo>
                      <a:lnTo>
                        <a:pt x="1325" y="662"/>
                      </a:lnTo>
                      <a:cubicBezTo>
                        <a:pt x="1325" y="1028"/>
                        <a:pt x="1028" y="1325"/>
                        <a:pt x="663" y="1325"/>
                      </a:cubicBezTo>
                      <a:lnTo>
                        <a:pt x="663" y="1325"/>
                      </a:lnTo>
                      <a:cubicBezTo>
                        <a:pt x="297" y="1325"/>
                        <a:pt x="0" y="1028"/>
                        <a:pt x="0" y="662"/>
                      </a:cubicBezTo>
                      <a:lnTo>
                        <a:pt x="0" y="662"/>
                      </a:lnTo>
                      <a:cubicBezTo>
                        <a:pt x="0" y="296"/>
                        <a:pt x="297" y="0"/>
                        <a:pt x="663" y="0"/>
                      </a:cubicBezTo>
                    </a:path>
                  </a:pathLst>
                </a:custGeom>
                <a:solidFill>
                  <a:srgbClr val="7030A0"/>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3" name="Freeform 15">
                  <a:extLst>
                    <a:ext uri="{FF2B5EF4-FFF2-40B4-BE49-F238E27FC236}">
                      <a16:creationId xmlns:a16="http://schemas.microsoft.com/office/drawing/2014/main" xmlns="" id="{AE7F0B16-E39F-4453-9B48-613C9C152C26}"/>
                    </a:ext>
                  </a:extLst>
                </p:cNvPr>
                <p:cNvSpPr>
                  <a:spLocks noChangeArrowheads="1"/>
                </p:cNvSpPr>
                <p:nvPr/>
              </p:nvSpPr>
              <p:spPr bwMode="auto">
                <a:xfrm>
                  <a:off x="9875520" y="3703057"/>
                  <a:ext cx="914400" cy="639537"/>
                </a:xfrm>
                <a:custGeom>
                  <a:avLst/>
                  <a:gdLst>
                    <a:gd name="connsiteX0" fmla="*/ 92496 w 2535279"/>
                    <a:gd name="connsiteY0" fmla="*/ 0 h 1773195"/>
                    <a:gd name="connsiteX1" fmla="*/ 192244 w 2535279"/>
                    <a:gd name="connsiteY1" fmla="*/ 94555 h 1773195"/>
                    <a:gd name="connsiteX2" fmla="*/ 503952 w 2535279"/>
                    <a:gd name="connsiteY2" fmla="*/ 762660 h 1773195"/>
                    <a:gd name="connsiteX3" fmla="*/ 1268264 w 2535279"/>
                    <a:gd name="connsiteY3" fmla="*/ 1077429 h 1773195"/>
                    <a:gd name="connsiteX4" fmla="*/ 2032574 w 2535279"/>
                    <a:gd name="connsiteY4" fmla="*/ 762660 h 1773195"/>
                    <a:gd name="connsiteX5" fmla="*/ 2344284 w 2535279"/>
                    <a:gd name="connsiteY5" fmla="*/ 94555 h 1773195"/>
                    <a:gd name="connsiteX6" fmla="*/ 2444030 w 2535279"/>
                    <a:gd name="connsiteY6" fmla="*/ 0 h 1773195"/>
                    <a:gd name="connsiteX7" fmla="*/ 2535050 w 2535279"/>
                    <a:gd name="connsiteY7" fmla="*/ 94555 h 1773195"/>
                    <a:gd name="connsiteX8" fmla="*/ 2165986 w 2535279"/>
                    <a:gd name="connsiteY8" fmla="*/ 897028 h 1773195"/>
                    <a:gd name="connsiteX9" fmla="*/ 1393724 w 2535279"/>
                    <a:gd name="connsiteY9" fmla="*/ 1261599 h 1773195"/>
                    <a:gd name="connsiteX10" fmla="*/ 1368644 w 2535279"/>
                    <a:gd name="connsiteY10" fmla="*/ 1262835 h 1773195"/>
                    <a:gd name="connsiteX11" fmla="*/ 1368644 w 2535279"/>
                    <a:gd name="connsiteY11" fmla="*/ 1773195 h 1773195"/>
                    <a:gd name="connsiteX12" fmla="*/ 1177616 w 2535279"/>
                    <a:gd name="connsiteY12" fmla="*/ 1773195 h 1773195"/>
                    <a:gd name="connsiteX13" fmla="*/ 1177616 w 2535279"/>
                    <a:gd name="connsiteY13" fmla="*/ 1263329 h 1773195"/>
                    <a:gd name="connsiteX14" fmla="*/ 1142392 w 2535279"/>
                    <a:gd name="connsiteY14" fmla="*/ 1261599 h 1773195"/>
                    <a:gd name="connsiteX15" fmla="*/ 369294 w 2535279"/>
                    <a:gd name="connsiteY15" fmla="*/ 897028 h 1773195"/>
                    <a:gd name="connsiteX16" fmla="*/ 230 w 2535279"/>
                    <a:gd name="connsiteY16" fmla="*/ 94555 h 1773195"/>
                    <a:gd name="connsiteX17" fmla="*/ 92496 w 2535279"/>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9" h="1773195">
                      <a:moveTo>
                        <a:pt x="92496" y="0"/>
                      </a:moveTo>
                      <a:cubicBezTo>
                        <a:pt x="144864" y="0"/>
                        <a:pt x="187256" y="42301"/>
                        <a:pt x="192244" y="94555"/>
                      </a:cubicBezTo>
                      <a:cubicBezTo>
                        <a:pt x="214686" y="345872"/>
                        <a:pt x="324408" y="582259"/>
                        <a:pt x="503952" y="762660"/>
                      </a:cubicBezTo>
                      <a:cubicBezTo>
                        <a:pt x="707186" y="964212"/>
                        <a:pt x="981492" y="1077429"/>
                        <a:pt x="1268264" y="1077429"/>
                      </a:cubicBezTo>
                      <a:cubicBezTo>
                        <a:pt x="1555036" y="1077429"/>
                        <a:pt x="1829340" y="964212"/>
                        <a:pt x="2032574" y="762660"/>
                      </a:cubicBezTo>
                      <a:cubicBezTo>
                        <a:pt x="2212120" y="582259"/>
                        <a:pt x="2321840" y="345872"/>
                        <a:pt x="2344284" y="94555"/>
                      </a:cubicBezTo>
                      <a:cubicBezTo>
                        <a:pt x="2348024" y="42301"/>
                        <a:pt x="2391664" y="0"/>
                        <a:pt x="2444030" y="0"/>
                      </a:cubicBezTo>
                      <a:cubicBezTo>
                        <a:pt x="2496398" y="0"/>
                        <a:pt x="2538790" y="42301"/>
                        <a:pt x="2535050" y="94555"/>
                      </a:cubicBezTo>
                      <a:cubicBezTo>
                        <a:pt x="2512606" y="396882"/>
                        <a:pt x="2381688" y="681791"/>
                        <a:pt x="2165986" y="897028"/>
                      </a:cubicBezTo>
                      <a:cubicBezTo>
                        <a:pt x="1957608" y="1104955"/>
                        <a:pt x="1684318" y="1232869"/>
                        <a:pt x="1393724" y="1261599"/>
                      </a:cubicBezTo>
                      <a:lnTo>
                        <a:pt x="1368644" y="1262835"/>
                      </a:lnTo>
                      <a:lnTo>
                        <a:pt x="1368644" y="1773195"/>
                      </a:lnTo>
                      <a:lnTo>
                        <a:pt x="1177616" y="1773195"/>
                      </a:lnTo>
                      <a:lnTo>
                        <a:pt x="1177616" y="1263329"/>
                      </a:lnTo>
                      <a:lnTo>
                        <a:pt x="1142392" y="1261599"/>
                      </a:lnTo>
                      <a:cubicBezTo>
                        <a:pt x="850962" y="1232869"/>
                        <a:pt x="577672" y="1104955"/>
                        <a:pt x="369294" y="897028"/>
                      </a:cubicBezTo>
                      <a:cubicBezTo>
                        <a:pt x="153592" y="681791"/>
                        <a:pt x="23920" y="396882"/>
                        <a:pt x="230" y="94555"/>
                      </a:cubicBezTo>
                      <a:cubicBezTo>
                        <a:pt x="-3510" y="42301"/>
                        <a:pt x="38882" y="0"/>
                        <a:pt x="92496" y="0"/>
                      </a:cubicBezTo>
                      <a:close/>
                    </a:path>
                  </a:pathLst>
                </a:custGeom>
                <a:solidFill>
                  <a:srgbClr val="7030A0"/>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75" name="Group 74">
                <a:extLst>
                  <a:ext uri="{FF2B5EF4-FFF2-40B4-BE49-F238E27FC236}">
                    <a16:creationId xmlns:a16="http://schemas.microsoft.com/office/drawing/2014/main" xmlns="" id="{CDBEA6C6-37FF-4A97-B9C5-D87D458A0EFB}"/>
                  </a:ext>
                </a:extLst>
              </p:cNvPr>
              <p:cNvGrpSpPr/>
              <p:nvPr/>
            </p:nvGrpSpPr>
            <p:grpSpPr>
              <a:xfrm>
                <a:off x="6958692" y="3309932"/>
                <a:ext cx="914400" cy="936749"/>
                <a:chOff x="6858000" y="3405849"/>
                <a:chExt cx="914400" cy="936749"/>
              </a:xfrm>
            </p:grpSpPr>
            <p:sp>
              <p:nvSpPr>
                <p:cNvPr id="90" name="Freeform 95">
                  <a:extLst>
                    <a:ext uri="{FF2B5EF4-FFF2-40B4-BE49-F238E27FC236}">
                      <a16:creationId xmlns:a16="http://schemas.microsoft.com/office/drawing/2014/main" xmlns="" id="{727FC165-0ED3-47C3-BDCF-7914F06C0504}"/>
                    </a:ext>
                  </a:extLst>
                </p:cNvPr>
                <p:cNvSpPr>
                  <a:spLocks noChangeArrowheads="1"/>
                </p:cNvSpPr>
                <p:nvPr/>
              </p:nvSpPr>
              <p:spPr bwMode="auto">
                <a:xfrm>
                  <a:off x="7017225" y="3405849"/>
                  <a:ext cx="596398" cy="596398"/>
                </a:xfrm>
                <a:custGeom>
                  <a:avLst/>
                  <a:gdLst>
                    <a:gd name="T0" fmla="*/ 662 w 1326"/>
                    <a:gd name="T1" fmla="*/ 0 h 1326"/>
                    <a:gd name="T2" fmla="*/ 662 w 1326"/>
                    <a:gd name="T3" fmla="*/ 0 h 1326"/>
                    <a:gd name="T4" fmla="*/ 1325 w 1326"/>
                    <a:gd name="T5" fmla="*/ 662 h 1326"/>
                    <a:gd name="T6" fmla="*/ 1325 w 1326"/>
                    <a:gd name="T7" fmla="*/ 662 h 1326"/>
                    <a:gd name="T8" fmla="*/ 662 w 1326"/>
                    <a:gd name="T9" fmla="*/ 1325 h 1326"/>
                    <a:gd name="T10" fmla="*/ 662 w 1326"/>
                    <a:gd name="T11" fmla="*/ 1325 h 1326"/>
                    <a:gd name="T12" fmla="*/ 0 w 1326"/>
                    <a:gd name="T13" fmla="*/ 662 h 1326"/>
                    <a:gd name="T14" fmla="*/ 0 w 1326"/>
                    <a:gd name="T15" fmla="*/ 662 h 1326"/>
                    <a:gd name="T16" fmla="*/ 662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2" y="0"/>
                      </a:moveTo>
                      <a:lnTo>
                        <a:pt x="662" y="0"/>
                      </a:lnTo>
                      <a:cubicBezTo>
                        <a:pt x="1029" y="0"/>
                        <a:pt x="1325" y="296"/>
                        <a:pt x="1325" y="662"/>
                      </a:cubicBezTo>
                      <a:lnTo>
                        <a:pt x="1325" y="662"/>
                      </a:lnTo>
                      <a:cubicBezTo>
                        <a:pt x="1325" y="1028"/>
                        <a:pt x="1029" y="1325"/>
                        <a:pt x="662" y="1325"/>
                      </a:cubicBezTo>
                      <a:lnTo>
                        <a:pt x="662" y="1325"/>
                      </a:lnTo>
                      <a:cubicBezTo>
                        <a:pt x="297" y="1325"/>
                        <a:pt x="0" y="1028"/>
                        <a:pt x="0" y="662"/>
                      </a:cubicBezTo>
                      <a:lnTo>
                        <a:pt x="0" y="662"/>
                      </a:lnTo>
                      <a:cubicBezTo>
                        <a:pt x="0" y="296"/>
                        <a:pt x="297" y="0"/>
                        <a:pt x="662" y="0"/>
                      </a:cubicBezTo>
                    </a:path>
                  </a:pathLst>
                </a:custGeom>
                <a:solidFill>
                  <a:srgbClr val="29ABE2"/>
                </a:solidFill>
                <a:ln>
                  <a:noFill/>
                </a:ln>
                <a:effectLst/>
              </p:spPr>
              <p:txBody>
                <a:bodyPr wrap="none" tIns="0" b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sym typeface="Wingdings" panose="05000000000000000000" pitchFamily="2" charset="2"/>
                    </a:rPr>
                    <a:t></a:t>
                  </a:r>
                  <a:r>
                    <a:rPr kumimoji="0" lang="en-US" sz="16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rPr>
                    <a:t>30%</a:t>
                  </a:r>
                </a:p>
              </p:txBody>
            </p:sp>
            <p:sp>
              <p:nvSpPr>
                <p:cNvPr id="91" name="Freeform 9">
                  <a:extLst>
                    <a:ext uri="{FF2B5EF4-FFF2-40B4-BE49-F238E27FC236}">
                      <a16:creationId xmlns:a16="http://schemas.microsoft.com/office/drawing/2014/main" xmlns="" id="{12B3F5F9-F093-4C41-92E3-2DE4EC30A5A9}"/>
                    </a:ext>
                  </a:extLst>
                </p:cNvPr>
                <p:cNvSpPr>
                  <a:spLocks noChangeArrowheads="1"/>
                </p:cNvSpPr>
                <p:nvPr/>
              </p:nvSpPr>
              <p:spPr bwMode="auto">
                <a:xfrm>
                  <a:off x="6858000" y="3703059"/>
                  <a:ext cx="914400" cy="639539"/>
                </a:xfrm>
                <a:custGeom>
                  <a:avLst/>
                  <a:gdLst>
                    <a:gd name="connsiteX0" fmla="*/ 92489 w 2535272"/>
                    <a:gd name="connsiteY0" fmla="*/ 0 h 1773195"/>
                    <a:gd name="connsiteX1" fmla="*/ 192236 w 2535272"/>
                    <a:gd name="connsiteY1" fmla="*/ 94555 h 1773195"/>
                    <a:gd name="connsiteX2" fmla="*/ 503946 w 2535272"/>
                    <a:gd name="connsiteY2" fmla="*/ 762660 h 1773195"/>
                    <a:gd name="connsiteX3" fmla="*/ 1267010 w 2535272"/>
                    <a:gd name="connsiteY3" fmla="*/ 1077429 h 1773195"/>
                    <a:gd name="connsiteX4" fmla="*/ 2031321 w 2535272"/>
                    <a:gd name="connsiteY4" fmla="*/ 762660 h 1773195"/>
                    <a:gd name="connsiteX5" fmla="*/ 2343030 w 2535272"/>
                    <a:gd name="connsiteY5" fmla="*/ 94555 h 1773195"/>
                    <a:gd name="connsiteX6" fmla="*/ 2442777 w 2535272"/>
                    <a:gd name="connsiteY6" fmla="*/ 0 h 1773195"/>
                    <a:gd name="connsiteX7" fmla="*/ 2535043 w 2535272"/>
                    <a:gd name="connsiteY7" fmla="*/ 94555 h 1773195"/>
                    <a:gd name="connsiteX8" fmla="*/ 2165979 w 2535272"/>
                    <a:gd name="connsiteY8" fmla="*/ 897028 h 1773195"/>
                    <a:gd name="connsiteX9" fmla="*/ 1392882 w 2535272"/>
                    <a:gd name="connsiteY9" fmla="*/ 1261599 h 1773195"/>
                    <a:gd name="connsiteX10" fmla="*/ 1368635 w 2535272"/>
                    <a:gd name="connsiteY10" fmla="*/ 1262790 h 1773195"/>
                    <a:gd name="connsiteX11" fmla="*/ 1368635 w 2535272"/>
                    <a:gd name="connsiteY11" fmla="*/ 1773195 h 1773195"/>
                    <a:gd name="connsiteX12" fmla="*/ 1177609 w 2535272"/>
                    <a:gd name="connsiteY12" fmla="*/ 1773195 h 1773195"/>
                    <a:gd name="connsiteX13" fmla="*/ 1177609 w 2535272"/>
                    <a:gd name="connsiteY13" fmla="*/ 1263376 h 1773195"/>
                    <a:gd name="connsiteX14" fmla="*/ 1141549 w 2535272"/>
                    <a:gd name="connsiteY14" fmla="*/ 1261599 h 1773195"/>
                    <a:gd name="connsiteX15" fmla="*/ 369287 w 2535272"/>
                    <a:gd name="connsiteY15" fmla="*/ 897028 h 1773195"/>
                    <a:gd name="connsiteX16" fmla="*/ 224 w 2535272"/>
                    <a:gd name="connsiteY16" fmla="*/ 94555 h 1773195"/>
                    <a:gd name="connsiteX17" fmla="*/ 92489 w 2535272"/>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2" h="1773195">
                      <a:moveTo>
                        <a:pt x="92489" y="0"/>
                      </a:moveTo>
                      <a:cubicBezTo>
                        <a:pt x="144857" y="0"/>
                        <a:pt x="187249" y="42301"/>
                        <a:pt x="192236" y="94555"/>
                      </a:cubicBezTo>
                      <a:cubicBezTo>
                        <a:pt x="213433" y="345872"/>
                        <a:pt x="324401" y="582259"/>
                        <a:pt x="503946" y="762660"/>
                      </a:cubicBezTo>
                      <a:cubicBezTo>
                        <a:pt x="705933" y="964212"/>
                        <a:pt x="981484" y="1077429"/>
                        <a:pt x="1267010" y="1077429"/>
                      </a:cubicBezTo>
                      <a:cubicBezTo>
                        <a:pt x="1553782" y="1077429"/>
                        <a:pt x="1828086" y="964212"/>
                        <a:pt x="2031321" y="762660"/>
                      </a:cubicBezTo>
                      <a:cubicBezTo>
                        <a:pt x="2212112" y="582259"/>
                        <a:pt x="2320587" y="345872"/>
                        <a:pt x="2343030" y="94555"/>
                      </a:cubicBezTo>
                      <a:cubicBezTo>
                        <a:pt x="2349264" y="42301"/>
                        <a:pt x="2390410" y="0"/>
                        <a:pt x="2442777" y="0"/>
                      </a:cubicBezTo>
                      <a:cubicBezTo>
                        <a:pt x="2496391" y="0"/>
                        <a:pt x="2538783" y="42301"/>
                        <a:pt x="2535043" y="94555"/>
                      </a:cubicBezTo>
                      <a:cubicBezTo>
                        <a:pt x="2512600" y="396882"/>
                        <a:pt x="2382928" y="681791"/>
                        <a:pt x="2165979" y="897028"/>
                      </a:cubicBezTo>
                      <a:cubicBezTo>
                        <a:pt x="1957601" y="1104955"/>
                        <a:pt x="1684310" y="1232869"/>
                        <a:pt x="1392882" y="1261599"/>
                      </a:cubicBezTo>
                      <a:lnTo>
                        <a:pt x="1368635" y="1262790"/>
                      </a:lnTo>
                      <a:lnTo>
                        <a:pt x="1368635" y="1773195"/>
                      </a:lnTo>
                      <a:lnTo>
                        <a:pt x="1177609" y="1773195"/>
                      </a:lnTo>
                      <a:lnTo>
                        <a:pt x="1177609" y="1263376"/>
                      </a:lnTo>
                      <a:lnTo>
                        <a:pt x="1141549" y="1261599"/>
                      </a:lnTo>
                      <a:cubicBezTo>
                        <a:pt x="850956" y="1232869"/>
                        <a:pt x="577665" y="1104955"/>
                        <a:pt x="369287" y="897028"/>
                      </a:cubicBezTo>
                      <a:cubicBezTo>
                        <a:pt x="153584" y="681791"/>
                        <a:pt x="22667" y="396882"/>
                        <a:pt x="224" y="94555"/>
                      </a:cubicBezTo>
                      <a:cubicBezTo>
                        <a:pt x="-3517" y="42301"/>
                        <a:pt x="40123" y="0"/>
                        <a:pt x="92489" y="0"/>
                      </a:cubicBezTo>
                      <a:close/>
                    </a:path>
                  </a:pathLst>
                </a:custGeom>
                <a:solidFill>
                  <a:srgbClr val="29ABE2"/>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76" name="Freeform 19">
                <a:extLst>
                  <a:ext uri="{FF2B5EF4-FFF2-40B4-BE49-F238E27FC236}">
                    <a16:creationId xmlns:a16="http://schemas.microsoft.com/office/drawing/2014/main" xmlns="" id="{7FAF5F5F-4714-45FA-95F6-6E4AACD27677}"/>
                  </a:ext>
                </a:extLst>
              </p:cNvPr>
              <p:cNvSpPr>
                <a:spLocks noChangeAspect="1" noChangeArrowheads="1"/>
              </p:cNvSpPr>
              <p:nvPr/>
            </p:nvSpPr>
            <p:spPr bwMode="auto">
              <a:xfrm>
                <a:off x="6112077" y="3319164"/>
                <a:ext cx="596399" cy="596398"/>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8" y="0"/>
                      <a:pt x="1325" y="296"/>
                      <a:pt x="1325" y="662"/>
                    </a:cubicBezTo>
                    <a:lnTo>
                      <a:pt x="1325" y="662"/>
                    </a:lnTo>
                    <a:cubicBezTo>
                      <a:pt x="1325" y="1028"/>
                      <a:pt x="1028" y="1325"/>
                      <a:pt x="663" y="1325"/>
                    </a:cubicBezTo>
                    <a:lnTo>
                      <a:pt x="663" y="1325"/>
                    </a:lnTo>
                    <a:cubicBezTo>
                      <a:pt x="297" y="1325"/>
                      <a:pt x="0" y="1028"/>
                      <a:pt x="0" y="662"/>
                    </a:cubicBezTo>
                    <a:lnTo>
                      <a:pt x="0" y="662"/>
                    </a:lnTo>
                    <a:cubicBezTo>
                      <a:pt x="0" y="296"/>
                      <a:pt x="297" y="0"/>
                      <a:pt x="663" y="0"/>
                    </a:cubicBezTo>
                  </a:path>
                </a:pathLst>
              </a:custGeom>
              <a:solidFill>
                <a:srgbClr val="002060"/>
              </a:solidFill>
              <a:ln>
                <a:noFill/>
              </a:ln>
              <a:effectLst/>
            </p:spPr>
            <p:txBody>
              <a:bodyPr wrap="none" tIns="0" b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sym typeface="Wingdings" panose="05000000000000000000" pitchFamily="2" charset="2"/>
                  </a:rPr>
                  <a:t></a:t>
                </a:r>
                <a:r>
                  <a:rPr kumimoji="0" lang="en-US" sz="16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rPr>
                  <a:t>30%</a:t>
                </a:r>
              </a:p>
            </p:txBody>
          </p:sp>
          <p:sp>
            <p:nvSpPr>
              <p:cNvPr id="77" name="Freeform 6">
                <a:extLst>
                  <a:ext uri="{FF2B5EF4-FFF2-40B4-BE49-F238E27FC236}">
                    <a16:creationId xmlns:a16="http://schemas.microsoft.com/office/drawing/2014/main" xmlns="" id="{FCCFC5F2-5EDE-4035-8C03-8B100CEE8FCF}"/>
                  </a:ext>
                </a:extLst>
              </p:cNvPr>
              <p:cNvSpPr>
                <a:spLocks noChangeArrowheads="1"/>
              </p:cNvSpPr>
              <p:nvPr/>
            </p:nvSpPr>
            <p:spPr bwMode="auto">
              <a:xfrm>
                <a:off x="5952852" y="3616373"/>
                <a:ext cx="914400" cy="639539"/>
              </a:xfrm>
              <a:custGeom>
                <a:avLst/>
                <a:gdLst>
                  <a:gd name="connsiteX0" fmla="*/ 92495 w 2535275"/>
                  <a:gd name="connsiteY0" fmla="*/ 0 h 1773195"/>
                  <a:gd name="connsiteX1" fmla="*/ 192242 w 2535275"/>
                  <a:gd name="connsiteY1" fmla="*/ 94555 h 1773195"/>
                  <a:gd name="connsiteX2" fmla="*/ 503951 w 2535275"/>
                  <a:gd name="connsiteY2" fmla="*/ 762660 h 1773195"/>
                  <a:gd name="connsiteX3" fmla="*/ 1268261 w 2535275"/>
                  <a:gd name="connsiteY3" fmla="*/ 1077429 h 1773195"/>
                  <a:gd name="connsiteX4" fmla="*/ 2031324 w 2535275"/>
                  <a:gd name="connsiteY4" fmla="*/ 762660 h 1773195"/>
                  <a:gd name="connsiteX5" fmla="*/ 2343033 w 2535275"/>
                  <a:gd name="connsiteY5" fmla="*/ 94555 h 1773195"/>
                  <a:gd name="connsiteX6" fmla="*/ 2442780 w 2535275"/>
                  <a:gd name="connsiteY6" fmla="*/ 0 h 1773195"/>
                  <a:gd name="connsiteX7" fmla="*/ 2535046 w 2535275"/>
                  <a:gd name="connsiteY7" fmla="*/ 94555 h 1773195"/>
                  <a:gd name="connsiteX8" fmla="*/ 2167229 w 2535275"/>
                  <a:gd name="connsiteY8" fmla="*/ 897028 h 1773195"/>
                  <a:gd name="connsiteX9" fmla="*/ 1393724 w 2535275"/>
                  <a:gd name="connsiteY9" fmla="*/ 1261599 h 1773195"/>
                  <a:gd name="connsiteX10" fmla="*/ 1368649 w 2535275"/>
                  <a:gd name="connsiteY10" fmla="*/ 1262835 h 1773195"/>
                  <a:gd name="connsiteX11" fmla="*/ 1368649 w 2535275"/>
                  <a:gd name="connsiteY11" fmla="*/ 1773195 h 1773195"/>
                  <a:gd name="connsiteX12" fmla="*/ 1177619 w 2535275"/>
                  <a:gd name="connsiteY12" fmla="*/ 1773195 h 1773195"/>
                  <a:gd name="connsiteX13" fmla="*/ 1177619 w 2535275"/>
                  <a:gd name="connsiteY13" fmla="*/ 1263330 h 1773195"/>
                  <a:gd name="connsiteX14" fmla="*/ 1142387 w 2535275"/>
                  <a:gd name="connsiteY14" fmla="*/ 1261599 h 1773195"/>
                  <a:gd name="connsiteX15" fmla="*/ 368046 w 2535275"/>
                  <a:gd name="connsiteY15" fmla="*/ 897028 h 1773195"/>
                  <a:gd name="connsiteX16" fmla="*/ 230 w 2535275"/>
                  <a:gd name="connsiteY16" fmla="*/ 94555 h 1773195"/>
                  <a:gd name="connsiteX17" fmla="*/ 92495 w 2535275"/>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5" h="1773195">
                    <a:moveTo>
                      <a:pt x="92495" y="0"/>
                    </a:moveTo>
                    <a:cubicBezTo>
                      <a:pt x="144863" y="0"/>
                      <a:pt x="187255" y="42301"/>
                      <a:pt x="192242" y="94555"/>
                    </a:cubicBezTo>
                    <a:cubicBezTo>
                      <a:pt x="213438" y="345872"/>
                      <a:pt x="323160" y="582259"/>
                      <a:pt x="503951" y="762660"/>
                    </a:cubicBezTo>
                    <a:cubicBezTo>
                      <a:pt x="705938" y="964212"/>
                      <a:pt x="981489" y="1077429"/>
                      <a:pt x="1268261" y="1077429"/>
                    </a:cubicBezTo>
                    <a:cubicBezTo>
                      <a:pt x="1553786" y="1077429"/>
                      <a:pt x="1829337" y="964212"/>
                      <a:pt x="2031324" y="762660"/>
                    </a:cubicBezTo>
                    <a:cubicBezTo>
                      <a:pt x="2212115" y="582259"/>
                      <a:pt x="2321837" y="345872"/>
                      <a:pt x="2343033" y="94555"/>
                    </a:cubicBezTo>
                    <a:cubicBezTo>
                      <a:pt x="2348020" y="42301"/>
                      <a:pt x="2390413" y="0"/>
                      <a:pt x="2442780" y="0"/>
                    </a:cubicBezTo>
                    <a:cubicBezTo>
                      <a:pt x="2496394" y="0"/>
                      <a:pt x="2538786" y="42301"/>
                      <a:pt x="2535046" y="94555"/>
                    </a:cubicBezTo>
                    <a:cubicBezTo>
                      <a:pt x="2512603" y="396882"/>
                      <a:pt x="2381685" y="681791"/>
                      <a:pt x="2167229" y="897028"/>
                    </a:cubicBezTo>
                    <a:cubicBezTo>
                      <a:pt x="1957761" y="1104955"/>
                      <a:pt x="1684334" y="1232869"/>
                      <a:pt x="1393724" y="1261599"/>
                    </a:cubicBezTo>
                    <a:lnTo>
                      <a:pt x="1368649" y="1262835"/>
                    </a:lnTo>
                    <a:lnTo>
                      <a:pt x="1368649" y="1773195"/>
                    </a:lnTo>
                    <a:lnTo>
                      <a:pt x="1177619" y="1773195"/>
                    </a:lnTo>
                    <a:lnTo>
                      <a:pt x="1177619" y="1263330"/>
                    </a:lnTo>
                    <a:lnTo>
                      <a:pt x="1142387" y="1261599"/>
                    </a:lnTo>
                    <a:cubicBezTo>
                      <a:pt x="850941" y="1232869"/>
                      <a:pt x="577514" y="1104955"/>
                      <a:pt x="368046" y="897028"/>
                    </a:cubicBezTo>
                    <a:cubicBezTo>
                      <a:pt x="152344" y="681791"/>
                      <a:pt x="22673" y="396882"/>
                      <a:pt x="230" y="94555"/>
                    </a:cubicBezTo>
                    <a:cubicBezTo>
                      <a:pt x="-3511" y="42301"/>
                      <a:pt x="38882" y="0"/>
                      <a:pt x="92495" y="0"/>
                    </a:cubicBezTo>
                    <a:close/>
                  </a:path>
                </a:pathLst>
              </a:custGeom>
              <a:solidFill>
                <a:srgbClr val="002060"/>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78" name="Group 77">
                <a:extLst>
                  <a:ext uri="{FF2B5EF4-FFF2-40B4-BE49-F238E27FC236}">
                    <a16:creationId xmlns:a16="http://schemas.microsoft.com/office/drawing/2014/main" xmlns="" id="{711835E8-57CD-4648-9DBD-AA6483591AE7}"/>
                  </a:ext>
                </a:extLst>
              </p:cNvPr>
              <p:cNvGrpSpPr/>
              <p:nvPr/>
            </p:nvGrpSpPr>
            <p:grpSpPr>
              <a:xfrm>
                <a:off x="10982052" y="3319167"/>
                <a:ext cx="914400" cy="936745"/>
                <a:chOff x="10881360" y="3405762"/>
                <a:chExt cx="914400" cy="936745"/>
              </a:xfrm>
            </p:grpSpPr>
            <p:sp>
              <p:nvSpPr>
                <p:cNvPr id="88" name="Freeform 247">
                  <a:extLst>
                    <a:ext uri="{FF2B5EF4-FFF2-40B4-BE49-F238E27FC236}">
                      <a16:creationId xmlns:a16="http://schemas.microsoft.com/office/drawing/2014/main" xmlns="" id="{A76D162F-AC54-4FE7-8301-8F3903D69202}"/>
                    </a:ext>
                  </a:extLst>
                </p:cNvPr>
                <p:cNvSpPr>
                  <a:spLocks noChangeArrowheads="1"/>
                </p:cNvSpPr>
                <p:nvPr/>
              </p:nvSpPr>
              <p:spPr bwMode="auto">
                <a:xfrm>
                  <a:off x="11038604" y="3405762"/>
                  <a:ext cx="596397" cy="596396"/>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8" y="0"/>
                        <a:pt x="1325" y="296"/>
                        <a:pt x="1325" y="662"/>
                      </a:cubicBezTo>
                      <a:lnTo>
                        <a:pt x="1325" y="662"/>
                      </a:lnTo>
                      <a:cubicBezTo>
                        <a:pt x="1325" y="1028"/>
                        <a:pt x="1028" y="1325"/>
                        <a:pt x="663" y="1325"/>
                      </a:cubicBezTo>
                      <a:lnTo>
                        <a:pt x="663" y="1325"/>
                      </a:lnTo>
                      <a:cubicBezTo>
                        <a:pt x="297" y="1325"/>
                        <a:pt x="0" y="1028"/>
                        <a:pt x="0" y="662"/>
                      </a:cubicBezTo>
                      <a:lnTo>
                        <a:pt x="0" y="662"/>
                      </a:lnTo>
                      <a:cubicBezTo>
                        <a:pt x="0" y="296"/>
                        <a:pt x="297" y="0"/>
                        <a:pt x="663" y="0"/>
                      </a:cubicBezTo>
                    </a:path>
                  </a:pathLst>
                </a:custGeom>
                <a:solidFill>
                  <a:schemeClr val="tx1">
                    <a:lumMod val="65000"/>
                    <a:lumOff val="35000"/>
                  </a:schemeClr>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9" name="Freeform 15">
                  <a:extLst>
                    <a:ext uri="{FF2B5EF4-FFF2-40B4-BE49-F238E27FC236}">
                      <a16:creationId xmlns:a16="http://schemas.microsoft.com/office/drawing/2014/main" xmlns="" id="{ED57E133-8000-404F-85D5-00FB8CC131AA}"/>
                    </a:ext>
                  </a:extLst>
                </p:cNvPr>
                <p:cNvSpPr>
                  <a:spLocks noChangeArrowheads="1"/>
                </p:cNvSpPr>
                <p:nvPr/>
              </p:nvSpPr>
              <p:spPr bwMode="auto">
                <a:xfrm>
                  <a:off x="10881360" y="3702970"/>
                  <a:ext cx="914400" cy="639537"/>
                </a:xfrm>
                <a:custGeom>
                  <a:avLst/>
                  <a:gdLst>
                    <a:gd name="connsiteX0" fmla="*/ 92496 w 2535279"/>
                    <a:gd name="connsiteY0" fmla="*/ 0 h 1773195"/>
                    <a:gd name="connsiteX1" fmla="*/ 192244 w 2535279"/>
                    <a:gd name="connsiteY1" fmla="*/ 94555 h 1773195"/>
                    <a:gd name="connsiteX2" fmla="*/ 503952 w 2535279"/>
                    <a:gd name="connsiteY2" fmla="*/ 762660 h 1773195"/>
                    <a:gd name="connsiteX3" fmla="*/ 1268264 w 2535279"/>
                    <a:gd name="connsiteY3" fmla="*/ 1077429 h 1773195"/>
                    <a:gd name="connsiteX4" fmla="*/ 2032574 w 2535279"/>
                    <a:gd name="connsiteY4" fmla="*/ 762660 h 1773195"/>
                    <a:gd name="connsiteX5" fmla="*/ 2344284 w 2535279"/>
                    <a:gd name="connsiteY5" fmla="*/ 94555 h 1773195"/>
                    <a:gd name="connsiteX6" fmla="*/ 2444030 w 2535279"/>
                    <a:gd name="connsiteY6" fmla="*/ 0 h 1773195"/>
                    <a:gd name="connsiteX7" fmla="*/ 2535050 w 2535279"/>
                    <a:gd name="connsiteY7" fmla="*/ 94555 h 1773195"/>
                    <a:gd name="connsiteX8" fmla="*/ 2165986 w 2535279"/>
                    <a:gd name="connsiteY8" fmla="*/ 897028 h 1773195"/>
                    <a:gd name="connsiteX9" fmla="*/ 1393724 w 2535279"/>
                    <a:gd name="connsiteY9" fmla="*/ 1261599 h 1773195"/>
                    <a:gd name="connsiteX10" fmla="*/ 1368644 w 2535279"/>
                    <a:gd name="connsiteY10" fmla="*/ 1262835 h 1773195"/>
                    <a:gd name="connsiteX11" fmla="*/ 1368644 w 2535279"/>
                    <a:gd name="connsiteY11" fmla="*/ 1773195 h 1773195"/>
                    <a:gd name="connsiteX12" fmla="*/ 1177616 w 2535279"/>
                    <a:gd name="connsiteY12" fmla="*/ 1773195 h 1773195"/>
                    <a:gd name="connsiteX13" fmla="*/ 1177616 w 2535279"/>
                    <a:gd name="connsiteY13" fmla="*/ 1263329 h 1773195"/>
                    <a:gd name="connsiteX14" fmla="*/ 1142392 w 2535279"/>
                    <a:gd name="connsiteY14" fmla="*/ 1261599 h 1773195"/>
                    <a:gd name="connsiteX15" fmla="*/ 369294 w 2535279"/>
                    <a:gd name="connsiteY15" fmla="*/ 897028 h 1773195"/>
                    <a:gd name="connsiteX16" fmla="*/ 230 w 2535279"/>
                    <a:gd name="connsiteY16" fmla="*/ 94555 h 1773195"/>
                    <a:gd name="connsiteX17" fmla="*/ 92496 w 2535279"/>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9" h="1773195">
                      <a:moveTo>
                        <a:pt x="92496" y="0"/>
                      </a:moveTo>
                      <a:cubicBezTo>
                        <a:pt x="144864" y="0"/>
                        <a:pt x="187256" y="42301"/>
                        <a:pt x="192244" y="94555"/>
                      </a:cubicBezTo>
                      <a:cubicBezTo>
                        <a:pt x="214686" y="345872"/>
                        <a:pt x="324408" y="582259"/>
                        <a:pt x="503952" y="762660"/>
                      </a:cubicBezTo>
                      <a:cubicBezTo>
                        <a:pt x="707186" y="964212"/>
                        <a:pt x="981492" y="1077429"/>
                        <a:pt x="1268264" y="1077429"/>
                      </a:cubicBezTo>
                      <a:cubicBezTo>
                        <a:pt x="1555036" y="1077429"/>
                        <a:pt x="1829340" y="964212"/>
                        <a:pt x="2032574" y="762660"/>
                      </a:cubicBezTo>
                      <a:cubicBezTo>
                        <a:pt x="2212120" y="582259"/>
                        <a:pt x="2321840" y="345872"/>
                        <a:pt x="2344284" y="94555"/>
                      </a:cubicBezTo>
                      <a:cubicBezTo>
                        <a:pt x="2348024" y="42301"/>
                        <a:pt x="2391664" y="0"/>
                        <a:pt x="2444030" y="0"/>
                      </a:cubicBezTo>
                      <a:cubicBezTo>
                        <a:pt x="2496398" y="0"/>
                        <a:pt x="2538790" y="42301"/>
                        <a:pt x="2535050" y="94555"/>
                      </a:cubicBezTo>
                      <a:cubicBezTo>
                        <a:pt x="2512606" y="396882"/>
                        <a:pt x="2381688" y="681791"/>
                        <a:pt x="2165986" y="897028"/>
                      </a:cubicBezTo>
                      <a:cubicBezTo>
                        <a:pt x="1957608" y="1104955"/>
                        <a:pt x="1684318" y="1232869"/>
                        <a:pt x="1393724" y="1261599"/>
                      </a:cubicBezTo>
                      <a:lnTo>
                        <a:pt x="1368644" y="1262835"/>
                      </a:lnTo>
                      <a:lnTo>
                        <a:pt x="1368644" y="1773195"/>
                      </a:lnTo>
                      <a:lnTo>
                        <a:pt x="1177616" y="1773195"/>
                      </a:lnTo>
                      <a:lnTo>
                        <a:pt x="1177616" y="1263329"/>
                      </a:lnTo>
                      <a:lnTo>
                        <a:pt x="1142392" y="1261599"/>
                      </a:lnTo>
                      <a:cubicBezTo>
                        <a:pt x="850962" y="1232869"/>
                        <a:pt x="577672" y="1104955"/>
                        <a:pt x="369294" y="897028"/>
                      </a:cubicBezTo>
                      <a:cubicBezTo>
                        <a:pt x="153592" y="681791"/>
                        <a:pt x="23920" y="396882"/>
                        <a:pt x="230" y="94555"/>
                      </a:cubicBezTo>
                      <a:cubicBezTo>
                        <a:pt x="-3510" y="42301"/>
                        <a:pt x="38882" y="0"/>
                        <a:pt x="92496" y="0"/>
                      </a:cubicBezTo>
                      <a:close/>
                    </a:path>
                  </a:pathLst>
                </a:custGeom>
                <a:solidFill>
                  <a:schemeClr val="tx1">
                    <a:lumMod val="65000"/>
                    <a:lumOff val="35000"/>
                  </a:schemeClr>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79" name="Group 78">
                <a:extLst>
                  <a:ext uri="{FF2B5EF4-FFF2-40B4-BE49-F238E27FC236}">
                    <a16:creationId xmlns:a16="http://schemas.microsoft.com/office/drawing/2014/main" xmlns="" id="{FDD51C25-F354-43D8-9011-0E15E73894A9}"/>
                  </a:ext>
                </a:extLst>
              </p:cNvPr>
              <p:cNvGrpSpPr/>
              <p:nvPr/>
            </p:nvGrpSpPr>
            <p:grpSpPr>
              <a:xfrm>
                <a:off x="7964532" y="3310019"/>
                <a:ext cx="914400" cy="936749"/>
                <a:chOff x="7863840" y="3405849"/>
                <a:chExt cx="914400" cy="936749"/>
              </a:xfrm>
            </p:grpSpPr>
            <p:sp>
              <p:nvSpPr>
                <p:cNvPr id="86" name="Freeform 170">
                  <a:extLst>
                    <a:ext uri="{FF2B5EF4-FFF2-40B4-BE49-F238E27FC236}">
                      <a16:creationId xmlns:a16="http://schemas.microsoft.com/office/drawing/2014/main" xmlns="" id="{68E9D561-10E9-49BD-BFF9-708B72E7E32B}"/>
                    </a:ext>
                  </a:extLst>
                </p:cNvPr>
                <p:cNvSpPr>
                  <a:spLocks noChangeArrowheads="1"/>
                </p:cNvSpPr>
                <p:nvPr/>
              </p:nvSpPr>
              <p:spPr bwMode="auto">
                <a:xfrm>
                  <a:off x="8023067" y="3405849"/>
                  <a:ext cx="596398" cy="596398"/>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9" y="0"/>
                        <a:pt x="1325" y="296"/>
                        <a:pt x="1325" y="662"/>
                      </a:cubicBezTo>
                      <a:lnTo>
                        <a:pt x="1325" y="662"/>
                      </a:lnTo>
                      <a:cubicBezTo>
                        <a:pt x="1325" y="1028"/>
                        <a:pt x="1029" y="1325"/>
                        <a:pt x="663" y="1325"/>
                      </a:cubicBezTo>
                      <a:lnTo>
                        <a:pt x="663" y="1325"/>
                      </a:lnTo>
                      <a:cubicBezTo>
                        <a:pt x="296" y="1325"/>
                        <a:pt x="0" y="1028"/>
                        <a:pt x="0" y="662"/>
                      </a:cubicBezTo>
                      <a:lnTo>
                        <a:pt x="0" y="662"/>
                      </a:lnTo>
                      <a:cubicBezTo>
                        <a:pt x="0" y="296"/>
                        <a:pt x="296" y="0"/>
                        <a:pt x="663" y="0"/>
                      </a:cubicBezTo>
                    </a:path>
                  </a:pathLst>
                </a:custGeom>
                <a:solidFill>
                  <a:srgbClr val="ED7D31"/>
                </a:solidFill>
                <a:ln>
                  <a:noFill/>
                </a:ln>
                <a:effectLst/>
              </p:spPr>
              <p:txBody>
                <a:bodyPr wrap="none" lIns="45720" tIns="0" rIns="91440" bIns="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sym typeface="Wingdings" panose="05000000000000000000" pitchFamily="2" charset="2"/>
                    </a:rPr>
                    <a:t></a:t>
                  </a:r>
                  <a:r>
                    <a:rPr kumimoji="0" lang="en-US" sz="1400" b="1"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rPr>
                    <a:t>25%</a:t>
                  </a:r>
                </a:p>
              </p:txBody>
            </p:sp>
            <p:sp>
              <p:nvSpPr>
                <p:cNvPr id="87" name="Freeform 12">
                  <a:extLst>
                    <a:ext uri="{FF2B5EF4-FFF2-40B4-BE49-F238E27FC236}">
                      <a16:creationId xmlns:a16="http://schemas.microsoft.com/office/drawing/2014/main" xmlns="" id="{988D34B9-A20E-45D8-94F8-E8BE4C5BC3FC}"/>
                    </a:ext>
                  </a:extLst>
                </p:cNvPr>
                <p:cNvSpPr>
                  <a:spLocks noChangeArrowheads="1"/>
                </p:cNvSpPr>
                <p:nvPr/>
              </p:nvSpPr>
              <p:spPr bwMode="auto">
                <a:xfrm>
                  <a:off x="7863840" y="3703059"/>
                  <a:ext cx="914400" cy="639539"/>
                </a:xfrm>
                <a:custGeom>
                  <a:avLst/>
                  <a:gdLst>
                    <a:gd name="connsiteX0" fmla="*/ 92495 w 2535272"/>
                    <a:gd name="connsiteY0" fmla="*/ 0 h 1773195"/>
                    <a:gd name="connsiteX1" fmla="*/ 190996 w 2535272"/>
                    <a:gd name="connsiteY1" fmla="*/ 94555 h 1773195"/>
                    <a:gd name="connsiteX2" fmla="*/ 503952 w 2535272"/>
                    <a:gd name="connsiteY2" fmla="*/ 762660 h 1773195"/>
                    <a:gd name="connsiteX3" fmla="*/ 1268263 w 2535272"/>
                    <a:gd name="connsiteY3" fmla="*/ 1077429 h 1773195"/>
                    <a:gd name="connsiteX4" fmla="*/ 2031327 w 2535272"/>
                    <a:gd name="connsiteY4" fmla="*/ 762660 h 1773195"/>
                    <a:gd name="connsiteX5" fmla="*/ 2344283 w 2535272"/>
                    <a:gd name="connsiteY5" fmla="*/ 94555 h 1773195"/>
                    <a:gd name="connsiteX6" fmla="*/ 2442783 w 2535272"/>
                    <a:gd name="connsiteY6" fmla="*/ 0 h 1773195"/>
                    <a:gd name="connsiteX7" fmla="*/ 2535049 w 2535272"/>
                    <a:gd name="connsiteY7" fmla="*/ 94555 h 1773195"/>
                    <a:gd name="connsiteX8" fmla="*/ 2165985 w 2535272"/>
                    <a:gd name="connsiteY8" fmla="*/ 897028 h 1773195"/>
                    <a:gd name="connsiteX9" fmla="*/ 1393723 w 2535272"/>
                    <a:gd name="connsiteY9" fmla="*/ 1261599 h 1773195"/>
                    <a:gd name="connsiteX10" fmla="*/ 1368641 w 2535272"/>
                    <a:gd name="connsiteY10" fmla="*/ 1262835 h 1773195"/>
                    <a:gd name="connsiteX11" fmla="*/ 1368641 w 2535272"/>
                    <a:gd name="connsiteY11" fmla="*/ 1773195 h 1773195"/>
                    <a:gd name="connsiteX12" fmla="*/ 1177615 w 2535272"/>
                    <a:gd name="connsiteY12" fmla="*/ 1773195 h 1773195"/>
                    <a:gd name="connsiteX13" fmla="*/ 1177615 w 2535272"/>
                    <a:gd name="connsiteY13" fmla="*/ 1263317 h 1773195"/>
                    <a:gd name="connsiteX14" fmla="*/ 1142749 w 2535272"/>
                    <a:gd name="connsiteY14" fmla="*/ 1261599 h 1773195"/>
                    <a:gd name="connsiteX15" fmla="*/ 369293 w 2535272"/>
                    <a:gd name="connsiteY15" fmla="*/ 897028 h 1773195"/>
                    <a:gd name="connsiteX16" fmla="*/ 230 w 2535272"/>
                    <a:gd name="connsiteY16" fmla="*/ 94555 h 1773195"/>
                    <a:gd name="connsiteX17" fmla="*/ 92495 w 2535272"/>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2" h="1773195">
                      <a:moveTo>
                        <a:pt x="92495" y="0"/>
                      </a:moveTo>
                      <a:cubicBezTo>
                        <a:pt x="144863" y="0"/>
                        <a:pt x="187255" y="42301"/>
                        <a:pt x="190996" y="94555"/>
                      </a:cubicBezTo>
                      <a:cubicBezTo>
                        <a:pt x="214685" y="345872"/>
                        <a:pt x="324407" y="582259"/>
                        <a:pt x="503952" y="762660"/>
                      </a:cubicBezTo>
                      <a:cubicBezTo>
                        <a:pt x="707186" y="964212"/>
                        <a:pt x="981490" y="1077429"/>
                        <a:pt x="1268263" y="1077429"/>
                      </a:cubicBezTo>
                      <a:cubicBezTo>
                        <a:pt x="1553788" y="1077429"/>
                        <a:pt x="1829339" y="964212"/>
                        <a:pt x="2031327" y="762660"/>
                      </a:cubicBezTo>
                      <a:cubicBezTo>
                        <a:pt x="2210871" y="582259"/>
                        <a:pt x="2321839" y="345872"/>
                        <a:pt x="2344283" y="94555"/>
                      </a:cubicBezTo>
                      <a:cubicBezTo>
                        <a:pt x="2348023" y="42301"/>
                        <a:pt x="2390415" y="0"/>
                        <a:pt x="2442783" y="0"/>
                      </a:cubicBezTo>
                      <a:cubicBezTo>
                        <a:pt x="2495150" y="0"/>
                        <a:pt x="2538789" y="42301"/>
                        <a:pt x="2535049" y="94555"/>
                      </a:cubicBezTo>
                      <a:cubicBezTo>
                        <a:pt x="2512605" y="396882"/>
                        <a:pt x="2381688" y="681791"/>
                        <a:pt x="2165985" y="897028"/>
                      </a:cubicBezTo>
                      <a:cubicBezTo>
                        <a:pt x="1957607" y="1104955"/>
                        <a:pt x="1684316" y="1232869"/>
                        <a:pt x="1393723" y="1261599"/>
                      </a:cubicBezTo>
                      <a:lnTo>
                        <a:pt x="1368641" y="1262835"/>
                      </a:lnTo>
                      <a:lnTo>
                        <a:pt x="1368641" y="1773195"/>
                      </a:lnTo>
                      <a:lnTo>
                        <a:pt x="1177615" y="1773195"/>
                      </a:lnTo>
                      <a:lnTo>
                        <a:pt x="1177615" y="1263317"/>
                      </a:lnTo>
                      <a:lnTo>
                        <a:pt x="1142749" y="1261599"/>
                      </a:lnTo>
                      <a:cubicBezTo>
                        <a:pt x="851917" y="1232869"/>
                        <a:pt x="577671" y="1104955"/>
                        <a:pt x="369293" y="897028"/>
                      </a:cubicBezTo>
                      <a:cubicBezTo>
                        <a:pt x="153590" y="681791"/>
                        <a:pt x="22673" y="396882"/>
                        <a:pt x="230" y="94555"/>
                      </a:cubicBezTo>
                      <a:cubicBezTo>
                        <a:pt x="-3511" y="42301"/>
                        <a:pt x="38881" y="0"/>
                        <a:pt x="92495" y="0"/>
                      </a:cubicBezTo>
                      <a:close/>
                    </a:path>
                  </a:pathLst>
                </a:custGeom>
                <a:solidFill>
                  <a:srgbClr val="ED7D31"/>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80" name="Group 79">
                <a:extLst>
                  <a:ext uri="{FF2B5EF4-FFF2-40B4-BE49-F238E27FC236}">
                    <a16:creationId xmlns:a16="http://schemas.microsoft.com/office/drawing/2014/main" xmlns="" id="{63D06A32-DF39-46DB-BB91-2620889E7707}"/>
                  </a:ext>
                </a:extLst>
              </p:cNvPr>
              <p:cNvGrpSpPr/>
              <p:nvPr/>
            </p:nvGrpSpPr>
            <p:grpSpPr>
              <a:xfrm>
                <a:off x="8970372" y="3319163"/>
                <a:ext cx="914400" cy="936749"/>
                <a:chOff x="8869680" y="3405762"/>
                <a:chExt cx="914400" cy="936749"/>
              </a:xfrm>
            </p:grpSpPr>
            <p:sp>
              <p:nvSpPr>
                <p:cNvPr id="84" name="Freeform 170">
                  <a:extLst>
                    <a:ext uri="{FF2B5EF4-FFF2-40B4-BE49-F238E27FC236}">
                      <a16:creationId xmlns:a16="http://schemas.microsoft.com/office/drawing/2014/main" xmlns="" id="{296EE1DC-BA57-4817-8194-C88B418DCD56}"/>
                    </a:ext>
                  </a:extLst>
                </p:cNvPr>
                <p:cNvSpPr>
                  <a:spLocks noChangeArrowheads="1"/>
                </p:cNvSpPr>
                <p:nvPr/>
              </p:nvSpPr>
              <p:spPr bwMode="auto">
                <a:xfrm>
                  <a:off x="9028907" y="3405762"/>
                  <a:ext cx="596398" cy="596398"/>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9" y="0"/>
                        <a:pt x="1325" y="296"/>
                        <a:pt x="1325" y="662"/>
                      </a:cubicBezTo>
                      <a:lnTo>
                        <a:pt x="1325" y="662"/>
                      </a:lnTo>
                      <a:cubicBezTo>
                        <a:pt x="1325" y="1028"/>
                        <a:pt x="1029" y="1325"/>
                        <a:pt x="663" y="1325"/>
                      </a:cubicBezTo>
                      <a:lnTo>
                        <a:pt x="663" y="1325"/>
                      </a:lnTo>
                      <a:cubicBezTo>
                        <a:pt x="296" y="1325"/>
                        <a:pt x="0" y="1028"/>
                        <a:pt x="0" y="662"/>
                      </a:cubicBezTo>
                      <a:lnTo>
                        <a:pt x="0" y="662"/>
                      </a:lnTo>
                      <a:cubicBezTo>
                        <a:pt x="0" y="296"/>
                        <a:pt x="296" y="0"/>
                        <a:pt x="663" y="0"/>
                      </a:cubicBezTo>
                    </a:path>
                  </a:pathLst>
                </a:custGeom>
                <a:solidFill>
                  <a:schemeClr val="accent3"/>
                </a:solidFill>
                <a:ln>
                  <a:noFill/>
                </a:ln>
                <a:effectLst/>
              </p:spPr>
              <p:txBody>
                <a:bodyPr wrap="none" lIns="45720" rIns="9144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sym typeface="Wingdings" panose="05000000000000000000" pitchFamily="2" charset="2"/>
                    </a:rPr>
                    <a:t></a:t>
                  </a:r>
                  <a:r>
                    <a:rPr kumimoji="0" lang="en-US" sz="1400" b="1"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rPr>
                    <a:t>20%</a:t>
                  </a:r>
                </a:p>
              </p:txBody>
            </p:sp>
            <p:sp>
              <p:nvSpPr>
                <p:cNvPr id="85" name="Freeform 12">
                  <a:extLst>
                    <a:ext uri="{FF2B5EF4-FFF2-40B4-BE49-F238E27FC236}">
                      <a16:creationId xmlns:a16="http://schemas.microsoft.com/office/drawing/2014/main" xmlns="" id="{607F69C2-46A1-40E4-9D3A-FDBF79139D5E}"/>
                    </a:ext>
                  </a:extLst>
                </p:cNvPr>
                <p:cNvSpPr>
                  <a:spLocks noChangeArrowheads="1"/>
                </p:cNvSpPr>
                <p:nvPr/>
              </p:nvSpPr>
              <p:spPr bwMode="auto">
                <a:xfrm>
                  <a:off x="8869680" y="3702972"/>
                  <a:ext cx="914400" cy="639539"/>
                </a:xfrm>
                <a:custGeom>
                  <a:avLst/>
                  <a:gdLst>
                    <a:gd name="connsiteX0" fmla="*/ 92495 w 2535272"/>
                    <a:gd name="connsiteY0" fmla="*/ 0 h 1773195"/>
                    <a:gd name="connsiteX1" fmla="*/ 190996 w 2535272"/>
                    <a:gd name="connsiteY1" fmla="*/ 94555 h 1773195"/>
                    <a:gd name="connsiteX2" fmla="*/ 503952 w 2535272"/>
                    <a:gd name="connsiteY2" fmla="*/ 762660 h 1773195"/>
                    <a:gd name="connsiteX3" fmla="*/ 1268263 w 2535272"/>
                    <a:gd name="connsiteY3" fmla="*/ 1077429 h 1773195"/>
                    <a:gd name="connsiteX4" fmla="*/ 2031327 w 2535272"/>
                    <a:gd name="connsiteY4" fmla="*/ 762660 h 1773195"/>
                    <a:gd name="connsiteX5" fmla="*/ 2344283 w 2535272"/>
                    <a:gd name="connsiteY5" fmla="*/ 94555 h 1773195"/>
                    <a:gd name="connsiteX6" fmla="*/ 2442783 w 2535272"/>
                    <a:gd name="connsiteY6" fmla="*/ 0 h 1773195"/>
                    <a:gd name="connsiteX7" fmla="*/ 2535049 w 2535272"/>
                    <a:gd name="connsiteY7" fmla="*/ 94555 h 1773195"/>
                    <a:gd name="connsiteX8" fmla="*/ 2165985 w 2535272"/>
                    <a:gd name="connsiteY8" fmla="*/ 897028 h 1773195"/>
                    <a:gd name="connsiteX9" fmla="*/ 1393723 w 2535272"/>
                    <a:gd name="connsiteY9" fmla="*/ 1261599 h 1773195"/>
                    <a:gd name="connsiteX10" fmla="*/ 1368641 w 2535272"/>
                    <a:gd name="connsiteY10" fmla="*/ 1262835 h 1773195"/>
                    <a:gd name="connsiteX11" fmla="*/ 1368641 w 2535272"/>
                    <a:gd name="connsiteY11" fmla="*/ 1773195 h 1773195"/>
                    <a:gd name="connsiteX12" fmla="*/ 1177615 w 2535272"/>
                    <a:gd name="connsiteY12" fmla="*/ 1773195 h 1773195"/>
                    <a:gd name="connsiteX13" fmla="*/ 1177615 w 2535272"/>
                    <a:gd name="connsiteY13" fmla="*/ 1263317 h 1773195"/>
                    <a:gd name="connsiteX14" fmla="*/ 1142749 w 2535272"/>
                    <a:gd name="connsiteY14" fmla="*/ 1261599 h 1773195"/>
                    <a:gd name="connsiteX15" fmla="*/ 369293 w 2535272"/>
                    <a:gd name="connsiteY15" fmla="*/ 897028 h 1773195"/>
                    <a:gd name="connsiteX16" fmla="*/ 230 w 2535272"/>
                    <a:gd name="connsiteY16" fmla="*/ 94555 h 1773195"/>
                    <a:gd name="connsiteX17" fmla="*/ 92495 w 2535272"/>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2" h="1773195">
                      <a:moveTo>
                        <a:pt x="92495" y="0"/>
                      </a:moveTo>
                      <a:cubicBezTo>
                        <a:pt x="144863" y="0"/>
                        <a:pt x="187255" y="42301"/>
                        <a:pt x="190996" y="94555"/>
                      </a:cubicBezTo>
                      <a:cubicBezTo>
                        <a:pt x="214685" y="345872"/>
                        <a:pt x="324407" y="582259"/>
                        <a:pt x="503952" y="762660"/>
                      </a:cubicBezTo>
                      <a:cubicBezTo>
                        <a:pt x="707186" y="964212"/>
                        <a:pt x="981490" y="1077429"/>
                        <a:pt x="1268263" y="1077429"/>
                      </a:cubicBezTo>
                      <a:cubicBezTo>
                        <a:pt x="1553788" y="1077429"/>
                        <a:pt x="1829339" y="964212"/>
                        <a:pt x="2031327" y="762660"/>
                      </a:cubicBezTo>
                      <a:cubicBezTo>
                        <a:pt x="2210871" y="582259"/>
                        <a:pt x="2321839" y="345872"/>
                        <a:pt x="2344283" y="94555"/>
                      </a:cubicBezTo>
                      <a:cubicBezTo>
                        <a:pt x="2348023" y="42301"/>
                        <a:pt x="2390415" y="0"/>
                        <a:pt x="2442783" y="0"/>
                      </a:cubicBezTo>
                      <a:cubicBezTo>
                        <a:pt x="2495150" y="0"/>
                        <a:pt x="2538789" y="42301"/>
                        <a:pt x="2535049" y="94555"/>
                      </a:cubicBezTo>
                      <a:cubicBezTo>
                        <a:pt x="2512605" y="396882"/>
                        <a:pt x="2381688" y="681791"/>
                        <a:pt x="2165985" y="897028"/>
                      </a:cubicBezTo>
                      <a:cubicBezTo>
                        <a:pt x="1957607" y="1104955"/>
                        <a:pt x="1684316" y="1232869"/>
                        <a:pt x="1393723" y="1261599"/>
                      </a:cubicBezTo>
                      <a:lnTo>
                        <a:pt x="1368641" y="1262835"/>
                      </a:lnTo>
                      <a:lnTo>
                        <a:pt x="1368641" y="1773195"/>
                      </a:lnTo>
                      <a:lnTo>
                        <a:pt x="1177615" y="1773195"/>
                      </a:lnTo>
                      <a:lnTo>
                        <a:pt x="1177615" y="1263317"/>
                      </a:lnTo>
                      <a:lnTo>
                        <a:pt x="1142749" y="1261599"/>
                      </a:lnTo>
                      <a:cubicBezTo>
                        <a:pt x="851917" y="1232869"/>
                        <a:pt x="577671" y="1104955"/>
                        <a:pt x="369293" y="897028"/>
                      </a:cubicBezTo>
                      <a:cubicBezTo>
                        <a:pt x="153590" y="681791"/>
                        <a:pt x="22673" y="396882"/>
                        <a:pt x="230" y="94555"/>
                      </a:cubicBezTo>
                      <a:cubicBezTo>
                        <a:pt x="-3511" y="42301"/>
                        <a:pt x="38881" y="0"/>
                        <a:pt x="92495" y="0"/>
                      </a:cubicBezTo>
                      <a:close/>
                    </a:path>
                  </a:pathLst>
                </a:custGeom>
                <a:solidFill>
                  <a:schemeClr val="accent3"/>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pic>
            <p:nvPicPr>
              <p:cNvPr id="81" name="Graphic 49" descr="Scales of justice">
                <a:extLst>
                  <a:ext uri="{FF2B5EF4-FFF2-40B4-BE49-F238E27FC236}">
                    <a16:creationId xmlns:a16="http://schemas.microsoft.com/office/drawing/2014/main" xmlns="" id="{D9B92670-306D-42E3-A837-4B26EF1ABBEF}"/>
                  </a:ext>
                </a:extLst>
              </p:cNvPr>
              <p:cNvPicPr>
                <a:picLocks noChangeAspect="1"/>
              </p:cNvPicPr>
              <p:nvPr/>
            </p:nvPicPr>
            <p:blipFill>
              <a:blip r:embed="rId4">
                <a:extLst>
                  <a:ext uri="{96DAC541-7B7A-43D3-8B79-37D633B846F1}">
                    <asvg:svgBlip xmlns:asvg="http://schemas.microsoft.com/office/drawing/2016/SVG/main" xmlns="" r:embed="rId9"/>
                  </a:ext>
                </a:extLst>
              </a:blip>
              <a:stretch>
                <a:fillRect/>
              </a:stretch>
            </p:blipFill>
            <p:spPr>
              <a:xfrm>
                <a:off x="11254614" y="3442447"/>
                <a:ext cx="365760" cy="365760"/>
              </a:xfrm>
              <a:prstGeom prst="rect">
                <a:avLst/>
              </a:prstGeom>
            </p:spPr>
          </p:pic>
          <p:pic>
            <p:nvPicPr>
              <p:cNvPr id="82" name="Graphic 61" descr="Transfer">
                <a:extLst>
                  <a:ext uri="{FF2B5EF4-FFF2-40B4-BE49-F238E27FC236}">
                    <a16:creationId xmlns:a16="http://schemas.microsoft.com/office/drawing/2014/main" xmlns="" id="{B84AD3BB-AF8E-40D1-B51C-755355AC097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261593" y="3442447"/>
                <a:ext cx="365760" cy="365760"/>
              </a:xfrm>
              <a:prstGeom prst="rect">
                <a:avLst/>
              </a:prstGeom>
            </p:spPr>
          </p:pic>
          <p:sp>
            <p:nvSpPr>
              <p:cNvPr id="83" name="Freeform 2">
                <a:extLst>
                  <a:ext uri="{FF2B5EF4-FFF2-40B4-BE49-F238E27FC236}">
                    <a16:creationId xmlns:a16="http://schemas.microsoft.com/office/drawing/2014/main" xmlns="" id="{C039D3D4-6F78-43F1-A6C6-4140CFD2CCD8}"/>
                  </a:ext>
                </a:extLst>
              </p:cNvPr>
              <p:cNvSpPr>
                <a:spLocks noChangeArrowheads="1"/>
              </p:cNvSpPr>
              <p:nvPr/>
            </p:nvSpPr>
            <p:spPr bwMode="auto">
              <a:xfrm flipV="1">
                <a:off x="5952852" y="4208919"/>
                <a:ext cx="5943600" cy="46993"/>
              </a:xfrm>
              <a:custGeom>
                <a:avLst/>
                <a:gdLst>
                  <a:gd name="T0" fmla="*/ 51 w 17022"/>
                  <a:gd name="T1" fmla="*/ 0 h 103"/>
                  <a:gd name="T2" fmla="*/ 16970 w 17022"/>
                  <a:gd name="T3" fmla="*/ 0 h 103"/>
                  <a:gd name="T4" fmla="*/ 16970 w 17022"/>
                  <a:gd name="T5" fmla="*/ 0 h 103"/>
                  <a:gd name="T6" fmla="*/ 17021 w 17022"/>
                  <a:gd name="T7" fmla="*/ 51 h 103"/>
                  <a:gd name="T8" fmla="*/ 17021 w 17022"/>
                  <a:gd name="T9" fmla="*/ 51 h 103"/>
                  <a:gd name="T10" fmla="*/ 16970 w 17022"/>
                  <a:gd name="T11" fmla="*/ 102 h 103"/>
                  <a:gd name="T12" fmla="*/ 51 w 17022"/>
                  <a:gd name="T13" fmla="*/ 102 h 103"/>
                  <a:gd name="T14" fmla="*/ 51 w 17022"/>
                  <a:gd name="T15" fmla="*/ 102 h 103"/>
                  <a:gd name="T16" fmla="*/ 0 w 17022"/>
                  <a:gd name="T17" fmla="*/ 51 h 103"/>
                  <a:gd name="T18" fmla="*/ 0 w 17022"/>
                  <a:gd name="T19" fmla="*/ 51 h 103"/>
                  <a:gd name="T20" fmla="*/ 51 w 17022"/>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22" h="103">
                    <a:moveTo>
                      <a:pt x="51" y="0"/>
                    </a:moveTo>
                    <a:lnTo>
                      <a:pt x="16970" y="0"/>
                    </a:lnTo>
                    <a:lnTo>
                      <a:pt x="16970" y="0"/>
                    </a:lnTo>
                    <a:cubicBezTo>
                      <a:pt x="16998" y="0"/>
                      <a:pt x="17021" y="23"/>
                      <a:pt x="17021" y="51"/>
                    </a:cubicBezTo>
                    <a:lnTo>
                      <a:pt x="17021" y="51"/>
                    </a:lnTo>
                    <a:cubicBezTo>
                      <a:pt x="17021" y="79"/>
                      <a:pt x="16998" y="102"/>
                      <a:pt x="16970" y="102"/>
                    </a:cubicBezTo>
                    <a:lnTo>
                      <a:pt x="51" y="102"/>
                    </a:lnTo>
                    <a:lnTo>
                      <a:pt x="51" y="102"/>
                    </a:lnTo>
                    <a:cubicBezTo>
                      <a:pt x="23" y="102"/>
                      <a:pt x="0" y="79"/>
                      <a:pt x="0" y="51"/>
                    </a:cubicBezTo>
                    <a:lnTo>
                      <a:pt x="0" y="51"/>
                    </a:lnTo>
                    <a:cubicBezTo>
                      <a:pt x="0" y="23"/>
                      <a:pt x="23" y="0"/>
                      <a:pt x="51" y="0"/>
                    </a:cubicBezTo>
                  </a:path>
                </a:pathLst>
              </a:custGeom>
              <a:solidFill>
                <a:schemeClr val="tx1"/>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spTree>
    <p:extLst>
      <p:ext uri="{BB962C8B-B14F-4D97-AF65-F5344CB8AC3E}">
        <p14:creationId xmlns:p14="http://schemas.microsoft.com/office/powerpoint/2010/main" val="1938047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09550" y="900164"/>
            <a:ext cx="8724900" cy="1678747"/>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0"/>
            <a:ext cx="8839200" cy="812800"/>
          </a:xfrm>
        </p:spPr>
        <p:txBody>
          <a:bodyPr/>
          <a:lstStyle/>
          <a:p>
            <a:r>
              <a:rPr lang="en-US" sz="2800" dirty="0">
                <a:solidFill>
                  <a:schemeClr val="accent5"/>
                </a:solidFill>
              </a:rPr>
              <a:t>Technical Topic Current Portfolio</a:t>
            </a:r>
          </a:p>
        </p:txBody>
      </p:sp>
      <p:pic>
        <p:nvPicPr>
          <p:cNvPr id="6" name="Picture 5"/>
          <p:cNvPicPr>
            <a:picLocks noChangeAspect="1"/>
          </p:cNvPicPr>
          <p:nvPr/>
        </p:nvPicPr>
        <p:blipFill>
          <a:blip r:embed="rId3"/>
          <a:stretch>
            <a:fillRect/>
          </a:stretch>
        </p:blipFill>
        <p:spPr>
          <a:xfrm>
            <a:off x="219075" y="2798106"/>
            <a:ext cx="3013428" cy="3060593"/>
          </a:xfrm>
          <a:prstGeom prst="rect">
            <a:avLst/>
          </a:prstGeom>
        </p:spPr>
      </p:pic>
      <p:grpSp>
        <p:nvGrpSpPr>
          <p:cNvPr id="26" name="Group 25"/>
          <p:cNvGrpSpPr/>
          <p:nvPr/>
        </p:nvGrpSpPr>
        <p:grpSpPr>
          <a:xfrm>
            <a:off x="2209800" y="914400"/>
            <a:ext cx="6622930" cy="1668828"/>
            <a:chOff x="1286145" y="871934"/>
            <a:chExt cx="6622930" cy="1668828"/>
          </a:xfrm>
        </p:grpSpPr>
        <p:grpSp>
          <p:nvGrpSpPr>
            <p:cNvPr id="25" name="Group 24"/>
            <p:cNvGrpSpPr/>
            <p:nvPr/>
          </p:nvGrpSpPr>
          <p:grpSpPr>
            <a:xfrm>
              <a:off x="1286145" y="901252"/>
              <a:ext cx="1141623" cy="1639510"/>
              <a:chOff x="1286145" y="901252"/>
              <a:chExt cx="1141623" cy="1639510"/>
            </a:xfrm>
          </p:grpSpPr>
          <p:pic>
            <p:nvPicPr>
              <p:cNvPr id="8" name="Picture 7">
                <a:extLst>
                  <a:ext uri="{FF2B5EF4-FFF2-40B4-BE49-F238E27FC236}">
                    <a16:creationId xmlns:a16="http://schemas.microsoft.com/office/drawing/2014/main" xmlns="" id="{1F2CEC53-59E9-40AD-A35A-E365323165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2378" y="901252"/>
                <a:ext cx="1125557" cy="577451"/>
              </a:xfrm>
              <a:prstGeom prst="rect">
                <a:avLst/>
              </a:prstGeom>
            </p:spPr>
          </p:pic>
          <p:pic>
            <p:nvPicPr>
              <p:cNvPr id="9" name="Picture 8">
                <a:extLst>
                  <a:ext uri="{FF2B5EF4-FFF2-40B4-BE49-F238E27FC236}">
                    <a16:creationId xmlns:a16="http://schemas.microsoft.com/office/drawing/2014/main" xmlns="" id="{E08FBDF1-DF01-4989-9AE0-D972A7EBF7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86145" y="1451830"/>
                <a:ext cx="1141623" cy="1088932"/>
              </a:xfrm>
              <a:prstGeom prst="rect">
                <a:avLst/>
              </a:prstGeom>
            </p:spPr>
          </p:pic>
        </p:grpSp>
        <p:pic>
          <p:nvPicPr>
            <p:cNvPr id="10" name="Picture 9">
              <a:extLst>
                <a:ext uri="{FF2B5EF4-FFF2-40B4-BE49-F238E27FC236}">
                  <a16:creationId xmlns:a16="http://schemas.microsoft.com/office/drawing/2014/main" xmlns="" id="{A552E99A-80F6-43C0-969F-E9F2CB241F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93111" y="871934"/>
              <a:ext cx="1141623" cy="1457764"/>
            </a:xfrm>
            <a:prstGeom prst="rect">
              <a:avLst/>
            </a:prstGeom>
          </p:spPr>
        </p:pic>
        <p:pic>
          <p:nvPicPr>
            <p:cNvPr id="12" name="Picture 11">
              <a:extLst>
                <a:ext uri="{FF2B5EF4-FFF2-40B4-BE49-F238E27FC236}">
                  <a16:creationId xmlns:a16="http://schemas.microsoft.com/office/drawing/2014/main" xmlns="" id="{4174E736-D248-472B-84EE-7B168E2DA5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3754" y="920916"/>
              <a:ext cx="1142877" cy="1446473"/>
            </a:xfrm>
            <a:prstGeom prst="rect">
              <a:avLst/>
            </a:prstGeom>
          </p:spPr>
        </p:pic>
        <p:grpSp>
          <p:nvGrpSpPr>
            <p:cNvPr id="22" name="Group 21"/>
            <p:cNvGrpSpPr/>
            <p:nvPr/>
          </p:nvGrpSpPr>
          <p:grpSpPr>
            <a:xfrm>
              <a:off x="4018652" y="895389"/>
              <a:ext cx="1143239" cy="1641056"/>
              <a:chOff x="4014177" y="1049947"/>
              <a:chExt cx="1143239" cy="1641056"/>
            </a:xfrm>
          </p:grpSpPr>
          <p:pic>
            <p:nvPicPr>
              <p:cNvPr id="11" name="Picture 10">
                <a:extLst>
                  <a:ext uri="{FF2B5EF4-FFF2-40B4-BE49-F238E27FC236}">
                    <a16:creationId xmlns:a16="http://schemas.microsoft.com/office/drawing/2014/main" xmlns="" id="{1A6F28A1-6B8A-47E6-A18B-A666DB55F7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15793" y="1602071"/>
                <a:ext cx="1141623" cy="1088932"/>
              </a:xfrm>
              <a:prstGeom prst="rect">
                <a:avLst/>
              </a:prstGeom>
            </p:spPr>
          </p:pic>
          <p:pic>
            <p:nvPicPr>
              <p:cNvPr id="19" name="Picture 18">
                <a:extLst>
                  <a:ext uri="{FF2B5EF4-FFF2-40B4-BE49-F238E27FC236}">
                    <a16:creationId xmlns:a16="http://schemas.microsoft.com/office/drawing/2014/main" xmlns="" id="{36B1ABE8-9C1A-4CF1-BA8A-0EDA403F72F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14177" y="1049947"/>
                <a:ext cx="1125557" cy="608945"/>
              </a:xfrm>
              <a:prstGeom prst="rect">
                <a:avLst/>
              </a:prstGeom>
            </p:spPr>
          </p:pic>
        </p:grpSp>
        <p:grpSp>
          <p:nvGrpSpPr>
            <p:cNvPr id="23" name="Group 22"/>
            <p:cNvGrpSpPr/>
            <p:nvPr/>
          </p:nvGrpSpPr>
          <p:grpSpPr>
            <a:xfrm>
              <a:off x="6766198" y="1029404"/>
              <a:ext cx="1142877" cy="1479430"/>
              <a:chOff x="7838088" y="1216591"/>
              <a:chExt cx="1142877" cy="1479430"/>
            </a:xfrm>
          </p:grpSpPr>
          <p:pic>
            <p:nvPicPr>
              <p:cNvPr id="13" name="Picture 12">
                <a:extLst>
                  <a:ext uri="{FF2B5EF4-FFF2-40B4-BE49-F238E27FC236}">
                    <a16:creationId xmlns:a16="http://schemas.microsoft.com/office/drawing/2014/main" xmlns="" id="{0CA48C53-E48C-4D2C-8D7F-52C04F85DF9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838088" y="1600816"/>
                <a:ext cx="1142877" cy="1095205"/>
              </a:xfrm>
              <a:prstGeom prst="rect">
                <a:avLst/>
              </a:prstGeom>
            </p:spPr>
          </p:pic>
          <p:pic>
            <p:nvPicPr>
              <p:cNvPr id="20" name="Picture 19">
                <a:extLst>
                  <a:ext uri="{FF2B5EF4-FFF2-40B4-BE49-F238E27FC236}">
                    <a16:creationId xmlns:a16="http://schemas.microsoft.com/office/drawing/2014/main" xmlns="" id="{6A4625B8-BFFE-4EB0-A316-F949914FDBA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838088" y="1216591"/>
                <a:ext cx="1125557" cy="448698"/>
              </a:xfrm>
              <a:prstGeom prst="rect">
                <a:avLst/>
              </a:prstGeom>
            </p:spPr>
          </p:pic>
        </p:grpSp>
      </p:grpSp>
      <p:sp>
        <p:nvSpPr>
          <p:cNvPr id="27" name="Rectangle 26"/>
          <p:cNvSpPr/>
          <p:nvPr/>
        </p:nvSpPr>
        <p:spPr>
          <a:xfrm>
            <a:off x="605493" y="1178786"/>
            <a:ext cx="1373146" cy="1015663"/>
          </a:xfrm>
          <a:prstGeom prst="rect">
            <a:avLst/>
          </a:prstGeom>
        </p:spPr>
        <p:txBody>
          <a:bodyPr wrap="square">
            <a:spAutoFit/>
          </a:bodyPr>
          <a:lstStyle/>
          <a:p>
            <a:r>
              <a:rPr lang="en-US" sz="2000" dirty="0" smtClean="0"/>
              <a:t>Technical Focus Areas</a:t>
            </a:r>
            <a:endParaRPr lang="en-US" sz="2000" dirty="0"/>
          </a:p>
        </p:txBody>
      </p:sp>
      <p:sp>
        <p:nvSpPr>
          <p:cNvPr id="29" name="Rectangle 28"/>
          <p:cNvSpPr/>
          <p:nvPr/>
        </p:nvSpPr>
        <p:spPr>
          <a:xfrm>
            <a:off x="304800" y="5858699"/>
            <a:ext cx="2686050" cy="646331"/>
          </a:xfrm>
          <a:prstGeom prst="rect">
            <a:avLst/>
          </a:prstGeom>
        </p:spPr>
        <p:txBody>
          <a:bodyPr wrap="square">
            <a:spAutoFit/>
          </a:bodyPr>
          <a:lstStyle/>
          <a:p>
            <a:pPr algn="ctr"/>
            <a:r>
              <a:rPr lang="en-US" dirty="0" smtClean="0"/>
              <a:t>Intended 5-Year Allocation of R&amp;D Funds</a:t>
            </a:r>
            <a:endParaRPr lang="en-US" dirty="0"/>
          </a:p>
        </p:txBody>
      </p:sp>
      <p:pic>
        <p:nvPicPr>
          <p:cNvPr id="39" name="Picture 38"/>
          <p:cNvPicPr>
            <a:picLocks noChangeAspect="1"/>
          </p:cNvPicPr>
          <p:nvPr/>
        </p:nvPicPr>
        <p:blipFill>
          <a:blip r:embed="rId12"/>
          <a:stretch>
            <a:fillRect/>
          </a:stretch>
        </p:blipFill>
        <p:spPr>
          <a:xfrm>
            <a:off x="4205064" y="2999670"/>
            <a:ext cx="4478364" cy="2661860"/>
          </a:xfrm>
          <a:prstGeom prst="rect">
            <a:avLst/>
          </a:prstGeom>
        </p:spPr>
      </p:pic>
      <p:sp>
        <p:nvSpPr>
          <p:cNvPr id="40" name="Rectangle 39"/>
          <p:cNvSpPr/>
          <p:nvPr/>
        </p:nvSpPr>
        <p:spPr>
          <a:xfrm>
            <a:off x="4800599" y="5759123"/>
            <a:ext cx="3287293" cy="646331"/>
          </a:xfrm>
          <a:prstGeom prst="rect">
            <a:avLst/>
          </a:prstGeom>
        </p:spPr>
        <p:txBody>
          <a:bodyPr wrap="square">
            <a:spAutoFit/>
          </a:bodyPr>
          <a:lstStyle/>
          <a:p>
            <a:pPr algn="ctr"/>
            <a:r>
              <a:rPr lang="en-US" dirty="0" smtClean="0"/>
              <a:t>Current Allocation of R&amp;D Funds by Material Class</a:t>
            </a:r>
            <a:endParaRPr lang="en-US" dirty="0"/>
          </a:p>
        </p:txBody>
      </p:sp>
    </p:spTree>
    <p:extLst>
      <p:ext uri="{BB962C8B-B14F-4D97-AF65-F5344CB8AC3E}">
        <p14:creationId xmlns:p14="http://schemas.microsoft.com/office/powerpoint/2010/main" val="3405619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Additional IETC Slides (SS v1)">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2453FF7554DA4F9291B03EBD8A47F3" ma:contentTypeVersion="3" ma:contentTypeDescription="Create a new document." ma:contentTypeScope="" ma:versionID="c5f87d83da031da738e88df1fdb78700">
  <xsd:schema xmlns:xsd="http://www.w3.org/2001/XMLSchema" xmlns:xs="http://www.w3.org/2001/XMLSchema" xmlns:p="http://schemas.microsoft.com/office/2006/metadata/properties" xmlns:ns3="aae98916-b8dd-4dc4-bcb8-76c8688f57f5" targetNamespace="http://schemas.microsoft.com/office/2006/metadata/properties" ma:root="true" ma:fieldsID="e799d22cebaa1f8397274e29e3fc86c3" ns3:_="">
    <xsd:import namespace="aae98916-b8dd-4dc4-bcb8-76c8688f57f5"/>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98916-b8dd-4dc4-bcb8-76c8688f57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C6EAF0-3C59-4CCB-85C4-00BFABD32CCC}">
  <ds:schemaRefs>
    <ds:schemaRef ds:uri="http://schemas.microsoft.com/sharepoint/v3/contenttype/forms"/>
  </ds:schemaRefs>
</ds:datastoreItem>
</file>

<file path=customXml/itemProps2.xml><?xml version="1.0" encoding="utf-8"?>
<ds:datastoreItem xmlns:ds="http://schemas.openxmlformats.org/officeDocument/2006/customXml" ds:itemID="{4C755BD2-1C8E-4830-A9D3-4394BA87E297}">
  <ds:schemaRefs>
    <ds:schemaRef ds:uri="http://www.w3.org/XML/1998/namespace"/>
    <ds:schemaRef ds:uri="http://purl.org/dc/dcmitype/"/>
    <ds:schemaRef ds:uri="http://purl.org/dc/terms/"/>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aae98916-b8dd-4dc4-bcb8-76c8688f57f5"/>
    <ds:schemaRef ds:uri="http://schemas.microsoft.com/office/2006/documentManagement/types"/>
  </ds:schemaRefs>
</ds:datastoreItem>
</file>

<file path=customXml/itemProps3.xml><?xml version="1.0" encoding="utf-8"?>
<ds:datastoreItem xmlns:ds="http://schemas.openxmlformats.org/officeDocument/2006/customXml" ds:itemID="{9ED380D6-DBA9-4418-815C-D7AE805395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e98916-b8dd-4dc4-bcb8-76c8688f5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27807</TotalTime>
  <Words>2682</Words>
  <Application>Microsoft Office PowerPoint</Application>
  <PresentationFormat>On-screen Show (4:3)</PresentationFormat>
  <Paragraphs>288</Paragraphs>
  <Slides>20</Slides>
  <Notes>17</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38" baseType="lpstr">
      <vt:lpstr>ＭＳ Ｐゴシック</vt:lpstr>
      <vt:lpstr>Arial</vt:lpstr>
      <vt:lpstr>Arial Narrow</vt:lpstr>
      <vt:lpstr>Calibri</vt:lpstr>
      <vt:lpstr>Courier New</vt:lpstr>
      <vt:lpstr>Franklin Gothic Book</vt:lpstr>
      <vt:lpstr>Franklin Gothic Medium</vt:lpstr>
      <vt:lpstr>Lato</vt:lpstr>
      <vt:lpstr>Wingdings</vt:lpstr>
      <vt:lpstr>ヒラギノ角ゴ Pro W3</vt:lpstr>
      <vt:lpstr>2_EERE Black</vt:lpstr>
      <vt:lpstr>Additional IETC Slides (SS v1)</vt:lpstr>
      <vt:lpstr>3_EERE Black</vt:lpstr>
      <vt:lpstr>EERE PPT</vt:lpstr>
      <vt:lpstr>1_EERE PPT</vt:lpstr>
      <vt:lpstr>2_EERE PPT</vt:lpstr>
      <vt:lpstr>4_EERE Black</vt:lpstr>
      <vt:lpstr>Worksheet</vt:lpstr>
      <vt:lpstr>PowerPoint Presentation</vt:lpstr>
      <vt:lpstr>Sustainable Manufacturing / Circular Economy</vt:lpstr>
      <vt:lpstr>Sustainable Manufacturing Background</vt:lpstr>
      <vt:lpstr>Sustainable Manufacturing Challenges and Barriers</vt:lpstr>
      <vt:lpstr>Sustainable Manufacturing Objectives and Targets</vt:lpstr>
      <vt:lpstr>Technical Topic Key Concepts/Thrusts</vt:lpstr>
      <vt:lpstr>Sustainable Manufacturing Activity - Analysis</vt:lpstr>
      <vt:lpstr>Technical Topic Key Concepts/Thrusts - REMADE</vt:lpstr>
      <vt:lpstr>Technical Topic Current Portfolio</vt:lpstr>
      <vt:lpstr>Technical Topic Activities</vt:lpstr>
      <vt:lpstr>Technical Topic Collaborations</vt:lpstr>
      <vt:lpstr>Technical Topic Key Concepts/Thrusts - BOTTLE</vt:lpstr>
      <vt:lpstr>Technical Topic Current Portfolio- BOTTLE</vt:lpstr>
      <vt:lpstr>Technical Topic Planned Activities - BOTTLE</vt:lpstr>
      <vt:lpstr>BOTTLE Consortium Collaboration</vt:lpstr>
      <vt:lpstr>Sustainable Manufacturing Accomplishments/Successes</vt:lpstr>
      <vt:lpstr>AMO Sustainable Manufacturing Team</vt:lpstr>
      <vt:lpstr>Plastics Innovation Challenge (PIC)</vt:lpstr>
      <vt:lpstr>Plastics Innovation Challenge (PIC) is a DOE-wide Effort that Spans RD&amp;D Stages</vt:lpstr>
      <vt:lpstr>DOE Investment in Sustainable Manufacturing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Isaac</dc:creator>
  <cp:lastModifiedBy>Klembara, Melissa</cp:lastModifiedBy>
  <cp:revision>1208</cp:revision>
  <cp:lastPrinted>2019-10-30T16:02:12Z</cp:lastPrinted>
  <dcterms:created xsi:type="dcterms:W3CDTF">2011-06-04T16:38:42Z</dcterms:created>
  <dcterms:modified xsi:type="dcterms:W3CDTF">2020-05-29T20:18:15Z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0x010100762453FF7554DA4F9291B03EBD8A47F3</vt:lpwstr>
  </property>
</Properties>
</file>