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67" r:id="rId5"/>
    <p:sldMasterId id="2147483840" r:id="rId6"/>
    <p:sldMasterId id="2147483883" r:id="rId7"/>
    <p:sldMasterId id="2147483916" r:id="rId8"/>
    <p:sldMasterId id="2147483949" r:id="rId9"/>
    <p:sldMasterId id="2147483982" r:id="rId10"/>
  </p:sldMasterIdLst>
  <p:notesMasterIdLst>
    <p:notesMasterId r:id="rId29"/>
  </p:notesMasterIdLst>
  <p:handoutMasterIdLst>
    <p:handoutMasterId r:id="rId30"/>
  </p:handoutMasterIdLst>
  <p:sldIdLst>
    <p:sldId id="841" r:id="rId11"/>
    <p:sldId id="874" r:id="rId12"/>
    <p:sldId id="859" r:id="rId13"/>
    <p:sldId id="302" r:id="rId14"/>
    <p:sldId id="870" r:id="rId15"/>
    <p:sldId id="860" r:id="rId16"/>
    <p:sldId id="861" r:id="rId17"/>
    <p:sldId id="877" r:id="rId18"/>
    <p:sldId id="875" r:id="rId19"/>
    <p:sldId id="416" r:id="rId20"/>
    <p:sldId id="1312" r:id="rId21"/>
    <p:sldId id="878" r:id="rId22"/>
    <p:sldId id="871" r:id="rId23"/>
    <p:sldId id="308" r:id="rId24"/>
    <p:sldId id="876" r:id="rId25"/>
    <p:sldId id="410" r:id="rId26"/>
    <p:sldId id="879" r:id="rId27"/>
    <p:sldId id="862" r:id="rId2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lk, Steven" initials="CS" lastIdx="6" clrIdx="0">
    <p:extLst>
      <p:ext uri="{19B8F6BF-5375-455C-9EA6-DF929625EA0E}">
        <p15:presenceInfo xmlns:p15="http://schemas.microsoft.com/office/powerpoint/2012/main" userId="S-1-5-21-2844929807-1687724802-988633214-44026" providerId="AD"/>
      </p:ext>
    </p:extLst>
  </p:cmAuthor>
  <p:cmAuthor id="2" name="Lightner, Valri" initials="LV" lastIdx="13" clrIdx="1">
    <p:extLst>
      <p:ext uri="{19B8F6BF-5375-455C-9EA6-DF929625EA0E}">
        <p15:presenceInfo xmlns:p15="http://schemas.microsoft.com/office/powerpoint/2012/main" userId="S-1-5-21-2844929807-1687724802-988633214-45725" providerId="AD"/>
      </p:ext>
    </p:extLst>
  </p:cmAuthor>
  <p:cmAuthor id="3" name="Rachuri, Sudarsan" initials="RS" lastIdx="4" clrIdx="2">
    <p:extLst>
      <p:ext uri="{19B8F6BF-5375-455C-9EA6-DF929625EA0E}">
        <p15:presenceInfo xmlns:p15="http://schemas.microsoft.com/office/powerpoint/2012/main" userId="S-1-5-21-2844929807-1687724802-988633214-1996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F"/>
    <a:srgbClr val="50565C"/>
    <a:srgbClr val="007934"/>
    <a:srgbClr val="003366"/>
    <a:srgbClr val="000066"/>
    <a:srgbClr val="0D3C8C"/>
    <a:srgbClr val="000000"/>
    <a:srgbClr val="005B82"/>
    <a:srgbClr val="BDD7EE"/>
    <a:srgbClr val="BED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89869" autoAdjust="0"/>
  </p:normalViewPr>
  <p:slideViewPr>
    <p:cSldViewPr>
      <p:cViewPr varScale="1">
        <p:scale>
          <a:sx n="87" d="100"/>
          <a:sy n="87" d="100"/>
        </p:scale>
        <p:origin x="1278" y="84"/>
      </p:cViewPr>
      <p:guideLst>
        <p:guide orient="horz" pos="3024"/>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3354" y="-114"/>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4662"/>
          </a:xfrm>
          <a:prstGeom prst="rect">
            <a:avLst/>
          </a:prstGeom>
        </p:spPr>
        <p:txBody>
          <a:bodyPr vert="horz" lIns="91323" tIns="45661" rIns="91323" bIns="45661" rtlCol="0"/>
          <a:lstStyle>
            <a:lvl1pPr algn="l">
              <a:defRPr sz="1200"/>
            </a:lvl1pPr>
          </a:lstStyle>
          <a:p>
            <a:endParaRPr lang="en-US"/>
          </a:p>
        </p:txBody>
      </p:sp>
      <p:sp>
        <p:nvSpPr>
          <p:cNvPr id="3" name="Date Placeholder 2"/>
          <p:cNvSpPr>
            <a:spLocks noGrp="1"/>
          </p:cNvSpPr>
          <p:nvPr>
            <p:ph type="dt" sz="quarter" idx="1"/>
          </p:nvPr>
        </p:nvSpPr>
        <p:spPr>
          <a:xfrm>
            <a:off x="3971293" y="1"/>
            <a:ext cx="3037523" cy="464662"/>
          </a:xfrm>
          <a:prstGeom prst="rect">
            <a:avLst/>
          </a:prstGeom>
        </p:spPr>
        <p:txBody>
          <a:bodyPr vert="horz" lIns="91323" tIns="45661" rIns="91323" bIns="45661" rtlCol="0"/>
          <a:lstStyle>
            <a:lvl1pPr algn="r">
              <a:defRPr sz="1200"/>
            </a:lvl1pPr>
          </a:lstStyle>
          <a:p>
            <a:fld id="{AC9F16DD-7689-4D4E-98CD-2B2C2458DAA4}" type="datetimeFigureOut">
              <a:rPr lang="en-US" smtClean="0"/>
              <a:pPr/>
              <a:t>5/29/2020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23" tIns="45661" rIns="91323" bIns="45661" rtlCol="0" anchor="b"/>
          <a:lstStyle>
            <a:lvl1pPr algn="l">
              <a:defRPr sz="1200"/>
            </a:lvl1pPr>
          </a:lstStyle>
          <a:p>
            <a:endParaRPr lang="en-US"/>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lIns="91323" tIns="45661" rIns="91323" bIns="45661" rtlCol="0" anchor="b"/>
          <a:lstStyle>
            <a:lvl1pPr algn="r">
              <a:defRPr sz="1200"/>
            </a:lvl1pPr>
          </a:lstStyle>
          <a:p>
            <a:fld id="{9C6D537E-7B5E-4D65-9411-9AF92C69CD82}" type="slidenum">
              <a:rPr lang="en-US" smtClean="0"/>
              <a:pPr/>
              <a:t>‹#›</a:t>
            </a:fld>
            <a:endParaRPr lang="en-US"/>
          </a:p>
        </p:txBody>
      </p:sp>
    </p:spTree>
    <p:extLst>
      <p:ext uri="{BB962C8B-B14F-4D97-AF65-F5344CB8AC3E}">
        <p14:creationId xmlns:p14="http://schemas.microsoft.com/office/powerpoint/2010/main" val="1491914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fontAlgn="auto">
              <a:spcBef>
                <a:spcPts val="0"/>
              </a:spcBef>
              <a:spcAft>
                <a:spcPts val="0"/>
              </a:spcAft>
              <a:defRPr sz="1200" smtClean="0">
                <a:latin typeface="+mn-lt"/>
              </a:defRPr>
            </a:lvl1pPr>
          </a:lstStyle>
          <a:p>
            <a:pPr>
              <a:defRPr/>
            </a:pPr>
            <a:fld id="{8369CCE0-184C-4685-8528-10CBA3EC768B}" type="datetimeFigureOut">
              <a:rPr lang="en-US"/>
              <a:pPr>
                <a:defRPr/>
              </a:pPr>
              <a:t>5/29/2020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fontAlgn="auto">
              <a:spcBef>
                <a:spcPts val="0"/>
              </a:spcBef>
              <a:spcAft>
                <a:spcPts val="0"/>
              </a:spcAft>
              <a:defRPr sz="1200" smtClean="0">
                <a:latin typeface="+mn-lt"/>
              </a:defRPr>
            </a:lvl1pPr>
          </a:lstStyle>
          <a:p>
            <a:pPr>
              <a:defRPr/>
            </a:pPr>
            <a:fld id="{75F75D11-0079-4D42-8AE6-22398F6E9898}" type="slidenum">
              <a:rPr lang="en-US"/>
              <a:pPr>
                <a:defRPr/>
              </a:pPr>
              <a:t>‹#›</a:t>
            </a:fld>
            <a:endParaRPr lang="en-US"/>
          </a:p>
        </p:txBody>
      </p:sp>
    </p:spTree>
    <p:extLst>
      <p:ext uri="{BB962C8B-B14F-4D97-AF65-F5344CB8AC3E}">
        <p14:creationId xmlns:p14="http://schemas.microsoft.com/office/powerpoint/2010/main" val="4191974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64789">
              <a:defRPr/>
            </a:pPr>
            <a:fld id="{3E259B31-9835-4232-91D0-DACD3CA69458}" type="slidenum">
              <a:rPr lang="en-US">
                <a:solidFill>
                  <a:srgbClr val="000000"/>
                </a:solidFill>
              </a:rPr>
              <a:pPr defTabSz="464789">
                <a:defRPr/>
              </a:pPr>
              <a:t>1</a:t>
            </a:fld>
            <a:endParaRPr lang="en-US">
              <a:solidFill>
                <a:srgbClr val="000000"/>
              </a:solidFill>
            </a:endParaRPr>
          </a:p>
        </p:txBody>
      </p:sp>
      <p:sp>
        <p:nvSpPr>
          <p:cNvPr id="1843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Notes Placeholder 6"/>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400" dirty="0"/>
          </a:p>
        </p:txBody>
      </p:sp>
      <p:sp>
        <p:nvSpPr>
          <p:cNvPr id="24582" name="Date Placeholder 2"/>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464789">
              <a:defRPr/>
            </a:pPr>
            <a:r>
              <a:rPr lang="en-US" dirty="0">
                <a:solidFill>
                  <a:srgbClr val="000000"/>
                </a:solidFill>
              </a:rPr>
              <a:t>5/15/2013</a:t>
            </a:r>
          </a:p>
        </p:txBody>
      </p:sp>
      <p:sp>
        <p:nvSpPr>
          <p:cNvPr id="24583" name="Header Placeholder 1"/>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464789">
              <a:defRPr/>
            </a:pPr>
            <a:endParaRPr lang="en-US" dirty="0">
              <a:solidFill>
                <a:srgbClr val="000000"/>
              </a:solidFill>
            </a:endParaRPr>
          </a:p>
        </p:txBody>
      </p:sp>
      <p:sp>
        <p:nvSpPr>
          <p:cNvPr id="3" name="Footer Placeholder 2"/>
          <p:cNvSpPr>
            <a:spLocks noGrp="1"/>
          </p:cNvSpPr>
          <p:nvPr>
            <p:ph type="ftr" sz="quarter" idx="4"/>
          </p:nvPr>
        </p:nvSpPr>
        <p:spPr/>
        <p:txBody>
          <a:bodyPr/>
          <a:lstStyle/>
          <a:p>
            <a:pPr>
              <a:defRPr/>
            </a:pPr>
            <a:r>
              <a:rPr lang="en-US">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271913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6BAA5A-EBA8-43FC-A55E-47642B82A59C}" type="slidenum">
              <a:rPr lang="en-US" smtClean="0"/>
              <a:t>16</a:t>
            </a:fld>
            <a:endParaRPr lang="en-US"/>
          </a:p>
        </p:txBody>
      </p:sp>
    </p:spTree>
    <p:extLst>
      <p:ext uri="{BB962C8B-B14F-4D97-AF65-F5344CB8AC3E}">
        <p14:creationId xmlns:p14="http://schemas.microsoft.com/office/powerpoint/2010/main" val="227692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724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6995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8726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9349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4315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E4F5A-D7DD-4B3F-8D26-2BB23556C9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55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E4F5A-D7DD-4B3F-8D26-2BB23556C9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8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9780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E4F5A-D7DD-4B3F-8D26-2BB23556C9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8230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14962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3108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3312828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1159991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40907987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8020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9888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54605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470949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535737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300237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47031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79496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822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37203055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490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6927947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005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7952810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758044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248223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8778240" cy="7315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defRPr lang="en-US" baseline="0" dirty="0"/>
            </a:lvl1pPr>
          </a:lstStyle>
          <a:p>
            <a:pPr lvl="0"/>
            <a:r>
              <a:rPr lang="en-US" dirty="0"/>
              <a:t>Click to edit Master title style</a:t>
            </a:r>
          </a:p>
        </p:txBody>
      </p:sp>
      <p:sp>
        <p:nvSpPr>
          <p:cNvPr id="9" name="Content Placeholder 8"/>
          <p:cNvSpPr>
            <a:spLocks noGrp="1"/>
          </p:cNvSpPr>
          <p:nvPr>
            <p:ph sz="quarter" idx="11"/>
          </p:nvPr>
        </p:nvSpPr>
        <p:spPr>
          <a:xfrm>
            <a:off x="182880" y="1005840"/>
            <a:ext cx="8778240" cy="5303520"/>
          </a:xfrm>
        </p:spPr>
        <p:txBody>
          <a:bodyPr/>
          <a:lstStyle>
            <a:lvl1pPr>
              <a:spcBef>
                <a:spcPts val="1200"/>
              </a:spcBef>
              <a:defRPr/>
            </a:lvl1pPr>
            <a:lvl2pPr>
              <a:spcBef>
                <a:spcPts val="200"/>
              </a:spcBef>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182880" y="731520"/>
            <a:ext cx="877824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11" name="TextBox 10"/>
          <p:cNvSpPr txBox="1"/>
          <p:nvPr userDrawn="1"/>
        </p:nvSpPr>
        <p:spPr>
          <a:xfrm>
            <a:off x="8458200" y="6574372"/>
            <a:ext cx="502920" cy="184666"/>
          </a:xfrm>
          <a:prstGeom prst="rect">
            <a:avLst/>
          </a:prstGeom>
          <a:noFill/>
        </p:spPr>
        <p:txBody>
          <a:bodyPr wrap="square" lIns="0" tIns="0" rIns="0" bIns="0" rtlCol="0">
            <a:spAutoFit/>
          </a:bodyPr>
          <a:lstStyle/>
          <a:p>
            <a:pPr algn="r"/>
            <a:fld id="{FB7B2D35-8ABC-47D0-A730-868109692884}" type="slidenum">
              <a:rPr lang="en-US" sz="1200" smtClean="0">
                <a:solidFill>
                  <a:schemeClr val="tx2"/>
                </a:solidFill>
                <a:latin typeface="+mj-lt"/>
              </a:rPr>
              <a:pPr algn="r"/>
              <a:t>‹#›</a:t>
            </a:fld>
            <a:endParaRPr lang="en-US" sz="1200" dirty="0">
              <a:solidFill>
                <a:schemeClr val="tx2"/>
              </a:solidFill>
              <a:latin typeface="+mj-lt"/>
            </a:endParaRPr>
          </a:p>
        </p:txBody>
      </p:sp>
    </p:spTree>
    <p:extLst>
      <p:ext uri="{BB962C8B-B14F-4D97-AF65-F5344CB8AC3E}">
        <p14:creationId xmlns:p14="http://schemas.microsoft.com/office/powerpoint/2010/main" val="2192896545"/>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3484176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083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
        <p:nvSpPr>
          <p:cNvPr id="5" name="TextBox 4"/>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41669859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0" y="662970"/>
            <a:ext cx="9144000" cy="45719"/>
          </a:xfrm>
          <a:prstGeom prst="rect">
            <a:avLst/>
          </a:prstGeom>
        </p:spPr>
      </p:pic>
    </p:spTree>
    <p:extLst>
      <p:ext uri="{BB962C8B-B14F-4D97-AF65-F5344CB8AC3E}">
        <p14:creationId xmlns:p14="http://schemas.microsoft.com/office/powerpoint/2010/main" val="27645108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
        <p:nvSpPr>
          <p:cNvPr id="4" name="TextBox 3"/>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201654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
        <p:nvSpPr>
          <p:cNvPr id="2" name="TextBox 1"/>
          <p:cNvSpPr txBox="1"/>
          <p:nvPr userDrawn="1"/>
        </p:nvSpPr>
        <p:spPr>
          <a:xfrm>
            <a:off x="9144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4933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71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Content Placeholder 2"/>
          <p:cNvSpPr>
            <a:spLocks noGrp="1"/>
          </p:cNvSpPr>
          <p:nvPr>
            <p:ph idx="11"/>
          </p:nvPr>
        </p:nvSpPr>
        <p:spPr>
          <a:xfrm>
            <a:off x="4572000"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a:xfrm>
            <a:off x="0" y="6489365"/>
            <a:ext cx="381328" cy="370561"/>
          </a:xfrm>
          <a:prstGeom prst="rect">
            <a:avLst/>
          </a:prstGeom>
        </p:spPr>
        <p:txBody>
          <a:bodyPr/>
          <a:lstStyle/>
          <a:p>
            <a:pPr>
              <a:defRPr/>
            </a:pPr>
            <a:fld id="{4C119BEB-F095-4552-A9A7-AB58812D8D8D}" type="slidenum">
              <a:rPr lang="en-US" smtClean="0">
                <a:solidFill>
                  <a:srgbClr val="000000"/>
                </a:solidFill>
              </a:rPr>
              <a:pPr>
                <a:defRPr/>
              </a:pPr>
              <a:t>‹#›</a:t>
            </a:fld>
            <a:endParaRPr lang="en-US" dirty="0">
              <a:solidFill>
                <a:srgbClr val="000000"/>
              </a:solidFill>
            </a:endParaRPr>
          </a:p>
        </p:txBody>
      </p:sp>
      <p:sp>
        <p:nvSpPr>
          <p:cNvPr id="4" name="Content Placeholder 2"/>
          <p:cNvSpPr>
            <a:spLocks noGrp="1"/>
          </p:cNvSpPr>
          <p:nvPr>
            <p:ph idx="1"/>
          </p:nvPr>
        </p:nvSpPr>
        <p:spPr>
          <a:xfrm>
            <a:off x="152399"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9057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77800" y="0"/>
            <a:ext cx="8813800" cy="901700"/>
          </a:xfrm>
        </p:spPr>
        <p:txBody>
          <a:bodyPr/>
          <a:lstStyle>
            <a:lvl1pPr>
              <a:defRPr>
                <a:latin typeface="Arial Narrow" pitchFamily="34" charset="0"/>
              </a:defRPr>
            </a:lvl1pPr>
          </a:lstStyle>
          <a:p>
            <a:r>
              <a:rPr lang="en-US" dirty="0"/>
              <a:t>Click to edit Master title style</a:t>
            </a:r>
          </a:p>
        </p:txBody>
      </p:sp>
    </p:spTree>
    <p:extLst>
      <p:ext uri="{BB962C8B-B14F-4D97-AF65-F5344CB8AC3E}">
        <p14:creationId xmlns:p14="http://schemas.microsoft.com/office/powerpoint/2010/main" val="116347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8103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209801"/>
            <a:ext cx="7772400" cy="2197100"/>
          </a:xfrm>
        </p:spPr>
        <p:txBody>
          <a:bodyPr anchor="ctr">
            <a:normAutofit/>
          </a:bodyPr>
          <a:lstStyle>
            <a:lvl1pPr marL="0" indent="0" algn="ctr">
              <a:buNone/>
              <a:defRPr sz="3000" b="0">
                <a:solidFill>
                  <a:srgbClr val="005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4C4C4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01545C-FF7C-4876-A6D7-42F072A39C50}" type="slidenum">
              <a:rPr lang="en-US" smtClean="0">
                <a:solidFill>
                  <a:srgbClr val="4C4C4C"/>
                </a:solidFill>
              </a:rPr>
              <a:pPr/>
              <a:t>‹#›</a:t>
            </a:fld>
            <a:endParaRPr lang="en-US">
              <a:solidFill>
                <a:srgbClr val="4C4C4C"/>
              </a:solidFill>
            </a:endParaRPr>
          </a:p>
        </p:txBody>
      </p:sp>
    </p:spTree>
    <p:extLst>
      <p:ext uri="{BB962C8B-B14F-4D97-AF65-F5344CB8AC3E}">
        <p14:creationId xmlns:p14="http://schemas.microsoft.com/office/powerpoint/2010/main" val="2834633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126041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9700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1152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81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914400"/>
            <a:ext cx="8229600" cy="51816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807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919D344-0F32-413F-B8EE-CD01EB5EAA44}" type="datetimeFigureOut">
              <a:rPr lang="en-US" smtClean="0">
                <a:solidFill>
                  <a:srgbClr val="50565C"/>
                </a:solidFill>
              </a:rPr>
              <a:pPr/>
              <a:t>5/29/2020</a:t>
            </a:fld>
            <a:endParaRPr lang="en-US">
              <a:solidFill>
                <a:srgbClr val="50565C"/>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srgbClr val="50565C"/>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7B6F4C-3AD0-4948-8DAA-C680EF4FE580}" type="slidenum">
              <a:rPr lang="en-US" smtClean="0">
                <a:solidFill>
                  <a:srgbClr val="50565C"/>
                </a:solidFill>
              </a:rPr>
              <a:pPr/>
              <a:t>‹#›</a:t>
            </a:fld>
            <a:endParaRPr lang="en-US">
              <a:solidFill>
                <a:srgbClr val="50565C"/>
              </a:solidFill>
            </a:endParaRPr>
          </a:p>
        </p:txBody>
      </p:sp>
    </p:spTree>
    <p:extLst>
      <p:ext uri="{BB962C8B-B14F-4D97-AF65-F5344CB8AC3E}">
        <p14:creationId xmlns:p14="http://schemas.microsoft.com/office/powerpoint/2010/main" val="4064847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69331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8184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dirty="0"/>
              <a:t>Click to edit Master title style</a:t>
            </a:r>
          </a:p>
        </p:txBody>
      </p:sp>
      <p:sp>
        <p:nvSpPr>
          <p:cNvPr id="3" name="Content Placeholder 2"/>
          <p:cNvSpPr>
            <a:spLocks noGrp="1"/>
          </p:cNvSpPr>
          <p:nvPr>
            <p:ph idx="1"/>
          </p:nvPr>
        </p:nvSpPr>
        <p:spPr>
          <a:xfrm>
            <a:off x="274638" y="1141413"/>
            <a:ext cx="8229600" cy="5110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2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6356350"/>
            <a:ext cx="2133600" cy="365125"/>
          </a:xfrm>
          <a:prstGeom prst="rect">
            <a:avLst/>
          </a:prstGeom>
          <a:noFill/>
        </p:spPr>
        <p:txBody>
          <a:bodyPr/>
          <a:lstStyle>
            <a:lvl1pPr>
              <a:defRPr>
                <a:solidFill>
                  <a:srgbClr val="002060"/>
                </a:solidFill>
              </a:defRPr>
            </a:lvl1pPr>
          </a:lstStyle>
          <a:p>
            <a:fld id="{9B5E1708-F8A3-4564-8049-367EAB969392}" type="slidenum">
              <a:rPr lang="en-US" smtClean="0"/>
              <a:pPr/>
              <a:t>‹#›</a:t>
            </a:fld>
            <a:endParaRPr lang="en-US" dirty="0"/>
          </a:p>
        </p:txBody>
      </p:sp>
    </p:spTree>
    <p:extLst>
      <p:ext uri="{BB962C8B-B14F-4D97-AF65-F5344CB8AC3E}">
        <p14:creationId xmlns:p14="http://schemas.microsoft.com/office/powerpoint/2010/main" val="2174909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1536310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11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21016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14779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a:t>PROGRAM NAME (CAPS)</a:t>
            </a:r>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a:t>Presenter </a:t>
            </a:r>
            <a:r>
              <a:rPr lang="en-US" noProof="0" dirty="0" err="1"/>
              <a:t>Name(s</a:t>
            </a:r>
            <a:r>
              <a:rPr lang="en-US" noProof="0" dirty="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a:t>Date</a:t>
            </a:r>
          </a:p>
        </p:txBody>
      </p:sp>
      <p:grpSp>
        <p:nvGrpSpPr>
          <p:cNvPr id="23" name="Group 21"/>
          <p:cNvGrpSpPr>
            <a:grpSpLocks/>
          </p:cNvGrpSpPr>
          <p:nvPr userDrawn="1"/>
        </p:nvGrpSpPr>
        <p:grpSpPr bwMode="auto">
          <a:xfrm flipH="1" flipV="1">
            <a:off x="-4" y="870857"/>
            <a:ext cx="9144002" cy="80752"/>
            <a:chOff x="2" y="824063"/>
            <a:chExt cx="9144002" cy="62911"/>
          </a:xfrm>
        </p:grpSpPr>
        <p:sp>
          <p:nvSpPr>
            <p:cNvPr id="24" name="Rectangle 23"/>
            <p:cNvSpPr/>
            <p:nvPr userDrawn="1"/>
          </p:nvSpPr>
          <p:spPr>
            <a:xfrm>
              <a:off x="3018119" y="830556"/>
              <a:ext cx="6125885" cy="564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25" name="Rectangle 24"/>
            <p:cNvSpPr/>
            <p:nvPr userDrawn="1"/>
          </p:nvSpPr>
          <p:spPr>
            <a:xfrm>
              <a:off x="2" y="824063"/>
              <a:ext cx="3169632" cy="629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pic>
        <p:nvPicPr>
          <p:cNvPr id="7" name="Picture 13" descr="08616.jpg"/>
          <p:cNvPicPr>
            <a:picLocks noChangeAspect="1"/>
          </p:cNvPicPr>
          <p:nvPr userDrawn="1"/>
        </p:nvPicPr>
        <p:blipFill>
          <a:blip r:embed="rId3"/>
          <a:stretch>
            <a:fillRect/>
          </a:stretch>
        </p:blipFill>
        <p:spPr bwMode="auto">
          <a:xfrm>
            <a:off x="-7307" y="942657"/>
            <a:ext cx="9163564" cy="4144208"/>
          </a:xfrm>
          <a:prstGeom prst="rect">
            <a:avLst/>
          </a:prstGeom>
          <a:noFill/>
          <a:ln w="9525">
            <a:noFill/>
            <a:miter lim="800000"/>
            <a:headEnd/>
            <a:tailEnd/>
          </a:ln>
        </p:spPr>
      </p:pic>
    </p:spTree>
    <p:extLst>
      <p:ext uri="{BB962C8B-B14F-4D97-AF65-F5344CB8AC3E}">
        <p14:creationId xmlns:p14="http://schemas.microsoft.com/office/powerpoint/2010/main" val="158245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391142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637335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5952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19338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4094872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8894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047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182040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8005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25095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382805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2"/>
            <a:ext cx="82296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00429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2666120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064580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612307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8032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6168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35869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443601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4160521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78882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000"/>
              </a:lnSpc>
              <a:defRPr/>
            </a:lvl1pPr>
          </a:lstStyle>
          <a:p>
            <a:r>
              <a:rPr lang="en-US" dirty="0"/>
              <a:t>Click to edit Master title style</a:t>
            </a:r>
          </a:p>
        </p:txBody>
      </p:sp>
      <p:sp>
        <p:nvSpPr>
          <p:cNvPr id="3" name="Content Placeholder 2"/>
          <p:cNvSpPr>
            <a:spLocks noGrp="1"/>
          </p:cNvSpPr>
          <p:nvPr>
            <p:ph idx="1"/>
          </p:nvPr>
        </p:nvSpPr>
        <p:spPr>
          <a:xfrm>
            <a:off x="152400" y="805032"/>
            <a:ext cx="8763000" cy="5638800"/>
          </a:xfrm>
        </p:spPr>
        <p:txBody>
          <a:bodyPr/>
          <a:lstStyle>
            <a:lvl1pPr>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777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234779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2479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652312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674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59642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368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164201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470050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53426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22478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398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667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645837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803796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5601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867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52847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3885680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35997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032428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6990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3B43A780-09F6-984A-AEB5-6C103D61FC56}" type="datetimeFigureOut">
              <a:rPr lang="en-US" smtClean="0">
                <a:solidFill>
                  <a:srgbClr val="4C4C4C"/>
                </a:solidFill>
                <a:latin typeface="Arial" pitchFamily="-106" charset="0"/>
                <a:ea typeface="ＭＳ Ｐゴシック" pitchFamily="-106" charset="-128"/>
              </a:rPr>
              <a:pPr defTabSz="457200"/>
              <a:t>5/29/2020</a:t>
            </a:fld>
            <a:endParaRPr lang="en-US" dirty="0">
              <a:solidFill>
                <a:srgbClr val="4C4C4C"/>
              </a:solidFill>
              <a:latin typeface="Arial" pitchFamily="-106" charset="0"/>
              <a:ea typeface="ＭＳ Ｐゴシック" pitchFamily="-106"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dirty="0">
              <a:solidFill>
                <a:srgbClr val="4C4C4C"/>
              </a:solidFill>
              <a:latin typeface="Arial" pitchFamily="-106" charset="0"/>
              <a:ea typeface="ＭＳ Ｐゴシック" pitchFamily="-106" charset="-128"/>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B9D081FA-F989-6A4A-B2F0-0898E007A144}" type="slidenum">
              <a:rPr lang="en-US" smtClean="0">
                <a:solidFill>
                  <a:srgbClr val="4C4C4C"/>
                </a:solidFill>
                <a:latin typeface="Arial" pitchFamily="-106" charset="0"/>
                <a:ea typeface="ＭＳ Ｐゴシック" pitchFamily="-106" charset="-128"/>
              </a:rPr>
              <a:pPr defTabSz="457200"/>
              <a:t>‹#›</a:t>
            </a:fld>
            <a:endParaRPr lang="en-US" dirty="0">
              <a:solidFill>
                <a:srgbClr val="4C4C4C"/>
              </a:solidFill>
              <a:latin typeface="Arial" pitchFamily="-106" charset="0"/>
              <a:ea typeface="ＭＳ Ｐゴシック" pitchFamily="-106" charset="-128"/>
            </a:endParaRPr>
          </a:p>
        </p:txBody>
      </p:sp>
    </p:spTree>
    <p:extLst>
      <p:ext uri="{BB962C8B-B14F-4D97-AF65-F5344CB8AC3E}">
        <p14:creationId xmlns:p14="http://schemas.microsoft.com/office/powerpoint/2010/main" val="121659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93354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1505606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480920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24119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9517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471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80767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30783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919063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55923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6197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249367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337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8505747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06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060285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0412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105513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009843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941997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25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011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979551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046137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38222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4428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27604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503115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17731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318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109346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231094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2.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6.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image" Target="../media/image1.jpe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theme" Target="../theme/theme7.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2235464485"/>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763000" cy="6569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838200"/>
            <a:ext cx="8763000" cy="5562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21"/>
          <p:cNvGrpSpPr>
            <a:grpSpLocks/>
          </p:cNvGrpSpPr>
          <p:nvPr/>
        </p:nvGrpSpPr>
        <p:grpSpPr bwMode="auto">
          <a:xfrm flipH="1" flipV="1">
            <a:off x="-3" y="656983"/>
            <a:ext cx="9144003" cy="55568"/>
            <a:chOff x="0" y="832104"/>
            <a:chExt cx="9144003" cy="54869"/>
          </a:xfrm>
        </p:grpSpPr>
        <p:sp>
          <p:nvSpPr>
            <p:cNvPr id="11" name="Rectangle 10"/>
            <p:cNvSpPr/>
            <p:nvPr userDrawn="1"/>
          </p:nvSpPr>
          <p:spPr>
            <a:xfrm>
              <a:off x="3305300" y="832137"/>
              <a:ext cx="5838703" cy="54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smtClean="0">
                <a:solidFill>
                  <a:srgbClr val="4C4C4C"/>
                </a:solidFill>
                <a:latin typeface="Arial" pitchFamily="-106" charset="0"/>
                <a:ea typeface="Arial" pitchFamily="-106" charset="0"/>
                <a:cs typeface="Arial" pitchFamily="-106" charset="0"/>
              </a:rPr>
              <a:pPr marL="342900" indent="-342900" algn="ctr" defTabSz="457200">
                <a:lnSpc>
                  <a:spcPct val="90000"/>
                </a:lnSpc>
                <a:spcBef>
                  <a:spcPct val="20000"/>
                </a:spcBef>
                <a:buFont typeface="Arial" pitchFamily="-106" charset="0"/>
                <a:buNone/>
              </a:pPr>
              <a:t>‹#›</a:t>
            </a:fld>
            <a:endParaRPr lang="en-US" sz="1000" dirty="0">
              <a:solidFill>
                <a:srgbClr val="4C4C4C"/>
              </a:solidFill>
              <a:latin typeface="Arial" pitchFamily="-106" charset="0"/>
              <a:ea typeface="Arial" pitchFamily="-106" charset="0"/>
              <a:cs typeface="Arial" pitchFamily="-106" charset="0"/>
            </a:endParaRPr>
          </a:p>
        </p:txBody>
      </p:sp>
      <p:pic>
        <p:nvPicPr>
          <p:cNvPr id="15" name="Picture 14" descr="US-Department of Energy-hor-green.png"/>
          <p:cNvPicPr>
            <a:picLocks noChangeAspect="1"/>
          </p:cNvPicPr>
          <p:nvPr/>
        </p:nvPicPr>
        <p:blipFill>
          <a:blip r:embed="rId17"/>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7845965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457200" rtl="0" eaLnBrk="1" latinLnBrk="0" hangingPunct="1">
        <a:lnSpc>
          <a:spcPts val="3000"/>
        </a:lnSpc>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4485851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5" r:id="rId4"/>
    <p:sldLayoutId id="2147483846" r:id="rId5"/>
    <p:sldLayoutId id="2147483847" r:id="rId6"/>
    <p:sldLayoutId id="2147483850" r:id="rId7"/>
    <p:sldLayoutId id="2147483851" r:id="rId8"/>
    <p:sldLayoutId id="2147483853" r:id="rId9"/>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18414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7903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7" r:id="rId10"/>
    <p:sldLayoutId id="2147483928" r:id="rId11"/>
    <p:sldLayoutId id="2147483929"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8" r:id="rId29"/>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63324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1" r:id="rId11"/>
    <p:sldLayoutId id="2147483962"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8" r:id="rId31"/>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315960067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98.xm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11" Type="http://schemas.openxmlformats.org/officeDocument/2006/relationships/image" Target="../media/image45.tiff"/><Relationship Id="rId5" Type="http://schemas.openxmlformats.org/officeDocument/2006/relationships/image" Target="../media/image39.png"/><Relationship Id="rId10" Type="http://schemas.openxmlformats.org/officeDocument/2006/relationships/image" Target="../media/image44.tiff"/><Relationship Id="rId4" Type="http://schemas.openxmlformats.org/officeDocument/2006/relationships/image" Target="../media/image38.jpe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8.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emf"/><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8.xml"/><Relationship Id="rId5" Type="http://schemas.openxmlformats.org/officeDocument/2006/relationships/image" Target="../media/image62.pn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79.pn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98.xml"/><Relationship Id="rId6" Type="http://schemas.openxmlformats.org/officeDocument/2006/relationships/image" Target="../media/image73.jpeg"/><Relationship Id="rId11" Type="http://schemas.openxmlformats.org/officeDocument/2006/relationships/image" Target="../media/image77.png"/><Relationship Id="rId5" Type="http://schemas.openxmlformats.org/officeDocument/2006/relationships/image" Target="../media/image72.jpeg"/><Relationship Id="rId10" Type="http://schemas.openxmlformats.org/officeDocument/2006/relationships/image" Target="../media/image76.jpeg"/><Relationship Id="rId4" Type="http://schemas.openxmlformats.org/officeDocument/2006/relationships/image" Target="../media/image71.jpeg"/><Relationship Id="rId9" Type="http://schemas.openxmlformats.org/officeDocument/2006/relationships/image" Target="../media/image75.jpeg"/><Relationship Id="rId1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8.xml"/><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9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7.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0960" y="1524000"/>
            <a:ext cx="8471371" cy="924160"/>
          </a:xfrm>
        </p:spPr>
        <p:txBody>
          <a:bodyPr>
            <a:normAutofit lnSpcReduction="10000"/>
          </a:bodyPr>
          <a:lstStyle/>
          <a:p>
            <a:r>
              <a:rPr lang="en-US" sz="2800" b="0" dirty="0"/>
              <a:t>Enabling the Future of Advanced Roll-to-Roll (R2R) Manufacturing</a:t>
            </a:r>
          </a:p>
        </p:txBody>
      </p:sp>
      <p:sp>
        <p:nvSpPr>
          <p:cNvPr id="3" name="Text Placeholder 2"/>
          <p:cNvSpPr>
            <a:spLocks noGrp="1"/>
          </p:cNvSpPr>
          <p:nvPr>
            <p:ph type="body" sz="quarter" idx="10"/>
          </p:nvPr>
        </p:nvSpPr>
        <p:spPr>
          <a:xfrm>
            <a:off x="572200" y="2438400"/>
            <a:ext cx="5981000" cy="838200"/>
          </a:xfrm>
        </p:spPr>
        <p:txBody>
          <a:bodyPr/>
          <a:lstStyle/>
          <a:p>
            <a:r>
              <a:rPr lang="en-US" sz="1800" b="0" dirty="0"/>
              <a:t>Brian Valentine, Technology Manager</a:t>
            </a:r>
          </a:p>
          <a:p>
            <a:r>
              <a:rPr lang="en-US" sz="1800" b="0" dirty="0"/>
              <a:t>Advanced Manufacturing Office</a:t>
            </a:r>
          </a:p>
        </p:txBody>
      </p:sp>
      <p:sp>
        <p:nvSpPr>
          <p:cNvPr id="4" name="Text Placeholder 3"/>
          <p:cNvSpPr>
            <a:spLocks noGrp="1"/>
          </p:cNvSpPr>
          <p:nvPr>
            <p:ph type="body" sz="quarter" idx="13"/>
          </p:nvPr>
        </p:nvSpPr>
        <p:spPr>
          <a:xfrm>
            <a:off x="524471" y="3429000"/>
            <a:ext cx="4448477" cy="478467"/>
          </a:xfrm>
        </p:spPr>
        <p:txBody>
          <a:bodyPr>
            <a:noAutofit/>
          </a:bodyPr>
          <a:lstStyle/>
          <a:p>
            <a:r>
              <a:rPr lang="en-US" sz="1800" dirty="0"/>
              <a:t>AMO Peer Review</a:t>
            </a:r>
          </a:p>
          <a:p>
            <a:r>
              <a:rPr lang="en-US" sz="1800" dirty="0"/>
              <a:t>June 2020  |  Washington, DC</a:t>
            </a:r>
          </a:p>
        </p:txBody>
      </p:sp>
      <p:sp>
        <p:nvSpPr>
          <p:cNvPr id="7" name="Text Placeholder 2"/>
          <p:cNvSpPr txBox="1">
            <a:spLocks/>
          </p:cNvSpPr>
          <p:nvPr/>
        </p:nvSpPr>
        <p:spPr bwMode="auto">
          <a:xfrm>
            <a:off x="4972948" y="3754547"/>
            <a:ext cx="4171052" cy="3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i="1" dirty="0" err="1">
                <a:solidFill>
                  <a:srgbClr val="005C82"/>
                </a:solidFill>
              </a:rPr>
              <a:t>manufacturing.energy.gov</a:t>
            </a:r>
            <a:endParaRPr i="1" dirty="0">
              <a:solidFill>
                <a:srgbClr val="005C82"/>
              </a:solidFill>
            </a:endParaRPr>
          </a:p>
        </p:txBody>
      </p:sp>
    </p:spTree>
    <p:extLst>
      <p:ext uri="{BB962C8B-B14F-4D97-AF65-F5344CB8AC3E}">
        <p14:creationId xmlns:p14="http://schemas.microsoft.com/office/powerpoint/2010/main" val="301282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FD2B67D7-BCC2-3341-9A3E-16518FCC07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0077" y="869152"/>
            <a:ext cx="721453" cy="721453"/>
          </a:xfrm>
          <a:prstGeom prst="rect">
            <a:avLst/>
          </a:prstGeom>
        </p:spPr>
      </p:pic>
      <p:pic>
        <p:nvPicPr>
          <p:cNvPr id="8" name="Picture 7">
            <a:extLst>
              <a:ext uri="{FF2B5EF4-FFF2-40B4-BE49-F238E27FC236}">
                <a16:creationId xmlns:a16="http://schemas.microsoft.com/office/drawing/2014/main" xmlns="" id="{7363D7C9-00E9-4A40-BC9F-D367014E21AB}"/>
              </a:ext>
            </a:extLst>
          </p:cNvPr>
          <p:cNvPicPr>
            <a:picLocks noChangeAspect="1"/>
          </p:cNvPicPr>
          <p:nvPr/>
        </p:nvPicPr>
        <p:blipFill>
          <a:blip r:embed="rId5"/>
          <a:stretch>
            <a:fillRect/>
          </a:stretch>
        </p:blipFill>
        <p:spPr>
          <a:xfrm>
            <a:off x="3765680" y="913927"/>
            <a:ext cx="1774290" cy="1768554"/>
          </a:xfrm>
          <a:prstGeom prst="rect">
            <a:avLst/>
          </a:prstGeom>
        </p:spPr>
      </p:pic>
      <p:pic>
        <p:nvPicPr>
          <p:cNvPr id="9" name="fixed_to_free_surface_overall">
            <a:hlinkClick r:id="" action="ppaction://media"/>
            <a:extLst>
              <a:ext uri="{FF2B5EF4-FFF2-40B4-BE49-F238E27FC236}">
                <a16:creationId xmlns:a16="http://schemas.microsoft.com/office/drawing/2014/main" xmlns="" id="{94DF51A2-5123-F642-80BB-3610C4F699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5616" y="1617074"/>
            <a:ext cx="3647932" cy="2354055"/>
          </a:xfrm>
          <a:prstGeom prst="rect">
            <a:avLst/>
          </a:prstGeom>
        </p:spPr>
      </p:pic>
      <p:sp>
        <p:nvSpPr>
          <p:cNvPr id="11" name="Content Placeholder 1">
            <a:extLst>
              <a:ext uri="{FF2B5EF4-FFF2-40B4-BE49-F238E27FC236}">
                <a16:creationId xmlns:a16="http://schemas.microsoft.com/office/drawing/2014/main" xmlns="" id="{81C005CF-8758-484B-825B-E2804D6182AF}"/>
              </a:ext>
            </a:extLst>
          </p:cNvPr>
          <p:cNvSpPr txBox="1">
            <a:spLocks/>
          </p:cNvSpPr>
          <p:nvPr/>
        </p:nvSpPr>
        <p:spPr>
          <a:xfrm>
            <a:off x="240207" y="1143000"/>
            <a:ext cx="3410201" cy="5242165"/>
          </a:xfrm>
          <a:prstGeom prst="rect">
            <a:avLst/>
          </a:prstGeom>
        </p:spPr>
        <p:txBody>
          <a:bodyPr vert="horz" lIns="91440" tIns="45720" rIns="91440" bIns="45720" rtlCol="0" anchor="ctr">
            <a:normAutofit lnSpcReduction="10000"/>
          </a:bodyPr>
          <a:lst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marL="0" indent="0">
              <a:buFont typeface="Wingdings" pitchFamily="2" charset="2"/>
              <a:buNone/>
            </a:pPr>
            <a:r>
              <a:rPr lang="en-US" sz="2000" b="1" dirty="0"/>
              <a:t>Target: Continuum Scale Models for process design and scale-up</a:t>
            </a:r>
          </a:p>
          <a:p>
            <a:r>
              <a:rPr lang="en-US" dirty="0"/>
              <a:t>Deposition models for single- and multi-layer slide, slot, and related coating methods</a:t>
            </a:r>
          </a:p>
          <a:p>
            <a:r>
              <a:rPr lang="en-US" dirty="0"/>
              <a:t>Drying and solidification models that track thermal, diffusion, and other key physical rate processes</a:t>
            </a:r>
          </a:p>
          <a:p>
            <a:r>
              <a:rPr lang="en-US" dirty="0"/>
              <a:t>Ongoing model validation from published literature and coating trials at ORNL and NREL</a:t>
            </a:r>
          </a:p>
          <a:p>
            <a:r>
              <a:rPr lang="en-US" dirty="0"/>
              <a:t>Software platform based on open-source Goma 6.0 (</a:t>
            </a:r>
            <a:r>
              <a:rPr lang="en-US" dirty="0" err="1"/>
              <a:t>gomafem.com</a:t>
            </a:r>
            <a:r>
              <a:rPr lang="en-US" dirty="0"/>
              <a:t>) finite element software</a:t>
            </a:r>
          </a:p>
          <a:p>
            <a:r>
              <a:rPr lang="en-US" dirty="0"/>
              <a:t>User-interface and training</a:t>
            </a:r>
          </a:p>
        </p:txBody>
      </p:sp>
      <p:sp>
        <p:nvSpPr>
          <p:cNvPr id="12" name="Rectangle 11">
            <a:extLst>
              <a:ext uri="{FF2B5EF4-FFF2-40B4-BE49-F238E27FC236}">
                <a16:creationId xmlns:a16="http://schemas.microsoft.com/office/drawing/2014/main" xmlns="" id="{81FBAF39-8DE6-D948-B58D-CF50EF2F5D10}"/>
              </a:ext>
            </a:extLst>
          </p:cNvPr>
          <p:cNvSpPr/>
          <p:nvPr/>
        </p:nvSpPr>
        <p:spPr>
          <a:xfrm>
            <a:off x="9049189" y="3064025"/>
            <a:ext cx="45719" cy="1302847"/>
          </a:xfrm>
          <a:prstGeom prst="rect">
            <a:avLst/>
          </a:prstGeom>
          <a:blipFill>
            <a:blip r:embed="rId7"/>
            <a:tile tx="0" ty="0" sx="100000" sy="100000" flip="none" algn="tl"/>
          </a:blip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xmlns="" id="{DEFC19D5-6144-054A-8C6D-9217A25468CA}"/>
              </a:ext>
            </a:extLst>
          </p:cNvPr>
          <p:cNvSpPr txBox="1"/>
          <p:nvPr/>
        </p:nvSpPr>
        <p:spPr>
          <a:xfrm>
            <a:off x="7526400" y="1157965"/>
            <a:ext cx="1084520" cy="480131"/>
          </a:xfrm>
          <a:prstGeom prst="rect">
            <a:avLst/>
          </a:prstGeom>
          <a:noFill/>
        </p:spPr>
        <p:txBody>
          <a:bodyPr wrap="square" rtlCol="0">
            <a:spAutoFit/>
          </a:bodyPr>
          <a:lstStyle/>
          <a:p>
            <a:pPr algn="ctr">
              <a:lnSpc>
                <a:spcPct val="90000"/>
              </a:lnSpc>
            </a:pPr>
            <a:r>
              <a:rPr lang="en-US" sz="1400" dirty="0"/>
              <a:t>Liquid bridge</a:t>
            </a:r>
          </a:p>
        </p:txBody>
      </p:sp>
      <p:sp>
        <p:nvSpPr>
          <p:cNvPr id="18" name="TextBox 17">
            <a:extLst>
              <a:ext uri="{FF2B5EF4-FFF2-40B4-BE49-F238E27FC236}">
                <a16:creationId xmlns:a16="http://schemas.microsoft.com/office/drawing/2014/main" xmlns="" id="{89AF11DD-41EB-1043-9CB0-7F052192262B}"/>
              </a:ext>
            </a:extLst>
          </p:cNvPr>
          <p:cNvSpPr txBox="1"/>
          <p:nvPr/>
        </p:nvSpPr>
        <p:spPr>
          <a:xfrm rot="16200000">
            <a:off x="8478451" y="4240755"/>
            <a:ext cx="961584" cy="286232"/>
          </a:xfrm>
          <a:prstGeom prst="rect">
            <a:avLst/>
          </a:prstGeom>
          <a:noFill/>
        </p:spPr>
        <p:txBody>
          <a:bodyPr wrap="square" rtlCol="0">
            <a:spAutoFit/>
          </a:bodyPr>
          <a:lstStyle/>
          <a:p>
            <a:pPr algn="ctr">
              <a:lnSpc>
                <a:spcPct val="90000"/>
              </a:lnSpc>
            </a:pPr>
            <a:r>
              <a:rPr lang="en-US" sz="1400" dirty="0"/>
              <a:t>Web</a:t>
            </a:r>
          </a:p>
        </p:txBody>
      </p:sp>
      <p:cxnSp>
        <p:nvCxnSpPr>
          <p:cNvPr id="19" name="Straight Arrow Connector 18">
            <a:extLst>
              <a:ext uri="{FF2B5EF4-FFF2-40B4-BE49-F238E27FC236}">
                <a16:creationId xmlns:a16="http://schemas.microsoft.com/office/drawing/2014/main" xmlns="" id="{BCF4A3C9-AB66-D048-AD2A-EB8BC4BEA238}"/>
              </a:ext>
            </a:extLst>
          </p:cNvPr>
          <p:cNvCxnSpPr/>
          <p:nvPr/>
        </p:nvCxnSpPr>
        <p:spPr>
          <a:xfrm flipV="1">
            <a:off x="9029095" y="2508831"/>
            <a:ext cx="0" cy="5740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xmlns="" id="{C70C0B26-FAD3-A248-861B-1672DE66387D}"/>
              </a:ext>
            </a:extLst>
          </p:cNvPr>
          <p:cNvSpPr/>
          <p:nvPr/>
        </p:nvSpPr>
        <p:spPr>
          <a:xfrm rot="1818027">
            <a:off x="5230886" y="2143235"/>
            <a:ext cx="1916291" cy="1452859"/>
          </a:xfrm>
          <a:prstGeom prst="roundRect">
            <a:avLst>
              <a:gd name="adj" fmla="val 5885"/>
            </a:avLst>
          </a:prstGeom>
          <a:blipFill>
            <a:blip r:embed="rId8"/>
            <a:tile tx="0" ty="0" sx="100000" sy="100000" flip="none" algn="tl"/>
          </a:blip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ounded Rectangle 21">
            <a:extLst>
              <a:ext uri="{FF2B5EF4-FFF2-40B4-BE49-F238E27FC236}">
                <a16:creationId xmlns:a16="http://schemas.microsoft.com/office/drawing/2014/main" xmlns="" id="{84468FA2-673D-7E4E-BC14-89D194338F80}"/>
              </a:ext>
            </a:extLst>
          </p:cNvPr>
          <p:cNvSpPr/>
          <p:nvPr/>
        </p:nvSpPr>
        <p:spPr>
          <a:xfrm rot="1818027">
            <a:off x="7042022" y="3278996"/>
            <a:ext cx="1259585" cy="1434795"/>
          </a:xfrm>
          <a:prstGeom prst="roundRect">
            <a:avLst>
              <a:gd name="adj" fmla="val 8150"/>
            </a:avLst>
          </a:prstGeom>
          <a:blipFill>
            <a:blip r:embed="rId8"/>
            <a:tile tx="0" ty="0" sx="100000" sy="100000" flip="none" algn="tl"/>
          </a:blip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3" name="Rounded Rectangle 22">
            <a:extLst>
              <a:ext uri="{FF2B5EF4-FFF2-40B4-BE49-F238E27FC236}">
                <a16:creationId xmlns:a16="http://schemas.microsoft.com/office/drawing/2014/main" xmlns="" id="{C22E1AD9-84EA-B847-9864-A8B549E0A306}"/>
              </a:ext>
            </a:extLst>
          </p:cNvPr>
          <p:cNvSpPr/>
          <p:nvPr/>
        </p:nvSpPr>
        <p:spPr>
          <a:xfrm rot="1818027">
            <a:off x="7625862" y="3344660"/>
            <a:ext cx="1259585" cy="1434795"/>
          </a:xfrm>
          <a:prstGeom prst="roundRect">
            <a:avLst>
              <a:gd name="adj" fmla="val 37435"/>
            </a:avLst>
          </a:prstGeom>
          <a:blipFill>
            <a:blip r:embed="rId8"/>
            <a:tile tx="0" ty="0" sx="100000" sy="100000" flip="none" algn="tl"/>
          </a:blip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6" name="Picture 25">
            <a:extLst>
              <a:ext uri="{FF2B5EF4-FFF2-40B4-BE49-F238E27FC236}">
                <a16:creationId xmlns:a16="http://schemas.microsoft.com/office/drawing/2014/main" xmlns="" id="{0E9DE08A-2166-BC4D-B0D7-3D8B63A6BA05}"/>
              </a:ext>
            </a:extLst>
          </p:cNvPr>
          <p:cNvPicPr>
            <a:picLocks noChangeAspect="1"/>
          </p:cNvPicPr>
          <p:nvPr/>
        </p:nvPicPr>
        <p:blipFill>
          <a:blip r:embed="rId9"/>
          <a:stretch>
            <a:fillRect/>
          </a:stretch>
        </p:blipFill>
        <p:spPr>
          <a:xfrm>
            <a:off x="5115524" y="2613247"/>
            <a:ext cx="1841193" cy="1154422"/>
          </a:xfrm>
          <a:prstGeom prst="rect">
            <a:avLst/>
          </a:prstGeom>
        </p:spPr>
      </p:pic>
      <p:sp>
        <p:nvSpPr>
          <p:cNvPr id="27" name="TextBox 26">
            <a:extLst>
              <a:ext uri="{FF2B5EF4-FFF2-40B4-BE49-F238E27FC236}">
                <a16:creationId xmlns:a16="http://schemas.microsoft.com/office/drawing/2014/main" xmlns="" id="{285F69C8-C4A0-DF49-880C-AB9C0E2BBC8B}"/>
              </a:ext>
            </a:extLst>
          </p:cNvPr>
          <p:cNvSpPr txBox="1"/>
          <p:nvPr/>
        </p:nvSpPr>
        <p:spPr>
          <a:xfrm>
            <a:off x="7290883" y="3680535"/>
            <a:ext cx="1084520" cy="480131"/>
          </a:xfrm>
          <a:prstGeom prst="rect">
            <a:avLst/>
          </a:prstGeom>
          <a:noFill/>
        </p:spPr>
        <p:txBody>
          <a:bodyPr wrap="square" rtlCol="0">
            <a:spAutoFit/>
          </a:bodyPr>
          <a:lstStyle/>
          <a:p>
            <a:pPr algn="ctr">
              <a:lnSpc>
                <a:spcPct val="90000"/>
              </a:lnSpc>
            </a:pPr>
            <a:r>
              <a:rPr lang="en-US" sz="1400" dirty="0"/>
              <a:t>2-layer Slide die</a:t>
            </a:r>
          </a:p>
        </p:txBody>
      </p:sp>
      <p:sp>
        <p:nvSpPr>
          <p:cNvPr id="28" name="TextBox 27">
            <a:extLst>
              <a:ext uri="{FF2B5EF4-FFF2-40B4-BE49-F238E27FC236}">
                <a16:creationId xmlns:a16="http://schemas.microsoft.com/office/drawing/2014/main" xmlns="" id="{B7691B64-357F-194D-A0D2-162622668504}"/>
              </a:ext>
            </a:extLst>
          </p:cNvPr>
          <p:cNvSpPr txBox="1"/>
          <p:nvPr/>
        </p:nvSpPr>
        <p:spPr>
          <a:xfrm>
            <a:off x="5388555" y="3379826"/>
            <a:ext cx="1084520" cy="590931"/>
          </a:xfrm>
          <a:prstGeom prst="rect">
            <a:avLst/>
          </a:prstGeom>
          <a:noFill/>
        </p:spPr>
        <p:txBody>
          <a:bodyPr wrap="square" rtlCol="0">
            <a:spAutoFit/>
          </a:bodyPr>
          <a:lstStyle/>
          <a:p>
            <a:pPr algn="ctr">
              <a:lnSpc>
                <a:spcPct val="90000"/>
              </a:lnSpc>
            </a:pPr>
            <a:r>
              <a:rPr lang="en-US" sz="1200" dirty="0"/>
              <a:t>Pattern of flow near layer merger</a:t>
            </a:r>
          </a:p>
        </p:txBody>
      </p:sp>
      <p:sp>
        <p:nvSpPr>
          <p:cNvPr id="35" name="Rectangle 34">
            <a:extLst>
              <a:ext uri="{FF2B5EF4-FFF2-40B4-BE49-F238E27FC236}">
                <a16:creationId xmlns:a16="http://schemas.microsoft.com/office/drawing/2014/main" xmlns="" id="{F01B87C1-15E9-5641-A2CE-C3E49217115B}"/>
              </a:ext>
            </a:extLst>
          </p:cNvPr>
          <p:cNvSpPr/>
          <p:nvPr/>
        </p:nvSpPr>
        <p:spPr>
          <a:xfrm>
            <a:off x="5115524" y="2602856"/>
            <a:ext cx="1841193" cy="1342857"/>
          </a:xfrm>
          <a:prstGeom prst="rect">
            <a:avLst/>
          </a:pr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37" name="Straight Connector 36">
            <a:extLst>
              <a:ext uri="{FF2B5EF4-FFF2-40B4-BE49-F238E27FC236}">
                <a16:creationId xmlns:a16="http://schemas.microsoft.com/office/drawing/2014/main" xmlns="" id="{64163B27-B172-5A4C-8B6A-4A104E7B1646}"/>
              </a:ext>
            </a:extLst>
          </p:cNvPr>
          <p:cNvCxnSpPr>
            <a:cxnSpLocks/>
          </p:cNvCxnSpPr>
          <p:nvPr/>
        </p:nvCxnSpPr>
        <p:spPr>
          <a:xfrm flipV="1">
            <a:off x="6966630" y="3059247"/>
            <a:ext cx="324253" cy="175409"/>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7FC92DE6-F3AE-2D4C-AD54-FB2AD9B3A3A8}"/>
              </a:ext>
            </a:extLst>
          </p:cNvPr>
          <p:cNvSpPr/>
          <p:nvPr/>
        </p:nvSpPr>
        <p:spPr>
          <a:xfrm>
            <a:off x="7249747" y="2713025"/>
            <a:ext cx="463140" cy="484190"/>
          </a:xfrm>
          <a:prstGeom prst="rect">
            <a:avLst/>
          </a:pr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xmlns="" id="{A4317659-7601-344D-BF8B-F63EAABE3028}"/>
              </a:ext>
            </a:extLst>
          </p:cNvPr>
          <p:cNvSpPr/>
          <p:nvPr/>
        </p:nvSpPr>
        <p:spPr>
          <a:xfrm>
            <a:off x="8453131" y="3452903"/>
            <a:ext cx="649869" cy="593676"/>
          </a:xfrm>
          <a:prstGeom prst="rect">
            <a:avLst/>
          </a:pr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42" name="Straight Connector 41">
            <a:extLst>
              <a:ext uri="{FF2B5EF4-FFF2-40B4-BE49-F238E27FC236}">
                <a16:creationId xmlns:a16="http://schemas.microsoft.com/office/drawing/2014/main" xmlns="" id="{B2AE22BA-F5B7-EE47-BE7A-43E5A9E4669F}"/>
              </a:ext>
            </a:extLst>
          </p:cNvPr>
          <p:cNvCxnSpPr>
            <a:cxnSpLocks/>
            <a:stCxn id="40" idx="0"/>
          </p:cNvCxnSpPr>
          <p:nvPr/>
        </p:nvCxnSpPr>
        <p:spPr>
          <a:xfrm flipH="1" flipV="1">
            <a:off x="8162135" y="2023149"/>
            <a:ext cx="615931" cy="1429754"/>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88D0D3E7-20A4-5249-A2C0-4B3DC57F071E}"/>
              </a:ext>
            </a:extLst>
          </p:cNvPr>
          <p:cNvSpPr txBox="1"/>
          <p:nvPr/>
        </p:nvSpPr>
        <p:spPr>
          <a:xfrm>
            <a:off x="3583491" y="2701833"/>
            <a:ext cx="1413485" cy="674031"/>
          </a:xfrm>
          <a:prstGeom prst="rect">
            <a:avLst/>
          </a:prstGeom>
          <a:noFill/>
        </p:spPr>
        <p:txBody>
          <a:bodyPr wrap="square" rtlCol="0">
            <a:spAutoFit/>
          </a:bodyPr>
          <a:lstStyle/>
          <a:p>
            <a:pPr algn="ctr">
              <a:lnSpc>
                <a:spcPct val="90000"/>
              </a:lnSpc>
            </a:pPr>
            <a:r>
              <a:rPr lang="en-US" sz="1400" dirty="0"/>
              <a:t>Solid Model-NREL 3 layer slide die</a:t>
            </a:r>
          </a:p>
        </p:txBody>
      </p:sp>
      <p:sp>
        <p:nvSpPr>
          <p:cNvPr id="44" name="TextBox 43">
            <a:extLst>
              <a:ext uri="{FF2B5EF4-FFF2-40B4-BE49-F238E27FC236}">
                <a16:creationId xmlns:a16="http://schemas.microsoft.com/office/drawing/2014/main" xmlns="" id="{54EF4DD7-CE72-6B41-BDEC-DDFF755B3732}"/>
              </a:ext>
            </a:extLst>
          </p:cNvPr>
          <p:cNvSpPr txBox="1"/>
          <p:nvPr/>
        </p:nvSpPr>
        <p:spPr>
          <a:xfrm>
            <a:off x="5971157" y="882360"/>
            <a:ext cx="1993385" cy="674031"/>
          </a:xfrm>
          <a:prstGeom prst="rect">
            <a:avLst/>
          </a:prstGeom>
          <a:noFill/>
        </p:spPr>
        <p:txBody>
          <a:bodyPr wrap="square" rtlCol="0">
            <a:spAutoFit/>
          </a:bodyPr>
          <a:lstStyle/>
          <a:p>
            <a:pPr algn="ctr">
              <a:lnSpc>
                <a:spcPct val="90000"/>
              </a:lnSpc>
            </a:pPr>
            <a:r>
              <a:rPr lang="en-US" sz="1400" dirty="0"/>
              <a:t>Coating Models of Capillary Hydrodynamics</a:t>
            </a:r>
          </a:p>
        </p:txBody>
      </p:sp>
      <p:cxnSp>
        <p:nvCxnSpPr>
          <p:cNvPr id="36" name="Straight Arrow Connector 35">
            <a:extLst>
              <a:ext uri="{FF2B5EF4-FFF2-40B4-BE49-F238E27FC236}">
                <a16:creationId xmlns:a16="http://schemas.microsoft.com/office/drawing/2014/main" xmlns="" id="{513DBF98-5775-A448-8BEE-504E98DBA073}"/>
              </a:ext>
            </a:extLst>
          </p:cNvPr>
          <p:cNvCxnSpPr/>
          <p:nvPr/>
        </p:nvCxnSpPr>
        <p:spPr>
          <a:xfrm flipH="1">
            <a:off x="4652825" y="1229878"/>
            <a:ext cx="9554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A00F5D08-7512-6648-9D84-C9522DF39869}"/>
              </a:ext>
            </a:extLst>
          </p:cNvPr>
          <p:cNvCxnSpPr>
            <a:cxnSpLocks/>
          </p:cNvCxnSpPr>
          <p:nvPr/>
        </p:nvCxnSpPr>
        <p:spPr>
          <a:xfrm flipH="1">
            <a:off x="5115524" y="1211524"/>
            <a:ext cx="614878" cy="474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7B081D38-D686-8544-90A8-26D7D7550C31}"/>
              </a:ext>
            </a:extLst>
          </p:cNvPr>
          <p:cNvSpPr txBox="1"/>
          <p:nvPr/>
        </p:nvSpPr>
        <p:spPr>
          <a:xfrm>
            <a:off x="3621019" y="4546728"/>
            <a:ext cx="4601967" cy="286232"/>
          </a:xfrm>
          <a:prstGeom prst="rect">
            <a:avLst/>
          </a:prstGeom>
          <a:noFill/>
        </p:spPr>
        <p:txBody>
          <a:bodyPr wrap="square" rtlCol="0">
            <a:spAutoFit/>
          </a:bodyPr>
          <a:lstStyle/>
          <a:p>
            <a:pPr algn="ctr">
              <a:lnSpc>
                <a:spcPct val="90000"/>
              </a:lnSpc>
            </a:pPr>
            <a:r>
              <a:rPr lang="en-US" sz="1400" i="1" dirty="0"/>
              <a:t>Drying Models: Reaction/diffusion/Energy transport</a:t>
            </a:r>
          </a:p>
        </p:txBody>
      </p:sp>
      <p:pic>
        <p:nvPicPr>
          <p:cNvPr id="46" name="Picture 45">
            <a:extLst>
              <a:ext uri="{FF2B5EF4-FFF2-40B4-BE49-F238E27FC236}">
                <a16:creationId xmlns:a16="http://schemas.microsoft.com/office/drawing/2014/main" xmlns="" id="{C9CF2B7D-CCA5-2E4E-AD98-9808D1D10D0E}"/>
              </a:ext>
            </a:extLst>
          </p:cNvPr>
          <p:cNvPicPr>
            <a:picLocks noChangeAspect="1"/>
          </p:cNvPicPr>
          <p:nvPr/>
        </p:nvPicPr>
        <p:blipFill>
          <a:blip r:embed="rId10"/>
          <a:stretch>
            <a:fillRect/>
          </a:stretch>
        </p:blipFill>
        <p:spPr>
          <a:xfrm>
            <a:off x="3442480" y="4788372"/>
            <a:ext cx="2479202" cy="1591586"/>
          </a:xfrm>
          <a:prstGeom prst="rect">
            <a:avLst/>
          </a:prstGeom>
        </p:spPr>
      </p:pic>
      <p:pic>
        <p:nvPicPr>
          <p:cNvPr id="47" name="Picture 46">
            <a:extLst>
              <a:ext uri="{FF2B5EF4-FFF2-40B4-BE49-F238E27FC236}">
                <a16:creationId xmlns:a16="http://schemas.microsoft.com/office/drawing/2014/main" xmlns="" id="{F761CB25-4B1D-8A41-B65E-5D254617D69F}"/>
              </a:ext>
            </a:extLst>
          </p:cNvPr>
          <p:cNvPicPr>
            <a:picLocks noChangeAspect="1"/>
          </p:cNvPicPr>
          <p:nvPr/>
        </p:nvPicPr>
        <p:blipFill>
          <a:blip r:embed="rId11"/>
          <a:stretch>
            <a:fillRect/>
          </a:stretch>
        </p:blipFill>
        <p:spPr>
          <a:xfrm>
            <a:off x="6615006" y="5008845"/>
            <a:ext cx="1822753" cy="1180742"/>
          </a:xfrm>
          <a:prstGeom prst="rect">
            <a:avLst/>
          </a:prstGeom>
        </p:spPr>
      </p:pic>
      <p:sp>
        <p:nvSpPr>
          <p:cNvPr id="48" name="TextBox 47">
            <a:extLst>
              <a:ext uri="{FF2B5EF4-FFF2-40B4-BE49-F238E27FC236}">
                <a16:creationId xmlns:a16="http://schemas.microsoft.com/office/drawing/2014/main" xmlns="" id="{7A2D8E97-8CB4-4240-8DC6-A44F647D5092}"/>
              </a:ext>
            </a:extLst>
          </p:cNvPr>
          <p:cNvSpPr txBox="1"/>
          <p:nvPr/>
        </p:nvSpPr>
        <p:spPr>
          <a:xfrm>
            <a:off x="6942429" y="5328609"/>
            <a:ext cx="2005764" cy="397032"/>
          </a:xfrm>
          <a:prstGeom prst="rect">
            <a:avLst/>
          </a:prstGeom>
          <a:noFill/>
        </p:spPr>
        <p:txBody>
          <a:bodyPr wrap="square" rtlCol="0">
            <a:spAutoFit/>
          </a:bodyPr>
          <a:lstStyle/>
          <a:p>
            <a:pPr algn="ctr">
              <a:lnSpc>
                <a:spcPct val="90000"/>
              </a:lnSpc>
            </a:pPr>
            <a:r>
              <a:rPr lang="en-US" sz="1050" i="1" dirty="0"/>
              <a:t>Validated single layer model – Price et al. (1997)</a:t>
            </a:r>
          </a:p>
        </p:txBody>
      </p:sp>
      <p:grpSp>
        <p:nvGrpSpPr>
          <p:cNvPr id="49" name="Group 48">
            <a:extLst>
              <a:ext uri="{FF2B5EF4-FFF2-40B4-BE49-F238E27FC236}">
                <a16:creationId xmlns:a16="http://schemas.microsoft.com/office/drawing/2014/main" xmlns="" id="{98272F7E-4EF5-434B-A46B-8F498879CA60}"/>
              </a:ext>
            </a:extLst>
          </p:cNvPr>
          <p:cNvGrpSpPr/>
          <p:nvPr/>
        </p:nvGrpSpPr>
        <p:grpSpPr>
          <a:xfrm>
            <a:off x="5572651" y="4841182"/>
            <a:ext cx="754990" cy="1415345"/>
            <a:chOff x="2378300" y="1962023"/>
            <a:chExt cx="2293091" cy="3451490"/>
          </a:xfrm>
        </p:grpSpPr>
        <p:sp>
          <p:nvSpPr>
            <p:cNvPr id="50" name="Rectangle 49">
              <a:extLst>
                <a:ext uri="{FF2B5EF4-FFF2-40B4-BE49-F238E27FC236}">
                  <a16:creationId xmlns:a16="http://schemas.microsoft.com/office/drawing/2014/main" xmlns="" id="{E4D216C9-0F4A-1C49-AA1B-EFEF0424FF96}"/>
                </a:ext>
              </a:extLst>
            </p:cNvPr>
            <p:cNvSpPr/>
            <p:nvPr/>
          </p:nvSpPr>
          <p:spPr>
            <a:xfrm>
              <a:off x="2378300" y="2210884"/>
              <a:ext cx="2293091" cy="2718890"/>
            </a:xfrm>
            <a:prstGeom prst="rect">
              <a:avLst/>
            </a:prstGeom>
            <a:blipFill>
              <a:blip r:embed="rId8"/>
              <a:tile tx="0" ty="0" sx="100000" sy="100000" flip="none" algn="tl"/>
            </a:blip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1" name="Freeform 50">
              <a:extLst>
                <a:ext uri="{FF2B5EF4-FFF2-40B4-BE49-F238E27FC236}">
                  <a16:creationId xmlns:a16="http://schemas.microsoft.com/office/drawing/2014/main" xmlns="" id="{92A572E9-3686-2D41-967F-B4A0ED02935F}"/>
                </a:ext>
              </a:extLst>
            </p:cNvPr>
            <p:cNvSpPr/>
            <p:nvPr/>
          </p:nvSpPr>
          <p:spPr>
            <a:xfrm>
              <a:off x="2517913" y="2449917"/>
              <a:ext cx="464303" cy="538448"/>
            </a:xfrm>
            <a:custGeom>
              <a:avLst/>
              <a:gdLst>
                <a:gd name="connsiteX0" fmla="*/ 198783 w 464303"/>
                <a:gd name="connsiteY0" fmla="*/ 67996 h 538448"/>
                <a:gd name="connsiteX1" fmla="*/ 198783 w 464303"/>
                <a:gd name="connsiteY1" fmla="*/ 67996 h 538448"/>
                <a:gd name="connsiteX2" fmla="*/ 178904 w 464303"/>
                <a:gd name="connsiteY2" fmla="*/ 160761 h 538448"/>
                <a:gd name="connsiteX3" fmla="*/ 172278 w 464303"/>
                <a:gd name="connsiteY3" fmla="*/ 180640 h 538448"/>
                <a:gd name="connsiteX4" fmla="*/ 159026 w 464303"/>
                <a:gd name="connsiteY4" fmla="*/ 280031 h 538448"/>
                <a:gd name="connsiteX5" fmla="*/ 145774 w 464303"/>
                <a:gd name="connsiteY5" fmla="*/ 299909 h 538448"/>
                <a:gd name="connsiteX6" fmla="*/ 125896 w 464303"/>
                <a:gd name="connsiteY6" fmla="*/ 313161 h 538448"/>
                <a:gd name="connsiteX7" fmla="*/ 106017 w 464303"/>
                <a:gd name="connsiteY7" fmla="*/ 319787 h 538448"/>
                <a:gd name="connsiteX8" fmla="*/ 92765 w 464303"/>
                <a:gd name="connsiteY8" fmla="*/ 333040 h 538448"/>
                <a:gd name="connsiteX9" fmla="*/ 53009 w 464303"/>
                <a:gd name="connsiteY9" fmla="*/ 346292 h 538448"/>
                <a:gd name="connsiteX10" fmla="*/ 33130 w 464303"/>
                <a:gd name="connsiteY10" fmla="*/ 366170 h 538448"/>
                <a:gd name="connsiteX11" fmla="*/ 6626 w 464303"/>
                <a:gd name="connsiteY11" fmla="*/ 405926 h 538448"/>
                <a:gd name="connsiteX12" fmla="*/ 0 w 464303"/>
                <a:gd name="connsiteY12" fmla="*/ 425805 h 538448"/>
                <a:gd name="connsiteX13" fmla="*/ 6626 w 464303"/>
                <a:gd name="connsiteY13" fmla="*/ 472187 h 538448"/>
                <a:gd name="connsiteX14" fmla="*/ 13252 w 464303"/>
                <a:gd name="connsiteY14" fmla="*/ 492066 h 538448"/>
                <a:gd name="connsiteX15" fmla="*/ 72887 w 464303"/>
                <a:gd name="connsiteY15" fmla="*/ 518570 h 538448"/>
                <a:gd name="connsiteX16" fmla="*/ 152400 w 464303"/>
                <a:gd name="connsiteY16" fmla="*/ 531822 h 538448"/>
                <a:gd name="connsiteX17" fmla="*/ 185530 w 464303"/>
                <a:gd name="connsiteY17" fmla="*/ 538448 h 538448"/>
                <a:gd name="connsiteX18" fmla="*/ 231913 w 464303"/>
                <a:gd name="connsiteY18" fmla="*/ 511944 h 538448"/>
                <a:gd name="connsiteX19" fmla="*/ 271670 w 464303"/>
                <a:gd name="connsiteY19" fmla="*/ 465561 h 538448"/>
                <a:gd name="connsiteX20" fmla="*/ 311426 w 464303"/>
                <a:gd name="connsiteY20" fmla="*/ 452309 h 538448"/>
                <a:gd name="connsiteX21" fmla="*/ 331304 w 464303"/>
                <a:gd name="connsiteY21" fmla="*/ 445683 h 538448"/>
                <a:gd name="connsiteX22" fmla="*/ 430696 w 464303"/>
                <a:gd name="connsiteY22" fmla="*/ 425805 h 538448"/>
                <a:gd name="connsiteX23" fmla="*/ 463826 w 464303"/>
                <a:gd name="connsiteY23" fmla="*/ 399300 h 538448"/>
                <a:gd name="connsiteX24" fmla="*/ 457200 w 464303"/>
                <a:gd name="connsiteY24" fmla="*/ 339666 h 538448"/>
                <a:gd name="connsiteX25" fmla="*/ 424070 w 464303"/>
                <a:gd name="connsiteY25" fmla="*/ 299909 h 538448"/>
                <a:gd name="connsiteX26" fmla="*/ 377687 w 464303"/>
                <a:gd name="connsiteY26" fmla="*/ 273405 h 538448"/>
                <a:gd name="connsiteX27" fmla="*/ 324678 w 464303"/>
                <a:gd name="connsiteY27" fmla="*/ 213770 h 538448"/>
                <a:gd name="connsiteX28" fmla="*/ 318052 w 464303"/>
                <a:gd name="connsiteY28" fmla="*/ 167387 h 538448"/>
                <a:gd name="connsiteX29" fmla="*/ 311426 w 464303"/>
                <a:gd name="connsiteY29" fmla="*/ 140883 h 538448"/>
                <a:gd name="connsiteX30" fmla="*/ 318052 w 464303"/>
                <a:gd name="connsiteY30" fmla="*/ 41492 h 538448"/>
                <a:gd name="connsiteX31" fmla="*/ 311426 w 464303"/>
                <a:gd name="connsiteY31" fmla="*/ 1735 h 538448"/>
                <a:gd name="connsiteX32" fmla="*/ 271670 w 464303"/>
                <a:gd name="connsiteY32" fmla="*/ 14987 h 538448"/>
                <a:gd name="connsiteX33" fmla="*/ 251791 w 464303"/>
                <a:gd name="connsiteY33" fmla="*/ 21613 h 538448"/>
                <a:gd name="connsiteX34" fmla="*/ 231913 w 464303"/>
                <a:gd name="connsiteY34" fmla="*/ 28240 h 538448"/>
                <a:gd name="connsiteX35" fmla="*/ 212035 w 464303"/>
                <a:gd name="connsiteY35" fmla="*/ 34866 h 538448"/>
                <a:gd name="connsiteX36" fmla="*/ 185530 w 464303"/>
                <a:gd name="connsiteY36" fmla="*/ 74622 h 538448"/>
                <a:gd name="connsiteX37" fmla="*/ 198783 w 464303"/>
                <a:gd name="connsiteY37" fmla="*/ 67996 h 53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303" h="538448">
                  <a:moveTo>
                    <a:pt x="198783" y="67996"/>
                  </a:moveTo>
                  <a:lnTo>
                    <a:pt x="198783" y="67996"/>
                  </a:lnTo>
                  <a:cubicBezTo>
                    <a:pt x="192157" y="98918"/>
                    <a:pt x="186147" y="129978"/>
                    <a:pt x="178904" y="160761"/>
                  </a:cubicBezTo>
                  <a:cubicBezTo>
                    <a:pt x="177304" y="167560"/>
                    <a:pt x="173201" y="173717"/>
                    <a:pt x="172278" y="180640"/>
                  </a:cubicBezTo>
                  <a:cubicBezTo>
                    <a:pt x="169587" y="200826"/>
                    <a:pt x="172877" y="252329"/>
                    <a:pt x="159026" y="280031"/>
                  </a:cubicBezTo>
                  <a:cubicBezTo>
                    <a:pt x="155465" y="287154"/>
                    <a:pt x="151405" y="294278"/>
                    <a:pt x="145774" y="299909"/>
                  </a:cubicBezTo>
                  <a:cubicBezTo>
                    <a:pt x="140143" y="305540"/>
                    <a:pt x="133019" y="309600"/>
                    <a:pt x="125896" y="313161"/>
                  </a:cubicBezTo>
                  <a:cubicBezTo>
                    <a:pt x="119649" y="316285"/>
                    <a:pt x="112643" y="317578"/>
                    <a:pt x="106017" y="319787"/>
                  </a:cubicBezTo>
                  <a:cubicBezTo>
                    <a:pt x="101600" y="324205"/>
                    <a:pt x="98353" y="330246"/>
                    <a:pt x="92765" y="333040"/>
                  </a:cubicBezTo>
                  <a:cubicBezTo>
                    <a:pt x="80271" y="339287"/>
                    <a:pt x="53009" y="346292"/>
                    <a:pt x="53009" y="346292"/>
                  </a:cubicBezTo>
                  <a:cubicBezTo>
                    <a:pt x="46383" y="352918"/>
                    <a:pt x="38883" y="358773"/>
                    <a:pt x="33130" y="366170"/>
                  </a:cubicBezTo>
                  <a:cubicBezTo>
                    <a:pt x="23352" y="378742"/>
                    <a:pt x="6626" y="405926"/>
                    <a:pt x="6626" y="405926"/>
                  </a:cubicBezTo>
                  <a:cubicBezTo>
                    <a:pt x="4417" y="412552"/>
                    <a:pt x="0" y="418820"/>
                    <a:pt x="0" y="425805"/>
                  </a:cubicBezTo>
                  <a:cubicBezTo>
                    <a:pt x="0" y="441423"/>
                    <a:pt x="3563" y="456873"/>
                    <a:pt x="6626" y="472187"/>
                  </a:cubicBezTo>
                  <a:cubicBezTo>
                    <a:pt x="7996" y="479036"/>
                    <a:pt x="8889" y="486612"/>
                    <a:pt x="13252" y="492066"/>
                  </a:cubicBezTo>
                  <a:cubicBezTo>
                    <a:pt x="24707" y="506385"/>
                    <a:pt x="60740" y="514521"/>
                    <a:pt x="72887" y="518570"/>
                  </a:cubicBezTo>
                  <a:cubicBezTo>
                    <a:pt x="115615" y="532813"/>
                    <a:pt x="74724" y="520725"/>
                    <a:pt x="152400" y="531822"/>
                  </a:cubicBezTo>
                  <a:cubicBezTo>
                    <a:pt x="163549" y="533415"/>
                    <a:pt x="174487" y="536239"/>
                    <a:pt x="185530" y="538448"/>
                  </a:cubicBezTo>
                  <a:cubicBezTo>
                    <a:pt x="215741" y="530895"/>
                    <a:pt x="211136" y="536876"/>
                    <a:pt x="231913" y="511944"/>
                  </a:cubicBezTo>
                  <a:cubicBezTo>
                    <a:pt x="243327" y="498248"/>
                    <a:pt x="253293" y="471687"/>
                    <a:pt x="271670" y="465561"/>
                  </a:cubicBezTo>
                  <a:lnTo>
                    <a:pt x="311426" y="452309"/>
                  </a:lnTo>
                  <a:cubicBezTo>
                    <a:pt x="318052" y="450100"/>
                    <a:pt x="324415" y="446831"/>
                    <a:pt x="331304" y="445683"/>
                  </a:cubicBezTo>
                  <a:cubicBezTo>
                    <a:pt x="417707" y="431283"/>
                    <a:pt x="385326" y="440928"/>
                    <a:pt x="430696" y="425805"/>
                  </a:cubicBezTo>
                  <a:cubicBezTo>
                    <a:pt x="432479" y="424617"/>
                    <a:pt x="463217" y="406002"/>
                    <a:pt x="463826" y="399300"/>
                  </a:cubicBezTo>
                  <a:cubicBezTo>
                    <a:pt x="465637" y="379382"/>
                    <a:pt x="462051" y="359069"/>
                    <a:pt x="457200" y="339666"/>
                  </a:cubicBezTo>
                  <a:cubicBezTo>
                    <a:pt x="454673" y="329558"/>
                    <a:pt x="430844" y="304747"/>
                    <a:pt x="424070" y="299909"/>
                  </a:cubicBezTo>
                  <a:cubicBezTo>
                    <a:pt x="393527" y="278093"/>
                    <a:pt x="403297" y="296170"/>
                    <a:pt x="377687" y="273405"/>
                  </a:cubicBezTo>
                  <a:cubicBezTo>
                    <a:pt x="340551" y="240395"/>
                    <a:pt x="344820" y="243982"/>
                    <a:pt x="324678" y="213770"/>
                  </a:cubicBezTo>
                  <a:cubicBezTo>
                    <a:pt x="322469" y="198309"/>
                    <a:pt x="320846" y="182753"/>
                    <a:pt x="318052" y="167387"/>
                  </a:cubicBezTo>
                  <a:cubicBezTo>
                    <a:pt x="316423" y="158427"/>
                    <a:pt x="311426" y="149990"/>
                    <a:pt x="311426" y="140883"/>
                  </a:cubicBezTo>
                  <a:cubicBezTo>
                    <a:pt x="311426" y="107679"/>
                    <a:pt x="315843" y="74622"/>
                    <a:pt x="318052" y="41492"/>
                  </a:cubicBezTo>
                  <a:cubicBezTo>
                    <a:pt x="315843" y="28240"/>
                    <a:pt x="323091" y="8401"/>
                    <a:pt x="311426" y="1735"/>
                  </a:cubicBezTo>
                  <a:cubicBezTo>
                    <a:pt x="299298" y="-5196"/>
                    <a:pt x="284922" y="10570"/>
                    <a:pt x="271670" y="14987"/>
                  </a:cubicBezTo>
                  <a:lnTo>
                    <a:pt x="251791" y="21613"/>
                  </a:lnTo>
                  <a:lnTo>
                    <a:pt x="231913" y="28240"/>
                  </a:lnTo>
                  <a:lnTo>
                    <a:pt x="212035" y="34866"/>
                  </a:lnTo>
                  <a:cubicBezTo>
                    <a:pt x="191507" y="55394"/>
                    <a:pt x="191924" y="49051"/>
                    <a:pt x="185530" y="74622"/>
                  </a:cubicBezTo>
                  <a:cubicBezTo>
                    <a:pt x="184994" y="76765"/>
                    <a:pt x="196574" y="69100"/>
                    <a:pt x="198783" y="67996"/>
                  </a:cubicBez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b="100000"/>
              </a:path>
              <a:tileRect t="-100000" r="-100000"/>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2" name="Freeform 51">
              <a:extLst>
                <a:ext uri="{FF2B5EF4-FFF2-40B4-BE49-F238E27FC236}">
                  <a16:creationId xmlns:a16="http://schemas.microsoft.com/office/drawing/2014/main" xmlns="" id="{0C5C6384-CCD4-FF41-9C5E-BDFA82005CE4}"/>
                </a:ext>
              </a:extLst>
            </p:cNvPr>
            <p:cNvSpPr/>
            <p:nvPr/>
          </p:nvSpPr>
          <p:spPr>
            <a:xfrm>
              <a:off x="3518452" y="2438400"/>
              <a:ext cx="390939" cy="457200"/>
            </a:xfrm>
            <a:custGeom>
              <a:avLst/>
              <a:gdLst>
                <a:gd name="connsiteX0" fmla="*/ 0 w 390939"/>
                <a:gd name="connsiteY0" fmla="*/ 86139 h 457200"/>
                <a:gd name="connsiteX1" fmla="*/ 0 w 390939"/>
                <a:gd name="connsiteY1" fmla="*/ 86139 h 457200"/>
                <a:gd name="connsiteX2" fmla="*/ 92765 w 390939"/>
                <a:gd name="connsiteY2" fmla="*/ 125896 h 457200"/>
                <a:gd name="connsiteX3" fmla="*/ 112644 w 390939"/>
                <a:gd name="connsiteY3" fmla="*/ 165652 h 457200"/>
                <a:gd name="connsiteX4" fmla="*/ 125896 w 390939"/>
                <a:gd name="connsiteY4" fmla="*/ 212035 h 457200"/>
                <a:gd name="connsiteX5" fmla="*/ 132522 w 390939"/>
                <a:gd name="connsiteY5" fmla="*/ 351183 h 457200"/>
                <a:gd name="connsiteX6" fmla="*/ 139148 w 390939"/>
                <a:gd name="connsiteY6" fmla="*/ 377687 h 457200"/>
                <a:gd name="connsiteX7" fmla="*/ 145774 w 390939"/>
                <a:gd name="connsiteY7" fmla="*/ 410817 h 457200"/>
                <a:gd name="connsiteX8" fmla="*/ 159026 w 390939"/>
                <a:gd name="connsiteY8" fmla="*/ 424070 h 457200"/>
                <a:gd name="connsiteX9" fmla="*/ 178905 w 390939"/>
                <a:gd name="connsiteY9" fmla="*/ 437322 h 457200"/>
                <a:gd name="connsiteX10" fmla="*/ 245165 w 390939"/>
                <a:gd name="connsiteY10" fmla="*/ 450574 h 457200"/>
                <a:gd name="connsiteX11" fmla="*/ 278296 w 390939"/>
                <a:gd name="connsiteY11" fmla="*/ 457200 h 457200"/>
                <a:gd name="connsiteX12" fmla="*/ 337931 w 390939"/>
                <a:gd name="connsiteY12" fmla="*/ 443948 h 457200"/>
                <a:gd name="connsiteX13" fmla="*/ 351183 w 390939"/>
                <a:gd name="connsiteY13" fmla="*/ 424070 h 457200"/>
                <a:gd name="connsiteX14" fmla="*/ 364435 w 390939"/>
                <a:gd name="connsiteY14" fmla="*/ 410817 h 457200"/>
                <a:gd name="connsiteX15" fmla="*/ 390939 w 390939"/>
                <a:gd name="connsiteY15" fmla="*/ 351183 h 457200"/>
                <a:gd name="connsiteX16" fmla="*/ 384313 w 390939"/>
                <a:gd name="connsiteY16" fmla="*/ 291548 h 457200"/>
                <a:gd name="connsiteX17" fmla="*/ 371061 w 390939"/>
                <a:gd name="connsiteY17" fmla="*/ 258417 h 457200"/>
                <a:gd name="connsiteX18" fmla="*/ 357809 w 390939"/>
                <a:gd name="connsiteY18" fmla="*/ 218661 h 457200"/>
                <a:gd name="connsiteX19" fmla="*/ 344557 w 390939"/>
                <a:gd name="connsiteY19" fmla="*/ 165652 h 457200"/>
                <a:gd name="connsiteX20" fmla="*/ 337931 w 390939"/>
                <a:gd name="connsiteY20" fmla="*/ 145774 h 457200"/>
                <a:gd name="connsiteX21" fmla="*/ 331305 w 390939"/>
                <a:gd name="connsiteY21" fmla="*/ 119270 h 457200"/>
                <a:gd name="connsiteX22" fmla="*/ 304800 w 390939"/>
                <a:gd name="connsiteY22" fmla="*/ 72887 h 457200"/>
                <a:gd name="connsiteX23" fmla="*/ 265044 w 390939"/>
                <a:gd name="connsiteY23" fmla="*/ 39757 h 457200"/>
                <a:gd name="connsiteX24" fmla="*/ 251791 w 390939"/>
                <a:gd name="connsiteY24" fmla="*/ 26504 h 457200"/>
                <a:gd name="connsiteX25" fmla="*/ 205409 w 390939"/>
                <a:gd name="connsiteY25" fmla="*/ 13252 h 457200"/>
                <a:gd name="connsiteX26" fmla="*/ 159026 w 390939"/>
                <a:gd name="connsiteY26" fmla="*/ 0 h 457200"/>
                <a:gd name="connsiteX27" fmla="*/ 86139 w 390939"/>
                <a:gd name="connsiteY27" fmla="*/ 19878 h 457200"/>
                <a:gd name="connsiteX28" fmla="*/ 66261 w 390939"/>
                <a:gd name="connsiteY28" fmla="*/ 26504 h 457200"/>
                <a:gd name="connsiteX29" fmla="*/ 46383 w 390939"/>
                <a:gd name="connsiteY29" fmla="*/ 39757 h 457200"/>
                <a:gd name="connsiteX30" fmla="*/ 33131 w 390939"/>
                <a:gd name="connsiteY30" fmla="*/ 59635 h 457200"/>
                <a:gd name="connsiteX31" fmla="*/ 19878 w 390939"/>
                <a:gd name="connsiteY31" fmla="*/ 72887 h 457200"/>
                <a:gd name="connsiteX32" fmla="*/ 0 w 390939"/>
                <a:gd name="connsiteY32" fmla="*/ 8613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0939" h="457200">
                  <a:moveTo>
                    <a:pt x="0" y="86139"/>
                  </a:moveTo>
                  <a:lnTo>
                    <a:pt x="0" y="86139"/>
                  </a:lnTo>
                  <a:cubicBezTo>
                    <a:pt x="30922" y="99391"/>
                    <a:pt x="62675" y="110851"/>
                    <a:pt x="92765" y="125896"/>
                  </a:cubicBezTo>
                  <a:cubicBezTo>
                    <a:pt x="110107" y="134567"/>
                    <a:pt x="107929" y="149151"/>
                    <a:pt x="112644" y="165652"/>
                  </a:cubicBezTo>
                  <a:cubicBezTo>
                    <a:pt x="131653" y="232183"/>
                    <a:pt x="105185" y="129189"/>
                    <a:pt x="125896" y="212035"/>
                  </a:cubicBezTo>
                  <a:cubicBezTo>
                    <a:pt x="128105" y="258418"/>
                    <a:pt x="128819" y="304896"/>
                    <a:pt x="132522" y="351183"/>
                  </a:cubicBezTo>
                  <a:cubicBezTo>
                    <a:pt x="133248" y="360261"/>
                    <a:pt x="137173" y="368797"/>
                    <a:pt x="139148" y="377687"/>
                  </a:cubicBezTo>
                  <a:cubicBezTo>
                    <a:pt x="141591" y="388681"/>
                    <a:pt x="141338" y="400466"/>
                    <a:pt x="145774" y="410817"/>
                  </a:cubicBezTo>
                  <a:cubicBezTo>
                    <a:pt x="148235" y="416559"/>
                    <a:pt x="154148" y="420167"/>
                    <a:pt x="159026" y="424070"/>
                  </a:cubicBezTo>
                  <a:cubicBezTo>
                    <a:pt x="165245" y="429045"/>
                    <a:pt x="171782" y="433761"/>
                    <a:pt x="178905" y="437322"/>
                  </a:cubicBezTo>
                  <a:cubicBezTo>
                    <a:pt x="197955" y="446847"/>
                    <a:pt x="226850" y="447521"/>
                    <a:pt x="245165" y="450574"/>
                  </a:cubicBezTo>
                  <a:cubicBezTo>
                    <a:pt x="256274" y="452425"/>
                    <a:pt x="267252" y="454991"/>
                    <a:pt x="278296" y="457200"/>
                  </a:cubicBezTo>
                  <a:cubicBezTo>
                    <a:pt x="278703" y="457132"/>
                    <a:pt x="329346" y="450816"/>
                    <a:pt x="337931" y="443948"/>
                  </a:cubicBezTo>
                  <a:cubicBezTo>
                    <a:pt x="344149" y="438973"/>
                    <a:pt x="346208" y="430288"/>
                    <a:pt x="351183" y="424070"/>
                  </a:cubicBezTo>
                  <a:cubicBezTo>
                    <a:pt x="355086" y="419192"/>
                    <a:pt x="360018" y="415235"/>
                    <a:pt x="364435" y="410817"/>
                  </a:cubicBezTo>
                  <a:cubicBezTo>
                    <a:pt x="380205" y="363506"/>
                    <a:pt x="369938" y="382684"/>
                    <a:pt x="390939" y="351183"/>
                  </a:cubicBezTo>
                  <a:cubicBezTo>
                    <a:pt x="388730" y="331305"/>
                    <a:pt x="388504" y="311105"/>
                    <a:pt x="384313" y="291548"/>
                  </a:cubicBezTo>
                  <a:cubicBezTo>
                    <a:pt x="381821" y="279918"/>
                    <a:pt x="375126" y="269595"/>
                    <a:pt x="371061" y="258417"/>
                  </a:cubicBezTo>
                  <a:cubicBezTo>
                    <a:pt x="366287" y="245289"/>
                    <a:pt x="361197" y="232213"/>
                    <a:pt x="357809" y="218661"/>
                  </a:cubicBezTo>
                  <a:cubicBezTo>
                    <a:pt x="353392" y="200991"/>
                    <a:pt x="350317" y="182931"/>
                    <a:pt x="344557" y="165652"/>
                  </a:cubicBezTo>
                  <a:cubicBezTo>
                    <a:pt x="342348" y="159026"/>
                    <a:pt x="339850" y="152490"/>
                    <a:pt x="337931" y="145774"/>
                  </a:cubicBezTo>
                  <a:cubicBezTo>
                    <a:pt x="335429" y="137018"/>
                    <a:pt x="334503" y="127797"/>
                    <a:pt x="331305" y="119270"/>
                  </a:cubicBezTo>
                  <a:cubicBezTo>
                    <a:pt x="326887" y="107488"/>
                    <a:pt x="313538" y="83372"/>
                    <a:pt x="304800" y="72887"/>
                  </a:cubicBezTo>
                  <a:cubicBezTo>
                    <a:pt x="281190" y="44555"/>
                    <a:pt x="291105" y="60606"/>
                    <a:pt x="265044" y="39757"/>
                  </a:cubicBezTo>
                  <a:cubicBezTo>
                    <a:pt x="260166" y="35854"/>
                    <a:pt x="257148" y="29718"/>
                    <a:pt x="251791" y="26504"/>
                  </a:cubicBezTo>
                  <a:cubicBezTo>
                    <a:pt x="244570" y="22171"/>
                    <a:pt x="210922" y="14827"/>
                    <a:pt x="205409" y="13252"/>
                  </a:cubicBezTo>
                  <a:cubicBezTo>
                    <a:pt x="138878" y="-5757"/>
                    <a:pt x="241872" y="20711"/>
                    <a:pt x="159026" y="0"/>
                  </a:cubicBezTo>
                  <a:cubicBezTo>
                    <a:pt x="112199" y="9365"/>
                    <a:pt x="136579" y="3065"/>
                    <a:pt x="86139" y="19878"/>
                  </a:cubicBezTo>
                  <a:lnTo>
                    <a:pt x="66261" y="26504"/>
                  </a:lnTo>
                  <a:cubicBezTo>
                    <a:pt x="59635" y="30922"/>
                    <a:pt x="52014" y="34126"/>
                    <a:pt x="46383" y="39757"/>
                  </a:cubicBezTo>
                  <a:cubicBezTo>
                    <a:pt x="40752" y="45388"/>
                    <a:pt x="38106" y="53417"/>
                    <a:pt x="33131" y="59635"/>
                  </a:cubicBezTo>
                  <a:cubicBezTo>
                    <a:pt x="29228" y="64513"/>
                    <a:pt x="24296" y="68470"/>
                    <a:pt x="19878" y="72887"/>
                  </a:cubicBezTo>
                  <a:lnTo>
                    <a:pt x="0" y="86139"/>
                  </a:ln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3" name="Freeform 52">
              <a:extLst>
                <a:ext uri="{FF2B5EF4-FFF2-40B4-BE49-F238E27FC236}">
                  <a16:creationId xmlns:a16="http://schemas.microsoft.com/office/drawing/2014/main" xmlns="" id="{90657131-8B8B-D14E-BE44-962052F6C4DD}"/>
                </a:ext>
              </a:extLst>
            </p:cNvPr>
            <p:cNvSpPr/>
            <p:nvPr/>
          </p:nvSpPr>
          <p:spPr>
            <a:xfrm rot="12041545">
              <a:off x="2464903" y="3900768"/>
              <a:ext cx="390939" cy="457200"/>
            </a:xfrm>
            <a:custGeom>
              <a:avLst/>
              <a:gdLst>
                <a:gd name="connsiteX0" fmla="*/ 0 w 390939"/>
                <a:gd name="connsiteY0" fmla="*/ 86139 h 457200"/>
                <a:gd name="connsiteX1" fmla="*/ 0 w 390939"/>
                <a:gd name="connsiteY1" fmla="*/ 86139 h 457200"/>
                <a:gd name="connsiteX2" fmla="*/ 92765 w 390939"/>
                <a:gd name="connsiteY2" fmla="*/ 125896 h 457200"/>
                <a:gd name="connsiteX3" fmla="*/ 112644 w 390939"/>
                <a:gd name="connsiteY3" fmla="*/ 165652 h 457200"/>
                <a:gd name="connsiteX4" fmla="*/ 125896 w 390939"/>
                <a:gd name="connsiteY4" fmla="*/ 212035 h 457200"/>
                <a:gd name="connsiteX5" fmla="*/ 132522 w 390939"/>
                <a:gd name="connsiteY5" fmla="*/ 351183 h 457200"/>
                <a:gd name="connsiteX6" fmla="*/ 139148 w 390939"/>
                <a:gd name="connsiteY6" fmla="*/ 377687 h 457200"/>
                <a:gd name="connsiteX7" fmla="*/ 145774 w 390939"/>
                <a:gd name="connsiteY7" fmla="*/ 410817 h 457200"/>
                <a:gd name="connsiteX8" fmla="*/ 159026 w 390939"/>
                <a:gd name="connsiteY8" fmla="*/ 424070 h 457200"/>
                <a:gd name="connsiteX9" fmla="*/ 178905 w 390939"/>
                <a:gd name="connsiteY9" fmla="*/ 437322 h 457200"/>
                <a:gd name="connsiteX10" fmla="*/ 245165 w 390939"/>
                <a:gd name="connsiteY10" fmla="*/ 450574 h 457200"/>
                <a:gd name="connsiteX11" fmla="*/ 278296 w 390939"/>
                <a:gd name="connsiteY11" fmla="*/ 457200 h 457200"/>
                <a:gd name="connsiteX12" fmla="*/ 337931 w 390939"/>
                <a:gd name="connsiteY12" fmla="*/ 443948 h 457200"/>
                <a:gd name="connsiteX13" fmla="*/ 351183 w 390939"/>
                <a:gd name="connsiteY13" fmla="*/ 424070 h 457200"/>
                <a:gd name="connsiteX14" fmla="*/ 364435 w 390939"/>
                <a:gd name="connsiteY14" fmla="*/ 410817 h 457200"/>
                <a:gd name="connsiteX15" fmla="*/ 390939 w 390939"/>
                <a:gd name="connsiteY15" fmla="*/ 351183 h 457200"/>
                <a:gd name="connsiteX16" fmla="*/ 384313 w 390939"/>
                <a:gd name="connsiteY16" fmla="*/ 291548 h 457200"/>
                <a:gd name="connsiteX17" fmla="*/ 371061 w 390939"/>
                <a:gd name="connsiteY17" fmla="*/ 258417 h 457200"/>
                <a:gd name="connsiteX18" fmla="*/ 357809 w 390939"/>
                <a:gd name="connsiteY18" fmla="*/ 218661 h 457200"/>
                <a:gd name="connsiteX19" fmla="*/ 344557 w 390939"/>
                <a:gd name="connsiteY19" fmla="*/ 165652 h 457200"/>
                <a:gd name="connsiteX20" fmla="*/ 337931 w 390939"/>
                <a:gd name="connsiteY20" fmla="*/ 145774 h 457200"/>
                <a:gd name="connsiteX21" fmla="*/ 331305 w 390939"/>
                <a:gd name="connsiteY21" fmla="*/ 119270 h 457200"/>
                <a:gd name="connsiteX22" fmla="*/ 304800 w 390939"/>
                <a:gd name="connsiteY22" fmla="*/ 72887 h 457200"/>
                <a:gd name="connsiteX23" fmla="*/ 265044 w 390939"/>
                <a:gd name="connsiteY23" fmla="*/ 39757 h 457200"/>
                <a:gd name="connsiteX24" fmla="*/ 251791 w 390939"/>
                <a:gd name="connsiteY24" fmla="*/ 26504 h 457200"/>
                <a:gd name="connsiteX25" fmla="*/ 205409 w 390939"/>
                <a:gd name="connsiteY25" fmla="*/ 13252 h 457200"/>
                <a:gd name="connsiteX26" fmla="*/ 159026 w 390939"/>
                <a:gd name="connsiteY26" fmla="*/ 0 h 457200"/>
                <a:gd name="connsiteX27" fmla="*/ 86139 w 390939"/>
                <a:gd name="connsiteY27" fmla="*/ 19878 h 457200"/>
                <a:gd name="connsiteX28" fmla="*/ 66261 w 390939"/>
                <a:gd name="connsiteY28" fmla="*/ 26504 h 457200"/>
                <a:gd name="connsiteX29" fmla="*/ 46383 w 390939"/>
                <a:gd name="connsiteY29" fmla="*/ 39757 h 457200"/>
                <a:gd name="connsiteX30" fmla="*/ 33131 w 390939"/>
                <a:gd name="connsiteY30" fmla="*/ 59635 h 457200"/>
                <a:gd name="connsiteX31" fmla="*/ 19878 w 390939"/>
                <a:gd name="connsiteY31" fmla="*/ 72887 h 457200"/>
                <a:gd name="connsiteX32" fmla="*/ 0 w 390939"/>
                <a:gd name="connsiteY32" fmla="*/ 8613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0939" h="457200">
                  <a:moveTo>
                    <a:pt x="0" y="86139"/>
                  </a:moveTo>
                  <a:lnTo>
                    <a:pt x="0" y="86139"/>
                  </a:lnTo>
                  <a:cubicBezTo>
                    <a:pt x="30922" y="99391"/>
                    <a:pt x="62675" y="110851"/>
                    <a:pt x="92765" y="125896"/>
                  </a:cubicBezTo>
                  <a:cubicBezTo>
                    <a:pt x="110107" y="134567"/>
                    <a:pt x="107929" y="149151"/>
                    <a:pt x="112644" y="165652"/>
                  </a:cubicBezTo>
                  <a:cubicBezTo>
                    <a:pt x="131653" y="232183"/>
                    <a:pt x="105185" y="129189"/>
                    <a:pt x="125896" y="212035"/>
                  </a:cubicBezTo>
                  <a:cubicBezTo>
                    <a:pt x="128105" y="258418"/>
                    <a:pt x="128819" y="304896"/>
                    <a:pt x="132522" y="351183"/>
                  </a:cubicBezTo>
                  <a:cubicBezTo>
                    <a:pt x="133248" y="360261"/>
                    <a:pt x="137173" y="368797"/>
                    <a:pt x="139148" y="377687"/>
                  </a:cubicBezTo>
                  <a:cubicBezTo>
                    <a:pt x="141591" y="388681"/>
                    <a:pt x="141338" y="400466"/>
                    <a:pt x="145774" y="410817"/>
                  </a:cubicBezTo>
                  <a:cubicBezTo>
                    <a:pt x="148235" y="416559"/>
                    <a:pt x="154148" y="420167"/>
                    <a:pt x="159026" y="424070"/>
                  </a:cubicBezTo>
                  <a:cubicBezTo>
                    <a:pt x="165245" y="429045"/>
                    <a:pt x="171782" y="433761"/>
                    <a:pt x="178905" y="437322"/>
                  </a:cubicBezTo>
                  <a:cubicBezTo>
                    <a:pt x="197955" y="446847"/>
                    <a:pt x="226850" y="447521"/>
                    <a:pt x="245165" y="450574"/>
                  </a:cubicBezTo>
                  <a:cubicBezTo>
                    <a:pt x="256274" y="452425"/>
                    <a:pt x="267252" y="454991"/>
                    <a:pt x="278296" y="457200"/>
                  </a:cubicBezTo>
                  <a:cubicBezTo>
                    <a:pt x="278703" y="457132"/>
                    <a:pt x="329346" y="450816"/>
                    <a:pt x="337931" y="443948"/>
                  </a:cubicBezTo>
                  <a:cubicBezTo>
                    <a:pt x="344149" y="438973"/>
                    <a:pt x="346208" y="430288"/>
                    <a:pt x="351183" y="424070"/>
                  </a:cubicBezTo>
                  <a:cubicBezTo>
                    <a:pt x="355086" y="419192"/>
                    <a:pt x="360018" y="415235"/>
                    <a:pt x="364435" y="410817"/>
                  </a:cubicBezTo>
                  <a:cubicBezTo>
                    <a:pt x="380205" y="363506"/>
                    <a:pt x="369938" y="382684"/>
                    <a:pt x="390939" y="351183"/>
                  </a:cubicBezTo>
                  <a:cubicBezTo>
                    <a:pt x="388730" y="331305"/>
                    <a:pt x="388504" y="311105"/>
                    <a:pt x="384313" y="291548"/>
                  </a:cubicBezTo>
                  <a:cubicBezTo>
                    <a:pt x="381821" y="279918"/>
                    <a:pt x="375126" y="269595"/>
                    <a:pt x="371061" y="258417"/>
                  </a:cubicBezTo>
                  <a:cubicBezTo>
                    <a:pt x="366287" y="245289"/>
                    <a:pt x="361197" y="232213"/>
                    <a:pt x="357809" y="218661"/>
                  </a:cubicBezTo>
                  <a:cubicBezTo>
                    <a:pt x="353392" y="200991"/>
                    <a:pt x="350317" y="182931"/>
                    <a:pt x="344557" y="165652"/>
                  </a:cubicBezTo>
                  <a:cubicBezTo>
                    <a:pt x="342348" y="159026"/>
                    <a:pt x="339850" y="152490"/>
                    <a:pt x="337931" y="145774"/>
                  </a:cubicBezTo>
                  <a:cubicBezTo>
                    <a:pt x="335429" y="137018"/>
                    <a:pt x="334503" y="127797"/>
                    <a:pt x="331305" y="119270"/>
                  </a:cubicBezTo>
                  <a:cubicBezTo>
                    <a:pt x="326887" y="107488"/>
                    <a:pt x="313538" y="83372"/>
                    <a:pt x="304800" y="72887"/>
                  </a:cubicBezTo>
                  <a:cubicBezTo>
                    <a:pt x="281190" y="44555"/>
                    <a:pt x="291105" y="60606"/>
                    <a:pt x="265044" y="39757"/>
                  </a:cubicBezTo>
                  <a:cubicBezTo>
                    <a:pt x="260166" y="35854"/>
                    <a:pt x="257148" y="29718"/>
                    <a:pt x="251791" y="26504"/>
                  </a:cubicBezTo>
                  <a:cubicBezTo>
                    <a:pt x="244570" y="22171"/>
                    <a:pt x="210922" y="14827"/>
                    <a:pt x="205409" y="13252"/>
                  </a:cubicBezTo>
                  <a:cubicBezTo>
                    <a:pt x="138878" y="-5757"/>
                    <a:pt x="241872" y="20711"/>
                    <a:pt x="159026" y="0"/>
                  </a:cubicBezTo>
                  <a:cubicBezTo>
                    <a:pt x="112199" y="9365"/>
                    <a:pt x="136579" y="3065"/>
                    <a:pt x="86139" y="19878"/>
                  </a:cubicBezTo>
                  <a:lnTo>
                    <a:pt x="66261" y="26504"/>
                  </a:lnTo>
                  <a:cubicBezTo>
                    <a:pt x="59635" y="30922"/>
                    <a:pt x="52014" y="34126"/>
                    <a:pt x="46383" y="39757"/>
                  </a:cubicBezTo>
                  <a:cubicBezTo>
                    <a:pt x="40752" y="45388"/>
                    <a:pt x="38106" y="53417"/>
                    <a:pt x="33131" y="59635"/>
                  </a:cubicBezTo>
                  <a:cubicBezTo>
                    <a:pt x="29228" y="64513"/>
                    <a:pt x="24296" y="68470"/>
                    <a:pt x="19878" y="72887"/>
                  </a:cubicBezTo>
                  <a:lnTo>
                    <a:pt x="0" y="86139"/>
                  </a:ln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4" name="Freeform 53">
              <a:extLst>
                <a:ext uri="{FF2B5EF4-FFF2-40B4-BE49-F238E27FC236}">
                  <a16:creationId xmlns:a16="http://schemas.microsoft.com/office/drawing/2014/main" xmlns="" id="{B2D9C4F9-EB09-C544-8901-4A0A8F3F47A3}"/>
                </a:ext>
              </a:extLst>
            </p:cNvPr>
            <p:cNvSpPr/>
            <p:nvPr/>
          </p:nvSpPr>
          <p:spPr>
            <a:xfrm rot="6122962">
              <a:off x="3345304" y="3193611"/>
              <a:ext cx="390939" cy="464216"/>
            </a:xfrm>
            <a:custGeom>
              <a:avLst/>
              <a:gdLst>
                <a:gd name="connsiteX0" fmla="*/ 0 w 390939"/>
                <a:gd name="connsiteY0" fmla="*/ 86139 h 457200"/>
                <a:gd name="connsiteX1" fmla="*/ 0 w 390939"/>
                <a:gd name="connsiteY1" fmla="*/ 86139 h 457200"/>
                <a:gd name="connsiteX2" fmla="*/ 92765 w 390939"/>
                <a:gd name="connsiteY2" fmla="*/ 125896 h 457200"/>
                <a:gd name="connsiteX3" fmla="*/ 112644 w 390939"/>
                <a:gd name="connsiteY3" fmla="*/ 165652 h 457200"/>
                <a:gd name="connsiteX4" fmla="*/ 125896 w 390939"/>
                <a:gd name="connsiteY4" fmla="*/ 212035 h 457200"/>
                <a:gd name="connsiteX5" fmla="*/ 132522 w 390939"/>
                <a:gd name="connsiteY5" fmla="*/ 351183 h 457200"/>
                <a:gd name="connsiteX6" fmla="*/ 139148 w 390939"/>
                <a:gd name="connsiteY6" fmla="*/ 377687 h 457200"/>
                <a:gd name="connsiteX7" fmla="*/ 145774 w 390939"/>
                <a:gd name="connsiteY7" fmla="*/ 410817 h 457200"/>
                <a:gd name="connsiteX8" fmla="*/ 159026 w 390939"/>
                <a:gd name="connsiteY8" fmla="*/ 424070 h 457200"/>
                <a:gd name="connsiteX9" fmla="*/ 178905 w 390939"/>
                <a:gd name="connsiteY9" fmla="*/ 437322 h 457200"/>
                <a:gd name="connsiteX10" fmla="*/ 245165 w 390939"/>
                <a:gd name="connsiteY10" fmla="*/ 450574 h 457200"/>
                <a:gd name="connsiteX11" fmla="*/ 278296 w 390939"/>
                <a:gd name="connsiteY11" fmla="*/ 457200 h 457200"/>
                <a:gd name="connsiteX12" fmla="*/ 337931 w 390939"/>
                <a:gd name="connsiteY12" fmla="*/ 443948 h 457200"/>
                <a:gd name="connsiteX13" fmla="*/ 351183 w 390939"/>
                <a:gd name="connsiteY13" fmla="*/ 424070 h 457200"/>
                <a:gd name="connsiteX14" fmla="*/ 364435 w 390939"/>
                <a:gd name="connsiteY14" fmla="*/ 410817 h 457200"/>
                <a:gd name="connsiteX15" fmla="*/ 390939 w 390939"/>
                <a:gd name="connsiteY15" fmla="*/ 351183 h 457200"/>
                <a:gd name="connsiteX16" fmla="*/ 384313 w 390939"/>
                <a:gd name="connsiteY16" fmla="*/ 291548 h 457200"/>
                <a:gd name="connsiteX17" fmla="*/ 371061 w 390939"/>
                <a:gd name="connsiteY17" fmla="*/ 258417 h 457200"/>
                <a:gd name="connsiteX18" fmla="*/ 357809 w 390939"/>
                <a:gd name="connsiteY18" fmla="*/ 218661 h 457200"/>
                <a:gd name="connsiteX19" fmla="*/ 344557 w 390939"/>
                <a:gd name="connsiteY19" fmla="*/ 165652 h 457200"/>
                <a:gd name="connsiteX20" fmla="*/ 337931 w 390939"/>
                <a:gd name="connsiteY20" fmla="*/ 145774 h 457200"/>
                <a:gd name="connsiteX21" fmla="*/ 331305 w 390939"/>
                <a:gd name="connsiteY21" fmla="*/ 119270 h 457200"/>
                <a:gd name="connsiteX22" fmla="*/ 304800 w 390939"/>
                <a:gd name="connsiteY22" fmla="*/ 72887 h 457200"/>
                <a:gd name="connsiteX23" fmla="*/ 265044 w 390939"/>
                <a:gd name="connsiteY23" fmla="*/ 39757 h 457200"/>
                <a:gd name="connsiteX24" fmla="*/ 251791 w 390939"/>
                <a:gd name="connsiteY24" fmla="*/ 26504 h 457200"/>
                <a:gd name="connsiteX25" fmla="*/ 205409 w 390939"/>
                <a:gd name="connsiteY25" fmla="*/ 13252 h 457200"/>
                <a:gd name="connsiteX26" fmla="*/ 159026 w 390939"/>
                <a:gd name="connsiteY26" fmla="*/ 0 h 457200"/>
                <a:gd name="connsiteX27" fmla="*/ 86139 w 390939"/>
                <a:gd name="connsiteY27" fmla="*/ 19878 h 457200"/>
                <a:gd name="connsiteX28" fmla="*/ 66261 w 390939"/>
                <a:gd name="connsiteY28" fmla="*/ 26504 h 457200"/>
                <a:gd name="connsiteX29" fmla="*/ 46383 w 390939"/>
                <a:gd name="connsiteY29" fmla="*/ 39757 h 457200"/>
                <a:gd name="connsiteX30" fmla="*/ 33131 w 390939"/>
                <a:gd name="connsiteY30" fmla="*/ 59635 h 457200"/>
                <a:gd name="connsiteX31" fmla="*/ 19878 w 390939"/>
                <a:gd name="connsiteY31" fmla="*/ 72887 h 457200"/>
                <a:gd name="connsiteX32" fmla="*/ 0 w 390939"/>
                <a:gd name="connsiteY32" fmla="*/ 8613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0939" h="457200">
                  <a:moveTo>
                    <a:pt x="0" y="86139"/>
                  </a:moveTo>
                  <a:lnTo>
                    <a:pt x="0" y="86139"/>
                  </a:lnTo>
                  <a:cubicBezTo>
                    <a:pt x="30922" y="99391"/>
                    <a:pt x="62675" y="110851"/>
                    <a:pt x="92765" y="125896"/>
                  </a:cubicBezTo>
                  <a:cubicBezTo>
                    <a:pt x="110107" y="134567"/>
                    <a:pt x="107929" y="149151"/>
                    <a:pt x="112644" y="165652"/>
                  </a:cubicBezTo>
                  <a:cubicBezTo>
                    <a:pt x="131653" y="232183"/>
                    <a:pt x="105185" y="129189"/>
                    <a:pt x="125896" y="212035"/>
                  </a:cubicBezTo>
                  <a:cubicBezTo>
                    <a:pt x="128105" y="258418"/>
                    <a:pt x="128819" y="304896"/>
                    <a:pt x="132522" y="351183"/>
                  </a:cubicBezTo>
                  <a:cubicBezTo>
                    <a:pt x="133248" y="360261"/>
                    <a:pt x="137173" y="368797"/>
                    <a:pt x="139148" y="377687"/>
                  </a:cubicBezTo>
                  <a:cubicBezTo>
                    <a:pt x="141591" y="388681"/>
                    <a:pt x="141338" y="400466"/>
                    <a:pt x="145774" y="410817"/>
                  </a:cubicBezTo>
                  <a:cubicBezTo>
                    <a:pt x="148235" y="416559"/>
                    <a:pt x="154148" y="420167"/>
                    <a:pt x="159026" y="424070"/>
                  </a:cubicBezTo>
                  <a:cubicBezTo>
                    <a:pt x="165245" y="429045"/>
                    <a:pt x="171782" y="433761"/>
                    <a:pt x="178905" y="437322"/>
                  </a:cubicBezTo>
                  <a:cubicBezTo>
                    <a:pt x="197955" y="446847"/>
                    <a:pt x="226850" y="447521"/>
                    <a:pt x="245165" y="450574"/>
                  </a:cubicBezTo>
                  <a:cubicBezTo>
                    <a:pt x="256274" y="452425"/>
                    <a:pt x="267252" y="454991"/>
                    <a:pt x="278296" y="457200"/>
                  </a:cubicBezTo>
                  <a:cubicBezTo>
                    <a:pt x="278703" y="457132"/>
                    <a:pt x="329346" y="450816"/>
                    <a:pt x="337931" y="443948"/>
                  </a:cubicBezTo>
                  <a:cubicBezTo>
                    <a:pt x="344149" y="438973"/>
                    <a:pt x="346208" y="430288"/>
                    <a:pt x="351183" y="424070"/>
                  </a:cubicBezTo>
                  <a:cubicBezTo>
                    <a:pt x="355086" y="419192"/>
                    <a:pt x="360018" y="415235"/>
                    <a:pt x="364435" y="410817"/>
                  </a:cubicBezTo>
                  <a:cubicBezTo>
                    <a:pt x="380205" y="363506"/>
                    <a:pt x="369938" y="382684"/>
                    <a:pt x="390939" y="351183"/>
                  </a:cubicBezTo>
                  <a:cubicBezTo>
                    <a:pt x="388730" y="331305"/>
                    <a:pt x="388504" y="311105"/>
                    <a:pt x="384313" y="291548"/>
                  </a:cubicBezTo>
                  <a:cubicBezTo>
                    <a:pt x="381821" y="279918"/>
                    <a:pt x="375126" y="269595"/>
                    <a:pt x="371061" y="258417"/>
                  </a:cubicBezTo>
                  <a:cubicBezTo>
                    <a:pt x="366287" y="245289"/>
                    <a:pt x="361197" y="232213"/>
                    <a:pt x="357809" y="218661"/>
                  </a:cubicBezTo>
                  <a:cubicBezTo>
                    <a:pt x="353392" y="200991"/>
                    <a:pt x="350317" y="182931"/>
                    <a:pt x="344557" y="165652"/>
                  </a:cubicBezTo>
                  <a:cubicBezTo>
                    <a:pt x="342348" y="159026"/>
                    <a:pt x="339850" y="152490"/>
                    <a:pt x="337931" y="145774"/>
                  </a:cubicBezTo>
                  <a:cubicBezTo>
                    <a:pt x="335429" y="137018"/>
                    <a:pt x="334503" y="127797"/>
                    <a:pt x="331305" y="119270"/>
                  </a:cubicBezTo>
                  <a:cubicBezTo>
                    <a:pt x="326887" y="107488"/>
                    <a:pt x="313538" y="83372"/>
                    <a:pt x="304800" y="72887"/>
                  </a:cubicBezTo>
                  <a:cubicBezTo>
                    <a:pt x="281190" y="44555"/>
                    <a:pt x="291105" y="60606"/>
                    <a:pt x="265044" y="39757"/>
                  </a:cubicBezTo>
                  <a:cubicBezTo>
                    <a:pt x="260166" y="35854"/>
                    <a:pt x="257148" y="29718"/>
                    <a:pt x="251791" y="26504"/>
                  </a:cubicBezTo>
                  <a:cubicBezTo>
                    <a:pt x="244570" y="22171"/>
                    <a:pt x="210922" y="14827"/>
                    <a:pt x="205409" y="13252"/>
                  </a:cubicBezTo>
                  <a:cubicBezTo>
                    <a:pt x="138878" y="-5757"/>
                    <a:pt x="241872" y="20711"/>
                    <a:pt x="159026" y="0"/>
                  </a:cubicBezTo>
                  <a:cubicBezTo>
                    <a:pt x="112199" y="9365"/>
                    <a:pt x="136579" y="3065"/>
                    <a:pt x="86139" y="19878"/>
                  </a:cubicBezTo>
                  <a:lnTo>
                    <a:pt x="66261" y="26504"/>
                  </a:lnTo>
                  <a:cubicBezTo>
                    <a:pt x="59635" y="30922"/>
                    <a:pt x="52014" y="34126"/>
                    <a:pt x="46383" y="39757"/>
                  </a:cubicBezTo>
                  <a:cubicBezTo>
                    <a:pt x="40752" y="45388"/>
                    <a:pt x="38106" y="53417"/>
                    <a:pt x="33131" y="59635"/>
                  </a:cubicBezTo>
                  <a:cubicBezTo>
                    <a:pt x="29228" y="64513"/>
                    <a:pt x="24296" y="68470"/>
                    <a:pt x="19878" y="72887"/>
                  </a:cubicBezTo>
                  <a:lnTo>
                    <a:pt x="0" y="86139"/>
                  </a:ln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5" name="Freeform 54">
              <a:extLst>
                <a:ext uri="{FF2B5EF4-FFF2-40B4-BE49-F238E27FC236}">
                  <a16:creationId xmlns:a16="http://schemas.microsoft.com/office/drawing/2014/main" xmlns="" id="{29818BCD-A738-EC42-810A-368ED1241D12}"/>
                </a:ext>
              </a:extLst>
            </p:cNvPr>
            <p:cNvSpPr/>
            <p:nvPr/>
          </p:nvSpPr>
          <p:spPr>
            <a:xfrm rot="8360998">
              <a:off x="3917773" y="4041161"/>
              <a:ext cx="373805" cy="538448"/>
            </a:xfrm>
            <a:custGeom>
              <a:avLst/>
              <a:gdLst>
                <a:gd name="connsiteX0" fmla="*/ 198783 w 464303"/>
                <a:gd name="connsiteY0" fmla="*/ 67996 h 538448"/>
                <a:gd name="connsiteX1" fmla="*/ 198783 w 464303"/>
                <a:gd name="connsiteY1" fmla="*/ 67996 h 538448"/>
                <a:gd name="connsiteX2" fmla="*/ 178904 w 464303"/>
                <a:gd name="connsiteY2" fmla="*/ 160761 h 538448"/>
                <a:gd name="connsiteX3" fmla="*/ 172278 w 464303"/>
                <a:gd name="connsiteY3" fmla="*/ 180640 h 538448"/>
                <a:gd name="connsiteX4" fmla="*/ 159026 w 464303"/>
                <a:gd name="connsiteY4" fmla="*/ 280031 h 538448"/>
                <a:gd name="connsiteX5" fmla="*/ 145774 w 464303"/>
                <a:gd name="connsiteY5" fmla="*/ 299909 h 538448"/>
                <a:gd name="connsiteX6" fmla="*/ 125896 w 464303"/>
                <a:gd name="connsiteY6" fmla="*/ 313161 h 538448"/>
                <a:gd name="connsiteX7" fmla="*/ 106017 w 464303"/>
                <a:gd name="connsiteY7" fmla="*/ 319787 h 538448"/>
                <a:gd name="connsiteX8" fmla="*/ 92765 w 464303"/>
                <a:gd name="connsiteY8" fmla="*/ 333040 h 538448"/>
                <a:gd name="connsiteX9" fmla="*/ 53009 w 464303"/>
                <a:gd name="connsiteY9" fmla="*/ 346292 h 538448"/>
                <a:gd name="connsiteX10" fmla="*/ 33130 w 464303"/>
                <a:gd name="connsiteY10" fmla="*/ 366170 h 538448"/>
                <a:gd name="connsiteX11" fmla="*/ 6626 w 464303"/>
                <a:gd name="connsiteY11" fmla="*/ 405926 h 538448"/>
                <a:gd name="connsiteX12" fmla="*/ 0 w 464303"/>
                <a:gd name="connsiteY12" fmla="*/ 425805 h 538448"/>
                <a:gd name="connsiteX13" fmla="*/ 6626 w 464303"/>
                <a:gd name="connsiteY13" fmla="*/ 472187 h 538448"/>
                <a:gd name="connsiteX14" fmla="*/ 13252 w 464303"/>
                <a:gd name="connsiteY14" fmla="*/ 492066 h 538448"/>
                <a:gd name="connsiteX15" fmla="*/ 72887 w 464303"/>
                <a:gd name="connsiteY15" fmla="*/ 518570 h 538448"/>
                <a:gd name="connsiteX16" fmla="*/ 152400 w 464303"/>
                <a:gd name="connsiteY16" fmla="*/ 531822 h 538448"/>
                <a:gd name="connsiteX17" fmla="*/ 185530 w 464303"/>
                <a:gd name="connsiteY17" fmla="*/ 538448 h 538448"/>
                <a:gd name="connsiteX18" fmla="*/ 231913 w 464303"/>
                <a:gd name="connsiteY18" fmla="*/ 511944 h 538448"/>
                <a:gd name="connsiteX19" fmla="*/ 271670 w 464303"/>
                <a:gd name="connsiteY19" fmla="*/ 465561 h 538448"/>
                <a:gd name="connsiteX20" fmla="*/ 311426 w 464303"/>
                <a:gd name="connsiteY20" fmla="*/ 452309 h 538448"/>
                <a:gd name="connsiteX21" fmla="*/ 331304 w 464303"/>
                <a:gd name="connsiteY21" fmla="*/ 445683 h 538448"/>
                <a:gd name="connsiteX22" fmla="*/ 430696 w 464303"/>
                <a:gd name="connsiteY22" fmla="*/ 425805 h 538448"/>
                <a:gd name="connsiteX23" fmla="*/ 463826 w 464303"/>
                <a:gd name="connsiteY23" fmla="*/ 399300 h 538448"/>
                <a:gd name="connsiteX24" fmla="*/ 457200 w 464303"/>
                <a:gd name="connsiteY24" fmla="*/ 339666 h 538448"/>
                <a:gd name="connsiteX25" fmla="*/ 424070 w 464303"/>
                <a:gd name="connsiteY25" fmla="*/ 299909 h 538448"/>
                <a:gd name="connsiteX26" fmla="*/ 377687 w 464303"/>
                <a:gd name="connsiteY26" fmla="*/ 273405 h 538448"/>
                <a:gd name="connsiteX27" fmla="*/ 324678 w 464303"/>
                <a:gd name="connsiteY27" fmla="*/ 213770 h 538448"/>
                <a:gd name="connsiteX28" fmla="*/ 318052 w 464303"/>
                <a:gd name="connsiteY28" fmla="*/ 167387 h 538448"/>
                <a:gd name="connsiteX29" fmla="*/ 311426 w 464303"/>
                <a:gd name="connsiteY29" fmla="*/ 140883 h 538448"/>
                <a:gd name="connsiteX30" fmla="*/ 318052 w 464303"/>
                <a:gd name="connsiteY30" fmla="*/ 41492 h 538448"/>
                <a:gd name="connsiteX31" fmla="*/ 311426 w 464303"/>
                <a:gd name="connsiteY31" fmla="*/ 1735 h 538448"/>
                <a:gd name="connsiteX32" fmla="*/ 271670 w 464303"/>
                <a:gd name="connsiteY32" fmla="*/ 14987 h 538448"/>
                <a:gd name="connsiteX33" fmla="*/ 251791 w 464303"/>
                <a:gd name="connsiteY33" fmla="*/ 21613 h 538448"/>
                <a:gd name="connsiteX34" fmla="*/ 231913 w 464303"/>
                <a:gd name="connsiteY34" fmla="*/ 28240 h 538448"/>
                <a:gd name="connsiteX35" fmla="*/ 212035 w 464303"/>
                <a:gd name="connsiteY35" fmla="*/ 34866 h 538448"/>
                <a:gd name="connsiteX36" fmla="*/ 185530 w 464303"/>
                <a:gd name="connsiteY36" fmla="*/ 74622 h 538448"/>
                <a:gd name="connsiteX37" fmla="*/ 198783 w 464303"/>
                <a:gd name="connsiteY37" fmla="*/ 67996 h 53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303" h="538448">
                  <a:moveTo>
                    <a:pt x="198783" y="67996"/>
                  </a:moveTo>
                  <a:lnTo>
                    <a:pt x="198783" y="67996"/>
                  </a:lnTo>
                  <a:cubicBezTo>
                    <a:pt x="192157" y="98918"/>
                    <a:pt x="186147" y="129978"/>
                    <a:pt x="178904" y="160761"/>
                  </a:cubicBezTo>
                  <a:cubicBezTo>
                    <a:pt x="177304" y="167560"/>
                    <a:pt x="173201" y="173717"/>
                    <a:pt x="172278" y="180640"/>
                  </a:cubicBezTo>
                  <a:cubicBezTo>
                    <a:pt x="169587" y="200826"/>
                    <a:pt x="172877" y="252329"/>
                    <a:pt x="159026" y="280031"/>
                  </a:cubicBezTo>
                  <a:cubicBezTo>
                    <a:pt x="155465" y="287154"/>
                    <a:pt x="151405" y="294278"/>
                    <a:pt x="145774" y="299909"/>
                  </a:cubicBezTo>
                  <a:cubicBezTo>
                    <a:pt x="140143" y="305540"/>
                    <a:pt x="133019" y="309600"/>
                    <a:pt x="125896" y="313161"/>
                  </a:cubicBezTo>
                  <a:cubicBezTo>
                    <a:pt x="119649" y="316285"/>
                    <a:pt x="112643" y="317578"/>
                    <a:pt x="106017" y="319787"/>
                  </a:cubicBezTo>
                  <a:cubicBezTo>
                    <a:pt x="101600" y="324205"/>
                    <a:pt x="98353" y="330246"/>
                    <a:pt x="92765" y="333040"/>
                  </a:cubicBezTo>
                  <a:cubicBezTo>
                    <a:pt x="80271" y="339287"/>
                    <a:pt x="53009" y="346292"/>
                    <a:pt x="53009" y="346292"/>
                  </a:cubicBezTo>
                  <a:cubicBezTo>
                    <a:pt x="46383" y="352918"/>
                    <a:pt x="38883" y="358773"/>
                    <a:pt x="33130" y="366170"/>
                  </a:cubicBezTo>
                  <a:cubicBezTo>
                    <a:pt x="23352" y="378742"/>
                    <a:pt x="6626" y="405926"/>
                    <a:pt x="6626" y="405926"/>
                  </a:cubicBezTo>
                  <a:cubicBezTo>
                    <a:pt x="4417" y="412552"/>
                    <a:pt x="0" y="418820"/>
                    <a:pt x="0" y="425805"/>
                  </a:cubicBezTo>
                  <a:cubicBezTo>
                    <a:pt x="0" y="441423"/>
                    <a:pt x="3563" y="456873"/>
                    <a:pt x="6626" y="472187"/>
                  </a:cubicBezTo>
                  <a:cubicBezTo>
                    <a:pt x="7996" y="479036"/>
                    <a:pt x="8889" y="486612"/>
                    <a:pt x="13252" y="492066"/>
                  </a:cubicBezTo>
                  <a:cubicBezTo>
                    <a:pt x="24707" y="506385"/>
                    <a:pt x="60740" y="514521"/>
                    <a:pt x="72887" y="518570"/>
                  </a:cubicBezTo>
                  <a:cubicBezTo>
                    <a:pt x="115615" y="532813"/>
                    <a:pt x="74724" y="520725"/>
                    <a:pt x="152400" y="531822"/>
                  </a:cubicBezTo>
                  <a:cubicBezTo>
                    <a:pt x="163549" y="533415"/>
                    <a:pt x="174487" y="536239"/>
                    <a:pt x="185530" y="538448"/>
                  </a:cubicBezTo>
                  <a:cubicBezTo>
                    <a:pt x="215741" y="530895"/>
                    <a:pt x="211136" y="536876"/>
                    <a:pt x="231913" y="511944"/>
                  </a:cubicBezTo>
                  <a:cubicBezTo>
                    <a:pt x="243327" y="498248"/>
                    <a:pt x="253293" y="471687"/>
                    <a:pt x="271670" y="465561"/>
                  </a:cubicBezTo>
                  <a:lnTo>
                    <a:pt x="311426" y="452309"/>
                  </a:lnTo>
                  <a:cubicBezTo>
                    <a:pt x="318052" y="450100"/>
                    <a:pt x="324415" y="446831"/>
                    <a:pt x="331304" y="445683"/>
                  </a:cubicBezTo>
                  <a:cubicBezTo>
                    <a:pt x="417707" y="431283"/>
                    <a:pt x="385326" y="440928"/>
                    <a:pt x="430696" y="425805"/>
                  </a:cubicBezTo>
                  <a:cubicBezTo>
                    <a:pt x="432479" y="424617"/>
                    <a:pt x="463217" y="406002"/>
                    <a:pt x="463826" y="399300"/>
                  </a:cubicBezTo>
                  <a:cubicBezTo>
                    <a:pt x="465637" y="379382"/>
                    <a:pt x="462051" y="359069"/>
                    <a:pt x="457200" y="339666"/>
                  </a:cubicBezTo>
                  <a:cubicBezTo>
                    <a:pt x="454673" y="329558"/>
                    <a:pt x="430844" y="304747"/>
                    <a:pt x="424070" y="299909"/>
                  </a:cubicBezTo>
                  <a:cubicBezTo>
                    <a:pt x="393527" y="278093"/>
                    <a:pt x="403297" y="296170"/>
                    <a:pt x="377687" y="273405"/>
                  </a:cubicBezTo>
                  <a:cubicBezTo>
                    <a:pt x="340551" y="240395"/>
                    <a:pt x="344820" y="243982"/>
                    <a:pt x="324678" y="213770"/>
                  </a:cubicBezTo>
                  <a:cubicBezTo>
                    <a:pt x="322469" y="198309"/>
                    <a:pt x="320846" y="182753"/>
                    <a:pt x="318052" y="167387"/>
                  </a:cubicBezTo>
                  <a:cubicBezTo>
                    <a:pt x="316423" y="158427"/>
                    <a:pt x="311426" y="149990"/>
                    <a:pt x="311426" y="140883"/>
                  </a:cubicBezTo>
                  <a:cubicBezTo>
                    <a:pt x="311426" y="107679"/>
                    <a:pt x="315843" y="74622"/>
                    <a:pt x="318052" y="41492"/>
                  </a:cubicBezTo>
                  <a:cubicBezTo>
                    <a:pt x="315843" y="28240"/>
                    <a:pt x="323091" y="8401"/>
                    <a:pt x="311426" y="1735"/>
                  </a:cubicBezTo>
                  <a:cubicBezTo>
                    <a:pt x="299298" y="-5196"/>
                    <a:pt x="284922" y="10570"/>
                    <a:pt x="271670" y="14987"/>
                  </a:cubicBezTo>
                  <a:lnTo>
                    <a:pt x="251791" y="21613"/>
                  </a:lnTo>
                  <a:lnTo>
                    <a:pt x="231913" y="28240"/>
                  </a:lnTo>
                  <a:lnTo>
                    <a:pt x="212035" y="34866"/>
                  </a:lnTo>
                  <a:cubicBezTo>
                    <a:pt x="191507" y="55394"/>
                    <a:pt x="191924" y="49051"/>
                    <a:pt x="185530" y="74622"/>
                  </a:cubicBezTo>
                  <a:cubicBezTo>
                    <a:pt x="184994" y="76765"/>
                    <a:pt x="196574" y="69100"/>
                    <a:pt x="198783" y="67996"/>
                  </a:cubicBez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b="100000"/>
              </a:path>
              <a:tileRect t="-100000" r="-100000"/>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6" name="Freeform 55">
              <a:extLst>
                <a:ext uri="{FF2B5EF4-FFF2-40B4-BE49-F238E27FC236}">
                  <a16:creationId xmlns:a16="http://schemas.microsoft.com/office/drawing/2014/main" xmlns="" id="{A4DD23CE-34BF-414D-8245-B3E68290FFB3}"/>
                </a:ext>
              </a:extLst>
            </p:cNvPr>
            <p:cNvSpPr/>
            <p:nvPr/>
          </p:nvSpPr>
          <p:spPr>
            <a:xfrm>
              <a:off x="4108174" y="2816087"/>
              <a:ext cx="496956" cy="510209"/>
            </a:xfrm>
            <a:custGeom>
              <a:avLst/>
              <a:gdLst>
                <a:gd name="connsiteX0" fmla="*/ 205409 w 496956"/>
                <a:gd name="connsiteY0" fmla="*/ 33130 h 510209"/>
                <a:gd name="connsiteX1" fmla="*/ 205409 w 496956"/>
                <a:gd name="connsiteY1" fmla="*/ 33130 h 510209"/>
                <a:gd name="connsiteX2" fmla="*/ 152400 w 496956"/>
                <a:gd name="connsiteY2" fmla="*/ 59635 h 510209"/>
                <a:gd name="connsiteX3" fmla="*/ 112643 w 496956"/>
                <a:gd name="connsiteY3" fmla="*/ 72887 h 510209"/>
                <a:gd name="connsiteX4" fmla="*/ 72887 w 496956"/>
                <a:gd name="connsiteY4" fmla="*/ 99391 h 510209"/>
                <a:gd name="connsiteX5" fmla="*/ 46383 w 496956"/>
                <a:gd name="connsiteY5" fmla="*/ 139148 h 510209"/>
                <a:gd name="connsiteX6" fmla="*/ 39756 w 496956"/>
                <a:gd name="connsiteY6" fmla="*/ 159026 h 510209"/>
                <a:gd name="connsiteX7" fmla="*/ 19878 w 496956"/>
                <a:gd name="connsiteY7" fmla="*/ 172278 h 510209"/>
                <a:gd name="connsiteX8" fmla="*/ 6626 w 496956"/>
                <a:gd name="connsiteY8" fmla="*/ 212035 h 510209"/>
                <a:gd name="connsiteX9" fmla="*/ 0 w 496956"/>
                <a:gd name="connsiteY9" fmla="*/ 231913 h 510209"/>
                <a:gd name="connsiteX10" fmla="*/ 6626 w 496956"/>
                <a:gd name="connsiteY10" fmla="*/ 291548 h 510209"/>
                <a:gd name="connsiteX11" fmla="*/ 33130 w 496956"/>
                <a:gd name="connsiteY11" fmla="*/ 331304 h 510209"/>
                <a:gd name="connsiteX12" fmla="*/ 99391 w 496956"/>
                <a:gd name="connsiteY12" fmla="*/ 384313 h 510209"/>
                <a:gd name="connsiteX13" fmla="*/ 119269 w 496956"/>
                <a:gd name="connsiteY13" fmla="*/ 397565 h 510209"/>
                <a:gd name="connsiteX14" fmla="*/ 145774 w 496956"/>
                <a:gd name="connsiteY14" fmla="*/ 424070 h 510209"/>
                <a:gd name="connsiteX15" fmla="*/ 185530 w 496956"/>
                <a:gd name="connsiteY15" fmla="*/ 443948 h 510209"/>
                <a:gd name="connsiteX16" fmla="*/ 212035 w 496956"/>
                <a:gd name="connsiteY16" fmla="*/ 483704 h 510209"/>
                <a:gd name="connsiteX17" fmla="*/ 218661 w 496956"/>
                <a:gd name="connsiteY17" fmla="*/ 503583 h 510209"/>
                <a:gd name="connsiteX18" fmla="*/ 238539 w 496956"/>
                <a:gd name="connsiteY18" fmla="*/ 510209 h 510209"/>
                <a:gd name="connsiteX19" fmla="*/ 291548 w 496956"/>
                <a:gd name="connsiteY19" fmla="*/ 496956 h 510209"/>
                <a:gd name="connsiteX20" fmla="*/ 331304 w 496956"/>
                <a:gd name="connsiteY20" fmla="*/ 483704 h 510209"/>
                <a:gd name="connsiteX21" fmla="*/ 351183 w 496956"/>
                <a:gd name="connsiteY21" fmla="*/ 470452 h 510209"/>
                <a:gd name="connsiteX22" fmla="*/ 371061 w 496956"/>
                <a:gd name="connsiteY22" fmla="*/ 463826 h 510209"/>
                <a:gd name="connsiteX23" fmla="*/ 410817 w 496956"/>
                <a:gd name="connsiteY23" fmla="*/ 437322 h 510209"/>
                <a:gd name="connsiteX24" fmla="*/ 430696 w 496956"/>
                <a:gd name="connsiteY24" fmla="*/ 424070 h 510209"/>
                <a:gd name="connsiteX25" fmla="*/ 463826 w 496956"/>
                <a:gd name="connsiteY25" fmla="*/ 364435 h 510209"/>
                <a:gd name="connsiteX26" fmla="*/ 477078 w 496956"/>
                <a:gd name="connsiteY26" fmla="*/ 344556 h 510209"/>
                <a:gd name="connsiteX27" fmla="*/ 483704 w 496956"/>
                <a:gd name="connsiteY27" fmla="*/ 318052 h 510209"/>
                <a:gd name="connsiteX28" fmla="*/ 496956 w 496956"/>
                <a:gd name="connsiteY28" fmla="*/ 271670 h 510209"/>
                <a:gd name="connsiteX29" fmla="*/ 490330 w 496956"/>
                <a:gd name="connsiteY29" fmla="*/ 218661 h 510209"/>
                <a:gd name="connsiteX30" fmla="*/ 477078 w 496956"/>
                <a:gd name="connsiteY30" fmla="*/ 185530 h 510209"/>
                <a:gd name="connsiteX31" fmla="*/ 450574 w 496956"/>
                <a:gd name="connsiteY31" fmla="*/ 119270 h 510209"/>
                <a:gd name="connsiteX32" fmla="*/ 437322 w 496956"/>
                <a:gd name="connsiteY32" fmla="*/ 86139 h 510209"/>
                <a:gd name="connsiteX33" fmla="*/ 424069 w 496956"/>
                <a:gd name="connsiteY33" fmla="*/ 66261 h 510209"/>
                <a:gd name="connsiteX34" fmla="*/ 364435 w 496956"/>
                <a:gd name="connsiteY34" fmla="*/ 0 h 510209"/>
                <a:gd name="connsiteX35" fmla="*/ 344556 w 496956"/>
                <a:gd name="connsiteY35" fmla="*/ 13252 h 510209"/>
                <a:gd name="connsiteX36" fmla="*/ 304800 w 496956"/>
                <a:gd name="connsiteY36" fmla="*/ 26504 h 510209"/>
                <a:gd name="connsiteX37" fmla="*/ 265043 w 496956"/>
                <a:gd name="connsiteY37" fmla="*/ 13252 h 510209"/>
                <a:gd name="connsiteX38" fmla="*/ 245165 w 496956"/>
                <a:gd name="connsiteY38" fmla="*/ 6626 h 510209"/>
                <a:gd name="connsiteX39" fmla="*/ 152400 w 496956"/>
                <a:gd name="connsiteY39" fmla="*/ 39756 h 510209"/>
                <a:gd name="connsiteX40" fmla="*/ 152400 w 496956"/>
                <a:gd name="connsiteY40" fmla="*/ 46383 h 510209"/>
                <a:gd name="connsiteX41" fmla="*/ 205409 w 496956"/>
                <a:gd name="connsiteY41" fmla="*/ 33130 h 5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956" h="510209">
                  <a:moveTo>
                    <a:pt x="205409" y="33130"/>
                  </a:moveTo>
                  <a:lnTo>
                    <a:pt x="205409" y="33130"/>
                  </a:lnTo>
                  <a:cubicBezTo>
                    <a:pt x="187739" y="41965"/>
                    <a:pt x="170558" y="51853"/>
                    <a:pt x="152400" y="59635"/>
                  </a:cubicBezTo>
                  <a:cubicBezTo>
                    <a:pt x="139560" y="65138"/>
                    <a:pt x="112643" y="72887"/>
                    <a:pt x="112643" y="72887"/>
                  </a:cubicBezTo>
                  <a:cubicBezTo>
                    <a:pt x="99391" y="81722"/>
                    <a:pt x="81722" y="86139"/>
                    <a:pt x="72887" y="99391"/>
                  </a:cubicBezTo>
                  <a:cubicBezTo>
                    <a:pt x="64052" y="112643"/>
                    <a:pt x="51420" y="124038"/>
                    <a:pt x="46383" y="139148"/>
                  </a:cubicBezTo>
                  <a:cubicBezTo>
                    <a:pt x="44174" y="145774"/>
                    <a:pt x="44119" y="153572"/>
                    <a:pt x="39756" y="159026"/>
                  </a:cubicBezTo>
                  <a:cubicBezTo>
                    <a:pt x="34781" y="165244"/>
                    <a:pt x="26504" y="167861"/>
                    <a:pt x="19878" y="172278"/>
                  </a:cubicBezTo>
                  <a:lnTo>
                    <a:pt x="6626" y="212035"/>
                  </a:lnTo>
                  <a:lnTo>
                    <a:pt x="0" y="231913"/>
                  </a:lnTo>
                  <a:cubicBezTo>
                    <a:pt x="2209" y="251791"/>
                    <a:pt x="301" y="272574"/>
                    <a:pt x="6626" y="291548"/>
                  </a:cubicBezTo>
                  <a:cubicBezTo>
                    <a:pt x="11662" y="306658"/>
                    <a:pt x="21868" y="320042"/>
                    <a:pt x="33130" y="331304"/>
                  </a:cubicBezTo>
                  <a:cubicBezTo>
                    <a:pt x="70897" y="369071"/>
                    <a:pt x="49239" y="350878"/>
                    <a:pt x="99391" y="384313"/>
                  </a:cubicBezTo>
                  <a:cubicBezTo>
                    <a:pt x="106017" y="388730"/>
                    <a:pt x="113638" y="391934"/>
                    <a:pt x="119269" y="397565"/>
                  </a:cubicBezTo>
                  <a:cubicBezTo>
                    <a:pt x="128104" y="406400"/>
                    <a:pt x="133921" y="420119"/>
                    <a:pt x="145774" y="424070"/>
                  </a:cubicBezTo>
                  <a:cubicBezTo>
                    <a:pt x="173207" y="433214"/>
                    <a:pt x="159841" y="426822"/>
                    <a:pt x="185530" y="443948"/>
                  </a:cubicBezTo>
                  <a:cubicBezTo>
                    <a:pt x="194365" y="457200"/>
                    <a:pt x="206999" y="468594"/>
                    <a:pt x="212035" y="483704"/>
                  </a:cubicBezTo>
                  <a:cubicBezTo>
                    <a:pt x="214244" y="490330"/>
                    <a:pt x="213722" y="498644"/>
                    <a:pt x="218661" y="503583"/>
                  </a:cubicBezTo>
                  <a:cubicBezTo>
                    <a:pt x="223600" y="508522"/>
                    <a:pt x="231913" y="508000"/>
                    <a:pt x="238539" y="510209"/>
                  </a:cubicBezTo>
                  <a:cubicBezTo>
                    <a:pt x="298853" y="490104"/>
                    <a:pt x="203594" y="520944"/>
                    <a:pt x="291548" y="496956"/>
                  </a:cubicBezTo>
                  <a:cubicBezTo>
                    <a:pt x="305025" y="493280"/>
                    <a:pt x="319681" y="491452"/>
                    <a:pt x="331304" y="483704"/>
                  </a:cubicBezTo>
                  <a:cubicBezTo>
                    <a:pt x="337930" y="479287"/>
                    <a:pt x="344060" y="474013"/>
                    <a:pt x="351183" y="470452"/>
                  </a:cubicBezTo>
                  <a:cubicBezTo>
                    <a:pt x="357430" y="467329"/>
                    <a:pt x="364956" y="467218"/>
                    <a:pt x="371061" y="463826"/>
                  </a:cubicBezTo>
                  <a:cubicBezTo>
                    <a:pt x="384984" y="456091"/>
                    <a:pt x="397565" y="446157"/>
                    <a:pt x="410817" y="437322"/>
                  </a:cubicBezTo>
                  <a:lnTo>
                    <a:pt x="430696" y="424070"/>
                  </a:lnTo>
                  <a:cubicBezTo>
                    <a:pt x="442359" y="389081"/>
                    <a:pt x="433447" y="410004"/>
                    <a:pt x="463826" y="364435"/>
                  </a:cubicBezTo>
                  <a:lnTo>
                    <a:pt x="477078" y="344556"/>
                  </a:lnTo>
                  <a:cubicBezTo>
                    <a:pt x="479287" y="335721"/>
                    <a:pt x="481202" y="326808"/>
                    <a:pt x="483704" y="318052"/>
                  </a:cubicBezTo>
                  <a:cubicBezTo>
                    <a:pt x="502715" y="251512"/>
                    <a:pt x="476242" y="354526"/>
                    <a:pt x="496956" y="271670"/>
                  </a:cubicBezTo>
                  <a:cubicBezTo>
                    <a:pt x="494747" y="254000"/>
                    <a:pt x="494334" y="236012"/>
                    <a:pt x="490330" y="218661"/>
                  </a:cubicBezTo>
                  <a:cubicBezTo>
                    <a:pt x="487656" y="207071"/>
                    <a:pt x="481143" y="196708"/>
                    <a:pt x="477078" y="185530"/>
                  </a:cubicBezTo>
                  <a:cubicBezTo>
                    <a:pt x="438726" y="80060"/>
                    <a:pt x="485613" y="198109"/>
                    <a:pt x="450574" y="119270"/>
                  </a:cubicBezTo>
                  <a:cubicBezTo>
                    <a:pt x="445743" y="108401"/>
                    <a:pt x="442641" y="96778"/>
                    <a:pt x="437322" y="86139"/>
                  </a:cubicBezTo>
                  <a:cubicBezTo>
                    <a:pt x="433760" y="79016"/>
                    <a:pt x="428753" y="72701"/>
                    <a:pt x="424069" y="66261"/>
                  </a:cubicBezTo>
                  <a:cubicBezTo>
                    <a:pt x="382153" y="8626"/>
                    <a:pt x="401747" y="24874"/>
                    <a:pt x="364435" y="0"/>
                  </a:cubicBezTo>
                  <a:cubicBezTo>
                    <a:pt x="357809" y="4417"/>
                    <a:pt x="351833" y="10018"/>
                    <a:pt x="344556" y="13252"/>
                  </a:cubicBezTo>
                  <a:cubicBezTo>
                    <a:pt x="331791" y="18925"/>
                    <a:pt x="304800" y="26504"/>
                    <a:pt x="304800" y="26504"/>
                  </a:cubicBezTo>
                  <a:lnTo>
                    <a:pt x="265043" y="13252"/>
                  </a:lnTo>
                  <a:lnTo>
                    <a:pt x="245165" y="6626"/>
                  </a:lnTo>
                  <a:cubicBezTo>
                    <a:pt x="183710" y="16868"/>
                    <a:pt x="172877" y="-1199"/>
                    <a:pt x="152400" y="39756"/>
                  </a:cubicBezTo>
                  <a:cubicBezTo>
                    <a:pt x="151412" y="41732"/>
                    <a:pt x="152400" y="44174"/>
                    <a:pt x="152400" y="46383"/>
                  </a:cubicBezTo>
                  <a:lnTo>
                    <a:pt x="205409" y="33130"/>
                  </a:ln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7" name="Freeform 56">
              <a:extLst>
                <a:ext uri="{FF2B5EF4-FFF2-40B4-BE49-F238E27FC236}">
                  <a16:creationId xmlns:a16="http://schemas.microsoft.com/office/drawing/2014/main" xmlns="" id="{198AADB6-C3A3-6045-871C-043068A766E9}"/>
                </a:ext>
              </a:extLst>
            </p:cNvPr>
            <p:cNvSpPr/>
            <p:nvPr/>
          </p:nvSpPr>
          <p:spPr>
            <a:xfrm>
              <a:off x="3154518" y="4055229"/>
              <a:ext cx="496956" cy="510209"/>
            </a:xfrm>
            <a:custGeom>
              <a:avLst/>
              <a:gdLst>
                <a:gd name="connsiteX0" fmla="*/ 205409 w 496956"/>
                <a:gd name="connsiteY0" fmla="*/ 33130 h 510209"/>
                <a:gd name="connsiteX1" fmla="*/ 205409 w 496956"/>
                <a:gd name="connsiteY1" fmla="*/ 33130 h 510209"/>
                <a:gd name="connsiteX2" fmla="*/ 152400 w 496956"/>
                <a:gd name="connsiteY2" fmla="*/ 59635 h 510209"/>
                <a:gd name="connsiteX3" fmla="*/ 112643 w 496956"/>
                <a:gd name="connsiteY3" fmla="*/ 72887 h 510209"/>
                <a:gd name="connsiteX4" fmla="*/ 72887 w 496956"/>
                <a:gd name="connsiteY4" fmla="*/ 99391 h 510209"/>
                <a:gd name="connsiteX5" fmla="*/ 46383 w 496956"/>
                <a:gd name="connsiteY5" fmla="*/ 139148 h 510209"/>
                <a:gd name="connsiteX6" fmla="*/ 39756 w 496956"/>
                <a:gd name="connsiteY6" fmla="*/ 159026 h 510209"/>
                <a:gd name="connsiteX7" fmla="*/ 19878 w 496956"/>
                <a:gd name="connsiteY7" fmla="*/ 172278 h 510209"/>
                <a:gd name="connsiteX8" fmla="*/ 6626 w 496956"/>
                <a:gd name="connsiteY8" fmla="*/ 212035 h 510209"/>
                <a:gd name="connsiteX9" fmla="*/ 0 w 496956"/>
                <a:gd name="connsiteY9" fmla="*/ 231913 h 510209"/>
                <a:gd name="connsiteX10" fmla="*/ 6626 w 496956"/>
                <a:gd name="connsiteY10" fmla="*/ 291548 h 510209"/>
                <a:gd name="connsiteX11" fmla="*/ 33130 w 496956"/>
                <a:gd name="connsiteY11" fmla="*/ 331304 h 510209"/>
                <a:gd name="connsiteX12" fmla="*/ 99391 w 496956"/>
                <a:gd name="connsiteY12" fmla="*/ 384313 h 510209"/>
                <a:gd name="connsiteX13" fmla="*/ 119269 w 496956"/>
                <a:gd name="connsiteY13" fmla="*/ 397565 h 510209"/>
                <a:gd name="connsiteX14" fmla="*/ 145774 w 496956"/>
                <a:gd name="connsiteY14" fmla="*/ 424070 h 510209"/>
                <a:gd name="connsiteX15" fmla="*/ 185530 w 496956"/>
                <a:gd name="connsiteY15" fmla="*/ 443948 h 510209"/>
                <a:gd name="connsiteX16" fmla="*/ 212035 w 496956"/>
                <a:gd name="connsiteY16" fmla="*/ 483704 h 510209"/>
                <a:gd name="connsiteX17" fmla="*/ 218661 w 496956"/>
                <a:gd name="connsiteY17" fmla="*/ 503583 h 510209"/>
                <a:gd name="connsiteX18" fmla="*/ 238539 w 496956"/>
                <a:gd name="connsiteY18" fmla="*/ 510209 h 510209"/>
                <a:gd name="connsiteX19" fmla="*/ 291548 w 496956"/>
                <a:gd name="connsiteY19" fmla="*/ 496956 h 510209"/>
                <a:gd name="connsiteX20" fmla="*/ 331304 w 496956"/>
                <a:gd name="connsiteY20" fmla="*/ 483704 h 510209"/>
                <a:gd name="connsiteX21" fmla="*/ 351183 w 496956"/>
                <a:gd name="connsiteY21" fmla="*/ 470452 h 510209"/>
                <a:gd name="connsiteX22" fmla="*/ 371061 w 496956"/>
                <a:gd name="connsiteY22" fmla="*/ 463826 h 510209"/>
                <a:gd name="connsiteX23" fmla="*/ 410817 w 496956"/>
                <a:gd name="connsiteY23" fmla="*/ 437322 h 510209"/>
                <a:gd name="connsiteX24" fmla="*/ 430696 w 496956"/>
                <a:gd name="connsiteY24" fmla="*/ 424070 h 510209"/>
                <a:gd name="connsiteX25" fmla="*/ 463826 w 496956"/>
                <a:gd name="connsiteY25" fmla="*/ 364435 h 510209"/>
                <a:gd name="connsiteX26" fmla="*/ 477078 w 496956"/>
                <a:gd name="connsiteY26" fmla="*/ 344556 h 510209"/>
                <a:gd name="connsiteX27" fmla="*/ 483704 w 496956"/>
                <a:gd name="connsiteY27" fmla="*/ 318052 h 510209"/>
                <a:gd name="connsiteX28" fmla="*/ 496956 w 496956"/>
                <a:gd name="connsiteY28" fmla="*/ 271670 h 510209"/>
                <a:gd name="connsiteX29" fmla="*/ 490330 w 496956"/>
                <a:gd name="connsiteY29" fmla="*/ 218661 h 510209"/>
                <a:gd name="connsiteX30" fmla="*/ 477078 w 496956"/>
                <a:gd name="connsiteY30" fmla="*/ 185530 h 510209"/>
                <a:gd name="connsiteX31" fmla="*/ 450574 w 496956"/>
                <a:gd name="connsiteY31" fmla="*/ 119270 h 510209"/>
                <a:gd name="connsiteX32" fmla="*/ 437322 w 496956"/>
                <a:gd name="connsiteY32" fmla="*/ 86139 h 510209"/>
                <a:gd name="connsiteX33" fmla="*/ 424069 w 496956"/>
                <a:gd name="connsiteY33" fmla="*/ 66261 h 510209"/>
                <a:gd name="connsiteX34" fmla="*/ 364435 w 496956"/>
                <a:gd name="connsiteY34" fmla="*/ 0 h 510209"/>
                <a:gd name="connsiteX35" fmla="*/ 344556 w 496956"/>
                <a:gd name="connsiteY35" fmla="*/ 13252 h 510209"/>
                <a:gd name="connsiteX36" fmla="*/ 304800 w 496956"/>
                <a:gd name="connsiteY36" fmla="*/ 26504 h 510209"/>
                <a:gd name="connsiteX37" fmla="*/ 265043 w 496956"/>
                <a:gd name="connsiteY37" fmla="*/ 13252 h 510209"/>
                <a:gd name="connsiteX38" fmla="*/ 245165 w 496956"/>
                <a:gd name="connsiteY38" fmla="*/ 6626 h 510209"/>
                <a:gd name="connsiteX39" fmla="*/ 152400 w 496956"/>
                <a:gd name="connsiteY39" fmla="*/ 39756 h 510209"/>
                <a:gd name="connsiteX40" fmla="*/ 152400 w 496956"/>
                <a:gd name="connsiteY40" fmla="*/ 46383 h 510209"/>
                <a:gd name="connsiteX41" fmla="*/ 205409 w 496956"/>
                <a:gd name="connsiteY41" fmla="*/ 33130 h 5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956" h="510209">
                  <a:moveTo>
                    <a:pt x="205409" y="33130"/>
                  </a:moveTo>
                  <a:lnTo>
                    <a:pt x="205409" y="33130"/>
                  </a:lnTo>
                  <a:cubicBezTo>
                    <a:pt x="187739" y="41965"/>
                    <a:pt x="170558" y="51853"/>
                    <a:pt x="152400" y="59635"/>
                  </a:cubicBezTo>
                  <a:cubicBezTo>
                    <a:pt x="139560" y="65138"/>
                    <a:pt x="112643" y="72887"/>
                    <a:pt x="112643" y="72887"/>
                  </a:cubicBezTo>
                  <a:cubicBezTo>
                    <a:pt x="99391" y="81722"/>
                    <a:pt x="81722" y="86139"/>
                    <a:pt x="72887" y="99391"/>
                  </a:cubicBezTo>
                  <a:cubicBezTo>
                    <a:pt x="64052" y="112643"/>
                    <a:pt x="51420" y="124038"/>
                    <a:pt x="46383" y="139148"/>
                  </a:cubicBezTo>
                  <a:cubicBezTo>
                    <a:pt x="44174" y="145774"/>
                    <a:pt x="44119" y="153572"/>
                    <a:pt x="39756" y="159026"/>
                  </a:cubicBezTo>
                  <a:cubicBezTo>
                    <a:pt x="34781" y="165244"/>
                    <a:pt x="26504" y="167861"/>
                    <a:pt x="19878" y="172278"/>
                  </a:cubicBezTo>
                  <a:lnTo>
                    <a:pt x="6626" y="212035"/>
                  </a:lnTo>
                  <a:lnTo>
                    <a:pt x="0" y="231913"/>
                  </a:lnTo>
                  <a:cubicBezTo>
                    <a:pt x="2209" y="251791"/>
                    <a:pt x="301" y="272574"/>
                    <a:pt x="6626" y="291548"/>
                  </a:cubicBezTo>
                  <a:cubicBezTo>
                    <a:pt x="11662" y="306658"/>
                    <a:pt x="21868" y="320042"/>
                    <a:pt x="33130" y="331304"/>
                  </a:cubicBezTo>
                  <a:cubicBezTo>
                    <a:pt x="70897" y="369071"/>
                    <a:pt x="49239" y="350878"/>
                    <a:pt x="99391" y="384313"/>
                  </a:cubicBezTo>
                  <a:cubicBezTo>
                    <a:pt x="106017" y="388730"/>
                    <a:pt x="113638" y="391934"/>
                    <a:pt x="119269" y="397565"/>
                  </a:cubicBezTo>
                  <a:cubicBezTo>
                    <a:pt x="128104" y="406400"/>
                    <a:pt x="133921" y="420119"/>
                    <a:pt x="145774" y="424070"/>
                  </a:cubicBezTo>
                  <a:cubicBezTo>
                    <a:pt x="173207" y="433214"/>
                    <a:pt x="159841" y="426822"/>
                    <a:pt x="185530" y="443948"/>
                  </a:cubicBezTo>
                  <a:cubicBezTo>
                    <a:pt x="194365" y="457200"/>
                    <a:pt x="206999" y="468594"/>
                    <a:pt x="212035" y="483704"/>
                  </a:cubicBezTo>
                  <a:cubicBezTo>
                    <a:pt x="214244" y="490330"/>
                    <a:pt x="213722" y="498644"/>
                    <a:pt x="218661" y="503583"/>
                  </a:cubicBezTo>
                  <a:cubicBezTo>
                    <a:pt x="223600" y="508522"/>
                    <a:pt x="231913" y="508000"/>
                    <a:pt x="238539" y="510209"/>
                  </a:cubicBezTo>
                  <a:cubicBezTo>
                    <a:pt x="298853" y="490104"/>
                    <a:pt x="203594" y="520944"/>
                    <a:pt x="291548" y="496956"/>
                  </a:cubicBezTo>
                  <a:cubicBezTo>
                    <a:pt x="305025" y="493280"/>
                    <a:pt x="319681" y="491452"/>
                    <a:pt x="331304" y="483704"/>
                  </a:cubicBezTo>
                  <a:cubicBezTo>
                    <a:pt x="337930" y="479287"/>
                    <a:pt x="344060" y="474013"/>
                    <a:pt x="351183" y="470452"/>
                  </a:cubicBezTo>
                  <a:cubicBezTo>
                    <a:pt x="357430" y="467329"/>
                    <a:pt x="364956" y="467218"/>
                    <a:pt x="371061" y="463826"/>
                  </a:cubicBezTo>
                  <a:cubicBezTo>
                    <a:pt x="384984" y="456091"/>
                    <a:pt x="397565" y="446157"/>
                    <a:pt x="410817" y="437322"/>
                  </a:cubicBezTo>
                  <a:lnTo>
                    <a:pt x="430696" y="424070"/>
                  </a:lnTo>
                  <a:cubicBezTo>
                    <a:pt x="442359" y="389081"/>
                    <a:pt x="433447" y="410004"/>
                    <a:pt x="463826" y="364435"/>
                  </a:cubicBezTo>
                  <a:lnTo>
                    <a:pt x="477078" y="344556"/>
                  </a:lnTo>
                  <a:cubicBezTo>
                    <a:pt x="479287" y="335721"/>
                    <a:pt x="481202" y="326808"/>
                    <a:pt x="483704" y="318052"/>
                  </a:cubicBezTo>
                  <a:cubicBezTo>
                    <a:pt x="502715" y="251512"/>
                    <a:pt x="476242" y="354526"/>
                    <a:pt x="496956" y="271670"/>
                  </a:cubicBezTo>
                  <a:cubicBezTo>
                    <a:pt x="494747" y="254000"/>
                    <a:pt x="494334" y="236012"/>
                    <a:pt x="490330" y="218661"/>
                  </a:cubicBezTo>
                  <a:cubicBezTo>
                    <a:pt x="487656" y="207071"/>
                    <a:pt x="481143" y="196708"/>
                    <a:pt x="477078" y="185530"/>
                  </a:cubicBezTo>
                  <a:cubicBezTo>
                    <a:pt x="438726" y="80060"/>
                    <a:pt x="485613" y="198109"/>
                    <a:pt x="450574" y="119270"/>
                  </a:cubicBezTo>
                  <a:cubicBezTo>
                    <a:pt x="445743" y="108401"/>
                    <a:pt x="442641" y="96778"/>
                    <a:pt x="437322" y="86139"/>
                  </a:cubicBezTo>
                  <a:cubicBezTo>
                    <a:pt x="433760" y="79016"/>
                    <a:pt x="428753" y="72701"/>
                    <a:pt x="424069" y="66261"/>
                  </a:cubicBezTo>
                  <a:cubicBezTo>
                    <a:pt x="382153" y="8626"/>
                    <a:pt x="401747" y="24874"/>
                    <a:pt x="364435" y="0"/>
                  </a:cubicBezTo>
                  <a:cubicBezTo>
                    <a:pt x="357809" y="4417"/>
                    <a:pt x="351833" y="10018"/>
                    <a:pt x="344556" y="13252"/>
                  </a:cubicBezTo>
                  <a:cubicBezTo>
                    <a:pt x="331791" y="18925"/>
                    <a:pt x="304800" y="26504"/>
                    <a:pt x="304800" y="26504"/>
                  </a:cubicBezTo>
                  <a:lnTo>
                    <a:pt x="265043" y="13252"/>
                  </a:lnTo>
                  <a:lnTo>
                    <a:pt x="245165" y="6626"/>
                  </a:lnTo>
                  <a:cubicBezTo>
                    <a:pt x="183710" y="16868"/>
                    <a:pt x="172877" y="-1199"/>
                    <a:pt x="152400" y="39756"/>
                  </a:cubicBezTo>
                  <a:cubicBezTo>
                    <a:pt x="151412" y="41732"/>
                    <a:pt x="152400" y="44174"/>
                    <a:pt x="152400" y="46383"/>
                  </a:cubicBezTo>
                  <a:lnTo>
                    <a:pt x="205409" y="33130"/>
                  </a:ln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8" name="Freeform 57">
              <a:extLst>
                <a:ext uri="{FF2B5EF4-FFF2-40B4-BE49-F238E27FC236}">
                  <a16:creationId xmlns:a16="http://schemas.microsoft.com/office/drawing/2014/main" xmlns="" id="{639F5F1B-7ECB-924E-8A7E-80AF29268C2C}"/>
                </a:ext>
              </a:extLst>
            </p:cNvPr>
            <p:cNvSpPr/>
            <p:nvPr/>
          </p:nvSpPr>
          <p:spPr>
            <a:xfrm rot="14159936">
              <a:off x="2594593" y="3202611"/>
              <a:ext cx="496956" cy="510209"/>
            </a:xfrm>
            <a:custGeom>
              <a:avLst/>
              <a:gdLst>
                <a:gd name="connsiteX0" fmla="*/ 205409 w 496956"/>
                <a:gd name="connsiteY0" fmla="*/ 33130 h 510209"/>
                <a:gd name="connsiteX1" fmla="*/ 205409 w 496956"/>
                <a:gd name="connsiteY1" fmla="*/ 33130 h 510209"/>
                <a:gd name="connsiteX2" fmla="*/ 152400 w 496956"/>
                <a:gd name="connsiteY2" fmla="*/ 59635 h 510209"/>
                <a:gd name="connsiteX3" fmla="*/ 112643 w 496956"/>
                <a:gd name="connsiteY3" fmla="*/ 72887 h 510209"/>
                <a:gd name="connsiteX4" fmla="*/ 72887 w 496956"/>
                <a:gd name="connsiteY4" fmla="*/ 99391 h 510209"/>
                <a:gd name="connsiteX5" fmla="*/ 46383 w 496956"/>
                <a:gd name="connsiteY5" fmla="*/ 139148 h 510209"/>
                <a:gd name="connsiteX6" fmla="*/ 39756 w 496956"/>
                <a:gd name="connsiteY6" fmla="*/ 159026 h 510209"/>
                <a:gd name="connsiteX7" fmla="*/ 19878 w 496956"/>
                <a:gd name="connsiteY7" fmla="*/ 172278 h 510209"/>
                <a:gd name="connsiteX8" fmla="*/ 6626 w 496956"/>
                <a:gd name="connsiteY8" fmla="*/ 212035 h 510209"/>
                <a:gd name="connsiteX9" fmla="*/ 0 w 496956"/>
                <a:gd name="connsiteY9" fmla="*/ 231913 h 510209"/>
                <a:gd name="connsiteX10" fmla="*/ 6626 w 496956"/>
                <a:gd name="connsiteY10" fmla="*/ 291548 h 510209"/>
                <a:gd name="connsiteX11" fmla="*/ 33130 w 496956"/>
                <a:gd name="connsiteY11" fmla="*/ 331304 h 510209"/>
                <a:gd name="connsiteX12" fmla="*/ 99391 w 496956"/>
                <a:gd name="connsiteY12" fmla="*/ 384313 h 510209"/>
                <a:gd name="connsiteX13" fmla="*/ 119269 w 496956"/>
                <a:gd name="connsiteY13" fmla="*/ 397565 h 510209"/>
                <a:gd name="connsiteX14" fmla="*/ 145774 w 496956"/>
                <a:gd name="connsiteY14" fmla="*/ 424070 h 510209"/>
                <a:gd name="connsiteX15" fmla="*/ 185530 w 496956"/>
                <a:gd name="connsiteY15" fmla="*/ 443948 h 510209"/>
                <a:gd name="connsiteX16" fmla="*/ 212035 w 496956"/>
                <a:gd name="connsiteY16" fmla="*/ 483704 h 510209"/>
                <a:gd name="connsiteX17" fmla="*/ 218661 w 496956"/>
                <a:gd name="connsiteY17" fmla="*/ 503583 h 510209"/>
                <a:gd name="connsiteX18" fmla="*/ 238539 w 496956"/>
                <a:gd name="connsiteY18" fmla="*/ 510209 h 510209"/>
                <a:gd name="connsiteX19" fmla="*/ 291548 w 496956"/>
                <a:gd name="connsiteY19" fmla="*/ 496956 h 510209"/>
                <a:gd name="connsiteX20" fmla="*/ 331304 w 496956"/>
                <a:gd name="connsiteY20" fmla="*/ 483704 h 510209"/>
                <a:gd name="connsiteX21" fmla="*/ 351183 w 496956"/>
                <a:gd name="connsiteY21" fmla="*/ 470452 h 510209"/>
                <a:gd name="connsiteX22" fmla="*/ 371061 w 496956"/>
                <a:gd name="connsiteY22" fmla="*/ 463826 h 510209"/>
                <a:gd name="connsiteX23" fmla="*/ 410817 w 496956"/>
                <a:gd name="connsiteY23" fmla="*/ 437322 h 510209"/>
                <a:gd name="connsiteX24" fmla="*/ 430696 w 496956"/>
                <a:gd name="connsiteY24" fmla="*/ 424070 h 510209"/>
                <a:gd name="connsiteX25" fmla="*/ 463826 w 496956"/>
                <a:gd name="connsiteY25" fmla="*/ 364435 h 510209"/>
                <a:gd name="connsiteX26" fmla="*/ 477078 w 496956"/>
                <a:gd name="connsiteY26" fmla="*/ 344556 h 510209"/>
                <a:gd name="connsiteX27" fmla="*/ 483704 w 496956"/>
                <a:gd name="connsiteY27" fmla="*/ 318052 h 510209"/>
                <a:gd name="connsiteX28" fmla="*/ 496956 w 496956"/>
                <a:gd name="connsiteY28" fmla="*/ 271670 h 510209"/>
                <a:gd name="connsiteX29" fmla="*/ 490330 w 496956"/>
                <a:gd name="connsiteY29" fmla="*/ 218661 h 510209"/>
                <a:gd name="connsiteX30" fmla="*/ 477078 w 496956"/>
                <a:gd name="connsiteY30" fmla="*/ 185530 h 510209"/>
                <a:gd name="connsiteX31" fmla="*/ 450574 w 496956"/>
                <a:gd name="connsiteY31" fmla="*/ 119270 h 510209"/>
                <a:gd name="connsiteX32" fmla="*/ 437322 w 496956"/>
                <a:gd name="connsiteY32" fmla="*/ 86139 h 510209"/>
                <a:gd name="connsiteX33" fmla="*/ 424069 w 496956"/>
                <a:gd name="connsiteY33" fmla="*/ 66261 h 510209"/>
                <a:gd name="connsiteX34" fmla="*/ 364435 w 496956"/>
                <a:gd name="connsiteY34" fmla="*/ 0 h 510209"/>
                <a:gd name="connsiteX35" fmla="*/ 344556 w 496956"/>
                <a:gd name="connsiteY35" fmla="*/ 13252 h 510209"/>
                <a:gd name="connsiteX36" fmla="*/ 304800 w 496956"/>
                <a:gd name="connsiteY36" fmla="*/ 26504 h 510209"/>
                <a:gd name="connsiteX37" fmla="*/ 265043 w 496956"/>
                <a:gd name="connsiteY37" fmla="*/ 13252 h 510209"/>
                <a:gd name="connsiteX38" fmla="*/ 245165 w 496956"/>
                <a:gd name="connsiteY38" fmla="*/ 6626 h 510209"/>
                <a:gd name="connsiteX39" fmla="*/ 152400 w 496956"/>
                <a:gd name="connsiteY39" fmla="*/ 39756 h 510209"/>
                <a:gd name="connsiteX40" fmla="*/ 152400 w 496956"/>
                <a:gd name="connsiteY40" fmla="*/ 46383 h 510209"/>
                <a:gd name="connsiteX41" fmla="*/ 205409 w 496956"/>
                <a:gd name="connsiteY41" fmla="*/ 33130 h 5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956" h="510209">
                  <a:moveTo>
                    <a:pt x="205409" y="33130"/>
                  </a:moveTo>
                  <a:lnTo>
                    <a:pt x="205409" y="33130"/>
                  </a:lnTo>
                  <a:cubicBezTo>
                    <a:pt x="187739" y="41965"/>
                    <a:pt x="170558" y="51853"/>
                    <a:pt x="152400" y="59635"/>
                  </a:cubicBezTo>
                  <a:cubicBezTo>
                    <a:pt x="139560" y="65138"/>
                    <a:pt x="112643" y="72887"/>
                    <a:pt x="112643" y="72887"/>
                  </a:cubicBezTo>
                  <a:cubicBezTo>
                    <a:pt x="99391" y="81722"/>
                    <a:pt x="81722" y="86139"/>
                    <a:pt x="72887" y="99391"/>
                  </a:cubicBezTo>
                  <a:cubicBezTo>
                    <a:pt x="64052" y="112643"/>
                    <a:pt x="51420" y="124038"/>
                    <a:pt x="46383" y="139148"/>
                  </a:cubicBezTo>
                  <a:cubicBezTo>
                    <a:pt x="44174" y="145774"/>
                    <a:pt x="44119" y="153572"/>
                    <a:pt x="39756" y="159026"/>
                  </a:cubicBezTo>
                  <a:cubicBezTo>
                    <a:pt x="34781" y="165244"/>
                    <a:pt x="26504" y="167861"/>
                    <a:pt x="19878" y="172278"/>
                  </a:cubicBezTo>
                  <a:lnTo>
                    <a:pt x="6626" y="212035"/>
                  </a:lnTo>
                  <a:lnTo>
                    <a:pt x="0" y="231913"/>
                  </a:lnTo>
                  <a:cubicBezTo>
                    <a:pt x="2209" y="251791"/>
                    <a:pt x="301" y="272574"/>
                    <a:pt x="6626" y="291548"/>
                  </a:cubicBezTo>
                  <a:cubicBezTo>
                    <a:pt x="11662" y="306658"/>
                    <a:pt x="21868" y="320042"/>
                    <a:pt x="33130" y="331304"/>
                  </a:cubicBezTo>
                  <a:cubicBezTo>
                    <a:pt x="70897" y="369071"/>
                    <a:pt x="49239" y="350878"/>
                    <a:pt x="99391" y="384313"/>
                  </a:cubicBezTo>
                  <a:cubicBezTo>
                    <a:pt x="106017" y="388730"/>
                    <a:pt x="113638" y="391934"/>
                    <a:pt x="119269" y="397565"/>
                  </a:cubicBezTo>
                  <a:cubicBezTo>
                    <a:pt x="128104" y="406400"/>
                    <a:pt x="133921" y="420119"/>
                    <a:pt x="145774" y="424070"/>
                  </a:cubicBezTo>
                  <a:cubicBezTo>
                    <a:pt x="173207" y="433214"/>
                    <a:pt x="159841" y="426822"/>
                    <a:pt x="185530" y="443948"/>
                  </a:cubicBezTo>
                  <a:cubicBezTo>
                    <a:pt x="194365" y="457200"/>
                    <a:pt x="206999" y="468594"/>
                    <a:pt x="212035" y="483704"/>
                  </a:cubicBezTo>
                  <a:cubicBezTo>
                    <a:pt x="214244" y="490330"/>
                    <a:pt x="213722" y="498644"/>
                    <a:pt x="218661" y="503583"/>
                  </a:cubicBezTo>
                  <a:cubicBezTo>
                    <a:pt x="223600" y="508522"/>
                    <a:pt x="231913" y="508000"/>
                    <a:pt x="238539" y="510209"/>
                  </a:cubicBezTo>
                  <a:cubicBezTo>
                    <a:pt x="298853" y="490104"/>
                    <a:pt x="203594" y="520944"/>
                    <a:pt x="291548" y="496956"/>
                  </a:cubicBezTo>
                  <a:cubicBezTo>
                    <a:pt x="305025" y="493280"/>
                    <a:pt x="319681" y="491452"/>
                    <a:pt x="331304" y="483704"/>
                  </a:cubicBezTo>
                  <a:cubicBezTo>
                    <a:pt x="337930" y="479287"/>
                    <a:pt x="344060" y="474013"/>
                    <a:pt x="351183" y="470452"/>
                  </a:cubicBezTo>
                  <a:cubicBezTo>
                    <a:pt x="357430" y="467329"/>
                    <a:pt x="364956" y="467218"/>
                    <a:pt x="371061" y="463826"/>
                  </a:cubicBezTo>
                  <a:cubicBezTo>
                    <a:pt x="384984" y="456091"/>
                    <a:pt x="397565" y="446157"/>
                    <a:pt x="410817" y="437322"/>
                  </a:cubicBezTo>
                  <a:lnTo>
                    <a:pt x="430696" y="424070"/>
                  </a:lnTo>
                  <a:cubicBezTo>
                    <a:pt x="442359" y="389081"/>
                    <a:pt x="433447" y="410004"/>
                    <a:pt x="463826" y="364435"/>
                  </a:cubicBezTo>
                  <a:lnTo>
                    <a:pt x="477078" y="344556"/>
                  </a:lnTo>
                  <a:cubicBezTo>
                    <a:pt x="479287" y="335721"/>
                    <a:pt x="481202" y="326808"/>
                    <a:pt x="483704" y="318052"/>
                  </a:cubicBezTo>
                  <a:cubicBezTo>
                    <a:pt x="502715" y="251512"/>
                    <a:pt x="476242" y="354526"/>
                    <a:pt x="496956" y="271670"/>
                  </a:cubicBezTo>
                  <a:cubicBezTo>
                    <a:pt x="494747" y="254000"/>
                    <a:pt x="494334" y="236012"/>
                    <a:pt x="490330" y="218661"/>
                  </a:cubicBezTo>
                  <a:cubicBezTo>
                    <a:pt x="487656" y="207071"/>
                    <a:pt x="481143" y="196708"/>
                    <a:pt x="477078" y="185530"/>
                  </a:cubicBezTo>
                  <a:cubicBezTo>
                    <a:pt x="438726" y="80060"/>
                    <a:pt x="485613" y="198109"/>
                    <a:pt x="450574" y="119270"/>
                  </a:cubicBezTo>
                  <a:cubicBezTo>
                    <a:pt x="445743" y="108401"/>
                    <a:pt x="442641" y="96778"/>
                    <a:pt x="437322" y="86139"/>
                  </a:cubicBezTo>
                  <a:cubicBezTo>
                    <a:pt x="433760" y="79016"/>
                    <a:pt x="428753" y="72701"/>
                    <a:pt x="424069" y="66261"/>
                  </a:cubicBezTo>
                  <a:cubicBezTo>
                    <a:pt x="382153" y="8626"/>
                    <a:pt x="401747" y="24874"/>
                    <a:pt x="364435" y="0"/>
                  </a:cubicBezTo>
                  <a:cubicBezTo>
                    <a:pt x="357809" y="4417"/>
                    <a:pt x="351833" y="10018"/>
                    <a:pt x="344556" y="13252"/>
                  </a:cubicBezTo>
                  <a:cubicBezTo>
                    <a:pt x="331791" y="18925"/>
                    <a:pt x="304800" y="26504"/>
                    <a:pt x="304800" y="26504"/>
                  </a:cubicBezTo>
                  <a:lnTo>
                    <a:pt x="265043" y="13252"/>
                  </a:lnTo>
                  <a:lnTo>
                    <a:pt x="245165" y="6626"/>
                  </a:lnTo>
                  <a:cubicBezTo>
                    <a:pt x="183710" y="16868"/>
                    <a:pt x="172877" y="-1199"/>
                    <a:pt x="152400" y="39756"/>
                  </a:cubicBezTo>
                  <a:cubicBezTo>
                    <a:pt x="151412" y="41732"/>
                    <a:pt x="152400" y="44174"/>
                    <a:pt x="152400" y="46383"/>
                  </a:cubicBezTo>
                  <a:lnTo>
                    <a:pt x="205409" y="33130"/>
                  </a:ln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100000" b="100000"/>
              </a:path>
              <a:tileRect t="-100000" r="-100000"/>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59" name="Freeform 58">
              <a:extLst>
                <a:ext uri="{FF2B5EF4-FFF2-40B4-BE49-F238E27FC236}">
                  <a16:creationId xmlns:a16="http://schemas.microsoft.com/office/drawing/2014/main" xmlns="" id="{CBC0E121-2294-D443-9EA3-DA36C9B76B41}"/>
                </a:ext>
              </a:extLst>
            </p:cNvPr>
            <p:cNvSpPr/>
            <p:nvPr/>
          </p:nvSpPr>
          <p:spPr>
            <a:xfrm>
              <a:off x="3995269" y="3279913"/>
              <a:ext cx="437587" cy="523642"/>
            </a:xfrm>
            <a:custGeom>
              <a:avLst/>
              <a:gdLst>
                <a:gd name="connsiteX0" fmla="*/ 6888 w 437587"/>
                <a:gd name="connsiteY0" fmla="*/ 139148 h 523642"/>
                <a:gd name="connsiteX1" fmla="*/ 6888 w 437587"/>
                <a:gd name="connsiteY1" fmla="*/ 139148 h 523642"/>
                <a:gd name="connsiteX2" fmla="*/ 261 w 437587"/>
                <a:gd name="connsiteY2" fmla="*/ 238539 h 523642"/>
                <a:gd name="connsiteX3" fmla="*/ 13514 w 437587"/>
                <a:gd name="connsiteY3" fmla="*/ 278296 h 523642"/>
                <a:gd name="connsiteX4" fmla="*/ 20140 w 437587"/>
                <a:gd name="connsiteY4" fmla="*/ 298174 h 523642"/>
                <a:gd name="connsiteX5" fmla="*/ 26766 w 437587"/>
                <a:gd name="connsiteY5" fmla="*/ 318052 h 523642"/>
                <a:gd name="connsiteX6" fmla="*/ 40018 w 437587"/>
                <a:gd name="connsiteY6" fmla="*/ 371061 h 523642"/>
                <a:gd name="connsiteX7" fmla="*/ 66522 w 437587"/>
                <a:gd name="connsiteY7" fmla="*/ 410817 h 523642"/>
                <a:gd name="connsiteX8" fmla="*/ 86401 w 437587"/>
                <a:gd name="connsiteY8" fmla="*/ 417444 h 523642"/>
                <a:gd name="connsiteX9" fmla="*/ 126157 w 437587"/>
                <a:gd name="connsiteY9" fmla="*/ 443948 h 523642"/>
                <a:gd name="connsiteX10" fmla="*/ 146035 w 437587"/>
                <a:gd name="connsiteY10" fmla="*/ 450574 h 523642"/>
                <a:gd name="connsiteX11" fmla="*/ 238801 w 437587"/>
                <a:gd name="connsiteY11" fmla="*/ 470452 h 523642"/>
                <a:gd name="connsiteX12" fmla="*/ 285183 w 437587"/>
                <a:gd name="connsiteY12" fmla="*/ 496957 h 523642"/>
                <a:gd name="connsiteX13" fmla="*/ 305061 w 437587"/>
                <a:gd name="connsiteY13" fmla="*/ 503583 h 523642"/>
                <a:gd name="connsiteX14" fmla="*/ 318314 w 437587"/>
                <a:gd name="connsiteY14" fmla="*/ 516835 h 523642"/>
                <a:gd name="connsiteX15" fmla="*/ 377948 w 437587"/>
                <a:gd name="connsiteY15" fmla="*/ 516835 h 523642"/>
                <a:gd name="connsiteX16" fmla="*/ 417705 w 437587"/>
                <a:gd name="connsiteY16" fmla="*/ 503583 h 523642"/>
                <a:gd name="connsiteX17" fmla="*/ 424331 w 437587"/>
                <a:gd name="connsiteY17" fmla="*/ 483704 h 523642"/>
                <a:gd name="connsiteX18" fmla="*/ 437583 w 437587"/>
                <a:gd name="connsiteY18" fmla="*/ 463826 h 523642"/>
                <a:gd name="connsiteX19" fmla="*/ 424331 w 437587"/>
                <a:gd name="connsiteY19" fmla="*/ 298174 h 523642"/>
                <a:gd name="connsiteX20" fmla="*/ 411079 w 437587"/>
                <a:gd name="connsiteY20" fmla="*/ 271670 h 523642"/>
                <a:gd name="connsiteX21" fmla="*/ 397827 w 437587"/>
                <a:gd name="connsiteY21" fmla="*/ 225287 h 523642"/>
                <a:gd name="connsiteX22" fmla="*/ 384574 w 437587"/>
                <a:gd name="connsiteY22" fmla="*/ 205409 h 523642"/>
                <a:gd name="connsiteX23" fmla="*/ 338192 w 437587"/>
                <a:gd name="connsiteY23" fmla="*/ 145774 h 523642"/>
                <a:gd name="connsiteX24" fmla="*/ 305061 w 437587"/>
                <a:gd name="connsiteY24" fmla="*/ 99391 h 523642"/>
                <a:gd name="connsiteX25" fmla="*/ 285183 w 437587"/>
                <a:gd name="connsiteY25" fmla="*/ 59635 h 523642"/>
                <a:gd name="connsiteX26" fmla="*/ 278557 w 437587"/>
                <a:gd name="connsiteY26" fmla="*/ 39757 h 523642"/>
                <a:gd name="connsiteX27" fmla="*/ 238801 w 437587"/>
                <a:gd name="connsiteY27" fmla="*/ 19878 h 523642"/>
                <a:gd name="connsiteX28" fmla="*/ 225548 w 437587"/>
                <a:gd name="connsiteY28" fmla="*/ 6626 h 523642"/>
                <a:gd name="connsiteX29" fmla="*/ 205670 w 437587"/>
                <a:gd name="connsiteY29" fmla="*/ 0 h 523642"/>
                <a:gd name="connsiteX30" fmla="*/ 93027 w 437587"/>
                <a:gd name="connsiteY30" fmla="*/ 6626 h 523642"/>
                <a:gd name="connsiteX31" fmla="*/ 73148 w 437587"/>
                <a:gd name="connsiteY31" fmla="*/ 19878 h 523642"/>
                <a:gd name="connsiteX32" fmla="*/ 46644 w 437587"/>
                <a:gd name="connsiteY32" fmla="*/ 66261 h 523642"/>
                <a:gd name="connsiteX33" fmla="*/ 20140 w 437587"/>
                <a:gd name="connsiteY33" fmla="*/ 119270 h 523642"/>
                <a:gd name="connsiteX34" fmla="*/ 6888 w 437587"/>
                <a:gd name="connsiteY34" fmla="*/ 139148 h 52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7587" h="523642">
                  <a:moveTo>
                    <a:pt x="6888" y="139148"/>
                  </a:moveTo>
                  <a:lnTo>
                    <a:pt x="6888" y="139148"/>
                  </a:lnTo>
                  <a:cubicBezTo>
                    <a:pt x="4679" y="172278"/>
                    <a:pt x="-1318" y="205373"/>
                    <a:pt x="261" y="238539"/>
                  </a:cubicBezTo>
                  <a:cubicBezTo>
                    <a:pt x="925" y="252492"/>
                    <a:pt x="9096" y="265044"/>
                    <a:pt x="13514" y="278296"/>
                  </a:cubicBezTo>
                  <a:lnTo>
                    <a:pt x="20140" y="298174"/>
                  </a:lnTo>
                  <a:cubicBezTo>
                    <a:pt x="22349" y="304800"/>
                    <a:pt x="25396" y="311203"/>
                    <a:pt x="26766" y="318052"/>
                  </a:cubicBezTo>
                  <a:cubicBezTo>
                    <a:pt x="28602" y="327231"/>
                    <a:pt x="33651" y="359600"/>
                    <a:pt x="40018" y="371061"/>
                  </a:cubicBezTo>
                  <a:cubicBezTo>
                    <a:pt x="47753" y="384984"/>
                    <a:pt x="51413" y="405780"/>
                    <a:pt x="66522" y="410817"/>
                  </a:cubicBezTo>
                  <a:cubicBezTo>
                    <a:pt x="73148" y="413026"/>
                    <a:pt x="80295" y="414052"/>
                    <a:pt x="86401" y="417444"/>
                  </a:cubicBezTo>
                  <a:cubicBezTo>
                    <a:pt x="100324" y="425179"/>
                    <a:pt x="111047" y="438911"/>
                    <a:pt x="126157" y="443948"/>
                  </a:cubicBezTo>
                  <a:cubicBezTo>
                    <a:pt x="132783" y="446157"/>
                    <a:pt x="139217" y="449059"/>
                    <a:pt x="146035" y="450574"/>
                  </a:cubicBezTo>
                  <a:cubicBezTo>
                    <a:pt x="176724" y="457394"/>
                    <a:pt x="209492" y="457891"/>
                    <a:pt x="238801" y="470452"/>
                  </a:cubicBezTo>
                  <a:cubicBezTo>
                    <a:pt x="320099" y="505293"/>
                    <a:pt x="218652" y="463690"/>
                    <a:pt x="285183" y="496957"/>
                  </a:cubicBezTo>
                  <a:cubicBezTo>
                    <a:pt x="291430" y="500081"/>
                    <a:pt x="298435" y="501374"/>
                    <a:pt x="305061" y="503583"/>
                  </a:cubicBezTo>
                  <a:cubicBezTo>
                    <a:pt x="309479" y="508000"/>
                    <a:pt x="312957" y="513621"/>
                    <a:pt x="318314" y="516835"/>
                  </a:cubicBezTo>
                  <a:cubicBezTo>
                    <a:pt x="338326" y="528842"/>
                    <a:pt x="355562" y="522431"/>
                    <a:pt x="377948" y="516835"/>
                  </a:cubicBezTo>
                  <a:cubicBezTo>
                    <a:pt x="391500" y="513447"/>
                    <a:pt x="417705" y="503583"/>
                    <a:pt x="417705" y="503583"/>
                  </a:cubicBezTo>
                  <a:cubicBezTo>
                    <a:pt x="419914" y="496957"/>
                    <a:pt x="421207" y="489951"/>
                    <a:pt x="424331" y="483704"/>
                  </a:cubicBezTo>
                  <a:cubicBezTo>
                    <a:pt x="427892" y="476581"/>
                    <a:pt x="437185" y="471780"/>
                    <a:pt x="437583" y="463826"/>
                  </a:cubicBezTo>
                  <a:cubicBezTo>
                    <a:pt x="437764" y="460216"/>
                    <a:pt x="431905" y="328469"/>
                    <a:pt x="424331" y="298174"/>
                  </a:cubicBezTo>
                  <a:cubicBezTo>
                    <a:pt x="421935" y="288591"/>
                    <a:pt x="415496" y="280505"/>
                    <a:pt x="411079" y="271670"/>
                  </a:cubicBezTo>
                  <a:cubicBezTo>
                    <a:pt x="408956" y="263179"/>
                    <a:pt x="402580" y="234793"/>
                    <a:pt x="397827" y="225287"/>
                  </a:cubicBezTo>
                  <a:cubicBezTo>
                    <a:pt x="394265" y="218164"/>
                    <a:pt x="389352" y="211780"/>
                    <a:pt x="384574" y="205409"/>
                  </a:cubicBezTo>
                  <a:cubicBezTo>
                    <a:pt x="369464" y="185263"/>
                    <a:pt x="351149" y="167368"/>
                    <a:pt x="338192" y="145774"/>
                  </a:cubicBezTo>
                  <a:cubicBezTo>
                    <a:pt x="315100" y="107287"/>
                    <a:pt x="327421" y="121751"/>
                    <a:pt x="305061" y="99391"/>
                  </a:cubicBezTo>
                  <a:cubicBezTo>
                    <a:pt x="288406" y="49427"/>
                    <a:pt x="310872" y="111014"/>
                    <a:pt x="285183" y="59635"/>
                  </a:cubicBezTo>
                  <a:cubicBezTo>
                    <a:pt x="282059" y="53388"/>
                    <a:pt x="282920" y="45211"/>
                    <a:pt x="278557" y="39757"/>
                  </a:cubicBezTo>
                  <a:cubicBezTo>
                    <a:pt x="269214" y="28078"/>
                    <a:pt x="251897" y="24243"/>
                    <a:pt x="238801" y="19878"/>
                  </a:cubicBezTo>
                  <a:cubicBezTo>
                    <a:pt x="234383" y="15461"/>
                    <a:pt x="230905" y="9840"/>
                    <a:pt x="225548" y="6626"/>
                  </a:cubicBezTo>
                  <a:cubicBezTo>
                    <a:pt x="219559" y="3033"/>
                    <a:pt x="212654" y="0"/>
                    <a:pt x="205670" y="0"/>
                  </a:cubicBezTo>
                  <a:cubicBezTo>
                    <a:pt x="168057" y="0"/>
                    <a:pt x="130575" y="4417"/>
                    <a:pt x="93027" y="6626"/>
                  </a:cubicBezTo>
                  <a:cubicBezTo>
                    <a:pt x="86401" y="11043"/>
                    <a:pt x="78779" y="14247"/>
                    <a:pt x="73148" y="19878"/>
                  </a:cubicBezTo>
                  <a:cubicBezTo>
                    <a:pt x="65180" y="27846"/>
                    <a:pt x="50108" y="57601"/>
                    <a:pt x="46644" y="66261"/>
                  </a:cubicBezTo>
                  <a:cubicBezTo>
                    <a:pt x="26340" y="117020"/>
                    <a:pt x="45539" y="93869"/>
                    <a:pt x="20140" y="119270"/>
                  </a:cubicBezTo>
                  <a:cubicBezTo>
                    <a:pt x="12215" y="158897"/>
                    <a:pt x="9097" y="135835"/>
                    <a:pt x="6888" y="139148"/>
                  </a:cubicBez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0" name="Freeform 59">
              <a:extLst>
                <a:ext uri="{FF2B5EF4-FFF2-40B4-BE49-F238E27FC236}">
                  <a16:creationId xmlns:a16="http://schemas.microsoft.com/office/drawing/2014/main" xmlns="" id="{C953B024-4197-DD48-B282-220FBAC1716B}"/>
                </a:ext>
              </a:extLst>
            </p:cNvPr>
            <p:cNvSpPr/>
            <p:nvPr/>
          </p:nvSpPr>
          <p:spPr>
            <a:xfrm rot="15924153">
              <a:off x="2552353" y="4428877"/>
              <a:ext cx="437587" cy="523642"/>
            </a:xfrm>
            <a:custGeom>
              <a:avLst/>
              <a:gdLst>
                <a:gd name="connsiteX0" fmla="*/ 6888 w 437587"/>
                <a:gd name="connsiteY0" fmla="*/ 139148 h 523642"/>
                <a:gd name="connsiteX1" fmla="*/ 6888 w 437587"/>
                <a:gd name="connsiteY1" fmla="*/ 139148 h 523642"/>
                <a:gd name="connsiteX2" fmla="*/ 261 w 437587"/>
                <a:gd name="connsiteY2" fmla="*/ 238539 h 523642"/>
                <a:gd name="connsiteX3" fmla="*/ 13514 w 437587"/>
                <a:gd name="connsiteY3" fmla="*/ 278296 h 523642"/>
                <a:gd name="connsiteX4" fmla="*/ 20140 w 437587"/>
                <a:gd name="connsiteY4" fmla="*/ 298174 h 523642"/>
                <a:gd name="connsiteX5" fmla="*/ 26766 w 437587"/>
                <a:gd name="connsiteY5" fmla="*/ 318052 h 523642"/>
                <a:gd name="connsiteX6" fmla="*/ 40018 w 437587"/>
                <a:gd name="connsiteY6" fmla="*/ 371061 h 523642"/>
                <a:gd name="connsiteX7" fmla="*/ 66522 w 437587"/>
                <a:gd name="connsiteY7" fmla="*/ 410817 h 523642"/>
                <a:gd name="connsiteX8" fmla="*/ 86401 w 437587"/>
                <a:gd name="connsiteY8" fmla="*/ 417444 h 523642"/>
                <a:gd name="connsiteX9" fmla="*/ 126157 w 437587"/>
                <a:gd name="connsiteY9" fmla="*/ 443948 h 523642"/>
                <a:gd name="connsiteX10" fmla="*/ 146035 w 437587"/>
                <a:gd name="connsiteY10" fmla="*/ 450574 h 523642"/>
                <a:gd name="connsiteX11" fmla="*/ 238801 w 437587"/>
                <a:gd name="connsiteY11" fmla="*/ 470452 h 523642"/>
                <a:gd name="connsiteX12" fmla="*/ 285183 w 437587"/>
                <a:gd name="connsiteY12" fmla="*/ 496957 h 523642"/>
                <a:gd name="connsiteX13" fmla="*/ 305061 w 437587"/>
                <a:gd name="connsiteY13" fmla="*/ 503583 h 523642"/>
                <a:gd name="connsiteX14" fmla="*/ 318314 w 437587"/>
                <a:gd name="connsiteY14" fmla="*/ 516835 h 523642"/>
                <a:gd name="connsiteX15" fmla="*/ 377948 w 437587"/>
                <a:gd name="connsiteY15" fmla="*/ 516835 h 523642"/>
                <a:gd name="connsiteX16" fmla="*/ 417705 w 437587"/>
                <a:gd name="connsiteY16" fmla="*/ 503583 h 523642"/>
                <a:gd name="connsiteX17" fmla="*/ 424331 w 437587"/>
                <a:gd name="connsiteY17" fmla="*/ 483704 h 523642"/>
                <a:gd name="connsiteX18" fmla="*/ 437583 w 437587"/>
                <a:gd name="connsiteY18" fmla="*/ 463826 h 523642"/>
                <a:gd name="connsiteX19" fmla="*/ 424331 w 437587"/>
                <a:gd name="connsiteY19" fmla="*/ 298174 h 523642"/>
                <a:gd name="connsiteX20" fmla="*/ 411079 w 437587"/>
                <a:gd name="connsiteY20" fmla="*/ 271670 h 523642"/>
                <a:gd name="connsiteX21" fmla="*/ 397827 w 437587"/>
                <a:gd name="connsiteY21" fmla="*/ 225287 h 523642"/>
                <a:gd name="connsiteX22" fmla="*/ 384574 w 437587"/>
                <a:gd name="connsiteY22" fmla="*/ 205409 h 523642"/>
                <a:gd name="connsiteX23" fmla="*/ 338192 w 437587"/>
                <a:gd name="connsiteY23" fmla="*/ 145774 h 523642"/>
                <a:gd name="connsiteX24" fmla="*/ 305061 w 437587"/>
                <a:gd name="connsiteY24" fmla="*/ 99391 h 523642"/>
                <a:gd name="connsiteX25" fmla="*/ 285183 w 437587"/>
                <a:gd name="connsiteY25" fmla="*/ 59635 h 523642"/>
                <a:gd name="connsiteX26" fmla="*/ 278557 w 437587"/>
                <a:gd name="connsiteY26" fmla="*/ 39757 h 523642"/>
                <a:gd name="connsiteX27" fmla="*/ 238801 w 437587"/>
                <a:gd name="connsiteY27" fmla="*/ 19878 h 523642"/>
                <a:gd name="connsiteX28" fmla="*/ 225548 w 437587"/>
                <a:gd name="connsiteY28" fmla="*/ 6626 h 523642"/>
                <a:gd name="connsiteX29" fmla="*/ 205670 w 437587"/>
                <a:gd name="connsiteY29" fmla="*/ 0 h 523642"/>
                <a:gd name="connsiteX30" fmla="*/ 93027 w 437587"/>
                <a:gd name="connsiteY30" fmla="*/ 6626 h 523642"/>
                <a:gd name="connsiteX31" fmla="*/ 73148 w 437587"/>
                <a:gd name="connsiteY31" fmla="*/ 19878 h 523642"/>
                <a:gd name="connsiteX32" fmla="*/ 46644 w 437587"/>
                <a:gd name="connsiteY32" fmla="*/ 66261 h 523642"/>
                <a:gd name="connsiteX33" fmla="*/ 20140 w 437587"/>
                <a:gd name="connsiteY33" fmla="*/ 119270 h 523642"/>
                <a:gd name="connsiteX34" fmla="*/ 6888 w 437587"/>
                <a:gd name="connsiteY34" fmla="*/ 139148 h 52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7587" h="523642">
                  <a:moveTo>
                    <a:pt x="6888" y="139148"/>
                  </a:moveTo>
                  <a:lnTo>
                    <a:pt x="6888" y="139148"/>
                  </a:lnTo>
                  <a:cubicBezTo>
                    <a:pt x="4679" y="172278"/>
                    <a:pt x="-1318" y="205373"/>
                    <a:pt x="261" y="238539"/>
                  </a:cubicBezTo>
                  <a:cubicBezTo>
                    <a:pt x="925" y="252492"/>
                    <a:pt x="9096" y="265044"/>
                    <a:pt x="13514" y="278296"/>
                  </a:cubicBezTo>
                  <a:lnTo>
                    <a:pt x="20140" y="298174"/>
                  </a:lnTo>
                  <a:cubicBezTo>
                    <a:pt x="22349" y="304800"/>
                    <a:pt x="25396" y="311203"/>
                    <a:pt x="26766" y="318052"/>
                  </a:cubicBezTo>
                  <a:cubicBezTo>
                    <a:pt x="28602" y="327231"/>
                    <a:pt x="33651" y="359600"/>
                    <a:pt x="40018" y="371061"/>
                  </a:cubicBezTo>
                  <a:cubicBezTo>
                    <a:pt x="47753" y="384984"/>
                    <a:pt x="51413" y="405780"/>
                    <a:pt x="66522" y="410817"/>
                  </a:cubicBezTo>
                  <a:cubicBezTo>
                    <a:pt x="73148" y="413026"/>
                    <a:pt x="80295" y="414052"/>
                    <a:pt x="86401" y="417444"/>
                  </a:cubicBezTo>
                  <a:cubicBezTo>
                    <a:pt x="100324" y="425179"/>
                    <a:pt x="111047" y="438911"/>
                    <a:pt x="126157" y="443948"/>
                  </a:cubicBezTo>
                  <a:cubicBezTo>
                    <a:pt x="132783" y="446157"/>
                    <a:pt x="139217" y="449059"/>
                    <a:pt x="146035" y="450574"/>
                  </a:cubicBezTo>
                  <a:cubicBezTo>
                    <a:pt x="176724" y="457394"/>
                    <a:pt x="209492" y="457891"/>
                    <a:pt x="238801" y="470452"/>
                  </a:cubicBezTo>
                  <a:cubicBezTo>
                    <a:pt x="320099" y="505293"/>
                    <a:pt x="218652" y="463690"/>
                    <a:pt x="285183" y="496957"/>
                  </a:cubicBezTo>
                  <a:cubicBezTo>
                    <a:pt x="291430" y="500081"/>
                    <a:pt x="298435" y="501374"/>
                    <a:pt x="305061" y="503583"/>
                  </a:cubicBezTo>
                  <a:cubicBezTo>
                    <a:pt x="309479" y="508000"/>
                    <a:pt x="312957" y="513621"/>
                    <a:pt x="318314" y="516835"/>
                  </a:cubicBezTo>
                  <a:cubicBezTo>
                    <a:pt x="338326" y="528842"/>
                    <a:pt x="355562" y="522431"/>
                    <a:pt x="377948" y="516835"/>
                  </a:cubicBezTo>
                  <a:cubicBezTo>
                    <a:pt x="391500" y="513447"/>
                    <a:pt x="417705" y="503583"/>
                    <a:pt x="417705" y="503583"/>
                  </a:cubicBezTo>
                  <a:cubicBezTo>
                    <a:pt x="419914" y="496957"/>
                    <a:pt x="421207" y="489951"/>
                    <a:pt x="424331" y="483704"/>
                  </a:cubicBezTo>
                  <a:cubicBezTo>
                    <a:pt x="427892" y="476581"/>
                    <a:pt x="437185" y="471780"/>
                    <a:pt x="437583" y="463826"/>
                  </a:cubicBezTo>
                  <a:cubicBezTo>
                    <a:pt x="437764" y="460216"/>
                    <a:pt x="431905" y="328469"/>
                    <a:pt x="424331" y="298174"/>
                  </a:cubicBezTo>
                  <a:cubicBezTo>
                    <a:pt x="421935" y="288591"/>
                    <a:pt x="415496" y="280505"/>
                    <a:pt x="411079" y="271670"/>
                  </a:cubicBezTo>
                  <a:cubicBezTo>
                    <a:pt x="408956" y="263179"/>
                    <a:pt x="402580" y="234793"/>
                    <a:pt x="397827" y="225287"/>
                  </a:cubicBezTo>
                  <a:cubicBezTo>
                    <a:pt x="394265" y="218164"/>
                    <a:pt x="389352" y="211780"/>
                    <a:pt x="384574" y="205409"/>
                  </a:cubicBezTo>
                  <a:cubicBezTo>
                    <a:pt x="369464" y="185263"/>
                    <a:pt x="351149" y="167368"/>
                    <a:pt x="338192" y="145774"/>
                  </a:cubicBezTo>
                  <a:cubicBezTo>
                    <a:pt x="315100" y="107287"/>
                    <a:pt x="327421" y="121751"/>
                    <a:pt x="305061" y="99391"/>
                  </a:cubicBezTo>
                  <a:cubicBezTo>
                    <a:pt x="288406" y="49427"/>
                    <a:pt x="310872" y="111014"/>
                    <a:pt x="285183" y="59635"/>
                  </a:cubicBezTo>
                  <a:cubicBezTo>
                    <a:pt x="282059" y="53388"/>
                    <a:pt x="282920" y="45211"/>
                    <a:pt x="278557" y="39757"/>
                  </a:cubicBezTo>
                  <a:cubicBezTo>
                    <a:pt x="269214" y="28078"/>
                    <a:pt x="251897" y="24243"/>
                    <a:pt x="238801" y="19878"/>
                  </a:cubicBezTo>
                  <a:cubicBezTo>
                    <a:pt x="234383" y="15461"/>
                    <a:pt x="230905" y="9840"/>
                    <a:pt x="225548" y="6626"/>
                  </a:cubicBezTo>
                  <a:cubicBezTo>
                    <a:pt x="219559" y="3033"/>
                    <a:pt x="212654" y="0"/>
                    <a:pt x="205670" y="0"/>
                  </a:cubicBezTo>
                  <a:cubicBezTo>
                    <a:pt x="168057" y="0"/>
                    <a:pt x="130575" y="4417"/>
                    <a:pt x="93027" y="6626"/>
                  </a:cubicBezTo>
                  <a:cubicBezTo>
                    <a:pt x="86401" y="11043"/>
                    <a:pt x="78779" y="14247"/>
                    <a:pt x="73148" y="19878"/>
                  </a:cubicBezTo>
                  <a:cubicBezTo>
                    <a:pt x="65180" y="27846"/>
                    <a:pt x="50108" y="57601"/>
                    <a:pt x="46644" y="66261"/>
                  </a:cubicBezTo>
                  <a:cubicBezTo>
                    <a:pt x="26340" y="117020"/>
                    <a:pt x="45539" y="93869"/>
                    <a:pt x="20140" y="119270"/>
                  </a:cubicBezTo>
                  <a:cubicBezTo>
                    <a:pt x="12215" y="158897"/>
                    <a:pt x="9097" y="135835"/>
                    <a:pt x="6888" y="139148"/>
                  </a:cubicBez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1" name="Rectangle 60">
              <a:extLst>
                <a:ext uri="{FF2B5EF4-FFF2-40B4-BE49-F238E27FC236}">
                  <a16:creationId xmlns:a16="http://schemas.microsoft.com/office/drawing/2014/main" xmlns="" id="{3B626F91-4DA6-9C4C-BDC1-A9F9A7D2448F}"/>
                </a:ext>
              </a:extLst>
            </p:cNvPr>
            <p:cNvSpPr/>
            <p:nvPr/>
          </p:nvSpPr>
          <p:spPr>
            <a:xfrm>
              <a:off x="2378300" y="4947484"/>
              <a:ext cx="2293091" cy="466029"/>
            </a:xfrm>
            <a:prstGeom prst="rect">
              <a:avLst/>
            </a:prstGeom>
            <a:blipFill>
              <a:blip r:embed="rId7"/>
              <a:tile tx="0" ty="0" sx="100000" sy="100000" flip="none" algn="tl"/>
            </a:blip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800" dirty="0">
                  <a:solidFill>
                    <a:schemeClr val="bg1"/>
                  </a:solidFill>
                </a:rPr>
                <a:t>Substrate</a:t>
              </a:r>
            </a:p>
          </p:txBody>
        </p:sp>
        <p:sp>
          <p:nvSpPr>
            <p:cNvPr id="62" name="Oval 61">
              <a:extLst>
                <a:ext uri="{FF2B5EF4-FFF2-40B4-BE49-F238E27FC236}">
                  <a16:creationId xmlns:a16="http://schemas.microsoft.com/office/drawing/2014/main" xmlns="" id="{B297766D-0485-7547-828E-6031DB774C4D}"/>
                </a:ext>
              </a:extLst>
            </p:cNvPr>
            <p:cNvSpPr/>
            <p:nvPr/>
          </p:nvSpPr>
          <p:spPr>
            <a:xfrm>
              <a:off x="2484079" y="3116814"/>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3" name="Oval 62">
              <a:extLst>
                <a:ext uri="{FF2B5EF4-FFF2-40B4-BE49-F238E27FC236}">
                  <a16:creationId xmlns:a16="http://schemas.microsoft.com/office/drawing/2014/main" xmlns="" id="{A512E61B-5D99-7549-9E49-4D77F2430674}"/>
                </a:ext>
              </a:extLst>
            </p:cNvPr>
            <p:cNvSpPr/>
            <p:nvPr/>
          </p:nvSpPr>
          <p:spPr>
            <a:xfrm>
              <a:off x="3123051" y="2490780"/>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4" name="Oval 63">
              <a:extLst>
                <a:ext uri="{FF2B5EF4-FFF2-40B4-BE49-F238E27FC236}">
                  <a16:creationId xmlns:a16="http://schemas.microsoft.com/office/drawing/2014/main" xmlns="" id="{D17539FC-9F6E-A349-BFD2-CC86C308F3E7}"/>
                </a:ext>
              </a:extLst>
            </p:cNvPr>
            <p:cNvSpPr/>
            <p:nvPr/>
          </p:nvSpPr>
          <p:spPr>
            <a:xfrm>
              <a:off x="3070623" y="3994107"/>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5" name="Oval 64">
              <a:extLst>
                <a:ext uri="{FF2B5EF4-FFF2-40B4-BE49-F238E27FC236}">
                  <a16:creationId xmlns:a16="http://schemas.microsoft.com/office/drawing/2014/main" xmlns="" id="{F57C1E30-F077-BE46-A9D8-3546E1F4EC44}"/>
                </a:ext>
              </a:extLst>
            </p:cNvPr>
            <p:cNvSpPr/>
            <p:nvPr/>
          </p:nvSpPr>
          <p:spPr>
            <a:xfrm>
              <a:off x="4124172" y="2649358"/>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6" name="Oval 65">
              <a:extLst>
                <a:ext uri="{FF2B5EF4-FFF2-40B4-BE49-F238E27FC236}">
                  <a16:creationId xmlns:a16="http://schemas.microsoft.com/office/drawing/2014/main" xmlns="" id="{00E6DF95-D6B7-9B48-9EC9-22C930630987}"/>
                </a:ext>
              </a:extLst>
            </p:cNvPr>
            <p:cNvSpPr/>
            <p:nvPr/>
          </p:nvSpPr>
          <p:spPr>
            <a:xfrm>
              <a:off x="3251097" y="2968577"/>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7" name="Oval 66">
              <a:extLst>
                <a:ext uri="{FF2B5EF4-FFF2-40B4-BE49-F238E27FC236}">
                  <a16:creationId xmlns:a16="http://schemas.microsoft.com/office/drawing/2014/main" xmlns="" id="{D42F73C4-9FA8-9547-9E19-06F171746F47}"/>
                </a:ext>
              </a:extLst>
            </p:cNvPr>
            <p:cNvSpPr/>
            <p:nvPr/>
          </p:nvSpPr>
          <p:spPr>
            <a:xfrm>
              <a:off x="3791020" y="4576996"/>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8" name="Oval 67">
              <a:extLst>
                <a:ext uri="{FF2B5EF4-FFF2-40B4-BE49-F238E27FC236}">
                  <a16:creationId xmlns:a16="http://schemas.microsoft.com/office/drawing/2014/main" xmlns="" id="{1DDEF853-D605-0042-A166-5E57BCE4E70F}"/>
                </a:ext>
              </a:extLst>
            </p:cNvPr>
            <p:cNvSpPr/>
            <p:nvPr/>
          </p:nvSpPr>
          <p:spPr>
            <a:xfrm>
              <a:off x="3964063" y="3810000"/>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69" name="Oval 68">
              <a:extLst>
                <a:ext uri="{FF2B5EF4-FFF2-40B4-BE49-F238E27FC236}">
                  <a16:creationId xmlns:a16="http://schemas.microsoft.com/office/drawing/2014/main" xmlns="" id="{90D28655-BE21-FE46-8CD3-DF3B93D27322}"/>
                </a:ext>
              </a:extLst>
            </p:cNvPr>
            <p:cNvSpPr/>
            <p:nvPr/>
          </p:nvSpPr>
          <p:spPr>
            <a:xfrm>
              <a:off x="3488345" y="3725059"/>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70" name="Oval 69">
              <a:extLst>
                <a:ext uri="{FF2B5EF4-FFF2-40B4-BE49-F238E27FC236}">
                  <a16:creationId xmlns:a16="http://schemas.microsoft.com/office/drawing/2014/main" xmlns="" id="{DC4EB252-EB11-BC44-BD1E-11CED18017F1}"/>
                </a:ext>
              </a:extLst>
            </p:cNvPr>
            <p:cNvSpPr/>
            <p:nvPr/>
          </p:nvSpPr>
          <p:spPr>
            <a:xfrm>
              <a:off x="3102090" y="4726340"/>
              <a:ext cx="104855" cy="92765"/>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sp>
          <p:nvSpPr>
            <p:cNvPr id="71" name="Freeform 70">
              <a:extLst>
                <a:ext uri="{FF2B5EF4-FFF2-40B4-BE49-F238E27FC236}">
                  <a16:creationId xmlns:a16="http://schemas.microsoft.com/office/drawing/2014/main" xmlns="" id="{E0BBA8A8-E0E2-974F-9C02-57B91417FEAD}"/>
                </a:ext>
              </a:extLst>
            </p:cNvPr>
            <p:cNvSpPr/>
            <p:nvPr/>
          </p:nvSpPr>
          <p:spPr>
            <a:xfrm>
              <a:off x="4083012" y="4628107"/>
              <a:ext cx="328451" cy="201279"/>
            </a:xfrm>
            <a:custGeom>
              <a:avLst/>
              <a:gdLst>
                <a:gd name="connsiteX0" fmla="*/ 368208 w 614061"/>
                <a:gd name="connsiteY0" fmla="*/ 212035 h 417443"/>
                <a:gd name="connsiteX1" fmla="*/ 36903 w 614061"/>
                <a:gd name="connsiteY1" fmla="*/ 284922 h 417443"/>
                <a:gd name="connsiteX2" fmla="*/ 96538 w 614061"/>
                <a:gd name="connsiteY2" fmla="*/ 311426 h 417443"/>
                <a:gd name="connsiteX3" fmla="*/ 195929 w 614061"/>
                <a:gd name="connsiteY3" fmla="*/ 318052 h 417443"/>
                <a:gd name="connsiteX4" fmla="*/ 354955 w 614061"/>
                <a:gd name="connsiteY4" fmla="*/ 304800 h 417443"/>
                <a:gd name="connsiteX5" fmla="*/ 368208 w 614061"/>
                <a:gd name="connsiteY5" fmla="*/ 291548 h 417443"/>
                <a:gd name="connsiteX6" fmla="*/ 388086 w 614061"/>
                <a:gd name="connsiteY6" fmla="*/ 278296 h 417443"/>
                <a:gd name="connsiteX7" fmla="*/ 414590 w 614061"/>
                <a:gd name="connsiteY7" fmla="*/ 245165 h 417443"/>
                <a:gd name="connsiteX8" fmla="*/ 434469 w 614061"/>
                <a:gd name="connsiteY8" fmla="*/ 225287 h 417443"/>
                <a:gd name="connsiteX9" fmla="*/ 447721 w 614061"/>
                <a:gd name="connsiteY9" fmla="*/ 185530 h 417443"/>
                <a:gd name="connsiteX10" fmla="*/ 454347 w 614061"/>
                <a:gd name="connsiteY10" fmla="*/ 165652 h 417443"/>
                <a:gd name="connsiteX11" fmla="*/ 434469 w 614061"/>
                <a:gd name="connsiteY11" fmla="*/ 106017 h 417443"/>
                <a:gd name="connsiteX12" fmla="*/ 407964 w 614061"/>
                <a:gd name="connsiteY12" fmla="*/ 99391 h 417443"/>
                <a:gd name="connsiteX13" fmla="*/ 368208 w 614061"/>
                <a:gd name="connsiteY13" fmla="*/ 86139 h 417443"/>
                <a:gd name="connsiteX14" fmla="*/ 282069 w 614061"/>
                <a:gd name="connsiteY14" fmla="*/ 72887 h 417443"/>
                <a:gd name="connsiteX15" fmla="*/ 229060 w 614061"/>
                <a:gd name="connsiteY15" fmla="*/ 79513 h 417443"/>
                <a:gd name="connsiteX16" fmla="*/ 222434 w 614061"/>
                <a:gd name="connsiteY16" fmla="*/ 119270 h 417443"/>
                <a:gd name="connsiteX17" fmla="*/ 235686 w 614061"/>
                <a:gd name="connsiteY17" fmla="*/ 165652 h 417443"/>
                <a:gd name="connsiteX18" fmla="*/ 56782 w 614061"/>
                <a:gd name="connsiteY18" fmla="*/ 178904 h 417443"/>
                <a:gd name="connsiteX19" fmla="*/ 17025 w 614061"/>
                <a:gd name="connsiteY19" fmla="*/ 192156 h 417443"/>
                <a:gd name="connsiteX20" fmla="*/ 10399 w 614061"/>
                <a:gd name="connsiteY20" fmla="*/ 258417 h 417443"/>
                <a:gd name="connsiteX21" fmla="*/ 63408 w 614061"/>
                <a:gd name="connsiteY21" fmla="*/ 318052 h 417443"/>
                <a:gd name="connsiteX22" fmla="*/ 83286 w 614061"/>
                <a:gd name="connsiteY22" fmla="*/ 331304 h 417443"/>
                <a:gd name="connsiteX23" fmla="*/ 103164 w 614061"/>
                <a:gd name="connsiteY23" fmla="*/ 344556 h 417443"/>
                <a:gd name="connsiteX24" fmla="*/ 162799 w 614061"/>
                <a:gd name="connsiteY24" fmla="*/ 364435 h 417443"/>
                <a:gd name="connsiteX25" fmla="*/ 182677 w 614061"/>
                <a:gd name="connsiteY25" fmla="*/ 371061 h 417443"/>
                <a:gd name="connsiteX26" fmla="*/ 202555 w 614061"/>
                <a:gd name="connsiteY26" fmla="*/ 377687 h 417443"/>
                <a:gd name="connsiteX27" fmla="*/ 235686 w 614061"/>
                <a:gd name="connsiteY27" fmla="*/ 404191 h 417443"/>
                <a:gd name="connsiteX28" fmla="*/ 275442 w 614061"/>
                <a:gd name="connsiteY28" fmla="*/ 417443 h 417443"/>
                <a:gd name="connsiteX29" fmla="*/ 308573 w 614061"/>
                <a:gd name="connsiteY29" fmla="*/ 410817 h 417443"/>
                <a:gd name="connsiteX30" fmla="*/ 414590 w 614061"/>
                <a:gd name="connsiteY30" fmla="*/ 397565 h 417443"/>
                <a:gd name="connsiteX31" fmla="*/ 494103 w 614061"/>
                <a:gd name="connsiteY31" fmla="*/ 324678 h 417443"/>
                <a:gd name="connsiteX32" fmla="*/ 500729 w 614061"/>
                <a:gd name="connsiteY32" fmla="*/ 304800 h 417443"/>
                <a:gd name="connsiteX33" fmla="*/ 507355 w 614061"/>
                <a:gd name="connsiteY33" fmla="*/ 198783 h 417443"/>
                <a:gd name="connsiteX34" fmla="*/ 540486 w 614061"/>
                <a:gd name="connsiteY34" fmla="*/ 172278 h 417443"/>
                <a:gd name="connsiteX35" fmla="*/ 600121 w 614061"/>
                <a:gd name="connsiteY35" fmla="*/ 152400 h 417443"/>
                <a:gd name="connsiteX36" fmla="*/ 613373 w 614061"/>
                <a:gd name="connsiteY36" fmla="*/ 132522 h 417443"/>
                <a:gd name="connsiteX37" fmla="*/ 580242 w 614061"/>
                <a:gd name="connsiteY37" fmla="*/ 59635 h 417443"/>
                <a:gd name="connsiteX38" fmla="*/ 566990 w 614061"/>
                <a:gd name="connsiteY38" fmla="*/ 39756 h 417443"/>
                <a:gd name="connsiteX39" fmla="*/ 527234 w 614061"/>
                <a:gd name="connsiteY39" fmla="*/ 13252 h 417443"/>
                <a:gd name="connsiteX40" fmla="*/ 507355 w 614061"/>
                <a:gd name="connsiteY40" fmla="*/ 0 h 417443"/>
                <a:gd name="connsiteX41" fmla="*/ 427842 w 614061"/>
                <a:gd name="connsiteY41" fmla="*/ 6626 h 417443"/>
                <a:gd name="connsiteX42" fmla="*/ 374834 w 614061"/>
                <a:gd name="connsiteY42" fmla="*/ 39756 h 417443"/>
                <a:gd name="connsiteX43" fmla="*/ 315199 w 614061"/>
                <a:gd name="connsiteY43" fmla="*/ 92765 h 417443"/>
                <a:gd name="connsiteX44" fmla="*/ 295321 w 614061"/>
                <a:gd name="connsiteY44" fmla="*/ 119270 h 417443"/>
                <a:gd name="connsiteX45" fmla="*/ 282069 w 614061"/>
                <a:gd name="connsiteY45" fmla="*/ 238539 h 4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4061" h="417443">
                  <a:moveTo>
                    <a:pt x="368208" y="212035"/>
                  </a:moveTo>
                  <a:cubicBezTo>
                    <a:pt x="257773" y="236331"/>
                    <a:pt x="143095" y="246071"/>
                    <a:pt x="36903" y="284922"/>
                  </a:cubicBezTo>
                  <a:cubicBezTo>
                    <a:pt x="16474" y="292396"/>
                    <a:pt x="75242" y="306989"/>
                    <a:pt x="96538" y="311426"/>
                  </a:cubicBezTo>
                  <a:cubicBezTo>
                    <a:pt x="129044" y="318198"/>
                    <a:pt x="162799" y="315843"/>
                    <a:pt x="195929" y="318052"/>
                  </a:cubicBezTo>
                  <a:cubicBezTo>
                    <a:pt x="248938" y="313635"/>
                    <a:pt x="302381" y="312888"/>
                    <a:pt x="354955" y="304800"/>
                  </a:cubicBezTo>
                  <a:cubicBezTo>
                    <a:pt x="361130" y="303850"/>
                    <a:pt x="363330" y="295451"/>
                    <a:pt x="368208" y="291548"/>
                  </a:cubicBezTo>
                  <a:cubicBezTo>
                    <a:pt x="374426" y="286573"/>
                    <a:pt x="381868" y="283271"/>
                    <a:pt x="388086" y="278296"/>
                  </a:cubicBezTo>
                  <a:cubicBezTo>
                    <a:pt x="407363" y="262874"/>
                    <a:pt x="397371" y="265827"/>
                    <a:pt x="414590" y="245165"/>
                  </a:cubicBezTo>
                  <a:cubicBezTo>
                    <a:pt x="420589" y="237966"/>
                    <a:pt x="427843" y="231913"/>
                    <a:pt x="434469" y="225287"/>
                  </a:cubicBezTo>
                  <a:lnTo>
                    <a:pt x="447721" y="185530"/>
                  </a:lnTo>
                  <a:lnTo>
                    <a:pt x="454347" y="165652"/>
                  </a:lnTo>
                  <a:cubicBezTo>
                    <a:pt x="451870" y="150788"/>
                    <a:pt x="451938" y="117663"/>
                    <a:pt x="434469" y="106017"/>
                  </a:cubicBezTo>
                  <a:cubicBezTo>
                    <a:pt x="426892" y="100965"/>
                    <a:pt x="416687" y="102008"/>
                    <a:pt x="407964" y="99391"/>
                  </a:cubicBezTo>
                  <a:cubicBezTo>
                    <a:pt x="394584" y="95377"/>
                    <a:pt x="382069" y="87872"/>
                    <a:pt x="368208" y="86139"/>
                  </a:cubicBezTo>
                  <a:cubicBezTo>
                    <a:pt x="304024" y="78116"/>
                    <a:pt x="332660" y="83005"/>
                    <a:pt x="282069" y="72887"/>
                  </a:cubicBezTo>
                  <a:cubicBezTo>
                    <a:pt x="264399" y="75096"/>
                    <a:pt x="243116" y="68580"/>
                    <a:pt x="229060" y="79513"/>
                  </a:cubicBezTo>
                  <a:cubicBezTo>
                    <a:pt x="218455" y="87761"/>
                    <a:pt x="222434" y="105835"/>
                    <a:pt x="222434" y="119270"/>
                  </a:cubicBezTo>
                  <a:cubicBezTo>
                    <a:pt x="222434" y="127590"/>
                    <a:pt x="232561" y="156278"/>
                    <a:pt x="235686" y="165652"/>
                  </a:cubicBezTo>
                  <a:cubicBezTo>
                    <a:pt x="160013" y="190876"/>
                    <a:pt x="264286" y="158154"/>
                    <a:pt x="56782" y="178904"/>
                  </a:cubicBezTo>
                  <a:cubicBezTo>
                    <a:pt x="42882" y="180294"/>
                    <a:pt x="17025" y="192156"/>
                    <a:pt x="17025" y="192156"/>
                  </a:cubicBezTo>
                  <a:cubicBezTo>
                    <a:pt x="-7033" y="216216"/>
                    <a:pt x="-2090" y="204298"/>
                    <a:pt x="10399" y="258417"/>
                  </a:cubicBezTo>
                  <a:cubicBezTo>
                    <a:pt x="19983" y="299948"/>
                    <a:pt x="26587" y="293505"/>
                    <a:pt x="63408" y="318052"/>
                  </a:cubicBezTo>
                  <a:lnTo>
                    <a:pt x="83286" y="331304"/>
                  </a:lnTo>
                  <a:cubicBezTo>
                    <a:pt x="89912" y="335721"/>
                    <a:pt x="95609" y="342038"/>
                    <a:pt x="103164" y="344556"/>
                  </a:cubicBezTo>
                  <a:lnTo>
                    <a:pt x="162799" y="364435"/>
                  </a:lnTo>
                  <a:lnTo>
                    <a:pt x="182677" y="371061"/>
                  </a:lnTo>
                  <a:lnTo>
                    <a:pt x="202555" y="377687"/>
                  </a:lnTo>
                  <a:cubicBezTo>
                    <a:pt x="213569" y="388701"/>
                    <a:pt x="220642" y="397505"/>
                    <a:pt x="235686" y="404191"/>
                  </a:cubicBezTo>
                  <a:cubicBezTo>
                    <a:pt x="248451" y="409864"/>
                    <a:pt x="275442" y="417443"/>
                    <a:pt x="275442" y="417443"/>
                  </a:cubicBezTo>
                  <a:cubicBezTo>
                    <a:pt x="286486" y="415234"/>
                    <a:pt x="297380" y="412061"/>
                    <a:pt x="308573" y="410817"/>
                  </a:cubicBezTo>
                  <a:cubicBezTo>
                    <a:pt x="415999" y="398881"/>
                    <a:pt x="363918" y="414456"/>
                    <a:pt x="414590" y="397565"/>
                  </a:cubicBezTo>
                  <a:cubicBezTo>
                    <a:pt x="444237" y="373847"/>
                    <a:pt x="477220" y="358443"/>
                    <a:pt x="494103" y="324678"/>
                  </a:cubicBezTo>
                  <a:cubicBezTo>
                    <a:pt x="497227" y="318431"/>
                    <a:pt x="498520" y="311426"/>
                    <a:pt x="500729" y="304800"/>
                  </a:cubicBezTo>
                  <a:cubicBezTo>
                    <a:pt x="502938" y="269461"/>
                    <a:pt x="501832" y="233758"/>
                    <a:pt x="507355" y="198783"/>
                  </a:cubicBezTo>
                  <a:cubicBezTo>
                    <a:pt x="511185" y="174528"/>
                    <a:pt x="524715" y="180164"/>
                    <a:pt x="540486" y="172278"/>
                  </a:cubicBezTo>
                  <a:cubicBezTo>
                    <a:pt x="587071" y="148986"/>
                    <a:pt x="526311" y="164701"/>
                    <a:pt x="600121" y="152400"/>
                  </a:cubicBezTo>
                  <a:cubicBezTo>
                    <a:pt x="604538" y="145774"/>
                    <a:pt x="612494" y="140437"/>
                    <a:pt x="613373" y="132522"/>
                  </a:cubicBezTo>
                  <a:cubicBezTo>
                    <a:pt x="617683" y="93732"/>
                    <a:pt x="601181" y="87553"/>
                    <a:pt x="580242" y="59635"/>
                  </a:cubicBezTo>
                  <a:cubicBezTo>
                    <a:pt x="575464" y="53264"/>
                    <a:pt x="572983" y="45000"/>
                    <a:pt x="566990" y="39756"/>
                  </a:cubicBezTo>
                  <a:cubicBezTo>
                    <a:pt x="555004" y="29268"/>
                    <a:pt x="540486" y="22087"/>
                    <a:pt x="527234" y="13252"/>
                  </a:cubicBezTo>
                  <a:lnTo>
                    <a:pt x="507355" y="0"/>
                  </a:lnTo>
                  <a:cubicBezTo>
                    <a:pt x="480851" y="2209"/>
                    <a:pt x="453317" y="-1016"/>
                    <a:pt x="427842" y="6626"/>
                  </a:cubicBezTo>
                  <a:cubicBezTo>
                    <a:pt x="407884" y="12613"/>
                    <a:pt x="391966" y="27896"/>
                    <a:pt x="374834" y="39756"/>
                  </a:cubicBezTo>
                  <a:cubicBezTo>
                    <a:pt x="355301" y="53279"/>
                    <a:pt x="331072" y="74624"/>
                    <a:pt x="315199" y="92765"/>
                  </a:cubicBezTo>
                  <a:cubicBezTo>
                    <a:pt x="307927" y="101076"/>
                    <a:pt x="301947" y="110435"/>
                    <a:pt x="295321" y="119270"/>
                  </a:cubicBezTo>
                  <a:cubicBezTo>
                    <a:pt x="288531" y="248284"/>
                    <a:pt x="318410" y="274880"/>
                    <a:pt x="282069" y="238539"/>
                  </a:cubicBezTo>
                </a:path>
              </a:pathLst>
            </a:cu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a:p>
          </p:txBody>
        </p:sp>
        <p:sp>
          <p:nvSpPr>
            <p:cNvPr id="72" name="Freeform 71">
              <a:extLst>
                <a:ext uri="{FF2B5EF4-FFF2-40B4-BE49-F238E27FC236}">
                  <a16:creationId xmlns:a16="http://schemas.microsoft.com/office/drawing/2014/main" xmlns="" id="{7611F591-38A2-C54C-A1DD-6035A7AB7979}"/>
                </a:ext>
              </a:extLst>
            </p:cNvPr>
            <p:cNvSpPr/>
            <p:nvPr/>
          </p:nvSpPr>
          <p:spPr>
            <a:xfrm>
              <a:off x="3468857" y="2958840"/>
              <a:ext cx="328451" cy="201279"/>
            </a:xfrm>
            <a:custGeom>
              <a:avLst/>
              <a:gdLst>
                <a:gd name="connsiteX0" fmla="*/ 368208 w 614061"/>
                <a:gd name="connsiteY0" fmla="*/ 212035 h 417443"/>
                <a:gd name="connsiteX1" fmla="*/ 36903 w 614061"/>
                <a:gd name="connsiteY1" fmla="*/ 284922 h 417443"/>
                <a:gd name="connsiteX2" fmla="*/ 96538 w 614061"/>
                <a:gd name="connsiteY2" fmla="*/ 311426 h 417443"/>
                <a:gd name="connsiteX3" fmla="*/ 195929 w 614061"/>
                <a:gd name="connsiteY3" fmla="*/ 318052 h 417443"/>
                <a:gd name="connsiteX4" fmla="*/ 354955 w 614061"/>
                <a:gd name="connsiteY4" fmla="*/ 304800 h 417443"/>
                <a:gd name="connsiteX5" fmla="*/ 368208 w 614061"/>
                <a:gd name="connsiteY5" fmla="*/ 291548 h 417443"/>
                <a:gd name="connsiteX6" fmla="*/ 388086 w 614061"/>
                <a:gd name="connsiteY6" fmla="*/ 278296 h 417443"/>
                <a:gd name="connsiteX7" fmla="*/ 414590 w 614061"/>
                <a:gd name="connsiteY7" fmla="*/ 245165 h 417443"/>
                <a:gd name="connsiteX8" fmla="*/ 434469 w 614061"/>
                <a:gd name="connsiteY8" fmla="*/ 225287 h 417443"/>
                <a:gd name="connsiteX9" fmla="*/ 447721 w 614061"/>
                <a:gd name="connsiteY9" fmla="*/ 185530 h 417443"/>
                <a:gd name="connsiteX10" fmla="*/ 454347 w 614061"/>
                <a:gd name="connsiteY10" fmla="*/ 165652 h 417443"/>
                <a:gd name="connsiteX11" fmla="*/ 434469 w 614061"/>
                <a:gd name="connsiteY11" fmla="*/ 106017 h 417443"/>
                <a:gd name="connsiteX12" fmla="*/ 407964 w 614061"/>
                <a:gd name="connsiteY12" fmla="*/ 99391 h 417443"/>
                <a:gd name="connsiteX13" fmla="*/ 368208 w 614061"/>
                <a:gd name="connsiteY13" fmla="*/ 86139 h 417443"/>
                <a:gd name="connsiteX14" fmla="*/ 282069 w 614061"/>
                <a:gd name="connsiteY14" fmla="*/ 72887 h 417443"/>
                <a:gd name="connsiteX15" fmla="*/ 229060 w 614061"/>
                <a:gd name="connsiteY15" fmla="*/ 79513 h 417443"/>
                <a:gd name="connsiteX16" fmla="*/ 222434 w 614061"/>
                <a:gd name="connsiteY16" fmla="*/ 119270 h 417443"/>
                <a:gd name="connsiteX17" fmla="*/ 235686 w 614061"/>
                <a:gd name="connsiteY17" fmla="*/ 165652 h 417443"/>
                <a:gd name="connsiteX18" fmla="*/ 56782 w 614061"/>
                <a:gd name="connsiteY18" fmla="*/ 178904 h 417443"/>
                <a:gd name="connsiteX19" fmla="*/ 17025 w 614061"/>
                <a:gd name="connsiteY19" fmla="*/ 192156 h 417443"/>
                <a:gd name="connsiteX20" fmla="*/ 10399 w 614061"/>
                <a:gd name="connsiteY20" fmla="*/ 258417 h 417443"/>
                <a:gd name="connsiteX21" fmla="*/ 63408 w 614061"/>
                <a:gd name="connsiteY21" fmla="*/ 318052 h 417443"/>
                <a:gd name="connsiteX22" fmla="*/ 83286 w 614061"/>
                <a:gd name="connsiteY22" fmla="*/ 331304 h 417443"/>
                <a:gd name="connsiteX23" fmla="*/ 103164 w 614061"/>
                <a:gd name="connsiteY23" fmla="*/ 344556 h 417443"/>
                <a:gd name="connsiteX24" fmla="*/ 162799 w 614061"/>
                <a:gd name="connsiteY24" fmla="*/ 364435 h 417443"/>
                <a:gd name="connsiteX25" fmla="*/ 182677 w 614061"/>
                <a:gd name="connsiteY25" fmla="*/ 371061 h 417443"/>
                <a:gd name="connsiteX26" fmla="*/ 202555 w 614061"/>
                <a:gd name="connsiteY26" fmla="*/ 377687 h 417443"/>
                <a:gd name="connsiteX27" fmla="*/ 235686 w 614061"/>
                <a:gd name="connsiteY27" fmla="*/ 404191 h 417443"/>
                <a:gd name="connsiteX28" fmla="*/ 275442 w 614061"/>
                <a:gd name="connsiteY28" fmla="*/ 417443 h 417443"/>
                <a:gd name="connsiteX29" fmla="*/ 308573 w 614061"/>
                <a:gd name="connsiteY29" fmla="*/ 410817 h 417443"/>
                <a:gd name="connsiteX30" fmla="*/ 414590 w 614061"/>
                <a:gd name="connsiteY30" fmla="*/ 397565 h 417443"/>
                <a:gd name="connsiteX31" fmla="*/ 494103 w 614061"/>
                <a:gd name="connsiteY31" fmla="*/ 324678 h 417443"/>
                <a:gd name="connsiteX32" fmla="*/ 500729 w 614061"/>
                <a:gd name="connsiteY32" fmla="*/ 304800 h 417443"/>
                <a:gd name="connsiteX33" fmla="*/ 507355 w 614061"/>
                <a:gd name="connsiteY33" fmla="*/ 198783 h 417443"/>
                <a:gd name="connsiteX34" fmla="*/ 540486 w 614061"/>
                <a:gd name="connsiteY34" fmla="*/ 172278 h 417443"/>
                <a:gd name="connsiteX35" fmla="*/ 600121 w 614061"/>
                <a:gd name="connsiteY35" fmla="*/ 152400 h 417443"/>
                <a:gd name="connsiteX36" fmla="*/ 613373 w 614061"/>
                <a:gd name="connsiteY36" fmla="*/ 132522 h 417443"/>
                <a:gd name="connsiteX37" fmla="*/ 580242 w 614061"/>
                <a:gd name="connsiteY37" fmla="*/ 59635 h 417443"/>
                <a:gd name="connsiteX38" fmla="*/ 566990 w 614061"/>
                <a:gd name="connsiteY38" fmla="*/ 39756 h 417443"/>
                <a:gd name="connsiteX39" fmla="*/ 527234 w 614061"/>
                <a:gd name="connsiteY39" fmla="*/ 13252 h 417443"/>
                <a:gd name="connsiteX40" fmla="*/ 507355 w 614061"/>
                <a:gd name="connsiteY40" fmla="*/ 0 h 417443"/>
                <a:gd name="connsiteX41" fmla="*/ 427842 w 614061"/>
                <a:gd name="connsiteY41" fmla="*/ 6626 h 417443"/>
                <a:gd name="connsiteX42" fmla="*/ 374834 w 614061"/>
                <a:gd name="connsiteY42" fmla="*/ 39756 h 417443"/>
                <a:gd name="connsiteX43" fmla="*/ 315199 w 614061"/>
                <a:gd name="connsiteY43" fmla="*/ 92765 h 417443"/>
                <a:gd name="connsiteX44" fmla="*/ 295321 w 614061"/>
                <a:gd name="connsiteY44" fmla="*/ 119270 h 417443"/>
                <a:gd name="connsiteX45" fmla="*/ 282069 w 614061"/>
                <a:gd name="connsiteY45" fmla="*/ 238539 h 4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4061" h="417443">
                  <a:moveTo>
                    <a:pt x="368208" y="212035"/>
                  </a:moveTo>
                  <a:cubicBezTo>
                    <a:pt x="257773" y="236331"/>
                    <a:pt x="143095" y="246071"/>
                    <a:pt x="36903" y="284922"/>
                  </a:cubicBezTo>
                  <a:cubicBezTo>
                    <a:pt x="16474" y="292396"/>
                    <a:pt x="75242" y="306989"/>
                    <a:pt x="96538" y="311426"/>
                  </a:cubicBezTo>
                  <a:cubicBezTo>
                    <a:pt x="129044" y="318198"/>
                    <a:pt x="162799" y="315843"/>
                    <a:pt x="195929" y="318052"/>
                  </a:cubicBezTo>
                  <a:cubicBezTo>
                    <a:pt x="248938" y="313635"/>
                    <a:pt x="302381" y="312888"/>
                    <a:pt x="354955" y="304800"/>
                  </a:cubicBezTo>
                  <a:cubicBezTo>
                    <a:pt x="361130" y="303850"/>
                    <a:pt x="363330" y="295451"/>
                    <a:pt x="368208" y="291548"/>
                  </a:cubicBezTo>
                  <a:cubicBezTo>
                    <a:pt x="374426" y="286573"/>
                    <a:pt x="381868" y="283271"/>
                    <a:pt x="388086" y="278296"/>
                  </a:cubicBezTo>
                  <a:cubicBezTo>
                    <a:pt x="407363" y="262874"/>
                    <a:pt x="397371" y="265827"/>
                    <a:pt x="414590" y="245165"/>
                  </a:cubicBezTo>
                  <a:cubicBezTo>
                    <a:pt x="420589" y="237966"/>
                    <a:pt x="427843" y="231913"/>
                    <a:pt x="434469" y="225287"/>
                  </a:cubicBezTo>
                  <a:lnTo>
                    <a:pt x="447721" y="185530"/>
                  </a:lnTo>
                  <a:lnTo>
                    <a:pt x="454347" y="165652"/>
                  </a:lnTo>
                  <a:cubicBezTo>
                    <a:pt x="451870" y="150788"/>
                    <a:pt x="451938" y="117663"/>
                    <a:pt x="434469" y="106017"/>
                  </a:cubicBezTo>
                  <a:cubicBezTo>
                    <a:pt x="426892" y="100965"/>
                    <a:pt x="416687" y="102008"/>
                    <a:pt x="407964" y="99391"/>
                  </a:cubicBezTo>
                  <a:cubicBezTo>
                    <a:pt x="394584" y="95377"/>
                    <a:pt x="382069" y="87872"/>
                    <a:pt x="368208" y="86139"/>
                  </a:cubicBezTo>
                  <a:cubicBezTo>
                    <a:pt x="304024" y="78116"/>
                    <a:pt x="332660" y="83005"/>
                    <a:pt x="282069" y="72887"/>
                  </a:cubicBezTo>
                  <a:cubicBezTo>
                    <a:pt x="264399" y="75096"/>
                    <a:pt x="243116" y="68580"/>
                    <a:pt x="229060" y="79513"/>
                  </a:cubicBezTo>
                  <a:cubicBezTo>
                    <a:pt x="218455" y="87761"/>
                    <a:pt x="222434" y="105835"/>
                    <a:pt x="222434" y="119270"/>
                  </a:cubicBezTo>
                  <a:cubicBezTo>
                    <a:pt x="222434" y="127590"/>
                    <a:pt x="232561" y="156278"/>
                    <a:pt x="235686" y="165652"/>
                  </a:cubicBezTo>
                  <a:cubicBezTo>
                    <a:pt x="160013" y="190876"/>
                    <a:pt x="264286" y="158154"/>
                    <a:pt x="56782" y="178904"/>
                  </a:cubicBezTo>
                  <a:cubicBezTo>
                    <a:pt x="42882" y="180294"/>
                    <a:pt x="17025" y="192156"/>
                    <a:pt x="17025" y="192156"/>
                  </a:cubicBezTo>
                  <a:cubicBezTo>
                    <a:pt x="-7033" y="216216"/>
                    <a:pt x="-2090" y="204298"/>
                    <a:pt x="10399" y="258417"/>
                  </a:cubicBezTo>
                  <a:cubicBezTo>
                    <a:pt x="19983" y="299948"/>
                    <a:pt x="26587" y="293505"/>
                    <a:pt x="63408" y="318052"/>
                  </a:cubicBezTo>
                  <a:lnTo>
                    <a:pt x="83286" y="331304"/>
                  </a:lnTo>
                  <a:cubicBezTo>
                    <a:pt x="89912" y="335721"/>
                    <a:pt x="95609" y="342038"/>
                    <a:pt x="103164" y="344556"/>
                  </a:cubicBezTo>
                  <a:lnTo>
                    <a:pt x="162799" y="364435"/>
                  </a:lnTo>
                  <a:lnTo>
                    <a:pt x="182677" y="371061"/>
                  </a:lnTo>
                  <a:lnTo>
                    <a:pt x="202555" y="377687"/>
                  </a:lnTo>
                  <a:cubicBezTo>
                    <a:pt x="213569" y="388701"/>
                    <a:pt x="220642" y="397505"/>
                    <a:pt x="235686" y="404191"/>
                  </a:cubicBezTo>
                  <a:cubicBezTo>
                    <a:pt x="248451" y="409864"/>
                    <a:pt x="275442" y="417443"/>
                    <a:pt x="275442" y="417443"/>
                  </a:cubicBezTo>
                  <a:cubicBezTo>
                    <a:pt x="286486" y="415234"/>
                    <a:pt x="297380" y="412061"/>
                    <a:pt x="308573" y="410817"/>
                  </a:cubicBezTo>
                  <a:cubicBezTo>
                    <a:pt x="415999" y="398881"/>
                    <a:pt x="363918" y="414456"/>
                    <a:pt x="414590" y="397565"/>
                  </a:cubicBezTo>
                  <a:cubicBezTo>
                    <a:pt x="444237" y="373847"/>
                    <a:pt x="477220" y="358443"/>
                    <a:pt x="494103" y="324678"/>
                  </a:cubicBezTo>
                  <a:cubicBezTo>
                    <a:pt x="497227" y="318431"/>
                    <a:pt x="498520" y="311426"/>
                    <a:pt x="500729" y="304800"/>
                  </a:cubicBezTo>
                  <a:cubicBezTo>
                    <a:pt x="502938" y="269461"/>
                    <a:pt x="501832" y="233758"/>
                    <a:pt x="507355" y="198783"/>
                  </a:cubicBezTo>
                  <a:cubicBezTo>
                    <a:pt x="511185" y="174528"/>
                    <a:pt x="524715" y="180164"/>
                    <a:pt x="540486" y="172278"/>
                  </a:cubicBezTo>
                  <a:cubicBezTo>
                    <a:pt x="587071" y="148986"/>
                    <a:pt x="526311" y="164701"/>
                    <a:pt x="600121" y="152400"/>
                  </a:cubicBezTo>
                  <a:cubicBezTo>
                    <a:pt x="604538" y="145774"/>
                    <a:pt x="612494" y="140437"/>
                    <a:pt x="613373" y="132522"/>
                  </a:cubicBezTo>
                  <a:cubicBezTo>
                    <a:pt x="617683" y="93732"/>
                    <a:pt x="601181" y="87553"/>
                    <a:pt x="580242" y="59635"/>
                  </a:cubicBezTo>
                  <a:cubicBezTo>
                    <a:pt x="575464" y="53264"/>
                    <a:pt x="572983" y="45000"/>
                    <a:pt x="566990" y="39756"/>
                  </a:cubicBezTo>
                  <a:cubicBezTo>
                    <a:pt x="555004" y="29268"/>
                    <a:pt x="540486" y="22087"/>
                    <a:pt x="527234" y="13252"/>
                  </a:cubicBezTo>
                  <a:lnTo>
                    <a:pt x="507355" y="0"/>
                  </a:lnTo>
                  <a:cubicBezTo>
                    <a:pt x="480851" y="2209"/>
                    <a:pt x="453317" y="-1016"/>
                    <a:pt x="427842" y="6626"/>
                  </a:cubicBezTo>
                  <a:cubicBezTo>
                    <a:pt x="407884" y="12613"/>
                    <a:pt x="391966" y="27896"/>
                    <a:pt x="374834" y="39756"/>
                  </a:cubicBezTo>
                  <a:cubicBezTo>
                    <a:pt x="355301" y="53279"/>
                    <a:pt x="331072" y="74624"/>
                    <a:pt x="315199" y="92765"/>
                  </a:cubicBezTo>
                  <a:cubicBezTo>
                    <a:pt x="307927" y="101076"/>
                    <a:pt x="301947" y="110435"/>
                    <a:pt x="295321" y="119270"/>
                  </a:cubicBezTo>
                  <a:cubicBezTo>
                    <a:pt x="288531" y="248284"/>
                    <a:pt x="318410" y="274880"/>
                    <a:pt x="282069" y="238539"/>
                  </a:cubicBezTo>
                </a:path>
              </a:pathLst>
            </a:cu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a:p>
          </p:txBody>
        </p:sp>
        <p:sp>
          <p:nvSpPr>
            <p:cNvPr id="73" name="Freeform 72">
              <a:extLst>
                <a:ext uri="{FF2B5EF4-FFF2-40B4-BE49-F238E27FC236}">
                  <a16:creationId xmlns:a16="http://schemas.microsoft.com/office/drawing/2014/main" xmlns="" id="{6B87EECF-F9BB-4D4D-B623-2DD22FC96DC0}"/>
                </a:ext>
              </a:extLst>
            </p:cNvPr>
            <p:cNvSpPr/>
            <p:nvPr/>
          </p:nvSpPr>
          <p:spPr>
            <a:xfrm rot="17763118">
              <a:off x="2376615" y="3648422"/>
              <a:ext cx="328451" cy="201279"/>
            </a:xfrm>
            <a:custGeom>
              <a:avLst/>
              <a:gdLst>
                <a:gd name="connsiteX0" fmla="*/ 368208 w 614061"/>
                <a:gd name="connsiteY0" fmla="*/ 212035 h 417443"/>
                <a:gd name="connsiteX1" fmla="*/ 36903 w 614061"/>
                <a:gd name="connsiteY1" fmla="*/ 284922 h 417443"/>
                <a:gd name="connsiteX2" fmla="*/ 96538 w 614061"/>
                <a:gd name="connsiteY2" fmla="*/ 311426 h 417443"/>
                <a:gd name="connsiteX3" fmla="*/ 195929 w 614061"/>
                <a:gd name="connsiteY3" fmla="*/ 318052 h 417443"/>
                <a:gd name="connsiteX4" fmla="*/ 354955 w 614061"/>
                <a:gd name="connsiteY4" fmla="*/ 304800 h 417443"/>
                <a:gd name="connsiteX5" fmla="*/ 368208 w 614061"/>
                <a:gd name="connsiteY5" fmla="*/ 291548 h 417443"/>
                <a:gd name="connsiteX6" fmla="*/ 388086 w 614061"/>
                <a:gd name="connsiteY6" fmla="*/ 278296 h 417443"/>
                <a:gd name="connsiteX7" fmla="*/ 414590 w 614061"/>
                <a:gd name="connsiteY7" fmla="*/ 245165 h 417443"/>
                <a:gd name="connsiteX8" fmla="*/ 434469 w 614061"/>
                <a:gd name="connsiteY8" fmla="*/ 225287 h 417443"/>
                <a:gd name="connsiteX9" fmla="*/ 447721 w 614061"/>
                <a:gd name="connsiteY9" fmla="*/ 185530 h 417443"/>
                <a:gd name="connsiteX10" fmla="*/ 454347 w 614061"/>
                <a:gd name="connsiteY10" fmla="*/ 165652 h 417443"/>
                <a:gd name="connsiteX11" fmla="*/ 434469 w 614061"/>
                <a:gd name="connsiteY11" fmla="*/ 106017 h 417443"/>
                <a:gd name="connsiteX12" fmla="*/ 407964 w 614061"/>
                <a:gd name="connsiteY12" fmla="*/ 99391 h 417443"/>
                <a:gd name="connsiteX13" fmla="*/ 368208 w 614061"/>
                <a:gd name="connsiteY13" fmla="*/ 86139 h 417443"/>
                <a:gd name="connsiteX14" fmla="*/ 282069 w 614061"/>
                <a:gd name="connsiteY14" fmla="*/ 72887 h 417443"/>
                <a:gd name="connsiteX15" fmla="*/ 229060 w 614061"/>
                <a:gd name="connsiteY15" fmla="*/ 79513 h 417443"/>
                <a:gd name="connsiteX16" fmla="*/ 222434 w 614061"/>
                <a:gd name="connsiteY16" fmla="*/ 119270 h 417443"/>
                <a:gd name="connsiteX17" fmla="*/ 235686 w 614061"/>
                <a:gd name="connsiteY17" fmla="*/ 165652 h 417443"/>
                <a:gd name="connsiteX18" fmla="*/ 56782 w 614061"/>
                <a:gd name="connsiteY18" fmla="*/ 178904 h 417443"/>
                <a:gd name="connsiteX19" fmla="*/ 17025 w 614061"/>
                <a:gd name="connsiteY19" fmla="*/ 192156 h 417443"/>
                <a:gd name="connsiteX20" fmla="*/ 10399 w 614061"/>
                <a:gd name="connsiteY20" fmla="*/ 258417 h 417443"/>
                <a:gd name="connsiteX21" fmla="*/ 63408 w 614061"/>
                <a:gd name="connsiteY21" fmla="*/ 318052 h 417443"/>
                <a:gd name="connsiteX22" fmla="*/ 83286 w 614061"/>
                <a:gd name="connsiteY22" fmla="*/ 331304 h 417443"/>
                <a:gd name="connsiteX23" fmla="*/ 103164 w 614061"/>
                <a:gd name="connsiteY23" fmla="*/ 344556 h 417443"/>
                <a:gd name="connsiteX24" fmla="*/ 162799 w 614061"/>
                <a:gd name="connsiteY24" fmla="*/ 364435 h 417443"/>
                <a:gd name="connsiteX25" fmla="*/ 182677 w 614061"/>
                <a:gd name="connsiteY25" fmla="*/ 371061 h 417443"/>
                <a:gd name="connsiteX26" fmla="*/ 202555 w 614061"/>
                <a:gd name="connsiteY26" fmla="*/ 377687 h 417443"/>
                <a:gd name="connsiteX27" fmla="*/ 235686 w 614061"/>
                <a:gd name="connsiteY27" fmla="*/ 404191 h 417443"/>
                <a:gd name="connsiteX28" fmla="*/ 275442 w 614061"/>
                <a:gd name="connsiteY28" fmla="*/ 417443 h 417443"/>
                <a:gd name="connsiteX29" fmla="*/ 308573 w 614061"/>
                <a:gd name="connsiteY29" fmla="*/ 410817 h 417443"/>
                <a:gd name="connsiteX30" fmla="*/ 414590 w 614061"/>
                <a:gd name="connsiteY30" fmla="*/ 397565 h 417443"/>
                <a:gd name="connsiteX31" fmla="*/ 494103 w 614061"/>
                <a:gd name="connsiteY31" fmla="*/ 324678 h 417443"/>
                <a:gd name="connsiteX32" fmla="*/ 500729 w 614061"/>
                <a:gd name="connsiteY32" fmla="*/ 304800 h 417443"/>
                <a:gd name="connsiteX33" fmla="*/ 507355 w 614061"/>
                <a:gd name="connsiteY33" fmla="*/ 198783 h 417443"/>
                <a:gd name="connsiteX34" fmla="*/ 540486 w 614061"/>
                <a:gd name="connsiteY34" fmla="*/ 172278 h 417443"/>
                <a:gd name="connsiteX35" fmla="*/ 600121 w 614061"/>
                <a:gd name="connsiteY35" fmla="*/ 152400 h 417443"/>
                <a:gd name="connsiteX36" fmla="*/ 613373 w 614061"/>
                <a:gd name="connsiteY36" fmla="*/ 132522 h 417443"/>
                <a:gd name="connsiteX37" fmla="*/ 580242 w 614061"/>
                <a:gd name="connsiteY37" fmla="*/ 59635 h 417443"/>
                <a:gd name="connsiteX38" fmla="*/ 566990 w 614061"/>
                <a:gd name="connsiteY38" fmla="*/ 39756 h 417443"/>
                <a:gd name="connsiteX39" fmla="*/ 527234 w 614061"/>
                <a:gd name="connsiteY39" fmla="*/ 13252 h 417443"/>
                <a:gd name="connsiteX40" fmla="*/ 507355 w 614061"/>
                <a:gd name="connsiteY40" fmla="*/ 0 h 417443"/>
                <a:gd name="connsiteX41" fmla="*/ 427842 w 614061"/>
                <a:gd name="connsiteY41" fmla="*/ 6626 h 417443"/>
                <a:gd name="connsiteX42" fmla="*/ 374834 w 614061"/>
                <a:gd name="connsiteY42" fmla="*/ 39756 h 417443"/>
                <a:gd name="connsiteX43" fmla="*/ 315199 w 614061"/>
                <a:gd name="connsiteY43" fmla="*/ 92765 h 417443"/>
                <a:gd name="connsiteX44" fmla="*/ 295321 w 614061"/>
                <a:gd name="connsiteY44" fmla="*/ 119270 h 417443"/>
                <a:gd name="connsiteX45" fmla="*/ 282069 w 614061"/>
                <a:gd name="connsiteY45" fmla="*/ 238539 h 4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4061" h="417443">
                  <a:moveTo>
                    <a:pt x="368208" y="212035"/>
                  </a:moveTo>
                  <a:cubicBezTo>
                    <a:pt x="257773" y="236331"/>
                    <a:pt x="143095" y="246071"/>
                    <a:pt x="36903" y="284922"/>
                  </a:cubicBezTo>
                  <a:cubicBezTo>
                    <a:pt x="16474" y="292396"/>
                    <a:pt x="75242" y="306989"/>
                    <a:pt x="96538" y="311426"/>
                  </a:cubicBezTo>
                  <a:cubicBezTo>
                    <a:pt x="129044" y="318198"/>
                    <a:pt x="162799" y="315843"/>
                    <a:pt x="195929" y="318052"/>
                  </a:cubicBezTo>
                  <a:cubicBezTo>
                    <a:pt x="248938" y="313635"/>
                    <a:pt x="302381" y="312888"/>
                    <a:pt x="354955" y="304800"/>
                  </a:cubicBezTo>
                  <a:cubicBezTo>
                    <a:pt x="361130" y="303850"/>
                    <a:pt x="363330" y="295451"/>
                    <a:pt x="368208" y="291548"/>
                  </a:cubicBezTo>
                  <a:cubicBezTo>
                    <a:pt x="374426" y="286573"/>
                    <a:pt x="381868" y="283271"/>
                    <a:pt x="388086" y="278296"/>
                  </a:cubicBezTo>
                  <a:cubicBezTo>
                    <a:pt x="407363" y="262874"/>
                    <a:pt x="397371" y="265827"/>
                    <a:pt x="414590" y="245165"/>
                  </a:cubicBezTo>
                  <a:cubicBezTo>
                    <a:pt x="420589" y="237966"/>
                    <a:pt x="427843" y="231913"/>
                    <a:pt x="434469" y="225287"/>
                  </a:cubicBezTo>
                  <a:lnTo>
                    <a:pt x="447721" y="185530"/>
                  </a:lnTo>
                  <a:lnTo>
                    <a:pt x="454347" y="165652"/>
                  </a:lnTo>
                  <a:cubicBezTo>
                    <a:pt x="451870" y="150788"/>
                    <a:pt x="451938" y="117663"/>
                    <a:pt x="434469" y="106017"/>
                  </a:cubicBezTo>
                  <a:cubicBezTo>
                    <a:pt x="426892" y="100965"/>
                    <a:pt x="416687" y="102008"/>
                    <a:pt x="407964" y="99391"/>
                  </a:cubicBezTo>
                  <a:cubicBezTo>
                    <a:pt x="394584" y="95377"/>
                    <a:pt x="382069" y="87872"/>
                    <a:pt x="368208" y="86139"/>
                  </a:cubicBezTo>
                  <a:cubicBezTo>
                    <a:pt x="304024" y="78116"/>
                    <a:pt x="332660" y="83005"/>
                    <a:pt x="282069" y="72887"/>
                  </a:cubicBezTo>
                  <a:cubicBezTo>
                    <a:pt x="264399" y="75096"/>
                    <a:pt x="243116" y="68580"/>
                    <a:pt x="229060" y="79513"/>
                  </a:cubicBezTo>
                  <a:cubicBezTo>
                    <a:pt x="218455" y="87761"/>
                    <a:pt x="222434" y="105835"/>
                    <a:pt x="222434" y="119270"/>
                  </a:cubicBezTo>
                  <a:cubicBezTo>
                    <a:pt x="222434" y="127590"/>
                    <a:pt x="232561" y="156278"/>
                    <a:pt x="235686" y="165652"/>
                  </a:cubicBezTo>
                  <a:cubicBezTo>
                    <a:pt x="160013" y="190876"/>
                    <a:pt x="264286" y="158154"/>
                    <a:pt x="56782" y="178904"/>
                  </a:cubicBezTo>
                  <a:cubicBezTo>
                    <a:pt x="42882" y="180294"/>
                    <a:pt x="17025" y="192156"/>
                    <a:pt x="17025" y="192156"/>
                  </a:cubicBezTo>
                  <a:cubicBezTo>
                    <a:pt x="-7033" y="216216"/>
                    <a:pt x="-2090" y="204298"/>
                    <a:pt x="10399" y="258417"/>
                  </a:cubicBezTo>
                  <a:cubicBezTo>
                    <a:pt x="19983" y="299948"/>
                    <a:pt x="26587" y="293505"/>
                    <a:pt x="63408" y="318052"/>
                  </a:cubicBezTo>
                  <a:lnTo>
                    <a:pt x="83286" y="331304"/>
                  </a:lnTo>
                  <a:cubicBezTo>
                    <a:pt x="89912" y="335721"/>
                    <a:pt x="95609" y="342038"/>
                    <a:pt x="103164" y="344556"/>
                  </a:cubicBezTo>
                  <a:lnTo>
                    <a:pt x="162799" y="364435"/>
                  </a:lnTo>
                  <a:lnTo>
                    <a:pt x="182677" y="371061"/>
                  </a:lnTo>
                  <a:lnTo>
                    <a:pt x="202555" y="377687"/>
                  </a:lnTo>
                  <a:cubicBezTo>
                    <a:pt x="213569" y="388701"/>
                    <a:pt x="220642" y="397505"/>
                    <a:pt x="235686" y="404191"/>
                  </a:cubicBezTo>
                  <a:cubicBezTo>
                    <a:pt x="248451" y="409864"/>
                    <a:pt x="275442" y="417443"/>
                    <a:pt x="275442" y="417443"/>
                  </a:cubicBezTo>
                  <a:cubicBezTo>
                    <a:pt x="286486" y="415234"/>
                    <a:pt x="297380" y="412061"/>
                    <a:pt x="308573" y="410817"/>
                  </a:cubicBezTo>
                  <a:cubicBezTo>
                    <a:pt x="415999" y="398881"/>
                    <a:pt x="363918" y="414456"/>
                    <a:pt x="414590" y="397565"/>
                  </a:cubicBezTo>
                  <a:cubicBezTo>
                    <a:pt x="444237" y="373847"/>
                    <a:pt x="477220" y="358443"/>
                    <a:pt x="494103" y="324678"/>
                  </a:cubicBezTo>
                  <a:cubicBezTo>
                    <a:pt x="497227" y="318431"/>
                    <a:pt x="498520" y="311426"/>
                    <a:pt x="500729" y="304800"/>
                  </a:cubicBezTo>
                  <a:cubicBezTo>
                    <a:pt x="502938" y="269461"/>
                    <a:pt x="501832" y="233758"/>
                    <a:pt x="507355" y="198783"/>
                  </a:cubicBezTo>
                  <a:cubicBezTo>
                    <a:pt x="511185" y="174528"/>
                    <a:pt x="524715" y="180164"/>
                    <a:pt x="540486" y="172278"/>
                  </a:cubicBezTo>
                  <a:cubicBezTo>
                    <a:pt x="587071" y="148986"/>
                    <a:pt x="526311" y="164701"/>
                    <a:pt x="600121" y="152400"/>
                  </a:cubicBezTo>
                  <a:cubicBezTo>
                    <a:pt x="604538" y="145774"/>
                    <a:pt x="612494" y="140437"/>
                    <a:pt x="613373" y="132522"/>
                  </a:cubicBezTo>
                  <a:cubicBezTo>
                    <a:pt x="617683" y="93732"/>
                    <a:pt x="601181" y="87553"/>
                    <a:pt x="580242" y="59635"/>
                  </a:cubicBezTo>
                  <a:cubicBezTo>
                    <a:pt x="575464" y="53264"/>
                    <a:pt x="572983" y="45000"/>
                    <a:pt x="566990" y="39756"/>
                  </a:cubicBezTo>
                  <a:cubicBezTo>
                    <a:pt x="555004" y="29268"/>
                    <a:pt x="540486" y="22087"/>
                    <a:pt x="527234" y="13252"/>
                  </a:cubicBezTo>
                  <a:lnTo>
                    <a:pt x="507355" y="0"/>
                  </a:lnTo>
                  <a:cubicBezTo>
                    <a:pt x="480851" y="2209"/>
                    <a:pt x="453317" y="-1016"/>
                    <a:pt x="427842" y="6626"/>
                  </a:cubicBezTo>
                  <a:cubicBezTo>
                    <a:pt x="407884" y="12613"/>
                    <a:pt x="391966" y="27896"/>
                    <a:pt x="374834" y="39756"/>
                  </a:cubicBezTo>
                  <a:cubicBezTo>
                    <a:pt x="355301" y="53279"/>
                    <a:pt x="331072" y="74624"/>
                    <a:pt x="315199" y="92765"/>
                  </a:cubicBezTo>
                  <a:cubicBezTo>
                    <a:pt x="307927" y="101076"/>
                    <a:pt x="301947" y="110435"/>
                    <a:pt x="295321" y="119270"/>
                  </a:cubicBezTo>
                  <a:cubicBezTo>
                    <a:pt x="288531" y="248284"/>
                    <a:pt x="318410" y="274880"/>
                    <a:pt x="282069" y="238539"/>
                  </a:cubicBezTo>
                </a:path>
              </a:pathLst>
            </a:cu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a:p>
          </p:txBody>
        </p:sp>
        <p:sp>
          <p:nvSpPr>
            <p:cNvPr id="74" name="Freeform 73">
              <a:extLst>
                <a:ext uri="{FF2B5EF4-FFF2-40B4-BE49-F238E27FC236}">
                  <a16:creationId xmlns:a16="http://schemas.microsoft.com/office/drawing/2014/main" xmlns="" id="{4218F4C0-C069-5D4D-8763-B02CA6AADD89}"/>
                </a:ext>
              </a:extLst>
            </p:cNvPr>
            <p:cNvSpPr/>
            <p:nvPr/>
          </p:nvSpPr>
          <p:spPr>
            <a:xfrm>
              <a:off x="2958088" y="2270251"/>
              <a:ext cx="328451" cy="201279"/>
            </a:xfrm>
            <a:custGeom>
              <a:avLst/>
              <a:gdLst>
                <a:gd name="connsiteX0" fmla="*/ 368208 w 614061"/>
                <a:gd name="connsiteY0" fmla="*/ 212035 h 417443"/>
                <a:gd name="connsiteX1" fmla="*/ 36903 w 614061"/>
                <a:gd name="connsiteY1" fmla="*/ 284922 h 417443"/>
                <a:gd name="connsiteX2" fmla="*/ 96538 w 614061"/>
                <a:gd name="connsiteY2" fmla="*/ 311426 h 417443"/>
                <a:gd name="connsiteX3" fmla="*/ 195929 w 614061"/>
                <a:gd name="connsiteY3" fmla="*/ 318052 h 417443"/>
                <a:gd name="connsiteX4" fmla="*/ 354955 w 614061"/>
                <a:gd name="connsiteY4" fmla="*/ 304800 h 417443"/>
                <a:gd name="connsiteX5" fmla="*/ 368208 w 614061"/>
                <a:gd name="connsiteY5" fmla="*/ 291548 h 417443"/>
                <a:gd name="connsiteX6" fmla="*/ 388086 w 614061"/>
                <a:gd name="connsiteY6" fmla="*/ 278296 h 417443"/>
                <a:gd name="connsiteX7" fmla="*/ 414590 w 614061"/>
                <a:gd name="connsiteY7" fmla="*/ 245165 h 417443"/>
                <a:gd name="connsiteX8" fmla="*/ 434469 w 614061"/>
                <a:gd name="connsiteY8" fmla="*/ 225287 h 417443"/>
                <a:gd name="connsiteX9" fmla="*/ 447721 w 614061"/>
                <a:gd name="connsiteY9" fmla="*/ 185530 h 417443"/>
                <a:gd name="connsiteX10" fmla="*/ 454347 w 614061"/>
                <a:gd name="connsiteY10" fmla="*/ 165652 h 417443"/>
                <a:gd name="connsiteX11" fmla="*/ 434469 w 614061"/>
                <a:gd name="connsiteY11" fmla="*/ 106017 h 417443"/>
                <a:gd name="connsiteX12" fmla="*/ 407964 w 614061"/>
                <a:gd name="connsiteY12" fmla="*/ 99391 h 417443"/>
                <a:gd name="connsiteX13" fmla="*/ 368208 w 614061"/>
                <a:gd name="connsiteY13" fmla="*/ 86139 h 417443"/>
                <a:gd name="connsiteX14" fmla="*/ 282069 w 614061"/>
                <a:gd name="connsiteY14" fmla="*/ 72887 h 417443"/>
                <a:gd name="connsiteX15" fmla="*/ 229060 w 614061"/>
                <a:gd name="connsiteY15" fmla="*/ 79513 h 417443"/>
                <a:gd name="connsiteX16" fmla="*/ 222434 w 614061"/>
                <a:gd name="connsiteY16" fmla="*/ 119270 h 417443"/>
                <a:gd name="connsiteX17" fmla="*/ 235686 w 614061"/>
                <a:gd name="connsiteY17" fmla="*/ 165652 h 417443"/>
                <a:gd name="connsiteX18" fmla="*/ 56782 w 614061"/>
                <a:gd name="connsiteY18" fmla="*/ 178904 h 417443"/>
                <a:gd name="connsiteX19" fmla="*/ 17025 w 614061"/>
                <a:gd name="connsiteY19" fmla="*/ 192156 h 417443"/>
                <a:gd name="connsiteX20" fmla="*/ 10399 w 614061"/>
                <a:gd name="connsiteY20" fmla="*/ 258417 h 417443"/>
                <a:gd name="connsiteX21" fmla="*/ 63408 w 614061"/>
                <a:gd name="connsiteY21" fmla="*/ 318052 h 417443"/>
                <a:gd name="connsiteX22" fmla="*/ 83286 w 614061"/>
                <a:gd name="connsiteY22" fmla="*/ 331304 h 417443"/>
                <a:gd name="connsiteX23" fmla="*/ 103164 w 614061"/>
                <a:gd name="connsiteY23" fmla="*/ 344556 h 417443"/>
                <a:gd name="connsiteX24" fmla="*/ 162799 w 614061"/>
                <a:gd name="connsiteY24" fmla="*/ 364435 h 417443"/>
                <a:gd name="connsiteX25" fmla="*/ 182677 w 614061"/>
                <a:gd name="connsiteY25" fmla="*/ 371061 h 417443"/>
                <a:gd name="connsiteX26" fmla="*/ 202555 w 614061"/>
                <a:gd name="connsiteY26" fmla="*/ 377687 h 417443"/>
                <a:gd name="connsiteX27" fmla="*/ 235686 w 614061"/>
                <a:gd name="connsiteY27" fmla="*/ 404191 h 417443"/>
                <a:gd name="connsiteX28" fmla="*/ 275442 w 614061"/>
                <a:gd name="connsiteY28" fmla="*/ 417443 h 417443"/>
                <a:gd name="connsiteX29" fmla="*/ 308573 w 614061"/>
                <a:gd name="connsiteY29" fmla="*/ 410817 h 417443"/>
                <a:gd name="connsiteX30" fmla="*/ 414590 w 614061"/>
                <a:gd name="connsiteY30" fmla="*/ 397565 h 417443"/>
                <a:gd name="connsiteX31" fmla="*/ 494103 w 614061"/>
                <a:gd name="connsiteY31" fmla="*/ 324678 h 417443"/>
                <a:gd name="connsiteX32" fmla="*/ 500729 w 614061"/>
                <a:gd name="connsiteY32" fmla="*/ 304800 h 417443"/>
                <a:gd name="connsiteX33" fmla="*/ 507355 w 614061"/>
                <a:gd name="connsiteY33" fmla="*/ 198783 h 417443"/>
                <a:gd name="connsiteX34" fmla="*/ 540486 w 614061"/>
                <a:gd name="connsiteY34" fmla="*/ 172278 h 417443"/>
                <a:gd name="connsiteX35" fmla="*/ 600121 w 614061"/>
                <a:gd name="connsiteY35" fmla="*/ 152400 h 417443"/>
                <a:gd name="connsiteX36" fmla="*/ 613373 w 614061"/>
                <a:gd name="connsiteY36" fmla="*/ 132522 h 417443"/>
                <a:gd name="connsiteX37" fmla="*/ 580242 w 614061"/>
                <a:gd name="connsiteY37" fmla="*/ 59635 h 417443"/>
                <a:gd name="connsiteX38" fmla="*/ 566990 w 614061"/>
                <a:gd name="connsiteY38" fmla="*/ 39756 h 417443"/>
                <a:gd name="connsiteX39" fmla="*/ 527234 w 614061"/>
                <a:gd name="connsiteY39" fmla="*/ 13252 h 417443"/>
                <a:gd name="connsiteX40" fmla="*/ 507355 w 614061"/>
                <a:gd name="connsiteY40" fmla="*/ 0 h 417443"/>
                <a:gd name="connsiteX41" fmla="*/ 427842 w 614061"/>
                <a:gd name="connsiteY41" fmla="*/ 6626 h 417443"/>
                <a:gd name="connsiteX42" fmla="*/ 374834 w 614061"/>
                <a:gd name="connsiteY42" fmla="*/ 39756 h 417443"/>
                <a:gd name="connsiteX43" fmla="*/ 315199 w 614061"/>
                <a:gd name="connsiteY43" fmla="*/ 92765 h 417443"/>
                <a:gd name="connsiteX44" fmla="*/ 295321 w 614061"/>
                <a:gd name="connsiteY44" fmla="*/ 119270 h 417443"/>
                <a:gd name="connsiteX45" fmla="*/ 282069 w 614061"/>
                <a:gd name="connsiteY45" fmla="*/ 238539 h 4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4061" h="417443">
                  <a:moveTo>
                    <a:pt x="368208" y="212035"/>
                  </a:moveTo>
                  <a:cubicBezTo>
                    <a:pt x="257773" y="236331"/>
                    <a:pt x="143095" y="246071"/>
                    <a:pt x="36903" y="284922"/>
                  </a:cubicBezTo>
                  <a:cubicBezTo>
                    <a:pt x="16474" y="292396"/>
                    <a:pt x="75242" y="306989"/>
                    <a:pt x="96538" y="311426"/>
                  </a:cubicBezTo>
                  <a:cubicBezTo>
                    <a:pt x="129044" y="318198"/>
                    <a:pt x="162799" y="315843"/>
                    <a:pt x="195929" y="318052"/>
                  </a:cubicBezTo>
                  <a:cubicBezTo>
                    <a:pt x="248938" y="313635"/>
                    <a:pt x="302381" y="312888"/>
                    <a:pt x="354955" y="304800"/>
                  </a:cubicBezTo>
                  <a:cubicBezTo>
                    <a:pt x="361130" y="303850"/>
                    <a:pt x="363330" y="295451"/>
                    <a:pt x="368208" y="291548"/>
                  </a:cubicBezTo>
                  <a:cubicBezTo>
                    <a:pt x="374426" y="286573"/>
                    <a:pt x="381868" y="283271"/>
                    <a:pt x="388086" y="278296"/>
                  </a:cubicBezTo>
                  <a:cubicBezTo>
                    <a:pt x="407363" y="262874"/>
                    <a:pt x="397371" y="265827"/>
                    <a:pt x="414590" y="245165"/>
                  </a:cubicBezTo>
                  <a:cubicBezTo>
                    <a:pt x="420589" y="237966"/>
                    <a:pt x="427843" y="231913"/>
                    <a:pt x="434469" y="225287"/>
                  </a:cubicBezTo>
                  <a:lnTo>
                    <a:pt x="447721" y="185530"/>
                  </a:lnTo>
                  <a:lnTo>
                    <a:pt x="454347" y="165652"/>
                  </a:lnTo>
                  <a:cubicBezTo>
                    <a:pt x="451870" y="150788"/>
                    <a:pt x="451938" y="117663"/>
                    <a:pt x="434469" y="106017"/>
                  </a:cubicBezTo>
                  <a:cubicBezTo>
                    <a:pt x="426892" y="100965"/>
                    <a:pt x="416687" y="102008"/>
                    <a:pt x="407964" y="99391"/>
                  </a:cubicBezTo>
                  <a:cubicBezTo>
                    <a:pt x="394584" y="95377"/>
                    <a:pt x="382069" y="87872"/>
                    <a:pt x="368208" y="86139"/>
                  </a:cubicBezTo>
                  <a:cubicBezTo>
                    <a:pt x="304024" y="78116"/>
                    <a:pt x="332660" y="83005"/>
                    <a:pt x="282069" y="72887"/>
                  </a:cubicBezTo>
                  <a:cubicBezTo>
                    <a:pt x="264399" y="75096"/>
                    <a:pt x="243116" y="68580"/>
                    <a:pt x="229060" y="79513"/>
                  </a:cubicBezTo>
                  <a:cubicBezTo>
                    <a:pt x="218455" y="87761"/>
                    <a:pt x="222434" y="105835"/>
                    <a:pt x="222434" y="119270"/>
                  </a:cubicBezTo>
                  <a:cubicBezTo>
                    <a:pt x="222434" y="127590"/>
                    <a:pt x="232561" y="156278"/>
                    <a:pt x="235686" y="165652"/>
                  </a:cubicBezTo>
                  <a:cubicBezTo>
                    <a:pt x="160013" y="190876"/>
                    <a:pt x="264286" y="158154"/>
                    <a:pt x="56782" y="178904"/>
                  </a:cubicBezTo>
                  <a:cubicBezTo>
                    <a:pt x="42882" y="180294"/>
                    <a:pt x="17025" y="192156"/>
                    <a:pt x="17025" y="192156"/>
                  </a:cubicBezTo>
                  <a:cubicBezTo>
                    <a:pt x="-7033" y="216216"/>
                    <a:pt x="-2090" y="204298"/>
                    <a:pt x="10399" y="258417"/>
                  </a:cubicBezTo>
                  <a:cubicBezTo>
                    <a:pt x="19983" y="299948"/>
                    <a:pt x="26587" y="293505"/>
                    <a:pt x="63408" y="318052"/>
                  </a:cubicBezTo>
                  <a:lnTo>
                    <a:pt x="83286" y="331304"/>
                  </a:lnTo>
                  <a:cubicBezTo>
                    <a:pt x="89912" y="335721"/>
                    <a:pt x="95609" y="342038"/>
                    <a:pt x="103164" y="344556"/>
                  </a:cubicBezTo>
                  <a:lnTo>
                    <a:pt x="162799" y="364435"/>
                  </a:lnTo>
                  <a:lnTo>
                    <a:pt x="182677" y="371061"/>
                  </a:lnTo>
                  <a:lnTo>
                    <a:pt x="202555" y="377687"/>
                  </a:lnTo>
                  <a:cubicBezTo>
                    <a:pt x="213569" y="388701"/>
                    <a:pt x="220642" y="397505"/>
                    <a:pt x="235686" y="404191"/>
                  </a:cubicBezTo>
                  <a:cubicBezTo>
                    <a:pt x="248451" y="409864"/>
                    <a:pt x="275442" y="417443"/>
                    <a:pt x="275442" y="417443"/>
                  </a:cubicBezTo>
                  <a:cubicBezTo>
                    <a:pt x="286486" y="415234"/>
                    <a:pt x="297380" y="412061"/>
                    <a:pt x="308573" y="410817"/>
                  </a:cubicBezTo>
                  <a:cubicBezTo>
                    <a:pt x="415999" y="398881"/>
                    <a:pt x="363918" y="414456"/>
                    <a:pt x="414590" y="397565"/>
                  </a:cubicBezTo>
                  <a:cubicBezTo>
                    <a:pt x="444237" y="373847"/>
                    <a:pt x="477220" y="358443"/>
                    <a:pt x="494103" y="324678"/>
                  </a:cubicBezTo>
                  <a:cubicBezTo>
                    <a:pt x="497227" y="318431"/>
                    <a:pt x="498520" y="311426"/>
                    <a:pt x="500729" y="304800"/>
                  </a:cubicBezTo>
                  <a:cubicBezTo>
                    <a:pt x="502938" y="269461"/>
                    <a:pt x="501832" y="233758"/>
                    <a:pt x="507355" y="198783"/>
                  </a:cubicBezTo>
                  <a:cubicBezTo>
                    <a:pt x="511185" y="174528"/>
                    <a:pt x="524715" y="180164"/>
                    <a:pt x="540486" y="172278"/>
                  </a:cubicBezTo>
                  <a:cubicBezTo>
                    <a:pt x="587071" y="148986"/>
                    <a:pt x="526311" y="164701"/>
                    <a:pt x="600121" y="152400"/>
                  </a:cubicBezTo>
                  <a:cubicBezTo>
                    <a:pt x="604538" y="145774"/>
                    <a:pt x="612494" y="140437"/>
                    <a:pt x="613373" y="132522"/>
                  </a:cubicBezTo>
                  <a:cubicBezTo>
                    <a:pt x="617683" y="93732"/>
                    <a:pt x="601181" y="87553"/>
                    <a:pt x="580242" y="59635"/>
                  </a:cubicBezTo>
                  <a:cubicBezTo>
                    <a:pt x="575464" y="53264"/>
                    <a:pt x="572983" y="45000"/>
                    <a:pt x="566990" y="39756"/>
                  </a:cubicBezTo>
                  <a:cubicBezTo>
                    <a:pt x="555004" y="29268"/>
                    <a:pt x="540486" y="22087"/>
                    <a:pt x="527234" y="13252"/>
                  </a:cubicBezTo>
                  <a:lnTo>
                    <a:pt x="507355" y="0"/>
                  </a:lnTo>
                  <a:cubicBezTo>
                    <a:pt x="480851" y="2209"/>
                    <a:pt x="453317" y="-1016"/>
                    <a:pt x="427842" y="6626"/>
                  </a:cubicBezTo>
                  <a:cubicBezTo>
                    <a:pt x="407884" y="12613"/>
                    <a:pt x="391966" y="27896"/>
                    <a:pt x="374834" y="39756"/>
                  </a:cubicBezTo>
                  <a:cubicBezTo>
                    <a:pt x="355301" y="53279"/>
                    <a:pt x="331072" y="74624"/>
                    <a:pt x="315199" y="92765"/>
                  </a:cubicBezTo>
                  <a:cubicBezTo>
                    <a:pt x="307927" y="101076"/>
                    <a:pt x="301947" y="110435"/>
                    <a:pt x="295321" y="119270"/>
                  </a:cubicBezTo>
                  <a:cubicBezTo>
                    <a:pt x="288531" y="248284"/>
                    <a:pt x="318410" y="274880"/>
                    <a:pt x="282069" y="238539"/>
                  </a:cubicBezTo>
                </a:path>
              </a:pathLst>
            </a:cu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a:p>
          </p:txBody>
        </p:sp>
        <p:sp>
          <p:nvSpPr>
            <p:cNvPr id="75" name="Freeform 74">
              <a:extLst>
                <a:ext uri="{FF2B5EF4-FFF2-40B4-BE49-F238E27FC236}">
                  <a16:creationId xmlns:a16="http://schemas.microsoft.com/office/drawing/2014/main" xmlns="" id="{F069AF67-A534-D844-8BEA-C9BF98C63343}"/>
                </a:ext>
              </a:extLst>
            </p:cNvPr>
            <p:cNvSpPr/>
            <p:nvPr/>
          </p:nvSpPr>
          <p:spPr>
            <a:xfrm rot="17763118">
              <a:off x="4205052" y="4046957"/>
              <a:ext cx="328451" cy="201279"/>
            </a:xfrm>
            <a:custGeom>
              <a:avLst/>
              <a:gdLst>
                <a:gd name="connsiteX0" fmla="*/ 368208 w 614061"/>
                <a:gd name="connsiteY0" fmla="*/ 212035 h 417443"/>
                <a:gd name="connsiteX1" fmla="*/ 36903 w 614061"/>
                <a:gd name="connsiteY1" fmla="*/ 284922 h 417443"/>
                <a:gd name="connsiteX2" fmla="*/ 96538 w 614061"/>
                <a:gd name="connsiteY2" fmla="*/ 311426 h 417443"/>
                <a:gd name="connsiteX3" fmla="*/ 195929 w 614061"/>
                <a:gd name="connsiteY3" fmla="*/ 318052 h 417443"/>
                <a:gd name="connsiteX4" fmla="*/ 354955 w 614061"/>
                <a:gd name="connsiteY4" fmla="*/ 304800 h 417443"/>
                <a:gd name="connsiteX5" fmla="*/ 368208 w 614061"/>
                <a:gd name="connsiteY5" fmla="*/ 291548 h 417443"/>
                <a:gd name="connsiteX6" fmla="*/ 388086 w 614061"/>
                <a:gd name="connsiteY6" fmla="*/ 278296 h 417443"/>
                <a:gd name="connsiteX7" fmla="*/ 414590 w 614061"/>
                <a:gd name="connsiteY7" fmla="*/ 245165 h 417443"/>
                <a:gd name="connsiteX8" fmla="*/ 434469 w 614061"/>
                <a:gd name="connsiteY8" fmla="*/ 225287 h 417443"/>
                <a:gd name="connsiteX9" fmla="*/ 447721 w 614061"/>
                <a:gd name="connsiteY9" fmla="*/ 185530 h 417443"/>
                <a:gd name="connsiteX10" fmla="*/ 454347 w 614061"/>
                <a:gd name="connsiteY10" fmla="*/ 165652 h 417443"/>
                <a:gd name="connsiteX11" fmla="*/ 434469 w 614061"/>
                <a:gd name="connsiteY11" fmla="*/ 106017 h 417443"/>
                <a:gd name="connsiteX12" fmla="*/ 407964 w 614061"/>
                <a:gd name="connsiteY12" fmla="*/ 99391 h 417443"/>
                <a:gd name="connsiteX13" fmla="*/ 368208 w 614061"/>
                <a:gd name="connsiteY13" fmla="*/ 86139 h 417443"/>
                <a:gd name="connsiteX14" fmla="*/ 282069 w 614061"/>
                <a:gd name="connsiteY14" fmla="*/ 72887 h 417443"/>
                <a:gd name="connsiteX15" fmla="*/ 229060 w 614061"/>
                <a:gd name="connsiteY15" fmla="*/ 79513 h 417443"/>
                <a:gd name="connsiteX16" fmla="*/ 222434 w 614061"/>
                <a:gd name="connsiteY16" fmla="*/ 119270 h 417443"/>
                <a:gd name="connsiteX17" fmla="*/ 235686 w 614061"/>
                <a:gd name="connsiteY17" fmla="*/ 165652 h 417443"/>
                <a:gd name="connsiteX18" fmla="*/ 56782 w 614061"/>
                <a:gd name="connsiteY18" fmla="*/ 178904 h 417443"/>
                <a:gd name="connsiteX19" fmla="*/ 17025 w 614061"/>
                <a:gd name="connsiteY19" fmla="*/ 192156 h 417443"/>
                <a:gd name="connsiteX20" fmla="*/ 10399 w 614061"/>
                <a:gd name="connsiteY20" fmla="*/ 258417 h 417443"/>
                <a:gd name="connsiteX21" fmla="*/ 63408 w 614061"/>
                <a:gd name="connsiteY21" fmla="*/ 318052 h 417443"/>
                <a:gd name="connsiteX22" fmla="*/ 83286 w 614061"/>
                <a:gd name="connsiteY22" fmla="*/ 331304 h 417443"/>
                <a:gd name="connsiteX23" fmla="*/ 103164 w 614061"/>
                <a:gd name="connsiteY23" fmla="*/ 344556 h 417443"/>
                <a:gd name="connsiteX24" fmla="*/ 162799 w 614061"/>
                <a:gd name="connsiteY24" fmla="*/ 364435 h 417443"/>
                <a:gd name="connsiteX25" fmla="*/ 182677 w 614061"/>
                <a:gd name="connsiteY25" fmla="*/ 371061 h 417443"/>
                <a:gd name="connsiteX26" fmla="*/ 202555 w 614061"/>
                <a:gd name="connsiteY26" fmla="*/ 377687 h 417443"/>
                <a:gd name="connsiteX27" fmla="*/ 235686 w 614061"/>
                <a:gd name="connsiteY27" fmla="*/ 404191 h 417443"/>
                <a:gd name="connsiteX28" fmla="*/ 275442 w 614061"/>
                <a:gd name="connsiteY28" fmla="*/ 417443 h 417443"/>
                <a:gd name="connsiteX29" fmla="*/ 308573 w 614061"/>
                <a:gd name="connsiteY29" fmla="*/ 410817 h 417443"/>
                <a:gd name="connsiteX30" fmla="*/ 414590 w 614061"/>
                <a:gd name="connsiteY30" fmla="*/ 397565 h 417443"/>
                <a:gd name="connsiteX31" fmla="*/ 494103 w 614061"/>
                <a:gd name="connsiteY31" fmla="*/ 324678 h 417443"/>
                <a:gd name="connsiteX32" fmla="*/ 500729 w 614061"/>
                <a:gd name="connsiteY32" fmla="*/ 304800 h 417443"/>
                <a:gd name="connsiteX33" fmla="*/ 507355 w 614061"/>
                <a:gd name="connsiteY33" fmla="*/ 198783 h 417443"/>
                <a:gd name="connsiteX34" fmla="*/ 540486 w 614061"/>
                <a:gd name="connsiteY34" fmla="*/ 172278 h 417443"/>
                <a:gd name="connsiteX35" fmla="*/ 600121 w 614061"/>
                <a:gd name="connsiteY35" fmla="*/ 152400 h 417443"/>
                <a:gd name="connsiteX36" fmla="*/ 613373 w 614061"/>
                <a:gd name="connsiteY36" fmla="*/ 132522 h 417443"/>
                <a:gd name="connsiteX37" fmla="*/ 580242 w 614061"/>
                <a:gd name="connsiteY37" fmla="*/ 59635 h 417443"/>
                <a:gd name="connsiteX38" fmla="*/ 566990 w 614061"/>
                <a:gd name="connsiteY38" fmla="*/ 39756 h 417443"/>
                <a:gd name="connsiteX39" fmla="*/ 527234 w 614061"/>
                <a:gd name="connsiteY39" fmla="*/ 13252 h 417443"/>
                <a:gd name="connsiteX40" fmla="*/ 507355 w 614061"/>
                <a:gd name="connsiteY40" fmla="*/ 0 h 417443"/>
                <a:gd name="connsiteX41" fmla="*/ 427842 w 614061"/>
                <a:gd name="connsiteY41" fmla="*/ 6626 h 417443"/>
                <a:gd name="connsiteX42" fmla="*/ 374834 w 614061"/>
                <a:gd name="connsiteY42" fmla="*/ 39756 h 417443"/>
                <a:gd name="connsiteX43" fmla="*/ 315199 w 614061"/>
                <a:gd name="connsiteY43" fmla="*/ 92765 h 417443"/>
                <a:gd name="connsiteX44" fmla="*/ 295321 w 614061"/>
                <a:gd name="connsiteY44" fmla="*/ 119270 h 417443"/>
                <a:gd name="connsiteX45" fmla="*/ 282069 w 614061"/>
                <a:gd name="connsiteY45" fmla="*/ 238539 h 4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4061" h="417443">
                  <a:moveTo>
                    <a:pt x="368208" y="212035"/>
                  </a:moveTo>
                  <a:cubicBezTo>
                    <a:pt x="257773" y="236331"/>
                    <a:pt x="143095" y="246071"/>
                    <a:pt x="36903" y="284922"/>
                  </a:cubicBezTo>
                  <a:cubicBezTo>
                    <a:pt x="16474" y="292396"/>
                    <a:pt x="75242" y="306989"/>
                    <a:pt x="96538" y="311426"/>
                  </a:cubicBezTo>
                  <a:cubicBezTo>
                    <a:pt x="129044" y="318198"/>
                    <a:pt x="162799" y="315843"/>
                    <a:pt x="195929" y="318052"/>
                  </a:cubicBezTo>
                  <a:cubicBezTo>
                    <a:pt x="248938" y="313635"/>
                    <a:pt x="302381" y="312888"/>
                    <a:pt x="354955" y="304800"/>
                  </a:cubicBezTo>
                  <a:cubicBezTo>
                    <a:pt x="361130" y="303850"/>
                    <a:pt x="363330" y="295451"/>
                    <a:pt x="368208" y="291548"/>
                  </a:cubicBezTo>
                  <a:cubicBezTo>
                    <a:pt x="374426" y="286573"/>
                    <a:pt x="381868" y="283271"/>
                    <a:pt x="388086" y="278296"/>
                  </a:cubicBezTo>
                  <a:cubicBezTo>
                    <a:pt x="407363" y="262874"/>
                    <a:pt x="397371" y="265827"/>
                    <a:pt x="414590" y="245165"/>
                  </a:cubicBezTo>
                  <a:cubicBezTo>
                    <a:pt x="420589" y="237966"/>
                    <a:pt x="427843" y="231913"/>
                    <a:pt x="434469" y="225287"/>
                  </a:cubicBezTo>
                  <a:lnTo>
                    <a:pt x="447721" y="185530"/>
                  </a:lnTo>
                  <a:lnTo>
                    <a:pt x="454347" y="165652"/>
                  </a:lnTo>
                  <a:cubicBezTo>
                    <a:pt x="451870" y="150788"/>
                    <a:pt x="451938" y="117663"/>
                    <a:pt x="434469" y="106017"/>
                  </a:cubicBezTo>
                  <a:cubicBezTo>
                    <a:pt x="426892" y="100965"/>
                    <a:pt x="416687" y="102008"/>
                    <a:pt x="407964" y="99391"/>
                  </a:cubicBezTo>
                  <a:cubicBezTo>
                    <a:pt x="394584" y="95377"/>
                    <a:pt x="382069" y="87872"/>
                    <a:pt x="368208" y="86139"/>
                  </a:cubicBezTo>
                  <a:cubicBezTo>
                    <a:pt x="304024" y="78116"/>
                    <a:pt x="332660" y="83005"/>
                    <a:pt x="282069" y="72887"/>
                  </a:cubicBezTo>
                  <a:cubicBezTo>
                    <a:pt x="264399" y="75096"/>
                    <a:pt x="243116" y="68580"/>
                    <a:pt x="229060" y="79513"/>
                  </a:cubicBezTo>
                  <a:cubicBezTo>
                    <a:pt x="218455" y="87761"/>
                    <a:pt x="222434" y="105835"/>
                    <a:pt x="222434" y="119270"/>
                  </a:cubicBezTo>
                  <a:cubicBezTo>
                    <a:pt x="222434" y="127590"/>
                    <a:pt x="232561" y="156278"/>
                    <a:pt x="235686" y="165652"/>
                  </a:cubicBezTo>
                  <a:cubicBezTo>
                    <a:pt x="160013" y="190876"/>
                    <a:pt x="264286" y="158154"/>
                    <a:pt x="56782" y="178904"/>
                  </a:cubicBezTo>
                  <a:cubicBezTo>
                    <a:pt x="42882" y="180294"/>
                    <a:pt x="17025" y="192156"/>
                    <a:pt x="17025" y="192156"/>
                  </a:cubicBezTo>
                  <a:cubicBezTo>
                    <a:pt x="-7033" y="216216"/>
                    <a:pt x="-2090" y="204298"/>
                    <a:pt x="10399" y="258417"/>
                  </a:cubicBezTo>
                  <a:cubicBezTo>
                    <a:pt x="19983" y="299948"/>
                    <a:pt x="26587" y="293505"/>
                    <a:pt x="63408" y="318052"/>
                  </a:cubicBezTo>
                  <a:lnTo>
                    <a:pt x="83286" y="331304"/>
                  </a:lnTo>
                  <a:cubicBezTo>
                    <a:pt x="89912" y="335721"/>
                    <a:pt x="95609" y="342038"/>
                    <a:pt x="103164" y="344556"/>
                  </a:cubicBezTo>
                  <a:lnTo>
                    <a:pt x="162799" y="364435"/>
                  </a:lnTo>
                  <a:lnTo>
                    <a:pt x="182677" y="371061"/>
                  </a:lnTo>
                  <a:lnTo>
                    <a:pt x="202555" y="377687"/>
                  </a:lnTo>
                  <a:cubicBezTo>
                    <a:pt x="213569" y="388701"/>
                    <a:pt x="220642" y="397505"/>
                    <a:pt x="235686" y="404191"/>
                  </a:cubicBezTo>
                  <a:cubicBezTo>
                    <a:pt x="248451" y="409864"/>
                    <a:pt x="275442" y="417443"/>
                    <a:pt x="275442" y="417443"/>
                  </a:cubicBezTo>
                  <a:cubicBezTo>
                    <a:pt x="286486" y="415234"/>
                    <a:pt x="297380" y="412061"/>
                    <a:pt x="308573" y="410817"/>
                  </a:cubicBezTo>
                  <a:cubicBezTo>
                    <a:pt x="415999" y="398881"/>
                    <a:pt x="363918" y="414456"/>
                    <a:pt x="414590" y="397565"/>
                  </a:cubicBezTo>
                  <a:cubicBezTo>
                    <a:pt x="444237" y="373847"/>
                    <a:pt x="477220" y="358443"/>
                    <a:pt x="494103" y="324678"/>
                  </a:cubicBezTo>
                  <a:cubicBezTo>
                    <a:pt x="497227" y="318431"/>
                    <a:pt x="498520" y="311426"/>
                    <a:pt x="500729" y="304800"/>
                  </a:cubicBezTo>
                  <a:cubicBezTo>
                    <a:pt x="502938" y="269461"/>
                    <a:pt x="501832" y="233758"/>
                    <a:pt x="507355" y="198783"/>
                  </a:cubicBezTo>
                  <a:cubicBezTo>
                    <a:pt x="511185" y="174528"/>
                    <a:pt x="524715" y="180164"/>
                    <a:pt x="540486" y="172278"/>
                  </a:cubicBezTo>
                  <a:cubicBezTo>
                    <a:pt x="587071" y="148986"/>
                    <a:pt x="526311" y="164701"/>
                    <a:pt x="600121" y="152400"/>
                  </a:cubicBezTo>
                  <a:cubicBezTo>
                    <a:pt x="604538" y="145774"/>
                    <a:pt x="612494" y="140437"/>
                    <a:pt x="613373" y="132522"/>
                  </a:cubicBezTo>
                  <a:cubicBezTo>
                    <a:pt x="617683" y="93732"/>
                    <a:pt x="601181" y="87553"/>
                    <a:pt x="580242" y="59635"/>
                  </a:cubicBezTo>
                  <a:cubicBezTo>
                    <a:pt x="575464" y="53264"/>
                    <a:pt x="572983" y="45000"/>
                    <a:pt x="566990" y="39756"/>
                  </a:cubicBezTo>
                  <a:cubicBezTo>
                    <a:pt x="555004" y="29268"/>
                    <a:pt x="540486" y="22087"/>
                    <a:pt x="527234" y="13252"/>
                  </a:cubicBezTo>
                  <a:lnTo>
                    <a:pt x="507355" y="0"/>
                  </a:lnTo>
                  <a:cubicBezTo>
                    <a:pt x="480851" y="2209"/>
                    <a:pt x="453317" y="-1016"/>
                    <a:pt x="427842" y="6626"/>
                  </a:cubicBezTo>
                  <a:cubicBezTo>
                    <a:pt x="407884" y="12613"/>
                    <a:pt x="391966" y="27896"/>
                    <a:pt x="374834" y="39756"/>
                  </a:cubicBezTo>
                  <a:cubicBezTo>
                    <a:pt x="355301" y="53279"/>
                    <a:pt x="331072" y="74624"/>
                    <a:pt x="315199" y="92765"/>
                  </a:cubicBezTo>
                  <a:cubicBezTo>
                    <a:pt x="307927" y="101076"/>
                    <a:pt x="301947" y="110435"/>
                    <a:pt x="295321" y="119270"/>
                  </a:cubicBezTo>
                  <a:cubicBezTo>
                    <a:pt x="288531" y="248284"/>
                    <a:pt x="318410" y="274880"/>
                    <a:pt x="282069" y="238539"/>
                  </a:cubicBezTo>
                </a:path>
              </a:pathLst>
            </a:cu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800"/>
            </a:p>
          </p:txBody>
        </p:sp>
        <p:sp>
          <p:nvSpPr>
            <p:cNvPr id="76" name="Up Arrow 75">
              <a:extLst>
                <a:ext uri="{FF2B5EF4-FFF2-40B4-BE49-F238E27FC236}">
                  <a16:creationId xmlns:a16="http://schemas.microsoft.com/office/drawing/2014/main" xmlns="" id="{AD27F9E4-E4DD-DB4A-8057-F3EF86E112CA}"/>
                </a:ext>
              </a:extLst>
            </p:cNvPr>
            <p:cNvSpPr/>
            <p:nvPr/>
          </p:nvSpPr>
          <p:spPr>
            <a:xfrm>
              <a:off x="3540772" y="1962023"/>
              <a:ext cx="223370" cy="370422"/>
            </a:xfrm>
            <a:prstGeom prst="upArrow">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800" dirty="0">
                <a:solidFill>
                  <a:schemeClr val="tx1"/>
                </a:solidFill>
              </a:endParaRPr>
            </a:p>
          </p:txBody>
        </p:sp>
      </p:grpSp>
      <p:pic>
        <p:nvPicPr>
          <p:cNvPr id="77" name="Picture 76">
            <a:extLst>
              <a:ext uri="{FF2B5EF4-FFF2-40B4-BE49-F238E27FC236}">
                <a16:creationId xmlns:a16="http://schemas.microsoft.com/office/drawing/2014/main" xmlns="" id="{EC315B82-8EFB-DC4A-990D-C531FEBF68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9810" y="1593907"/>
            <a:ext cx="1238957" cy="971132"/>
          </a:xfrm>
          <a:prstGeom prst="rect">
            <a:avLst/>
          </a:prstGeom>
        </p:spPr>
      </p:pic>
      <p:sp>
        <p:nvSpPr>
          <p:cNvPr id="78" name="Rectangle 77">
            <a:extLst>
              <a:ext uri="{FF2B5EF4-FFF2-40B4-BE49-F238E27FC236}">
                <a16:creationId xmlns:a16="http://schemas.microsoft.com/office/drawing/2014/main" xmlns="" id="{F828C5D9-0F5E-BA41-9805-7F1F31B03418}"/>
              </a:ext>
            </a:extLst>
          </p:cNvPr>
          <p:cNvSpPr/>
          <p:nvPr/>
        </p:nvSpPr>
        <p:spPr>
          <a:xfrm>
            <a:off x="7532287" y="1579317"/>
            <a:ext cx="1245779" cy="985722"/>
          </a:xfrm>
          <a:prstGeom prst="rect">
            <a:avLst/>
          </a:prstGeom>
          <a:no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9" name="Title 1">
            <a:extLst>
              <a:ext uri="{FF2B5EF4-FFF2-40B4-BE49-F238E27FC236}">
                <a16:creationId xmlns:a16="http://schemas.microsoft.com/office/drawing/2014/main" xmlns="" id="{2F8DAFDF-5D87-4A99-9E56-F846531A4998}"/>
              </a:ext>
            </a:extLst>
          </p:cNvPr>
          <p:cNvSpPr>
            <a:spLocks noGrp="1"/>
          </p:cNvSpPr>
          <p:nvPr>
            <p:ph type="title"/>
          </p:nvPr>
        </p:nvSpPr>
        <p:spPr>
          <a:xfrm>
            <a:off x="152400" y="0"/>
            <a:ext cx="8839200" cy="812800"/>
          </a:xfrm>
        </p:spPr>
        <p:txBody>
          <a:bodyPr/>
          <a:lstStyle/>
          <a:p>
            <a:r>
              <a:rPr lang="en-US" sz="2800" dirty="0">
                <a:solidFill>
                  <a:schemeClr val="accent5"/>
                </a:solidFill>
              </a:rPr>
              <a:t>R2R Manufacturing Activity: Modeling &amp; Simulation of Multilayer Slide Coating and Drying Physics</a:t>
            </a:r>
          </a:p>
        </p:txBody>
      </p:sp>
    </p:spTree>
    <p:extLst>
      <p:ext uri="{BB962C8B-B14F-4D97-AF65-F5344CB8AC3E}">
        <p14:creationId xmlns:p14="http://schemas.microsoft.com/office/powerpoint/2010/main" val="367037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F66823-B550-4EB0-ABB5-0C1E0844D244}"/>
              </a:ext>
            </a:extLst>
          </p:cNvPr>
          <p:cNvSpPr>
            <a:spLocks noGrp="1"/>
          </p:cNvSpPr>
          <p:nvPr>
            <p:ph type="title"/>
          </p:nvPr>
        </p:nvSpPr>
        <p:spPr>
          <a:xfrm>
            <a:off x="207139" y="957931"/>
            <a:ext cx="8636290" cy="650948"/>
          </a:xfrm>
        </p:spPr>
        <p:txBody>
          <a:bodyPr/>
          <a:lstStyle/>
          <a:p>
            <a:r>
              <a:rPr lang="en-US" sz="2000" dirty="0">
                <a:solidFill>
                  <a:schemeClr val="tx1"/>
                </a:solidFill>
              </a:rPr>
              <a:t>Technical Target: Elucidating multilayer coating consolidation physics and  obtaining key drying parameters for process optimization and modeling</a:t>
            </a:r>
          </a:p>
        </p:txBody>
      </p:sp>
      <p:sp>
        <p:nvSpPr>
          <p:cNvPr id="3" name="Content Placeholder 2">
            <a:extLst>
              <a:ext uri="{FF2B5EF4-FFF2-40B4-BE49-F238E27FC236}">
                <a16:creationId xmlns:a16="http://schemas.microsoft.com/office/drawing/2014/main" xmlns="" id="{670946E2-F23E-43FC-91D2-C1EECDD88835}"/>
              </a:ext>
            </a:extLst>
          </p:cNvPr>
          <p:cNvSpPr>
            <a:spLocks noGrp="1"/>
          </p:cNvSpPr>
          <p:nvPr>
            <p:ph idx="1"/>
          </p:nvPr>
        </p:nvSpPr>
        <p:spPr>
          <a:xfrm>
            <a:off x="172001" y="1600200"/>
            <a:ext cx="8743399" cy="1532539"/>
          </a:xfrm>
        </p:spPr>
        <p:txBody>
          <a:bodyPr/>
          <a:lstStyle/>
          <a:p>
            <a:pPr marL="274320" indent="-274320">
              <a:spcBef>
                <a:spcPts val="900"/>
              </a:spcBef>
            </a:pPr>
            <a:r>
              <a:rPr lang="en-US" sz="1600" dirty="0">
                <a:latin typeface="+mn-lt"/>
              </a:rPr>
              <a:t>Designed enclosed miniature automated table to observe drying dynamics in combination with different analytical tools (X-ray radiography, XRD, XAS, IR spectroscopic mapping, optical microscopy, visible and IR cameras, humidity sensors, etc.) </a:t>
            </a:r>
          </a:p>
          <a:p>
            <a:pPr marL="274320" indent="-274320">
              <a:spcBef>
                <a:spcPts val="900"/>
              </a:spcBef>
            </a:pPr>
            <a:r>
              <a:rPr lang="en-US" sz="1600" dirty="0">
                <a:latin typeface="+mn-lt"/>
              </a:rPr>
              <a:t>Interchangeable heater options: IR or convective</a:t>
            </a:r>
          </a:p>
          <a:p>
            <a:pPr marL="274320" indent="-274320">
              <a:spcBef>
                <a:spcPts val="900"/>
              </a:spcBef>
            </a:pPr>
            <a:r>
              <a:rPr lang="en-US" sz="1600" dirty="0">
                <a:latin typeface="+mn-lt"/>
              </a:rPr>
              <a:t>Controllable atmosphere within enclosure</a:t>
            </a:r>
          </a:p>
        </p:txBody>
      </p:sp>
      <p:pic>
        <p:nvPicPr>
          <p:cNvPr id="5" name="Picture 4">
            <a:extLst>
              <a:ext uri="{FF2B5EF4-FFF2-40B4-BE49-F238E27FC236}">
                <a16:creationId xmlns:a16="http://schemas.microsoft.com/office/drawing/2014/main" xmlns="" id="{9C73EFE1-5F49-4E02-8D3E-0D5D28C2A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352800"/>
            <a:ext cx="4567648" cy="2583843"/>
          </a:xfrm>
          <a:prstGeom prst="rect">
            <a:avLst/>
          </a:prstGeom>
        </p:spPr>
      </p:pic>
      <p:sp>
        <p:nvSpPr>
          <p:cNvPr id="6" name="Content Placeholder 2">
            <a:extLst>
              <a:ext uri="{FF2B5EF4-FFF2-40B4-BE49-F238E27FC236}">
                <a16:creationId xmlns:a16="http://schemas.microsoft.com/office/drawing/2014/main" xmlns="" id="{1FB85135-2C78-40B8-9687-13692C3FD9EF}"/>
              </a:ext>
            </a:extLst>
          </p:cNvPr>
          <p:cNvSpPr txBox="1">
            <a:spLocks/>
          </p:cNvSpPr>
          <p:nvPr/>
        </p:nvSpPr>
        <p:spPr bwMode="auto">
          <a:xfrm>
            <a:off x="199434" y="3200400"/>
            <a:ext cx="3952040" cy="3124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15504" indent="-215504" algn="l" rtl="0" eaLnBrk="1" fontAlgn="base" hangingPunct="1">
              <a:lnSpc>
                <a:spcPct val="90000"/>
              </a:lnSpc>
              <a:spcBef>
                <a:spcPts val="105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673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772716"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858441" indent="-129779" algn="l" rtl="0" eaLnBrk="1" fontAlgn="base" hangingPunct="1">
              <a:lnSpc>
                <a:spcPct val="90000"/>
              </a:lnSpc>
              <a:spcBef>
                <a:spcPts val="600"/>
              </a:spcBef>
              <a:spcAft>
                <a:spcPct val="0"/>
              </a:spcAft>
              <a:buClr>
                <a:schemeClr val="tx1"/>
              </a:buClr>
              <a:buFont typeface="Arial" charset="0"/>
              <a:buChar char="–"/>
              <a:defRPr sz="16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450"/>
              </a:spcBef>
              <a:spcAft>
                <a:spcPct val="0"/>
              </a:spcAft>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74320" indent="-212598">
              <a:lnSpc>
                <a:spcPct val="100000"/>
              </a:lnSpc>
              <a:spcBef>
                <a:spcPts val="900"/>
              </a:spcBef>
            </a:pPr>
            <a:r>
              <a:rPr lang="en-US" sz="1600" dirty="0">
                <a:latin typeface="+mn-lt"/>
              </a:rPr>
              <a:t>Controlled substrate tension</a:t>
            </a:r>
          </a:p>
          <a:p>
            <a:pPr marL="274320" indent="-212598">
              <a:lnSpc>
                <a:spcPct val="100000"/>
              </a:lnSpc>
              <a:spcBef>
                <a:spcPts val="900"/>
              </a:spcBef>
            </a:pPr>
            <a:r>
              <a:rPr lang="en-US" sz="1600" dirty="0">
                <a:latin typeface="+mn-lt"/>
              </a:rPr>
              <a:t>Monitor coating height, concentration distributions, component states, evaporation rate, crack formation, etc.</a:t>
            </a:r>
          </a:p>
          <a:p>
            <a:pPr marL="274320" indent="-212598">
              <a:lnSpc>
                <a:spcPct val="100000"/>
              </a:lnSpc>
              <a:spcBef>
                <a:spcPts val="900"/>
              </a:spcBef>
            </a:pPr>
            <a:r>
              <a:rPr lang="en-US" sz="1600" dirty="0">
                <a:latin typeface="+mn-lt"/>
              </a:rPr>
              <a:t>Computer automation to allow operation in beamline hutches and to support readily reproducible experiments</a:t>
            </a:r>
          </a:p>
          <a:p>
            <a:pPr marL="274320" indent="-212598">
              <a:lnSpc>
                <a:spcPct val="100000"/>
              </a:lnSpc>
              <a:spcBef>
                <a:spcPts val="900"/>
              </a:spcBef>
            </a:pPr>
            <a:r>
              <a:rPr lang="en-US" sz="1600" dirty="0">
                <a:latin typeface="+mn-lt"/>
              </a:rPr>
              <a:t>Goal is to develop methodology for using results to build coating drying models that connect component-level and macroscopic behavior</a:t>
            </a:r>
          </a:p>
        </p:txBody>
      </p:sp>
      <p:sp>
        <p:nvSpPr>
          <p:cNvPr id="7" name="Title 1">
            <a:extLst>
              <a:ext uri="{FF2B5EF4-FFF2-40B4-BE49-F238E27FC236}">
                <a16:creationId xmlns:a16="http://schemas.microsoft.com/office/drawing/2014/main" xmlns="" id="{BB5A5D7A-B120-49A6-985A-89DC368E302D}"/>
              </a:ext>
            </a:extLst>
          </p:cNvPr>
          <p:cNvSpPr txBox="1">
            <a:spLocks/>
          </p:cNvSpPr>
          <p:nvPr/>
        </p:nvSpPr>
        <p:spPr bwMode="auto">
          <a:xfrm>
            <a:off x="152400" y="0"/>
            <a:ext cx="88392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1" kern="120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2800" dirty="0">
                <a:solidFill>
                  <a:schemeClr val="accent5"/>
                </a:solidFill>
              </a:rPr>
              <a:t>R2R Manufacturing Activity: </a:t>
            </a:r>
            <a:r>
              <a:rPr lang="en-US" sz="2800" dirty="0"/>
              <a:t>Mimicking of Manufacturing Conditions with Custom Table</a:t>
            </a:r>
            <a:endParaRPr lang="en-US" sz="2800" dirty="0">
              <a:solidFill>
                <a:schemeClr val="accent5"/>
              </a:solidFill>
            </a:endParaRPr>
          </a:p>
        </p:txBody>
      </p:sp>
    </p:spTree>
    <p:extLst>
      <p:ext uri="{BB962C8B-B14F-4D97-AF65-F5344CB8AC3E}">
        <p14:creationId xmlns:p14="http://schemas.microsoft.com/office/powerpoint/2010/main" val="1410232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2F8DAFDF-5D87-4A99-9E56-F846531A4998}"/>
              </a:ext>
            </a:extLst>
          </p:cNvPr>
          <p:cNvSpPr>
            <a:spLocks noGrp="1"/>
          </p:cNvSpPr>
          <p:nvPr>
            <p:ph type="title"/>
          </p:nvPr>
        </p:nvSpPr>
        <p:spPr>
          <a:xfrm>
            <a:off x="152400" y="0"/>
            <a:ext cx="8839200" cy="812800"/>
          </a:xfrm>
        </p:spPr>
        <p:txBody>
          <a:bodyPr/>
          <a:lstStyle/>
          <a:p>
            <a:r>
              <a:rPr lang="en-US" sz="2800" dirty="0">
                <a:solidFill>
                  <a:schemeClr val="accent5"/>
                </a:solidFill>
              </a:rPr>
              <a:t>R2R Manufacturing Activity: Solid-State Lithium Battery Materials Synthesis by Electrospinning Technology</a:t>
            </a:r>
          </a:p>
        </p:txBody>
      </p:sp>
      <p:sp>
        <p:nvSpPr>
          <p:cNvPr id="17" name="TextBox 16"/>
          <p:cNvSpPr txBox="1"/>
          <p:nvPr/>
        </p:nvSpPr>
        <p:spPr>
          <a:xfrm>
            <a:off x="137611" y="930810"/>
            <a:ext cx="4419600" cy="5632311"/>
          </a:xfrm>
          <a:prstGeom prst="rect">
            <a:avLst/>
          </a:prstGeom>
          <a:noFill/>
        </p:spPr>
        <p:txBody>
          <a:bodyPr wrap="square" rtlCol="0">
            <a:spAutoFit/>
          </a:bodyPr>
          <a:lstStyle/>
          <a:p>
            <a:pPr marL="285750" lvl="0" indent="-285750" fontAlgn="ctr">
              <a:spcBef>
                <a:spcPts val="0"/>
              </a:spcBef>
              <a:spcAft>
                <a:spcPts val="600"/>
              </a:spcAft>
              <a:buClr>
                <a:srgbClr val="7AC143"/>
              </a:buClr>
              <a:buFont typeface="Wingdings" panose="05000000000000000000" pitchFamily="2" charset="2"/>
              <a:buChar char="Ø"/>
              <a:defRPr/>
            </a:pP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Target: Develop Li</a:t>
            </a:r>
            <a:r>
              <a:rPr kumimoji="0" lang="en-US" sz="1600" b="1" i="0" u="none" strike="noStrike" kern="1200" cap="none" spc="0" normalizeH="0" baseline="-25000" noProof="0" dirty="0">
                <a:ln>
                  <a:noFill/>
                </a:ln>
                <a:solidFill>
                  <a:srgbClr val="50565C"/>
                </a:solidFill>
                <a:effectLst/>
                <a:uLnTx/>
                <a:uFillTx/>
                <a:latin typeface="Franklin Gothic Book"/>
                <a:ea typeface="+mn-ea"/>
                <a:cs typeface="+mn-cs"/>
              </a:rPr>
              <a:t>7</a:t>
            </a: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La</a:t>
            </a:r>
            <a:r>
              <a:rPr kumimoji="0" lang="en-US" sz="1600" b="1" i="0" u="none" strike="noStrike" kern="1200" cap="none" spc="0" normalizeH="0" baseline="-25000" noProof="0" dirty="0">
                <a:ln>
                  <a:noFill/>
                </a:ln>
                <a:solidFill>
                  <a:srgbClr val="50565C"/>
                </a:solidFill>
                <a:effectLst/>
                <a:uLnTx/>
                <a:uFillTx/>
                <a:latin typeface="Franklin Gothic Book"/>
                <a:ea typeface="+mn-ea"/>
                <a:cs typeface="+mn-cs"/>
              </a:rPr>
              <a:t>3</a:t>
            </a: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Zr</a:t>
            </a:r>
            <a:r>
              <a:rPr kumimoji="0" lang="en-US" sz="1600" b="1" i="0" u="none" strike="noStrike" kern="1200" cap="none" spc="0" normalizeH="0" baseline="-25000" noProof="0" dirty="0">
                <a:ln>
                  <a:noFill/>
                </a:ln>
                <a:solidFill>
                  <a:srgbClr val="50565C"/>
                </a:solidFill>
                <a:effectLst/>
                <a:uLnTx/>
                <a:uFillTx/>
                <a:latin typeface="Franklin Gothic Book"/>
                <a:ea typeface="+mn-ea"/>
                <a:cs typeface="+mn-cs"/>
              </a:rPr>
              <a:t>2</a:t>
            </a: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O</a:t>
            </a:r>
            <a:r>
              <a:rPr kumimoji="0" lang="en-US" sz="1600" b="1" i="0" u="none" strike="noStrike" kern="1200" cap="none" spc="0" normalizeH="0" baseline="-25000" noProof="0" dirty="0">
                <a:ln>
                  <a:noFill/>
                </a:ln>
                <a:solidFill>
                  <a:srgbClr val="50565C"/>
                </a:solidFill>
                <a:effectLst/>
                <a:uLnTx/>
                <a:uFillTx/>
                <a:latin typeface="Franklin Gothic Book"/>
                <a:ea typeface="+mn-ea"/>
                <a:cs typeface="+mn-cs"/>
              </a:rPr>
              <a:t>12</a:t>
            </a:r>
            <a:r>
              <a:rPr kumimoji="0" lang="en-US" sz="1600" b="1" i="0" u="none" strike="noStrike" kern="1200" cap="none" spc="0" normalizeH="0" noProof="0" dirty="0">
                <a:ln>
                  <a:noFill/>
                </a:ln>
                <a:solidFill>
                  <a:srgbClr val="50565C"/>
                </a:solidFill>
                <a:effectLst/>
                <a:uLnTx/>
                <a:uFillTx/>
                <a:latin typeface="Franklin Gothic Book"/>
                <a:ea typeface="+mn-ea"/>
                <a:cs typeface="+mn-cs"/>
              </a:rPr>
              <a:t> (LLZO) </a:t>
            </a: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nanofibers</a:t>
            </a:r>
            <a:r>
              <a:rPr lang="en-US" sz="1600" b="1" noProof="0" dirty="0">
                <a:solidFill>
                  <a:srgbClr val="50565C"/>
                </a:solidFill>
                <a:latin typeface="Franklin Gothic Book"/>
              </a:rPr>
              <a:t> for </a:t>
            </a:r>
            <a:r>
              <a:rPr kumimoji="0" lang="en-US" sz="1600" b="1" i="0" u="none" strike="noStrike" kern="1200" cap="none" spc="0" normalizeH="0" noProof="0" dirty="0">
                <a:ln>
                  <a:noFill/>
                </a:ln>
                <a:solidFill>
                  <a:srgbClr val="50565C"/>
                </a:solidFill>
                <a:effectLst/>
                <a:uLnTx/>
                <a:uFillTx/>
                <a:latin typeface="Franklin Gothic Book"/>
                <a:ea typeface="+mn-ea"/>
                <a:cs typeface="+mn-cs"/>
              </a:rPr>
              <a:t>solid-state lithium battery </a:t>
            </a:r>
            <a:r>
              <a:rPr lang="en-US" sz="1600" b="1" noProof="0" dirty="0">
                <a:solidFill>
                  <a:srgbClr val="50565C"/>
                </a:solidFill>
                <a:latin typeface="Franklin Gothic Book"/>
              </a:rPr>
              <a:t>applications</a:t>
            </a:r>
            <a:endParaRPr kumimoji="0" lang="en-US" sz="1600" b="1" i="0" u="none" strike="noStrike" kern="1200" cap="none" spc="0" normalizeH="0" baseline="0" noProof="0" dirty="0">
              <a:ln>
                <a:noFill/>
              </a:ln>
              <a:solidFill>
                <a:srgbClr val="50565C"/>
              </a:solidFill>
              <a:effectLst/>
              <a:uLnTx/>
              <a:uFillTx/>
              <a:latin typeface="Franklin Gothic Book"/>
              <a:ea typeface="+mn-ea"/>
              <a:cs typeface="+mn-cs"/>
            </a:endParaRPr>
          </a:p>
          <a:p>
            <a:pPr marL="285750" indent="-285750" fontAlgn="ctr">
              <a:spcBef>
                <a:spcPts val="0"/>
              </a:spcBef>
              <a:spcAft>
                <a:spcPts val="600"/>
              </a:spcAft>
              <a:buClr>
                <a:srgbClr val="7AC143"/>
              </a:buClr>
              <a:buFont typeface="Wingdings" panose="05000000000000000000" pitchFamily="2" charset="2"/>
              <a:buChar char="Ø"/>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Benefit:</a:t>
            </a:r>
          </a:p>
          <a:p>
            <a:pPr marL="742950" lvl="1" indent="-285750" fontAlgn="ctr">
              <a:spcBef>
                <a:spcPts val="0"/>
              </a:spcBef>
              <a:spcAft>
                <a:spcPts val="600"/>
              </a:spcAft>
              <a:buClr>
                <a:srgbClr val="7AC143"/>
              </a:buClr>
              <a:buFont typeface="Wingdings" panose="05000000000000000000" pitchFamily="2" charset="2"/>
              <a:buChar char="Ø"/>
              <a:defRPr/>
            </a:pPr>
            <a:r>
              <a:rPr lang="en-US" sz="1600" dirty="0">
                <a:solidFill>
                  <a:srgbClr val="47484A"/>
                </a:solidFill>
                <a:latin typeface="+mn-lt"/>
                <a:cs typeface="Arial" panose="020B0604020202020204" pitchFamily="34" charset="0"/>
              </a:rPr>
              <a:t>A nanofiber 3D network can provide a long, continuous lithium-ion transport path and facilitate fast-charging.</a:t>
            </a:r>
          </a:p>
          <a:p>
            <a:pPr marL="742950" lvl="1" indent="-285750" fontAlgn="ctr">
              <a:spcBef>
                <a:spcPts val="0"/>
              </a:spcBef>
              <a:spcAft>
                <a:spcPts val="600"/>
              </a:spcAft>
              <a:buClr>
                <a:srgbClr val="7AC143"/>
              </a:buClr>
              <a:buFont typeface="Wingdings" panose="05000000000000000000" pitchFamily="2" charset="2"/>
              <a:buChar char="Ø"/>
              <a:defRPr/>
            </a:pPr>
            <a:r>
              <a:rPr lang="en-US" sz="1600" dirty="0">
                <a:solidFill>
                  <a:srgbClr val="47484A"/>
                </a:solidFill>
                <a:latin typeface="+mn-lt"/>
                <a:cs typeface="Arial" panose="020B0604020202020204" pitchFamily="34" charset="0"/>
              </a:rPr>
              <a:t>Material candidates for dual-conductor composite electrolytes.</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lang="en-US" sz="1600" noProof="0" dirty="0">
                <a:solidFill>
                  <a:srgbClr val="50565C"/>
                </a:solidFill>
                <a:latin typeface="Franklin Gothic Book"/>
              </a:rPr>
              <a:t>Progress</a:t>
            </a: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a:t>
            </a:r>
          </a:p>
          <a:p>
            <a:pPr marL="742950" lvl="1" indent="-285750" fontAlgn="ctr">
              <a:spcBef>
                <a:spcPts val="0"/>
              </a:spcBef>
              <a:spcAft>
                <a:spcPts val="600"/>
              </a:spcAft>
              <a:buClr>
                <a:srgbClr val="7AC143"/>
              </a:buClr>
              <a:buFont typeface="Wingdings" panose="05000000000000000000" pitchFamily="2" charset="2"/>
              <a:buChar char="Ø"/>
              <a:defRPr/>
            </a:pPr>
            <a:r>
              <a:rPr lang="en-US" sz="1600" dirty="0">
                <a:solidFill>
                  <a:srgbClr val="47484A"/>
                </a:solidFill>
                <a:latin typeface="+mn-lt"/>
                <a:cs typeface="Arial" panose="020B0604020202020204" pitchFamily="34" charset="0"/>
              </a:rPr>
              <a:t>Developed </a:t>
            </a:r>
            <a:r>
              <a:rPr lang="en-US" sz="1600" dirty="0" err="1">
                <a:solidFill>
                  <a:srgbClr val="47484A"/>
                </a:solidFill>
                <a:latin typeface="+mn-lt"/>
                <a:cs typeface="Arial" panose="020B0604020202020204" pitchFamily="34" charset="0"/>
              </a:rPr>
              <a:t>nanocrystalline</a:t>
            </a:r>
            <a:r>
              <a:rPr lang="en-US" sz="1600" dirty="0">
                <a:solidFill>
                  <a:srgbClr val="47484A"/>
                </a:solidFill>
                <a:latin typeface="+mn-lt"/>
                <a:cs typeface="Arial" panose="020B0604020202020204" pitchFamily="34" charset="0"/>
              </a:rPr>
              <a:t> LLZO fibers that formed high-ionic- conductivity cubic phase at low temperatures</a:t>
            </a:r>
          </a:p>
          <a:p>
            <a:pPr marL="742950" lvl="1" indent="-285750" fontAlgn="ctr">
              <a:spcBef>
                <a:spcPts val="0"/>
              </a:spcBef>
              <a:spcAft>
                <a:spcPts val="600"/>
              </a:spcAft>
              <a:buClr>
                <a:srgbClr val="7AC143"/>
              </a:buClr>
              <a:buFont typeface="Wingdings" panose="05000000000000000000" pitchFamily="2" charset="2"/>
              <a:buChar char="Ø"/>
              <a:defRPr/>
            </a:pPr>
            <a:r>
              <a:rPr lang="en-US" sz="1600" dirty="0">
                <a:solidFill>
                  <a:srgbClr val="47484A"/>
                </a:solidFill>
                <a:latin typeface="+mn-lt"/>
                <a:cs typeface="Arial" panose="020B0604020202020204" pitchFamily="34" charset="0"/>
              </a:rPr>
              <a:t>Low-T synthesis avoided lithium loss and impurity-phase formation. </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lang="en-US" sz="1600" dirty="0">
                <a:solidFill>
                  <a:srgbClr val="50565C"/>
                </a:solidFill>
                <a:latin typeface="Franklin Gothic Book"/>
              </a:rPr>
              <a:t>Understood LLZO formation and phase transition with temperatures through in-situ wide angle x-ray scattering (WAXS)</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lang="en-US" sz="1600" dirty="0">
                <a:solidFill>
                  <a:srgbClr val="50565C"/>
                </a:solidFill>
                <a:latin typeface="Franklin Gothic Book"/>
              </a:rPr>
              <a:t>Synthesized highly porous LLZO fibers for composite SSB cathode applications</a:t>
            </a:r>
          </a:p>
        </p:txBody>
      </p:sp>
      <p:grpSp>
        <p:nvGrpSpPr>
          <p:cNvPr id="34" name="Group 33"/>
          <p:cNvGrpSpPr/>
          <p:nvPr/>
        </p:nvGrpSpPr>
        <p:grpSpPr>
          <a:xfrm>
            <a:off x="4356509" y="925009"/>
            <a:ext cx="4787491" cy="5354286"/>
            <a:chOff x="4508909" y="832947"/>
            <a:chExt cx="4787491" cy="5354286"/>
          </a:xfrm>
        </p:grpSpPr>
        <p:pic>
          <p:nvPicPr>
            <p:cNvPr id="7" name="Picture 6" descr="A close up of a giraffe&#10;&#10;Description automatically generated">
              <a:extLst>
                <a:ext uri="{FF2B5EF4-FFF2-40B4-BE49-F238E27FC236}">
                  <a16:creationId xmlns:a16="http://schemas.microsoft.com/office/drawing/2014/main" xmlns="" id="{CD8106A2-AD9A-4314-B1CE-9613DF46C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2858" y="5277588"/>
              <a:ext cx="2778878" cy="909645"/>
            </a:xfrm>
            <a:prstGeom prst="rect">
              <a:avLst/>
            </a:prstGeom>
          </p:spPr>
        </p:pic>
        <p:pic>
          <p:nvPicPr>
            <p:cNvPr id="18" name="Picture Placeholder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12" y="1000206"/>
              <a:ext cx="4065300" cy="3935507"/>
            </a:xfrm>
            <a:prstGeom prst="rect">
              <a:avLst/>
            </a:prstGeom>
          </p:spPr>
        </p:pic>
        <p:sp>
          <p:nvSpPr>
            <p:cNvPr id="20" name="TextBox 19">
              <a:extLst>
                <a:ext uri="{FF2B5EF4-FFF2-40B4-BE49-F238E27FC236}">
                  <a16:creationId xmlns:a16="http://schemas.microsoft.com/office/drawing/2014/main" xmlns="" id="{7B081D38-D686-8544-90A8-26D7D7550C31}"/>
                </a:ext>
              </a:extLst>
            </p:cNvPr>
            <p:cNvSpPr txBox="1"/>
            <p:nvPr/>
          </p:nvSpPr>
          <p:spPr>
            <a:xfrm>
              <a:off x="5051029" y="2320171"/>
              <a:ext cx="2621331" cy="258532"/>
            </a:xfrm>
            <a:prstGeom prst="rect">
              <a:avLst/>
            </a:prstGeom>
            <a:noFill/>
          </p:spPr>
          <p:txBody>
            <a:bodyPr wrap="square" rtlCol="0">
              <a:spAutoFit/>
            </a:bodyPr>
            <a:lstStyle/>
            <a:p>
              <a:pPr algn="ctr">
                <a:lnSpc>
                  <a:spcPct val="90000"/>
                </a:lnSpc>
              </a:pPr>
              <a:r>
                <a:rPr lang="en-US" sz="1200" i="1" dirty="0">
                  <a:latin typeface="+mn-lt"/>
                </a:rPr>
                <a:t>XRD of 600 °C annealed c-LLZO</a:t>
              </a:r>
            </a:p>
          </p:txBody>
        </p:sp>
        <p:sp>
          <p:nvSpPr>
            <p:cNvPr id="22" name="TextBox 21">
              <a:extLst>
                <a:ext uri="{FF2B5EF4-FFF2-40B4-BE49-F238E27FC236}">
                  <a16:creationId xmlns:a16="http://schemas.microsoft.com/office/drawing/2014/main" xmlns="" id="{7B081D38-D686-8544-90A8-26D7D7550C31}"/>
                </a:ext>
              </a:extLst>
            </p:cNvPr>
            <p:cNvSpPr txBox="1"/>
            <p:nvPr/>
          </p:nvSpPr>
          <p:spPr>
            <a:xfrm>
              <a:off x="4508909" y="832947"/>
              <a:ext cx="4616433" cy="258532"/>
            </a:xfrm>
            <a:prstGeom prst="rect">
              <a:avLst/>
            </a:prstGeom>
            <a:noFill/>
          </p:spPr>
          <p:txBody>
            <a:bodyPr wrap="square" rtlCol="0">
              <a:spAutoFit/>
            </a:bodyPr>
            <a:lstStyle/>
            <a:p>
              <a:pPr algn="ctr">
                <a:lnSpc>
                  <a:spcPct val="90000"/>
                </a:lnSpc>
              </a:pPr>
              <a:r>
                <a:rPr lang="en-US" sz="1200" i="1" dirty="0">
                  <a:latin typeface="+mn-lt"/>
                </a:rPr>
                <a:t>SEM and TEM images of as-spun and annealed LLZO</a:t>
              </a:r>
            </a:p>
          </p:txBody>
        </p:sp>
        <p:sp>
          <p:nvSpPr>
            <p:cNvPr id="8" name="Rectangle 7">
              <a:extLst>
                <a:ext uri="{FF2B5EF4-FFF2-40B4-BE49-F238E27FC236}">
                  <a16:creationId xmlns:a16="http://schemas.microsoft.com/office/drawing/2014/main" xmlns="" id="{DC522674-BA1D-4C8C-8120-F682528D1F40}"/>
                </a:ext>
              </a:extLst>
            </p:cNvPr>
            <p:cNvSpPr/>
            <p:nvPr/>
          </p:nvSpPr>
          <p:spPr>
            <a:xfrm>
              <a:off x="4915323" y="4995144"/>
              <a:ext cx="3346978" cy="2769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SEM of the highly porous LLZO fibers</a:t>
              </a:r>
            </a:p>
          </p:txBody>
        </p:sp>
        <p:sp>
          <p:nvSpPr>
            <p:cNvPr id="29" name="Rectangle 28">
              <a:extLst>
                <a:ext uri="{FF2B5EF4-FFF2-40B4-BE49-F238E27FC236}">
                  <a16:creationId xmlns:a16="http://schemas.microsoft.com/office/drawing/2014/main" xmlns="" id="{DC522674-BA1D-4C8C-8120-F682528D1F40}"/>
                </a:ext>
              </a:extLst>
            </p:cNvPr>
            <p:cNvSpPr/>
            <p:nvPr/>
          </p:nvSpPr>
          <p:spPr>
            <a:xfrm>
              <a:off x="7848600" y="5277588"/>
              <a:ext cx="1447800"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DMF-based LLZO fibers rapidly calcined at 700 </a:t>
              </a:r>
              <a:r>
                <a:rPr lang="en-US" sz="1200" baseline="30000" dirty="0" err="1"/>
                <a:t>o</a:t>
              </a:r>
              <a:r>
                <a:rPr lang="en-US" sz="1200" dirty="0" err="1"/>
                <a:t>C</a:t>
              </a:r>
              <a:r>
                <a:rPr lang="en-US" sz="1200" dirty="0"/>
                <a:t> for 1 h.</a:t>
              </a:r>
            </a:p>
          </p:txBody>
        </p:sp>
        <p:grpSp>
          <p:nvGrpSpPr>
            <p:cNvPr id="32" name="Group 31"/>
            <p:cNvGrpSpPr/>
            <p:nvPr/>
          </p:nvGrpSpPr>
          <p:grpSpPr>
            <a:xfrm>
              <a:off x="4822159" y="3525638"/>
              <a:ext cx="4323698" cy="1477130"/>
              <a:chOff x="4820302" y="3540082"/>
              <a:chExt cx="4323698" cy="1477130"/>
            </a:xfrm>
          </p:grpSpPr>
          <p:sp>
            <p:nvSpPr>
              <p:cNvPr id="25" name="Rectangle 24"/>
              <p:cNvSpPr/>
              <p:nvPr/>
            </p:nvSpPr>
            <p:spPr>
              <a:xfrm>
                <a:off x="4910312" y="3581399"/>
                <a:ext cx="4065300" cy="1435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820302" y="3540082"/>
                <a:ext cx="4323698" cy="1458828"/>
                <a:chOff x="4800496" y="3297522"/>
                <a:chExt cx="4323698" cy="1525302"/>
              </a:xfrm>
            </p:grpSpPr>
            <p:pic>
              <p:nvPicPr>
                <p:cNvPr id="24" name="Picture 23"/>
                <p:cNvPicPr>
                  <a:picLocks noChangeAspect="1"/>
                </p:cNvPicPr>
                <p:nvPr/>
              </p:nvPicPr>
              <p:blipFill>
                <a:blip r:embed="rId4"/>
                <a:stretch>
                  <a:fillRect/>
                </a:stretch>
              </p:blipFill>
              <p:spPr>
                <a:xfrm>
                  <a:off x="4800496" y="3503953"/>
                  <a:ext cx="2480802" cy="1189121"/>
                </a:xfrm>
                <a:prstGeom prst="rect">
                  <a:avLst/>
                </a:prstGeom>
              </p:spPr>
            </p:pic>
            <p:sp>
              <p:nvSpPr>
                <p:cNvPr id="23" name="TextBox 22">
                  <a:extLst>
                    <a:ext uri="{FF2B5EF4-FFF2-40B4-BE49-F238E27FC236}">
                      <a16:creationId xmlns:a16="http://schemas.microsoft.com/office/drawing/2014/main" xmlns="" id="{7B081D38-D686-8544-90A8-26D7D7550C31}"/>
                    </a:ext>
                  </a:extLst>
                </p:cNvPr>
                <p:cNvSpPr txBox="1"/>
                <p:nvPr/>
              </p:nvSpPr>
              <p:spPr>
                <a:xfrm>
                  <a:off x="4807494" y="3297522"/>
                  <a:ext cx="1277479" cy="270312"/>
                </a:xfrm>
                <a:prstGeom prst="rect">
                  <a:avLst/>
                </a:prstGeom>
                <a:noFill/>
              </p:spPr>
              <p:txBody>
                <a:bodyPr wrap="square" rtlCol="0">
                  <a:spAutoFit/>
                </a:bodyPr>
                <a:lstStyle/>
                <a:p>
                  <a:pPr algn="ctr">
                    <a:lnSpc>
                      <a:spcPct val="90000"/>
                    </a:lnSpc>
                  </a:pPr>
                  <a:r>
                    <a:rPr lang="en-US" sz="1200" i="1" dirty="0">
                      <a:latin typeface="+mn-lt"/>
                    </a:rPr>
                    <a:t>Impedance</a:t>
                  </a:r>
                </a:p>
              </p:txBody>
            </p:sp>
            <p:sp>
              <p:nvSpPr>
                <p:cNvPr id="26" name="Rectangle 25"/>
                <p:cNvSpPr/>
                <p:nvPr/>
              </p:nvSpPr>
              <p:spPr>
                <a:xfrm>
                  <a:off x="5107413" y="4228559"/>
                  <a:ext cx="2258079" cy="258532"/>
                </a:xfrm>
                <a:prstGeom prst="rect">
                  <a:avLst/>
                </a:prstGeom>
              </p:spPr>
              <p:txBody>
                <a:bodyPr wrap="square">
                  <a:spAutoFit/>
                </a:bodyPr>
                <a:lstStyle/>
                <a:p>
                  <a:pPr>
                    <a:lnSpc>
                      <a:spcPct val="90000"/>
                    </a:lnSpc>
                    <a:spcAft>
                      <a:spcPts val="800"/>
                    </a:spcAft>
                  </a:pPr>
                  <a:r>
                    <a:rPr lang="en-US" sz="1200" dirty="0">
                      <a:solidFill>
                        <a:schemeClr val="tx1">
                          <a:lumMod val="50000"/>
                        </a:schemeClr>
                      </a:solidFill>
                      <a:latin typeface="+mn-lt"/>
                    </a:rPr>
                    <a:t>1.3 x10</a:t>
                  </a:r>
                  <a:r>
                    <a:rPr lang="en-US" sz="1200" baseline="30000" dirty="0">
                      <a:solidFill>
                        <a:schemeClr val="tx1">
                          <a:lumMod val="50000"/>
                        </a:schemeClr>
                      </a:solidFill>
                      <a:latin typeface="+mn-lt"/>
                    </a:rPr>
                    <a:t>-5</a:t>
                  </a:r>
                  <a:r>
                    <a:rPr lang="en-US" sz="1200" dirty="0">
                      <a:solidFill>
                        <a:schemeClr val="tx1">
                          <a:lumMod val="50000"/>
                        </a:schemeClr>
                      </a:solidFill>
                      <a:latin typeface="+mn-lt"/>
                    </a:rPr>
                    <a:t> S/cm at 100 °C </a:t>
                  </a:r>
                  <a:endParaRPr lang="en-US" sz="1200" dirty="0">
                    <a:latin typeface="+mn-lt"/>
                  </a:endParaRPr>
                </a:p>
              </p:txBody>
            </p:sp>
            <p:pic>
              <p:nvPicPr>
                <p:cNvPr id="27" name="Picture 26"/>
                <p:cNvPicPr>
                  <a:picLocks noChangeAspect="1"/>
                </p:cNvPicPr>
                <p:nvPr/>
              </p:nvPicPr>
              <p:blipFill rotWithShape="1">
                <a:blip r:embed="rId5"/>
                <a:srcRect r="48906"/>
                <a:stretch/>
              </p:blipFill>
              <p:spPr>
                <a:xfrm>
                  <a:off x="7282419" y="3438164"/>
                  <a:ext cx="1841775" cy="1384660"/>
                </a:xfrm>
                <a:prstGeom prst="rect">
                  <a:avLst/>
                </a:prstGeom>
              </p:spPr>
            </p:pic>
          </p:grpSp>
          <p:sp>
            <p:nvSpPr>
              <p:cNvPr id="31" name="Rectangle 30"/>
              <p:cNvSpPr/>
              <p:nvPr/>
            </p:nvSpPr>
            <p:spPr>
              <a:xfrm>
                <a:off x="8998229" y="3757377"/>
                <a:ext cx="145771" cy="8382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xmlns="" id="{7B081D38-D686-8544-90A8-26D7D7550C31}"/>
                </a:ext>
              </a:extLst>
            </p:cNvPr>
            <p:cNvSpPr txBox="1"/>
            <p:nvPr/>
          </p:nvSpPr>
          <p:spPr>
            <a:xfrm>
              <a:off x="7302961" y="3477768"/>
              <a:ext cx="1662774" cy="258532"/>
            </a:xfrm>
            <a:prstGeom prst="rect">
              <a:avLst/>
            </a:prstGeom>
            <a:noFill/>
          </p:spPr>
          <p:txBody>
            <a:bodyPr wrap="square" rtlCol="0">
              <a:spAutoFit/>
            </a:bodyPr>
            <a:lstStyle/>
            <a:p>
              <a:pPr algn="ctr">
                <a:lnSpc>
                  <a:spcPct val="90000"/>
                </a:lnSpc>
              </a:pPr>
              <a:r>
                <a:rPr lang="en-US" sz="1200" i="1" dirty="0">
                  <a:latin typeface="+mn-lt"/>
                </a:rPr>
                <a:t>In-situ WAXS at APS</a:t>
              </a:r>
            </a:p>
          </p:txBody>
        </p:sp>
      </p:grpSp>
    </p:spTree>
    <p:extLst>
      <p:ext uri="{BB962C8B-B14F-4D97-AF65-F5344CB8AC3E}">
        <p14:creationId xmlns:p14="http://schemas.microsoft.com/office/powerpoint/2010/main" val="3345858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odak logo evolution, latest design by Work-Order | Logo Design Love">
            <a:extLst>
              <a:ext uri="{FF2B5EF4-FFF2-40B4-BE49-F238E27FC236}">
                <a16:creationId xmlns:a16="http://schemas.microsoft.com/office/drawing/2014/main" xmlns="" id="{B1BEDC1B-445D-4811-B86C-1BBBF13ED7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1162050" cy="9877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D1784AE-1A15-4E36-96E0-A26EAF3D70CC}"/>
              </a:ext>
            </a:extLst>
          </p:cNvPr>
          <p:cNvPicPr>
            <a:picLocks noChangeAspect="1"/>
          </p:cNvPicPr>
          <p:nvPr/>
        </p:nvPicPr>
        <p:blipFill>
          <a:blip r:embed="rId4"/>
          <a:stretch>
            <a:fillRect/>
          </a:stretch>
        </p:blipFill>
        <p:spPr>
          <a:xfrm>
            <a:off x="0" y="2209800"/>
            <a:ext cx="9144000" cy="4205373"/>
          </a:xfrm>
          <a:prstGeom prst="rect">
            <a:avLst/>
          </a:prstGeom>
        </p:spPr>
      </p:pic>
      <p:sp>
        <p:nvSpPr>
          <p:cNvPr id="2" name="Title 1"/>
          <p:cNvSpPr>
            <a:spLocks noGrp="1"/>
          </p:cNvSpPr>
          <p:nvPr>
            <p:ph type="title"/>
          </p:nvPr>
        </p:nvSpPr>
        <p:spPr>
          <a:xfrm>
            <a:off x="152400" y="0"/>
            <a:ext cx="8839200" cy="812800"/>
          </a:xfrm>
        </p:spPr>
        <p:txBody>
          <a:bodyPr/>
          <a:lstStyle/>
          <a:p>
            <a:r>
              <a:rPr lang="en-US" sz="2800" dirty="0">
                <a:solidFill>
                  <a:schemeClr val="accent5"/>
                </a:solidFill>
              </a:rPr>
              <a:t>R2R Manufacturing Collaborations</a:t>
            </a:r>
          </a:p>
        </p:txBody>
      </p:sp>
      <p:grpSp>
        <p:nvGrpSpPr>
          <p:cNvPr id="15" name="Group 14">
            <a:extLst>
              <a:ext uri="{FF2B5EF4-FFF2-40B4-BE49-F238E27FC236}">
                <a16:creationId xmlns:a16="http://schemas.microsoft.com/office/drawing/2014/main" xmlns="" id="{3949200C-0ADC-4235-9312-40FA5C80DC5B}"/>
              </a:ext>
            </a:extLst>
          </p:cNvPr>
          <p:cNvGrpSpPr/>
          <p:nvPr/>
        </p:nvGrpSpPr>
        <p:grpSpPr>
          <a:xfrm>
            <a:off x="228600" y="1755167"/>
            <a:ext cx="2250940" cy="1521433"/>
            <a:chOff x="381000" y="1905000"/>
            <a:chExt cx="2250940" cy="1521433"/>
          </a:xfrm>
        </p:grpSpPr>
        <p:pic>
          <p:nvPicPr>
            <p:cNvPr id="9" name="Picture 8" descr="Plug Power Stock Could Be a Bargain">
              <a:extLst>
                <a:ext uri="{FF2B5EF4-FFF2-40B4-BE49-F238E27FC236}">
                  <a16:creationId xmlns:a16="http://schemas.microsoft.com/office/drawing/2014/main" xmlns="" id="{12C574E0-09FE-46FA-A7DF-499FE904D8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720" y="2438400"/>
              <a:ext cx="1798220" cy="9880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el Hydrogen | LinkedIn">
              <a:extLst>
                <a:ext uri="{FF2B5EF4-FFF2-40B4-BE49-F238E27FC236}">
                  <a16:creationId xmlns:a16="http://schemas.microsoft.com/office/drawing/2014/main" xmlns="" id="{815F8718-5BF8-43FA-AAC0-A27A8444D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905000"/>
              <a:ext cx="866775" cy="866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iner, Inc. | LinkedIn">
              <a:extLst>
                <a:ext uri="{FF2B5EF4-FFF2-40B4-BE49-F238E27FC236}">
                  <a16:creationId xmlns:a16="http://schemas.microsoft.com/office/drawing/2014/main" xmlns="" id="{6CB0C215-ECA8-47EA-8C14-45C9383BC1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0340" y="2057400"/>
              <a:ext cx="733425" cy="7334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General Motors (GM) Logo, HD Png, Information">
              <a:extLst>
                <a:ext uri="{FF2B5EF4-FFF2-40B4-BE49-F238E27FC236}">
                  <a16:creationId xmlns:a16="http://schemas.microsoft.com/office/drawing/2014/main" xmlns="" id="{3BF66C42-4096-474E-8409-51567006D4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032" y="2590800"/>
              <a:ext cx="660876" cy="6572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xmlns="" id="{C1034C3D-C0B7-460B-B8A8-83DDD26180AC}"/>
              </a:ext>
            </a:extLst>
          </p:cNvPr>
          <p:cNvGrpSpPr/>
          <p:nvPr/>
        </p:nvGrpSpPr>
        <p:grpSpPr>
          <a:xfrm>
            <a:off x="6705600" y="1828800"/>
            <a:ext cx="2202216" cy="1354076"/>
            <a:chOff x="6848060" y="2209800"/>
            <a:chExt cx="2202216" cy="1354076"/>
          </a:xfrm>
        </p:grpSpPr>
        <p:pic>
          <p:nvPicPr>
            <p:cNvPr id="16" name="Picture 2" descr="Member - Nel Hydrogen — Fuel Cell &amp; Hydrogen Energy Association">
              <a:extLst>
                <a:ext uri="{FF2B5EF4-FFF2-40B4-BE49-F238E27FC236}">
                  <a16:creationId xmlns:a16="http://schemas.microsoft.com/office/drawing/2014/main" xmlns="" id="{6C133746-B3EC-4D4F-A696-FADE03E134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8175" y="2251472"/>
              <a:ext cx="619125" cy="2631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34A607A0-FE9D-4D3B-B273-4F3978794EEE}"/>
                </a:ext>
              </a:extLst>
            </p:cNvPr>
            <p:cNvPicPr>
              <a:picLocks noChangeAspect="1"/>
            </p:cNvPicPr>
            <p:nvPr/>
          </p:nvPicPr>
          <p:blipFill>
            <a:blip r:embed="rId10"/>
            <a:stretch>
              <a:fillRect/>
            </a:stretch>
          </p:blipFill>
          <p:spPr>
            <a:xfrm>
              <a:off x="6883949" y="2209800"/>
              <a:ext cx="1014723" cy="372774"/>
            </a:xfrm>
            <a:prstGeom prst="rect">
              <a:avLst/>
            </a:prstGeom>
          </p:spPr>
        </p:pic>
        <p:pic>
          <p:nvPicPr>
            <p:cNvPr id="18" name="Picture 2" descr="Navitas Systems | Crunchbase">
              <a:extLst>
                <a:ext uri="{FF2B5EF4-FFF2-40B4-BE49-F238E27FC236}">
                  <a16:creationId xmlns:a16="http://schemas.microsoft.com/office/drawing/2014/main" xmlns="" id="{792AD949-EC76-4791-9908-C2994E2A17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96200" y="2209800"/>
              <a:ext cx="1354076" cy="1354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sker Logo, HD Png, Meaning, Information">
              <a:extLst>
                <a:ext uri="{FF2B5EF4-FFF2-40B4-BE49-F238E27FC236}">
                  <a16:creationId xmlns:a16="http://schemas.microsoft.com/office/drawing/2014/main" xmlns="" id="{184C7EB7-EEE0-4421-AFAE-9693A3A638E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8060" y="2611494"/>
              <a:ext cx="855791" cy="6418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Saint Gobain – Logos Download">
            <a:extLst>
              <a:ext uri="{FF2B5EF4-FFF2-40B4-BE49-F238E27FC236}">
                <a16:creationId xmlns:a16="http://schemas.microsoft.com/office/drawing/2014/main" xmlns="" id="{0B6EB18B-EADD-4A7A-9FD6-B7C2123958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43263" y="3465538"/>
            <a:ext cx="1100137" cy="573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700" y="920115"/>
            <a:ext cx="8610600" cy="984885"/>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DE-FOA-0001980 Topic 1.2 battery manufacturing FY20 awards (co-supported by VTO)</a:t>
            </a:r>
          </a:p>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HFTO DE-FOA-0002229 Topic 1 Electrolyzer Manufacturing R&amp;D (co-supported by AMO)</a:t>
            </a:r>
          </a:p>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R2R Advanced Materials Manufacturing (AMM) Collaboration</a:t>
            </a:r>
          </a:p>
        </p:txBody>
      </p:sp>
    </p:spTree>
    <p:extLst>
      <p:ext uri="{BB962C8B-B14F-4D97-AF65-F5344CB8AC3E}">
        <p14:creationId xmlns:p14="http://schemas.microsoft.com/office/powerpoint/2010/main" val="564824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p:txBody>
          <a:bodyPr>
            <a:normAutofit/>
          </a:bodyPr>
          <a:lstStyle/>
          <a:p>
            <a:r>
              <a:rPr lang="en-US" dirty="0"/>
              <a:t>Simultaneous Multilayer R2R Coating</a:t>
            </a:r>
          </a:p>
        </p:txBody>
      </p:sp>
      <p:grpSp>
        <p:nvGrpSpPr>
          <p:cNvPr id="2" name="Group 1"/>
          <p:cNvGrpSpPr/>
          <p:nvPr/>
        </p:nvGrpSpPr>
        <p:grpSpPr>
          <a:xfrm>
            <a:off x="6015789" y="1144463"/>
            <a:ext cx="2895600" cy="1078992"/>
            <a:chOff x="6015789" y="1144463"/>
            <a:chExt cx="2895600" cy="1078992"/>
          </a:xfrm>
        </p:grpSpPr>
        <p:pic>
          <p:nvPicPr>
            <p:cNvPr id="31" name="Picture 30"/>
            <p:cNvPicPr/>
            <p:nvPr/>
          </p:nvPicPr>
          <p:blipFill rotWithShape="1">
            <a:blip r:embed="rId2" cstate="email">
              <a:extLst>
                <a:ext uri="{28A0092B-C50C-407E-A947-70E740481C1C}">
                  <a14:useLocalDpi xmlns:a14="http://schemas.microsoft.com/office/drawing/2010/main"/>
                </a:ext>
              </a:extLst>
            </a:blip>
            <a:srcRect l="-3517" t="5327" r="6968" b="887"/>
            <a:stretch/>
          </p:blipFill>
          <p:spPr bwMode="auto">
            <a:xfrm>
              <a:off x="6015789" y="1144463"/>
              <a:ext cx="1470443" cy="1066800"/>
            </a:xfrm>
            <a:prstGeom prst="rect">
              <a:avLst/>
            </a:prstGeom>
            <a:noFill/>
          </p:spPr>
        </p:pic>
        <p:pic>
          <p:nvPicPr>
            <p:cNvPr id="32" name="Picture 31"/>
            <p:cNvPicPr/>
            <p:nvPr/>
          </p:nvPicPr>
          <p:blipFill rotWithShape="1">
            <a:blip r:embed="rId3" cstate="email">
              <a:extLst>
                <a:ext uri="{28A0092B-C50C-407E-A947-70E740481C1C}">
                  <a14:useLocalDpi xmlns:a14="http://schemas.microsoft.com/office/drawing/2010/main"/>
                </a:ext>
              </a:extLst>
            </a:blip>
            <a:srcRect t="4536" r="6427" b="4535"/>
            <a:stretch/>
          </p:blipFill>
          <p:spPr bwMode="auto">
            <a:xfrm>
              <a:off x="7486232" y="1144463"/>
              <a:ext cx="1425157" cy="1078992"/>
            </a:xfrm>
            <a:prstGeom prst="rect">
              <a:avLst/>
            </a:prstGeom>
            <a:noFill/>
          </p:spPr>
        </p:pic>
      </p:grpSp>
      <p:sp>
        <p:nvSpPr>
          <p:cNvPr id="28" name="Content Placeholder 2"/>
          <p:cNvSpPr>
            <a:spLocks noGrp="1"/>
          </p:cNvSpPr>
          <p:nvPr>
            <p:ph idx="4294967295"/>
          </p:nvPr>
        </p:nvSpPr>
        <p:spPr>
          <a:xfrm>
            <a:off x="6124074" y="2429454"/>
            <a:ext cx="3048000" cy="4464641"/>
          </a:xfrm>
        </p:spPr>
        <p:txBody>
          <a:bodyPr>
            <a:normAutofit fontScale="77500" lnSpcReduction="20000"/>
          </a:bodyPr>
          <a:lstStyle/>
          <a:p>
            <a:pPr marL="0" indent="0">
              <a:buNone/>
            </a:pPr>
            <a:r>
              <a:rPr lang="en-US" altLang="en-US" sz="2800" b="1" dirty="0">
                <a:latin typeface="+mj-lt"/>
              </a:rPr>
              <a:t>Project Team</a:t>
            </a:r>
            <a:endParaRPr lang="en-US" altLang="en-US" sz="2800" b="1" dirty="0"/>
          </a:p>
          <a:p>
            <a:pPr marL="341313" lvl="1" indent="-280988">
              <a:buClr>
                <a:srgbClr val="04617B"/>
              </a:buClr>
            </a:pPr>
            <a:r>
              <a:rPr lang="en-US" altLang="en-US" sz="2500" dirty="0">
                <a:solidFill>
                  <a:prstClr val="black"/>
                </a:solidFill>
                <a:latin typeface="Calibri"/>
              </a:rPr>
              <a:t>Jeff Peet, Saint-Gobain</a:t>
            </a:r>
          </a:p>
          <a:p>
            <a:pPr marL="341313" lvl="1" indent="-280988">
              <a:buClr>
                <a:srgbClr val="04617B"/>
              </a:buClr>
            </a:pPr>
            <a:r>
              <a:rPr lang="en-US" altLang="en-US" sz="2500" dirty="0" err="1">
                <a:solidFill>
                  <a:prstClr val="black"/>
                </a:solidFill>
                <a:latin typeface="Calibri"/>
              </a:rPr>
              <a:t>Sujit</a:t>
            </a:r>
            <a:r>
              <a:rPr lang="en-US" altLang="en-US" sz="2500" dirty="0">
                <a:solidFill>
                  <a:prstClr val="black"/>
                </a:solidFill>
                <a:latin typeface="Calibri"/>
              </a:rPr>
              <a:t> Das, ORNL</a:t>
            </a:r>
          </a:p>
          <a:p>
            <a:pPr marL="60325" lvl="1" indent="0">
              <a:buClr>
                <a:srgbClr val="04617B"/>
              </a:buClr>
              <a:buNone/>
            </a:pPr>
            <a:endParaRPr lang="en-US" altLang="en-US" sz="2000" dirty="0">
              <a:solidFill>
                <a:prstClr val="black"/>
              </a:solidFill>
              <a:latin typeface="Calibri"/>
            </a:endParaRPr>
          </a:p>
          <a:p>
            <a:pPr marL="0" indent="0">
              <a:buNone/>
            </a:pPr>
            <a:r>
              <a:rPr lang="en-US" altLang="en-US" sz="2800" b="1" dirty="0">
                <a:latin typeface="+mj-lt"/>
              </a:rPr>
              <a:t>Advisory Board</a:t>
            </a:r>
          </a:p>
          <a:p>
            <a:pPr marL="341313" lvl="1" indent="-280988">
              <a:buClr>
                <a:srgbClr val="04617B"/>
              </a:buClr>
            </a:pPr>
            <a:r>
              <a:rPr lang="en-US" altLang="en-US" sz="2500" dirty="0">
                <a:solidFill>
                  <a:prstClr val="black"/>
                </a:solidFill>
                <a:latin typeface="Calibri"/>
              </a:rPr>
              <a:t>David Wood III, ORNL</a:t>
            </a:r>
          </a:p>
          <a:p>
            <a:pPr marL="341313" lvl="1" indent="-280988">
              <a:buClr>
                <a:srgbClr val="04617B"/>
              </a:buClr>
            </a:pPr>
            <a:r>
              <a:rPr lang="en-US" altLang="en-US" sz="2500" dirty="0" err="1">
                <a:solidFill>
                  <a:prstClr val="black"/>
                </a:solidFill>
                <a:latin typeface="Calibri"/>
              </a:rPr>
              <a:t>Balu</a:t>
            </a:r>
            <a:r>
              <a:rPr lang="en-US" altLang="en-US" sz="2500" dirty="0">
                <a:solidFill>
                  <a:prstClr val="black"/>
                </a:solidFill>
                <a:latin typeface="Calibri"/>
              </a:rPr>
              <a:t> Balachandran, ANL</a:t>
            </a:r>
          </a:p>
          <a:p>
            <a:pPr marL="341313" lvl="1" indent="-280988">
              <a:buClr>
                <a:srgbClr val="04617B"/>
              </a:buClr>
            </a:pPr>
            <a:r>
              <a:rPr lang="en-US" altLang="en-US" sz="2500" dirty="0">
                <a:solidFill>
                  <a:prstClr val="black"/>
                </a:solidFill>
                <a:latin typeface="Calibri"/>
              </a:rPr>
              <a:t>Mike </a:t>
            </a:r>
            <a:r>
              <a:rPr lang="en-US" altLang="en-US" sz="2500" dirty="0" err="1">
                <a:solidFill>
                  <a:prstClr val="black"/>
                </a:solidFill>
                <a:latin typeface="Calibri"/>
              </a:rPr>
              <a:t>Lanagan</a:t>
            </a:r>
            <a:r>
              <a:rPr lang="en-US" altLang="en-US" sz="2500" dirty="0">
                <a:solidFill>
                  <a:prstClr val="black"/>
                </a:solidFill>
                <a:latin typeface="Calibri"/>
              </a:rPr>
              <a:t>, Penn State</a:t>
            </a:r>
          </a:p>
          <a:p>
            <a:pPr marL="341313" lvl="1" indent="-280988">
              <a:buClr>
                <a:srgbClr val="04617B"/>
              </a:buClr>
            </a:pPr>
            <a:r>
              <a:rPr lang="en-US" altLang="en-US" sz="2500" dirty="0">
                <a:solidFill>
                  <a:prstClr val="black"/>
                </a:solidFill>
                <a:latin typeface="Calibri"/>
              </a:rPr>
              <a:t>Peter Schweizer </a:t>
            </a:r>
          </a:p>
          <a:p>
            <a:pPr marL="341313" lvl="1" indent="-280988">
              <a:buClr>
                <a:srgbClr val="04617B"/>
              </a:buClr>
            </a:pPr>
            <a:endParaRPr lang="en-US" altLang="en-US" b="1" dirty="0">
              <a:latin typeface="+mj-lt"/>
            </a:endParaRPr>
          </a:p>
          <a:p>
            <a:pPr marL="0" indent="0">
              <a:buNone/>
            </a:pPr>
            <a:r>
              <a:rPr lang="en-US" altLang="en-US" sz="2800" b="1" dirty="0">
                <a:latin typeface="+mj-lt"/>
              </a:rPr>
              <a:t>R2R AMM Connections </a:t>
            </a:r>
          </a:p>
          <a:p>
            <a:pPr marL="341313" lvl="1" indent="-280988">
              <a:buClr>
                <a:srgbClr val="04617B"/>
              </a:buClr>
            </a:pPr>
            <a:r>
              <a:rPr lang="en-US" altLang="en-US" sz="2500" dirty="0">
                <a:solidFill>
                  <a:prstClr val="black"/>
                </a:solidFill>
                <a:latin typeface="Calibri"/>
              </a:rPr>
              <a:t>Claus Daniel, ORNL</a:t>
            </a:r>
          </a:p>
          <a:p>
            <a:pPr marL="341313" lvl="1" indent="-280988">
              <a:buClr>
                <a:srgbClr val="04617B"/>
              </a:buClr>
            </a:pPr>
            <a:r>
              <a:rPr lang="en-US" altLang="en-US" sz="2500" dirty="0">
                <a:solidFill>
                  <a:prstClr val="black"/>
                </a:solidFill>
                <a:latin typeface="Calibri"/>
              </a:rPr>
              <a:t>Randy </a:t>
            </a:r>
            <a:r>
              <a:rPr lang="en-US" altLang="en-US" sz="2500" dirty="0" err="1">
                <a:solidFill>
                  <a:prstClr val="black"/>
                </a:solidFill>
                <a:latin typeface="Calibri"/>
              </a:rPr>
              <a:t>Schunk</a:t>
            </a:r>
            <a:r>
              <a:rPr lang="en-US" altLang="en-US" sz="2500" dirty="0">
                <a:solidFill>
                  <a:prstClr val="black"/>
                </a:solidFill>
                <a:latin typeface="Calibri"/>
              </a:rPr>
              <a:t>,  Sandia </a:t>
            </a:r>
          </a:p>
          <a:p>
            <a:pPr marL="341313" lvl="1" indent="-280988">
              <a:buClr>
                <a:srgbClr val="04617B"/>
              </a:buClr>
            </a:pPr>
            <a:r>
              <a:rPr lang="en-US" altLang="en-US" sz="2500" dirty="0">
                <a:solidFill>
                  <a:prstClr val="black"/>
                </a:solidFill>
                <a:latin typeface="Calibri"/>
              </a:rPr>
              <a:t>Mike Ulsh, NREL</a:t>
            </a:r>
          </a:p>
          <a:p>
            <a:pPr marL="341313" lvl="1" indent="-280988">
              <a:buClr>
                <a:srgbClr val="04617B"/>
              </a:buClr>
            </a:pPr>
            <a:endParaRPr lang="en-US" altLang="en-US" b="1" dirty="0">
              <a:latin typeface="+mj-lt"/>
            </a:endParaRPr>
          </a:p>
        </p:txBody>
      </p:sp>
      <p:grpSp>
        <p:nvGrpSpPr>
          <p:cNvPr id="3" name="Group 2"/>
          <p:cNvGrpSpPr/>
          <p:nvPr/>
        </p:nvGrpSpPr>
        <p:grpSpPr>
          <a:xfrm>
            <a:off x="3861595" y="3631131"/>
            <a:ext cx="2194201" cy="3093720"/>
            <a:chOff x="3861595" y="3631131"/>
            <a:chExt cx="2194201" cy="3093720"/>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1691" t="21194" r="-1691" b="20414"/>
            <a:stretch/>
          </p:blipFill>
          <p:spPr>
            <a:xfrm flipV="1">
              <a:off x="4470232" y="4256791"/>
              <a:ext cx="1585564" cy="1842401"/>
            </a:xfrm>
            <a:prstGeom prst="rect">
              <a:avLst/>
            </a:prstGeom>
          </p:spPr>
        </p:pic>
        <p:sp>
          <p:nvSpPr>
            <p:cNvPr id="9" name="Content Placeholder 2"/>
            <p:cNvSpPr txBox="1">
              <a:spLocks/>
            </p:cNvSpPr>
            <p:nvPr/>
          </p:nvSpPr>
          <p:spPr>
            <a:xfrm rot="16200000">
              <a:off x="2627601" y="4865125"/>
              <a:ext cx="3093720" cy="625731"/>
            </a:xfrm>
            <a:prstGeom prst="rect">
              <a:avLst/>
            </a:prstGeom>
          </p:spPr>
          <p:txBody>
            <a:bodyPr vert="horz" lIns="0" tIns="45720" rIns="0" bIns="45720" rtlCol="0">
              <a:normAutofit lnSpcReduction="10000"/>
            </a:bodyPr>
            <a:lstStyle>
              <a:lvl1pPr marL="0" marR="0" indent="0" algn="l" defTabSz="914400" rtl="0" eaLnBrk="0" fontAlgn="base" latinLnBrk="0" hangingPunct="0">
                <a:lnSpc>
                  <a:spcPct val="100000"/>
                </a:lnSpc>
                <a:spcBef>
                  <a:spcPts val="1200"/>
                </a:spcBef>
                <a:spcAft>
                  <a:spcPct val="0"/>
                </a:spcAft>
                <a:buClr>
                  <a:srgbClr val="0BD0D9"/>
                </a:buClr>
                <a:buSzPct val="100000"/>
                <a:buFont typeface="Calibri" panose="020F0502020204030204" pitchFamily="34" charset="0"/>
                <a:buChar char="﻿"/>
                <a:tabLst/>
                <a:defRPr lang="en-US" altLang="en-US" sz="2400" b="1" kern="1200">
                  <a:solidFill>
                    <a:schemeClr val="tx1"/>
                  </a:solidFill>
                  <a:latin typeface="+mj-lt"/>
                  <a:ea typeface="+mn-ea"/>
                  <a:cs typeface="+mn-cs"/>
                </a:defRPr>
              </a:lvl1pPr>
              <a:lvl2pPr marL="341313" marR="0" indent="-280988" algn="l" defTabSz="914400" rtl="0" eaLnBrk="0" fontAlgn="base" latinLnBrk="0" hangingPunct="0">
                <a:lnSpc>
                  <a:spcPct val="100000"/>
                </a:lnSpc>
                <a:spcBef>
                  <a:spcPts val="200"/>
                </a:spcBef>
                <a:spcAft>
                  <a:spcPct val="0"/>
                </a:spcAft>
                <a:buClr>
                  <a:schemeClr val="tx2"/>
                </a:buClr>
                <a:buSzPct val="85000"/>
                <a:buFont typeface="Wingdings 2" panose="05020102010507070707" pitchFamily="18" charset="2"/>
                <a:buChar char=""/>
                <a:tabLst/>
                <a:defRPr lang="en-US" altLang="en-US" sz="2000" kern="1200">
                  <a:solidFill>
                    <a:schemeClr val="tx1"/>
                  </a:solidFill>
                  <a:latin typeface="+mj-lt"/>
                  <a:ea typeface="+mn-ea"/>
                  <a:cs typeface="+mn-cs"/>
                </a:defRPr>
              </a:lvl2pPr>
              <a:lvl3pPr marL="631825" marR="0" indent="-290513" algn="l" defTabSz="914400" rtl="0" eaLnBrk="0" fontAlgn="base" latinLnBrk="0" hangingPunct="0">
                <a:lnSpc>
                  <a:spcPct val="100000"/>
                </a:lnSpc>
                <a:spcBef>
                  <a:spcPct val="20000"/>
                </a:spcBef>
                <a:spcAft>
                  <a:spcPct val="0"/>
                </a:spcAft>
                <a:buClrTx/>
                <a:buSzPct val="100000"/>
                <a:buFont typeface="Calibri" panose="020F0502020204030204" pitchFamily="34" charset="0"/>
                <a:buChar char="−"/>
                <a:tabLst/>
                <a:defRPr lang="en-US" altLang="en-US" sz="2000" kern="1200" smtClean="0">
                  <a:solidFill>
                    <a:schemeClr val="tx1"/>
                  </a:solidFill>
                  <a:latin typeface="+mj-lt"/>
                  <a:ea typeface="+mn-ea"/>
                  <a:cs typeface="+mn-cs"/>
                </a:defRPr>
              </a:lvl3pPr>
              <a:lvl4pPr marL="1187450" marR="0" indent="-209550" algn="l" defTabSz="914400" rtl="0" eaLnBrk="0" fontAlgn="base" latinLnBrk="0" hangingPunct="0">
                <a:lnSpc>
                  <a:spcPct val="100000"/>
                </a:lnSpc>
                <a:spcBef>
                  <a:spcPct val="20000"/>
                </a:spcBef>
                <a:spcAft>
                  <a:spcPct val="0"/>
                </a:spcAft>
                <a:buClr>
                  <a:srgbClr val="0BD0D9"/>
                </a:buClr>
                <a:buSzPct val="65000"/>
                <a:buFont typeface="Wingdings 2" panose="05020102010507070707" pitchFamily="18" charset="2"/>
                <a:buChar char=""/>
                <a:tabLst/>
                <a:defRPr lang="en-US" altLang="en-US" sz="1800" kern="1200" smtClean="0">
                  <a:solidFill>
                    <a:schemeClr val="tx1"/>
                  </a:solidFill>
                  <a:latin typeface="+mj-lt"/>
                  <a:ea typeface="+mn-ea"/>
                  <a:cs typeface="+mn-cs"/>
                </a:defRPr>
              </a:lvl4pPr>
              <a:lvl5pPr marL="1462088" marR="0" indent="-209550" algn="l" defTabSz="914400"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tabLst/>
                <a:defRPr lang="en-US" altLang="en-US" sz="1800" kern="1200" smtClean="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lnSpc>
                  <a:spcPct val="120000"/>
                </a:lnSpc>
                <a:spcBef>
                  <a:spcPts val="0"/>
                </a:spcBef>
                <a:buNone/>
              </a:pPr>
              <a:r>
                <a:rPr lang="en-US" sz="1600" dirty="0"/>
                <a:t>6 layer structure from</a:t>
              </a:r>
            </a:p>
            <a:p>
              <a:pPr algn="ctr">
                <a:lnSpc>
                  <a:spcPct val="120000"/>
                </a:lnSpc>
                <a:spcBef>
                  <a:spcPts val="0"/>
                </a:spcBef>
                <a:buNone/>
              </a:pPr>
              <a:r>
                <a:rPr lang="en-US" sz="1600" dirty="0"/>
                <a:t>dual slot cast tapes</a:t>
              </a:r>
            </a:p>
          </p:txBody>
        </p:sp>
      </p:grpSp>
      <p:sp>
        <p:nvSpPr>
          <p:cNvPr id="11" name="Content Placeholder 2"/>
          <p:cNvSpPr txBox="1">
            <a:spLocks/>
          </p:cNvSpPr>
          <p:nvPr/>
        </p:nvSpPr>
        <p:spPr>
          <a:xfrm>
            <a:off x="182880" y="784460"/>
            <a:ext cx="5832909" cy="2895600"/>
          </a:xfrm>
          <a:prstGeom prst="rect">
            <a:avLst/>
          </a:prstGeom>
        </p:spPr>
        <p:txBody>
          <a:bodyPr vert="horz" lIns="0" tIns="45720" rIns="0" bIns="45720" rtlCol="0">
            <a:normAutofit/>
          </a:bodyPr>
          <a:lstStyle>
            <a:lvl1pPr marL="0" marR="0" indent="0" algn="l" defTabSz="914400" rtl="0" eaLnBrk="0" fontAlgn="base" latinLnBrk="0" hangingPunct="0">
              <a:lnSpc>
                <a:spcPct val="100000"/>
              </a:lnSpc>
              <a:spcBef>
                <a:spcPts val="1200"/>
              </a:spcBef>
              <a:spcAft>
                <a:spcPct val="0"/>
              </a:spcAft>
              <a:buClr>
                <a:srgbClr val="0BD0D9"/>
              </a:buClr>
              <a:buSzPct val="100000"/>
              <a:buFont typeface="Calibri" panose="020F0502020204030204" pitchFamily="34" charset="0"/>
              <a:buChar char="﻿"/>
              <a:tabLst/>
              <a:defRPr lang="en-US" altLang="en-US" sz="2400" b="1" kern="1200" smtClean="0">
                <a:solidFill>
                  <a:schemeClr val="tx1"/>
                </a:solidFill>
                <a:latin typeface="+mj-lt"/>
                <a:ea typeface="+mn-ea"/>
                <a:cs typeface="+mn-cs"/>
              </a:defRPr>
            </a:lvl1pPr>
            <a:lvl2pPr marL="341313" marR="0" indent="-280988" algn="l" defTabSz="914400" rtl="0" eaLnBrk="0" fontAlgn="base" latinLnBrk="0" hangingPunct="0">
              <a:lnSpc>
                <a:spcPct val="100000"/>
              </a:lnSpc>
              <a:spcBef>
                <a:spcPct val="20000"/>
              </a:spcBef>
              <a:spcAft>
                <a:spcPct val="0"/>
              </a:spcAft>
              <a:buClr>
                <a:schemeClr val="tx2"/>
              </a:buClr>
              <a:buSzPct val="85000"/>
              <a:buFont typeface="Wingdings 2" panose="05020102010507070707" pitchFamily="18" charset="2"/>
              <a:buChar char=""/>
              <a:tabLst/>
              <a:defRPr lang="en-US" altLang="en-US" sz="2000" kern="1200" smtClean="0">
                <a:solidFill>
                  <a:schemeClr val="tx1"/>
                </a:solidFill>
                <a:latin typeface="+mj-lt"/>
                <a:ea typeface="+mn-ea"/>
                <a:cs typeface="+mn-cs"/>
              </a:defRPr>
            </a:lvl2pPr>
            <a:lvl3pPr marL="631825" marR="0" indent="-290513" algn="l" defTabSz="914400" rtl="0" eaLnBrk="0" fontAlgn="base" latinLnBrk="0" hangingPunct="0">
              <a:lnSpc>
                <a:spcPct val="100000"/>
              </a:lnSpc>
              <a:spcBef>
                <a:spcPct val="20000"/>
              </a:spcBef>
              <a:spcAft>
                <a:spcPct val="0"/>
              </a:spcAft>
              <a:buClrTx/>
              <a:buSzPct val="100000"/>
              <a:buFont typeface="Calibri" panose="020F0502020204030204" pitchFamily="34" charset="0"/>
              <a:buChar char="−"/>
              <a:tabLst/>
              <a:defRPr lang="en-US" altLang="en-US" sz="2000" kern="1200" smtClean="0">
                <a:solidFill>
                  <a:schemeClr val="tx1"/>
                </a:solidFill>
                <a:latin typeface="+mj-lt"/>
                <a:ea typeface="+mn-ea"/>
                <a:cs typeface="+mn-cs"/>
              </a:defRPr>
            </a:lvl3pPr>
            <a:lvl4pPr marL="1187450" marR="0" indent="-209550" algn="l" defTabSz="914400" rtl="0" eaLnBrk="0" fontAlgn="base" latinLnBrk="0" hangingPunct="0">
              <a:lnSpc>
                <a:spcPct val="100000"/>
              </a:lnSpc>
              <a:spcBef>
                <a:spcPct val="20000"/>
              </a:spcBef>
              <a:spcAft>
                <a:spcPct val="0"/>
              </a:spcAft>
              <a:buClr>
                <a:srgbClr val="0BD0D9"/>
              </a:buClr>
              <a:buSzPct val="65000"/>
              <a:buFont typeface="Wingdings 2" panose="05020102010507070707" pitchFamily="18" charset="2"/>
              <a:buChar char=""/>
              <a:tabLst/>
              <a:defRPr lang="en-US" altLang="en-US" sz="1800" kern="1200" smtClean="0">
                <a:solidFill>
                  <a:schemeClr val="tx1"/>
                </a:solidFill>
                <a:latin typeface="+mj-lt"/>
                <a:ea typeface="+mn-ea"/>
                <a:cs typeface="+mn-cs"/>
              </a:defRPr>
            </a:lvl4pPr>
            <a:lvl5pPr marL="1462088" marR="0" indent="-209550" algn="l" defTabSz="914400"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tabLst/>
              <a:defRPr lang="en-US" altLang="en-US" sz="1800" kern="1200" smtClean="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200"/>
              </a:spcBef>
              <a:spcAft>
                <a:spcPct val="0"/>
              </a:spcAft>
              <a:buClr>
                <a:srgbClr val="0BD0D9"/>
              </a:buClr>
              <a:buSzPct val="100000"/>
              <a:buFont typeface="Calibri" panose="020F0502020204030204" pitchFamily="34" charset="0"/>
              <a:buChar char="﻿"/>
              <a:tabLst/>
              <a:defRPr/>
            </a:pPr>
            <a:r>
              <a:rPr kumimoji="0" lang="en-US" altLang="en-US" sz="2200" b="1" i="0" u="none" strike="noStrike" kern="1200" cap="none" spc="0" normalizeH="0" baseline="0" noProof="0" dirty="0">
                <a:ln>
                  <a:noFill/>
                </a:ln>
                <a:solidFill>
                  <a:sysClr val="windowText" lastClr="000000"/>
                </a:solidFill>
                <a:effectLst/>
                <a:uLnTx/>
                <a:uFillTx/>
              </a:rPr>
              <a:t>Title:</a:t>
            </a:r>
            <a:r>
              <a:rPr kumimoji="0" lang="en-US" altLang="en-US" sz="2200" b="1" i="0" u="none" strike="noStrike" kern="1200" cap="none" spc="0" normalizeH="0" noProof="0" dirty="0">
                <a:ln>
                  <a:noFill/>
                </a:ln>
                <a:solidFill>
                  <a:sysClr val="windowText" lastClr="000000"/>
                </a:solidFill>
                <a:effectLst/>
                <a:uLnTx/>
                <a:uFillTx/>
              </a:rPr>
              <a:t> </a:t>
            </a:r>
            <a:r>
              <a:rPr lang="en-US" altLang="en-US" sz="1900" dirty="0"/>
              <a:t>Development of Roll-to-Roll Simultaneous Multilayer Deposition Methods for Solid-State Electrochemical Devices Using Highly Particulate Loaded Aqueous Inks</a:t>
            </a:r>
            <a:endParaRPr kumimoji="0" lang="en-US" altLang="en-US" sz="2000" b="0" i="0" u="none" strike="noStrike" kern="1200" cap="none" spc="0" normalizeH="0" baseline="0" noProof="0" dirty="0">
              <a:ln>
                <a:noFill/>
              </a:ln>
              <a:solidFill>
                <a:sysClr val="windowText" lastClr="000000"/>
              </a:solidFill>
              <a:effectLst/>
              <a:uLnTx/>
              <a:uFillTx/>
            </a:endParaRPr>
          </a:p>
          <a:p>
            <a:pPr marL="0" marR="0" lvl="0" indent="0" algn="l" defTabSz="914400" rtl="0" eaLnBrk="0" fontAlgn="base" latinLnBrk="0" hangingPunct="0">
              <a:lnSpc>
                <a:spcPct val="100000"/>
              </a:lnSpc>
              <a:spcBef>
                <a:spcPts val="1200"/>
              </a:spcBef>
              <a:spcAft>
                <a:spcPct val="0"/>
              </a:spcAft>
              <a:buClr>
                <a:srgbClr val="0BD0D9"/>
              </a:buClr>
              <a:buSzPct val="100000"/>
              <a:buFont typeface="Calibri" panose="020F0502020204030204" pitchFamily="34" charset="0"/>
              <a:buChar char="﻿"/>
              <a:tabLst/>
              <a:defRPr/>
            </a:pPr>
            <a:r>
              <a:rPr kumimoji="0" lang="en-US" altLang="en-US" sz="2200" b="1" i="0" u="none" strike="noStrike" kern="1200" cap="none" spc="0" normalizeH="0" baseline="0" noProof="0" dirty="0">
                <a:ln>
                  <a:noFill/>
                </a:ln>
                <a:solidFill>
                  <a:sysClr val="windowText" lastClr="000000"/>
                </a:solidFill>
                <a:effectLst/>
                <a:uLnTx/>
                <a:uFillTx/>
              </a:rPr>
              <a:t>Objective</a:t>
            </a:r>
            <a:r>
              <a:rPr kumimoji="0" lang="en-US" altLang="en-US" sz="2400" b="1" i="0" u="none" strike="noStrike" kern="1200" cap="none" spc="0" normalizeH="0" baseline="0" noProof="0" dirty="0">
                <a:ln>
                  <a:noFill/>
                </a:ln>
                <a:solidFill>
                  <a:sysClr val="windowText" lastClr="000000"/>
                </a:solidFill>
                <a:effectLst/>
                <a:uLnTx/>
                <a:uFillTx/>
              </a:rPr>
              <a:t>:</a:t>
            </a:r>
          </a:p>
          <a:p>
            <a:pPr lvl="1"/>
            <a:r>
              <a:rPr lang="en-US" sz="1900" dirty="0"/>
              <a:t>Fabricate &amp; characterize functional devices R2R cast from dual slot and multilayer slide coating</a:t>
            </a:r>
          </a:p>
          <a:p>
            <a:pPr lvl="1"/>
            <a:r>
              <a:rPr lang="en-US" sz="1900" dirty="0"/>
              <a:t>Evaluate potential benefits for various applications</a:t>
            </a:r>
          </a:p>
        </p:txBody>
      </p:sp>
      <p:sp>
        <p:nvSpPr>
          <p:cNvPr id="12" name="Content Placeholder 2"/>
          <p:cNvSpPr txBox="1">
            <a:spLocks/>
          </p:cNvSpPr>
          <p:nvPr/>
        </p:nvSpPr>
        <p:spPr>
          <a:xfrm>
            <a:off x="182880" y="3680060"/>
            <a:ext cx="3731098" cy="3093722"/>
          </a:xfrm>
          <a:prstGeom prst="rect">
            <a:avLst/>
          </a:prstGeom>
        </p:spPr>
        <p:txBody>
          <a:bodyPr vert="horz" lIns="0" tIns="45720" rIns="0" bIns="45720" rtlCol="0">
            <a:normAutofit lnSpcReduction="10000"/>
          </a:bodyPr>
          <a:lstStyle>
            <a:lvl1pPr marL="0" marR="0" indent="0" algn="l" defTabSz="914400" rtl="0" eaLnBrk="0" fontAlgn="base" latinLnBrk="0" hangingPunct="0">
              <a:lnSpc>
                <a:spcPct val="100000"/>
              </a:lnSpc>
              <a:spcBef>
                <a:spcPts val="1200"/>
              </a:spcBef>
              <a:spcAft>
                <a:spcPct val="0"/>
              </a:spcAft>
              <a:buClr>
                <a:srgbClr val="0BD0D9"/>
              </a:buClr>
              <a:buSzPct val="100000"/>
              <a:buFont typeface="Calibri" panose="020F0502020204030204" pitchFamily="34" charset="0"/>
              <a:buChar char="﻿"/>
              <a:tabLst/>
              <a:defRPr lang="en-US" altLang="en-US" sz="2400" b="1" kern="1200" smtClean="0">
                <a:solidFill>
                  <a:schemeClr val="tx1"/>
                </a:solidFill>
                <a:latin typeface="+mj-lt"/>
                <a:ea typeface="+mn-ea"/>
                <a:cs typeface="+mn-cs"/>
              </a:defRPr>
            </a:lvl1pPr>
            <a:lvl2pPr marL="341313" marR="0" indent="-280988" algn="l" defTabSz="914400" rtl="0" eaLnBrk="0" fontAlgn="base" latinLnBrk="0" hangingPunct="0">
              <a:lnSpc>
                <a:spcPct val="100000"/>
              </a:lnSpc>
              <a:spcBef>
                <a:spcPct val="20000"/>
              </a:spcBef>
              <a:spcAft>
                <a:spcPct val="0"/>
              </a:spcAft>
              <a:buClr>
                <a:schemeClr val="tx2"/>
              </a:buClr>
              <a:buSzPct val="85000"/>
              <a:buFont typeface="Wingdings 2" panose="05020102010507070707" pitchFamily="18" charset="2"/>
              <a:buChar char=""/>
              <a:tabLst/>
              <a:defRPr lang="en-US" altLang="en-US" sz="2000" kern="1200" smtClean="0">
                <a:solidFill>
                  <a:schemeClr val="tx1"/>
                </a:solidFill>
                <a:latin typeface="+mj-lt"/>
                <a:ea typeface="+mn-ea"/>
                <a:cs typeface="+mn-cs"/>
              </a:defRPr>
            </a:lvl2pPr>
            <a:lvl3pPr marL="631825" marR="0" indent="-290513" algn="l" defTabSz="914400" rtl="0" eaLnBrk="0" fontAlgn="base" latinLnBrk="0" hangingPunct="0">
              <a:lnSpc>
                <a:spcPct val="100000"/>
              </a:lnSpc>
              <a:spcBef>
                <a:spcPct val="20000"/>
              </a:spcBef>
              <a:spcAft>
                <a:spcPct val="0"/>
              </a:spcAft>
              <a:buClrTx/>
              <a:buSzPct val="100000"/>
              <a:buFont typeface="Calibri" panose="020F0502020204030204" pitchFamily="34" charset="0"/>
              <a:buChar char="−"/>
              <a:tabLst/>
              <a:defRPr lang="en-US" altLang="en-US" sz="2000" kern="1200" smtClean="0">
                <a:solidFill>
                  <a:schemeClr val="tx1"/>
                </a:solidFill>
                <a:latin typeface="+mj-lt"/>
                <a:ea typeface="+mn-ea"/>
                <a:cs typeface="+mn-cs"/>
              </a:defRPr>
            </a:lvl3pPr>
            <a:lvl4pPr marL="1187450" marR="0" indent="-209550" algn="l" defTabSz="914400" rtl="0" eaLnBrk="0" fontAlgn="base" latinLnBrk="0" hangingPunct="0">
              <a:lnSpc>
                <a:spcPct val="100000"/>
              </a:lnSpc>
              <a:spcBef>
                <a:spcPct val="20000"/>
              </a:spcBef>
              <a:spcAft>
                <a:spcPct val="0"/>
              </a:spcAft>
              <a:buClr>
                <a:srgbClr val="0BD0D9"/>
              </a:buClr>
              <a:buSzPct val="65000"/>
              <a:buFont typeface="Wingdings 2" panose="05020102010507070707" pitchFamily="18" charset="2"/>
              <a:buChar char=""/>
              <a:tabLst/>
              <a:defRPr lang="en-US" altLang="en-US" sz="1800" kern="1200" smtClean="0">
                <a:solidFill>
                  <a:schemeClr val="tx1"/>
                </a:solidFill>
                <a:latin typeface="+mj-lt"/>
                <a:ea typeface="+mn-ea"/>
                <a:cs typeface="+mn-cs"/>
              </a:defRPr>
            </a:lvl4pPr>
            <a:lvl5pPr marL="1462088" marR="0" indent="-209550" algn="l" defTabSz="914400"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tabLst/>
              <a:defRPr lang="en-US" altLang="en-US" sz="1800" kern="1200" smtClean="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200"/>
              </a:spcBef>
              <a:spcAft>
                <a:spcPct val="0"/>
              </a:spcAft>
              <a:buClr>
                <a:srgbClr val="0BD0D9"/>
              </a:buClr>
              <a:buSzPct val="100000"/>
              <a:buFont typeface="Calibri" panose="020F0502020204030204" pitchFamily="34" charset="0"/>
              <a:buChar char="﻿"/>
              <a:tabLst/>
              <a:defRPr/>
            </a:pPr>
            <a:r>
              <a:rPr lang="en-US" altLang="en-US" sz="2200" dirty="0">
                <a:solidFill>
                  <a:sysClr val="windowText" lastClr="000000"/>
                </a:solidFill>
              </a:rPr>
              <a:t>Results</a:t>
            </a:r>
            <a:r>
              <a:rPr kumimoji="0" lang="en-US" altLang="en-US" sz="2400" b="1" i="0" u="none" strike="noStrike" kern="1200" cap="none" spc="0" normalizeH="0" baseline="0" noProof="0" dirty="0">
                <a:ln>
                  <a:noFill/>
                </a:ln>
                <a:solidFill>
                  <a:sysClr val="windowText" lastClr="000000"/>
                </a:solidFill>
                <a:effectLst/>
                <a:uLnTx/>
                <a:uFillTx/>
              </a:rPr>
              <a:t>:</a:t>
            </a:r>
          </a:p>
          <a:p>
            <a:pPr lvl="1">
              <a:buClr>
                <a:srgbClr val="04617B"/>
              </a:buClr>
            </a:pPr>
            <a:r>
              <a:rPr lang="en-US" altLang="en-US" sz="1900" dirty="0"/>
              <a:t>Dual-slot casting of 3 tapes laminated into 6-layer structure</a:t>
            </a:r>
          </a:p>
          <a:p>
            <a:pPr lvl="1">
              <a:buClr>
                <a:srgbClr val="04617B"/>
              </a:buClr>
            </a:pPr>
            <a:r>
              <a:rPr lang="en-US" altLang="en-US" sz="1900" dirty="0"/>
              <a:t>Slide coating of 3-layer tapes</a:t>
            </a:r>
          </a:p>
          <a:p>
            <a:pPr lvl="1">
              <a:buClr>
                <a:srgbClr val="04617B"/>
              </a:buClr>
            </a:pPr>
            <a:r>
              <a:rPr lang="en-US" altLang="en-US" sz="1900" dirty="0">
                <a:solidFill>
                  <a:sysClr val="windowText" lastClr="000000"/>
                </a:solidFill>
              </a:rPr>
              <a:t>Design rules for co-casting of highly loaded aqueous slurries</a:t>
            </a:r>
          </a:p>
          <a:p>
            <a:pPr lvl="1">
              <a:buClr>
                <a:srgbClr val="04617B"/>
              </a:buClr>
            </a:pPr>
            <a:r>
              <a:rPr lang="en-US" altLang="en-US" sz="1900" noProof="0" dirty="0">
                <a:solidFill>
                  <a:sysClr val="windowText" lastClr="000000"/>
                </a:solidFill>
              </a:rPr>
              <a:t>Analysis of economic impact</a:t>
            </a:r>
            <a:endParaRPr kumimoji="0" lang="en-US" altLang="en-US" sz="1900" b="0" i="0" u="none" strike="noStrike" kern="1200" cap="none" spc="0" normalizeH="0" baseline="0" noProof="0" dirty="0">
              <a:ln>
                <a:noFill/>
              </a:ln>
              <a:solidFill>
                <a:sysClr val="windowText" lastClr="000000"/>
              </a:solidFill>
              <a:effectLst/>
              <a:uLnTx/>
              <a:uFillTx/>
            </a:endParaRPr>
          </a:p>
          <a:p>
            <a:pPr lvl="1">
              <a:buClr>
                <a:srgbClr val="04617B"/>
              </a:buClr>
            </a:pPr>
            <a:r>
              <a:rPr lang="en-US" altLang="en-US" sz="1900" noProof="0" dirty="0">
                <a:solidFill>
                  <a:sysClr val="windowText" lastClr="000000"/>
                </a:solidFill>
              </a:rPr>
              <a:t>Connected with academic, industrial, and national lab partners to chart path forward</a:t>
            </a:r>
            <a:endParaRPr kumimoji="0" lang="en-US" altLang="en-US" sz="1900" b="0" i="0" u="none" strike="noStrike" kern="1200" cap="none" spc="0" normalizeH="0" noProof="0" dirty="0">
              <a:ln>
                <a:noFill/>
              </a:ln>
              <a:solidFill>
                <a:sysClr val="windowText" lastClr="000000"/>
              </a:solidFill>
              <a:effectLst/>
              <a:uLnTx/>
              <a:uFillTx/>
            </a:endParaRPr>
          </a:p>
        </p:txBody>
      </p:sp>
      <p:pic>
        <p:nvPicPr>
          <p:cNvPr id="13" name="Picture 2" descr="Saint Gobain – Logos Download">
            <a:extLst>
              <a:ext uri="{FF2B5EF4-FFF2-40B4-BE49-F238E27FC236}">
                <a16:creationId xmlns:a16="http://schemas.microsoft.com/office/drawing/2014/main" xmlns="" id="{C6FDDDD8-E083-411E-9C28-54035C3AEC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76200"/>
            <a:ext cx="1100137" cy="57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9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11" grpId="0" build="p"/>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Accomplishment: Eliminated Need for PEM Fuel Cell Cathode Overlayer via Direct Coating</a:t>
            </a:r>
          </a:p>
        </p:txBody>
      </p:sp>
      <p:sp>
        <p:nvSpPr>
          <p:cNvPr id="3" name="TextBox 2"/>
          <p:cNvSpPr txBox="1"/>
          <p:nvPr/>
        </p:nvSpPr>
        <p:spPr>
          <a:xfrm>
            <a:off x="228600" y="853113"/>
            <a:ext cx="4503491" cy="3108543"/>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600"/>
              </a:spcAft>
              <a:buClr>
                <a:srgbClr val="7AC143"/>
              </a:buClr>
              <a:buSzTx/>
              <a:buFontTx/>
              <a:buNone/>
              <a:tabLst/>
              <a:defRPr/>
            </a:pP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PEMFC single-layer and multi-layer electrode performance based on ink characterization studies</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Utilized statistical design to develop ink property models</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Performed ink characterization, including rheology, USAXS and SANS</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Completed single and multi-layer electrode coating, meeting target catalyst loading</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Fabricated test cells and measured in situ performance</a:t>
            </a:r>
          </a:p>
        </p:txBody>
      </p:sp>
      <p:pic>
        <p:nvPicPr>
          <p:cNvPr id="4" name="Picture 3">
            <a:extLst>
              <a:ext uri="{FF2B5EF4-FFF2-40B4-BE49-F238E27FC236}">
                <a16:creationId xmlns:a16="http://schemas.microsoft.com/office/drawing/2014/main" xmlns="" id="{06A88B68-9169-4361-A89E-AD5DA40A84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4744" y="1449726"/>
            <a:ext cx="2359456" cy="2464480"/>
          </a:xfrm>
          <a:prstGeom prst="rect">
            <a:avLst/>
          </a:prstGeom>
        </p:spPr>
      </p:pic>
      <p:sp>
        <p:nvSpPr>
          <p:cNvPr id="5" name="TextBox 4">
            <a:extLst>
              <a:ext uri="{FF2B5EF4-FFF2-40B4-BE49-F238E27FC236}">
                <a16:creationId xmlns:a16="http://schemas.microsoft.com/office/drawing/2014/main" xmlns="" id="{F6ECFD84-D865-464D-9580-B691E1EE9CC6}"/>
              </a:ext>
            </a:extLst>
          </p:cNvPr>
          <p:cNvSpPr txBox="1"/>
          <p:nvPr/>
        </p:nvSpPr>
        <p:spPr>
          <a:xfrm>
            <a:off x="4765587" y="913779"/>
            <a:ext cx="2702013" cy="584775"/>
          </a:xfrm>
          <a:prstGeom prst="rect">
            <a:avLst/>
          </a:prstGeom>
          <a:solidFill>
            <a:schemeClr val="bg1">
              <a:lumMod val="85000"/>
              <a:alpha val="5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Regression model (</a:t>
            </a:r>
            <a:r>
              <a:rPr kumimoji="0" lang="en-US" sz="800" b="1" i="1" u="none" strike="noStrike" kern="1200" cap="none" spc="0" normalizeH="0" baseline="0" noProof="0" dirty="0">
                <a:ln>
                  <a:noFill/>
                </a:ln>
                <a:solidFill>
                  <a:srgbClr val="000000"/>
                </a:solidFill>
                <a:effectLst/>
                <a:uLnTx/>
                <a:uFillTx/>
                <a:latin typeface="Arial" charset="0"/>
                <a:ea typeface="+mn-ea"/>
                <a:cs typeface="+mn-cs"/>
              </a:rPr>
              <a:t>A</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catalyst, </a:t>
            </a:r>
            <a:r>
              <a:rPr kumimoji="0" lang="en-US" sz="800" b="1" i="1" u="none" strike="noStrike" kern="1200" cap="none" spc="0" normalizeH="0" baseline="0" noProof="0" dirty="0">
                <a:ln>
                  <a:noFill/>
                </a:ln>
                <a:solidFill>
                  <a:srgbClr val="000000"/>
                </a:solidFill>
                <a:effectLst/>
                <a:uLnTx/>
                <a:uFillTx/>
                <a:latin typeface="Arial" charset="0"/>
                <a:ea typeface="+mn-ea"/>
                <a:cs typeface="+mn-cs"/>
              </a:rPr>
              <a:t>B</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Arial" charset="0"/>
                <a:ea typeface="+mn-ea"/>
                <a:cs typeface="+mn-cs"/>
              </a:rPr>
              <a:t>nPA</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1" u="none" strike="noStrike" kern="1200" cap="none" spc="0" normalizeH="0" baseline="0" noProof="0" dirty="0">
                <a:ln>
                  <a:noFill/>
                </a:ln>
                <a:solidFill>
                  <a:srgbClr val="000000"/>
                </a:solidFill>
                <a:effectLst/>
                <a:uLnTx/>
                <a:uFillTx/>
                <a:latin typeface="Arial" charset="0"/>
                <a:ea typeface="+mn-ea"/>
                <a:cs typeface="+mn-cs"/>
              </a:rPr>
              <a:t>C</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I/C ratio)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Density (g/cm</a:t>
            </a:r>
            <a:r>
              <a:rPr kumimoji="0" lang="en-US" sz="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0.02132</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-0.03748</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+0.000685417</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-0.0031</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en-US" sz="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-0.01</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en-US" sz="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+0.0003333</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en-US" sz="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-0.00644</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+0.00398</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AC</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-0.0085</a:t>
            </a:r>
            <a:r>
              <a:rPr kumimoji="0" lang="en-US" sz="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BC</a:t>
            </a:r>
            <a:r>
              <a:rPr kumimoji="0" 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+1.01279</a:t>
            </a:r>
            <a:endParaRPr kumimoji="0" lang="en-US" sz="800" b="0" i="0" u="none" strike="noStrike" kern="1200" cap="none" spc="0" normalizeH="0" baseline="30000" noProof="0" dirty="0">
              <a:ln>
                <a:noFill/>
              </a:ln>
              <a:solidFill>
                <a:srgbClr val="000000"/>
              </a:solidFill>
              <a:effectLst/>
              <a:uLnTx/>
              <a:uFillTx/>
              <a:latin typeface="Arial" charset="0"/>
              <a:ea typeface="+mn-ea"/>
              <a:cs typeface="+mn-cs"/>
            </a:endParaRPr>
          </a:p>
        </p:txBody>
      </p:sp>
      <p:pic>
        <p:nvPicPr>
          <p:cNvPr id="20" name="Picture 19">
            <a:extLst>
              <a:ext uri="{FF2B5EF4-FFF2-40B4-BE49-F238E27FC236}">
                <a16:creationId xmlns:a16="http://schemas.microsoft.com/office/drawing/2014/main" xmlns="" id="{6E270707-B81D-4FFB-8BC2-326D4B55ACBB}"/>
              </a:ext>
            </a:extLst>
          </p:cNvPr>
          <p:cNvPicPr>
            <a:picLocks noChangeAspect="1"/>
          </p:cNvPicPr>
          <p:nvPr/>
        </p:nvPicPr>
        <p:blipFill>
          <a:blip r:embed="rId4"/>
          <a:stretch>
            <a:fillRect/>
          </a:stretch>
        </p:blipFill>
        <p:spPr>
          <a:xfrm>
            <a:off x="6627810" y="3240813"/>
            <a:ext cx="2484291" cy="3312387"/>
          </a:xfrm>
          <a:prstGeom prst="rect">
            <a:avLst/>
          </a:prstGeom>
        </p:spPr>
      </p:pic>
      <p:pic>
        <p:nvPicPr>
          <p:cNvPr id="18" name="Picture 17">
            <a:extLst>
              <a:ext uri="{FF2B5EF4-FFF2-40B4-BE49-F238E27FC236}">
                <a16:creationId xmlns:a16="http://schemas.microsoft.com/office/drawing/2014/main" xmlns="" id="{2D31C5FE-A824-45B0-A84F-3220CEB792D7}"/>
              </a:ext>
            </a:extLst>
          </p:cNvPr>
          <p:cNvPicPr>
            <a:picLocks noChangeAspect="1"/>
          </p:cNvPicPr>
          <p:nvPr/>
        </p:nvPicPr>
        <p:blipFill rotWithShape="1">
          <a:blip r:embed="rId5">
            <a:extLst>
              <a:ext uri="{28A0092B-C50C-407E-A947-70E740481C1C}">
                <a14:useLocalDpi xmlns:a14="http://schemas.microsoft.com/office/drawing/2010/main" val="0"/>
              </a:ext>
            </a:extLst>
          </a:blip>
          <a:srcRect l="1772" r="2889" b="2813"/>
          <a:stretch/>
        </p:blipFill>
        <p:spPr>
          <a:xfrm>
            <a:off x="2971800" y="3873422"/>
            <a:ext cx="3573488" cy="2222578"/>
          </a:xfrm>
          <a:prstGeom prst="rect">
            <a:avLst/>
          </a:prstGeom>
        </p:spPr>
      </p:pic>
      <p:sp>
        <p:nvSpPr>
          <p:cNvPr id="21" name="TextBox 20">
            <a:extLst>
              <a:ext uri="{FF2B5EF4-FFF2-40B4-BE49-F238E27FC236}">
                <a16:creationId xmlns:a16="http://schemas.microsoft.com/office/drawing/2014/main" xmlns="" id="{F26C8AAF-E405-4274-AC36-9BF558D75599}"/>
              </a:ext>
            </a:extLst>
          </p:cNvPr>
          <p:cNvSpPr txBox="1"/>
          <p:nvPr/>
        </p:nvSpPr>
        <p:spPr>
          <a:xfrm>
            <a:off x="3350261" y="6058241"/>
            <a:ext cx="283065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Comparison of particle size distribution in inks by USAXS</a:t>
            </a:r>
          </a:p>
        </p:txBody>
      </p:sp>
      <p:sp>
        <p:nvSpPr>
          <p:cNvPr id="22" name="TextBox 21">
            <a:extLst>
              <a:ext uri="{FF2B5EF4-FFF2-40B4-BE49-F238E27FC236}">
                <a16:creationId xmlns:a16="http://schemas.microsoft.com/office/drawing/2014/main" xmlns="" id="{A7E82369-6BF6-4A84-B244-55B4A10FF3E8}"/>
              </a:ext>
            </a:extLst>
          </p:cNvPr>
          <p:cNvSpPr txBox="1"/>
          <p:nvPr/>
        </p:nvSpPr>
        <p:spPr>
          <a:xfrm>
            <a:off x="6934200" y="2932313"/>
            <a:ext cx="190982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Dual slot die coating</a:t>
            </a:r>
          </a:p>
        </p:txBody>
      </p:sp>
      <p:sp>
        <p:nvSpPr>
          <p:cNvPr id="23" name="TextBox 22">
            <a:extLst>
              <a:ext uri="{FF2B5EF4-FFF2-40B4-BE49-F238E27FC236}">
                <a16:creationId xmlns:a16="http://schemas.microsoft.com/office/drawing/2014/main" xmlns="" id="{1826F026-C776-41B9-9328-C2398A507006}"/>
              </a:ext>
            </a:extLst>
          </p:cNvPr>
          <p:cNvSpPr txBox="1"/>
          <p:nvPr/>
        </p:nvSpPr>
        <p:spPr>
          <a:xfrm>
            <a:off x="6858000" y="1515878"/>
            <a:ext cx="1537688"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Regression model and contour plot for catalyst ink properties</a:t>
            </a:r>
          </a:p>
        </p:txBody>
      </p:sp>
      <p:pic>
        <p:nvPicPr>
          <p:cNvPr id="24" name="Picture 23">
            <a:extLst>
              <a:ext uri="{FF2B5EF4-FFF2-40B4-BE49-F238E27FC236}">
                <a16:creationId xmlns:a16="http://schemas.microsoft.com/office/drawing/2014/main" xmlns="" id="{A4D6498C-A0D9-4131-8291-9DF875989454}"/>
              </a:ext>
            </a:extLst>
          </p:cNvPr>
          <p:cNvPicPr>
            <a:picLocks noChangeAspect="1"/>
          </p:cNvPicPr>
          <p:nvPr/>
        </p:nvPicPr>
        <p:blipFill>
          <a:blip r:embed="rId6"/>
          <a:stretch>
            <a:fillRect/>
          </a:stretch>
        </p:blipFill>
        <p:spPr>
          <a:xfrm>
            <a:off x="31899" y="3940857"/>
            <a:ext cx="2871465" cy="2383743"/>
          </a:xfrm>
          <a:prstGeom prst="rect">
            <a:avLst/>
          </a:prstGeom>
        </p:spPr>
      </p:pic>
      <p:sp>
        <p:nvSpPr>
          <p:cNvPr id="25" name="TextBox 24">
            <a:extLst>
              <a:ext uri="{FF2B5EF4-FFF2-40B4-BE49-F238E27FC236}">
                <a16:creationId xmlns:a16="http://schemas.microsoft.com/office/drawing/2014/main" xmlns="" id="{22A54897-7CFB-4D63-BF92-B4F3BF2F1B7F}"/>
              </a:ext>
            </a:extLst>
          </p:cNvPr>
          <p:cNvSpPr txBox="1"/>
          <p:nvPr/>
        </p:nvSpPr>
        <p:spPr>
          <a:xfrm>
            <a:off x="147084" y="6297949"/>
            <a:ext cx="2830652"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Device testing comparison</a:t>
            </a:r>
          </a:p>
        </p:txBody>
      </p:sp>
    </p:spTree>
    <p:extLst>
      <p:ext uri="{BB962C8B-B14F-4D97-AF65-F5344CB8AC3E}">
        <p14:creationId xmlns:p14="http://schemas.microsoft.com/office/powerpoint/2010/main" val="3607261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10320-C085-4157-AE3D-6747416365D9}"/>
              </a:ext>
            </a:extLst>
          </p:cNvPr>
          <p:cNvSpPr>
            <a:spLocks noGrp="1"/>
          </p:cNvSpPr>
          <p:nvPr>
            <p:ph type="title"/>
          </p:nvPr>
        </p:nvSpPr>
        <p:spPr>
          <a:xfrm>
            <a:off x="228600" y="0"/>
            <a:ext cx="8636290" cy="798448"/>
          </a:xfrm>
        </p:spPr>
        <p:txBody>
          <a:bodyPr/>
          <a:lstStyle/>
          <a:p>
            <a:r>
              <a:rPr lang="en-US" sz="2800" dirty="0"/>
              <a:t>Technical Success: Coating Window Predictions for Single and Dual Slot-Die Methods</a:t>
            </a:r>
          </a:p>
        </p:txBody>
      </p:sp>
      <p:sp>
        <p:nvSpPr>
          <p:cNvPr id="7" name="Content Placeholder 6">
            <a:extLst>
              <a:ext uri="{FF2B5EF4-FFF2-40B4-BE49-F238E27FC236}">
                <a16:creationId xmlns:a16="http://schemas.microsoft.com/office/drawing/2014/main" xmlns="" id="{5BE73F33-0680-4D5B-B5E4-ED378D3DC8CF}"/>
              </a:ext>
            </a:extLst>
          </p:cNvPr>
          <p:cNvSpPr>
            <a:spLocks noGrp="1"/>
          </p:cNvSpPr>
          <p:nvPr>
            <p:ph idx="1"/>
          </p:nvPr>
        </p:nvSpPr>
        <p:spPr>
          <a:xfrm>
            <a:off x="271153" y="1006877"/>
            <a:ext cx="7725585" cy="1459512"/>
          </a:xfrm>
        </p:spPr>
        <p:txBody>
          <a:bodyPr>
            <a:normAutofit/>
          </a:bodyPr>
          <a:lstStyle/>
          <a:p>
            <a:pPr>
              <a:lnSpc>
                <a:spcPct val="110000"/>
              </a:lnSpc>
              <a:spcBef>
                <a:spcPts val="0"/>
              </a:spcBef>
              <a:spcAft>
                <a:spcPts val="600"/>
              </a:spcAft>
            </a:pPr>
            <a:r>
              <a:rPr lang="en-US" dirty="0"/>
              <a:t>Process models of single-layer slot-die flow informed coating configuration changes for High-solids loading catalyst inks at ORNL</a:t>
            </a:r>
          </a:p>
        </p:txBody>
      </p:sp>
      <p:grpSp>
        <p:nvGrpSpPr>
          <p:cNvPr id="3" name="Group 2">
            <a:extLst>
              <a:ext uri="{FF2B5EF4-FFF2-40B4-BE49-F238E27FC236}">
                <a16:creationId xmlns:a16="http://schemas.microsoft.com/office/drawing/2014/main" xmlns="" id="{6D2F1991-4A63-8E49-A506-D1101ABC7D30}"/>
              </a:ext>
            </a:extLst>
          </p:cNvPr>
          <p:cNvGrpSpPr/>
          <p:nvPr/>
        </p:nvGrpSpPr>
        <p:grpSpPr>
          <a:xfrm>
            <a:off x="414248" y="3180454"/>
            <a:ext cx="3068231" cy="2774350"/>
            <a:chOff x="136887" y="940909"/>
            <a:chExt cx="5627420" cy="5088416"/>
          </a:xfrm>
        </p:grpSpPr>
        <p:grpSp>
          <p:nvGrpSpPr>
            <p:cNvPr id="5" name="Group 4">
              <a:extLst>
                <a:ext uri="{FF2B5EF4-FFF2-40B4-BE49-F238E27FC236}">
                  <a16:creationId xmlns:a16="http://schemas.microsoft.com/office/drawing/2014/main" xmlns="" id="{D79743E0-E020-1F4A-A14C-E4D8BB9F1D77}"/>
                </a:ext>
              </a:extLst>
            </p:cNvPr>
            <p:cNvGrpSpPr/>
            <p:nvPr/>
          </p:nvGrpSpPr>
          <p:grpSpPr>
            <a:xfrm>
              <a:off x="668169" y="940909"/>
              <a:ext cx="1602136" cy="1211366"/>
              <a:chOff x="758787" y="982099"/>
              <a:chExt cx="1602136" cy="1211366"/>
            </a:xfrm>
          </p:grpSpPr>
          <p:pic>
            <p:nvPicPr>
              <p:cNvPr id="6" name="Picture 4" descr="C:\Users\Ravanga\GitHub\classes\me530_theoretical_fluid_mechanics\Literature Review\swelling.jpg">
                <a:extLst>
                  <a:ext uri="{FF2B5EF4-FFF2-40B4-BE49-F238E27FC236}">
                    <a16:creationId xmlns:a16="http://schemas.microsoft.com/office/drawing/2014/main" xmlns="" id="{1F999B89-BA97-9B42-B8B1-1BE7CFF5EB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8787" y="982099"/>
                <a:ext cx="1600200" cy="12113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Ravanga\GitHub\classes\me530_theoretical_fluid_mechanics\Literature Review\swelling.jpg">
                <a:extLst>
                  <a:ext uri="{FF2B5EF4-FFF2-40B4-BE49-F238E27FC236}">
                    <a16:creationId xmlns:a16="http://schemas.microsoft.com/office/drawing/2014/main" xmlns="" id="{4DA8B55F-7C18-204B-A232-CF57E2C936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6432"/>
              <a:stretch/>
            </p:blipFill>
            <p:spPr bwMode="auto">
              <a:xfrm>
                <a:off x="760723" y="985563"/>
                <a:ext cx="1600200" cy="406632"/>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xmlns="" id="{439446FA-0BB4-644F-99DC-A1C5439EFC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466" y="5122932"/>
              <a:ext cx="1598714" cy="853407"/>
            </a:xfrm>
            <a:prstGeom prst="rect">
              <a:avLst/>
            </a:prstGeom>
          </p:spPr>
        </p:pic>
        <p:pic>
          <p:nvPicPr>
            <p:cNvPr id="10" name="Picture 9">
              <a:extLst>
                <a:ext uri="{FF2B5EF4-FFF2-40B4-BE49-F238E27FC236}">
                  <a16:creationId xmlns:a16="http://schemas.microsoft.com/office/drawing/2014/main" xmlns="" id="{620F81BC-3F7A-A542-88FF-75F23BB015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1101" y="4652122"/>
              <a:ext cx="1568955" cy="853407"/>
            </a:xfrm>
            <a:prstGeom prst="rect">
              <a:avLst/>
            </a:prstGeom>
          </p:spPr>
        </p:pic>
        <p:pic>
          <p:nvPicPr>
            <p:cNvPr id="11" name="Picture 3" descr="C:\Users\Ravanga\GitHub\classes\me530_theoretical_fluid_mechanics\Literature Review\barring.jpg">
              <a:extLst>
                <a:ext uri="{FF2B5EF4-FFF2-40B4-BE49-F238E27FC236}">
                  <a16:creationId xmlns:a16="http://schemas.microsoft.com/office/drawing/2014/main" xmlns="" id="{A8016F2B-F804-8940-B3EC-C7D9B2739A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3428" y="1533234"/>
              <a:ext cx="1600200" cy="94405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a:extLst>
                <a:ext uri="{FF2B5EF4-FFF2-40B4-BE49-F238E27FC236}">
                  <a16:creationId xmlns:a16="http://schemas.microsoft.com/office/drawing/2014/main" xmlns="" id="{32120CD1-B23B-C049-A711-0E17446C953B}"/>
                </a:ext>
              </a:extLst>
            </p:cNvPr>
            <p:cNvSpPr/>
            <p:nvPr/>
          </p:nvSpPr>
          <p:spPr>
            <a:xfrm>
              <a:off x="673372" y="2078284"/>
              <a:ext cx="4892821" cy="3899592"/>
            </a:xfrm>
            <a:custGeom>
              <a:avLst/>
              <a:gdLst>
                <a:gd name="connsiteX0" fmla="*/ 11875 w 3028208"/>
                <a:gd name="connsiteY0" fmla="*/ 2660072 h 3170711"/>
                <a:gd name="connsiteX1" fmla="*/ 629392 w 3028208"/>
                <a:gd name="connsiteY1" fmla="*/ 1425039 h 3170711"/>
                <a:gd name="connsiteX2" fmla="*/ 700644 w 3028208"/>
                <a:gd name="connsiteY2" fmla="*/ 1341911 h 3170711"/>
                <a:gd name="connsiteX3" fmla="*/ 736270 w 3028208"/>
                <a:gd name="connsiteY3" fmla="*/ 1306285 h 3170711"/>
                <a:gd name="connsiteX4" fmla="*/ 819398 w 3028208"/>
                <a:gd name="connsiteY4" fmla="*/ 1294410 h 3170711"/>
                <a:gd name="connsiteX5" fmla="*/ 1876301 w 3028208"/>
                <a:gd name="connsiteY5" fmla="*/ 1282535 h 3170711"/>
                <a:gd name="connsiteX6" fmla="*/ 1911927 w 3028208"/>
                <a:gd name="connsiteY6" fmla="*/ 1294410 h 3170711"/>
                <a:gd name="connsiteX7" fmla="*/ 2018805 w 3028208"/>
                <a:gd name="connsiteY7" fmla="*/ 1330036 h 3170711"/>
                <a:gd name="connsiteX8" fmla="*/ 2042556 w 3028208"/>
                <a:gd name="connsiteY8" fmla="*/ 1401288 h 3170711"/>
                <a:gd name="connsiteX9" fmla="*/ 2766951 w 3028208"/>
                <a:gd name="connsiteY9" fmla="*/ 2695698 h 3170711"/>
                <a:gd name="connsiteX10" fmla="*/ 3028208 w 3028208"/>
                <a:gd name="connsiteY10" fmla="*/ 3170711 h 3170711"/>
                <a:gd name="connsiteX11" fmla="*/ 3028208 w 3028208"/>
                <a:gd name="connsiteY11" fmla="*/ 0 h 3170711"/>
                <a:gd name="connsiteX12" fmla="*/ 0 w 3028208"/>
                <a:gd name="connsiteY12" fmla="*/ 0 h 3170711"/>
                <a:gd name="connsiteX13" fmla="*/ 0 w 3028208"/>
                <a:gd name="connsiteY13" fmla="*/ 2743200 h 3170711"/>
                <a:gd name="connsiteX0" fmla="*/ 261256 w 3277589"/>
                <a:gd name="connsiteY0" fmla="*/ 2660072 h 3170711"/>
                <a:gd name="connsiteX1" fmla="*/ 878773 w 3277589"/>
                <a:gd name="connsiteY1" fmla="*/ 1425039 h 3170711"/>
                <a:gd name="connsiteX2" fmla="*/ 950025 w 3277589"/>
                <a:gd name="connsiteY2" fmla="*/ 1341911 h 3170711"/>
                <a:gd name="connsiteX3" fmla="*/ 985651 w 3277589"/>
                <a:gd name="connsiteY3" fmla="*/ 1306285 h 3170711"/>
                <a:gd name="connsiteX4" fmla="*/ 1068779 w 3277589"/>
                <a:gd name="connsiteY4" fmla="*/ 1294410 h 3170711"/>
                <a:gd name="connsiteX5" fmla="*/ 2125682 w 3277589"/>
                <a:gd name="connsiteY5" fmla="*/ 1282535 h 3170711"/>
                <a:gd name="connsiteX6" fmla="*/ 2161308 w 3277589"/>
                <a:gd name="connsiteY6" fmla="*/ 1294410 h 3170711"/>
                <a:gd name="connsiteX7" fmla="*/ 2268186 w 3277589"/>
                <a:gd name="connsiteY7" fmla="*/ 1330036 h 3170711"/>
                <a:gd name="connsiteX8" fmla="*/ 2291937 w 3277589"/>
                <a:gd name="connsiteY8" fmla="*/ 1401288 h 3170711"/>
                <a:gd name="connsiteX9" fmla="*/ 3016332 w 3277589"/>
                <a:gd name="connsiteY9" fmla="*/ 2695698 h 3170711"/>
                <a:gd name="connsiteX10" fmla="*/ 3277589 w 3277589"/>
                <a:gd name="connsiteY10" fmla="*/ 3170711 h 3170711"/>
                <a:gd name="connsiteX11" fmla="*/ 3277589 w 3277589"/>
                <a:gd name="connsiteY11" fmla="*/ 0 h 3170711"/>
                <a:gd name="connsiteX12" fmla="*/ 0 w 3277589"/>
                <a:gd name="connsiteY12" fmla="*/ 11875 h 3170711"/>
                <a:gd name="connsiteX13" fmla="*/ 249381 w 3277589"/>
                <a:gd name="connsiteY13" fmla="*/ 2743200 h 3170711"/>
                <a:gd name="connsiteX0" fmla="*/ 332508 w 3348841"/>
                <a:gd name="connsiteY0" fmla="*/ 2660072 h 3336966"/>
                <a:gd name="connsiteX1" fmla="*/ 950025 w 3348841"/>
                <a:gd name="connsiteY1" fmla="*/ 1425039 h 3336966"/>
                <a:gd name="connsiteX2" fmla="*/ 1021277 w 3348841"/>
                <a:gd name="connsiteY2" fmla="*/ 1341911 h 3336966"/>
                <a:gd name="connsiteX3" fmla="*/ 1056903 w 3348841"/>
                <a:gd name="connsiteY3" fmla="*/ 1306285 h 3336966"/>
                <a:gd name="connsiteX4" fmla="*/ 1140031 w 3348841"/>
                <a:gd name="connsiteY4" fmla="*/ 1294410 h 3336966"/>
                <a:gd name="connsiteX5" fmla="*/ 2196934 w 3348841"/>
                <a:gd name="connsiteY5" fmla="*/ 1282535 h 3336966"/>
                <a:gd name="connsiteX6" fmla="*/ 2232560 w 3348841"/>
                <a:gd name="connsiteY6" fmla="*/ 1294410 h 3336966"/>
                <a:gd name="connsiteX7" fmla="*/ 2339438 w 3348841"/>
                <a:gd name="connsiteY7" fmla="*/ 1330036 h 3336966"/>
                <a:gd name="connsiteX8" fmla="*/ 2363189 w 3348841"/>
                <a:gd name="connsiteY8" fmla="*/ 1401288 h 3336966"/>
                <a:gd name="connsiteX9" fmla="*/ 3087584 w 3348841"/>
                <a:gd name="connsiteY9" fmla="*/ 2695698 h 3336966"/>
                <a:gd name="connsiteX10" fmla="*/ 3348841 w 3348841"/>
                <a:gd name="connsiteY10" fmla="*/ 3170711 h 3336966"/>
                <a:gd name="connsiteX11" fmla="*/ 3348841 w 3348841"/>
                <a:gd name="connsiteY11" fmla="*/ 0 h 3336966"/>
                <a:gd name="connsiteX12" fmla="*/ 71252 w 3348841"/>
                <a:gd name="connsiteY12" fmla="*/ 11875 h 3336966"/>
                <a:gd name="connsiteX13" fmla="*/ 0 w 3348841"/>
                <a:gd name="connsiteY13" fmla="*/ 3336966 h 3336966"/>
                <a:gd name="connsiteX0" fmla="*/ 320632 w 3336965"/>
                <a:gd name="connsiteY0" fmla="*/ 2660072 h 3360717"/>
                <a:gd name="connsiteX1" fmla="*/ 938149 w 3336965"/>
                <a:gd name="connsiteY1" fmla="*/ 1425039 h 3360717"/>
                <a:gd name="connsiteX2" fmla="*/ 1009401 w 3336965"/>
                <a:gd name="connsiteY2" fmla="*/ 1341911 h 3360717"/>
                <a:gd name="connsiteX3" fmla="*/ 1045027 w 3336965"/>
                <a:gd name="connsiteY3" fmla="*/ 1306285 h 3360717"/>
                <a:gd name="connsiteX4" fmla="*/ 1128155 w 3336965"/>
                <a:gd name="connsiteY4" fmla="*/ 1294410 h 3360717"/>
                <a:gd name="connsiteX5" fmla="*/ 2185058 w 3336965"/>
                <a:gd name="connsiteY5" fmla="*/ 1282535 h 3360717"/>
                <a:gd name="connsiteX6" fmla="*/ 2220684 w 3336965"/>
                <a:gd name="connsiteY6" fmla="*/ 1294410 h 3360717"/>
                <a:gd name="connsiteX7" fmla="*/ 2327562 w 3336965"/>
                <a:gd name="connsiteY7" fmla="*/ 1330036 h 3360717"/>
                <a:gd name="connsiteX8" fmla="*/ 2351313 w 3336965"/>
                <a:gd name="connsiteY8" fmla="*/ 1401288 h 3360717"/>
                <a:gd name="connsiteX9" fmla="*/ 3075708 w 3336965"/>
                <a:gd name="connsiteY9" fmla="*/ 2695698 h 3360717"/>
                <a:gd name="connsiteX10" fmla="*/ 3336965 w 3336965"/>
                <a:gd name="connsiteY10" fmla="*/ 3170711 h 3360717"/>
                <a:gd name="connsiteX11" fmla="*/ 3336965 w 3336965"/>
                <a:gd name="connsiteY11" fmla="*/ 0 h 3360717"/>
                <a:gd name="connsiteX12" fmla="*/ 59376 w 3336965"/>
                <a:gd name="connsiteY12" fmla="*/ 11875 h 3360717"/>
                <a:gd name="connsiteX13" fmla="*/ 0 w 3336965"/>
                <a:gd name="connsiteY13" fmla="*/ 3360717 h 3360717"/>
                <a:gd name="connsiteX0" fmla="*/ 344383 w 3336965"/>
                <a:gd name="connsiteY0" fmla="*/ 2695698 h 3360717"/>
                <a:gd name="connsiteX1" fmla="*/ 938149 w 3336965"/>
                <a:gd name="connsiteY1" fmla="*/ 1425039 h 3360717"/>
                <a:gd name="connsiteX2" fmla="*/ 1009401 w 3336965"/>
                <a:gd name="connsiteY2" fmla="*/ 1341911 h 3360717"/>
                <a:gd name="connsiteX3" fmla="*/ 1045027 w 3336965"/>
                <a:gd name="connsiteY3" fmla="*/ 1306285 h 3360717"/>
                <a:gd name="connsiteX4" fmla="*/ 1128155 w 3336965"/>
                <a:gd name="connsiteY4" fmla="*/ 1294410 h 3360717"/>
                <a:gd name="connsiteX5" fmla="*/ 2185058 w 3336965"/>
                <a:gd name="connsiteY5" fmla="*/ 1282535 h 3360717"/>
                <a:gd name="connsiteX6" fmla="*/ 2220684 w 3336965"/>
                <a:gd name="connsiteY6" fmla="*/ 1294410 h 3360717"/>
                <a:gd name="connsiteX7" fmla="*/ 2327562 w 3336965"/>
                <a:gd name="connsiteY7" fmla="*/ 1330036 h 3360717"/>
                <a:gd name="connsiteX8" fmla="*/ 2351313 w 3336965"/>
                <a:gd name="connsiteY8" fmla="*/ 1401288 h 3360717"/>
                <a:gd name="connsiteX9" fmla="*/ 3075708 w 3336965"/>
                <a:gd name="connsiteY9" fmla="*/ 2695698 h 3360717"/>
                <a:gd name="connsiteX10" fmla="*/ 3336965 w 3336965"/>
                <a:gd name="connsiteY10" fmla="*/ 3170711 h 3360717"/>
                <a:gd name="connsiteX11" fmla="*/ 3336965 w 3336965"/>
                <a:gd name="connsiteY11" fmla="*/ 0 h 3360717"/>
                <a:gd name="connsiteX12" fmla="*/ 59376 w 3336965"/>
                <a:gd name="connsiteY12" fmla="*/ 11875 h 3360717"/>
                <a:gd name="connsiteX13" fmla="*/ 0 w 3336965"/>
                <a:gd name="connsiteY13" fmla="*/ 3360717 h 3360717"/>
                <a:gd name="connsiteX0" fmla="*/ 344383 w 3336965"/>
                <a:gd name="connsiteY0" fmla="*/ 2707573 h 3372592"/>
                <a:gd name="connsiteX1" fmla="*/ 938149 w 3336965"/>
                <a:gd name="connsiteY1" fmla="*/ 1436914 h 3372592"/>
                <a:gd name="connsiteX2" fmla="*/ 1009401 w 3336965"/>
                <a:gd name="connsiteY2" fmla="*/ 1353786 h 3372592"/>
                <a:gd name="connsiteX3" fmla="*/ 1045027 w 3336965"/>
                <a:gd name="connsiteY3" fmla="*/ 1318160 h 3372592"/>
                <a:gd name="connsiteX4" fmla="*/ 1128155 w 3336965"/>
                <a:gd name="connsiteY4" fmla="*/ 1306285 h 3372592"/>
                <a:gd name="connsiteX5" fmla="*/ 2185058 w 3336965"/>
                <a:gd name="connsiteY5" fmla="*/ 1294410 h 3372592"/>
                <a:gd name="connsiteX6" fmla="*/ 2220684 w 3336965"/>
                <a:gd name="connsiteY6" fmla="*/ 1306285 h 3372592"/>
                <a:gd name="connsiteX7" fmla="*/ 2327562 w 3336965"/>
                <a:gd name="connsiteY7" fmla="*/ 1341911 h 3372592"/>
                <a:gd name="connsiteX8" fmla="*/ 2351313 w 3336965"/>
                <a:gd name="connsiteY8" fmla="*/ 1413163 h 3372592"/>
                <a:gd name="connsiteX9" fmla="*/ 3075708 w 3336965"/>
                <a:gd name="connsiteY9" fmla="*/ 2707573 h 3372592"/>
                <a:gd name="connsiteX10" fmla="*/ 3336965 w 3336965"/>
                <a:gd name="connsiteY10" fmla="*/ 3182586 h 3372592"/>
                <a:gd name="connsiteX11" fmla="*/ 3336965 w 3336965"/>
                <a:gd name="connsiteY11" fmla="*/ 11875 h 3372592"/>
                <a:gd name="connsiteX12" fmla="*/ 11875 w 3336965"/>
                <a:gd name="connsiteY12" fmla="*/ 0 h 3372592"/>
                <a:gd name="connsiteX13" fmla="*/ 0 w 3336965"/>
                <a:gd name="connsiteY13" fmla="*/ 3372592 h 337259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185058 w 3443843"/>
                <a:gd name="connsiteY5" fmla="*/ 1294410 h 3396342"/>
                <a:gd name="connsiteX6" fmla="*/ 2220684 w 3443843"/>
                <a:gd name="connsiteY6" fmla="*/ 1306285 h 3396342"/>
                <a:gd name="connsiteX7" fmla="*/ 2327562 w 3443843"/>
                <a:gd name="connsiteY7" fmla="*/ 1341911 h 3396342"/>
                <a:gd name="connsiteX8" fmla="*/ 2351313 w 3443843"/>
                <a:gd name="connsiteY8" fmla="*/ 1413163 h 3396342"/>
                <a:gd name="connsiteX9" fmla="*/ 3075708 w 3443843"/>
                <a:gd name="connsiteY9" fmla="*/ 2707573 h 3396342"/>
                <a:gd name="connsiteX10" fmla="*/ 3443843 w 3443843"/>
                <a:gd name="connsiteY10" fmla="*/ 3396342 h 3396342"/>
                <a:gd name="connsiteX11" fmla="*/ 3336965 w 3443843"/>
                <a:gd name="connsiteY11" fmla="*/ 11875 h 3396342"/>
                <a:gd name="connsiteX12" fmla="*/ 11875 w 3443843"/>
                <a:gd name="connsiteY12" fmla="*/ 0 h 3396342"/>
                <a:gd name="connsiteX13" fmla="*/ 0 w 3443843"/>
                <a:gd name="connsiteY13" fmla="*/ 3372592 h 3396342"/>
                <a:gd name="connsiteX0" fmla="*/ 344383 w 3479469"/>
                <a:gd name="connsiteY0" fmla="*/ 2707573 h 3396342"/>
                <a:gd name="connsiteX1" fmla="*/ 938149 w 3479469"/>
                <a:gd name="connsiteY1" fmla="*/ 1436914 h 3396342"/>
                <a:gd name="connsiteX2" fmla="*/ 1009401 w 3479469"/>
                <a:gd name="connsiteY2" fmla="*/ 1353786 h 3396342"/>
                <a:gd name="connsiteX3" fmla="*/ 1045027 w 3479469"/>
                <a:gd name="connsiteY3" fmla="*/ 1318160 h 3396342"/>
                <a:gd name="connsiteX4" fmla="*/ 1128155 w 3479469"/>
                <a:gd name="connsiteY4" fmla="*/ 1306285 h 3396342"/>
                <a:gd name="connsiteX5" fmla="*/ 2185058 w 3479469"/>
                <a:gd name="connsiteY5" fmla="*/ 1294410 h 3396342"/>
                <a:gd name="connsiteX6" fmla="*/ 2220684 w 3479469"/>
                <a:gd name="connsiteY6" fmla="*/ 1306285 h 3396342"/>
                <a:gd name="connsiteX7" fmla="*/ 2327562 w 3479469"/>
                <a:gd name="connsiteY7" fmla="*/ 1341911 h 3396342"/>
                <a:gd name="connsiteX8" fmla="*/ 2351313 w 3479469"/>
                <a:gd name="connsiteY8" fmla="*/ 1413163 h 3396342"/>
                <a:gd name="connsiteX9" fmla="*/ 3075708 w 3479469"/>
                <a:gd name="connsiteY9" fmla="*/ 2707573 h 3396342"/>
                <a:gd name="connsiteX10" fmla="*/ 3443843 w 3479469"/>
                <a:gd name="connsiteY10" fmla="*/ 3396342 h 3396342"/>
                <a:gd name="connsiteX11" fmla="*/ 3479469 w 3479469"/>
                <a:gd name="connsiteY11" fmla="*/ 0 h 3396342"/>
                <a:gd name="connsiteX12" fmla="*/ 11875 w 3479469"/>
                <a:gd name="connsiteY12" fmla="*/ 0 h 3396342"/>
                <a:gd name="connsiteX13" fmla="*/ 0 w 3479469"/>
                <a:gd name="connsiteY13"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185058 w 3443843"/>
                <a:gd name="connsiteY5" fmla="*/ 1294410 h 3396342"/>
                <a:gd name="connsiteX6" fmla="*/ 2220684 w 3443843"/>
                <a:gd name="connsiteY6" fmla="*/ 1306285 h 3396342"/>
                <a:gd name="connsiteX7" fmla="*/ 2327562 w 3443843"/>
                <a:gd name="connsiteY7" fmla="*/ 1341911 h 3396342"/>
                <a:gd name="connsiteX8" fmla="*/ 2351313 w 3443843"/>
                <a:gd name="connsiteY8" fmla="*/ 1413163 h 3396342"/>
                <a:gd name="connsiteX9" fmla="*/ 3075708 w 3443843"/>
                <a:gd name="connsiteY9" fmla="*/ 2707573 h 3396342"/>
                <a:gd name="connsiteX10" fmla="*/ 3443843 w 3443843"/>
                <a:gd name="connsiteY10" fmla="*/ 3396342 h 3396342"/>
                <a:gd name="connsiteX11" fmla="*/ 3420093 w 3443843"/>
                <a:gd name="connsiteY11" fmla="*/ 0 h 3396342"/>
                <a:gd name="connsiteX12" fmla="*/ 11875 w 3443843"/>
                <a:gd name="connsiteY12" fmla="*/ 0 h 3396342"/>
                <a:gd name="connsiteX13" fmla="*/ 0 w 3443843"/>
                <a:gd name="connsiteY13"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185058 w 3443843"/>
                <a:gd name="connsiteY5" fmla="*/ 1294410 h 3396342"/>
                <a:gd name="connsiteX6" fmla="*/ 2220684 w 3443843"/>
                <a:gd name="connsiteY6" fmla="*/ 1306285 h 3396342"/>
                <a:gd name="connsiteX7" fmla="*/ 2327562 w 3443843"/>
                <a:gd name="connsiteY7" fmla="*/ 1341911 h 3396342"/>
                <a:gd name="connsiteX8" fmla="*/ 2351313 w 3443843"/>
                <a:gd name="connsiteY8" fmla="*/ 1413163 h 3396342"/>
                <a:gd name="connsiteX9" fmla="*/ 3075708 w 3443843"/>
                <a:gd name="connsiteY9" fmla="*/ 2707573 h 3396342"/>
                <a:gd name="connsiteX10" fmla="*/ 3443843 w 3443843"/>
                <a:gd name="connsiteY10" fmla="*/ 3396342 h 3396342"/>
                <a:gd name="connsiteX11" fmla="*/ 3443843 w 3443843"/>
                <a:gd name="connsiteY11" fmla="*/ 0 h 3396342"/>
                <a:gd name="connsiteX12" fmla="*/ 11875 w 3443843"/>
                <a:gd name="connsiteY12" fmla="*/ 0 h 3396342"/>
                <a:gd name="connsiteX13" fmla="*/ 0 w 3443843"/>
                <a:gd name="connsiteY13"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185058 w 3443843"/>
                <a:gd name="connsiteY5" fmla="*/ 1294410 h 3396342"/>
                <a:gd name="connsiteX6" fmla="*/ 2220684 w 3443843"/>
                <a:gd name="connsiteY6" fmla="*/ 1306285 h 3396342"/>
                <a:gd name="connsiteX7" fmla="*/ 2351313 w 3443843"/>
                <a:gd name="connsiteY7" fmla="*/ 1413163 h 3396342"/>
                <a:gd name="connsiteX8" fmla="*/ 3075708 w 3443843"/>
                <a:gd name="connsiteY8" fmla="*/ 2707573 h 3396342"/>
                <a:gd name="connsiteX9" fmla="*/ 3443843 w 3443843"/>
                <a:gd name="connsiteY9" fmla="*/ 3396342 h 3396342"/>
                <a:gd name="connsiteX10" fmla="*/ 3443843 w 3443843"/>
                <a:gd name="connsiteY10" fmla="*/ 0 h 3396342"/>
                <a:gd name="connsiteX11" fmla="*/ 11875 w 3443843"/>
                <a:gd name="connsiteY11" fmla="*/ 0 h 3396342"/>
                <a:gd name="connsiteX12" fmla="*/ 0 w 3443843"/>
                <a:gd name="connsiteY12"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185058 w 3443843"/>
                <a:gd name="connsiteY5" fmla="*/ 1294410 h 3396342"/>
                <a:gd name="connsiteX6" fmla="*/ 2373090 w 3443843"/>
                <a:gd name="connsiteY6" fmla="*/ 2106416 h 3396342"/>
                <a:gd name="connsiteX7" fmla="*/ 2351313 w 3443843"/>
                <a:gd name="connsiteY7" fmla="*/ 1413163 h 3396342"/>
                <a:gd name="connsiteX8" fmla="*/ 3075708 w 3443843"/>
                <a:gd name="connsiteY8" fmla="*/ 2707573 h 3396342"/>
                <a:gd name="connsiteX9" fmla="*/ 3443843 w 3443843"/>
                <a:gd name="connsiteY9" fmla="*/ 3396342 h 3396342"/>
                <a:gd name="connsiteX10" fmla="*/ 3443843 w 3443843"/>
                <a:gd name="connsiteY10" fmla="*/ 0 h 3396342"/>
                <a:gd name="connsiteX11" fmla="*/ 11875 w 3443843"/>
                <a:gd name="connsiteY11" fmla="*/ 0 h 3396342"/>
                <a:gd name="connsiteX12" fmla="*/ 0 w 3443843"/>
                <a:gd name="connsiteY12"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185058 w 3443843"/>
                <a:gd name="connsiteY5" fmla="*/ 1294410 h 3396342"/>
                <a:gd name="connsiteX6" fmla="*/ 2373090 w 3443843"/>
                <a:gd name="connsiteY6" fmla="*/ 2106416 h 3396342"/>
                <a:gd name="connsiteX7" fmla="*/ 2646600 w 3443843"/>
                <a:gd name="connsiteY7" fmla="*/ 2175193 h 3396342"/>
                <a:gd name="connsiteX8" fmla="*/ 3075708 w 3443843"/>
                <a:gd name="connsiteY8" fmla="*/ 2707573 h 3396342"/>
                <a:gd name="connsiteX9" fmla="*/ 3443843 w 3443843"/>
                <a:gd name="connsiteY9" fmla="*/ 3396342 h 3396342"/>
                <a:gd name="connsiteX10" fmla="*/ 3443843 w 3443843"/>
                <a:gd name="connsiteY10" fmla="*/ 0 h 3396342"/>
                <a:gd name="connsiteX11" fmla="*/ 11875 w 3443843"/>
                <a:gd name="connsiteY11" fmla="*/ 0 h 3396342"/>
                <a:gd name="connsiteX12" fmla="*/ 0 w 3443843"/>
                <a:gd name="connsiteY12"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373090 w 3443843"/>
                <a:gd name="connsiteY5" fmla="*/ 2106416 h 3396342"/>
                <a:gd name="connsiteX6" fmla="*/ 2646600 w 3443843"/>
                <a:gd name="connsiteY6" fmla="*/ 2175193 h 3396342"/>
                <a:gd name="connsiteX7" fmla="*/ 3075708 w 3443843"/>
                <a:gd name="connsiteY7" fmla="*/ 2707573 h 3396342"/>
                <a:gd name="connsiteX8" fmla="*/ 3443843 w 3443843"/>
                <a:gd name="connsiteY8" fmla="*/ 3396342 h 3396342"/>
                <a:gd name="connsiteX9" fmla="*/ 3443843 w 3443843"/>
                <a:gd name="connsiteY9" fmla="*/ 0 h 3396342"/>
                <a:gd name="connsiteX10" fmla="*/ 11875 w 3443843"/>
                <a:gd name="connsiteY10" fmla="*/ 0 h 3396342"/>
                <a:gd name="connsiteX11" fmla="*/ 0 w 3443843"/>
                <a:gd name="connsiteY11"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1128155 w 3443843"/>
                <a:gd name="connsiteY4" fmla="*/ 1306285 h 3396342"/>
                <a:gd name="connsiteX5" fmla="*/ 2373090 w 3443843"/>
                <a:gd name="connsiteY5" fmla="*/ 2106416 h 3396342"/>
                <a:gd name="connsiteX6" fmla="*/ 3075708 w 3443843"/>
                <a:gd name="connsiteY6" fmla="*/ 2707573 h 3396342"/>
                <a:gd name="connsiteX7" fmla="*/ 3443843 w 3443843"/>
                <a:gd name="connsiteY7" fmla="*/ 3396342 h 3396342"/>
                <a:gd name="connsiteX8" fmla="*/ 3443843 w 3443843"/>
                <a:gd name="connsiteY8" fmla="*/ 0 h 3396342"/>
                <a:gd name="connsiteX9" fmla="*/ 11875 w 3443843"/>
                <a:gd name="connsiteY9" fmla="*/ 0 h 3396342"/>
                <a:gd name="connsiteX10" fmla="*/ 0 w 3443843"/>
                <a:gd name="connsiteY10"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1045027 w 3443843"/>
                <a:gd name="connsiteY3" fmla="*/ 1318160 h 3396342"/>
                <a:gd name="connsiteX4" fmla="*/ 2373090 w 3443843"/>
                <a:gd name="connsiteY4" fmla="*/ 2106416 h 3396342"/>
                <a:gd name="connsiteX5" fmla="*/ 3075708 w 3443843"/>
                <a:gd name="connsiteY5" fmla="*/ 2707573 h 3396342"/>
                <a:gd name="connsiteX6" fmla="*/ 3443843 w 3443843"/>
                <a:gd name="connsiteY6" fmla="*/ 3396342 h 3396342"/>
                <a:gd name="connsiteX7" fmla="*/ 3443843 w 3443843"/>
                <a:gd name="connsiteY7" fmla="*/ 0 h 3396342"/>
                <a:gd name="connsiteX8" fmla="*/ 11875 w 3443843"/>
                <a:gd name="connsiteY8" fmla="*/ 0 h 3396342"/>
                <a:gd name="connsiteX9" fmla="*/ 0 w 3443843"/>
                <a:gd name="connsiteY9"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2373090 w 3443843"/>
                <a:gd name="connsiteY3" fmla="*/ 2106416 h 3396342"/>
                <a:gd name="connsiteX4" fmla="*/ 3075708 w 3443843"/>
                <a:gd name="connsiteY4" fmla="*/ 2707573 h 3396342"/>
                <a:gd name="connsiteX5" fmla="*/ 3443843 w 3443843"/>
                <a:gd name="connsiteY5" fmla="*/ 3396342 h 3396342"/>
                <a:gd name="connsiteX6" fmla="*/ 3443843 w 3443843"/>
                <a:gd name="connsiteY6" fmla="*/ 0 h 3396342"/>
                <a:gd name="connsiteX7" fmla="*/ 11875 w 3443843"/>
                <a:gd name="connsiteY7" fmla="*/ 0 h 3396342"/>
                <a:gd name="connsiteX8" fmla="*/ 0 w 3443843"/>
                <a:gd name="connsiteY8"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2373090 w 3443843"/>
                <a:gd name="connsiteY3" fmla="*/ 2106416 h 3396342"/>
                <a:gd name="connsiteX4" fmla="*/ 3075708 w 3443843"/>
                <a:gd name="connsiteY4" fmla="*/ 2707573 h 3396342"/>
                <a:gd name="connsiteX5" fmla="*/ 3443843 w 3443843"/>
                <a:gd name="connsiteY5" fmla="*/ 3396342 h 3396342"/>
                <a:gd name="connsiteX6" fmla="*/ 3443843 w 3443843"/>
                <a:gd name="connsiteY6" fmla="*/ 0 h 3396342"/>
                <a:gd name="connsiteX7" fmla="*/ 11875 w 3443843"/>
                <a:gd name="connsiteY7" fmla="*/ 0 h 3396342"/>
                <a:gd name="connsiteX8" fmla="*/ 0 w 3443843"/>
                <a:gd name="connsiteY8"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2373090 w 3443843"/>
                <a:gd name="connsiteY3" fmla="*/ 2106416 h 3396342"/>
                <a:gd name="connsiteX4" fmla="*/ 3075708 w 3443843"/>
                <a:gd name="connsiteY4" fmla="*/ 2707573 h 3396342"/>
                <a:gd name="connsiteX5" fmla="*/ 3443843 w 3443843"/>
                <a:gd name="connsiteY5" fmla="*/ 3396342 h 3396342"/>
                <a:gd name="connsiteX6" fmla="*/ 3443843 w 3443843"/>
                <a:gd name="connsiteY6" fmla="*/ 0 h 3396342"/>
                <a:gd name="connsiteX7" fmla="*/ 11875 w 3443843"/>
                <a:gd name="connsiteY7" fmla="*/ 0 h 3396342"/>
                <a:gd name="connsiteX8" fmla="*/ 0 w 3443843"/>
                <a:gd name="connsiteY8"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2373090 w 3443843"/>
                <a:gd name="connsiteY3" fmla="*/ 2106416 h 3396342"/>
                <a:gd name="connsiteX4" fmla="*/ 3075708 w 3443843"/>
                <a:gd name="connsiteY4" fmla="*/ 2707573 h 3396342"/>
                <a:gd name="connsiteX5" fmla="*/ 3443843 w 3443843"/>
                <a:gd name="connsiteY5" fmla="*/ 3396342 h 3396342"/>
                <a:gd name="connsiteX6" fmla="*/ 3443843 w 3443843"/>
                <a:gd name="connsiteY6" fmla="*/ 0 h 3396342"/>
                <a:gd name="connsiteX7" fmla="*/ 11875 w 3443843"/>
                <a:gd name="connsiteY7" fmla="*/ 0 h 3396342"/>
                <a:gd name="connsiteX8" fmla="*/ 0 w 3443843"/>
                <a:gd name="connsiteY8"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2373090 w 3443843"/>
                <a:gd name="connsiteY3" fmla="*/ 2106416 h 3396342"/>
                <a:gd name="connsiteX4" fmla="*/ 3075708 w 3443843"/>
                <a:gd name="connsiteY4" fmla="*/ 2707573 h 3396342"/>
                <a:gd name="connsiteX5" fmla="*/ 3443843 w 3443843"/>
                <a:gd name="connsiteY5" fmla="*/ 3396342 h 3396342"/>
                <a:gd name="connsiteX6" fmla="*/ 3443843 w 3443843"/>
                <a:gd name="connsiteY6" fmla="*/ 0 h 3396342"/>
                <a:gd name="connsiteX7" fmla="*/ 11875 w 3443843"/>
                <a:gd name="connsiteY7" fmla="*/ 952537 h 3396342"/>
                <a:gd name="connsiteX8" fmla="*/ 0 w 3443843"/>
                <a:gd name="connsiteY8"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2373090 w 3443843"/>
                <a:gd name="connsiteY3" fmla="*/ 2106416 h 3396342"/>
                <a:gd name="connsiteX4" fmla="*/ 3075708 w 3443843"/>
                <a:gd name="connsiteY4" fmla="*/ 2707573 h 3396342"/>
                <a:gd name="connsiteX5" fmla="*/ 3443843 w 3443843"/>
                <a:gd name="connsiteY5" fmla="*/ 3396342 h 3396342"/>
                <a:gd name="connsiteX6" fmla="*/ 3443843 w 3443843"/>
                <a:gd name="connsiteY6" fmla="*/ 0 h 3396342"/>
                <a:gd name="connsiteX7" fmla="*/ 97604 w 3443843"/>
                <a:gd name="connsiteY7" fmla="*/ 1009689 h 3396342"/>
                <a:gd name="connsiteX8" fmla="*/ 0 w 3443843"/>
                <a:gd name="connsiteY8" fmla="*/ 3372592 h 3396342"/>
                <a:gd name="connsiteX0" fmla="*/ 344383 w 3443843"/>
                <a:gd name="connsiteY0" fmla="*/ 2707573 h 3396342"/>
                <a:gd name="connsiteX1" fmla="*/ 938149 w 3443843"/>
                <a:gd name="connsiteY1" fmla="*/ 1436914 h 3396342"/>
                <a:gd name="connsiteX2" fmla="*/ 1009401 w 3443843"/>
                <a:gd name="connsiteY2" fmla="*/ 1353786 h 3396342"/>
                <a:gd name="connsiteX3" fmla="*/ 2373090 w 3443843"/>
                <a:gd name="connsiteY3" fmla="*/ 2106416 h 3396342"/>
                <a:gd name="connsiteX4" fmla="*/ 3075708 w 3443843"/>
                <a:gd name="connsiteY4" fmla="*/ 2707573 h 3396342"/>
                <a:gd name="connsiteX5" fmla="*/ 3443843 w 3443843"/>
                <a:gd name="connsiteY5" fmla="*/ 3396342 h 3396342"/>
                <a:gd name="connsiteX6" fmla="*/ 3443843 w 3443843"/>
                <a:gd name="connsiteY6" fmla="*/ 0 h 3396342"/>
                <a:gd name="connsiteX7" fmla="*/ 2351 w 3443843"/>
                <a:gd name="connsiteY7" fmla="*/ 971588 h 3396342"/>
                <a:gd name="connsiteX8" fmla="*/ 0 w 3443843"/>
                <a:gd name="connsiteY8" fmla="*/ 3372592 h 3396342"/>
                <a:gd name="connsiteX0" fmla="*/ 344383 w 3443843"/>
                <a:gd name="connsiteY0" fmla="*/ 2136051 h 2824820"/>
                <a:gd name="connsiteX1" fmla="*/ 938149 w 3443843"/>
                <a:gd name="connsiteY1" fmla="*/ 865392 h 2824820"/>
                <a:gd name="connsiteX2" fmla="*/ 1009401 w 3443843"/>
                <a:gd name="connsiteY2" fmla="*/ 782264 h 2824820"/>
                <a:gd name="connsiteX3" fmla="*/ 2373090 w 3443843"/>
                <a:gd name="connsiteY3" fmla="*/ 1534894 h 2824820"/>
                <a:gd name="connsiteX4" fmla="*/ 3075708 w 3443843"/>
                <a:gd name="connsiteY4" fmla="*/ 2136051 h 2824820"/>
                <a:gd name="connsiteX5" fmla="*/ 3443843 w 3443843"/>
                <a:gd name="connsiteY5" fmla="*/ 2824820 h 2824820"/>
                <a:gd name="connsiteX6" fmla="*/ 2738966 w 3443843"/>
                <a:gd name="connsiteY6" fmla="*/ 0 h 2824820"/>
                <a:gd name="connsiteX7" fmla="*/ 2351 w 3443843"/>
                <a:gd name="connsiteY7" fmla="*/ 400066 h 2824820"/>
                <a:gd name="connsiteX8" fmla="*/ 0 w 3443843"/>
                <a:gd name="connsiteY8" fmla="*/ 2801070 h 2824820"/>
                <a:gd name="connsiteX0" fmla="*/ 344383 w 3443843"/>
                <a:gd name="connsiteY0" fmla="*/ 2316367 h 3005136"/>
                <a:gd name="connsiteX1" fmla="*/ 938149 w 3443843"/>
                <a:gd name="connsiteY1" fmla="*/ 1045708 h 3005136"/>
                <a:gd name="connsiteX2" fmla="*/ 1009401 w 3443843"/>
                <a:gd name="connsiteY2" fmla="*/ 962580 h 3005136"/>
                <a:gd name="connsiteX3" fmla="*/ 2373090 w 3443843"/>
                <a:gd name="connsiteY3" fmla="*/ 1715210 h 3005136"/>
                <a:gd name="connsiteX4" fmla="*/ 3075708 w 3443843"/>
                <a:gd name="connsiteY4" fmla="*/ 2316367 h 3005136"/>
                <a:gd name="connsiteX5" fmla="*/ 3443843 w 3443843"/>
                <a:gd name="connsiteY5" fmla="*/ 3005136 h 3005136"/>
                <a:gd name="connsiteX6" fmla="*/ 2738966 w 3443843"/>
                <a:gd name="connsiteY6" fmla="*/ 180316 h 3005136"/>
                <a:gd name="connsiteX7" fmla="*/ 2351 w 3443843"/>
                <a:gd name="connsiteY7" fmla="*/ 580382 h 3005136"/>
                <a:gd name="connsiteX8" fmla="*/ 0 w 3443843"/>
                <a:gd name="connsiteY8" fmla="*/ 2981386 h 3005136"/>
                <a:gd name="connsiteX0" fmla="*/ 344383 w 3443843"/>
                <a:gd name="connsiteY0" fmla="*/ 2212486 h 2901255"/>
                <a:gd name="connsiteX1" fmla="*/ 938149 w 3443843"/>
                <a:gd name="connsiteY1" fmla="*/ 941827 h 2901255"/>
                <a:gd name="connsiteX2" fmla="*/ 1009401 w 3443843"/>
                <a:gd name="connsiteY2" fmla="*/ 858699 h 2901255"/>
                <a:gd name="connsiteX3" fmla="*/ 2373090 w 3443843"/>
                <a:gd name="connsiteY3" fmla="*/ 1611329 h 2901255"/>
                <a:gd name="connsiteX4" fmla="*/ 3075708 w 3443843"/>
                <a:gd name="connsiteY4" fmla="*/ 2212486 h 2901255"/>
                <a:gd name="connsiteX5" fmla="*/ 3443843 w 3443843"/>
                <a:gd name="connsiteY5" fmla="*/ 2901255 h 2901255"/>
                <a:gd name="connsiteX6" fmla="*/ 2900898 w 3443843"/>
                <a:gd name="connsiteY6" fmla="*/ 219316 h 2901255"/>
                <a:gd name="connsiteX7" fmla="*/ 2351 w 3443843"/>
                <a:gd name="connsiteY7" fmla="*/ 476501 h 2901255"/>
                <a:gd name="connsiteX8" fmla="*/ 0 w 3443843"/>
                <a:gd name="connsiteY8" fmla="*/ 2877505 h 2901255"/>
                <a:gd name="connsiteX0" fmla="*/ 125300 w 3443843"/>
                <a:gd name="connsiteY0" fmla="*/ 2612551 h 2901255"/>
                <a:gd name="connsiteX1" fmla="*/ 938149 w 3443843"/>
                <a:gd name="connsiteY1" fmla="*/ 941827 h 2901255"/>
                <a:gd name="connsiteX2" fmla="*/ 1009401 w 3443843"/>
                <a:gd name="connsiteY2" fmla="*/ 858699 h 2901255"/>
                <a:gd name="connsiteX3" fmla="*/ 2373090 w 3443843"/>
                <a:gd name="connsiteY3" fmla="*/ 1611329 h 2901255"/>
                <a:gd name="connsiteX4" fmla="*/ 3075708 w 3443843"/>
                <a:gd name="connsiteY4" fmla="*/ 2212486 h 2901255"/>
                <a:gd name="connsiteX5" fmla="*/ 3443843 w 3443843"/>
                <a:gd name="connsiteY5" fmla="*/ 2901255 h 2901255"/>
                <a:gd name="connsiteX6" fmla="*/ 2900898 w 3443843"/>
                <a:gd name="connsiteY6" fmla="*/ 219316 h 2901255"/>
                <a:gd name="connsiteX7" fmla="*/ 2351 w 3443843"/>
                <a:gd name="connsiteY7" fmla="*/ 476501 h 2901255"/>
                <a:gd name="connsiteX8" fmla="*/ 0 w 3443843"/>
                <a:gd name="connsiteY8" fmla="*/ 2877505 h 2901255"/>
                <a:gd name="connsiteX0" fmla="*/ 280 w 3443843"/>
                <a:gd name="connsiteY0" fmla="*/ 2878666 h 2901255"/>
                <a:gd name="connsiteX1" fmla="*/ 938149 w 3443843"/>
                <a:gd name="connsiteY1" fmla="*/ 941827 h 2901255"/>
                <a:gd name="connsiteX2" fmla="*/ 1009401 w 3443843"/>
                <a:gd name="connsiteY2" fmla="*/ 858699 h 2901255"/>
                <a:gd name="connsiteX3" fmla="*/ 2373090 w 3443843"/>
                <a:gd name="connsiteY3" fmla="*/ 1611329 h 2901255"/>
                <a:gd name="connsiteX4" fmla="*/ 3075708 w 3443843"/>
                <a:gd name="connsiteY4" fmla="*/ 2212486 h 2901255"/>
                <a:gd name="connsiteX5" fmla="*/ 3443843 w 3443843"/>
                <a:gd name="connsiteY5" fmla="*/ 2901255 h 2901255"/>
                <a:gd name="connsiteX6" fmla="*/ 2900898 w 3443843"/>
                <a:gd name="connsiteY6" fmla="*/ 219316 h 2901255"/>
                <a:gd name="connsiteX7" fmla="*/ 2351 w 3443843"/>
                <a:gd name="connsiteY7" fmla="*/ 476501 h 2901255"/>
                <a:gd name="connsiteX8" fmla="*/ 0 w 3443843"/>
                <a:gd name="connsiteY8" fmla="*/ 2877505 h 2901255"/>
                <a:gd name="connsiteX0" fmla="*/ 280 w 3443843"/>
                <a:gd name="connsiteY0" fmla="*/ 2878666 h 2901255"/>
                <a:gd name="connsiteX1" fmla="*/ 1009401 w 3443843"/>
                <a:gd name="connsiteY1" fmla="*/ 858699 h 2901255"/>
                <a:gd name="connsiteX2" fmla="*/ 2373090 w 3443843"/>
                <a:gd name="connsiteY2" fmla="*/ 1611329 h 2901255"/>
                <a:gd name="connsiteX3" fmla="*/ 3075708 w 3443843"/>
                <a:gd name="connsiteY3" fmla="*/ 2212486 h 2901255"/>
                <a:gd name="connsiteX4" fmla="*/ 3443843 w 3443843"/>
                <a:gd name="connsiteY4" fmla="*/ 2901255 h 2901255"/>
                <a:gd name="connsiteX5" fmla="*/ 2900898 w 3443843"/>
                <a:gd name="connsiteY5" fmla="*/ 219316 h 2901255"/>
                <a:gd name="connsiteX6" fmla="*/ 2351 w 3443843"/>
                <a:gd name="connsiteY6" fmla="*/ 476501 h 2901255"/>
                <a:gd name="connsiteX7" fmla="*/ 0 w 3443843"/>
                <a:gd name="connsiteY7" fmla="*/ 2877505 h 2901255"/>
                <a:gd name="connsiteX0" fmla="*/ 280 w 3443843"/>
                <a:gd name="connsiteY0" fmla="*/ 2878666 h 2901255"/>
                <a:gd name="connsiteX1" fmla="*/ 2373090 w 3443843"/>
                <a:gd name="connsiteY1" fmla="*/ 1611329 h 2901255"/>
                <a:gd name="connsiteX2" fmla="*/ 3075708 w 3443843"/>
                <a:gd name="connsiteY2" fmla="*/ 2212486 h 2901255"/>
                <a:gd name="connsiteX3" fmla="*/ 3443843 w 3443843"/>
                <a:gd name="connsiteY3" fmla="*/ 2901255 h 2901255"/>
                <a:gd name="connsiteX4" fmla="*/ 2900898 w 3443843"/>
                <a:gd name="connsiteY4" fmla="*/ 219316 h 2901255"/>
                <a:gd name="connsiteX5" fmla="*/ 2351 w 3443843"/>
                <a:gd name="connsiteY5" fmla="*/ 476501 h 2901255"/>
                <a:gd name="connsiteX6" fmla="*/ 0 w 3443843"/>
                <a:gd name="connsiteY6" fmla="*/ 2877505 h 2901255"/>
                <a:gd name="connsiteX0" fmla="*/ 280 w 3443843"/>
                <a:gd name="connsiteY0" fmla="*/ 2878666 h 2901255"/>
                <a:gd name="connsiteX1" fmla="*/ 1207185 w 3443843"/>
                <a:gd name="connsiteY1" fmla="*/ 1571323 h 2901255"/>
                <a:gd name="connsiteX2" fmla="*/ 3075708 w 3443843"/>
                <a:gd name="connsiteY2" fmla="*/ 2212486 h 2901255"/>
                <a:gd name="connsiteX3" fmla="*/ 3443843 w 3443843"/>
                <a:gd name="connsiteY3" fmla="*/ 2901255 h 2901255"/>
                <a:gd name="connsiteX4" fmla="*/ 2900898 w 3443843"/>
                <a:gd name="connsiteY4" fmla="*/ 219316 h 2901255"/>
                <a:gd name="connsiteX5" fmla="*/ 2351 w 3443843"/>
                <a:gd name="connsiteY5" fmla="*/ 476501 h 2901255"/>
                <a:gd name="connsiteX6" fmla="*/ 0 w 3443843"/>
                <a:gd name="connsiteY6" fmla="*/ 2877505 h 2901255"/>
                <a:gd name="connsiteX0" fmla="*/ 280 w 3443843"/>
                <a:gd name="connsiteY0" fmla="*/ 2878666 h 2901255"/>
                <a:gd name="connsiteX1" fmla="*/ 1207185 w 3443843"/>
                <a:gd name="connsiteY1" fmla="*/ 1571323 h 2901255"/>
                <a:gd name="connsiteX2" fmla="*/ 3075708 w 3443843"/>
                <a:gd name="connsiteY2" fmla="*/ 2212486 h 2901255"/>
                <a:gd name="connsiteX3" fmla="*/ 3443843 w 3443843"/>
                <a:gd name="connsiteY3" fmla="*/ 2901255 h 2901255"/>
                <a:gd name="connsiteX4" fmla="*/ 2900898 w 3443843"/>
                <a:gd name="connsiteY4" fmla="*/ 219316 h 2901255"/>
                <a:gd name="connsiteX5" fmla="*/ 2351 w 3443843"/>
                <a:gd name="connsiteY5" fmla="*/ 476501 h 2901255"/>
                <a:gd name="connsiteX6" fmla="*/ 0 w 3443843"/>
                <a:gd name="connsiteY6" fmla="*/ 2877505 h 2901255"/>
                <a:gd name="connsiteX0" fmla="*/ 280 w 3443843"/>
                <a:gd name="connsiteY0" fmla="*/ 2878666 h 2901255"/>
                <a:gd name="connsiteX1" fmla="*/ 1207185 w 3443843"/>
                <a:gd name="connsiteY1" fmla="*/ 1571323 h 2901255"/>
                <a:gd name="connsiteX2" fmla="*/ 2452749 w 3443843"/>
                <a:gd name="connsiteY2" fmla="*/ 1938155 h 2901255"/>
                <a:gd name="connsiteX3" fmla="*/ 3443843 w 3443843"/>
                <a:gd name="connsiteY3" fmla="*/ 2901255 h 2901255"/>
                <a:gd name="connsiteX4" fmla="*/ 2900898 w 3443843"/>
                <a:gd name="connsiteY4" fmla="*/ 219316 h 2901255"/>
                <a:gd name="connsiteX5" fmla="*/ 2351 w 3443843"/>
                <a:gd name="connsiteY5" fmla="*/ 476501 h 2901255"/>
                <a:gd name="connsiteX6" fmla="*/ 0 w 3443843"/>
                <a:gd name="connsiteY6" fmla="*/ 2877505 h 2901255"/>
                <a:gd name="connsiteX0" fmla="*/ 280 w 3443843"/>
                <a:gd name="connsiteY0" fmla="*/ 2878666 h 2901255"/>
                <a:gd name="connsiteX1" fmla="*/ 1207185 w 3443843"/>
                <a:gd name="connsiteY1" fmla="*/ 1571323 h 2901255"/>
                <a:gd name="connsiteX2" fmla="*/ 2452749 w 3443843"/>
                <a:gd name="connsiteY2" fmla="*/ 1938155 h 2901255"/>
                <a:gd name="connsiteX3" fmla="*/ 3443843 w 3443843"/>
                <a:gd name="connsiteY3" fmla="*/ 2901255 h 2901255"/>
                <a:gd name="connsiteX4" fmla="*/ 2900898 w 3443843"/>
                <a:gd name="connsiteY4" fmla="*/ 219316 h 2901255"/>
                <a:gd name="connsiteX5" fmla="*/ 2351 w 3443843"/>
                <a:gd name="connsiteY5" fmla="*/ 476501 h 2901255"/>
                <a:gd name="connsiteX6" fmla="*/ 0 w 3443843"/>
                <a:gd name="connsiteY6" fmla="*/ 2877505 h 2901255"/>
                <a:gd name="connsiteX0" fmla="*/ 280 w 3346684"/>
                <a:gd name="connsiteY0" fmla="*/ 2866542 h 2866542"/>
                <a:gd name="connsiteX1" fmla="*/ 1207185 w 3346684"/>
                <a:gd name="connsiteY1" fmla="*/ 1559199 h 2866542"/>
                <a:gd name="connsiteX2" fmla="*/ 2452749 w 3346684"/>
                <a:gd name="connsiteY2" fmla="*/ 1926031 h 2866542"/>
                <a:gd name="connsiteX3" fmla="*/ 3346684 w 3346684"/>
                <a:gd name="connsiteY3" fmla="*/ 2723390 h 2866542"/>
                <a:gd name="connsiteX4" fmla="*/ 2900898 w 3346684"/>
                <a:gd name="connsiteY4" fmla="*/ 207192 h 2866542"/>
                <a:gd name="connsiteX5" fmla="*/ 2351 w 3346684"/>
                <a:gd name="connsiteY5" fmla="*/ 464377 h 2866542"/>
                <a:gd name="connsiteX6" fmla="*/ 0 w 3346684"/>
                <a:gd name="connsiteY6" fmla="*/ 2865381 h 2866542"/>
                <a:gd name="connsiteX0" fmla="*/ 280 w 3350395"/>
                <a:gd name="connsiteY0" fmla="*/ 2866542 h 2866542"/>
                <a:gd name="connsiteX1" fmla="*/ 1207185 w 3350395"/>
                <a:gd name="connsiteY1" fmla="*/ 1559199 h 2866542"/>
                <a:gd name="connsiteX2" fmla="*/ 2452749 w 3350395"/>
                <a:gd name="connsiteY2" fmla="*/ 1926031 h 2866542"/>
                <a:gd name="connsiteX3" fmla="*/ 3346684 w 3350395"/>
                <a:gd name="connsiteY3" fmla="*/ 2723390 h 2866542"/>
                <a:gd name="connsiteX4" fmla="*/ 2900898 w 3350395"/>
                <a:gd name="connsiteY4" fmla="*/ 207192 h 2866542"/>
                <a:gd name="connsiteX5" fmla="*/ 2351 w 3350395"/>
                <a:gd name="connsiteY5" fmla="*/ 464377 h 2866542"/>
                <a:gd name="connsiteX6" fmla="*/ 0 w 3350395"/>
                <a:gd name="connsiteY6" fmla="*/ 2865381 h 2866542"/>
                <a:gd name="connsiteX0" fmla="*/ 280 w 3270813"/>
                <a:gd name="connsiteY0" fmla="*/ 2846099 h 2846099"/>
                <a:gd name="connsiteX1" fmla="*/ 1207185 w 3270813"/>
                <a:gd name="connsiteY1" fmla="*/ 1538756 h 2846099"/>
                <a:gd name="connsiteX2" fmla="*/ 2452749 w 3270813"/>
                <a:gd name="connsiteY2" fmla="*/ 1905588 h 2846099"/>
                <a:gd name="connsiteX3" fmla="*/ 3266671 w 3270813"/>
                <a:gd name="connsiteY3" fmla="*/ 2422901 h 2846099"/>
                <a:gd name="connsiteX4" fmla="*/ 2900898 w 3270813"/>
                <a:gd name="connsiteY4" fmla="*/ 186749 h 2846099"/>
                <a:gd name="connsiteX5" fmla="*/ 2351 w 3270813"/>
                <a:gd name="connsiteY5" fmla="*/ 443934 h 2846099"/>
                <a:gd name="connsiteX6" fmla="*/ 0 w 3270813"/>
                <a:gd name="connsiteY6" fmla="*/ 2844938 h 2846099"/>
                <a:gd name="connsiteX0" fmla="*/ 280 w 3350118"/>
                <a:gd name="connsiteY0" fmla="*/ 2846099 h 2846099"/>
                <a:gd name="connsiteX1" fmla="*/ 1207185 w 3350118"/>
                <a:gd name="connsiteY1" fmla="*/ 1538756 h 2846099"/>
                <a:gd name="connsiteX2" fmla="*/ 2452749 w 3350118"/>
                <a:gd name="connsiteY2" fmla="*/ 1905588 h 2846099"/>
                <a:gd name="connsiteX3" fmla="*/ 3266671 w 3350118"/>
                <a:gd name="connsiteY3" fmla="*/ 2422901 h 2846099"/>
                <a:gd name="connsiteX4" fmla="*/ 2900898 w 3350118"/>
                <a:gd name="connsiteY4" fmla="*/ 186749 h 2846099"/>
                <a:gd name="connsiteX5" fmla="*/ 2351 w 3350118"/>
                <a:gd name="connsiteY5" fmla="*/ 443934 h 2846099"/>
                <a:gd name="connsiteX6" fmla="*/ 0 w 3350118"/>
                <a:gd name="connsiteY6" fmla="*/ 2844938 h 2846099"/>
                <a:gd name="connsiteX0" fmla="*/ 280 w 3317477"/>
                <a:gd name="connsiteY0" fmla="*/ 2846099 h 2846099"/>
                <a:gd name="connsiteX1" fmla="*/ 1207185 w 3317477"/>
                <a:gd name="connsiteY1" fmla="*/ 1538756 h 2846099"/>
                <a:gd name="connsiteX2" fmla="*/ 2452749 w 3317477"/>
                <a:gd name="connsiteY2" fmla="*/ 1905588 h 2846099"/>
                <a:gd name="connsiteX3" fmla="*/ 3266671 w 3317477"/>
                <a:gd name="connsiteY3" fmla="*/ 2422901 h 2846099"/>
                <a:gd name="connsiteX4" fmla="*/ 2900898 w 3317477"/>
                <a:gd name="connsiteY4" fmla="*/ 186749 h 2846099"/>
                <a:gd name="connsiteX5" fmla="*/ 2351 w 3317477"/>
                <a:gd name="connsiteY5" fmla="*/ 443934 h 2846099"/>
                <a:gd name="connsiteX6" fmla="*/ 0 w 3317477"/>
                <a:gd name="connsiteY6" fmla="*/ 2844938 h 2846099"/>
                <a:gd name="connsiteX0" fmla="*/ 280 w 3317477"/>
                <a:gd name="connsiteY0" fmla="*/ 2846099 h 2846099"/>
                <a:gd name="connsiteX1" fmla="*/ 1207185 w 3317477"/>
                <a:gd name="connsiteY1" fmla="*/ 1538756 h 2846099"/>
                <a:gd name="connsiteX2" fmla="*/ 2452749 w 3317477"/>
                <a:gd name="connsiteY2" fmla="*/ 1905588 h 2846099"/>
                <a:gd name="connsiteX3" fmla="*/ 3266671 w 3317477"/>
                <a:gd name="connsiteY3" fmla="*/ 2422901 h 2846099"/>
                <a:gd name="connsiteX4" fmla="*/ 2900898 w 3317477"/>
                <a:gd name="connsiteY4" fmla="*/ 186749 h 2846099"/>
                <a:gd name="connsiteX5" fmla="*/ 2351 w 3317477"/>
                <a:gd name="connsiteY5" fmla="*/ 443934 h 2846099"/>
                <a:gd name="connsiteX6" fmla="*/ 0 w 3317477"/>
                <a:gd name="connsiteY6" fmla="*/ 2844938 h 2846099"/>
                <a:gd name="connsiteX0" fmla="*/ 280 w 3317477"/>
                <a:gd name="connsiteY0" fmla="*/ 2846099 h 2846099"/>
                <a:gd name="connsiteX1" fmla="*/ 1207185 w 3317477"/>
                <a:gd name="connsiteY1" fmla="*/ 1538756 h 2846099"/>
                <a:gd name="connsiteX2" fmla="*/ 2452749 w 3317477"/>
                <a:gd name="connsiteY2" fmla="*/ 1905588 h 2846099"/>
                <a:gd name="connsiteX3" fmla="*/ 3266671 w 3317477"/>
                <a:gd name="connsiteY3" fmla="*/ 2422901 h 2846099"/>
                <a:gd name="connsiteX4" fmla="*/ 2900898 w 3317477"/>
                <a:gd name="connsiteY4" fmla="*/ 186749 h 2846099"/>
                <a:gd name="connsiteX5" fmla="*/ 2351 w 3317477"/>
                <a:gd name="connsiteY5" fmla="*/ 443934 h 2846099"/>
                <a:gd name="connsiteX6" fmla="*/ 0 w 3317477"/>
                <a:gd name="connsiteY6" fmla="*/ 2844938 h 2846099"/>
                <a:gd name="connsiteX0" fmla="*/ 280 w 3325773"/>
                <a:gd name="connsiteY0" fmla="*/ 2852766 h 2852766"/>
                <a:gd name="connsiteX1" fmla="*/ 1207185 w 3325773"/>
                <a:gd name="connsiteY1" fmla="*/ 1545423 h 2852766"/>
                <a:gd name="connsiteX2" fmla="*/ 2452749 w 3325773"/>
                <a:gd name="connsiteY2" fmla="*/ 1912255 h 2852766"/>
                <a:gd name="connsiteX3" fmla="*/ 3278101 w 3325773"/>
                <a:gd name="connsiteY3" fmla="*/ 2521012 h 2852766"/>
                <a:gd name="connsiteX4" fmla="*/ 2900898 w 3325773"/>
                <a:gd name="connsiteY4" fmla="*/ 193416 h 2852766"/>
                <a:gd name="connsiteX5" fmla="*/ 2351 w 3325773"/>
                <a:gd name="connsiteY5" fmla="*/ 450601 h 2852766"/>
                <a:gd name="connsiteX6" fmla="*/ 0 w 3325773"/>
                <a:gd name="connsiteY6" fmla="*/ 2851605 h 2852766"/>
                <a:gd name="connsiteX0" fmla="*/ 280 w 3363626"/>
                <a:gd name="connsiteY0" fmla="*/ 2852766 h 2852766"/>
                <a:gd name="connsiteX1" fmla="*/ 1207185 w 3363626"/>
                <a:gd name="connsiteY1" fmla="*/ 1545423 h 2852766"/>
                <a:gd name="connsiteX2" fmla="*/ 2452749 w 3363626"/>
                <a:gd name="connsiteY2" fmla="*/ 1912255 h 2852766"/>
                <a:gd name="connsiteX3" fmla="*/ 3278101 w 3363626"/>
                <a:gd name="connsiteY3" fmla="*/ 2521012 h 2852766"/>
                <a:gd name="connsiteX4" fmla="*/ 2900898 w 3363626"/>
                <a:gd name="connsiteY4" fmla="*/ 193416 h 2852766"/>
                <a:gd name="connsiteX5" fmla="*/ 2351 w 3363626"/>
                <a:gd name="connsiteY5" fmla="*/ 450601 h 2852766"/>
                <a:gd name="connsiteX6" fmla="*/ 0 w 3363626"/>
                <a:gd name="connsiteY6" fmla="*/ 2851605 h 2852766"/>
                <a:gd name="connsiteX0" fmla="*/ 280 w 3427469"/>
                <a:gd name="connsiteY0" fmla="*/ 2852766 h 2852766"/>
                <a:gd name="connsiteX1" fmla="*/ 1207185 w 3427469"/>
                <a:gd name="connsiteY1" fmla="*/ 1545423 h 2852766"/>
                <a:gd name="connsiteX2" fmla="*/ 3278101 w 3427469"/>
                <a:gd name="connsiteY2" fmla="*/ 2521012 h 2852766"/>
                <a:gd name="connsiteX3" fmla="*/ 2900898 w 3427469"/>
                <a:gd name="connsiteY3" fmla="*/ 193416 h 2852766"/>
                <a:gd name="connsiteX4" fmla="*/ 2351 w 3427469"/>
                <a:gd name="connsiteY4" fmla="*/ 450601 h 2852766"/>
                <a:gd name="connsiteX5" fmla="*/ 0 w 3427469"/>
                <a:gd name="connsiteY5" fmla="*/ 2851605 h 2852766"/>
                <a:gd name="connsiteX0" fmla="*/ 280 w 3486298"/>
                <a:gd name="connsiteY0" fmla="*/ 2768264 h 2768264"/>
                <a:gd name="connsiteX1" fmla="*/ 1207185 w 3486298"/>
                <a:gd name="connsiteY1" fmla="*/ 1460921 h 2768264"/>
                <a:gd name="connsiteX2" fmla="*/ 3278101 w 3486298"/>
                <a:gd name="connsiteY2" fmla="*/ 2436510 h 2768264"/>
                <a:gd name="connsiteX3" fmla="*/ 3043779 w 3486298"/>
                <a:gd name="connsiteY3" fmla="*/ 246079 h 2768264"/>
                <a:gd name="connsiteX4" fmla="*/ 2351 w 3486298"/>
                <a:gd name="connsiteY4" fmla="*/ 366099 h 2768264"/>
                <a:gd name="connsiteX5" fmla="*/ 0 w 3486298"/>
                <a:gd name="connsiteY5" fmla="*/ 2767103 h 2768264"/>
                <a:gd name="connsiteX0" fmla="*/ 280 w 3464534"/>
                <a:gd name="connsiteY0" fmla="*/ 2768264 h 2768264"/>
                <a:gd name="connsiteX1" fmla="*/ 1521522 w 3464534"/>
                <a:gd name="connsiteY1" fmla="*/ 1622852 h 2768264"/>
                <a:gd name="connsiteX2" fmla="*/ 3278101 w 3464534"/>
                <a:gd name="connsiteY2" fmla="*/ 2436510 h 2768264"/>
                <a:gd name="connsiteX3" fmla="*/ 3043779 w 3464534"/>
                <a:gd name="connsiteY3" fmla="*/ 246079 h 2768264"/>
                <a:gd name="connsiteX4" fmla="*/ 2351 w 3464534"/>
                <a:gd name="connsiteY4" fmla="*/ 366099 h 2768264"/>
                <a:gd name="connsiteX5" fmla="*/ 0 w 3464534"/>
                <a:gd name="connsiteY5" fmla="*/ 2767103 h 2768264"/>
                <a:gd name="connsiteX0" fmla="*/ 280 w 3457357"/>
                <a:gd name="connsiteY0" fmla="*/ 2768264 h 2768264"/>
                <a:gd name="connsiteX1" fmla="*/ 1626301 w 3457357"/>
                <a:gd name="connsiteY1" fmla="*/ 1718106 h 2768264"/>
                <a:gd name="connsiteX2" fmla="*/ 3278101 w 3457357"/>
                <a:gd name="connsiteY2" fmla="*/ 2436510 h 2768264"/>
                <a:gd name="connsiteX3" fmla="*/ 3043779 w 3457357"/>
                <a:gd name="connsiteY3" fmla="*/ 246079 h 2768264"/>
                <a:gd name="connsiteX4" fmla="*/ 2351 w 3457357"/>
                <a:gd name="connsiteY4" fmla="*/ 366099 h 2768264"/>
                <a:gd name="connsiteX5" fmla="*/ 0 w 3457357"/>
                <a:gd name="connsiteY5" fmla="*/ 2767103 h 2768264"/>
                <a:gd name="connsiteX0" fmla="*/ 280 w 3513053"/>
                <a:gd name="connsiteY0" fmla="*/ 2768264 h 2768264"/>
                <a:gd name="connsiteX1" fmla="*/ 1626301 w 3513053"/>
                <a:gd name="connsiteY1" fmla="*/ 1718106 h 2768264"/>
                <a:gd name="connsiteX2" fmla="*/ 3278101 w 3513053"/>
                <a:gd name="connsiteY2" fmla="*/ 2436510 h 2768264"/>
                <a:gd name="connsiteX3" fmla="*/ 3043779 w 3513053"/>
                <a:gd name="connsiteY3" fmla="*/ 246079 h 2768264"/>
                <a:gd name="connsiteX4" fmla="*/ 2351 w 3513053"/>
                <a:gd name="connsiteY4" fmla="*/ 366099 h 2768264"/>
                <a:gd name="connsiteX5" fmla="*/ 0 w 3513053"/>
                <a:gd name="connsiteY5" fmla="*/ 2767103 h 2768264"/>
                <a:gd name="connsiteX0" fmla="*/ 280 w 3488957"/>
                <a:gd name="connsiteY0" fmla="*/ 2768264 h 2768264"/>
                <a:gd name="connsiteX1" fmla="*/ 1626301 w 3488957"/>
                <a:gd name="connsiteY1" fmla="*/ 1718106 h 2768264"/>
                <a:gd name="connsiteX2" fmla="*/ 3278101 w 3488957"/>
                <a:gd name="connsiteY2" fmla="*/ 2436510 h 2768264"/>
                <a:gd name="connsiteX3" fmla="*/ 3043779 w 3488957"/>
                <a:gd name="connsiteY3" fmla="*/ 246079 h 2768264"/>
                <a:gd name="connsiteX4" fmla="*/ 2351 w 3488957"/>
                <a:gd name="connsiteY4" fmla="*/ 366099 h 2768264"/>
                <a:gd name="connsiteX5" fmla="*/ 0 w 3488957"/>
                <a:gd name="connsiteY5" fmla="*/ 2767103 h 2768264"/>
                <a:gd name="connsiteX0" fmla="*/ 280 w 3769114"/>
                <a:gd name="connsiteY0" fmla="*/ 2763122 h 2763122"/>
                <a:gd name="connsiteX1" fmla="*/ 1626301 w 3769114"/>
                <a:gd name="connsiteY1" fmla="*/ 1712964 h 2763122"/>
                <a:gd name="connsiteX2" fmla="*/ 3645163 w 3769114"/>
                <a:gd name="connsiteY2" fmla="*/ 2354092 h 2763122"/>
                <a:gd name="connsiteX3" fmla="*/ 3043779 w 3769114"/>
                <a:gd name="connsiteY3" fmla="*/ 240937 h 2763122"/>
                <a:gd name="connsiteX4" fmla="*/ 2351 w 3769114"/>
                <a:gd name="connsiteY4" fmla="*/ 360957 h 2763122"/>
                <a:gd name="connsiteX5" fmla="*/ 0 w 3769114"/>
                <a:gd name="connsiteY5" fmla="*/ 2761961 h 2763122"/>
                <a:gd name="connsiteX0" fmla="*/ 280 w 3772363"/>
                <a:gd name="connsiteY0" fmla="*/ 2763122 h 2763122"/>
                <a:gd name="connsiteX1" fmla="*/ 1124006 w 3772363"/>
                <a:gd name="connsiteY1" fmla="*/ 1568071 h 2763122"/>
                <a:gd name="connsiteX2" fmla="*/ 3645163 w 3772363"/>
                <a:gd name="connsiteY2" fmla="*/ 2354092 h 2763122"/>
                <a:gd name="connsiteX3" fmla="*/ 3043779 w 3772363"/>
                <a:gd name="connsiteY3" fmla="*/ 240937 h 2763122"/>
                <a:gd name="connsiteX4" fmla="*/ 2351 w 3772363"/>
                <a:gd name="connsiteY4" fmla="*/ 360957 h 2763122"/>
                <a:gd name="connsiteX5" fmla="*/ 0 w 3772363"/>
                <a:gd name="connsiteY5" fmla="*/ 2761961 h 2763122"/>
                <a:gd name="connsiteX0" fmla="*/ 280 w 3730187"/>
                <a:gd name="connsiteY0" fmla="*/ 2763122 h 2763122"/>
                <a:gd name="connsiteX1" fmla="*/ 1713237 w 3730187"/>
                <a:gd name="connsiteY1" fmla="*/ 1558412 h 2763122"/>
                <a:gd name="connsiteX2" fmla="*/ 3645163 w 3730187"/>
                <a:gd name="connsiteY2" fmla="*/ 2354092 h 2763122"/>
                <a:gd name="connsiteX3" fmla="*/ 3043779 w 3730187"/>
                <a:gd name="connsiteY3" fmla="*/ 240937 h 2763122"/>
                <a:gd name="connsiteX4" fmla="*/ 2351 w 3730187"/>
                <a:gd name="connsiteY4" fmla="*/ 360957 h 2763122"/>
                <a:gd name="connsiteX5" fmla="*/ 0 w 3730187"/>
                <a:gd name="connsiteY5" fmla="*/ 2761961 h 2763122"/>
                <a:gd name="connsiteX0" fmla="*/ 280 w 3730187"/>
                <a:gd name="connsiteY0" fmla="*/ 2763122 h 2763122"/>
                <a:gd name="connsiteX1" fmla="*/ 1713237 w 3730187"/>
                <a:gd name="connsiteY1" fmla="*/ 1558412 h 2763122"/>
                <a:gd name="connsiteX2" fmla="*/ 3645163 w 3730187"/>
                <a:gd name="connsiteY2" fmla="*/ 2354092 h 2763122"/>
                <a:gd name="connsiteX3" fmla="*/ 3043779 w 3730187"/>
                <a:gd name="connsiteY3" fmla="*/ 240937 h 2763122"/>
                <a:gd name="connsiteX4" fmla="*/ 2351 w 3730187"/>
                <a:gd name="connsiteY4" fmla="*/ 360957 h 2763122"/>
                <a:gd name="connsiteX5" fmla="*/ 0 w 3730187"/>
                <a:gd name="connsiteY5" fmla="*/ 2761961 h 2763122"/>
                <a:gd name="connsiteX0" fmla="*/ 280 w 3730187"/>
                <a:gd name="connsiteY0" fmla="*/ 2763122 h 2763122"/>
                <a:gd name="connsiteX1" fmla="*/ 1713237 w 3730187"/>
                <a:gd name="connsiteY1" fmla="*/ 1558412 h 2763122"/>
                <a:gd name="connsiteX2" fmla="*/ 3645163 w 3730187"/>
                <a:gd name="connsiteY2" fmla="*/ 2354092 h 2763122"/>
                <a:gd name="connsiteX3" fmla="*/ 3043779 w 3730187"/>
                <a:gd name="connsiteY3" fmla="*/ 240937 h 2763122"/>
                <a:gd name="connsiteX4" fmla="*/ 2351 w 3730187"/>
                <a:gd name="connsiteY4" fmla="*/ 360957 h 2763122"/>
                <a:gd name="connsiteX5" fmla="*/ 0 w 3730187"/>
                <a:gd name="connsiteY5" fmla="*/ 2761961 h 2763122"/>
                <a:gd name="connsiteX0" fmla="*/ 280 w 3832206"/>
                <a:gd name="connsiteY0" fmla="*/ 2774729 h 2774729"/>
                <a:gd name="connsiteX1" fmla="*/ 1713237 w 3832206"/>
                <a:gd name="connsiteY1" fmla="*/ 1570019 h 2774729"/>
                <a:gd name="connsiteX2" fmla="*/ 3761077 w 3832206"/>
                <a:gd name="connsiteY2" fmla="*/ 2539571 h 2774729"/>
                <a:gd name="connsiteX3" fmla="*/ 3043779 w 3832206"/>
                <a:gd name="connsiteY3" fmla="*/ 252544 h 2774729"/>
                <a:gd name="connsiteX4" fmla="*/ 2351 w 3832206"/>
                <a:gd name="connsiteY4" fmla="*/ 372564 h 2774729"/>
                <a:gd name="connsiteX5" fmla="*/ 0 w 3832206"/>
                <a:gd name="connsiteY5" fmla="*/ 2773568 h 2774729"/>
                <a:gd name="connsiteX0" fmla="*/ 280 w 3858319"/>
                <a:gd name="connsiteY0" fmla="*/ 2763763 h 2763763"/>
                <a:gd name="connsiteX1" fmla="*/ 1713237 w 3858319"/>
                <a:gd name="connsiteY1" fmla="*/ 1559053 h 2763763"/>
                <a:gd name="connsiteX2" fmla="*/ 3790056 w 3858319"/>
                <a:gd name="connsiteY2" fmla="*/ 2364393 h 2763763"/>
                <a:gd name="connsiteX3" fmla="*/ 3043779 w 3858319"/>
                <a:gd name="connsiteY3" fmla="*/ 241578 h 2763763"/>
                <a:gd name="connsiteX4" fmla="*/ 2351 w 3858319"/>
                <a:gd name="connsiteY4" fmla="*/ 361598 h 2763763"/>
                <a:gd name="connsiteX5" fmla="*/ 0 w 3858319"/>
                <a:gd name="connsiteY5" fmla="*/ 2762602 h 2763763"/>
                <a:gd name="connsiteX0" fmla="*/ 280 w 3823550"/>
                <a:gd name="connsiteY0" fmla="*/ 2763122 h 2763122"/>
                <a:gd name="connsiteX1" fmla="*/ 1713237 w 3823550"/>
                <a:gd name="connsiteY1" fmla="*/ 1558412 h 2763122"/>
                <a:gd name="connsiteX2" fmla="*/ 3751417 w 3823550"/>
                <a:gd name="connsiteY2" fmla="*/ 2354093 h 2763122"/>
                <a:gd name="connsiteX3" fmla="*/ 3043779 w 3823550"/>
                <a:gd name="connsiteY3" fmla="*/ 240937 h 2763122"/>
                <a:gd name="connsiteX4" fmla="*/ 2351 w 3823550"/>
                <a:gd name="connsiteY4" fmla="*/ 360957 h 2763122"/>
                <a:gd name="connsiteX5" fmla="*/ 0 w 3823550"/>
                <a:gd name="connsiteY5" fmla="*/ 2761961 h 2763122"/>
                <a:gd name="connsiteX0" fmla="*/ 280 w 3847147"/>
                <a:gd name="connsiteY0" fmla="*/ 2763122 h 2763122"/>
                <a:gd name="connsiteX1" fmla="*/ 1713237 w 3847147"/>
                <a:gd name="connsiteY1" fmla="*/ 1558412 h 2763122"/>
                <a:gd name="connsiteX2" fmla="*/ 3751417 w 3847147"/>
                <a:gd name="connsiteY2" fmla="*/ 2354093 h 2763122"/>
                <a:gd name="connsiteX3" fmla="*/ 3043779 w 3847147"/>
                <a:gd name="connsiteY3" fmla="*/ 240937 h 2763122"/>
                <a:gd name="connsiteX4" fmla="*/ 2351 w 3847147"/>
                <a:gd name="connsiteY4" fmla="*/ 360957 h 2763122"/>
                <a:gd name="connsiteX5" fmla="*/ 0 w 3847147"/>
                <a:gd name="connsiteY5" fmla="*/ 2761961 h 2763122"/>
                <a:gd name="connsiteX0" fmla="*/ 280 w 3847147"/>
                <a:gd name="connsiteY0" fmla="*/ 2763122 h 2763122"/>
                <a:gd name="connsiteX1" fmla="*/ 1713237 w 3847147"/>
                <a:gd name="connsiteY1" fmla="*/ 1558412 h 2763122"/>
                <a:gd name="connsiteX2" fmla="*/ 3751417 w 3847147"/>
                <a:gd name="connsiteY2" fmla="*/ 2354093 h 2763122"/>
                <a:gd name="connsiteX3" fmla="*/ 3043779 w 3847147"/>
                <a:gd name="connsiteY3" fmla="*/ 240937 h 2763122"/>
                <a:gd name="connsiteX4" fmla="*/ 2351 w 3847147"/>
                <a:gd name="connsiteY4" fmla="*/ 360957 h 2763122"/>
                <a:gd name="connsiteX5" fmla="*/ 0 w 3847147"/>
                <a:gd name="connsiteY5" fmla="*/ 2761961 h 2763122"/>
                <a:gd name="connsiteX0" fmla="*/ 280 w 3746797"/>
                <a:gd name="connsiteY0" fmla="*/ 2747247 h 2747247"/>
                <a:gd name="connsiteX1" fmla="*/ 1713237 w 3746797"/>
                <a:gd name="connsiteY1" fmla="*/ 1542537 h 2747247"/>
                <a:gd name="connsiteX2" fmla="*/ 3635502 w 3746797"/>
                <a:gd name="connsiteY2" fmla="*/ 2096729 h 2747247"/>
                <a:gd name="connsiteX3" fmla="*/ 3043779 w 3746797"/>
                <a:gd name="connsiteY3" fmla="*/ 225062 h 2747247"/>
                <a:gd name="connsiteX4" fmla="*/ 2351 w 3746797"/>
                <a:gd name="connsiteY4" fmla="*/ 345082 h 2747247"/>
                <a:gd name="connsiteX5" fmla="*/ 0 w 3746797"/>
                <a:gd name="connsiteY5" fmla="*/ 2746086 h 2747247"/>
                <a:gd name="connsiteX0" fmla="*/ 280 w 3746797"/>
                <a:gd name="connsiteY0" fmla="*/ 2747247 h 2747247"/>
                <a:gd name="connsiteX1" fmla="*/ 1713237 w 3746797"/>
                <a:gd name="connsiteY1" fmla="*/ 1542537 h 2747247"/>
                <a:gd name="connsiteX2" fmla="*/ 3635502 w 3746797"/>
                <a:gd name="connsiteY2" fmla="*/ 2096729 h 2747247"/>
                <a:gd name="connsiteX3" fmla="*/ 3043779 w 3746797"/>
                <a:gd name="connsiteY3" fmla="*/ 225062 h 2747247"/>
                <a:gd name="connsiteX4" fmla="*/ 2351 w 3746797"/>
                <a:gd name="connsiteY4" fmla="*/ 345082 h 2747247"/>
                <a:gd name="connsiteX5" fmla="*/ 0 w 3746797"/>
                <a:gd name="connsiteY5" fmla="*/ 2746086 h 2747247"/>
                <a:gd name="connsiteX0" fmla="*/ 280 w 3720516"/>
                <a:gd name="connsiteY0" fmla="*/ 2747247 h 2747247"/>
                <a:gd name="connsiteX1" fmla="*/ 1732556 w 3720516"/>
                <a:gd name="connsiteY1" fmla="*/ 1677770 h 2747247"/>
                <a:gd name="connsiteX2" fmla="*/ 3635502 w 3720516"/>
                <a:gd name="connsiteY2" fmla="*/ 2096729 h 2747247"/>
                <a:gd name="connsiteX3" fmla="*/ 3043779 w 3720516"/>
                <a:gd name="connsiteY3" fmla="*/ 225062 h 2747247"/>
                <a:gd name="connsiteX4" fmla="*/ 2351 w 3720516"/>
                <a:gd name="connsiteY4" fmla="*/ 345082 h 2747247"/>
                <a:gd name="connsiteX5" fmla="*/ 0 w 3720516"/>
                <a:gd name="connsiteY5" fmla="*/ 2746086 h 2747247"/>
                <a:gd name="connsiteX0" fmla="*/ 280 w 3682923"/>
                <a:gd name="connsiteY0" fmla="*/ 2803319 h 2803319"/>
                <a:gd name="connsiteX1" fmla="*/ 1732556 w 3682923"/>
                <a:gd name="connsiteY1" fmla="*/ 1733842 h 2803319"/>
                <a:gd name="connsiteX2" fmla="*/ 3635502 w 3682923"/>
                <a:gd name="connsiteY2" fmla="*/ 2152801 h 2803319"/>
                <a:gd name="connsiteX3" fmla="*/ 2840928 w 3682923"/>
                <a:gd name="connsiteY3" fmla="*/ 184539 h 2803319"/>
                <a:gd name="connsiteX4" fmla="*/ 2351 w 3682923"/>
                <a:gd name="connsiteY4" fmla="*/ 401154 h 2803319"/>
                <a:gd name="connsiteX5" fmla="*/ 0 w 3682923"/>
                <a:gd name="connsiteY5" fmla="*/ 2802158 h 2803319"/>
                <a:gd name="connsiteX0" fmla="*/ 280 w 3732885"/>
                <a:gd name="connsiteY0" fmla="*/ 2844833 h 2844833"/>
                <a:gd name="connsiteX1" fmla="*/ 1732556 w 3732885"/>
                <a:gd name="connsiteY1" fmla="*/ 1775356 h 2844833"/>
                <a:gd name="connsiteX2" fmla="*/ 3635502 w 3732885"/>
                <a:gd name="connsiteY2" fmla="*/ 2194315 h 2844833"/>
                <a:gd name="connsiteX3" fmla="*/ 2840928 w 3732885"/>
                <a:gd name="connsiteY3" fmla="*/ 226053 h 2844833"/>
                <a:gd name="connsiteX4" fmla="*/ 2351 w 3732885"/>
                <a:gd name="connsiteY4" fmla="*/ 442668 h 2844833"/>
                <a:gd name="connsiteX5" fmla="*/ 0 w 3732885"/>
                <a:gd name="connsiteY5" fmla="*/ 2843672 h 2844833"/>
                <a:gd name="connsiteX0" fmla="*/ 280 w 3714129"/>
                <a:gd name="connsiteY0" fmla="*/ 2917977 h 2917977"/>
                <a:gd name="connsiteX1" fmla="*/ 1732556 w 3714129"/>
                <a:gd name="connsiteY1" fmla="*/ 1848500 h 2917977"/>
                <a:gd name="connsiteX2" fmla="*/ 3635502 w 3714129"/>
                <a:gd name="connsiteY2" fmla="*/ 2267459 h 2917977"/>
                <a:gd name="connsiteX3" fmla="*/ 2773311 w 3714129"/>
                <a:gd name="connsiteY3" fmla="*/ 192942 h 2917977"/>
                <a:gd name="connsiteX4" fmla="*/ 2351 w 3714129"/>
                <a:gd name="connsiteY4" fmla="*/ 515812 h 2917977"/>
                <a:gd name="connsiteX5" fmla="*/ 0 w 3714129"/>
                <a:gd name="connsiteY5" fmla="*/ 2916816 h 2917977"/>
                <a:gd name="connsiteX0" fmla="*/ 280 w 3654163"/>
                <a:gd name="connsiteY0" fmla="*/ 2859117 h 2859117"/>
                <a:gd name="connsiteX1" fmla="*/ 1732556 w 3654163"/>
                <a:gd name="connsiteY1" fmla="*/ 1789640 h 2859117"/>
                <a:gd name="connsiteX2" fmla="*/ 3635502 w 3654163"/>
                <a:gd name="connsiteY2" fmla="*/ 2208599 h 2859117"/>
                <a:gd name="connsiteX3" fmla="*/ 2388120 w 3654163"/>
                <a:gd name="connsiteY3" fmla="*/ 218636 h 2859117"/>
                <a:gd name="connsiteX4" fmla="*/ 2351 w 3654163"/>
                <a:gd name="connsiteY4" fmla="*/ 456952 h 2859117"/>
                <a:gd name="connsiteX5" fmla="*/ 0 w 3654163"/>
                <a:gd name="connsiteY5" fmla="*/ 2857956 h 2859117"/>
                <a:gd name="connsiteX0" fmla="*/ 280 w 3669758"/>
                <a:gd name="connsiteY0" fmla="*/ 2924808 h 2924808"/>
                <a:gd name="connsiteX1" fmla="*/ 1732556 w 3669758"/>
                <a:gd name="connsiteY1" fmla="*/ 1855331 h 2924808"/>
                <a:gd name="connsiteX2" fmla="*/ 3635502 w 3669758"/>
                <a:gd name="connsiteY2" fmla="*/ 2274290 h 2924808"/>
                <a:gd name="connsiteX3" fmla="*/ 2538438 w 3669758"/>
                <a:gd name="connsiteY3" fmla="*/ 190378 h 2924808"/>
                <a:gd name="connsiteX4" fmla="*/ 2351 w 3669758"/>
                <a:gd name="connsiteY4" fmla="*/ 522643 h 2924808"/>
                <a:gd name="connsiteX5" fmla="*/ 0 w 3669758"/>
                <a:gd name="connsiteY5" fmla="*/ 2923647 h 292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9758" h="2924808">
                  <a:moveTo>
                    <a:pt x="280" y="2924808"/>
                  </a:moveTo>
                  <a:cubicBezTo>
                    <a:pt x="402582" y="2489027"/>
                    <a:pt x="788603" y="1876815"/>
                    <a:pt x="1732556" y="1855331"/>
                  </a:cubicBezTo>
                  <a:cubicBezTo>
                    <a:pt x="2676509" y="1833847"/>
                    <a:pt x="3501188" y="2551782"/>
                    <a:pt x="3635502" y="2274290"/>
                  </a:cubicBezTo>
                  <a:cubicBezTo>
                    <a:pt x="3769816" y="1996798"/>
                    <a:pt x="3530344" y="578915"/>
                    <a:pt x="2538438" y="190378"/>
                  </a:cubicBezTo>
                  <a:cubicBezTo>
                    <a:pt x="1546532" y="-198159"/>
                    <a:pt x="458845" y="55798"/>
                    <a:pt x="2351" y="522643"/>
                  </a:cubicBezTo>
                  <a:cubicBezTo>
                    <a:pt x="-1607" y="1646840"/>
                    <a:pt x="3958" y="1799450"/>
                    <a:pt x="0" y="2923647"/>
                  </a:cubicBezTo>
                </a:path>
              </a:pathLst>
            </a:custGeom>
            <a:pattFill prst="dashHorz">
              <a:fgClr>
                <a:schemeClr val="bg1">
                  <a:lumMod val="50000"/>
                </a:schemeClr>
              </a:fgClr>
              <a:bgClr>
                <a:schemeClr val="bg1"/>
              </a:bgClr>
            </a:patt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xmlns="" id="{FC0B7FC7-C199-764A-8A43-A286CBEA8209}"/>
                </a:ext>
              </a:extLst>
            </p:cNvPr>
            <p:cNvCxnSpPr/>
            <p:nvPr/>
          </p:nvCxnSpPr>
          <p:spPr>
            <a:xfrm flipV="1">
              <a:off x="673372" y="1399755"/>
              <a:ext cx="0" cy="457200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57A42C0-1FF4-2045-8967-85CB6A123B90}"/>
                </a:ext>
              </a:extLst>
            </p:cNvPr>
            <p:cNvCxnSpPr/>
            <p:nvPr/>
          </p:nvCxnSpPr>
          <p:spPr>
            <a:xfrm>
              <a:off x="670175" y="5971755"/>
              <a:ext cx="5029200"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54673C42-0E1B-5C42-A6D5-A463CFDCE965}"/>
                    </a:ext>
                  </a:extLst>
                </p:cNvPr>
                <p:cNvSpPr txBox="1"/>
                <p:nvPr/>
              </p:nvSpPr>
              <p:spPr>
                <a:xfrm rot="16200000">
                  <a:off x="-237830" y="3670014"/>
                  <a:ext cx="1118768" cy="369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3F454F"/>
                            </a:solidFill>
                            <a:latin typeface="Cambria Math"/>
                          </a:rPr>
                          <m:t>𝑡</m:t>
                        </m:r>
                        <m:r>
                          <a:rPr lang="en-US" b="0" i="1" smtClean="0">
                            <a:solidFill>
                              <a:srgbClr val="3F454F"/>
                            </a:solidFill>
                            <a:latin typeface="Cambria Math" panose="02040503050406030204" pitchFamily="18" charset="0"/>
                          </a:rPr>
                          <m:t>=</m:t>
                        </m:r>
                        <m:f>
                          <m:fPr>
                            <m:type m:val="lin"/>
                            <m:ctrlPr>
                              <a:rPr lang="en-US" b="0" i="1" smtClean="0">
                                <a:solidFill>
                                  <a:srgbClr val="3F454F"/>
                                </a:solidFill>
                                <a:latin typeface="Cambria Math" panose="02040503050406030204" pitchFamily="18" charset="0"/>
                              </a:rPr>
                            </m:ctrlPr>
                          </m:fPr>
                          <m:num>
                            <m:r>
                              <a:rPr lang="en-US" b="0" i="1" smtClean="0">
                                <a:solidFill>
                                  <a:schemeClr val="accent6"/>
                                </a:solidFill>
                                <a:latin typeface="Cambria Math" panose="02040503050406030204" pitchFamily="18" charset="0"/>
                              </a:rPr>
                              <m:t>h</m:t>
                            </m:r>
                          </m:num>
                          <m:den>
                            <m:r>
                              <a:rPr lang="en-US" b="0" i="1" smtClean="0">
                                <a:solidFill>
                                  <a:srgbClr val="3F454F"/>
                                </a:solidFill>
                                <a:latin typeface="Cambria Math" panose="02040503050406030204" pitchFamily="18" charset="0"/>
                              </a:rPr>
                              <m:t>𝐻</m:t>
                            </m:r>
                          </m:den>
                        </m:f>
                      </m:oMath>
                    </m:oMathPara>
                  </a14:m>
                  <a:endParaRPr lang="en-US" dirty="0">
                    <a:solidFill>
                      <a:srgbClr val="3F454F"/>
                    </a:solidFill>
                  </a:endParaRPr>
                </a:p>
              </p:txBody>
            </p:sp>
          </mc:Choice>
          <mc:Fallback xmlns="">
            <p:sp>
              <p:nvSpPr>
                <p:cNvPr id="15" name="TextBox 14">
                  <a:extLst>
                    <a:ext uri="{FF2B5EF4-FFF2-40B4-BE49-F238E27FC236}">
                      <a16:creationId xmlns:a16="http://schemas.microsoft.com/office/drawing/2014/main" id="{54673C42-0E1B-5C42-A6D5-A463CFDCE965}"/>
                    </a:ext>
                  </a:extLst>
                </p:cNvPr>
                <p:cNvSpPr txBox="1">
                  <a:spLocks noRot="1" noChangeAspect="1" noMove="1" noResize="1" noEditPoints="1" noAdjustHandles="1" noChangeArrowheads="1" noChangeShapeType="1" noTextEdit="1"/>
                </p:cNvSpPr>
                <p:nvPr/>
              </p:nvSpPr>
              <p:spPr>
                <a:xfrm rot="16200000">
                  <a:off x="-237830" y="3670014"/>
                  <a:ext cx="1118768" cy="369333"/>
                </a:xfrm>
                <a:prstGeom prst="rect">
                  <a:avLst/>
                </a:prstGeom>
                <a:blipFill>
                  <a:blip r:embed="rId8"/>
                  <a:stretch>
                    <a:fillRect l="-155000" t="-44643" r="-305000"/>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xmlns="" id="{8A07D56D-88D4-CB4C-A61C-03C159217AF4}"/>
                </a:ext>
              </a:extLst>
            </p:cNvPr>
            <p:cNvSpPr/>
            <p:nvPr/>
          </p:nvSpPr>
          <p:spPr>
            <a:xfrm>
              <a:off x="600635" y="4342579"/>
              <a:ext cx="5163672" cy="1686746"/>
            </a:xfrm>
            <a:prstGeom prst="rect">
              <a:avLst/>
            </a:prstGeom>
            <a:noFill/>
            <a:ln w="38100">
              <a:prstDash val="dash"/>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81C40F8A-F744-4C43-885E-5A700541D911}"/>
                </a:ext>
              </a:extLst>
            </p:cNvPr>
            <p:cNvGrpSpPr/>
            <p:nvPr/>
          </p:nvGrpSpPr>
          <p:grpSpPr>
            <a:xfrm>
              <a:off x="1684069" y="2601473"/>
              <a:ext cx="2334942" cy="1479495"/>
              <a:chOff x="1684069" y="2601473"/>
              <a:chExt cx="2334942" cy="1479495"/>
            </a:xfrm>
          </p:grpSpPr>
          <p:pic>
            <p:nvPicPr>
              <p:cNvPr id="20" name="Picture 6" descr="C:\Users\Ravanga\Google Drive\Education\Ph.D. NSMS\Research\Presentations\2016-09-20-ISCST\uniform-coating.jpg">
                <a:extLst>
                  <a:ext uri="{FF2B5EF4-FFF2-40B4-BE49-F238E27FC236}">
                    <a16:creationId xmlns:a16="http://schemas.microsoft.com/office/drawing/2014/main" xmlns="" id="{F1037950-BB1C-9245-A8E2-87F940CF45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84069" y="2601473"/>
                <a:ext cx="2286001" cy="11961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Ravanga\Google Drive\Education\Ph.D. NSMS\Research\Presentations\2016-09-20-ISCST\uniform-coating.jpg">
                <a:extLst>
                  <a:ext uri="{FF2B5EF4-FFF2-40B4-BE49-F238E27FC236}">
                    <a16:creationId xmlns:a16="http://schemas.microsoft.com/office/drawing/2014/main" xmlns="" id="{96321AE7-B022-8341-8219-C9E0FA6DC9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1823"/>
              <a:stretch/>
            </p:blipFill>
            <p:spPr bwMode="auto">
              <a:xfrm>
                <a:off x="1733011" y="3863546"/>
                <a:ext cx="2286000" cy="217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xmlns="" id="{46B6DE2E-5291-AC4B-B84A-F9FD5C309DC0}"/>
                </a:ext>
              </a:extLst>
            </p:cNvPr>
            <p:cNvGrpSpPr/>
            <p:nvPr/>
          </p:nvGrpSpPr>
          <p:grpSpPr>
            <a:xfrm>
              <a:off x="4026051" y="5110360"/>
              <a:ext cx="1371600" cy="818285"/>
              <a:chOff x="4026051" y="5110360"/>
              <a:chExt cx="1371600" cy="818285"/>
            </a:xfrm>
          </p:grpSpPr>
          <p:pic>
            <p:nvPicPr>
              <p:cNvPr id="23" name="Picture 2" descr="C:\Users\Ravanga\GitHub\classes\me530_theoretical_fluid_mechanics\Literature Review\air-entrainment.jpg">
                <a:extLst>
                  <a:ext uri="{FF2B5EF4-FFF2-40B4-BE49-F238E27FC236}">
                    <a16:creationId xmlns:a16="http://schemas.microsoft.com/office/drawing/2014/main" xmlns="" id="{FCEA3D92-C8B7-4E4A-9B4A-BA98058E3C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26051" y="5110360"/>
                <a:ext cx="1371600" cy="8182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Ravanga\GitHub\classes\me530_theoretical_fluid_mechanics\Literature Review\air-entrainment.jpg">
                <a:extLst>
                  <a:ext uri="{FF2B5EF4-FFF2-40B4-BE49-F238E27FC236}">
                    <a16:creationId xmlns:a16="http://schemas.microsoft.com/office/drawing/2014/main" xmlns="" id="{85478BD9-1FAB-E146-842B-23E7D45B1AD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9601" b="58865"/>
              <a:stretch/>
            </p:blipFill>
            <p:spPr bwMode="auto">
              <a:xfrm>
                <a:off x="4026051" y="5269706"/>
                <a:ext cx="1371600" cy="17621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5" name="TextBox 24">
            <a:extLst>
              <a:ext uri="{FF2B5EF4-FFF2-40B4-BE49-F238E27FC236}">
                <a16:creationId xmlns:a16="http://schemas.microsoft.com/office/drawing/2014/main" xmlns="" id="{A56845D2-67F7-5A4A-A5EE-75B83A9E7823}"/>
              </a:ext>
            </a:extLst>
          </p:cNvPr>
          <p:cNvSpPr txBox="1"/>
          <p:nvPr/>
        </p:nvSpPr>
        <p:spPr>
          <a:xfrm>
            <a:off x="3313892" y="1851589"/>
            <a:ext cx="5521831" cy="678071"/>
          </a:xfrm>
          <a:prstGeom prst="rect">
            <a:avLst/>
          </a:prstGeom>
          <a:noFill/>
        </p:spPr>
        <p:txBody>
          <a:bodyPr wrap="square" rtlCol="0">
            <a:spAutoFit/>
          </a:bodyPr>
          <a:lstStyle/>
          <a:p>
            <a:pPr marL="742950" lvl="1" indent="-285750">
              <a:lnSpc>
                <a:spcPct val="110000"/>
              </a:lnSpc>
              <a:spcBef>
                <a:spcPts val="0"/>
              </a:spcBef>
              <a:spcAft>
                <a:spcPts val="600"/>
              </a:spcAft>
              <a:buFont typeface="Arial" panose="020B0604020202020204" pitchFamily="34" charset="0"/>
              <a:buChar char="•"/>
            </a:pPr>
            <a:r>
              <a:rPr lang="en-US" dirty="0">
                <a:solidFill>
                  <a:srgbClr val="00B0F0"/>
                </a:solidFill>
              </a:rPr>
              <a:t>Vacuum Requirements for stable single-layer coating of 8 </a:t>
            </a:r>
            <a:r>
              <a:rPr lang="en-US" dirty="0" err="1">
                <a:solidFill>
                  <a:srgbClr val="00B0F0"/>
                </a:solidFill>
              </a:rPr>
              <a:t>wt</a:t>
            </a:r>
            <a:r>
              <a:rPr lang="en-US" dirty="0">
                <a:solidFill>
                  <a:srgbClr val="00B0F0"/>
                </a:solidFill>
              </a:rPr>
              <a:t>% Pt/C - </a:t>
            </a:r>
            <a:r>
              <a:rPr lang="en-US" i="1" u="sng" dirty="0">
                <a:solidFill>
                  <a:srgbClr val="00B0F0"/>
                </a:solidFill>
              </a:rPr>
              <a:t>Predicted </a:t>
            </a:r>
            <a:endParaRPr lang="en-US" i="1" u="sng" dirty="0"/>
          </a:p>
        </p:txBody>
      </p:sp>
      <p:sp>
        <p:nvSpPr>
          <p:cNvPr id="26" name="TextBox 25">
            <a:extLst>
              <a:ext uri="{FF2B5EF4-FFF2-40B4-BE49-F238E27FC236}">
                <a16:creationId xmlns:a16="http://schemas.microsoft.com/office/drawing/2014/main" xmlns="" id="{9B4F0FB2-5939-2640-8A0D-C5FCE86C53DC}"/>
              </a:ext>
            </a:extLst>
          </p:cNvPr>
          <p:cNvSpPr txBox="1"/>
          <p:nvPr/>
        </p:nvSpPr>
        <p:spPr>
          <a:xfrm>
            <a:off x="977341" y="5957126"/>
            <a:ext cx="1799841" cy="313932"/>
          </a:xfrm>
          <a:prstGeom prst="rect">
            <a:avLst/>
          </a:prstGeom>
          <a:noFill/>
        </p:spPr>
        <p:txBody>
          <a:bodyPr wrap="square" rtlCol="0">
            <a:spAutoFit/>
          </a:bodyPr>
          <a:lstStyle/>
          <a:p>
            <a:pPr algn="ctr">
              <a:lnSpc>
                <a:spcPct val="90000"/>
              </a:lnSpc>
            </a:pPr>
            <a:r>
              <a:rPr lang="en-US" sz="1600" dirty="0"/>
              <a:t>Web-speed</a:t>
            </a:r>
            <a:endParaRPr lang="en-US" dirty="0"/>
          </a:p>
        </p:txBody>
      </p:sp>
      <p:sp>
        <p:nvSpPr>
          <p:cNvPr id="34" name="TextBox 33">
            <a:extLst>
              <a:ext uri="{FF2B5EF4-FFF2-40B4-BE49-F238E27FC236}">
                <a16:creationId xmlns:a16="http://schemas.microsoft.com/office/drawing/2014/main" xmlns="" id="{6AB443F2-AC34-CD46-A4E7-10114ADE8DBE}"/>
              </a:ext>
            </a:extLst>
          </p:cNvPr>
          <p:cNvSpPr txBox="1"/>
          <p:nvPr/>
        </p:nvSpPr>
        <p:spPr>
          <a:xfrm>
            <a:off x="602668" y="2502325"/>
            <a:ext cx="2549188" cy="535531"/>
          </a:xfrm>
          <a:prstGeom prst="rect">
            <a:avLst/>
          </a:prstGeom>
          <a:noFill/>
        </p:spPr>
        <p:txBody>
          <a:bodyPr wrap="square" rtlCol="0">
            <a:spAutoFit/>
          </a:bodyPr>
          <a:lstStyle/>
          <a:p>
            <a:pPr algn="ctr">
              <a:lnSpc>
                <a:spcPct val="90000"/>
              </a:lnSpc>
            </a:pPr>
            <a:r>
              <a:rPr lang="en-US" sz="1600" i="1" dirty="0"/>
              <a:t>Typical operability window – from Sartor (1991)</a:t>
            </a:r>
          </a:p>
        </p:txBody>
      </p:sp>
      <p:sp>
        <p:nvSpPr>
          <p:cNvPr id="36" name="Rectangle 35">
            <a:extLst>
              <a:ext uri="{FF2B5EF4-FFF2-40B4-BE49-F238E27FC236}">
                <a16:creationId xmlns:a16="http://schemas.microsoft.com/office/drawing/2014/main" xmlns="" id="{FAB7F2B5-7508-6B4A-914A-B1378867EA36}"/>
              </a:ext>
            </a:extLst>
          </p:cNvPr>
          <p:cNvSpPr/>
          <p:nvPr/>
        </p:nvSpPr>
        <p:spPr>
          <a:xfrm>
            <a:off x="6846900" y="4638449"/>
            <a:ext cx="918376" cy="159720"/>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9" name="Picture 28">
            <a:extLst>
              <a:ext uri="{FF2B5EF4-FFF2-40B4-BE49-F238E27FC236}">
                <a16:creationId xmlns:a16="http://schemas.microsoft.com/office/drawing/2014/main" xmlns="" id="{21752375-97B8-D74C-AE53-A86078ADBD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4616" y="3511346"/>
            <a:ext cx="4186897" cy="1123247"/>
          </a:xfrm>
          <a:prstGeom prst="rect">
            <a:avLst/>
          </a:prstGeom>
        </p:spPr>
      </p:pic>
      <p:sp>
        <p:nvSpPr>
          <p:cNvPr id="30" name="TextBox 29">
            <a:extLst>
              <a:ext uri="{FF2B5EF4-FFF2-40B4-BE49-F238E27FC236}">
                <a16:creationId xmlns:a16="http://schemas.microsoft.com/office/drawing/2014/main" xmlns="" id="{8DA0E69B-0A55-8B4E-891C-2E21A3E94377}"/>
              </a:ext>
            </a:extLst>
          </p:cNvPr>
          <p:cNvSpPr txBox="1"/>
          <p:nvPr/>
        </p:nvSpPr>
        <p:spPr>
          <a:xfrm>
            <a:off x="5544231" y="3180454"/>
            <a:ext cx="1200150" cy="300082"/>
          </a:xfrm>
          <a:prstGeom prst="rect">
            <a:avLst/>
          </a:prstGeom>
          <a:noFill/>
        </p:spPr>
        <p:txBody>
          <a:bodyPr wrap="square" rtlCol="0">
            <a:spAutoFit/>
          </a:bodyPr>
          <a:lstStyle/>
          <a:p>
            <a:pPr algn="ctr" defTabSz="685800"/>
            <a:r>
              <a:rPr lang="en-US" sz="1350" b="1" dirty="0">
                <a:solidFill>
                  <a:prstClr val="black"/>
                </a:solidFill>
                <a:latin typeface="Calibri"/>
              </a:rPr>
              <a:t>Gap = 90 µm</a:t>
            </a:r>
          </a:p>
        </p:txBody>
      </p:sp>
      <p:sp>
        <p:nvSpPr>
          <p:cNvPr id="31" name="TextBox 30">
            <a:extLst>
              <a:ext uri="{FF2B5EF4-FFF2-40B4-BE49-F238E27FC236}">
                <a16:creationId xmlns:a16="http://schemas.microsoft.com/office/drawing/2014/main" xmlns="" id="{FFCEE3CE-EC39-124B-BA31-FE4B4873C3DA}"/>
              </a:ext>
            </a:extLst>
          </p:cNvPr>
          <p:cNvSpPr txBox="1"/>
          <p:nvPr/>
        </p:nvSpPr>
        <p:spPr>
          <a:xfrm>
            <a:off x="5435814" y="4774036"/>
            <a:ext cx="1200150" cy="300082"/>
          </a:xfrm>
          <a:prstGeom prst="rect">
            <a:avLst/>
          </a:prstGeom>
          <a:noFill/>
        </p:spPr>
        <p:txBody>
          <a:bodyPr wrap="square" rtlCol="0">
            <a:spAutoFit/>
          </a:bodyPr>
          <a:lstStyle/>
          <a:p>
            <a:pPr algn="ctr" defTabSz="685800"/>
            <a:r>
              <a:rPr lang="en-US" sz="1350" b="1" dirty="0">
                <a:solidFill>
                  <a:prstClr val="black"/>
                </a:solidFill>
                <a:latin typeface="Calibri"/>
              </a:rPr>
              <a:t>Gap = 60 µm</a:t>
            </a:r>
          </a:p>
        </p:txBody>
      </p:sp>
      <p:pic>
        <p:nvPicPr>
          <p:cNvPr id="33" name="Picture 32">
            <a:extLst>
              <a:ext uri="{FF2B5EF4-FFF2-40B4-BE49-F238E27FC236}">
                <a16:creationId xmlns:a16="http://schemas.microsoft.com/office/drawing/2014/main" xmlns="" id="{D8B250FB-3A70-374D-A4E9-0CD52775FC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09025" y="5067578"/>
            <a:ext cx="4114800" cy="1059681"/>
          </a:xfrm>
          <a:prstGeom prst="rect">
            <a:avLst/>
          </a:prstGeom>
        </p:spPr>
      </p:pic>
      <p:sp>
        <p:nvSpPr>
          <p:cNvPr id="37" name="TextBox 36">
            <a:extLst>
              <a:ext uri="{FF2B5EF4-FFF2-40B4-BE49-F238E27FC236}">
                <a16:creationId xmlns:a16="http://schemas.microsoft.com/office/drawing/2014/main" xmlns="" id="{7D9E2C4C-49A6-0743-B2EA-F6E536D8DCAE}"/>
              </a:ext>
            </a:extLst>
          </p:cNvPr>
          <p:cNvSpPr txBox="1"/>
          <p:nvPr/>
        </p:nvSpPr>
        <p:spPr>
          <a:xfrm>
            <a:off x="5377938" y="2520288"/>
            <a:ext cx="2000252" cy="682238"/>
          </a:xfrm>
          <a:prstGeom prst="rect">
            <a:avLst/>
          </a:prstGeom>
          <a:noFill/>
        </p:spPr>
        <p:txBody>
          <a:bodyPr wrap="square" rtlCol="0">
            <a:spAutoFit/>
          </a:bodyPr>
          <a:lstStyle/>
          <a:p>
            <a:pPr algn="ctr" defTabSz="685800">
              <a:spcBef>
                <a:spcPts val="450"/>
              </a:spcBef>
              <a:spcAft>
                <a:spcPts val="450"/>
              </a:spcAft>
            </a:pPr>
            <a:r>
              <a:rPr lang="en-US" sz="1500" b="1" dirty="0">
                <a:solidFill>
                  <a:prstClr val="black"/>
                </a:solidFill>
                <a:latin typeface="Calibri"/>
              </a:rPr>
              <a:t>Speed = 3 feet/min</a:t>
            </a:r>
          </a:p>
          <a:p>
            <a:pPr algn="ctr" defTabSz="685800">
              <a:spcBef>
                <a:spcPts val="450"/>
              </a:spcBef>
              <a:spcAft>
                <a:spcPts val="450"/>
              </a:spcAft>
            </a:pPr>
            <a:r>
              <a:rPr lang="en-US" sz="1500" b="1" dirty="0">
                <a:solidFill>
                  <a:prstClr val="black"/>
                </a:solidFill>
                <a:latin typeface="Calibri"/>
              </a:rPr>
              <a:t>Wet thickness = 30 µm</a:t>
            </a:r>
          </a:p>
        </p:txBody>
      </p:sp>
      <p:pic>
        <p:nvPicPr>
          <p:cNvPr id="38" name="Picture 37">
            <a:extLst>
              <a:ext uri="{FF2B5EF4-FFF2-40B4-BE49-F238E27FC236}">
                <a16:creationId xmlns:a16="http://schemas.microsoft.com/office/drawing/2014/main" xmlns="" id="{A773E2B2-5C12-CD46-9DC9-44E367F0B7E0}"/>
              </a:ext>
            </a:extLst>
          </p:cNvPr>
          <p:cNvPicPr>
            <a:picLocks noChangeAspect="1"/>
          </p:cNvPicPr>
          <p:nvPr/>
        </p:nvPicPr>
        <p:blipFill>
          <a:blip r:embed="rId13"/>
          <a:stretch>
            <a:fillRect/>
          </a:stretch>
        </p:blipFill>
        <p:spPr>
          <a:xfrm>
            <a:off x="3539356" y="3122613"/>
            <a:ext cx="1896458" cy="1375966"/>
          </a:xfrm>
          <a:prstGeom prst="rect">
            <a:avLst/>
          </a:prstGeom>
        </p:spPr>
      </p:pic>
      <p:sp>
        <p:nvSpPr>
          <p:cNvPr id="39" name="Rectangle 38">
            <a:extLst>
              <a:ext uri="{FF2B5EF4-FFF2-40B4-BE49-F238E27FC236}">
                <a16:creationId xmlns:a16="http://schemas.microsoft.com/office/drawing/2014/main" xmlns="" id="{6E0A9A6A-A7F0-4A40-A6C8-4F70DCF7FA91}"/>
              </a:ext>
            </a:extLst>
          </p:cNvPr>
          <p:cNvSpPr/>
          <p:nvPr/>
        </p:nvSpPr>
        <p:spPr>
          <a:xfrm>
            <a:off x="4284616" y="4633283"/>
            <a:ext cx="4425710" cy="45719"/>
          </a:xfrm>
          <a:prstGeom prst="rect">
            <a:avLst/>
          </a:prstGeom>
          <a:blipFill>
            <a:blip r:embed="rId1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xmlns="" id="{D3527E17-8762-FD46-959F-5A75315A9345}"/>
              </a:ext>
            </a:extLst>
          </p:cNvPr>
          <p:cNvCxnSpPr>
            <a:cxnSpLocks/>
          </p:cNvCxnSpPr>
          <p:nvPr/>
        </p:nvCxnSpPr>
        <p:spPr>
          <a:xfrm>
            <a:off x="6042359" y="4784818"/>
            <a:ext cx="6572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FCD3B504-D92F-3D43-B1EE-4FA4DB5F515D}"/>
              </a:ext>
            </a:extLst>
          </p:cNvPr>
          <p:cNvSpPr txBox="1"/>
          <p:nvPr/>
        </p:nvSpPr>
        <p:spPr>
          <a:xfrm>
            <a:off x="3557263" y="5004508"/>
            <a:ext cx="1226127" cy="286232"/>
          </a:xfrm>
          <a:prstGeom prst="rect">
            <a:avLst/>
          </a:prstGeom>
          <a:noFill/>
        </p:spPr>
        <p:txBody>
          <a:bodyPr wrap="square" rtlCol="0">
            <a:spAutoFit/>
          </a:bodyPr>
          <a:lstStyle/>
          <a:p>
            <a:pPr algn="ctr">
              <a:lnSpc>
                <a:spcPct val="90000"/>
              </a:lnSpc>
            </a:pPr>
            <a:r>
              <a:rPr lang="en-US" sz="1400" dirty="0"/>
              <a:t>Vacuum</a:t>
            </a:r>
          </a:p>
        </p:txBody>
      </p:sp>
    </p:spTree>
    <p:extLst>
      <p:ext uri="{BB962C8B-B14F-4D97-AF65-F5344CB8AC3E}">
        <p14:creationId xmlns:p14="http://schemas.microsoft.com/office/powerpoint/2010/main" val="4213080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5210320-C085-4157-AE3D-6747416365D9}"/>
              </a:ext>
            </a:extLst>
          </p:cNvPr>
          <p:cNvSpPr>
            <a:spLocks noGrp="1"/>
          </p:cNvSpPr>
          <p:nvPr>
            <p:ph type="title"/>
          </p:nvPr>
        </p:nvSpPr>
        <p:spPr>
          <a:xfrm>
            <a:off x="228600" y="0"/>
            <a:ext cx="8636290" cy="798448"/>
          </a:xfrm>
        </p:spPr>
        <p:txBody>
          <a:bodyPr/>
          <a:lstStyle/>
          <a:p>
            <a:r>
              <a:rPr lang="en-US" sz="2800" dirty="0"/>
              <a:t>Technical Success: Scalable Nanofiber and Nonwoven Structure Production by Roll-to-Roll Electrospinning</a:t>
            </a:r>
          </a:p>
        </p:txBody>
      </p:sp>
      <p:sp>
        <p:nvSpPr>
          <p:cNvPr id="6" name="Rectangle 5"/>
          <p:cNvSpPr/>
          <p:nvPr/>
        </p:nvSpPr>
        <p:spPr>
          <a:xfrm>
            <a:off x="4972455" y="3415442"/>
            <a:ext cx="2985414" cy="307777"/>
          </a:xfrm>
          <a:prstGeom prst="rect">
            <a:avLst/>
          </a:prstGeom>
        </p:spPr>
        <p:txBody>
          <a:bodyPr wrap="square">
            <a:spAutoFit/>
          </a:bodyPr>
          <a:lstStyle/>
          <a:p>
            <a:r>
              <a:rPr lang="en-US" sz="14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Demonstrated Applications</a:t>
            </a:r>
            <a:endParaRPr lang="en-US" sz="14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373660" y="3685178"/>
            <a:ext cx="8604345" cy="2510321"/>
            <a:chOff x="1144925" y="3510480"/>
            <a:chExt cx="9780980" cy="2853604"/>
          </a:xfrm>
        </p:grpSpPr>
        <p:grpSp>
          <p:nvGrpSpPr>
            <p:cNvPr id="8" name="Group 7"/>
            <p:cNvGrpSpPr/>
            <p:nvPr/>
          </p:nvGrpSpPr>
          <p:grpSpPr>
            <a:xfrm>
              <a:off x="1144925" y="3510480"/>
              <a:ext cx="9780980" cy="2853604"/>
              <a:chOff x="750504" y="3310054"/>
              <a:chExt cx="8732902" cy="2547826"/>
            </a:xfrm>
          </p:grpSpPr>
          <p:pic>
            <p:nvPicPr>
              <p:cNvPr id="10" name="Picture 9"/>
              <p:cNvPicPr>
                <a:picLocks noChangeAspect="1"/>
              </p:cNvPicPr>
              <p:nvPr/>
            </p:nvPicPr>
            <p:blipFill>
              <a:blip r:embed="rId2"/>
              <a:stretch>
                <a:fillRect/>
              </a:stretch>
            </p:blipFill>
            <p:spPr>
              <a:xfrm>
                <a:off x="4238186" y="3310054"/>
                <a:ext cx="5245220" cy="2547826"/>
              </a:xfrm>
              <a:prstGeom prst="rect">
                <a:avLst/>
              </a:prstGeom>
            </p:spPr>
          </p:pic>
          <p:pic>
            <p:nvPicPr>
              <p:cNvPr id="11" name="Picture 10"/>
              <p:cNvPicPr>
                <a:picLocks noChangeAspect="1"/>
              </p:cNvPicPr>
              <p:nvPr/>
            </p:nvPicPr>
            <p:blipFill rotWithShape="1">
              <a:blip r:embed="rId3"/>
              <a:srcRect b="9255"/>
              <a:stretch/>
            </p:blipFill>
            <p:spPr>
              <a:xfrm>
                <a:off x="2614866" y="4822717"/>
                <a:ext cx="1548805" cy="999599"/>
              </a:xfrm>
              <a:prstGeom prst="rect">
                <a:avLst/>
              </a:prstGeom>
            </p:spPr>
          </p:pic>
          <p:pic>
            <p:nvPicPr>
              <p:cNvPr id="12" name="Picture 11"/>
              <p:cNvPicPr>
                <a:picLocks noChangeAspect="1"/>
              </p:cNvPicPr>
              <p:nvPr/>
            </p:nvPicPr>
            <p:blipFill rotWithShape="1">
              <a:blip r:embed="rId4"/>
              <a:srcRect t="11127"/>
              <a:stretch/>
            </p:blipFill>
            <p:spPr>
              <a:xfrm>
                <a:off x="750504" y="3392066"/>
                <a:ext cx="3119918" cy="1318704"/>
              </a:xfrm>
              <a:prstGeom prst="rect">
                <a:avLst/>
              </a:prstGeom>
            </p:spPr>
          </p:pic>
        </p:grpSp>
        <p:sp>
          <p:nvSpPr>
            <p:cNvPr id="9" name="TextBox 8"/>
            <p:cNvSpPr txBox="1"/>
            <p:nvPr/>
          </p:nvSpPr>
          <p:spPr>
            <a:xfrm>
              <a:off x="9484469" y="5243209"/>
              <a:ext cx="1194558" cy="244682"/>
            </a:xfrm>
            <a:prstGeom prst="rect">
              <a:avLst/>
            </a:prstGeom>
            <a:noFill/>
          </p:spPr>
          <p:txBody>
            <a:bodyPr wrap="none" rtlCol="0">
              <a:spAutoFit/>
            </a:bodyPr>
            <a:lstStyle/>
            <a:p>
              <a:pPr algn="l">
                <a:lnSpc>
                  <a:spcPct val="90000"/>
                </a:lnSpc>
              </a:pPr>
              <a:r>
                <a:rPr lang="en-US" sz="1100" b="1" dirty="0">
                  <a:solidFill>
                    <a:schemeClr val="tx1">
                      <a:lumMod val="75000"/>
                      <a:lumOff val="25000"/>
                    </a:schemeClr>
                  </a:solidFill>
                  <a:latin typeface="Arial" panose="020B0604020202020204" pitchFamily="34" charset="0"/>
                  <a:cs typeface="Arial" panose="020B0604020202020204" pitchFamily="34" charset="0"/>
                </a:rPr>
                <a:t>PVDF fiber mat</a:t>
              </a:r>
            </a:p>
          </p:txBody>
        </p:sp>
      </p:grpSp>
      <p:sp>
        <p:nvSpPr>
          <p:cNvPr id="15" name="TextBox 14"/>
          <p:cNvSpPr txBox="1"/>
          <p:nvPr/>
        </p:nvSpPr>
        <p:spPr>
          <a:xfrm>
            <a:off x="320438" y="953720"/>
            <a:ext cx="8878111" cy="58477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600"/>
              </a:spcAft>
              <a:buClr>
                <a:srgbClr val="7AC143"/>
              </a:buClr>
              <a:buSzTx/>
              <a:buFontTx/>
              <a:buNone/>
              <a:tabLst/>
              <a:defRPr/>
            </a:pPr>
            <a:r>
              <a:rPr kumimoji="0" lang="en-US" sz="1600" b="1" i="0" u="none" strike="noStrike" kern="1200" cap="none" spc="0" normalizeH="0" baseline="0" noProof="0" dirty="0">
                <a:ln>
                  <a:noFill/>
                </a:ln>
                <a:solidFill>
                  <a:srgbClr val="50565C"/>
                </a:solidFill>
                <a:effectLst/>
                <a:uLnTx/>
                <a:uFillTx/>
                <a:latin typeface="Franklin Gothic Book"/>
              </a:rPr>
              <a:t>High-rate </a:t>
            </a:r>
            <a:r>
              <a:rPr lang="en-US" sz="1600" b="1" noProof="0" dirty="0">
                <a:solidFill>
                  <a:srgbClr val="50565C"/>
                </a:solidFill>
                <a:latin typeface="Franklin Gothic Book"/>
              </a:rPr>
              <a:t>R2R electrospinning capability </a:t>
            </a:r>
            <a:r>
              <a:rPr lang="en-US" sz="1600" b="1" dirty="0">
                <a:solidFill>
                  <a:srgbClr val="50565C"/>
                </a:solidFill>
                <a:latin typeface="Franklin Gothic Book"/>
              </a:rPr>
              <a:t>expanded the application domains of electrospinning to energy storage, water purification, and energy conversation applications </a:t>
            </a:r>
          </a:p>
        </p:txBody>
      </p:sp>
      <p:sp>
        <p:nvSpPr>
          <p:cNvPr id="17" name="Rectangle 16"/>
          <p:cNvSpPr/>
          <p:nvPr/>
        </p:nvSpPr>
        <p:spPr>
          <a:xfrm>
            <a:off x="373660" y="2682680"/>
            <a:ext cx="8387166" cy="584775"/>
          </a:xfrm>
          <a:prstGeom prst="rect">
            <a:avLst/>
          </a:prstGeom>
        </p:spPr>
        <p:txBody>
          <a:bodyPr wrap="square">
            <a:spAutoFit/>
          </a:bodyPr>
          <a:lstStyle/>
          <a:p>
            <a:pPr lvl="0" fontAlgn="ctr">
              <a:spcBef>
                <a:spcPts val="0"/>
              </a:spcBef>
              <a:spcAft>
                <a:spcPts val="600"/>
              </a:spcAft>
              <a:buClr>
                <a:srgbClr val="7AC143"/>
              </a:buClr>
              <a:defRPr/>
            </a:pPr>
            <a:r>
              <a:rPr lang="en-US" sz="1600" b="1" dirty="0">
                <a:solidFill>
                  <a:srgbClr val="50565C"/>
                </a:solidFill>
                <a:latin typeface="Franklin Gothic Book"/>
              </a:rPr>
              <a:t>Enabled a rapid development of nanofiber filter media for reusable N95 face masks, which addressed the medical PPE shortfalls at coronavirus pandemic</a:t>
            </a:r>
            <a:endParaRPr lang="en-US" sz="1600" dirty="0">
              <a:solidFill>
                <a:srgbClr val="50565C"/>
              </a:solidFill>
              <a:latin typeface="Franklin Gothic Book"/>
            </a:endParaRPr>
          </a:p>
        </p:txBody>
      </p:sp>
      <p:sp>
        <p:nvSpPr>
          <p:cNvPr id="18" name="TextBox 17"/>
          <p:cNvSpPr txBox="1"/>
          <p:nvPr/>
        </p:nvSpPr>
        <p:spPr>
          <a:xfrm>
            <a:off x="533400" y="1594149"/>
            <a:ext cx="8878111" cy="984885"/>
          </a:xfrm>
          <a:prstGeom prst="rect">
            <a:avLst/>
          </a:prstGeom>
          <a:noFill/>
        </p:spPr>
        <p:txBody>
          <a:bodyPr wrap="square" rtlCol="0">
            <a:spAutoFit/>
          </a:bodyPr>
          <a:lstStyle/>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56 nozzles driven</a:t>
            </a:r>
            <a:r>
              <a:rPr kumimoji="0" lang="en-US" sz="1600" b="0" i="0" u="none" strike="noStrike" kern="1200" cap="none" spc="0" normalizeH="0" noProof="0" dirty="0">
                <a:ln>
                  <a:noFill/>
                </a:ln>
                <a:solidFill>
                  <a:srgbClr val="50565C"/>
                </a:solidFill>
                <a:effectLst/>
                <a:uLnTx/>
                <a:uFillTx/>
                <a:latin typeface="Franklin Gothic Book"/>
                <a:ea typeface="+mn-ea"/>
                <a:cs typeface="+mn-cs"/>
              </a:rPr>
              <a:t> by 4 separate voltage supplies enabling a deposition rate of 3 m/min</a:t>
            </a:r>
            <a:endParaRPr kumimoji="0" lang="en-US" sz="1600" b="0" i="0" u="none" strike="noStrike" kern="1200" cap="none" spc="0" normalizeH="0" baseline="0" noProof="0" dirty="0">
              <a:ln>
                <a:noFill/>
              </a:ln>
              <a:solidFill>
                <a:srgbClr val="50565C"/>
              </a:solidFill>
              <a:effectLst/>
              <a:uLnTx/>
              <a:uFillTx/>
              <a:latin typeface="Franklin Gothic Book"/>
              <a:ea typeface="+mn-ea"/>
              <a:cs typeface="+mn-cs"/>
            </a:endParaRPr>
          </a:p>
          <a:p>
            <a:pPr marL="285750" lvl="0" indent="-285750" fontAlgn="ctr">
              <a:spcBef>
                <a:spcPts val="0"/>
              </a:spcBef>
              <a:spcAft>
                <a:spcPts val="600"/>
              </a:spcAft>
              <a:buClr>
                <a:srgbClr val="7AC143"/>
              </a:buClr>
              <a:buFont typeface="Wingdings" panose="05000000000000000000" pitchFamily="2" charset="2"/>
              <a:buChar char="Ø"/>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0.5 x 30 m</a:t>
            </a:r>
            <a:r>
              <a:rPr kumimoji="0" lang="en-US" sz="1600" b="0" i="0" u="none" strike="noStrike" kern="1200" cap="none" spc="0" normalizeH="0" baseline="30000" noProof="0" dirty="0">
                <a:ln>
                  <a:noFill/>
                </a:ln>
                <a:solidFill>
                  <a:srgbClr val="50565C"/>
                </a:solidFill>
                <a:effectLst/>
                <a:uLnTx/>
                <a:uFillTx/>
                <a:latin typeface="Franklin Gothic Book"/>
                <a:ea typeface="+mn-ea"/>
                <a:cs typeface="+mn-cs"/>
              </a:rPr>
              <a:t>2</a:t>
            </a: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 web size </a:t>
            </a:r>
            <a:r>
              <a:rPr lang="en-US" sz="1600" dirty="0">
                <a:solidFill>
                  <a:srgbClr val="50565C"/>
                </a:solidFill>
                <a:latin typeface="Franklin Gothic Book"/>
              </a:rPr>
              <a:t>and 0.01-10 m/min web </a:t>
            </a: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winding speed range</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lang="en-US" sz="1600" noProof="0" dirty="0">
                <a:solidFill>
                  <a:srgbClr val="50565C"/>
                </a:solidFill>
                <a:latin typeface="Franklin Gothic Book"/>
              </a:rPr>
              <a:t>X-motion improved deposition homogeneity</a:t>
            </a:r>
          </a:p>
        </p:txBody>
      </p:sp>
      <p:pic>
        <p:nvPicPr>
          <p:cNvPr id="19" name="Picture 18"/>
          <p:cNvPicPr>
            <a:picLocks noChangeAspect="1"/>
          </p:cNvPicPr>
          <p:nvPr/>
        </p:nvPicPr>
        <p:blipFill>
          <a:blip r:embed="rId5"/>
          <a:stretch>
            <a:fillRect/>
          </a:stretch>
        </p:blipFill>
        <p:spPr>
          <a:xfrm>
            <a:off x="407692" y="5157198"/>
            <a:ext cx="1802885" cy="1018773"/>
          </a:xfrm>
          <a:prstGeom prst="rect">
            <a:avLst/>
          </a:prstGeom>
        </p:spPr>
      </p:pic>
      <p:sp>
        <p:nvSpPr>
          <p:cNvPr id="20" name="Rectangle 19"/>
          <p:cNvSpPr/>
          <p:nvPr/>
        </p:nvSpPr>
        <p:spPr>
          <a:xfrm>
            <a:off x="462236" y="3442694"/>
            <a:ext cx="2985414" cy="307777"/>
          </a:xfrm>
          <a:prstGeom prst="rect">
            <a:avLst/>
          </a:prstGeom>
        </p:spPr>
        <p:txBody>
          <a:bodyPr wrap="square">
            <a:spAutoFit/>
          </a:bodyPr>
          <a:lstStyle/>
          <a:p>
            <a:r>
              <a:rPr lang="en-US" sz="1400" b="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R2R Electrospinning Equipment</a:t>
            </a:r>
            <a:endParaRPr lang="en-US"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887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65F9630-B005-4562-92B2-084FBC6C4CB4}"/>
              </a:ext>
            </a:extLst>
          </p:cNvPr>
          <p:cNvSpPr>
            <a:spLocks noGrp="1"/>
          </p:cNvSpPr>
          <p:nvPr>
            <p:ph type="title"/>
          </p:nvPr>
        </p:nvSpPr>
        <p:spPr/>
        <p:txBody>
          <a:bodyPr/>
          <a:lstStyle/>
          <a:p>
            <a:r>
              <a:rPr lang="en-US" dirty="0"/>
              <a:t>Special Thanks to … </a:t>
            </a:r>
          </a:p>
        </p:txBody>
      </p:sp>
      <p:sp>
        <p:nvSpPr>
          <p:cNvPr id="6" name="Content Placeholder 5">
            <a:extLst>
              <a:ext uri="{FF2B5EF4-FFF2-40B4-BE49-F238E27FC236}">
                <a16:creationId xmlns:a16="http://schemas.microsoft.com/office/drawing/2014/main" xmlns="" id="{61AB9414-D685-4A14-AFCD-33E2FE44334D}"/>
              </a:ext>
            </a:extLst>
          </p:cNvPr>
          <p:cNvSpPr>
            <a:spLocks noGrp="1"/>
          </p:cNvSpPr>
          <p:nvPr>
            <p:ph sz="quarter" idx="11"/>
          </p:nvPr>
        </p:nvSpPr>
        <p:spPr/>
        <p:txBody>
          <a:bodyPr/>
          <a:lstStyle/>
          <a:p>
            <a:r>
              <a:rPr lang="en-US" sz="2400" dirty="0"/>
              <a:t>All R2R Team Members at 5 Labs, and all industrial collaborators for all their contributions</a:t>
            </a:r>
          </a:p>
          <a:p>
            <a:r>
              <a:rPr lang="en-US" sz="2400" dirty="0"/>
              <a:t>David Wood, ORNL, currently leading and coordinating all Lab efforts</a:t>
            </a:r>
          </a:p>
          <a:p>
            <a:r>
              <a:rPr lang="en-US" sz="2400" dirty="0"/>
              <a:t>Claus Daniel, ORNL, initiating R2R Consortium and the Lab Partnership Lead until this year </a:t>
            </a:r>
          </a:p>
          <a:p>
            <a:r>
              <a:rPr lang="en-US" sz="2400" dirty="0"/>
              <a:t>Fred Crowson, Energetics, providing special guidance and support to ensure all technical objectives are met and documented</a:t>
            </a:r>
          </a:p>
          <a:p>
            <a:r>
              <a:rPr lang="en-US" sz="2400" dirty="0"/>
              <a:t>David Hardy, formerly of AMO, who led the R2R efforts from the DOE side from concept to inception through a completed 3-year Phase 1 industrial collaborative program.  </a:t>
            </a:r>
          </a:p>
        </p:txBody>
      </p:sp>
    </p:spTree>
    <p:extLst>
      <p:ext uri="{BB962C8B-B14F-4D97-AF65-F5344CB8AC3E}">
        <p14:creationId xmlns:p14="http://schemas.microsoft.com/office/powerpoint/2010/main" val="336197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5653634A-E4D3-447A-9A74-F423B94C3B2B}"/>
              </a:ext>
            </a:extLst>
          </p:cNvPr>
          <p:cNvSpPr>
            <a:spLocks noGrp="1"/>
          </p:cNvSpPr>
          <p:nvPr>
            <p:ph type="title"/>
          </p:nvPr>
        </p:nvSpPr>
        <p:spPr/>
        <p:txBody>
          <a:bodyPr/>
          <a:lstStyle/>
          <a:p>
            <a:r>
              <a:rPr lang="en-US" sz="2800" dirty="0">
                <a:solidFill>
                  <a:schemeClr val="accent5"/>
                </a:solidFill>
              </a:rPr>
              <a:t>R2R Manufacturing Background</a:t>
            </a:r>
          </a:p>
        </p:txBody>
      </p:sp>
      <p:sp>
        <p:nvSpPr>
          <p:cNvPr id="6" name="Content Placeholder 5">
            <a:extLst>
              <a:ext uri="{FF2B5EF4-FFF2-40B4-BE49-F238E27FC236}">
                <a16:creationId xmlns:a16="http://schemas.microsoft.com/office/drawing/2014/main" xmlns="" id="{49F75BD8-2AD3-4C0F-B289-E6BEC90CFDD9}"/>
              </a:ext>
            </a:extLst>
          </p:cNvPr>
          <p:cNvSpPr>
            <a:spLocks noGrp="1"/>
          </p:cNvSpPr>
          <p:nvPr>
            <p:ph sz="half" idx="1"/>
          </p:nvPr>
        </p:nvSpPr>
        <p:spPr>
          <a:xfrm>
            <a:off x="255494" y="1601781"/>
            <a:ext cx="4249271" cy="4646619"/>
          </a:xfrm>
        </p:spPr>
        <p:txBody>
          <a:bodyPr/>
          <a:lstStyle/>
          <a:p>
            <a:r>
              <a:rPr lang="en-US" sz="1800" dirty="0"/>
              <a:t>R2R manufacturing is a low-cost, high throughput technique for continuous two-dimensional (2-D) deposition of materials over large areas onto moving webs, carriers, or other substrates.</a:t>
            </a:r>
          </a:p>
          <a:p>
            <a:r>
              <a:rPr lang="en-US" sz="1800" dirty="0"/>
              <a:t>Known also as “web processing” and “reel-to-reel processing,” R2R manufacturing creates products on a roll of flexible plastic, paper, glass, ceramic, composite, or metal foil.</a:t>
            </a:r>
          </a:p>
          <a:p>
            <a:r>
              <a:rPr lang="en-US" sz="1800" dirty="0"/>
              <a:t>R2R manufacturing enables low-cost production of complex-functional, large surface area devices needed for many clean energy applications, and many R2R products cannot be produced using other known techniques.</a:t>
            </a:r>
          </a:p>
        </p:txBody>
      </p:sp>
      <p:sp>
        <p:nvSpPr>
          <p:cNvPr id="7" name="Content Placeholder 6">
            <a:extLst>
              <a:ext uri="{FF2B5EF4-FFF2-40B4-BE49-F238E27FC236}">
                <a16:creationId xmlns:a16="http://schemas.microsoft.com/office/drawing/2014/main" xmlns="" id="{94D27E8A-E293-46C1-9521-B31A7ED6A289}"/>
              </a:ext>
            </a:extLst>
          </p:cNvPr>
          <p:cNvSpPr>
            <a:spLocks noGrp="1"/>
          </p:cNvSpPr>
          <p:nvPr>
            <p:ph sz="half" idx="2"/>
          </p:nvPr>
        </p:nvSpPr>
        <p:spPr>
          <a:xfrm>
            <a:off x="4737846" y="1601781"/>
            <a:ext cx="4249271" cy="4951419"/>
          </a:xfrm>
        </p:spPr>
        <p:txBody>
          <a:bodyPr/>
          <a:lstStyle/>
          <a:p>
            <a:pPr>
              <a:spcBef>
                <a:spcPts val="300"/>
              </a:spcBef>
            </a:pPr>
            <a:r>
              <a:rPr lang="en-US" sz="2000" dirty="0"/>
              <a:t>Electrochemical energy storage and conversion</a:t>
            </a:r>
          </a:p>
          <a:p>
            <a:pPr lvl="1">
              <a:spcBef>
                <a:spcPts val="300"/>
              </a:spcBef>
            </a:pPr>
            <a:r>
              <a:rPr lang="en-US" sz="1800" dirty="0"/>
              <a:t>Fuel cells &amp; electrolyzers</a:t>
            </a:r>
          </a:p>
          <a:p>
            <a:pPr lvl="1">
              <a:spcBef>
                <a:spcPts val="300"/>
              </a:spcBef>
            </a:pPr>
            <a:r>
              <a:rPr lang="en-US" sz="1800" dirty="0"/>
              <a:t>Advanced batteries</a:t>
            </a:r>
          </a:p>
          <a:p>
            <a:pPr>
              <a:spcBef>
                <a:spcPts val="300"/>
              </a:spcBef>
            </a:pPr>
            <a:r>
              <a:rPr lang="en-US" sz="2000" dirty="0"/>
              <a:t>Flexible electronics and integrated hybrid circuits</a:t>
            </a:r>
          </a:p>
          <a:p>
            <a:pPr>
              <a:spcBef>
                <a:spcPts val="300"/>
              </a:spcBef>
            </a:pPr>
            <a:r>
              <a:rPr lang="en-US" sz="2000" dirty="0"/>
              <a:t>Flexible photovoltaics</a:t>
            </a:r>
          </a:p>
          <a:p>
            <a:pPr>
              <a:spcBef>
                <a:spcPts val="300"/>
              </a:spcBef>
            </a:pPr>
            <a:r>
              <a:rPr lang="en-US" sz="2000" dirty="0"/>
              <a:t>Separation membranes</a:t>
            </a:r>
          </a:p>
          <a:p>
            <a:pPr lvl="1">
              <a:spcBef>
                <a:spcPts val="300"/>
              </a:spcBef>
            </a:pPr>
            <a:r>
              <a:rPr lang="en-US" sz="1800" dirty="0"/>
              <a:t>CO</a:t>
            </a:r>
            <a:r>
              <a:rPr lang="en-US" sz="1800" baseline="-25000" dirty="0"/>
              <a:t>2</a:t>
            </a:r>
            <a:r>
              <a:rPr lang="en-US" sz="1800" dirty="0"/>
              <a:t> capture and conversion</a:t>
            </a:r>
          </a:p>
          <a:p>
            <a:pPr lvl="1">
              <a:spcBef>
                <a:spcPts val="300"/>
              </a:spcBef>
            </a:pPr>
            <a:r>
              <a:rPr lang="en-US" sz="1800" dirty="0"/>
              <a:t>Water purification</a:t>
            </a:r>
          </a:p>
          <a:p>
            <a:pPr>
              <a:spcBef>
                <a:spcPts val="300"/>
              </a:spcBef>
            </a:pPr>
            <a:r>
              <a:rPr lang="en-US" sz="2000" dirty="0"/>
              <a:t>Selective barrier materials</a:t>
            </a:r>
          </a:p>
          <a:p>
            <a:pPr lvl="1">
              <a:spcBef>
                <a:spcPts val="300"/>
              </a:spcBef>
            </a:pPr>
            <a:r>
              <a:rPr lang="en-US" sz="1800" dirty="0"/>
              <a:t>Window films</a:t>
            </a:r>
          </a:p>
          <a:p>
            <a:pPr lvl="1">
              <a:spcBef>
                <a:spcPts val="300"/>
              </a:spcBef>
            </a:pPr>
            <a:r>
              <a:rPr lang="en-US" sz="1800" dirty="0"/>
              <a:t>Vapor barriers</a:t>
            </a:r>
          </a:p>
          <a:p>
            <a:pPr>
              <a:spcBef>
                <a:spcPts val="300"/>
              </a:spcBef>
            </a:pPr>
            <a:r>
              <a:rPr lang="en-US" sz="2000" dirty="0"/>
              <a:t>Circular economy</a:t>
            </a:r>
          </a:p>
          <a:p>
            <a:pPr lvl="1">
              <a:spcBef>
                <a:spcPts val="300"/>
              </a:spcBef>
            </a:pPr>
            <a:r>
              <a:rPr lang="en-US" sz="1800" dirty="0"/>
              <a:t>Drying thermal budget</a:t>
            </a:r>
          </a:p>
        </p:txBody>
      </p:sp>
      <p:sp>
        <p:nvSpPr>
          <p:cNvPr id="8" name="Text Placeholder 7">
            <a:extLst>
              <a:ext uri="{FF2B5EF4-FFF2-40B4-BE49-F238E27FC236}">
                <a16:creationId xmlns:a16="http://schemas.microsoft.com/office/drawing/2014/main" xmlns="" id="{80FF95DF-E0EE-4677-A91B-FDBD89554F54}"/>
              </a:ext>
            </a:extLst>
          </p:cNvPr>
          <p:cNvSpPr>
            <a:spLocks noGrp="1"/>
          </p:cNvSpPr>
          <p:nvPr>
            <p:ph type="body" sz="quarter" idx="10"/>
          </p:nvPr>
        </p:nvSpPr>
        <p:spPr>
          <a:xfrm>
            <a:off x="375019" y="992182"/>
            <a:ext cx="4122276" cy="457200"/>
          </a:xfrm>
        </p:spPr>
        <p:txBody>
          <a:bodyPr/>
          <a:lstStyle/>
          <a:p>
            <a:r>
              <a:rPr lang="en-US" dirty="0"/>
              <a:t>Technical Definition</a:t>
            </a:r>
          </a:p>
        </p:txBody>
      </p:sp>
      <p:sp>
        <p:nvSpPr>
          <p:cNvPr id="9" name="Text Placeholder 8">
            <a:extLst>
              <a:ext uri="{FF2B5EF4-FFF2-40B4-BE49-F238E27FC236}">
                <a16:creationId xmlns:a16="http://schemas.microsoft.com/office/drawing/2014/main" xmlns="" id="{15CC3229-EC65-4EA7-A1EF-5180E83C1E05}"/>
              </a:ext>
            </a:extLst>
          </p:cNvPr>
          <p:cNvSpPr>
            <a:spLocks noGrp="1"/>
          </p:cNvSpPr>
          <p:nvPr>
            <p:ph type="body" sz="quarter" idx="11"/>
          </p:nvPr>
        </p:nvSpPr>
        <p:spPr>
          <a:xfrm>
            <a:off x="4737846" y="992182"/>
            <a:ext cx="4249271" cy="457200"/>
          </a:xfrm>
        </p:spPr>
        <p:txBody>
          <a:bodyPr/>
          <a:lstStyle/>
          <a:p>
            <a:r>
              <a:rPr lang="en-US" dirty="0"/>
              <a:t>Opportunity Space</a:t>
            </a:r>
          </a:p>
        </p:txBody>
      </p:sp>
    </p:spTree>
    <p:extLst>
      <p:ext uri="{BB962C8B-B14F-4D97-AF65-F5344CB8AC3E}">
        <p14:creationId xmlns:p14="http://schemas.microsoft.com/office/powerpoint/2010/main" val="218841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R2R Manufacturing Interconnectivity within AMO</a:t>
            </a:r>
          </a:p>
        </p:txBody>
      </p:sp>
      <p:sp>
        <p:nvSpPr>
          <p:cNvPr id="3" name="TextBox 2"/>
          <p:cNvSpPr txBox="1"/>
          <p:nvPr/>
        </p:nvSpPr>
        <p:spPr>
          <a:xfrm>
            <a:off x="5791200" y="914400"/>
            <a:ext cx="3276600" cy="5616922"/>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Rapid Advancement in Process Intensification Deployment (RAPID)</a:t>
            </a:r>
          </a:p>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Advanced Sensors &amp; Controls and Modeling for Manufacturing – Clean Energy Smart Manufacturing Innovation Institute (CESMII) and HPC4Mfg</a:t>
            </a:r>
          </a:p>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Sustainable Manufacturing</a:t>
            </a:r>
          </a:p>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Direct Thermal Energy Conversion</a:t>
            </a:r>
          </a:p>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Advanced Materials Manufacturing (AMM)</a:t>
            </a:r>
          </a:p>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Additive Manufacturing (AM)</a:t>
            </a:r>
          </a:p>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National Alliance for Water Innovation (NAWI) Hub</a:t>
            </a:r>
          </a:p>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REMADE Institute</a:t>
            </a:r>
          </a:p>
        </p:txBody>
      </p:sp>
      <p:pic>
        <p:nvPicPr>
          <p:cNvPr id="4" name="Picture 3">
            <a:extLst>
              <a:ext uri="{FF2B5EF4-FFF2-40B4-BE49-F238E27FC236}">
                <a16:creationId xmlns:a16="http://schemas.microsoft.com/office/drawing/2014/main" xmlns="" id="{F374F766-2A00-4D1E-9289-E66ACA234CD2}"/>
              </a:ext>
            </a:extLst>
          </p:cNvPr>
          <p:cNvPicPr>
            <a:picLocks noChangeAspect="1"/>
          </p:cNvPicPr>
          <p:nvPr/>
        </p:nvPicPr>
        <p:blipFill rotWithShape="1">
          <a:blip r:embed="rId3"/>
          <a:srcRect l="18870" t="-195" r="21294" b="19447"/>
          <a:stretch/>
        </p:blipFill>
        <p:spPr>
          <a:xfrm>
            <a:off x="152400" y="990600"/>
            <a:ext cx="5638800" cy="4549486"/>
          </a:xfrm>
          <a:prstGeom prst="rect">
            <a:avLst/>
          </a:prstGeom>
          <a:ln w="44450">
            <a:solidFill>
              <a:schemeClr val="tx1">
                <a:lumMod val="50000"/>
                <a:lumOff val="50000"/>
              </a:schemeClr>
            </a:solidFill>
          </a:ln>
        </p:spPr>
      </p:pic>
      <p:sp>
        <p:nvSpPr>
          <p:cNvPr id="5" name="Oval 4">
            <a:extLst>
              <a:ext uri="{FF2B5EF4-FFF2-40B4-BE49-F238E27FC236}">
                <a16:creationId xmlns:a16="http://schemas.microsoft.com/office/drawing/2014/main" xmlns="" id="{E65BC4A5-3E27-4F5C-9349-288E283C677C}"/>
              </a:ext>
            </a:extLst>
          </p:cNvPr>
          <p:cNvSpPr/>
          <p:nvPr/>
        </p:nvSpPr>
        <p:spPr>
          <a:xfrm>
            <a:off x="2743200" y="4648200"/>
            <a:ext cx="838200" cy="762000"/>
          </a:xfrm>
          <a:prstGeom prst="ellipse">
            <a:avLst/>
          </a:prstGeom>
          <a:noFill/>
          <a:ln w="317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FEB24A32-A16A-42A7-8D77-980154F5E2C9}"/>
              </a:ext>
            </a:extLst>
          </p:cNvPr>
          <p:cNvSpPr txBox="1"/>
          <p:nvPr/>
        </p:nvSpPr>
        <p:spPr>
          <a:xfrm>
            <a:off x="457200" y="5638800"/>
            <a:ext cx="5029200" cy="830997"/>
          </a:xfrm>
          <a:prstGeom prst="rect">
            <a:avLst/>
          </a:prstGeom>
          <a:solidFill>
            <a:srgbClr val="00853F"/>
          </a:solidFill>
          <a:ln w="31750">
            <a:solidFill>
              <a:schemeClr val="tx1">
                <a:lumMod val="50000"/>
                <a:lumOff val="50000"/>
              </a:schemeClr>
            </a:solidFill>
          </a:ln>
        </p:spPr>
        <p:txBody>
          <a:bodyPr wrap="square" rtlCol="0">
            <a:spAutoFit/>
          </a:bodyPr>
          <a:lstStyle/>
          <a:p>
            <a:pPr algn="ctr"/>
            <a:r>
              <a:rPr lang="en-US" sz="1600" dirty="0">
                <a:solidFill>
                  <a:schemeClr val="bg1"/>
                </a:solidFill>
              </a:rPr>
              <a:t>Interagency Interconnectivity </a:t>
            </a:r>
            <a:r>
              <a:rPr lang="en-US" sz="1600" dirty="0">
                <a:solidFill>
                  <a:schemeClr val="bg1"/>
                </a:solidFill>
                <a:sym typeface="Wingdings" panose="05000000000000000000" pitchFamily="2" charset="2"/>
              </a:rPr>
              <a:t> </a:t>
            </a:r>
            <a:r>
              <a:rPr lang="en-US" sz="1600" dirty="0">
                <a:solidFill>
                  <a:schemeClr val="bg1"/>
                </a:solidFill>
              </a:rPr>
              <a:t>DoD/DOC Institutes: </a:t>
            </a:r>
            <a:r>
              <a:rPr lang="en-US" sz="1600" dirty="0" err="1">
                <a:solidFill>
                  <a:schemeClr val="bg1"/>
                </a:solidFill>
              </a:rPr>
              <a:t>NextFlex</a:t>
            </a:r>
            <a:r>
              <a:rPr lang="en-US" sz="1600" dirty="0">
                <a:solidFill>
                  <a:schemeClr val="bg1"/>
                </a:solidFill>
              </a:rPr>
              <a:t>, Lift, America Makes, ARM, NIMBL, AFFOA, </a:t>
            </a:r>
            <a:r>
              <a:rPr lang="en-US" sz="1600" dirty="0" err="1">
                <a:solidFill>
                  <a:schemeClr val="bg1"/>
                </a:solidFill>
              </a:rPr>
              <a:t>Biofab</a:t>
            </a:r>
            <a:r>
              <a:rPr lang="en-US" sz="1600" dirty="0">
                <a:solidFill>
                  <a:schemeClr val="bg1"/>
                </a:solidFill>
              </a:rPr>
              <a:t> USA, AIM, </a:t>
            </a:r>
            <a:r>
              <a:rPr lang="en-US" sz="1600" dirty="0" err="1">
                <a:solidFill>
                  <a:schemeClr val="bg1"/>
                </a:solidFill>
              </a:rPr>
              <a:t>MxD</a:t>
            </a:r>
            <a:endParaRPr lang="en-US" sz="1600" dirty="0">
              <a:solidFill>
                <a:schemeClr val="bg1"/>
              </a:solidFill>
            </a:endParaRPr>
          </a:p>
        </p:txBody>
      </p:sp>
    </p:spTree>
    <p:extLst>
      <p:ext uri="{BB962C8B-B14F-4D97-AF65-F5344CB8AC3E}">
        <p14:creationId xmlns:p14="http://schemas.microsoft.com/office/powerpoint/2010/main" val="173749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4F1DCA-9EC1-4033-BC1C-68E90D5B9D3F}"/>
              </a:ext>
            </a:extLst>
          </p:cNvPr>
          <p:cNvSpPr>
            <a:spLocks noGrp="1"/>
          </p:cNvSpPr>
          <p:nvPr>
            <p:ph type="title"/>
          </p:nvPr>
        </p:nvSpPr>
        <p:spPr>
          <a:xfrm>
            <a:off x="199433" y="990600"/>
            <a:ext cx="8636290" cy="798680"/>
          </a:xfrm>
        </p:spPr>
        <p:txBody>
          <a:bodyPr/>
          <a:lstStyle/>
          <a:p>
            <a:r>
              <a:rPr lang="en-US" sz="1800" dirty="0"/>
              <a:t>Advance technologies to reduce cost, increase precision, and enable in-line quality control and defect detection, resulting in expanded use of R2R processing to produce clean energy technologies:</a:t>
            </a:r>
          </a:p>
        </p:txBody>
      </p:sp>
      <p:sp>
        <p:nvSpPr>
          <p:cNvPr id="7" name="Content Placeholder 6">
            <a:extLst>
              <a:ext uri="{FF2B5EF4-FFF2-40B4-BE49-F238E27FC236}">
                <a16:creationId xmlns:a16="http://schemas.microsoft.com/office/drawing/2014/main" xmlns="" id="{12A44984-1B47-4C25-98DB-C3ACE0E44CF3}"/>
              </a:ext>
            </a:extLst>
          </p:cNvPr>
          <p:cNvSpPr>
            <a:spLocks noGrp="1"/>
          </p:cNvSpPr>
          <p:nvPr>
            <p:ph idx="1"/>
          </p:nvPr>
        </p:nvSpPr>
        <p:spPr>
          <a:xfrm>
            <a:off x="201168" y="1905000"/>
            <a:ext cx="5675650" cy="4648200"/>
          </a:xfrm>
        </p:spPr>
        <p:txBody>
          <a:bodyPr>
            <a:noAutofit/>
          </a:bodyPr>
          <a:lstStyle/>
          <a:p>
            <a:pPr>
              <a:lnSpc>
                <a:spcPct val="90000"/>
              </a:lnSpc>
              <a:spcBef>
                <a:spcPts val="400"/>
              </a:spcBef>
            </a:pPr>
            <a:r>
              <a:rPr lang="en-US" sz="1400" b="1" dirty="0"/>
              <a:t>Continuous processing</a:t>
            </a:r>
            <a:r>
              <a:rPr lang="en-US" sz="1400" dirty="0"/>
              <a:t>: need for low-temperature, continuous processing on flexible substrates, including nontraditional substrates such as stretchable plastics and textiles. </a:t>
            </a:r>
          </a:p>
          <a:p>
            <a:pPr>
              <a:lnSpc>
                <a:spcPct val="90000"/>
              </a:lnSpc>
              <a:spcBef>
                <a:spcPts val="400"/>
              </a:spcBef>
            </a:pPr>
            <a:r>
              <a:rPr lang="en-US" sz="1400" b="1" dirty="0"/>
              <a:t>Registration and alignment challenges</a:t>
            </a:r>
            <a:r>
              <a:rPr lang="en-US" sz="1400" dirty="0"/>
              <a:t>: lack of reliable, high-speed registration and alignment techniques, particularly for multilayer devices. </a:t>
            </a:r>
          </a:p>
          <a:p>
            <a:pPr>
              <a:lnSpc>
                <a:spcPct val="90000"/>
              </a:lnSpc>
              <a:spcBef>
                <a:spcPts val="400"/>
              </a:spcBef>
            </a:pPr>
            <a:r>
              <a:rPr lang="en-US" sz="1400" b="1" dirty="0"/>
              <a:t>Scalability</a:t>
            </a:r>
            <a:r>
              <a:rPr lang="en-US" sz="1400" dirty="0"/>
              <a:t>: need for high-throughput and large-area printing/deposition techniques compatible with a wide range of materials, inks, and substrates. </a:t>
            </a:r>
          </a:p>
          <a:p>
            <a:pPr>
              <a:lnSpc>
                <a:spcPct val="90000"/>
              </a:lnSpc>
              <a:spcBef>
                <a:spcPts val="400"/>
              </a:spcBef>
            </a:pPr>
            <a:r>
              <a:rPr lang="en-US" sz="1400" b="1" dirty="0"/>
              <a:t>Materials compatibility</a:t>
            </a:r>
            <a:r>
              <a:rPr lang="en-US" sz="1400" dirty="0"/>
              <a:t>: need for development of novel aqueous ink and substrate materials compatible with roll-to-roll processing techniques for application-specific properties. </a:t>
            </a:r>
          </a:p>
          <a:p>
            <a:pPr>
              <a:lnSpc>
                <a:spcPct val="90000"/>
              </a:lnSpc>
              <a:spcBef>
                <a:spcPts val="400"/>
              </a:spcBef>
            </a:pPr>
            <a:r>
              <a:rPr lang="en-US" sz="1400" b="1" dirty="0"/>
              <a:t>Defects in complex coatings (i.e. flexible electronics)</a:t>
            </a:r>
            <a:r>
              <a:rPr lang="en-US" sz="1400" dirty="0"/>
              <a:t>: defects can cause open and short circuits, leading to device failure; defect avoidance and detection challenging for continuous roll-to-roll processes. </a:t>
            </a:r>
          </a:p>
          <a:p>
            <a:pPr>
              <a:lnSpc>
                <a:spcPct val="90000"/>
              </a:lnSpc>
              <a:spcBef>
                <a:spcPts val="400"/>
              </a:spcBef>
            </a:pPr>
            <a:r>
              <a:rPr lang="en-US" sz="1400" b="1" dirty="0"/>
              <a:t>Stoichiometry control and bath depletion in electroplating systems</a:t>
            </a:r>
            <a:r>
              <a:rPr lang="en-US" sz="1400" dirty="0"/>
              <a:t>: poor control of stoichiometry in continuous, high-speed coating systems, resulting in non-uniformities and oxidation issues. </a:t>
            </a:r>
          </a:p>
          <a:p>
            <a:pPr>
              <a:lnSpc>
                <a:spcPct val="90000"/>
              </a:lnSpc>
              <a:spcBef>
                <a:spcPts val="400"/>
              </a:spcBef>
            </a:pPr>
            <a:r>
              <a:rPr lang="en-US" sz="1400" b="1" dirty="0"/>
              <a:t>Availability of materials data</a:t>
            </a:r>
            <a:r>
              <a:rPr lang="en-US" sz="1400" dirty="0"/>
              <a:t>: lack of databases populated with material properties and fabrication process parameters to enable effective modeling and simulation. </a:t>
            </a:r>
          </a:p>
        </p:txBody>
      </p:sp>
      <p:pic>
        <p:nvPicPr>
          <p:cNvPr id="6" name="Picture 5">
            <a:extLst>
              <a:ext uri="{FF2B5EF4-FFF2-40B4-BE49-F238E27FC236}">
                <a16:creationId xmlns:a16="http://schemas.microsoft.com/office/drawing/2014/main" xmlns="" id="{D76B0579-7D49-4369-8640-BFACBFE7543C}"/>
              </a:ext>
            </a:extLst>
          </p:cNvPr>
          <p:cNvPicPr>
            <a:picLocks noChangeAspect="1"/>
          </p:cNvPicPr>
          <p:nvPr/>
        </p:nvPicPr>
        <p:blipFill>
          <a:blip r:embed="rId2"/>
          <a:stretch>
            <a:fillRect/>
          </a:stretch>
        </p:blipFill>
        <p:spPr>
          <a:xfrm>
            <a:off x="5991180" y="2327781"/>
            <a:ext cx="2844543" cy="3673011"/>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1">
            <a:extLst>
              <a:ext uri="{FF2B5EF4-FFF2-40B4-BE49-F238E27FC236}">
                <a16:creationId xmlns:a16="http://schemas.microsoft.com/office/drawing/2014/main" xmlns="" id="{74F3C729-E8E8-446A-92CC-F55681264A0D}"/>
              </a:ext>
            </a:extLst>
          </p:cNvPr>
          <p:cNvSpPr txBox="1">
            <a:spLocks/>
          </p:cNvSpPr>
          <p:nvPr/>
        </p:nvSpPr>
        <p:spPr bwMode="auto">
          <a:xfrm>
            <a:off x="266700" y="0"/>
            <a:ext cx="87249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1" kern="120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2800" dirty="0">
                <a:solidFill>
                  <a:schemeClr val="accent5"/>
                </a:solidFill>
              </a:rPr>
              <a:t>R2R Manufacturing Challenges and Barriers</a:t>
            </a:r>
          </a:p>
        </p:txBody>
      </p:sp>
    </p:spTree>
    <p:extLst>
      <p:ext uri="{BB962C8B-B14F-4D97-AF65-F5344CB8AC3E}">
        <p14:creationId xmlns:p14="http://schemas.microsoft.com/office/powerpoint/2010/main" val="2258729723"/>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MYPP R2R Manufacturing Objectives and Targets</a:t>
            </a:r>
          </a:p>
        </p:txBody>
      </p:sp>
      <p:sp>
        <p:nvSpPr>
          <p:cNvPr id="4" name="Rectangle: Rounded Corners 3">
            <a:extLst>
              <a:ext uri="{FF2B5EF4-FFF2-40B4-BE49-F238E27FC236}">
                <a16:creationId xmlns:a16="http://schemas.microsoft.com/office/drawing/2014/main" xmlns="" id="{46ADA786-E0F6-4D98-B093-8EAC761CC3EE}"/>
              </a:ext>
            </a:extLst>
          </p:cNvPr>
          <p:cNvSpPr/>
          <p:nvPr/>
        </p:nvSpPr>
        <p:spPr>
          <a:xfrm>
            <a:off x="457200" y="914400"/>
            <a:ext cx="7924800" cy="13716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OBJECTIVE</a:t>
            </a:r>
          </a:p>
          <a:p>
            <a:pPr algn="ctr"/>
            <a:r>
              <a:rPr lang="en-US" dirty="0">
                <a:solidFill>
                  <a:schemeClr val="tx1"/>
                </a:solidFill>
              </a:rPr>
              <a:t>Target 8.1 Develop technologies to reduce the cost per manufactured throughput of continuous R2R manufacturing processes.</a:t>
            </a:r>
          </a:p>
          <a:p>
            <a:pPr algn="ctr"/>
            <a:r>
              <a:rPr lang="en-US" dirty="0">
                <a:solidFill>
                  <a:schemeClr val="tx1"/>
                </a:solidFill>
              </a:rPr>
              <a:t>Target 8.2 Develop in-line instrumentation tools that will evaluate the quality of single and multi-layer materials in-process.</a:t>
            </a:r>
          </a:p>
        </p:txBody>
      </p:sp>
      <p:sp>
        <p:nvSpPr>
          <p:cNvPr id="5" name="Rectangle: Rounded Corners 4">
            <a:extLst>
              <a:ext uri="{FF2B5EF4-FFF2-40B4-BE49-F238E27FC236}">
                <a16:creationId xmlns:a16="http://schemas.microsoft.com/office/drawing/2014/main" xmlns="" id="{64B6DB81-0887-4A83-AAB3-486D2FF782C1}"/>
              </a:ext>
            </a:extLst>
          </p:cNvPr>
          <p:cNvSpPr/>
          <p:nvPr/>
        </p:nvSpPr>
        <p:spPr>
          <a:xfrm>
            <a:off x="457200" y="2438400"/>
            <a:ext cx="7924800" cy="3962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b="1" dirty="0">
                <a:solidFill>
                  <a:schemeClr val="tx1"/>
                </a:solidFill>
              </a:rPr>
              <a:t>TARGETS</a:t>
            </a:r>
            <a:endParaRPr lang="en-US" sz="1500" dirty="0">
              <a:solidFill>
                <a:schemeClr val="tx1"/>
              </a:solidFill>
            </a:endParaRPr>
          </a:p>
          <a:p>
            <a:pPr marL="342900" indent="-342900">
              <a:buFont typeface="+mj-lt"/>
              <a:buAutoNum type="arabicPeriod"/>
            </a:pPr>
            <a:r>
              <a:rPr lang="en-US" sz="1500" dirty="0">
                <a:solidFill>
                  <a:schemeClr val="tx1"/>
                </a:solidFill>
              </a:rPr>
              <a:t>Increase throughput of R2R processes by 5× for batteries and capacitors and 10× for printed electronics, as well as substrates and membranes used in support of these products.</a:t>
            </a:r>
          </a:p>
          <a:p>
            <a:pPr marL="342900" indent="-342900">
              <a:buFont typeface="+mj-lt"/>
              <a:buAutoNum type="arabicPeriod"/>
            </a:pPr>
            <a:r>
              <a:rPr lang="en-US" sz="1500" dirty="0">
                <a:solidFill>
                  <a:schemeClr val="tx1"/>
                </a:solidFill>
              </a:rPr>
              <a:t>Develop capabilities to enable detection, registration, alignment, and co-deposition of multilayer coatings with features &lt;1 µm using scalable continuous processes.</a:t>
            </a:r>
          </a:p>
          <a:p>
            <a:pPr marL="342900" indent="-342900">
              <a:buFont typeface="+mj-lt"/>
              <a:buAutoNum type="arabicPeriod"/>
            </a:pPr>
            <a:r>
              <a:rPr lang="en-US" sz="1500" dirty="0">
                <a:solidFill>
                  <a:schemeClr val="tx1"/>
                </a:solidFill>
              </a:rPr>
              <a:t>Develop scalable and reliable R2R processes for solution deposition of ultra-thin (&lt;10 nm) films for active and passive materials. </a:t>
            </a:r>
          </a:p>
          <a:p>
            <a:pPr marL="342900" indent="-342900">
              <a:buFont typeface="+mj-lt"/>
              <a:buAutoNum type="arabicPeriod"/>
            </a:pPr>
            <a:r>
              <a:rPr lang="en-US" sz="1500" dirty="0">
                <a:solidFill>
                  <a:schemeClr val="tx1"/>
                </a:solidFill>
              </a:rPr>
              <a:t>Develop in-line multilayer coating technology on thin films (&lt;10 µm) with yields &gt;95%.</a:t>
            </a:r>
          </a:p>
          <a:p>
            <a:pPr marL="342900" indent="-342900">
              <a:buFont typeface="+mj-lt"/>
              <a:buAutoNum type="arabicPeriod"/>
            </a:pPr>
            <a:r>
              <a:rPr lang="en-US" sz="1500" dirty="0">
                <a:solidFill>
                  <a:schemeClr val="tx1"/>
                </a:solidFill>
              </a:rPr>
              <a:t>Develop in-line QC methodologies for real-time identification of defects and expected product properties during continuous processing at all size-scales with a focus on the “micro” and “nano” scale traces, lines, and devices (i.e., &lt;1 µm at 300 ft/min for R2R processing in air and &lt;10 nm at 20 ft/min for vacuum processing).</a:t>
            </a:r>
          </a:p>
          <a:p>
            <a:pPr marL="342900" indent="-342900">
              <a:buFont typeface="+mj-lt"/>
              <a:buAutoNum type="arabicPeriod"/>
            </a:pPr>
            <a:r>
              <a:rPr lang="en-US" sz="1500" dirty="0">
                <a:solidFill>
                  <a:schemeClr val="tx1"/>
                </a:solidFill>
              </a:rPr>
              <a:t>Develop technologies for increasing the measurement frequency of surface conditions without significant cost increase and a goal of a 10-nm in-line profilometry at a production rate of 100,000 mm</a:t>
            </a:r>
            <a:r>
              <a:rPr lang="en-US" sz="1500" baseline="30000" dirty="0">
                <a:solidFill>
                  <a:schemeClr val="tx1"/>
                </a:solidFill>
              </a:rPr>
              <a:t>2</a:t>
            </a:r>
            <a:r>
              <a:rPr lang="en-US" sz="1500" dirty="0">
                <a:solidFill>
                  <a:schemeClr val="tx1"/>
                </a:solidFill>
              </a:rPr>
              <a:t>/min.</a:t>
            </a:r>
          </a:p>
        </p:txBody>
      </p:sp>
    </p:spTree>
    <p:extLst>
      <p:ext uri="{BB962C8B-B14F-4D97-AF65-F5344CB8AC3E}">
        <p14:creationId xmlns:p14="http://schemas.microsoft.com/office/powerpoint/2010/main" val="3367898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R2R Manufacturing Opportunity Space and Future Vision for AMM Collaboration Expansion</a:t>
            </a:r>
          </a:p>
        </p:txBody>
      </p:sp>
      <p:sp>
        <p:nvSpPr>
          <p:cNvPr id="3" name="TextBox 2"/>
          <p:cNvSpPr txBox="1"/>
          <p:nvPr/>
        </p:nvSpPr>
        <p:spPr>
          <a:xfrm>
            <a:off x="152400" y="953155"/>
            <a:ext cx="8839200" cy="5447645"/>
          </a:xfrm>
          <a:prstGeom prst="rect">
            <a:avLst/>
          </a:prstGeom>
          <a:noFill/>
        </p:spPr>
        <p:txBody>
          <a:bodyPr wrap="square" rtlCol="0">
            <a:spAutoFit/>
          </a:bodyPr>
          <a:lstStyle/>
          <a:p>
            <a:pPr marL="285750" indent="-285750" fontAlgn="ctr">
              <a:spcBef>
                <a:spcPts val="0"/>
              </a:spcBef>
              <a:spcAft>
                <a:spcPts val="400"/>
              </a:spcAft>
              <a:buClr>
                <a:srgbClr val="7AC143"/>
              </a:buClr>
              <a:buFont typeface="Wingdings" panose="05000000000000000000" pitchFamily="2" charset="2"/>
              <a:buChar char="Ø"/>
            </a:pPr>
            <a:r>
              <a:rPr lang="en-US" b="1" dirty="0">
                <a:solidFill>
                  <a:srgbClr val="50565C"/>
                </a:solidFill>
                <a:latin typeface="Franklin Gothic Book"/>
              </a:rPr>
              <a:t>What is currently being addressed:</a:t>
            </a:r>
            <a:endParaRPr lang="en-US" dirty="0">
              <a:solidFill>
                <a:srgbClr val="50565C"/>
              </a:solidFill>
              <a:latin typeface="Franklin Gothic Book"/>
            </a:endParaRP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Colloidal processing &amp; dispersion processing</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Drying &amp; curing physics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Scalable electrospinning</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Multilayer coating deposition (slide, dual slot-die)</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High-throughput deposition techniques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In-situ device testing &amp; advanced materials characterization</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Macroscopic parameter &amp; continuum mathematical modeling</a:t>
            </a:r>
          </a:p>
          <a:p>
            <a:pPr marL="285750" indent="-285750" fontAlgn="ctr">
              <a:spcBef>
                <a:spcPts val="0"/>
              </a:spcBef>
              <a:spcAft>
                <a:spcPts val="400"/>
              </a:spcAft>
              <a:buClr>
                <a:srgbClr val="7AC143"/>
              </a:buClr>
              <a:buFont typeface="Wingdings" panose="05000000000000000000" pitchFamily="2" charset="2"/>
              <a:buChar char="Ø"/>
            </a:pPr>
            <a:r>
              <a:rPr lang="en-US" b="1" dirty="0">
                <a:solidFill>
                  <a:srgbClr val="50565C"/>
                </a:solidFill>
                <a:latin typeface="Franklin Gothic Book"/>
              </a:rPr>
              <a:t>Vision for addressing future MYPP needs:</a:t>
            </a:r>
            <a:endParaRPr lang="en-US" dirty="0">
              <a:solidFill>
                <a:srgbClr val="50565C"/>
              </a:solidFill>
              <a:latin typeface="Franklin Gothic Book"/>
            </a:endParaRP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Multilayer, multi-pass coating alignment &amp; registration methods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Flexible electronics and defect detection</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Continuous processing on flexible substrates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Compatibility of novel aqueous inks with substrates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Optimization and QC of electroplating baths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Property databases for modeling</a:t>
            </a:r>
          </a:p>
          <a:p>
            <a:pPr marL="285750" indent="-285750" fontAlgn="ctr">
              <a:spcBef>
                <a:spcPts val="0"/>
              </a:spcBef>
              <a:spcAft>
                <a:spcPts val="400"/>
              </a:spcAft>
              <a:buClr>
                <a:srgbClr val="7AC143"/>
              </a:buClr>
              <a:buFont typeface="Wingdings" panose="05000000000000000000" pitchFamily="2" charset="2"/>
              <a:buChar char="Ø"/>
            </a:pPr>
            <a:r>
              <a:rPr lang="en-US" b="1" dirty="0">
                <a:solidFill>
                  <a:srgbClr val="50565C"/>
                </a:solidFill>
                <a:latin typeface="Franklin Gothic Book"/>
              </a:rPr>
              <a:t>Expansion of R2R Advanced Materials Manufacturing (AMM) Collaboration – ORNL, ANL, LBNL, NREL, SNL – to cover gaps by growing current efforts and addressing future needs.</a:t>
            </a:r>
          </a:p>
        </p:txBody>
      </p:sp>
    </p:spTree>
    <p:extLst>
      <p:ext uri="{BB962C8B-B14F-4D97-AF65-F5344CB8AC3E}">
        <p14:creationId xmlns:p14="http://schemas.microsoft.com/office/powerpoint/2010/main" val="2809059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R2R Manufacturing Current Portfolio</a:t>
            </a:r>
          </a:p>
        </p:txBody>
      </p:sp>
      <p:sp>
        <p:nvSpPr>
          <p:cNvPr id="3" name="TextBox 2"/>
          <p:cNvSpPr txBox="1"/>
          <p:nvPr/>
        </p:nvSpPr>
        <p:spPr>
          <a:xfrm>
            <a:off x="152400" y="937022"/>
            <a:ext cx="8839200" cy="5539978"/>
          </a:xfrm>
          <a:prstGeom prst="rect">
            <a:avLst/>
          </a:prstGeom>
          <a:noFill/>
        </p:spPr>
        <p:txBody>
          <a:bodyPr wrap="square" rtlCol="0">
            <a:spAutoFit/>
          </a:bodyPr>
          <a:lstStyle/>
          <a:p>
            <a:pPr marL="285750" indent="-285750" fontAlgn="ctr">
              <a:spcBef>
                <a:spcPts val="0"/>
              </a:spcBef>
              <a:spcAft>
                <a:spcPts val="400"/>
              </a:spcAft>
              <a:buClr>
                <a:srgbClr val="7AC143"/>
              </a:buClr>
              <a:buFont typeface="Wingdings" panose="05000000000000000000" pitchFamily="2" charset="2"/>
              <a:buChar char="Ø"/>
            </a:pPr>
            <a:r>
              <a:rPr lang="en-US" dirty="0">
                <a:solidFill>
                  <a:srgbClr val="50565C"/>
                </a:solidFill>
                <a:latin typeface="Franklin Gothic Book"/>
              </a:rPr>
              <a:t>Current Portfolio:</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Saint-Gobain – “Development of Roll-to-Roll Simultaneous Multilayer Deposition Methods for Solid-state Electrochemical Devices using Highly Particulate Loaded Aqueous Inks”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R2R Advanced Materials Manufacturing (AMM) Collaboration - funded through FY21</a:t>
            </a:r>
          </a:p>
          <a:p>
            <a:pPr marL="285750" indent="-285750" fontAlgn="ctr">
              <a:spcBef>
                <a:spcPts val="0"/>
              </a:spcBef>
              <a:spcAft>
                <a:spcPts val="400"/>
              </a:spcAft>
              <a:buClr>
                <a:srgbClr val="7AC143"/>
              </a:buClr>
              <a:buFont typeface="Wingdings" panose="05000000000000000000" pitchFamily="2" charset="2"/>
              <a:buChar char="Ø"/>
            </a:pPr>
            <a:r>
              <a:rPr lang="en-US" dirty="0">
                <a:solidFill>
                  <a:srgbClr val="50565C"/>
                </a:solidFill>
                <a:latin typeface="Franklin Gothic Book"/>
              </a:rPr>
              <a:t>New FY20 Projects (DE-FOA-0001980 Topic 1.2 Awards):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Forge Nano – “Reducing the Cost and Energy of Lithium-ion Battery Manufacturing using High Throughput Atomic Layer Deposition Processes”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Applied Materials – “Advanced Anode Manufacturing through Ultra-Thin Li Deposition”</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Navitas Advanced Solutions Group – “High Throughput Solvent-free Manufacturing of Battery Electrodes”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Western Michigan University – “Enabling Advanced Electrode Architecture through Printing Technique”</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Albemarle – “Thin-Film Lithium Metal Manufacture by Room Temperature Electrodeposition”</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Arkema – “Roll-To Roll Manufacturing of Low Cost and Safer Lithium Ion Batteries”</a:t>
            </a:r>
          </a:p>
          <a:p>
            <a:pPr marL="742950" lvl="1" indent="-285750" fontAlgn="ctr">
              <a:spcBef>
                <a:spcPts val="0"/>
              </a:spcBef>
              <a:spcAft>
                <a:spcPts val="400"/>
              </a:spcAft>
              <a:buClr>
                <a:srgbClr val="7AC143"/>
              </a:buClr>
              <a:buFont typeface="Courier New" panose="02070309020205020404" pitchFamily="49" charset="0"/>
              <a:buChar char="o"/>
            </a:pPr>
            <a:r>
              <a:rPr lang="en-US" sz="1600" dirty="0">
                <a:solidFill>
                  <a:srgbClr val="50565C"/>
                </a:solidFill>
                <a:latin typeface="Franklin Gothic Book"/>
              </a:rPr>
              <a:t>UCLA – “Innovative Design and Manufacturing of 2.5D Battery with High Energy and Power Density”</a:t>
            </a:r>
          </a:p>
          <a:p>
            <a:pPr marL="285750" indent="-285750" fontAlgn="ctr">
              <a:spcBef>
                <a:spcPts val="0"/>
              </a:spcBef>
              <a:spcAft>
                <a:spcPts val="400"/>
              </a:spcAft>
              <a:buClr>
                <a:srgbClr val="7AC143"/>
              </a:buClr>
              <a:buFont typeface="Wingdings" panose="05000000000000000000" pitchFamily="2" charset="2"/>
              <a:buChar char="Ø"/>
            </a:pPr>
            <a:r>
              <a:rPr lang="en-US" dirty="0">
                <a:solidFill>
                  <a:srgbClr val="50565C"/>
                </a:solidFill>
                <a:latin typeface="Franklin Gothic Book"/>
              </a:rPr>
              <a:t>Co-supported (with HFTO) Electrolyzer Manufacturing R&amp;D Topic 1 (DE-FOA-0002229)</a:t>
            </a:r>
          </a:p>
          <a:p>
            <a:pPr marL="285750" indent="-285750" fontAlgn="ctr">
              <a:spcBef>
                <a:spcPts val="0"/>
              </a:spcBef>
              <a:spcAft>
                <a:spcPts val="400"/>
              </a:spcAft>
              <a:buClr>
                <a:srgbClr val="7AC143"/>
              </a:buClr>
              <a:buFont typeface="Wingdings" panose="05000000000000000000" pitchFamily="2" charset="2"/>
              <a:buChar char="Ø"/>
            </a:pPr>
            <a:r>
              <a:rPr lang="en-US" dirty="0">
                <a:solidFill>
                  <a:srgbClr val="50565C"/>
                </a:solidFill>
                <a:latin typeface="Franklin Gothic Book"/>
              </a:rPr>
              <a:t>FY22-24 Phase 3 expansion of R2R AMM Collaboration – plans to submit a request to continue Collaboration efforts through the competitive process of a FY21 Lab Call.</a:t>
            </a:r>
          </a:p>
        </p:txBody>
      </p:sp>
    </p:spTree>
    <p:extLst>
      <p:ext uri="{BB962C8B-B14F-4D97-AF65-F5344CB8AC3E}">
        <p14:creationId xmlns:p14="http://schemas.microsoft.com/office/powerpoint/2010/main" val="426628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R2R Manufacturing Activity: Ink &amp; Dispersion Characterization</a:t>
            </a:r>
          </a:p>
        </p:txBody>
      </p:sp>
      <p:sp>
        <p:nvSpPr>
          <p:cNvPr id="3" name="TextBox 2"/>
          <p:cNvSpPr txBox="1"/>
          <p:nvPr/>
        </p:nvSpPr>
        <p:spPr>
          <a:xfrm>
            <a:off x="228600" y="920145"/>
            <a:ext cx="4063567" cy="5709255"/>
          </a:xfrm>
          <a:prstGeom prst="rect">
            <a:avLst/>
          </a:prstGeom>
          <a:noFill/>
        </p:spPr>
        <p:txBody>
          <a:bodyPr wrap="square" rtlCol="0">
            <a:spAutoFit/>
          </a:bodyPr>
          <a:lstStyle/>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Target: Develop in-line multilayer coating technology on thin films (&lt;10 µm) with yields &gt;95%.</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Target: Develop scalable and reliable R2R processes for solution deposition of ultra-thin (&lt;10 nm) films for active and passive materials.</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Goals:</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Understand how ink composition and interactions determine ink structure</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Optimize ink stability and processing</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Optimize </a:t>
            </a:r>
            <a:r>
              <a:rPr kumimoji="0" lang="en-US" sz="1600" b="0" i="0" u="none" strike="noStrike" kern="1200" cap="none" spc="0" normalizeH="0" baseline="0" noProof="0" dirty="0" err="1">
                <a:ln>
                  <a:noFill/>
                </a:ln>
                <a:solidFill>
                  <a:srgbClr val="50565C"/>
                </a:solidFill>
                <a:effectLst/>
                <a:uLnTx/>
                <a:uFillTx/>
                <a:latin typeface="Franklin Gothic Book"/>
                <a:ea typeface="+mn-ea"/>
                <a:cs typeface="+mn-cs"/>
              </a:rPr>
              <a:t>coatability</a:t>
            </a: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 and interaction with substrate</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Understand impact of ink composition on device performance</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List of activities:</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AMM/R2R Multi-lab Collaboration</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Saint </a:t>
            </a:r>
            <a:r>
              <a:rPr kumimoji="0" lang="en-US" sz="1600" b="0" i="0" u="none" strike="noStrike" kern="1200" cap="none" spc="0" normalizeH="0" baseline="0" noProof="0" dirty="0" err="1">
                <a:ln>
                  <a:noFill/>
                </a:ln>
                <a:solidFill>
                  <a:srgbClr val="50565C"/>
                </a:solidFill>
                <a:effectLst/>
                <a:uLnTx/>
                <a:uFillTx/>
                <a:latin typeface="Franklin Gothic Book"/>
                <a:ea typeface="+mn-ea"/>
                <a:cs typeface="+mn-cs"/>
              </a:rPr>
              <a:t>Gobain</a:t>
            </a: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 multi-layer R2R coating project</a:t>
            </a:r>
          </a:p>
        </p:txBody>
      </p:sp>
      <p:sp>
        <p:nvSpPr>
          <p:cNvPr id="7" name="TextBox 6">
            <a:extLst>
              <a:ext uri="{FF2B5EF4-FFF2-40B4-BE49-F238E27FC236}">
                <a16:creationId xmlns:a16="http://schemas.microsoft.com/office/drawing/2014/main" xmlns="" id="{767333F8-438A-4EEA-B94F-4F7ACA2093E1}"/>
              </a:ext>
            </a:extLst>
          </p:cNvPr>
          <p:cNvSpPr txBox="1"/>
          <p:nvPr/>
        </p:nvSpPr>
        <p:spPr>
          <a:xfrm>
            <a:off x="7772400" y="1575137"/>
            <a:ext cx="1294859"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Examples: Steady-shear rheology (left), GP-SANS (below)</a:t>
            </a:r>
          </a:p>
        </p:txBody>
      </p:sp>
      <p:sp>
        <p:nvSpPr>
          <p:cNvPr id="8" name="TextBox 7">
            <a:extLst>
              <a:ext uri="{FF2B5EF4-FFF2-40B4-BE49-F238E27FC236}">
                <a16:creationId xmlns:a16="http://schemas.microsoft.com/office/drawing/2014/main" xmlns="" id="{133E9457-749C-495F-8289-96B1476ED2C1}"/>
              </a:ext>
            </a:extLst>
          </p:cNvPr>
          <p:cNvSpPr txBox="1"/>
          <p:nvPr/>
        </p:nvSpPr>
        <p:spPr>
          <a:xfrm>
            <a:off x="6566710" y="5743997"/>
            <a:ext cx="128189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Example: High-shear ink mixing</a:t>
            </a:r>
          </a:p>
        </p:txBody>
      </p:sp>
      <p:pic>
        <p:nvPicPr>
          <p:cNvPr id="9" name="Picture 8">
            <a:extLst>
              <a:ext uri="{FF2B5EF4-FFF2-40B4-BE49-F238E27FC236}">
                <a16:creationId xmlns:a16="http://schemas.microsoft.com/office/drawing/2014/main" xmlns="" id="{6734DD6D-323B-41D4-B5E4-A500A8042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78" r="20504" b="18454"/>
          <a:stretch/>
        </p:blipFill>
        <p:spPr>
          <a:xfrm>
            <a:off x="4469535" y="3069947"/>
            <a:ext cx="2032433" cy="3414473"/>
          </a:xfrm>
          <a:prstGeom prst="rect">
            <a:avLst/>
          </a:prstGeom>
        </p:spPr>
      </p:pic>
      <p:pic>
        <p:nvPicPr>
          <p:cNvPr id="18" name="Picture 17">
            <a:extLst>
              <a:ext uri="{FF2B5EF4-FFF2-40B4-BE49-F238E27FC236}">
                <a16:creationId xmlns:a16="http://schemas.microsoft.com/office/drawing/2014/main" xmlns="" id="{4E4550B2-EB29-4E97-8EBC-A47B298EAAC6}"/>
              </a:ext>
            </a:extLst>
          </p:cNvPr>
          <p:cNvPicPr>
            <a:picLocks noChangeAspect="1"/>
          </p:cNvPicPr>
          <p:nvPr/>
        </p:nvPicPr>
        <p:blipFill>
          <a:blip r:embed="rId4"/>
          <a:stretch>
            <a:fillRect/>
          </a:stretch>
        </p:blipFill>
        <p:spPr>
          <a:xfrm>
            <a:off x="4724400" y="937022"/>
            <a:ext cx="3062053" cy="2035284"/>
          </a:xfrm>
          <a:prstGeom prst="rect">
            <a:avLst/>
          </a:prstGeom>
        </p:spPr>
      </p:pic>
      <p:pic>
        <p:nvPicPr>
          <p:cNvPr id="20" name="Picture 19">
            <a:extLst>
              <a:ext uri="{FF2B5EF4-FFF2-40B4-BE49-F238E27FC236}">
                <a16:creationId xmlns:a16="http://schemas.microsoft.com/office/drawing/2014/main" xmlns="" id="{C0CA5794-4AC2-4873-9F94-CD9343C8DFD4}"/>
              </a:ext>
            </a:extLst>
          </p:cNvPr>
          <p:cNvPicPr>
            <a:picLocks noChangeAspect="1"/>
          </p:cNvPicPr>
          <p:nvPr/>
        </p:nvPicPr>
        <p:blipFill>
          <a:blip r:embed="rId5"/>
          <a:stretch>
            <a:fillRect/>
          </a:stretch>
        </p:blipFill>
        <p:spPr>
          <a:xfrm>
            <a:off x="6551287" y="2972306"/>
            <a:ext cx="2592713" cy="1954934"/>
          </a:xfrm>
          <a:prstGeom prst="rect">
            <a:avLst/>
          </a:prstGeom>
        </p:spPr>
      </p:pic>
    </p:spTree>
    <p:extLst>
      <p:ext uri="{BB962C8B-B14F-4D97-AF65-F5344CB8AC3E}">
        <p14:creationId xmlns:p14="http://schemas.microsoft.com/office/powerpoint/2010/main" val="173884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R2R Manufacturing Activity: Multilayer Coating</a:t>
            </a:r>
          </a:p>
        </p:txBody>
      </p:sp>
      <p:sp>
        <p:nvSpPr>
          <p:cNvPr id="3" name="TextBox 2"/>
          <p:cNvSpPr txBox="1"/>
          <p:nvPr/>
        </p:nvSpPr>
        <p:spPr>
          <a:xfrm>
            <a:off x="228600" y="937022"/>
            <a:ext cx="4800600" cy="5539978"/>
          </a:xfrm>
          <a:prstGeom prst="rect">
            <a:avLst/>
          </a:prstGeom>
          <a:noFill/>
        </p:spPr>
        <p:txBody>
          <a:bodyPr wrap="square" rtlCol="0">
            <a:spAutoFit/>
          </a:bodyPr>
          <a:lstStyle/>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50565C"/>
                </a:solidFill>
                <a:effectLst/>
                <a:uLnTx/>
                <a:uFillTx/>
                <a:latin typeface="Franklin Gothic Book"/>
                <a:ea typeface="+mn-ea"/>
                <a:cs typeface="+mn-cs"/>
              </a:rPr>
              <a:t>Target: Develop in-line multilayer coating technology on thin films (&lt;10 µm) with yields &gt;95%.</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Relevance: electrochemical energy storage and conversion, electro-optical devices, chemical and water processing membranes, flexible electronics, barrier films</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Innovation: structures and functionality can be created that are not accessible by sequential coatings</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Potential Impact: increased throughput; decreased energy intensity, footprint, CAPEX</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List of activities</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AMM/R2R Multi-lab Collaboration</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Saint </a:t>
            </a:r>
            <a:r>
              <a:rPr kumimoji="0" lang="en-US" sz="1600" b="0" i="0" u="none" strike="noStrike" kern="1200" cap="none" spc="0" normalizeH="0" baseline="0" noProof="0" dirty="0" err="1">
                <a:ln>
                  <a:noFill/>
                </a:ln>
                <a:solidFill>
                  <a:srgbClr val="50565C"/>
                </a:solidFill>
                <a:effectLst/>
                <a:uLnTx/>
                <a:uFillTx/>
                <a:latin typeface="Franklin Gothic Book"/>
                <a:ea typeface="+mn-ea"/>
                <a:cs typeface="+mn-cs"/>
              </a:rPr>
              <a:t>Gobain</a:t>
            </a: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 multi-layer R2R coating project</a:t>
            </a:r>
          </a:p>
          <a:p>
            <a:pPr marL="285750" marR="0" lvl="0"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Connections to other Tech Topics</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RAPID</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NAWI</a:t>
            </a:r>
          </a:p>
          <a:p>
            <a:pPr marL="742950" marR="0" lvl="1" indent="-285750" algn="l" defTabSz="914400" rtl="0" eaLnBrk="1" fontAlgn="ctr" latinLnBrk="0" hangingPunct="1">
              <a:lnSpc>
                <a:spcPct val="100000"/>
              </a:lnSpc>
              <a:spcBef>
                <a:spcPts val="0"/>
              </a:spcBef>
              <a:spcAft>
                <a:spcPts val="600"/>
              </a:spcAft>
              <a:buClr>
                <a:srgbClr val="7AC143"/>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50565C"/>
                </a:solidFill>
                <a:effectLst/>
                <a:uLnTx/>
                <a:uFillTx/>
                <a:latin typeface="Franklin Gothic Book"/>
                <a:ea typeface="+mn-ea"/>
                <a:cs typeface="+mn-cs"/>
              </a:rPr>
              <a:t>Battery manufacturing projects</a:t>
            </a:r>
          </a:p>
        </p:txBody>
      </p:sp>
      <p:pic>
        <p:nvPicPr>
          <p:cNvPr id="4" name="Picture 3">
            <a:extLst>
              <a:ext uri="{FF2B5EF4-FFF2-40B4-BE49-F238E27FC236}">
                <a16:creationId xmlns:a16="http://schemas.microsoft.com/office/drawing/2014/main" xmlns="" id="{851EA871-86A0-4B44-8D9D-D5C825AB9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860822"/>
            <a:ext cx="3584583" cy="2034778"/>
          </a:xfrm>
          <a:prstGeom prst="rect">
            <a:avLst/>
          </a:prstGeom>
        </p:spPr>
      </p:pic>
      <p:pic>
        <p:nvPicPr>
          <p:cNvPr id="5" name="Picture 4">
            <a:extLst>
              <a:ext uri="{FF2B5EF4-FFF2-40B4-BE49-F238E27FC236}">
                <a16:creationId xmlns:a16="http://schemas.microsoft.com/office/drawing/2014/main" xmlns="" id="{069C866B-1A8D-45D4-A715-621F857A2A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832" y="2438400"/>
            <a:ext cx="2359269" cy="1143000"/>
          </a:xfrm>
          <a:prstGeom prst="rect">
            <a:avLst/>
          </a:prstGeom>
          <a:ln>
            <a:solidFill>
              <a:srgbClr val="FF0000"/>
            </a:solidFill>
          </a:ln>
        </p:spPr>
      </p:pic>
      <p:pic>
        <p:nvPicPr>
          <p:cNvPr id="6" name="Picture 5">
            <a:extLst>
              <a:ext uri="{FF2B5EF4-FFF2-40B4-BE49-F238E27FC236}">
                <a16:creationId xmlns:a16="http://schemas.microsoft.com/office/drawing/2014/main" xmlns="" id="{37E865FA-1951-43BC-B019-2F2609350193}"/>
              </a:ext>
            </a:extLst>
          </p:cNvPr>
          <p:cNvPicPr>
            <a:picLocks noChangeAspect="1"/>
          </p:cNvPicPr>
          <p:nvPr/>
        </p:nvPicPr>
        <p:blipFill>
          <a:blip r:embed="rId5"/>
          <a:stretch>
            <a:fillRect/>
          </a:stretch>
        </p:blipFill>
        <p:spPr>
          <a:xfrm>
            <a:off x="5382476" y="4112437"/>
            <a:ext cx="3255847" cy="2063465"/>
          </a:xfrm>
          <a:prstGeom prst="rect">
            <a:avLst/>
          </a:prstGeom>
        </p:spPr>
      </p:pic>
      <p:sp>
        <p:nvSpPr>
          <p:cNvPr id="7" name="TextBox 6">
            <a:extLst>
              <a:ext uri="{FF2B5EF4-FFF2-40B4-BE49-F238E27FC236}">
                <a16:creationId xmlns:a16="http://schemas.microsoft.com/office/drawing/2014/main" xmlns="" id="{767333F8-438A-4EEA-B94F-4F7ACA2093E1}"/>
              </a:ext>
            </a:extLst>
          </p:cNvPr>
          <p:cNvSpPr txBox="1"/>
          <p:nvPr/>
        </p:nvSpPr>
        <p:spPr>
          <a:xfrm>
            <a:off x="5105400" y="3609201"/>
            <a:ext cx="39624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Technology example: Multi-layer slide die coating</a:t>
            </a:r>
          </a:p>
        </p:txBody>
      </p:sp>
      <p:sp>
        <p:nvSpPr>
          <p:cNvPr id="8" name="TextBox 7">
            <a:extLst>
              <a:ext uri="{FF2B5EF4-FFF2-40B4-BE49-F238E27FC236}">
                <a16:creationId xmlns:a16="http://schemas.microsoft.com/office/drawing/2014/main" xmlns="" id="{133E9457-749C-495F-8289-96B1476ED2C1}"/>
              </a:ext>
            </a:extLst>
          </p:cNvPr>
          <p:cNvSpPr txBox="1"/>
          <p:nvPr/>
        </p:nvSpPr>
        <p:spPr>
          <a:xfrm>
            <a:off x="5029200" y="6207642"/>
            <a:ext cx="39624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Application example: Water purification membrane</a:t>
            </a:r>
          </a:p>
        </p:txBody>
      </p:sp>
    </p:spTree>
    <p:extLst>
      <p:ext uri="{BB962C8B-B14F-4D97-AF65-F5344CB8AC3E}">
        <p14:creationId xmlns:p14="http://schemas.microsoft.com/office/powerpoint/2010/main" val="3404832651"/>
      </p:ext>
    </p:extLst>
  </p:cSld>
  <p:clrMapOvr>
    <a:masterClrMapping/>
  </p:clrMapOvr>
</p:sld>
</file>

<file path=ppt/theme/theme1.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Additional IETC Slides (SS v1)">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2453FF7554DA4F9291B03EBD8A47F3" ma:contentTypeVersion="3" ma:contentTypeDescription="Create a new document." ma:contentTypeScope="" ma:versionID="c5f87d83da031da738e88df1fdb78700">
  <xsd:schema xmlns:xsd="http://www.w3.org/2001/XMLSchema" xmlns:xs="http://www.w3.org/2001/XMLSchema" xmlns:p="http://schemas.microsoft.com/office/2006/metadata/properties" xmlns:ns3="aae98916-b8dd-4dc4-bcb8-76c8688f57f5" targetNamespace="http://schemas.microsoft.com/office/2006/metadata/properties" ma:root="true" ma:fieldsID="e799d22cebaa1f8397274e29e3fc86c3" ns3:_="">
    <xsd:import namespace="aae98916-b8dd-4dc4-bcb8-76c8688f57f5"/>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98916-b8dd-4dc4-bcb8-76c8688f57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755BD2-1C8E-4830-A9D3-4394BA87E297}">
  <ds:schemaRef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aae98916-b8dd-4dc4-bcb8-76c8688f57f5"/>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8CC6EAF0-3C59-4CCB-85C4-00BFABD32CCC}">
  <ds:schemaRefs>
    <ds:schemaRef ds:uri="http://schemas.microsoft.com/sharepoint/v3/contenttype/forms"/>
  </ds:schemaRefs>
</ds:datastoreItem>
</file>

<file path=customXml/itemProps3.xml><?xml version="1.0" encoding="utf-8"?>
<ds:datastoreItem xmlns:ds="http://schemas.openxmlformats.org/officeDocument/2006/customXml" ds:itemID="{7576DCB8-5A43-4ECB-8D02-12768E0300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e98916-b8dd-4dc4-bcb8-76c8688f5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32063</TotalTime>
  <Words>2210</Words>
  <Application>Microsoft Office PowerPoint</Application>
  <PresentationFormat>On-screen Show (4:3)</PresentationFormat>
  <Paragraphs>237</Paragraphs>
  <Slides>18</Slides>
  <Notes>11</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18</vt:i4>
      </vt:variant>
    </vt:vector>
  </HeadingPairs>
  <TitlesOfParts>
    <vt:vector size="38" baseType="lpstr">
      <vt:lpstr>ＭＳ Ｐゴシック</vt:lpstr>
      <vt:lpstr>Arial</vt:lpstr>
      <vt:lpstr>Arial Narrow</vt:lpstr>
      <vt:lpstr>Calibri</vt:lpstr>
      <vt:lpstr>Cambria Math</vt:lpstr>
      <vt:lpstr>Century Gothic</vt:lpstr>
      <vt:lpstr>Courier New</vt:lpstr>
      <vt:lpstr>Franklin Gothic Book</vt:lpstr>
      <vt:lpstr>Franklin Gothic Medium</vt:lpstr>
      <vt:lpstr>Times New Roman</vt:lpstr>
      <vt:lpstr>Wingdings</vt:lpstr>
      <vt:lpstr>Wingdings 2</vt:lpstr>
      <vt:lpstr>ヒラギノ角ゴ Pro W3</vt:lpstr>
      <vt:lpstr>2_EERE Black</vt:lpstr>
      <vt:lpstr>Additional IETC Slides (SS v1)</vt:lpstr>
      <vt:lpstr>3_EERE Black</vt:lpstr>
      <vt:lpstr>EERE PPT</vt:lpstr>
      <vt:lpstr>1_EERE PPT</vt:lpstr>
      <vt:lpstr>2_EERE PPT</vt:lpstr>
      <vt:lpstr>4_EERE Black</vt:lpstr>
      <vt:lpstr>PowerPoint Presentation</vt:lpstr>
      <vt:lpstr>R2R Manufacturing Background</vt:lpstr>
      <vt:lpstr>R2R Manufacturing Interconnectivity within AMO</vt:lpstr>
      <vt:lpstr>Advance technologies to reduce cost, increase precision, and enable in-line quality control and defect detection, resulting in expanded use of R2R processing to produce clean energy technologies:</vt:lpstr>
      <vt:lpstr>MYPP R2R Manufacturing Objectives and Targets</vt:lpstr>
      <vt:lpstr>R2R Manufacturing Opportunity Space and Future Vision for AMM Collaboration Expansion</vt:lpstr>
      <vt:lpstr>R2R Manufacturing Current Portfolio</vt:lpstr>
      <vt:lpstr>R2R Manufacturing Activity: Ink &amp; Dispersion Characterization</vt:lpstr>
      <vt:lpstr>R2R Manufacturing Activity: Multilayer Coating</vt:lpstr>
      <vt:lpstr>R2R Manufacturing Activity: Modeling &amp; Simulation of Multilayer Slide Coating and Drying Physics</vt:lpstr>
      <vt:lpstr>Technical Target: Elucidating multilayer coating consolidation physics and  obtaining key drying parameters for process optimization and modeling</vt:lpstr>
      <vt:lpstr>R2R Manufacturing Activity: Solid-State Lithium Battery Materials Synthesis by Electrospinning Technology</vt:lpstr>
      <vt:lpstr>R2R Manufacturing Collaborations</vt:lpstr>
      <vt:lpstr>Simultaneous Multilayer R2R Coating</vt:lpstr>
      <vt:lpstr>Accomplishment: Eliminated Need for PEM Fuel Cell Cathode Overlayer via Direct Coating</vt:lpstr>
      <vt:lpstr>Technical Success: Coating Window Predictions for Single and Dual Slot-Die Methods</vt:lpstr>
      <vt:lpstr>Technical Success: Scalable Nanofiber and Nonwoven Structure Production by Roll-to-Roll Electrospinning</vt:lpstr>
      <vt:lpstr>Special Thanks to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Isaac</dc:creator>
  <cp:lastModifiedBy>Klembara, Melissa</cp:lastModifiedBy>
  <cp:revision>1116</cp:revision>
  <cp:lastPrinted>2019-10-30T16:02:12Z</cp:lastPrinted>
  <dcterms:created xsi:type="dcterms:W3CDTF">2011-06-04T16:38:42Z</dcterms:created>
  <dcterms:modified xsi:type="dcterms:W3CDTF">2020-05-29T18:39:13Z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0x010100762453FF7554DA4F9291B03EBD8A47F3</vt:lpwstr>
  </property>
</Properties>
</file>