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6.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7.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0.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2.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4"/>
    <p:sldMasterId id="2147483767" r:id="rId5"/>
    <p:sldMasterId id="2147483840" r:id="rId6"/>
    <p:sldMasterId id="2147483883" r:id="rId7"/>
    <p:sldMasterId id="2147483916" r:id="rId8"/>
    <p:sldMasterId id="2147483949" r:id="rId9"/>
    <p:sldMasterId id="2147483982" r:id="rId10"/>
    <p:sldMasterId id="2147483988" r:id="rId11"/>
    <p:sldMasterId id="2147483999" r:id="rId12"/>
    <p:sldMasterId id="2147484010" r:id="rId13"/>
    <p:sldMasterId id="2147484021" r:id="rId14"/>
    <p:sldMasterId id="2147484029" r:id="rId15"/>
    <p:sldMasterId id="2147484039" r:id="rId16"/>
  </p:sldMasterIdLst>
  <p:notesMasterIdLst>
    <p:notesMasterId r:id="rId32"/>
  </p:notesMasterIdLst>
  <p:handoutMasterIdLst>
    <p:handoutMasterId r:id="rId33"/>
  </p:handoutMasterIdLst>
  <p:sldIdLst>
    <p:sldId id="841" r:id="rId17"/>
    <p:sldId id="896" r:id="rId18"/>
    <p:sldId id="858" r:id="rId19"/>
    <p:sldId id="870" r:id="rId20"/>
    <p:sldId id="898" r:id="rId21"/>
    <p:sldId id="899" r:id="rId22"/>
    <p:sldId id="878" r:id="rId23"/>
    <p:sldId id="900" r:id="rId24"/>
    <p:sldId id="885" r:id="rId25"/>
    <p:sldId id="883" r:id="rId26"/>
    <p:sldId id="902" r:id="rId27"/>
    <p:sldId id="903" r:id="rId28"/>
    <p:sldId id="904" r:id="rId29"/>
    <p:sldId id="905" r:id="rId30"/>
    <p:sldId id="871"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k, Steven" initials="CS" lastIdx="6" clrIdx="0">
    <p:extLst>
      <p:ext uri="{19B8F6BF-5375-455C-9EA6-DF929625EA0E}">
        <p15:presenceInfo xmlns:p15="http://schemas.microsoft.com/office/powerpoint/2012/main" userId="S-1-5-21-2844929807-1687724802-988633214-44026" providerId="AD"/>
      </p:ext>
    </p:extLst>
  </p:cmAuthor>
  <p:cmAuthor id="2" name="Lightner, Valri" initials="LV" lastIdx="13" clrIdx="1">
    <p:extLst>
      <p:ext uri="{19B8F6BF-5375-455C-9EA6-DF929625EA0E}">
        <p15:presenceInfo xmlns:p15="http://schemas.microsoft.com/office/powerpoint/2012/main" userId="S-1-5-21-2844929807-1687724802-988633214-45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67C6"/>
    <a:srgbClr val="017A3E"/>
    <a:srgbClr val="50565C"/>
    <a:srgbClr val="007934"/>
    <a:srgbClr val="003366"/>
    <a:srgbClr val="000066"/>
    <a:srgbClr val="0D3C8C"/>
    <a:srgbClr val="000000"/>
    <a:srgbClr val="005B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9869" autoAdjust="0"/>
  </p:normalViewPr>
  <p:slideViewPr>
    <p:cSldViewPr>
      <p:cViewPr varScale="1">
        <p:scale>
          <a:sx n="87" d="100"/>
          <a:sy n="87" d="100"/>
        </p:scale>
        <p:origin x="1224" y="84"/>
      </p:cViewPr>
      <p:guideLst>
        <p:guide orient="horz" pos="3024"/>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66" d="100"/>
          <a:sy n="66" d="100"/>
        </p:scale>
        <p:origin x="-3354" y="-114"/>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son, Keith R." userId="9cc4050f-e505-4149-afd0-c8b7f6984abd" providerId="ADAL" clId="{12E033E0-B087-43A0-8EDD-4F510B3F67D0}"/>
    <pc:docChg chg="custSel modSld">
      <pc:chgData name="Jamison, Keith R." userId="9cc4050f-e505-4149-afd0-c8b7f6984abd" providerId="ADAL" clId="{12E033E0-B087-43A0-8EDD-4F510B3F67D0}" dt="2020-04-02T19:48:24.318" v="1168" actId="6549"/>
      <pc:docMkLst>
        <pc:docMk/>
      </pc:docMkLst>
      <pc:sldChg chg="modSp">
        <pc:chgData name="Jamison, Keith R." userId="9cc4050f-e505-4149-afd0-c8b7f6984abd" providerId="ADAL" clId="{12E033E0-B087-43A0-8EDD-4F510B3F67D0}" dt="2020-04-02T18:26:35.705" v="662" actId="6549"/>
        <pc:sldMkLst>
          <pc:docMk/>
          <pc:sldMk cId="1737497631" sldId="859"/>
        </pc:sldMkLst>
        <pc:spChg chg="mod">
          <ac:chgData name="Jamison, Keith R." userId="9cc4050f-e505-4149-afd0-c8b7f6984abd" providerId="ADAL" clId="{12E033E0-B087-43A0-8EDD-4F510B3F67D0}" dt="2020-04-02T18:26:35.705" v="662" actId="6549"/>
          <ac:spMkLst>
            <pc:docMk/>
            <pc:sldMk cId="1737497631" sldId="859"/>
            <ac:spMk id="3" creationId="{00000000-0000-0000-0000-000000000000}"/>
          </ac:spMkLst>
        </pc:spChg>
      </pc:sldChg>
      <pc:sldChg chg="modSp">
        <pc:chgData name="Jamison, Keith R." userId="9cc4050f-e505-4149-afd0-c8b7f6984abd" providerId="ADAL" clId="{12E033E0-B087-43A0-8EDD-4F510B3F67D0}" dt="2020-04-02T18:29:00.942" v="742" actId="20577"/>
        <pc:sldMkLst>
          <pc:docMk/>
          <pc:sldMk cId="2809059252" sldId="860"/>
        </pc:sldMkLst>
        <pc:spChg chg="mod">
          <ac:chgData name="Jamison, Keith R." userId="9cc4050f-e505-4149-afd0-c8b7f6984abd" providerId="ADAL" clId="{12E033E0-B087-43A0-8EDD-4F510B3F67D0}" dt="2020-04-02T18:29:00.942" v="742" actId="20577"/>
          <ac:spMkLst>
            <pc:docMk/>
            <pc:sldMk cId="2809059252" sldId="860"/>
            <ac:spMk id="3" creationId="{00000000-0000-0000-0000-000000000000}"/>
          </ac:spMkLst>
        </pc:spChg>
      </pc:sldChg>
      <pc:sldChg chg="modSp">
        <pc:chgData name="Jamison, Keith R." userId="9cc4050f-e505-4149-afd0-c8b7f6984abd" providerId="ADAL" clId="{12E033E0-B087-43A0-8EDD-4F510B3F67D0}" dt="2020-04-02T18:30:18.571" v="807" actId="6549"/>
        <pc:sldMkLst>
          <pc:docMk/>
          <pc:sldMk cId="4266283183" sldId="861"/>
        </pc:sldMkLst>
        <pc:spChg chg="mod">
          <ac:chgData name="Jamison, Keith R." userId="9cc4050f-e505-4149-afd0-c8b7f6984abd" providerId="ADAL" clId="{12E033E0-B087-43A0-8EDD-4F510B3F67D0}" dt="2020-04-02T18:30:18.571" v="807" actId="6549"/>
          <ac:spMkLst>
            <pc:docMk/>
            <pc:sldMk cId="4266283183" sldId="861"/>
            <ac:spMk id="3" creationId="{00000000-0000-0000-0000-000000000000}"/>
          </ac:spMkLst>
        </pc:spChg>
      </pc:sldChg>
      <pc:sldChg chg="modSp">
        <pc:chgData name="Jamison, Keith R." userId="9cc4050f-e505-4149-afd0-c8b7f6984abd" providerId="ADAL" clId="{12E033E0-B087-43A0-8EDD-4F510B3F67D0}" dt="2020-04-02T17:44:09.075" v="581" actId="2711"/>
        <pc:sldMkLst>
          <pc:docMk/>
          <pc:sldMk cId="3361975014" sldId="862"/>
        </pc:sldMkLst>
        <pc:spChg chg="mod">
          <ac:chgData name="Jamison, Keith R." userId="9cc4050f-e505-4149-afd0-c8b7f6984abd" providerId="ADAL" clId="{12E033E0-B087-43A0-8EDD-4F510B3F67D0}" dt="2020-04-02T17:43:58.686" v="580"/>
          <ac:spMkLst>
            <pc:docMk/>
            <pc:sldMk cId="3361975014" sldId="862"/>
            <ac:spMk id="3" creationId="{00000000-0000-0000-0000-000000000000}"/>
          </ac:spMkLst>
        </pc:spChg>
        <pc:spChg chg="mod">
          <ac:chgData name="Jamison, Keith R." userId="9cc4050f-e505-4149-afd0-c8b7f6984abd" providerId="ADAL" clId="{12E033E0-B087-43A0-8EDD-4F510B3F67D0}" dt="2020-04-02T17:44:09.075" v="581" actId="2711"/>
          <ac:spMkLst>
            <pc:docMk/>
            <pc:sldMk cId="3361975014" sldId="862"/>
            <ac:spMk id="4" creationId="{9875D5C3-7E57-4388-8678-08D479BD4B65}"/>
          </ac:spMkLst>
        </pc:spChg>
      </pc:sldChg>
      <pc:sldChg chg="addSp delSp modSp">
        <pc:chgData name="Jamison, Keith R." userId="9cc4050f-e505-4149-afd0-c8b7f6984abd" providerId="ADAL" clId="{12E033E0-B087-43A0-8EDD-4F510B3F67D0}" dt="2020-04-02T19:45:40.448" v="1155" actId="20577"/>
        <pc:sldMkLst>
          <pc:docMk/>
          <pc:sldMk cId="3367898553" sldId="870"/>
        </pc:sldMkLst>
        <pc:spChg chg="mod">
          <ac:chgData name="Jamison, Keith R." userId="9cc4050f-e505-4149-afd0-c8b7f6984abd" providerId="ADAL" clId="{12E033E0-B087-43A0-8EDD-4F510B3F67D0}" dt="2020-04-02T19:45:40.448" v="1155" actId="20577"/>
          <ac:spMkLst>
            <pc:docMk/>
            <pc:sldMk cId="3367898553" sldId="870"/>
            <ac:spMk id="2" creationId="{00000000-0000-0000-0000-000000000000}"/>
          </ac:spMkLst>
        </pc:spChg>
        <pc:spChg chg="del mod ord">
          <ac:chgData name="Jamison, Keith R." userId="9cc4050f-e505-4149-afd0-c8b7f6984abd" providerId="ADAL" clId="{12E033E0-B087-43A0-8EDD-4F510B3F67D0}" dt="2020-04-01T13:22:04.669" v="28" actId="478"/>
          <ac:spMkLst>
            <pc:docMk/>
            <pc:sldMk cId="3367898553" sldId="870"/>
            <ac:spMk id="3" creationId="{00000000-0000-0000-0000-000000000000}"/>
          </ac:spMkLst>
        </pc:spChg>
        <pc:spChg chg="add mod">
          <ac:chgData name="Jamison, Keith R." userId="9cc4050f-e505-4149-afd0-c8b7f6984abd" providerId="ADAL" clId="{12E033E0-B087-43A0-8EDD-4F510B3F67D0}" dt="2020-04-01T13:24:34.750" v="107" actId="113"/>
          <ac:spMkLst>
            <pc:docMk/>
            <pc:sldMk cId="3367898553" sldId="870"/>
            <ac:spMk id="4" creationId="{46ADA786-E0F6-4D98-B093-8EAC761CC3EE}"/>
          </ac:spMkLst>
        </pc:spChg>
        <pc:spChg chg="add mod">
          <ac:chgData name="Jamison, Keith R." userId="9cc4050f-e505-4149-afd0-c8b7f6984abd" providerId="ADAL" clId="{12E033E0-B087-43A0-8EDD-4F510B3F67D0}" dt="2020-04-01T13:25:21.852" v="137" actId="113"/>
          <ac:spMkLst>
            <pc:docMk/>
            <pc:sldMk cId="3367898553" sldId="870"/>
            <ac:spMk id="5" creationId="{64B6DB81-0887-4A83-AAB3-486D2FF782C1}"/>
          </ac:spMkLst>
        </pc:spChg>
      </pc:sldChg>
      <pc:sldChg chg="modSp">
        <pc:chgData name="Jamison, Keith R." userId="9cc4050f-e505-4149-afd0-c8b7f6984abd" providerId="ADAL" clId="{12E033E0-B087-43A0-8EDD-4F510B3F67D0}" dt="2020-04-02T19:48:24.318" v="1168" actId="6549"/>
        <pc:sldMkLst>
          <pc:docMk/>
          <pc:sldMk cId="564824690" sldId="871"/>
        </pc:sldMkLst>
        <pc:spChg chg="mod">
          <ac:chgData name="Jamison, Keith R." userId="9cc4050f-e505-4149-afd0-c8b7f6984abd" providerId="ADAL" clId="{12E033E0-B087-43A0-8EDD-4F510B3F67D0}" dt="2020-04-02T19:48:24.318" v="1168" actId="6549"/>
          <ac:spMkLst>
            <pc:docMk/>
            <pc:sldMk cId="564824690" sldId="871"/>
            <ac:spMk id="3" creationId="{00000000-0000-0000-0000-000000000000}"/>
          </ac:spMkLst>
        </pc:spChg>
      </pc:sldChg>
      <pc:sldChg chg="modSp">
        <pc:chgData name="Jamison, Keith R." userId="9cc4050f-e505-4149-afd0-c8b7f6984abd" providerId="ADAL" clId="{12E033E0-B087-43A0-8EDD-4F510B3F67D0}" dt="2020-04-02T17:36:15.194" v="579" actId="20577"/>
        <pc:sldMkLst>
          <pc:docMk/>
          <pc:sldMk cId="2034166467" sldId="872"/>
        </pc:sldMkLst>
        <pc:spChg chg="mod">
          <ac:chgData name="Jamison, Keith R." userId="9cc4050f-e505-4149-afd0-c8b7f6984abd" providerId="ADAL" clId="{12E033E0-B087-43A0-8EDD-4F510B3F67D0}" dt="2020-04-02T17:36:15.194" v="579" actId="20577"/>
          <ac:spMkLst>
            <pc:docMk/>
            <pc:sldMk cId="2034166467" sldId="872"/>
            <ac:spMk id="3" creationId="{00000000-0000-0000-0000-000000000000}"/>
          </ac:spMkLst>
        </pc:spChg>
      </pc:sldChg>
      <pc:sldChg chg="modSp">
        <pc:chgData name="Jamison, Keith R." userId="9cc4050f-e505-4149-afd0-c8b7f6984abd" providerId="ADAL" clId="{12E033E0-B087-43A0-8EDD-4F510B3F67D0}" dt="2020-04-02T19:47:55.335" v="1164" actId="6549"/>
        <pc:sldMkLst>
          <pc:docMk/>
          <pc:sldMk cId="2897891351" sldId="873"/>
        </pc:sldMkLst>
        <pc:spChg chg="mod">
          <ac:chgData name="Jamison, Keith R." userId="9cc4050f-e505-4149-afd0-c8b7f6984abd" providerId="ADAL" clId="{12E033E0-B087-43A0-8EDD-4F510B3F67D0}" dt="2020-04-02T18:31:06.946" v="809" actId="6549"/>
          <ac:spMkLst>
            <pc:docMk/>
            <pc:sldMk cId="2897891351" sldId="873"/>
            <ac:spMk id="2" creationId="{00000000-0000-0000-0000-000000000000}"/>
          </ac:spMkLst>
        </pc:spChg>
        <pc:spChg chg="mod">
          <ac:chgData name="Jamison, Keith R." userId="9cc4050f-e505-4149-afd0-c8b7f6984abd" providerId="ADAL" clId="{12E033E0-B087-43A0-8EDD-4F510B3F67D0}" dt="2020-04-02T19:47:55.335" v="1164" actId="6549"/>
          <ac:spMkLst>
            <pc:docMk/>
            <pc:sldMk cId="2897891351" sldId="87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523" cy="464662"/>
          </a:xfrm>
          <a:prstGeom prst="rect">
            <a:avLst/>
          </a:prstGeom>
        </p:spPr>
        <p:txBody>
          <a:bodyPr vert="horz" lIns="91323" tIns="45661" rIns="91323" bIns="45661" rtlCol="0"/>
          <a:lstStyle>
            <a:lvl1pPr algn="l">
              <a:defRPr sz="1200"/>
            </a:lvl1pPr>
          </a:lstStyle>
          <a:p>
            <a:endParaRPr lang="en-US"/>
          </a:p>
        </p:txBody>
      </p:sp>
      <p:sp>
        <p:nvSpPr>
          <p:cNvPr id="3" name="Date Placeholder 2"/>
          <p:cNvSpPr>
            <a:spLocks noGrp="1"/>
          </p:cNvSpPr>
          <p:nvPr>
            <p:ph type="dt" sz="quarter" idx="1"/>
          </p:nvPr>
        </p:nvSpPr>
        <p:spPr>
          <a:xfrm>
            <a:off x="3971293" y="1"/>
            <a:ext cx="3037523" cy="464662"/>
          </a:xfrm>
          <a:prstGeom prst="rect">
            <a:avLst/>
          </a:prstGeom>
        </p:spPr>
        <p:txBody>
          <a:bodyPr vert="horz" lIns="91323" tIns="45661" rIns="91323" bIns="45661" rtlCol="0"/>
          <a:lstStyle>
            <a:lvl1pPr algn="r">
              <a:defRPr sz="1200"/>
            </a:lvl1pPr>
          </a:lstStyle>
          <a:p>
            <a:fld id="{AC9F16DD-7689-4D4E-98CD-2B2C2458DAA4}" type="datetimeFigureOut">
              <a:rPr lang="en-US" smtClean="0"/>
              <a:pPr/>
              <a:t>6/1/2020</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23" tIns="45661" rIns="91323" bIns="45661" rtlCol="0" anchor="b"/>
          <a:lstStyle>
            <a:lvl1pPr algn="l">
              <a:defRPr sz="1200"/>
            </a:lvl1pPr>
          </a:lstStyle>
          <a:p>
            <a:endParaRPr lang="en-US"/>
          </a:p>
        </p:txBody>
      </p:sp>
      <p:sp>
        <p:nvSpPr>
          <p:cNvPr id="5" name="Slide Number Placeholder 4"/>
          <p:cNvSpPr>
            <a:spLocks noGrp="1"/>
          </p:cNvSpPr>
          <p:nvPr>
            <p:ph type="sldNum" sz="quarter" idx="3"/>
          </p:nvPr>
        </p:nvSpPr>
        <p:spPr>
          <a:xfrm>
            <a:off x="3971293" y="8830153"/>
            <a:ext cx="3037523" cy="464662"/>
          </a:xfrm>
          <a:prstGeom prst="rect">
            <a:avLst/>
          </a:prstGeom>
        </p:spPr>
        <p:txBody>
          <a:bodyPr vert="horz" lIns="91323" tIns="45661" rIns="91323" bIns="45661" rtlCol="0" anchor="b"/>
          <a:lstStyle>
            <a:lvl1pPr algn="r">
              <a:defRPr sz="1200"/>
            </a:lvl1pPr>
          </a:lstStyle>
          <a:p>
            <a:fld id="{9C6D537E-7B5E-4D65-9411-9AF92C69CD82}" type="slidenum">
              <a:rPr lang="en-US" smtClean="0"/>
              <a:pPr/>
              <a:t>‹#›</a:t>
            </a:fld>
            <a:endParaRPr lang="en-US"/>
          </a:p>
        </p:txBody>
      </p:sp>
    </p:spTree>
    <p:extLst>
      <p:ext uri="{BB962C8B-B14F-4D97-AF65-F5344CB8AC3E}">
        <p14:creationId xmlns:p14="http://schemas.microsoft.com/office/powerpoint/2010/main" val="1491914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6/1/2020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8" tIns="46580" rIns="93158" bIns="46580"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4789">
              <a:defRPr/>
            </a:pPr>
            <a:fld id="{3E259B31-9835-4232-91D0-DACD3CA69458}" type="slidenum">
              <a:rPr lang="en-US">
                <a:solidFill>
                  <a:srgbClr val="000000"/>
                </a:solidFill>
              </a:rPr>
              <a:pPr defTabSz="464789">
                <a:defRPr/>
              </a:pPr>
              <a:t>1</a:t>
            </a:fld>
            <a:endParaRPr lang="en-US">
              <a:solidFill>
                <a:srgbClr val="000000"/>
              </a:solidFill>
            </a:endParaRPr>
          </a:p>
        </p:txBody>
      </p:sp>
      <p:sp>
        <p:nvSpPr>
          <p:cNvPr id="18435" name="Slide Image Placeholder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8436" name="Notes Placeholder 6"/>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400" dirty="0"/>
          </a:p>
        </p:txBody>
      </p:sp>
      <p:sp>
        <p:nvSpPr>
          <p:cNvPr id="24582" name="Date Placeholder 2"/>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464789">
              <a:defRPr/>
            </a:pPr>
            <a:r>
              <a:rPr lang="en-US" dirty="0">
                <a:solidFill>
                  <a:srgbClr val="000000"/>
                </a:solidFill>
              </a:rPr>
              <a:t>5/15/2013</a:t>
            </a:r>
          </a:p>
        </p:txBody>
      </p:sp>
      <p:sp>
        <p:nvSpPr>
          <p:cNvPr id="24583" name="Header Placeholder 1"/>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464789">
              <a:defRPr/>
            </a:pPr>
            <a:endParaRPr lang="en-US" dirty="0">
              <a:solidFill>
                <a:srgbClr val="000000"/>
              </a:solidFill>
            </a:endParaRPr>
          </a:p>
        </p:txBody>
      </p:sp>
      <p:sp>
        <p:nvSpPr>
          <p:cNvPr id="3" name="Footer Placeholder 2"/>
          <p:cNvSpPr>
            <a:spLocks noGrp="1"/>
          </p:cNvSpPr>
          <p:nvPr>
            <p:ph type="ftr" sz="quarter" idx="4"/>
          </p:nvPr>
        </p:nvSpPr>
        <p:spPr/>
        <p:txBody>
          <a:bodyPr/>
          <a:lstStyle/>
          <a:p>
            <a:pPr>
              <a:defRPr/>
            </a:pPr>
            <a:r>
              <a:rPr lang="en-US">
                <a:solidFill>
                  <a:prstClr val="black"/>
                </a:solidFill>
              </a:rPr>
              <a:t>AMO Overview</a:t>
            </a:r>
            <a:endParaRPr lang="en-US" dirty="0">
              <a:solidFill>
                <a:prstClr val="black"/>
              </a:solidFill>
            </a:endParaRPr>
          </a:p>
        </p:txBody>
      </p:sp>
    </p:spTree>
    <p:extLst>
      <p:ext uri="{BB962C8B-B14F-4D97-AF65-F5344CB8AC3E}">
        <p14:creationId xmlns:p14="http://schemas.microsoft.com/office/powerpoint/2010/main" val="271913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5255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1465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8726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r>
              <a:rPr lang="en-US" baseline="0" dirty="0" smtClean="0"/>
              <a:t> Hefner, Tech Manager for the AMO projects related to WBG </a:t>
            </a:r>
            <a:r>
              <a:rPr lang="en-US" baseline="0" smtClean="0"/>
              <a:t>Power Electronics.</a:t>
            </a:r>
            <a:endParaRPr lang="en-US" baseline="0" dirty="0" smtClean="0"/>
          </a:p>
          <a:p>
            <a:endParaRPr lang="en-US" baseline="0" dirty="0" smtClean="0"/>
          </a:p>
          <a:p>
            <a:r>
              <a:rPr lang="en-US" baseline="0" dirty="0" smtClean="0"/>
              <a:t>Objective is to advance WBG semiconductor materials, devices, and applications that result in improvements in energy efficiency, enable cost-efficient integration of power systems, and accelerate the adoption of clean energy technologies. </a:t>
            </a:r>
          </a:p>
          <a:p>
            <a:endParaRPr lang="en-US" baseline="0" dirty="0" smtClean="0"/>
          </a:p>
          <a:p>
            <a:r>
              <a:rPr lang="en-US" baseline="0" dirty="0" smtClean="0"/>
              <a:t>In 2015, AMO competed a WBG PE manufacturing institute and awarded it to NCSU as the PA </a:t>
            </a:r>
            <a:r>
              <a:rPr lang="en-US" baseline="0" dirty="0" err="1" smtClean="0"/>
              <a:t>insititue</a:t>
            </a:r>
            <a:r>
              <a:rPr lang="en-US" baseline="0" dirty="0" smtClean="0"/>
              <a:t>. The institute addresses WBG power device manufacturing and supply chain integration as well as EWD to train the future workforce. </a:t>
            </a:r>
          </a:p>
          <a:p>
            <a:endParaRPr lang="en-US" baseline="0" dirty="0" smtClean="0"/>
          </a:p>
          <a:p>
            <a:r>
              <a:rPr lang="en-US" baseline="0" dirty="0" smtClean="0"/>
              <a:t>We also have two WBG PE traineeships; one at UTK and the other at VA Tech. This future workforce is very important since the WBG PE industry has grown exponentially in the last two years with a large portion of the device manufacturing and applications in the US.</a:t>
            </a:r>
          </a:p>
          <a:p>
            <a:endParaRPr lang="en-US" baseline="0" dirty="0" smtClean="0"/>
          </a:p>
          <a:p>
            <a:r>
              <a:rPr lang="en-US" baseline="0" dirty="0" smtClean="0"/>
              <a:t>The NGEM 1 program competed in 2017, addresses MV, MW class motors including a hybrid-electric aviation motor and three high speed compressor motors. Two of the projects are using 10 kV transistors for the motor drive.  Many of these applications would not be practical without WBG semiconductors.</a:t>
            </a:r>
          </a:p>
          <a:p>
            <a:endParaRPr lang="en-US" baseline="0" dirty="0" smtClean="0"/>
          </a:p>
          <a:p>
            <a:r>
              <a:rPr lang="en-US" baseline="0" dirty="0" smtClean="0"/>
              <a:t>The most WBG PE </a:t>
            </a:r>
            <a:r>
              <a:rPr lang="en-US" baseline="0" dirty="0" err="1" smtClean="0"/>
              <a:t>compitition</a:t>
            </a:r>
            <a:r>
              <a:rPr lang="en-US" baseline="0" dirty="0" smtClean="0"/>
              <a:t> was for NL let projects. One of the awards was to NREL for testing analysis and applications of direct-grid-connected inverters using the new 10 kV transistors. </a:t>
            </a:r>
          </a:p>
          <a:p>
            <a:endParaRPr lang="en-US" baseline="0" dirty="0" smtClean="0"/>
          </a:p>
          <a:p>
            <a:r>
              <a:rPr lang="en-US" baseline="0" dirty="0" smtClean="0"/>
              <a:t>Finally, I wan to leave you with the thought that WBG PE will have important benefits for many other DOE programs including AMO CHP, EERE’s PV, EV, Wind offices as well as the office of electricity.</a:t>
            </a:r>
          </a:p>
        </p:txBody>
      </p:sp>
      <p:sp>
        <p:nvSpPr>
          <p:cNvPr id="4" name="Slide Number Placeholder 3"/>
          <p:cNvSpPr>
            <a:spLocks noGrp="1"/>
          </p:cNvSpPr>
          <p:nvPr>
            <p:ph type="sldNum" sz="quarter" idx="10"/>
          </p:nvPr>
        </p:nvSpPr>
        <p:spPr/>
        <p:txBody>
          <a:bodyPr/>
          <a:lstStyle/>
          <a:p>
            <a:fld id="{31774838-D66D-4F93-9FAF-55682B2CB3F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4638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t>
            </a:r>
            <a:r>
              <a:rPr lang="en-US" baseline="0" dirty="0" smtClean="0"/>
              <a:t> Hefner, Tech Manager for the AMO projects related to WBG </a:t>
            </a:r>
            <a:r>
              <a:rPr lang="en-US" baseline="0" smtClean="0"/>
              <a:t>Power Electronics.</a:t>
            </a:r>
            <a:endParaRPr lang="en-US" baseline="0" dirty="0" smtClean="0"/>
          </a:p>
          <a:p>
            <a:endParaRPr lang="en-US" baseline="0" dirty="0" smtClean="0"/>
          </a:p>
          <a:p>
            <a:r>
              <a:rPr lang="en-US" baseline="0" dirty="0" smtClean="0"/>
              <a:t>Objective is to advance WBG semiconductor materials, devices, and applications that result in improvements in energy efficiency, enable cost-efficient integration of power systems, and accelerate the adoption of clean energy technologies. </a:t>
            </a:r>
          </a:p>
          <a:p>
            <a:endParaRPr lang="en-US" baseline="0" dirty="0" smtClean="0"/>
          </a:p>
          <a:p>
            <a:r>
              <a:rPr lang="en-US" baseline="0" dirty="0" smtClean="0"/>
              <a:t>In 2015, AMO competed a WBG PE manufacturing institute and awarded it to NCSU as the PA </a:t>
            </a:r>
            <a:r>
              <a:rPr lang="en-US" baseline="0" dirty="0" err="1" smtClean="0"/>
              <a:t>insititue</a:t>
            </a:r>
            <a:r>
              <a:rPr lang="en-US" baseline="0" dirty="0" smtClean="0"/>
              <a:t>. The institute addresses WBG power device manufacturing and supply chain integration as well as EWD to train the future workforce. </a:t>
            </a:r>
          </a:p>
          <a:p>
            <a:endParaRPr lang="en-US" baseline="0" dirty="0" smtClean="0"/>
          </a:p>
          <a:p>
            <a:r>
              <a:rPr lang="en-US" baseline="0" dirty="0" smtClean="0"/>
              <a:t>We also have two WBG PE traineeships; one at UTK and the other at VA Tech. This future workforce is very important since the WBG PE industry has grown exponentially in the last two years with a large portion of the device manufacturing and applications in the US.</a:t>
            </a:r>
          </a:p>
          <a:p>
            <a:endParaRPr lang="en-US" baseline="0" dirty="0" smtClean="0"/>
          </a:p>
          <a:p>
            <a:r>
              <a:rPr lang="en-US" baseline="0" dirty="0" smtClean="0"/>
              <a:t>The NGEM 1 program competed in 2017, addresses MV, MW class motors including a hybrid-electric aviation motor and three high speed compressor motors. Two of the projects are using 10 kV transistors for the motor drive.  Many of these applications would not be practical without WBG semiconductors.</a:t>
            </a:r>
          </a:p>
          <a:p>
            <a:endParaRPr lang="en-US" baseline="0" dirty="0" smtClean="0"/>
          </a:p>
          <a:p>
            <a:r>
              <a:rPr lang="en-US" baseline="0" dirty="0" smtClean="0"/>
              <a:t>The most WBG PE </a:t>
            </a:r>
            <a:r>
              <a:rPr lang="en-US" baseline="0" dirty="0" err="1" smtClean="0"/>
              <a:t>compitition</a:t>
            </a:r>
            <a:r>
              <a:rPr lang="en-US" baseline="0" dirty="0" smtClean="0"/>
              <a:t> was for NL let projects. One of the awards was to NREL for testing analysis and applications of direct-grid-connected inverters using the new 10 kV transistors. </a:t>
            </a:r>
          </a:p>
          <a:p>
            <a:endParaRPr lang="en-US" baseline="0" dirty="0" smtClean="0"/>
          </a:p>
          <a:p>
            <a:r>
              <a:rPr lang="en-US" baseline="0" dirty="0" smtClean="0"/>
              <a:t>Finally, I wan to leave you with the thought that WBG PE will have important benefits for many other DOE programs including AMO CHP, EERE’s PV, EV, Wind offices as well as the office of electricity.</a:t>
            </a:r>
          </a:p>
        </p:txBody>
      </p:sp>
      <p:sp>
        <p:nvSpPr>
          <p:cNvPr id="4" name="Slide Number Placeholder 3"/>
          <p:cNvSpPr>
            <a:spLocks noGrp="1"/>
          </p:cNvSpPr>
          <p:nvPr>
            <p:ph type="sldNum" sz="quarter" idx="10"/>
          </p:nvPr>
        </p:nvSpPr>
        <p:spPr/>
        <p:txBody>
          <a:bodyPr/>
          <a:lstStyle/>
          <a:p>
            <a:fld id="{31774838-D66D-4F93-9FAF-55682B2CB3F9}"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83666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6688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6580CD6-F454-43A1-A27E-2DE49F2159ED}" type="slidenum">
              <a:rPr lang="en-US" altLang="en-US" smtClean="0"/>
              <a:pPr>
                <a:defRPr/>
              </a:pPr>
              <a:t>11</a:t>
            </a:fld>
            <a:endParaRPr lang="en-US" altLang="en-US" dirty="0"/>
          </a:p>
        </p:txBody>
      </p:sp>
    </p:spTree>
    <p:extLst>
      <p:ext uri="{BB962C8B-B14F-4D97-AF65-F5344CB8AC3E}">
        <p14:creationId xmlns:p14="http://schemas.microsoft.com/office/powerpoint/2010/main" val="257964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5E4F5A-D7DD-4B3F-8D26-2BB23556C96C}"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978038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3575050" y="727676"/>
            <a:ext cx="5111750" cy="5398487"/>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310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1093464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23109460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33128289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1159991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40907987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0204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88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546059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47094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5357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7949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0300237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4703137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88223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372030559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4903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6927947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057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7952810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2482232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EADF8E4F-CC7C-4420-916D-0457B4A37825}" type="datetimeFigureOut">
              <a:rPr lang="en-US" smtClean="0">
                <a:solidFill>
                  <a:srgbClr val="000000"/>
                </a:solidFill>
                <a:latin typeface="Franklin Gothic Book"/>
              </a:rPr>
              <a:pPr fontAlgn="auto">
                <a:spcBef>
                  <a:spcPts val="0"/>
                </a:spcBef>
                <a:spcAft>
                  <a:spcPts val="0"/>
                </a:spcAft>
              </a:pPr>
              <a:t>6/1/2020</a:t>
            </a:fld>
            <a:endParaRPr lang="en-US">
              <a:solidFill>
                <a:srgbClr val="000000"/>
              </a:solidFill>
              <a:latin typeface="Franklin Gothic Book"/>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en-US">
              <a:solidFill>
                <a:srgbClr val="000000"/>
              </a:solidFill>
              <a:latin typeface="Franklin Gothic Book"/>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E0989DF3-7FAF-4BFC-8184-9208EEDF44CB}" type="slidenum">
              <a:rPr lang="en-US" smtClean="0">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547692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0834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34841763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
        <p:nvSpPr>
          <p:cNvPr id="5" name="TextBox 4"/>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41669859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662970"/>
            <a:ext cx="9144000" cy="45719"/>
          </a:xfrm>
          <a:prstGeom prst="rect">
            <a:avLst/>
          </a:prstGeom>
        </p:spPr>
      </p:pic>
    </p:spTree>
    <p:extLst>
      <p:ext uri="{BB962C8B-B14F-4D97-AF65-F5344CB8AC3E}">
        <p14:creationId xmlns:p14="http://schemas.microsoft.com/office/powerpoint/2010/main" val="27645108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
        <p:nvSpPr>
          <p:cNvPr id="4" name="TextBox 3"/>
          <p:cNvSpPr txBox="1"/>
          <p:nvPr userDrawn="1"/>
        </p:nvSpPr>
        <p:spPr>
          <a:xfrm>
            <a:off x="6858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201654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
        <p:nvSpPr>
          <p:cNvPr id="2" name="TextBox 1"/>
          <p:cNvSpPr txBox="1"/>
          <p:nvPr userDrawn="1"/>
        </p:nvSpPr>
        <p:spPr>
          <a:xfrm>
            <a:off x="914400" y="6507506"/>
            <a:ext cx="3962400" cy="350494"/>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r>
              <a:rPr lang="en-US" sz="1400" b="1" dirty="0">
                <a:solidFill>
                  <a:srgbClr val="FF0000"/>
                </a:solidFill>
                <a:latin typeface="Calibri"/>
                <a:cs typeface="Arial Narrow"/>
              </a:rPr>
              <a:t>For Internal DOE discussion only.  Do not distribute</a:t>
            </a:r>
          </a:p>
        </p:txBody>
      </p:sp>
    </p:spTree>
    <p:extLst>
      <p:ext uri="{BB962C8B-B14F-4D97-AF65-F5344CB8AC3E}">
        <p14:creationId xmlns:p14="http://schemas.microsoft.com/office/powerpoint/2010/main" val="27493329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6"/>
            <a:ext cx="9144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869" y="1"/>
            <a:ext cx="1374339"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photo collage_widescree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9950"/>
            <a:ext cx="91440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54341" y="1544721"/>
            <a:ext cx="8269754" cy="702831"/>
          </a:xfrm>
          <a:prstGeom prst="rect">
            <a:avLst/>
          </a:prstGeom>
        </p:spPr>
        <p:txBody>
          <a:bodyPr>
            <a:normAutofit/>
          </a:bodyPr>
          <a:lstStyle>
            <a:lvl1pPr marL="0" indent="0" algn="l">
              <a:buNone/>
              <a:defRPr sz="3001" b="1" i="0">
                <a:solidFill>
                  <a:srgbClr val="282B2E"/>
                </a:solidFill>
                <a:latin typeface="+mj-lt"/>
                <a:cs typeface="Aria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7"/>
          <p:cNvSpPr>
            <a:spLocks noGrp="1"/>
          </p:cNvSpPr>
          <p:nvPr>
            <p:ph type="body" sz="quarter" idx="10"/>
          </p:nvPr>
        </p:nvSpPr>
        <p:spPr>
          <a:xfrm>
            <a:off x="554669" y="2400760"/>
            <a:ext cx="4171052" cy="331125"/>
          </a:xfrm>
          <a:prstGeom prst="rect">
            <a:avLst/>
          </a:prstGeom>
        </p:spPr>
        <p:txBody>
          <a:bodyPr/>
          <a:lstStyle>
            <a:lvl1pPr marL="0" marR="0" indent="0" algn="l" defTabSz="342991" rtl="0" eaLnBrk="1" fontAlgn="auto" latinLnBrk="0" hangingPunct="1">
              <a:lnSpc>
                <a:spcPct val="100000"/>
              </a:lnSpc>
              <a:spcBef>
                <a:spcPct val="20000"/>
              </a:spcBef>
              <a:spcAft>
                <a:spcPts val="0"/>
              </a:spcAft>
              <a:buClrTx/>
              <a:buSzTx/>
              <a:buFontTx/>
              <a:buNone/>
              <a:tabLst/>
              <a:defRPr kumimoji="0" lang="en-US" sz="1200" b="1" i="0" u="none" strike="noStrike" kern="1200" cap="none" spc="0" normalizeH="0" baseline="0" noProof="0">
                <a:ln>
                  <a:noFill/>
                </a:ln>
                <a:solidFill>
                  <a:srgbClr val="282B2E"/>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p:nvPr>
        </p:nvSpPr>
        <p:spPr>
          <a:xfrm>
            <a:off x="559106" y="2848575"/>
            <a:ext cx="1854939" cy="288687"/>
          </a:xfrm>
          <a:prstGeom prst="rect">
            <a:avLst/>
          </a:prstGeom>
        </p:spPr>
        <p:txBody>
          <a:bodyPr>
            <a:normAutofit/>
          </a:bodyPr>
          <a:lstStyle>
            <a:lvl1pPr>
              <a:buNone/>
              <a:defRPr sz="900">
                <a:solidFill>
                  <a:srgbClr val="282B2E"/>
                </a:solidFill>
                <a:latin typeface="+mn-lt"/>
                <a:cs typeface="Aria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18231635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0"/>
          </p:nvPr>
        </p:nvSpPr>
        <p:spPr>
          <a:xfrm>
            <a:off x="358211" y="1046533"/>
            <a:ext cx="8427200" cy="53707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23767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37197" indent="-137197">
              <a:defRPr sz="1650" b="0" baseline="0"/>
            </a:lvl1pPr>
            <a:lvl2pPr>
              <a:buSzPct val="80000"/>
              <a:buFont typeface="Courier New" pitchFamily="49" charset="0"/>
              <a:buChar char="o"/>
              <a:defRPr lang="en-US" sz="1650" kern="1200" dirty="0" smtClean="0">
                <a:solidFill>
                  <a:schemeClr val="tx1"/>
                </a:solidFill>
                <a:latin typeface="+mn-lt"/>
                <a:ea typeface="+mn-ea"/>
                <a:cs typeface="+mn-cs"/>
              </a:defRPr>
            </a:lvl2pPr>
            <a:lvl3pPr>
              <a:buFont typeface="Calibri" pitchFamily="34" charset="0"/>
              <a:buChar char="–"/>
              <a:defRPr sz="1500"/>
            </a:lvl3pPr>
            <a:lvl4pPr>
              <a:buFont typeface="Wingdings" pitchFamily="2" charset="2"/>
              <a:buChar cha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737847" y="1677981"/>
            <a:ext cx="4249271" cy="4267200"/>
          </a:xfrm>
          <a:prstGeom prst="rect">
            <a:avLst/>
          </a:prstGeom>
        </p:spPr>
        <p:txBody>
          <a:bodyPr/>
          <a:lstStyle>
            <a:lvl1pPr marL="137197" indent="-137197">
              <a:defRPr sz="1650" b="0"/>
            </a:lvl1pPr>
            <a:lvl2pPr>
              <a:buSzPct val="80000"/>
              <a:buFont typeface="Courier New" pitchFamily="49" charset="0"/>
              <a:buChar char="o"/>
              <a:defRPr sz="1650"/>
            </a:lvl2pPr>
            <a:lvl3pPr>
              <a:buFont typeface="Calibri" pitchFamily="34" charset="0"/>
              <a:buChar char="–"/>
              <a:defRPr sz="1500"/>
            </a:lvl3pPr>
            <a:lvl4pPr>
              <a:buFont typeface="Wingdings" pitchFamily="2" charset="2"/>
              <a:buChar cha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1800" b="1"/>
            </a:lvl1pPr>
          </a:lstStyle>
          <a:p>
            <a:pPr lvl="0"/>
            <a:r>
              <a:rPr lang="en-US" smtClean="0"/>
              <a:t>Click to edit Master text styles</a:t>
            </a:r>
          </a:p>
        </p:txBody>
      </p:sp>
      <p:sp>
        <p:nvSpPr>
          <p:cNvPr id="9" name="Text Placeholder 8"/>
          <p:cNvSpPr>
            <a:spLocks noGrp="1"/>
          </p:cNvSpPr>
          <p:nvPr>
            <p:ph type="body" sz="quarter" idx="11"/>
          </p:nvPr>
        </p:nvSpPr>
        <p:spPr>
          <a:xfrm>
            <a:off x="4737847" y="1068381"/>
            <a:ext cx="4249271" cy="457200"/>
          </a:xfrm>
          <a:prstGeom prst="rect">
            <a:avLst/>
          </a:prstGeom>
        </p:spPr>
        <p:txBody>
          <a:bodyPr>
            <a:noAutofit/>
          </a:bodyPr>
          <a:lstStyle>
            <a:lvl1pPr>
              <a:buNone/>
              <a:defRPr sz="1800" b="1"/>
            </a:lvl1pPr>
          </a:lstStyle>
          <a:p>
            <a:pPr lvl="0"/>
            <a:r>
              <a:rPr lang="en-US" smtClean="0"/>
              <a:t>Click to edit Master text styles</a:t>
            </a:r>
          </a:p>
        </p:txBody>
      </p:sp>
    </p:spTree>
    <p:extLst>
      <p:ext uri="{BB962C8B-B14F-4D97-AF65-F5344CB8AC3E}">
        <p14:creationId xmlns:p14="http://schemas.microsoft.com/office/powerpoint/2010/main" val="22766507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smtClean="0"/>
              <a:t>Click icon to add chart</a:t>
            </a:r>
            <a:endParaRPr lang="en-US" noProof="0"/>
          </a:p>
        </p:txBody>
      </p:sp>
    </p:spTree>
    <p:extLst>
      <p:ext uri="{BB962C8B-B14F-4D97-AF65-F5344CB8AC3E}">
        <p14:creationId xmlns:p14="http://schemas.microsoft.com/office/powerpoint/2010/main" val="21596184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6"/>
            <a:ext cx="9144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8"/>
            <a:ext cx="9144000" cy="812725"/>
          </a:xfrm>
        </p:spPr>
        <p:txBody>
          <a:bodyPr/>
          <a:lstStyle>
            <a:lvl1pPr algn="ctr">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1" y="3257084"/>
            <a:ext cx="9143999" cy="1150564"/>
          </a:xfrm>
          <a:prstGeom prst="rect">
            <a:avLst/>
          </a:prstGeom>
        </p:spPr>
        <p:txBody>
          <a:bodyP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3858005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7145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Content Placeholder 6"/>
          <p:cNvSpPr>
            <a:spLocks noGrp="1"/>
          </p:cNvSpPr>
          <p:nvPr>
            <p:ph sz="quarter" idx="10"/>
          </p:nvPr>
        </p:nvSpPr>
        <p:spPr>
          <a:xfrm>
            <a:off x="358211" y="1046533"/>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86728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37197" indent="-137197">
              <a:defRPr sz="1650" b="0" baseline="0">
                <a:solidFill>
                  <a:srgbClr val="FFFFFF"/>
                </a:solidFill>
              </a:defRPr>
            </a:lvl1pPr>
            <a:lvl2pPr>
              <a:buSzPct val="80000"/>
              <a:buFont typeface="Courier New" pitchFamily="49" charset="0"/>
              <a:buChar char="o"/>
              <a:defRPr lang="en-US" sz="1650" kern="1200" dirty="0" smtClean="0">
                <a:solidFill>
                  <a:srgbClr val="FFFFFF"/>
                </a:solidFill>
                <a:latin typeface="+mn-lt"/>
                <a:ea typeface="+mn-ea"/>
                <a:cs typeface="+mn-cs"/>
              </a:defRPr>
            </a:lvl2pPr>
            <a:lvl3pPr>
              <a:buFont typeface="Calibri" pitchFamily="34" charset="0"/>
              <a:buChar char="–"/>
              <a:defRPr sz="1500">
                <a:solidFill>
                  <a:srgbClr val="FFFFFF"/>
                </a:solidFill>
              </a:defRPr>
            </a:lvl3pPr>
            <a:lvl4pPr>
              <a:buFont typeface="Wingdings" pitchFamily="2" charset="2"/>
              <a:buChar char="§"/>
              <a:defRPr sz="1350">
                <a:solidFill>
                  <a:srgbClr val="FFFFFF"/>
                </a:solidFill>
              </a:defRPr>
            </a:lvl4pPr>
            <a:lvl5pPr>
              <a:defRPr sz="1350">
                <a:solidFill>
                  <a:srgbClr val="FFFFFF"/>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737847" y="1677981"/>
            <a:ext cx="4249271" cy="4267200"/>
          </a:xfrm>
          <a:prstGeom prst="rect">
            <a:avLst/>
          </a:prstGeom>
        </p:spPr>
        <p:txBody>
          <a:bodyPr/>
          <a:lstStyle>
            <a:lvl1pPr marL="137197" indent="-137197">
              <a:defRPr sz="1650" b="0">
                <a:solidFill>
                  <a:srgbClr val="FFFFFF"/>
                </a:solidFill>
              </a:defRPr>
            </a:lvl1pPr>
            <a:lvl2pPr>
              <a:buSzPct val="80000"/>
              <a:buFont typeface="Courier New" pitchFamily="49" charset="0"/>
              <a:buChar char="o"/>
              <a:defRPr sz="1650">
                <a:solidFill>
                  <a:srgbClr val="FFFFFF"/>
                </a:solidFill>
              </a:defRPr>
            </a:lvl2pPr>
            <a:lvl3pPr>
              <a:buFont typeface="Calibri" pitchFamily="34" charset="0"/>
              <a:buChar char="–"/>
              <a:defRPr sz="1500">
                <a:solidFill>
                  <a:srgbClr val="FFFFFF"/>
                </a:solidFill>
              </a:defRPr>
            </a:lvl3pPr>
            <a:lvl4pPr>
              <a:buFont typeface="Wingdings" pitchFamily="2" charset="2"/>
              <a:buChar char="§"/>
              <a:defRPr sz="1350">
                <a:solidFill>
                  <a:srgbClr val="FFFFFF"/>
                </a:solidFill>
              </a:defRPr>
            </a:lvl4pPr>
            <a:lvl5pPr>
              <a:defRPr sz="1350">
                <a:solidFill>
                  <a:srgbClr val="FFFFFF"/>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1800" b="1">
                <a:solidFill>
                  <a:srgbClr val="FFFFFF"/>
                </a:solidFill>
              </a:defRPr>
            </a:lvl1pPr>
          </a:lstStyle>
          <a:p>
            <a:pPr lvl="0"/>
            <a:r>
              <a:rPr lang="en-US" smtClean="0"/>
              <a:t>Click to edit Master text styles</a:t>
            </a:r>
          </a:p>
        </p:txBody>
      </p:sp>
      <p:sp>
        <p:nvSpPr>
          <p:cNvPr id="12" name="Text Placeholder 8"/>
          <p:cNvSpPr>
            <a:spLocks noGrp="1"/>
          </p:cNvSpPr>
          <p:nvPr>
            <p:ph type="body" sz="quarter" idx="11"/>
          </p:nvPr>
        </p:nvSpPr>
        <p:spPr>
          <a:xfrm>
            <a:off x="4737847" y="1068381"/>
            <a:ext cx="4249271" cy="457200"/>
          </a:xfrm>
          <a:prstGeom prst="rect">
            <a:avLst/>
          </a:prstGeom>
        </p:spPr>
        <p:txBody>
          <a:bodyPr>
            <a:noAutofit/>
          </a:bodyPr>
          <a:lstStyle>
            <a:lvl1pPr>
              <a:buNone/>
              <a:defRPr sz="18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4871754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smtClean="0"/>
              <a:t>Click icon to add chart</a:t>
            </a:r>
            <a:endParaRPr lang="en-US" noProof="0"/>
          </a:p>
        </p:txBody>
      </p:sp>
    </p:spTree>
    <p:extLst>
      <p:ext uri="{BB962C8B-B14F-4D97-AF65-F5344CB8AC3E}">
        <p14:creationId xmlns:p14="http://schemas.microsoft.com/office/powerpoint/2010/main" val="41041296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1"/>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2476">
                <a:solidFill>
                  <a:srgbClr val="FFFFFF"/>
                </a:solidFill>
              </a:rPr>
              <a:t>Click to edit Master title style</a:t>
            </a:r>
          </a:p>
        </p:txBody>
      </p:sp>
      <p:sp>
        <p:nvSpPr>
          <p:cNvPr id="10" name="Text Placeholder 6"/>
          <p:cNvSpPr>
            <a:spLocks noGrp="1"/>
          </p:cNvSpPr>
          <p:nvPr>
            <p:ph type="body" sz="quarter" idx="11"/>
          </p:nvPr>
        </p:nvSpPr>
        <p:spPr>
          <a:xfrm>
            <a:off x="1" y="3257084"/>
            <a:ext cx="9143999" cy="1150564"/>
          </a:xfrm>
          <a:prstGeom prst="rect">
            <a:avLst/>
          </a:prstGeom>
        </p:spPr>
        <p:txBody>
          <a:bodyPr/>
          <a:lstStyle>
            <a:lvl1pPr marL="0" indent="0" algn="ctr">
              <a:buFontTx/>
              <a:buNone/>
              <a:defRPr>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9546006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6"/>
            <a:ext cx="9144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869" y="1"/>
            <a:ext cx="1374339"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photo collage_widescree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9950"/>
            <a:ext cx="91440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54341" y="1544721"/>
            <a:ext cx="8269754" cy="702831"/>
          </a:xfrm>
          <a:prstGeom prst="rect">
            <a:avLst/>
          </a:prstGeom>
        </p:spPr>
        <p:txBody>
          <a:bodyPr>
            <a:normAutofit/>
          </a:bodyPr>
          <a:lstStyle>
            <a:lvl1pPr marL="0" indent="0" algn="l">
              <a:buNone/>
              <a:defRPr sz="3001" b="1" i="0">
                <a:solidFill>
                  <a:srgbClr val="282B2E"/>
                </a:solidFill>
                <a:latin typeface="+mj-lt"/>
                <a:cs typeface="Aria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7"/>
          <p:cNvSpPr>
            <a:spLocks noGrp="1"/>
          </p:cNvSpPr>
          <p:nvPr>
            <p:ph type="body" sz="quarter" idx="10"/>
          </p:nvPr>
        </p:nvSpPr>
        <p:spPr>
          <a:xfrm>
            <a:off x="554669" y="2400760"/>
            <a:ext cx="4171052" cy="331125"/>
          </a:xfrm>
          <a:prstGeom prst="rect">
            <a:avLst/>
          </a:prstGeom>
        </p:spPr>
        <p:txBody>
          <a:bodyPr/>
          <a:lstStyle>
            <a:lvl1pPr marL="0" marR="0" indent="0" algn="l" defTabSz="342991" rtl="0" eaLnBrk="1" fontAlgn="auto" latinLnBrk="0" hangingPunct="1">
              <a:lnSpc>
                <a:spcPct val="100000"/>
              </a:lnSpc>
              <a:spcBef>
                <a:spcPct val="20000"/>
              </a:spcBef>
              <a:spcAft>
                <a:spcPts val="0"/>
              </a:spcAft>
              <a:buClrTx/>
              <a:buSzTx/>
              <a:buFontTx/>
              <a:buNone/>
              <a:tabLst/>
              <a:defRPr kumimoji="0" lang="en-US" sz="1200" b="1" i="0" u="none" strike="noStrike" kern="1200" cap="none" spc="0" normalizeH="0" baseline="0" noProof="0">
                <a:ln>
                  <a:noFill/>
                </a:ln>
                <a:solidFill>
                  <a:srgbClr val="282B2E"/>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p:nvPr>
        </p:nvSpPr>
        <p:spPr>
          <a:xfrm>
            <a:off x="559106" y="2848575"/>
            <a:ext cx="1854939" cy="288687"/>
          </a:xfrm>
          <a:prstGeom prst="rect">
            <a:avLst/>
          </a:prstGeom>
        </p:spPr>
        <p:txBody>
          <a:bodyPr>
            <a:normAutofit/>
          </a:bodyPr>
          <a:lstStyle>
            <a:lvl1pPr>
              <a:buNone/>
              <a:defRPr sz="900">
                <a:solidFill>
                  <a:srgbClr val="282B2E"/>
                </a:solidFill>
                <a:latin typeface="+mn-lt"/>
                <a:cs typeface="Aria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6714590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0"/>
          </p:nvPr>
        </p:nvSpPr>
        <p:spPr>
          <a:xfrm>
            <a:off x="358211" y="1046533"/>
            <a:ext cx="8427200" cy="53707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66051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37197" indent="-137197">
              <a:defRPr sz="1650" b="0" baseline="0"/>
            </a:lvl1pPr>
            <a:lvl2pPr>
              <a:buSzPct val="80000"/>
              <a:buFont typeface="Courier New" pitchFamily="49" charset="0"/>
              <a:buChar char="o"/>
              <a:defRPr lang="en-US" sz="1650" kern="1200" dirty="0" smtClean="0">
                <a:solidFill>
                  <a:schemeClr val="tx1"/>
                </a:solidFill>
                <a:latin typeface="+mn-lt"/>
                <a:ea typeface="+mn-ea"/>
                <a:cs typeface="+mn-cs"/>
              </a:defRPr>
            </a:lvl2pPr>
            <a:lvl3pPr>
              <a:buFont typeface="Calibri" pitchFamily="34" charset="0"/>
              <a:buChar char="–"/>
              <a:defRPr sz="1500"/>
            </a:lvl3pPr>
            <a:lvl4pPr>
              <a:buFont typeface="Wingdings" pitchFamily="2" charset="2"/>
              <a:buChar cha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737847" y="1677981"/>
            <a:ext cx="4249271" cy="4267200"/>
          </a:xfrm>
          <a:prstGeom prst="rect">
            <a:avLst/>
          </a:prstGeom>
        </p:spPr>
        <p:txBody>
          <a:bodyPr/>
          <a:lstStyle>
            <a:lvl1pPr marL="137197" indent="-137197">
              <a:defRPr sz="1650" b="0"/>
            </a:lvl1pPr>
            <a:lvl2pPr>
              <a:buSzPct val="80000"/>
              <a:buFont typeface="Courier New" pitchFamily="49" charset="0"/>
              <a:buChar char="o"/>
              <a:defRPr sz="1650"/>
            </a:lvl2pPr>
            <a:lvl3pPr>
              <a:buFont typeface="Calibri" pitchFamily="34" charset="0"/>
              <a:buChar char="–"/>
              <a:defRPr sz="1500"/>
            </a:lvl3pPr>
            <a:lvl4pPr>
              <a:buFont typeface="Wingdings" pitchFamily="2" charset="2"/>
              <a:buChar cha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1800" b="1"/>
            </a:lvl1pPr>
          </a:lstStyle>
          <a:p>
            <a:pPr lvl="0"/>
            <a:r>
              <a:rPr lang="en-US" smtClean="0"/>
              <a:t>Click to edit Master text styles</a:t>
            </a:r>
          </a:p>
        </p:txBody>
      </p:sp>
      <p:sp>
        <p:nvSpPr>
          <p:cNvPr id="9" name="Text Placeholder 8"/>
          <p:cNvSpPr>
            <a:spLocks noGrp="1"/>
          </p:cNvSpPr>
          <p:nvPr>
            <p:ph type="body" sz="quarter" idx="11"/>
          </p:nvPr>
        </p:nvSpPr>
        <p:spPr>
          <a:xfrm>
            <a:off x="4737847" y="1068381"/>
            <a:ext cx="4249271" cy="457200"/>
          </a:xfrm>
          <a:prstGeom prst="rect">
            <a:avLst/>
          </a:prstGeom>
        </p:spPr>
        <p:txBody>
          <a:bodyPr>
            <a:noAutofit/>
          </a:bodyPr>
          <a:lstStyle>
            <a:lvl1pPr>
              <a:buNone/>
              <a:defRPr sz="1800" b="1"/>
            </a:lvl1pPr>
          </a:lstStyle>
          <a:p>
            <a:pPr lvl="0"/>
            <a:r>
              <a:rPr lang="en-US" smtClean="0"/>
              <a:t>Click to edit Master text styles</a:t>
            </a:r>
          </a:p>
        </p:txBody>
      </p:sp>
    </p:spTree>
    <p:extLst>
      <p:ext uri="{BB962C8B-B14F-4D97-AF65-F5344CB8AC3E}">
        <p14:creationId xmlns:p14="http://schemas.microsoft.com/office/powerpoint/2010/main" val="24298327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smtClean="0"/>
              <a:t>Click icon to add chart</a:t>
            </a:r>
            <a:endParaRPr lang="en-US" noProof="0"/>
          </a:p>
        </p:txBody>
      </p:sp>
    </p:spTree>
    <p:extLst>
      <p:ext uri="{BB962C8B-B14F-4D97-AF65-F5344CB8AC3E}">
        <p14:creationId xmlns:p14="http://schemas.microsoft.com/office/powerpoint/2010/main" val="9780949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6"/>
            <a:ext cx="9144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8"/>
            <a:ext cx="9144000" cy="812725"/>
          </a:xfrm>
        </p:spPr>
        <p:txBody>
          <a:bodyPr/>
          <a:lstStyle>
            <a:lvl1pPr algn="ctr">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1" y="3257084"/>
            <a:ext cx="9143999" cy="1150564"/>
          </a:xfrm>
          <a:prstGeom prst="rect">
            <a:avLst/>
          </a:prstGeom>
        </p:spPr>
        <p:txBody>
          <a:bodyP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4594201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Content Placeholder 6"/>
          <p:cNvSpPr>
            <a:spLocks noGrp="1"/>
          </p:cNvSpPr>
          <p:nvPr>
            <p:ph sz="quarter" idx="10"/>
          </p:nvPr>
        </p:nvSpPr>
        <p:spPr>
          <a:xfrm>
            <a:off x="358211" y="1046533"/>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2410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6" name="Content Placeholder 2"/>
          <p:cNvSpPr>
            <a:spLocks noGrp="1"/>
          </p:cNvSpPr>
          <p:nvPr>
            <p:ph idx="11"/>
          </p:nvPr>
        </p:nvSpPr>
        <p:spPr>
          <a:xfrm>
            <a:off x="4572000"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0"/>
          </p:nvPr>
        </p:nvSpPr>
        <p:spPr>
          <a:xfrm>
            <a:off x="0" y="6489365"/>
            <a:ext cx="381328" cy="370561"/>
          </a:xfrm>
          <a:prstGeom prst="rect">
            <a:avLst/>
          </a:prstGeom>
        </p:spPr>
        <p:txBody>
          <a:bodyPr/>
          <a:lstStyle/>
          <a:p>
            <a:pPr>
              <a:defRPr/>
            </a:pPr>
            <a:fld id="{4C119BEB-F095-4552-A9A7-AB58812D8D8D}" type="slidenum">
              <a:rPr lang="en-US" smtClean="0">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152399" y="979940"/>
            <a:ext cx="4389120" cy="5394981"/>
          </a:xfrm>
        </p:spPr>
        <p:txBody>
          <a:bodyPr>
            <a:normAutofit/>
          </a:bodyPr>
          <a:lstStyle>
            <a:lvl1pPr>
              <a:defRPr sz="1800"/>
            </a:lvl1pPr>
            <a:lvl2pPr marL="463467" indent="-231733">
              <a:defRPr sz="1600"/>
            </a:lvl2pPr>
            <a:lvl3pPr marL="682503" indent="-219035">
              <a:defRPr sz="1600"/>
            </a:lvl3pPr>
            <a:lvl4pPr marL="914237" indent="-231733">
              <a:defRPr sz="1600"/>
            </a:lvl4pPr>
            <a:lvl5pPr marL="1145971" indent="-23173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905705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37197" indent="-137197">
              <a:defRPr sz="1650" b="0" baseline="0">
                <a:solidFill>
                  <a:srgbClr val="FFFFFF"/>
                </a:solidFill>
              </a:defRPr>
            </a:lvl1pPr>
            <a:lvl2pPr>
              <a:buSzPct val="80000"/>
              <a:buFont typeface="Courier New" pitchFamily="49" charset="0"/>
              <a:buChar char="o"/>
              <a:defRPr lang="en-US" sz="1650" kern="1200" dirty="0" smtClean="0">
                <a:solidFill>
                  <a:srgbClr val="FFFFFF"/>
                </a:solidFill>
                <a:latin typeface="+mn-lt"/>
                <a:ea typeface="+mn-ea"/>
                <a:cs typeface="+mn-cs"/>
              </a:defRPr>
            </a:lvl2pPr>
            <a:lvl3pPr>
              <a:buFont typeface="Calibri" pitchFamily="34" charset="0"/>
              <a:buChar char="–"/>
              <a:defRPr sz="1500">
                <a:solidFill>
                  <a:srgbClr val="FFFFFF"/>
                </a:solidFill>
              </a:defRPr>
            </a:lvl3pPr>
            <a:lvl4pPr>
              <a:buFont typeface="Wingdings" pitchFamily="2" charset="2"/>
              <a:buChar char="§"/>
              <a:defRPr sz="1350">
                <a:solidFill>
                  <a:srgbClr val="FFFFFF"/>
                </a:solidFill>
              </a:defRPr>
            </a:lvl4pPr>
            <a:lvl5pPr>
              <a:defRPr sz="1350">
                <a:solidFill>
                  <a:srgbClr val="FFFFFF"/>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737847" y="1677981"/>
            <a:ext cx="4249271" cy="4267200"/>
          </a:xfrm>
          <a:prstGeom prst="rect">
            <a:avLst/>
          </a:prstGeom>
        </p:spPr>
        <p:txBody>
          <a:bodyPr/>
          <a:lstStyle>
            <a:lvl1pPr marL="137197" indent="-137197">
              <a:defRPr sz="1650" b="0">
                <a:solidFill>
                  <a:srgbClr val="FFFFFF"/>
                </a:solidFill>
              </a:defRPr>
            </a:lvl1pPr>
            <a:lvl2pPr>
              <a:buSzPct val="80000"/>
              <a:buFont typeface="Courier New" pitchFamily="49" charset="0"/>
              <a:buChar char="o"/>
              <a:defRPr sz="1650">
                <a:solidFill>
                  <a:srgbClr val="FFFFFF"/>
                </a:solidFill>
              </a:defRPr>
            </a:lvl2pPr>
            <a:lvl3pPr>
              <a:buFont typeface="Calibri" pitchFamily="34" charset="0"/>
              <a:buChar char="–"/>
              <a:defRPr sz="1500">
                <a:solidFill>
                  <a:srgbClr val="FFFFFF"/>
                </a:solidFill>
              </a:defRPr>
            </a:lvl3pPr>
            <a:lvl4pPr>
              <a:buFont typeface="Wingdings" pitchFamily="2" charset="2"/>
              <a:buChar char="§"/>
              <a:defRPr sz="1350">
                <a:solidFill>
                  <a:srgbClr val="FFFFFF"/>
                </a:solidFill>
              </a:defRPr>
            </a:lvl4pPr>
            <a:lvl5pPr>
              <a:defRPr sz="1350">
                <a:solidFill>
                  <a:srgbClr val="FFFFFF"/>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1800" b="1">
                <a:solidFill>
                  <a:srgbClr val="FFFFFF"/>
                </a:solidFill>
              </a:defRPr>
            </a:lvl1pPr>
          </a:lstStyle>
          <a:p>
            <a:pPr lvl="0"/>
            <a:r>
              <a:rPr lang="en-US" smtClean="0"/>
              <a:t>Click to edit Master text styles</a:t>
            </a:r>
          </a:p>
        </p:txBody>
      </p:sp>
      <p:sp>
        <p:nvSpPr>
          <p:cNvPr id="12" name="Text Placeholder 8"/>
          <p:cNvSpPr>
            <a:spLocks noGrp="1"/>
          </p:cNvSpPr>
          <p:nvPr>
            <p:ph type="body" sz="quarter" idx="11"/>
          </p:nvPr>
        </p:nvSpPr>
        <p:spPr>
          <a:xfrm>
            <a:off x="4737847" y="1068381"/>
            <a:ext cx="4249271" cy="457200"/>
          </a:xfrm>
          <a:prstGeom prst="rect">
            <a:avLst/>
          </a:prstGeom>
        </p:spPr>
        <p:txBody>
          <a:bodyPr>
            <a:noAutofit/>
          </a:bodyPr>
          <a:lstStyle>
            <a:lvl1pPr>
              <a:buNone/>
              <a:defRPr sz="18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6473765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smtClean="0"/>
              <a:t>Click icon to add chart</a:t>
            </a:r>
            <a:endParaRPr lang="en-US" noProof="0"/>
          </a:p>
        </p:txBody>
      </p:sp>
    </p:spTree>
    <p:extLst>
      <p:ext uri="{BB962C8B-B14F-4D97-AF65-F5344CB8AC3E}">
        <p14:creationId xmlns:p14="http://schemas.microsoft.com/office/powerpoint/2010/main" val="16438260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1"/>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2476">
                <a:solidFill>
                  <a:srgbClr val="FFFFFF"/>
                </a:solidFill>
              </a:rPr>
              <a:t>Click to edit Master title style</a:t>
            </a:r>
          </a:p>
        </p:txBody>
      </p:sp>
      <p:sp>
        <p:nvSpPr>
          <p:cNvPr id="10" name="Text Placeholder 6"/>
          <p:cNvSpPr>
            <a:spLocks noGrp="1"/>
          </p:cNvSpPr>
          <p:nvPr>
            <p:ph type="body" sz="quarter" idx="11"/>
          </p:nvPr>
        </p:nvSpPr>
        <p:spPr>
          <a:xfrm>
            <a:off x="1" y="3257084"/>
            <a:ext cx="9143999" cy="1150564"/>
          </a:xfrm>
          <a:prstGeom prst="rect">
            <a:avLst/>
          </a:prstGeom>
        </p:spPr>
        <p:txBody>
          <a:bodyPr/>
          <a:lstStyle>
            <a:lvl1pPr marL="0" indent="0" algn="ctr">
              <a:buFontTx/>
              <a:buNone/>
              <a:defRPr>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051278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6"/>
            <a:ext cx="9144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869" y="1"/>
            <a:ext cx="1374339"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photo collage_widescree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09950"/>
            <a:ext cx="91440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54341" y="1544721"/>
            <a:ext cx="8269754" cy="702831"/>
          </a:xfrm>
          <a:prstGeom prst="rect">
            <a:avLst/>
          </a:prstGeom>
        </p:spPr>
        <p:txBody>
          <a:bodyPr>
            <a:normAutofit/>
          </a:bodyPr>
          <a:lstStyle>
            <a:lvl1pPr marL="0" indent="0" algn="l">
              <a:buNone/>
              <a:defRPr sz="3001" b="1" i="0">
                <a:solidFill>
                  <a:srgbClr val="282B2E"/>
                </a:solidFill>
                <a:latin typeface="+mj-lt"/>
                <a:cs typeface="Aria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lang="en-US" dirty="0"/>
          </a:p>
        </p:txBody>
      </p:sp>
      <p:sp>
        <p:nvSpPr>
          <p:cNvPr id="20" name="Text Placeholder 17"/>
          <p:cNvSpPr>
            <a:spLocks noGrp="1"/>
          </p:cNvSpPr>
          <p:nvPr>
            <p:ph type="body" sz="quarter" idx="10"/>
          </p:nvPr>
        </p:nvSpPr>
        <p:spPr>
          <a:xfrm>
            <a:off x="554669" y="2400760"/>
            <a:ext cx="4171052" cy="331125"/>
          </a:xfrm>
          <a:prstGeom prst="rect">
            <a:avLst/>
          </a:prstGeom>
        </p:spPr>
        <p:txBody>
          <a:bodyPr/>
          <a:lstStyle>
            <a:lvl1pPr marL="0" marR="0" indent="0" algn="l" defTabSz="342991" rtl="0" eaLnBrk="1" fontAlgn="auto" latinLnBrk="0" hangingPunct="1">
              <a:lnSpc>
                <a:spcPct val="100000"/>
              </a:lnSpc>
              <a:spcBef>
                <a:spcPct val="20000"/>
              </a:spcBef>
              <a:spcAft>
                <a:spcPts val="0"/>
              </a:spcAft>
              <a:buClrTx/>
              <a:buSzTx/>
              <a:buFontTx/>
              <a:buNone/>
              <a:tabLst/>
              <a:defRPr kumimoji="0" lang="en-US" sz="1200" b="1" i="0" u="none" strike="noStrike" kern="1200" cap="none" spc="0" normalizeH="0" baseline="0" noProof="0">
                <a:ln>
                  <a:noFill/>
                </a:ln>
                <a:solidFill>
                  <a:srgbClr val="282B2E"/>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p:nvPr>
        </p:nvSpPr>
        <p:spPr>
          <a:xfrm>
            <a:off x="559106" y="2848575"/>
            <a:ext cx="1854939" cy="288687"/>
          </a:xfrm>
          <a:prstGeom prst="rect">
            <a:avLst/>
          </a:prstGeom>
        </p:spPr>
        <p:txBody>
          <a:bodyPr>
            <a:normAutofit/>
          </a:bodyPr>
          <a:lstStyle>
            <a:lvl1pPr>
              <a:buNone/>
              <a:defRPr sz="900">
                <a:solidFill>
                  <a:srgbClr val="282B2E"/>
                </a:solidFill>
                <a:latin typeface="+mn-lt"/>
                <a:cs typeface="Aria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6170792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Content Placeholder 6"/>
          <p:cNvSpPr>
            <a:spLocks noGrp="1"/>
          </p:cNvSpPr>
          <p:nvPr>
            <p:ph sz="quarter" idx="10"/>
          </p:nvPr>
        </p:nvSpPr>
        <p:spPr>
          <a:xfrm>
            <a:off x="358211" y="1046533"/>
            <a:ext cx="8427200" cy="537070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92287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37197" indent="-137197">
              <a:defRPr sz="1650" b="0" baseline="0"/>
            </a:lvl1pPr>
            <a:lvl2pPr>
              <a:buSzPct val="80000"/>
              <a:buFont typeface="Courier New" pitchFamily="49" charset="0"/>
              <a:buChar char="o"/>
              <a:defRPr lang="en-US" sz="1650" kern="1200" dirty="0" smtClean="0">
                <a:solidFill>
                  <a:schemeClr val="tx1"/>
                </a:solidFill>
                <a:latin typeface="+mn-lt"/>
                <a:ea typeface="+mn-ea"/>
                <a:cs typeface="+mn-cs"/>
              </a:defRPr>
            </a:lvl2pPr>
            <a:lvl3pPr>
              <a:buFont typeface="Calibri" pitchFamily="34" charset="0"/>
              <a:buChar char="–"/>
              <a:defRPr sz="1500"/>
            </a:lvl3pPr>
            <a:lvl4pPr>
              <a:buFont typeface="Wingdings" pitchFamily="2" charset="2"/>
              <a:buChar cha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half" idx="2"/>
          </p:nvPr>
        </p:nvSpPr>
        <p:spPr>
          <a:xfrm>
            <a:off x="4737847" y="1677981"/>
            <a:ext cx="4249271" cy="4267200"/>
          </a:xfrm>
          <a:prstGeom prst="rect">
            <a:avLst/>
          </a:prstGeom>
        </p:spPr>
        <p:txBody>
          <a:bodyPr/>
          <a:lstStyle>
            <a:lvl1pPr marL="137197" indent="-137197">
              <a:defRPr sz="1650" b="0"/>
            </a:lvl1pPr>
            <a:lvl2pPr>
              <a:buSzPct val="80000"/>
              <a:buFont typeface="Courier New" pitchFamily="49" charset="0"/>
              <a:buChar char="o"/>
              <a:defRPr sz="1650"/>
            </a:lvl2pPr>
            <a:lvl3pPr>
              <a:buFont typeface="Calibri" pitchFamily="34" charset="0"/>
              <a:buChar char="–"/>
              <a:defRPr sz="1500"/>
            </a:lvl3pPr>
            <a:lvl4pPr>
              <a:buFont typeface="Wingdings" pitchFamily="2" charset="2"/>
              <a:buChar cha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1800" b="1"/>
            </a:lvl1pPr>
          </a:lstStyle>
          <a:p>
            <a:pPr lvl="0"/>
            <a:r>
              <a:rPr lang="en-US" smtClean="0"/>
              <a:t>Click to edit Master text styles</a:t>
            </a:r>
          </a:p>
        </p:txBody>
      </p:sp>
      <p:sp>
        <p:nvSpPr>
          <p:cNvPr id="9" name="Text Placeholder 8"/>
          <p:cNvSpPr>
            <a:spLocks noGrp="1"/>
          </p:cNvSpPr>
          <p:nvPr>
            <p:ph type="body" sz="quarter" idx="11"/>
          </p:nvPr>
        </p:nvSpPr>
        <p:spPr>
          <a:xfrm>
            <a:off x="4737847" y="1068381"/>
            <a:ext cx="4249271" cy="457200"/>
          </a:xfrm>
          <a:prstGeom prst="rect">
            <a:avLst/>
          </a:prstGeom>
        </p:spPr>
        <p:txBody>
          <a:bodyPr>
            <a:noAutofit/>
          </a:bodyPr>
          <a:lstStyle>
            <a:lvl1pPr>
              <a:buNone/>
              <a:defRPr sz="1800" b="1"/>
            </a:lvl1pPr>
          </a:lstStyle>
          <a:p>
            <a:pPr lvl="0"/>
            <a:r>
              <a:rPr lang="en-US" smtClean="0"/>
              <a:t>Click to edit Master text styles</a:t>
            </a:r>
          </a:p>
        </p:txBody>
      </p:sp>
    </p:spTree>
    <p:extLst>
      <p:ext uri="{BB962C8B-B14F-4D97-AF65-F5344CB8AC3E}">
        <p14:creationId xmlns:p14="http://schemas.microsoft.com/office/powerpoint/2010/main" val="7156659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smtClean="0"/>
              <a:t>Click icon to add chart</a:t>
            </a:r>
            <a:endParaRPr lang="en-US" noProof="0"/>
          </a:p>
        </p:txBody>
      </p:sp>
    </p:spTree>
    <p:extLst>
      <p:ext uri="{BB962C8B-B14F-4D97-AF65-F5344CB8AC3E}">
        <p14:creationId xmlns:p14="http://schemas.microsoft.com/office/powerpoint/2010/main" val="290625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6"/>
            <a:ext cx="9144000"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8"/>
            <a:ext cx="9144000" cy="812725"/>
          </a:xfrm>
        </p:spPr>
        <p:txBody>
          <a:bodyPr/>
          <a:lstStyle>
            <a:lvl1pPr algn="ctr">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1" y="3257084"/>
            <a:ext cx="9143999" cy="1150564"/>
          </a:xfrm>
          <a:prstGeom prst="rect">
            <a:avLst/>
          </a:prstGeom>
        </p:spPr>
        <p:txBody>
          <a:bodyPr/>
          <a:lstStyle>
            <a:lvl1pPr marL="0" indent="0" algn="ctr">
              <a:buFontTx/>
              <a:buNone/>
              <a:defRPr/>
            </a:lvl1pPr>
          </a:lstStyle>
          <a:p>
            <a:pPr lvl="0"/>
            <a:r>
              <a:rPr lang="en-US" smtClean="0"/>
              <a:t>Click to edit Master text styles</a:t>
            </a:r>
          </a:p>
        </p:txBody>
      </p:sp>
    </p:spTree>
    <p:extLst>
      <p:ext uri="{BB962C8B-B14F-4D97-AF65-F5344CB8AC3E}">
        <p14:creationId xmlns:p14="http://schemas.microsoft.com/office/powerpoint/2010/main" val="595841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8" name="Content Placeholder 6"/>
          <p:cNvSpPr>
            <a:spLocks noGrp="1"/>
          </p:cNvSpPr>
          <p:nvPr>
            <p:ph sz="quarter" idx="10"/>
          </p:nvPr>
        </p:nvSpPr>
        <p:spPr>
          <a:xfrm>
            <a:off x="358211" y="1046533"/>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76264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37197" indent="-137197">
              <a:defRPr sz="1650" b="0" baseline="0">
                <a:solidFill>
                  <a:srgbClr val="FFFFFF"/>
                </a:solidFill>
              </a:defRPr>
            </a:lvl1pPr>
            <a:lvl2pPr>
              <a:buSzPct val="80000"/>
              <a:buFont typeface="Courier New" pitchFamily="49" charset="0"/>
              <a:buChar char="o"/>
              <a:defRPr lang="en-US" sz="1650" kern="1200" dirty="0" smtClean="0">
                <a:solidFill>
                  <a:srgbClr val="FFFFFF"/>
                </a:solidFill>
                <a:latin typeface="+mn-lt"/>
                <a:ea typeface="+mn-ea"/>
                <a:cs typeface="+mn-cs"/>
              </a:defRPr>
            </a:lvl2pPr>
            <a:lvl3pPr>
              <a:buFont typeface="Calibri" pitchFamily="34" charset="0"/>
              <a:buChar char="–"/>
              <a:defRPr sz="1500">
                <a:solidFill>
                  <a:srgbClr val="FFFFFF"/>
                </a:solidFill>
              </a:defRPr>
            </a:lvl3pPr>
            <a:lvl4pPr>
              <a:buFont typeface="Wingdings" pitchFamily="2" charset="2"/>
              <a:buChar char="§"/>
              <a:defRPr sz="1350">
                <a:solidFill>
                  <a:srgbClr val="FFFFFF"/>
                </a:solidFill>
              </a:defRPr>
            </a:lvl4pPr>
            <a:lvl5pPr>
              <a:defRPr sz="1350">
                <a:solidFill>
                  <a:srgbClr val="FFFFFF"/>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737847" y="1677981"/>
            <a:ext cx="4249271" cy="4267200"/>
          </a:xfrm>
          <a:prstGeom prst="rect">
            <a:avLst/>
          </a:prstGeom>
        </p:spPr>
        <p:txBody>
          <a:bodyPr/>
          <a:lstStyle>
            <a:lvl1pPr marL="137197" indent="-137197">
              <a:defRPr sz="1650" b="0">
                <a:solidFill>
                  <a:srgbClr val="FFFFFF"/>
                </a:solidFill>
              </a:defRPr>
            </a:lvl1pPr>
            <a:lvl2pPr>
              <a:buSzPct val="80000"/>
              <a:buFont typeface="Courier New" pitchFamily="49" charset="0"/>
              <a:buChar char="o"/>
              <a:defRPr sz="1650">
                <a:solidFill>
                  <a:srgbClr val="FFFFFF"/>
                </a:solidFill>
              </a:defRPr>
            </a:lvl2pPr>
            <a:lvl3pPr>
              <a:buFont typeface="Calibri" pitchFamily="34" charset="0"/>
              <a:buChar char="–"/>
              <a:defRPr sz="1500">
                <a:solidFill>
                  <a:srgbClr val="FFFFFF"/>
                </a:solidFill>
              </a:defRPr>
            </a:lvl3pPr>
            <a:lvl4pPr>
              <a:buFont typeface="Wingdings" pitchFamily="2" charset="2"/>
              <a:buChar char="§"/>
              <a:defRPr sz="1350">
                <a:solidFill>
                  <a:srgbClr val="FFFFFF"/>
                </a:solidFill>
              </a:defRPr>
            </a:lvl4pPr>
            <a:lvl5pPr>
              <a:defRPr sz="1350">
                <a:solidFill>
                  <a:srgbClr val="FFFFFF"/>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1800" b="1">
                <a:solidFill>
                  <a:srgbClr val="FFFFFF"/>
                </a:solidFill>
              </a:defRPr>
            </a:lvl1pPr>
          </a:lstStyle>
          <a:p>
            <a:pPr lvl="0"/>
            <a:r>
              <a:rPr lang="en-US" smtClean="0"/>
              <a:t>Click to edit Master text styles</a:t>
            </a:r>
          </a:p>
        </p:txBody>
      </p:sp>
      <p:sp>
        <p:nvSpPr>
          <p:cNvPr id="12" name="Text Placeholder 8"/>
          <p:cNvSpPr>
            <a:spLocks noGrp="1"/>
          </p:cNvSpPr>
          <p:nvPr>
            <p:ph type="body" sz="quarter" idx="11"/>
          </p:nvPr>
        </p:nvSpPr>
        <p:spPr>
          <a:xfrm>
            <a:off x="4737847" y="1068381"/>
            <a:ext cx="4249271" cy="457200"/>
          </a:xfrm>
          <a:prstGeom prst="rect">
            <a:avLst/>
          </a:prstGeom>
        </p:spPr>
        <p:txBody>
          <a:bodyPr>
            <a:noAutofit/>
          </a:bodyPr>
          <a:lstStyle>
            <a:lvl1pPr>
              <a:buNone/>
              <a:defRPr sz="18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34833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177800" y="0"/>
            <a:ext cx="8813800" cy="901700"/>
          </a:xfrm>
        </p:spPr>
        <p:txBody>
          <a:bodyPr/>
          <a:lstStyle>
            <a:lvl1pPr>
              <a:defRPr>
                <a:latin typeface="Arial Narrow" pitchFamily="34" charset="0"/>
              </a:defRPr>
            </a:lvl1pPr>
          </a:lstStyle>
          <a:p>
            <a:r>
              <a:rPr lang="en-US" dirty="0"/>
              <a:t>Click to edit Master title style</a:t>
            </a:r>
          </a:p>
        </p:txBody>
      </p:sp>
    </p:spTree>
    <p:extLst>
      <p:ext uri="{BB962C8B-B14F-4D97-AF65-F5344CB8AC3E}">
        <p14:creationId xmlns:p14="http://schemas.microsoft.com/office/powerpoint/2010/main" val="11634771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smtClean="0"/>
              <a:t>Click icon to add chart</a:t>
            </a:r>
            <a:endParaRPr lang="en-US" noProof="0"/>
          </a:p>
        </p:txBody>
      </p:sp>
    </p:spTree>
    <p:extLst>
      <p:ext uri="{BB962C8B-B14F-4D97-AF65-F5344CB8AC3E}">
        <p14:creationId xmlns:p14="http://schemas.microsoft.com/office/powerpoint/2010/main" val="242374342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1"/>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sz="2476">
                <a:solidFill>
                  <a:srgbClr val="FFFFFF"/>
                </a:solidFill>
              </a:rPr>
              <a:t>Click to edit Master title style</a:t>
            </a:r>
          </a:p>
        </p:txBody>
      </p:sp>
      <p:sp>
        <p:nvSpPr>
          <p:cNvPr id="10" name="Text Placeholder 6"/>
          <p:cNvSpPr>
            <a:spLocks noGrp="1"/>
          </p:cNvSpPr>
          <p:nvPr>
            <p:ph type="body" sz="quarter" idx="11"/>
          </p:nvPr>
        </p:nvSpPr>
        <p:spPr>
          <a:xfrm>
            <a:off x="1" y="3257084"/>
            <a:ext cx="9143999" cy="1150564"/>
          </a:xfrm>
          <a:prstGeom prst="rect">
            <a:avLst/>
          </a:prstGeom>
        </p:spPr>
        <p:txBody>
          <a:bodyPr/>
          <a:lstStyle>
            <a:lvl1pPr marL="0" indent="0" algn="ctr">
              <a:buFontTx/>
              <a:buNone/>
              <a:defRPr>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6551415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4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36944583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_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92088" y="812800"/>
            <a:ext cx="8731250"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71789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92088" y="819150"/>
            <a:ext cx="8731250"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74975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196850" y="800100"/>
            <a:ext cx="8726488" cy="5543550"/>
          </a:xfrm>
        </p:spPr>
        <p:txBody>
          <a:bodyPr/>
          <a:lstStyle/>
          <a:p>
            <a:r>
              <a:rPr lang="en-US"/>
              <a:t>Click icon to add chart</a:t>
            </a:r>
          </a:p>
        </p:txBody>
      </p:sp>
    </p:spTree>
    <p:extLst>
      <p:ext uri="{BB962C8B-B14F-4D97-AF65-F5344CB8AC3E}">
        <p14:creationId xmlns:p14="http://schemas.microsoft.com/office/powerpoint/2010/main" val="26084660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92895636-9E42-40CA-8302-CAC5FE1A2BDF}" type="datetimeFigureOut">
              <a:rPr lang="en-US" kern="0" smtClean="0">
                <a:solidFill>
                  <a:sysClr val="windowText" lastClr="000000"/>
                </a:solidFill>
                <a:latin typeface="Arial" pitchFamily="-106" charset="0"/>
                <a:ea typeface="ＭＳ Ｐゴシック" pitchFamily="-106" charset="-128"/>
              </a:rPr>
              <a:pPr fontAlgn="auto">
                <a:spcBef>
                  <a:spcPts val="0"/>
                </a:spcBef>
                <a:spcAft>
                  <a:spcPts val="0"/>
                </a:spcAft>
                <a:defRPr/>
              </a:pPr>
              <a:t>6/1/2020</a:t>
            </a:fld>
            <a:endParaRPr lang="en-US" kern="0">
              <a:solidFill>
                <a:sysClr val="windowText" lastClr="000000"/>
              </a:solidFill>
              <a:latin typeface="Arial" pitchFamily="-106" charset="0"/>
              <a:ea typeface="ＭＳ Ｐゴシック" pitchFamily="-106"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defRPr/>
            </a:pPr>
            <a:endParaRPr lang="en-US" kern="0">
              <a:solidFill>
                <a:sysClr val="windowText" lastClr="000000"/>
              </a:solidFill>
              <a:latin typeface="Arial" pitchFamily="-106" charset="0"/>
              <a:ea typeface="ＭＳ Ｐゴシック" pitchFamily="-106" charset="-128"/>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defRPr/>
            </a:pPr>
            <a:fld id="{4EDB527D-EE55-4560-AACB-8E36AF3A86C4}" type="slidenum">
              <a:rPr lang="en-US" kern="0" smtClean="0">
                <a:solidFill>
                  <a:sysClr val="windowText" lastClr="000000"/>
                </a:solidFill>
                <a:latin typeface="Arial" pitchFamily="-106" charset="0"/>
                <a:ea typeface="ＭＳ Ｐゴシック" pitchFamily="-106" charset="-128"/>
              </a:rPr>
              <a:pPr fontAlgn="auto">
                <a:spcBef>
                  <a:spcPts val="0"/>
                </a:spcBef>
                <a:spcAft>
                  <a:spcPts val="0"/>
                </a:spcAft>
                <a:defRPr/>
              </a:pPr>
              <a:t>‹#›</a:t>
            </a:fld>
            <a:endParaRPr lang="en-US" kern="0">
              <a:solidFill>
                <a:sysClr val="windowText" lastClr="000000"/>
              </a:solidFill>
              <a:latin typeface="Arial" pitchFamily="-106" charset="0"/>
              <a:ea typeface="ＭＳ Ｐゴシック" pitchFamily="-106" charset="-128"/>
            </a:endParaRPr>
          </a:p>
        </p:txBody>
      </p:sp>
    </p:spTree>
    <p:extLst>
      <p:ext uri="{BB962C8B-B14F-4D97-AF65-F5344CB8AC3E}">
        <p14:creationId xmlns:p14="http://schemas.microsoft.com/office/powerpoint/2010/main" val="21351020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5B0549EC-03FD-40F9-A964-DFF203D1C989}" type="datetime1">
              <a:rPr lang="en-US" smtClean="0">
                <a:solidFill>
                  <a:srgbClr val="4C4C4C"/>
                </a:solidFill>
                <a:latin typeface="Arial" pitchFamily="-106" charset="0"/>
                <a:ea typeface="ＭＳ Ｐゴシック" pitchFamily="-106" charset="-128"/>
              </a:rPr>
              <a:pPr defTabSz="457200"/>
              <a:t>6/1/2020</a:t>
            </a:fld>
            <a:endParaRPr lang="en-US">
              <a:solidFill>
                <a:srgbClr val="4C4C4C"/>
              </a:solidFill>
              <a:latin typeface="Arial" pitchFamily="-106" charset="0"/>
              <a:ea typeface="ＭＳ Ｐゴシック" pitchFamily="-106"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srgbClr val="4C4C4C"/>
              </a:solidFill>
              <a:latin typeface="Arial" pitchFamily="-106" charset="0"/>
              <a:ea typeface="ＭＳ Ｐゴシック" pitchFamily="-106" charset="-128"/>
            </a:endParaRPr>
          </a:p>
        </p:txBody>
      </p:sp>
      <p:sp>
        <p:nvSpPr>
          <p:cNvPr id="7" name="Slide Number Placeholder 6"/>
          <p:cNvSpPr>
            <a:spLocks noGrp="1"/>
          </p:cNvSpPr>
          <p:nvPr>
            <p:ph type="sldNum" sz="quarter" idx="12"/>
          </p:nvPr>
        </p:nvSpPr>
        <p:spPr/>
        <p:txBody>
          <a:bodyPr/>
          <a:lstStyle/>
          <a:p>
            <a:pPr defTabSz="457200"/>
            <a:fld id="{542A20B4-FC86-4E60-84F3-5354D2278FA5}" type="slidenum">
              <a:rPr lang="en-US" smtClean="0">
                <a:solidFill>
                  <a:srgbClr val="4C4C4C"/>
                </a:solidFill>
                <a:latin typeface="Arial" pitchFamily="-106" charset="0"/>
                <a:ea typeface="ＭＳ Ｐゴシック" pitchFamily="-106" charset="-128"/>
              </a:rPr>
              <a:pPr defTabSz="457200"/>
              <a:t>‹#›</a:t>
            </a:fld>
            <a:endParaRPr lang="en-US">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9851318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4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17278433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92088" y="812800"/>
            <a:ext cx="8731250"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0103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081034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92088" y="819150"/>
            <a:ext cx="8731250"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30719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196850" y="800100"/>
            <a:ext cx="8726488" cy="5543550"/>
          </a:xfrm>
        </p:spPr>
        <p:txBody>
          <a:bodyPr/>
          <a:lstStyle/>
          <a:p>
            <a:r>
              <a:rPr lang="en-US"/>
              <a:t>Click icon to add chart</a:t>
            </a:r>
          </a:p>
        </p:txBody>
      </p:sp>
    </p:spTree>
    <p:extLst>
      <p:ext uri="{BB962C8B-B14F-4D97-AF65-F5344CB8AC3E}">
        <p14:creationId xmlns:p14="http://schemas.microsoft.com/office/powerpoint/2010/main" val="355983642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17811269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defRPr/>
            </a:pPr>
            <a:fld id="{92895636-9E42-40CA-8302-CAC5FE1A2BDF}" type="datetimeFigureOut">
              <a:rPr lang="en-US" kern="0" smtClean="0">
                <a:solidFill>
                  <a:sysClr val="windowText" lastClr="000000"/>
                </a:solidFill>
                <a:latin typeface="Arial" pitchFamily="-106" charset="0"/>
                <a:ea typeface="ＭＳ Ｐゴシック" pitchFamily="-106" charset="-128"/>
              </a:rPr>
              <a:pPr fontAlgn="auto">
                <a:spcBef>
                  <a:spcPts val="0"/>
                </a:spcBef>
                <a:spcAft>
                  <a:spcPts val="0"/>
                </a:spcAft>
                <a:defRPr/>
              </a:pPr>
              <a:t>6/1/2020</a:t>
            </a:fld>
            <a:endParaRPr lang="en-US" kern="0">
              <a:solidFill>
                <a:sysClr val="windowText" lastClr="000000"/>
              </a:solidFill>
              <a:latin typeface="Arial" pitchFamily="-106" charset="0"/>
              <a:ea typeface="ＭＳ Ｐゴシック" pitchFamily="-106"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defRPr/>
            </a:pPr>
            <a:endParaRPr lang="en-US" kern="0">
              <a:solidFill>
                <a:sysClr val="windowText" lastClr="000000"/>
              </a:solidFill>
              <a:latin typeface="Arial" pitchFamily="-106" charset="0"/>
              <a:ea typeface="ＭＳ Ｐゴシック" pitchFamily="-106" charset="-128"/>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defRPr/>
            </a:pPr>
            <a:fld id="{4EDB527D-EE55-4560-AACB-8E36AF3A86C4}" type="slidenum">
              <a:rPr lang="en-US" kern="0" smtClean="0">
                <a:solidFill>
                  <a:sysClr val="windowText" lastClr="000000"/>
                </a:solidFill>
                <a:latin typeface="Arial" pitchFamily="-106" charset="0"/>
                <a:ea typeface="ＭＳ Ｐゴシック" pitchFamily="-106" charset="-128"/>
              </a:rPr>
              <a:pPr fontAlgn="auto">
                <a:spcBef>
                  <a:spcPts val="0"/>
                </a:spcBef>
                <a:spcAft>
                  <a:spcPts val="0"/>
                </a:spcAft>
                <a:defRPr/>
              </a:pPr>
              <a:t>‹#›</a:t>
            </a:fld>
            <a:endParaRPr lang="en-US" kern="0">
              <a:solidFill>
                <a:sysClr val="windowText" lastClr="000000"/>
              </a:solidFill>
              <a:latin typeface="Arial" pitchFamily="-106" charset="0"/>
              <a:ea typeface="ＭＳ Ｐゴシック" pitchFamily="-106" charset="-128"/>
            </a:endParaRPr>
          </a:p>
        </p:txBody>
      </p:sp>
    </p:spTree>
    <p:extLst>
      <p:ext uri="{BB962C8B-B14F-4D97-AF65-F5344CB8AC3E}">
        <p14:creationId xmlns:p14="http://schemas.microsoft.com/office/powerpoint/2010/main" val="9132748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5B0549EC-03FD-40F9-A964-DFF203D1C989}" type="datetime1">
              <a:rPr lang="en-US" smtClean="0">
                <a:solidFill>
                  <a:srgbClr val="4C4C4C"/>
                </a:solidFill>
                <a:latin typeface="Arial" pitchFamily="-106" charset="0"/>
                <a:ea typeface="ＭＳ Ｐゴシック" pitchFamily="-106" charset="-128"/>
              </a:rPr>
              <a:pPr defTabSz="457200"/>
              <a:t>6/1/2020</a:t>
            </a:fld>
            <a:endParaRPr lang="en-US">
              <a:solidFill>
                <a:srgbClr val="4C4C4C"/>
              </a:solidFill>
              <a:latin typeface="Arial" pitchFamily="-106" charset="0"/>
              <a:ea typeface="ＭＳ Ｐゴシック" pitchFamily="-106"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srgbClr val="4C4C4C"/>
              </a:solidFill>
              <a:latin typeface="Arial" pitchFamily="-106" charset="0"/>
              <a:ea typeface="ＭＳ Ｐゴシック" pitchFamily="-106" charset="-128"/>
            </a:endParaRPr>
          </a:p>
        </p:txBody>
      </p:sp>
      <p:sp>
        <p:nvSpPr>
          <p:cNvPr id="7" name="Slide Number Placeholder 6"/>
          <p:cNvSpPr>
            <a:spLocks noGrp="1"/>
          </p:cNvSpPr>
          <p:nvPr>
            <p:ph type="sldNum" sz="quarter" idx="12"/>
          </p:nvPr>
        </p:nvSpPr>
        <p:spPr/>
        <p:txBody>
          <a:bodyPr/>
          <a:lstStyle/>
          <a:p>
            <a:pPr defTabSz="457200"/>
            <a:fld id="{542A20B4-FC86-4E60-84F3-5354D2278FA5}" type="slidenum">
              <a:rPr lang="en-US" smtClean="0">
                <a:solidFill>
                  <a:srgbClr val="4C4C4C"/>
                </a:solidFill>
                <a:latin typeface="Arial" pitchFamily="-106" charset="0"/>
                <a:ea typeface="ＭＳ Ｐゴシック" pitchFamily="-106" charset="-128"/>
              </a:rPr>
              <a:pPr defTabSz="457200"/>
              <a:t>‹#›</a:t>
            </a:fld>
            <a:endParaRPr lang="en-US">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9008072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8717280" y="6400800"/>
            <a:ext cx="401320" cy="365125"/>
          </a:xfrm>
          <a:prstGeom prst="rect">
            <a:avLst/>
          </a:prstGeom>
        </p:spPr>
        <p:txBody>
          <a:bodyPr/>
          <a:lstStyle>
            <a:lvl1pPr>
              <a:defRPr sz="1200"/>
            </a:lvl1pPr>
          </a:lstStyle>
          <a:p>
            <a:pPr defTabSz="457200"/>
            <a:fld id="{BA7B7BFE-80BB-4643-AAF3-95304F66A39F}" type="slidenum">
              <a:rPr lang="en-US" smtClean="0">
                <a:solidFill>
                  <a:srgbClr val="50565C"/>
                </a:solidFill>
                <a:latin typeface="Arial" pitchFamily="-106" charset="0"/>
                <a:ea typeface="ＭＳ Ｐゴシック" pitchFamily="-106" charset="-128"/>
              </a:rPr>
              <a:pPr defTabSz="457200"/>
              <a:t>‹#›</a:t>
            </a:fld>
            <a:endParaRPr lang="en-US" dirty="0">
              <a:solidFill>
                <a:srgbClr val="50565C"/>
              </a:solidFill>
              <a:latin typeface="Arial" pitchFamily="-106" charset="0"/>
              <a:ea typeface="ＭＳ Ｐゴシック" pitchFamily="-106" charset="-128"/>
            </a:endParaRPr>
          </a:p>
        </p:txBody>
      </p:sp>
    </p:spTree>
    <p:extLst>
      <p:ext uri="{BB962C8B-B14F-4D97-AF65-F5344CB8AC3E}">
        <p14:creationId xmlns:p14="http://schemas.microsoft.com/office/powerpoint/2010/main" val="19278039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4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5450002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192088" y="812800"/>
            <a:ext cx="8731250" cy="553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35669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192088" y="819150"/>
            <a:ext cx="8731250"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13847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196850" y="800100"/>
            <a:ext cx="8726488" cy="5543550"/>
          </a:xfrm>
        </p:spPr>
        <p:txBody>
          <a:bodyPr/>
          <a:lstStyle/>
          <a:p>
            <a:r>
              <a:rPr lang="en-US"/>
              <a:t>Click icon to add chart</a:t>
            </a:r>
          </a:p>
        </p:txBody>
      </p:sp>
    </p:spTree>
    <p:extLst>
      <p:ext uri="{BB962C8B-B14F-4D97-AF65-F5344CB8AC3E}">
        <p14:creationId xmlns:p14="http://schemas.microsoft.com/office/powerpoint/2010/main" val="598941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209801"/>
            <a:ext cx="7772400" cy="2197100"/>
          </a:xfrm>
        </p:spPr>
        <p:txBody>
          <a:bodyPr anchor="ctr">
            <a:normAutofit/>
          </a:bodyPr>
          <a:lstStyle>
            <a:lvl1pPr marL="0" indent="0" algn="ctr">
              <a:buNone/>
              <a:defRPr sz="3000" b="0">
                <a:solidFill>
                  <a:srgbClr val="005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srgbClr val="4C4C4C"/>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C4C4C"/>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B01545C-FF7C-4876-A6D7-42F072A39C50}" type="slidenum">
              <a:rPr lang="en-US" smtClean="0">
                <a:solidFill>
                  <a:srgbClr val="4C4C4C"/>
                </a:solidFill>
              </a:rPr>
              <a:pPr/>
              <a:t>‹#›</a:t>
            </a:fld>
            <a:endParaRPr lang="en-US">
              <a:solidFill>
                <a:srgbClr val="4C4C4C"/>
              </a:solidFill>
            </a:endParaRPr>
          </a:p>
        </p:txBody>
      </p:sp>
    </p:spTree>
    <p:extLst>
      <p:ext uri="{BB962C8B-B14F-4D97-AF65-F5344CB8AC3E}">
        <p14:creationId xmlns:p14="http://schemas.microsoft.com/office/powerpoint/2010/main" val="28346339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8272092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3615314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1704858"/>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5" name="Title 4"/>
          <p:cNvSpPr>
            <a:spLocks noGrp="1"/>
          </p:cNvSpPr>
          <p:nvPr>
            <p:ph type="title"/>
          </p:nvPr>
        </p:nvSpPr>
        <p:spPr>
          <a:xfrm>
            <a:off x="370230" y="732873"/>
            <a:ext cx="7886700" cy="618850"/>
          </a:xfrm>
          <a:prstGeom prst="rect">
            <a:avLst/>
          </a:prstGeom>
        </p:spPr>
        <p:txBody>
          <a:bodyPr>
            <a:noAutofit/>
          </a:bodyPr>
          <a:lstStyle>
            <a:lvl1pPr>
              <a:defRPr lang="en-US" sz="4000" kern="1200" dirty="0" smtClean="0">
                <a:solidFill>
                  <a:schemeClr val="tx1"/>
                </a:solidFill>
                <a:latin typeface="Franklin Gothic Demi Cond" panose="020B0706030402020204" pitchFamily="34" charset="0"/>
                <a:ea typeface="+mn-ea"/>
                <a:cs typeface="Times New Roman" pitchFamily="18" charset="0"/>
              </a:defRPr>
            </a:lvl1pPr>
          </a:lstStyle>
          <a:p>
            <a:pPr marL="0" lvl="0" indent="0" algn="l" defTabSz="514325" rtl="0" eaLnBrk="1" latinLnBrk="0" hangingPunct="1">
              <a:lnSpc>
                <a:spcPct val="90000"/>
              </a:lnSpc>
              <a:spcBef>
                <a:spcPts val="0"/>
              </a:spcBef>
              <a:spcAft>
                <a:spcPts val="563"/>
              </a:spcAft>
              <a:buFont typeface="Arial" panose="020B0604020202020204" pitchFamily="34" charset="0"/>
              <a:buNone/>
            </a:pPr>
            <a:r>
              <a:rPr lang="en-US" dirty="0"/>
              <a:t>Click to edit Master title style</a:t>
            </a:r>
          </a:p>
        </p:txBody>
      </p:sp>
      <p:sp>
        <p:nvSpPr>
          <p:cNvPr id="7" name="Text Placeholder 6"/>
          <p:cNvSpPr>
            <a:spLocks noGrp="1"/>
          </p:cNvSpPr>
          <p:nvPr>
            <p:ph type="body" sz="quarter" idx="10"/>
          </p:nvPr>
        </p:nvSpPr>
        <p:spPr>
          <a:xfrm>
            <a:off x="369888" y="1630363"/>
            <a:ext cx="7886700" cy="2195512"/>
          </a:xfrm>
          <a:prstGeom prst="rect">
            <a:avLst/>
          </a:prstGeom>
        </p:spPr>
        <p:txBody>
          <a:bodyPr/>
          <a:lstStyle>
            <a:lvl1pPr marL="174625" indent="-174625" algn="l" defTabSz="514325" rtl="0" eaLnBrk="1" latinLnBrk="0" hangingPunct="1">
              <a:buFont typeface="Franklin Gothic Demi Cond" panose="020B0706030402020204" pitchFamily="34" charset="0"/>
              <a:buChar char="►"/>
              <a:tabLst/>
              <a:defRPr lang="en-US" sz="2000" b="1" kern="1200" dirty="0" smtClean="0">
                <a:solidFill>
                  <a:schemeClr val="tx1"/>
                </a:solidFill>
                <a:latin typeface="Franklin Gothic Demi Cond" panose="020B0706030402020204" pitchFamily="34" charset="0"/>
                <a:ea typeface="+mn-ea"/>
                <a:cs typeface="Times New Roman" pitchFamily="18" charset="0"/>
              </a:defRPr>
            </a:lvl1pPr>
            <a:lvl2pPr marL="627063" indent="-198438" algn="l" defTabSz="514325" rtl="0" eaLnBrk="1" latinLnBrk="0" hangingPunct="1">
              <a:buFont typeface="Arial" charset="0"/>
              <a:buChar char="•"/>
              <a:tabLst/>
              <a:defRPr lang="en-US" sz="1800" kern="1200" dirty="0" smtClean="0">
                <a:solidFill>
                  <a:srgbClr val="C00000"/>
                </a:solidFill>
                <a:latin typeface="Franklin Gothic Demi Cond" panose="020B0706030402020204" pitchFamily="34" charset="0"/>
                <a:ea typeface="+mn-ea"/>
                <a:cs typeface="Times New Roman" pitchFamily="18" charset="0"/>
              </a:defRPr>
            </a:lvl2pPr>
            <a:lvl3pPr marL="746125" indent="-127000">
              <a:buFont typeface=".HelveticaNeueDeskInterface-Regular" charset="0"/>
              <a:buChar char="-"/>
              <a:tabLst/>
              <a:defRPr sz="1600">
                <a:latin typeface="Franklin Gothic Demi Cond" panose="020B0706030402020204" pitchFamily="34" charset="0"/>
              </a:defRPr>
            </a:lvl3pPr>
            <a:lvl4pPr>
              <a:defRPr sz="1600">
                <a:latin typeface="Franklin Gothic Demi Cond" panose="020B0706030402020204" pitchFamily="34" charset="0"/>
              </a:defRPr>
            </a:lvl4pPr>
            <a:lvl5pPr marL="1031875" indent="-127000">
              <a:tabLst/>
              <a:defRPr sz="1600">
                <a:latin typeface="Franklin Gothic Demi Cond" panose="020B07060304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p:cNvSpPr txBox="1"/>
          <p:nvPr userDrawn="1"/>
        </p:nvSpPr>
        <p:spPr>
          <a:xfrm>
            <a:off x="602394" y="6524371"/>
            <a:ext cx="184731" cy="248209"/>
          </a:xfrm>
          <a:prstGeom prst="rect">
            <a:avLst/>
          </a:prstGeom>
          <a:noFill/>
        </p:spPr>
        <p:txBody>
          <a:bodyPr wrap="none" rtlCol="0">
            <a:spAutoFit/>
          </a:bodyPr>
          <a:lstStyle/>
          <a:p>
            <a:pPr defTabSz="457200"/>
            <a:endParaRPr lang="en-US" sz="1013"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18637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5" name="Picture 16" descr="vol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2126041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497001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1817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229600" cy="51816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807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919D344-0F32-413F-B8EE-CD01EB5EAA44}" type="datetimeFigureOut">
              <a:rPr lang="en-US" smtClean="0">
                <a:solidFill>
                  <a:srgbClr val="50565C"/>
                </a:solidFill>
              </a:rPr>
              <a:pPr/>
              <a:t>6/1/2020</a:t>
            </a:fld>
            <a:endParaRPr lang="en-US">
              <a:solidFill>
                <a:srgbClr val="50565C"/>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solidFill>
                <a:srgbClr val="50565C"/>
              </a:solidFill>
            </a:endParaRP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DC7B6F4C-3AD0-4948-8DAA-C680EF4FE580}" type="slidenum">
              <a:rPr lang="en-US" smtClean="0">
                <a:solidFill>
                  <a:srgbClr val="50565C"/>
                </a:solidFill>
              </a:rPr>
              <a:pPr/>
              <a:t>‹#›</a:t>
            </a:fld>
            <a:endParaRPr lang="en-US">
              <a:solidFill>
                <a:srgbClr val="50565C"/>
              </a:solidFill>
            </a:endParaRPr>
          </a:p>
        </p:txBody>
      </p:sp>
    </p:spTree>
    <p:extLst>
      <p:ext uri="{BB962C8B-B14F-4D97-AF65-F5344CB8AC3E}">
        <p14:creationId xmlns:p14="http://schemas.microsoft.com/office/powerpoint/2010/main" val="4064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693318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8818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901700"/>
          </a:xfrm>
        </p:spPr>
        <p:txBody>
          <a:bodyPr/>
          <a:lstStyle/>
          <a:p>
            <a:r>
              <a:rPr lang="en-US" dirty="0"/>
              <a:t>Click to edit Master title style</a:t>
            </a:r>
          </a:p>
        </p:txBody>
      </p:sp>
      <p:sp>
        <p:nvSpPr>
          <p:cNvPr id="3" name="Content Placeholder 2"/>
          <p:cNvSpPr>
            <a:spLocks noGrp="1"/>
          </p:cNvSpPr>
          <p:nvPr>
            <p:ph idx="1"/>
          </p:nvPr>
        </p:nvSpPr>
        <p:spPr>
          <a:xfrm>
            <a:off x="274638" y="1141413"/>
            <a:ext cx="8229600" cy="51101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172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58000" y="6356350"/>
            <a:ext cx="2133600" cy="365125"/>
          </a:xfrm>
          <a:prstGeom prst="rect">
            <a:avLst/>
          </a:prstGeom>
          <a:noFill/>
        </p:spPr>
        <p:txBody>
          <a:bodyPr/>
          <a:lstStyle>
            <a:lvl1pPr>
              <a:defRPr>
                <a:solidFill>
                  <a:srgbClr val="002060"/>
                </a:solidFill>
              </a:defRPr>
            </a:lvl1pPr>
          </a:lstStyle>
          <a:p>
            <a:fld id="{9B5E1708-F8A3-4564-8049-367EAB969392}" type="slidenum">
              <a:rPr lang="en-US" smtClean="0"/>
              <a:pPr/>
              <a:t>‹#›</a:t>
            </a:fld>
            <a:endParaRPr lang="en-US" dirty="0"/>
          </a:p>
        </p:txBody>
      </p:sp>
    </p:spTree>
    <p:extLst>
      <p:ext uri="{BB962C8B-B14F-4D97-AF65-F5344CB8AC3E}">
        <p14:creationId xmlns:p14="http://schemas.microsoft.com/office/powerpoint/2010/main" val="217490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1536310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112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321016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46D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762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14779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a:t>PROGRAM NAME (CAPS)</a:t>
            </a:r>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a:t>Presenter </a:t>
            </a:r>
            <a:r>
              <a:rPr lang="en-US" noProof="0" dirty="0" err="1"/>
              <a:t>Name(s</a:t>
            </a:r>
            <a:r>
              <a:rPr lang="en-US" noProof="0" dirty="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a:t>Date</a:t>
            </a:r>
          </a:p>
        </p:txBody>
      </p:sp>
      <p:grpSp>
        <p:nvGrpSpPr>
          <p:cNvPr id="23" name="Group 21"/>
          <p:cNvGrpSpPr>
            <a:grpSpLocks/>
          </p:cNvGrpSpPr>
          <p:nvPr userDrawn="1"/>
        </p:nvGrpSpPr>
        <p:grpSpPr bwMode="auto">
          <a:xfrm flipH="1" flipV="1">
            <a:off x="-4" y="870857"/>
            <a:ext cx="9144002" cy="80752"/>
            <a:chOff x="2" y="824063"/>
            <a:chExt cx="9144002" cy="62911"/>
          </a:xfrm>
        </p:grpSpPr>
        <p:sp>
          <p:nvSpPr>
            <p:cNvPr id="24" name="Rectangle 23"/>
            <p:cNvSpPr/>
            <p:nvPr userDrawn="1"/>
          </p:nvSpPr>
          <p:spPr>
            <a:xfrm>
              <a:off x="3018119" y="830556"/>
              <a:ext cx="6125885" cy="564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25" name="Rectangle 24"/>
            <p:cNvSpPr/>
            <p:nvPr userDrawn="1"/>
          </p:nvSpPr>
          <p:spPr>
            <a:xfrm>
              <a:off x="2" y="824063"/>
              <a:ext cx="3169632" cy="629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pic>
        <p:nvPicPr>
          <p:cNvPr id="7" name="Picture 13" descr="08616.jpg"/>
          <p:cNvPicPr>
            <a:picLocks noChangeAspect="1"/>
          </p:cNvPicPr>
          <p:nvPr userDrawn="1"/>
        </p:nvPicPr>
        <p:blipFill>
          <a:blip r:embed="rId3"/>
          <a:stretch>
            <a:fillRect/>
          </a:stretch>
        </p:blipFill>
        <p:spPr bwMode="auto">
          <a:xfrm>
            <a:off x="-7307" y="942657"/>
            <a:ext cx="9163564" cy="4144208"/>
          </a:xfrm>
          <a:prstGeom prst="rect">
            <a:avLst/>
          </a:prstGeom>
          <a:noFill/>
          <a:ln w="9525">
            <a:noFill/>
            <a:miter lim="800000"/>
            <a:headEnd/>
            <a:tailEnd/>
          </a:ln>
        </p:spPr>
      </p:pic>
    </p:spTree>
    <p:extLst>
      <p:ext uri="{BB962C8B-B14F-4D97-AF65-F5344CB8AC3E}">
        <p14:creationId xmlns:p14="http://schemas.microsoft.com/office/powerpoint/2010/main" val="1582452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391142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733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5952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419338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4094872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48894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404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3182040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250959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2"/>
            <a:ext cx="8229600" cy="386644"/>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410042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152400" y="10634"/>
            <a:ext cx="87630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382805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2666120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064580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6123070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032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6168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35869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443601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4160521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7888209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23477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000"/>
              </a:lnSpc>
              <a:defRPr/>
            </a:lvl1pPr>
          </a:lstStyle>
          <a:p>
            <a:r>
              <a:rPr lang="en-US" dirty="0"/>
              <a:t>Click to edit Master title style</a:t>
            </a:r>
          </a:p>
        </p:txBody>
      </p:sp>
      <p:sp>
        <p:nvSpPr>
          <p:cNvPr id="3" name="Content Placeholder 2"/>
          <p:cNvSpPr>
            <a:spLocks noGrp="1"/>
          </p:cNvSpPr>
          <p:nvPr>
            <p:ph idx="1"/>
          </p:nvPr>
        </p:nvSpPr>
        <p:spPr>
          <a:xfrm>
            <a:off x="152400" y="805032"/>
            <a:ext cx="8763000" cy="5638800"/>
          </a:xfrm>
        </p:spPr>
        <p:txBody>
          <a:bodyPr/>
          <a:lstStyle>
            <a:lvl1pPr>
              <a:defRPr sz="22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37779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24794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6523121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674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5964200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3688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3164201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fontAlgn="auto">
              <a:spcBef>
                <a:spcPts val="0"/>
              </a:spcBef>
              <a:spcAft>
                <a:spcPts val="0"/>
              </a:spcAft>
              <a:defRPr/>
            </a:pPr>
            <a:endParaRPr lang="en-US">
              <a:solidFill>
                <a:srgbClr val="4D4D4D"/>
              </a:solidFill>
              <a:latin typeface="Franklin Gothic Book"/>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pPr fontAlgn="auto">
              <a:spcBef>
                <a:spcPts val="0"/>
              </a:spcBef>
              <a:spcAft>
                <a:spcPts val="0"/>
              </a:spcAft>
            </a:pPr>
            <a:fld id="{048367B6-A0F1-485F-928A-F8387AE218C3}" type="slidenum">
              <a:rPr lang="en-US" smtClean="0">
                <a:solidFill>
                  <a:srgbClr val="4F81BD">
                    <a:lumMod val="75000"/>
                  </a:srgbClr>
                </a:solidFill>
                <a:latin typeface="Franklin Gothic Book"/>
              </a:rPr>
              <a:pPr fontAlgn="auto">
                <a:spcBef>
                  <a:spcPts val="0"/>
                </a:spcBef>
                <a:spcAft>
                  <a:spcPts val="0"/>
                </a:spcAft>
              </a:pPr>
              <a:t>‹#›</a:t>
            </a:fld>
            <a:endParaRPr lang="en-US" dirty="0">
              <a:solidFill>
                <a:srgbClr val="4F81BD">
                  <a:lumMod val="75000"/>
                </a:srgbClr>
              </a:solidFill>
              <a:latin typeface="Franklin Gothic Book"/>
            </a:endParaRPr>
          </a:p>
        </p:txBody>
      </p:sp>
    </p:spTree>
    <p:extLst>
      <p:ext uri="{BB962C8B-B14F-4D97-AF65-F5344CB8AC3E}">
        <p14:creationId xmlns:p14="http://schemas.microsoft.com/office/powerpoint/2010/main" val="24700503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534263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Arial Narrow" pitchFamily="34" charset="0"/>
              </a:defRPr>
            </a:lvl1pPr>
            <a:lvl2pPr>
              <a:defRPr sz="2000">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1430447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Objectives">
    <p:spTree>
      <p:nvGrpSpPr>
        <p:cNvPr id="1" name=""/>
        <p:cNvGrpSpPr/>
        <p:nvPr/>
      </p:nvGrpSpPr>
      <p:grpSpPr>
        <a:xfrm>
          <a:off x="0" y="0"/>
          <a:ext cx="0" cy="0"/>
          <a:chOff x="0" y="0"/>
          <a:chExt cx="0" cy="0"/>
        </a:xfrm>
      </p:grpSpPr>
      <p:sp>
        <p:nvSpPr>
          <p:cNvPr id="2" name="Slide Number Placeholder 4"/>
          <p:cNvSpPr>
            <a:spLocks noGrp="1"/>
          </p:cNvSpPr>
          <p:nvPr>
            <p:ph type="sldNum" sz="quarter" idx="12"/>
          </p:nvPr>
        </p:nvSpPr>
        <p:spPr>
          <a:xfrm>
            <a:off x="8717280" y="6400800"/>
            <a:ext cx="401320" cy="365125"/>
          </a:xfrm>
          <a:prstGeom prst="rect">
            <a:avLst/>
          </a:prstGeom>
        </p:spPr>
        <p:txBody>
          <a:bodyPr/>
          <a:lstStyle>
            <a:lvl1pPr>
              <a:defRPr sz="1200"/>
            </a:lvl1pPr>
          </a:lstStyle>
          <a:p>
            <a:fld id="{BA7B7BFE-80BB-4643-AAF3-95304F66A39F}" type="slidenum">
              <a:rPr lang="en-US" smtClean="0">
                <a:solidFill>
                  <a:srgbClr val="50565C"/>
                </a:solidFill>
              </a:rPr>
              <a:pPr/>
              <a:t>‹#›</a:t>
            </a:fld>
            <a:endParaRPr lang="en-US" dirty="0">
              <a:solidFill>
                <a:srgbClr val="50565C"/>
              </a:solidFill>
            </a:endParaRPr>
          </a:p>
        </p:txBody>
      </p:sp>
    </p:spTree>
    <p:extLst>
      <p:ext uri="{BB962C8B-B14F-4D97-AF65-F5344CB8AC3E}">
        <p14:creationId xmlns:p14="http://schemas.microsoft.com/office/powerpoint/2010/main" val="98681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13980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99007448"/>
      </p:ext>
    </p:extLst>
  </p:cSld>
  <p:clrMapOvr>
    <a:masterClrMapping/>
  </p:clrMapOvr>
  <p:transition spd="med">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224788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6679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6458375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803796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856012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8672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528470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3885680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33599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3B43A780-09F6-984A-AEB5-6C103D61FC56}" type="datetimeFigureOut">
              <a:rPr lang="en-US" smtClean="0">
                <a:solidFill>
                  <a:srgbClr val="4C4C4C"/>
                </a:solidFill>
                <a:latin typeface="Arial" pitchFamily="-106" charset="0"/>
                <a:ea typeface="ＭＳ Ｐゴシック" pitchFamily="-106" charset="-128"/>
              </a:rPr>
              <a:pPr defTabSz="457200"/>
              <a:t>6/1/2020</a:t>
            </a:fld>
            <a:endParaRPr lang="en-US" dirty="0">
              <a:solidFill>
                <a:srgbClr val="4C4C4C"/>
              </a:solidFill>
              <a:latin typeface="Arial" pitchFamily="-106" charset="0"/>
              <a:ea typeface="ＭＳ Ｐゴシック" pitchFamily="-106"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4C4C4C"/>
              </a:solidFill>
              <a:latin typeface="Arial" pitchFamily="-106" charset="0"/>
              <a:ea typeface="ＭＳ Ｐゴシック" pitchFamily="-106" charset="-128"/>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9D081FA-F989-6A4A-B2F0-0898E007A144}" type="slidenum">
              <a:rPr lang="en-US" smtClean="0">
                <a:solidFill>
                  <a:srgbClr val="4C4C4C"/>
                </a:solidFill>
                <a:latin typeface="Arial" pitchFamily="-106" charset="0"/>
                <a:ea typeface="ＭＳ Ｐゴシック" pitchFamily="-106" charset="-128"/>
              </a:rPr>
              <a:pPr defTabSz="457200"/>
              <a:t>‹#›</a:t>
            </a:fld>
            <a:endParaRPr lang="en-US" dirty="0">
              <a:solidFill>
                <a:srgbClr val="4C4C4C"/>
              </a:solidFill>
              <a:latin typeface="Arial" pitchFamily="-106" charset="0"/>
              <a:ea typeface="ＭＳ Ｐゴシック" pitchFamily="-106" charset="-128"/>
            </a:endParaRPr>
          </a:p>
        </p:txBody>
      </p:sp>
    </p:spTree>
    <p:extLst>
      <p:ext uri="{BB962C8B-B14F-4D97-AF65-F5344CB8AC3E}">
        <p14:creationId xmlns:p14="http://schemas.microsoft.com/office/powerpoint/2010/main" val="12165976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a:t>Click to edit Master title style</a:t>
            </a:r>
          </a:p>
        </p:txBody>
      </p:sp>
    </p:spTree>
    <p:extLst>
      <p:ext uri="{BB962C8B-B14F-4D97-AF65-F5344CB8AC3E}">
        <p14:creationId xmlns:p14="http://schemas.microsoft.com/office/powerpoint/2010/main" val="10324284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atin typeface="Franklin Gothic Book"/>
              </a:defRPr>
            </a:lvl1pPr>
            <a:lvl2pPr>
              <a:defRPr sz="2000">
                <a:latin typeface="Franklin Gothic Book"/>
              </a:defRPr>
            </a:lvl2pPr>
            <a:lvl3pPr>
              <a:defRPr>
                <a:latin typeface="Franklin Gothic Book"/>
              </a:defRPr>
            </a:lvl3pPr>
            <a:lvl4pPr>
              <a:defRPr>
                <a:latin typeface="Franklin Gothic Book"/>
              </a:defRPr>
            </a:lvl4pPr>
            <a:lvl5pPr>
              <a:defRPr>
                <a:latin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6699032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Date Placeholder 4"/>
          <p:cNvSpPr>
            <a:spLocks noGrp="1" noChangeArrowheads="1"/>
          </p:cNvSpPr>
          <p:nvPr>
            <p:ph type="dt" sz="half" idx="10"/>
          </p:nvPr>
        </p:nvSpPr>
        <p:spPr>
          <a:xfrm>
            <a:off x="609600" y="6662056"/>
            <a:ext cx="2894320" cy="195944"/>
          </a:xfrm>
          <a:prstGeom prst="rect">
            <a:avLst/>
          </a:prstGeom>
          <a:ln/>
        </p:spPr>
        <p:txBody>
          <a:bodyPr/>
          <a:lstStyle>
            <a:lvl1pPr>
              <a:defRPr/>
            </a:lvl1pPr>
          </a:lstStyle>
          <a:p>
            <a:pPr fontAlgn="auto">
              <a:spcBef>
                <a:spcPts val="0"/>
              </a:spcBef>
              <a:spcAft>
                <a:spcPts val="0"/>
              </a:spcAft>
              <a:defRPr/>
            </a:pPr>
            <a:endParaRPr lang="en-US">
              <a:solidFill>
                <a:srgbClr val="000000"/>
              </a:solidFill>
              <a:latin typeface="Franklin Gothic Book"/>
            </a:endParaRPr>
          </a:p>
        </p:txBody>
      </p:sp>
      <p:sp>
        <p:nvSpPr>
          <p:cNvPr id="6"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BE6D4B03-E339-4C9D-AC39-0BD7C921B5B0}"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933546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3" y="1231163"/>
            <a:ext cx="4864588" cy="2011094"/>
          </a:xfrm>
        </p:spPr>
        <p:txBody>
          <a:bodyPr tIns="457200" bIns="548640"/>
          <a:lstStyle>
            <a:lvl1pPr algn="r">
              <a:defRPr sz="2400" b="1" spc="30" baseline="0">
                <a:solidFill>
                  <a:schemeClr val="tx1"/>
                </a:solidFill>
                <a:latin typeface="Franklin Gothic Book"/>
                <a:cs typeface="Franklin Gothic Book"/>
              </a:defRPr>
            </a:lvl1pPr>
          </a:lstStyle>
          <a:p>
            <a:r>
              <a:rPr lang="en-US" dirty="0"/>
              <a:t>Main Title, Font: </a:t>
            </a:r>
            <a:br>
              <a:rPr lang="en-US" dirty="0"/>
            </a:br>
            <a:r>
              <a:rPr lang="en-US" dirty="0"/>
              <a:t>Arial Bold 32pt.</a:t>
            </a:r>
          </a:p>
        </p:txBody>
      </p:sp>
      <p:sp>
        <p:nvSpPr>
          <p:cNvPr id="27" name="Text Placeholder 32"/>
          <p:cNvSpPr>
            <a:spLocks noGrp="1"/>
          </p:cNvSpPr>
          <p:nvPr>
            <p:ph type="body" sz="quarter" idx="14" hasCustomPrompt="1"/>
          </p:nvPr>
        </p:nvSpPr>
        <p:spPr>
          <a:xfrm>
            <a:off x="3885634" y="4263457"/>
            <a:ext cx="4968114" cy="457200"/>
          </a:xfrm>
          <a:prstGeom prst="rect">
            <a:avLst/>
          </a:prstGeom>
        </p:spPr>
        <p:txBody>
          <a:bodyPr wrap="none" tIns="0"/>
          <a:lstStyle>
            <a:lvl1pPr algn="r">
              <a:buNone/>
              <a:defRPr sz="1500" baseline="0">
                <a:solidFill>
                  <a:schemeClr val="tx1"/>
                </a:solidFill>
                <a:latin typeface="Franklin Gothic Book"/>
                <a:cs typeface="Franklin Gothic Book"/>
              </a:defRPr>
            </a:lvl1pPr>
            <a:lvl2pPr>
              <a:buNone/>
              <a:defRPr sz="1500"/>
            </a:lvl2pPr>
            <a:lvl3pPr>
              <a:buNone/>
              <a:defRPr sz="1500"/>
            </a:lvl3pPr>
            <a:lvl4pPr>
              <a:buNone/>
              <a:defRPr sz="1500"/>
            </a:lvl4pPr>
            <a:lvl5pPr>
              <a:buNone/>
              <a:defRPr sz="1500"/>
            </a:lvl5pPr>
          </a:lstStyle>
          <a:p>
            <a:pPr lvl="0"/>
            <a:r>
              <a:rPr lang="en-US" dirty="0"/>
              <a:t>Meeting date(s), Arial 20pt.</a:t>
            </a:r>
          </a:p>
        </p:txBody>
      </p:sp>
      <p:sp>
        <p:nvSpPr>
          <p:cNvPr id="28" name="Text Placeholder 37"/>
          <p:cNvSpPr>
            <a:spLocks noGrp="1"/>
          </p:cNvSpPr>
          <p:nvPr>
            <p:ph type="body" sz="quarter" idx="15" hasCustomPrompt="1"/>
          </p:nvPr>
        </p:nvSpPr>
        <p:spPr>
          <a:xfrm>
            <a:off x="3886164" y="4722131"/>
            <a:ext cx="4972728" cy="457200"/>
          </a:xfrm>
          <a:prstGeom prst="rect">
            <a:avLst/>
          </a:prstGeom>
        </p:spPr>
        <p:txBody>
          <a:bodyPr wrap="none" bIns="18288" anchor="b" anchorCtr="0"/>
          <a:lstStyle>
            <a:lvl1pPr algn="r">
              <a:buNone/>
              <a:defRPr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Speaker’s name, Arial 20pt.</a:t>
            </a:r>
          </a:p>
        </p:txBody>
      </p:sp>
      <p:sp>
        <p:nvSpPr>
          <p:cNvPr id="29" name="Text Placeholder 40"/>
          <p:cNvSpPr>
            <a:spLocks noGrp="1"/>
          </p:cNvSpPr>
          <p:nvPr>
            <p:ph type="body" sz="quarter" idx="16" hasCustomPrompt="1"/>
          </p:nvPr>
        </p:nvSpPr>
        <p:spPr>
          <a:xfrm>
            <a:off x="3886164" y="5222875"/>
            <a:ext cx="4972726" cy="381000"/>
          </a:xfrm>
          <a:prstGeom prst="rect">
            <a:avLst/>
          </a:prstGeom>
        </p:spPr>
        <p:txBody>
          <a:bodyPr wrap="none" tIns="0" bIns="438912">
            <a:noAutofit/>
          </a:bodyPr>
          <a:lstStyle>
            <a:lvl1pPr algn="r">
              <a:buNone/>
              <a:defRPr sz="1200" baseline="0">
                <a:solidFill>
                  <a:schemeClr val="tx1"/>
                </a:solidFill>
                <a:latin typeface="Franklin Gothic Book"/>
                <a:cs typeface="Franklin Gothic Book"/>
              </a:defRPr>
            </a:lvl1pPr>
            <a:lvl2pPr>
              <a:buNone/>
              <a:defRPr sz="1350"/>
            </a:lvl2pPr>
            <a:lvl3pPr>
              <a:buNone/>
              <a:defRPr sz="1350"/>
            </a:lvl3pPr>
            <a:lvl4pPr>
              <a:buNone/>
              <a:defRPr sz="1350"/>
            </a:lvl4pPr>
            <a:lvl5pPr>
              <a:buNone/>
              <a:defRPr sz="1350"/>
            </a:lvl5pPr>
          </a:lstStyle>
          <a:p>
            <a:pPr lvl="0"/>
            <a:r>
              <a:rPr lang="en-US" dirty="0"/>
              <a:t>Speaker’s title, Arial 16pt.</a:t>
            </a:r>
          </a:p>
        </p:txBody>
      </p:sp>
      <p:sp>
        <p:nvSpPr>
          <p:cNvPr id="30" name="Text Placeholder 43"/>
          <p:cNvSpPr>
            <a:spLocks noGrp="1"/>
          </p:cNvSpPr>
          <p:nvPr>
            <p:ph type="body" sz="quarter" idx="17" hasCustomPrompt="1"/>
          </p:nvPr>
        </p:nvSpPr>
        <p:spPr>
          <a:xfrm>
            <a:off x="3894625" y="3760788"/>
            <a:ext cx="4959912"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Sub-title, Arial Bold 24pt.</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
        <p:nvSpPr>
          <p:cNvPr id="15" name="Text Placeholder 14"/>
          <p:cNvSpPr>
            <a:spLocks noGrp="1"/>
          </p:cNvSpPr>
          <p:nvPr>
            <p:ph type="body" sz="quarter" idx="22" hasCustomPrompt="1"/>
          </p:nvPr>
        </p:nvSpPr>
        <p:spPr>
          <a:xfrm>
            <a:off x="1" y="4972056"/>
            <a:ext cx="3282950" cy="512763"/>
          </a:xfrm>
          <a:prstGeom prst="rect">
            <a:avLst/>
          </a:prstGeom>
          <a:solidFill>
            <a:schemeClr val="bg1">
              <a:alpha val="50000"/>
            </a:schemeClr>
          </a:solidFill>
          <a:ln w="12700">
            <a:solidFill>
              <a:schemeClr val="bg1">
                <a:lumMod val="85000"/>
              </a:schemeClr>
            </a:solidFill>
          </a:ln>
        </p:spPr>
        <p:txBody>
          <a:bodyPr>
            <a:noAutofit/>
          </a:bodyPr>
          <a:lstStyle>
            <a:lvl1pPr marL="0" indent="0" algn="just">
              <a:buNone/>
              <a:defRPr sz="675" baseline="0">
                <a:latin typeface="Franklin Gothic Book"/>
              </a:defRPr>
            </a:lvl1pPr>
            <a:lvl2pPr algn="just">
              <a:buNone/>
              <a:defRPr sz="675">
                <a:latin typeface="Arial Narrow" pitchFamily="34" charset="0"/>
              </a:defRPr>
            </a:lvl2pPr>
            <a:lvl3pPr algn="just">
              <a:buNone/>
              <a:defRPr sz="675">
                <a:latin typeface="Arial Narrow" pitchFamily="34" charset="0"/>
              </a:defRPr>
            </a:lvl3pPr>
            <a:lvl4pPr algn="just">
              <a:buNone/>
              <a:defRPr sz="675">
                <a:latin typeface="Arial Narrow" pitchFamily="34" charset="0"/>
              </a:defRPr>
            </a:lvl4pPr>
            <a:lvl5pPr algn="just">
              <a:buNone/>
              <a:defRPr sz="675">
                <a:latin typeface="Arial Narrow" pitchFamily="34" charset="0"/>
              </a:defRPr>
            </a:lvl5pPr>
          </a:lstStyle>
          <a:p>
            <a:pPr lvl="0"/>
            <a:r>
              <a:rPr lang="en-US" dirty="0"/>
              <a:t>Insert Government required information here or delete this text box. Insert Government required information here or delete this text box. Insert Government required information here or delete this text box.</a:t>
            </a:r>
          </a:p>
        </p:txBody>
      </p:sp>
      <p:sp>
        <p:nvSpPr>
          <p:cNvPr id="17" name="Text Placeholder 16"/>
          <p:cNvSpPr>
            <a:spLocks noGrp="1"/>
          </p:cNvSpPr>
          <p:nvPr>
            <p:ph type="body" sz="quarter" idx="23" hasCustomPrompt="1"/>
          </p:nvPr>
        </p:nvSpPr>
        <p:spPr>
          <a:xfrm>
            <a:off x="3" y="5603875"/>
            <a:ext cx="6416675" cy="514350"/>
          </a:xfrm>
          <a:prstGeom prst="rect">
            <a:avLst/>
          </a:prstGeom>
          <a:solidFill>
            <a:schemeClr val="bg1">
              <a:alpha val="50000"/>
            </a:schemeClr>
          </a:solidFill>
        </p:spPr>
        <p:txBody>
          <a:bodyPr>
            <a:normAutofit/>
          </a:bodyPr>
          <a:lstStyle>
            <a:lvl1pPr marL="0" indent="0" algn="just">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
        <p:nvSpPr>
          <p:cNvPr id="19" name="Text Placeholder 18"/>
          <p:cNvSpPr>
            <a:spLocks noGrp="1"/>
          </p:cNvSpPr>
          <p:nvPr>
            <p:ph type="body" sz="quarter" idx="24" hasCustomPrompt="1"/>
          </p:nvPr>
        </p:nvSpPr>
        <p:spPr>
          <a:xfrm>
            <a:off x="3" y="6224588"/>
            <a:ext cx="6416675" cy="512762"/>
          </a:xfrm>
          <a:prstGeom prst="rect">
            <a:avLst/>
          </a:prstGeom>
          <a:solidFill>
            <a:schemeClr val="bg1">
              <a:alpha val="50000"/>
            </a:schemeClr>
          </a:solidFill>
        </p:spPr>
        <p:txBody>
          <a:bodyPr>
            <a:normAutofit/>
          </a:bodyPr>
          <a:lstStyle>
            <a:lvl1pPr marL="0" indent="0">
              <a:buNone/>
              <a:defRPr sz="675">
                <a:latin typeface="Franklin Gothic Book"/>
              </a:defRPr>
            </a:lvl1pPr>
          </a:lstStyle>
          <a:p>
            <a:pPr lvl="0"/>
            <a:r>
              <a:rPr lang="en-US" dirty="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p>
        </p:txBody>
      </p:sp>
    </p:spTree>
    <p:extLst>
      <p:ext uri="{BB962C8B-B14F-4D97-AF65-F5344CB8AC3E}">
        <p14:creationId xmlns:p14="http://schemas.microsoft.com/office/powerpoint/2010/main" val="15056065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9" name="Picture 8" descr="noc_performance_graphic[FINAL]-01.png"/>
          <p:cNvPicPr>
            <a:picLocks noChangeAspect="1"/>
          </p:cNvPicPr>
          <p:nvPr userDrawn="1"/>
        </p:nvPicPr>
        <p:blipFill>
          <a:blip r:embed="rId2" cstate="print"/>
          <a:stretch>
            <a:fillRect/>
          </a:stretch>
        </p:blipFill>
        <p:spPr>
          <a:xfrm>
            <a:off x="0" y="0"/>
            <a:ext cx="9144000" cy="6858000"/>
          </a:xfrm>
          <a:prstGeom prst="rect">
            <a:avLst/>
          </a:prstGeom>
        </p:spPr>
      </p:pic>
      <p:sp>
        <p:nvSpPr>
          <p:cNvPr id="10" name="Rectangle 9"/>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50">
              <a:solidFill>
                <a:srgbClr val="000000"/>
              </a:solidFill>
            </a:endParaRPr>
          </a:p>
        </p:txBody>
      </p:sp>
      <p:sp>
        <p:nvSpPr>
          <p:cNvPr id="30" name="Text Placeholder 43"/>
          <p:cNvSpPr>
            <a:spLocks noGrp="1"/>
          </p:cNvSpPr>
          <p:nvPr>
            <p:ph type="body" sz="quarter" idx="17" hasCustomPrompt="1"/>
          </p:nvPr>
        </p:nvSpPr>
        <p:spPr>
          <a:xfrm>
            <a:off x="3444243" y="3200400"/>
            <a:ext cx="5410297" cy="457200"/>
          </a:xfrm>
          <a:prstGeom prst="rect">
            <a:avLst/>
          </a:prstGeom>
        </p:spPr>
        <p:txBody>
          <a:bodyPr wrap="square" anchor="ctr" anchorCtr="0">
            <a:noAutofit/>
          </a:bodyPr>
          <a:lstStyle>
            <a:lvl1pPr algn="r">
              <a:buNone/>
              <a:defRPr sz="1800" b="1" spc="15" baseline="0">
                <a:solidFill>
                  <a:schemeClr val="tx1"/>
                </a:solidFill>
                <a:latin typeface="Franklin Gothic Book"/>
                <a:cs typeface="Franklin Gothic Book"/>
              </a:defRPr>
            </a:lvl1pPr>
            <a:lvl2pPr>
              <a:buNone/>
              <a:defRPr/>
            </a:lvl2pPr>
            <a:lvl3pPr>
              <a:buNone/>
              <a:defRPr/>
            </a:lvl3pPr>
            <a:lvl4pPr>
              <a:buNone/>
              <a:defRPr/>
            </a:lvl4pPr>
            <a:lvl5pPr>
              <a:buNone/>
              <a:defRPr/>
            </a:lvl5pPr>
          </a:lstStyle>
          <a:p>
            <a:pPr lvl="0"/>
            <a:r>
              <a:rPr lang="en-US" dirty="0"/>
              <a:t>Section Break (Click to Add Title)</a:t>
            </a:r>
          </a:p>
        </p:txBody>
      </p:sp>
      <p:pic>
        <p:nvPicPr>
          <p:cNvPr id="31" name="Picture 30" descr="noc_white_PNG.png"/>
          <p:cNvPicPr>
            <a:picLocks noChangeAspect="1"/>
          </p:cNvPicPr>
          <p:nvPr userDrawn="1"/>
        </p:nvPicPr>
        <p:blipFill>
          <a:blip r:embed="rId3" cstate="print"/>
          <a:srcRect l="2146" r="3456"/>
          <a:stretch>
            <a:fillRect/>
          </a:stretch>
        </p:blipFill>
        <p:spPr>
          <a:xfrm>
            <a:off x="1119191" y="3209773"/>
            <a:ext cx="1928683" cy="569855"/>
          </a:xfrm>
          <a:prstGeom prst="rect">
            <a:avLst/>
          </a:prstGeom>
        </p:spPr>
      </p:pic>
    </p:spTree>
    <p:extLst>
      <p:ext uri="{BB962C8B-B14F-4D97-AF65-F5344CB8AC3E}">
        <p14:creationId xmlns:p14="http://schemas.microsoft.com/office/powerpoint/2010/main" val="24809202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a:t>Click to edit Master title style</a:t>
            </a:r>
            <a:endParaRPr lang="en-US" dirty="0"/>
          </a:p>
        </p:txBody>
      </p:sp>
      <p:sp>
        <p:nvSpPr>
          <p:cNvPr id="5" name="Rectangle 89"/>
          <p:cNvSpPr>
            <a:spLocks noGrp="1" noChangeArrowheads="1"/>
          </p:cNvSpPr>
          <p:nvPr>
            <p:ph type="sldNum" sz="quarter" idx="11"/>
          </p:nvPr>
        </p:nvSpPr>
        <p:spPr>
          <a:xfrm>
            <a:off x="54860" y="6477006"/>
            <a:ext cx="347480" cy="247637"/>
          </a:xfrm>
          <a:prstGeom prst="rect">
            <a:avLst/>
          </a:prstGeom>
          <a:ln/>
        </p:spPr>
        <p:txBody>
          <a:bodyPr/>
          <a:lstStyle>
            <a:lvl1pPr>
              <a:defRPr/>
            </a:lvl1pPr>
          </a:lstStyle>
          <a:p>
            <a:pPr fontAlgn="auto">
              <a:spcBef>
                <a:spcPts val="0"/>
              </a:spcBef>
              <a:spcAft>
                <a:spcPts val="0"/>
              </a:spcAft>
            </a:pPr>
            <a:fld id="{F6EFC63E-F8D9-44BB-A462-AC735E845F95}" type="slidenum">
              <a:rPr lang="en-US">
                <a:solidFill>
                  <a:srgbClr val="000000"/>
                </a:solidFill>
                <a:latin typeface="Franklin Gothic Book"/>
              </a:rPr>
              <a:pPr fontAlgn="auto">
                <a:spcBef>
                  <a:spcPts val="0"/>
                </a:spcBef>
                <a:spcAft>
                  <a:spcPts val="0"/>
                </a:spcAft>
              </a:pPr>
              <a:t>‹#›</a:t>
            </a:fld>
            <a:endParaRPr lang="en-US">
              <a:solidFill>
                <a:srgbClr val="000000"/>
              </a:solidFill>
              <a:latin typeface="Franklin Gothic Book"/>
            </a:endParaRPr>
          </a:p>
        </p:txBody>
      </p:sp>
    </p:spTree>
    <p:extLst>
      <p:ext uri="{BB962C8B-B14F-4D97-AF65-F5344CB8AC3E}">
        <p14:creationId xmlns:p14="http://schemas.microsoft.com/office/powerpoint/2010/main" val="19241198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 Rich">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491318" y="1310185"/>
            <a:ext cx="8235345" cy="494049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57200" y="274638"/>
            <a:ext cx="8229600" cy="731520"/>
          </a:xfrm>
        </p:spPr>
        <p:txBody>
          <a:bodyPr/>
          <a:lstStyle>
            <a:lvl1pPr algn="l">
              <a:defRPr/>
            </a:lvl1pPr>
          </a:lstStyle>
          <a:p>
            <a:r>
              <a:rPr lang="en-US"/>
              <a:t>Click to edit Master title style</a:t>
            </a:r>
            <a:endParaRPr lang="en-US" dirty="0"/>
          </a:p>
        </p:txBody>
      </p:sp>
      <p:sp>
        <p:nvSpPr>
          <p:cNvPr id="4" name="Date Placeholder 2"/>
          <p:cNvSpPr>
            <a:spLocks noGrp="1"/>
          </p:cNvSpPr>
          <p:nvPr>
            <p:ph type="dt" sz="half" idx="14"/>
          </p:nvPr>
        </p:nvSpPr>
        <p:spPr>
          <a:xfrm>
            <a:off x="3656016" y="6478594"/>
            <a:ext cx="127952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solidFill>
                <a:prstClr val="black">
                  <a:tint val="75000"/>
                </a:prstClr>
              </a:solidFill>
              <a:latin typeface="Calibri"/>
            </a:endParaRPr>
          </a:p>
        </p:txBody>
      </p:sp>
      <p:sp>
        <p:nvSpPr>
          <p:cNvPr id="5" name="Slide Number Placeholder 3"/>
          <p:cNvSpPr>
            <a:spLocks noGrp="1"/>
          </p:cNvSpPr>
          <p:nvPr>
            <p:ph type="sldNum" sz="quarter" idx="15"/>
          </p:nvPr>
        </p:nvSpPr>
        <p:spPr>
          <a:xfrm>
            <a:off x="5265860" y="6478593"/>
            <a:ext cx="341068" cy="247637"/>
          </a:xfrm>
          <a:prstGeom prst="rect">
            <a:avLst/>
          </a:prstGeom>
        </p:spPr>
        <p:txBody>
          <a:bodyPr/>
          <a:lstStyle>
            <a:lvl1pPr fontAlgn="auto">
              <a:spcBef>
                <a:spcPts val="0"/>
              </a:spcBef>
              <a:spcAft>
                <a:spcPts val="0"/>
              </a:spcAft>
              <a:defRPr>
                <a:latin typeface="+mn-lt"/>
                <a:ea typeface="+mn-ea"/>
                <a:cs typeface="+mn-cs"/>
              </a:defRPr>
            </a:lvl1pPr>
          </a:lstStyle>
          <a:p>
            <a:pPr>
              <a:defRPr/>
            </a:pPr>
            <a:fld id="{8D001B41-FE2E-514D-8FC2-A4E76D68709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5175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3459" y="1365664"/>
            <a:ext cx="7377545"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617518" y="2663896"/>
            <a:ext cx="7371608" cy="1492477"/>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4713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 y="0"/>
            <a:ext cx="5743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a:off x="5686426" y="5932488"/>
            <a:ext cx="3157538"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892" eaLnBrk="0" hangingPunct="0">
              <a:defRPr/>
            </a:pPr>
            <a:endParaRPr lang="en-US" altLang="en-US" sz="1350" dirty="0">
              <a:solidFill>
                <a:srgbClr val="FFFFFF"/>
              </a:solidFill>
              <a:latin typeface="Calibri" panose="020F0502020204030204" pitchFamily="34" charset="0"/>
              <a:cs typeface="Franklin Gothic Book"/>
            </a:endParaRPr>
          </a:p>
        </p:txBody>
      </p:sp>
      <p:sp>
        <p:nvSpPr>
          <p:cNvPr id="2" name="Title 1"/>
          <p:cNvSpPr>
            <a:spLocks noGrp="1"/>
          </p:cNvSpPr>
          <p:nvPr>
            <p:ph type="title"/>
          </p:nvPr>
        </p:nvSpPr>
        <p:spPr>
          <a:xfrm>
            <a:off x="321470" y="2362882"/>
            <a:ext cx="8522679" cy="2019114"/>
          </a:xfrm>
        </p:spPr>
        <p:txBody>
          <a:bodyPr anchor="ctr">
            <a:normAutofit/>
          </a:bodyPr>
          <a:lstStyle>
            <a:lvl1pPr>
              <a:defRPr sz="225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2807676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de Categories">
    <p:spTree>
      <p:nvGrpSpPr>
        <p:cNvPr id="1" name=""/>
        <p:cNvGrpSpPr/>
        <p:nvPr/>
      </p:nvGrpSpPr>
      <p:grpSpPr>
        <a:xfrm>
          <a:off x="0" y="0"/>
          <a:ext cx="0" cy="0"/>
          <a:chOff x="0" y="0"/>
          <a:chExt cx="0" cy="0"/>
        </a:xfrm>
      </p:grpSpPr>
      <p:cxnSp>
        <p:nvCxnSpPr>
          <p:cNvPr id="5" name="Straight Connector 4"/>
          <p:cNvCxnSpPr/>
          <p:nvPr userDrawn="1"/>
        </p:nvCxnSpPr>
        <p:spPr>
          <a:xfrm>
            <a:off x="3162300" y="1627190"/>
            <a:ext cx="0" cy="4084637"/>
          </a:xfrm>
          <a:prstGeom prst="line">
            <a:avLst/>
          </a:prstGeom>
          <a:ln>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8" y="1627188"/>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8" y="2671763"/>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4028" y="3740150"/>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4028" y="4797425"/>
            <a:ext cx="22891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056" y="83137"/>
            <a:ext cx="8326041" cy="1258785"/>
          </a:xfrm>
        </p:spPr>
        <p:txBody>
          <a:bodyPr/>
          <a:lstStyle>
            <a:lvl1pPr algn="ctr">
              <a:defRPr>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3518066" y="2588445"/>
            <a:ext cx="5308269" cy="3028208"/>
          </a:xfrm>
        </p:spPr>
        <p:txBody>
          <a:bodyPr/>
          <a:lstStyle>
            <a:lvl1pPr marL="0" indent="-128585">
              <a:buClr>
                <a:schemeClr val="tx2"/>
              </a:buClr>
              <a:buSzPct val="90000"/>
              <a:buFont typeface="Wingdings" charset="2"/>
              <a:buChar char="§"/>
              <a:defRPr/>
            </a:lvl1pPr>
            <a:lvl2pPr marL="0" indent="-128585">
              <a:buClr>
                <a:schemeClr val="tx2"/>
              </a:buClr>
              <a:buSzPct val="90000"/>
              <a:buFont typeface="Wingdings" charset="2"/>
              <a:buChar char="§"/>
              <a:defRPr/>
            </a:lvl2pPr>
            <a:lvl3pPr marL="385754" indent="-128585">
              <a:buClr>
                <a:schemeClr val="tx2"/>
              </a:buClr>
              <a:buSzPct val="90000"/>
              <a:buFont typeface="Wingdings" charset="2"/>
              <a:buChar char="§"/>
              <a:defRPr sz="1125"/>
            </a:lvl3pPr>
            <a:lvl4pPr marL="642922" indent="-128585">
              <a:buClr>
                <a:schemeClr val="tx2"/>
              </a:buClr>
              <a:buSzPct val="90000"/>
              <a:buFont typeface="Wingdings" charset="2"/>
              <a:buChar char="§"/>
              <a:defRPr/>
            </a:lvl4pPr>
            <a:lvl5pPr marL="900091" indent="-128585">
              <a:buClr>
                <a:schemeClr val="tx2"/>
              </a:buClr>
              <a:buSzPct val="9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a:xfrm>
            <a:off x="439342" y="1543056"/>
            <a:ext cx="2400300" cy="4086225"/>
          </a:xfrm>
        </p:spPr>
        <p:txBody>
          <a:bodyPr lIns="0" tIns="0" rIns="0" bIns="0">
            <a:noAutofit/>
          </a:bodyPr>
          <a:lstStyle>
            <a:lvl1pPr>
              <a:lnSpc>
                <a:spcPct val="160000"/>
              </a:lnSpc>
              <a:buFontTx/>
              <a:buNone/>
              <a:defRPr sz="2475"/>
            </a:lvl1pPr>
            <a:lvl2pPr marL="0" indent="0">
              <a:lnSpc>
                <a:spcPct val="160000"/>
              </a:lnSpc>
              <a:buFontTx/>
              <a:buNone/>
              <a:defRPr sz="2250"/>
            </a:lvl2pPr>
            <a:lvl3pPr marL="257168" indent="0">
              <a:lnSpc>
                <a:spcPct val="160000"/>
              </a:lnSpc>
              <a:buFontTx/>
              <a:buNone/>
              <a:defRPr sz="2025"/>
            </a:lvl3pPr>
            <a:lvl4pPr marL="514337" indent="0">
              <a:lnSpc>
                <a:spcPct val="160000"/>
              </a:lnSpc>
              <a:buFontTx/>
              <a:buNone/>
              <a:defRPr sz="1800"/>
            </a:lvl4pPr>
            <a:lvl5pPr marL="771506" indent="0">
              <a:lnSpc>
                <a:spcPct val="160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2" name="Footer Placeholder 4"/>
          <p:cNvSpPr>
            <a:spLocks noGrp="1"/>
          </p:cNvSpPr>
          <p:nvPr>
            <p:ph type="ftr" sz="quarter" idx="15"/>
          </p:nvPr>
        </p:nvSpPr>
        <p:spPr>
          <a:xfrm>
            <a:off x="1603378" y="6226181"/>
            <a:ext cx="472916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3"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A1A6E02B-33B2-4B3F-A839-A7601A33199E}"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23078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1975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Menu">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54025" y="2671763"/>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454025" y="3740150"/>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54025" y="4797425"/>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585916"/>
            <a:ext cx="8358187" cy="4086225"/>
          </a:xfrm>
        </p:spPr>
        <p:txBody>
          <a:bodyPr lIns="0" tIns="0" rIns="0" bIns="0">
            <a:noAutofit/>
          </a:bodyPr>
          <a:lstStyle>
            <a:lvl1pPr algn="ctr">
              <a:lnSpc>
                <a:spcPct val="155000"/>
              </a:lnSpc>
              <a:buFontTx/>
              <a:buNone/>
              <a:defRPr sz="2475"/>
            </a:lvl1pPr>
            <a:lvl2pPr marL="0" indent="0" algn="ctr">
              <a:lnSpc>
                <a:spcPct val="155000"/>
              </a:lnSpc>
              <a:buFontTx/>
              <a:buNone/>
              <a:defRPr sz="2250"/>
            </a:lvl2pPr>
            <a:lvl3pPr marL="257168" indent="0" algn="ctr">
              <a:lnSpc>
                <a:spcPct val="155000"/>
              </a:lnSpc>
              <a:buFontTx/>
              <a:buNone/>
              <a:defRPr sz="2025"/>
            </a:lvl3pPr>
            <a:lvl4pPr marL="514337" indent="0" algn="ctr">
              <a:lnSpc>
                <a:spcPct val="155000"/>
              </a:lnSpc>
              <a:buFontTx/>
              <a:buNone/>
              <a:defRPr sz="1800"/>
            </a:lvl4pPr>
            <a:lvl5pPr marL="771506" indent="0" algn="ctr">
              <a:lnSpc>
                <a:spcPct val="155000"/>
              </a:lnSpc>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10" name="Footer Placeholder 4"/>
          <p:cNvSpPr>
            <a:spLocks noGrp="1"/>
          </p:cNvSpPr>
          <p:nvPr>
            <p:ph type="ftr" sz="quarter" idx="15"/>
          </p:nvPr>
        </p:nvSpPr>
        <p:spPr>
          <a:xfrm>
            <a:off x="1603378" y="6226181"/>
            <a:ext cx="4633913"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11"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4B4EF199-5C60-4CA1-9953-629704BE1536}"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39190637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_CenteredBulleted">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2486025"/>
            <a:ext cx="8358187" cy="3271838"/>
          </a:xfrm>
        </p:spPr>
        <p:txBody>
          <a:bodyPr lIns="0" tIns="0" rIns="0" bIns="0">
            <a:noAutofit/>
          </a:bodyPr>
          <a:lstStyle>
            <a:lvl1pPr marL="257168" indent="-128585" algn="ctr">
              <a:lnSpc>
                <a:spcPct val="100000"/>
              </a:lnSpc>
              <a:spcBef>
                <a:spcPts val="900"/>
              </a:spcBef>
              <a:buFont typeface="Wingdings" charset="2"/>
              <a:buChar char="§"/>
              <a:defRPr sz="1575"/>
            </a:lvl1pPr>
            <a:lvl2pPr marL="257168" indent="-128585" algn="ctr">
              <a:lnSpc>
                <a:spcPct val="100000"/>
              </a:lnSpc>
              <a:spcBef>
                <a:spcPts val="900"/>
              </a:spcBef>
              <a:buFont typeface="Wingdings" charset="2"/>
              <a:buChar char="§"/>
              <a:defRPr sz="1575"/>
            </a:lvl2pPr>
            <a:lvl3pPr marL="514337" indent="-128585" algn="ctr">
              <a:lnSpc>
                <a:spcPct val="100000"/>
              </a:lnSpc>
              <a:spcBef>
                <a:spcPts val="900"/>
              </a:spcBef>
              <a:buFont typeface="Wingdings" charset="2"/>
              <a:buChar char="§"/>
              <a:defRPr sz="1575"/>
            </a:lvl3pPr>
            <a:lvl4pPr marL="771506" indent="-128585" algn="ctr">
              <a:lnSpc>
                <a:spcPct val="100000"/>
              </a:lnSpc>
              <a:spcBef>
                <a:spcPts val="900"/>
              </a:spcBef>
              <a:buFont typeface="Wingdings" charset="2"/>
              <a:buChar char="§"/>
              <a:defRPr sz="1575"/>
            </a:lvl4pPr>
            <a:lvl5pPr marL="1028675" indent="-128585" algn="ctr">
              <a:lnSpc>
                <a:spcPct val="100000"/>
              </a:lnSpc>
              <a:spcBef>
                <a:spcPts val="900"/>
              </a:spcBef>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BEA3D1BA-E4AE-4D99-ACC2-F63F1EAB335D}"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2559239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earn More Bullets">
    <p:spTree>
      <p:nvGrpSpPr>
        <p:cNvPr id="1" name=""/>
        <p:cNvGrpSpPr/>
        <p:nvPr/>
      </p:nvGrpSpPr>
      <p:grpSpPr>
        <a:xfrm>
          <a:off x="0" y="0"/>
          <a:ext cx="0" cy="0"/>
          <a:chOff x="0" y="0"/>
          <a:chExt cx="0" cy="0"/>
        </a:xfrm>
      </p:grpSpPr>
      <p:cxnSp>
        <p:nvCxnSpPr>
          <p:cNvPr id="4" name="Straight Connector 3"/>
          <p:cNvCxnSpPr/>
          <p:nvPr userDrawn="1"/>
        </p:nvCxnSpPr>
        <p:spPr>
          <a:xfrm>
            <a:off x="454025" y="1627188"/>
            <a:ext cx="835342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101" y="6043613"/>
            <a:ext cx="8274050" cy="0"/>
          </a:xfrm>
          <a:prstGeom prst="line">
            <a:avLst/>
          </a:prstGeom>
          <a:ln w="12700" cap="rnd">
            <a:solidFill>
              <a:schemeClr val="tx2"/>
            </a:solidFill>
            <a:prstDash val="sysDot"/>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39345" y="83137"/>
            <a:ext cx="8379619" cy="1258785"/>
          </a:xfrm>
        </p:spPr>
        <p:txBody>
          <a:bodyPr/>
          <a:lstStyle>
            <a:lvl1pPr algn="ctr">
              <a:defRPr>
                <a:solidFill>
                  <a:schemeClr val="tx2"/>
                </a:solidFill>
              </a:defRPr>
            </a:lvl1pPr>
          </a:lstStyle>
          <a:p>
            <a:r>
              <a:rPr lang="en-US" dirty="0"/>
              <a:t>Click to edit Master title style</a:t>
            </a:r>
          </a:p>
        </p:txBody>
      </p:sp>
      <p:sp>
        <p:nvSpPr>
          <p:cNvPr id="19" name="Text Placeholder 18"/>
          <p:cNvSpPr>
            <a:spLocks noGrp="1"/>
          </p:cNvSpPr>
          <p:nvPr>
            <p:ph type="body" sz="quarter" idx="13"/>
          </p:nvPr>
        </p:nvSpPr>
        <p:spPr>
          <a:xfrm>
            <a:off x="439345" y="1828806"/>
            <a:ext cx="8358187" cy="3929063"/>
          </a:xfrm>
        </p:spPr>
        <p:txBody>
          <a:bodyPr lIns="0" tIns="0" rIns="0" bIns="0">
            <a:noAutofit/>
          </a:bodyPr>
          <a:lstStyle>
            <a:lvl1pPr marL="257168" indent="-128585" algn="ctr">
              <a:lnSpc>
                <a:spcPct val="100000"/>
              </a:lnSpc>
              <a:buFont typeface="Wingdings" charset="2"/>
              <a:buChar char="§"/>
              <a:defRPr sz="1575"/>
            </a:lvl1pPr>
            <a:lvl2pPr marL="257168" indent="-128585" algn="ctr">
              <a:lnSpc>
                <a:spcPct val="100000"/>
              </a:lnSpc>
              <a:buFont typeface="Wingdings" charset="2"/>
              <a:buChar char="§"/>
              <a:defRPr sz="1575"/>
            </a:lvl2pPr>
            <a:lvl3pPr marL="514337" indent="-128585" algn="ctr">
              <a:lnSpc>
                <a:spcPct val="100000"/>
              </a:lnSpc>
              <a:buFont typeface="Wingdings" charset="2"/>
              <a:buChar char="§"/>
              <a:defRPr sz="1575"/>
            </a:lvl3pPr>
            <a:lvl4pPr marL="771506" indent="-128585" algn="ctr">
              <a:lnSpc>
                <a:spcPct val="100000"/>
              </a:lnSpc>
              <a:buFont typeface="Wingdings" charset="2"/>
              <a:buChar char="§"/>
              <a:defRPr sz="1575"/>
            </a:lvl4pPr>
            <a:lvl5pPr marL="1028675" indent="-128585" algn="ctr">
              <a:lnSpc>
                <a:spcPct val="100000"/>
              </a:lnSpc>
              <a:buFont typeface="Wingdings" charset="2"/>
              <a:buChar char="§"/>
              <a:defRPr sz="15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4"/>
          </p:nvPr>
        </p:nvSpPr>
        <p:spPr>
          <a:xfrm>
            <a:off x="6373813" y="6213481"/>
            <a:ext cx="2057400" cy="365125"/>
          </a:xfrm>
          <a:prstGeom prst="rect">
            <a:avLst/>
          </a:prstGeom>
        </p:spPr>
        <p:txBody>
          <a:bodyPr/>
          <a:lstStyle>
            <a:lvl1pPr>
              <a:defRPr/>
            </a:lvl1pPr>
          </a:lstStyle>
          <a:p>
            <a:pPr fontAlgn="auto">
              <a:spcBef>
                <a:spcPts val="0"/>
              </a:spcBef>
              <a:spcAft>
                <a:spcPts val="0"/>
              </a:spcAft>
              <a:defRPr/>
            </a:pPr>
            <a:endParaRPr lang="en-US" altLang="en-US">
              <a:solidFill>
                <a:prstClr val="black">
                  <a:tint val="75000"/>
                </a:prstClr>
              </a:solidFill>
              <a:latin typeface="Franklin Gothic Book"/>
            </a:endParaRPr>
          </a:p>
        </p:txBody>
      </p:sp>
      <p:sp>
        <p:nvSpPr>
          <p:cNvPr id="7" name="Footer Placeholder 4"/>
          <p:cNvSpPr>
            <a:spLocks noGrp="1"/>
          </p:cNvSpPr>
          <p:nvPr>
            <p:ph type="ftr" sz="quarter" idx="15"/>
          </p:nvPr>
        </p:nvSpPr>
        <p:spPr>
          <a:xfrm>
            <a:off x="1603375" y="6226181"/>
            <a:ext cx="4719638" cy="365125"/>
          </a:xfrm>
          <a:prstGeom prst="rect">
            <a:avLst/>
          </a:prstGeom>
        </p:spPr>
        <p:txBody>
          <a:bodyPr/>
          <a:lstStyle>
            <a:lvl1pPr algn="l">
              <a:defRPr>
                <a:solidFill>
                  <a:schemeClr val="tx1">
                    <a:lumMod val="75000"/>
                    <a:lumOff val="25000"/>
                  </a:schemeClr>
                </a:solidFill>
              </a:defRPr>
            </a:lvl1pPr>
          </a:lstStyle>
          <a:p>
            <a:pPr fontAlgn="auto">
              <a:spcBef>
                <a:spcPts val="0"/>
              </a:spcBef>
              <a:spcAft>
                <a:spcPts val="0"/>
              </a:spcAft>
              <a:defRPr/>
            </a:pPr>
            <a:endParaRPr lang="en-US" dirty="0">
              <a:solidFill>
                <a:srgbClr val="000000">
                  <a:lumMod val="75000"/>
                  <a:lumOff val="25000"/>
                </a:srgbClr>
              </a:solidFill>
              <a:latin typeface="Franklin Gothic Book"/>
            </a:endParaRPr>
          </a:p>
        </p:txBody>
      </p:sp>
      <p:sp>
        <p:nvSpPr>
          <p:cNvPr id="8" name="Slide Number Placeholder 5"/>
          <p:cNvSpPr>
            <a:spLocks noGrp="1"/>
          </p:cNvSpPr>
          <p:nvPr>
            <p:ph type="sldNum" sz="quarter" idx="16"/>
          </p:nvPr>
        </p:nvSpPr>
        <p:spPr>
          <a:xfrm>
            <a:off x="8434390" y="6213481"/>
            <a:ext cx="330200" cy="365125"/>
          </a:xfrm>
          <a:prstGeom prst="rect">
            <a:avLst/>
          </a:prstGeom>
        </p:spPr>
        <p:txBody>
          <a:bodyPr/>
          <a:lstStyle>
            <a:lvl1pPr>
              <a:defRPr/>
            </a:lvl1pPr>
          </a:lstStyle>
          <a:p>
            <a:pPr fontAlgn="auto">
              <a:spcBef>
                <a:spcPts val="0"/>
              </a:spcBef>
              <a:spcAft>
                <a:spcPts val="0"/>
              </a:spcAft>
            </a:pPr>
            <a:fld id="{E83FBD0B-C542-4823-BBF6-B7A5EEB3544C}" type="slidenum">
              <a:rPr lang="en-US" altLang="en-US">
                <a:solidFill>
                  <a:srgbClr val="000000"/>
                </a:solidFill>
                <a:latin typeface="Franklin Gothic Book"/>
              </a:rPr>
              <a:pPr fontAlgn="auto">
                <a:spcBef>
                  <a:spcPts val="0"/>
                </a:spcBef>
                <a:spcAft>
                  <a:spcPts val="0"/>
                </a:spcAft>
              </a:pPr>
              <a:t>‹#›</a:t>
            </a:fld>
            <a:endParaRPr lang="en-US" altLang="en-US">
              <a:solidFill>
                <a:srgbClr val="000000"/>
              </a:solidFill>
              <a:latin typeface="Franklin Gothic Book"/>
            </a:endParaRPr>
          </a:p>
        </p:txBody>
      </p:sp>
    </p:spTree>
    <p:extLst>
      <p:ext uri="{BB962C8B-B14F-4D97-AF65-F5344CB8AC3E}">
        <p14:creationId xmlns:p14="http://schemas.microsoft.com/office/powerpoint/2010/main" val="12493670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19838" y="496888"/>
            <a:ext cx="2257425" cy="80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userDrawn="1"/>
        </p:nvSpPr>
        <p:spPr>
          <a:xfrm>
            <a:off x="6646865" y="1973264"/>
            <a:ext cx="1486304" cy="207749"/>
          </a:xfrm>
          <a:prstGeom prst="rect">
            <a:avLst/>
          </a:prstGeom>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892" eaLnBrk="0" hangingPunct="0">
              <a:defRPr/>
            </a:pPr>
            <a:r>
              <a:rPr lang="en-US" altLang="en-US" sz="750" dirty="0">
                <a:solidFill>
                  <a:srgbClr val="3B3838"/>
                </a:solidFill>
                <a:latin typeface="Calibri" panose="020F0502020204030204" pitchFamily="34" charset="0"/>
                <a:cs typeface="Franklin Gothic Book"/>
              </a:rPr>
              <a:t>https://</a:t>
            </a:r>
            <a:r>
              <a:rPr lang="en-US" altLang="en-US" sz="750" dirty="0" err="1">
                <a:solidFill>
                  <a:srgbClr val="3B3838"/>
                </a:solidFill>
                <a:latin typeface="Calibri" panose="020F0502020204030204" pitchFamily="34" charset="0"/>
                <a:cs typeface="Franklin Gothic Book"/>
              </a:rPr>
              <a:t>twitter.com</a:t>
            </a:r>
            <a:r>
              <a:rPr lang="en-US" altLang="en-US" sz="750" dirty="0">
                <a:solidFill>
                  <a:srgbClr val="3B3838"/>
                </a:solidFill>
                <a:latin typeface="Calibri" panose="020F0502020204030204" pitchFamily="34" charset="0"/>
                <a:cs typeface="Franklin Gothic Book"/>
              </a:rPr>
              <a:t>/</a:t>
            </a:r>
            <a:r>
              <a:rPr lang="en-US" altLang="en-US" sz="750" dirty="0" err="1">
                <a:solidFill>
                  <a:srgbClr val="3B3838"/>
                </a:solidFill>
                <a:latin typeface="Calibri" panose="020F0502020204030204" pitchFamily="34" charset="0"/>
                <a:cs typeface="Franklin Gothic Book"/>
              </a:rPr>
              <a:t>SMCoalition</a:t>
            </a:r>
            <a:r>
              <a:rPr lang="en-US" altLang="en-US" sz="750" dirty="0">
                <a:solidFill>
                  <a:srgbClr val="3B3838"/>
                </a:solidFill>
                <a:latin typeface="Calibri" panose="020F0502020204030204" pitchFamily="34" charset="0"/>
                <a:cs typeface="Franklin Gothic Book"/>
              </a:rPr>
              <a:t> </a:t>
            </a:r>
          </a:p>
        </p:txBody>
      </p:sp>
      <p:sp>
        <p:nvSpPr>
          <p:cNvPr id="8" name="Rectangle 7"/>
          <p:cNvSpPr/>
          <p:nvPr userDrawn="1"/>
        </p:nvSpPr>
        <p:spPr>
          <a:xfrm>
            <a:off x="6646863" y="2487615"/>
            <a:ext cx="1838965" cy="213597"/>
          </a:xfrm>
          <a:prstGeom prst="rect">
            <a:avLst/>
          </a:prstGeom>
        </p:spPr>
        <p:txBody>
          <a:bodyPr wrap="none">
            <a:spAutoFit/>
          </a:bodyPr>
          <a:lstStyle/>
          <a:p>
            <a:pPr defTabSz="342892" eaLnBrk="0" hangingPunct="0">
              <a:defRPr/>
            </a:pPr>
            <a:r>
              <a:rPr lang="en-US" sz="788" dirty="0" err="1">
                <a:solidFill>
                  <a:srgbClr val="E7E6E6">
                    <a:lumMod val="25000"/>
                  </a:srgbClr>
                </a:solidFill>
                <a:latin typeface="Franklin Gothic Book"/>
                <a:cs typeface="Franklin Gothic Book"/>
              </a:rPr>
              <a:t>Facebook.com</a:t>
            </a:r>
            <a:r>
              <a:rPr lang="en-US" sz="788" dirty="0">
                <a:solidFill>
                  <a:srgbClr val="E7E6E6">
                    <a:lumMod val="25000"/>
                  </a:srgbClr>
                </a:solidFill>
                <a:latin typeface="Franklin Gothic Book"/>
                <a:cs typeface="Franklin Gothic Book"/>
              </a:rPr>
              <a:t>/</a:t>
            </a:r>
            <a:r>
              <a:rPr lang="en-US" sz="788" dirty="0" err="1">
                <a:solidFill>
                  <a:srgbClr val="E7E6E6">
                    <a:lumMod val="25000"/>
                  </a:srgbClr>
                </a:solidFill>
                <a:latin typeface="Franklin Gothic Book"/>
                <a:cs typeface="Franklin Gothic Book"/>
              </a:rPr>
              <a:t>SMLeadershipCoalition</a:t>
            </a:r>
            <a:endParaRPr lang="en-US" sz="788" dirty="0">
              <a:solidFill>
                <a:srgbClr val="E7E6E6">
                  <a:lumMod val="25000"/>
                </a:srgbClr>
              </a:solidFill>
              <a:latin typeface="Franklin Gothic Book"/>
              <a:cs typeface="Franklin Gothic Book"/>
            </a:endParaRPr>
          </a:p>
        </p:txBody>
      </p:sp>
      <p:sp>
        <p:nvSpPr>
          <p:cNvPr id="9" name="Rectangle 8"/>
          <p:cNvSpPr/>
          <p:nvPr userDrawn="1"/>
        </p:nvSpPr>
        <p:spPr>
          <a:xfrm>
            <a:off x="6646863" y="3059116"/>
            <a:ext cx="2214562" cy="334835"/>
          </a:xfrm>
          <a:prstGeom prst="rect">
            <a:avLst/>
          </a:prstGeom>
        </p:spPr>
        <p:txBody>
          <a:bodyPr>
            <a:spAutoFit/>
          </a:bodyPr>
          <a:lstStyle/>
          <a:p>
            <a:pPr defTabSz="342892" eaLnBrk="0" hangingPunct="0">
              <a:defRPr/>
            </a:pPr>
            <a:r>
              <a:rPr lang="en-US" sz="788" dirty="0">
                <a:solidFill>
                  <a:srgbClr val="E7E6E6">
                    <a:lumMod val="25000"/>
                  </a:srgbClr>
                </a:solidFill>
                <a:latin typeface="Franklin Gothic Book"/>
                <a:cs typeface="Franklin Gothic Book"/>
              </a:rPr>
              <a:t>http://</a:t>
            </a:r>
            <a:r>
              <a:rPr lang="en-US" sz="788" dirty="0" err="1">
                <a:solidFill>
                  <a:srgbClr val="E7E6E6">
                    <a:lumMod val="25000"/>
                  </a:srgbClr>
                </a:solidFill>
                <a:latin typeface="Franklin Gothic Book"/>
                <a:cs typeface="Franklin Gothic Book"/>
              </a:rPr>
              <a:t>www.linkedin.com</a:t>
            </a:r>
            <a:r>
              <a:rPr lang="en-US" sz="788" dirty="0">
                <a:solidFill>
                  <a:srgbClr val="E7E6E6">
                    <a:lumMod val="25000"/>
                  </a:srgbClr>
                </a:solidFill>
                <a:latin typeface="Franklin Gothic Book"/>
                <a:cs typeface="Franklin Gothic Book"/>
              </a:rPr>
              <a:t> /groups </a:t>
            </a:r>
          </a:p>
          <a:p>
            <a:pPr defTabSz="342892" eaLnBrk="0" hangingPunct="0">
              <a:defRPr/>
            </a:pPr>
            <a:r>
              <a:rPr lang="en-US" sz="788" dirty="0">
                <a:solidFill>
                  <a:srgbClr val="E7E6E6">
                    <a:lumMod val="25000"/>
                  </a:srgbClr>
                </a:solidFill>
                <a:latin typeface="Franklin Gothic Book"/>
                <a:cs typeface="Franklin Gothic Book"/>
              </a:rPr>
              <a:t>/Smart-Manufacturing-Leadership-Coalition</a:t>
            </a:r>
          </a:p>
        </p:txBody>
      </p:sp>
      <p:pic>
        <p:nvPicPr>
          <p:cNvPr id="10" name="Picture 1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9676" y="197644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7"/>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9676" y="2493969"/>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8"/>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289676" y="3011494"/>
            <a:ext cx="303213" cy="40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0576" y="451267"/>
            <a:ext cx="5141552" cy="1211283"/>
          </a:xfrm>
        </p:spPr>
        <p:txBody>
          <a:bodyPr>
            <a:normAutofit/>
          </a:bodyPr>
          <a:lstStyle>
            <a:lvl1pPr algn="l">
              <a:defRPr sz="2475">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24640" y="1906649"/>
            <a:ext cx="5158205" cy="2465326"/>
          </a:xfrm>
        </p:spPr>
        <p:txBody>
          <a:bodyPr/>
          <a:lstStyle>
            <a:lvl1pPr marL="0" indent="0" algn="l">
              <a:buNone/>
              <a:defRPr sz="1069" baseline="0"/>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Click to edit Master subtitle style</a:t>
            </a:r>
            <a:endParaRPr lang="en-US" dirty="0"/>
          </a:p>
        </p:txBody>
      </p:sp>
      <p:sp>
        <p:nvSpPr>
          <p:cNvPr id="11" name="Text Placeholder 10"/>
          <p:cNvSpPr>
            <a:spLocks noGrp="1"/>
          </p:cNvSpPr>
          <p:nvPr>
            <p:ph type="body" sz="quarter" idx="10"/>
          </p:nvPr>
        </p:nvSpPr>
        <p:spPr>
          <a:xfrm>
            <a:off x="2260997" y="6200782"/>
            <a:ext cx="4714875" cy="600075"/>
          </a:xfrm>
        </p:spPr>
        <p:txBody>
          <a:bodyPr>
            <a:noAutofit/>
          </a:bodyPr>
          <a:lstStyle>
            <a:lvl1pPr algn="ctr">
              <a:buFontTx/>
              <a:buNone/>
              <a:defRPr sz="1013">
                <a:solidFill>
                  <a:schemeClr val="bg1"/>
                </a:solidFill>
              </a:defRPr>
            </a:lvl1pPr>
            <a:lvl2pPr marL="0" indent="0" algn="ctr">
              <a:spcBef>
                <a:spcPts val="0"/>
              </a:spcBef>
              <a:buFontTx/>
              <a:buNone/>
              <a:defRPr sz="1013">
                <a:solidFill>
                  <a:schemeClr val="bg1"/>
                </a:solidFill>
              </a:defRPr>
            </a:lvl2pPr>
            <a:lvl3pPr marL="257168" indent="0" algn="ctr">
              <a:buFontTx/>
              <a:buNone/>
              <a:defRPr sz="1013">
                <a:solidFill>
                  <a:schemeClr val="bg1"/>
                </a:solidFill>
              </a:defRPr>
            </a:lvl3pPr>
            <a:lvl4pPr marL="514337" indent="0" algn="ctr">
              <a:buFontTx/>
              <a:buNone/>
              <a:defRPr sz="1013">
                <a:solidFill>
                  <a:schemeClr val="bg1"/>
                </a:solidFill>
              </a:defRPr>
            </a:lvl4pPr>
            <a:lvl5pPr marL="771506" indent="0" algn="ctr">
              <a:buFontTx/>
              <a:buNone/>
              <a:defRPr sz="101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3371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alphaModFix amt="26000"/>
          </a:blip>
          <a:stretch>
            <a:fillRect/>
          </a:stretch>
        </p:blipFill>
        <p:spPr>
          <a:xfrm>
            <a:off x="-1" y="0"/>
            <a:ext cx="9144001" cy="6858000"/>
          </a:xfrm>
          <a:prstGeom prst="rect">
            <a:avLst/>
          </a:prstGeom>
        </p:spPr>
      </p:pic>
      <p:sp>
        <p:nvSpPr>
          <p:cNvPr id="4" name="Title 8"/>
          <p:cNvSpPr>
            <a:spLocks noGrp="1"/>
          </p:cNvSpPr>
          <p:nvPr>
            <p:ph type="ctrTitle"/>
          </p:nvPr>
        </p:nvSpPr>
        <p:spPr>
          <a:xfrm>
            <a:off x="660057" y="3646137"/>
            <a:ext cx="7772400" cy="1829761"/>
          </a:xfrm>
        </p:spPr>
        <p:txBody>
          <a:bodyPr vert="horz" anchor="b">
            <a:normAutofit/>
            <a:scene3d>
              <a:camera prst="orthographicFront"/>
              <a:lightRig rig="soft" dir="t"/>
            </a:scene3d>
            <a:sp3d prstMaterial="softEdge"/>
          </a:bodyPr>
          <a:lstStyle>
            <a:lvl1pPr algn="r">
              <a:defRPr sz="2400" b="0" cap="none">
                <a:solidFill>
                  <a:schemeClr val="accent5"/>
                </a:solidFill>
                <a:effectLst/>
              </a:defRPr>
            </a:lvl1pPr>
          </a:lstStyle>
          <a:p>
            <a:r>
              <a:rPr kumimoji="0" lang="en-US" dirty="0"/>
              <a:t>Click to edit Master title style</a:t>
            </a:r>
          </a:p>
        </p:txBody>
      </p:sp>
      <p:sp>
        <p:nvSpPr>
          <p:cNvPr id="5" name="Subtitle 16"/>
          <p:cNvSpPr>
            <a:spLocks noGrp="1"/>
          </p:cNvSpPr>
          <p:nvPr>
            <p:ph type="subTitle" idx="1"/>
          </p:nvPr>
        </p:nvSpPr>
        <p:spPr>
          <a:xfrm>
            <a:off x="685800" y="5568513"/>
            <a:ext cx="7772400" cy="941485"/>
          </a:xfrm>
        </p:spPr>
        <p:txBody>
          <a:bodyPr lIns="45720" rIns="45720">
            <a:normAutofit/>
          </a:bodyPr>
          <a:lstStyle>
            <a:lvl1pPr marL="0" marR="48005" indent="0" algn="r">
              <a:buNone/>
              <a:defRPr sz="1800">
                <a:solidFill>
                  <a:schemeClr val="tx2">
                    <a:lumMod val="75000"/>
                  </a:schemeClr>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dirty="0"/>
              <a:t>Click to edit Master subtitle style</a:t>
            </a:r>
          </a:p>
        </p:txBody>
      </p:sp>
      <p:pic>
        <p:nvPicPr>
          <p:cNvPr id="3" name="Picture 2" descr="REMADE inst_Logo.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7500" t="11900" r="8844" b="12579"/>
          <a:stretch/>
        </p:blipFill>
        <p:spPr>
          <a:xfrm>
            <a:off x="5172303" y="121940"/>
            <a:ext cx="3355810" cy="1561218"/>
          </a:xfrm>
          <a:prstGeom prst="rect">
            <a:avLst/>
          </a:prstGeom>
        </p:spPr>
      </p:pic>
    </p:spTree>
    <p:extLst>
      <p:ext uri="{BB962C8B-B14F-4D97-AF65-F5344CB8AC3E}">
        <p14:creationId xmlns:p14="http://schemas.microsoft.com/office/powerpoint/2010/main" val="185057470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6"/>
          <p:cNvSpPr>
            <a:spLocks noGrp="1"/>
          </p:cNvSpPr>
          <p:nvPr>
            <p:ph type="title"/>
          </p:nvPr>
        </p:nvSpPr>
        <p:spPr>
          <a:xfrm>
            <a:off x="457200" y="274644"/>
            <a:ext cx="8229600" cy="1029605"/>
          </a:xfrm>
        </p:spPr>
        <p:txBody>
          <a:bodyPr rtlCol="0"/>
          <a:lstStyle/>
          <a:p>
            <a:r>
              <a:rPr kumimoji="0" lang="en-US" dirty="0"/>
              <a:t>Click to edit Master title style</a:t>
            </a:r>
          </a:p>
        </p:txBody>
      </p:sp>
      <p:sp>
        <p:nvSpPr>
          <p:cNvPr id="16" name="Slide Number Placeholder 17"/>
          <p:cNvSpPr>
            <a:spLocks noGrp="1"/>
          </p:cNvSpPr>
          <p:nvPr>
            <p:ph type="sldNum" sz="quarter" idx="4"/>
          </p:nvPr>
        </p:nvSpPr>
        <p:spPr>
          <a:xfrm>
            <a:off x="8458202" y="6442269"/>
            <a:ext cx="245933" cy="209356"/>
          </a:xfrm>
          <a:prstGeom prst="rect">
            <a:avLst/>
          </a:prstGeom>
        </p:spPr>
        <p:txBody>
          <a:bodyPr vert="horz" lIns="0" tIns="0" rIns="0" bIns="0" anchor="ctr" anchorCtr="0"/>
          <a:lstStyle>
            <a:lvl1pPr algn="r" eaLnBrk="1" latinLnBrk="0" hangingPunct="1">
              <a:defRPr kumimoji="0" sz="1050" b="1">
                <a:solidFill>
                  <a:schemeClr val="bg1">
                    <a:lumMod val="65000"/>
                  </a:schemeClr>
                </a:solidFill>
                <a:latin typeface="Franklin Gothic Book"/>
                <a:cs typeface="Franklin Gothic Book"/>
              </a:defRPr>
            </a:lvl1pPr>
          </a:lstStyle>
          <a:p>
            <a:pPr defTabSz="342892" fontAlgn="auto">
              <a:spcBef>
                <a:spcPts val="0"/>
              </a:spcBef>
              <a:spcAft>
                <a:spcPts val="0"/>
              </a:spcAft>
            </a:pPr>
            <a:fld id="{6D56EEAD-0332-044B-8491-07E146F0D709}" type="slidenum">
              <a:rPr lang="en-GB" smtClean="0">
                <a:solidFill>
                  <a:prstClr val="white">
                    <a:lumMod val="65000"/>
                  </a:prstClr>
                </a:solidFill>
              </a:rPr>
              <a:pPr defTabSz="342892" fontAlgn="auto">
                <a:spcBef>
                  <a:spcPts val="0"/>
                </a:spcBef>
                <a:spcAft>
                  <a:spcPts val="0"/>
                </a:spcAft>
              </a:pPr>
              <a:t>‹#›</a:t>
            </a:fld>
            <a:endParaRPr lang="en-GB" dirty="0">
              <a:solidFill>
                <a:prstClr val="white">
                  <a:lumMod val="65000"/>
                </a:prstClr>
              </a:solidFill>
            </a:endParaRPr>
          </a:p>
        </p:txBody>
      </p:sp>
      <p:pic>
        <p:nvPicPr>
          <p:cNvPr id="18" name="Picture 17" descr="REMADE inst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500" t="11900" r="8844" b="12579"/>
          <a:stretch/>
        </p:blipFill>
        <p:spPr>
          <a:xfrm>
            <a:off x="180978" y="6214842"/>
            <a:ext cx="1123758" cy="522804"/>
          </a:xfrm>
          <a:prstGeom prst="rect">
            <a:avLst/>
          </a:prstGeom>
        </p:spPr>
      </p:pic>
      <p:sp>
        <p:nvSpPr>
          <p:cNvPr id="19" name="Footer Placeholder 21"/>
          <p:cNvSpPr>
            <a:spLocks noGrp="1"/>
          </p:cNvSpPr>
          <p:nvPr>
            <p:ph type="ftr" sz="quarter" idx="3"/>
          </p:nvPr>
        </p:nvSpPr>
        <p:spPr>
          <a:xfrm>
            <a:off x="1389720" y="6442274"/>
            <a:ext cx="7068480" cy="210385"/>
          </a:xfrm>
          <a:prstGeom prst="rect">
            <a:avLst/>
          </a:prstGeom>
        </p:spPr>
        <p:txBody>
          <a:bodyPr vert="horz" lIns="0" tIns="0" rIns="0" bIns="0" anchor="ctr" anchorCtr="0"/>
          <a:lstStyle>
            <a:lvl1pPr algn="r" eaLnBrk="1" latinLnBrk="0" hangingPunct="1">
              <a:defRPr kumimoji="0" sz="600">
                <a:solidFill>
                  <a:srgbClr val="A6A6A6"/>
                </a:solidFill>
                <a:latin typeface="Franklin Gothic Book"/>
                <a:cs typeface="Franklin Gothic Book"/>
              </a:defRPr>
            </a:lvl1pPr>
          </a:lstStyle>
          <a:p>
            <a:pPr defTabSz="342892" fontAlgn="auto">
              <a:spcBef>
                <a:spcPts val="0"/>
              </a:spcBef>
              <a:spcAft>
                <a:spcPts val="0"/>
              </a:spcAft>
            </a:pPr>
            <a:endParaRPr lang="en-GB" dirty="0"/>
          </a:p>
        </p:txBody>
      </p:sp>
      <p:cxnSp>
        <p:nvCxnSpPr>
          <p:cNvPr id="20" name="Straight Connector 19"/>
          <p:cNvCxnSpPr/>
          <p:nvPr userDrawn="1"/>
        </p:nvCxnSpPr>
        <p:spPr>
          <a:xfrm>
            <a:off x="2551814" y="6449283"/>
            <a:ext cx="6140616" cy="0"/>
          </a:xfrm>
          <a:prstGeom prst="line">
            <a:avLst/>
          </a:prstGeom>
          <a:ln w="6350" cap="flat" cmpd="sng" algn="ctr">
            <a:solidFill>
              <a:schemeClr val="tx1">
                <a:lumMod val="50000"/>
                <a:lumOff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40629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206" y="177114"/>
            <a:ext cx="8804197" cy="577081"/>
          </a:xfrm>
        </p:spPr>
        <p:txBody>
          <a:bodyPr/>
          <a:lstStyle>
            <a:lvl1pPr>
              <a:defRPr sz="2700" b="0">
                <a:solidFill>
                  <a:schemeClr val="tx1">
                    <a:lumMod val="50000"/>
                    <a:lumOff val="50000"/>
                  </a:schemeClr>
                </a:solidFill>
              </a:defRPr>
            </a:lvl1pPr>
          </a:lstStyle>
          <a:p>
            <a:r>
              <a:rPr lang="en-US" dirty="0"/>
              <a:t>Click to edit Master title style</a:t>
            </a:r>
          </a:p>
        </p:txBody>
      </p:sp>
      <p:sp>
        <p:nvSpPr>
          <p:cNvPr id="3" name="Content Placeholder 2"/>
          <p:cNvSpPr>
            <a:spLocks noGrp="1"/>
          </p:cNvSpPr>
          <p:nvPr>
            <p:ph idx="1"/>
          </p:nvPr>
        </p:nvSpPr>
        <p:spPr>
          <a:xfrm>
            <a:off x="111204" y="1294023"/>
            <a:ext cx="8651796" cy="1338828"/>
          </a:xfrm>
          <a:prstGeom prst="rect">
            <a:avLst/>
          </a:prstGeom>
        </p:spPr>
        <p:txBody>
          <a:bodyPr>
            <a:spAutoFit/>
          </a:bodyPr>
          <a:lstStyle>
            <a:lvl1pPr>
              <a:buClr>
                <a:schemeClr val="accent1"/>
              </a:buClr>
              <a:defRPr sz="1800">
                <a:solidFill>
                  <a:schemeClr val="accent6">
                    <a:lumMod val="50000"/>
                  </a:schemeClr>
                </a:solidFill>
                <a:latin typeface="Franklin Gothic Book"/>
                <a:cs typeface="Franklin Gothic Book"/>
              </a:defRPr>
            </a:lvl1pPr>
            <a:lvl2pPr marL="386945" indent="-177400">
              <a:buClr>
                <a:schemeClr val="accent1"/>
              </a:buClr>
              <a:buFont typeface="Arial Narrow" pitchFamily="34" charset="0"/>
              <a:buChar char="–"/>
              <a:defRPr sz="1500">
                <a:solidFill>
                  <a:schemeClr val="bg2">
                    <a:lumMod val="25000"/>
                  </a:schemeClr>
                </a:solidFill>
                <a:latin typeface="Franklin Gothic Book"/>
                <a:cs typeface="Franklin Gothic Book"/>
              </a:defRPr>
            </a:lvl2pPr>
            <a:lvl3pPr marL="558390" indent="-126203">
              <a:buClr>
                <a:schemeClr val="accent1"/>
              </a:buClr>
              <a:defRPr sz="1350">
                <a:solidFill>
                  <a:schemeClr val="bg2">
                    <a:lumMod val="25000"/>
                  </a:schemeClr>
                </a:solidFill>
                <a:latin typeface="Franklin Gothic Book"/>
                <a:cs typeface="Franklin Gothic Book"/>
              </a:defRPr>
            </a:lvl3pPr>
            <a:lvl4pPr marL="729836" indent="-171446">
              <a:buClr>
                <a:schemeClr val="accent1"/>
              </a:buClr>
              <a:defRPr sz="1200">
                <a:solidFill>
                  <a:schemeClr val="bg2">
                    <a:lumMod val="25000"/>
                  </a:schemeClr>
                </a:solidFill>
                <a:latin typeface="Franklin Gothic Book"/>
                <a:cs typeface="Franklin Gothic Book"/>
              </a:defRPr>
            </a:lvl4pPr>
            <a:lvl5pPr marL="857228" indent="-127394">
              <a:buClr>
                <a:schemeClr val="accent1"/>
              </a:buClr>
              <a:buFont typeface="Arial" pitchFamily="34" charset="0"/>
              <a:buChar char="•"/>
              <a:defRPr sz="1200">
                <a:solidFill>
                  <a:schemeClr val="bg2">
                    <a:lumMod val="25000"/>
                  </a:schemeClr>
                </a:solidFill>
                <a:latin typeface="Franklin Gothic Book"/>
                <a:cs typeface="Franklin Gothic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4632325" y="6356356"/>
            <a:ext cx="2895600" cy="365125"/>
          </a:xfrm>
          <a:prstGeom prst="rect">
            <a:avLst/>
          </a:prstGeom>
        </p:spPr>
        <p:txBody>
          <a:bodyPr/>
          <a:lstStyle>
            <a:lvl1pPr>
              <a:defRPr>
                <a:latin typeface="Franklin Gothic Book"/>
              </a:defRPr>
            </a:lvl1pPr>
          </a:lstStyle>
          <a:p>
            <a:pPr fontAlgn="auto">
              <a:spcBef>
                <a:spcPts val="0"/>
              </a:spcBef>
              <a:spcAft>
                <a:spcPts val="0"/>
              </a:spcAft>
              <a:defRPr/>
            </a:pPr>
            <a:endParaRPr lang="en-US" dirty="0">
              <a:solidFill>
                <a:srgbClr val="04617B">
                  <a:shade val="90000"/>
                </a:srgbClr>
              </a:solidFill>
            </a:endParaRPr>
          </a:p>
        </p:txBody>
      </p:sp>
    </p:spTree>
    <p:extLst>
      <p:ext uri="{BB962C8B-B14F-4D97-AF65-F5344CB8AC3E}">
        <p14:creationId xmlns:p14="http://schemas.microsoft.com/office/powerpoint/2010/main" val="10602855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192088" y="812800"/>
            <a:ext cx="8731250" cy="5530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21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57200" y="1"/>
            <a:ext cx="8229600" cy="641349"/>
          </a:xfrm>
        </p:spPr>
        <p:txBody>
          <a:bodyPr/>
          <a:lstStyle>
            <a:lvl1pPr>
              <a:defRPr>
                <a:solidFill>
                  <a:srgbClr val="3C474F"/>
                </a:solidFill>
              </a:defRPr>
            </a:lvl1pPr>
          </a:lstStyle>
          <a:p>
            <a:r>
              <a:rPr lang="en-US"/>
              <a:t>Click to edit Master title style</a:t>
            </a:r>
            <a:endParaRPr lang="en-US" dirty="0"/>
          </a:p>
        </p:txBody>
      </p:sp>
    </p:spTree>
    <p:extLst>
      <p:ext uri="{BB962C8B-B14F-4D97-AF65-F5344CB8AC3E}">
        <p14:creationId xmlns:p14="http://schemas.microsoft.com/office/powerpoint/2010/main" val="11055132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0984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011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print">
            <a:extLst>
              <a:ext uri="{28A0092B-C50C-407E-A947-70E740481C1C}">
                <a14:useLocalDpi xmlns:a14="http://schemas.microsoft.com/office/drawing/2010/main" val="0"/>
              </a:ext>
            </a:extLst>
          </a:blip>
          <a:srcRect t="28281"/>
          <a:stretch>
            <a:fillRect/>
          </a:stretch>
        </p:blipFill>
        <p:spPr bwMode="auto">
          <a:xfrm>
            <a:off x="647700" y="0"/>
            <a:ext cx="1857375" cy="1354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5" descr="photo coll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4148138"/>
            <a:ext cx="9166226" cy="272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530961" y="1544720"/>
            <a:ext cx="8269754" cy="1381360"/>
          </a:xfrm>
          <a:prstGeom prst="rect">
            <a:avLst/>
          </a:prstGeom>
        </p:spPr>
        <p:txBody>
          <a:bodyPr>
            <a:normAutofit/>
          </a:bodyPr>
          <a:lstStyle>
            <a:lvl1pPr marL="0" indent="0" algn="l">
              <a:buNone/>
              <a:defRPr sz="4000" b="1" i="0">
                <a:solidFill>
                  <a:srgbClr val="282B2E"/>
                </a:solidFill>
                <a:latin typeface="+mj-lt"/>
                <a:cs typeface="Franklin Gothic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 name="Text Placeholder 17"/>
          <p:cNvSpPr>
            <a:spLocks noGrp="1"/>
          </p:cNvSpPr>
          <p:nvPr>
            <p:ph type="body" sz="quarter" idx="10"/>
          </p:nvPr>
        </p:nvSpPr>
        <p:spPr>
          <a:xfrm>
            <a:off x="554669" y="2976351"/>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Franklin Gothic Book"/>
              </a:defRPr>
            </a:lvl1pPr>
          </a:lstStyle>
          <a:p>
            <a:pPr lvl="0"/>
            <a:r>
              <a:rPr lang="en-US" noProof="0" dirty="0"/>
              <a:t>Click to edit Master text styles</a:t>
            </a:r>
          </a:p>
        </p:txBody>
      </p:sp>
      <p:sp>
        <p:nvSpPr>
          <p:cNvPr id="22" name="Text Placeholder 18"/>
          <p:cNvSpPr>
            <a:spLocks noGrp="1"/>
          </p:cNvSpPr>
          <p:nvPr>
            <p:ph type="body" sz="quarter" idx="13"/>
          </p:nvPr>
        </p:nvSpPr>
        <p:spPr>
          <a:xfrm>
            <a:off x="559105" y="3424166"/>
            <a:ext cx="2849177" cy="288687"/>
          </a:xfrm>
          <a:prstGeom prst="rect">
            <a:avLst/>
          </a:prstGeom>
        </p:spPr>
        <p:txBody>
          <a:bodyPr>
            <a:normAutofit/>
          </a:bodyPr>
          <a:lstStyle>
            <a:lvl1pPr>
              <a:buNone/>
              <a:defRPr sz="1200">
                <a:solidFill>
                  <a:srgbClr val="282B2E"/>
                </a:solidFill>
                <a:latin typeface="+mn-lt"/>
                <a:cs typeface="Franklin Gothic Book"/>
              </a:defRPr>
            </a:lvl1pPr>
            <a:lvl5pPr>
              <a:defRPr/>
            </a:lvl5pPr>
          </a:lstStyle>
          <a:p>
            <a:pPr lvl="0"/>
            <a:r>
              <a:rPr lang="en-US" dirty="0"/>
              <a:t>Click to edit Master text styles</a:t>
            </a:r>
          </a:p>
        </p:txBody>
      </p:sp>
    </p:spTree>
    <p:extLst>
      <p:ext uri="{BB962C8B-B14F-4D97-AF65-F5344CB8AC3E}">
        <p14:creationId xmlns:p14="http://schemas.microsoft.com/office/powerpoint/2010/main" val="39419978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358211" y="1046531"/>
            <a:ext cx="8427200"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82503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9795518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365775" y="1045595"/>
            <a:ext cx="7575460"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30461375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9144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6"/>
            <a:ext cx="9144000"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138222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358211" y="1046531"/>
            <a:ext cx="8427200"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42876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375019" y="1677981"/>
            <a:ext cx="4129746"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737846" y="1677981"/>
            <a:ext cx="4249271"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375019" y="1068381"/>
            <a:ext cx="4122276"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4737846" y="1068381"/>
            <a:ext cx="4249271"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5276042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9144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9144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365775" y="1045595"/>
            <a:ext cx="7575460"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25031153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9144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9144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cs typeface="Franklin Gothic Book"/>
              </a:rPr>
              <a:t>Click to edit Master title style</a:t>
            </a:r>
          </a:p>
        </p:txBody>
      </p:sp>
      <p:sp>
        <p:nvSpPr>
          <p:cNvPr id="10" name="Text Placeholder 6"/>
          <p:cNvSpPr>
            <a:spLocks noGrp="1"/>
          </p:cNvSpPr>
          <p:nvPr>
            <p:ph type="body" sz="quarter" idx="11"/>
          </p:nvPr>
        </p:nvSpPr>
        <p:spPr>
          <a:xfrm>
            <a:off x="0" y="3257084"/>
            <a:ext cx="9143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177317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3318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5" Type="http://schemas.openxmlformats.org/officeDocument/2006/relationships/slideLayout" Target="../slideLayouts/slideLayout147.xml"/><Relationship Id="rId10" Type="http://schemas.openxmlformats.org/officeDocument/2006/relationships/theme" Target="../theme/theme10.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54.xml"/><Relationship Id="rId7" Type="http://schemas.openxmlformats.org/officeDocument/2006/relationships/theme" Target="../theme/theme11.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5" Type="http://schemas.openxmlformats.org/officeDocument/2006/relationships/slideLayout" Target="../slideLayouts/slideLayout156.xml"/><Relationship Id="rId4" Type="http://schemas.openxmlformats.org/officeDocument/2006/relationships/slideLayout" Target="../slideLayouts/slideLayout15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5" Type="http://schemas.openxmlformats.org/officeDocument/2006/relationships/slideLayout" Target="../slideLayouts/slideLayout162.xml"/><Relationship Id="rId10" Type="http://schemas.openxmlformats.org/officeDocument/2006/relationships/image" Target="../media/image12.png"/><Relationship Id="rId4" Type="http://schemas.openxmlformats.org/officeDocument/2006/relationships/slideLayout" Target="../slideLayouts/slideLayout16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10" Type="http://schemas.openxmlformats.org/officeDocument/2006/relationships/image" Target="../media/image12.png"/><Relationship Id="rId4" Type="http://schemas.openxmlformats.org/officeDocument/2006/relationships/slideLayout" Target="../slideLayouts/slideLayout169.xml"/><Relationship Id="rId9"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jpe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theme" Target="../theme/theme6.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22.xml"/><Relationship Id="rId7" Type="http://schemas.openxmlformats.org/officeDocument/2006/relationships/image" Target="../media/image1.jpeg"/><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theme" Target="../theme/theme7.xml"/><Relationship Id="rId5" Type="http://schemas.openxmlformats.org/officeDocument/2006/relationships/slideLayout" Target="../slideLayouts/slideLayout124.xml"/><Relationship Id="rId4" Type="http://schemas.openxmlformats.org/officeDocument/2006/relationships/slideLayout" Target="../slideLayouts/slideLayout12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10" Type="http://schemas.openxmlformats.org/officeDocument/2006/relationships/theme" Target="../theme/theme8.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10" Type="http://schemas.openxmlformats.org/officeDocument/2006/relationships/theme" Target="../theme/theme9.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387440" y="6578601"/>
            <a:ext cx="775656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1"/>
            <a:ext cx="1387440"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854" y="-38100"/>
            <a:ext cx="8724791"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 name="Text Placeholder 9"/>
          <p:cNvSpPr txBox="1">
            <a:spLocks/>
          </p:cNvSpPr>
          <p:nvPr/>
        </p:nvSpPr>
        <p:spPr>
          <a:xfrm>
            <a:off x="8691445" y="6605588"/>
            <a:ext cx="452555" cy="241300"/>
          </a:xfrm>
          <a:prstGeom prst="rect">
            <a:avLst/>
          </a:prstGeom>
        </p:spPr>
        <p:txBody>
          <a:bodyPr>
            <a:normAutofit/>
          </a:bodyPr>
          <a:lstStyle>
            <a:lvl1pPr marL="342900" indent="-342900">
              <a:defRPr>
                <a:solidFill>
                  <a:schemeClr val="tx1"/>
                </a:solidFill>
                <a:latin typeface="Franklin Gothic Book" panose="020B0503020102020204" pitchFamily="34" charset="0"/>
                <a:ea typeface="ヒラギノ角ゴ Pro W3" pitchFamily="19" charset="-128"/>
              </a:defRPr>
            </a:lvl1pPr>
            <a:lvl2pPr marL="742950" indent="-285750">
              <a:defRPr>
                <a:solidFill>
                  <a:schemeClr val="tx1"/>
                </a:solidFill>
                <a:latin typeface="Franklin Gothic Book" panose="020B0503020102020204" pitchFamily="34" charset="0"/>
                <a:ea typeface="ヒラギノ角ゴ Pro W3" pitchFamily="19" charset="-128"/>
              </a:defRPr>
            </a:lvl2pPr>
            <a:lvl3pPr marL="1143000" indent="-228600">
              <a:defRPr>
                <a:solidFill>
                  <a:schemeClr val="tx1"/>
                </a:solidFill>
                <a:latin typeface="Franklin Gothic Book" panose="020B0503020102020204" pitchFamily="34" charset="0"/>
                <a:ea typeface="ヒラギノ角ゴ Pro W3" pitchFamily="19" charset="-128"/>
              </a:defRPr>
            </a:lvl3pPr>
            <a:lvl4pPr marL="1600200" indent="-228600">
              <a:defRPr>
                <a:solidFill>
                  <a:schemeClr val="tx1"/>
                </a:solidFill>
                <a:latin typeface="Franklin Gothic Book" panose="020B0503020102020204" pitchFamily="34" charset="0"/>
                <a:ea typeface="ヒラギノ角ゴ Pro W3" pitchFamily="19" charset="-128"/>
              </a:defRPr>
            </a:lvl4pPr>
            <a:lvl5pPr marL="2057400" indent="-228600">
              <a:defRPr>
                <a:solidFill>
                  <a:schemeClr val="tx1"/>
                </a:solidFill>
                <a:latin typeface="Franklin Gothic Book" panose="020B0503020102020204" pitchFamily="34" charset="0"/>
                <a:ea typeface="ヒラギノ角ゴ Pro W3" pitchFamily="19"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9pPr>
          </a:lstStyle>
          <a:p>
            <a:pPr algn="ctr" fontAlgn="auto">
              <a:lnSpc>
                <a:spcPct val="90000"/>
              </a:lnSpc>
              <a:spcBef>
                <a:spcPct val="20000"/>
              </a:spcBef>
              <a:spcAft>
                <a:spcPts val="0"/>
              </a:spcAft>
              <a:buFont typeface="Arial" panose="020B0604020202020204" pitchFamily="34" charset="0"/>
              <a:buNone/>
            </a:pPr>
            <a:fld id="{D2B6C28B-88E1-423C-B587-4FE2B3C85F58}" type="slidenum">
              <a:rPr lang="en-US" altLang="en-US" sz="675">
                <a:solidFill>
                  <a:srgbClr val="FFFFFF"/>
                </a:solidFill>
                <a:ea typeface="MS PGothic" panose="020B0600070205080204" pitchFamily="34" charset="-128"/>
              </a:rPr>
              <a:pPr algn="ctr" fontAlgn="auto">
                <a:lnSpc>
                  <a:spcPct val="90000"/>
                </a:lnSpc>
                <a:spcBef>
                  <a:spcPct val="20000"/>
                </a:spcBef>
                <a:spcAft>
                  <a:spcPts val="0"/>
                </a:spcAft>
                <a:buFont typeface="Arial" panose="020B0604020202020204" pitchFamily="34" charset="0"/>
                <a:buNone/>
              </a:pPr>
              <a:t>‹#›</a:t>
            </a:fld>
            <a:endParaRPr lang="en-US" altLang="en-US" sz="675">
              <a:solidFill>
                <a:srgbClr val="FFFFFF"/>
              </a:solidFill>
              <a:ea typeface="MS PGothic" panose="020B0600070205080204" pitchFamily="34" charset="-128"/>
            </a:endParaRPr>
          </a:p>
        </p:txBody>
      </p:sp>
      <p:sp>
        <p:nvSpPr>
          <p:cNvPr id="11" name="Rectangle 10"/>
          <p:cNvSpPr/>
          <p:nvPr/>
        </p:nvSpPr>
        <p:spPr bwMode="auto">
          <a:xfrm flipH="1" flipV="1">
            <a:off x="0" y="787401"/>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5" name="TextBox 4"/>
          <p:cNvSpPr txBox="1"/>
          <p:nvPr/>
        </p:nvSpPr>
        <p:spPr>
          <a:xfrm>
            <a:off x="72648" y="6596064"/>
            <a:ext cx="4945953" cy="202043"/>
          </a:xfrm>
          <a:prstGeom prst="rect">
            <a:avLst/>
          </a:prstGeom>
          <a:noFill/>
        </p:spPr>
        <p:txBody>
          <a:bodyPr>
            <a:spAutoFit/>
          </a:bodyPr>
          <a:lstStyle/>
          <a:p>
            <a:pPr fontAlgn="auto">
              <a:spcBef>
                <a:spcPts val="0"/>
              </a:spcBef>
              <a:spcAft>
                <a:spcPts val="0"/>
              </a:spcAft>
              <a:defRPr/>
            </a:pPr>
            <a:r>
              <a:rPr lang="en-US" sz="713"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854" y="1047751"/>
            <a:ext cx="82293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929172762"/>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Lst>
  <p:txStyles>
    <p:titleStyle>
      <a:lvl1pPr algn="l" defTabSz="342991" rtl="0" eaLnBrk="1" fontAlgn="base" hangingPunct="1">
        <a:spcBef>
          <a:spcPct val="0"/>
        </a:spcBef>
        <a:spcAft>
          <a:spcPct val="0"/>
        </a:spcAft>
        <a:defRPr lang="en-US" sz="2476" b="1" kern="1200" dirty="0">
          <a:solidFill>
            <a:srgbClr val="007934"/>
          </a:solidFill>
          <a:latin typeface="+mj-lt"/>
          <a:ea typeface="ヒラギノ角ゴ Pro W3" charset="0"/>
          <a:cs typeface="Arial"/>
        </a:defRPr>
      </a:lvl1pPr>
      <a:lvl2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2pPr>
      <a:lvl3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3pPr>
      <a:lvl4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4pPr>
      <a:lvl5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5pPr>
      <a:lvl6pPr marL="342991"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6pPr>
      <a:lvl7pPr marL="685983"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7pPr>
      <a:lvl8pPr marL="1028974"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8pPr>
      <a:lvl9pPr marL="1371966"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9pPr>
    </p:titleStyle>
    <p:bodyStyle>
      <a:lvl1pPr marL="257244" indent="-257244" algn="l" defTabSz="342991" rtl="0" eaLnBrk="1" fontAlgn="base" hangingPunct="1">
        <a:spcBef>
          <a:spcPct val="20000"/>
        </a:spcBef>
        <a:spcAft>
          <a:spcPct val="0"/>
        </a:spcAft>
        <a:buFont typeface="Arial" panose="020B0604020202020204" pitchFamily="34" charset="0"/>
        <a:buChar char="•"/>
        <a:defRPr sz="1951" kern="1200">
          <a:solidFill>
            <a:srgbClr val="282B2E"/>
          </a:solidFill>
          <a:latin typeface="+mj-lt"/>
          <a:ea typeface="ヒラギノ角ゴ Pro W3" charset="0"/>
          <a:cs typeface="Arial"/>
        </a:defRPr>
      </a:lvl1pPr>
      <a:lvl2pPr marL="557361" indent="-214370" algn="l" defTabSz="342991" rtl="0" eaLnBrk="1" fontAlgn="base" hangingPunct="1">
        <a:spcBef>
          <a:spcPct val="20000"/>
        </a:spcBef>
        <a:spcAft>
          <a:spcPct val="0"/>
        </a:spcAft>
        <a:buFont typeface="Arial" panose="020B0604020202020204" pitchFamily="34" charset="0"/>
        <a:buChar char="–"/>
        <a:defRPr sz="1800" kern="1200">
          <a:solidFill>
            <a:srgbClr val="282B2E"/>
          </a:solidFill>
          <a:latin typeface="+mn-lt"/>
          <a:ea typeface="ヒラギノ角ゴ Pro W3" charset="0"/>
          <a:cs typeface="Arial"/>
        </a:defRPr>
      </a:lvl2pPr>
      <a:lvl3pPr marL="857479" indent="-171496" algn="l" defTabSz="342991" rtl="0" eaLnBrk="1" fontAlgn="base" hangingPunct="1">
        <a:spcBef>
          <a:spcPct val="20000"/>
        </a:spcBef>
        <a:spcAft>
          <a:spcPct val="0"/>
        </a:spcAft>
        <a:buFont typeface="Arial" panose="020B0604020202020204" pitchFamily="34" charset="0"/>
        <a:buChar char="•"/>
        <a:defRPr sz="1650" kern="1200">
          <a:solidFill>
            <a:srgbClr val="282B2E"/>
          </a:solidFill>
          <a:latin typeface="+mn-lt"/>
          <a:ea typeface="ヒラギノ角ゴ Pro W3" charset="0"/>
          <a:cs typeface="Arial"/>
        </a:defRPr>
      </a:lvl3pPr>
      <a:lvl4pPr marL="1200470" indent="-171496" algn="l" defTabSz="342991" rtl="0" eaLnBrk="1" fontAlgn="base" hangingPunct="1">
        <a:spcBef>
          <a:spcPct val="20000"/>
        </a:spcBef>
        <a:spcAft>
          <a:spcPct val="0"/>
        </a:spcAft>
        <a:buFont typeface="Arial" panose="020B0604020202020204" pitchFamily="34" charset="0"/>
        <a:buChar char="–"/>
        <a:defRPr sz="1500" kern="1200">
          <a:solidFill>
            <a:srgbClr val="282B2E"/>
          </a:solidFill>
          <a:latin typeface="+mn-lt"/>
          <a:ea typeface="ヒラギノ角ゴ Pro W3" charset="0"/>
          <a:cs typeface="Arial"/>
        </a:defRPr>
      </a:lvl4pPr>
      <a:lvl5pPr marL="1543461" indent="-171496" algn="l" defTabSz="342991" rtl="0" eaLnBrk="1" fontAlgn="base" hangingPunct="1">
        <a:spcBef>
          <a:spcPct val="20000"/>
        </a:spcBef>
        <a:spcAft>
          <a:spcPct val="0"/>
        </a:spcAft>
        <a:buFont typeface="Arial" panose="020B0604020202020204" pitchFamily="34" charset="0"/>
        <a:buChar char="»"/>
        <a:defRPr kern="1200">
          <a:solidFill>
            <a:srgbClr val="282B2E"/>
          </a:solidFill>
          <a:latin typeface="+mn-lt"/>
          <a:ea typeface="ヒラギノ角ゴ Pro W3" charset="0"/>
          <a:cs typeface="Arial"/>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0500" y="812800"/>
            <a:ext cx="8732838" cy="553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8"/>
          <a:stretch>
            <a:fillRect/>
          </a:stretch>
        </p:blipFill>
        <p:spPr>
          <a:xfrm>
            <a:off x="7318586" y="6483671"/>
            <a:ext cx="1604752" cy="240081"/>
          </a:xfrm>
          <a:prstGeom prst="rect">
            <a:avLst/>
          </a:prstGeom>
        </p:spPr>
      </p:pic>
      <p:grpSp>
        <p:nvGrpSpPr>
          <p:cNvPr id="4" name="Group 3"/>
          <p:cNvGrpSpPr/>
          <p:nvPr userDrawn="1"/>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588968049"/>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7" r:id="rId5"/>
    <p:sldLayoutId id="2147484028" r:id="rId6"/>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0500" y="812800"/>
            <a:ext cx="8732838" cy="553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0"/>
          <a:stretch>
            <a:fillRect/>
          </a:stretch>
        </p:blipFill>
        <p:spPr>
          <a:xfrm>
            <a:off x="7318586" y="6483671"/>
            <a:ext cx="1604752" cy="240081"/>
          </a:xfrm>
          <a:prstGeom prst="rect">
            <a:avLst/>
          </a:prstGeom>
        </p:spPr>
      </p:pic>
      <p:grpSp>
        <p:nvGrpSpPr>
          <p:cNvPr id="4" name="Group 3"/>
          <p:cNvGrpSpPr/>
          <p:nvPr userDrawn="1"/>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1718344787"/>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0500" y="812800"/>
            <a:ext cx="8732838" cy="553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0"/>
          <a:stretch>
            <a:fillRect/>
          </a:stretch>
        </p:blipFill>
        <p:spPr>
          <a:xfrm>
            <a:off x="7318586" y="6483671"/>
            <a:ext cx="1604752" cy="240081"/>
          </a:xfrm>
          <a:prstGeom prst="rect">
            <a:avLst/>
          </a:prstGeom>
        </p:spPr>
      </p:pic>
      <p:grpSp>
        <p:nvGrpSpPr>
          <p:cNvPr id="4" name="Group 3"/>
          <p:cNvGrpSpPr/>
          <p:nvPr userDrawn="1"/>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1562963456"/>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0"/>
            <a:ext cx="8763000" cy="6569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838200"/>
            <a:ext cx="8763000" cy="5562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1"/>
          <p:cNvGrpSpPr>
            <a:grpSpLocks/>
          </p:cNvGrpSpPr>
          <p:nvPr/>
        </p:nvGrpSpPr>
        <p:grpSpPr bwMode="auto">
          <a:xfrm flipH="1" flipV="1">
            <a:off x="-3" y="656983"/>
            <a:ext cx="9144003" cy="55568"/>
            <a:chOff x="0" y="832104"/>
            <a:chExt cx="9144003" cy="54869"/>
          </a:xfrm>
        </p:grpSpPr>
        <p:sp>
          <p:nvSpPr>
            <p:cNvPr id="11" name="Rectangle 10"/>
            <p:cNvSpPr/>
            <p:nvPr userDrawn="1"/>
          </p:nvSpPr>
          <p:spPr>
            <a:xfrm>
              <a:off x="3305300" y="832137"/>
              <a:ext cx="5838703" cy="548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smtClean="0">
                <a:solidFill>
                  <a:srgbClr val="4C4C4C"/>
                </a:solidFill>
                <a:latin typeface="Arial" pitchFamily="-106" charset="0"/>
                <a:ea typeface="Arial" pitchFamily="-106" charset="0"/>
                <a:cs typeface="Arial" pitchFamily="-106" charset="0"/>
              </a:rPr>
              <a:pPr marL="342900" indent="-342900" algn="ctr" defTabSz="457200">
                <a:lnSpc>
                  <a:spcPct val="90000"/>
                </a:lnSpc>
                <a:spcBef>
                  <a:spcPct val="20000"/>
                </a:spcBef>
                <a:buFont typeface="Arial" pitchFamily="-106" charset="0"/>
                <a:buNone/>
              </a:pPr>
              <a:t>‹#›</a:t>
            </a:fld>
            <a:endParaRPr lang="en-US" sz="1000" dirty="0">
              <a:solidFill>
                <a:srgbClr val="4C4C4C"/>
              </a:solidFill>
              <a:latin typeface="Arial" pitchFamily="-106" charset="0"/>
              <a:ea typeface="Arial" pitchFamily="-106" charset="0"/>
              <a:cs typeface="Arial" pitchFamily="-106" charset="0"/>
            </a:endParaRPr>
          </a:p>
        </p:txBody>
      </p:sp>
      <p:pic>
        <p:nvPicPr>
          <p:cNvPr id="15" name="Picture 14" descr="US-Department of Energy-hor-green.png"/>
          <p:cNvPicPr>
            <a:picLocks noChangeAspect="1"/>
          </p:cNvPicPr>
          <p:nvPr/>
        </p:nvPicPr>
        <p:blipFill>
          <a:blip r:embed="rId17"/>
          <a:stretch>
            <a:fillRect/>
          </a:stretch>
        </p:blipFill>
        <p:spPr>
          <a:xfrm>
            <a:off x="7137686" y="6528121"/>
            <a:ext cx="1604752" cy="240081"/>
          </a:xfrm>
          <a:prstGeom prst="rect">
            <a:avLst/>
          </a:prstGeom>
        </p:spPr>
      </p:pic>
    </p:spTree>
    <p:extLst>
      <p:ext uri="{BB962C8B-B14F-4D97-AF65-F5344CB8AC3E}">
        <p14:creationId xmlns:p14="http://schemas.microsoft.com/office/powerpoint/2010/main" val="7845965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xStyles>
    <p:titleStyle>
      <a:lvl1pPr algn="l" defTabSz="457200" rtl="0" eaLnBrk="1" latinLnBrk="0" hangingPunct="1">
        <a:lnSpc>
          <a:spcPts val="3000"/>
        </a:lnSpc>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485851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5" r:id="rId4"/>
    <p:sldLayoutId id="2147483846" r:id="rId5"/>
    <p:sldLayoutId id="2147483847" r:id="rId6"/>
    <p:sldLayoutId id="2147483850" r:id="rId7"/>
    <p:sldLayoutId id="2147483851" r:id="rId8"/>
    <p:sldLayoutId id="2147483853" r:id="rId9"/>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31841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 id="2147483909" r:id="rId25"/>
    <p:sldLayoutId id="2147483910" r:id="rId26"/>
    <p:sldLayoutId id="2147483911" r:id="rId27"/>
    <p:sldLayoutId id="2147483912" r:id="rId28"/>
    <p:sldLayoutId id="2147483913" r:id="rId29"/>
    <p:sldLayoutId id="2147483914" r:id="rId30"/>
    <p:sldLayoutId id="2147483915" r:id="rId31"/>
    <p:sldLayoutId id="2147484049" r:id="rId32"/>
    <p:sldLayoutId id="2147484050" r:id="rId33"/>
    <p:sldLayoutId id="2147484076" r:id="rId34"/>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7903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7" r:id="rId10"/>
    <p:sldLayoutId id="2147483928" r:id="rId11"/>
    <p:sldLayoutId id="2147483929"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8" r:id="rId29"/>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816100" y="6578600"/>
            <a:ext cx="732790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25625"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363" y="-38100"/>
            <a:ext cx="8724900" cy="81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 name="Text Placeholder 9"/>
          <p:cNvSpPr txBox="1">
            <a:spLocks/>
          </p:cNvSpPr>
          <p:nvPr/>
        </p:nvSpPr>
        <p:spPr>
          <a:xfrm>
            <a:off x="8691563" y="6605588"/>
            <a:ext cx="452437"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pPr>
            <a:fld id="{3B8FDC89-80CC-DB49-B2EA-BD0F5E541433}" type="slidenum">
              <a:rPr lang="en-US" sz="900">
                <a:solidFill>
                  <a:srgbClr val="FFFFFF"/>
                </a:solidFill>
                <a:latin typeface="Franklin Gothic Book" charset="0"/>
                <a:cs typeface="Franklin Gothic Book"/>
              </a:rPr>
              <a:pPr algn="ctr" eaLnBrk="1" fontAlgn="auto" hangingPunct="1">
                <a:lnSpc>
                  <a:spcPct val="90000"/>
                </a:lnSpc>
                <a:spcBef>
                  <a:spcPct val="20000"/>
                </a:spcBef>
                <a:spcAft>
                  <a:spcPts val="0"/>
                </a:spcAft>
                <a:buFont typeface="Arial" charset="0"/>
                <a:buNone/>
              </a:pPr>
              <a:t>‹#›</a:t>
            </a:fld>
            <a:endParaRPr lang="en-US" sz="900" dirty="0">
              <a:solidFill>
                <a:srgbClr val="FFFFFF"/>
              </a:solidFill>
              <a:latin typeface="Franklin Gothic Book" charset="0"/>
              <a:cs typeface="Franklin Gothic Book"/>
            </a:endParaRPr>
          </a:p>
        </p:txBody>
      </p:sp>
      <p:sp>
        <p:nvSpPr>
          <p:cNvPr id="11" name="Rectangle 10"/>
          <p:cNvSpPr/>
          <p:nvPr/>
        </p:nvSpPr>
        <p:spPr bwMode="auto">
          <a:xfrm flipH="1" flipV="1">
            <a:off x="0" y="787400"/>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73025" y="6596063"/>
            <a:ext cx="4945063" cy="238125"/>
          </a:xfrm>
          <a:prstGeom prst="rect">
            <a:avLst/>
          </a:prstGeom>
          <a:noFill/>
        </p:spPr>
        <p:txBody>
          <a:bodyPr>
            <a:spAutoFit/>
          </a:bodyPr>
          <a:lstStyle/>
          <a:p>
            <a:pPr fontAlgn="auto">
              <a:spcBef>
                <a:spcPts val="0"/>
              </a:spcBef>
              <a:spcAft>
                <a:spcPts val="0"/>
              </a:spcAft>
              <a:defRPr/>
            </a:pPr>
            <a:r>
              <a:rPr lang="en-US" sz="950"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363" y="104775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663324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1" r:id="rId11"/>
    <p:sldLayoutId id="2147483962" r:id="rId12"/>
    <p:sldLayoutId id="2147483964" r:id="rId13"/>
    <p:sldLayoutId id="2147483965" r:id="rId14"/>
    <p:sldLayoutId id="2147483966" r:id="rId15"/>
    <p:sldLayoutId id="2147483967" r:id="rId16"/>
    <p:sldLayoutId id="2147483968" r:id="rId17"/>
    <p:sldLayoutId id="2147483969" r:id="rId18"/>
    <p:sldLayoutId id="2147483970" r:id="rId19"/>
    <p:sldLayoutId id="2147483971" r:id="rId20"/>
    <p:sldLayoutId id="2147483972" r:id="rId21"/>
    <p:sldLayoutId id="2147483973" r:id="rId22"/>
    <p:sldLayoutId id="2147483974" r:id="rId23"/>
    <p:sldLayoutId id="2147483975" r:id="rId24"/>
    <p:sldLayoutId id="2147483976" r:id="rId25"/>
    <p:sldLayoutId id="2147483977" r:id="rId26"/>
    <p:sldLayoutId id="2147483978" r:id="rId27"/>
    <p:sldLayoutId id="2147483979" r:id="rId28"/>
    <p:sldLayoutId id="2147483981" r:id="rId29"/>
    <p:sldLayoutId id="2147484075" r:id="rId30"/>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159600676"/>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387440" y="6578601"/>
            <a:ext cx="775656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1"/>
            <a:ext cx="1387440"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854" y="-38100"/>
            <a:ext cx="8724791"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 name="Text Placeholder 9"/>
          <p:cNvSpPr txBox="1">
            <a:spLocks/>
          </p:cNvSpPr>
          <p:nvPr/>
        </p:nvSpPr>
        <p:spPr>
          <a:xfrm>
            <a:off x="8691445" y="6605588"/>
            <a:ext cx="452555" cy="241300"/>
          </a:xfrm>
          <a:prstGeom prst="rect">
            <a:avLst/>
          </a:prstGeom>
        </p:spPr>
        <p:txBody>
          <a:bodyPr>
            <a:normAutofit/>
          </a:bodyPr>
          <a:lstStyle>
            <a:lvl1pPr marL="342900" indent="-342900">
              <a:defRPr>
                <a:solidFill>
                  <a:schemeClr val="tx1"/>
                </a:solidFill>
                <a:latin typeface="Franklin Gothic Book" panose="020B0503020102020204" pitchFamily="34" charset="0"/>
                <a:ea typeface="ヒラギノ角ゴ Pro W3" pitchFamily="19" charset="-128"/>
              </a:defRPr>
            </a:lvl1pPr>
            <a:lvl2pPr marL="742950" indent="-285750">
              <a:defRPr>
                <a:solidFill>
                  <a:schemeClr val="tx1"/>
                </a:solidFill>
                <a:latin typeface="Franklin Gothic Book" panose="020B0503020102020204" pitchFamily="34" charset="0"/>
                <a:ea typeface="ヒラギノ角ゴ Pro W3" pitchFamily="19" charset="-128"/>
              </a:defRPr>
            </a:lvl2pPr>
            <a:lvl3pPr marL="1143000" indent="-228600">
              <a:defRPr>
                <a:solidFill>
                  <a:schemeClr val="tx1"/>
                </a:solidFill>
                <a:latin typeface="Franklin Gothic Book" panose="020B0503020102020204" pitchFamily="34" charset="0"/>
                <a:ea typeface="ヒラギノ角ゴ Pro W3" pitchFamily="19" charset="-128"/>
              </a:defRPr>
            </a:lvl3pPr>
            <a:lvl4pPr marL="1600200" indent="-228600">
              <a:defRPr>
                <a:solidFill>
                  <a:schemeClr val="tx1"/>
                </a:solidFill>
                <a:latin typeface="Franklin Gothic Book" panose="020B0503020102020204" pitchFamily="34" charset="0"/>
                <a:ea typeface="ヒラギノ角ゴ Pro W3" pitchFamily="19" charset="-128"/>
              </a:defRPr>
            </a:lvl4pPr>
            <a:lvl5pPr marL="2057400" indent="-228600">
              <a:defRPr>
                <a:solidFill>
                  <a:schemeClr val="tx1"/>
                </a:solidFill>
                <a:latin typeface="Franklin Gothic Book" panose="020B0503020102020204" pitchFamily="34" charset="0"/>
                <a:ea typeface="ヒラギノ角ゴ Pro W3" pitchFamily="19"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9pPr>
          </a:lstStyle>
          <a:p>
            <a:pPr algn="ctr" fontAlgn="auto">
              <a:lnSpc>
                <a:spcPct val="90000"/>
              </a:lnSpc>
              <a:spcBef>
                <a:spcPct val="20000"/>
              </a:spcBef>
              <a:spcAft>
                <a:spcPts val="0"/>
              </a:spcAft>
              <a:buFont typeface="Arial" panose="020B0604020202020204" pitchFamily="34" charset="0"/>
              <a:buNone/>
            </a:pPr>
            <a:fld id="{D2B6C28B-88E1-423C-B587-4FE2B3C85F58}" type="slidenum">
              <a:rPr lang="en-US" altLang="en-US" sz="675">
                <a:solidFill>
                  <a:srgbClr val="FFFFFF"/>
                </a:solidFill>
                <a:ea typeface="MS PGothic" panose="020B0600070205080204" pitchFamily="34" charset="-128"/>
              </a:rPr>
              <a:pPr algn="ctr" fontAlgn="auto">
                <a:lnSpc>
                  <a:spcPct val="90000"/>
                </a:lnSpc>
                <a:spcBef>
                  <a:spcPct val="20000"/>
                </a:spcBef>
                <a:spcAft>
                  <a:spcPts val="0"/>
                </a:spcAft>
                <a:buFont typeface="Arial" panose="020B0604020202020204" pitchFamily="34" charset="0"/>
                <a:buNone/>
              </a:pPr>
              <a:t>‹#›</a:t>
            </a:fld>
            <a:endParaRPr lang="en-US" altLang="en-US" sz="675">
              <a:solidFill>
                <a:srgbClr val="FFFFFF"/>
              </a:solidFill>
              <a:ea typeface="MS PGothic" panose="020B0600070205080204" pitchFamily="34" charset="-128"/>
            </a:endParaRPr>
          </a:p>
        </p:txBody>
      </p:sp>
      <p:sp>
        <p:nvSpPr>
          <p:cNvPr id="11" name="Rectangle 10"/>
          <p:cNvSpPr/>
          <p:nvPr/>
        </p:nvSpPr>
        <p:spPr bwMode="auto">
          <a:xfrm flipH="1" flipV="1">
            <a:off x="0" y="787401"/>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5" name="TextBox 4"/>
          <p:cNvSpPr txBox="1"/>
          <p:nvPr/>
        </p:nvSpPr>
        <p:spPr>
          <a:xfrm>
            <a:off x="72648" y="6596064"/>
            <a:ext cx="4945953" cy="202043"/>
          </a:xfrm>
          <a:prstGeom prst="rect">
            <a:avLst/>
          </a:prstGeom>
          <a:noFill/>
        </p:spPr>
        <p:txBody>
          <a:bodyPr>
            <a:spAutoFit/>
          </a:bodyPr>
          <a:lstStyle/>
          <a:p>
            <a:pPr fontAlgn="auto">
              <a:spcBef>
                <a:spcPts val="0"/>
              </a:spcBef>
              <a:spcAft>
                <a:spcPts val="0"/>
              </a:spcAft>
              <a:defRPr/>
            </a:pPr>
            <a:r>
              <a:rPr lang="en-US" sz="713"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854" y="1047751"/>
            <a:ext cx="82293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02067256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Lst>
  <p:txStyles>
    <p:titleStyle>
      <a:lvl1pPr algn="l" defTabSz="342991" rtl="0" eaLnBrk="1" fontAlgn="base" hangingPunct="1">
        <a:spcBef>
          <a:spcPct val="0"/>
        </a:spcBef>
        <a:spcAft>
          <a:spcPct val="0"/>
        </a:spcAft>
        <a:defRPr lang="en-US" sz="2476" b="1" kern="1200" dirty="0">
          <a:solidFill>
            <a:srgbClr val="007934"/>
          </a:solidFill>
          <a:latin typeface="+mj-lt"/>
          <a:ea typeface="ヒラギノ角ゴ Pro W3" charset="0"/>
          <a:cs typeface="Arial"/>
        </a:defRPr>
      </a:lvl1pPr>
      <a:lvl2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2pPr>
      <a:lvl3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3pPr>
      <a:lvl4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4pPr>
      <a:lvl5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5pPr>
      <a:lvl6pPr marL="342991"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6pPr>
      <a:lvl7pPr marL="685983"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7pPr>
      <a:lvl8pPr marL="1028974"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8pPr>
      <a:lvl9pPr marL="1371966"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9pPr>
    </p:titleStyle>
    <p:bodyStyle>
      <a:lvl1pPr marL="257244" indent="-257244" algn="l" defTabSz="342991" rtl="0" eaLnBrk="1" fontAlgn="base" hangingPunct="1">
        <a:spcBef>
          <a:spcPct val="20000"/>
        </a:spcBef>
        <a:spcAft>
          <a:spcPct val="0"/>
        </a:spcAft>
        <a:buFont typeface="Arial" panose="020B0604020202020204" pitchFamily="34" charset="0"/>
        <a:buChar char="•"/>
        <a:defRPr sz="1951" kern="1200">
          <a:solidFill>
            <a:srgbClr val="282B2E"/>
          </a:solidFill>
          <a:latin typeface="+mj-lt"/>
          <a:ea typeface="ヒラギノ角ゴ Pro W3" charset="0"/>
          <a:cs typeface="Arial"/>
        </a:defRPr>
      </a:lvl1pPr>
      <a:lvl2pPr marL="557361" indent="-214370" algn="l" defTabSz="342991" rtl="0" eaLnBrk="1" fontAlgn="base" hangingPunct="1">
        <a:spcBef>
          <a:spcPct val="20000"/>
        </a:spcBef>
        <a:spcAft>
          <a:spcPct val="0"/>
        </a:spcAft>
        <a:buFont typeface="Arial" panose="020B0604020202020204" pitchFamily="34" charset="0"/>
        <a:buChar char="–"/>
        <a:defRPr sz="1800" kern="1200">
          <a:solidFill>
            <a:srgbClr val="282B2E"/>
          </a:solidFill>
          <a:latin typeface="+mn-lt"/>
          <a:ea typeface="ヒラギノ角ゴ Pro W3" charset="0"/>
          <a:cs typeface="Arial"/>
        </a:defRPr>
      </a:lvl2pPr>
      <a:lvl3pPr marL="857479" indent="-171496" algn="l" defTabSz="342991" rtl="0" eaLnBrk="1" fontAlgn="base" hangingPunct="1">
        <a:spcBef>
          <a:spcPct val="20000"/>
        </a:spcBef>
        <a:spcAft>
          <a:spcPct val="0"/>
        </a:spcAft>
        <a:buFont typeface="Arial" panose="020B0604020202020204" pitchFamily="34" charset="0"/>
        <a:buChar char="•"/>
        <a:defRPr sz="1650" kern="1200">
          <a:solidFill>
            <a:srgbClr val="282B2E"/>
          </a:solidFill>
          <a:latin typeface="+mn-lt"/>
          <a:ea typeface="ヒラギノ角ゴ Pro W3" charset="0"/>
          <a:cs typeface="Arial"/>
        </a:defRPr>
      </a:lvl3pPr>
      <a:lvl4pPr marL="1200470" indent="-171496" algn="l" defTabSz="342991" rtl="0" eaLnBrk="1" fontAlgn="base" hangingPunct="1">
        <a:spcBef>
          <a:spcPct val="20000"/>
        </a:spcBef>
        <a:spcAft>
          <a:spcPct val="0"/>
        </a:spcAft>
        <a:buFont typeface="Arial" panose="020B0604020202020204" pitchFamily="34" charset="0"/>
        <a:buChar char="–"/>
        <a:defRPr sz="1500" kern="1200">
          <a:solidFill>
            <a:srgbClr val="282B2E"/>
          </a:solidFill>
          <a:latin typeface="+mn-lt"/>
          <a:ea typeface="ヒラギノ角ゴ Pro W3" charset="0"/>
          <a:cs typeface="Arial"/>
        </a:defRPr>
      </a:lvl4pPr>
      <a:lvl5pPr marL="1543461" indent="-171496" algn="l" defTabSz="342991" rtl="0" eaLnBrk="1" fontAlgn="base" hangingPunct="1">
        <a:spcBef>
          <a:spcPct val="20000"/>
        </a:spcBef>
        <a:spcAft>
          <a:spcPct val="0"/>
        </a:spcAft>
        <a:buFont typeface="Arial" panose="020B0604020202020204" pitchFamily="34" charset="0"/>
        <a:buChar char="»"/>
        <a:defRPr kern="1200">
          <a:solidFill>
            <a:srgbClr val="282B2E"/>
          </a:solidFill>
          <a:latin typeface="+mn-lt"/>
          <a:ea typeface="ヒラギノ角ゴ Pro W3" charset="0"/>
          <a:cs typeface="Arial"/>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387440" y="6578601"/>
            <a:ext cx="7756560"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1"/>
            <a:ext cx="1387440"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360854" y="-38100"/>
            <a:ext cx="8724791"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 name="Text Placeholder 9"/>
          <p:cNvSpPr txBox="1">
            <a:spLocks/>
          </p:cNvSpPr>
          <p:nvPr/>
        </p:nvSpPr>
        <p:spPr>
          <a:xfrm>
            <a:off x="8691445" y="6605588"/>
            <a:ext cx="452555" cy="241300"/>
          </a:xfrm>
          <a:prstGeom prst="rect">
            <a:avLst/>
          </a:prstGeom>
        </p:spPr>
        <p:txBody>
          <a:bodyPr>
            <a:normAutofit/>
          </a:bodyPr>
          <a:lstStyle>
            <a:lvl1pPr marL="342900" indent="-342900">
              <a:defRPr>
                <a:solidFill>
                  <a:schemeClr val="tx1"/>
                </a:solidFill>
                <a:latin typeface="Franklin Gothic Book" panose="020B0503020102020204" pitchFamily="34" charset="0"/>
                <a:ea typeface="ヒラギノ角ゴ Pro W3" pitchFamily="19" charset="-128"/>
              </a:defRPr>
            </a:lvl1pPr>
            <a:lvl2pPr marL="742950" indent="-285750">
              <a:defRPr>
                <a:solidFill>
                  <a:schemeClr val="tx1"/>
                </a:solidFill>
                <a:latin typeface="Franklin Gothic Book" panose="020B0503020102020204" pitchFamily="34" charset="0"/>
                <a:ea typeface="ヒラギノ角ゴ Pro W3" pitchFamily="19" charset="-128"/>
              </a:defRPr>
            </a:lvl2pPr>
            <a:lvl3pPr marL="1143000" indent="-228600">
              <a:defRPr>
                <a:solidFill>
                  <a:schemeClr val="tx1"/>
                </a:solidFill>
                <a:latin typeface="Franklin Gothic Book" panose="020B0503020102020204" pitchFamily="34" charset="0"/>
                <a:ea typeface="ヒラギノ角ゴ Pro W3" pitchFamily="19" charset="-128"/>
              </a:defRPr>
            </a:lvl3pPr>
            <a:lvl4pPr marL="1600200" indent="-228600">
              <a:defRPr>
                <a:solidFill>
                  <a:schemeClr val="tx1"/>
                </a:solidFill>
                <a:latin typeface="Franklin Gothic Book" panose="020B0503020102020204" pitchFamily="34" charset="0"/>
                <a:ea typeface="ヒラギノ角ゴ Pro W3" pitchFamily="19" charset="-128"/>
              </a:defRPr>
            </a:lvl4pPr>
            <a:lvl5pPr marL="2057400" indent="-228600">
              <a:defRPr>
                <a:solidFill>
                  <a:schemeClr val="tx1"/>
                </a:solidFill>
                <a:latin typeface="Franklin Gothic Book" panose="020B0503020102020204" pitchFamily="34" charset="0"/>
                <a:ea typeface="ヒラギノ角ゴ Pro W3" pitchFamily="19" charset="-128"/>
              </a:defRPr>
            </a:lvl5pPr>
            <a:lvl6pPr marL="25146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6pPr>
            <a:lvl7pPr marL="29718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7pPr>
            <a:lvl8pPr marL="34290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8pPr>
            <a:lvl9pPr marL="3886200" indent="-228600" fontAlgn="base">
              <a:spcBef>
                <a:spcPct val="0"/>
              </a:spcBef>
              <a:spcAft>
                <a:spcPct val="0"/>
              </a:spcAft>
              <a:defRPr>
                <a:solidFill>
                  <a:schemeClr val="tx1"/>
                </a:solidFill>
                <a:latin typeface="Franklin Gothic Book" panose="020B0503020102020204" pitchFamily="34" charset="0"/>
                <a:ea typeface="ヒラギノ角ゴ Pro W3" pitchFamily="19" charset="-128"/>
              </a:defRPr>
            </a:lvl9pPr>
          </a:lstStyle>
          <a:p>
            <a:pPr algn="ctr" fontAlgn="auto">
              <a:lnSpc>
                <a:spcPct val="90000"/>
              </a:lnSpc>
              <a:spcBef>
                <a:spcPct val="20000"/>
              </a:spcBef>
              <a:spcAft>
                <a:spcPts val="0"/>
              </a:spcAft>
              <a:buFont typeface="Arial" panose="020B0604020202020204" pitchFamily="34" charset="0"/>
              <a:buNone/>
            </a:pPr>
            <a:fld id="{D2B6C28B-88E1-423C-B587-4FE2B3C85F58}" type="slidenum">
              <a:rPr lang="en-US" altLang="en-US" sz="675">
                <a:solidFill>
                  <a:srgbClr val="FFFFFF"/>
                </a:solidFill>
                <a:ea typeface="MS PGothic" panose="020B0600070205080204" pitchFamily="34" charset="-128"/>
              </a:rPr>
              <a:pPr algn="ctr" fontAlgn="auto">
                <a:lnSpc>
                  <a:spcPct val="90000"/>
                </a:lnSpc>
                <a:spcBef>
                  <a:spcPct val="20000"/>
                </a:spcBef>
                <a:spcAft>
                  <a:spcPts val="0"/>
                </a:spcAft>
                <a:buFont typeface="Arial" panose="020B0604020202020204" pitchFamily="34" charset="0"/>
                <a:buNone/>
              </a:pPr>
              <a:t>‹#›</a:t>
            </a:fld>
            <a:endParaRPr lang="en-US" altLang="en-US" sz="675">
              <a:solidFill>
                <a:srgbClr val="FFFFFF"/>
              </a:solidFill>
              <a:ea typeface="MS PGothic" panose="020B0600070205080204" pitchFamily="34" charset="-128"/>
            </a:endParaRPr>
          </a:p>
        </p:txBody>
      </p:sp>
      <p:sp>
        <p:nvSpPr>
          <p:cNvPr id="11" name="Rectangle 10"/>
          <p:cNvSpPr/>
          <p:nvPr/>
        </p:nvSpPr>
        <p:spPr bwMode="auto">
          <a:xfrm flipH="1" flipV="1">
            <a:off x="0" y="787401"/>
            <a:ext cx="9144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solidFill>
                <a:srgbClr val="FFFFFF"/>
              </a:solidFill>
              <a:ea typeface="ＭＳ Ｐゴシック" pitchFamily="-106" charset="-128"/>
              <a:cs typeface="ＭＳ Ｐゴシック" pitchFamily="-106" charset="-128"/>
            </a:endParaRPr>
          </a:p>
        </p:txBody>
      </p:sp>
      <p:sp>
        <p:nvSpPr>
          <p:cNvPr id="5" name="TextBox 4"/>
          <p:cNvSpPr txBox="1"/>
          <p:nvPr/>
        </p:nvSpPr>
        <p:spPr>
          <a:xfrm>
            <a:off x="72648" y="6596064"/>
            <a:ext cx="4945953" cy="202043"/>
          </a:xfrm>
          <a:prstGeom prst="rect">
            <a:avLst/>
          </a:prstGeom>
          <a:noFill/>
        </p:spPr>
        <p:txBody>
          <a:bodyPr>
            <a:spAutoFit/>
          </a:bodyPr>
          <a:lstStyle/>
          <a:p>
            <a:pPr fontAlgn="auto">
              <a:spcBef>
                <a:spcPts val="0"/>
              </a:spcBef>
              <a:spcAft>
                <a:spcPts val="0"/>
              </a:spcAft>
              <a:defRPr/>
            </a:pPr>
            <a:r>
              <a:rPr lang="en-US" sz="713" dirty="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360854" y="1047751"/>
            <a:ext cx="82293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436545523"/>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Lst>
  <p:txStyles>
    <p:titleStyle>
      <a:lvl1pPr algn="l" defTabSz="342991" rtl="0" eaLnBrk="1" fontAlgn="base" hangingPunct="1">
        <a:spcBef>
          <a:spcPct val="0"/>
        </a:spcBef>
        <a:spcAft>
          <a:spcPct val="0"/>
        </a:spcAft>
        <a:defRPr lang="en-US" sz="2476" b="1" kern="1200" dirty="0">
          <a:solidFill>
            <a:srgbClr val="007934"/>
          </a:solidFill>
          <a:latin typeface="+mj-lt"/>
          <a:ea typeface="ヒラギノ角ゴ Pro W3" charset="0"/>
          <a:cs typeface="Arial"/>
        </a:defRPr>
      </a:lvl1pPr>
      <a:lvl2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2pPr>
      <a:lvl3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3pPr>
      <a:lvl4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4pPr>
      <a:lvl5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5pPr>
      <a:lvl6pPr marL="342991"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6pPr>
      <a:lvl7pPr marL="685983"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7pPr>
      <a:lvl8pPr marL="1028974"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8pPr>
      <a:lvl9pPr marL="1371966"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9pPr>
    </p:titleStyle>
    <p:bodyStyle>
      <a:lvl1pPr marL="257244" indent="-257244" algn="l" defTabSz="342991" rtl="0" eaLnBrk="1" fontAlgn="base" hangingPunct="1">
        <a:spcBef>
          <a:spcPct val="20000"/>
        </a:spcBef>
        <a:spcAft>
          <a:spcPct val="0"/>
        </a:spcAft>
        <a:buFont typeface="Arial" panose="020B0604020202020204" pitchFamily="34" charset="0"/>
        <a:buChar char="•"/>
        <a:defRPr sz="1951" kern="1200">
          <a:solidFill>
            <a:srgbClr val="282B2E"/>
          </a:solidFill>
          <a:latin typeface="+mj-lt"/>
          <a:ea typeface="ヒラギノ角ゴ Pro W3" charset="0"/>
          <a:cs typeface="Arial"/>
        </a:defRPr>
      </a:lvl1pPr>
      <a:lvl2pPr marL="557361" indent="-214370" algn="l" defTabSz="342991" rtl="0" eaLnBrk="1" fontAlgn="base" hangingPunct="1">
        <a:spcBef>
          <a:spcPct val="20000"/>
        </a:spcBef>
        <a:spcAft>
          <a:spcPct val="0"/>
        </a:spcAft>
        <a:buFont typeface="Arial" panose="020B0604020202020204" pitchFamily="34" charset="0"/>
        <a:buChar char="–"/>
        <a:defRPr sz="1800" kern="1200">
          <a:solidFill>
            <a:srgbClr val="282B2E"/>
          </a:solidFill>
          <a:latin typeface="+mn-lt"/>
          <a:ea typeface="ヒラギノ角ゴ Pro W3" charset="0"/>
          <a:cs typeface="Arial"/>
        </a:defRPr>
      </a:lvl2pPr>
      <a:lvl3pPr marL="857479" indent="-171496" algn="l" defTabSz="342991" rtl="0" eaLnBrk="1" fontAlgn="base" hangingPunct="1">
        <a:spcBef>
          <a:spcPct val="20000"/>
        </a:spcBef>
        <a:spcAft>
          <a:spcPct val="0"/>
        </a:spcAft>
        <a:buFont typeface="Arial" panose="020B0604020202020204" pitchFamily="34" charset="0"/>
        <a:buChar char="•"/>
        <a:defRPr sz="1650" kern="1200">
          <a:solidFill>
            <a:srgbClr val="282B2E"/>
          </a:solidFill>
          <a:latin typeface="+mn-lt"/>
          <a:ea typeface="ヒラギノ角ゴ Pro W3" charset="0"/>
          <a:cs typeface="Arial"/>
        </a:defRPr>
      </a:lvl3pPr>
      <a:lvl4pPr marL="1200470" indent="-171496" algn="l" defTabSz="342991" rtl="0" eaLnBrk="1" fontAlgn="base" hangingPunct="1">
        <a:spcBef>
          <a:spcPct val="20000"/>
        </a:spcBef>
        <a:spcAft>
          <a:spcPct val="0"/>
        </a:spcAft>
        <a:buFont typeface="Arial" panose="020B0604020202020204" pitchFamily="34" charset="0"/>
        <a:buChar char="–"/>
        <a:defRPr sz="1500" kern="1200">
          <a:solidFill>
            <a:srgbClr val="282B2E"/>
          </a:solidFill>
          <a:latin typeface="+mn-lt"/>
          <a:ea typeface="ヒラギノ角ゴ Pro W3" charset="0"/>
          <a:cs typeface="Arial"/>
        </a:defRPr>
      </a:lvl4pPr>
      <a:lvl5pPr marL="1543461" indent="-171496" algn="l" defTabSz="342991" rtl="0" eaLnBrk="1" fontAlgn="base" hangingPunct="1">
        <a:spcBef>
          <a:spcPct val="20000"/>
        </a:spcBef>
        <a:spcAft>
          <a:spcPct val="0"/>
        </a:spcAft>
        <a:buFont typeface="Arial" panose="020B0604020202020204" pitchFamily="34" charset="0"/>
        <a:buChar char="»"/>
        <a:defRPr kern="1200">
          <a:solidFill>
            <a:srgbClr val="282B2E"/>
          </a:solidFill>
          <a:latin typeface="+mn-lt"/>
          <a:ea typeface="ヒラギノ角ゴ Pro W3" charset="0"/>
          <a:cs typeface="Arial"/>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0.xml"/><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image" Target="../media/image32.emf"/><Relationship Id="rId1" Type="http://schemas.openxmlformats.org/officeDocument/2006/relationships/slideLayout" Target="../slideLayouts/slideLayout36.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0960" y="1666640"/>
            <a:ext cx="8471371" cy="1381360"/>
          </a:xfrm>
        </p:spPr>
        <p:txBody>
          <a:bodyPr>
            <a:normAutofit/>
          </a:bodyPr>
          <a:lstStyle/>
          <a:p>
            <a:r>
              <a:rPr lang="en-US" sz="2800" b="0" dirty="0"/>
              <a:t>Wide-Bandgap Power Electronics</a:t>
            </a:r>
          </a:p>
          <a:p>
            <a:endParaRPr lang="en-US" sz="2400" b="0" dirty="0"/>
          </a:p>
        </p:txBody>
      </p:sp>
      <p:sp>
        <p:nvSpPr>
          <p:cNvPr id="3" name="Text Placeholder 2"/>
          <p:cNvSpPr>
            <a:spLocks noGrp="1"/>
          </p:cNvSpPr>
          <p:nvPr>
            <p:ph type="body" sz="quarter" idx="10"/>
          </p:nvPr>
        </p:nvSpPr>
        <p:spPr>
          <a:xfrm>
            <a:off x="530960" y="2438400"/>
            <a:ext cx="5981000" cy="838200"/>
          </a:xfrm>
        </p:spPr>
        <p:txBody>
          <a:bodyPr/>
          <a:lstStyle/>
          <a:p>
            <a:r>
              <a:rPr lang="en-US" sz="1800" b="0" dirty="0" smtClean="0"/>
              <a:t>Al Hefner, </a:t>
            </a:r>
            <a:r>
              <a:rPr lang="en-US" sz="1800" b="0" dirty="0"/>
              <a:t>Technology Manager</a:t>
            </a:r>
          </a:p>
          <a:p>
            <a:r>
              <a:rPr lang="en-US" sz="1800" b="0" dirty="0"/>
              <a:t>Advanced Manufacturing Office</a:t>
            </a:r>
          </a:p>
        </p:txBody>
      </p:sp>
      <p:sp>
        <p:nvSpPr>
          <p:cNvPr id="4" name="Text Placeholder 3"/>
          <p:cNvSpPr>
            <a:spLocks noGrp="1"/>
          </p:cNvSpPr>
          <p:nvPr>
            <p:ph type="body" sz="quarter" idx="13"/>
          </p:nvPr>
        </p:nvSpPr>
        <p:spPr>
          <a:xfrm>
            <a:off x="524471" y="3429000"/>
            <a:ext cx="4448477" cy="478467"/>
          </a:xfrm>
        </p:spPr>
        <p:txBody>
          <a:bodyPr>
            <a:noAutofit/>
          </a:bodyPr>
          <a:lstStyle/>
          <a:p>
            <a:r>
              <a:rPr lang="en-US" sz="1800" dirty="0"/>
              <a:t>AMO Peer Review</a:t>
            </a:r>
          </a:p>
          <a:p>
            <a:r>
              <a:rPr lang="en-US" sz="1800" dirty="0"/>
              <a:t>June 2020  |  Washington, DC</a:t>
            </a:r>
          </a:p>
        </p:txBody>
      </p:sp>
      <p:sp>
        <p:nvSpPr>
          <p:cNvPr id="7" name="Text Placeholder 2"/>
          <p:cNvSpPr txBox="1">
            <a:spLocks/>
          </p:cNvSpPr>
          <p:nvPr/>
        </p:nvSpPr>
        <p:spPr bwMode="auto">
          <a:xfrm>
            <a:off x="4972948" y="3754547"/>
            <a:ext cx="4171052" cy="331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ea typeface="ヒラギノ角ゴ Pro W3" charset="0"/>
                <a:cs typeface="Franklin Gothic Book"/>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Franklin Gothic Book"/>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Franklin Gothic Book"/>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Franklin Gothic Book"/>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i="1" dirty="0" err="1">
                <a:solidFill>
                  <a:srgbClr val="005C82"/>
                </a:solidFill>
              </a:rPr>
              <a:t>manufacturing.energy.gov</a:t>
            </a:r>
            <a:endParaRPr i="1" dirty="0">
              <a:solidFill>
                <a:srgbClr val="005C82"/>
              </a:solidFill>
            </a:endParaRPr>
          </a:p>
        </p:txBody>
      </p:sp>
    </p:spTree>
    <p:extLst>
      <p:ext uri="{BB962C8B-B14F-4D97-AF65-F5344CB8AC3E}">
        <p14:creationId xmlns:p14="http://schemas.microsoft.com/office/powerpoint/2010/main" val="3012820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692"/>
            <a:ext cx="9144000" cy="685800"/>
          </a:xfrm>
        </p:spPr>
        <p:txBody>
          <a:bodyPr>
            <a:noAutofit/>
          </a:bodyPr>
          <a:lstStyle/>
          <a:p>
            <a:pPr>
              <a:lnSpc>
                <a:spcPct val="80000"/>
              </a:lnSpc>
            </a:pPr>
            <a:r>
              <a:rPr lang="en-US" sz="2800" dirty="0">
                <a:solidFill>
                  <a:srgbClr val="017A3E"/>
                </a:solidFill>
                <a:ea typeface="+mn-ea"/>
                <a:cs typeface="+mn-cs"/>
              </a:rPr>
              <a:t>Technical Topic </a:t>
            </a:r>
            <a:r>
              <a:rPr lang="en-US" sz="2800" dirty="0" smtClean="0">
                <a:solidFill>
                  <a:srgbClr val="017A3E"/>
                </a:solidFill>
                <a:ea typeface="+mn-ea"/>
                <a:cs typeface="+mn-cs"/>
              </a:rPr>
              <a:t>Activities</a:t>
            </a:r>
            <a:r>
              <a:rPr lang="en-US" sz="2800" dirty="0">
                <a:solidFill>
                  <a:srgbClr val="017A3E"/>
                </a:solidFill>
                <a:ea typeface="+mn-ea"/>
                <a:cs typeface="+mn-cs"/>
              </a:rPr>
              <a:t> </a:t>
            </a:r>
            <a:r>
              <a:rPr lang="en-US" sz="2800" dirty="0" smtClean="0">
                <a:solidFill>
                  <a:srgbClr val="017A3E"/>
                </a:solidFill>
                <a:ea typeface="+mn-ea"/>
                <a:cs typeface="+mn-cs"/>
              </a:rPr>
              <a:t>– </a:t>
            </a:r>
            <a:r>
              <a:rPr lang="en-US" sz="2400" dirty="0" smtClean="0">
                <a:solidFill>
                  <a:srgbClr val="000099"/>
                </a:solidFill>
              </a:rPr>
              <a:t>Next Generation Electric Machines</a:t>
            </a:r>
            <a:endParaRPr lang="en-US" sz="2400" dirty="0">
              <a:solidFill>
                <a:srgbClr val="000099"/>
              </a:solidFill>
            </a:endParaRPr>
          </a:p>
        </p:txBody>
      </p:sp>
      <p:sp>
        <p:nvSpPr>
          <p:cNvPr id="30" name="TextBox 29"/>
          <p:cNvSpPr txBox="1"/>
          <p:nvPr/>
        </p:nvSpPr>
        <p:spPr>
          <a:xfrm>
            <a:off x="3367088" y="2133600"/>
            <a:ext cx="914400" cy="914400"/>
          </a:xfrm>
          <a:prstGeom prst="rect">
            <a:avLst/>
          </a:prstGeom>
        </p:spPr>
        <p:txBody>
          <a:bodyPr vert="horz" wrap="none" lIns="91440" tIns="45720" rIns="91440" bIns="45720" rtlCol="0">
            <a:normAutofit/>
          </a:bodyPr>
          <a:lstStyle/>
          <a:p>
            <a:pPr fontAlgn="auto">
              <a:spcBef>
                <a:spcPct val="20000"/>
              </a:spcBef>
              <a:spcAft>
                <a:spcPts val="0"/>
              </a:spcAft>
              <a:buFont typeface="Arial"/>
              <a:buNone/>
              <a:defRPr/>
            </a:pPr>
            <a:endParaRPr lang="en-US" sz="2323" b="1" kern="0" dirty="0">
              <a:solidFill>
                <a:srgbClr val="FFFFFF"/>
              </a:solidFill>
              <a:latin typeface="Arial Narrow"/>
              <a:cs typeface="Arial Narrow"/>
            </a:endParaRPr>
          </a:p>
        </p:txBody>
      </p:sp>
      <p:sp>
        <p:nvSpPr>
          <p:cNvPr id="47" name="Rectangle 46"/>
          <p:cNvSpPr/>
          <p:nvPr/>
        </p:nvSpPr>
        <p:spPr>
          <a:xfrm>
            <a:off x="4238624" y="1295400"/>
            <a:ext cx="1828800" cy="1295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48" name="Right Arrow 47"/>
          <p:cNvSpPr/>
          <p:nvPr/>
        </p:nvSpPr>
        <p:spPr>
          <a:xfrm>
            <a:off x="3810000" y="1752600"/>
            <a:ext cx="4572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50" name="Right Arrow 49"/>
          <p:cNvSpPr/>
          <p:nvPr/>
        </p:nvSpPr>
        <p:spPr>
          <a:xfrm>
            <a:off x="6048376" y="1752600"/>
            <a:ext cx="428624"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51" name="TextBox 50"/>
          <p:cNvSpPr txBox="1"/>
          <p:nvPr/>
        </p:nvSpPr>
        <p:spPr>
          <a:xfrm>
            <a:off x="0" y="1600199"/>
            <a:ext cx="914400" cy="914400"/>
          </a:xfrm>
          <a:prstGeom prst="rect">
            <a:avLst/>
          </a:prstGeom>
        </p:spPr>
        <p:txBody>
          <a:bodyPr vert="horz" wrap="none" lIns="91440" tIns="45720" rIns="91440" bIns="45720" rtlCol="0">
            <a:normAutofit fontScale="77500" lnSpcReduction="20000"/>
          </a:bodyPr>
          <a:lstStyle/>
          <a:p>
            <a:pP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13.8 kV</a:t>
            </a:r>
          </a:p>
          <a:p>
            <a:pP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3 phase</a:t>
            </a:r>
          </a:p>
          <a:p>
            <a:pP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60 Hz</a:t>
            </a:r>
          </a:p>
        </p:txBody>
      </p:sp>
      <p:sp>
        <p:nvSpPr>
          <p:cNvPr id="53" name="TextBox 52"/>
          <p:cNvSpPr txBox="1"/>
          <p:nvPr/>
        </p:nvSpPr>
        <p:spPr>
          <a:xfrm>
            <a:off x="4419600" y="1495425"/>
            <a:ext cx="914400" cy="914400"/>
          </a:xfrm>
          <a:prstGeom prst="rect">
            <a:avLst/>
          </a:prstGeom>
        </p:spPr>
        <p:txBody>
          <a:bodyPr vert="horz" wrap="none" lIns="91440" tIns="45720" rIns="91440" bIns="45720" rtlCol="0">
            <a:normAutofit fontScale="92500" lnSpcReduction="10000"/>
          </a:bodyPr>
          <a:lstStyle/>
          <a:p>
            <a:pPr fontAlgn="auto">
              <a:spcBef>
                <a:spcPct val="20000"/>
              </a:spcBef>
              <a:spcAft>
                <a:spcPts val="0"/>
              </a:spcAft>
              <a:buFont typeface="Arial"/>
              <a:buNone/>
              <a:defRPr/>
            </a:pPr>
            <a:r>
              <a:rPr lang="en-US" b="1" kern="0" dirty="0">
                <a:solidFill>
                  <a:srgbClr val="000000"/>
                </a:solidFill>
                <a:latin typeface="Arial" panose="020B0604020202020204" pitchFamily="34" charset="0"/>
                <a:cs typeface="Arial" panose="020B0604020202020204" pitchFamily="34" charset="0"/>
              </a:rPr>
              <a:t>1-50 MW</a:t>
            </a:r>
          </a:p>
          <a:p>
            <a:pPr fontAlgn="auto">
              <a:spcBef>
                <a:spcPct val="20000"/>
              </a:spcBef>
              <a:spcAft>
                <a:spcPts val="0"/>
              </a:spcAft>
              <a:buFont typeface="Arial"/>
              <a:buNone/>
              <a:defRPr/>
            </a:pPr>
            <a:r>
              <a:rPr lang="en-US" b="1" kern="0" dirty="0">
                <a:solidFill>
                  <a:srgbClr val="000000"/>
                </a:solidFill>
                <a:latin typeface="Arial" panose="020B0604020202020204" pitchFamily="34" charset="0"/>
                <a:cs typeface="Arial" panose="020B0604020202020204" pitchFamily="34" charset="0"/>
              </a:rPr>
              <a:t>60 Hz Motor</a:t>
            </a:r>
          </a:p>
          <a:p>
            <a:pPr fontAlgn="auto">
              <a:spcBef>
                <a:spcPct val="20000"/>
              </a:spcBef>
              <a:spcAft>
                <a:spcPts val="0"/>
              </a:spcAft>
              <a:buFont typeface="Arial"/>
              <a:buNone/>
              <a:defRPr/>
            </a:pPr>
            <a:r>
              <a:rPr lang="en-US" b="1" kern="0" dirty="0">
                <a:solidFill>
                  <a:srgbClr val="000000"/>
                </a:solidFill>
                <a:latin typeface="Arial" panose="020B0604020202020204" pitchFamily="34" charset="0"/>
                <a:cs typeface="Arial" panose="020B0604020202020204" pitchFamily="34" charset="0"/>
              </a:rPr>
              <a:t>1800 RPM</a:t>
            </a:r>
          </a:p>
        </p:txBody>
      </p:sp>
      <p:sp>
        <p:nvSpPr>
          <p:cNvPr id="54" name="TextBox 53"/>
          <p:cNvSpPr txBox="1"/>
          <p:nvPr/>
        </p:nvSpPr>
        <p:spPr>
          <a:xfrm>
            <a:off x="7581899" y="1590675"/>
            <a:ext cx="1638301" cy="914400"/>
          </a:xfrm>
          <a:prstGeom prst="rect">
            <a:avLst/>
          </a:prstGeom>
        </p:spPr>
        <p:txBody>
          <a:bodyPr vert="horz" wrap="none" lIns="91440" tIns="45720" rIns="91440" bIns="45720" rtlCol="0">
            <a:normAutofit fontScale="92500" lnSpcReduction="10000"/>
          </a:bodyPr>
          <a:lstStyle/>
          <a:p>
            <a:pPr fontAlgn="auto">
              <a:spcBef>
                <a:spcPct val="20000"/>
              </a:spcBef>
              <a:spcAft>
                <a:spcPts val="0"/>
              </a:spcAft>
              <a:buFont typeface="Arial"/>
              <a:buNone/>
              <a:defRPr/>
            </a:pPr>
            <a:r>
              <a:rPr lang="en-US" b="1" kern="0" dirty="0">
                <a:solidFill>
                  <a:srgbClr val="000000"/>
                </a:solidFill>
                <a:latin typeface="Arial" panose="020B0604020202020204" pitchFamily="34" charset="0"/>
                <a:cs typeface="Arial" panose="020B0604020202020204" pitchFamily="34" charset="0"/>
              </a:rPr>
              <a:t>Compressor</a:t>
            </a:r>
          </a:p>
          <a:p>
            <a:pPr fontAlgn="auto">
              <a:spcBef>
                <a:spcPct val="20000"/>
              </a:spcBef>
              <a:spcAft>
                <a:spcPts val="0"/>
              </a:spcAft>
              <a:buFont typeface="Arial"/>
              <a:buNone/>
              <a:defRPr/>
            </a:pPr>
            <a:r>
              <a:rPr lang="en-US" b="1" kern="0" dirty="0">
                <a:solidFill>
                  <a:srgbClr val="000000"/>
                </a:solidFill>
                <a:latin typeface="Arial" panose="020B0604020202020204" pitchFamily="34" charset="0"/>
                <a:cs typeface="Arial" panose="020B0604020202020204" pitchFamily="34" charset="0"/>
              </a:rPr>
              <a:t>Fixed Speed</a:t>
            </a:r>
          </a:p>
          <a:p>
            <a:pPr fontAlgn="auto">
              <a:spcBef>
                <a:spcPct val="20000"/>
              </a:spcBef>
              <a:spcAft>
                <a:spcPts val="0"/>
              </a:spcAft>
              <a:buFont typeface="Arial"/>
              <a:buNone/>
              <a:defRPr/>
            </a:pPr>
            <a:r>
              <a:rPr lang="en-US" b="1" kern="0" dirty="0">
                <a:solidFill>
                  <a:srgbClr val="000000"/>
                </a:solidFill>
                <a:latin typeface="Arial" panose="020B0604020202020204" pitchFamily="34" charset="0"/>
                <a:cs typeface="Arial" panose="020B0604020202020204" pitchFamily="34" charset="0"/>
              </a:rPr>
              <a:t>9 K-18 K RPM</a:t>
            </a:r>
          </a:p>
          <a:p>
            <a:pPr fontAlgn="auto">
              <a:spcBef>
                <a:spcPct val="20000"/>
              </a:spcBef>
              <a:spcAft>
                <a:spcPts val="0"/>
              </a:spcAft>
              <a:buFont typeface="Arial"/>
              <a:buNone/>
              <a:defRPr/>
            </a:pPr>
            <a:endParaRPr lang="en-US" b="1" kern="0" dirty="0">
              <a:solidFill>
                <a:srgbClr val="000000"/>
              </a:solidFill>
              <a:latin typeface="Arial" panose="020B0604020202020204" pitchFamily="34" charset="0"/>
              <a:cs typeface="Arial" panose="020B0604020202020204" pitchFamily="34" charset="0"/>
            </a:endParaRPr>
          </a:p>
        </p:txBody>
      </p:sp>
      <p:sp>
        <p:nvSpPr>
          <p:cNvPr id="39" name="TextBox 38"/>
          <p:cNvSpPr txBox="1"/>
          <p:nvPr/>
        </p:nvSpPr>
        <p:spPr>
          <a:xfrm>
            <a:off x="3505200" y="762000"/>
            <a:ext cx="1676400" cy="457200"/>
          </a:xfrm>
          <a:prstGeom prst="rect">
            <a:avLst/>
          </a:prstGeom>
        </p:spPr>
        <p:txBody>
          <a:bodyPr vert="horz" wrap="none" lIns="91440" tIns="45720" rIns="91440" bIns="45720" rtlCol="0">
            <a:normAutofit/>
          </a:bodyPr>
          <a:lstStyle/>
          <a:p>
            <a:pPr fontAlgn="auto">
              <a:spcBef>
                <a:spcPct val="20000"/>
              </a:spcBef>
              <a:spcAft>
                <a:spcPts val="0"/>
              </a:spcAft>
              <a:buFont typeface="Arial"/>
              <a:buNone/>
              <a:defRPr/>
            </a:pPr>
            <a:r>
              <a:rPr lang="en-US" sz="2323" b="1" kern="0" dirty="0">
                <a:solidFill>
                  <a:srgbClr val="000000"/>
                </a:solidFill>
                <a:latin typeface="Arial"/>
                <a:cs typeface="Arial"/>
              </a:rPr>
              <a:t>Traditional</a:t>
            </a:r>
          </a:p>
        </p:txBody>
      </p:sp>
      <p:sp>
        <p:nvSpPr>
          <p:cNvPr id="41" name="TextBox 40"/>
          <p:cNvSpPr txBox="1"/>
          <p:nvPr/>
        </p:nvSpPr>
        <p:spPr>
          <a:xfrm>
            <a:off x="6041004" y="835911"/>
            <a:ext cx="3200400" cy="561973"/>
          </a:xfrm>
          <a:prstGeom prst="rect">
            <a:avLst/>
          </a:prstGeom>
        </p:spPr>
        <p:txBody>
          <a:bodyPr vert="horz" wrap="none" lIns="91440" tIns="45720" rIns="91440" bIns="45720" rtlCol="0">
            <a:normAutofit/>
          </a:bodyPr>
          <a:lstStyle/>
          <a:p>
            <a:pPr fontAlgn="auto">
              <a:lnSpc>
                <a:spcPct val="80000"/>
              </a:lnSpc>
              <a:spcBef>
                <a:spcPct val="20000"/>
              </a:spcBef>
              <a:spcAft>
                <a:spcPts val="0"/>
              </a:spcAft>
              <a:buFont typeface="Arial"/>
              <a:buNone/>
              <a:defRPr/>
            </a:pPr>
            <a:r>
              <a:rPr lang="en-US" sz="1400" b="1" kern="0" dirty="0">
                <a:solidFill>
                  <a:srgbClr val="FF0000"/>
                </a:solidFill>
                <a:latin typeface="Arial"/>
                <a:cs typeface="Arial"/>
              </a:rPr>
              <a:t>20-40% energy is </a:t>
            </a:r>
            <a:r>
              <a:rPr lang="en-US" sz="1400" b="1" kern="0" dirty="0" smtClean="0">
                <a:solidFill>
                  <a:srgbClr val="FF0000"/>
                </a:solidFill>
                <a:latin typeface="Arial"/>
                <a:cs typeface="Arial"/>
              </a:rPr>
              <a:t>wasted with </a:t>
            </a:r>
          </a:p>
          <a:p>
            <a:pPr fontAlgn="auto">
              <a:lnSpc>
                <a:spcPct val="80000"/>
              </a:lnSpc>
              <a:spcBef>
                <a:spcPct val="20000"/>
              </a:spcBef>
              <a:spcAft>
                <a:spcPts val="0"/>
              </a:spcAft>
              <a:buFont typeface="Arial"/>
              <a:buNone/>
              <a:defRPr/>
            </a:pPr>
            <a:r>
              <a:rPr lang="en-US" sz="1400" b="1" kern="0" dirty="0">
                <a:solidFill>
                  <a:srgbClr val="FF0000"/>
                </a:solidFill>
                <a:latin typeface="Arial"/>
                <a:cs typeface="Arial"/>
              </a:rPr>
              <a:t>t</a:t>
            </a:r>
            <a:r>
              <a:rPr lang="en-US" sz="1400" b="1" kern="0" dirty="0" smtClean="0">
                <a:solidFill>
                  <a:srgbClr val="FF0000"/>
                </a:solidFill>
                <a:latin typeface="Arial"/>
                <a:cs typeface="Arial"/>
              </a:rPr>
              <a:t>hrottles, and mechanical </a:t>
            </a:r>
            <a:r>
              <a:rPr lang="en-US" sz="1400" b="1" kern="0" dirty="0">
                <a:solidFill>
                  <a:srgbClr val="FF0000"/>
                </a:solidFill>
                <a:latin typeface="Arial"/>
                <a:cs typeface="Arial"/>
              </a:rPr>
              <a:t>devices</a:t>
            </a:r>
          </a:p>
        </p:txBody>
      </p:sp>
      <p:sp>
        <p:nvSpPr>
          <p:cNvPr id="55" name="Rectangle 54"/>
          <p:cNvSpPr/>
          <p:nvPr/>
        </p:nvSpPr>
        <p:spPr>
          <a:xfrm>
            <a:off x="990600" y="1306633"/>
            <a:ext cx="1828800" cy="1295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56" name="TextBox 55"/>
          <p:cNvSpPr txBox="1"/>
          <p:nvPr/>
        </p:nvSpPr>
        <p:spPr>
          <a:xfrm>
            <a:off x="2819400" y="1525709"/>
            <a:ext cx="914400" cy="914400"/>
          </a:xfrm>
          <a:prstGeom prst="rect">
            <a:avLst/>
          </a:prstGeom>
        </p:spPr>
        <p:txBody>
          <a:bodyPr vert="horz" wrap="none" lIns="91440" tIns="45720" rIns="91440" bIns="45720" rtlCol="0">
            <a:normAutofit fontScale="77500" lnSpcReduction="20000"/>
          </a:bodyPr>
          <a:lstStyle/>
          <a:p>
            <a:pP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4.16 kV</a:t>
            </a:r>
          </a:p>
          <a:p>
            <a:pP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3 phase</a:t>
            </a:r>
          </a:p>
          <a:p>
            <a:pP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60 Hz</a:t>
            </a:r>
          </a:p>
        </p:txBody>
      </p:sp>
      <p:sp>
        <p:nvSpPr>
          <p:cNvPr id="57" name="TextBox 56"/>
          <p:cNvSpPr txBox="1"/>
          <p:nvPr/>
        </p:nvSpPr>
        <p:spPr>
          <a:xfrm>
            <a:off x="1371600" y="1459033"/>
            <a:ext cx="914400" cy="914400"/>
          </a:xfrm>
          <a:prstGeom prst="rect">
            <a:avLst/>
          </a:prstGeom>
        </p:spPr>
        <p:txBody>
          <a:bodyPr vert="horz" wrap="none" lIns="91440" tIns="45720" rIns="91440" bIns="45720" rtlCol="0">
            <a:normAutofit fontScale="77500" lnSpcReduction="20000"/>
          </a:bodyPr>
          <a:lstStyle/>
          <a:p>
            <a:pPr algn="ct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Big</a:t>
            </a:r>
          </a:p>
          <a:p>
            <a:pPr algn="ct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60 Hz</a:t>
            </a:r>
          </a:p>
          <a:p>
            <a:pPr algn="ct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Transformer</a:t>
            </a:r>
          </a:p>
        </p:txBody>
      </p:sp>
      <p:sp>
        <p:nvSpPr>
          <p:cNvPr id="27" name="Rectangle 26"/>
          <p:cNvSpPr/>
          <p:nvPr/>
        </p:nvSpPr>
        <p:spPr>
          <a:xfrm>
            <a:off x="6477000" y="1295400"/>
            <a:ext cx="762000" cy="1295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28" name="Right Arrow 27"/>
          <p:cNvSpPr/>
          <p:nvPr/>
        </p:nvSpPr>
        <p:spPr>
          <a:xfrm>
            <a:off x="7239000" y="1752600"/>
            <a:ext cx="428624"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3" name="TextBox 2"/>
          <p:cNvSpPr txBox="1"/>
          <p:nvPr/>
        </p:nvSpPr>
        <p:spPr>
          <a:xfrm>
            <a:off x="6477000" y="1524000"/>
            <a:ext cx="914400" cy="914400"/>
          </a:xfrm>
          <a:prstGeom prst="rect">
            <a:avLst/>
          </a:prstGeom>
        </p:spPr>
        <p:txBody>
          <a:bodyPr vert="horz" wrap="none" lIns="91440" tIns="45720" rIns="91440" bIns="45720" rtlCol="0">
            <a:normAutofit fontScale="92500" lnSpcReduction="10000"/>
          </a:bodyPr>
          <a:lstStyle/>
          <a:p>
            <a:pPr fontAlgn="auto">
              <a:spcBef>
                <a:spcPct val="20000"/>
              </a:spcBef>
              <a:spcAft>
                <a:spcPts val="0"/>
              </a:spcAft>
              <a:buFont typeface="Arial"/>
              <a:buNone/>
              <a:defRPr/>
            </a:pPr>
            <a:r>
              <a:rPr lang="en-US" sz="2000" b="1" kern="0" dirty="0">
                <a:solidFill>
                  <a:srgbClr val="50565C">
                    <a:lumMod val="50000"/>
                  </a:srgbClr>
                </a:solidFill>
                <a:latin typeface="Arial Narrow"/>
                <a:cs typeface="Arial Narrow"/>
              </a:rPr>
              <a:t>Gear</a:t>
            </a:r>
          </a:p>
          <a:p>
            <a:pPr fontAlgn="auto">
              <a:spcBef>
                <a:spcPct val="20000"/>
              </a:spcBef>
              <a:spcAft>
                <a:spcPts val="0"/>
              </a:spcAft>
              <a:buFont typeface="Arial"/>
              <a:buNone/>
              <a:defRPr/>
            </a:pPr>
            <a:r>
              <a:rPr lang="en-US" sz="2000" b="1" kern="0" dirty="0">
                <a:solidFill>
                  <a:srgbClr val="50565C">
                    <a:lumMod val="50000"/>
                  </a:srgbClr>
                </a:solidFill>
                <a:latin typeface="Arial Narrow"/>
                <a:cs typeface="Arial Narrow"/>
              </a:rPr>
              <a:t>Box</a:t>
            </a:r>
          </a:p>
          <a:p>
            <a:pPr fontAlgn="auto">
              <a:spcBef>
                <a:spcPct val="20000"/>
              </a:spcBef>
              <a:spcAft>
                <a:spcPts val="0"/>
              </a:spcAft>
              <a:buFont typeface="Arial"/>
              <a:buNone/>
              <a:defRPr/>
            </a:pPr>
            <a:r>
              <a:rPr lang="en-US" sz="1500" b="1" kern="0" dirty="0">
                <a:solidFill>
                  <a:srgbClr val="50565C">
                    <a:lumMod val="50000"/>
                  </a:srgbClr>
                </a:solidFill>
                <a:latin typeface="Arial Narrow"/>
                <a:cs typeface="Arial Narrow"/>
              </a:rPr>
              <a:t>1:</a:t>
            </a:r>
            <a:r>
              <a:rPr lang="en-US" sz="1500" b="1" kern="0" dirty="0">
                <a:solidFill>
                  <a:srgbClr val="FF0000"/>
                </a:solidFill>
                <a:latin typeface="Arial Narrow"/>
                <a:cs typeface="Arial Narrow"/>
              </a:rPr>
              <a:t>G</a:t>
            </a:r>
            <a:r>
              <a:rPr lang="en-US" sz="1500" b="1" kern="0" dirty="0">
                <a:solidFill>
                  <a:srgbClr val="50565C">
                    <a:lumMod val="50000"/>
                  </a:srgbClr>
                </a:solidFill>
                <a:latin typeface="Arial Narrow"/>
                <a:cs typeface="Arial Narrow"/>
              </a:rPr>
              <a:t>(5-10)</a:t>
            </a:r>
          </a:p>
        </p:txBody>
      </p:sp>
      <p:grpSp>
        <p:nvGrpSpPr>
          <p:cNvPr id="24" name="Group 23"/>
          <p:cNvGrpSpPr/>
          <p:nvPr/>
        </p:nvGrpSpPr>
        <p:grpSpPr>
          <a:xfrm>
            <a:off x="381000" y="3505200"/>
            <a:ext cx="7458075" cy="1295401"/>
            <a:chOff x="304800" y="1142999"/>
            <a:chExt cx="7458075" cy="1295401"/>
          </a:xfrm>
        </p:grpSpPr>
        <p:sp>
          <p:nvSpPr>
            <p:cNvPr id="25" name="Rectangle 24"/>
            <p:cNvSpPr/>
            <p:nvPr/>
          </p:nvSpPr>
          <p:spPr>
            <a:xfrm>
              <a:off x="1981200" y="1142999"/>
              <a:ext cx="1828800" cy="12954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26" name="Rectangle 25"/>
            <p:cNvSpPr/>
            <p:nvPr/>
          </p:nvSpPr>
          <p:spPr>
            <a:xfrm>
              <a:off x="4419600" y="1143000"/>
              <a:ext cx="1828800" cy="1295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29" name="Right Arrow 28"/>
            <p:cNvSpPr/>
            <p:nvPr/>
          </p:nvSpPr>
          <p:spPr>
            <a:xfrm>
              <a:off x="1371600" y="1600200"/>
              <a:ext cx="609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31" name="Right Arrow 30"/>
            <p:cNvSpPr/>
            <p:nvPr/>
          </p:nvSpPr>
          <p:spPr>
            <a:xfrm>
              <a:off x="3810000" y="1562100"/>
              <a:ext cx="609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32" name="Right Arrow 31"/>
            <p:cNvSpPr/>
            <p:nvPr/>
          </p:nvSpPr>
          <p:spPr>
            <a:xfrm>
              <a:off x="6248400" y="1600200"/>
              <a:ext cx="6096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33" name="TextBox 32"/>
            <p:cNvSpPr txBox="1"/>
            <p:nvPr/>
          </p:nvSpPr>
          <p:spPr>
            <a:xfrm>
              <a:off x="304800" y="1438275"/>
              <a:ext cx="914400" cy="914400"/>
            </a:xfrm>
            <a:prstGeom prst="rect">
              <a:avLst/>
            </a:prstGeom>
          </p:spPr>
          <p:txBody>
            <a:bodyPr vert="horz" wrap="none" lIns="91440" tIns="45720" rIns="91440" bIns="45720" rtlCol="0">
              <a:normAutofit fontScale="77500" lnSpcReduction="20000"/>
            </a:bodyPr>
            <a:lstStyle/>
            <a:p>
              <a:pP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13.8 kV</a:t>
              </a:r>
            </a:p>
            <a:p>
              <a:pP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3 phase</a:t>
              </a:r>
            </a:p>
            <a:p>
              <a:pPr fontAlgn="auto">
                <a:spcBef>
                  <a:spcPct val="20000"/>
                </a:spcBef>
                <a:spcAft>
                  <a:spcPts val="0"/>
                </a:spcAft>
                <a:buFont typeface="Arial"/>
                <a:buNone/>
                <a:defRPr/>
              </a:pPr>
              <a:r>
                <a:rPr lang="en-US" sz="2323" b="1" kern="0" dirty="0">
                  <a:solidFill>
                    <a:srgbClr val="000000"/>
                  </a:solidFill>
                  <a:latin typeface="Arial" panose="020B0604020202020204" pitchFamily="34" charset="0"/>
                  <a:cs typeface="Arial" panose="020B0604020202020204" pitchFamily="34" charset="0"/>
                </a:rPr>
                <a:t>60 Hz</a:t>
              </a:r>
            </a:p>
          </p:txBody>
        </p:sp>
        <p:sp>
          <p:nvSpPr>
            <p:cNvPr id="34" name="TextBox 33"/>
            <p:cNvSpPr txBox="1"/>
            <p:nvPr/>
          </p:nvSpPr>
          <p:spPr>
            <a:xfrm>
              <a:off x="2133600" y="1219199"/>
              <a:ext cx="1066800" cy="457200"/>
            </a:xfrm>
            <a:prstGeom prst="rect">
              <a:avLst/>
            </a:prstGeom>
          </p:spPr>
          <p:txBody>
            <a:bodyPr vert="horz" wrap="none" lIns="91440" tIns="45720" rIns="91440" bIns="45720" rtlCol="0">
              <a:noAutofit/>
            </a:bodyPr>
            <a:lstStyle/>
            <a:p>
              <a:pPr fontAlgn="auto">
                <a:spcBef>
                  <a:spcPct val="20000"/>
                </a:spcBef>
                <a:spcAft>
                  <a:spcPts val="0"/>
                </a:spcAft>
                <a:buFont typeface="Arial"/>
                <a:buNone/>
                <a:defRPr/>
              </a:pPr>
              <a:r>
                <a:rPr lang="en-US" sz="2000" b="1" kern="0" dirty="0">
                  <a:solidFill>
                    <a:srgbClr val="000000"/>
                  </a:solidFill>
                  <a:latin typeface="Arial" panose="020B0604020202020204" pitchFamily="34" charset="0"/>
                  <a:cs typeface="Arial" panose="020B0604020202020204" pitchFamily="34" charset="0"/>
                </a:rPr>
                <a:t>Variable </a:t>
              </a:r>
            </a:p>
            <a:p>
              <a:pPr fontAlgn="auto">
                <a:spcBef>
                  <a:spcPct val="20000"/>
                </a:spcBef>
                <a:spcAft>
                  <a:spcPts val="0"/>
                </a:spcAft>
                <a:buFont typeface="Arial"/>
                <a:buNone/>
                <a:defRPr/>
              </a:pPr>
              <a:r>
                <a:rPr lang="en-US" sz="2000" b="1" kern="0" dirty="0">
                  <a:solidFill>
                    <a:srgbClr val="000000"/>
                  </a:solidFill>
                  <a:latin typeface="Arial" panose="020B0604020202020204" pitchFamily="34" charset="0"/>
                  <a:cs typeface="Arial" panose="020B0604020202020204" pitchFamily="34" charset="0"/>
                </a:rPr>
                <a:t>Speed Drive</a:t>
              </a:r>
            </a:p>
            <a:p>
              <a:pPr fontAlgn="auto">
                <a:spcBef>
                  <a:spcPct val="20000"/>
                </a:spcBef>
                <a:spcAft>
                  <a:spcPts val="0"/>
                </a:spcAft>
                <a:buFont typeface="Arial"/>
                <a:buNone/>
                <a:defRPr/>
              </a:pPr>
              <a:r>
                <a:rPr lang="en-US" sz="2000" b="1" kern="0" dirty="0" err="1">
                  <a:solidFill>
                    <a:srgbClr val="FF0000"/>
                  </a:solidFill>
                  <a:latin typeface="Arial" panose="020B0604020202020204" pitchFamily="34" charset="0"/>
                  <a:cs typeface="Arial" panose="020B0604020202020204" pitchFamily="34" charset="0"/>
                </a:rPr>
                <a:t>SiC</a:t>
              </a:r>
              <a:r>
                <a:rPr lang="en-US" sz="2000" b="1" kern="0" dirty="0">
                  <a:solidFill>
                    <a:srgbClr val="FF0000"/>
                  </a:solidFill>
                  <a:latin typeface="Arial" panose="020B0604020202020204" pitchFamily="34" charset="0"/>
                  <a:cs typeface="Arial" panose="020B0604020202020204" pitchFamily="34" charset="0"/>
                </a:rPr>
                <a:t> Based</a:t>
              </a:r>
            </a:p>
          </p:txBody>
        </p:sp>
        <p:sp>
          <p:nvSpPr>
            <p:cNvPr id="35" name="TextBox 34"/>
            <p:cNvSpPr txBox="1"/>
            <p:nvPr/>
          </p:nvSpPr>
          <p:spPr>
            <a:xfrm>
              <a:off x="4449618" y="1142999"/>
              <a:ext cx="1600200" cy="1247774"/>
            </a:xfrm>
            <a:prstGeom prst="rect">
              <a:avLst/>
            </a:prstGeom>
          </p:spPr>
          <p:txBody>
            <a:bodyPr vert="horz" wrap="none" lIns="91440" tIns="45720" rIns="91440" bIns="45720" rtlCol="0">
              <a:noAutofit/>
            </a:bodyPr>
            <a:lstStyle/>
            <a:p>
              <a:pPr fontAlgn="auto">
                <a:spcBef>
                  <a:spcPct val="20000"/>
                </a:spcBef>
                <a:spcAft>
                  <a:spcPts val="0"/>
                </a:spcAft>
                <a:buFont typeface="Arial"/>
                <a:buNone/>
                <a:defRPr/>
              </a:pPr>
              <a:r>
                <a:rPr lang="en-US" b="1" kern="0" dirty="0">
                  <a:solidFill>
                    <a:srgbClr val="000000"/>
                  </a:solidFill>
                  <a:latin typeface="Arial" panose="020B0604020202020204" pitchFamily="34" charset="0"/>
                  <a:cs typeface="Arial" panose="020B0604020202020204" pitchFamily="34" charset="0"/>
                </a:rPr>
                <a:t>1-50 MW</a:t>
              </a:r>
            </a:p>
            <a:p>
              <a:pPr fontAlgn="auto">
                <a:spcBef>
                  <a:spcPct val="20000"/>
                </a:spcBef>
                <a:spcAft>
                  <a:spcPts val="0"/>
                </a:spcAft>
                <a:defRPr/>
              </a:pPr>
              <a:r>
                <a:rPr lang="en-US" b="1" kern="0" dirty="0">
                  <a:solidFill>
                    <a:srgbClr val="000000"/>
                  </a:solidFill>
                  <a:latin typeface="Arial" panose="020B0604020202020204" pitchFamily="34" charset="0"/>
                  <a:cs typeface="Arial" panose="020B0604020202020204" pitchFamily="34" charset="0"/>
                </a:rPr>
                <a:t>Gx60 Hz Motor</a:t>
              </a:r>
              <a:endParaRPr lang="en-US" b="1" kern="0" dirty="0">
                <a:solidFill>
                  <a:srgbClr val="FF0000"/>
                </a:solidFill>
                <a:latin typeface="Arial" panose="020B0604020202020204" pitchFamily="34" charset="0"/>
                <a:cs typeface="Arial" panose="020B0604020202020204" pitchFamily="34" charset="0"/>
              </a:endParaRPr>
            </a:p>
            <a:p>
              <a:pPr fontAlgn="auto">
                <a:spcBef>
                  <a:spcPct val="20000"/>
                </a:spcBef>
                <a:spcAft>
                  <a:spcPts val="0"/>
                </a:spcAft>
                <a:buFont typeface="Arial"/>
                <a:buNone/>
                <a:defRPr/>
              </a:pPr>
              <a:r>
                <a:rPr lang="en-US" b="1" kern="0" dirty="0">
                  <a:solidFill>
                    <a:srgbClr val="FF0000"/>
                  </a:solidFill>
                  <a:latin typeface="Arial" panose="020B0604020202020204" pitchFamily="34" charset="0"/>
                  <a:cs typeface="Arial" panose="020B0604020202020204" pitchFamily="34" charset="0"/>
                </a:rPr>
                <a:t>G x smaller</a:t>
              </a:r>
            </a:p>
            <a:p>
              <a:pPr fontAlgn="auto">
                <a:spcBef>
                  <a:spcPct val="20000"/>
                </a:spcBef>
                <a:spcAft>
                  <a:spcPts val="0"/>
                </a:spcAft>
                <a:buFont typeface="Arial"/>
                <a:buNone/>
                <a:defRPr/>
              </a:pPr>
              <a:r>
                <a:rPr lang="en-US" b="1" kern="0" dirty="0">
                  <a:solidFill>
                    <a:srgbClr val="FF0000"/>
                  </a:solidFill>
                  <a:latin typeface="Arial" panose="020B0604020202020204" pitchFamily="34" charset="0"/>
                  <a:cs typeface="Arial" panose="020B0604020202020204" pitchFamily="34" charset="0"/>
                </a:rPr>
                <a:t>Volume</a:t>
              </a:r>
            </a:p>
          </p:txBody>
        </p:sp>
        <p:sp>
          <p:nvSpPr>
            <p:cNvPr id="37" name="TextBox 36"/>
            <p:cNvSpPr txBox="1"/>
            <p:nvPr/>
          </p:nvSpPr>
          <p:spPr>
            <a:xfrm>
              <a:off x="6848475" y="1438275"/>
              <a:ext cx="914400" cy="914400"/>
            </a:xfrm>
            <a:prstGeom prst="rect">
              <a:avLst/>
            </a:prstGeom>
          </p:spPr>
          <p:txBody>
            <a:bodyPr vert="horz" wrap="none" lIns="91440" tIns="45720" rIns="91440" bIns="45720" rtlCol="0">
              <a:normAutofit fontScale="92500" lnSpcReduction="10000"/>
            </a:bodyPr>
            <a:lstStyle/>
            <a:p>
              <a:pPr fontAlgn="auto">
                <a:spcBef>
                  <a:spcPct val="20000"/>
                </a:spcBef>
                <a:spcAft>
                  <a:spcPts val="0"/>
                </a:spcAft>
                <a:buFont typeface="Arial"/>
                <a:buNone/>
                <a:defRPr/>
              </a:pPr>
              <a:r>
                <a:rPr lang="en-US" b="1" kern="0" dirty="0">
                  <a:solidFill>
                    <a:srgbClr val="000000"/>
                  </a:solidFill>
                  <a:latin typeface="Arial" panose="020B0604020202020204" pitchFamily="34" charset="0"/>
                  <a:cs typeface="Arial" panose="020B0604020202020204" pitchFamily="34" charset="0"/>
                </a:rPr>
                <a:t>Compressor</a:t>
              </a:r>
            </a:p>
            <a:p>
              <a:pPr fontAlgn="auto">
                <a:spcBef>
                  <a:spcPct val="20000"/>
                </a:spcBef>
                <a:spcAft>
                  <a:spcPts val="0"/>
                </a:spcAft>
                <a:buFont typeface="Arial"/>
                <a:buNone/>
                <a:defRPr/>
              </a:pPr>
              <a:r>
                <a:rPr lang="en-US" b="1" kern="0" dirty="0">
                  <a:solidFill>
                    <a:srgbClr val="000000"/>
                  </a:solidFill>
                  <a:latin typeface="Arial" panose="020B0604020202020204" pitchFamily="34" charset="0"/>
                  <a:cs typeface="Arial" panose="020B0604020202020204" pitchFamily="34" charset="0"/>
                </a:rPr>
                <a:t>Variable Speed</a:t>
              </a:r>
            </a:p>
            <a:p>
              <a:pPr fontAlgn="auto">
                <a:spcBef>
                  <a:spcPct val="20000"/>
                </a:spcBef>
                <a:spcAft>
                  <a:spcPts val="0"/>
                </a:spcAft>
                <a:defRPr/>
              </a:pPr>
              <a:r>
                <a:rPr lang="en-US" b="1" kern="0" dirty="0">
                  <a:solidFill>
                    <a:srgbClr val="000000"/>
                  </a:solidFill>
                  <a:latin typeface="Arial" panose="020B0604020202020204" pitchFamily="34" charset="0"/>
                  <a:cs typeface="Arial" panose="020B0604020202020204" pitchFamily="34" charset="0"/>
                </a:rPr>
                <a:t>9 K-18 K RPM</a:t>
              </a:r>
            </a:p>
            <a:p>
              <a:pPr fontAlgn="auto">
                <a:spcBef>
                  <a:spcPct val="20000"/>
                </a:spcBef>
                <a:spcAft>
                  <a:spcPts val="0"/>
                </a:spcAft>
                <a:buFont typeface="Arial"/>
                <a:buNone/>
                <a:defRPr/>
              </a:pPr>
              <a:endParaRPr lang="en-US" b="1" kern="0" dirty="0">
                <a:solidFill>
                  <a:srgbClr val="000000"/>
                </a:solidFill>
                <a:latin typeface="Arial" panose="020B0604020202020204" pitchFamily="34" charset="0"/>
                <a:cs typeface="Arial" panose="020B0604020202020204" pitchFamily="34" charset="0"/>
              </a:endParaRPr>
            </a:p>
          </p:txBody>
        </p:sp>
      </p:grpSp>
      <p:sp>
        <p:nvSpPr>
          <p:cNvPr id="38" name="Rectangle 37"/>
          <p:cNvSpPr/>
          <p:nvPr/>
        </p:nvSpPr>
        <p:spPr>
          <a:xfrm>
            <a:off x="1752600" y="3276600"/>
            <a:ext cx="4800600" cy="1981200"/>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n-US" kern="0">
              <a:solidFill>
                <a:prstClr val="white"/>
              </a:solidFill>
            </a:endParaRPr>
          </a:p>
        </p:txBody>
      </p:sp>
      <p:sp>
        <p:nvSpPr>
          <p:cNvPr id="40" name="TextBox 39"/>
          <p:cNvSpPr txBox="1"/>
          <p:nvPr/>
        </p:nvSpPr>
        <p:spPr>
          <a:xfrm>
            <a:off x="7010400" y="2971800"/>
            <a:ext cx="914400" cy="914400"/>
          </a:xfrm>
          <a:prstGeom prst="rect">
            <a:avLst/>
          </a:prstGeom>
        </p:spPr>
        <p:txBody>
          <a:bodyPr vert="horz" wrap="none" lIns="91440" tIns="45720" rIns="91440" bIns="45720" rtlCol="0">
            <a:normAutofit/>
          </a:bodyPr>
          <a:lstStyle/>
          <a:p>
            <a:pPr fontAlgn="auto">
              <a:lnSpc>
                <a:spcPct val="80000"/>
              </a:lnSpc>
              <a:spcBef>
                <a:spcPct val="20000"/>
              </a:spcBef>
              <a:spcAft>
                <a:spcPts val="0"/>
              </a:spcAft>
              <a:buFont typeface="Arial"/>
              <a:buNone/>
              <a:defRPr/>
            </a:pPr>
            <a:r>
              <a:rPr lang="en-US" sz="2323" b="1" kern="0" dirty="0">
                <a:solidFill>
                  <a:srgbClr val="FF0000"/>
                </a:solidFill>
                <a:latin typeface="Arial"/>
                <a:cs typeface="Arial"/>
              </a:rPr>
              <a:t>Delivered as</a:t>
            </a:r>
          </a:p>
          <a:p>
            <a:pPr fontAlgn="auto">
              <a:lnSpc>
                <a:spcPct val="80000"/>
              </a:lnSpc>
              <a:spcBef>
                <a:spcPct val="20000"/>
              </a:spcBef>
              <a:spcAft>
                <a:spcPts val="0"/>
              </a:spcAft>
              <a:buFont typeface="Arial"/>
              <a:buNone/>
              <a:defRPr/>
            </a:pPr>
            <a:r>
              <a:rPr lang="en-US" sz="2323" b="1" kern="0" dirty="0">
                <a:solidFill>
                  <a:srgbClr val="FF0000"/>
                </a:solidFill>
                <a:latin typeface="Arial"/>
                <a:cs typeface="Arial"/>
              </a:rPr>
              <a:t>one box</a:t>
            </a:r>
          </a:p>
        </p:txBody>
      </p:sp>
      <p:cxnSp>
        <p:nvCxnSpPr>
          <p:cNvPr id="46" name="Straight Arrow Connector 45"/>
          <p:cNvCxnSpPr/>
          <p:nvPr/>
        </p:nvCxnSpPr>
        <p:spPr>
          <a:xfrm flipH="1">
            <a:off x="6553200" y="3429000"/>
            <a:ext cx="533400"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505200" y="2743200"/>
            <a:ext cx="1447800" cy="457200"/>
          </a:xfrm>
          <a:prstGeom prst="rect">
            <a:avLst/>
          </a:prstGeom>
        </p:spPr>
        <p:txBody>
          <a:bodyPr vert="horz" wrap="none" lIns="91440" tIns="45720" rIns="91440" bIns="45720" rtlCol="0">
            <a:normAutofit/>
          </a:bodyPr>
          <a:lstStyle/>
          <a:p>
            <a:pPr fontAlgn="auto">
              <a:spcBef>
                <a:spcPct val="20000"/>
              </a:spcBef>
              <a:spcAft>
                <a:spcPts val="0"/>
              </a:spcAft>
              <a:buFont typeface="Arial"/>
              <a:buNone/>
              <a:defRPr/>
            </a:pPr>
            <a:r>
              <a:rPr lang="en-US" sz="2323" b="1" kern="0" dirty="0">
                <a:solidFill>
                  <a:srgbClr val="000000"/>
                </a:solidFill>
                <a:latin typeface="Arial"/>
                <a:cs typeface="Arial"/>
              </a:rPr>
              <a:t>New Approach</a:t>
            </a:r>
          </a:p>
        </p:txBody>
      </p:sp>
      <p:sp>
        <p:nvSpPr>
          <p:cNvPr id="52" name="TextBox 51"/>
          <p:cNvSpPr txBox="1"/>
          <p:nvPr/>
        </p:nvSpPr>
        <p:spPr>
          <a:xfrm>
            <a:off x="0" y="5257799"/>
            <a:ext cx="8839200" cy="1633069"/>
          </a:xfrm>
          <a:prstGeom prst="rect">
            <a:avLst/>
          </a:prstGeom>
        </p:spPr>
        <p:txBody>
          <a:bodyPr vert="horz" wrap="none" lIns="91440" tIns="45720" rIns="91440" bIns="45720" rtlCol="0">
            <a:noAutofit/>
          </a:bodyPr>
          <a:lstStyle/>
          <a:p>
            <a:pPr marL="171450" indent="-171450" fontAlgn="auto">
              <a:spcBef>
                <a:spcPct val="20000"/>
              </a:spcBef>
              <a:spcAft>
                <a:spcPts val="0"/>
              </a:spcAft>
              <a:buFont typeface="Arial"/>
              <a:buChar char="•"/>
              <a:defRPr/>
            </a:pPr>
            <a:r>
              <a:rPr lang="en-US" sz="1400" b="1" kern="0" dirty="0">
                <a:solidFill>
                  <a:srgbClr val="008000"/>
                </a:solidFill>
                <a:latin typeface="Arial"/>
                <a:cs typeface="Arial"/>
              </a:rPr>
              <a:t>Big 60 Hz Transformer r</a:t>
            </a:r>
            <a:r>
              <a:rPr lang="en-US" sz="1400" b="1" kern="0" dirty="0" err="1">
                <a:solidFill>
                  <a:srgbClr val="008000"/>
                </a:solidFill>
                <a:latin typeface="Arial"/>
                <a:cs typeface="Arial"/>
              </a:rPr>
              <a:t>eplaced</a:t>
            </a:r>
            <a:r>
              <a:rPr lang="en-US" sz="1400" b="1" kern="0" dirty="0">
                <a:solidFill>
                  <a:srgbClr val="008000"/>
                </a:solidFill>
                <a:latin typeface="Arial"/>
                <a:cs typeface="Arial"/>
              </a:rPr>
              <a:t> by small high frequency Transformer</a:t>
            </a:r>
          </a:p>
          <a:p>
            <a:pPr marL="171450" indent="-171450" fontAlgn="auto">
              <a:spcBef>
                <a:spcPct val="20000"/>
              </a:spcBef>
              <a:spcAft>
                <a:spcPts val="0"/>
              </a:spcAft>
              <a:buFont typeface="Arial"/>
              <a:buChar char="•"/>
              <a:defRPr/>
            </a:pPr>
            <a:r>
              <a:rPr lang="en-US" sz="1400" b="1" kern="0" dirty="0">
                <a:solidFill>
                  <a:srgbClr val="008000"/>
                </a:solidFill>
                <a:latin typeface="Arial"/>
                <a:cs typeface="Arial"/>
              </a:rPr>
              <a:t>Motor size reduced by 5x – cheaper, less magnets</a:t>
            </a:r>
          </a:p>
          <a:p>
            <a:pPr marL="171450" indent="-171450" fontAlgn="auto">
              <a:spcBef>
                <a:spcPct val="20000"/>
              </a:spcBef>
              <a:spcAft>
                <a:spcPts val="0"/>
              </a:spcAft>
              <a:buFont typeface="Arial"/>
              <a:buChar char="•"/>
              <a:defRPr/>
            </a:pPr>
            <a:r>
              <a:rPr lang="en-US" sz="1400" b="1" kern="0" dirty="0">
                <a:solidFill>
                  <a:srgbClr val="008000"/>
                </a:solidFill>
                <a:latin typeface="Arial"/>
                <a:cs typeface="Arial"/>
              </a:rPr>
              <a:t>20-40% energy per motor system is saved due to Variable Speed Drive – pay-back &lt; 3 years</a:t>
            </a:r>
          </a:p>
          <a:p>
            <a:pPr marL="171450" indent="-171450" fontAlgn="auto">
              <a:spcBef>
                <a:spcPct val="20000"/>
              </a:spcBef>
              <a:spcAft>
                <a:spcPts val="0"/>
              </a:spcAft>
              <a:buFont typeface="Arial"/>
              <a:buChar char="•"/>
              <a:defRPr/>
            </a:pPr>
            <a:r>
              <a:rPr lang="en-US" sz="1400" b="1" kern="0" dirty="0">
                <a:solidFill>
                  <a:srgbClr val="008000"/>
                </a:solidFill>
                <a:latin typeface="Arial"/>
                <a:cs typeface="Arial"/>
              </a:rPr>
              <a:t>Gear Box eliminated</a:t>
            </a:r>
          </a:p>
          <a:p>
            <a:pPr marL="171450" indent="-171450" fontAlgn="auto">
              <a:spcBef>
                <a:spcPct val="20000"/>
              </a:spcBef>
              <a:spcAft>
                <a:spcPts val="0"/>
              </a:spcAft>
              <a:buFont typeface="Arial"/>
              <a:buChar char="•"/>
              <a:defRPr/>
            </a:pPr>
            <a:r>
              <a:rPr lang="en-US" sz="1400" b="1" kern="0" dirty="0">
                <a:solidFill>
                  <a:srgbClr val="008000"/>
                </a:solidFill>
                <a:latin typeface="Arial"/>
                <a:cs typeface="Arial"/>
              </a:rPr>
              <a:t>Smaller Foot-print (up to 5x)</a:t>
            </a:r>
          </a:p>
          <a:p>
            <a:pPr marL="171450" indent="-171450" fontAlgn="auto">
              <a:spcBef>
                <a:spcPct val="20000"/>
              </a:spcBef>
              <a:spcAft>
                <a:spcPts val="0"/>
              </a:spcAft>
              <a:buFont typeface="Arial"/>
              <a:buChar char="•"/>
              <a:defRPr/>
            </a:pPr>
            <a:endParaRPr lang="en-US" sz="1400" b="1" kern="0" dirty="0">
              <a:solidFill>
                <a:srgbClr val="008000"/>
              </a:solidFill>
              <a:latin typeface="Arial"/>
              <a:cs typeface="Arial"/>
            </a:endParaRPr>
          </a:p>
          <a:p>
            <a:pPr marL="171450" indent="-171450" fontAlgn="auto">
              <a:spcBef>
                <a:spcPct val="20000"/>
              </a:spcBef>
              <a:spcAft>
                <a:spcPts val="0"/>
              </a:spcAft>
              <a:buFont typeface="Arial"/>
              <a:buChar char="•"/>
              <a:defRPr/>
            </a:pPr>
            <a:endParaRPr lang="en-US" sz="1400" b="1" kern="0" dirty="0">
              <a:solidFill>
                <a:srgbClr val="008000"/>
              </a:solidFill>
              <a:latin typeface="Arial"/>
              <a:cs typeface="Arial"/>
            </a:endParaRPr>
          </a:p>
        </p:txBody>
      </p:sp>
      <p:cxnSp>
        <p:nvCxnSpPr>
          <p:cNvPr id="6" name="Straight Connector 5"/>
          <p:cNvCxnSpPr/>
          <p:nvPr/>
        </p:nvCxnSpPr>
        <p:spPr>
          <a:xfrm>
            <a:off x="0" y="2743200"/>
            <a:ext cx="91440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4114800" y="3435202"/>
            <a:ext cx="2271159" cy="1517798"/>
          </a:xfrm>
          <a:prstGeom prst="ellipse">
            <a:avLst/>
          </a:prstGeom>
          <a:noFill/>
          <a:ln w="38100">
            <a:solidFill>
              <a:srgbClr val="9900CC"/>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defRPr/>
            </a:pPr>
            <a:endParaRPr lang="en-US" b="1" kern="0" dirty="0">
              <a:solidFill>
                <a:srgbClr val="9900CC"/>
              </a:solidFill>
            </a:endParaRPr>
          </a:p>
        </p:txBody>
      </p:sp>
      <p:cxnSp>
        <p:nvCxnSpPr>
          <p:cNvPr id="42" name="Straight Arrow Connector 41"/>
          <p:cNvCxnSpPr/>
          <p:nvPr/>
        </p:nvCxnSpPr>
        <p:spPr>
          <a:xfrm flipH="1" flipV="1">
            <a:off x="6126018" y="4714876"/>
            <a:ext cx="1189182" cy="400048"/>
          </a:xfrm>
          <a:prstGeom prst="straightConnector1">
            <a:avLst/>
          </a:prstGeom>
          <a:ln w="38100" cmpd="sng">
            <a:solidFill>
              <a:srgbClr val="9900CC"/>
            </a:solidFill>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315200" y="4800600"/>
            <a:ext cx="1752600" cy="914400"/>
          </a:xfrm>
          <a:prstGeom prst="rect">
            <a:avLst/>
          </a:prstGeom>
        </p:spPr>
        <p:txBody>
          <a:bodyPr vert="horz" wrap="none" lIns="91440" tIns="45720" rIns="91440" bIns="45720" rtlCol="0">
            <a:normAutofit fontScale="77500" lnSpcReduction="20000"/>
          </a:bodyPr>
          <a:lstStyle/>
          <a:p>
            <a:pPr fontAlgn="auto">
              <a:lnSpc>
                <a:spcPct val="80000"/>
              </a:lnSpc>
              <a:spcBef>
                <a:spcPct val="20000"/>
              </a:spcBef>
              <a:spcAft>
                <a:spcPts val="0"/>
              </a:spcAft>
              <a:buFont typeface="Arial"/>
              <a:buNone/>
              <a:defRPr/>
            </a:pPr>
            <a:r>
              <a:rPr lang="en-US" sz="2323" b="1" kern="0" dirty="0">
                <a:solidFill>
                  <a:srgbClr val="9900CC"/>
                </a:solidFill>
                <a:latin typeface="Arial"/>
                <a:cs typeface="Arial"/>
              </a:rPr>
              <a:t>NGEM 2:</a:t>
            </a:r>
          </a:p>
          <a:p>
            <a:pPr fontAlgn="auto">
              <a:lnSpc>
                <a:spcPct val="80000"/>
              </a:lnSpc>
              <a:spcBef>
                <a:spcPct val="20000"/>
              </a:spcBef>
              <a:spcAft>
                <a:spcPts val="0"/>
              </a:spcAft>
              <a:buFont typeface="Arial"/>
              <a:buNone/>
              <a:defRPr/>
            </a:pPr>
            <a:r>
              <a:rPr lang="en-US" sz="2323" b="1" kern="0" dirty="0">
                <a:solidFill>
                  <a:srgbClr val="9900CC"/>
                </a:solidFill>
                <a:latin typeface="Arial"/>
                <a:cs typeface="Arial"/>
              </a:rPr>
              <a:t>Enabling</a:t>
            </a:r>
          </a:p>
          <a:p>
            <a:pPr fontAlgn="auto">
              <a:lnSpc>
                <a:spcPct val="80000"/>
              </a:lnSpc>
              <a:spcBef>
                <a:spcPct val="20000"/>
              </a:spcBef>
              <a:spcAft>
                <a:spcPts val="0"/>
              </a:spcAft>
              <a:buFont typeface="Arial"/>
              <a:buNone/>
              <a:defRPr/>
            </a:pPr>
            <a:r>
              <a:rPr lang="en-US" sz="2323" b="1" kern="0" dirty="0">
                <a:solidFill>
                  <a:srgbClr val="9900CC"/>
                </a:solidFill>
                <a:latin typeface="Arial"/>
                <a:cs typeface="Arial"/>
              </a:rPr>
              <a:t>Technologies</a:t>
            </a:r>
          </a:p>
          <a:p>
            <a:pPr fontAlgn="auto">
              <a:lnSpc>
                <a:spcPct val="80000"/>
              </a:lnSpc>
              <a:spcBef>
                <a:spcPct val="20000"/>
              </a:spcBef>
              <a:spcAft>
                <a:spcPts val="0"/>
              </a:spcAft>
              <a:buFont typeface="Arial"/>
              <a:buNone/>
              <a:defRPr/>
            </a:pPr>
            <a:r>
              <a:rPr lang="en-US" sz="2323" b="1" kern="0" dirty="0">
                <a:solidFill>
                  <a:srgbClr val="9900CC"/>
                </a:solidFill>
                <a:latin typeface="Arial"/>
                <a:cs typeface="Arial"/>
              </a:rPr>
              <a:t>($25M)</a:t>
            </a:r>
          </a:p>
        </p:txBody>
      </p:sp>
      <p:sp>
        <p:nvSpPr>
          <p:cNvPr id="44" name="TextBox 43"/>
          <p:cNvSpPr txBox="1"/>
          <p:nvPr/>
        </p:nvSpPr>
        <p:spPr>
          <a:xfrm>
            <a:off x="0" y="2819400"/>
            <a:ext cx="1752600" cy="914400"/>
          </a:xfrm>
          <a:prstGeom prst="rect">
            <a:avLst/>
          </a:prstGeom>
        </p:spPr>
        <p:txBody>
          <a:bodyPr vert="horz" wrap="none" lIns="91440" tIns="45720" rIns="91440" bIns="45720" rtlCol="0">
            <a:normAutofit fontScale="77500" lnSpcReduction="20000"/>
          </a:bodyPr>
          <a:lstStyle/>
          <a:p>
            <a:pPr fontAlgn="auto">
              <a:lnSpc>
                <a:spcPct val="80000"/>
              </a:lnSpc>
              <a:spcBef>
                <a:spcPct val="20000"/>
              </a:spcBef>
              <a:spcAft>
                <a:spcPts val="0"/>
              </a:spcAft>
              <a:buFont typeface="Arial"/>
              <a:buNone/>
              <a:defRPr/>
            </a:pPr>
            <a:r>
              <a:rPr lang="en-US" sz="2323" b="1" kern="0" dirty="0">
                <a:solidFill>
                  <a:srgbClr val="9900CC"/>
                </a:solidFill>
                <a:latin typeface="Arial"/>
                <a:cs typeface="Arial"/>
              </a:rPr>
              <a:t>NGEM: 1</a:t>
            </a:r>
          </a:p>
          <a:p>
            <a:pPr fontAlgn="auto">
              <a:lnSpc>
                <a:spcPct val="80000"/>
              </a:lnSpc>
              <a:spcBef>
                <a:spcPct val="20000"/>
              </a:spcBef>
              <a:spcAft>
                <a:spcPts val="0"/>
              </a:spcAft>
              <a:buFont typeface="Arial"/>
              <a:buNone/>
              <a:defRPr/>
            </a:pPr>
            <a:r>
              <a:rPr lang="en-US" sz="2323" b="1" kern="0" dirty="0">
                <a:solidFill>
                  <a:srgbClr val="9900CC"/>
                </a:solidFill>
                <a:latin typeface="Arial"/>
                <a:cs typeface="Arial"/>
              </a:rPr>
              <a:t>Integrated</a:t>
            </a:r>
          </a:p>
          <a:p>
            <a:pPr fontAlgn="auto">
              <a:lnSpc>
                <a:spcPct val="80000"/>
              </a:lnSpc>
              <a:spcBef>
                <a:spcPct val="20000"/>
              </a:spcBef>
              <a:spcAft>
                <a:spcPts val="0"/>
              </a:spcAft>
              <a:buFont typeface="Arial"/>
              <a:buNone/>
              <a:defRPr/>
            </a:pPr>
            <a:r>
              <a:rPr lang="en-US" sz="2323" b="1" kern="0" dirty="0">
                <a:solidFill>
                  <a:srgbClr val="9900CC"/>
                </a:solidFill>
                <a:latin typeface="Arial"/>
                <a:cs typeface="Arial"/>
              </a:rPr>
              <a:t>System</a:t>
            </a:r>
          </a:p>
          <a:p>
            <a:pPr fontAlgn="auto">
              <a:lnSpc>
                <a:spcPct val="80000"/>
              </a:lnSpc>
              <a:spcBef>
                <a:spcPct val="20000"/>
              </a:spcBef>
              <a:spcAft>
                <a:spcPts val="0"/>
              </a:spcAft>
              <a:buFont typeface="Arial"/>
              <a:buNone/>
              <a:defRPr/>
            </a:pPr>
            <a:r>
              <a:rPr lang="en-US" sz="2323" b="1" kern="0" dirty="0">
                <a:solidFill>
                  <a:srgbClr val="9900CC"/>
                </a:solidFill>
                <a:latin typeface="Arial"/>
                <a:cs typeface="Arial"/>
              </a:rPr>
              <a:t>($22M)</a:t>
            </a:r>
          </a:p>
          <a:p>
            <a:pPr fontAlgn="auto">
              <a:lnSpc>
                <a:spcPct val="80000"/>
              </a:lnSpc>
              <a:spcBef>
                <a:spcPct val="20000"/>
              </a:spcBef>
              <a:spcAft>
                <a:spcPts val="0"/>
              </a:spcAft>
              <a:buFont typeface="Arial"/>
              <a:buNone/>
              <a:defRPr/>
            </a:pPr>
            <a:endParaRPr lang="en-US" sz="2323" b="1" kern="0" dirty="0">
              <a:solidFill>
                <a:srgbClr val="9900CC"/>
              </a:solidFill>
              <a:latin typeface="Arial"/>
              <a:cs typeface="Arial"/>
            </a:endParaRPr>
          </a:p>
        </p:txBody>
      </p:sp>
      <p:cxnSp>
        <p:nvCxnSpPr>
          <p:cNvPr id="58" name="Straight Arrow Connector 57"/>
          <p:cNvCxnSpPr/>
          <p:nvPr/>
        </p:nvCxnSpPr>
        <p:spPr>
          <a:xfrm>
            <a:off x="1279022" y="2941304"/>
            <a:ext cx="1321449" cy="293342"/>
          </a:xfrm>
          <a:prstGeom prst="straightConnector1">
            <a:avLst/>
          </a:prstGeom>
          <a:ln w="38100" cmpd="sng">
            <a:solidFill>
              <a:srgbClr val="9900CC"/>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7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P spid="49" grpId="0"/>
      <p:bldP spid="52" grpId="0"/>
      <p:bldP spid="4" grpId="0" animBg="1"/>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924800" y="6400800"/>
            <a:ext cx="762000" cy="365125"/>
          </a:xfrm>
          <a:prstGeom prst="rect">
            <a:avLst/>
          </a:prstGeom>
        </p:spPr>
        <p:txBody>
          <a:bodyPr/>
          <a:lstStyle/>
          <a:p>
            <a:pPr>
              <a:defRPr/>
            </a:pPr>
            <a:fld id="{157A59B2-37DF-4CEB-8524-92F032B0810B}" type="slidenum">
              <a:rPr lang="en-US" altLang="en-US" smtClean="0"/>
              <a:pPr>
                <a:defRPr/>
              </a:pPr>
              <a:t>11</a:t>
            </a:fld>
            <a:endParaRPr lang="en-US" altLang="en-US" dirty="0"/>
          </a:p>
        </p:txBody>
      </p:sp>
      <p:pic>
        <p:nvPicPr>
          <p:cNvPr id="29" name="Picture 28">
            <a:extLst>
              <a:ext uri="{FF2B5EF4-FFF2-40B4-BE49-F238E27FC236}">
                <a16:creationId xmlns="" xmlns:a16="http://schemas.microsoft.com/office/drawing/2014/main" id="{19CA24B1-EF40-41E7-8833-1D99F27B1EA9}"/>
              </a:ext>
            </a:extLst>
          </p:cNvPr>
          <p:cNvPicPr>
            <a:picLocks noChangeAspect="1"/>
          </p:cNvPicPr>
          <p:nvPr/>
        </p:nvPicPr>
        <p:blipFill>
          <a:blip r:embed="rId3"/>
          <a:stretch>
            <a:fillRect/>
          </a:stretch>
        </p:blipFill>
        <p:spPr>
          <a:xfrm>
            <a:off x="154897" y="834189"/>
            <a:ext cx="8834205" cy="5772150"/>
          </a:xfrm>
          <a:prstGeom prst="rect">
            <a:avLst/>
          </a:prstGeom>
        </p:spPr>
      </p:pic>
      <p:sp>
        <p:nvSpPr>
          <p:cNvPr id="8" name="Title 1"/>
          <p:cNvSpPr>
            <a:spLocks noGrp="1"/>
          </p:cNvSpPr>
          <p:nvPr>
            <p:ph type="title"/>
          </p:nvPr>
        </p:nvSpPr>
        <p:spPr>
          <a:xfrm>
            <a:off x="58737" y="-38100"/>
            <a:ext cx="9085263" cy="812800"/>
          </a:xfrm>
        </p:spPr>
        <p:txBody>
          <a:bodyPr/>
          <a:lstStyle/>
          <a:p>
            <a:r>
              <a:rPr lang="en-US" sz="2800" dirty="0" smtClean="0">
                <a:solidFill>
                  <a:schemeClr val="accent5"/>
                </a:solidFill>
              </a:rPr>
              <a:t>Accomplishments – </a:t>
            </a:r>
            <a:r>
              <a:rPr lang="en-US" sz="2400" dirty="0" err="1" smtClean="0">
                <a:solidFill>
                  <a:schemeClr val="accent5"/>
                </a:solidFill>
              </a:rPr>
              <a:t>Calnetix</a:t>
            </a:r>
            <a:r>
              <a:rPr lang="en-US" sz="2400" dirty="0" smtClean="0">
                <a:solidFill>
                  <a:schemeClr val="accent5"/>
                </a:solidFill>
              </a:rPr>
              <a:t>,</a:t>
            </a:r>
            <a:r>
              <a:rPr lang="en-US" sz="2800" dirty="0" smtClean="0">
                <a:solidFill>
                  <a:schemeClr val="accent5"/>
                </a:solidFill>
              </a:rPr>
              <a:t> </a:t>
            </a:r>
            <a:r>
              <a:rPr lang="en-US" sz="2400" dirty="0" smtClean="0">
                <a:solidFill>
                  <a:srgbClr val="000099"/>
                </a:solidFill>
              </a:rPr>
              <a:t>Next </a:t>
            </a:r>
            <a:r>
              <a:rPr lang="en-US" sz="2400" dirty="0">
                <a:solidFill>
                  <a:srgbClr val="000099"/>
                </a:solidFill>
              </a:rPr>
              <a:t>Generation Electric </a:t>
            </a:r>
            <a:r>
              <a:rPr lang="en-US" sz="2400" dirty="0" smtClean="0">
                <a:solidFill>
                  <a:srgbClr val="000099"/>
                </a:solidFill>
              </a:rPr>
              <a:t>Machine</a:t>
            </a:r>
            <a:endParaRPr lang="en-US" sz="2400" dirty="0">
              <a:solidFill>
                <a:schemeClr val="accent5"/>
              </a:solidFill>
            </a:endParaRPr>
          </a:p>
        </p:txBody>
      </p:sp>
    </p:spTree>
    <p:extLst>
      <p:ext uri="{BB962C8B-B14F-4D97-AF65-F5344CB8AC3E}">
        <p14:creationId xmlns:p14="http://schemas.microsoft.com/office/powerpoint/2010/main" val="3374893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65DF4193-1E2C-45DB-A0FE-A9446CAB3D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0671" y="3577499"/>
            <a:ext cx="3402027" cy="2551519"/>
          </a:xfrm>
          <a:prstGeom prst="rect">
            <a:avLst/>
          </a:prstGeom>
        </p:spPr>
      </p:pic>
      <p:sp>
        <p:nvSpPr>
          <p:cNvPr id="13" name="TextBox 12">
            <a:extLst>
              <a:ext uri="{FF2B5EF4-FFF2-40B4-BE49-F238E27FC236}">
                <a16:creationId xmlns="" xmlns:a16="http://schemas.microsoft.com/office/drawing/2014/main" id="{7E2D36DC-F32E-4E01-8955-15ECEF7760A7}"/>
              </a:ext>
            </a:extLst>
          </p:cNvPr>
          <p:cNvSpPr txBox="1"/>
          <p:nvPr/>
        </p:nvSpPr>
        <p:spPr>
          <a:xfrm>
            <a:off x="5029471" y="6122313"/>
            <a:ext cx="3424335" cy="461665"/>
          </a:xfrm>
          <a:prstGeom prst="rect">
            <a:avLst/>
          </a:prstGeom>
          <a:noFill/>
        </p:spPr>
        <p:txBody>
          <a:bodyPr wrap="none" rtlCol="0">
            <a:spAutoFit/>
          </a:bodyPr>
          <a:lstStyle/>
          <a:p>
            <a:pPr algn="ctr">
              <a:lnSpc>
                <a:spcPct val="100000"/>
              </a:lnSpc>
              <a:spcBef>
                <a:spcPts val="0"/>
              </a:spcBef>
            </a:pPr>
            <a:r>
              <a:rPr lang="en-US" sz="1200" b="1" dirty="0">
                <a:solidFill>
                  <a:srgbClr val="C00000"/>
                </a:solidFill>
              </a:rPr>
              <a:t>1MW 5kV 15,000rpm PMSM w/ Mag Bearings</a:t>
            </a:r>
          </a:p>
          <a:p>
            <a:pPr algn="ctr">
              <a:lnSpc>
                <a:spcPct val="100000"/>
              </a:lnSpc>
              <a:spcBef>
                <a:spcPts val="0"/>
              </a:spcBef>
            </a:pPr>
            <a:r>
              <a:rPr lang="en-US" sz="1200" b="1" dirty="0">
                <a:solidFill>
                  <a:srgbClr val="C00000"/>
                </a:solidFill>
              </a:rPr>
              <a:t>“Smaller than your desk!!!”</a:t>
            </a:r>
          </a:p>
        </p:txBody>
      </p:sp>
      <p:sp>
        <p:nvSpPr>
          <p:cNvPr id="14" name="Rectangle 13">
            <a:extLst>
              <a:ext uri="{FF2B5EF4-FFF2-40B4-BE49-F238E27FC236}">
                <a16:creationId xmlns="" xmlns:a16="http://schemas.microsoft.com/office/drawing/2014/main" id="{559F6DD6-8061-4FD4-B465-668543A2B57B}"/>
              </a:ext>
            </a:extLst>
          </p:cNvPr>
          <p:cNvSpPr/>
          <p:nvPr/>
        </p:nvSpPr>
        <p:spPr>
          <a:xfrm>
            <a:off x="2133600" y="5194350"/>
            <a:ext cx="3201156" cy="523220"/>
          </a:xfrm>
          <a:prstGeom prst="rect">
            <a:avLst/>
          </a:prstGeom>
        </p:spPr>
        <p:txBody>
          <a:bodyPr wrap="square">
            <a:spAutoFit/>
          </a:bodyPr>
          <a:lstStyle/>
          <a:p>
            <a:pPr>
              <a:lnSpc>
                <a:spcPct val="100000"/>
              </a:lnSpc>
              <a:spcBef>
                <a:spcPts val="0"/>
              </a:spcBef>
            </a:pPr>
            <a:r>
              <a:rPr lang="en-US" sz="1400" b="1" dirty="0">
                <a:solidFill>
                  <a:schemeClr val="tx2"/>
                </a:solidFill>
                <a:latin typeface="Calibri" panose="020F0502020204030204" pitchFamily="34" charset="0"/>
              </a:rPr>
              <a:t>Motor Weight  = ~4060 lbs. (1842 Kg)</a:t>
            </a:r>
          </a:p>
          <a:p>
            <a:pPr>
              <a:lnSpc>
                <a:spcPct val="100000"/>
              </a:lnSpc>
              <a:spcBef>
                <a:spcPts val="0"/>
              </a:spcBef>
            </a:pPr>
            <a:r>
              <a:rPr lang="en-US" sz="1400" b="1" dirty="0">
                <a:solidFill>
                  <a:schemeClr val="tx2"/>
                </a:solidFill>
                <a:latin typeface="Calibri" panose="020F0502020204030204" pitchFamily="34" charset="0"/>
              </a:rPr>
              <a:t>Volume = 17.7 cubic feet (0.5 m</a:t>
            </a:r>
            <a:r>
              <a:rPr lang="en-US" sz="1400" b="1" baseline="30000" dirty="0">
                <a:solidFill>
                  <a:schemeClr val="tx2"/>
                </a:solidFill>
                <a:latin typeface="Calibri" panose="020F0502020204030204" pitchFamily="34" charset="0"/>
              </a:rPr>
              <a:t>3</a:t>
            </a:r>
            <a:r>
              <a:rPr lang="en-US" sz="1400" b="1" dirty="0">
                <a:solidFill>
                  <a:schemeClr val="tx2"/>
                </a:solidFill>
                <a:latin typeface="Calibri" panose="020F0502020204030204" pitchFamily="34" charset="0"/>
              </a:rPr>
              <a:t>)</a:t>
            </a:r>
            <a:endParaRPr lang="en-US" sz="1400" b="1" dirty="0">
              <a:solidFill>
                <a:schemeClr val="tx2"/>
              </a:solidFill>
            </a:endParaRPr>
          </a:p>
        </p:txBody>
      </p:sp>
      <p:sp>
        <p:nvSpPr>
          <p:cNvPr id="15" name="TextBox 14">
            <a:extLst>
              <a:ext uri="{FF2B5EF4-FFF2-40B4-BE49-F238E27FC236}">
                <a16:creationId xmlns="" xmlns:a16="http://schemas.microsoft.com/office/drawing/2014/main" id="{C9015A02-0F5E-415D-B3AA-9F3705A219D1}"/>
              </a:ext>
            </a:extLst>
          </p:cNvPr>
          <p:cNvSpPr txBox="1"/>
          <p:nvPr/>
        </p:nvSpPr>
        <p:spPr>
          <a:xfrm>
            <a:off x="5433538" y="838200"/>
            <a:ext cx="2784737" cy="307777"/>
          </a:xfrm>
          <a:prstGeom prst="rect">
            <a:avLst/>
          </a:prstGeom>
          <a:noFill/>
        </p:spPr>
        <p:txBody>
          <a:bodyPr wrap="none" rtlCol="0">
            <a:spAutoFit/>
          </a:bodyPr>
          <a:lstStyle/>
          <a:p>
            <a:r>
              <a:rPr lang="en-US" sz="1400" b="1" dirty="0">
                <a:solidFill>
                  <a:srgbClr val="0067C6"/>
                </a:solidFill>
              </a:rPr>
              <a:t>15,000rpm 1MW Dynamometer</a:t>
            </a:r>
          </a:p>
        </p:txBody>
      </p:sp>
      <p:pic>
        <p:nvPicPr>
          <p:cNvPr id="16" name="Picture 15">
            <a:extLst>
              <a:ext uri="{FF2B5EF4-FFF2-40B4-BE49-F238E27FC236}">
                <a16:creationId xmlns="" xmlns:a16="http://schemas.microsoft.com/office/drawing/2014/main" id="{992892CC-A6EA-4E8F-9770-8A479E952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0276" y="1273455"/>
            <a:ext cx="3402026" cy="2551519"/>
          </a:xfrm>
          <a:prstGeom prst="rect">
            <a:avLst/>
          </a:prstGeom>
        </p:spPr>
      </p:pic>
      <p:sp>
        <p:nvSpPr>
          <p:cNvPr id="17" name="Arrow: Right 16">
            <a:extLst>
              <a:ext uri="{FF2B5EF4-FFF2-40B4-BE49-F238E27FC236}">
                <a16:creationId xmlns="" xmlns:a16="http://schemas.microsoft.com/office/drawing/2014/main" id="{C27CC788-C6EA-4E9A-8C8C-4FF2D62897FF}"/>
              </a:ext>
            </a:extLst>
          </p:cNvPr>
          <p:cNvSpPr/>
          <p:nvPr/>
        </p:nvSpPr>
        <p:spPr bwMode="auto">
          <a:xfrm rot="16540142">
            <a:off x="6336744" y="3676366"/>
            <a:ext cx="668433" cy="227482"/>
          </a:xfrm>
          <a:prstGeom prst="rightArrow">
            <a:avLst/>
          </a:prstGeom>
          <a:solidFill>
            <a:srgbClr val="FFFF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 xmlns:a16="http://schemas.microsoft.com/office/drawing/2014/main" id="{D9D7DB2A-9E99-4665-9463-FD3F339EA444}"/>
              </a:ext>
            </a:extLst>
          </p:cNvPr>
          <p:cNvSpPr txBox="1"/>
          <p:nvPr/>
        </p:nvSpPr>
        <p:spPr>
          <a:xfrm>
            <a:off x="5657801" y="1732702"/>
            <a:ext cx="2186975" cy="600164"/>
          </a:xfrm>
          <a:prstGeom prst="rect">
            <a:avLst/>
          </a:prstGeom>
          <a:noFill/>
        </p:spPr>
        <p:txBody>
          <a:bodyPr wrap="square" rtlCol="0">
            <a:spAutoFit/>
          </a:bodyPr>
          <a:lstStyle/>
          <a:p>
            <a:pPr algn="ctr">
              <a:lnSpc>
                <a:spcPct val="100000"/>
              </a:lnSpc>
              <a:spcBef>
                <a:spcPts val="0"/>
              </a:spcBef>
            </a:pPr>
            <a:r>
              <a:rPr lang="en-US" sz="1100" b="1" dirty="0">
                <a:solidFill>
                  <a:srgbClr val="C00000"/>
                </a:solidFill>
              </a:rPr>
              <a:t>3MW  5kV SiC VFD Enclosure</a:t>
            </a:r>
          </a:p>
          <a:p>
            <a:pPr algn="ctr">
              <a:lnSpc>
                <a:spcPct val="100000"/>
              </a:lnSpc>
              <a:spcBef>
                <a:spcPts val="0"/>
              </a:spcBef>
            </a:pPr>
            <a:r>
              <a:rPr lang="en-US" sz="1100" b="1" dirty="0">
                <a:solidFill>
                  <a:srgbClr val="C00000"/>
                </a:solidFill>
              </a:rPr>
              <a:t>integrated with motor</a:t>
            </a:r>
          </a:p>
          <a:p>
            <a:pPr algn="ctr">
              <a:lnSpc>
                <a:spcPct val="100000"/>
              </a:lnSpc>
              <a:spcBef>
                <a:spcPts val="0"/>
              </a:spcBef>
            </a:pPr>
            <a:r>
              <a:rPr lang="en-US" sz="1100" b="1" dirty="0">
                <a:solidFill>
                  <a:srgbClr val="C00000"/>
                </a:solidFill>
              </a:rPr>
              <a:t>(shared footprint)</a:t>
            </a:r>
          </a:p>
        </p:txBody>
      </p:sp>
      <p:sp>
        <p:nvSpPr>
          <p:cNvPr id="19" name="TextBox 18">
            <a:extLst>
              <a:ext uri="{FF2B5EF4-FFF2-40B4-BE49-F238E27FC236}">
                <a16:creationId xmlns="" xmlns:a16="http://schemas.microsoft.com/office/drawing/2014/main" id="{A6E15150-5CBC-43D4-B5C4-E93C83992E24}"/>
              </a:ext>
            </a:extLst>
          </p:cNvPr>
          <p:cNvSpPr txBox="1"/>
          <p:nvPr/>
        </p:nvSpPr>
        <p:spPr>
          <a:xfrm>
            <a:off x="5692642" y="3205188"/>
            <a:ext cx="1664238" cy="261610"/>
          </a:xfrm>
          <a:prstGeom prst="rect">
            <a:avLst/>
          </a:prstGeom>
          <a:noFill/>
        </p:spPr>
        <p:txBody>
          <a:bodyPr wrap="none" rtlCol="0">
            <a:spAutoFit/>
          </a:bodyPr>
          <a:lstStyle/>
          <a:p>
            <a:pPr algn="ctr">
              <a:lnSpc>
                <a:spcPct val="100000"/>
              </a:lnSpc>
              <a:spcBef>
                <a:spcPts val="0"/>
              </a:spcBef>
            </a:pPr>
            <a:r>
              <a:rPr lang="en-US" sz="1100" b="1" dirty="0">
                <a:solidFill>
                  <a:schemeClr val="accent2">
                    <a:lumMod val="60000"/>
                    <a:lumOff val="40000"/>
                  </a:schemeClr>
                </a:solidFill>
              </a:rPr>
              <a:t>(The motor goes here</a:t>
            </a:r>
            <a:r>
              <a:rPr lang="en-US" sz="1000" b="1" dirty="0">
                <a:solidFill>
                  <a:schemeClr val="accent2">
                    <a:lumMod val="60000"/>
                    <a:lumOff val="40000"/>
                  </a:schemeClr>
                </a:solidFill>
              </a:rPr>
              <a:t>)</a:t>
            </a:r>
          </a:p>
        </p:txBody>
      </p:sp>
      <p:pic>
        <p:nvPicPr>
          <p:cNvPr id="11" name="Picture 10">
            <a:extLst>
              <a:ext uri="{FF2B5EF4-FFF2-40B4-BE49-F238E27FC236}">
                <a16:creationId xmlns="" xmlns:a16="http://schemas.microsoft.com/office/drawing/2014/main" id="{5C03BFC9-08E2-47A3-9DBA-CFE09B57F9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667"/>
          <a:stretch/>
        </p:blipFill>
        <p:spPr>
          <a:xfrm>
            <a:off x="358809" y="1273455"/>
            <a:ext cx="4172370" cy="2551519"/>
          </a:xfrm>
          <a:prstGeom prst="rect">
            <a:avLst/>
          </a:prstGeom>
        </p:spPr>
      </p:pic>
      <p:sp>
        <p:nvSpPr>
          <p:cNvPr id="20" name="Arrow: Right 16">
            <a:extLst>
              <a:ext uri="{FF2B5EF4-FFF2-40B4-BE49-F238E27FC236}">
                <a16:creationId xmlns="" xmlns:a16="http://schemas.microsoft.com/office/drawing/2014/main" id="{C27CC788-C6EA-4E9A-8C8C-4FF2D62897FF}"/>
              </a:ext>
            </a:extLst>
          </p:cNvPr>
          <p:cNvSpPr/>
          <p:nvPr/>
        </p:nvSpPr>
        <p:spPr bwMode="auto">
          <a:xfrm rot="21294614">
            <a:off x="3633643" y="2003577"/>
            <a:ext cx="1986029" cy="202503"/>
          </a:xfrm>
          <a:prstGeom prst="rightArrow">
            <a:avLst/>
          </a:prstGeom>
          <a:solidFill>
            <a:srgbClr val="FFFF0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20000"/>
              </a:spcBef>
              <a:spcAft>
                <a:spcPct val="0"/>
              </a:spcAft>
              <a:buClr>
                <a:srgbClr val="3367CD"/>
              </a:buClr>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1" name="Title 1">
            <a:extLst>
              <a:ext uri="{FF2B5EF4-FFF2-40B4-BE49-F238E27FC236}">
                <a16:creationId xmlns="" xmlns:a16="http://schemas.microsoft.com/office/drawing/2014/main" id="{CA82763A-65B9-4D61-AFBB-FABAF8489438}"/>
              </a:ext>
            </a:extLst>
          </p:cNvPr>
          <p:cNvSpPr txBox="1">
            <a:spLocks/>
          </p:cNvSpPr>
          <p:nvPr/>
        </p:nvSpPr>
        <p:spPr bwMode="auto">
          <a:xfrm>
            <a:off x="358809" y="685800"/>
            <a:ext cx="4225204" cy="59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200">
                <a:solidFill>
                  <a:srgbClr val="0067C6"/>
                </a:solidFill>
                <a:latin typeface="+mj-lt"/>
                <a:ea typeface="+mj-ea"/>
                <a:cs typeface="+mj-cs"/>
              </a:defRPr>
            </a:lvl1pPr>
            <a:lvl2pPr algn="l" rtl="0" eaLnBrk="0" fontAlgn="base" hangingPunct="0">
              <a:lnSpc>
                <a:spcPct val="90000"/>
              </a:lnSpc>
              <a:spcBef>
                <a:spcPct val="0"/>
              </a:spcBef>
              <a:spcAft>
                <a:spcPct val="0"/>
              </a:spcAft>
              <a:defRPr sz="3200">
                <a:solidFill>
                  <a:srgbClr val="0067C6"/>
                </a:solidFill>
                <a:latin typeface="Arial" charset="0"/>
              </a:defRPr>
            </a:lvl2pPr>
            <a:lvl3pPr algn="l" rtl="0" eaLnBrk="0" fontAlgn="base" hangingPunct="0">
              <a:lnSpc>
                <a:spcPct val="90000"/>
              </a:lnSpc>
              <a:spcBef>
                <a:spcPct val="0"/>
              </a:spcBef>
              <a:spcAft>
                <a:spcPct val="0"/>
              </a:spcAft>
              <a:defRPr sz="3200">
                <a:solidFill>
                  <a:srgbClr val="0067C6"/>
                </a:solidFill>
                <a:latin typeface="Arial" charset="0"/>
              </a:defRPr>
            </a:lvl3pPr>
            <a:lvl4pPr algn="l" rtl="0" eaLnBrk="0" fontAlgn="base" hangingPunct="0">
              <a:lnSpc>
                <a:spcPct val="90000"/>
              </a:lnSpc>
              <a:spcBef>
                <a:spcPct val="0"/>
              </a:spcBef>
              <a:spcAft>
                <a:spcPct val="0"/>
              </a:spcAft>
              <a:defRPr sz="3200">
                <a:solidFill>
                  <a:srgbClr val="0067C6"/>
                </a:solidFill>
                <a:latin typeface="Arial" charset="0"/>
              </a:defRPr>
            </a:lvl4pPr>
            <a:lvl5pPr algn="l" rtl="0" eaLnBrk="0" fontAlgn="base" hangingPunct="0">
              <a:lnSpc>
                <a:spcPct val="90000"/>
              </a:lnSpc>
              <a:spcBef>
                <a:spcPct val="0"/>
              </a:spcBef>
              <a:spcAft>
                <a:spcPct val="0"/>
              </a:spcAft>
              <a:defRPr sz="3200">
                <a:solidFill>
                  <a:srgbClr val="0067C6"/>
                </a:solidFill>
                <a:latin typeface="Arial" charset="0"/>
              </a:defRPr>
            </a:lvl5pPr>
            <a:lvl6pPr marL="457200" algn="l" rtl="0" fontAlgn="base">
              <a:lnSpc>
                <a:spcPct val="90000"/>
              </a:lnSpc>
              <a:spcBef>
                <a:spcPct val="0"/>
              </a:spcBef>
              <a:spcAft>
                <a:spcPct val="0"/>
              </a:spcAft>
              <a:defRPr sz="3200">
                <a:solidFill>
                  <a:srgbClr val="0067C6"/>
                </a:solidFill>
                <a:latin typeface="Arial" charset="0"/>
              </a:defRPr>
            </a:lvl6pPr>
            <a:lvl7pPr marL="914400" algn="l" rtl="0" fontAlgn="base">
              <a:lnSpc>
                <a:spcPct val="90000"/>
              </a:lnSpc>
              <a:spcBef>
                <a:spcPct val="0"/>
              </a:spcBef>
              <a:spcAft>
                <a:spcPct val="0"/>
              </a:spcAft>
              <a:defRPr sz="3200">
                <a:solidFill>
                  <a:srgbClr val="0067C6"/>
                </a:solidFill>
                <a:latin typeface="Arial" charset="0"/>
              </a:defRPr>
            </a:lvl7pPr>
            <a:lvl8pPr marL="1371600" algn="l" rtl="0" fontAlgn="base">
              <a:lnSpc>
                <a:spcPct val="90000"/>
              </a:lnSpc>
              <a:spcBef>
                <a:spcPct val="0"/>
              </a:spcBef>
              <a:spcAft>
                <a:spcPct val="0"/>
              </a:spcAft>
              <a:defRPr sz="3200">
                <a:solidFill>
                  <a:srgbClr val="0067C6"/>
                </a:solidFill>
                <a:latin typeface="Arial" charset="0"/>
              </a:defRPr>
            </a:lvl8pPr>
            <a:lvl9pPr marL="1828800" algn="l" rtl="0" fontAlgn="base">
              <a:lnSpc>
                <a:spcPct val="90000"/>
              </a:lnSpc>
              <a:spcBef>
                <a:spcPct val="0"/>
              </a:spcBef>
              <a:spcAft>
                <a:spcPct val="0"/>
              </a:spcAft>
              <a:defRPr sz="3200">
                <a:solidFill>
                  <a:srgbClr val="0067C6"/>
                </a:solidFill>
                <a:latin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0" cap="none" spc="0" normalizeH="0" baseline="0" noProof="0" dirty="0" smtClean="0">
                <a:ln>
                  <a:noFill/>
                </a:ln>
                <a:effectLst/>
                <a:uLnTx/>
                <a:uFillTx/>
                <a:latin typeface="Arial"/>
                <a:ea typeface="+mj-ea"/>
                <a:cs typeface="+mj-cs"/>
              </a:rPr>
              <a:t>AFE and Inverter set assembled with modules and DC-link Snubbers</a:t>
            </a:r>
            <a:endParaRPr kumimoji="0" lang="en-US" sz="1400" b="1" i="0" u="none" strike="noStrike" kern="0" cap="none" spc="0" normalizeH="0" baseline="0" noProof="0" dirty="0">
              <a:ln>
                <a:noFill/>
              </a:ln>
              <a:effectLst/>
              <a:uLnTx/>
              <a:uFillTx/>
              <a:latin typeface="Arial"/>
              <a:ea typeface="+mj-ea"/>
              <a:cs typeface="+mj-cs"/>
            </a:endParaRPr>
          </a:p>
        </p:txBody>
      </p:sp>
      <p:sp>
        <p:nvSpPr>
          <p:cNvPr id="22" name="Title 1"/>
          <p:cNvSpPr>
            <a:spLocks noGrp="1"/>
          </p:cNvSpPr>
          <p:nvPr>
            <p:ph type="title"/>
          </p:nvPr>
        </p:nvSpPr>
        <p:spPr>
          <a:xfrm>
            <a:off x="0" y="-68580"/>
            <a:ext cx="9085263" cy="812800"/>
          </a:xfrm>
        </p:spPr>
        <p:txBody>
          <a:bodyPr/>
          <a:lstStyle/>
          <a:p>
            <a:r>
              <a:rPr lang="en-US" sz="2800" dirty="0" smtClean="0">
                <a:solidFill>
                  <a:schemeClr val="accent5"/>
                </a:solidFill>
              </a:rPr>
              <a:t>Accomplishments – </a:t>
            </a:r>
            <a:r>
              <a:rPr lang="en-US" sz="2400" dirty="0" smtClean="0">
                <a:solidFill>
                  <a:schemeClr val="accent5"/>
                </a:solidFill>
              </a:rPr>
              <a:t>Eaton,</a:t>
            </a:r>
            <a:r>
              <a:rPr lang="en-US" sz="2800" dirty="0" smtClean="0">
                <a:solidFill>
                  <a:schemeClr val="accent5"/>
                </a:solidFill>
              </a:rPr>
              <a:t> </a:t>
            </a:r>
            <a:r>
              <a:rPr lang="en-US" sz="2400" dirty="0" smtClean="0">
                <a:solidFill>
                  <a:srgbClr val="000099"/>
                </a:solidFill>
              </a:rPr>
              <a:t>Next </a:t>
            </a:r>
            <a:r>
              <a:rPr lang="en-US" sz="2400" dirty="0">
                <a:solidFill>
                  <a:srgbClr val="000099"/>
                </a:solidFill>
              </a:rPr>
              <a:t>Generation Electric </a:t>
            </a:r>
            <a:r>
              <a:rPr lang="en-US" sz="2400" dirty="0" smtClean="0">
                <a:solidFill>
                  <a:srgbClr val="000099"/>
                </a:solidFill>
              </a:rPr>
              <a:t>Machine</a:t>
            </a:r>
            <a:endParaRPr lang="en-US" sz="2400" dirty="0">
              <a:solidFill>
                <a:schemeClr val="accent5"/>
              </a:solidFill>
            </a:endParaRPr>
          </a:p>
        </p:txBody>
      </p:sp>
    </p:spTree>
    <p:extLst>
      <p:ext uri="{BB962C8B-B14F-4D97-AF65-F5344CB8AC3E}">
        <p14:creationId xmlns:p14="http://schemas.microsoft.com/office/powerpoint/2010/main" val="3818247635"/>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a:xfrm>
            <a:off x="0" y="-68580"/>
            <a:ext cx="9123680" cy="812800"/>
          </a:xfrm>
        </p:spPr>
        <p:txBody>
          <a:bodyPr/>
          <a:lstStyle/>
          <a:p>
            <a:r>
              <a:rPr lang="en-US" sz="2800" dirty="0" smtClean="0">
                <a:solidFill>
                  <a:schemeClr val="accent5"/>
                </a:solidFill>
              </a:rPr>
              <a:t>Accomplishments – </a:t>
            </a:r>
            <a:r>
              <a:rPr lang="en-US" sz="2400" dirty="0" smtClean="0">
                <a:solidFill>
                  <a:schemeClr val="accent5"/>
                </a:solidFill>
              </a:rPr>
              <a:t>Clemson</a:t>
            </a:r>
            <a:r>
              <a:rPr lang="en-US" sz="2800" dirty="0" smtClean="0">
                <a:solidFill>
                  <a:schemeClr val="accent5"/>
                </a:solidFill>
              </a:rPr>
              <a:t>, </a:t>
            </a:r>
            <a:r>
              <a:rPr lang="en-US" sz="2400" dirty="0" smtClean="0">
                <a:solidFill>
                  <a:srgbClr val="000099"/>
                </a:solidFill>
              </a:rPr>
              <a:t>Next </a:t>
            </a:r>
            <a:r>
              <a:rPr lang="en-US" sz="2400" dirty="0">
                <a:solidFill>
                  <a:srgbClr val="000099"/>
                </a:solidFill>
              </a:rPr>
              <a:t>Generation Electric </a:t>
            </a:r>
            <a:r>
              <a:rPr lang="en-US" sz="2400" dirty="0" smtClean="0">
                <a:solidFill>
                  <a:srgbClr val="000099"/>
                </a:solidFill>
              </a:rPr>
              <a:t>Machine</a:t>
            </a:r>
            <a:endParaRPr lang="en-US" sz="2400" dirty="0">
              <a:solidFill>
                <a:schemeClr val="accent5"/>
              </a:solidFill>
            </a:endParaRPr>
          </a:p>
        </p:txBody>
      </p:sp>
      <p:pic>
        <p:nvPicPr>
          <p:cNvPr id="23" name="Picture 2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66800"/>
            <a:ext cx="9123680" cy="5147912"/>
          </a:xfrm>
          <a:prstGeom prst="rect">
            <a:avLst/>
          </a:prstGeom>
          <a:noFill/>
        </p:spPr>
      </p:pic>
    </p:spTree>
    <p:extLst>
      <p:ext uri="{BB962C8B-B14F-4D97-AF65-F5344CB8AC3E}">
        <p14:creationId xmlns:p14="http://schemas.microsoft.com/office/powerpoint/2010/main" val="1108032468"/>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506" y="898148"/>
            <a:ext cx="8866094" cy="5578852"/>
          </a:xfrm>
          <a:prstGeom prst="rect">
            <a:avLst/>
          </a:prstGeom>
        </p:spPr>
        <p:txBody>
          <a:bodyPr vert="horz" wrap="none" lIns="91440" tIns="45720" rIns="91440" bIns="45720" rtlCol="0">
            <a:noAutofit/>
          </a:bodyPr>
          <a:lstStyle/>
          <a:p>
            <a:pPr marL="457200" indent="-457200" fontAlgn="auto">
              <a:spcBef>
                <a:spcPts val="0"/>
              </a:spcBef>
              <a:spcAft>
                <a:spcPts val="300"/>
              </a:spcAft>
              <a:buFont typeface="Wingdings" panose="05000000000000000000" pitchFamily="2" charset="2"/>
              <a:buChar char="Ø"/>
              <a:defRPr/>
            </a:pPr>
            <a:r>
              <a:rPr lang="en-US" sz="2000" b="1" i="1" dirty="0" smtClean="0">
                <a:solidFill>
                  <a:srgbClr val="000099"/>
                </a:solidFill>
                <a:latin typeface="Calibri"/>
                <a:cs typeface="Arial Narrow"/>
              </a:rPr>
              <a:t>NREL MV grid-scale </a:t>
            </a:r>
            <a:r>
              <a:rPr lang="en-US" sz="2000" b="1" i="1" dirty="0">
                <a:solidFill>
                  <a:srgbClr val="000099"/>
                </a:solidFill>
                <a:latin typeface="Calibri"/>
                <a:cs typeface="Arial Narrow"/>
              </a:rPr>
              <a:t>power </a:t>
            </a:r>
            <a:r>
              <a:rPr lang="en-US" sz="2000" b="1" i="1" dirty="0" smtClean="0">
                <a:solidFill>
                  <a:srgbClr val="000099"/>
                </a:solidFill>
                <a:latin typeface="Calibri"/>
                <a:cs typeface="Arial Narrow"/>
              </a:rPr>
              <a:t>electronics</a:t>
            </a:r>
            <a:r>
              <a:rPr lang="en-US" sz="2000" b="1" dirty="0">
                <a:solidFill>
                  <a:srgbClr val="000099"/>
                </a:solidFill>
                <a:latin typeface="Calibri"/>
                <a:cs typeface="Arial Narrow"/>
              </a:rPr>
              <a:t> </a:t>
            </a:r>
            <a:r>
              <a:rPr lang="en-US" sz="2000" b="1" dirty="0" smtClean="0">
                <a:solidFill>
                  <a:srgbClr val="000099"/>
                </a:solidFill>
                <a:latin typeface="Calibri"/>
                <a:cs typeface="Arial Narrow"/>
              </a:rPr>
              <a:t> ($7.5M </a:t>
            </a:r>
            <a:r>
              <a:rPr lang="en-US" sz="2000" b="1" dirty="0">
                <a:solidFill>
                  <a:srgbClr val="000099"/>
                </a:solidFill>
                <a:latin typeface="Calibri"/>
                <a:cs typeface="Arial Narrow"/>
              </a:rPr>
              <a:t>federal </a:t>
            </a:r>
            <a:r>
              <a:rPr lang="en-US" sz="2000" b="1" dirty="0" smtClean="0">
                <a:solidFill>
                  <a:srgbClr val="000099"/>
                </a:solidFill>
                <a:latin typeface="Calibri"/>
                <a:cs typeface="Arial Narrow"/>
              </a:rPr>
              <a:t>funds for </a:t>
            </a:r>
            <a:r>
              <a:rPr lang="en-US" sz="2000" b="1" dirty="0">
                <a:solidFill>
                  <a:srgbClr val="000099"/>
                </a:solidFill>
                <a:latin typeface="Calibri"/>
                <a:cs typeface="Arial Narrow"/>
              </a:rPr>
              <a:t>3 </a:t>
            </a:r>
            <a:r>
              <a:rPr lang="en-US" sz="2000" b="1" dirty="0" err="1">
                <a:solidFill>
                  <a:srgbClr val="000099"/>
                </a:solidFill>
                <a:latin typeface="Calibri"/>
                <a:cs typeface="Arial Narrow"/>
              </a:rPr>
              <a:t>Yrs</a:t>
            </a:r>
            <a:r>
              <a:rPr lang="en-US" sz="2000" b="1" dirty="0" smtClean="0">
                <a:solidFill>
                  <a:srgbClr val="000099"/>
                </a:solidFill>
                <a:latin typeface="Calibri"/>
                <a:cs typeface="Arial Narrow"/>
              </a:rPr>
              <a:t>) </a:t>
            </a:r>
            <a:r>
              <a:rPr lang="en-US" sz="2000" b="1" i="1" dirty="0" smtClean="0">
                <a:solidFill>
                  <a:srgbClr val="000099"/>
                </a:solidFill>
                <a:latin typeface="Calibri"/>
                <a:cs typeface="Arial Narrow"/>
              </a:rPr>
              <a:t>: </a:t>
            </a:r>
          </a:p>
          <a:p>
            <a:pPr marL="800100" lvl="1" indent="-342900" fontAlgn="auto">
              <a:spcBef>
                <a:spcPts val="0"/>
              </a:spcBef>
              <a:spcAft>
                <a:spcPts val="300"/>
              </a:spcAft>
              <a:buFont typeface="Arial" panose="020B0604020202020204" pitchFamily="34" charset="0"/>
              <a:buChar char="•"/>
              <a:defRPr/>
            </a:pPr>
            <a:r>
              <a:rPr lang="en-US" dirty="0" smtClean="0">
                <a:solidFill>
                  <a:srgbClr val="4C4C4C"/>
                </a:solidFill>
                <a:latin typeface="Calibri"/>
                <a:cs typeface="Arial Narrow"/>
              </a:rPr>
              <a:t>13.8 kV directly-connect grid inverters and AC-AC converters </a:t>
            </a:r>
          </a:p>
          <a:p>
            <a:pPr marL="800100" lvl="1" indent="-342900" fontAlgn="auto">
              <a:spcBef>
                <a:spcPts val="0"/>
              </a:spcBef>
              <a:spcAft>
                <a:spcPts val="300"/>
              </a:spcAft>
              <a:buFont typeface="Arial" panose="020B0604020202020204" pitchFamily="34" charset="0"/>
              <a:buChar char="•"/>
              <a:defRPr/>
            </a:pPr>
            <a:r>
              <a:rPr lang="en-US" dirty="0" smtClean="0">
                <a:solidFill>
                  <a:srgbClr val="4C4C4C"/>
                </a:solidFill>
                <a:latin typeface="Calibri"/>
                <a:cs typeface="Arial Narrow"/>
              </a:rPr>
              <a:t>MV directly-connected inverter testing facilities </a:t>
            </a:r>
          </a:p>
          <a:p>
            <a:pPr marL="800100" lvl="1" indent="-342900" fontAlgn="auto">
              <a:spcBef>
                <a:spcPts val="0"/>
              </a:spcBef>
              <a:spcAft>
                <a:spcPts val="300"/>
              </a:spcAft>
              <a:buFont typeface="Arial" panose="020B0604020202020204" pitchFamily="34" charset="0"/>
              <a:buChar char="•"/>
              <a:defRPr/>
            </a:pPr>
            <a:r>
              <a:rPr lang="en-US" dirty="0" smtClean="0">
                <a:solidFill>
                  <a:srgbClr val="4C4C4C"/>
                </a:solidFill>
                <a:latin typeface="Calibri"/>
                <a:cs typeface="Arial Narrow"/>
              </a:rPr>
              <a:t>application simulation and benefit analysis</a:t>
            </a:r>
          </a:p>
        </p:txBody>
      </p:sp>
      <p:sp>
        <p:nvSpPr>
          <p:cNvPr id="5" name="Title 1"/>
          <p:cNvSpPr txBox="1">
            <a:spLocks/>
          </p:cNvSpPr>
          <p:nvPr/>
        </p:nvSpPr>
        <p:spPr>
          <a:xfrm>
            <a:off x="0" y="0"/>
            <a:ext cx="9167648" cy="821948"/>
          </a:xfrm>
          <a:prstGeom prst="rect">
            <a:avLst/>
          </a:prstGeom>
        </p:spPr>
        <p:txBody>
          <a:bodyPr anchor="ctr" anchorCtr="0">
            <a:noAutofit/>
          </a:bodyPr>
          <a:lst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Franklin Gothic Book"/>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pPr>
              <a:lnSpc>
                <a:spcPct val="80000"/>
              </a:lnSpc>
            </a:pPr>
            <a:r>
              <a:rPr sz="2800" smtClean="0">
                <a:solidFill>
                  <a:srgbClr val="017A3E"/>
                </a:solidFill>
                <a:ea typeface="+mn-ea"/>
                <a:cs typeface="+mn-cs"/>
              </a:rPr>
              <a:t>Technical </a:t>
            </a:r>
            <a:r>
              <a:rPr sz="2800">
                <a:solidFill>
                  <a:srgbClr val="017A3E"/>
                </a:solidFill>
                <a:ea typeface="+mn-ea"/>
                <a:cs typeface="+mn-cs"/>
              </a:rPr>
              <a:t>Topic Activities – </a:t>
            </a:r>
            <a:r>
              <a:rPr sz="2400" smtClean="0">
                <a:solidFill>
                  <a:srgbClr val="000099"/>
                </a:solidFill>
              </a:rPr>
              <a:t>WBG Power Electronics Lab Call</a:t>
            </a:r>
            <a:endParaRPr sz="2400">
              <a:solidFill>
                <a:srgbClr val="000099"/>
              </a:solidFill>
            </a:endParaRPr>
          </a:p>
        </p:txBody>
      </p:sp>
      <p:pic>
        <p:nvPicPr>
          <p:cNvPr id="4" name="Picture 3">
            <a:extLst>
              <a:ext uri="{FF2B5EF4-FFF2-40B4-BE49-F238E27FC236}">
                <a16:creationId xmlns="" xmlns:a16="http://schemas.microsoft.com/office/drawing/2014/main" id="{05D59FDA-C414-4B45-BCAB-DBD1F4BAE2C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0"/>
            <a:ext cx="8301084" cy="4154976"/>
          </a:xfrm>
          <a:prstGeom prst="rect">
            <a:avLst/>
          </a:prstGeom>
          <a:noFill/>
          <a:ln>
            <a:noFill/>
          </a:ln>
        </p:spPr>
      </p:pic>
    </p:spTree>
    <p:extLst>
      <p:ext uri="{BB962C8B-B14F-4D97-AF65-F5344CB8AC3E}">
        <p14:creationId xmlns:p14="http://schemas.microsoft.com/office/powerpoint/2010/main" val="487780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a:solidFill>
                  <a:schemeClr val="accent5"/>
                </a:solidFill>
              </a:rPr>
              <a:t>WBG Power Electronics - Collaborations</a:t>
            </a:r>
          </a:p>
        </p:txBody>
      </p:sp>
      <p:sp>
        <p:nvSpPr>
          <p:cNvPr id="3" name="TextBox 2"/>
          <p:cNvSpPr txBox="1"/>
          <p:nvPr/>
        </p:nvSpPr>
        <p:spPr>
          <a:xfrm>
            <a:off x="228600" y="990600"/>
            <a:ext cx="8610600" cy="5047536"/>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000" b="1" dirty="0" smtClean="0">
                <a:solidFill>
                  <a:srgbClr val="50565C"/>
                </a:solidFill>
                <a:latin typeface="Franklin Gothic Book"/>
              </a:rPr>
              <a:t>US Navy, Army and Air Force programs on Wide-Bandgap Power Electronics</a:t>
            </a:r>
          </a:p>
          <a:p>
            <a:pPr marL="285750" indent="-285750" fontAlgn="ctr">
              <a:spcBef>
                <a:spcPts val="600"/>
              </a:spcBef>
              <a:spcAft>
                <a:spcPts val="600"/>
              </a:spcAft>
              <a:buClr>
                <a:srgbClr val="7AC143"/>
              </a:buClr>
              <a:buFont typeface="Wingdings" panose="05000000000000000000" pitchFamily="2" charset="2"/>
              <a:buChar char="Ø"/>
            </a:pPr>
            <a:r>
              <a:rPr lang="en-US" sz="2000" b="1" dirty="0" smtClean="0">
                <a:solidFill>
                  <a:srgbClr val="50565C"/>
                </a:solidFill>
                <a:latin typeface="Franklin Gothic Book"/>
              </a:rPr>
              <a:t>ARPA-E Power Electronics Programs</a:t>
            </a:r>
          </a:p>
          <a:p>
            <a:pPr marL="285750" indent="-285750" fontAlgn="ctr">
              <a:spcBef>
                <a:spcPts val="600"/>
              </a:spcBef>
              <a:spcAft>
                <a:spcPts val="600"/>
              </a:spcAft>
              <a:buClr>
                <a:srgbClr val="7AC143"/>
              </a:buClr>
              <a:buFont typeface="Wingdings" panose="05000000000000000000" pitchFamily="2" charset="2"/>
              <a:buChar char="Ø"/>
            </a:pPr>
            <a:r>
              <a:rPr lang="en-US" sz="2000" b="1" dirty="0" smtClean="0">
                <a:solidFill>
                  <a:srgbClr val="50565C"/>
                </a:solidFill>
                <a:latin typeface="Franklin Gothic Book"/>
              </a:rPr>
              <a:t>DOE EERE Power Electronics Programs: </a:t>
            </a:r>
          </a:p>
          <a:p>
            <a:pPr marL="742950" lvl="1" indent="-285750" fontAlgn="ctr">
              <a:spcBef>
                <a:spcPts val="0"/>
              </a:spcBef>
              <a:spcAft>
                <a:spcPts val="600"/>
              </a:spcAft>
              <a:buClr>
                <a:srgbClr val="7AC143"/>
              </a:buClr>
              <a:buFont typeface="Wingdings" panose="05000000000000000000" pitchFamily="2" charset="2"/>
              <a:buChar char="Ø"/>
            </a:pPr>
            <a:r>
              <a:rPr lang="en-US" dirty="0">
                <a:solidFill>
                  <a:srgbClr val="50565C"/>
                </a:solidFill>
                <a:latin typeface="Franklin Gothic Book"/>
              </a:rPr>
              <a:t>Electric </a:t>
            </a:r>
            <a:r>
              <a:rPr lang="en-US" dirty="0" smtClean="0">
                <a:solidFill>
                  <a:srgbClr val="50565C"/>
                </a:solidFill>
                <a:latin typeface="Franklin Gothic Book"/>
              </a:rPr>
              <a:t>Vehicle (propulsion, converters, and chargers), </a:t>
            </a:r>
            <a:endParaRPr lang="en-US"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Solar, </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Fuel Cell, </a:t>
            </a:r>
          </a:p>
          <a:p>
            <a:pPr marL="742950" lvl="1" indent="-285750" fontAlgn="ctr">
              <a:spcBef>
                <a:spcPts val="0"/>
              </a:spcBef>
              <a:spcAft>
                <a:spcPts val="600"/>
              </a:spcAft>
              <a:buClr>
                <a:srgbClr val="7AC143"/>
              </a:buClr>
              <a:buFont typeface="Wingdings" panose="05000000000000000000" pitchFamily="2" charset="2"/>
              <a:buChar char="Ø"/>
            </a:pPr>
            <a:r>
              <a:rPr lang="en-US" dirty="0" smtClean="0">
                <a:solidFill>
                  <a:srgbClr val="50565C"/>
                </a:solidFill>
                <a:latin typeface="Franklin Gothic Book"/>
              </a:rPr>
              <a:t>Wind and Water Power</a:t>
            </a:r>
          </a:p>
          <a:p>
            <a:pPr marL="285750" indent="-285750" fontAlgn="ctr">
              <a:spcBef>
                <a:spcPts val="600"/>
              </a:spcBef>
              <a:spcAft>
                <a:spcPts val="600"/>
              </a:spcAft>
              <a:buClr>
                <a:srgbClr val="7AC143"/>
              </a:buClr>
              <a:buFont typeface="Wingdings" panose="05000000000000000000" pitchFamily="2" charset="2"/>
              <a:buChar char="Ø"/>
            </a:pPr>
            <a:r>
              <a:rPr lang="en-US" sz="2000" b="1" dirty="0">
                <a:solidFill>
                  <a:srgbClr val="50565C"/>
                </a:solidFill>
                <a:latin typeface="Franklin Gothic Book"/>
              </a:rPr>
              <a:t>AMO Flexible CHP Projects</a:t>
            </a:r>
          </a:p>
          <a:p>
            <a:pPr marL="285750" indent="-285750" fontAlgn="ctr">
              <a:spcBef>
                <a:spcPts val="600"/>
              </a:spcBef>
              <a:spcAft>
                <a:spcPts val="600"/>
              </a:spcAft>
              <a:buClr>
                <a:srgbClr val="7AC143"/>
              </a:buClr>
              <a:buFont typeface="Wingdings" panose="05000000000000000000" pitchFamily="2" charset="2"/>
              <a:buChar char="Ø"/>
            </a:pPr>
            <a:r>
              <a:rPr lang="en-US" sz="2000" b="1" dirty="0" smtClean="0">
                <a:solidFill>
                  <a:srgbClr val="50565C"/>
                </a:solidFill>
                <a:latin typeface="Franklin Gothic Book"/>
              </a:rPr>
              <a:t>DOE Energy </a:t>
            </a:r>
            <a:r>
              <a:rPr lang="en-US" sz="2000" b="1" dirty="0">
                <a:solidFill>
                  <a:srgbClr val="50565C"/>
                </a:solidFill>
                <a:latin typeface="Franklin Gothic Book"/>
              </a:rPr>
              <a:t>Storage Grand </a:t>
            </a:r>
            <a:r>
              <a:rPr lang="en-US" sz="2000" b="1" dirty="0" smtClean="0">
                <a:solidFill>
                  <a:srgbClr val="50565C"/>
                </a:solidFill>
                <a:latin typeface="Franklin Gothic Book"/>
              </a:rPr>
              <a:t>Challenge</a:t>
            </a:r>
          </a:p>
          <a:p>
            <a:pPr marL="285750" indent="-285750" fontAlgn="ctr">
              <a:spcBef>
                <a:spcPts val="600"/>
              </a:spcBef>
              <a:spcAft>
                <a:spcPts val="600"/>
              </a:spcAft>
              <a:buClr>
                <a:srgbClr val="7AC143"/>
              </a:buClr>
              <a:buFont typeface="Wingdings" panose="05000000000000000000" pitchFamily="2" charset="2"/>
              <a:buChar char="Ø"/>
            </a:pPr>
            <a:r>
              <a:rPr lang="en-US" sz="2000" b="1" dirty="0" smtClean="0">
                <a:solidFill>
                  <a:srgbClr val="50565C"/>
                </a:solidFill>
                <a:latin typeface="Franklin Gothic Book"/>
              </a:rPr>
              <a:t>NREL Research </a:t>
            </a:r>
            <a:r>
              <a:rPr lang="en-US" sz="2000" b="1" dirty="0">
                <a:solidFill>
                  <a:srgbClr val="50565C"/>
                </a:solidFill>
                <a:latin typeface="Franklin Gothic Book"/>
              </a:rPr>
              <a:t>for Integrated Energy Systems (ARIES) initiative</a:t>
            </a:r>
            <a:endParaRPr lang="en-US" sz="2000" b="1" dirty="0" smtClean="0">
              <a:solidFill>
                <a:srgbClr val="50565C"/>
              </a:solidFill>
              <a:latin typeface="Franklin Gothic Book"/>
            </a:endParaRPr>
          </a:p>
          <a:p>
            <a:pPr marL="285750" indent="-285750" fontAlgn="ctr">
              <a:spcBef>
                <a:spcPts val="600"/>
              </a:spcBef>
              <a:spcAft>
                <a:spcPts val="600"/>
              </a:spcAft>
              <a:buClr>
                <a:srgbClr val="7AC143"/>
              </a:buClr>
              <a:buFont typeface="Wingdings" panose="05000000000000000000" pitchFamily="2" charset="2"/>
              <a:buChar char="Ø"/>
            </a:pPr>
            <a:r>
              <a:rPr lang="en-US" sz="2000" b="1" dirty="0" smtClean="0">
                <a:solidFill>
                  <a:srgbClr val="50565C"/>
                </a:solidFill>
                <a:latin typeface="Franklin Gothic Book"/>
              </a:rPr>
              <a:t>DOE Office of Electricity - Grid Modernization</a:t>
            </a:r>
            <a:endParaRPr lang="en-US" sz="2000" b="1" dirty="0">
              <a:solidFill>
                <a:srgbClr val="50565C"/>
              </a:solidFill>
              <a:latin typeface="Franklin Gothic Book"/>
            </a:endParaRPr>
          </a:p>
          <a:p>
            <a:pPr marL="285750" indent="-285750" fontAlgn="ctr">
              <a:spcBef>
                <a:spcPts val="600"/>
              </a:spcBef>
              <a:spcAft>
                <a:spcPts val="600"/>
              </a:spcAft>
              <a:buClr>
                <a:srgbClr val="7AC143"/>
              </a:buClr>
              <a:buFont typeface="Wingdings" panose="05000000000000000000" pitchFamily="2" charset="2"/>
              <a:buChar char="Ø"/>
            </a:pPr>
            <a:endParaRPr lang="en-US" sz="2000" b="1" dirty="0" smtClean="0">
              <a:solidFill>
                <a:srgbClr val="50565C"/>
              </a:solidFill>
              <a:latin typeface="Franklin Gothic Book"/>
            </a:endParaRPr>
          </a:p>
        </p:txBody>
      </p:sp>
    </p:spTree>
    <p:extLst>
      <p:ext uri="{BB962C8B-B14F-4D97-AF65-F5344CB8AC3E}">
        <p14:creationId xmlns:p14="http://schemas.microsoft.com/office/powerpoint/2010/main" val="564824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smtClean="0">
                <a:solidFill>
                  <a:schemeClr val="accent5"/>
                </a:solidFill>
              </a:rPr>
              <a:t>Wide Bandgap (WBG) Power Electronics - Background</a:t>
            </a:r>
            <a:endParaRPr lang="en-US" sz="2800" dirty="0">
              <a:solidFill>
                <a:schemeClr val="accent5"/>
              </a:solidFill>
            </a:endParaRPr>
          </a:p>
        </p:txBody>
      </p:sp>
      <p:sp>
        <p:nvSpPr>
          <p:cNvPr id="3" name="TextBox 2"/>
          <p:cNvSpPr txBox="1"/>
          <p:nvPr/>
        </p:nvSpPr>
        <p:spPr>
          <a:xfrm>
            <a:off x="228600" y="1002298"/>
            <a:ext cx="8534400" cy="5370701"/>
          </a:xfrm>
          <a:prstGeom prst="rect">
            <a:avLst/>
          </a:prstGeom>
          <a:noFill/>
        </p:spPr>
        <p:txBody>
          <a:bodyPr wrap="square" rtlCol="0">
            <a:spAutoFit/>
          </a:bodyPr>
          <a:lstStyle/>
          <a:p>
            <a:pPr marL="285750" indent="-285750" fontAlgn="ctr">
              <a:spcBef>
                <a:spcPts val="0"/>
              </a:spcBef>
              <a:spcAft>
                <a:spcPts val="600"/>
              </a:spcAft>
              <a:buClr>
                <a:srgbClr val="7AC143"/>
              </a:buClr>
              <a:buFont typeface="Wingdings" panose="05000000000000000000" pitchFamily="2" charset="2"/>
              <a:buChar char="Ø"/>
            </a:pPr>
            <a:r>
              <a:rPr lang="en-US" sz="2400" b="1" dirty="0" smtClean="0">
                <a:solidFill>
                  <a:srgbClr val="000099"/>
                </a:solidFill>
                <a:latin typeface="Franklin Gothic Book"/>
              </a:rPr>
              <a:t>Why </a:t>
            </a:r>
            <a:r>
              <a:rPr lang="en-US" sz="2400" b="1" dirty="0">
                <a:solidFill>
                  <a:srgbClr val="000099"/>
                </a:solidFill>
                <a:latin typeface="Franklin Gothic Book"/>
              </a:rPr>
              <a:t>is topic of interest to </a:t>
            </a:r>
            <a:r>
              <a:rPr lang="en-US" sz="2400" b="1" dirty="0" smtClean="0">
                <a:solidFill>
                  <a:srgbClr val="000099"/>
                </a:solidFill>
                <a:latin typeface="Franklin Gothic Book"/>
              </a:rPr>
              <a:t>AMO</a:t>
            </a:r>
          </a:p>
          <a:p>
            <a:pPr marL="742950" lvl="1" indent="-285750" fontAlgn="ctr">
              <a:spcBef>
                <a:spcPts val="0"/>
              </a:spcBef>
              <a:spcAft>
                <a:spcPts val="1200"/>
              </a:spcAft>
              <a:buClr>
                <a:srgbClr val="7AC143"/>
              </a:buClr>
              <a:buFont typeface="Courier New" panose="02070309020205020404" pitchFamily="49" charset="0"/>
              <a:buChar char="o"/>
            </a:pPr>
            <a:r>
              <a:rPr lang="en-US" sz="2000" dirty="0" smtClean="0">
                <a:solidFill>
                  <a:srgbClr val="50565C"/>
                </a:solidFill>
                <a:latin typeface="Franklin Gothic Book"/>
              </a:rPr>
              <a:t>Power Electronics is a key enabling technology for advancement of all electric power and energy systems.</a:t>
            </a:r>
            <a:endParaRPr lang="en-US" sz="2000" dirty="0">
              <a:solidFill>
                <a:srgbClr val="50565C"/>
              </a:solidFill>
              <a:latin typeface="Franklin Gothic Book"/>
            </a:endParaRPr>
          </a:p>
          <a:p>
            <a:pPr marL="742950" lvl="1" indent="-285750" fontAlgn="ctr">
              <a:spcBef>
                <a:spcPts val="0"/>
              </a:spcBef>
              <a:spcAft>
                <a:spcPts val="1200"/>
              </a:spcAft>
              <a:buClr>
                <a:srgbClr val="7AC143"/>
              </a:buClr>
              <a:buFont typeface="Courier New" panose="02070309020205020404" pitchFamily="49" charset="0"/>
              <a:buChar char="o"/>
            </a:pPr>
            <a:r>
              <a:rPr lang="en-US" sz="2000" dirty="0" smtClean="0">
                <a:solidFill>
                  <a:srgbClr val="50565C"/>
                </a:solidFill>
                <a:latin typeface="Franklin Gothic Book"/>
              </a:rPr>
              <a:t>Wide </a:t>
            </a:r>
            <a:r>
              <a:rPr lang="en-US" sz="2000" dirty="0">
                <a:solidFill>
                  <a:srgbClr val="50565C"/>
                </a:solidFill>
                <a:latin typeface="Franklin Gothic Book"/>
              </a:rPr>
              <a:t>bandgap (WBG) </a:t>
            </a:r>
            <a:r>
              <a:rPr lang="en-US" sz="2000" dirty="0" smtClean="0">
                <a:solidFill>
                  <a:srgbClr val="50565C"/>
                </a:solidFill>
                <a:latin typeface="Franklin Gothic Book"/>
              </a:rPr>
              <a:t>power semiconductors operate </a:t>
            </a:r>
            <a:r>
              <a:rPr lang="en-US" sz="2000" dirty="0">
                <a:solidFill>
                  <a:srgbClr val="50565C"/>
                </a:solidFill>
                <a:latin typeface="Franklin Gothic Book"/>
              </a:rPr>
              <a:t>at </a:t>
            </a:r>
            <a:r>
              <a:rPr lang="en-US" sz="2000" dirty="0" smtClean="0">
                <a:solidFill>
                  <a:srgbClr val="50565C"/>
                </a:solidFill>
                <a:latin typeface="Franklin Gothic Book"/>
              </a:rPr>
              <a:t>higher voltages, </a:t>
            </a:r>
            <a:r>
              <a:rPr lang="en-US" sz="2000" dirty="0">
                <a:solidFill>
                  <a:srgbClr val="50565C"/>
                </a:solidFill>
                <a:latin typeface="Franklin Gothic Book"/>
              </a:rPr>
              <a:t>temperatures and </a:t>
            </a:r>
            <a:r>
              <a:rPr lang="en-US" sz="2000" dirty="0" smtClean="0">
                <a:solidFill>
                  <a:srgbClr val="50565C"/>
                </a:solidFill>
                <a:latin typeface="Franklin Gothic Book"/>
              </a:rPr>
              <a:t>switching </a:t>
            </a:r>
            <a:r>
              <a:rPr lang="en-US" sz="2000" dirty="0">
                <a:solidFill>
                  <a:srgbClr val="50565C"/>
                </a:solidFill>
                <a:latin typeface="Franklin Gothic Book"/>
              </a:rPr>
              <a:t>frequencies </a:t>
            </a:r>
            <a:r>
              <a:rPr lang="en-US" sz="2000" dirty="0" smtClean="0">
                <a:solidFill>
                  <a:srgbClr val="50565C"/>
                </a:solidFill>
                <a:latin typeface="Franklin Gothic Book"/>
              </a:rPr>
              <a:t>than Silicon devices enabling better efficiency and more compact power electronics.</a:t>
            </a:r>
            <a:endParaRPr lang="en-US" sz="2400" dirty="0" smtClean="0">
              <a:solidFill>
                <a:srgbClr val="50565C"/>
              </a:solidFill>
              <a:latin typeface="Franklin Gothic Book"/>
            </a:endParaRPr>
          </a:p>
          <a:p>
            <a:pPr marL="285750" indent="-285750" fontAlgn="ctr">
              <a:spcBef>
                <a:spcPts val="600"/>
              </a:spcBef>
              <a:spcAft>
                <a:spcPts val="600"/>
              </a:spcAft>
              <a:buClr>
                <a:srgbClr val="7AC143"/>
              </a:buClr>
              <a:buFont typeface="Wingdings" panose="05000000000000000000" pitchFamily="2" charset="2"/>
              <a:buChar char="Ø"/>
            </a:pPr>
            <a:r>
              <a:rPr lang="en-US" sz="2400" b="1" dirty="0" smtClean="0">
                <a:solidFill>
                  <a:srgbClr val="000099"/>
                </a:solidFill>
                <a:latin typeface="Franklin Gothic Book"/>
              </a:rPr>
              <a:t>What is the opportunity space</a:t>
            </a:r>
          </a:p>
          <a:p>
            <a:pPr marL="742950" lvl="1" indent="-285750" fontAlgn="ctr">
              <a:spcBef>
                <a:spcPts val="0"/>
              </a:spcBef>
              <a:spcAft>
                <a:spcPts val="1200"/>
              </a:spcAft>
              <a:buClr>
                <a:srgbClr val="7AC143"/>
              </a:buClr>
              <a:buFont typeface="Courier New" panose="02070309020205020404" pitchFamily="49" charset="0"/>
              <a:buChar char="o"/>
            </a:pPr>
            <a:r>
              <a:rPr lang="en-US" sz="2000" dirty="0" smtClean="0">
                <a:solidFill>
                  <a:srgbClr val="50565C"/>
                </a:solidFill>
                <a:latin typeface="Franklin Gothic Book"/>
              </a:rPr>
              <a:t>US produced WBG </a:t>
            </a:r>
            <a:r>
              <a:rPr lang="en-US" sz="2000" dirty="0">
                <a:solidFill>
                  <a:srgbClr val="50565C"/>
                </a:solidFill>
                <a:latin typeface="Franklin Gothic Book"/>
              </a:rPr>
              <a:t>power devices will replace </a:t>
            </a:r>
            <a:r>
              <a:rPr lang="en-US" sz="2000" dirty="0" smtClean="0">
                <a:solidFill>
                  <a:srgbClr val="50565C"/>
                </a:solidFill>
                <a:latin typeface="Franklin Gothic Book"/>
              </a:rPr>
              <a:t>off-shore produced Silicon power devices </a:t>
            </a:r>
            <a:r>
              <a:rPr lang="en-US" sz="2000" dirty="0">
                <a:solidFill>
                  <a:srgbClr val="50565C"/>
                </a:solidFill>
                <a:latin typeface="Franklin Gothic Book"/>
              </a:rPr>
              <a:t>and will extend the application </a:t>
            </a:r>
            <a:r>
              <a:rPr lang="en-US" sz="2000" dirty="0" smtClean="0">
                <a:solidFill>
                  <a:srgbClr val="50565C"/>
                </a:solidFill>
                <a:latin typeface="Franklin Gothic Book"/>
              </a:rPr>
              <a:t>ranges </a:t>
            </a:r>
            <a:r>
              <a:rPr lang="en-US" sz="2000" dirty="0">
                <a:solidFill>
                  <a:srgbClr val="50565C"/>
                </a:solidFill>
                <a:latin typeface="Franklin Gothic Book"/>
              </a:rPr>
              <a:t>to higher </a:t>
            </a:r>
            <a:r>
              <a:rPr lang="en-US" sz="2000" dirty="0" smtClean="0">
                <a:solidFill>
                  <a:srgbClr val="50565C"/>
                </a:solidFill>
                <a:latin typeface="Franklin Gothic Book"/>
              </a:rPr>
              <a:t>voltages and higher power </a:t>
            </a:r>
            <a:r>
              <a:rPr lang="en-US" sz="2000" dirty="0">
                <a:solidFill>
                  <a:srgbClr val="50565C"/>
                </a:solidFill>
                <a:latin typeface="Franklin Gothic Book"/>
              </a:rPr>
              <a:t>(industrial and </a:t>
            </a:r>
            <a:r>
              <a:rPr lang="en-US" sz="2000" dirty="0" smtClean="0">
                <a:solidFill>
                  <a:srgbClr val="50565C"/>
                </a:solidFill>
                <a:latin typeface="Franklin Gothic Book"/>
              </a:rPr>
              <a:t>grid applications).</a:t>
            </a:r>
          </a:p>
          <a:p>
            <a:pPr marL="742950" lvl="1" indent="-285750" fontAlgn="ctr">
              <a:spcBef>
                <a:spcPts val="0"/>
              </a:spcBef>
              <a:spcAft>
                <a:spcPts val="1200"/>
              </a:spcAft>
              <a:buClr>
                <a:srgbClr val="7AC143"/>
              </a:buClr>
              <a:buFont typeface="Courier New" panose="02070309020205020404" pitchFamily="49" charset="0"/>
              <a:buChar char="o"/>
            </a:pPr>
            <a:r>
              <a:rPr lang="en-US" sz="2000" dirty="0" smtClean="0">
                <a:solidFill>
                  <a:srgbClr val="50565C"/>
                </a:solidFill>
                <a:latin typeface="Franklin Gothic Book"/>
              </a:rPr>
              <a:t>A </a:t>
            </a:r>
            <a:r>
              <a:rPr lang="en-US" sz="2000" dirty="0">
                <a:solidFill>
                  <a:srgbClr val="50565C"/>
                </a:solidFill>
                <a:latin typeface="Franklin Gothic Book"/>
              </a:rPr>
              <a:t>strong US </a:t>
            </a:r>
            <a:r>
              <a:rPr lang="en-US" sz="2000" dirty="0" smtClean="0">
                <a:solidFill>
                  <a:srgbClr val="50565C"/>
                </a:solidFill>
                <a:latin typeface="Franklin Gothic Book"/>
              </a:rPr>
              <a:t>WBG power electronics </a:t>
            </a:r>
            <a:r>
              <a:rPr lang="en-US" sz="2000" dirty="0">
                <a:solidFill>
                  <a:srgbClr val="50565C"/>
                </a:solidFill>
                <a:latin typeface="Franklin Gothic Book"/>
              </a:rPr>
              <a:t>supply chain ecosystem (material, device, package, and power electronics application) </a:t>
            </a:r>
            <a:r>
              <a:rPr lang="en-US" sz="2000" dirty="0" smtClean="0">
                <a:solidFill>
                  <a:srgbClr val="50565C"/>
                </a:solidFill>
                <a:latin typeface="Franklin Gothic Book"/>
              </a:rPr>
              <a:t>will </a:t>
            </a:r>
            <a:r>
              <a:rPr lang="en-US" sz="2000" dirty="0">
                <a:solidFill>
                  <a:srgbClr val="50565C"/>
                </a:solidFill>
                <a:latin typeface="Franklin Gothic Book"/>
              </a:rPr>
              <a:t>provide US advantage </a:t>
            </a:r>
            <a:r>
              <a:rPr lang="en-US" sz="2000" dirty="0" smtClean="0">
                <a:solidFill>
                  <a:srgbClr val="50565C"/>
                </a:solidFill>
                <a:latin typeface="Franklin Gothic Book"/>
              </a:rPr>
              <a:t>for high-power </a:t>
            </a:r>
            <a:r>
              <a:rPr lang="en-US" sz="2000" dirty="0">
                <a:solidFill>
                  <a:srgbClr val="50565C"/>
                </a:solidFill>
                <a:latin typeface="Franklin Gothic Book"/>
              </a:rPr>
              <a:t>equipment </a:t>
            </a:r>
            <a:r>
              <a:rPr lang="en-US" sz="2000" dirty="0" smtClean="0">
                <a:solidFill>
                  <a:srgbClr val="50565C"/>
                </a:solidFill>
                <a:latin typeface="Franklin Gothic Book"/>
              </a:rPr>
              <a:t>manufacturers.</a:t>
            </a:r>
            <a:endParaRPr lang="en-US" sz="2000" dirty="0">
              <a:solidFill>
                <a:srgbClr val="50565C"/>
              </a:solidFill>
              <a:latin typeface="Franklin Gothic Book"/>
            </a:endParaRPr>
          </a:p>
          <a:p>
            <a:pPr marL="742950" lvl="1" indent="-285750" fontAlgn="ctr">
              <a:spcBef>
                <a:spcPts val="0"/>
              </a:spcBef>
              <a:spcAft>
                <a:spcPts val="600"/>
              </a:spcAft>
              <a:buClr>
                <a:srgbClr val="7AC143"/>
              </a:buClr>
              <a:buFont typeface="Wingdings" panose="05000000000000000000" pitchFamily="2" charset="2"/>
              <a:buChar char="Ø"/>
            </a:pPr>
            <a:endParaRPr lang="en-US" sz="2000" dirty="0" smtClean="0">
              <a:solidFill>
                <a:srgbClr val="50565C"/>
              </a:solidFill>
              <a:latin typeface="Franklin Gothic Book"/>
            </a:endParaRPr>
          </a:p>
        </p:txBody>
      </p:sp>
    </p:spTree>
    <p:extLst>
      <p:ext uri="{BB962C8B-B14F-4D97-AF65-F5344CB8AC3E}">
        <p14:creationId xmlns:p14="http://schemas.microsoft.com/office/powerpoint/2010/main" val="2549499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WBG Power Electronics - Challenges and Barriers</a:t>
            </a:r>
          </a:p>
        </p:txBody>
      </p:sp>
      <p:sp>
        <p:nvSpPr>
          <p:cNvPr id="3" name="TextBox 2"/>
          <p:cNvSpPr txBox="1"/>
          <p:nvPr/>
        </p:nvSpPr>
        <p:spPr>
          <a:xfrm>
            <a:off x="228600" y="1150233"/>
            <a:ext cx="8724900" cy="4555093"/>
          </a:xfrm>
          <a:prstGeom prst="rect">
            <a:avLst/>
          </a:prstGeom>
          <a:noFill/>
        </p:spPr>
        <p:txBody>
          <a:bodyPr wrap="square" rtlCol="0">
            <a:spAutoFit/>
          </a:bodyPr>
          <a:lstStyle/>
          <a:p>
            <a:pPr marL="285750" indent="-285750" fontAlgn="ctr">
              <a:spcBef>
                <a:spcPts val="0"/>
              </a:spcBef>
              <a:spcAft>
                <a:spcPts val="1200"/>
              </a:spcAft>
              <a:buClr>
                <a:srgbClr val="7AC143"/>
              </a:buClr>
              <a:buFont typeface="Wingdings" panose="05000000000000000000" pitchFamily="2" charset="2"/>
              <a:buChar char="Ø"/>
            </a:pPr>
            <a:r>
              <a:rPr lang="en-US" sz="2000" b="1" dirty="0">
                <a:solidFill>
                  <a:srgbClr val="000099"/>
                </a:solidFill>
                <a:latin typeface="Franklin Gothic Book"/>
              </a:rPr>
              <a:t>Device reliability: </a:t>
            </a:r>
            <a:r>
              <a:rPr lang="en-US" sz="2000" dirty="0">
                <a:solidFill>
                  <a:srgbClr val="50565C"/>
                </a:solidFill>
                <a:latin typeface="Franklin Gothic Book"/>
              </a:rPr>
              <a:t>variability in threshold voltages and low device reliability (perceived or actual) compared to silicon-based technologies; long term reliability data unavailable for wide bandgap devices</a:t>
            </a:r>
            <a:r>
              <a:rPr lang="en-US" sz="2000" dirty="0" smtClean="0">
                <a:solidFill>
                  <a:srgbClr val="50565C"/>
                </a:solidFill>
                <a:latin typeface="Franklin Gothic Book"/>
              </a:rPr>
              <a:t>.</a:t>
            </a:r>
          </a:p>
          <a:p>
            <a:pPr marL="285750" indent="-285750" fontAlgn="ctr">
              <a:spcBef>
                <a:spcPts val="0"/>
              </a:spcBef>
              <a:spcAft>
                <a:spcPts val="1200"/>
              </a:spcAft>
              <a:buClr>
                <a:srgbClr val="7AC143"/>
              </a:buClr>
              <a:buFont typeface="Wingdings" panose="05000000000000000000" pitchFamily="2" charset="2"/>
              <a:buChar char="Ø"/>
            </a:pPr>
            <a:r>
              <a:rPr lang="en-US" sz="2000" b="1" dirty="0" smtClean="0">
                <a:solidFill>
                  <a:srgbClr val="000099"/>
                </a:solidFill>
                <a:latin typeface="Franklin Gothic Book"/>
              </a:rPr>
              <a:t>High-voltage device/system reliability:  </a:t>
            </a:r>
            <a:r>
              <a:rPr lang="en-US" sz="2000" dirty="0" smtClean="0">
                <a:solidFill>
                  <a:srgbClr val="50565C"/>
                </a:solidFill>
                <a:latin typeface="Franklin Gothic Book"/>
              </a:rPr>
              <a:t>reliability qualification of &gt; 10 kV </a:t>
            </a:r>
            <a:r>
              <a:rPr lang="en-US" sz="2000" dirty="0" err="1" smtClean="0">
                <a:solidFill>
                  <a:srgbClr val="50565C"/>
                </a:solidFill>
                <a:latin typeface="Franklin Gothic Book"/>
              </a:rPr>
              <a:t>SiC</a:t>
            </a:r>
            <a:r>
              <a:rPr lang="en-US" sz="2000" dirty="0" smtClean="0">
                <a:solidFill>
                  <a:srgbClr val="50565C"/>
                </a:solidFill>
                <a:latin typeface="Franklin Gothic Book"/>
              </a:rPr>
              <a:t> die and power modules, and grid-scale laboratory testing of 13.8 kV WBG power electronics is needed to enable the technology adoption.</a:t>
            </a:r>
          </a:p>
          <a:p>
            <a:pPr marL="285750" indent="-285750" fontAlgn="ctr">
              <a:spcBef>
                <a:spcPts val="0"/>
              </a:spcBef>
              <a:spcAft>
                <a:spcPts val="1200"/>
              </a:spcAft>
              <a:buClr>
                <a:srgbClr val="7AC143"/>
              </a:buClr>
              <a:buFont typeface="Wingdings" panose="05000000000000000000" pitchFamily="2" charset="2"/>
              <a:buChar char="Ø"/>
            </a:pPr>
            <a:r>
              <a:rPr lang="en-US" sz="2000" b="1" dirty="0" smtClean="0">
                <a:solidFill>
                  <a:srgbClr val="000099"/>
                </a:solidFill>
                <a:latin typeface="Franklin Gothic Book"/>
              </a:rPr>
              <a:t>Process induced defects: </a:t>
            </a:r>
            <a:r>
              <a:rPr lang="en-US" sz="2000" dirty="0" smtClean="0">
                <a:solidFill>
                  <a:srgbClr val="50565C"/>
                </a:solidFill>
                <a:latin typeface="Franklin Gothic Book"/>
              </a:rPr>
              <a:t>a better understanding of the origin of defects induced in </a:t>
            </a:r>
            <a:r>
              <a:rPr lang="en-US" sz="2000" dirty="0" err="1" smtClean="0">
                <a:solidFill>
                  <a:srgbClr val="50565C"/>
                </a:solidFill>
                <a:latin typeface="Franklin Gothic Book"/>
              </a:rPr>
              <a:t>SiC</a:t>
            </a:r>
            <a:r>
              <a:rPr lang="en-US" sz="2000" dirty="0" smtClean="0">
                <a:solidFill>
                  <a:srgbClr val="50565C"/>
                </a:solidFill>
                <a:latin typeface="Franklin Gothic Book"/>
              </a:rPr>
              <a:t> during ion implantation and the ability to lower the </a:t>
            </a:r>
            <a:r>
              <a:rPr lang="en-US" sz="2000" dirty="0" err="1" smtClean="0">
                <a:solidFill>
                  <a:srgbClr val="50565C"/>
                </a:solidFill>
                <a:latin typeface="Franklin Gothic Book"/>
              </a:rPr>
              <a:t>SiC</a:t>
            </a:r>
            <a:r>
              <a:rPr lang="en-US" sz="2000" dirty="0" smtClean="0">
                <a:solidFill>
                  <a:srgbClr val="50565C"/>
                </a:solidFill>
                <a:latin typeface="Franklin Gothic Book"/>
              </a:rPr>
              <a:t> substrate temperature during ion implantation are needed to enable lower cost manufacturing.</a:t>
            </a:r>
          </a:p>
          <a:p>
            <a:pPr marL="285750" indent="-285750" fontAlgn="ctr">
              <a:spcBef>
                <a:spcPts val="0"/>
              </a:spcBef>
              <a:spcAft>
                <a:spcPts val="1200"/>
              </a:spcAft>
              <a:buClr>
                <a:srgbClr val="7AC143"/>
              </a:buClr>
              <a:buFont typeface="Wingdings" panose="05000000000000000000" pitchFamily="2" charset="2"/>
              <a:buChar char="Ø"/>
            </a:pPr>
            <a:r>
              <a:rPr lang="en-US" sz="2000" b="1" dirty="0" smtClean="0">
                <a:solidFill>
                  <a:srgbClr val="000099"/>
                </a:solidFill>
                <a:latin typeface="Franklin Gothic Book"/>
              </a:rPr>
              <a:t>Defect </a:t>
            </a:r>
            <a:r>
              <a:rPr lang="en-US" sz="2000" b="1" dirty="0">
                <a:solidFill>
                  <a:srgbClr val="000099"/>
                </a:solidFill>
                <a:latin typeface="Franklin Gothic Book"/>
              </a:rPr>
              <a:t>metrology for bulk </a:t>
            </a:r>
            <a:r>
              <a:rPr lang="en-US" sz="2000" b="1" dirty="0" err="1">
                <a:solidFill>
                  <a:srgbClr val="000099"/>
                </a:solidFill>
                <a:latin typeface="Franklin Gothic Book"/>
              </a:rPr>
              <a:t>GaN</a:t>
            </a:r>
            <a:r>
              <a:rPr lang="en-US" sz="2000" b="1" dirty="0">
                <a:solidFill>
                  <a:srgbClr val="000099"/>
                </a:solidFill>
                <a:latin typeface="Franklin Gothic Book"/>
              </a:rPr>
              <a:t>: </a:t>
            </a:r>
            <a:r>
              <a:rPr lang="en-US" sz="2000" dirty="0">
                <a:solidFill>
                  <a:srgbClr val="50565C"/>
                </a:solidFill>
                <a:latin typeface="Franklin Gothic Book"/>
              </a:rPr>
              <a:t>wafer scan defect metrology and correlation to device performance and yield is needed to enable manufacturing of bulk </a:t>
            </a:r>
            <a:r>
              <a:rPr lang="en-US" sz="2000" dirty="0" err="1">
                <a:solidFill>
                  <a:srgbClr val="50565C"/>
                </a:solidFill>
                <a:latin typeface="Franklin Gothic Book"/>
              </a:rPr>
              <a:t>GaN</a:t>
            </a:r>
            <a:r>
              <a:rPr lang="en-US" sz="2000" dirty="0">
                <a:solidFill>
                  <a:srgbClr val="50565C"/>
                </a:solidFill>
                <a:latin typeface="Franklin Gothic Book"/>
              </a:rPr>
              <a:t> thick </a:t>
            </a:r>
            <a:r>
              <a:rPr lang="en-US" sz="2000" dirty="0" err="1">
                <a:solidFill>
                  <a:srgbClr val="50565C"/>
                </a:solidFill>
                <a:latin typeface="Franklin Gothic Book"/>
              </a:rPr>
              <a:t>exitaxial</a:t>
            </a:r>
            <a:r>
              <a:rPr lang="en-US" sz="2000" dirty="0">
                <a:solidFill>
                  <a:srgbClr val="50565C"/>
                </a:solidFill>
                <a:latin typeface="Franklin Gothic Book"/>
              </a:rPr>
              <a:t> layers suitable for high-voltage vertical </a:t>
            </a:r>
            <a:r>
              <a:rPr lang="en-US" sz="2000" dirty="0" err="1">
                <a:solidFill>
                  <a:srgbClr val="50565C"/>
                </a:solidFill>
                <a:latin typeface="Franklin Gothic Book"/>
              </a:rPr>
              <a:t>GaN</a:t>
            </a:r>
            <a:r>
              <a:rPr lang="en-US" sz="2000" dirty="0">
                <a:solidFill>
                  <a:srgbClr val="50565C"/>
                </a:solidFill>
                <a:latin typeface="Franklin Gothic Book"/>
              </a:rPr>
              <a:t> devices</a:t>
            </a:r>
            <a:r>
              <a:rPr lang="en-US" sz="2000" dirty="0" smtClean="0">
                <a:solidFill>
                  <a:srgbClr val="50565C"/>
                </a:solidFill>
                <a:latin typeface="Franklin Gothic Book"/>
              </a:rPr>
              <a:t>.</a:t>
            </a:r>
          </a:p>
        </p:txBody>
      </p:sp>
    </p:spTree>
    <p:extLst>
      <p:ext uri="{BB962C8B-B14F-4D97-AF65-F5344CB8AC3E}">
        <p14:creationId xmlns:p14="http://schemas.microsoft.com/office/powerpoint/2010/main" val="340894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724900" cy="812800"/>
          </a:xfrm>
        </p:spPr>
        <p:txBody>
          <a:bodyPr/>
          <a:lstStyle/>
          <a:p>
            <a:r>
              <a:rPr lang="en-US" sz="2800" dirty="0">
                <a:solidFill>
                  <a:schemeClr val="accent5"/>
                </a:solidFill>
              </a:rPr>
              <a:t>WBG Power E</a:t>
            </a:r>
            <a:r>
              <a:rPr lang="en-US" sz="2800" dirty="0">
                <a:solidFill>
                  <a:srgbClr val="017A3E"/>
                </a:solidFill>
              </a:rPr>
              <a:t>lectr</a:t>
            </a:r>
            <a:r>
              <a:rPr lang="en-US" sz="2800" dirty="0">
                <a:solidFill>
                  <a:schemeClr val="accent5"/>
                </a:solidFill>
              </a:rPr>
              <a:t>onics - Objectives and Targets (MYPP)</a:t>
            </a:r>
          </a:p>
        </p:txBody>
      </p:sp>
      <p:sp>
        <p:nvSpPr>
          <p:cNvPr id="4" name="Rectangle: Rounded Corners 3">
            <a:extLst>
              <a:ext uri="{FF2B5EF4-FFF2-40B4-BE49-F238E27FC236}">
                <a16:creationId xmlns:a16="http://schemas.microsoft.com/office/drawing/2014/main" xmlns="" id="{46ADA786-E0F6-4D98-B093-8EAC761CC3EE}"/>
              </a:ext>
            </a:extLst>
          </p:cNvPr>
          <p:cNvSpPr/>
          <p:nvPr/>
        </p:nvSpPr>
        <p:spPr>
          <a:xfrm>
            <a:off x="381000" y="914400"/>
            <a:ext cx="7924800" cy="15240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OBJECTIVE</a:t>
            </a:r>
          </a:p>
          <a:p>
            <a:pPr algn="ctr"/>
            <a:r>
              <a:rPr lang="en-US" dirty="0" smtClean="0">
                <a:solidFill>
                  <a:schemeClr val="tx1"/>
                </a:solidFill>
              </a:rPr>
              <a:t>Advance economically </a:t>
            </a:r>
            <a:r>
              <a:rPr lang="en-US" dirty="0">
                <a:solidFill>
                  <a:schemeClr val="tx1"/>
                </a:solidFill>
              </a:rPr>
              <a:t>viable wide bandgap semiconductor </a:t>
            </a:r>
            <a:r>
              <a:rPr lang="en-US" dirty="0" smtClean="0">
                <a:solidFill>
                  <a:schemeClr val="tx1"/>
                </a:solidFill>
              </a:rPr>
              <a:t>materials and devices</a:t>
            </a:r>
            <a:r>
              <a:rPr lang="en-US" dirty="0">
                <a:solidFill>
                  <a:schemeClr val="tx1"/>
                </a:solidFill>
              </a:rPr>
              <a:t>, technologies, and applications that result in improvements in energy efficiency, enable cost-efficient integration of power systems, and accelerate the adoption of clean energy technologies</a:t>
            </a:r>
            <a:r>
              <a:rPr lang="en-US" dirty="0" smtClean="0">
                <a:solidFill>
                  <a:schemeClr val="tx1"/>
                </a:solidFill>
              </a:rPr>
              <a:t>.</a:t>
            </a:r>
          </a:p>
        </p:txBody>
      </p:sp>
      <p:sp>
        <p:nvSpPr>
          <p:cNvPr id="5" name="Rectangle: Rounded Corners 4">
            <a:extLst>
              <a:ext uri="{FF2B5EF4-FFF2-40B4-BE49-F238E27FC236}">
                <a16:creationId xmlns:a16="http://schemas.microsoft.com/office/drawing/2014/main" xmlns="" id="{64B6DB81-0887-4A83-AAB3-486D2FF782C1}"/>
              </a:ext>
            </a:extLst>
          </p:cNvPr>
          <p:cNvSpPr/>
          <p:nvPr/>
        </p:nvSpPr>
        <p:spPr>
          <a:xfrm>
            <a:off x="381000" y="2514600"/>
            <a:ext cx="7924800" cy="386080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4"/>
          </a:lnRef>
          <a:fillRef idx="3">
            <a:schemeClr val="accent4"/>
          </a:fillRef>
          <a:effectRef idx="2">
            <a:schemeClr val="accent4"/>
          </a:effectRef>
          <a:fontRef idx="minor">
            <a:schemeClr val="lt1"/>
          </a:fontRef>
        </p:style>
        <p:txBody>
          <a:bodyPr rtlCol="0" anchor="ctr"/>
          <a:lstStyle/>
          <a:p>
            <a:pPr algn="ctr">
              <a:spcAft>
                <a:spcPts val="600"/>
              </a:spcAft>
            </a:pPr>
            <a:endParaRPr lang="en-US" b="1" dirty="0" smtClean="0">
              <a:solidFill>
                <a:schemeClr val="tx1"/>
              </a:solidFill>
            </a:endParaRPr>
          </a:p>
          <a:p>
            <a:pPr algn="ctr">
              <a:spcAft>
                <a:spcPts val="600"/>
              </a:spcAft>
            </a:pPr>
            <a:endParaRPr lang="en-US" b="1" dirty="0" smtClean="0">
              <a:solidFill>
                <a:schemeClr val="tx1"/>
              </a:solidFill>
            </a:endParaRPr>
          </a:p>
          <a:p>
            <a:pPr algn="ctr">
              <a:spcAft>
                <a:spcPts val="600"/>
              </a:spcAft>
            </a:pPr>
            <a:endParaRPr lang="en-US" b="1" dirty="0" smtClean="0">
              <a:solidFill>
                <a:schemeClr val="tx1"/>
              </a:solidFill>
            </a:endParaRPr>
          </a:p>
          <a:p>
            <a:pPr algn="ctr">
              <a:spcAft>
                <a:spcPts val="600"/>
              </a:spcAft>
            </a:pPr>
            <a:endParaRPr lang="en-US" b="1" dirty="0" smtClean="0">
              <a:solidFill>
                <a:schemeClr val="tx1"/>
              </a:solidFill>
            </a:endParaRPr>
          </a:p>
          <a:p>
            <a:pPr algn="ctr">
              <a:spcAft>
                <a:spcPts val="600"/>
              </a:spcAft>
            </a:pPr>
            <a:endParaRPr lang="en-US" b="1" dirty="0" smtClean="0">
              <a:solidFill>
                <a:schemeClr val="tx1"/>
              </a:solidFill>
            </a:endParaRPr>
          </a:p>
          <a:p>
            <a:pPr algn="ctr">
              <a:spcAft>
                <a:spcPts val="600"/>
              </a:spcAft>
            </a:pPr>
            <a:endParaRPr lang="en-US" b="1" dirty="0" smtClean="0">
              <a:solidFill>
                <a:schemeClr val="tx1"/>
              </a:solidFill>
            </a:endParaRPr>
          </a:p>
          <a:p>
            <a:pPr algn="ctr">
              <a:spcAft>
                <a:spcPts val="600"/>
              </a:spcAft>
            </a:pPr>
            <a:endParaRPr lang="en-US" b="1" dirty="0" smtClean="0">
              <a:solidFill>
                <a:schemeClr val="tx1"/>
              </a:solidFill>
            </a:endParaRPr>
          </a:p>
          <a:p>
            <a:pPr algn="ctr">
              <a:spcAft>
                <a:spcPts val="600"/>
              </a:spcAft>
            </a:pPr>
            <a:endParaRPr lang="en-US" b="1" dirty="0" smtClean="0">
              <a:solidFill>
                <a:schemeClr val="tx1"/>
              </a:solidFill>
            </a:endParaRPr>
          </a:p>
          <a:p>
            <a:pPr algn="ctr">
              <a:spcAft>
                <a:spcPts val="600"/>
              </a:spcAft>
            </a:pPr>
            <a:endParaRPr lang="en-US" b="1" dirty="0" smtClean="0">
              <a:solidFill>
                <a:schemeClr val="tx1"/>
              </a:solidFill>
            </a:endParaRPr>
          </a:p>
          <a:p>
            <a:pPr algn="ctr">
              <a:spcAft>
                <a:spcPts val="600"/>
              </a:spcAft>
            </a:pPr>
            <a:endParaRPr lang="en-US" b="1" dirty="0" smtClean="0">
              <a:solidFill>
                <a:schemeClr val="tx1"/>
              </a:solidFill>
            </a:endParaRPr>
          </a:p>
          <a:p>
            <a:pPr algn="ctr">
              <a:spcAft>
                <a:spcPts val="600"/>
              </a:spcAft>
            </a:pPr>
            <a:endParaRPr lang="en-US" b="1" dirty="0" smtClean="0">
              <a:solidFill>
                <a:schemeClr val="tx1"/>
              </a:solidFill>
            </a:endParaRPr>
          </a:p>
          <a:p>
            <a:pPr algn="ctr">
              <a:spcAft>
                <a:spcPts val="600"/>
              </a:spcAft>
            </a:pPr>
            <a:r>
              <a:rPr lang="en-US" b="1" dirty="0" smtClean="0">
                <a:solidFill>
                  <a:schemeClr val="tx1"/>
                </a:solidFill>
              </a:rPr>
              <a:t>TARGETS</a:t>
            </a:r>
            <a:endParaRPr lang="en-US" dirty="0" smtClean="0">
              <a:solidFill>
                <a:schemeClr val="tx1"/>
              </a:solidFill>
            </a:endParaRPr>
          </a:p>
          <a:p>
            <a:pPr marL="342900" indent="-342900">
              <a:spcAft>
                <a:spcPts val="600"/>
              </a:spcAft>
              <a:buFont typeface="+mj-lt"/>
              <a:buAutoNum type="arabicPeriod"/>
            </a:pPr>
            <a:r>
              <a:rPr lang="en-US" b="1" dirty="0" smtClean="0">
                <a:solidFill>
                  <a:schemeClr val="tx1"/>
                </a:solidFill>
              </a:rPr>
              <a:t>Reduce volume and weight </a:t>
            </a:r>
            <a:r>
              <a:rPr lang="en-US" dirty="0" smtClean="0">
                <a:solidFill>
                  <a:schemeClr val="tx1"/>
                </a:solidFill>
              </a:rPr>
              <a:t>of targeted power electronic systems by 50% with respect to their silicon-based equivalent.</a:t>
            </a:r>
          </a:p>
          <a:p>
            <a:pPr marL="342900" indent="-342900">
              <a:spcAft>
                <a:spcPts val="600"/>
              </a:spcAft>
              <a:buFont typeface="+mj-lt"/>
              <a:buAutoNum type="arabicPeriod"/>
            </a:pPr>
            <a:r>
              <a:rPr lang="en-US" b="1" dirty="0" smtClean="0">
                <a:solidFill>
                  <a:schemeClr val="tx1"/>
                </a:solidFill>
              </a:rPr>
              <a:t>Increase the efficiency </a:t>
            </a:r>
            <a:r>
              <a:rPr lang="en-US" dirty="0" smtClean="0">
                <a:solidFill>
                  <a:schemeClr val="tx1"/>
                </a:solidFill>
              </a:rPr>
              <a:t>of targeted power electronic systems by 2%–3% (a reduction in losses of 28% or above) with respect to their silicon-based equivalents.</a:t>
            </a:r>
          </a:p>
          <a:p>
            <a:pPr marL="342900" indent="-342900">
              <a:spcAft>
                <a:spcPts val="600"/>
              </a:spcAft>
              <a:buFont typeface="+mj-lt"/>
              <a:buAutoNum type="arabicPeriod"/>
            </a:pPr>
            <a:r>
              <a:rPr lang="en-US" b="1" dirty="0" smtClean="0">
                <a:solidFill>
                  <a:schemeClr val="tx1"/>
                </a:solidFill>
              </a:rPr>
              <a:t>Validate a factor of 3 improvement in the reliability </a:t>
            </a:r>
            <a:r>
              <a:rPr lang="en-US" dirty="0" smtClean="0">
                <a:solidFill>
                  <a:schemeClr val="tx1"/>
                </a:solidFill>
              </a:rPr>
              <a:t>(failures reduced to one-third over 10 years) of targeted electrical devices produced at high volumes over their silicon-based equivalent.</a:t>
            </a:r>
          </a:p>
          <a:p>
            <a:pPr marL="342900" indent="-342900">
              <a:spcAft>
                <a:spcPts val="600"/>
              </a:spcAft>
              <a:buFont typeface="+mj-lt"/>
              <a:buAutoNum type="arabicPeriod"/>
            </a:pPr>
            <a:r>
              <a:rPr lang="en-US" b="1" dirty="0">
                <a:solidFill>
                  <a:schemeClr val="tx1"/>
                </a:solidFill>
              </a:rPr>
              <a:t>Develop a 1 megawatt (MW) electric motor, operating at 15,000 </a:t>
            </a:r>
            <a:r>
              <a:rPr lang="en-US" b="1" dirty="0" smtClean="0">
                <a:solidFill>
                  <a:schemeClr val="tx1"/>
                </a:solidFill>
              </a:rPr>
              <a:t>rpm</a:t>
            </a:r>
            <a:r>
              <a:rPr lang="en-US" dirty="0" smtClean="0">
                <a:solidFill>
                  <a:schemeClr val="tx1"/>
                </a:solidFill>
              </a:rPr>
              <a:t>, </a:t>
            </a:r>
            <a:r>
              <a:rPr lang="en-US" dirty="0">
                <a:solidFill>
                  <a:schemeClr val="tx1"/>
                </a:solidFill>
              </a:rPr>
              <a:t>driven by a WBG-based, medium voltage, variable speed drive, with a minimum system efficiency of 93%.</a:t>
            </a:r>
            <a:endParaRPr lang="en-US" dirty="0" smtClean="0">
              <a:solidFill>
                <a:schemeClr val="tx1"/>
              </a:solidFill>
            </a:endParaRPr>
          </a:p>
          <a:p>
            <a:pPr marL="342900" indent="-342900">
              <a:spcAft>
                <a:spcPts val="600"/>
              </a:spcAft>
              <a:buFont typeface="+mj-lt"/>
              <a:buAutoNum type="arabicPeriod"/>
            </a:pPr>
            <a:endParaRPr lang="en-US" dirty="0" smtClean="0">
              <a:solidFill>
                <a:schemeClr val="tx1"/>
              </a:solidFill>
            </a:endParaRPr>
          </a:p>
          <a:p>
            <a:pPr>
              <a:spcAft>
                <a:spcPts val="600"/>
              </a:spcAft>
            </a:pPr>
            <a:endParaRPr lang="en-US" dirty="0" smtClean="0">
              <a:solidFill>
                <a:schemeClr val="tx1"/>
              </a:solidFill>
            </a:endParaRPr>
          </a:p>
          <a:p>
            <a:pPr>
              <a:spcAft>
                <a:spcPts val="600"/>
              </a:spcAft>
            </a:pPr>
            <a:endParaRPr lang="en-US" dirty="0" smtClean="0">
              <a:solidFill>
                <a:schemeClr val="tx1"/>
              </a:solidFill>
            </a:endParaRPr>
          </a:p>
          <a:p>
            <a:pPr>
              <a:spcAft>
                <a:spcPts val="600"/>
              </a:spcAft>
            </a:pPr>
            <a:endParaRPr lang="en-US" dirty="0" smtClean="0">
              <a:solidFill>
                <a:schemeClr val="tx1"/>
              </a:solidFill>
            </a:endParaRPr>
          </a:p>
          <a:p>
            <a:pPr>
              <a:spcAft>
                <a:spcPts val="600"/>
              </a:spcAft>
            </a:pPr>
            <a:endParaRPr lang="en-US" dirty="0" smtClean="0">
              <a:solidFill>
                <a:schemeClr val="tx1"/>
              </a:solidFill>
            </a:endParaRPr>
          </a:p>
          <a:p>
            <a:pPr>
              <a:spcAft>
                <a:spcPts val="600"/>
              </a:spcAft>
            </a:pPr>
            <a:endParaRPr lang="en-US" dirty="0" smtClean="0">
              <a:solidFill>
                <a:schemeClr val="tx1"/>
              </a:solidFill>
            </a:endParaRPr>
          </a:p>
          <a:p>
            <a:pPr>
              <a:spcAft>
                <a:spcPts val="600"/>
              </a:spcAft>
            </a:pPr>
            <a:endParaRPr lang="en-US" dirty="0" smtClean="0">
              <a:solidFill>
                <a:schemeClr val="tx1"/>
              </a:solidFill>
            </a:endParaRPr>
          </a:p>
          <a:p>
            <a:pPr>
              <a:spcAft>
                <a:spcPts val="600"/>
              </a:spcAft>
            </a:pPr>
            <a:endParaRPr lang="en-US" dirty="0" smtClean="0">
              <a:solidFill>
                <a:schemeClr val="tx1"/>
              </a:solidFill>
            </a:endParaRPr>
          </a:p>
          <a:p>
            <a:pPr>
              <a:spcAft>
                <a:spcPts val="600"/>
              </a:spcAft>
            </a:pPr>
            <a:endParaRPr lang="en-US" dirty="0" smtClean="0">
              <a:solidFill>
                <a:schemeClr val="tx1"/>
              </a:solidFill>
            </a:endParaRPr>
          </a:p>
          <a:p>
            <a:pPr>
              <a:spcAft>
                <a:spcPts val="600"/>
              </a:spcAft>
            </a:pPr>
            <a:endParaRPr lang="en-US" dirty="0" smtClean="0">
              <a:solidFill>
                <a:schemeClr val="tx1"/>
              </a:solidFill>
            </a:endParaRPr>
          </a:p>
          <a:p>
            <a:pPr algn="ctr">
              <a:spcAft>
                <a:spcPts val="600"/>
              </a:spcAft>
            </a:pPr>
            <a:endParaRPr lang="en-US" dirty="0">
              <a:solidFill>
                <a:schemeClr val="tx1"/>
              </a:solidFill>
            </a:endParaRPr>
          </a:p>
        </p:txBody>
      </p:sp>
    </p:spTree>
    <p:extLst>
      <p:ext uri="{BB962C8B-B14F-4D97-AF65-F5344CB8AC3E}">
        <p14:creationId xmlns:p14="http://schemas.microsoft.com/office/powerpoint/2010/main" val="3367898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02603" y="0"/>
            <a:ext cx="772919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42991" rtl="0" eaLnBrk="1" fontAlgn="base" hangingPunct="1">
              <a:spcBef>
                <a:spcPct val="0"/>
              </a:spcBef>
              <a:spcAft>
                <a:spcPct val="0"/>
              </a:spcAft>
              <a:defRPr lang="en-US" sz="6000" b="1" kern="1200">
                <a:solidFill>
                  <a:srgbClr val="007934"/>
                </a:solidFill>
                <a:latin typeface="+mj-lt"/>
                <a:ea typeface="ヒラギノ角ゴ Pro W3" charset="0"/>
                <a:cs typeface="Arial"/>
              </a:defRPr>
            </a:lvl1pPr>
            <a:lvl2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2pPr>
            <a:lvl3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3pPr>
            <a:lvl4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4pPr>
            <a:lvl5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5pPr>
            <a:lvl6pPr marL="342991"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6pPr>
            <a:lvl7pPr marL="685983"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7pPr>
            <a:lvl8pPr marL="1028974"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8pPr>
            <a:lvl9pPr marL="1371966"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9pPr>
          </a:lstStyle>
          <a:p>
            <a:pPr algn="l"/>
            <a:r>
              <a:rPr lang="en-US" sz="2800" dirty="0">
                <a:solidFill>
                  <a:srgbClr val="017A3E"/>
                </a:solidFill>
              </a:rPr>
              <a:t>WBG Power Electronics – Current Portfolio</a:t>
            </a:r>
            <a:endParaRPr sz="2800" dirty="0">
              <a:solidFill>
                <a:srgbClr val="017A3E"/>
              </a:solidFill>
            </a:endParaRPr>
          </a:p>
        </p:txBody>
      </p:sp>
      <p:sp>
        <p:nvSpPr>
          <p:cNvPr id="19" name="Rectangle 18"/>
          <p:cNvSpPr/>
          <p:nvPr/>
        </p:nvSpPr>
        <p:spPr>
          <a:xfrm>
            <a:off x="152400" y="3962400"/>
            <a:ext cx="5199321" cy="2492990"/>
          </a:xfrm>
          <a:prstGeom prst="rect">
            <a:avLst/>
          </a:prstGeom>
          <a:solidFill>
            <a:schemeClr val="accent2">
              <a:lumMod val="40000"/>
              <a:lumOff val="60000"/>
            </a:schemeClr>
          </a:solidFill>
          <a:ln>
            <a:solidFill>
              <a:schemeClr val="accent1"/>
            </a:solidFill>
          </a:ln>
        </p:spPr>
        <p:txBody>
          <a:bodyPr wrap="square">
            <a:spAutoFit/>
          </a:bodyPr>
          <a:lstStyle/>
          <a:p>
            <a:pPr defTabSz="457200" fontAlgn="auto">
              <a:spcBef>
                <a:spcPct val="20000"/>
              </a:spcBef>
              <a:spcAft>
                <a:spcPts val="0"/>
              </a:spcAft>
            </a:pPr>
            <a:r>
              <a:rPr lang="en-US" sz="1600" b="1" dirty="0" smtClean="0">
                <a:solidFill>
                  <a:srgbClr val="000000"/>
                </a:solidFill>
                <a:latin typeface="Calibri" panose="020F0502020204030204" pitchFamily="34" charset="0"/>
                <a:cs typeface="Arial Narrow"/>
              </a:rPr>
              <a:t>Next Generation Electric Machines: NGEM 1 (FOA)</a:t>
            </a:r>
            <a:endParaRPr lang="en-US" sz="1600" b="1" dirty="0">
              <a:solidFill>
                <a:srgbClr val="000000"/>
              </a:solidFill>
              <a:latin typeface="Calibri" panose="020F0502020204030204" pitchFamily="34" charset="0"/>
              <a:cs typeface="Arial Narrow"/>
            </a:endParaRPr>
          </a:p>
          <a:p>
            <a:pPr defTabSz="457200" fontAlgn="auto">
              <a:spcBef>
                <a:spcPct val="20000"/>
              </a:spcBef>
              <a:spcAft>
                <a:spcPts val="0"/>
              </a:spcAft>
            </a:pPr>
            <a:r>
              <a:rPr lang="en-US" sz="1400" b="1" dirty="0" err="1" smtClean="0">
                <a:solidFill>
                  <a:srgbClr val="000000"/>
                </a:solidFill>
                <a:latin typeface="Calibri" panose="020F0502020204030204" pitchFamily="34" charset="0"/>
                <a:cs typeface="Arial Narrow"/>
              </a:rPr>
              <a:t>Calnetix</a:t>
            </a:r>
            <a:r>
              <a:rPr lang="en-US" sz="1400" b="1" dirty="0" smtClean="0">
                <a:solidFill>
                  <a:srgbClr val="000000"/>
                </a:solidFill>
                <a:latin typeface="Calibri" panose="020F0502020204030204" pitchFamily="34" charset="0"/>
                <a:cs typeface="Arial Narrow"/>
              </a:rPr>
              <a:t> Technologies </a:t>
            </a:r>
            <a:r>
              <a:rPr lang="en-US" sz="1400" dirty="0" smtClean="0">
                <a:solidFill>
                  <a:srgbClr val="000000"/>
                </a:solidFill>
                <a:latin typeface="Calibri" panose="020F0502020204030204" pitchFamily="34" charset="0"/>
                <a:cs typeface="Arial Narrow"/>
              </a:rPr>
              <a:t>- Medium </a:t>
            </a:r>
            <a:r>
              <a:rPr lang="en-US" sz="1400" dirty="0">
                <a:solidFill>
                  <a:srgbClr val="000000"/>
                </a:solidFill>
                <a:latin typeface="Calibri" panose="020F0502020204030204" pitchFamily="34" charset="0"/>
                <a:cs typeface="Arial Narrow"/>
              </a:rPr>
              <a:t>Voltage Integrated Drive and Motor</a:t>
            </a:r>
          </a:p>
          <a:p>
            <a:pPr defTabSz="457200" fontAlgn="auto">
              <a:spcBef>
                <a:spcPct val="20000"/>
              </a:spcBef>
              <a:spcAft>
                <a:spcPts val="0"/>
              </a:spcAft>
            </a:pPr>
            <a:r>
              <a:rPr lang="en-US" sz="1400" b="1" dirty="0">
                <a:solidFill>
                  <a:srgbClr val="000000"/>
                </a:solidFill>
                <a:latin typeface="Calibri" panose="020F0502020204030204" pitchFamily="34" charset="0"/>
                <a:cs typeface="Arial Narrow"/>
              </a:rPr>
              <a:t>Clemson University </a:t>
            </a:r>
            <a:r>
              <a:rPr lang="en-US" sz="1400" dirty="0">
                <a:solidFill>
                  <a:srgbClr val="000000"/>
                </a:solidFill>
                <a:latin typeface="Calibri" panose="020F0502020204030204" pitchFamily="34" charset="0"/>
                <a:cs typeface="Arial Narrow"/>
              </a:rPr>
              <a:t>- Fully Integrated High Speed Megawatt Class Motor and High Frequency Variable Speed Drive System</a:t>
            </a:r>
          </a:p>
          <a:p>
            <a:pPr defTabSz="457200" fontAlgn="auto">
              <a:spcBef>
                <a:spcPct val="20000"/>
              </a:spcBef>
              <a:spcAft>
                <a:spcPts val="0"/>
              </a:spcAft>
            </a:pPr>
            <a:r>
              <a:rPr lang="en-US" sz="1400" b="1" dirty="0" smtClean="0">
                <a:solidFill>
                  <a:srgbClr val="000000"/>
                </a:solidFill>
                <a:latin typeface="Calibri" panose="020F0502020204030204" pitchFamily="34" charset="0"/>
                <a:cs typeface="Arial Narrow"/>
              </a:rPr>
              <a:t>Eaton </a:t>
            </a:r>
            <a:r>
              <a:rPr lang="en-US" sz="1400" b="1" dirty="0">
                <a:solidFill>
                  <a:srgbClr val="000000"/>
                </a:solidFill>
                <a:latin typeface="Calibri" panose="020F0502020204030204" pitchFamily="34" charset="0"/>
                <a:cs typeface="Arial Narrow"/>
              </a:rPr>
              <a:t>Corporation </a:t>
            </a:r>
            <a:r>
              <a:rPr lang="en-US" sz="1400" dirty="0">
                <a:solidFill>
                  <a:srgbClr val="000000"/>
                </a:solidFill>
                <a:latin typeface="Calibri" panose="020F0502020204030204" pitchFamily="34" charset="0"/>
                <a:cs typeface="Arial Narrow"/>
              </a:rPr>
              <a:t>- Integrated 10kV </a:t>
            </a:r>
            <a:r>
              <a:rPr lang="en-US" sz="1400" dirty="0" err="1">
                <a:solidFill>
                  <a:srgbClr val="000000"/>
                </a:solidFill>
                <a:latin typeface="Calibri" panose="020F0502020204030204" pitchFamily="34" charset="0"/>
                <a:cs typeface="Arial Narrow"/>
              </a:rPr>
              <a:t>SiC</a:t>
            </a:r>
            <a:r>
              <a:rPr lang="en-US" sz="1400" dirty="0">
                <a:solidFill>
                  <a:srgbClr val="000000"/>
                </a:solidFill>
                <a:latin typeface="Calibri" panose="020F0502020204030204" pitchFamily="34" charset="0"/>
                <a:cs typeface="Arial Narrow"/>
              </a:rPr>
              <a:t> VSD and High-Speed MW Motor for Gas Compression Systems</a:t>
            </a:r>
          </a:p>
          <a:p>
            <a:pPr defTabSz="457200" fontAlgn="auto">
              <a:spcBef>
                <a:spcPct val="20000"/>
              </a:spcBef>
              <a:spcAft>
                <a:spcPts val="0"/>
              </a:spcAft>
            </a:pPr>
            <a:r>
              <a:rPr lang="en-US" sz="1400" b="1" dirty="0" smtClean="0">
                <a:solidFill>
                  <a:srgbClr val="000000"/>
                </a:solidFill>
                <a:latin typeface="Calibri" panose="020F0502020204030204" pitchFamily="34" charset="0"/>
                <a:cs typeface="Arial Narrow"/>
              </a:rPr>
              <a:t>General </a:t>
            </a:r>
            <a:r>
              <a:rPr lang="en-US" sz="1400" b="1" dirty="0">
                <a:solidFill>
                  <a:srgbClr val="000000"/>
                </a:solidFill>
                <a:latin typeface="Calibri" panose="020F0502020204030204" pitchFamily="34" charset="0"/>
                <a:cs typeface="Arial Narrow"/>
              </a:rPr>
              <a:t>Electric </a:t>
            </a:r>
            <a:r>
              <a:rPr lang="en-US" sz="1400" dirty="0" smtClean="0">
                <a:solidFill>
                  <a:srgbClr val="000000"/>
                </a:solidFill>
                <a:latin typeface="Calibri" panose="020F0502020204030204" pitchFamily="34" charset="0"/>
                <a:cs typeface="Arial Narrow"/>
              </a:rPr>
              <a:t>- </a:t>
            </a:r>
            <a:r>
              <a:rPr lang="en-US" sz="1400" dirty="0" err="1" smtClean="0">
                <a:solidFill>
                  <a:srgbClr val="000000"/>
                </a:solidFill>
                <a:latin typeface="Calibri" panose="020F0502020204030204" pitchFamily="34" charset="0"/>
                <a:cs typeface="Arial Narrow"/>
              </a:rPr>
              <a:t>SiC</a:t>
            </a:r>
            <a:r>
              <a:rPr lang="en-US" sz="1400" dirty="0" smtClean="0">
                <a:solidFill>
                  <a:srgbClr val="000000"/>
                </a:solidFill>
                <a:latin typeface="Calibri" panose="020F0502020204030204" pitchFamily="34" charset="0"/>
                <a:cs typeface="Arial Narrow"/>
              </a:rPr>
              <a:t> </a:t>
            </a:r>
            <a:r>
              <a:rPr lang="en-US" sz="1400" dirty="0">
                <a:solidFill>
                  <a:srgbClr val="000000"/>
                </a:solidFill>
                <a:latin typeface="Calibri" panose="020F0502020204030204" pitchFamily="34" charset="0"/>
                <a:cs typeface="Arial Narrow"/>
              </a:rPr>
              <a:t>enabled High-Frequency Medium Voltage Drive for High-Speed Motors</a:t>
            </a:r>
          </a:p>
          <a:p>
            <a:pPr defTabSz="457200" fontAlgn="auto">
              <a:spcBef>
                <a:spcPct val="20000"/>
              </a:spcBef>
              <a:spcAft>
                <a:spcPts val="0"/>
              </a:spcAft>
            </a:pPr>
            <a:r>
              <a:rPr lang="en-US" sz="1400" b="1" dirty="0" smtClean="0">
                <a:solidFill>
                  <a:srgbClr val="000000"/>
                </a:solidFill>
                <a:latin typeface="Calibri" panose="020F0502020204030204" pitchFamily="34" charset="0"/>
                <a:cs typeface="Arial Narrow"/>
              </a:rPr>
              <a:t>The </a:t>
            </a:r>
            <a:r>
              <a:rPr lang="en-US" sz="1400" b="1" dirty="0">
                <a:solidFill>
                  <a:srgbClr val="000000"/>
                </a:solidFill>
                <a:latin typeface="Calibri" panose="020F0502020204030204" pitchFamily="34" charset="0"/>
                <a:cs typeface="Arial Narrow"/>
              </a:rPr>
              <a:t>Ohio State </a:t>
            </a:r>
            <a:r>
              <a:rPr lang="en-US" sz="1400" b="1" dirty="0" smtClean="0">
                <a:solidFill>
                  <a:srgbClr val="000000"/>
                </a:solidFill>
                <a:latin typeface="Calibri" panose="020F0502020204030204" pitchFamily="34" charset="0"/>
                <a:cs typeface="Arial Narrow"/>
              </a:rPr>
              <a:t>University </a:t>
            </a:r>
            <a:r>
              <a:rPr lang="en-US" sz="1400" dirty="0" smtClean="0">
                <a:solidFill>
                  <a:srgbClr val="000000"/>
                </a:solidFill>
                <a:latin typeface="Calibri" panose="020F0502020204030204" pitchFamily="34" charset="0"/>
                <a:cs typeface="Arial Narrow"/>
              </a:rPr>
              <a:t>- Integrated </a:t>
            </a:r>
            <a:r>
              <a:rPr lang="en-US" sz="1400" dirty="0">
                <a:solidFill>
                  <a:srgbClr val="000000"/>
                </a:solidFill>
                <a:latin typeface="Calibri" panose="020F0502020204030204" pitchFamily="34" charset="0"/>
                <a:cs typeface="Arial Narrow"/>
              </a:rPr>
              <a:t>Electric Drive with HV2 Modular Electric Machine and </a:t>
            </a:r>
            <a:r>
              <a:rPr lang="en-US" sz="1400" dirty="0" err="1">
                <a:solidFill>
                  <a:srgbClr val="000000"/>
                </a:solidFill>
                <a:latin typeface="Calibri" panose="020F0502020204030204" pitchFamily="34" charset="0"/>
                <a:cs typeface="Arial Narrow"/>
              </a:rPr>
              <a:t>SiC</a:t>
            </a:r>
            <a:r>
              <a:rPr lang="en-US" sz="1400" dirty="0">
                <a:solidFill>
                  <a:srgbClr val="000000"/>
                </a:solidFill>
                <a:latin typeface="Calibri" panose="020F0502020204030204" pitchFamily="34" charset="0"/>
                <a:cs typeface="Arial Narrow"/>
              </a:rPr>
              <a:t> Based Power </a:t>
            </a:r>
            <a:r>
              <a:rPr lang="en-US" sz="1400" dirty="0" smtClean="0">
                <a:solidFill>
                  <a:srgbClr val="000000"/>
                </a:solidFill>
                <a:latin typeface="Calibri" panose="020F0502020204030204" pitchFamily="34" charset="0"/>
                <a:cs typeface="Arial Narrow"/>
              </a:rPr>
              <a:t>Converters</a:t>
            </a:r>
            <a:endParaRPr lang="en-US" sz="1400" dirty="0">
              <a:solidFill>
                <a:srgbClr val="000000"/>
              </a:solidFill>
              <a:latin typeface="Calibri" panose="020F0502020204030204" pitchFamily="34" charset="0"/>
              <a:cs typeface="Arial Narrow"/>
            </a:endParaRPr>
          </a:p>
        </p:txBody>
      </p:sp>
      <p:graphicFrame>
        <p:nvGraphicFramePr>
          <p:cNvPr id="10" name="Table 9"/>
          <p:cNvGraphicFramePr>
            <a:graphicFrameLocks noGrp="1"/>
          </p:cNvGraphicFramePr>
          <p:nvPr>
            <p:extLst>
              <p:ext uri="{D42A27DB-BD31-4B8C-83A1-F6EECF244321}">
                <p14:modId xmlns:p14="http://schemas.microsoft.com/office/powerpoint/2010/main" val="3300827967"/>
              </p:ext>
            </p:extLst>
          </p:nvPr>
        </p:nvGraphicFramePr>
        <p:xfrm>
          <a:off x="609600" y="3276600"/>
          <a:ext cx="7924797" cy="370840"/>
        </p:xfrm>
        <a:graphic>
          <a:graphicData uri="http://schemas.openxmlformats.org/drawingml/2006/table">
            <a:tbl>
              <a:tblPr firstRow="1" bandRow="1">
                <a:tableStyleId>{7DF18680-E054-41AD-8BC1-D1AEF772440D}</a:tableStyleId>
              </a:tblPr>
              <a:tblGrid>
                <a:gridCol w="880533">
                  <a:extLst>
                    <a:ext uri="{9D8B030D-6E8A-4147-A177-3AD203B41FA5}">
                      <a16:colId xmlns="" xmlns:a16="http://schemas.microsoft.com/office/drawing/2014/main" val="4237176917"/>
                    </a:ext>
                  </a:extLst>
                </a:gridCol>
                <a:gridCol w="880533">
                  <a:extLst>
                    <a:ext uri="{9D8B030D-6E8A-4147-A177-3AD203B41FA5}">
                      <a16:colId xmlns="" xmlns:a16="http://schemas.microsoft.com/office/drawing/2014/main" val="4070642491"/>
                    </a:ext>
                  </a:extLst>
                </a:gridCol>
                <a:gridCol w="880533">
                  <a:extLst>
                    <a:ext uri="{9D8B030D-6E8A-4147-A177-3AD203B41FA5}">
                      <a16:colId xmlns="" xmlns:a16="http://schemas.microsoft.com/office/drawing/2014/main" val="1378812128"/>
                    </a:ext>
                  </a:extLst>
                </a:gridCol>
                <a:gridCol w="880533">
                  <a:extLst>
                    <a:ext uri="{9D8B030D-6E8A-4147-A177-3AD203B41FA5}">
                      <a16:colId xmlns="" xmlns:a16="http://schemas.microsoft.com/office/drawing/2014/main" val="3037700310"/>
                    </a:ext>
                  </a:extLst>
                </a:gridCol>
                <a:gridCol w="880533">
                  <a:extLst>
                    <a:ext uri="{9D8B030D-6E8A-4147-A177-3AD203B41FA5}">
                      <a16:colId xmlns="" xmlns:a16="http://schemas.microsoft.com/office/drawing/2014/main" val="1160708147"/>
                    </a:ext>
                  </a:extLst>
                </a:gridCol>
                <a:gridCol w="880533">
                  <a:extLst>
                    <a:ext uri="{9D8B030D-6E8A-4147-A177-3AD203B41FA5}">
                      <a16:colId xmlns="" xmlns:a16="http://schemas.microsoft.com/office/drawing/2014/main" val="3277616750"/>
                    </a:ext>
                  </a:extLst>
                </a:gridCol>
                <a:gridCol w="880533">
                  <a:extLst>
                    <a:ext uri="{9D8B030D-6E8A-4147-A177-3AD203B41FA5}">
                      <a16:colId xmlns="" xmlns:a16="http://schemas.microsoft.com/office/drawing/2014/main" val="2020722722"/>
                    </a:ext>
                  </a:extLst>
                </a:gridCol>
                <a:gridCol w="880533">
                  <a:extLst>
                    <a:ext uri="{9D8B030D-6E8A-4147-A177-3AD203B41FA5}">
                      <a16:colId xmlns="" xmlns:a16="http://schemas.microsoft.com/office/drawing/2014/main" val="1879063346"/>
                    </a:ext>
                  </a:extLst>
                </a:gridCol>
                <a:gridCol w="880533">
                  <a:extLst>
                    <a:ext uri="{9D8B030D-6E8A-4147-A177-3AD203B41FA5}">
                      <a16:colId xmlns="" xmlns:a16="http://schemas.microsoft.com/office/drawing/2014/main" val="4023434173"/>
                    </a:ext>
                  </a:extLst>
                </a:gridCol>
              </a:tblGrid>
              <a:tr h="370840">
                <a:tc>
                  <a:txBody>
                    <a:bodyPr/>
                    <a:lstStyle/>
                    <a:p>
                      <a:pPr algn="ctr"/>
                      <a:r>
                        <a:rPr lang="en-US" dirty="0" smtClean="0"/>
                        <a:t>2012</a:t>
                      </a:r>
                      <a:endParaRPr lang="en-US" dirty="0"/>
                    </a:p>
                  </a:txBody>
                  <a:tcPr/>
                </a:tc>
                <a:tc>
                  <a:txBody>
                    <a:bodyPr/>
                    <a:lstStyle/>
                    <a:p>
                      <a:pPr algn="ctr"/>
                      <a:r>
                        <a:rPr lang="en-US" dirty="0" smtClean="0"/>
                        <a:t>2013</a:t>
                      </a:r>
                      <a:endParaRPr lang="en-US" dirty="0"/>
                    </a:p>
                  </a:txBody>
                  <a:tcPr/>
                </a:tc>
                <a:tc>
                  <a:txBody>
                    <a:bodyPr/>
                    <a:lstStyle/>
                    <a:p>
                      <a:pPr algn="ctr"/>
                      <a:r>
                        <a:rPr lang="en-US" dirty="0" smtClean="0"/>
                        <a:t>2014</a:t>
                      </a:r>
                      <a:endParaRPr lang="en-US" dirty="0"/>
                    </a:p>
                  </a:txBody>
                  <a:tcPr/>
                </a:tc>
                <a:tc>
                  <a:txBody>
                    <a:bodyPr/>
                    <a:lstStyle/>
                    <a:p>
                      <a:pPr algn="ctr"/>
                      <a:r>
                        <a:rPr lang="en-US" dirty="0" smtClean="0"/>
                        <a:t>2015</a:t>
                      </a:r>
                      <a:endParaRPr lang="en-US" dirty="0"/>
                    </a:p>
                  </a:txBody>
                  <a:tcPr/>
                </a:tc>
                <a:tc>
                  <a:txBody>
                    <a:bodyPr/>
                    <a:lstStyle/>
                    <a:p>
                      <a:pPr algn="ctr"/>
                      <a:r>
                        <a:rPr lang="en-US" dirty="0" smtClean="0"/>
                        <a:t>2016</a:t>
                      </a:r>
                      <a:endParaRPr lang="en-US" dirty="0"/>
                    </a:p>
                  </a:txBody>
                  <a:tcPr/>
                </a:tc>
                <a:tc>
                  <a:txBody>
                    <a:bodyPr/>
                    <a:lstStyle/>
                    <a:p>
                      <a:pPr algn="ctr"/>
                      <a:r>
                        <a:rPr lang="en-US" dirty="0" smtClean="0"/>
                        <a:t>2017</a:t>
                      </a:r>
                      <a:endParaRPr lang="en-US" dirty="0"/>
                    </a:p>
                  </a:txBody>
                  <a:tcPr/>
                </a:tc>
                <a:tc>
                  <a:txBody>
                    <a:bodyPr/>
                    <a:lstStyle/>
                    <a:p>
                      <a:pPr algn="ctr"/>
                      <a:r>
                        <a:rPr lang="en-US" dirty="0" smtClean="0"/>
                        <a:t>2018</a:t>
                      </a:r>
                      <a:endParaRPr lang="en-US" dirty="0"/>
                    </a:p>
                  </a:txBody>
                  <a:tcPr/>
                </a:tc>
                <a:tc>
                  <a:txBody>
                    <a:bodyPr/>
                    <a:lstStyle/>
                    <a:p>
                      <a:pPr algn="ctr"/>
                      <a:r>
                        <a:rPr lang="en-US" dirty="0" smtClean="0"/>
                        <a:t>2019</a:t>
                      </a:r>
                      <a:endParaRPr lang="en-US" dirty="0"/>
                    </a:p>
                  </a:txBody>
                  <a:tcPr/>
                </a:tc>
                <a:tc>
                  <a:txBody>
                    <a:bodyPr/>
                    <a:lstStyle/>
                    <a:p>
                      <a:pPr algn="ctr"/>
                      <a:r>
                        <a:rPr lang="en-US" dirty="0" smtClean="0"/>
                        <a:t>2020</a:t>
                      </a:r>
                      <a:endParaRPr lang="en-US" dirty="0"/>
                    </a:p>
                  </a:txBody>
                  <a:tcPr>
                    <a:solidFill>
                      <a:srgbClr val="FF0000"/>
                    </a:solidFill>
                  </a:tcPr>
                </a:tc>
                <a:extLst>
                  <a:ext uri="{0D108BD9-81ED-4DB2-BD59-A6C34878D82A}">
                    <a16:rowId xmlns="" xmlns:a16="http://schemas.microsoft.com/office/drawing/2014/main" val="271081181"/>
                  </a:ext>
                </a:extLst>
              </a:tr>
            </a:tbl>
          </a:graphicData>
        </a:graphic>
      </p:graphicFrame>
      <p:cxnSp>
        <p:nvCxnSpPr>
          <p:cNvPr id="17" name="Straight Arrow Connector 16"/>
          <p:cNvCxnSpPr/>
          <p:nvPr/>
        </p:nvCxnSpPr>
        <p:spPr>
          <a:xfrm>
            <a:off x="3505200" y="2847754"/>
            <a:ext cx="510" cy="42884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351721" y="3623118"/>
            <a:ext cx="0" cy="33736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467600" y="2847754"/>
            <a:ext cx="510" cy="42884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42530" y="1981200"/>
            <a:ext cx="510" cy="128016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5340" y="914400"/>
            <a:ext cx="4101860" cy="1286506"/>
          </a:xfrm>
          <a:prstGeom prst="rect">
            <a:avLst/>
          </a:prstGeom>
          <a:solidFill>
            <a:schemeClr val="accent2">
              <a:lumMod val="40000"/>
              <a:lumOff val="60000"/>
            </a:schemeClr>
          </a:solidFill>
          <a:ln>
            <a:solidFill>
              <a:schemeClr val="accent1"/>
            </a:solidFill>
          </a:ln>
        </p:spPr>
        <p:txBody>
          <a:bodyPr wrap="square">
            <a:spAutoFit/>
          </a:bodyPr>
          <a:lstStyle/>
          <a:p>
            <a:pPr defTabSz="457200" fontAlgn="auto">
              <a:spcBef>
                <a:spcPct val="20000"/>
              </a:spcBef>
              <a:spcAft>
                <a:spcPts val="0"/>
              </a:spcAft>
            </a:pPr>
            <a:r>
              <a:rPr lang="en-US" sz="1600" b="1" dirty="0" smtClean="0">
                <a:solidFill>
                  <a:srgbClr val="000000"/>
                </a:solidFill>
                <a:latin typeface="Calibri" panose="020F0502020204030204" pitchFamily="34" charset="0"/>
                <a:cs typeface="Arial Narrow"/>
              </a:rPr>
              <a:t>Power Electronics Traineeship Programs (FOA)</a:t>
            </a:r>
          </a:p>
          <a:p>
            <a:pPr defTabSz="457200" fontAlgn="auto">
              <a:spcBef>
                <a:spcPct val="20000"/>
              </a:spcBef>
              <a:spcAft>
                <a:spcPts val="0"/>
              </a:spcAft>
            </a:pPr>
            <a:r>
              <a:rPr lang="en-US" sz="1400" b="1" dirty="0" smtClean="0">
                <a:solidFill>
                  <a:srgbClr val="000000"/>
                </a:solidFill>
                <a:latin typeface="Calibri" panose="020F0502020204030204" pitchFamily="34" charset="0"/>
                <a:cs typeface="Arial Narrow"/>
              </a:rPr>
              <a:t>Virginia Tech </a:t>
            </a:r>
            <a:r>
              <a:rPr lang="en-US" sz="1400" dirty="0">
                <a:solidFill>
                  <a:srgbClr val="000000"/>
                </a:solidFill>
                <a:latin typeface="Calibri" panose="020F0502020204030204" pitchFamily="34" charset="0"/>
                <a:cs typeface="Arial Narrow"/>
              </a:rPr>
              <a:t>– </a:t>
            </a:r>
            <a:r>
              <a:rPr lang="en-US" sz="1400" dirty="0" smtClean="0">
                <a:solidFill>
                  <a:srgbClr val="000000"/>
                </a:solidFill>
                <a:latin typeface="Calibri" panose="020F0502020204030204" pitchFamily="34" charset="0"/>
                <a:cs typeface="Arial Narrow"/>
              </a:rPr>
              <a:t>DOE </a:t>
            </a:r>
            <a:r>
              <a:rPr lang="en-US" sz="1400" dirty="0">
                <a:solidFill>
                  <a:srgbClr val="000000"/>
                </a:solidFill>
                <a:latin typeface="Calibri" panose="020F0502020204030204" pitchFamily="34" charset="0"/>
                <a:cs typeface="Arial Narrow"/>
              </a:rPr>
              <a:t>Traineeship in WBG Power Electronics Engineering </a:t>
            </a:r>
            <a:endParaRPr lang="en-US" sz="1400" dirty="0" smtClean="0">
              <a:solidFill>
                <a:srgbClr val="000000"/>
              </a:solidFill>
              <a:latin typeface="Calibri" panose="020F0502020204030204" pitchFamily="34" charset="0"/>
              <a:cs typeface="Arial Narrow"/>
            </a:endParaRPr>
          </a:p>
          <a:p>
            <a:pPr defTabSz="457200" fontAlgn="auto">
              <a:spcBef>
                <a:spcPct val="20000"/>
              </a:spcBef>
              <a:spcAft>
                <a:spcPts val="0"/>
              </a:spcAft>
            </a:pPr>
            <a:r>
              <a:rPr lang="en-US" sz="1400" b="1" dirty="0" smtClean="0">
                <a:solidFill>
                  <a:srgbClr val="000000"/>
                </a:solidFill>
                <a:latin typeface="Calibri" panose="020F0502020204030204" pitchFamily="34" charset="0"/>
                <a:cs typeface="Arial Narrow"/>
              </a:rPr>
              <a:t>University of Tennessee </a:t>
            </a:r>
            <a:r>
              <a:rPr lang="en-US" sz="1400" dirty="0" smtClean="0">
                <a:solidFill>
                  <a:srgbClr val="000000"/>
                </a:solidFill>
                <a:latin typeface="Calibri" panose="020F0502020204030204" pitchFamily="34" charset="0"/>
                <a:cs typeface="Arial Narrow"/>
              </a:rPr>
              <a:t>– DOE </a:t>
            </a:r>
            <a:r>
              <a:rPr lang="en-US" sz="1400" dirty="0">
                <a:solidFill>
                  <a:srgbClr val="000000"/>
                </a:solidFill>
                <a:latin typeface="Calibri" panose="020F0502020204030204" pitchFamily="34" charset="0"/>
                <a:cs typeface="Arial Narrow"/>
              </a:rPr>
              <a:t>Traineeship in WBG Power Electronics Engineering</a:t>
            </a:r>
            <a:endParaRPr lang="en-US" sz="1400" dirty="0" smtClean="0">
              <a:solidFill>
                <a:srgbClr val="000000"/>
              </a:solidFill>
              <a:latin typeface="Calibri" panose="020F0502020204030204" pitchFamily="34" charset="0"/>
              <a:cs typeface="Arial Narrow"/>
            </a:endParaRPr>
          </a:p>
        </p:txBody>
      </p:sp>
      <p:sp>
        <p:nvSpPr>
          <p:cNvPr id="16" name="Rectangle 15"/>
          <p:cNvSpPr/>
          <p:nvPr/>
        </p:nvSpPr>
        <p:spPr>
          <a:xfrm>
            <a:off x="152400" y="2419948"/>
            <a:ext cx="3810000" cy="597087"/>
          </a:xfrm>
          <a:prstGeom prst="rect">
            <a:avLst/>
          </a:prstGeom>
          <a:solidFill>
            <a:schemeClr val="accent1">
              <a:lumMod val="40000"/>
              <a:lumOff val="60000"/>
            </a:schemeClr>
          </a:solidFill>
          <a:ln>
            <a:solidFill>
              <a:schemeClr val="accent1"/>
            </a:solidFill>
          </a:ln>
        </p:spPr>
        <p:txBody>
          <a:bodyPr wrap="square">
            <a:spAutoFit/>
          </a:bodyPr>
          <a:lstStyle/>
          <a:p>
            <a:pPr defTabSz="457200" fontAlgn="auto">
              <a:spcBef>
                <a:spcPct val="20000"/>
              </a:spcBef>
              <a:spcAft>
                <a:spcPts val="0"/>
              </a:spcAft>
            </a:pPr>
            <a:r>
              <a:rPr lang="en-US" sz="1600" b="1" dirty="0" smtClean="0">
                <a:solidFill>
                  <a:srgbClr val="000000"/>
                </a:solidFill>
                <a:latin typeface="Calibri" panose="020F0502020204030204" pitchFamily="34" charset="0"/>
                <a:cs typeface="Arial Narrow"/>
              </a:rPr>
              <a:t>Institute </a:t>
            </a:r>
            <a:r>
              <a:rPr lang="en-US" sz="1600" b="1" dirty="0">
                <a:solidFill>
                  <a:srgbClr val="000000"/>
                </a:solidFill>
                <a:latin typeface="Calibri" panose="020F0502020204030204" pitchFamily="34" charset="0"/>
                <a:cs typeface="Arial Narrow"/>
              </a:rPr>
              <a:t>Cooperative Agreement (FOA</a:t>
            </a:r>
            <a:r>
              <a:rPr lang="en-US" sz="1400" b="1" dirty="0">
                <a:solidFill>
                  <a:srgbClr val="000000"/>
                </a:solidFill>
                <a:latin typeface="Calibri" panose="020F0502020204030204" pitchFamily="34" charset="0"/>
                <a:cs typeface="Arial Narrow"/>
              </a:rPr>
              <a:t>)</a:t>
            </a:r>
          </a:p>
          <a:p>
            <a:pPr defTabSz="457200" fontAlgn="auto">
              <a:spcBef>
                <a:spcPct val="20000"/>
              </a:spcBef>
              <a:spcAft>
                <a:spcPts val="0"/>
              </a:spcAft>
            </a:pPr>
            <a:r>
              <a:rPr lang="en-US" sz="1400" b="1" dirty="0" smtClean="0">
                <a:solidFill>
                  <a:srgbClr val="000000"/>
                </a:solidFill>
                <a:latin typeface="Calibri" panose="020F0502020204030204" pitchFamily="34" charset="0"/>
                <a:cs typeface="Arial Narrow"/>
              </a:rPr>
              <a:t>North </a:t>
            </a:r>
            <a:r>
              <a:rPr lang="en-US" sz="1400" b="1" dirty="0">
                <a:solidFill>
                  <a:srgbClr val="000000"/>
                </a:solidFill>
                <a:latin typeface="Calibri" panose="020F0502020204030204" pitchFamily="34" charset="0"/>
                <a:cs typeface="Arial Narrow"/>
              </a:rPr>
              <a:t>Carolina State </a:t>
            </a:r>
            <a:r>
              <a:rPr lang="en-US" sz="1400" b="1" dirty="0" smtClean="0">
                <a:solidFill>
                  <a:srgbClr val="000000"/>
                </a:solidFill>
                <a:latin typeface="Calibri" panose="020F0502020204030204" pitchFamily="34" charset="0"/>
                <a:cs typeface="Arial Narrow"/>
              </a:rPr>
              <a:t>University – </a:t>
            </a:r>
            <a:r>
              <a:rPr lang="en-US" sz="1400" b="1" dirty="0" smtClean="0">
                <a:solidFill>
                  <a:srgbClr val="FF0000"/>
                </a:solidFill>
                <a:latin typeface="Calibri" panose="020F0502020204030204" pitchFamily="34" charset="0"/>
              </a:rPr>
              <a:t>Power America</a:t>
            </a:r>
            <a:endParaRPr lang="en-US" sz="1400" b="1" dirty="0">
              <a:solidFill>
                <a:srgbClr val="FF0000"/>
              </a:solidFill>
              <a:latin typeface="Calibri" panose="020F0502020204030204" pitchFamily="34" charset="0"/>
            </a:endParaRPr>
          </a:p>
        </p:txBody>
      </p:sp>
      <p:sp>
        <p:nvSpPr>
          <p:cNvPr id="22" name="Rectangle 21"/>
          <p:cNvSpPr/>
          <p:nvPr/>
        </p:nvSpPr>
        <p:spPr>
          <a:xfrm>
            <a:off x="5523990" y="3959722"/>
            <a:ext cx="3429000" cy="1095685"/>
          </a:xfrm>
          <a:prstGeom prst="rect">
            <a:avLst/>
          </a:prstGeom>
          <a:solidFill>
            <a:schemeClr val="accent1">
              <a:lumMod val="40000"/>
              <a:lumOff val="60000"/>
            </a:schemeClr>
          </a:solidFill>
          <a:ln>
            <a:solidFill>
              <a:schemeClr val="accent1"/>
            </a:solidFill>
          </a:ln>
        </p:spPr>
        <p:txBody>
          <a:bodyPr wrap="square">
            <a:spAutoFit/>
          </a:bodyPr>
          <a:lstStyle/>
          <a:p>
            <a:pPr defTabSz="457200" fontAlgn="auto">
              <a:spcBef>
                <a:spcPct val="20000"/>
              </a:spcBef>
              <a:spcAft>
                <a:spcPts val="0"/>
              </a:spcAft>
            </a:pPr>
            <a:r>
              <a:rPr lang="en-US" sz="1600" b="1" dirty="0">
                <a:solidFill>
                  <a:srgbClr val="000000"/>
                </a:solidFill>
                <a:latin typeface="Calibri" panose="020F0502020204030204" pitchFamily="34" charset="0"/>
                <a:cs typeface="Arial Narrow"/>
              </a:rPr>
              <a:t>Lab Call – MV </a:t>
            </a:r>
            <a:r>
              <a:rPr lang="en-US" sz="1600" b="1" dirty="0" err="1" smtClean="0">
                <a:solidFill>
                  <a:srgbClr val="000000"/>
                </a:solidFill>
                <a:latin typeface="Calibri" panose="020F0502020204030204" pitchFamily="34" charset="0"/>
                <a:cs typeface="Arial Narrow"/>
              </a:rPr>
              <a:t>SiC</a:t>
            </a:r>
            <a:r>
              <a:rPr lang="en-US" sz="1600" b="1" dirty="0" smtClean="0">
                <a:solidFill>
                  <a:srgbClr val="000000"/>
                </a:solidFill>
                <a:latin typeface="Calibri" panose="020F0502020204030204" pitchFamily="34" charset="0"/>
                <a:cs typeface="Arial Narrow"/>
              </a:rPr>
              <a:t> Application Analysis and Testbed</a:t>
            </a:r>
            <a:endParaRPr lang="en-US" sz="1600" b="1" dirty="0">
              <a:solidFill>
                <a:srgbClr val="000000"/>
              </a:solidFill>
              <a:latin typeface="Calibri" panose="020F0502020204030204" pitchFamily="34" charset="0"/>
              <a:cs typeface="Arial Narrow"/>
            </a:endParaRPr>
          </a:p>
          <a:p>
            <a:pPr defTabSz="457200" fontAlgn="auto">
              <a:spcBef>
                <a:spcPct val="20000"/>
              </a:spcBef>
              <a:spcAft>
                <a:spcPts val="0"/>
              </a:spcAft>
            </a:pPr>
            <a:r>
              <a:rPr lang="en-US" sz="1600" b="1" dirty="0">
                <a:solidFill>
                  <a:srgbClr val="000000"/>
                </a:solidFill>
                <a:latin typeface="Calibri" panose="020F0502020204030204" pitchFamily="34" charset="0"/>
                <a:cs typeface="Arial Narrow"/>
              </a:rPr>
              <a:t>NREL - </a:t>
            </a:r>
            <a:r>
              <a:rPr lang="en-US" sz="1400" dirty="0">
                <a:solidFill>
                  <a:srgbClr val="000000"/>
                </a:solidFill>
                <a:latin typeface="Calibri" panose="020F0502020204030204" pitchFamily="34" charset="0"/>
                <a:cs typeface="Arial Narrow"/>
              </a:rPr>
              <a:t>A Grid Application Development, Testbed and Analysis for MV </a:t>
            </a:r>
            <a:r>
              <a:rPr lang="en-US" sz="1400" dirty="0" err="1">
                <a:solidFill>
                  <a:srgbClr val="000000"/>
                </a:solidFill>
                <a:latin typeface="Calibri" panose="020F0502020204030204" pitchFamily="34" charset="0"/>
                <a:cs typeface="Arial Narrow"/>
              </a:rPr>
              <a:t>SiC</a:t>
            </a:r>
            <a:r>
              <a:rPr lang="en-US" sz="1400" dirty="0">
                <a:solidFill>
                  <a:srgbClr val="000000"/>
                </a:solidFill>
                <a:latin typeface="Calibri" panose="020F0502020204030204" pitchFamily="34" charset="0"/>
                <a:cs typeface="Arial Narrow"/>
              </a:rPr>
              <a:t> (GADTAMS)</a:t>
            </a:r>
          </a:p>
        </p:txBody>
      </p:sp>
      <p:cxnSp>
        <p:nvCxnSpPr>
          <p:cNvPr id="24" name="Straight Arrow Connector 23"/>
          <p:cNvCxnSpPr/>
          <p:nvPr/>
        </p:nvCxnSpPr>
        <p:spPr>
          <a:xfrm flipV="1">
            <a:off x="7162800" y="3625035"/>
            <a:ext cx="0" cy="33736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523990" y="1676400"/>
            <a:ext cx="3429000" cy="1286506"/>
          </a:xfrm>
          <a:prstGeom prst="rect">
            <a:avLst/>
          </a:prstGeom>
          <a:solidFill>
            <a:schemeClr val="accent1">
              <a:lumMod val="40000"/>
              <a:lumOff val="60000"/>
            </a:schemeClr>
          </a:solidFill>
          <a:ln>
            <a:solidFill>
              <a:schemeClr val="accent1"/>
            </a:solidFill>
          </a:ln>
        </p:spPr>
        <p:txBody>
          <a:bodyPr wrap="square">
            <a:spAutoFit/>
          </a:bodyPr>
          <a:lstStyle/>
          <a:p>
            <a:pPr defTabSz="457200" fontAlgn="auto">
              <a:spcBef>
                <a:spcPct val="20000"/>
              </a:spcBef>
              <a:spcAft>
                <a:spcPts val="0"/>
              </a:spcAft>
            </a:pPr>
            <a:r>
              <a:rPr lang="en-US" sz="1600" b="1" dirty="0" smtClean="0">
                <a:solidFill>
                  <a:srgbClr val="000000"/>
                </a:solidFill>
                <a:latin typeface="Calibri" panose="020F0502020204030204" pitchFamily="34" charset="0"/>
                <a:cs typeface="Arial Narrow"/>
              </a:rPr>
              <a:t>Lab </a:t>
            </a:r>
            <a:r>
              <a:rPr lang="en-US" sz="1600" b="1" dirty="0">
                <a:solidFill>
                  <a:srgbClr val="000000"/>
                </a:solidFill>
                <a:latin typeface="Calibri" panose="020F0502020204030204" pitchFamily="34" charset="0"/>
                <a:cs typeface="Arial Narrow"/>
              </a:rPr>
              <a:t>Call  – </a:t>
            </a:r>
            <a:r>
              <a:rPr lang="en-US" sz="1600" b="1" dirty="0" smtClean="0">
                <a:solidFill>
                  <a:srgbClr val="000000"/>
                </a:solidFill>
                <a:latin typeface="Calibri" panose="020F0502020204030204" pitchFamily="34" charset="0"/>
                <a:cs typeface="Arial Narrow"/>
              </a:rPr>
              <a:t>WBG Wafer Technology</a:t>
            </a:r>
          </a:p>
          <a:p>
            <a:pPr defTabSz="457200" fontAlgn="auto">
              <a:spcBef>
                <a:spcPct val="20000"/>
              </a:spcBef>
              <a:spcAft>
                <a:spcPts val="0"/>
              </a:spcAft>
            </a:pPr>
            <a:r>
              <a:rPr lang="en-US" sz="1400" b="1" dirty="0">
                <a:solidFill>
                  <a:srgbClr val="000000"/>
                </a:solidFill>
                <a:latin typeface="Calibri" panose="020F0502020204030204" pitchFamily="34" charset="0"/>
              </a:rPr>
              <a:t>NREL </a:t>
            </a:r>
            <a:r>
              <a:rPr lang="en-US" sz="1400" dirty="0">
                <a:solidFill>
                  <a:srgbClr val="000000"/>
                </a:solidFill>
                <a:latin typeface="Calibri" panose="020F0502020204030204" pitchFamily="34" charset="0"/>
              </a:rPr>
              <a:t>– Improving </a:t>
            </a:r>
            <a:r>
              <a:rPr lang="en-US" sz="1400" dirty="0" err="1">
                <a:solidFill>
                  <a:srgbClr val="000000"/>
                </a:solidFill>
                <a:latin typeface="Calibri" panose="020F0502020204030204" pitchFamily="34" charset="0"/>
              </a:rPr>
              <a:t>SiC</a:t>
            </a:r>
            <a:r>
              <a:rPr lang="en-US" sz="1400" dirty="0">
                <a:solidFill>
                  <a:srgbClr val="000000"/>
                </a:solidFill>
                <a:latin typeface="Calibri" panose="020F0502020204030204" pitchFamily="34" charset="0"/>
              </a:rPr>
              <a:t> Wafers and Processing for Lower Costs and Higher Reliability</a:t>
            </a:r>
          </a:p>
          <a:p>
            <a:pPr defTabSz="457200" fontAlgn="auto">
              <a:spcBef>
                <a:spcPct val="20000"/>
              </a:spcBef>
              <a:spcAft>
                <a:spcPts val="0"/>
              </a:spcAft>
            </a:pPr>
            <a:r>
              <a:rPr lang="en-US" sz="1400" b="1" dirty="0">
                <a:solidFill>
                  <a:srgbClr val="000000"/>
                </a:solidFill>
                <a:latin typeface="Calibri" panose="020F0502020204030204" pitchFamily="34" charset="0"/>
              </a:rPr>
              <a:t>LLNL </a:t>
            </a:r>
            <a:r>
              <a:rPr lang="en-US" sz="1400" dirty="0" smtClean="0">
                <a:solidFill>
                  <a:srgbClr val="000000"/>
                </a:solidFill>
                <a:latin typeface="Calibri" panose="020F0502020204030204" pitchFamily="34" charset="0"/>
              </a:rPr>
              <a:t>– Rapid</a:t>
            </a:r>
            <a:r>
              <a:rPr lang="en-US" sz="1400" dirty="0">
                <a:solidFill>
                  <a:srgbClr val="000000"/>
                </a:solidFill>
                <a:latin typeface="Calibri" panose="020F0502020204030204" pitchFamily="34" charset="0"/>
              </a:rPr>
              <a:t>, non-destructive detection of defects in Thick-</a:t>
            </a:r>
            <a:r>
              <a:rPr lang="en-US" sz="1400" dirty="0" err="1">
                <a:solidFill>
                  <a:srgbClr val="000000"/>
                </a:solidFill>
                <a:latin typeface="Calibri" panose="020F0502020204030204" pitchFamily="34" charset="0"/>
              </a:rPr>
              <a:t>GaN</a:t>
            </a:r>
            <a:r>
              <a:rPr lang="en-US" sz="1400" dirty="0">
                <a:solidFill>
                  <a:srgbClr val="000000"/>
                </a:solidFill>
                <a:latin typeface="Calibri" panose="020F0502020204030204" pitchFamily="34" charset="0"/>
              </a:rPr>
              <a:t> </a:t>
            </a:r>
            <a:r>
              <a:rPr lang="en-US" sz="1400" dirty="0" smtClean="0">
                <a:solidFill>
                  <a:srgbClr val="000000"/>
                </a:solidFill>
                <a:latin typeface="Calibri" panose="020F0502020204030204" pitchFamily="34" charset="0"/>
              </a:rPr>
              <a:t>bulk</a:t>
            </a:r>
          </a:p>
        </p:txBody>
      </p:sp>
      <p:sp>
        <p:nvSpPr>
          <p:cNvPr id="8" name="TextBox 7"/>
          <p:cNvSpPr txBox="1"/>
          <p:nvPr/>
        </p:nvSpPr>
        <p:spPr>
          <a:xfrm>
            <a:off x="109662" y="3276600"/>
            <a:ext cx="479618" cy="369332"/>
          </a:xfrm>
          <a:prstGeom prst="rect">
            <a:avLst/>
          </a:prstGeom>
          <a:noFill/>
        </p:spPr>
        <p:txBody>
          <a:bodyPr wrap="none" rtlCol="0">
            <a:spAutoFit/>
          </a:bodyPr>
          <a:lstStyle/>
          <a:p>
            <a:r>
              <a:rPr lang="en-US" b="1" dirty="0" smtClean="0">
                <a:solidFill>
                  <a:srgbClr val="017A3E"/>
                </a:solidFill>
              </a:rPr>
              <a:t>FY</a:t>
            </a:r>
            <a:endParaRPr lang="en-US" b="1" dirty="0">
              <a:solidFill>
                <a:srgbClr val="017A3E"/>
              </a:solidFill>
            </a:endParaRPr>
          </a:p>
        </p:txBody>
      </p:sp>
    </p:spTree>
    <p:extLst>
      <p:ext uri="{BB962C8B-B14F-4D97-AF65-F5344CB8AC3E}">
        <p14:creationId xmlns:p14="http://schemas.microsoft.com/office/powerpoint/2010/main" val="3015503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24206" y="0"/>
            <a:ext cx="8719794" cy="8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342991" rtl="0" eaLnBrk="1" fontAlgn="base" hangingPunct="1">
              <a:spcBef>
                <a:spcPct val="0"/>
              </a:spcBef>
              <a:spcAft>
                <a:spcPct val="0"/>
              </a:spcAft>
              <a:defRPr lang="en-US" sz="6000" b="1" kern="1200">
                <a:solidFill>
                  <a:srgbClr val="007934"/>
                </a:solidFill>
                <a:latin typeface="+mj-lt"/>
                <a:ea typeface="ヒラギノ角ゴ Pro W3" charset="0"/>
                <a:cs typeface="Arial"/>
              </a:defRPr>
            </a:lvl1pPr>
            <a:lvl2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2pPr>
            <a:lvl3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3pPr>
            <a:lvl4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4pPr>
            <a:lvl5pPr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5pPr>
            <a:lvl6pPr marL="342991"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6pPr>
            <a:lvl7pPr marL="685983"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7pPr>
            <a:lvl8pPr marL="1028974"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8pPr>
            <a:lvl9pPr marL="1371966" algn="l" defTabSz="342991" rtl="0" eaLnBrk="1" fontAlgn="base" hangingPunct="1">
              <a:spcBef>
                <a:spcPct val="0"/>
              </a:spcBef>
              <a:spcAft>
                <a:spcPct val="0"/>
              </a:spcAft>
              <a:defRPr sz="2476" b="1">
                <a:solidFill>
                  <a:srgbClr val="007934"/>
                </a:solidFill>
                <a:latin typeface="Franklin Gothic Medium" charset="0"/>
                <a:ea typeface="ヒラギノ角ゴ Pro W3" charset="0"/>
              </a:defRPr>
            </a:lvl9pPr>
          </a:lstStyle>
          <a:p>
            <a:pPr algn="l"/>
            <a:r>
              <a:rPr sz="2800" dirty="0">
                <a:solidFill>
                  <a:srgbClr val="017A3E"/>
                </a:solidFill>
              </a:rPr>
              <a:t>WBG Power Electronics </a:t>
            </a:r>
            <a:r>
              <a:rPr lang="en-US" sz="2800" dirty="0" smtClean="0">
                <a:solidFill>
                  <a:srgbClr val="017A3E"/>
                </a:solidFill>
              </a:rPr>
              <a:t>–</a:t>
            </a:r>
            <a:r>
              <a:rPr sz="2800" dirty="0" smtClean="0">
                <a:solidFill>
                  <a:srgbClr val="017A3E"/>
                </a:solidFill>
              </a:rPr>
              <a:t> Projects Selected in </a:t>
            </a:r>
            <a:r>
              <a:rPr sz="2800" dirty="0" smtClean="0">
                <a:solidFill>
                  <a:srgbClr val="FF0000"/>
                </a:solidFill>
              </a:rPr>
              <a:t>FY 2020</a:t>
            </a:r>
            <a:endParaRPr sz="2800" dirty="0">
              <a:solidFill>
                <a:srgbClr val="017A3E"/>
              </a:solidFill>
            </a:endParaRPr>
          </a:p>
        </p:txBody>
      </p:sp>
      <p:sp>
        <p:nvSpPr>
          <p:cNvPr id="2" name="Rectangle 1"/>
          <p:cNvSpPr/>
          <p:nvPr/>
        </p:nvSpPr>
        <p:spPr>
          <a:xfrm>
            <a:off x="228600" y="838200"/>
            <a:ext cx="8534400" cy="6112443"/>
          </a:xfrm>
          <a:prstGeom prst="rect">
            <a:avLst/>
          </a:prstGeom>
        </p:spPr>
        <p:txBody>
          <a:bodyPr wrap="square">
            <a:spAutoFit/>
          </a:bodyPr>
          <a:lstStyle/>
          <a:p>
            <a:pPr marL="342900" lvl="0" indent="-342900" fontAlgn="auto">
              <a:lnSpc>
                <a:spcPct val="90000"/>
              </a:lnSpc>
              <a:spcBef>
                <a:spcPts val="1000"/>
              </a:spcBef>
              <a:spcAft>
                <a:spcPts val="0"/>
              </a:spcAft>
              <a:buFont typeface="Wingdings" panose="05000000000000000000" pitchFamily="2" charset="2"/>
              <a:buChar char="Ø"/>
            </a:pPr>
            <a:r>
              <a:rPr lang="en-US" sz="2400" b="1" dirty="0" smtClean="0">
                <a:solidFill>
                  <a:srgbClr val="000099"/>
                </a:solidFill>
                <a:latin typeface="Calibri" panose="020F0502020204030204"/>
              </a:rPr>
              <a:t>FY 2019 </a:t>
            </a:r>
            <a:r>
              <a:rPr lang="en-US" sz="2400" b="1" dirty="0">
                <a:solidFill>
                  <a:srgbClr val="000099"/>
                </a:solidFill>
                <a:latin typeface="Calibri" panose="020F0502020204030204"/>
              </a:rPr>
              <a:t>Multi-topic </a:t>
            </a:r>
            <a:r>
              <a:rPr lang="en-US" sz="2400" b="1" dirty="0" smtClean="0">
                <a:solidFill>
                  <a:srgbClr val="000099"/>
                </a:solidFill>
                <a:latin typeface="Calibri" panose="020F0502020204030204"/>
              </a:rPr>
              <a:t>FOA ($12M federal funds total):</a:t>
            </a:r>
            <a:r>
              <a:rPr lang="en-US" sz="2400" b="1" dirty="0" smtClean="0">
                <a:solidFill>
                  <a:srgbClr val="0070C0"/>
                </a:solidFill>
                <a:latin typeface="Calibri" panose="020F0502020204030204"/>
              </a:rPr>
              <a:t> </a:t>
            </a:r>
            <a:r>
              <a:rPr lang="en-US" sz="2000" dirty="0">
                <a:solidFill>
                  <a:prstClr val="black"/>
                </a:solidFill>
                <a:latin typeface="Calibri" panose="020F0502020204030204"/>
              </a:rPr>
              <a:t>Topic 3.1 on </a:t>
            </a:r>
            <a:r>
              <a:rPr lang="en-US" sz="2000" dirty="0" smtClean="0">
                <a:solidFill>
                  <a:prstClr val="black"/>
                </a:solidFill>
                <a:latin typeface="Calibri" panose="020F0502020204030204"/>
              </a:rPr>
              <a:t>“Medium-Voltage </a:t>
            </a:r>
            <a:r>
              <a:rPr lang="en-US" sz="2000" dirty="0">
                <a:solidFill>
                  <a:prstClr val="black"/>
                </a:solidFill>
                <a:latin typeface="Calibri" panose="020F0502020204030204"/>
              </a:rPr>
              <a:t>Power Conditioning Systems to enable Grid-</a:t>
            </a:r>
            <a:r>
              <a:rPr lang="en-US" sz="2000" dirty="0" err="1">
                <a:solidFill>
                  <a:prstClr val="black"/>
                </a:solidFill>
                <a:latin typeface="Calibri" panose="020F0502020204030204"/>
              </a:rPr>
              <a:t>Dispatchable</a:t>
            </a:r>
            <a:r>
              <a:rPr lang="en-US" sz="2000" dirty="0">
                <a:solidFill>
                  <a:prstClr val="black"/>
                </a:solidFill>
                <a:latin typeface="Calibri" panose="020F0502020204030204"/>
              </a:rPr>
              <a:t> and Resilient Manufacturing </a:t>
            </a:r>
            <a:r>
              <a:rPr lang="en-US" sz="2000" dirty="0" smtClean="0">
                <a:solidFill>
                  <a:prstClr val="black"/>
                </a:solidFill>
                <a:latin typeface="Calibri" panose="020F0502020204030204"/>
              </a:rPr>
              <a:t>Facilities” </a:t>
            </a:r>
          </a:p>
          <a:p>
            <a:pPr marL="800100" lvl="1" indent="-342900" fontAlgn="auto">
              <a:lnSpc>
                <a:spcPct val="90000"/>
              </a:lnSpc>
              <a:spcBef>
                <a:spcPts val="1000"/>
              </a:spcBef>
              <a:spcAft>
                <a:spcPts val="0"/>
              </a:spcAft>
              <a:buFont typeface="Courier New" panose="02070309020205020404" pitchFamily="49" charset="0"/>
              <a:buChar char="o"/>
            </a:pPr>
            <a:r>
              <a:rPr lang="en-US" sz="2000" b="1" dirty="0" smtClean="0">
                <a:solidFill>
                  <a:prstClr val="black"/>
                </a:solidFill>
                <a:latin typeface="Calibri" panose="020F0502020204030204"/>
              </a:rPr>
              <a:t>Virginia </a:t>
            </a:r>
            <a:r>
              <a:rPr lang="en-US" sz="2000" b="1" dirty="0">
                <a:solidFill>
                  <a:prstClr val="black"/>
                </a:solidFill>
                <a:latin typeface="Calibri" panose="020F0502020204030204"/>
              </a:rPr>
              <a:t>Tech University </a:t>
            </a:r>
            <a:r>
              <a:rPr lang="en-US" sz="2000" dirty="0">
                <a:solidFill>
                  <a:prstClr val="black"/>
                </a:solidFill>
                <a:latin typeface="Calibri" panose="020F0502020204030204"/>
              </a:rPr>
              <a:t>– High-Manufacturability 13.8 kV Grid-Interface Power Conditioning Converter with MVAC and MVDC Ports for Flexible Manufacturing Plants</a:t>
            </a:r>
            <a:endParaRPr lang="en-US" sz="2000" dirty="0" smtClean="0">
              <a:solidFill>
                <a:prstClr val="black"/>
              </a:solidFill>
              <a:latin typeface="Calibri" panose="020F0502020204030204"/>
            </a:endParaRPr>
          </a:p>
          <a:p>
            <a:pPr marL="800100" lvl="1" indent="-342900" fontAlgn="auto">
              <a:lnSpc>
                <a:spcPct val="90000"/>
              </a:lnSpc>
              <a:spcBef>
                <a:spcPts val="1000"/>
              </a:spcBef>
              <a:spcAft>
                <a:spcPts val="0"/>
              </a:spcAft>
              <a:buFont typeface="Courier New" panose="02070309020205020404" pitchFamily="49" charset="0"/>
              <a:buChar char="o"/>
            </a:pPr>
            <a:r>
              <a:rPr lang="en-US" sz="2000" b="1" dirty="0" smtClean="0">
                <a:solidFill>
                  <a:prstClr val="black"/>
                </a:solidFill>
                <a:latin typeface="Calibri" panose="020F0502020204030204"/>
              </a:rPr>
              <a:t>University of </a:t>
            </a:r>
            <a:r>
              <a:rPr lang="en-US" sz="2000" b="1" dirty="0">
                <a:solidFill>
                  <a:prstClr val="black"/>
                </a:solidFill>
                <a:latin typeface="Calibri" panose="020F0502020204030204"/>
              </a:rPr>
              <a:t>Tennessee Knoxville </a:t>
            </a:r>
            <a:r>
              <a:rPr lang="en-US" sz="2000" dirty="0">
                <a:solidFill>
                  <a:prstClr val="black"/>
                </a:solidFill>
                <a:latin typeface="Calibri" panose="020F0502020204030204"/>
              </a:rPr>
              <a:t>– </a:t>
            </a:r>
            <a:r>
              <a:rPr lang="en-US" sz="2000" dirty="0" err="1">
                <a:solidFill>
                  <a:prstClr val="black"/>
                </a:solidFill>
                <a:latin typeface="Calibri" panose="020F0502020204030204"/>
              </a:rPr>
              <a:t>SiC</a:t>
            </a:r>
            <a:r>
              <a:rPr lang="en-US" sz="2000" dirty="0">
                <a:solidFill>
                  <a:prstClr val="black"/>
                </a:solidFill>
                <a:latin typeface="Calibri" panose="020F0502020204030204"/>
              </a:rPr>
              <a:t> Based Modular Transformer-less MW-Scale Power Conditioning System and Control for Flexible Manufacturing Plants</a:t>
            </a:r>
            <a:endParaRPr lang="en-US" sz="2000" dirty="0" smtClean="0">
              <a:solidFill>
                <a:prstClr val="black"/>
              </a:solidFill>
              <a:latin typeface="Calibri" panose="020F0502020204030204"/>
            </a:endParaRPr>
          </a:p>
          <a:p>
            <a:pPr marL="800100" lvl="1" indent="-342900" fontAlgn="auto">
              <a:lnSpc>
                <a:spcPct val="90000"/>
              </a:lnSpc>
              <a:spcBef>
                <a:spcPts val="1000"/>
              </a:spcBef>
              <a:spcAft>
                <a:spcPts val="0"/>
              </a:spcAft>
              <a:buFont typeface="Courier New" panose="02070309020205020404" pitchFamily="49" charset="0"/>
              <a:buChar char="o"/>
            </a:pPr>
            <a:r>
              <a:rPr lang="en-US" sz="2000" b="1" dirty="0">
                <a:solidFill>
                  <a:prstClr val="black"/>
                </a:solidFill>
                <a:latin typeface="Calibri" panose="020F0502020204030204"/>
              </a:rPr>
              <a:t>Eaton </a:t>
            </a:r>
            <a:r>
              <a:rPr lang="en-US" sz="2000" b="1" dirty="0" smtClean="0">
                <a:solidFill>
                  <a:prstClr val="black"/>
                </a:solidFill>
                <a:latin typeface="Calibri" panose="020F0502020204030204"/>
              </a:rPr>
              <a:t>Corporation </a:t>
            </a:r>
            <a:r>
              <a:rPr lang="en-US" sz="2000" dirty="0" smtClean="0">
                <a:solidFill>
                  <a:prstClr val="black"/>
                </a:solidFill>
                <a:latin typeface="Calibri" panose="020F0502020204030204"/>
              </a:rPr>
              <a:t>– </a:t>
            </a:r>
            <a:r>
              <a:rPr lang="en-US" sz="2000" dirty="0">
                <a:solidFill>
                  <a:prstClr val="black"/>
                </a:solidFill>
                <a:latin typeface="Calibri" panose="020F0502020204030204"/>
              </a:rPr>
              <a:t>Megawatt-Class, High-Voltage </a:t>
            </a:r>
            <a:r>
              <a:rPr lang="en-US" sz="2000" dirty="0" err="1">
                <a:solidFill>
                  <a:prstClr val="black"/>
                </a:solidFill>
                <a:latin typeface="Calibri" panose="020F0502020204030204"/>
              </a:rPr>
              <a:t>SiC</a:t>
            </a:r>
            <a:r>
              <a:rPr lang="en-US" sz="2000" dirty="0">
                <a:solidFill>
                  <a:prstClr val="black"/>
                </a:solidFill>
                <a:latin typeface="Calibri" panose="020F0502020204030204"/>
              </a:rPr>
              <a:t> Power Electronics Converters for Advanced </a:t>
            </a:r>
            <a:r>
              <a:rPr lang="en-US" sz="2000" dirty="0" smtClean="0">
                <a:solidFill>
                  <a:prstClr val="black"/>
                </a:solidFill>
                <a:latin typeface="Calibri" panose="020F0502020204030204"/>
              </a:rPr>
              <a:t>Manufacturing with </a:t>
            </a:r>
            <a:r>
              <a:rPr lang="en-US" sz="2000" dirty="0">
                <a:solidFill>
                  <a:prstClr val="black"/>
                </a:solidFill>
                <a:latin typeface="Calibri" panose="020F0502020204030204"/>
              </a:rPr>
              <a:t>Grid Support </a:t>
            </a:r>
            <a:r>
              <a:rPr lang="en-US" sz="2000" dirty="0" smtClean="0">
                <a:solidFill>
                  <a:prstClr val="black"/>
                </a:solidFill>
                <a:latin typeface="Calibri" panose="020F0502020204030204"/>
              </a:rPr>
              <a:t>Services</a:t>
            </a:r>
            <a:endParaRPr lang="en-US" sz="2000" dirty="0">
              <a:solidFill>
                <a:prstClr val="black"/>
              </a:solidFill>
              <a:latin typeface="Calibri" panose="020F0502020204030204"/>
            </a:endParaRPr>
          </a:p>
          <a:p>
            <a:pPr marL="342900" lvl="0" indent="-342900" fontAlgn="auto">
              <a:lnSpc>
                <a:spcPct val="90000"/>
              </a:lnSpc>
              <a:spcBef>
                <a:spcPts val="1200"/>
              </a:spcBef>
              <a:spcAft>
                <a:spcPts val="0"/>
              </a:spcAft>
              <a:buFont typeface="Wingdings" panose="05000000000000000000" pitchFamily="2" charset="2"/>
              <a:buChar char="Ø"/>
            </a:pPr>
            <a:r>
              <a:rPr lang="en-US" sz="2400" b="1" dirty="0" smtClean="0">
                <a:solidFill>
                  <a:srgbClr val="000099"/>
                </a:solidFill>
                <a:latin typeface="Calibri" panose="020F0502020204030204"/>
              </a:rPr>
              <a:t>FY 2020 SBIR Phase 1 ($300k federal funds total): </a:t>
            </a:r>
            <a:r>
              <a:rPr lang="en-US" sz="2000" dirty="0">
                <a:solidFill>
                  <a:prstClr val="black"/>
                </a:solidFill>
                <a:latin typeface="Calibri" panose="020F0502020204030204"/>
              </a:rPr>
              <a:t>Joint topic with </a:t>
            </a:r>
            <a:r>
              <a:rPr lang="en-US" sz="2000" dirty="0" smtClean="0">
                <a:solidFill>
                  <a:prstClr val="black"/>
                </a:solidFill>
                <a:latin typeface="Calibri" panose="020F0502020204030204"/>
              </a:rPr>
              <a:t>DOE EERE AMO/Wind/Water </a:t>
            </a:r>
            <a:r>
              <a:rPr lang="en-US" sz="2000" dirty="0">
                <a:solidFill>
                  <a:prstClr val="black"/>
                </a:solidFill>
                <a:latin typeface="Calibri" panose="020F0502020204030204"/>
              </a:rPr>
              <a:t>Offices on </a:t>
            </a:r>
            <a:r>
              <a:rPr lang="en-US" sz="2000" dirty="0" smtClean="0">
                <a:solidFill>
                  <a:prstClr val="black"/>
                </a:solidFill>
                <a:latin typeface="Calibri" panose="020F0502020204030204"/>
              </a:rPr>
              <a:t>“Compact </a:t>
            </a:r>
            <a:r>
              <a:rPr lang="en-US" sz="2000" dirty="0">
                <a:solidFill>
                  <a:prstClr val="black"/>
                </a:solidFill>
                <a:latin typeface="Calibri" panose="020F0502020204030204"/>
              </a:rPr>
              <a:t>Power Conditioning Systems for High-Torque, Low-Speed </a:t>
            </a:r>
            <a:r>
              <a:rPr lang="en-US" sz="2000" dirty="0" smtClean="0">
                <a:solidFill>
                  <a:prstClr val="black"/>
                </a:solidFill>
                <a:latin typeface="Calibri" panose="020F0502020204030204"/>
              </a:rPr>
              <a:t>Generators”</a:t>
            </a:r>
          </a:p>
          <a:p>
            <a:pPr marL="800100" lvl="1" indent="-342900" fontAlgn="auto">
              <a:lnSpc>
                <a:spcPct val="90000"/>
              </a:lnSpc>
              <a:spcBef>
                <a:spcPts val="1000"/>
              </a:spcBef>
              <a:spcAft>
                <a:spcPts val="0"/>
              </a:spcAft>
              <a:buFont typeface="Courier New" panose="02070309020205020404" pitchFamily="49" charset="0"/>
              <a:buChar char="o"/>
            </a:pPr>
            <a:r>
              <a:rPr lang="en-US" sz="2000" b="1" dirty="0" err="1" smtClean="0">
                <a:solidFill>
                  <a:prstClr val="black"/>
                </a:solidFill>
                <a:latin typeface="Calibri" panose="020F0502020204030204"/>
              </a:rPr>
              <a:t>FastWatt</a:t>
            </a:r>
            <a:r>
              <a:rPr lang="en-US" sz="2000" b="1" dirty="0" smtClean="0">
                <a:solidFill>
                  <a:prstClr val="black"/>
                </a:solidFill>
                <a:latin typeface="Calibri" panose="020F0502020204030204"/>
              </a:rPr>
              <a:t> – </a:t>
            </a:r>
            <a:r>
              <a:rPr lang="en-US" sz="2000" dirty="0" smtClean="0">
                <a:solidFill>
                  <a:prstClr val="black"/>
                </a:solidFill>
                <a:latin typeface="Calibri" panose="020F0502020204030204"/>
              </a:rPr>
              <a:t>Compact power converter with high waveform quality for direct-drive renewable energy generators</a:t>
            </a:r>
          </a:p>
          <a:p>
            <a:pPr marL="800100" lvl="1" indent="-342900" fontAlgn="auto">
              <a:lnSpc>
                <a:spcPct val="90000"/>
              </a:lnSpc>
              <a:spcBef>
                <a:spcPts val="1000"/>
              </a:spcBef>
              <a:spcAft>
                <a:spcPts val="0"/>
              </a:spcAft>
              <a:buFont typeface="Courier New" panose="02070309020205020404" pitchFamily="49" charset="0"/>
              <a:buChar char="o"/>
            </a:pPr>
            <a:r>
              <a:rPr lang="en-US" sz="2000" b="1" dirty="0" smtClean="0">
                <a:solidFill>
                  <a:prstClr val="black"/>
                </a:solidFill>
                <a:latin typeface="Calibri" panose="020F0502020204030204"/>
              </a:rPr>
              <a:t>RCT Systems </a:t>
            </a:r>
            <a:r>
              <a:rPr lang="en-US" sz="2000" dirty="0">
                <a:solidFill>
                  <a:prstClr val="black"/>
                </a:solidFill>
                <a:latin typeface="Calibri" panose="020F0502020204030204"/>
              </a:rPr>
              <a:t>– MV </a:t>
            </a:r>
            <a:r>
              <a:rPr lang="en-US" sz="2000" dirty="0" err="1" smtClean="0">
                <a:solidFill>
                  <a:prstClr val="black"/>
                </a:solidFill>
                <a:latin typeface="Calibri" panose="020F0502020204030204"/>
              </a:rPr>
              <a:t>SiC</a:t>
            </a:r>
            <a:r>
              <a:rPr lang="en-US" sz="2000" dirty="0">
                <a:solidFill>
                  <a:prstClr val="black"/>
                </a:solidFill>
                <a:latin typeface="Calibri" panose="020F0502020204030204"/>
              </a:rPr>
              <a:t>-</a:t>
            </a:r>
            <a:r>
              <a:rPr lang="en-US" sz="2000" dirty="0" smtClean="0">
                <a:solidFill>
                  <a:prstClr val="black"/>
                </a:solidFill>
                <a:latin typeface="Calibri" panose="020F0502020204030204"/>
              </a:rPr>
              <a:t>Based </a:t>
            </a:r>
            <a:r>
              <a:rPr lang="en-US" sz="2000" dirty="0">
                <a:solidFill>
                  <a:prstClr val="black"/>
                </a:solidFill>
                <a:latin typeface="Calibri" panose="020F0502020204030204"/>
              </a:rPr>
              <a:t>Power Conditioning Systems</a:t>
            </a:r>
            <a:endParaRPr lang="en-US" sz="2000" dirty="0" smtClean="0">
              <a:solidFill>
                <a:prstClr val="black"/>
              </a:solidFill>
              <a:latin typeface="Calibri" panose="020F0502020204030204"/>
            </a:endParaRPr>
          </a:p>
          <a:p>
            <a:pPr marL="800100" lvl="1" indent="-342900" fontAlgn="auto">
              <a:lnSpc>
                <a:spcPct val="90000"/>
              </a:lnSpc>
              <a:spcBef>
                <a:spcPts val="1000"/>
              </a:spcBef>
              <a:spcAft>
                <a:spcPts val="0"/>
              </a:spcAft>
              <a:buFont typeface="Courier New" panose="02070309020205020404" pitchFamily="49" charset="0"/>
              <a:buChar char="o"/>
            </a:pPr>
            <a:endParaRPr lang="en-US" sz="2000" dirty="0">
              <a:solidFill>
                <a:prstClr val="black"/>
              </a:solidFill>
              <a:latin typeface="Calibri" panose="020F0502020204030204"/>
            </a:endParaRPr>
          </a:p>
        </p:txBody>
      </p:sp>
    </p:spTree>
    <p:extLst>
      <p:ext uri="{BB962C8B-B14F-4D97-AF65-F5344CB8AC3E}">
        <p14:creationId xmlns:p14="http://schemas.microsoft.com/office/powerpoint/2010/main" val="4124195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9024303" cy="749630"/>
          </a:xfrm>
        </p:spPr>
        <p:txBody>
          <a:bodyPr/>
          <a:lstStyle/>
          <a:p>
            <a:r>
              <a:rPr lang="en-US" sz="2800" dirty="0">
                <a:solidFill>
                  <a:srgbClr val="017A3E"/>
                </a:solidFill>
              </a:rPr>
              <a:t>Technical Topic </a:t>
            </a:r>
            <a:r>
              <a:rPr lang="en-US" sz="2800" dirty="0" smtClean="0">
                <a:solidFill>
                  <a:srgbClr val="017A3E"/>
                </a:solidFill>
              </a:rPr>
              <a:t>Activities – </a:t>
            </a:r>
            <a:r>
              <a:rPr lang="en-US" sz="2800" dirty="0" err="1" smtClean="0">
                <a:solidFill>
                  <a:srgbClr val="000099"/>
                </a:solidFill>
              </a:rPr>
              <a:t>PowerAmerica</a:t>
            </a:r>
            <a:endParaRPr lang="en-US" sz="2800" b="0" dirty="0">
              <a:solidFill>
                <a:srgbClr val="000099"/>
              </a:solidFill>
            </a:endParaRPr>
          </a:p>
        </p:txBody>
      </p:sp>
      <p:sp>
        <p:nvSpPr>
          <p:cNvPr id="7" name="Rectangle 6"/>
          <p:cNvSpPr/>
          <p:nvPr/>
        </p:nvSpPr>
        <p:spPr>
          <a:xfrm>
            <a:off x="3423290" y="1288484"/>
            <a:ext cx="5635689" cy="1831271"/>
          </a:xfrm>
          <a:prstGeom prst="rect">
            <a:avLst/>
          </a:prstGeom>
        </p:spPr>
        <p:txBody>
          <a:bodyPr wrap="square">
            <a:spAutoFit/>
          </a:bodyPr>
          <a:lstStyle/>
          <a:p>
            <a:pPr marL="285750" indent="-285750">
              <a:spcBef>
                <a:spcPts val="600"/>
              </a:spcBef>
              <a:buFont typeface="Arial" panose="020B0604020202020204" pitchFamily="34" charset="0"/>
              <a:buChar char="•"/>
            </a:pPr>
            <a:r>
              <a:rPr lang="en-US" sz="1400" dirty="0" smtClean="0">
                <a:solidFill>
                  <a:srgbClr val="000000"/>
                </a:solidFill>
                <a:latin typeface="Franklin Gothic Book"/>
                <a:ea typeface="ＭＳ Ｐゴシック" pitchFamily="-106" charset="-128"/>
              </a:rPr>
              <a:t>Provide Energy </a:t>
            </a:r>
            <a:r>
              <a:rPr lang="en-US" sz="1400" dirty="0">
                <a:solidFill>
                  <a:srgbClr val="000000"/>
                </a:solidFill>
                <a:latin typeface="Franklin Gothic Book"/>
                <a:ea typeface="ＭＳ Ｐゴシック" pitchFamily="-106" charset="-128"/>
              </a:rPr>
              <a:t>Savings through </a:t>
            </a:r>
            <a:r>
              <a:rPr lang="en-US" sz="1400" dirty="0" smtClean="0">
                <a:solidFill>
                  <a:srgbClr val="000000"/>
                </a:solidFill>
                <a:latin typeface="Franklin Gothic Book"/>
                <a:ea typeface="ＭＳ Ｐゴシック" pitchFamily="-106" charset="-128"/>
              </a:rPr>
              <a:t>higher </a:t>
            </a:r>
            <a:r>
              <a:rPr lang="en-US" sz="1400" dirty="0">
                <a:solidFill>
                  <a:srgbClr val="000000"/>
                </a:solidFill>
                <a:latin typeface="Franklin Gothic Book"/>
                <a:ea typeface="ＭＳ Ｐゴシック" pitchFamily="-106" charset="-128"/>
              </a:rPr>
              <a:t>voltage, speed </a:t>
            </a:r>
            <a:r>
              <a:rPr lang="en-US" sz="1400" dirty="0" smtClean="0">
                <a:solidFill>
                  <a:srgbClr val="000000"/>
                </a:solidFill>
                <a:latin typeface="Franklin Gothic Book"/>
                <a:ea typeface="ＭＳ Ｐゴシック" pitchFamily="-106" charset="-128"/>
              </a:rPr>
              <a:t>and </a:t>
            </a:r>
            <a:r>
              <a:rPr lang="en-US" sz="1400" dirty="0">
                <a:solidFill>
                  <a:srgbClr val="000000"/>
                </a:solidFill>
                <a:latin typeface="Franklin Gothic Book"/>
                <a:ea typeface="ＭＳ Ｐゴシック" pitchFamily="-106" charset="-128"/>
              </a:rPr>
              <a:t>temperature capabilities of WBG </a:t>
            </a:r>
            <a:r>
              <a:rPr lang="en-US" sz="1400" dirty="0" smtClean="0">
                <a:solidFill>
                  <a:srgbClr val="000000"/>
                </a:solidFill>
                <a:latin typeface="Franklin Gothic Book"/>
                <a:ea typeface="ＭＳ Ｐゴシック" pitchFamily="-106" charset="-128"/>
              </a:rPr>
              <a:t>power semiconductors: </a:t>
            </a:r>
          </a:p>
          <a:p>
            <a:pPr marL="285750" indent="-285750">
              <a:spcBef>
                <a:spcPts val="600"/>
              </a:spcBef>
              <a:buFont typeface="Arial" panose="020B0604020202020204" pitchFamily="34" charset="0"/>
              <a:buChar char="•"/>
            </a:pPr>
            <a:r>
              <a:rPr lang="en-US" sz="1400" dirty="0" smtClean="0">
                <a:solidFill>
                  <a:srgbClr val="000000"/>
                </a:solidFill>
                <a:latin typeface="Franklin Gothic Book"/>
                <a:ea typeface="ＭＳ Ｐゴシック" pitchFamily="-106" charset="-128"/>
              </a:rPr>
              <a:t>Achieve comparable cost of WBG power devices (SiC and </a:t>
            </a:r>
            <a:r>
              <a:rPr lang="en-US" sz="1400" dirty="0" err="1" smtClean="0">
                <a:solidFill>
                  <a:srgbClr val="000000"/>
                </a:solidFill>
                <a:latin typeface="Franklin Gothic Book"/>
                <a:ea typeface="ＭＳ Ｐゴシック" pitchFamily="-106" charset="-128"/>
              </a:rPr>
              <a:t>GaN</a:t>
            </a:r>
            <a:r>
              <a:rPr lang="en-US" sz="1400" dirty="0" smtClean="0">
                <a:solidFill>
                  <a:srgbClr val="000000"/>
                </a:solidFill>
                <a:latin typeface="Franklin Gothic Book"/>
                <a:ea typeface="ＭＳ Ｐゴシック" pitchFamily="-106" charset="-128"/>
              </a:rPr>
              <a:t>) compared to Silicon within 5 years</a:t>
            </a:r>
          </a:p>
          <a:p>
            <a:pPr marL="285750" indent="-285750">
              <a:spcBef>
                <a:spcPts val="600"/>
              </a:spcBef>
              <a:buFont typeface="Arial" panose="020B0604020202020204" pitchFamily="34" charset="0"/>
              <a:buChar char="•"/>
            </a:pPr>
            <a:r>
              <a:rPr lang="en-US" sz="1400" dirty="0" smtClean="0">
                <a:solidFill>
                  <a:srgbClr val="000000"/>
                </a:solidFill>
                <a:latin typeface="Franklin Gothic Book"/>
                <a:ea typeface="ＭＳ Ｐゴシック" pitchFamily="-106" charset="-128"/>
              </a:rPr>
              <a:t>Reduce volume and weight by 50% for targeted power electronics systems compared to Silicon equivalents</a:t>
            </a:r>
          </a:p>
          <a:p>
            <a:pPr marL="257168" indent="-257168">
              <a:spcBef>
                <a:spcPts val="600"/>
              </a:spcBef>
              <a:buFont typeface="Arial" panose="020B0604020202020204" pitchFamily="34" charset="0"/>
              <a:buChar char="•"/>
            </a:pPr>
            <a:r>
              <a:rPr lang="en-US" sz="1400" dirty="0" smtClean="0">
                <a:solidFill>
                  <a:srgbClr val="000000"/>
                </a:solidFill>
                <a:latin typeface="Franklin Gothic Book"/>
                <a:ea typeface="ＭＳ Ｐゴシック" pitchFamily="-106" charset="-128"/>
              </a:rPr>
              <a:t>Enable grid-scale power electronics for resiliency</a:t>
            </a:r>
            <a:endParaRPr lang="en-US" sz="1400" dirty="0">
              <a:solidFill>
                <a:srgbClr val="000000"/>
              </a:solidFill>
              <a:latin typeface="Franklin Gothic Book"/>
              <a:ea typeface="ＭＳ Ｐゴシック" pitchFamily="-106" charset="-128"/>
            </a:endParaRPr>
          </a:p>
        </p:txBody>
      </p:sp>
      <p:sp>
        <p:nvSpPr>
          <p:cNvPr id="9" name="Rectangle 8"/>
          <p:cNvSpPr/>
          <p:nvPr/>
        </p:nvSpPr>
        <p:spPr>
          <a:xfrm>
            <a:off x="568495" y="2941694"/>
            <a:ext cx="2736026" cy="461665"/>
          </a:xfrm>
          <a:prstGeom prst="rect">
            <a:avLst/>
          </a:prstGeom>
        </p:spPr>
        <p:txBody>
          <a:bodyPr wrap="square">
            <a:spAutoFit/>
          </a:bodyPr>
          <a:lstStyle/>
          <a:p>
            <a:r>
              <a:rPr lang="en-US" sz="2400" b="1" dirty="0" smtClean="0">
                <a:solidFill>
                  <a:srgbClr val="005C82"/>
                </a:solidFill>
                <a:latin typeface="Franklin Gothic Book"/>
                <a:ea typeface="ＭＳ Ｐゴシック" pitchFamily="-106" charset="-128"/>
              </a:rPr>
              <a:t>FOCUS AREAS</a:t>
            </a:r>
            <a:endParaRPr lang="en-US" sz="2400" b="1" dirty="0">
              <a:solidFill>
                <a:srgbClr val="005C82"/>
              </a:solidFill>
              <a:latin typeface="Franklin Gothic Book"/>
              <a:ea typeface="ＭＳ Ｐゴシック" pitchFamily="-106" charset="-128"/>
            </a:endParaRPr>
          </a:p>
        </p:txBody>
      </p:sp>
      <p:sp>
        <p:nvSpPr>
          <p:cNvPr id="10" name="Rectangle 9"/>
          <p:cNvSpPr/>
          <p:nvPr/>
        </p:nvSpPr>
        <p:spPr>
          <a:xfrm>
            <a:off x="3529822" y="870352"/>
            <a:ext cx="4605584" cy="461665"/>
          </a:xfrm>
          <a:prstGeom prst="rect">
            <a:avLst/>
          </a:prstGeom>
        </p:spPr>
        <p:txBody>
          <a:bodyPr wrap="square">
            <a:spAutoFit/>
          </a:bodyPr>
          <a:lstStyle/>
          <a:p>
            <a:r>
              <a:rPr lang="en-US" sz="2400" b="1" dirty="0" smtClean="0">
                <a:solidFill>
                  <a:srgbClr val="005C82"/>
                </a:solidFill>
                <a:latin typeface="Franklin Gothic Book"/>
                <a:ea typeface="ＭＳ Ｐゴシック" pitchFamily="-106" charset="-128"/>
              </a:rPr>
              <a:t>STRATEGIC GOALS</a:t>
            </a:r>
            <a:endParaRPr lang="en-US" sz="2400" b="1" dirty="0">
              <a:solidFill>
                <a:srgbClr val="005C82"/>
              </a:solidFill>
              <a:latin typeface="Franklin Gothic Book"/>
              <a:ea typeface="ＭＳ Ｐゴシック" pitchFamily="-106" charset="-128"/>
            </a:endParaRPr>
          </a:p>
        </p:txBody>
      </p:sp>
      <p:sp>
        <p:nvSpPr>
          <p:cNvPr id="17" name="Rectangle 16"/>
          <p:cNvSpPr/>
          <p:nvPr/>
        </p:nvSpPr>
        <p:spPr>
          <a:xfrm>
            <a:off x="127513" y="3426207"/>
            <a:ext cx="3402372" cy="2977738"/>
          </a:xfrm>
          <a:prstGeom prst="rect">
            <a:avLst/>
          </a:prstGeom>
        </p:spPr>
        <p:txBody>
          <a:bodyPr wrap="square">
            <a:spAutoFit/>
          </a:bodyPr>
          <a:lstStyle/>
          <a:p>
            <a:pPr marL="285750" indent="-285750">
              <a:spcBef>
                <a:spcPts val="900"/>
              </a:spcBef>
              <a:buFont typeface="Wingdings" panose="05000000000000000000" pitchFamily="2" charset="2"/>
              <a:buChar char="Ø"/>
            </a:pPr>
            <a:r>
              <a:rPr lang="en-US" sz="1500" dirty="0" smtClean="0">
                <a:solidFill>
                  <a:srgbClr val="000000"/>
                </a:solidFill>
                <a:latin typeface="Franklin Gothic Book"/>
                <a:ea typeface="ＭＳ Ｐゴシック" pitchFamily="-106" charset="-128"/>
              </a:rPr>
              <a:t>Enable Wide-Bandgap </a:t>
            </a:r>
            <a:r>
              <a:rPr lang="en-US" sz="1500" dirty="0">
                <a:solidFill>
                  <a:srgbClr val="000000"/>
                </a:solidFill>
                <a:latin typeface="Franklin Gothic Book"/>
                <a:ea typeface="ＭＳ Ｐゴシック" pitchFamily="-106" charset="-128"/>
              </a:rPr>
              <a:t>(WBG) </a:t>
            </a:r>
            <a:r>
              <a:rPr lang="en-US" sz="1500" dirty="0" smtClean="0">
                <a:solidFill>
                  <a:srgbClr val="000000"/>
                </a:solidFill>
                <a:latin typeface="Franklin Gothic Book"/>
                <a:ea typeface="ＭＳ Ｐゴシック" pitchFamily="-106" charset="-128"/>
              </a:rPr>
              <a:t>Power Semiconductor Foundries in the U.S.</a:t>
            </a:r>
            <a:endParaRPr lang="en-US" sz="1500" dirty="0">
              <a:solidFill>
                <a:srgbClr val="000000"/>
              </a:solidFill>
              <a:latin typeface="Franklin Gothic Book"/>
              <a:ea typeface="ＭＳ Ｐゴシック" pitchFamily="-106" charset="-128"/>
            </a:endParaRPr>
          </a:p>
          <a:p>
            <a:pPr marL="285750" indent="-285750">
              <a:spcBef>
                <a:spcPts val="900"/>
              </a:spcBef>
              <a:buFont typeface="Wingdings" panose="05000000000000000000" pitchFamily="2" charset="2"/>
              <a:buChar char="Ø"/>
            </a:pPr>
            <a:r>
              <a:rPr lang="en-US" sz="1500" dirty="0" smtClean="0">
                <a:solidFill>
                  <a:srgbClr val="000000"/>
                </a:solidFill>
                <a:latin typeface="Franklin Gothic Book"/>
                <a:ea typeface="ＭＳ Ｐゴシック" pitchFamily="-106" charset="-128"/>
              </a:rPr>
              <a:t>Establish supply chain from WBG semiconductor die and package to power electronic assemblies and applications</a:t>
            </a:r>
            <a:endParaRPr lang="en-US" sz="1500" dirty="0">
              <a:solidFill>
                <a:srgbClr val="000000"/>
              </a:solidFill>
              <a:latin typeface="Franklin Gothic Book"/>
              <a:ea typeface="ＭＳ Ｐゴシック" pitchFamily="-106" charset="-128"/>
            </a:endParaRPr>
          </a:p>
          <a:p>
            <a:pPr marL="285750" indent="-285750">
              <a:spcBef>
                <a:spcPts val="900"/>
              </a:spcBef>
              <a:buFont typeface="Wingdings" panose="05000000000000000000" pitchFamily="2" charset="2"/>
              <a:buChar char="Ø"/>
            </a:pPr>
            <a:r>
              <a:rPr lang="en-US" sz="1500" dirty="0" smtClean="0">
                <a:solidFill>
                  <a:srgbClr val="000000"/>
                </a:solidFill>
                <a:latin typeface="Franklin Gothic Book"/>
                <a:ea typeface="ＭＳ Ｐゴシック" pitchFamily="-106" charset="-128"/>
              </a:rPr>
              <a:t>Enable advanced WBG Power Electronic Applications</a:t>
            </a:r>
            <a:endParaRPr lang="en-US" sz="1500" dirty="0">
              <a:solidFill>
                <a:srgbClr val="000000"/>
              </a:solidFill>
              <a:latin typeface="Franklin Gothic Book"/>
              <a:ea typeface="ＭＳ Ｐゴシック" pitchFamily="-106" charset="-128"/>
            </a:endParaRPr>
          </a:p>
          <a:p>
            <a:pPr marL="285750" indent="-285750">
              <a:spcBef>
                <a:spcPts val="900"/>
              </a:spcBef>
              <a:buFont typeface="Wingdings" panose="05000000000000000000" pitchFamily="2" charset="2"/>
              <a:buChar char="Ø"/>
            </a:pPr>
            <a:r>
              <a:rPr lang="en-US" sz="1500" dirty="0">
                <a:solidFill>
                  <a:srgbClr val="000000"/>
                </a:solidFill>
                <a:latin typeface="Franklin Gothic Book"/>
                <a:ea typeface="ＭＳ Ｐゴシック" pitchFamily="-106" charset="-128"/>
              </a:rPr>
              <a:t>Train U.S. workforce </a:t>
            </a:r>
            <a:r>
              <a:rPr lang="en-US" sz="1500" dirty="0" smtClean="0">
                <a:solidFill>
                  <a:srgbClr val="000000"/>
                </a:solidFill>
                <a:latin typeface="Franklin Gothic Book"/>
                <a:ea typeface="ＭＳ Ｐゴシック" pitchFamily="-106" charset="-128"/>
              </a:rPr>
              <a:t>to ensure technical leadership and to create manufacturing jobs</a:t>
            </a:r>
          </a:p>
        </p:txBody>
      </p:sp>
      <p:sp>
        <p:nvSpPr>
          <p:cNvPr id="23" name="Rectangle 22"/>
          <p:cNvSpPr/>
          <p:nvPr/>
        </p:nvSpPr>
        <p:spPr>
          <a:xfrm>
            <a:off x="194189" y="971173"/>
            <a:ext cx="3110332" cy="1948226"/>
          </a:xfrm>
          <a:prstGeom prst="rect">
            <a:avLst/>
          </a:prstGeom>
          <a:solidFill>
            <a:schemeClr val="bg1"/>
          </a:solidFill>
          <a:ln w="28575">
            <a:solidFill>
              <a:schemeClr val="accent1"/>
            </a:solidFill>
          </a:ln>
          <a:effectLst/>
        </p:spPr>
        <p:txBody>
          <a:bodyPr wrap="square">
            <a:spAutoFit/>
          </a:bodyPr>
          <a:lstStyle/>
          <a:p>
            <a:pPr fontAlgn="auto">
              <a:lnSpc>
                <a:spcPct val="120000"/>
              </a:lnSpc>
              <a:spcBef>
                <a:spcPts val="0"/>
              </a:spcBef>
              <a:spcAft>
                <a:spcPts val="600"/>
              </a:spcAft>
            </a:pPr>
            <a:r>
              <a:rPr lang="en-US" altLang="en-US" dirty="0" smtClean="0">
                <a:solidFill>
                  <a:srgbClr val="C00000"/>
                </a:solidFill>
                <a:latin typeface="Franklin Gothic Medium"/>
                <a:ea typeface="ＭＳ Ｐゴシック" pitchFamily="-106" charset="-128"/>
              </a:rPr>
              <a:t>Launched:</a:t>
            </a:r>
            <a:r>
              <a:rPr lang="en-US" altLang="en-US" sz="1600" dirty="0" smtClean="0">
                <a:solidFill>
                  <a:srgbClr val="C00000"/>
                </a:solidFill>
                <a:latin typeface="Franklin Gothic Book"/>
                <a:ea typeface="ＭＳ Ｐゴシック" pitchFamily="-106" charset="-128"/>
              </a:rPr>
              <a:t> December 2014</a:t>
            </a:r>
            <a:endParaRPr lang="en-US" altLang="en-US" sz="1600" dirty="0">
              <a:solidFill>
                <a:srgbClr val="C00000"/>
              </a:solidFill>
              <a:latin typeface="Franklin Gothic Book"/>
              <a:ea typeface="ＭＳ Ｐゴシック" pitchFamily="-106" charset="-128"/>
            </a:endParaRPr>
          </a:p>
          <a:p>
            <a:pPr fontAlgn="auto">
              <a:lnSpc>
                <a:spcPct val="120000"/>
              </a:lnSpc>
              <a:spcBef>
                <a:spcPts val="0"/>
              </a:spcBef>
              <a:spcAft>
                <a:spcPts val="600"/>
              </a:spcAft>
            </a:pPr>
            <a:r>
              <a:rPr lang="en-US" altLang="en-US" dirty="0">
                <a:solidFill>
                  <a:srgbClr val="C00000"/>
                </a:solidFill>
                <a:latin typeface="Franklin Gothic Medium"/>
                <a:ea typeface="ＭＳ Ｐゴシック" pitchFamily="-106" charset="-128"/>
              </a:rPr>
              <a:t>Hub Location: </a:t>
            </a:r>
            <a:r>
              <a:rPr lang="en-US" altLang="en-US" sz="1600" dirty="0">
                <a:solidFill>
                  <a:srgbClr val="C00000"/>
                </a:solidFill>
                <a:latin typeface="Franklin Gothic Book"/>
                <a:ea typeface="ＭＳ Ｐゴシック" pitchFamily="-106" charset="-128"/>
              </a:rPr>
              <a:t>Raleigh, </a:t>
            </a:r>
            <a:r>
              <a:rPr lang="en-US" altLang="en-US" sz="1600" dirty="0" smtClean="0">
                <a:solidFill>
                  <a:srgbClr val="C00000"/>
                </a:solidFill>
                <a:latin typeface="Franklin Gothic Book"/>
                <a:ea typeface="ＭＳ Ｐゴシック" pitchFamily="-106" charset="-128"/>
              </a:rPr>
              <a:t>NC North Carolina State University</a:t>
            </a:r>
            <a:endParaRPr lang="en-US" altLang="en-US" sz="1600" dirty="0">
              <a:solidFill>
                <a:srgbClr val="C00000"/>
              </a:solidFill>
              <a:latin typeface="Franklin Gothic Book"/>
              <a:ea typeface="ＭＳ Ｐゴシック" pitchFamily="-106" charset="-128"/>
            </a:endParaRPr>
          </a:p>
          <a:p>
            <a:pPr fontAlgn="auto">
              <a:lnSpc>
                <a:spcPct val="120000"/>
              </a:lnSpc>
              <a:spcBef>
                <a:spcPts val="0"/>
              </a:spcBef>
              <a:spcAft>
                <a:spcPts val="600"/>
              </a:spcAft>
            </a:pPr>
            <a:r>
              <a:rPr lang="en-US" altLang="en-US" dirty="0" smtClean="0">
                <a:solidFill>
                  <a:srgbClr val="000099"/>
                </a:solidFill>
                <a:latin typeface="Franklin Gothic Medium"/>
                <a:ea typeface="ＭＳ Ｐゴシック" pitchFamily="-106" charset="-128"/>
              </a:rPr>
              <a:t>Federal </a:t>
            </a:r>
            <a:r>
              <a:rPr lang="en-US" altLang="en-US" dirty="0">
                <a:solidFill>
                  <a:srgbClr val="000099"/>
                </a:solidFill>
                <a:latin typeface="Franklin Gothic Medium"/>
                <a:ea typeface="ＭＳ Ｐゴシック" pitchFamily="-106" charset="-128"/>
              </a:rPr>
              <a:t>Funding:</a:t>
            </a:r>
            <a:r>
              <a:rPr lang="en-US" altLang="en-US" sz="1600" dirty="0">
                <a:solidFill>
                  <a:srgbClr val="000099"/>
                </a:solidFill>
                <a:latin typeface="Franklin Gothic Book"/>
                <a:ea typeface="ＭＳ Ｐゴシック" pitchFamily="-106" charset="-128"/>
              </a:rPr>
              <a:t> $70 Million </a:t>
            </a:r>
          </a:p>
          <a:p>
            <a:pPr fontAlgn="auto">
              <a:lnSpc>
                <a:spcPct val="120000"/>
              </a:lnSpc>
              <a:spcBef>
                <a:spcPts val="0"/>
              </a:spcBef>
              <a:spcAft>
                <a:spcPts val="600"/>
              </a:spcAft>
            </a:pPr>
            <a:r>
              <a:rPr lang="en-US" altLang="en-US" dirty="0" smtClean="0">
                <a:solidFill>
                  <a:srgbClr val="000099"/>
                </a:solidFill>
                <a:latin typeface="Franklin Gothic Medium"/>
                <a:ea typeface="ＭＳ Ｐゴシック" pitchFamily="-106" charset="-128"/>
              </a:rPr>
              <a:t>Cost </a:t>
            </a:r>
            <a:r>
              <a:rPr lang="en-US" altLang="en-US" dirty="0">
                <a:solidFill>
                  <a:srgbClr val="000099"/>
                </a:solidFill>
                <a:latin typeface="Franklin Gothic Medium"/>
                <a:ea typeface="ＭＳ Ｐゴシック" pitchFamily="-106" charset="-128"/>
              </a:rPr>
              <a:t>share: </a:t>
            </a:r>
            <a:r>
              <a:rPr lang="en-US" altLang="en-US" sz="1600" dirty="0">
                <a:solidFill>
                  <a:srgbClr val="000099"/>
                </a:solidFill>
                <a:latin typeface="Franklin Gothic Book"/>
                <a:ea typeface="ＭＳ Ｐゴシック" pitchFamily="-106" charset="-128"/>
              </a:rPr>
              <a:t>$70 Million</a:t>
            </a:r>
          </a:p>
        </p:txBody>
      </p:sp>
      <p:pic>
        <p:nvPicPr>
          <p:cNvPr id="26" name="Picture 25" descr="final.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9173" y="5875880"/>
            <a:ext cx="1254894" cy="622941"/>
          </a:xfrm>
          <a:prstGeom prst="rect">
            <a:avLst/>
          </a:prstGeom>
        </p:spPr>
      </p:pic>
      <p:sp>
        <p:nvSpPr>
          <p:cNvPr id="48" name="TextBox 47"/>
          <p:cNvSpPr txBox="1"/>
          <p:nvPr/>
        </p:nvSpPr>
        <p:spPr>
          <a:xfrm>
            <a:off x="5330502" y="3122537"/>
            <a:ext cx="2330519" cy="276393"/>
          </a:xfrm>
          <a:prstGeom prst="rect">
            <a:avLst/>
          </a:prstGeom>
          <a:noFill/>
        </p:spPr>
        <p:txBody>
          <a:bodyPr wrap="square" rtlCol="0">
            <a:noAutofit/>
          </a:bodyPr>
          <a:lstStyle/>
          <a:p>
            <a:pPr algn="ctr" fontAlgn="auto">
              <a:spcBef>
                <a:spcPts val="0"/>
              </a:spcBef>
              <a:spcAft>
                <a:spcPts val="0"/>
              </a:spcAft>
              <a:defRPr/>
            </a:pPr>
            <a:r>
              <a:rPr lang="en-US" sz="1400" b="1" kern="0" dirty="0" smtClean="0">
                <a:solidFill>
                  <a:prstClr val="black"/>
                </a:solidFill>
                <a:latin typeface="Calibri" panose="020F0502020204030204"/>
                <a:ea typeface="ＭＳ Ｐゴシック" pitchFamily="-106" charset="-128"/>
              </a:rPr>
              <a:t>Assemblies</a:t>
            </a:r>
          </a:p>
        </p:txBody>
      </p:sp>
      <p:sp>
        <p:nvSpPr>
          <p:cNvPr id="34" name="TextBox 33"/>
          <p:cNvSpPr txBox="1"/>
          <p:nvPr/>
        </p:nvSpPr>
        <p:spPr>
          <a:xfrm>
            <a:off x="5615236" y="5321759"/>
            <a:ext cx="741595" cy="470723"/>
          </a:xfrm>
          <a:prstGeom prst="rect">
            <a:avLst/>
          </a:prstGeom>
          <a:noFill/>
        </p:spPr>
        <p:txBody>
          <a:bodyPr wrap="square" rtlCol="0">
            <a:noAutofit/>
          </a:bodyPr>
          <a:lstStyle/>
          <a:p>
            <a:pPr fontAlgn="auto">
              <a:lnSpc>
                <a:spcPct val="80000"/>
              </a:lnSpc>
              <a:spcBef>
                <a:spcPts val="0"/>
              </a:spcBef>
              <a:spcAft>
                <a:spcPts val="0"/>
              </a:spcAft>
              <a:defRPr/>
            </a:pPr>
            <a:r>
              <a:rPr lang="en-US" sz="1400" b="1" kern="0" dirty="0" smtClean="0">
                <a:solidFill>
                  <a:prstClr val="black"/>
                </a:solidFill>
                <a:latin typeface="Calibri" panose="020F0502020204030204"/>
                <a:ea typeface="ＭＳ Ｐゴシック" pitchFamily="-106" charset="-128"/>
              </a:rPr>
              <a:t>Power</a:t>
            </a:r>
          </a:p>
          <a:p>
            <a:pPr fontAlgn="auto">
              <a:lnSpc>
                <a:spcPct val="80000"/>
              </a:lnSpc>
              <a:spcBef>
                <a:spcPts val="0"/>
              </a:spcBef>
              <a:spcAft>
                <a:spcPts val="0"/>
              </a:spcAft>
              <a:defRPr/>
            </a:pPr>
            <a:r>
              <a:rPr lang="en-US" sz="1400" b="1" kern="0" dirty="0" smtClean="0">
                <a:solidFill>
                  <a:prstClr val="black"/>
                </a:solidFill>
                <a:latin typeface="Calibri" panose="020F0502020204030204"/>
                <a:ea typeface="ＭＳ Ｐゴシック" pitchFamily="-106" charset="-128"/>
              </a:rPr>
              <a:t>Device</a:t>
            </a:r>
          </a:p>
        </p:txBody>
      </p:sp>
      <p:grpSp>
        <p:nvGrpSpPr>
          <p:cNvPr id="24" name="Group 23"/>
          <p:cNvGrpSpPr/>
          <p:nvPr/>
        </p:nvGrpSpPr>
        <p:grpSpPr>
          <a:xfrm>
            <a:off x="2975623" y="3155273"/>
            <a:ext cx="6168377" cy="3152863"/>
            <a:chOff x="-1467396" y="-184949"/>
            <a:chExt cx="14276645" cy="8042174"/>
          </a:xfrm>
        </p:grpSpPr>
        <p:sp>
          <p:nvSpPr>
            <p:cNvPr id="25" name="Rounded Rectangle 24"/>
            <p:cNvSpPr/>
            <p:nvPr/>
          </p:nvSpPr>
          <p:spPr>
            <a:xfrm>
              <a:off x="8284408" y="-184949"/>
              <a:ext cx="3845430" cy="6760464"/>
            </a:xfrm>
            <a:prstGeom prst="roundRect">
              <a:avLst/>
            </a:prstGeom>
            <a:gradFill flip="none" rotWithShape="1">
              <a:gsLst>
                <a:gs pos="100000">
                  <a:srgbClr val="70AD47">
                    <a:lumMod val="60000"/>
                    <a:lumOff val="40000"/>
                  </a:srgbClr>
                </a:gs>
                <a:gs pos="100000">
                  <a:srgbClr val="5B9BD5">
                    <a:lumMod val="45000"/>
                    <a:lumOff val="55000"/>
                  </a:srgbClr>
                </a:gs>
                <a:gs pos="100000">
                  <a:srgbClr val="5B9BD5">
                    <a:lumMod val="45000"/>
                    <a:lumOff val="55000"/>
                  </a:srgbClr>
                </a:gs>
                <a:gs pos="100000">
                  <a:srgbClr val="5B9BD5">
                    <a:lumMod val="30000"/>
                    <a:lumOff val="70000"/>
                  </a:srgbClr>
                </a:gs>
              </a:gsLst>
              <a:path path="shape">
                <a:fillToRect l="50000" t="50000" r="50000" b="50000"/>
              </a:path>
              <a:tileRect/>
            </a:gradFill>
            <a:ln w="12700" cap="flat" cmpd="sng" algn="ctr">
              <a:noFill/>
              <a:prstDash val="solid"/>
              <a:miter lim="800000"/>
            </a:ln>
            <a:effectLst/>
          </p:spPr>
          <p:txBody>
            <a:bodyPr rtlCol="0" anchor="ctr"/>
            <a:lstStyle/>
            <a:p>
              <a:pPr algn="ctr" fontAlgn="auto">
                <a:spcBef>
                  <a:spcPts val="0"/>
                </a:spcBef>
                <a:spcAft>
                  <a:spcPts val="0"/>
                </a:spcAft>
                <a:defRPr/>
              </a:pPr>
              <a:endParaRPr lang="en-US" kern="0" smtClean="0">
                <a:solidFill>
                  <a:prstClr val="white"/>
                </a:solidFill>
                <a:latin typeface="Calibri" panose="020F0502020204030204"/>
                <a:ea typeface="ＭＳ Ｐゴシック" pitchFamily="-106" charset="-128"/>
              </a:endParaRPr>
            </a:p>
          </p:txBody>
        </p:sp>
        <p:sp>
          <p:nvSpPr>
            <p:cNvPr id="27" name="Rounded Rectangle 26"/>
            <p:cNvSpPr/>
            <p:nvPr/>
          </p:nvSpPr>
          <p:spPr>
            <a:xfrm>
              <a:off x="21314" y="2350713"/>
              <a:ext cx="6304506" cy="5279731"/>
            </a:xfrm>
            <a:prstGeom prst="roundRect">
              <a:avLst/>
            </a:prstGeom>
            <a:gradFill>
              <a:gsLst>
                <a:gs pos="100000">
                  <a:srgbClr val="70AD47">
                    <a:lumMod val="60000"/>
                    <a:lumOff val="40000"/>
                  </a:srgbClr>
                </a:gs>
                <a:gs pos="100000">
                  <a:srgbClr val="5B9BD5">
                    <a:lumMod val="45000"/>
                    <a:lumOff val="55000"/>
                  </a:srgbClr>
                </a:gs>
                <a:gs pos="100000">
                  <a:srgbClr val="5B9BD5">
                    <a:lumMod val="45000"/>
                    <a:lumOff val="55000"/>
                  </a:srgbClr>
                </a:gs>
                <a:gs pos="100000">
                  <a:srgbClr val="5B9BD5">
                    <a:lumMod val="30000"/>
                    <a:lumOff val="70000"/>
                  </a:srgbClr>
                </a:gs>
              </a:gsLst>
              <a:lin ang="5400000" scaled="1"/>
            </a:gradFill>
            <a:ln w="12700" cap="flat" cmpd="sng" algn="ctr">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prstDash val="solid"/>
              <a:miter lim="800000"/>
            </a:ln>
            <a:effectLst/>
          </p:spPr>
          <p:txBody>
            <a:bodyPr rtlCol="0" anchor="ctr"/>
            <a:lstStyle/>
            <a:p>
              <a:pPr algn="ctr" fontAlgn="auto">
                <a:spcBef>
                  <a:spcPts val="0"/>
                </a:spcBef>
                <a:spcAft>
                  <a:spcPts val="0"/>
                </a:spcAft>
                <a:defRPr/>
              </a:pPr>
              <a:endParaRPr lang="en-US" kern="0" smtClean="0">
                <a:solidFill>
                  <a:prstClr val="white"/>
                </a:solidFill>
                <a:latin typeface="Calibri" panose="020F0502020204030204"/>
                <a:ea typeface="ＭＳ Ｐゴシック" pitchFamily="-106" charset="-128"/>
              </a:endParaRPr>
            </a:p>
          </p:txBody>
        </p:sp>
        <p:sp>
          <p:nvSpPr>
            <p:cNvPr id="28" name="TextBox 27"/>
            <p:cNvSpPr txBox="1"/>
            <p:nvPr/>
          </p:nvSpPr>
          <p:spPr>
            <a:xfrm>
              <a:off x="331479" y="6867806"/>
              <a:ext cx="2762221" cy="989419"/>
            </a:xfrm>
            <a:prstGeom prst="rect">
              <a:avLst/>
            </a:prstGeom>
            <a:noFill/>
          </p:spPr>
          <p:txBody>
            <a:bodyPr wrap="none" rtlCol="0">
              <a:normAutofit/>
            </a:bodyPr>
            <a:lstStyle/>
            <a:p>
              <a:pPr fontAlgn="auto">
                <a:spcBef>
                  <a:spcPts val="0"/>
                </a:spcBef>
                <a:spcAft>
                  <a:spcPts val="0"/>
                </a:spcAft>
                <a:defRPr/>
              </a:pPr>
              <a:r>
                <a:rPr lang="en-US" sz="1400" b="1" kern="0" dirty="0" smtClean="0">
                  <a:solidFill>
                    <a:prstClr val="black"/>
                  </a:solidFill>
                  <a:latin typeface="Calibri" panose="020F0502020204030204"/>
                  <a:ea typeface="ＭＳ Ｐゴシック" pitchFamily="-106" charset="-128"/>
                </a:rPr>
                <a:t>WBG Foundry</a:t>
              </a:r>
            </a:p>
          </p:txBody>
        </p:sp>
        <p:grpSp>
          <p:nvGrpSpPr>
            <p:cNvPr id="29" name="Group 28"/>
            <p:cNvGrpSpPr/>
            <p:nvPr/>
          </p:nvGrpSpPr>
          <p:grpSpPr>
            <a:xfrm>
              <a:off x="-1467396" y="308645"/>
              <a:ext cx="14276645" cy="6644959"/>
              <a:chOff x="-1467396" y="308645"/>
              <a:chExt cx="14276645" cy="6644959"/>
            </a:xfrm>
          </p:grpSpPr>
          <p:pic>
            <p:nvPicPr>
              <p:cNvPr id="30" name="Picture 29"/>
              <p:cNvPicPr>
                <a:picLocks noChangeAspect="1"/>
              </p:cNvPicPr>
              <p:nvPr/>
            </p:nvPicPr>
            <p:blipFill>
              <a:blip r:embed="rId3"/>
              <a:stretch>
                <a:fillRect/>
              </a:stretch>
            </p:blipFill>
            <p:spPr>
              <a:xfrm>
                <a:off x="343988" y="5455259"/>
                <a:ext cx="1508781" cy="1498345"/>
              </a:xfrm>
              <a:prstGeom prst="rect">
                <a:avLst/>
              </a:prstGeom>
              <a:effectLst>
                <a:glow rad="63500">
                  <a:srgbClr val="5B9BD5">
                    <a:satMod val="175000"/>
                    <a:alpha val="40000"/>
                  </a:srgbClr>
                </a:glow>
                <a:outerShdw blurRad="50800" dist="38100" dir="13500000" algn="br" rotWithShape="0">
                  <a:prstClr val="black">
                    <a:alpha val="40000"/>
                  </a:prstClr>
                </a:outerShdw>
              </a:effectLst>
            </p:spPr>
          </p:pic>
          <p:pic>
            <p:nvPicPr>
              <p:cNvPr id="31" name="Content Placeholder 11"/>
              <p:cNvPicPr>
                <a:picLocks noChangeAspect="1"/>
              </p:cNvPicPr>
              <p:nvPr/>
            </p:nvPicPr>
            <p:blipFill rotWithShape="1">
              <a:blip r:embed="rId4" cstate="print">
                <a:extLst>
                  <a:ext uri="{28A0092B-C50C-407E-A947-70E740481C1C}">
                    <a14:useLocalDpi xmlns:a14="http://schemas.microsoft.com/office/drawing/2010/main" val="0"/>
                  </a:ext>
                </a:extLst>
              </a:blip>
              <a:srcRect l="10556" r="12593"/>
              <a:stretch/>
            </p:blipFill>
            <p:spPr>
              <a:xfrm>
                <a:off x="4414400" y="704458"/>
                <a:ext cx="2050020" cy="1500465"/>
              </a:xfrm>
              <a:prstGeom prst="rect">
                <a:avLst/>
              </a:prstGeom>
              <a:noFill/>
              <a:ln>
                <a:noFill/>
              </a:ln>
              <a:effectLst>
                <a:glow rad="139700">
                  <a:srgbClr val="5B9BD5">
                    <a:satMod val="175000"/>
                    <a:alpha val="40000"/>
                  </a:srgbClr>
                </a:glow>
                <a:outerShdw blurRad="50800" dist="38100" dir="13500000" algn="br" rotWithShape="0">
                  <a:prstClr val="black">
                    <a:alpha val="40000"/>
                  </a:prstClr>
                </a:outerShdw>
              </a:effectLst>
            </p:spPr>
          </p:pic>
          <p:pic>
            <p:nvPicPr>
              <p:cNvPr id="32" name="Picture 31"/>
              <p:cNvPicPr>
                <a:picLocks noChangeAspect="1"/>
              </p:cNvPicPr>
              <p:nvPr/>
            </p:nvPicPr>
            <p:blipFill>
              <a:blip r:embed="rId5"/>
              <a:stretch>
                <a:fillRect/>
              </a:stretch>
            </p:blipFill>
            <p:spPr>
              <a:xfrm>
                <a:off x="8496612" y="4144695"/>
                <a:ext cx="3474746" cy="2140773"/>
              </a:xfrm>
              <a:prstGeom prst="rect">
                <a:avLst/>
              </a:prstGeom>
              <a:effectLst>
                <a:glow rad="228600">
                  <a:srgbClr val="5B9BD5">
                    <a:satMod val="175000"/>
                    <a:alpha val="40000"/>
                  </a:srgbClr>
                </a:glow>
              </a:effectLst>
            </p:spPr>
          </p:pic>
          <p:pic>
            <p:nvPicPr>
              <p:cNvPr id="35" name="Picture 147" descr="blue grid.jpg"/>
              <p:cNvPicPr>
                <a:picLocks noChangeAspect="1"/>
              </p:cNvPicPr>
              <p:nvPr/>
            </p:nvPicPr>
            <p:blipFill>
              <a:blip r:embed="rId6" cstate="print">
                <a:extLst>
                  <a:ext uri="{28A0092B-C50C-407E-A947-70E740481C1C}">
                    <a14:useLocalDpi xmlns:a14="http://schemas.microsoft.com/office/drawing/2010/main" val="0"/>
                  </a:ext>
                </a:extLst>
              </a:blip>
              <a:srcRect l="29167" r="7343"/>
              <a:stretch>
                <a:fillRect/>
              </a:stretch>
            </p:blipFill>
            <p:spPr bwMode="auto">
              <a:xfrm>
                <a:off x="9608118" y="308645"/>
                <a:ext cx="1836372" cy="2169214"/>
              </a:xfrm>
              <a:prstGeom prst="rect">
                <a:avLst/>
              </a:prstGeom>
              <a:noFill/>
              <a:ln>
                <a:noFill/>
              </a:ln>
              <a:effectLst>
                <a:glow rad="228600">
                  <a:srgbClr val="5B9BD5">
                    <a:satMod val="175000"/>
                    <a:alpha val="40000"/>
                  </a:srgbClr>
                </a:glow>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2270264" y="5359177"/>
                <a:ext cx="1348908" cy="1200698"/>
              </a:xfrm>
              <a:prstGeom prst="rect">
                <a:avLst/>
              </a:prstGeom>
              <a:noFill/>
            </p:spPr>
            <p:txBody>
              <a:bodyPr wrap="square" rtlCol="0">
                <a:noAutofit/>
              </a:bodyPr>
              <a:lstStyle/>
              <a:p>
                <a:pPr fontAlgn="auto">
                  <a:spcBef>
                    <a:spcPts val="0"/>
                  </a:spcBef>
                  <a:spcAft>
                    <a:spcPts val="0"/>
                  </a:spcAft>
                  <a:defRPr/>
                </a:pPr>
                <a:r>
                  <a:rPr lang="en-US" sz="1400" b="1" kern="0" dirty="0">
                    <a:solidFill>
                      <a:prstClr val="black"/>
                    </a:solidFill>
                    <a:latin typeface="Calibri" panose="020F0502020204030204"/>
                    <a:ea typeface="ＭＳ Ｐゴシック" pitchFamily="-106" charset="-128"/>
                  </a:rPr>
                  <a:t>D</a:t>
                </a:r>
                <a:r>
                  <a:rPr lang="en-US" sz="1400" b="1" kern="0" dirty="0" smtClean="0">
                    <a:solidFill>
                      <a:prstClr val="black"/>
                    </a:solidFill>
                    <a:latin typeface="Calibri" panose="020F0502020204030204"/>
                    <a:ea typeface="ＭＳ Ｐゴシック" pitchFamily="-106" charset="-128"/>
                  </a:rPr>
                  <a:t>ie</a:t>
                </a:r>
              </a:p>
            </p:txBody>
          </p:sp>
          <p:sp>
            <p:nvSpPr>
              <p:cNvPr id="37" name="TextBox 36"/>
              <p:cNvSpPr txBox="1"/>
              <p:nvPr/>
            </p:nvSpPr>
            <p:spPr>
              <a:xfrm>
                <a:off x="-1467396" y="3713532"/>
                <a:ext cx="5393962" cy="705010"/>
              </a:xfrm>
              <a:prstGeom prst="rect">
                <a:avLst/>
              </a:prstGeom>
              <a:noFill/>
            </p:spPr>
            <p:txBody>
              <a:bodyPr wrap="square" rtlCol="0">
                <a:noAutofit/>
              </a:bodyPr>
              <a:lstStyle/>
              <a:p>
                <a:pPr algn="ctr" fontAlgn="auto">
                  <a:spcBef>
                    <a:spcPts val="0"/>
                  </a:spcBef>
                  <a:spcAft>
                    <a:spcPts val="0"/>
                  </a:spcAft>
                  <a:defRPr/>
                </a:pPr>
                <a:r>
                  <a:rPr lang="en-US" sz="1400" b="1" kern="0" dirty="0" smtClean="0">
                    <a:solidFill>
                      <a:prstClr val="black"/>
                    </a:solidFill>
                    <a:latin typeface="Calibri" panose="020F0502020204030204"/>
                    <a:ea typeface="ＭＳ Ｐゴシック" pitchFamily="-106" charset="-128"/>
                  </a:rPr>
                  <a:t>Modules</a:t>
                </a:r>
              </a:p>
            </p:txBody>
          </p:sp>
          <p:sp>
            <p:nvSpPr>
              <p:cNvPr id="38" name="TextBox 37"/>
              <p:cNvSpPr txBox="1"/>
              <p:nvPr/>
            </p:nvSpPr>
            <p:spPr>
              <a:xfrm>
                <a:off x="9159919" y="2887556"/>
                <a:ext cx="3649330" cy="369334"/>
              </a:xfrm>
              <a:prstGeom prst="rect">
                <a:avLst/>
              </a:prstGeom>
              <a:noFill/>
            </p:spPr>
            <p:txBody>
              <a:bodyPr wrap="none" rtlCol="0">
                <a:noAutofit/>
              </a:bodyPr>
              <a:lstStyle/>
              <a:p>
                <a:pPr fontAlgn="auto">
                  <a:spcBef>
                    <a:spcPts val="0"/>
                  </a:spcBef>
                  <a:spcAft>
                    <a:spcPts val="0"/>
                  </a:spcAft>
                  <a:defRPr/>
                </a:pPr>
                <a:r>
                  <a:rPr lang="en-US" sz="1400" b="1" kern="0" dirty="0" smtClean="0">
                    <a:solidFill>
                      <a:prstClr val="black"/>
                    </a:solidFill>
                    <a:latin typeface="Calibri" panose="020F0502020204030204"/>
                    <a:ea typeface="ＭＳ Ｐゴシック" pitchFamily="-106" charset="-128"/>
                  </a:rPr>
                  <a:t>Applications</a:t>
                </a:r>
              </a:p>
            </p:txBody>
          </p:sp>
          <p:sp>
            <p:nvSpPr>
              <p:cNvPr id="39" name="Isosceles Triangle 38"/>
              <p:cNvSpPr/>
              <p:nvPr/>
            </p:nvSpPr>
            <p:spPr>
              <a:xfrm rot="14179867">
                <a:off x="1546756" y="4557180"/>
                <a:ext cx="869648" cy="1517250"/>
              </a:xfrm>
              <a:prstGeom prst="triangle">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12700" cap="flat" cmpd="sng" algn="ctr">
                <a:solidFill>
                  <a:srgbClr val="5B9BD5">
                    <a:shade val="50000"/>
                  </a:srgbClr>
                </a:solidFill>
                <a:prstDash val="solid"/>
                <a:miter lim="800000"/>
              </a:ln>
              <a:effectLst>
                <a:outerShdw blurRad="50800" dist="38100" dir="13500000" algn="br" rotWithShape="0">
                  <a:prstClr val="black">
                    <a:alpha val="40000"/>
                  </a:prstClr>
                </a:outerShdw>
              </a:effectLst>
            </p:spPr>
            <p:txBody>
              <a:bodyPr rtlCol="0" anchor="ctr"/>
              <a:lstStyle/>
              <a:p>
                <a:pPr algn="ctr" fontAlgn="auto">
                  <a:spcBef>
                    <a:spcPts val="0"/>
                  </a:spcBef>
                  <a:spcAft>
                    <a:spcPts val="0"/>
                  </a:spcAft>
                  <a:defRPr/>
                </a:pPr>
                <a:endParaRPr lang="en-US" kern="0" smtClean="0">
                  <a:solidFill>
                    <a:prstClr val="white"/>
                  </a:solidFill>
                  <a:latin typeface="Calibri" panose="020F0502020204030204"/>
                  <a:ea typeface="ＭＳ Ｐゴシック" pitchFamily="-106" charset="-128"/>
                </a:endParaRPr>
              </a:p>
            </p:txBody>
          </p:sp>
          <p:sp>
            <p:nvSpPr>
              <p:cNvPr id="40" name="Left-Right-Up Arrow 39"/>
              <p:cNvSpPr/>
              <p:nvPr/>
            </p:nvSpPr>
            <p:spPr>
              <a:xfrm>
                <a:off x="2423960" y="3757180"/>
                <a:ext cx="2390423" cy="1300677"/>
              </a:xfrm>
              <a:prstGeom prst="leftRightUpArrow">
                <a:avLst>
                  <a:gd name="adj1" fmla="val 17744"/>
                  <a:gd name="adj2" fmla="val 19470"/>
                  <a:gd name="adj3" fmla="val 19470"/>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12700" cap="flat" cmpd="sng" algn="ctr">
                <a:solidFill>
                  <a:srgbClr val="5B9BD5">
                    <a:shade val="50000"/>
                  </a:srgbClr>
                </a:solidFill>
                <a:prstDash val="solid"/>
                <a:miter lim="800000"/>
              </a:ln>
              <a:effectLst>
                <a:outerShdw blurRad="50800" dist="38100" dir="13500000" algn="br" rotWithShape="0">
                  <a:prstClr val="black">
                    <a:alpha val="40000"/>
                  </a:prstClr>
                </a:outerShdw>
              </a:effectLst>
            </p:spPr>
            <p:txBody>
              <a:bodyPr rtlCol="0" anchor="ctr"/>
              <a:lstStyle/>
              <a:p>
                <a:pPr algn="ctr" fontAlgn="auto">
                  <a:spcBef>
                    <a:spcPts val="0"/>
                  </a:spcBef>
                  <a:spcAft>
                    <a:spcPts val="0"/>
                  </a:spcAft>
                  <a:defRPr/>
                </a:pPr>
                <a:endParaRPr lang="en-US" kern="0" smtClean="0">
                  <a:solidFill>
                    <a:prstClr val="white"/>
                  </a:solidFill>
                  <a:latin typeface="Calibri" panose="020F0502020204030204"/>
                  <a:ea typeface="ＭＳ Ｐゴシック" pitchFamily="-106" charset="-128"/>
                </a:endParaRPr>
              </a:p>
            </p:txBody>
          </p:sp>
          <p:pic>
            <p:nvPicPr>
              <p:cNvPr id="41" name="Picture 40"/>
              <p:cNvPicPr>
                <a:picLocks noChangeAspect="1"/>
              </p:cNvPicPr>
              <p:nvPr/>
            </p:nvPicPr>
            <p:blipFill>
              <a:blip r:embed="rId7"/>
              <a:stretch>
                <a:fillRect/>
              </a:stretch>
            </p:blipFill>
            <p:spPr>
              <a:xfrm>
                <a:off x="2302003" y="4497954"/>
                <a:ext cx="773248" cy="762160"/>
              </a:xfrm>
              <a:prstGeom prst="rect">
                <a:avLst/>
              </a:prstGeom>
              <a:effectLst>
                <a:glow rad="63500">
                  <a:srgbClr val="5B9BD5">
                    <a:satMod val="175000"/>
                    <a:alpha val="40000"/>
                  </a:srgbClr>
                </a:glow>
                <a:outerShdw blurRad="50800" dist="38100" dir="13500000" algn="br" rotWithShape="0">
                  <a:prstClr val="black">
                    <a:alpha val="40000"/>
                  </a:prstClr>
                </a:outerShdw>
              </a:effectLst>
            </p:spPr>
          </p:pic>
          <p:sp>
            <p:nvSpPr>
              <p:cNvPr id="42" name="Quad Arrow 41"/>
              <p:cNvSpPr/>
              <p:nvPr/>
            </p:nvSpPr>
            <p:spPr>
              <a:xfrm>
                <a:off x="3884401" y="2226133"/>
                <a:ext cx="3019881" cy="1997252"/>
              </a:xfrm>
              <a:prstGeom prst="quadArrow">
                <a:avLst>
                  <a:gd name="adj1" fmla="val 9630"/>
                  <a:gd name="adj2" fmla="val 12734"/>
                  <a:gd name="adj3" fmla="val 12443"/>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12700" cap="flat" cmpd="sng" algn="ctr">
                <a:solidFill>
                  <a:srgbClr val="5B9BD5">
                    <a:shade val="50000"/>
                  </a:srgbClr>
                </a:solidFill>
                <a:prstDash val="solid"/>
                <a:miter lim="800000"/>
              </a:ln>
              <a:effectLst>
                <a:outerShdw blurRad="50800" dist="38100" dir="13500000" algn="br" rotWithShape="0">
                  <a:prstClr val="black">
                    <a:alpha val="40000"/>
                  </a:prstClr>
                </a:outerShdw>
              </a:effectLst>
            </p:spPr>
            <p:txBody>
              <a:bodyPr rtlCol="0" anchor="ctr"/>
              <a:lstStyle/>
              <a:p>
                <a:pPr algn="ctr" fontAlgn="auto">
                  <a:spcBef>
                    <a:spcPts val="0"/>
                  </a:spcBef>
                  <a:spcAft>
                    <a:spcPts val="0"/>
                  </a:spcAft>
                  <a:defRPr/>
                </a:pPr>
                <a:endParaRPr lang="en-US" kern="0" smtClean="0">
                  <a:solidFill>
                    <a:prstClr val="white"/>
                  </a:solidFill>
                  <a:latin typeface="Calibri" panose="020F0502020204030204"/>
                  <a:ea typeface="ＭＳ Ｐゴシック" pitchFamily="-106" charset="-128"/>
                </a:endParaRP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237" y="2684563"/>
                <a:ext cx="4019454" cy="1057432"/>
              </a:xfrm>
              <a:prstGeom prst="rect">
                <a:avLst/>
              </a:prstGeom>
              <a:ln>
                <a:solidFill>
                  <a:sysClr val="windowText" lastClr="000000"/>
                </a:solidFill>
              </a:ln>
              <a:effectLst>
                <a:glow rad="101600">
                  <a:srgbClr val="5B9BD5">
                    <a:satMod val="175000"/>
                    <a:alpha val="40000"/>
                  </a:srgbClr>
                </a:glow>
                <a:outerShdw blurRad="50800" dist="38100" dir="13500000" algn="br" rotWithShape="0">
                  <a:prstClr val="black">
                    <a:alpha val="40000"/>
                  </a:prstClr>
                </a:outerShdw>
              </a:effectLst>
            </p:spPr>
          </p:pic>
          <p:pic>
            <p:nvPicPr>
              <p:cNvPr id="44" name="Picture 43"/>
              <p:cNvPicPr>
                <a:picLocks noChangeAspect="1"/>
              </p:cNvPicPr>
              <p:nvPr/>
            </p:nvPicPr>
            <p:blipFill rotWithShape="1">
              <a:blip r:embed="rId9" cstate="print">
                <a:extLst>
                  <a:ext uri="{28A0092B-C50C-407E-A947-70E740481C1C}">
                    <a14:useLocalDpi xmlns:a14="http://schemas.microsoft.com/office/drawing/2010/main" val="0"/>
                  </a:ext>
                </a:extLst>
              </a:blip>
              <a:srcRect t="-1" r="-353" b="-7354"/>
              <a:stretch/>
            </p:blipFill>
            <p:spPr>
              <a:xfrm>
                <a:off x="4844398" y="3970984"/>
                <a:ext cx="1320097" cy="1388193"/>
              </a:xfrm>
              <a:prstGeom prst="rect">
                <a:avLst/>
              </a:prstGeom>
              <a:ln>
                <a:solidFill>
                  <a:sysClr val="windowText" lastClr="000000"/>
                </a:solidFill>
              </a:ln>
              <a:effectLst>
                <a:glow rad="101600">
                  <a:srgbClr val="5B9BD5">
                    <a:satMod val="175000"/>
                    <a:alpha val="40000"/>
                  </a:srgbClr>
                </a:glow>
                <a:outerShdw blurRad="50800" dist="38100" dir="13500000" algn="br" rotWithShape="0">
                  <a:prstClr val="black">
                    <a:alpha val="40000"/>
                  </a:prstClr>
                </a:outerShdw>
              </a:effectLst>
            </p:spPr>
          </p:pic>
          <p:sp>
            <p:nvSpPr>
              <p:cNvPr id="45" name="Right Arrow 44"/>
              <p:cNvSpPr/>
              <p:nvPr/>
            </p:nvSpPr>
            <p:spPr>
              <a:xfrm>
                <a:off x="6464420" y="1060673"/>
                <a:ext cx="2911364" cy="506539"/>
              </a:xfrm>
              <a:prstGeom prst="rightArrow">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12700" cap="flat" cmpd="sng" algn="ctr">
                <a:solidFill>
                  <a:srgbClr val="5B9BD5">
                    <a:shade val="50000"/>
                  </a:srgbClr>
                </a:solidFill>
                <a:prstDash val="solid"/>
                <a:miter lim="800000"/>
              </a:ln>
              <a:effectLst>
                <a:outerShdw blurRad="50800" dist="38100" dir="13500000" algn="br" rotWithShape="0">
                  <a:prstClr val="black">
                    <a:alpha val="40000"/>
                  </a:prstClr>
                </a:outerShdw>
              </a:effectLst>
            </p:spPr>
            <p:txBody>
              <a:bodyPr rtlCol="0" anchor="ctr"/>
              <a:lstStyle/>
              <a:p>
                <a:pPr algn="ctr" fontAlgn="auto">
                  <a:spcBef>
                    <a:spcPts val="0"/>
                  </a:spcBef>
                  <a:spcAft>
                    <a:spcPts val="0"/>
                  </a:spcAft>
                  <a:defRPr/>
                </a:pPr>
                <a:endParaRPr lang="en-US" kern="0" smtClean="0">
                  <a:solidFill>
                    <a:prstClr val="white"/>
                  </a:solidFill>
                  <a:latin typeface="Calibri" panose="020F0502020204030204"/>
                  <a:ea typeface="ＭＳ Ｐゴシック" pitchFamily="-106" charset="-128"/>
                </a:endParaRPr>
              </a:p>
            </p:txBody>
          </p:sp>
          <p:sp>
            <p:nvSpPr>
              <p:cNvPr id="47" name="Bent-Up Arrow 46"/>
              <p:cNvSpPr/>
              <p:nvPr/>
            </p:nvSpPr>
            <p:spPr>
              <a:xfrm rot="5400000">
                <a:off x="7850802" y="3570589"/>
                <a:ext cx="1623922" cy="1890708"/>
              </a:xfrm>
              <a:prstGeom prst="bentUpArrow">
                <a:avLst>
                  <a:gd name="adj1" fmla="val 14283"/>
                  <a:gd name="adj2" fmla="val 25447"/>
                  <a:gd name="adj3" fmla="val 27679"/>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1"/>
              </a:gradFill>
              <a:ln w="12700" cap="flat" cmpd="sng" algn="ctr">
                <a:solidFill>
                  <a:srgbClr val="5B9BD5">
                    <a:shade val="50000"/>
                  </a:srgbClr>
                </a:solidFill>
                <a:prstDash val="solid"/>
                <a:miter lim="800000"/>
              </a:ln>
              <a:effectLst>
                <a:outerShdw blurRad="50800" dist="38100" dir="13500000" algn="br" rotWithShape="0">
                  <a:prstClr val="black">
                    <a:alpha val="40000"/>
                  </a:prstClr>
                </a:outerShdw>
              </a:effectLst>
            </p:spPr>
            <p:txBody>
              <a:bodyPr rtlCol="0" anchor="ctr"/>
              <a:lstStyle/>
              <a:p>
                <a:pPr algn="ctr" fontAlgn="auto">
                  <a:spcBef>
                    <a:spcPts val="0"/>
                  </a:spcBef>
                  <a:spcAft>
                    <a:spcPts val="0"/>
                  </a:spcAft>
                  <a:defRPr/>
                </a:pPr>
                <a:endParaRPr lang="en-US" kern="0" smtClean="0">
                  <a:solidFill>
                    <a:prstClr val="white"/>
                  </a:solidFill>
                  <a:latin typeface="Calibri" panose="020F0502020204030204"/>
                  <a:ea typeface="ＭＳ Ｐゴシック" pitchFamily="-106" charset="-128"/>
                </a:endParaRPr>
              </a:p>
            </p:txBody>
          </p:sp>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04282" y="2368467"/>
                <a:ext cx="1947956" cy="1489887"/>
              </a:xfrm>
              <a:prstGeom prst="rect">
                <a:avLst/>
              </a:prstGeom>
              <a:effectLst>
                <a:glow rad="139700">
                  <a:srgbClr val="5B9BD5">
                    <a:satMod val="175000"/>
                    <a:alpha val="40000"/>
                  </a:srgbClr>
                </a:glow>
                <a:outerShdw blurRad="50800" dist="38100" dir="13500000" algn="br" rotWithShape="0">
                  <a:prstClr val="black">
                    <a:alpha val="40000"/>
                  </a:prstClr>
                </a:outerShdw>
              </a:effectLst>
            </p:spPr>
          </p:pic>
        </p:grpSp>
      </p:grpSp>
      <p:sp>
        <p:nvSpPr>
          <p:cNvPr id="46" name="TextBox 45"/>
          <p:cNvSpPr txBox="1"/>
          <p:nvPr/>
        </p:nvSpPr>
        <p:spPr>
          <a:xfrm>
            <a:off x="5616360" y="5296313"/>
            <a:ext cx="791634" cy="470723"/>
          </a:xfrm>
          <a:prstGeom prst="rect">
            <a:avLst/>
          </a:prstGeom>
          <a:noFill/>
        </p:spPr>
        <p:txBody>
          <a:bodyPr wrap="square" rtlCol="0">
            <a:noAutofit/>
          </a:bodyPr>
          <a:lstStyle/>
          <a:p>
            <a:pPr fontAlgn="auto">
              <a:spcBef>
                <a:spcPts val="0"/>
              </a:spcBef>
              <a:spcAft>
                <a:spcPts val="0"/>
              </a:spcAft>
              <a:defRPr/>
            </a:pPr>
            <a:r>
              <a:rPr lang="en-US" sz="1400" b="1" kern="0" dirty="0" smtClean="0">
                <a:solidFill>
                  <a:prstClr val="black"/>
                </a:solidFill>
                <a:latin typeface="Calibri" panose="020F0502020204030204"/>
                <a:ea typeface="ＭＳ Ｐゴシック" pitchFamily="-106" charset="-128"/>
              </a:rPr>
              <a:t>Power </a:t>
            </a:r>
          </a:p>
          <a:p>
            <a:pPr fontAlgn="auto">
              <a:spcBef>
                <a:spcPts val="0"/>
              </a:spcBef>
              <a:spcAft>
                <a:spcPts val="0"/>
              </a:spcAft>
              <a:defRPr/>
            </a:pPr>
            <a:r>
              <a:rPr lang="en-US" sz="1400" b="1" kern="0" dirty="0" smtClean="0">
                <a:solidFill>
                  <a:prstClr val="black"/>
                </a:solidFill>
                <a:latin typeface="Calibri" panose="020F0502020204030204"/>
                <a:ea typeface="ＭＳ Ｐゴシック" pitchFamily="-106" charset="-128"/>
              </a:rPr>
              <a:t>Devices</a:t>
            </a:r>
          </a:p>
        </p:txBody>
      </p:sp>
    </p:spTree>
    <p:extLst>
      <p:ext uri="{BB962C8B-B14F-4D97-AF65-F5344CB8AC3E}">
        <p14:creationId xmlns:p14="http://schemas.microsoft.com/office/powerpoint/2010/main" val="2870600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12800"/>
          </a:xfrm>
        </p:spPr>
        <p:txBody>
          <a:bodyPr/>
          <a:lstStyle/>
          <a:p>
            <a:r>
              <a:rPr lang="en-US" sz="2800" dirty="0" smtClean="0">
                <a:solidFill>
                  <a:schemeClr val="accent5"/>
                </a:solidFill>
              </a:rPr>
              <a:t>Accomplishments – </a:t>
            </a:r>
            <a:r>
              <a:rPr lang="en-US" sz="2800" dirty="0" err="1" smtClean="0">
                <a:solidFill>
                  <a:srgbClr val="000099"/>
                </a:solidFill>
              </a:rPr>
              <a:t>PowerAmerica</a:t>
            </a:r>
            <a:endParaRPr lang="en-US" sz="2800" dirty="0">
              <a:solidFill>
                <a:schemeClr val="accent5"/>
              </a:solidFill>
            </a:endParaRPr>
          </a:p>
        </p:txBody>
      </p:sp>
      <p:sp>
        <p:nvSpPr>
          <p:cNvPr id="5" name="TextBox 4"/>
          <p:cNvSpPr txBox="1"/>
          <p:nvPr/>
        </p:nvSpPr>
        <p:spPr>
          <a:xfrm>
            <a:off x="0" y="853279"/>
            <a:ext cx="9144000" cy="6004721"/>
          </a:xfrm>
          <a:prstGeom prst="rect">
            <a:avLst/>
          </a:prstGeom>
          <a:noFill/>
        </p:spPr>
        <p:txBody>
          <a:bodyPr wrap="square">
            <a:spAutoFit/>
          </a:bodyPr>
          <a:lstStyle/>
          <a:p>
            <a:pPr marL="285750" indent="-285750">
              <a:lnSpc>
                <a:spcPct val="90000"/>
              </a:lnSpc>
              <a:spcBef>
                <a:spcPts val="600"/>
              </a:spcBef>
              <a:spcAft>
                <a:spcPts val="0"/>
              </a:spcAft>
              <a:buFont typeface="Wingdings" panose="05000000000000000000" pitchFamily="2" charset="2"/>
              <a:buChar char="Ø"/>
              <a:defRPr/>
            </a:pPr>
            <a:r>
              <a:rPr lang="en-US" b="1" dirty="0" err="1" smtClean="0">
                <a:solidFill>
                  <a:srgbClr val="000099"/>
                </a:solidFill>
              </a:rPr>
              <a:t>SiC</a:t>
            </a:r>
            <a:r>
              <a:rPr lang="en-US" b="1" dirty="0" smtClean="0">
                <a:solidFill>
                  <a:srgbClr val="000099"/>
                </a:solidFill>
              </a:rPr>
              <a:t> Power Device Production</a:t>
            </a:r>
          </a:p>
          <a:p>
            <a:pPr marL="671513" lvl="1" indent="-214313">
              <a:lnSpc>
                <a:spcPct val="90000"/>
              </a:lnSpc>
              <a:spcBef>
                <a:spcPts val="600"/>
              </a:spcBef>
              <a:spcAft>
                <a:spcPts val="0"/>
              </a:spcAft>
              <a:buFont typeface="Arial" panose="020B0604020202020204" pitchFamily="34" charset="0"/>
              <a:buChar char="•"/>
              <a:defRPr/>
            </a:pPr>
            <a:r>
              <a:rPr lang="en-US" sz="1600" dirty="0" smtClean="0"/>
              <a:t>Multiple </a:t>
            </a:r>
            <a:r>
              <a:rPr lang="en-US" sz="1600" dirty="0" err="1" smtClean="0"/>
              <a:t>PowerAmerica</a:t>
            </a:r>
            <a:r>
              <a:rPr lang="en-US" sz="1600" dirty="0" smtClean="0"/>
              <a:t> members now produce </a:t>
            </a:r>
            <a:r>
              <a:rPr lang="en-US" sz="1600" dirty="0" err="1"/>
              <a:t>SiC</a:t>
            </a:r>
            <a:r>
              <a:rPr lang="en-US" sz="1600" dirty="0"/>
              <a:t> power </a:t>
            </a:r>
            <a:r>
              <a:rPr lang="en-US" sz="1600" dirty="0" smtClean="0"/>
              <a:t>devices from 700 V to 10 kV.</a:t>
            </a:r>
          </a:p>
          <a:p>
            <a:pPr marL="671513" lvl="1" indent="-214313">
              <a:lnSpc>
                <a:spcPct val="90000"/>
              </a:lnSpc>
              <a:spcBef>
                <a:spcPts val="600"/>
              </a:spcBef>
              <a:spcAft>
                <a:spcPts val="0"/>
              </a:spcAft>
              <a:buFont typeface="Arial" panose="020B0604020202020204" pitchFamily="34" charset="0"/>
              <a:buChar char="•"/>
              <a:defRPr/>
            </a:pPr>
            <a:r>
              <a:rPr lang="en-US" sz="1600" dirty="0" smtClean="0"/>
              <a:t>XFAB 6</a:t>
            </a:r>
            <a:r>
              <a:rPr lang="en-US" sz="1600" dirty="0"/>
              <a:t>” </a:t>
            </a:r>
            <a:r>
              <a:rPr lang="en-US" sz="1600" dirty="0" err="1"/>
              <a:t>SiC</a:t>
            </a:r>
            <a:r>
              <a:rPr lang="en-US" sz="1600" dirty="0"/>
              <a:t> </a:t>
            </a:r>
            <a:r>
              <a:rPr lang="en-US" sz="1600" dirty="0" smtClean="0"/>
              <a:t>power device production foundry</a:t>
            </a:r>
            <a:r>
              <a:rPr lang="en-US" sz="1600" kern="0" dirty="0" smtClean="0"/>
              <a:t> is used by over 10 </a:t>
            </a:r>
            <a:r>
              <a:rPr lang="en-US" sz="1600" kern="0" dirty="0" err="1" smtClean="0"/>
              <a:t>SiC</a:t>
            </a:r>
            <a:r>
              <a:rPr lang="en-US" sz="1600" kern="0" dirty="0" smtClean="0"/>
              <a:t> device venders and </a:t>
            </a:r>
            <a:r>
              <a:rPr lang="en-US" altLang="en-US" sz="1600" kern="0" dirty="0" smtClean="0"/>
              <a:t>9 </a:t>
            </a:r>
            <a:r>
              <a:rPr lang="en-US" altLang="en-US" sz="1600" kern="0" dirty="0" err="1" smtClean="0"/>
              <a:t>PowerAmerica</a:t>
            </a:r>
            <a:r>
              <a:rPr lang="en-US" altLang="en-US" sz="1600" kern="0" dirty="0" smtClean="0"/>
              <a:t> members have utilized XFAB.</a:t>
            </a:r>
          </a:p>
          <a:p>
            <a:pPr marL="671513" lvl="1" indent="-214313">
              <a:lnSpc>
                <a:spcPct val="90000"/>
              </a:lnSpc>
              <a:spcBef>
                <a:spcPts val="600"/>
              </a:spcBef>
              <a:spcAft>
                <a:spcPts val="0"/>
              </a:spcAft>
              <a:buFont typeface="Arial" panose="020B0604020202020204" pitchFamily="34" charset="0"/>
              <a:buChar char="•"/>
              <a:defRPr/>
            </a:pPr>
            <a:r>
              <a:rPr lang="en-US" sz="1600" dirty="0" smtClean="0"/>
              <a:t>CREE-</a:t>
            </a:r>
            <a:r>
              <a:rPr lang="en-US" sz="1600" dirty="0" err="1" smtClean="0"/>
              <a:t>Wolfspeed</a:t>
            </a:r>
            <a:r>
              <a:rPr lang="en-US" sz="1600" dirty="0" smtClean="0"/>
              <a:t> transitioned power device production to 6” wafers and announced construction of the worlds largest and most advanced </a:t>
            </a:r>
            <a:r>
              <a:rPr lang="en-US" sz="1600" dirty="0" err="1" smtClean="0"/>
              <a:t>SiC</a:t>
            </a:r>
            <a:r>
              <a:rPr lang="en-US" sz="1600" dirty="0" smtClean="0"/>
              <a:t> power device fab. </a:t>
            </a:r>
          </a:p>
          <a:p>
            <a:pPr marL="671513" lvl="1" indent="-214313">
              <a:lnSpc>
                <a:spcPct val="90000"/>
              </a:lnSpc>
              <a:spcBef>
                <a:spcPts val="600"/>
              </a:spcBef>
              <a:spcAft>
                <a:spcPts val="0"/>
              </a:spcAft>
              <a:buFont typeface="Arial" panose="020B0604020202020204" pitchFamily="34" charset="0"/>
              <a:buChar char="•"/>
              <a:defRPr/>
            </a:pPr>
            <a:r>
              <a:rPr lang="en-US" sz="1600" dirty="0" smtClean="0"/>
              <a:t>Microchip </a:t>
            </a:r>
            <a:r>
              <a:rPr lang="en-US" sz="1600" dirty="0"/>
              <a:t>is also establishing high-volume low-cost </a:t>
            </a:r>
            <a:r>
              <a:rPr lang="en-US" sz="1600" dirty="0" err="1"/>
              <a:t>SiC</a:t>
            </a:r>
            <a:r>
              <a:rPr lang="en-US" sz="1600" dirty="0"/>
              <a:t> device manufacturing in its Silicon Fab5 in Colorado Springs, Co. </a:t>
            </a:r>
            <a:endParaRPr lang="en-US" sz="1600" dirty="0" smtClean="0"/>
          </a:p>
          <a:p>
            <a:pPr marL="285750" lvl="0" indent="-285750">
              <a:lnSpc>
                <a:spcPct val="90000"/>
              </a:lnSpc>
              <a:spcBef>
                <a:spcPts val="600"/>
              </a:spcBef>
              <a:spcAft>
                <a:spcPts val="0"/>
              </a:spcAft>
              <a:buFont typeface="Wingdings" panose="05000000000000000000" pitchFamily="2" charset="2"/>
              <a:buChar char="Ø"/>
              <a:defRPr/>
            </a:pPr>
            <a:r>
              <a:rPr lang="en-US" b="1" dirty="0">
                <a:solidFill>
                  <a:srgbClr val="000099"/>
                </a:solidFill>
              </a:rPr>
              <a:t>Module Package Assembly and Reliability</a:t>
            </a:r>
          </a:p>
          <a:p>
            <a:pPr marL="671513" lvl="1" indent="-214313">
              <a:lnSpc>
                <a:spcPct val="90000"/>
              </a:lnSpc>
              <a:spcBef>
                <a:spcPts val="600"/>
              </a:spcBef>
              <a:spcAft>
                <a:spcPts val="0"/>
              </a:spcAft>
              <a:buFont typeface="Arial" panose="020B0604020202020204" pitchFamily="34" charset="0"/>
              <a:buChar char="•"/>
              <a:defRPr/>
            </a:pPr>
            <a:r>
              <a:rPr lang="en-US" sz="1600" dirty="0" err="1">
                <a:solidFill>
                  <a:srgbClr val="000000"/>
                </a:solidFill>
              </a:rPr>
              <a:t>Wolfspeed</a:t>
            </a:r>
            <a:r>
              <a:rPr lang="en-US" sz="1600" dirty="0">
                <a:solidFill>
                  <a:srgbClr val="000000"/>
                </a:solidFill>
              </a:rPr>
              <a:t> and GE Aviation are producing numerous high performance </a:t>
            </a:r>
            <a:r>
              <a:rPr lang="en-US" sz="1600" dirty="0" err="1">
                <a:solidFill>
                  <a:srgbClr val="000000"/>
                </a:solidFill>
              </a:rPr>
              <a:t>SiC</a:t>
            </a:r>
            <a:r>
              <a:rPr lang="en-US" sz="1600" dirty="0">
                <a:solidFill>
                  <a:srgbClr val="000000"/>
                </a:solidFill>
              </a:rPr>
              <a:t> module </a:t>
            </a:r>
            <a:r>
              <a:rPr lang="en-US" sz="1600" dirty="0" smtClean="0">
                <a:solidFill>
                  <a:srgbClr val="000000"/>
                </a:solidFill>
              </a:rPr>
              <a:t>package types </a:t>
            </a:r>
            <a:r>
              <a:rPr lang="en-US" sz="1600" dirty="0">
                <a:solidFill>
                  <a:srgbClr val="000000"/>
                </a:solidFill>
              </a:rPr>
              <a:t>used for converter demonstrations and product development. </a:t>
            </a:r>
            <a:endParaRPr lang="en-US" sz="1600" dirty="0" smtClean="0">
              <a:solidFill>
                <a:srgbClr val="000000"/>
              </a:solidFill>
            </a:endParaRPr>
          </a:p>
          <a:p>
            <a:pPr marL="671513" lvl="1" indent="-214313">
              <a:lnSpc>
                <a:spcPct val="90000"/>
              </a:lnSpc>
              <a:spcBef>
                <a:spcPts val="600"/>
              </a:spcBef>
              <a:spcAft>
                <a:spcPts val="0"/>
              </a:spcAft>
              <a:buFont typeface="Arial" panose="020B0604020202020204" pitchFamily="34" charset="0"/>
              <a:buChar char="•"/>
              <a:defRPr/>
            </a:pPr>
            <a:r>
              <a:rPr lang="en-US" sz="1600" dirty="0" err="1" smtClean="0">
                <a:solidFill>
                  <a:srgbClr val="000000"/>
                </a:solidFill>
              </a:rPr>
              <a:t>Multiiple</a:t>
            </a:r>
            <a:r>
              <a:rPr lang="en-US" sz="1600" dirty="0" smtClean="0">
                <a:solidFill>
                  <a:srgbClr val="000000"/>
                </a:solidFill>
              </a:rPr>
              <a:t> </a:t>
            </a:r>
            <a:r>
              <a:rPr lang="en-US" sz="1600" dirty="0" err="1">
                <a:solidFill>
                  <a:srgbClr val="000000"/>
                </a:solidFill>
              </a:rPr>
              <a:t>PowerAmerica</a:t>
            </a:r>
            <a:r>
              <a:rPr lang="en-US" sz="1600" dirty="0">
                <a:solidFill>
                  <a:srgbClr val="000000"/>
                </a:solidFill>
              </a:rPr>
              <a:t> member projects are demonstrating module reliability and developing advanced packaging technology</a:t>
            </a:r>
            <a:r>
              <a:rPr lang="en-US" sz="1600" dirty="0" smtClean="0">
                <a:solidFill>
                  <a:srgbClr val="000000"/>
                </a:solidFill>
              </a:rPr>
              <a:t>.</a:t>
            </a:r>
          </a:p>
          <a:p>
            <a:pPr marL="285750" indent="-285750">
              <a:lnSpc>
                <a:spcPct val="90000"/>
              </a:lnSpc>
              <a:spcBef>
                <a:spcPts val="600"/>
              </a:spcBef>
              <a:spcAft>
                <a:spcPts val="0"/>
              </a:spcAft>
              <a:buFont typeface="Wingdings" panose="05000000000000000000" pitchFamily="2" charset="2"/>
              <a:buChar char="Ø"/>
              <a:defRPr/>
            </a:pPr>
            <a:r>
              <a:rPr lang="en-US" b="1" dirty="0" smtClean="0">
                <a:solidFill>
                  <a:srgbClr val="000099"/>
                </a:solidFill>
              </a:rPr>
              <a:t>Application Demonstration and Commercialization</a:t>
            </a:r>
          </a:p>
          <a:p>
            <a:pPr marL="671513" lvl="1" indent="-214313">
              <a:lnSpc>
                <a:spcPct val="90000"/>
              </a:lnSpc>
              <a:spcBef>
                <a:spcPts val="600"/>
              </a:spcBef>
              <a:spcAft>
                <a:spcPts val="0"/>
              </a:spcAft>
              <a:buFont typeface="Arial" panose="020B0604020202020204" pitchFamily="34" charset="0"/>
              <a:buChar char="•"/>
              <a:defRPr/>
            </a:pPr>
            <a:r>
              <a:rPr lang="en-US" sz="1600" dirty="0" err="1">
                <a:solidFill>
                  <a:srgbClr val="000000"/>
                </a:solidFill>
              </a:rPr>
              <a:t>PowerAmerica’s</a:t>
            </a:r>
            <a:r>
              <a:rPr lang="en-US" sz="1600" dirty="0">
                <a:solidFill>
                  <a:srgbClr val="000000"/>
                </a:solidFill>
              </a:rPr>
              <a:t> 19 </a:t>
            </a:r>
            <a:r>
              <a:rPr lang="en-US" sz="1600" dirty="0" err="1">
                <a:solidFill>
                  <a:srgbClr val="000000"/>
                </a:solidFill>
              </a:rPr>
              <a:t>SiC</a:t>
            </a:r>
            <a:r>
              <a:rPr lang="en-US" sz="1600" dirty="0">
                <a:solidFill>
                  <a:srgbClr val="000000"/>
                </a:solidFill>
              </a:rPr>
              <a:t>/</a:t>
            </a:r>
            <a:r>
              <a:rPr lang="en-US" sz="1600" dirty="0" err="1">
                <a:solidFill>
                  <a:srgbClr val="000000"/>
                </a:solidFill>
              </a:rPr>
              <a:t>GaN</a:t>
            </a:r>
            <a:r>
              <a:rPr lang="en-US" sz="1600" dirty="0">
                <a:solidFill>
                  <a:srgbClr val="000000"/>
                </a:solidFill>
              </a:rPr>
              <a:t> power electronics projects </a:t>
            </a:r>
            <a:r>
              <a:rPr lang="en-US" sz="1600" dirty="0" smtClean="0">
                <a:solidFill>
                  <a:srgbClr val="000000"/>
                </a:solidFill>
              </a:rPr>
              <a:t>per year address </a:t>
            </a:r>
            <a:r>
              <a:rPr lang="en-US" sz="1600" dirty="0">
                <a:solidFill>
                  <a:srgbClr val="000000"/>
                </a:solidFill>
              </a:rPr>
              <a:t>all major applications including automotive and rail traction, on board chargers, aerospace, photovoltaic, flexible </a:t>
            </a:r>
            <a:r>
              <a:rPr lang="en-US" sz="1600" dirty="0" smtClean="0">
                <a:solidFill>
                  <a:srgbClr val="000000"/>
                </a:solidFill>
              </a:rPr>
              <a:t>AC transmission </a:t>
            </a:r>
            <a:r>
              <a:rPr lang="en-US" sz="1600" dirty="0">
                <a:solidFill>
                  <a:srgbClr val="000000"/>
                </a:solidFill>
              </a:rPr>
              <a:t>systems, high voltage DC systems, </a:t>
            </a:r>
            <a:r>
              <a:rPr lang="en-US" sz="1600" dirty="0" err="1">
                <a:solidFill>
                  <a:srgbClr val="000000"/>
                </a:solidFill>
              </a:rPr>
              <a:t>microgrids</a:t>
            </a:r>
            <a:r>
              <a:rPr lang="en-US" sz="1600" dirty="0">
                <a:solidFill>
                  <a:srgbClr val="000000"/>
                </a:solidFill>
              </a:rPr>
              <a:t>, energy storage, motor drives, and data centers.</a:t>
            </a:r>
          </a:p>
          <a:p>
            <a:pPr marL="285750" indent="-285750">
              <a:lnSpc>
                <a:spcPct val="90000"/>
              </a:lnSpc>
              <a:spcBef>
                <a:spcPts val="600"/>
              </a:spcBef>
              <a:spcAft>
                <a:spcPts val="0"/>
              </a:spcAft>
              <a:buFont typeface="Wingdings" panose="05000000000000000000" pitchFamily="2" charset="2"/>
              <a:buChar char="Ø"/>
              <a:defRPr/>
            </a:pPr>
            <a:r>
              <a:rPr lang="en-US" b="1" dirty="0" err="1" smtClean="0">
                <a:solidFill>
                  <a:srgbClr val="000099"/>
                </a:solidFill>
              </a:rPr>
              <a:t>PowerAmerica</a:t>
            </a:r>
            <a:r>
              <a:rPr lang="en-US" b="1" dirty="0" smtClean="0">
                <a:solidFill>
                  <a:srgbClr val="000099"/>
                </a:solidFill>
              </a:rPr>
              <a:t> trains over 100 students every year in addition to webinars, short courses, and hundreds of attendees at two annual member meetings.</a:t>
            </a:r>
          </a:p>
          <a:p>
            <a:pPr marL="285750" indent="-285750">
              <a:lnSpc>
                <a:spcPct val="90000"/>
              </a:lnSpc>
              <a:spcBef>
                <a:spcPts val="600"/>
              </a:spcBef>
              <a:spcAft>
                <a:spcPts val="0"/>
              </a:spcAft>
              <a:buFont typeface="Wingdings" panose="05000000000000000000" pitchFamily="2" charset="2"/>
              <a:buChar char="Ø"/>
              <a:defRPr/>
            </a:pPr>
            <a:r>
              <a:rPr lang="en-US" b="1" dirty="0" smtClean="0">
                <a:solidFill>
                  <a:srgbClr val="000099"/>
                </a:solidFill>
              </a:rPr>
              <a:t>Transitioning to a sustainable member run organization in November 2020.</a:t>
            </a:r>
            <a:endParaRPr lang="en-US" b="1" dirty="0">
              <a:solidFill>
                <a:srgbClr val="000099"/>
              </a:solidFill>
            </a:endParaRPr>
          </a:p>
          <a:p>
            <a:pPr marL="671513" lvl="1" indent="-214313">
              <a:spcAft>
                <a:spcPts val="450"/>
              </a:spcAft>
              <a:buFont typeface="Arial" panose="020B0604020202020204" pitchFamily="34" charset="0"/>
              <a:buChar char="•"/>
              <a:defRPr/>
            </a:pPr>
            <a:endParaRPr lang="en-US" sz="1600" dirty="0" smtClean="0"/>
          </a:p>
        </p:txBody>
      </p:sp>
    </p:spTree>
    <p:extLst>
      <p:ext uri="{BB962C8B-B14F-4D97-AF65-F5344CB8AC3E}">
        <p14:creationId xmlns:p14="http://schemas.microsoft.com/office/powerpoint/2010/main" val="693237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 y="1153180"/>
            <a:ext cx="8915399" cy="1938992"/>
          </a:xfrm>
          <a:prstGeom prst="rect">
            <a:avLst/>
          </a:prstGeom>
          <a:noFill/>
        </p:spPr>
        <p:txBody>
          <a:bodyPr wrap="square" rtlCol="0">
            <a:spAutoFit/>
          </a:bodyPr>
          <a:lstStyle/>
          <a:p>
            <a:pPr marL="227013" indent="-227013" fontAlgn="auto">
              <a:spcBef>
                <a:spcPts val="0"/>
              </a:spcBef>
              <a:spcAft>
                <a:spcPts val="0"/>
              </a:spcAft>
              <a:buFont typeface="Arial" panose="020B0604020202020204" pitchFamily="34" charset="0"/>
              <a:buChar char="•"/>
              <a:defRPr/>
            </a:pPr>
            <a:r>
              <a:rPr lang="en-US" sz="2000" b="1" kern="0" dirty="0">
                <a:solidFill>
                  <a:srgbClr val="000000"/>
                </a:solidFill>
                <a:latin typeface="Calibri"/>
                <a:ea typeface="ＭＳ Ｐゴシック" pitchFamily="-106" charset="-128"/>
              </a:rPr>
              <a:t>Purpose</a:t>
            </a:r>
          </a:p>
          <a:p>
            <a:pPr marL="461963" lvl="1" indent="-234950" fontAlgn="auto">
              <a:spcBef>
                <a:spcPts val="0"/>
              </a:spcBef>
              <a:spcAft>
                <a:spcPts val="0"/>
              </a:spcAft>
              <a:buFont typeface="Arial" panose="020B0604020202020204" pitchFamily="34" charset="0"/>
              <a:buChar char="•"/>
              <a:defRPr/>
            </a:pPr>
            <a:r>
              <a:rPr lang="en-US" sz="2000" kern="0" dirty="0">
                <a:solidFill>
                  <a:srgbClr val="000000"/>
                </a:solidFill>
                <a:latin typeface="Calibri"/>
                <a:ea typeface="ＭＳ Ｐゴシック" pitchFamily="-106" charset="-128"/>
              </a:rPr>
              <a:t>Provide hands-on training of students in WBG power electronic devices and their application.</a:t>
            </a:r>
          </a:p>
          <a:p>
            <a:pPr marL="227013" indent="-227013" fontAlgn="auto">
              <a:spcBef>
                <a:spcPts val="0"/>
              </a:spcBef>
              <a:spcAft>
                <a:spcPts val="0"/>
              </a:spcAft>
              <a:buFont typeface="Arial" panose="020B0604020202020204" pitchFamily="34" charset="0"/>
              <a:buChar char="•"/>
              <a:defRPr/>
            </a:pPr>
            <a:r>
              <a:rPr lang="en-US" sz="2000" b="1" kern="0" dirty="0">
                <a:solidFill>
                  <a:srgbClr val="000000"/>
                </a:solidFill>
                <a:latin typeface="Calibri"/>
                <a:ea typeface="ＭＳ Ｐゴシック" pitchFamily="-106" charset="-128"/>
              </a:rPr>
              <a:t>Benefits</a:t>
            </a:r>
          </a:p>
          <a:p>
            <a:pPr marL="461963" lvl="1" indent="-234950" fontAlgn="auto">
              <a:spcBef>
                <a:spcPts val="0"/>
              </a:spcBef>
              <a:spcAft>
                <a:spcPts val="0"/>
              </a:spcAft>
              <a:buFont typeface="Arial" panose="020B0604020202020204" pitchFamily="34" charset="0"/>
              <a:buChar char="•"/>
              <a:defRPr/>
            </a:pPr>
            <a:r>
              <a:rPr lang="en-US" sz="2000" kern="0" dirty="0">
                <a:solidFill>
                  <a:srgbClr val="000000"/>
                </a:solidFill>
                <a:latin typeface="Calibri"/>
                <a:ea typeface="ＭＳ Ｐゴシック" pitchFamily="-106" charset="-128"/>
              </a:rPr>
              <a:t>Ensure a pipeline of well-trained professionals entering industry and academia</a:t>
            </a:r>
          </a:p>
          <a:p>
            <a:pPr marL="461963" lvl="1" indent="-234950" fontAlgn="auto">
              <a:spcBef>
                <a:spcPts val="0"/>
              </a:spcBef>
              <a:spcAft>
                <a:spcPts val="0"/>
              </a:spcAft>
              <a:buFont typeface="Arial" panose="020B0604020202020204" pitchFamily="34" charset="0"/>
              <a:buChar char="•"/>
              <a:defRPr/>
            </a:pPr>
            <a:r>
              <a:rPr lang="en-US" sz="2000" kern="0" dirty="0">
                <a:solidFill>
                  <a:srgbClr val="000000"/>
                </a:solidFill>
                <a:latin typeface="Calibri"/>
                <a:ea typeface="ＭＳ Ｐゴシック" pitchFamily="-106" charset="-128"/>
              </a:rPr>
              <a:t>Enable a ‘chain reaction’ of higher education in WBG technology for decades</a:t>
            </a:r>
          </a:p>
        </p:txBody>
      </p:sp>
      <p:sp>
        <p:nvSpPr>
          <p:cNvPr id="5" name="TextBox 4"/>
          <p:cNvSpPr txBox="1"/>
          <p:nvPr/>
        </p:nvSpPr>
        <p:spPr>
          <a:xfrm>
            <a:off x="0" y="12699"/>
            <a:ext cx="9144000" cy="804929"/>
          </a:xfrm>
          <a:prstGeom prst="rect">
            <a:avLst/>
          </a:prstGeom>
        </p:spPr>
        <p:txBody>
          <a:bodyPr vert="horz" wrap="square" lIns="91440" tIns="45720" rIns="91440" bIns="45720" rtlCol="0" anchor="ctr" anchorCtr="0">
            <a:normAutofit/>
          </a:bodyPr>
          <a:lstStyle/>
          <a:p>
            <a:pPr indent="111125" defTabSz="457200" fontAlgn="auto">
              <a:spcBef>
                <a:spcPct val="20000"/>
              </a:spcBef>
              <a:spcAft>
                <a:spcPts val="0"/>
              </a:spcAft>
              <a:buFont typeface="Arial"/>
              <a:buNone/>
              <a:defRPr/>
            </a:pPr>
            <a:r>
              <a:rPr lang="en-US" sz="2800" b="1" dirty="0">
                <a:solidFill>
                  <a:srgbClr val="017A3E"/>
                </a:solidFill>
                <a:latin typeface="+mj-lt"/>
              </a:rPr>
              <a:t>Technical Topic Activities </a:t>
            </a:r>
            <a:r>
              <a:rPr lang="en-US" sz="2800" b="1" dirty="0" smtClean="0">
                <a:solidFill>
                  <a:srgbClr val="017A3E"/>
                </a:solidFill>
                <a:latin typeface="+mj-lt"/>
              </a:rPr>
              <a:t>– </a:t>
            </a:r>
            <a:r>
              <a:rPr lang="en-US" sz="2800" b="1" dirty="0" smtClean="0">
                <a:solidFill>
                  <a:srgbClr val="000099"/>
                </a:solidFill>
                <a:latin typeface="+mj-lt"/>
                <a:ea typeface="ＭＳ Ｐゴシック" pitchFamily="-106" charset="-128"/>
                <a:cs typeface="Arial Narrow"/>
              </a:rPr>
              <a:t>Wide </a:t>
            </a:r>
            <a:r>
              <a:rPr lang="en-US" sz="2800" b="1" dirty="0">
                <a:solidFill>
                  <a:srgbClr val="000099"/>
                </a:solidFill>
                <a:latin typeface="+mj-lt"/>
                <a:ea typeface="ＭＳ Ｐゴシック" pitchFamily="-106" charset="-128"/>
                <a:cs typeface="Arial Narrow"/>
              </a:rPr>
              <a:t>Bandgap </a:t>
            </a:r>
            <a:r>
              <a:rPr lang="en-US" sz="2800" b="1" dirty="0" smtClean="0">
                <a:solidFill>
                  <a:srgbClr val="000099"/>
                </a:solidFill>
                <a:latin typeface="+mj-lt"/>
                <a:ea typeface="ＭＳ Ｐゴシック" pitchFamily="-106" charset="-128"/>
                <a:cs typeface="Arial Narrow"/>
              </a:rPr>
              <a:t>Traineeships</a:t>
            </a:r>
            <a:endParaRPr lang="en-US" sz="2800" b="1" dirty="0">
              <a:solidFill>
                <a:srgbClr val="000099"/>
              </a:solidFill>
              <a:latin typeface="+mj-lt"/>
              <a:ea typeface="ＭＳ Ｐゴシック" pitchFamily="-106" charset="-128"/>
              <a:cs typeface="Arial Narrow"/>
            </a:endParaRPr>
          </a:p>
        </p:txBody>
      </p:sp>
      <p:sp>
        <p:nvSpPr>
          <p:cNvPr id="6" name="TextBox 5"/>
          <p:cNvSpPr txBox="1"/>
          <p:nvPr/>
        </p:nvSpPr>
        <p:spPr>
          <a:xfrm>
            <a:off x="533400" y="6029980"/>
            <a:ext cx="7826707" cy="523220"/>
          </a:xfrm>
          <a:prstGeom prst="rect">
            <a:avLst/>
          </a:prstGeom>
          <a:solidFill>
            <a:schemeClr val="accent1">
              <a:lumMod val="40000"/>
              <a:lumOff val="60000"/>
            </a:schemeClr>
          </a:solidFill>
          <a:ln>
            <a:solidFill>
              <a:srgbClr val="3366FF"/>
            </a:solidFill>
          </a:ln>
        </p:spPr>
        <p:txBody>
          <a:bodyPr wrap="none" rtlCol="0">
            <a:spAutoFit/>
          </a:bodyPr>
          <a:lstStyle/>
          <a:p>
            <a:pPr fontAlgn="auto">
              <a:spcBef>
                <a:spcPts val="0"/>
              </a:spcBef>
              <a:spcAft>
                <a:spcPts val="0"/>
              </a:spcAft>
              <a:defRPr/>
            </a:pPr>
            <a:r>
              <a:rPr lang="en-US" sz="2800" kern="0" dirty="0">
                <a:solidFill>
                  <a:srgbClr val="000000"/>
                </a:solidFill>
                <a:latin typeface="Calibri"/>
                <a:ea typeface="ＭＳ Ｐゴシック" pitchFamily="-106" charset="-128"/>
              </a:rPr>
              <a:t>Goal: Train at least 100 Graduate students in 5 years</a:t>
            </a:r>
          </a:p>
        </p:txBody>
      </p:sp>
      <p:sp>
        <p:nvSpPr>
          <p:cNvPr id="7" name="Rectangle 6"/>
          <p:cNvSpPr/>
          <p:nvPr/>
        </p:nvSpPr>
        <p:spPr>
          <a:xfrm>
            <a:off x="487958" y="4048780"/>
            <a:ext cx="8168081" cy="1846659"/>
          </a:xfrm>
          <a:prstGeom prst="rect">
            <a:avLst/>
          </a:prstGeom>
        </p:spPr>
        <p:txBody>
          <a:bodyPr wrap="square">
            <a:spAutoFit/>
          </a:bodyPr>
          <a:lstStyle/>
          <a:p>
            <a:pPr fontAlgn="auto">
              <a:lnSpc>
                <a:spcPct val="120000"/>
              </a:lnSpc>
              <a:spcBef>
                <a:spcPts val="0"/>
              </a:spcBef>
              <a:spcAft>
                <a:spcPts val="0"/>
              </a:spcAft>
              <a:defRPr/>
            </a:pPr>
            <a:r>
              <a:rPr lang="en-US" sz="2000" b="1" kern="0" dirty="0">
                <a:solidFill>
                  <a:srgbClr val="000000"/>
                </a:solidFill>
                <a:latin typeface="Calibri"/>
                <a:ea typeface="ＭＳ Ｐゴシック" pitchFamily="-106" charset="-128"/>
                <a:cs typeface="Arial" panose="020B0604020202020204" pitchFamily="34" charset="0"/>
              </a:rPr>
              <a:t>Program Impact:</a:t>
            </a:r>
          </a:p>
          <a:p>
            <a:pPr marL="285750" indent="-285750" fontAlgn="auto">
              <a:spcBef>
                <a:spcPts val="0"/>
              </a:spcBef>
              <a:spcAft>
                <a:spcPts val="0"/>
              </a:spcAft>
              <a:buFont typeface="Arial" panose="020B0604020202020204" pitchFamily="34" charset="0"/>
              <a:buChar char="•"/>
              <a:defRPr/>
            </a:pPr>
            <a:r>
              <a:rPr lang="en-US" kern="0" dirty="0">
                <a:solidFill>
                  <a:srgbClr val="000000"/>
                </a:solidFill>
                <a:latin typeface="Calibri"/>
                <a:ea typeface="ＭＳ Ｐゴシック" pitchFamily="-106" charset="-128"/>
                <a:cs typeface="Arial" panose="020B0604020202020204" pitchFamily="34" charset="0"/>
              </a:rPr>
              <a:t>&gt; 45 U.S. citizen M.S. and Ph.D. graduates in power engineering over 5 years</a:t>
            </a:r>
          </a:p>
          <a:p>
            <a:pPr marL="285750" indent="-285750" fontAlgn="auto">
              <a:spcBef>
                <a:spcPts val="0"/>
              </a:spcBef>
              <a:spcAft>
                <a:spcPts val="0"/>
              </a:spcAft>
              <a:buFont typeface="Arial" panose="020B0604020202020204" pitchFamily="34" charset="0"/>
              <a:buChar char="•"/>
              <a:defRPr/>
            </a:pPr>
            <a:r>
              <a:rPr lang="en-US" kern="0" dirty="0">
                <a:solidFill>
                  <a:srgbClr val="000000"/>
                </a:solidFill>
                <a:latin typeface="Calibri"/>
                <a:ea typeface="ＭＳ Ｐゴシック" pitchFamily="-106" charset="-128"/>
                <a:cs typeface="Arial" panose="020B0604020202020204" pitchFamily="34" charset="0"/>
              </a:rPr>
              <a:t>7 new graduate courses developed focusing on WBG</a:t>
            </a:r>
          </a:p>
          <a:p>
            <a:pPr marL="742950" lvl="1" indent="-285750" fontAlgn="auto">
              <a:spcBef>
                <a:spcPts val="0"/>
              </a:spcBef>
              <a:spcAft>
                <a:spcPts val="0"/>
              </a:spcAft>
              <a:buFont typeface="Arial" panose="020B0604020202020204" pitchFamily="34" charset="0"/>
              <a:buChar char="•"/>
              <a:defRPr/>
            </a:pPr>
            <a:r>
              <a:rPr lang="en-US" kern="0" dirty="0">
                <a:solidFill>
                  <a:srgbClr val="000000"/>
                </a:solidFill>
                <a:latin typeface="Calibri"/>
                <a:ea typeface="ＭＳ Ｐゴシック" pitchFamily="-106" charset="-128"/>
                <a:cs typeface="Arial" panose="020B0604020202020204" pitchFamily="34" charset="0"/>
              </a:rPr>
              <a:t>Converters, electrical systems packaging, WBG characterization and applications</a:t>
            </a:r>
          </a:p>
          <a:p>
            <a:pPr marL="285750" indent="-285750" fontAlgn="auto">
              <a:spcBef>
                <a:spcPts val="0"/>
              </a:spcBef>
              <a:spcAft>
                <a:spcPts val="0"/>
              </a:spcAft>
              <a:buFont typeface="Arial" panose="020B0604020202020204" pitchFamily="34" charset="0"/>
              <a:buChar char="•"/>
              <a:defRPr/>
            </a:pPr>
            <a:r>
              <a:rPr lang="en-US" kern="0" dirty="0">
                <a:solidFill>
                  <a:srgbClr val="000000"/>
                </a:solidFill>
                <a:latin typeface="Calibri"/>
                <a:ea typeface="ＭＳ Ｐゴシック" pitchFamily="-106" charset="-128"/>
                <a:cs typeface="Arial" panose="020B0604020202020204" pitchFamily="34" charset="0"/>
              </a:rPr>
              <a:t>Students involved with National Laboratory and Industrial Internships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544" y="3321253"/>
            <a:ext cx="685800" cy="6930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252664" y="3226713"/>
            <a:ext cx="3581400" cy="304800"/>
          </a:xfrm>
          <a:prstGeom prst="rect">
            <a:avLst/>
          </a:prstGeom>
        </p:spPr>
        <p:txBody>
          <a:bodyPr vert="horz" wrap="square" lIns="91440" tIns="45720" rIns="91440" bIns="45720" rtlCol="0">
            <a:noAutofit/>
          </a:bodyPr>
          <a:lstStyle/>
          <a:p>
            <a:pPr algn="ctr" defTabSz="457200" fontAlgn="auto">
              <a:spcBef>
                <a:spcPts val="0"/>
              </a:spcBef>
              <a:spcAft>
                <a:spcPts val="0"/>
              </a:spcAft>
              <a:defRPr/>
            </a:pPr>
            <a:r>
              <a:rPr lang="en-US" sz="2400" b="1" kern="0" dirty="0">
                <a:solidFill>
                  <a:srgbClr val="0000FF"/>
                </a:solidFill>
                <a:latin typeface="Calibri"/>
                <a:ea typeface="ＭＳ Ｐゴシック" pitchFamily="-106" charset="-128"/>
                <a:cs typeface="Arial Narrow"/>
              </a:rPr>
              <a:t>University of Tennessee</a:t>
            </a:r>
          </a:p>
          <a:p>
            <a:pPr algn="ctr" defTabSz="457200" fontAlgn="auto">
              <a:spcBef>
                <a:spcPts val="0"/>
              </a:spcBef>
              <a:spcAft>
                <a:spcPts val="0"/>
              </a:spcAft>
              <a:defRPr/>
            </a:pPr>
            <a:r>
              <a:rPr lang="en-US" sz="2400" b="1" kern="0" dirty="0">
                <a:solidFill>
                  <a:srgbClr val="0000FF"/>
                </a:solidFill>
                <a:latin typeface="Calibri"/>
                <a:ea typeface="ＭＳ Ｐゴシック" pitchFamily="-106" charset="-128"/>
                <a:cs typeface="Arial Narrow"/>
              </a:rPr>
              <a:t>Knoxville</a:t>
            </a:r>
          </a:p>
        </p:txBody>
      </p:sp>
      <p:sp>
        <p:nvSpPr>
          <p:cNvPr id="12" name="TextBox 11"/>
          <p:cNvSpPr txBox="1"/>
          <p:nvPr/>
        </p:nvSpPr>
        <p:spPr>
          <a:xfrm>
            <a:off x="5107231" y="3427723"/>
            <a:ext cx="2022309" cy="415510"/>
          </a:xfrm>
          <a:prstGeom prst="rect">
            <a:avLst/>
          </a:prstGeom>
        </p:spPr>
        <p:txBody>
          <a:bodyPr vert="horz" wrap="square" lIns="91440" tIns="45720" rIns="91440" bIns="45720" rtlCol="0">
            <a:noAutofit/>
          </a:bodyPr>
          <a:lstStyle/>
          <a:p>
            <a:pPr defTabSz="457200" fontAlgn="auto">
              <a:spcBef>
                <a:spcPts val="0"/>
              </a:spcBef>
              <a:spcAft>
                <a:spcPts val="0"/>
              </a:spcAft>
              <a:defRPr/>
            </a:pPr>
            <a:r>
              <a:rPr lang="en-US" sz="2400" b="1" kern="0" dirty="0">
                <a:solidFill>
                  <a:srgbClr val="0000FF"/>
                </a:solidFill>
                <a:latin typeface="Calibri"/>
                <a:ea typeface="ＭＳ Ｐゴシック" pitchFamily="-106" charset="-128"/>
                <a:cs typeface="Arial Narrow"/>
              </a:rPr>
              <a:t>Virginia Tech.</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8014" y="3351578"/>
            <a:ext cx="956661" cy="560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Slide Number Placeholder 5"/>
          <p:cNvSpPr>
            <a:spLocks noGrp="1"/>
          </p:cNvSpPr>
          <p:nvPr>
            <p:ph type="sldNum" sz="quarter" idx="4294967295"/>
          </p:nvPr>
        </p:nvSpPr>
        <p:spPr>
          <a:xfrm>
            <a:off x="8717280" y="6492875"/>
            <a:ext cx="401320" cy="365125"/>
          </a:xfrm>
        </p:spPr>
        <p:txBody>
          <a:bodyPr/>
          <a:lstStyle/>
          <a:p>
            <a:pPr>
              <a:defRPr/>
            </a:pPr>
            <a:fld id="{BA7B7BFE-80BB-4643-AAF3-95304F66A39F}" type="slidenum">
              <a:rPr lang="en-US" sz="1200" smtClean="0">
                <a:solidFill>
                  <a:srgbClr val="50565C"/>
                </a:solidFill>
                <a:ea typeface="ＭＳ Ｐゴシック" pitchFamily="-106" charset="-128"/>
              </a:rPr>
              <a:pPr>
                <a:defRPr/>
              </a:pPr>
              <a:t>9</a:t>
            </a:fld>
            <a:endParaRPr lang="en-US" sz="1200" dirty="0">
              <a:solidFill>
                <a:srgbClr val="50565C"/>
              </a:solidFill>
              <a:ea typeface="ＭＳ Ｐゴシック" pitchFamily="-106" charset="-128"/>
            </a:endParaRPr>
          </a:p>
        </p:txBody>
      </p:sp>
      <p:sp>
        <p:nvSpPr>
          <p:cNvPr id="2" name="Rectangle 1"/>
          <p:cNvSpPr/>
          <p:nvPr/>
        </p:nvSpPr>
        <p:spPr>
          <a:xfrm>
            <a:off x="2057400" y="758019"/>
            <a:ext cx="4551887" cy="461665"/>
          </a:xfrm>
          <a:prstGeom prst="rect">
            <a:avLst/>
          </a:prstGeom>
        </p:spPr>
        <p:txBody>
          <a:bodyPr wrap="none">
            <a:spAutoFit/>
          </a:bodyPr>
          <a:lstStyle/>
          <a:p>
            <a:r>
              <a:rPr lang="en-US" sz="2400" dirty="0">
                <a:solidFill>
                  <a:srgbClr val="000099"/>
                </a:solidFill>
                <a:latin typeface="+mj-lt"/>
                <a:ea typeface="ＭＳ Ｐゴシック" pitchFamily="-106" charset="-128"/>
                <a:cs typeface="Arial Narrow"/>
              </a:rPr>
              <a:t>$6M </a:t>
            </a:r>
            <a:r>
              <a:rPr lang="en-US" sz="2400" dirty="0" smtClean="0">
                <a:solidFill>
                  <a:srgbClr val="000099"/>
                </a:solidFill>
                <a:latin typeface="+mj-lt"/>
                <a:ea typeface="ＭＳ Ｐゴシック" pitchFamily="-106" charset="-128"/>
                <a:cs typeface="Arial Narrow"/>
              </a:rPr>
              <a:t>federal funds total for </a:t>
            </a:r>
            <a:r>
              <a:rPr lang="en-US" sz="2400" dirty="0">
                <a:solidFill>
                  <a:srgbClr val="000099"/>
                </a:solidFill>
                <a:latin typeface="+mj-lt"/>
                <a:ea typeface="ＭＳ Ｐゴシック" pitchFamily="-106" charset="-128"/>
                <a:cs typeface="Arial Narrow"/>
              </a:rPr>
              <a:t>5 </a:t>
            </a:r>
            <a:r>
              <a:rPr lang="en-US" sz="2400" dirty="0" err="1">
                <a:solidFill>
                  <a:srgbClr val="000099"/>
                </a:solidFill>
                <a:latin typeface="+mj-lt"/>
                <a:ea typeface="ＭＳ Ｐゴシック" pitchFamily="-106" charset="-128"/>
                <a:cs typeface="Arial Narrow"/>
              </a:rPr>
              <a:t>Yrs</a:t>
            </a:r>
            <a:r>
              <a:rPr lang="en-US" sz="2400" dirty="0">
                <a:solidFill>
                  <a:srgbClr val="000099"/>
                </a:solidFill>
                <a:latin typeface="+mj-lt"/>
                <a:ea typeface="ＭＳ Ｐゴシック" pitchFamily="-106" charset="-128"/>
                <a:cs typeface="Arial Narrow"/>
              </a:rPr>
              <a:t> </a:t>
            </a:r>
            <a:endParaRPr lang="en-US" sz="2400" dirty="0">
              <a:latin typeface="+mj-lt"/>
            </a:endParaRPr>
          </a:p>
        </p:txBody>
      </p:sp>
    </p:spTree>
    <p:extLst>
      <p:ext uri="{BB962C8B-B14F-4D97-AF65-F5344CB8AC3E}">
        <p14:creationId xmlns:p14="http://schemas.microsoft.com/office/powerpoint/2010/main" val="370214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10.xml><?xml version="1.0" encoding="utf-8"?>
<a:theme xmlns:a="http://schemas.openxmlformats.org/drawingml/2006/main" name="3_Theme2">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681410DC-A118-4B0D-AE83-BB189FC157BF}" vid="{92F23A11-2365-4A42-8C11-200FA5159DA7}"/>
    </a:ext>
  </a:extLst>
</a:theme>
</file>

<file path=ppt/theme/theme11.xml><?xml version="1.0" encoding="utf-8"?>
<a:theme xmlns:a="http://schemas.openxmlformats.org/drawingml/2006/main" name="1_EERE Collage Green-white interior_REV2012">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ull Application Reviewer Training NGEMII_rev3" id="{D5F767EB-6741-4B8F-9636-BC9FC0EFA623}" vid="{5F6AC94C-BA2D-4E51-A650-71B1EAEC48DA}"/>
    </a:ext>
  </a:extLst>
</a:theme>
</file>

<file path=ppt/theme/theme12.xml><?xml version="1.0" encoding="utf-8"?>
<a:theme xmlns:a="http://schemas.openxmlformats.org/drawingml/2006/main" name="5_EERE Collage Green-white interior_REV2012">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ull Application Reviewer Training NGEMII_rev3" id="{D5F767EB-6741-4B8F-9636-BC9FC0EFA623}" vid="{5F6AC94C-BA2D-4E51-A650-71B1EAEC48DA}"/>
    </a:ext>
  </a:extLst>
</a:theme>
</file>

<file path=ppt/theme/theme13.xml><?xml version="1.0" encoding="utf-8"?>
<a:theme xmlns:a="http://schemas.openxmlformats.org/drawingml/2006/main" name="EERE Collage Green-white interior_REV2012">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ull Application Reviewer Training NGEMII_rev3" id="{D5F767EB-6741-4B8F-9636-BC9FC0EFA623}" vid="{5F6AC94C-BA2D-4E51-A650-71B1EAEC48D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ditional IETC Slides (SS v1)">
  <a:themeElements>
    <a:clrScheme name="EEREColors">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1_Theme2">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681410DC-A118-4B0D-AE83-BB189FC157BF}" vid="{92F23A11-2365-4A42-8C11-200FA5159DA7}"/>
    </a:ext>
  </a:extLst>
</a:theme>
</file>

<file path=ppt/theme/theme9.xml><?xml version="1.0" encoding="utf-8"?>
<a:theme xmlns:a="http://schemas.openxmlformats.org/drawingml/2006/main" name="2_Theme2">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681410DC-A118-4B0D-AE83-BB189FC157BF}" vid="{92F23A11-2365-4A42-8C11-200FA5159D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2453FF7554DA4F9291B03EBD8A47F3" ma:contentTypeVersion="5" ma:contentTypeDescription="Create a new document." ma:contentTypeScope="" ma:versionID="6a9fed3db3ea6c35cbb4a6f574fe2b41">
  <xsd:schema xmlns:xsd="http://www.w3.org/2001/XMLSchema" xmlns:xs="http://www.w3.org/2001/XMLSchema" xmlns:p="http://schemas.microsoft.com/office/2006/metadata/properties" xmlns:ns3="aae98916-b8dd-4dc4-bcb8-76c8688f57f5" xmlns:ns4="a2214dd6-77fd-4484-b235-f3b1fbacd872" targetNamespace="http://schemas.microsoft.com/office/2006/metadata/properties" ma:root="true" ma:fieldsID="390d945262c89bbd58907abd1fbe7a5a" ns3:_="" ns4:_="">
    <xsd:import namespace="aae98916-b8dd-4dc4-bcb8-76c8688f57f5"/>
    <xsd:import namespace="a2214dd6-77fd-4484-b235-f3b1fbacd8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98916-b8dd-4dc4-bcb8-76c8688f57f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214dd6-77fd-4484-b235-f3b1fbacd87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755BD2-1C8E-4830-A9D3-4394BA87E297}">
  <ds:schemaRef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aae98916-b8dd-4dc4-bcb8-76c8688f57f5"/>
    <ds:schemaRef ds:uri="http://purl.org/dc/dcmitype/"/>
    <ds:schemaRef ds:uri="http://www.w3.org/XML/1998/namespace"/>
    <ds:schemaRef ds:uri="http://schemas.openxmlformats.org/package/2006/metadata/core-properties"/>
    <ds:schemaRef ds:uri="a2214dd6-77fd-4484-b235-f3b1fbacd872"/>
  </ds:schemaRefs>
</ds:datastoreItem>
</file>

<file path=customXml/itemProps2.xml><?xml version="1.0" encoding="utf-8"?>
<ds:datastoreItem xmlns:ds="http://schemas.openxmlformats.org/officeDocument/2006/customXml" ds:itemID="{8CC6EAF0-3C59-4CCB-85C4-00BFABD32CCC}">
  <ds:schemaRefs>
    <ds:schemaRef ds:uri="http://schemas.microsoft.com/sharepoint/v3/contenttype/forms"/>
  </ds:schemaRefs>
</ds:datastoreItem>
</file>

<file path=customXml/itemProps3.xml><?xml version="1.0" encoding="utf-8"?>
<ds:datastoreItem xmlns:ds="http://schemas.openxmlformats.org/officeDocument/2006/customXml" ds:itemID="{7AEECF32-B14B-4B8E-B5A2-F0B9C2110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98916-b8dd-4dc4-bcb8-76c8688f57f5"/>
    <ds:schemaRef ds:uri="a2214dd6-77fd-4484-b235-f3b1fbacd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25525</TotalTime>
  <Words>2182</Words>
  <Application>Microsoft Office PowerPoint</Application>
  <PresentationFormat>On-screen Show (4:3)</PresentationFormat>
  <Paragraphs>254</Paragraphs>
  <Slides>15</Slides>
  <Notes>9</Notes>
  <HiddenSlides>0</HiddenSlides>
  <MMClips>0</MMClips>
  <ScaleCrop>false</ScaleCrop>
  <HeadingPairs>
    <vt:vector size="6" baseType="variant">
      <vt:variant>
        <vt:lpstr>Fonts Used</vt:lpstr>
      </vt:variant>
      <vt:variant>
        <vt:i4>13</vt:i4>
      </vt:variant>
      <vt:variant>
        <vt:lpstr>Theme</vt:lpstr>
      </vt:variant>
      <vt:variant>
        <vt:i4>13</vt:i4>
      </vt:variant>
      <vt:variant>
        <vt:lpstr>Slide Titles</vt:lpstr>
      </vt:variant>
      <vt:variant>
        <vt:i4>15</vt:i4>
      </vt:variant>
    </vt:vector>
  </HeadingPairs>
  <TitlesOfParts>
    <vt:vector size="41" baseType="lpstr">
      <vt:lpstr>MS PGothic</vt:lpstr>
      <vt:lpstr>MS PGothic</vt:lpstr>
      <vt:lpstr>.HelveticaNeueDeskInterface-Regular</vt:lpstr>
      <vt:lpstr>Arial</vt:lpstr>
      <vt:lpstr>Arial Narrow</vt:lpstr>
      <vt:lpstr>Calibri</vt:lpstr>
      <vt:lpstr>Courier New</vt:lpstr>
      <vt:lpstr>Franklin Gothic Book</vt:lpstr>
      <vt:lpstr>Franklin Gothic Demi Cond</vt:lpstr>
      <vt:lpstr>Franklin Gothic Medium</vt:lpstr>
      <vt:lpstr>Times New Roman</vt:lpstr>
      <vt:lpstr>Wingdings</vt:lpstr>
      <vt:lpstr>ヒラギノ角ゴ Pro W3</vt:lpstr>
      <vt:lpstr>2_EERE Black</vt:lpstr>
      <vt:lpstr>Additional IETC Slides (SS v1)</vt:lpstr>
      <vt:lpstr>3_EERE Black</vt:lpstr>
      <vt:lpstr>EERE PPT</vt:lpstr>
      <vt:lpstr>1_EERE PPT</vt:lpstr>
      <vt:lpstr>2_EERE PPT</vt:lpstr>
      <vt:lpstr>4_EERE Black</vt:lpstr>
      <vt:lpstr>1_Theme2</vt:lpstr>
      <vt:lpstr>2_Theme2</vt:lpstr>
      <vt:lpstr>3_Theme2</vt:lpstr>
      <vt:lpstr>1_EERE Collage Green-white interior_REV2012</vt:lpstr>
      <vt:lpstr>5_EERE Collage Green-white interior_REV2012</vt:lpstr>
      <vt:lpstr>EERE Collage Green-white interior_REV2012</vt:lpstr>
      <vt:lpstr>PowerPoint Presentation</vt:lpstr>
      <vt:lpstr>Wide Bandgap (WBG) Power Electronics - Background</vt:lpstr>
      <vt:lpstr>WBG Power Electronics - Challenges and Barriers</vt:lpstr>
      <vt:lpstr>WBG Power Electronics - Objectives and Targets (MYPP)</vt:lpstr>
      <vt:lpstr>PowerPoint Presentation</vt:lpstr>
      <vt:lpstr>PowerPoint Presentation</vt:lpstr>
      <vt:lpstr>Technical Topic Activities – PowerAmerica</vt:lpstr>
      <vt:lpstr>Accomplishments – PowerAmerica</vt:lpstr>
      <vt:lpstr>PowerPoint Presentation</vt:lpstr>
      <vt:lpstr>Technical Topic Activities – Next Generation Electric Machines</vt:lpstr>
      <vt:lpstr>Accomplishments – Calnetix, Next Generation Electric Machine</vt:lpstr>
      <vt:lpstr>Accomplishments – Eaton, Next Generation Electric Machine</vt:lpstr>
      <vt:lpstr>Accomplishments – Clemson, Next Generation Electric Machine</vt:lpstr>
      <vt:lpstr>PowerPoint Presentation</vt:lpstr>
      <vt:lpstr>WBG Power Electronics - Collaborations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 Isaac</dc:creator>
  <cp:lastModifiedBy>Klembara, Melissa</cp:lastModifiedBy>
  <cp:revision>1195</cp:revision>
  <cp:lastPrinted>2019-10-30T16:02:12Z</cp:lastPrinted>
  <dcterms:created xsi:type="dcterms:W3CDTF">2011-06-04T16:38:42Z</dcterms:created>
  <dcterms:modified xsi:type="dcterms:W3CDTF">2020-06-01T13:06:34Z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0x010100762453FF7554DA4F9291B03EBD8A47F3</vt:lpwstr>
  </property>
</Properties>
</file>