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omments/modernComment_100_53028DF4.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comments/modernComment_121_B3DF6F47.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72" r:id="rId6"/>
    <p:sldMasterId id="2147483684" r:id="rId7"/>
  </p:sldMasterIdLst>
  <p:notesMasterIdLst>
    <p:notesMasterId r:id="rId35"/>
  </p:notesMasterIdLst>
  <p:handoutMasterIdLst>
    <p:handoutMasterId r:id="rId36"/>
  </p:handoutMasterIdLst>
  <p:sldIdLst>
    <p:sldId id="256" r:id="rId8"/>
    <p:sldId id="264" r:id="rId9"/>
    <p:sldId id="257" r:id="rId10"/>
    <p:sldId id="258" r:id="rId11"/>
    <p:sldId id="259" r:id="rId12"/>
    <p:sldId id="265" r:id="rId13"/>
    <p:sldId id="271" r:id="rId14"/>
    <p:sldId id="270" r:id="rId15"/>
    <p:sldId id="267" r:id="rId16"/>
    <p:sldId id="266" r:id="rId17"/>
    <p:sldId id="291" r:id="rId18"/>
    <p:sldId id="272" r:id="rId19"/>
    <p:sldId id="292" r:id="rId20"/>
    <p:sldId id="261" r:id="rId21"/>
    <p:sldId id="268" r:id="rId22"/>
    <p:sldId id="295" r:id="rId23"/>
    <p:sldId id="294" r:id="rId24"/>
    <p:sldId id="281" r:id="rId25"/>
    <p:sldId id="296" r:id="rId26"/>
    <p:sldId id="273" r:id="rId27"/>
    <p:sldId id="283" r:id="rId28"/>
    <p:sldId id="289" r:id="rId29"/>
    <p:sldId id="269" r:id="rId30"/>
    <p:sldId id="274" r:id="rId31"/>
    <p:sldId id="278" r:id="rId32"/>
    <p:sldId id="277" r:id="rId33"/>
    <p:sldId id="27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F66FEEC-878E-4B06-9F3B-8C188005B349}">
          <p14:sldIdLst>
            <p14:sldId id="256"/>
            <p14:sldId id="264"/>
            <p14:sldId id="257"/>
            <p14:sldId id="258"/>
            <p14:sldId id="259"/>
            <p14:sldId id="265"/>
            <p14:sldId id="271"/>
            <p14:sldId id="270"/>
            <p14:sldId id="267"/>
            <p14:sldId id="266"/>
            <p14:sldId id="291"/>
            <p14:sldId id="272"/>
            <p14:sldId id="292"/>
            <p14:sldId id="261"/>
            <p14:sldId id="268"/>
            <p14:sldId id="295"/>
            <p14:sldId id="294"/>
            <p14:sldId id="281"/>
            <p14:sldId id="296"/>
            <p14:sldId id="273"/>
            <p14:sldId id="283"/>
            <p14:sldId id="289"/>
            <p14:sldId id="269"/>
            <p14:sldId id="274"/>
            <p14:sldId id="278"/>
            <p14:sldId id="277"/>
            <p14:sldId id="27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ABAF01-5B5A-786E-6013-882CCF4D7900}" name="Loelius, Charles" initials="LC" userId="S-1-5-21-2844929807-1687724802-988633214-220963" providerId="AD"/>
  <p188:author id="{D0661B43-568C-7DBF-80C1-9A7590D61A3F}" name="Cook, Thomas" initials="CT" userId="S-1-5-21-2844929807-1687724802-988633214-2537289" providerId="AD"/>
  <p188:author id="{FBF56144-8E64-5EA7-C932-812D6E974A1C}" name="Matheson, Zachary" initials="ZM" userId="S::zachary.matheson@nnsa.doe.gov::159c34bb-3ce1-4444-9c14-8ece1614861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21E42"/>
    <a:srgbClr val="C50E3D"/>
    <a:srgbClr val="002164"/>
    <a:srgbClr val="004E7F"/>
    <a:srgbClr val="C32E4C"/>
    <a:srgbClr val="DB0024"/>
    <a:srgbClr val="081E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5678" autoAdjust="0"/>
  </p:normalViewPr>
  <p:slideViewPr>
    <p:cSldViewPr snapToGrid="0">
      <p:cViewPr varScale="1">
        <p:scale>
          <a:sx n="83" d="100"/>
          <a:sy n="83" d="100"/>
        </p:scale>
        <p:origin x="222" y="30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6" d="100"/>
          <a:sy n="96" d="100"/>
        </p:scale>
        <p:origin x="4328"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Doe.local\dfsfr\ORG_NA\na-10\NA-MB-92\5.%20MB-922\5.%20Special%20Studies\NNSA_budget_vs_GDP\NNSA_budget_topline_1984-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oe.local\dfsfr\ORG_NA\na-10\NA-MB-92\5.%20MB-922\5.%20Special%20Studies\NNSA_budget_vs_GDP\NNSA_budget_topline_1984-202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oe.local\dfsfr\ORG_NA\na-10\NA-MB-92\5.%20MB-922\5.%20Special%20Studies\NNSA_budget_vs_GDP\NNSA_budget_topline_1984-202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oe.local\dfsfr\ORG_NA\na-10\NA-MB-92\5.%20MB-922\5.%20Special%20Studies\NNSA_budget_vs_GDP\NNSA_budget_topline_1984-202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oe.local\dfsfr\ORG_NA\na-10\NA-MB-92\5.%20MB-922\5.%20Special%20Studies\NNSA_budget_vs_GDP\NNSA_budget_topline_1984-2024.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oe.local\dfsfr\ORG_NA\na-10\NA-MB-92\5.%20MB-922\5.%20Special%20Studies\NNSA_budget_vs_GDP\NNSA_budget_topline_1984-2024.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oe.local\dfsfr\ORG_NA\na-10\NA-MB-92\5.%20MB-922\5.%20Special%20Studies\NNSA_budget_vs_GDP\NNSA_budget_topline_1984-2024.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oe.local\dfsfr\ORG_NA\na-10\NA-MB-92\5.%20MB-922\5.%20Special%20Studies\NNSA_budget_vs_GDP\NNSA_budget_topline_1984-2024.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lumMod val="65000"/>
                    <a:lumOff val="35000"/>
                  </a:sysClr>
                </a:solidFill>
              </a:rPr>
              <a:t>WA annual spending breakdown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cked"/>
        <c:varyColors val="0"/>
        <c:ser>
          <c:idx val="3"/>
          <c:order val="6"/>
          <c:tx>
            <c:v>1990 level</c:v>
          </c:tx>
          <c:spPr>
            <a:noFill/>
            <a:ln w="25400">
              <a:noFill/>
            </a:ln>
            <a:effectLst/>
          </c:spPr>
          <c:cat>
            <c:numRef>
              <c:f>'AtomicAudit 1948-1996'!$A$8:$A$89</c:f>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f>'AtomicAudit 1948-1996'!$AR$8:$AR$89</c:f>
              <c:numCache>
                <c:formatCode>General</c:formatCode>
                <c:ptCount val="81"/>
                <c:pt idx="45" formatCode="_(&quot;$&quot;* #,##0_);_(&quot;$&quot;* \(#,##0\);_(&quot;$&quot;* &quot;-&quot;??_);_(@_)">
                  <c:v>12640.199999999953</c:v>
                </c:pt>
                <c:pt idx="46" formatCode="_(&quot;$&quot;* #,##0_);_(&quot;$&quot;* \(#,##0\);_(&quot;$&quot;* &quot;-&quot;??_);_(@_)">
                  <c:v>11206.988920704847</c:v>
                </c:pt>
                <c:pt idx="47" formatCode="_(&quot;$&quot;* #,##0_);_(&quot;$&quot;* \(#,##0\);_(&quot;$&quot;* &quot;-&quot;??_);_(@_)">
                  <c:v>10754.028487526728</c:v>
                </c:pt>
                <c:pt idx="48" formatCode="_(&quot;$&quot;* #,##0_);_(&quot;$&quot;* \(#,##0\);_(&quot;$&quot;* &quot;-&quot;??_);_(@_)">
                  <c:v>10382.664680968857</c:v>
                </c:pt>
                <c:pt idx="49" formatCode="_(&quot;$&quot;* #,##0_);_(&quot;$&quot;* \(#,##0\);_(&quot;$&quot;* &quot;-&quot;??_);_(@_)">
                  <c:v>7925.2287449392725</c:v>
                </c:pt>
                <c:pt idx="50" formatCode="_(&quot;$&quot;* #,##0_);_(&quot;$&quot;* \(#,##0\);_(&quot;$&quot;* &quot;-&quot;??_);_(@_)">
                  <c:v>7032.628807086614</c:v>
                </c:pt>
                <c:pt idx="51" formatCode="_(&quot;$&quot;* #,##0_);_(&quot;$&quot;* \(#,##0\);_(&quot;$&quot;* &quot;-&quot;??_);_(@_)">
                  <c:v>7508.9552695984703</c:v>
                </c:pt>
                <c:pt idx="52" formatCode="_(&quot;$&quot;* #,##0_);_(&quot;$&quot;* \(#,##0\);_(&quot;$&quot;* &quot;-&quot;??_);_(@_)">
                  <c:v>7841.5499042242982</c:v>
                </c:pt>
                <c:pt idx="53" formatCode="_(&quot;$&quot;* #,##0_);_(&quot;$&quot;* \(#,##0\);_(&quot;$&quot;* &quot;-&quot;??_);_(@_)">
                  <c:v>8186.1805638773012</c:v>
                </c:pt>
                <c:pt idx="54" formatCode="_(&quot;$&quot;* #,##0_);_(&quot;$&quot;* \(#,##0\);_(&quot;$&quot;* &quot;-&quot;??_);_(@_)">
                  <c:v>8498.5498199279718</c:v>
                </c:pt>
                <c:pt idx="55" formatCode="_(&quot;$&quot;* #,##0_);_(&quot;$&quot;* \(#,##0\);_(&quot;$&quot;* &quot;-&quot;??_);_(@_)">
                  <c:v>8304.281968954705</c:v>
                </c:pt>
                <c:pt idx="56" formatCode="_(&quot;$&quot;* #,##0_);_(&quot;$&quot;* \(#,##0\);_(&quot;$&quot;* &quot;-&quot;??_);_(@_)">
                  <c:v>9112.4598655900627</c:v>
                </c:pt>
                <c:pt idx="57" formatCode="_(&quot;$&quot;* #,##0_);_(&quot;$&quot;* \(#,##0\);_(&quot;$&quot;* &quot;-&quot;??_);_(@_)">
                  <c:v>9711.2439081045031</c:v>
                </c:pt>
                <c:pt idx="58" formatCode="_(&quot;$&quot;* #,##0_);_(&quot;$&quot;* \(#,##0\);_(&quot;$&quot;* &quot;-&quot;??_);_(@_)">
                  <c:v>10094.405833956522</c:v>
                </c:pt>
                <c:pt idx="59" formatCode="_(&quot;$&quot;* #,##0_);_(&quot;$&quot;* \(#,##0\);_(&quot;$&quot;* &quot;-&quot;??_);_(@_)">
                  <c:v>10685.051480391743</c:v>
                </c:pt>
                <c:pt idx="60" formatCode="_(&quot;$&quot;* #,##0_);_(&quot;$&quot;* \(#,##0\);_(&quot;$&quot;* &quot;-&quot;??_);_(@_)">
                  <c:v>10611.231113935353</c:v>
                </c:pt>
                <c:pt idx="61" formatCode="_(&quot;$&quot;* #,##0_);_(&quot;$&quot;* \(#,##0\);_(&quot;$&quot;* &quot;-&quot;??_);_(@_)">
                  <c:v>9857.9922193695584</c:v>
                </c:pt>
                <c:pt idx="62" formatCode="_(&quot;$&quot;* #,##0_);_(&quot;$&quot;* \(#,##0\);_(&quot;$&quot;* &quot;-&quot;??_);_(@_)">
                  <c:v>9511.3357853194357</c:v>
                </c:pt>
                <c:pt idx="63" formatCode="_(&quot;$&quot;* #,##0_);_(&quot;$&quot;* \(#,##0\);_(&quot;$&quot;* &quot;-&quot;??_);_(@_)">
                  <c:v>9264.549567952261</c:v>
                </c:pt>
                <c:pt idx="64" formatCode="_(&quot;$&quot;* #,##0_);_(&quot;$&quot;* \(#,##0\);_(&quot;$&quot;* &quot;-&quot;??_);_(@_)">
                  <c:v>9875.5424773236264</c:v>
                </c:pt>
                <c:pt idx="65" formatCode="_(&quot;$&quot;* #,##0_);_(&quot;$&quot;* \(#,##0\);_(&quot;$&quot;* &quot;-&quot;??_);_(@_)">
                  <c:v>9680.0797454165968</c:v>
                </c:pt>
                <c:pt idx="66" formatCode="_(&quot;$&quot;* #,##0_);_(&quot;$&quot;* \(#,##0\);_(&quot;$&quot;* &quot;-&quot;??_);_(@_)">
                  <c:v>10171.281791921027</c:v>
                </c:pt>
                <c:pt idx="67" formatCode="_(&quot;$&quot;* #,##0_);_(&quot;$&quot;* \(#,##0\);_(&quot;$&quot;* &quot;-&quot;??_);_(@_)">
                  <c:v>10166.094837050825</c:v>
                </c:pt>
                <c:pt idx="68" formatCode="_(&quot;$&quot;* #,##0_);_(&quot;$&quot;* \(#,##0\);_(&quot;$&quot;* &quot;-&quot;??_);_(@_)">
                  <c:v>10058.311202429095</c:v>
                </c:pt>
                <c:pt idx="69" formatCode="_(&quot;$&quot;* #,##0_);_(&quot;$&quot;* \(#,##0\);_(&quot;$&quot;* &quot;-&quot;??_);_(@_)">
                  <c:v>11001.661286349279</c:v>
                </c:pt>
                <c:pt idx="70" formatCode="_(&quot;$&quot;* #,##0_);_(&quot;$&quot;* \(#,##0\);_(&quot;$&quot;* &quot;-&quot;??_);_(@_)">
                  <c:v>11348.146804061866</c:v>
                </c:pt>
                <c:pt idx="71" formatCode="_(&quot;$&quot;* #,##0_);_(&quot;$&quot;* \(#,##0\);_(&quot;$&quot;* &quot;-&quot;??_);_(@_)">
                  <c:v>12268.970344382134</c:v>
                </c:pt>
                <c:pt idx="72" formatCode="_(&quot;$&quot;* #,##0_);_(&quot;$&quot;* \(#,##0\);_(&quot;$&quot;* &quot;-&quot;??_);_(@_)">
                  <c:v>12744.346659974795</c:v>
                </c:pt>
                <c:pt idx="73" formatCode="_(&quot;$&quot;* #,##0_);_(&quot;$&quot;* \(#,##0\);_(&quot;$&quot;* &quot;-&quot;??_);_(@_)">
                  <c:v>14047.497545298049</c:v>
                </c:pt>
                <c:pt idx="74" formatCode="_(&quot;$&quot;* #,##0_);_(&quot;$&quot;* \(#,##0\);_(&quot;$&quot;* &quot;-&quot;??_);_(@_)">
                  <c:v>14455.466326753867</c:v>
                </c:pt>
                <c:pt idx="75" formatCode="_(&quot;$&quot;* #,##0_);_(&quot;$&quot;* \(#,##0\);_(&quot;$&quot;* &quot;-&quot;??_);_(@_)">
                  <c:v>15802.454521225005</c:v>
                </c:pt>
                <c:pt idx="76" formatCode="_(&quot;$&quot;* #,##0_);_(&quot;$&quot;* \(#,##0\);_(&quot;$&quot;* &quot;-&quot;??_);_(@_)">
                  <c:v>17672.321466046866</c:v>
                </c:pt>
                <c:pt idx="77" formatCode="_(&quot;$&quot;* #,##0_);_(&quot;$&quot;* \(#,##0\);_(&quot;$&quot;* &quot;-&quot;??_);_(@_)">
                  <c:v>18375.874797285163</c:v>
                </c:pt>
                <c:pt idx="78" formatCode="_(&quot;$&quot;* #,##0_);_(&quot;$&quot;* \(#,##0\);_(&quot;$&quot;* &quot;-&quot;??_);_(@_)">
                  <c:v>18447.980764034008</c:v>
                </c:pt>
                <c:pt idx="79" formatCode="_(&quot;$&quot;* #,##0_);_(&quot;$&quot;* \(#,##0\);_(&quot;$&quot;* &quot;-&quot;??_);_(@_)">
                  <c:v>19512.094324436581</c:v>
                </c:pt>
                <c:pt idx="80" formatCode="_(&quot;$&quot;* #,##0_);_(&quot;$&quot;* \(#,##0\);_(&quot;$&quot;* &quot;-&quot;??_);_(@_)">
                  <c:v>19512.094324436581</c:v>
                </c:pt>
              </c:numCache>
            </c:numRef>
          </c:val>
          <c:extLst>
            <c:ext xmlns:c16="http://schemas.microsoft.com/office/drawing/2014/chart" uri="{C3380CC4-5D6E-409C-BE32-E72D297353CC}">
              <c16:uniqueId val="{00000000-CE63-4DAC-8648-257F29EA82EB}"/>
            </c:ext>
          </c:extLst>
        </c:ser>
        <c:dLbls>
          <c:showLegendKey val="0"/>
          <c:showVal val="0"/>
          <c:showCatName val="0"/>
          <c:showSerName val="0"/>
          <c:showPercent val="0"/>
          <c:showBubbleSize val="0"/>
        </c:dLbls>
        <c:axId val="1437704783"/>
        <c:axId val="1437705263"/>
        <c:extLst>
          <c:ext xmlns:c15="http://schemas.microsoft.com/office/drawing/2012/chart" uri="{02D57815-91ED-43cb-92C2-25804820EDAC}">
            <c15:filteredAreaSeries>
              <c15:ser>
                <c:idx val="0"/>
                <c:order val="7"/>
                <c:tx>
                  <c:v>Diff, high</c:v>
                </c:tx>
                <c:spPr>
                  <a:pattFill prst="ltDnDiag">
                    <a:fgClr>
                      <a:schemeClr val="accent2"/>
                    </a:fgClr>
                    <a:bgClr>
                      <a:schemeClr val="bg1"/>
                    </a:bgClr>
                  </a:pattFill>
                  <a:ln>
                    <a:noFill/>
                  </a:ln>
                  <a:effectLst/>
                </c:spPr>
                <c:cat>
                  <c:numRef>
                    <c:extLst>
                      <c:ex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c:ext uri="{02D57815-91ED-43cb-92C2-25804820EDAC}">
                        <c15:formulaRef>
                          <c15:sqref>'AtomicAudit 1948-1996'!$AS$8:$AS$89</c15:sqref>
                        </c15:formulaRef>
                      </c:ext>
                    </c:extLst>
                    <c:numCache>
                      <c:formatCode>General</c:formatCode>
                      <c:ptCount val="81"/>
                      <c:pt idx="46" formatCode="_(&quot;$&quot;* #,##0.00_);_(&quot;$&quot;* \(#,##0.00\);_(&quot;$&quot;* &quot;-&quot;??_);_(@_)">
                        <c:v>1630.1910792951458</c:v>
                      </c:pt>
                      <c:pt idx="47" formatCode="_(&quot;$&quot;* #,##0.00_);_(&quot;$&quot;* \(#,##0.00\);_(&quot;$&quot;* &quot;-&quot;??_);_(@_)">
                        <c:v>2280.1315124732464</c:v>
                      </c:pt>
                      <c:pt idx="48" formatCode="_(&quot;$&quot;* #,##0.00_);_(&quot;$&quot;* \(#,##0.00\);_(&quot;$&quot;* &quot;-&quot;??_);_(@_)">
                        <c:v>2848.4753190310985</c:v>
                      </c:pt>
                      <c:pt idx="49" formatCode="_(&quot;$&quot;* #,##0.00_);_(&quot;$&quot;* \(#,##0.00\);_(&quot;$&quot;* &quot;-&quot;??_);_(@_)">
                        <c:v>5502.8912550607229</c:v>
                      </c:pt>
                      <c:pt idx="50" formatCode="_(&quot;$&quot;* #,##0.00_);_(&quot;$&quot;* \(#,##0.00\);_(&quot;$&quot;* &quot;-&quot;??_);_(@_)">
                        <c:v>6592.4711929133628</c:v>
                      </c:pt>
                      <c:pt idx="51" formatCode="_(&quot;$&quot;* #,##0.00_);_(&quot;$&quot;* \(#,##0.00\);_(&quot;$&quot;* &quot;-&quot;??_);_(@_)">
                        <c:v>6313.1247304014878</c:v>
                      </c:pt>
                      <c:pt idx="52" formatCode="_(&quot;$&quot;* #,##0.00_);_(&quot;$&quot;* \(#,##0.00\);_(&quot;$&quot;* &quot;-&quot;??_);_(@_)">
                        <c:v>6177.5100957756995</c:v>
                      </c:pt>
                      <c:pt idx="53" formatCode="_(&quot;$&quot;* #,##0.00_);_(&quot;$&quot;* \(#,##0.00\);_(&quot;$&quot;* &quot;-&quot;??_);_(@_)">
                        <c:v>6029.8594361226778</c:v>
                      </c:pt>
                      <c:pt idx="54" formatCode="_(&quot;$&quot;* #,##0.00_);_(&quot;$&quot;* \(#,##0.00\);_(&quot;$&quot;* &quot;-&quot;??_);_(@_)">
                        <c:v>5914.4701800719886</c:v>
                      </c:pt>
                      <c:pt idx="55" formatCode="_(&quot;$&quot;* #,##0.00_);_(&quot;$&quot;* \(#,##0.00\);_(&quot;$&quot;* &quot;-&quot;??_);_(@_)">
                        <c:v>6305.718031045295</c:v>
                      </c:pt>
                      <c:pt idx="56" formatCode="_(&quot;$&quot;* #,##0.00_);_(&quot;$&quot;* \(#,##0.00\);_(&quot;$&quot;* &quot;-&quot;??_);_(@_)">
                        <c:v>5694.5201344099187</c:v>
                      </c:pt>
                      <c:pt idx="57" formatCode="_(&quot;$&quot;* #,##0.00_);_(&quot;$&quot;* \(#,##0.00\);_(&quot;$&quot;* &quot;-&quot;??_);_(@_)">
                        <c:v>5292.7160918954596</c:v>
                      </c:pt>
                      <c:pt idx="58" formatCode="_(&quot;$&quot;* #,##0.00_);_(&quot;$&quot;* \(#,##0.00\);_(&quot;$&quot;* &quot;-&quot;??_);_(@_)">
                        <c:v>5106.5341660434806</c:v>
                      </c:pt>
                      <c:pt idx="59" formatCode="_(&quot;$&quot;* #,##0.00_);_(&quot;$&quot;* \(#,##0.00\);_(&quot;$&quot;* &quot;-&quot;??_);_(@_)">
                        <c:v>4712.8685196082406</c:v>
                      </c:pt>
                      <c:pt idx="60" formatCode="_(&quot;$&quot;* #,##0.00_);_(&quot;$&quot;* \(#,##0.00\);_(&quot;$&quot;* &quot;-&quot;??_);_(@_)">
                        <c:v>4983.6688860646118</c:v>
                      </c:pt>
                      <c:pt idx="61" formatCode="_(&quot;$&quot;* #,##0.00_);_(&quot;$&quot;* \(#,##0.00\);_(&quot;$&quot;* &quot;-&quot;??_);_(@_)">
                        <c:v>5933.8877806304463</c:v>
                      </c:pt>
                      <c:pt idx="62" formatCode="_(&quot;$&quot;* #,##0.00_);_(&quot;$&quot;* \(#,##0.00\);_(&quot;$&quot;* &quot;-&quot;??_);_(@_)">
                        <c:v>6477.5242146805504</c:v>
                      </c:pt>
                      <c:pt idx="63" formatCode="_(&quot;$&quot;* #,##0.00_);_(&quot;$&quot;* \(#,##0.00\);_(&quot;$&quot;* &quot;-&quot;??_);_(@_)">
                        <c:v>6921.2904320477064</c:v>
                      </c:pt>
                      <c:pt idx="64" formatCode="_(&quot;$&quot;* #,##0.00_);_(&quot;$&quot;* \(#,##0.00\);_(&quot;$&quot;* &quot;-&quot;??_);_(@_)">
                        <c:v>6507.2775226763806</c:v>
                      </c:pt>
                      <c:pt idx="65" formatCode="_(&quot;$&quot;* #,##0.00_);_(&quot;$&quot;* \(#,##0.00\);_(&quot;$&quot;* &quot;-&quot;??_);_(@_)">
                        <c:v>6899.7202545833916</c:v>
                      </c:pt>
                      <c:pt idx="66" formatCode="_(&quot;$&quot;* #,##0.00_);_(&quot;$&quot;* \(#,##0.00\);_(&quot;$&quot;* &quot;-&quot;??_);_(@_)">
                        <c:v>6605.4982080789432</c:v>
                      </c:pt>
                      <c:pt idx="67" formatCode="_(&quot;$&quot;* #,##0.00_);_(&quot;$&quot;* \(#,##0.00\);_(&quot;$&quot;* &quot;-&quot;??_);_(@_)">
                        <c:v>6807.6651629491262</c:v>
                      </c:pt>
                      <c:pt idx="68" formatCode="_(&quot;$&quot;* #,##0.00_);_(&quot;$&quot;* \(#,##0.00\);_(&quot;$&quot;* &quot;-&quot;??_);_(@_)">
                        <c:v>7112.4287975708958</c:v>
                      </c:pt>
                      <c:pt idx="69" formatCode="_(&quot;$&quot;* #,##0.00_);_(&quot;$&quot;* \(#,##0.00\);_(&quot;$&quot;* &quot;-&quot;??_);_(@_)">
                        <c:v>6366.0587136506929</c:v>
                      </c:pt>
                      <c:pt idx="70" formatCode="_(&quot;$&quot;* #,##0.00_);_(&quot;$&quot;* \(#,##0.00\);_(&quot;$&quot;* &quot;-&quot;??_);_(@_)">
                        <c:v>6216.5531959380878</c:v>
                      </c:pt>
                      <c:pt idx="71" formatCode="_(&quot;$&quot;* #,##0.00_);_(&quot;$&quot;* \(#,##0.00\);_(&quot;$&quot;* &quot;-&quot;??_);_(@_)">
                        <c:v>5492.7096556178585</c:v>
                      </c:pt>
                      <c:pt idx="72" formatCode="_(&quot;$&quot;* #,##0.00_);_(&quot;$&quot;* \(#,##0.00\);_(&quot;$&quot;* &quot;-&quot;??_);_(@_)">
                        <c:v>5214.3133400251791</c:v>
                      </c:pt>
                      <c:pt idx="73" formatCode="_(&quot;$&quot;* #,##0.00_);_(&quot;$&quot;* \(#,##0.00\);_(&quot;$&quot;* &quot;-&quot;??_);_(@_)">
                        <c:v>4108.1424547019069</c:v>
                      </c:pt>
                      <c:pt idx="74" formatCode="_(&quot;$&quot;* #,##0.00_);_(&quot;$&quot;* \(#,##0.00\);_(&quot;$&quot;* &quot;-&quot;??_);_(@_)">
                        <c:v>3897.1536732461282</c:v>
                      </c:pt>
                      <c:pt idx="75" formatCode="_(&quot;$&quot;* #,##0.00_);_(&quot;$&quot;* \(#,##0.00\);_(&quot;$&quot;* &quot;-&quot;??_);_(@_)">
                        <c:v>2747.1454787749717</c:v>
                      </c:pt>
                      <c:pt idx="76" formatCode="_(&quot;$&quot;* #,##0.00_);_(&quot;$&quot;* \(#,##0.00\);_(&quot;$&quot;* &quot;-&quot;??_);_(@_)">
                        <c:v>1074.2585339530924</c:v>
                      </c:pt>
                      <c:pt idx="77" formatCode="_(&quot;$&quot;* #,##0.00_);_(&quot;$&quot;* \(#,##0.00\);_(&quot;$&quot;* &quot;-&quot;??_);_(@_)">
                        <c:v>567.6852027148343</c:v>
                      </c:pt>
                      <c:pt idx="78" formatCode="_(&quot;$&quot;* #,##0.00_);_(&quot;$&quot;* \(#,##0.00\);_(&quot;$&quot;* &quot;-&quot;??_);_(@_)">
                        <c:v>692.55923596597131</c:v>
                      </c:pt>
                      <c:pt idx="79" formatCode="_(&quot;$&quot;* #,##0.00_);_(&quot;$&quot;* \(#,##0.00\);_(&quot;$&quot;* &quot;-&quot;??_);_(@_)">
                        <c:v>-174.57432443662037</c:v>
                      </c:pt>
                      <c:pt idx="80" formatCode="_(&quot;$&quot;* #,##0.00_);_(&quot;$&quot;* \(#,##0.00\);_(&quot;$&quot;* &quot;-&quot;??_);_(@_)">
                        <c:v>-314.09999999999854</c:v>
                      </c:pt>
                    </c:numCache>
                  </c:numRef>
                </c:val>
                <c:extLst>
                  <c:ext xmlns:c16="http://schemas.microsoft.com/office/drawing/2014/chart" uri="{C3380CC4-5D6E-409C-BE32-E72D297353CC}">
                    <c16:uniqueId val="{00000007-CE63-4DAC-8648-257F29EA82EB}"/>
                  </c:ext>
                </c:extLst>
              </c15:ser>
            </c15:filteredAreaSeries>
            <c15:filteredAreaSeries>
              <c15:ser>
                <c:idx val="1"/>
                <c:order val="8"/>
                <c:tx>
                  <c:v>Diff, low</c:v>
                </c:tx>
                <c:spPr>
                  <a:pattFill prst="ltDnDiag">
                    <a:fgClr>
                      <a:schemeClr val="accent2"/>
                    </a:fgClr>
                    <a:bgClr>
                      <a:schemeClr val="bg1"/>
                    </a:bgClr>
                  </a:pattFill>
                  <a:ln>
                    <a:noFill/>
                  </a:ln>
                  <a:effectLst/>
                </c:spPr>
                <c:cat>
                  <c:numRef>
                    <c:extLst xmlns:c15="http://schemas.microsoft.com/office/drawing/2012/chart">
                      <c:ext xmlns:c15="http://schemas.microsoft.com/office/drawing/2012/char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xmlns:c15="http://schemas.microsoft.com/office/drawing/2012/chart">
                      <c:ext xmlns:c15="http://schemas.microsoft.com/office/drawing/2012/chart" uri="{02D57815-91ED-43cb-92C2-25804820EDAC}">
                        <c15:formulaRef>
                          <c15:sqref>'AtomicAudit 1948-1996'!$AU$8:$AU$89</c15:sqref>
                        </c15:formulaRef>
                      </c:ext>
                    </c:extLst>
                    <c:numCache>
                      <c:formatCode>General</c:formatCode>
                      <c:ptCount val="81"/>
                      <c:pt idx="46" formatCode="_(&quot;$&quot;* #,##0.00_);_(&quot;$&quot;* \(#,##0.00\);_(&quot;$&quot;* &quot;-&quot;??_);_(@_)">
                        <c:v>1433.2110792951062</c:v>
                      </c:pt>
                      <c:pt idx="47" formatCode="_(&quot;$&quot;* #,##0.00_);_(&quot;$&quot;* \(#,##0.00\);_(&quot;$&quot;* &quot;-&quot;??_);_(@_)">
                        <c:v>1886.1715124732254</c:v>
                      </c:pt>
                      <c:pt idx="48" formatCode="_(&quot;$&quot;* #,##0.00_);_(&quot;$&quot;* \(#,##0.00\);_(&quot;$&quot;* &quot;-&quot;??_);_(@_)">
                        <c:v>2257.5353190310962</c:v>
                      </c:pt>
                      <c:pt idx="49" formatCode="_(&quot;$&quot;* #,##0.00_);_(&quot;$&quot;* \(#,##0.00\);_(&quot;$&quot;* &quot;-&quot;??_);_(@_)">
                        <c:v>4714.971255060681</c:v>
                      </c:pt>
                      <c:pt idx="50" formatCode="_(&quot;$&quot;* #,##0.00_);_(&quot;$&quot;* \(#,##0.00\);_(&quot;$&quot;* &quot;-&quot;??_);_(@_)">
                        <c:v>5607.5711929133395</c:v>
                      </c:pt>
                      <c:pt idx="51" formatCode="_(&quot;$&quot;* #,##0.00_);_(&quot;$&quot;* \(#,##0.00\);_(&quot;$&quot;* &quot;-&quot;??_);_(@_)">
                        <c:v>5131.2447304014831</c:v>
                      </c:pt>
                      <c:pt idx="52" formatCode="_(&quot;$&quot;* #,##0.00_);_(&quot;$&quot;* \(#,##0.00\);_(&quot;$&quot;* &quot;-&quot;??_);_(@_)">
                        <c:v>4798.6500957756552</c:v>
                      </c:pt>
                      <c:pt idx="53" formatCode="_(&quot;$&quot;* #,##0.00_);_(&quot;$&quot;* \(#,##0.00\);_(&quot;$&quot;* &quot;-&quot;??_);_(@_)">
                        <c:v>4454.0194361226522</c:v>
                      </c:pt>
                      <c:pt idx="54" formatCode="_(&quot;$&quot;* #,##0.00_);_(&quot;$&quot;* \(#,##0.00\);_(&quot;$&quot;* &quot;-&quot;??_);_(@_)">
                        <c:v>4141.6501800719816</c:v>
                      </c:pt>
                      <c:pt idx="55" formatCode="_(&quot;$&quot;* #,##0.00_);_(&quot;$&quot;* \(#,##0.00\);_(&quot;$&quot;* &quot;-&quot;??_);_(@_)">
                        <c:v>4335.9180310452484</c:v>
                      </c:pt>
                      <c:pt idx="56" formatCode="_(&quot;$&quot;* #,##0.00_);_(&quot;$&quot;* \(#,##0.00\);_(&quot;$&quot;* &quot;-&quot;??_);_(@_)">
                        <c:v>3527.7401344098907</c:v>
                      </c:pt>
                      <c:pt idx="57" formatCode="_(&quot;$&quot;* #,##0.00_);_(&quot;$&quot;* \(#,##0.00\);_(&quot;$&quot;* &quot;-&quot;??_);_(@_)">
                        <c:v>2928.9560918954503</c:v>
                      </c:pt>
                      <c:pt idx="58" formatCode="_(&quot;$&quot;* #,##0.00_);_(&quot;$&quot;* \(#,##0.00\);_(&quot;$&quot;* &quot;-&quot;??_);_(@_)">
                        <c:v>2545.7941660434317</c:v>
                      </c:pt>
                      <c:pt idx="59" formatCode="_(&quot;$&quot;* #,##0.00_);_(&quot;$&quot;* \(#,##0.00\);_(&quot;$&quot;* &quot;-&quot;??_);_(@_)">
                        <c:v>1955.1485196082103</c:v>
                      </c:pt>
                      <c:pt idx="60" formatCode="_(&quot;$&quot;* #,##0.00_);_(&quot;$&quot;* \(#,##0.00\);_(&quot;$&quot;* &quot;-&quot;??_);_(@_)">
                        <c:v>2028.9688860646002</c:v>
                      </c:pt>
                      <c:pt idx="61" formatCode="_(&quot;$&quot;* #,##0.00_);_(&quot;$&quot;* \(#,##0.00\);_(&quot;$&quot;* &quot;-&quot;??_);_(@_)">
                        <c:v>2782.2077806303951</c:v>
                      </c:pt>
                      <c:pt idx="62" formatCode="_(&quot;$&quot;* #,##0.00_);_(&quot;$&quot;* \(#,##0.00\);_(&quot;$&quot;* &quot;-&quot;??_);_(@_)">
                        <c:v>3128.8642146805178</c:v>
                      </c:pt>
                      <c:pt idx="63" formatCode="_(&quot;$&quot;* #,##0.00_);_(&quot;$&quot;* \(#,##0.00\);_(&quot;$&quot;* &quot;-&quot;??_);_(@_)">
                        <c:v>3375.6504320476924</c:v>
                      </c:pt>
                      <c:pt idx="64" formatCode="_(&quot;$&quot;* #,##0.00_);_(&quot;$&quot;* \(#,##0.00\);_(&quot;$&quot;* &quot;-&quot;??_);_(@_)">
                        <c:v>2764.6575226763271</c:v>
                      </c:pt>
                      <c:pt idx="65" formatCode="_(&quot;$&quot;* #,##0.00_);_(&quot;$&quot;* \(#,##0.00\);_(&quot;$&quot;* &quot;-&quot;??_);_(@_)">
                        <c:v>2960.1202545833567</c:v>
                      </c:pt>
                      <c:pt idx="66" formatCode="_(&quot;$&quot;* #,##0.00_);_(&quot;$&quot;* \(#,##0.00\);_(&quot;$&quot;* &quot;-&quot;??_);_(@_)">
                        <c:v>2468.9182080789269</c:v>
                      </c:pt>
                      <c:pt idx="67" formatCode="_(&quot;$&quot;* #,##0.00_);_(&quot;$&quot;* \(#,##0.00\);_(&quot;$&quot;* &quot;-&quot;??_);_(@_)">
                        <c:v>2474.1051629491285</c:v>
                      </c:pt>
                      <c:pt idx="68" formatCode="_(&quot;$&quot;* #,##0.00_);_(&quot;$&quot;* \(#,##0.00\);_(&quot;$&quot;* &quot;-&quot;??_);_(@_)">
                        <c:v>2581.8887975708585</c:v>
                      </c:pt>
                      <c:pt idx="69" formatCode="_(&quot;$&quot;* #,##0.00_);_(&quot;$&quot;* \(#,##0.00\);_(&quot;$&quot;* &quot;-&quot;??_);_(@_)">
                        <c:v>1638.5387136506743</c:v>
                      </c:pt>
                      <c:pt idx="70" formatCode="_(&quot;$&quot;* #,##0.00_);_(&quot;$&quot;* \(#,##0.00\);_(&quot;$&quot;* &quot;-&quot;??_);_(@_)">
                        <c:v>1292.0531959380878</c:v>
                      </c:pt>
                      <c:pt idx="71" formatCode="_(&quot;$&quot;* #,##0.00_);_(&quot;$&quot;* \(#,##0.00\);_(&quot;$&quot;* &quot;-&quot;??_);_(@_)">
                        <c:v>371.22965561781893</c:v>
                      </c:pt>
                    </c:numCache>
                  </c:numRef>
                </c:val>
                <c:extLst xmlns:c15="http://schemas.microsoft.com/office/drawing/2012/chart">
                  <c:ext xmlns:c16="http://schemas.microsoft.com/office/drawing/2014/chart" uri="{C3380CC4-5D6E-409C-BE32-E72D297353CC}">
                    <c16:uniqueId val="{00000008-CE63-4DAC-8648-257F29EA82EB}"/>
                  </c:ext>
                </c:extLst>
              </c15:ser>
            </c15:filteredAreaSeries>
            <c15:filteredAreaSeries>
              <c15:ser>
                <c:idx val="9"/>
                <c:order val="9"/>
                <c:tx>
                  <c:v>diff, low, surplus</c:v>
                </c:tx>
                <c:spPr>
                  <a:pattFill prst="lgConfetti">
                    <a:fgClr>
                      <a:schemeClr val="accent2"/>
                    </a:fgClr>
                    <a:bgClr>
                      <a:schemeClr val="bg1"/>
                    </a:bgClr>
                  </a:pattFill>
                  <a:ln>
                    <a:noFill/>
                  </a:ln>
                  <a:effectLst/>
                </c:spPr>
                <c:cat>
                  <c:numRef>
                    <c:extLst xmlns:c15="http://schemas.microsoft.com/office/drawing/2012/chart">
                      <c:ext xmlns:c15="http://schemas.microsoft.com/office/drawing/2012/char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xmlns:c15="http://schemas.microsoft.com/office/drawing/2012/chart">
                      <c:ext xmlns:c15="http://schemas.microsoft.com/office/drawing/2012/chart" uri="{02D57815-91ED-43cb-92C2-25804820EDAC}">
                        <c15:formulaRef>
                          <c15:sqref>'AtomicAudit 1948-1996'!$AT$8:$AT$89</c15:sqref>
                        </c15:formulaRef>
                      </c:ext>
                    </c:extLst>
                    <c:numCache>
                      <c:formatCode>General</c:formatCode>
                      <c:ptCount val="81"/>
                      <c:pt idx="72" formatCode="_(&quot;$&quot;* #,##0.00_);_(&quot;$&quot;* \(#,##0.00\);_(&quot;$&quot;* &quot;-&quot;??_);_(@_)">
                        <c:v>-104.1466599748419</c:v>
                      </c:pt>
                      <c:pt idx="73" formatCode="_(&quot;$&quot;* #,##0.00_);_(&quot;$&quot;* \(#,##0.00\);_(&quot;$&quot;* &quot;-&quot;??_);_(@_)">
                        <c:v>-1407.2975452980954</c:v>
                      </c:pt>
                      <c:pt idx="74" formatCode="_(&quot;$&quot;* #,##0.00_);_(&quot;$&quot;* \(#,##0.00\);_(&quot;$&quot;* &quot;-&quot;??_);_(@_)">
                        <c:v>-1815.2663267539137</c:v>
                      </c:pt>
                      <c:pt idx="75" formatCode="_(&quot;$&quot;* #,##0.00_);_(&quot;$&quot;* \(#,##0.00\);_(&quot;$&quot;* &quot;-&quot;??_);_(@_)">
                        <c:v>-3162.2545212250516</c:v>
                      </c:pt>
                      <c:pt idx="76" formatCode="_(&quot;$&quot;* #,##0.00_);_(&quot;$&quot;* \(#,##0.00\);_(&quot;$&quot;* &quot;-&quot;??_);_(@_)">
                        <c:v>-5032.1214660469122</c:v>
                      </c:pt>
                      <c:pt idx="77" formatCode="_(&quot;$&quot;* #,##0.00_);_(&quot;$&quot;* \(#,##0.00\);_(&quot;$&quot;* &quot;-&quot;??_);_(@_)">
                        <c:v>-5735.6747972852099</c:v>
                      </c:pt>
                      <c:pt idx="78" formatCode="_(&quot;$&quot;* #,##0.00_);_(&quot;$&quot;* \(#,##0.00\);_(&quot;$&quot;* &quot;-&quot;??_);_(@_)">
                        <c:v>-5807.7807640340543</c:v>
                      </c:pt>
                      <c:pt idx="79" formatCode="_(&quot;$&quot;* #,##0.00_);_(&quot;$&quot;* \(#,##0.00\);_(&quot;$&quot;* &quot;-&quot;??_);_(@_)">
                        <c:v>-6871.8943244366274</c:v>
                      </c:pt>
                    </c:numCache>
                  </c:numRef>
                </c:val>
                <c:extLst xmlns:c15="http://schemas.microsoft.com/office/drawing/2012/chart">
                  <c:ext xmlns:c16="http://schemas.microsoft.com/office/drawing/2014/chart" uri="{C3380CC4-5D6E-409C-BE32-E72D297353CC}">
                    <c16:uniqueId val="{00000009-CE63-4DAC-8648-257F29EA82EB}"/>
                  </c:ext>
                </c:extLst>
              </c15:ser>
            </c15:filteredAreaSeries>
          </c:ext>
        </c:extLst>
      </c:areaChart>
      <c:scatterChart>
        <c:scatterStyle val="lineMarker"/>
        <c:varyColors val="0"/>
        <c:ser>
          <c:idx val="4"/>
          <c:order val="0"/>
          <c:tx>
            <c:v>RDT&amp;E</c:v>
          </c:tx>
          <c:spPr>
            <a:ln w="19050" cap="rnd">
              <a:solidFill>
                <a:schemeClr val="accent5"/>
              </a:solidFill>
              <a:prstDash val="dash"/>
              <a:round/>
            </a:ln>
            <a:effectLst/>
          </c:spPr>
          <c:marker>
            <c:symbol val="none"/>
          </c:marker>
          <c:yVal>
            <c:numRef>
              <c:f>'AtomicAudit 1948-1996'!$P$8:$P$89</c:f>
              <c:numCache>
                <c:formatCode>General</c:formatCode>
                <c:ptCount val="81"/>
                <c:pt idx="11">
                  <c:v>1243.3716397058822</c:v>
                </c:pt>
                <c:pt idx="12">
                  <c:v>1390.2071316725978</c:v>
                </c:pt>
                <c:pt idx="13">
                  <c:v>1407.3962076124569</c:v>
                </c:pt>
                <c:pt idx="14">
                  <c:v>1684.1239793814432</c:v>
                </c:pt>
                <c:pt idx="15">
                  <c:v>1837.2241216216214</c:v>
                </c:pt>
                <c:pt idx="16">
                  <c:v>1882.2866688963213</c:v>
                </c:pt>
                <c:pt idx="21">
                  <c:v>2133.3220000000001</c:v>
                </c:pt>
                <c:pt idx="22">
                  <c:v>2124.3656586826351</c:v>
                </c:pt>
                <c:pt idx="23">
                  <c:v>2082.3622758620691</c:v>
                </c:pt>
                <c:pt idx="24">
                  <c:v>2111.3370245231604</c:v>
                </c:pt>
                <c:pt idx="25">
                  <c:v>2079.1688195876291</c:v>
                </c:pt>
                <c:pt idx="26">
                  <c:v>1990.306</c:v>
                </c:pt>
                <c:pt idx="27">
                  <c:v>1906.8514880382775</c:v>
                </c:pt>
                <c:pt idx="28">
                  <c:v>1955.3572702702704</c:v>
                </c:pt>
                <c:pt idx="29">
                  <c:v>1827.5878296146045</c:v>
                </c:pt>
                <c:pt idx="30">
                  <c:v>1788.3645724907065</c:v>
                </c:pt>
                <c:pt idx="31">
                  <c:v>1900.1774340949034</c:v>
                </c:pt>
                <c:pt idx="32">
                  <c:v>1827.171</c:v>
                </c:pt>
                <c:pt idx="33">
                  <c:v>1808.3188711656442</c:v>
                </c:pt>
                <c:pt idx="34">
                  <c:v>1756.5260578512398</c:v>
                </c:pt>
                <c:pt idx="35">
                  <c:v>2058.8055728155341</c:v>
                </c:pt>
                <c:pt idx="36">
                  <c:v>2138.16</c:v>
                </c:pt>
                <c:pt idx="37">
                  <c:v>2322.527968911917</c:v>
                </c:pt>
                <c:pt idx="38">
                  <c:v>2524.8570180722895</c:v>
                </c:pt>
                <c:pt idx="39">
                  <c:v>2238.2554590952841</c:v>
                </c:pt>
                <c:pt idx="40">
                  <c:v>2917.008033457249</c:v>
                </c:pt>
                <c:pt idx="41">
                  <c:v>2823.5547098540151</c:v>
                </c:pt>
                <c:pt idx="42">
                  <c:v>2853.3013890845068</c:v>
                </c:pt>
                <c:pt idx="43">
                  <c:v>2828.3438951817416</c:v>
                </c:pt>
                <c:pt idx="44">
                  <c:v>2653.9559854838708</c:v>
                </c:pt>
                <c:pt idx="45">
                  <c:v>2528.4944299923491</c:v>
                </c:pt>
                <c:pt idx="46">
                  <c:v>2438.6748105726874</c:v>
                </c:pt>
                <c:pt idx="47">
                  <c:v>2689.424544547398</c:v>
                </c:pt>
                <c:pt idx="48">
                  <c:v>2849.0865633217995</c:v>
                </c:pt>
                <c:pt idx="49">
                  <c:v>2470.9343319838058</c:v>
                </c:pt>
                <c:pt idx="50">
                  <c:v>2487.9294212598425</c:v>
                </c:pt>
                <c:pt idx="51">
                  <c:v>2820.806019120459</c:v>
                </c:pt>
                <c:pt idx="60">
                  <c:v>2755.9530997611678</c:v>
                </c:pt>
                <c:pt idx="61">
                  <c:v>2508.3378529478123</c:v>
                </c:pt>
                <c:pt idx="62">
                  <c:v>2275.2970693350085</c:v>
                </c:pt>
                <c:pt idx="63">
                  <c:v>2247.7871395557263</c:v>
                </c:pt>
                <c:pt idx="64">
                  <c:v>2274.1099197156168</c:v>
                </c:pt>
                <c:pt idx="65">
                  <c:v>2352.034919387535</c:v>
                </c:pt>
                <c:pt idx="66">
                  <c:v>2419.1735045648593</c:v>
                </c:pt>
                <c:pt idx="67">
                  <c:v>2469.1273521993689</c:v>
                </c:pt>
                <c:pt idx="68">
                  <c:v>2671.7948390132656</c:v>
                </c:pt>
                <c:pt idx="69">
                  <c:v>3331.0571928842951</c:v>
                </c:pt>
                <c:pt idx="70">
                  <c:v>3784.0530081704828</c:v>
                </c:pt>
                <c:pt idx="71">
                  <c:v>4156.2613578541986</c:v>
                </c:pt>
                <c:pt idx="72">
                  <c:v>4115.0499741389604</c:v>
                </c:pt>
                <c:pt idx="73">
                  <c:v>4773.0249145335301</c:v>
                </c:pt>
                <c:pt idx="74">
                  <c:v>5012.7752097449838</c:v>
                </c:pt>
                <c:pt idx="75">
                  <c:v>5794.7056992939351</c:v>
                </c:pt>
                <c:pt idx="76">
                  <c:v>6150.7173903528019</c:v>
                </c:pt>
                <c:pt idx="77">
                  <c:v>5200.7140106620427</c:v>
                </c:pt>
                <c:pt idx="78">
                  <c:v>5281.8381056832077</c:v>
                </c:pt>
                <c:pt idx="79">
                  <c:v>5856.2012092205887</c:v>
                </c:pt>
              </c:numCache>
            </c:numRef>
          </c:yVal>
          <c:smooth val="0"/>
          <c:extLst>
            <c:ext xmlns:c16="http://schemas.microsoft.com/office/drawing/2014/chart" uri="{C3380CC4-5D6E-409C-BE32-E72D297353CC}">
              <c16:uniqueId val="{00000001-CE63-4DAC-8648-257F29EA82EB}"/>
            </c:ext>
          </c:extLst>
        </c:ser>
        <c:ser>
          <c:idx val="5"/>
          <c:order val="1"/>
          <c:tx>
            <c:v>Production</c:v>
          </c:tx>
          <c:spPr>
            <a:ln w="19050" cap="rnd">
              <a:solidFill>
                <a:schemeClr val="accent6"/>
              </a:solidFill>
              <a:prstDash val="sysDash"/>
              <a:round/>
            </a:ln>
            <a:effectLst/>
          </c:spPr>
          <c:marker>
            <c:symbol val="none"/>
          </c:marker>
          <c:yVal>
            <c:numRef>
              <c:f>'AtomicAudit 1948-1996'!$Y$8:$Y$89</c:f>
              <c:numCache>
                <c:formatCode>General</c:formatCode>
                <c:ptCount val="81"/>
                <c:pt idx="11">
                  <c:v>1226.809125</c:v>
                </c:pt>
                <c:pt idx="12">
                  <c:v>1726.8800284697511</c:v>
                </c:pt>
                <c:pt idx="13">
                  <c:v>2598.7838200692045</c:v>
                </c:pt>
                <c:pt idx="14">
                  <c:v>3120.5501443298963</c:v>
                </c:pt>
                <c:pt idx="15">
                  <c:v>3277.6513175675673</c:v>
                </c:pt>
                <c:pt idx="16">
                  <c:v>3467.5401070234116</c:v>
                </c:pt>
                <c:pt idx="18">
                  <c:v>5383.0801764705875</c:v>
                </c:pt>
                <c:pt idx="19">
                  <c:v>5628.1409419354841</c:v>
                </c:pt>
                <c:pt idx="20">
                  <c:v>4990.2368571428569</c:v>
                </c:pt>
                <c:pt idx="21">
                  <c:v>2470.9986666666668</c:v>
                </c:pt>
                <c:pt idx="22">
                  <c:v>2333.4302155688624</c:v>
                </c:pt>
                <c:pt idx="23">
                  <c:v>2248.8033103448279</c:v>
                </c:pt>
                <c:pt idx="24">
                  <c:v>2324.399689373297</c:v>
                </c:pt>
                <c:pt idx="25">
                  <c:v>2528.6740051546394</c:v>
                </c:pt>
                <c:pt idx="26">
                  <c:v>2853.1692000000003</c:v>
                </c:pt>
                <c:pt idx="27">
                  <c:v>3068.5143444976079</c:v>
                </c:pt>
                <c:pt idx="28">
                  <c:v>2927.2379594594595</c:v>
                </c:pt>
                <c:pt idx="29">
                  <c:v>2443.7460121703853</c:v>
                </c:pt>
                <c:pt idx="30">
                  <c:v>2256.0906914498141</c:v>
                </c:pt>
                <c:pt idx="31">
                  <c:v>1975.3927908611602</c:v>
                </c:pt>
                <c:pt idx="32">
                  <c:v>2114.442</c:v>
                </c:pt>
                <c:pt idx="33">
                  <c:v>2484.9578374233129</c:v>
                </c:pt>
                <c:pt idx="34">
                  <c:v>2721.4408264462813</c:v>
                </c:pt>
                <c:pt idx="35">
                  <c:v>2921.0670873786407</c:v>
                </c:pt>
                <c:pt idx="36">
                  <c:v>3476.2799999999997</c:v>
                </c:pt>
                <c:pt idx="37">
                  <c:v>4262.9142217616582</c:v>
                </c:pt>
                <c:pt idx="38">
                  <c:v>4756.0358493975909</c:v>
                </c:pt>
                <c:pt idx="39">
                  <c:v>5158.796344562079</c:v>
                </c:pt>
                <c:pt idx="40">
                  <c:v>5401.877804832714</c:v>
                </c:pt>
                <c:pt idx="41">
                  <c:v>5112.4631551094899</c:v>
                </c:pt>
                <c:pt idx="42">
                  <c:v>5097.5887816901404</c:v>
                </c:pt>
                <c:pt idx="43">
                  <c:v>5042.4927032967034</c:v>
                </c:pt>
                <c:pt idx="44">
                  <c:v>4654.9977967741934</c:v>
                </c:pt>
                <c:pt idx="45">
                  <c:v>5069.5451614384083</c:v>
                </c:pt>
                <c:pt idx="46">
                  <c:v>5889.2508237885468</c:v>
                </c:pt>
                <c:pt idx="47">
                  <c:v>5324.0330848182466</c:v>
                </c:pt>
                <c:pt idx="48">
                  <c:v>4771.3403709342556</c:v>
                </c:pt>
                <c:pt idx="49">
                  <c:v>3549.6339595141703</c:v>
                </c:pt>
                <c:pt idx="50">
                  <c:v>3225.4612440944879</c:v>
                </c:pt>
                <c:pt idx="51">
                  <c:v>3543.1325277246651</c:v>
                </c:pt>
                <c:pt idx="60">
                  <c:v>5934.6021182778577</c:v>
                </c:pt>
                <c:pt idx="61">
                  <c:v>6155.7066050092317</c:v>
                </c:pt>
                <c:pt idx="62">
                  <c:v>6183.4454088147168</c:v>
                </c:pt>
                <c:pt idx="63">
                  <c:v>6007.3269591299686</c:v>
                </c:pt>
                <c:pt idx="64">
                  <c:v>6609.4926270888682</c:v>
                </c:pt>
                <c:pt idx="65">
                  <c:v>6608.2928188033402</c:v>
                </c:pt>
                <c:pt idx="66">
                  <c:v>6844.6378166221175</c:v>
                </c:pt>
                <c:pt idx="67">
                  <c:v>6797.0449566414054</c:v>
                </c:pt>
                <c:pt idx="68">
                  <c:v>6578.7982984331202</c:v>
                </c:pt>
                <c:pt idx="69">
                  <c:v>6262.5281968333411</c:v>
                </c:pt>
                <c:pt idx="70">
                  <c:v>6229.9601231484685</c:v>
                </c:pt>
                <c:pt idx="71">
                  <c:v>6227.6604046914154</c:v>
                </c:pt>
                <c:pt idx="72">
                  <c:v>6029.362388265401</c:v>
                </c:pt>
                <c:pt idx="73">
                  <c:v>6234.4047324833309</c:v>
                </c:pt>
                <c:pt idx="74">
                  <c:v>6336.2366329271672</c:v>
                </c:pt>
                <c:pt idx="75">
                  <c:v>6822.9613902029832</c:v>
                </c:pt>
                <c:pt idx="76">
                  <c:v>7124.1216343673759</c:v>
                </c:pt>
                <c:pt idx="77">
                  <c:v>8064.5779365895942</c:v>
                </c:pt>
                <c:pt idx="78">
                  <c:v>7640.5775576936967</c:v>
                </c:pt>
                <c:pt idx="79">
                  <c:v>7726.1528049058688</c:v>
                </c:pt>
              </c:numCache>
            </c:numRef>
          </c:yVal>
          <c:smooth val="0"/>
          <c:extLst>
            <c:ext xmlns:c16="http://schemas.microsoft.com/office/drawing/2014/chart" uri="{C3380CC4-5D6E-409C-BE32-E72D297353CC}">
              <c16:uniqueId val="{00000002-CE63-4DAC-8648-257F29EA82EB}"/>
            </c:ext>
          </c:extLst>
        </c:ser>
        <c:ser>
          <c:idx val="6"/>
          <c:order val="2"/>
          <c:tx>
            <c:v>Construction</c:v>
          </c:tx>
          <c:spPr>
            <a:ln w="19050" cap="rnd">
              <a:solidFill>
                <a:schemeClr val="accent1">
                  <a:lumMod val="60000"/>
                </a:schemeClr>
              </a:solidFill>
              <a:prstDash val="dashDot"/>
              <a:round/>
            </a:ln>
            <a:effectLst/>
          </c:spPr>
          <c:marker>
            <c:symbol val="none"/>
          </c:marker>
          <c:yVal>
            <c:numRef>
              <c:f>'AtomicAudit 1948-1996'!$AH$8:$AH$89</c:f>
              <c:numCache>
                <c:formatCode>General</c:formatCode>
                <c:ptCount val="81"/>
                <c:pt idx="4">
                  <c:v>1151.9397983193278</c:v>
                </c:pt>
                <c:pt idx="5">
                  <c:v>1054.8171784232366</c:v>
                </c:pt>
                <c:pt idx="6">
                  <c:v>1282.1934461538463</c:v>
                </c:pt>
                <c:pt idx="7">
                  <c:v>1311.4297358490567</c:v>
                </c:pt>
                <c:pt idx="8">
                  <c:v>514.61656179775287</c:v>
                </c:pt>
                <c:pt idx="9">
                  <c:v>490.45449814126397</c:v>
                </c:pt>
                <c:pt idx="10">
                  <c:v>361.40890298507463</c:v>
                </c:pt>
                <c:pt idx="11">
                  <c:v>507.52277205882348</c:v>
                </c:pt>
                <c:pt idx="12">
                  <c:v>713.42590035587182</c:v>
                </c:pt>
                <c:pt idx="13">
                  <c:v>538.90804152249132</c:v>
                </c:pt>
                <c:pt idx="14">
                  <c:v>406.93212371134013</c:v>
                </c:pt>
                <c:pt idx="15">
                  <c:v>307.65350675675671</c:v>
                </c:pt>
                <c:pt idx="16">
                  <c:v>273.35666889632108</c:v>
                </c:pt>
                <c:pt idx="17">
                  <c:v>1045.2717417218544</c:v>
                </c:pt>
                <c:pt idx="18">
                  <c:v>1320.7948235294116</c:v>
                </c:pt>
                <c:pt idx="19">
                  <c:v>1138.7072322580646</c:v>
                </c:pt>
                <c:pt idx="20">
                  <c:v>1229.9376</c:v>
                </c:pt>
                <c:pt idx="21">
                  <c:v>1088.5106666666666</c:v>
                </c:pt>
                <c:pt idx="22">
                  <c:v>887.32007784431141</c:v>
                </c:pt>
                <c:pt idx="23">
                  <c:v>1578.4158103448276</c:v>
                </c:pt>
                <c:pt idx="24">
                  <c:v>2200.7707356948226</c:v>
                </c:pt>
                <c:pt idx="25">
                  <c:v>1393.300206185567</c:v>
                </c:pt>
                <c:pt idx="26">
                  <c:v>956.61813333333339</c:v>
                </c:pt>
                <c:pt idx="27">
                  <c:v>1326.4049712918661</c:v>
                </c:pt>
                <c:pt idx="28">
                  <c:v>1144.3695810810812</c:v>
                </c:pt>
                <c:pt idx="29">
                  <c:v>841.34311156186618</c:v>
                </c:pt>
                <c:pt idx="30">
                  <c:v>1015.5996802973979</c:v>
                </c:pt>
                <c:pt idx="31">
                  <c:v>869.78359929701242</c:v>
                </c:pt>
                <c:pt idx="32">
                  <c:v>794.37599999999986</c:v>
                </c:pt>
                <c:pt idx="33">
                  <c:v>944.13591717791417</c:v>
                </c:pt>
                <c:pt idx="34">
                  <c:v>1047.3558099173556</c:v>
                </c:pt>
                <c:pt idx="35">
                  <c:v>1242.2345461165048</c:v>
                </c:pt>
                <c:pt idx="36">
                  <c:v>1501.3139999999999</c:v>
                </c:pt>
                <c:pt idx="37">
                  <c:v>2153.1318155440417</c:v>
                </c:pt>
                <c:pt idx="38">
                  <c:v>2194.6709819277107</c:v>
                </c:pt>
                <c:pt idx="39">
                  <c:v>1997.3030933589989</c:v>
                </c:pt>
                <c:pt idx="40">
                  <c:v>2502.2151133828997</c:v>
                </c:pt>
                <c:pt idx="41">
                  <c:v>2374.6397518248177</c:v>
                </c:pt>
                <c:pt idx="42">
                  <c:v>1984.5358415492958</c:v>
                </c:pt>
                <c:pt idx="43">
                  <c:v>1793.6237396449706</c:v>
                </c:pt>
                <c:pt idx="44">
                  <c:v>1504.0900451612902</c:v>
                </c:pt>
                <c:pt idx="45">
                  <c:v>1524.728919663351</c:v>
                </c:pt>
                <c:pt idx="46">
                  <c:v>1551.2825814977975</c:v>
                </c:pt>
                <c:pt idx="47">
                  <c:v>1271.7771703492515</c:v>
                </c:pt>
                <c:pt idx="48">
                  <c:v>1201.4086297577855</c:v>
                </c:pt>
                <c:pt idx="49">
                  <c:v>714.57336437246977</c:v>
                </c:pt>
                <c:pt idx="50">
                  <c:v>635.54846456692917</c:v>
                </c:pt>
                <c:pt idx="51">
                  <c:v>478.88483747609939</c:v>
                </c:pt>
                <c:pt idx="60">
                  <c:v>1920.6758958963267</c:v>
                </c:pt>
                <c:pt idx="61">
                  <c:v>1193.947761412516</c:v>
                </c:pt>
                <c:pt idx="62">
                  <c:v>1052.5933071697118</c:v>
                </c:pt>
                <c:pt idx="63">
                  <c:v>1009.4354692665653</c:v>
                </c:pt>
                <c:pt idx="64">
                  <c:v>991.93993051914276</c:v>
                </c:pt>
                <c:pt idx="65">
                  <c:v>719.75200722572083</c:v>
                </c:pt>
                <c:pt idx="66">
                  <c:v>907.47047073405008</c:v>
                </c:pt>
                <c:pt idx="67">
                  <c:v>899.9225282100507</c:v>
                </c:pt>
                <c:pt idx="68">
                  <c:v>807.71806498270905</c:v>
                </c:pt>
                <c:pt idx="69">
                  <c:v>1408.0758966316423</c:v>
                </c:pt>
                <c:pt idx="70">
                  <c:v>1334.1336727429134</c:v>
                </c:pt>
                <c:pt idx="71">
                  <c:v>1885.0485818365187</c:v>
                </c:pt>
                <c:pt idx="72">
                  <c:v>2599.9342975704358</c:v>
                </c:pt>
                <c:pt idx="73">
                  <c:v>3040.0678982811883</c:v>
                </c:pt>
                <c:pt idx="74">
                  <c:v>3106.4544840817152</c:v>
                </c:pt>
                <c:pt idx="75">
                  <c:v>3184.787431728088</c:v>
                </c:pt>
                <c:pt idx="76">
                  <c:v>4397.4824413266851</c:v>
                </c:pt>
                <c:pt idx="77">
                  <c:v>5110.5828500335247</c:v>
                </c:pt>
                <c:pt idx="78">
                  <c:v>5525.5651006571015</c:v>
                </c:pt>
                <c:pt idx="79">
                  <c:v>5929.7403103101251</c:v>
                </c:pt>
              </c:numCache>
            </c:numRef>
          </c:yVal>
          <c:smooth val="0"/>
          <c:extLst>
            <c:ext xmlns:c16="http://schemas.microsoft.com/office/drawing/2014/chart" uri="{C3380CC4-5D6E-409C-BE32-E72D297353CC}">
              <c16:uniqueId val="{00000003-CE63-4DAC-8648-257F29EA82EB}"/>
            </c:ext>
          </c:extLst>
        </c:ser>
        <c:ser>
          <c:idx val="7"/>
          <c:order val="3"/>
          <c:tx>
            <c:v>EM, back-attributed</c:v>
          </c:tx>
          <c:spPr>
            <a:ln w="19050" cap="rnd">
              <a:solidFill>
                <a:schemeClr val="accent2">
                  <a:lumMod val="60000"/>
                </a:schemeClr>
              </a:solidFill>
              <a:prstDash val="lgDash"/>
              <a:round/>
            </a:ln>
            <a:effectLst/>
          </c:spPr>
          <c:marker>
            <c:symbol val="none"/>
          </c:marker>
          <c:yVal>
            <c:numRef>
              <c:f>'AtomicAudit 1948-1996'!$AK$8:$AK$89</c:f>
              <c:numCache>
                <c:formatCode>General</c:formatCode>
                <c:ptCount val="81"/>
                <c:pt idx="3" formatCode="_(&quot;$&quot;* #,##0.00_);_(&quot;$&quot;* \(#,##0.00\);_(&quot;$&quot;* &quot;-&quot;??_);_(@_)">
                  <c:v>1509.8570852535629</c:v>
                </c:pt>
                <c:pt idx="4" formatCode="_(&quot;$&quot;* #,##0.00_);_(&quot;$&quot;* \(#,##0.00\);_(&quot;$&quot;* &quot;-&quot;??_);_(@_)">
                  <c:v>1509.8570852535629</c:v>
                </c:pt>
                <c:pt idx="5" formatCode="_(&quot;$&quot;* #,##0.00_);_(&quot;$&quot;* \(#,##0.00\);_(&quot;$&quot;* &quot;-&quot;??_);_(@_)">
                  <c:v>1509.8570852535629</c:v>
                </c:pt>
                <c:pt idx="6" formatCode="_(&quot;$&quot;* #,##0.00_);_(&quot;$&quot;* \(#,##0.00\);_(&quot;$&quot;* &quot;-&quot;??_);_(@_)">
                  <c:v>1509.8570852535629</c:v>
                </c:pt>
                <c:pt idx="7" formatCode="_(&quot;$&quot;* #,##0.00_);_(&quot;$&quot;* \(#,##0.00\);_(&quot;$&quot;* &quot;-&quot;??_);_(@_)">
                  <c:v>1509.8570852535629</c:v>
                </c:pt>
                <c:pt idx="8" formatCode="_(&quot;$&quot;* #,##0.00_);_(&quot;$&quot;* \(#,##0.00\);_(&quot;$&quot;* &quot;-&quot;??_);_(@_)">
                  <c:v>1509.8570852535629</c:v>
                </c:pt>
                <c:pt idx="9" formatCode="_(&quot;$&quot;* #,##0.00_);_(&quot;$&quot;* \(#,##0.00\);_(&quot;$&quot;* &quot;-&quot;??_);_(@_)">
                  <c:v>1509.8570852535629</c:v>
                </c:pt>
                <c:pt idx="10" formatCode="_(&quot;$&quot;* #,##0.00_);_(&quot;$&quot;* \(#,##0.00\);_(&quot;$&quot;* &quot;-&quot;??_);_(@_)">
                  <c:v>1509.8570852535629</c:v>
                </c:pt>
                <c:pt idx="11" formatCode="_(&quot;$&quot;* #,##0.00_);_(&quot;$&quot;* \(#,##0.00\);_(&quot;$&quot;* &quot;-&quot;??_);_(@_)">
                  <c:v>1509.8570852535629</c:v>
                </c:pt>
                <c:pt idx="12" formatCode="_(&quot;$&quot;* #,##0.00_);_(&quot;$&quot;* \(#,##0.00\);_(&quot;$&quot;* &quot;-&quot;??_);_(@_)">
                  <c:v>1509.8570852535629</c:v>
                </c:pt>
                <c:pt idx="13" formatCode="_(&quot;$&quot;* #,##0.00_);_(&quot;$&quot;* \(#,##0.00\);_(&quot;$&quot;* &quot;-&quot;??_);_(@_)">
                  <c:v>1509.8570852535629</c:v>
                </c:pt>
                <c:pt idx="14" formatCode="_(&quot;$&quot;* #,##0.00_);_(&quot;$&quot;* \(#,##0.00\);_(&quot;$&quot;* &quot;-&quot;??_);_(@_)">
                  <c:v>1509.8570852535629</c:v>
                </c:pt>
                <c:pt idx="15" formatCode="_(&quot;$&quot;* #,##0.00_);_(&quot;$&quot;* \(#,##0.00\);_(&quot;$&quot;* &quot;-&quot;??_);_(@_)">
                  <c:v>1509.8570852535629</c:v>
                </c:pt>
                <c:pt idx="16" formatCode="_(&quot;$&quot;* #,##0.00_);_(&quot;$&quot;* \(#,##0.00\);_(&quot;$&quot;* &quot;-&quot;??_);_(@_)">
                  <c:v>1509.8570852535629</c:v>
                </c:pt>
                <c:pt idx="17" formatCode="_(&quot;$&quot;* #,##0.00_);_(&quot;$&quot;* \(#,##0.00\);_(&quot;$&quot;* &quot;-&quot;??_);_(@_)">
                  <c:v>1509.8570852535629</c:v>
                </c:pt>
                <c:pt idx="18" formatCode="_(&quot;$&quot;* #,##0.00_);_(&quot;$&quot;* \(#,##0.00\);_(&quot;$&quot;* &quot;-&quot;??_);_(@_)">
                  <c:v>1509.8570852535629</c:v>
                </c:pt>
                <c:pt idx="19" formatCode="_(&quot;$&quot;* #,##0.00_);_(&quot;$&quot;* \(#,##0.00\);_(&quot;$&quot;* &quot;-&quot;??_);_(@_)">
                  <c:v>1509.8570852535629</c:v>
                </c:pt>
                <c:pt idx="20" formatCode="_(&quot;$&quot;* #,##0.00_);_(&quot;$&quot;* \(#,##0.00\);_(&quot;$&quot;* &quot;-&quot;??_);_(@_)">
                  <c:v>1509.8570852535629</c:v>
                </c:pt>
                <c:pt idx="21" formatCode="_(&quot;$&quot;* #,##0.00_);_(&quot;$&quot;* \(#,##0.00\);_(&quot;$&quot;* &quot;-&quot;??_);_(@_)">
                  <c:v>1509.8570852535629</c:v>
                </c:pt>
                <c:pt idx="22" formatCode="_(&quot;$&quot;* #,##0.00_);_(&quot;$&quot;* \(#,##0.00\);_(&quot;$&quot;* &quot;-&quot;??_);_(@_)">
                  <c:v>1509.8570852535629</c:v>
                </c:pt>
                <c:pt idx="23" formatCode="_(&quot;$&quot;* #,##0.00_);_(&quot;$&quot;* \(#,##0.00\);_(&quot;$&quot;* &quot;-&quot;??_);_(@_)">
                  <c:v>1509.8570852535629</c:v>
                </c:pt>
                <c:pt idx="24" formatCode="_(&quot;$&quot;* #,##0.00_);_(&quot;$&quot;* \(#,##0.00\);_(&quot;$&quot;* &quot;-&quot;??_);_(@_)">
                  <c:v>1509.8570852535629</c:v>
                </c:pt>
                <c:pt idx="25" formatCode="_(&quot;$&quot;* #,##0.00_);_(&quot;$&quot;* \(#,##0.00\);_(&quot;$&quot;* &quot;-&quot;??_);_(@_)">
                  <c:v>1509.8570852535629</c:v>
                </c:pt>
                <c:pt idx="26" formatCode="_(&quot;$&quot;* #,##0.00_);_(&quot;$&quot;* \(#,##0.00\);_(&quot;$&quot;* &quot;-&quot;??_);_(@_)">
                  <c:v>1509.8570852535629</c:v>
                </c:pt>
                <c:pt idx="27" formatCode="_(&quot;$&quot;* #,##0.00_);_(&quot;$&quot;* \(#,##0.00\);_(&quot;$&quot;* &quot;-&quot;??_);_(@_)">
                  <c:v>1509.8570852535629</c:v>
                </c:pt>
                <c:pt idx="28" formatCode="_(&quot;$&quot;* #,##0.00_);_(&quot;$&quot;* \(#,##0.00\);_(&quot;$&quot;* &quot;-&quot;??_);_(@_)">
                  <c:v>1509.8570852535629</c:v>
                </c:pt>
                <c:pt idx="29" formatCode="_(&quot;$&quot;* #,##0.00_);_(&quot;$&quot;* \(#,##0.00\);_(&quot;$&quot;* &quot;-&quot;??_);_(@_)">
                  <c:v>1509.8570852535629</c:v>
                </c:pt>
                <c:pt idx="30" formatCode="_(&quot;$&quot;* #,##0.00_);_(&quot;$&quot;* \(#,##0.00\);_(&quot;$&quot;* &quot;-&quot;??_);_(@_)">
                  <c:v>1509.8570852535629</c:v>
                </c:pt>
                <c:pt idx="31" formatCode="_(&quot;$&quot;* #,##0.00_);_(&quot;$&quot;* \(#,##0.00\);_(&quot;$&quot;* &quot;-&quot;??_);_(@_)">
                  <c:v>1509.8570852535629</c:v>
                </c:pt>
                <c:pt idx="32" formatCode="_(&quot;$&quot;* #,##0.00_);_(&quot;$&quot;* \(#,##0.00\);_(&quot;$&quot;* &quot;-&quot;??_);_(@_)">
                  <c:v>1509.8570852535629</c:v>
                </c:pt>
                <c:pt idx="33" formatCode="_(&quot;$&quot;* #,##0.00_);_(&quot;$&quot;* \(#,##0.00\);_(&quot;$&quot;* &quot;-&quot;??_);_(@_)">
                  <c:v>1509.8570852535629</c:v>
                </c:pt>
                <c:pt idx="34" formatCode="_(&quot;$&quot;* #,##0.00_);_(&quot;$&quot;* \(#,##0.00\);_(&quot;$&quot;* &quot;-&quot;??_);_(@_)">
                  <c:v>1509.8570852535629</c:v>
                </c:pt>
                <c:pt idx="35" formatCode="_(&quot;$&quot;* #,##0.00_);_(&quot;$&quot;* \(#,##0.00\);_(&quot;$&quot;* &quot;-&quot;??_);_(@_)">
                  <c:v>1509.8570852535629</c:v>
                </c:pt>
                <c:pt idx="36" formatCode="_(&quot;$&quot;* #,##0.00_);_(&quot;$&quot;* \(#,##0.00\);_(&quot;$&quot;* &quot;-&quot;??_);_(@_)">
                  <c:v>1509.8570852535629</c:v>
                </c:pt>
                <c:pt idx="37" formatCode="_(&quot;$&quot;* #,##0.00_);_(&quot;$&quot;* \(#,##0.00\);_(&quot;$&quot;* &quot;-&quot;??_);_(@_)">
                  <c:v>1509.8570852535629</c:v>
                </c:pt>
                <c:pt idx="38" formatCode="_(&quot;$&quot;* #,##0.00_);_(&quot;$&quot;* \(#,##0.00\);_(&quot;$&quot;* &quot;-&quot;??_);_(@_)">
                  <c:v>1509.8570852535629</c:v>
                </c:pt>
                <c:pt idx="39" formatCode="_(&quot;$&quot;* #,##0.00_);_(&quot;$&quot;* \(#,##0.00\);_(&quot;$&quot;* &quot;-&quot;??_);_(@_)">
                  <c:v>1509.8570852535629</c:v>
                </c:pt>
                <c:pt idx="40" formatCode="_(&quot;$&quot;* #,##0.00_);_(&quot;$&quot;* \(#,##0.00\);_(&quot;$&quot;* &quot;-&quot;??_);_(@_)">
                  <c:v>1509.8570852535629</c:v>
                </c:pt>
                <c:pt idx="41" formatCode="_(&quot;$&quot;* #,##0.00_);_(&quot;$&quot;* \(#,##0.00\);_(&quot;$&quot;* &quot;-&quot;??_);_(@_)">
                  <c:v>1509.8570852535629</c:v>
                </c:pt>
                <c:pt idx="42" formatCode="_(&quot;$&quot;* #,##0.00_);_(&quot;$&quot;* \(#,##0.00\);_(&quot;$&quot;* &quot;-&quot;??_);_(@_)">
                  <c:v>1509.8570852535629</c:v>
                </c:pt>
                <c:pt idx="43" formatCode="_(&quot;$&quot;* #,##0.00_);_(&quot;$&quot;* \(#,##0.00\);_(&quot;$&quot;* &quot;-&quot;??_);_(@_)">
                  <c:v>1509.8570852535629</c:v>
                </c:pt>
                <c:pt idx="44" formatCode="_(&quot;$&quot;* #,##0.00_);_(&quot;$&quot;* \(#,##0.00\);_(&quot;$&quot;* &quot;-&quot;??_);_(@_)">
                  <c:v>1509.8570852535629</c:v>
                </c:pt>
              </c:numCache>
            </c:numRef>
          </c:yVal>
          <c:smooth val="0"/>
          <c:extLst>
            <c:ext xmlns:c16="http://schemas.microsoft.com/office/drawing/2014/chart" uri="{C3380CC4-5D6E-409C-BE32-E72D297353CC}">
              <c16:uniqueId val="{00000004-CE63-4DAC-8648-257F29EA82EB}"/>
            </c:ext>
          </c:extLst>
        </c:ser>
        <c:ser>
          <c:idx val="2"/>
          <c:order val="4"/>
          <c:tx>
            <c:v>WA Total</c:v>
          </c:tx>
          <c:spPr>
            <a:ln w="19050" cap="rnd">
              <a:solidFill>
                <a:schemeClr val="accent2"/>
              </a:solidFill>
              <a:round/>
            </a:ln>
            <a:effectLst/>
          </c:spPr>
          <c:marker>
            <c:symbol val="none"/>
          </c:marker>
          <c:yVal>
            <c:numRef>
              <c:f>'AtomicAudit 1948-1996'!$AN$8:$AN$89</c:f>
              <c:numCache>
                <c:formatCode>General</c:formatCode>
                <c:ptCount val="81"/>
                <c:pt idx="3">
                  <c:v>1960.0906556016598</c:v>
                </c:pt>
                <c:pt idx="4" formatCode="0.00">
                  <c:v>3888.0989928165882</c:v>
                </c:pt>
                <c:pt idx="5" formatCode="0.00">
                  <c:v>3710.2858321415297</c:v>
                </c:pt>
                <c:pt idx="6" formatCode="0.00">
                  <c:v>4543.3089544843324</c:v>
                </c:pt>
                <c:pt idx="7" formatCode="0.00">
                  <c:v>5325.1461871403553</c:v>
                </c:pt>
                <c:pt idx="8" formatCode="0.00">
                  <c:v>4772.3091526692933</c:v>
                </c:pt>
                <c:pt idx="9" formatCode="0.00">
                  <c:v>4609.2902674096968</c:v>
                </c:pt>
                <c:pt idx="10" formatCode="0.00">
                  <c:v>4731.3191673431147</c:v>
                </c:pt>
                <c:pt idx="11" formatCode="0.00">
                  <c:v>5062.5164896653278</c:v>
                </c:pt>
                <c:pt idx="12" formatCode="0.00">
                  <c:v>5925.5397044706451</c:v>
                </c:pt>
                <c:pt idx="13" formatCode="0.00">
                  <c:v>6873.3282340424912</c:v>
                </c:pt>
                <c:pt idx="14" formatCode="0.00">
                  <c:v>7278.7834151504694</c:v>
                </c:pt>
                <c:pt idx="15" formatCode="0.00">
                  <c:v>7248.7364568751836</c:v>
                </c:pt>
                <c:pt idx="16" formatCode="0.00">
                  <c:v>7354.7392457886808</c:v>
                </c:pt>
                <c:pt idx="17" formatCode="0.00">
                  <c:v>9510.820906445615</c:v>
                </c:pt>
                <c:pt idx="18" formatCode="0.00">
                  <c:v>9614.4476146653269</c:v>
                </c:pt>
                <c:pt idx="19" formatCode="0.00">
                  <c:v>10483.534407834208</c:v>
                </c:pt>
                <c:pt idx="20" formatCode="0.00">
                  <c:v>9962.1026852535615</c:v>
                </c:pt>
                <c:pt idx="21" formatCode="0.00">
                  <c:v>9255.5639185868968</c:v>
                </c:pt>
                <c:pt idx="22" formatCode="0.00">
                  <c:v>8767.3838457326056</c:v>
                </c:pt>
                <c:pt idx="23" formatCode="0.00">
                  <c:v>9714.4754128397708</c:v>
                </c:pt>
                <c:pt idx="24" formatCode="0.00">
                  <c:v>10867.955117951109</c:v>
                </c:pt>
                <c:pt idx="25" formatCode="0.00">
                  <c:v>9600.1210800989247</c:v>
                </c:pt>
                <c:pt idx="26" formatCode="0.00">
                  <c:v>9044.4166852535636</c:v>
                </c:pt>
                <c:pt idx="27" formatCode="0.00">
                  <c:v>9324.3300182679177</c:v>
                </c:pt>
                <c:pt idx="28" formatCode="0.00">
                  <c:v>8873.2484366049139</c:v>
                </c:pt>
                <c:pt idx="29" formatCode="0.00">
                  <c:v>7721.6975761257736</c:v>
                </c:pt>
                <c:pt idx="30" formatCode="0.00">
                  <c:v>7693.1724532833032</c:v>
                </c:pt>
                <c:pt idx="31" formatCode="0.00">
                  <c:v>7481.2777776964458</c:v>
                </c:pt>
                <c:pt idx="32" formatCode="0.00">
                  <c:v>7411.9220852535636</c:v>
                </c:pt>
                <c:pt idx="33" formatCode="0.00">
                  <c:v>7858.7146067259555</c:v>
                </c:pt>
                <c:pt idx="34" formatCode="0.00">
                  <c:v>8101.151308394059</c:v>
                </c:pt>
                <c:pt idx="35" formatCode="0.00">
                  <c:v>8650.0697357389981</c:v>
                </c:pt>
                <c:pt idx="36" formatCode="0.00">
                  <c:v>9845.4950852535621</c:v>
                </c:pt>
                <c:pt idx="37" formatCode="0.00">
                  <c:v>11609.936001315738</c:v>
                </c:pt>
                <c:pt idx="38" formatCode="0.00">
                  <c:v>12480.304290072841</c:v>
                </c:pt>
                <c:pt idx="39" formatCode="0.00">
                  <c:v>12605.125083328636</c:v>
                </c:pt>
                <c:pt idx="40" formatCode="0.00">
                  <c:v>14091.510250681073</c:v>
                </c:pt>
                <c:pt idx="41" formatCode="0.00">
                  <c:v>13655.810583428747</c:v>
                </c:pt>
                <c:pt idx="42" formatCode="0.00">
                  <c:v>13150.239025394409</c:v>
                </c:pt>
                <c:pt idx="43" formatCode="0.00">
                  <c:v>12762.302772489405</c:v>
                </c:pt>
                <c:pt idx="44" formatCode="0.00">
                  <c:v>11598.107690092273</c:v>
                </c:pt>
                <c:pt idx="45" formatCode="0.00">
                  <c:v>10603.673476664117</c:v>
                </c:pt>
                <c:pt idx="46" formatCode="0.00">
                  <c:v>11206.988920704847</c:v>
                </c:pt>
                <c:pt idx="47" formatCode="0.00">
                  <c:v>10754.028487526728</c:v>
                </c:pt>
                <c:pt idx="48" formatCode="0.00">
                  <c:v>10382.664680968857</c:v>
                </c:pt>
                <c:pt idx="49" formatCode="0.00">
                  <c:v>7925.2287449392725</c:v>
                </c:pt>
                <c:pt idx="50" formatCode="0.00">
                  <c:v>7032.628807086614</c:v>
                </c:pt>
                <c:pt idx="51" formatCode="0.00">
                  <c:v>7508.9552695984703</c:v>
                </c:pt>
                <c:pt idx="52" formatCode="0.0">
                  <c:v>7841.5499042242982</c:v>
                </c:pt>
                <c:pt idx="53" formatCode="0.0">
                  <c:v>8186.1805638773012</c:v>
                </c:pt>
                <c:pt idx="54" formatCode="0.0">
                  <c:v>8498.5498199279718</c:v>
                </c:pt>
                <c:pt idx="55" formatCode="0.0">
                  <c:v>8304.281968954705</c:v>
                </c:pt>
                <c:pt idx="56" formatCode="0.0">
                  <c:v>9112.4598655900627</c:v>
                </c:pt>
                <c:pt idx="57" formatCode="0.0">
                  <c:v>9711.2439081045031</c:v>
                </c:pt>
                <c:pt idx="58" formatCode="0.0">
                  <c:v>10094.405833956522</c:v>
                </c:pt>
                <c:pt idx="59" formatCode="0.0">
                  <c:v>10685.051480391743</c:v>
                </c:pt>
                <c:pt idx="60" formatCode="0.0">
                  <c:v>10611.231113935353</c:v>
                </c:pt>
                <c:pt idx="61" formatCode="0.0">
                  <c:v>9857.9922193695584</c:v>
                </c:pt>
                <c:pt idx="62" formatCode="0.0">
                  <c:v>9511.3357853194357</c:v>
                </c:pt>
                <c:pt idx="63" formatCode="0.0">
                  <c:v>9264.549567952261</c:v>
                </c:pt>
                <c:pt idx="64" formatCode="0.0">
                  <c:v>9875.5424773236264</c:v>
                </c:pt>
                <c:pt idx="65" formatCode="0.0">
                  <c:v>9680.0797454165968</c:v>
                </c:pt>
                <c:pt idx="66" formatCode="0.0">
                  <c:v>10171.281791921027</c:v>
                </c:pt>
                <c:pt idx="67" formatCode="0.0">
                  <c:v>10166.094837050825</c:v>
                </c:pt>
                <c:pt idx="68" formatCode="0.0">
                  <c:v>10058.311202429095</c:v>
                </c:pt>
                <c:pt idx="69" formatCode="0.0">
                  <c:v>11001.661286349279</c:v>
                </c:pt>
                <c:pt idx="70" formatCode="0.0">
                  <c:v>11348.146804061866</c:v>
                </c:pt>
                <c:pt idx="71" formatCode="0.0">
                  <c:v>12268.970344382134</c:v>
                </c:pt>
                <c:pt idx="72" formatCode="0.0">
                  <c:v>12744.346659974795</c:v>
                </c:pt>
                <c:pt idx="73" formatCode="0.0">
                  <c:v>14047.497545298049</c:v>
                </c:pt>
                <c:pt idx="74" formatCode="0.0">
                  <c:v>14455.466326753867</c:v>
                </c:pt>
                <c:pt idx="75" formatCode="0.0">
                  <c:v>15802.454521225005</c:v>
                </c:pt>
                <c:pt idx="76" formatCode="0.0">
                  <c:v>17672.321466046866</c:v>
                </c:pt>
                <c:pt idx="77" formatCode="0.0">
                  <c:v>18375.874797285163</c:v>
                </c:pt>
                <c:pt idx="78" formatCode="0.0">
                  <c:v>18447.980764034008</c:v>
                </c:pt>
                <c:pt idx="79" formatCode="0.0">
                  <c:v>19512.094324436581</c:v>
                </c:pt>
                <c:pt idx="80" formatCode="0.0">
                  <c:v>19848.599999999999</c:v>
                </c:pt>
              </c:numCache>
            </c:numRef>
          </c:yVal>
          <c:smooth val="0"/>
          <c:extLst>
            <c:ext xmlns:c16="http://schemas.microsoft.com/office/drawing/2014/chart" uri="{C3380CC4-5D6E-409C-BE32-E72D297353CC}">
              <c16:uniqueId val="{00000005-CE63-4DAC-8648-257F29EA82EB}"/>
            </c:ext>
          </c:extLst>
        </c:ser>
        <c:ser>
          <c:idx val="8"/>
          <c:order val="5"/>
          <c:tx>
            <c:v>WA avg, 1948-1990</c:v>
          </c:tx>
          <c:spPr>
            <a:ln w="19050" cap="rnd">
              <a:solidFill>
                <a:schemeClr val="accent2"/>
              </a:solidFill>
              <a:prstDash val="sysDot"/>
              <a:round/>
            </a:ln>
            <a:effectLst/>
          </c:spPr>
          <c:marker>
            <c:symbol val="none"/>
          </c:marker>
          <c:yVal>
            <c:numRef>
              <c:f>'AtomicAudit 1948-1996'!$AQ$8:$AQ$89</c:f>
              <c:numCache>
                <c:formatCode>General</c:formatCode>
                <c:ptCount val="81"/>
                <c:pt idx="3">
                  <c:v>4367.039999999979</c:v>
                </c:pt>
                <c:pt idx="4">
                  <c:v>4564.0199999999604</c:v>
                </c:pt>
                <c:pt idx="5">
                  <c:v>4761</c:v>
                </c:pt>
                <c:pt idx="6">
                  <c:v>4957.9799999999814</c:v>
                </c:pt>
                <c:pt idx="7">
                  <c:v>5154.9599999999627</c:v>
                </c:pt>
                <c:pt idx="8">
                  <c:v>5351.9400000000023</c:v>
                </c:pt>
                <c:pt idx="9">
                  <c:v>5548.9199999999837</c:v>
                </c:pt>
                <c:pt idx="10">
                  <c:v>5745.8999999999651</c:v>
                </c:pt>
                <c:pt idx="11">
                  <c:v>5942.8800000000047</c:v>
                </c:pt>
                <c:pt idx="12">
                  <c:v>6139.859999999986</c:v>
                </c:pt>
                <c:pt idx="13">
                  <c:v>6336.8399999999674</c:v>
                </c:pt>
                <c:pt idx="14">
                  <c:v>6533.820000000007</c:v>
                </c:pt>
                <c:pt idx="15">
                  <c:v>6730.7999999999884</c:v>
                </c:pt>
                <c:pt idx="16">
                  <c:v>6927.7799999999697</c:v>
                </c:pt>
                <c:pt idx="17">
                  <c:v>7124.7599999999511</c:v>
                </c:pt>
                <c:pt idx="18">
                  <c:v>7321.7399999999907</c:v>
                </c:pt>
                <c:pt idx="19">
                  <c:v>7518.7199999999721</c:v>
                </c:pt>
                <c:pt idx="20">
                  <c:v>7715.6999999999534</c:v>
                </c:pt>
                <c:pt idx="21">
                  <c:v>7912.679999999993</c:v>
                </c:pt>
                <c:pt idx="22">
                  <c:v>8109.6599999999744</c:v>
                </c:pt>
                <c:pt idx="23">
                  <c:v>8306.6399999999558</c:v>
                </c:pt>
                <c:pt idx="24">
                  <c:v>8503.6199999999953</c:v>
                </c:pt>
                <c:pt idx="25">
                  <c:v>8700.5999999999767</c:v>
                </c:pt>
                <c:pt idx="26">
                  <c:v>8897.5799999999581</c:v>
                </c:pt>
                <c:pt idx="27">
                  <c:v>9094.5599999999977</c:v>
                </c:pt>
                <c:pt idx="28">
                  <c:v>9291.539999999979</c:v>
                </c:pt>
                <c:pt idx="29">
                  <c:v>9488.5199999999604</c:v>
                </c:pt>
                <c:pt idx="30">
                  <c:v>9685.5</c:v>
                </c:pt>
                <c:pt idx="31">
                  <c:v>9882.4799999999814</c:v>
                </c:pt>
                <c:pt idx="32">
                  <c:v>10079.459999999963</c:v>
                </c:pt>
                <c:pt idx="33">
                  <c:v>10276.440000000002</c:v>
                </c:pt>
                <c:pt idx="34">
                  <c:v>10473.419999999984</c:v>
                </c:pt>
                <c:pt idx="35">
                  <c:v>10670.399999999965</c:v>
                </c:pt>
                <c:pt idx="36">
                  <c:v>10867.380000000005</c:v>
                </c:pt>
                <c:pt idx="37">
                  <c:v>11064.359999999986</c:v>
                </c:pt>
                <c:pt idx="38">
                  <c:v>11261.339999999967</c:v>
                </c:pt>
                <c:pt idx="39">
                  <c:v>11458.320000000007</c:v>
                </c:pt>
                <c:pt idx="40">
                  <c:v>11655.299999999988</c:v>
                </c:pt>
                <c:pt idx="41">
                  <c:v>11852.27999999997</c:v>
                </c:pt>
                <c:pt idx="42">
                  <c:v>12049.259999999951</c:v>
                </c:pt>
                <c:pt idx="43">
                  <c:v>12246.239999999991</c:v>
                </c:pt>
                <c:pt idx="44">
                  <c:v>12443.219999999972</c:v>
                </c:pt>
                <c:pt idx="45">
                  <c:v>12640.199999999953</c:v>
                </c:pt>
              </c:numCache>
            </c:numRef>
          </c:yVal>
          <c:smooth val="0"/>
          <c:extLst>
            <c:ext xmlns:c16="http://schemas.microsoft.com/office/drawing/2014/chart" uri="{C3380CC4-5D6E-409C-BE32-E72D297353CC}">
              <c16:uniqueId val="{00000006-CE63-4DAC-8648-257F29EA82EB}"/>
            </c:ext>
          </c:extLst>
        </c:ser>
        <c:dLbls>
          <c:showLegendKey val="0"/>
          <c:showVal val="0"/>
          <c:showCatName val="0"/>
          <c:showSerName val="0"/>
          <c:showPercent val="0"/>
          <c:showBubbleSize val="0"/>
        </c:dLbls>
        <c:axId val="1437704783"/>
        <c:axId val="1437705263"/>
      </c:scatterChart>
      <c:catAx>
        <c:axId val="143770478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FY</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cross"/>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7705263"/>
        <c:crosses val="autoZero"/>
        <c:auto val="1"/>
        <c:lblAlgn val="ctr"/>
        <c:lblOffset val="100"/>
        <c:tickLblSkip val="5"/>
        <c:tickMarkSkip val="10"/>
        <c:noMultiLvlLbl val="0"/>
      </c:catAx>
      <c:valAx>
        <c:axId val="1437705263"/>
        <c:scaling>
          <c:orientation val="minMax"/>
          <c:max val="2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BY25 $B</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7704783"/>
        <c:crosses val="autoZero"/>
        <c:crossBetween val="between"/>
        <c:majorUnit val="2000"/>
        <c:dispUnits>
          <c:builtInUnit val="thousands"/>
        </c:dispUnits>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lumMod val="65000"/>
                    <a:lumOff val="35000"/>
                  </a:sysClr>
                </a:solidFill>
              </a:rPr>
              <a:t>WA annual spending breakdown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cked"/>
        <c:varyColors val="0"/>
        <c:ser>
          <c:idx val="3"/>
          <c:order val="6"/>
          <c:tx>
            <c:v>1990 level</c:v>
          </c:tx>
          <c:spPr>
            <a:noFill/>
            <a:ln w="25400">
              <a:noFill/>
            </a:ln>
            <a:effectLst/>
          </c:spPr>
          <c:cat>
            <c:numRef>
              <c:f>'AtomicAudit 1948-1996'!$A$8:$A$89</c:f>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f>'AtomicAudit 1948-1996'!$AR$8:$AR$89</c:f>
              <c:numCache>
                <c:formatCode>General</c:formatCode>
                <c:ptCount val="81"/>
                <c:pt idx="45" formatCode="_(&quot;$&quot;* #,##0_);_(&quot;$&quot;* \(#,##0\);_(&quot;$&quot;* &quot;-&quot;??_);_(@_)">
                  <c:v>12640.199999999953</c:v>
                </c:pt>
                <c:pt idx="46" formatCode="_(&quot;$&quot;* #,##0_);_(&quot;$&quot;* \(#,##0\);_(&quot;$&quot;* &quot;-&quot;??_);_(@_)">
                  <c:v>11206.988920704847</c:v>
                </c:pt>
                <c:pt idx="47" formatCode="_(&quot;$&quot;* #,##0_);_(&quot;$&quot;* \(#,##0\);_(&quot;$&quot;* &quot;-&quot;??_);_(@_)">
                  <c:v>10754.028487526728</c:v>
                </c:pt>
                <c:pt idx="48" formatCode="_(&quot;$&quot;* #,##0_);_(&quot;$&quot;* \(#,##0\);_(&quot;$&quot;* &quot;-&quot;??_);_(@_)">
                  <c:v>10382.664680968857</c:v>
                </c:pt>
                <c:pt idx="49" formatCode="_(&quot;$&quot;* #,##0_);_(&quot;$&quot;* \(#,##0\);_(&quot;$&quot;* &quot;-&quot;??_);_(@_)">
                  <c:v>7925.2287449392725</c:v>
                </c:pt>
                <c:pt idx="50" formatCode="_(&quot;$&quot;* #,##0_);_(&quot;$&quot;* \(#,##0\);_(&quot;$&quot;* &quot;-&quot;??_);_(@_)">
                  <c:v>7032.628807086614</c:v>
                </c:pt>
                <c:pt idx="51" formatCode="_(&quot;$&quot;* #,##0_);_(&quot;$&quot;* \(#,##0\);_(&quot;$&quot;* &quot;-&quot;??_);_(@_)">
                  <c:v>7508.9552695984703</c:v>
                </c:pt>
                <c:pt idx="52" formatCode="_(&quot;$&quot;* #,##0_);_(&quot;$&quot;* \(#,##0\);_(&quot;$&quot;* &quot;-&quot;??_);_(@_)">
                  <c:v>7841.5499042242982</c:v>
                </c:pt>
                <c:pt idx="53" formatCode="_(&quot;$&quot;* #,##0_);_(&quot;$&quot;* \(#,##0\);_(&quot;$&quot;* &quot;-&quot;??_);_(@_)">
                  <c:v>8186.1805638773012</c:v>
                </c:pt>
                <c:pt idx="54" formatCode="_(&quot;$&quot;* #,##0_);_(&quot;$&quot;* \(#,##0\);_(&quot;$&quot;* &quot;-&quot;??_);_(@_)">
                  <c:v>8498.5498199279718</c:v>
                </c:pt>
                <c:pt idx="55" formatCode="_(&quot;$&quot;* #,##0_);_(&quot;$&quot;* \(#,##0\);_(&quot;$&quot;* &quot;-&quot;??_);_(@_)">
                  <c:v>8304.281968954705</c:v>
                </c:pt>
                <c:pt idx="56" formatCode="_(&quot;$&quot;* #,##0_);_(&quot;$&quot;* \(#,##0\);_(&quot;$&quot;* &quot;-&quot;??_);_(@_)">
                  <c:v>9112.4598655900627</c:v>
                </c:pt>
                <c:pt idx="57" formatCode="_(&quot;$&quot;* #,##0_);_(&quot;$&quot;* \(#,##0\);_(&quot;$&quot;* &quot;-&quot;??_);_(@_)">
                  <c:v>9711.2439081045031</c:v>
                </c:pt>
                <c:pt idx="58" formatCode="_(&quot;$&quot;* #,##0_);_(&quot;$&quot;* \(#,##0\);_(&quot;$&quot;* &quot;-&quot;??_);_(@_)">
                  <c:v>10094.405833956522</c:v>
                </c:pt>
                <c:pt idx="59" formatCode="_(&quot;$&quot;* #,##0_);_(&quot;$&quot;* \(#,##0\);_(&quot;$&quot;* &quot;-&quot;??_);_(@_)">
                  <c:v>10685.051480391743</c:v>
                </c:pt>
                <c:pt idx="60" formatCode="_(&quot;$&quot;* #,##0_);_(&quot;$&quot;* \(#,##0\);_(&quot;$&quot;* &quot;-&quot;??_);_(@_)">
                  <c:v>10611.231113935353</c:v>
                </c:pt>
                <c:pt idx="61" formatCode="_(&quot;$&quot;* #,##0_);_(&quot;$&quot;* \(#,##0\);_(&quot;$&quot;* &quot;-&quot;??_);_(@_)">
                  <c:v>9857.9922193695584</c:v>
                </c:pt>
                <c:pt idx="62" formatCode="_(&quot;$&quot;* #,##0_);_(&quot;$&quot;* \(#,##0\);_(&quot;$&quot;* &quot;-&quot;??_);_(@_)">
                  <c:v>9511.3357853194357</c:v>
                </c:pt>
                <c:pt idx="63" formatCode="_(&quot;$&quot;* #,##0_);_(&quot;$&quot;* \(#,##0\);_(&quot;$&quot;* &quot;-&quot;??_);_(@_)">
                  <c:v>9264.549567952261</c:v>
                </c:pt>
                <c:pt idx="64" formatCode="_(&quot;$&quot;* #,##0_);_(&quot;$&quot;* \(#,##0\);_(&quot;$&quot;* &quot;-&quot;??_);_(@_)">
                  <c:v>9875.5424773236264</c:v>
                </c:pt>
                <c:pt idx="65" formatCode="_(&quot;$&quot;* #,##0_);_(&quot;$&quot;* \(#,##0\);_(&quot;$&quot;* &quot;-&quot;??_);_(@_)">
                  <c:v>9680.0797454165968</c:v>
                </c:pt>
                <c:pt idx="66" formatCode="_(&quot;$&quot;* #,##0_);_(&quot;$&quot;* \(#,##0\);_(&quot;$&quot;* &quot;-&quot;??_);_(@_)">
                  <c:v>10171.281791921027</c:v>
                </c:pt>
                <c:pt idx="67" formatCode="_(&quot;$&quot;* #,##0_);_(&quot;$&quot;* \(#,##0\);_(&quot;$&quot;* &quot;-&quot;??_);_(@_)">
                  <c:v>10166.094837050825</c:v>
                </c:pt>
                <c:pt idx="68" formatCode="_(&quot;$&quot;* #,##0_);_(&quot;$&quot;* \(#,##0\);_(&quot;$&quot;* &quot;-&quot;??_);_(@_)">
                  <c:v>10058.311202429095</c:v>
                </c:pt>
                <c:pt idx="69" formatCode="_(&quot;$&quot;* #,##0_);_(&quot;$&quot;* \(#,##0\);_(&quot;$&quot;* &quot;-&quot;??_);_(@_)">
                  <c:v>11001.661286349279</c:v>
                </c:pt>
                <c:pt idx="70" formatCode="_(&quot;$&quot;* #,##0_);_(&quot;$&quot;* \(#,##0\);_(&quot;$&quot;* &quot;-&quot;??_);_(@_)">
                  <c:v>11348.146804061866</c:v>
                </c:pt>
                <c:pt idx="71" formatCode="_(&quot;$&quot;* #,##0_);_(&quot;$&quot;* \(#,##0\);_(&quot;$&quot;* &quot;-&quot;??_);_(@_)">
                  <c:v>12268.970344382134</c:v>
                </c:pt>
                <c:pt idx="72" formatCode="_(&quot;$&quot;* #,##0_);_(&quot;$&quot;* \(#,##0\);_(&quot;$&quot;* &quot;-&quot;??_);_(@_)">
                  <c:v>12744.346659974795</c:v>
                </c:pt>
                <c:pt idx="73" formatCode="_(&quot;$&quot;* #,##0_);_(&quot;$&quot;* \(#,##0\);_(&quot;$&quot;* &quot;-&quot;??_);_(@_)">
                  <c:v>14047.497545298049</c:v>
                </c:pt>
                <c:pt idx="74" formatCode="_(&quot;$&quot;* #,##0_);_(&quot;$&quot;* \(#,##0\);_(&quot;$&quot;* &quot;-&quot;??_);_(@_)">
                  <c:v>14455.466326753867</c:v>
                </c:pt>
                <c:pt idx="75" formatCode="_(&quot;$&quot;* #,##0_);_(&quot;$&quot;* \(#,##0\);_(&quot;$&quot;* &quot;-&quot;??_);_(@_)">
                  <c:v>15802.454521225005</c:v>
                </c:pt>
                <c:pt idx="76" formatCode="_(&quot;$&quot;* #,##0_);_(&quot;$&quot;* \(#,##0\);_(&quot;$&quot;* &quot;-&quot;??_);_(@_)">
                  <c:v>17672.321466046866</c:v>
                </c:pt>
                <c:pt idx="77" formatCode="_(&quot;$&quot;* #,##0_);_(&quot;$&quot;* \(#,##0\);_(&quot;$&quot;* &quot;-&quot;??_);_(@_)">
                  <c:v>18375.874797285163</c:v>
                </c:pt>
                <c:pt idx="78" formatCode="_(&quot;$&quot;* #,##0_);_(&quot;$&quot;* \(#,##0\);_(&quot;$&quot;* &quot;-&quot;??_);_(@_)">
                  <c:v>18447.980764034008</c:v>
                </c:pt>
                <c:pt idx="79" formatCode="_(&quot;$&quot;* #,##0_);_(&quot;$&quot;* \(#,##0\);_(&quot;$&quot;* &quot;-&quot;??_);_(@_)">
                  <c:v>19512.094324436581</c:v>
                </c:pt>
                <c:pt idx="80" formatCode="_(&quot;$&quot;* #,##0_);_(&quot;$&quot;* \(#,##0\);_(&quot;$&quot;* &quot;-&quot;??_);_(@_)">
                  <c:v>19512.094324436581</c:v>
                </c:pt>
              </c:numCache>
            </c:numRef>
          </c:val>
          <c:extLst>
            <c:ext xmlns:c16="http://schemas.microsoft.com/office/drawing/2014/chart" uri="{C3380CC4-5D6E-409C-BE32-E72D297353CC}">
              <c16:uniqueId val="{00000000-8E4E-421C-8A28-68BB93F7FBD7}"/>
            </c:ext>
          </c:extLst>
        </c:ser>
        <c:dLbls>
          <c:showLegendKey val="0"/>
          <c:showVal val="0"/>
          <c:showCatName val="0"/>
          <c:showSerName val="0"/>
          <c:showPercent val="0"/>
          <c:showBubbleSize val="0"/>
        </c:dLbls>
        <c:axId val="1437704783"/>
        <c:axId val="1437705263"/>
        <c:extLst>
          <c:ext xmlns:c15="http://schemas.microsoft.com/office/drawing/2012/chart" uri="{02D57815-91ED-43cb-92C2-25804820EDAC}">
            <c15:filteredAreaSeries>
              <c15:ser>
                <c:idx val="0"/>
                <c:order val="7"/>
                <c:tx>
                  <c:v>Diff, high</c:v>
                </c:tx>
                <c:spPr>
                  <a:pattFill prst="ltDnDiag">
                    <a:fgClr>
                      <a:schemeClr val="accent2"/>
                    </a:fgClr>
                    <a:bgClr>
                      <a:schemeClr val="bg1"/>
                    </a:bgClr>
                  </a:pattFill>
                  <a:ln>
                    <a:noFill/>
                  </a:ln>
                  <a:effectLst/>
                </c:spPr>
                <c:cat>
                  <c:numRef>
                    <c:extLst>
                      <c:ex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c:ext uri="{02D57815-91ED-43cb-92C2-25804820EDAC}">
                        <c15:formulaRef>
                          <c15:sqref>'AtomicAudit 1948-1996'!$AS$8:$AS$89</c15:sqref>
                        </c15:formulaRef>
                      </c:ext>
                    </c:extLst>
                    <c:numCache>
                      <c:formatCode>General</c:formatCode>
                      <c:ptCount val="81"/>
                      <c:pt idx="46" formatCode="_(&quot;$&quot;* #,##0.00_);_(&quot;$&quot;* \(#,##0.00\);_(&quot;$&quot;* &quot;-&quot;??_);_(@_)">
                        <c:v>1630.1910792951458</c:v>
                      </c:pt>
                      <c:pt idx="47" formatCode="_(&quot;$&quot;* #,##0.00_);_(&quot;$&quot;* \(#,##0.00\);_(&quot;$&quot;* &quot;-&quot;??_);_(@_)">
                        <c:v>2280.1315124732464</c:v>
                      </c:pt>
                      <c:pt idx="48" formatCode="_(&quot;$&quot;* #,##0.00_);_(&quot;$&quot;* \(#,##0.00\);_(&quot;$&quot;* &quot;-&quot;??_);_(@_)">
                        <c:v>2848.4753190310985</c:v>
                      </c:pt>
                      <c:pt idx="49" formatCode="_(&quot;$&quot;* #,##0.00_);_(&quot;$&quot;* \(#,##0.00\);_(&quot;$&quot;* &quot;-&quot;??_);_(@_)">
                        <c:v>5502.8912550607229</c:v>
                      </c:pt>
                      <c:pt idx="50" formatCode="_(&quot;$&quot;* #,##0.00_);_(&quot;$&quot;* \(#,##0.00\);_(&quot;$&quot;* &quot;-&quot;??_);_(@_)">
                        <c:v>6592.4711929133628</c:v>
                      </c:pt>
                      <c:pt idx="51" formatCode="_(&quot;$&quot;* #,##0.00_);_(&quot;$&quot;* \(#,##0.00\);_(&quot;$&quot;* &quot;-&quot;??_);_(@_)">
                        <c:v>6313.1247304014878</c:v>
                      </c:pt>
                      <c:pt idx="52" formatCode="_(&quot;$&quot;* #,##0.00_);_(&quot;$&quot;* \(#,##0.00\);_(&quot;$&quot;* &quot;-&quot;??_);_(@_)">
                        <c:v>6177.5100957756995</c:v>
                      </c:pt>
                      <c:pt idx="53" formatCode="_(&quot;$&quot;* #,##0.00_);_(&quot;$&quot;* \(#,##0.00\);_(&quot;$&quot;* &quot;-&quot;??_);_(@_)">
                        <c:v>6029.8594361226778</c:v>
                      </c:pt>
                      <c:pt idx="54" formatCode="_(&quot;$&quot;* #,##0.00_);_(&quot;$&quot;* \(#,##0.00\);_(&quot;$&quot;* &quot;-&quot;??_);_(@_)">
                        <c:v>5914.4701800719886</c:v>
                      </c:pt>
                      <c:pt idx="55" formatCode="_(&quot;$&quot;* #,##0.00_);_(&quot;$&quot;* \(#,##0.00\);_(&quot;$&quot;* &quot;-&quot;??_);_(@_)">
                        <c:v>6305.718031045295</c:v>
                      </c:pt>
                      <c:pt idx="56" formatCode="_(&quot;$&quot;* #,##0.00_);_(&quot;$&quot;* \(#,##0.00\);_(&quot;$&quot;* &quot;-&quot;??_);_(@_)">
                        <c:v>5694.5201344099187</c:v>
                      </c:pt>
                      <c:pt idx="57" formatCode="_(&quot;$&quot;* #,##0.00_);_(&quot;$&quot;* \(#,##0.00\);_(&quot;$&quot;* &quot;-&quot;??_);_(@_)">
                        <c:v>5292.7160918954596</c:v>
                      </c:pt>
                      <c:pt idx="58" formatCode="_(&quot;$&quot;* #,##0.00_);_(&quot;$&quot;* \(#,##0.00\);_(&quot;$&quot;* &quot;-&quot;??_);_(@_)">
                        <c:v>5106.5341660434806</c:v>
                      </c:pt>
                      <c:pt idx="59" formatCode="_(&quot;$&quot;* #,##0.00_);_(&quot;$&quot;* \(#,##0.00\);_(&quot;$&quot;* &quot;-&quot;??_);_(@_)">
                        <c:v>4712.8685196082406</c:v>
                      </c:pt>
                      <c:pt idx="60" formatCode="_(&quot;$&quot;* #,##0.00_);_(&quot;$&quot;* \(#,##0.00\);_(&quot;$&quot;* &quot;-&quot;??_);_(@_)">
                        <c:v>4983.6688860646118</c:v>
                      </c:pt>
                      <c:pt idx="61" formatCode="_(&quot;$&quot;* #,##0.00_);_(&quot;$&quot;* \(#,##0.00\);_(&quot;$&quot;* &quot;-&quot;??_);_(@_)">
                        <c:v>5933.8877806304463</c:v>
                      </c:pt>
                      <c:pt idx="62" formatCode="_(&quot;$&quot;* #,##0.00_);_(&quot;$&quot;* \(#,##0.00\);_(&quot;$&quot;* &quot;-&quot;??_);_(@_)">
                        <c:v>6477.5242146805504</c:v>
                      </c:pt>
                      <c:pt idx="63" formatCode="_(&quot;$&quot;* #,##0.00_);_(&quot;$&quot;* \(#,##0.00\);_(&quot;$&quot;* &quot;-&quot;??_);_(@_)">
                        <c:v>6921.2904320477064</c:v>
                      </c:pt>
                      <c:pt idx="64" formatCode="_(&quot;$&quot;* #,##0.00_);_(&quot;$&quot;* \(#,##0.00\);_(&quot;$&quot;* &quot;-&quot;??_);_(@_)">
                        <c:v>6507.2775226763806</c:v>
                      </c:pt>
                      <c:pt idx="65" formatCode="_(&quot;$&quot;* #,##0.00_);_(&quot;$&quot;* \(#,##0.00\);_(&quot;$&quot;* &quot;-&quot;??_);_(@_)">
                        <c:v>6899.7202545833916</c:v>
                      </c:pt>
                      <c:pt idx="66" formatCode="_(&quot;$&quot;* #,##0.00_);_(&quot;$&quot;* \(#,##0.00\);_(&quot;$&quot;* &quot;-&quot;??_);_(@_)">
                        <c:v>6605.4982080789432</c:v>
                      </c:pt>
                      <c:pt idx="67" formatCode="_(&quot;$&quot;* #,##0.00_);_(&quot;$&quot;* \(#,##0.00\);_(&quot;$&quot;* &quot;-&quot;??_);_(@_)">
                        <c:v>6807.6651629491262</c:v>
                      </c:pt>
                      <c:pt idx="68" formatCode="_(&quot;$&quot;* #,##0.00_);_(&quot;$&quot;* \(#,##0.00\);_(&quot;$&quot;* &quot;-&quot;??_);_(@_)">
                        <c:v>7112.4287975708958</c:v>
                      </c:pt>
                      <c:pt idx="69" formatCode="_(&quot;$&quot;* #,##0.00_);_(&quot;$&quot;* \(#,##0.00\);_(&quot;$&quot;* &quot;-&quot;??_);_(@_)">
                        <c:v>6366.0587136506929</c:v>
                      </c:pt>
                      <c:pt idx="70" formatCode="_(&quot;$&quot;* #,##0.00_);_(&quot;$&quot;* \(#,##0.00\);_(&quot;$&quot;* &quot;-&quot;??_);_(@_)">
                        <c:v>6216.5531959380878</c:v>
                      </c:pt>
                      <c:pt idx="71" formatCode="_(&quot;$&quot;* #,##0.00_);_(&quot;$&quot;* \(#,##0.00\);_(&quot;$&quot;* &quot;-&quot;??_);_(@_)">
                        <c:v>5492.7096556178585</c:v>
                      </c:pt>
                      <c:pt idx="72" formatCode="_(&quot;$&quot;* #,##0.00_);_(&quot;$&quot;* \(#,##0.00\);_(&quot;$&quot;* &quot;-&quot;??_);_(@_)">
                        <c:v>5214.3133400251791</c:v>
                      </c:pt>
                      <c:pt idx="73" formatCode="_(&quot;$&quot;* #,##0.00_);_(&quot;$&quot;* \(#,##0.00\);_(&quot;$&quot;* &quot;-&quot;??_);_(@_)">
                        <c:v>4108.1424547019069</c:v>
                      </c:pt>
                      <c:pt idx="74" formatCode="_(&quot;$&quot;* #,##0.00_);_(&quot;$&quot;* \(#,##0.00\);_(&quot;$&quot;* &quot;-&quot;??_);_(@_)">
                        <c:v>3897.1536732461282</c:v>
                      </c:pt>
                      <c:pt idx="75" formatCode="_(&quot;$&quot;* #,##0.00_);_(&quot;$&quot;* \(#,##0.00\);_(&quot;$&quot;* &quot;-&quot;??_);_(@_)">
                        <c:v>2747.1454787749717</c:v>
                      </c:pt>
                      <c:pt idx="76" formatCode="_(&quot;$&quot;* #,##0.00_);_(&quot;$&quot;* \(#,##0.00\);_(&quot;$&quot;* &quot;-&quot;??_);_(@_)">
                        <c:v>1074.2585339530924</c:v>
                      </c:pt>
                      <c:pt idx="77" formatCode="_(&quot;$&quot;* #,##0.00_);_(&quot;$&quot;* \(#,##0.00\);_(&quot;$&quot;* &quot;-&quot;??_);_(@_)">
                        <c:v>567.6852027148343</c:v>
                      </c:pt>
                      <c:pt idx="78" formatCode="_(&quot;$&quot;* #,##0.00_);_(&quot;$&quot;* \(#,##0.00\);_(&quot;$&quot;* &quot;-&quot;??_);_(@_)">
                        <c:v>692.55923596597131</c:v>
                      </c:pt>
                      <c:pt idx="79" formatCode="_(&quot;$&quot;* #,##0.00_);_(&quot;$&quot;* \(#,##0.00\);_(&quot;$&quot;* &quot;-&quot;??_);_(@_)">
                        <c:v>-174.57432443662037</c:v>
                      </c:pt>
                      <c:pt idx="80" formatCode="_(&quot;$&quot;* #,##0.00_);_(&quot;$&quot;* \(#,##0.00\);_(&quot;$&quot;* &quot;-&quot;??_);_(@_)">
                        <c:v>-314.09999999999854</c:v>
                      </c:pt>
                    </c:numCache>
                  </c:numRef>
                </c:val>
                <c:extLst>
                  <c:ext xmlns:c16="http://schemas.microsoft.com/office/drawing/2014/chart" uri="{C3380CC4-5D6E-409C-BE32-E72D297353CC}">
                    <c16:uniqueId val="{00000007-8E4E-421C-8A28-68BB93F7FBD7}"/>
                  </c:ext>
                </c:extLst>
              </c15:ser>
            </c15:filteredAreaSeries>
            <c15:filteredAreaSeries>
              <c15:ser>
                <c:idx val="1"/>
                <c:order val="8"/>
                <c:tx>
                  <c:v>Diff, low</c:v>
                </c:tx>
                <c:spPr>
                  <a:pattFill prst="ltDnDiag">
                    <a:fgClr>
                      <a:schemeClr val="accent2"/>
                    </a:fgClr>
                    <a:bgClr>
                      <a:schemeClr val="bg1"/>
                    </a:bgClr>
                  </a:pattFill>
                  <a:ln>
                    <a:noFill/>
                  </a:ln>
                  <a:effectLst/>
                </c:spPr>
                <c:cat>
                  <c:numRef>
                    <c:extLst xmlns:c15="http://schemas.microsoft.com/office/drawing/2012/chart">
                      <c:ext xmlns:c15="http://schemas.microsoft.com/office/drawing/2012/char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xmlns:c15="http://schemas.microsoft.com/office/drawing/2012/chart">
                      <c:ext xmlns:c15="http://schemas.microsoft.com/office/drawing/2012/chart" uri="{02D57815-91ED-43cb-92C2-25804820EDAC}">
                        <c15:formulaRef>
                          <c15:sqref>'AtomicAudit 1948-1996'!$AU$8:$AU$89</c15:sqref>
                        </c15:formulaRef>
                      </c:ext>
                    </c:extLst>
                    <c:numCache>
                      <c:formatCode>General</c:formatCode>
                      <c:ptCount val="81"/>
                      <c:pt idx="46" formatCode="_(&quot;$&quot;* #,##0.00_);_(&quot;$&quot;* \(#,##0.00\);_(&quot;$&quot;* &quot;-&quot;??_);_(@_)">
                        <c:v>1433.2110792951062</c:v>
                      </c:pt>
                      <c:pt idx="47" formatCode="_(&quot;$&quot;* #,##0.00_);_(&quot;$&quot;* \(#,##0.00\);_(&quot;$&quot;* &quot;-&quot;??_);_(@_)">
                        <c:v>1886.1715124732254</c:v>
                      </c:pt>
                      <c:pt idx="48" formatCode="_(&quot;$&quot;* #,##0.00_);_(&quot;$&quot;* \(#,##0.00\);_(&quot;$&quot;* &quot;-&quot;??_);_(@_)">
                        <c:v>2257.5353190310962</c:v>
                      </c:pt>
                      <c:pt idx="49" formatCode="_(&quot;$&quot;* #,##0.00_);_(&quot;$&quot;* \(#,##0.00\);_(&quot;$&quot;* &quot;-&quot;??_);_(@_)">
                        <c:v>4714.971255060681</c:v>
                      </c:pt>
                      <c:pt idx="50" formatCode="_(&quot;$&quot;* #,##0.00_);_(&quot;$&quot;* \(#,##0.00\);_(&quot;$&quot;* &quot;-&quot;??_);_(@_)">
                        <c:v>5607.5711929133395</c:v>
                      </c:pt>
                      <c:pt idx="51" formatCode="_(&quot;$&quot;* #,##0.00_);_(&quot;$&quot;* \(#,##0.00\);_(&quot;$&quot;* &quot;-&quot;??_);_(@_)">
                        <c:v>5131.2447304014831</c:v>
                      </c:pt>
                      <c:pt idx="52" formatCode="_(&quot;$&quot;* #,##0.00_);_(&quot;$&quot;* \(#,##0.00\);_(&quot;$&quot;* &quot;-&quot;??_);_(@_)">
                        <c:v>4798.6500957756552</c:v>
                      </c:pt>
                      <c:pt idx="53" formatCode="_(&quot;$&quot;* #,##0.00_);_(&quot;$&quot;* \(#,##0.00\);_(&quot;$&quot;* &quot;-&quot;??_);_(@_)">
                        <c:v>4454.0194361226522</c:v>
                      </c:pt>
                      <c:pt idx="54" formatCode="_(&quot;$&quot;* #,##0.00_);_(&quot;$&quot;* \(#,##0.00\);_(&quot;$&quot;* &quot;-&quot;??_);_(@_)">
                        <c:v>4141.6501800719816</c:v>
                      </c:pt>
                      <c:pt idx="55" formatCode="_(&quot;$&quot;* #,##0.00_);_(&quot;$&quot;* \(#,##0.00\);_(&quot;$&quot;* &quot;-&quot;??_);_(@_)">
                        <c:v>4335.9180310452484</c:v>
                      </c:pt>
                      <c:pt idx="56" formatCode="_(&quot;$&quot;* #,##0.00_);_(&quot;$&quot;* \(#,##0.00\);_(&quot;$&quot;* &quot;-&quot;??_);_(@_)">
                        <c:v>3527.7401344098907</c:v>
                      </c:pt>
                      <c:pt idx="57" formatCode="_(&quot;$&quot;* #,##0.00_);_(&quot;$&quot;* \(#,##0.00\);_(&quot;$&quot;* &quot;-&quot;??_);_(@_)">
                        <c:v>2928.9560918954503</c:v>
                      </c:pt>
                      <c:pt idx="58" formatCode="_(&quot;$&quot;* #,##0.00_);_(&quot;$&quot;* \(#,##0.00\);_(&quot;$&quot;* &quot;-&quot;??_);_(@_)">
                        <c:v>2545.7941660434317</c:v>
                      </c:pt>
                      <c:pt idx="59" formatCode="_(&quot;$&quot;* #,##0.00_);_(&quot;$&quot;* \(#,##0.00\);_(&quot;$&quot;* &quot;-&quot;??_);_(@_)">
                        <c:v>1955.1485196082103</c:v>
                      </c:pt>
                      <c:pt idx="60" formatCode="_(&quot;$&quot;* #,##0.00_);_(&quot;$&quot;* \(#,##0.00\);_(&quot;$&quot;* &quot;-&quot;??_);_(@_)">
                        <c:v>2028.9688860646002</c:v>
                      </c:pt>
                      <c:pt idx="61" formatCode="_(&quot;$&quot;* #,##0.00_);_(&quot;$&quot;* \(#,##0.00\);_(&quot;$&quot;* &quot;-&quot;??_);_(@_)">
                        <c:v>2782.2077806303951</c:v>
                      </c:pt>
                      <c:pt idx="62" formatCode="_(&quot;$&quot;* #,##0.00_);_(&quot;$&quot;* \(#,##0.00\);_(&quot;$&quot;* &quot;-&quot;??_);_(@_)">
                        <c:v>3128.8642146805178</c:v>
                      </c:pt>
                      <c:pt idx="63" formatCode="_(&quot;$&quot;* #,##0.00_);_(&quot;$&quot;* \(#,##0.00\);_(&quot;$&quot;* &quot;-&quot;??_);_(@_)">
                        <c:v>3375.6504320476924</c:v>
                      </c:pt>
                      <c:pt idx="64" formatCode="_(&quot;$&quot;* #,##0.00_);_(&quot;$&quot;* \(#,##0.00\);_(&quot;$&quot;* &quot;-&quot;??_);_(@_)">
                        <c:v>2764.6575226763271</c:v>
                      </c:pt>
                      <c:pt idx="65" formatCode="_(&quot;$&quot;* #,##0.00_);_(&quot;$&quot;* \(#,##0.00\);_(&quot;$&quot;* &quot;-&quot;??_);_(@_)">
                        <c:v>2960.1202545833567</c:v>
                      </c:pt>
                      <c:pt idx="66" formatCode="_(&quot;$&quot;* #,##0.00_);_(&quot;$&quot;* \(#,##0.00\);_(&quot;$&quot;* &quot;-&quot;??_);_(@_)">
                        <c:v>2468.9182080789269</c:v>
                      </c:pt>
                      <c:pt idx="67" formatCode="_(&quot;$&quot;* #,##0.00_);_(&quot;$&quot;* \(#,##0.00\);_(&quot;$&quot;* &quot;-&quot;??_);_(@_)">
                        <c:v>2474.1051629491285</c:v>
                      </c:pt>
                      <c:pt idx="68" formatCode="_(&quot;$&quot;* #,##0.00_);_(&quot;$&quot;* \(#,##0.00\);_(&quot;$&quot;* &quot;-&quot;??_);_(@_)">
                        <c:v>2581.8887975708585</c:v>
                      </c:pt>
                      <c:pt idx="69" formatCode="_(&quot;$&quot;* #,##0.00_);_(&quot;$&quot;* \(#,##0.00\);_(&quot;$&quot;* &quot;-&quot;??_);_(@_)">
                        <c:v>1638.5387136506743</c:v>
                      </c:pt>
                      <c:pt idx="70" formatCode="_(&quot;$&quot;* #,##0.00_);_(&quot;$&quot;* \(#,##0.00\);_(&quot;$&quot;* &quot;-&quot;??_);_(@_)">
                        <c:v>1292.0531959380878</c:v>
                      </c:pt>
                      <c:pt idx="71" formatCode="_(&quot;$&quot;* #,##0.00_);_(&quot;$&quot;* \(#,##0.00\);_(&quot;$&quot;* &quot;-&quot;??_);_(@_)">
                        <c:v>371.22965561781893</c:v>
                      </c:pt>
                    </c:numCache>
                  </c:numRef>
                </c:val>
                <c:extLst xmlns:c15="http://schemas.microsoft.com/office/drawing/2012/chart">
                  <c:ext xmlns:c16="http://schemas.microsoft.com/office/drawing/2014/chart" uri="{C3380CC4-5D6E-409C-BE32-E72D297353CC}">
                    <c16:uniqueId val="{00000008-8E4E-421C-8A28-68BB93F7FBD7}"/>
                  </c:ext>
                </c:extLst>
              </c15:ser>
            </c15:filteredAreaSeries>
            <c15:filteredAreaSeries>
              <c15:ser>
                <c:idx val="9"/>
                <c:order val="9"/>
                <c:tx>
                  <c:v>diff, low, surplus</c:v>
                </c:tx>
                <c:spPr>
                  <a:pattFill prst="lgConfetti">
                    <a:fgClr>
                      <a:schemeClr val="accent2"/>
                    </a:fgClr>
                    <a:bgClr>
                      <a:schemeClr val="bg1"/>
                    </a:bgClr>
                  </a:pattFill>
                  <a:ln>
                    <a:noFill/>
                  </a:ln>
                  <a:effectLst/>
                </c:spPr>
                <c:cat>
                  <c:numRef>
                    <c:extLst xmlns:c15="http://schemas.microsoft.com/office/drawing/2012/chart">
                      <c:ext xmlns:c15="http://schemas.microsoft.com/office/drawing/2012/char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xmlns:c15="http://schemas.microsoft.com/office/drawing/2012/chart">
                      <c:ext xmlns:c15="http://schemas.microsoft.com/office/drawing/2012/chart" uri="{02D57815-91ED-43cb-92C2-25804820EDAC}">
                        <c15:formulaRef>
                          <c15:sqref>'AtomicAudit 1948-1996'!$AT$8:$AT$89</c15:sqref>
                        </c15:formulaRef>
                      </c:ext>
                    </c:extLst>
                    <c:numCache>
                      <c:formatCode>General</c:formatCode>
                      <c:ptCount val="81"/>
                      <c:pt idx="72" formatCode="_(&quot;$&quot;* #,##0.00_);_(&quot;$&quot;* \(#,##0.00\);_(&quot;$&quot;* &quot;-&quot;??_);_(@_)">
                        <c:v>-104.1466599748419</c:v>
                      </c:pt>
                      <c:pt idx="73" formatCode="_(&quot;$&quot;* #,##0.00_);_(&quot;$&quot;* \(#,##0.00\);_(&quot;$&quot;* &quot;-&quot;??_);_(@_)">
                        <c:v>-1407.2975452980954</c:v>
                      </c:pt>
                      <c:pt idx="74" formatCode="_(&quot;$&quot;* #,##0.00_);_(&quot;$&quot;* \(#,##0.00\);_(&quot;$&quot;* &quot;-&quot;??_);_(@_)">
                        <c:v>-1815.2663267539137</c:v>
                      </c:pt>
                      <c:pt idx="75" formatCode="_(&quot;$&quot;* #,##0.00_);_(&quot;$&quot;* \(#,##0.00\);_(&quot;$&quot;* &quot;-&quot;??_);_(@_)">
                        <c:v>-3162.2545212250516</c:v>
                      </c:pt>
                      <c:pt idx="76" formatCode="_(&quot;$&quot;* #,##0.00_);_(&quot;$&quot;* \(#,##0.00\);_(&quot;$&quot;* &quot;-&quot;??_);_(@_)">
                        <c:v>-5032.1214660469122</c:v>
                      </c:pt>
                      <c:pt idx="77" formatCode="_(&quot;$&quot;* #,##0.00_);_(&quot;$&quot;* \(#,##0.00\);_(&quot;$&quot;* &quot;-&quot;??_);_(@_)">
                        <c:v>-5735.6747972852099</c:v>
                      </c:pt>
                      <c:pt idx="78" formatCode="_(&quot;$&quot;* #,##0.00_);_(&quot;$&quot;* \(#,##0.00\);_(&quot;$&quot;* &quot;-&quot;??_);_(@_)">
                        <c:v>-5807.7807640340543</c:v>
                      </c:pt>
                      <c:pt idx="79" formatCode="_(&quot;$&quot;* #,##0.00_);_(&quot;$&quot;* \(#,##0.00\);_(&quot;$&quot;* &quot;-&quot;??_);_(@_)">
                        <c:v>-6871.8943244366274</c:v>
                      </c:pt>
                    </c:numCache>
                  </c:numRef>
                </c:val>
                <c:extLst xmlns:c15="http://schemas.microsoft.com/office/drawing/2012/chart">
                  <c:ext xmlns:c16="http://schemas.microsoft.com/office/drawing/2014/chart" uri="{C3380CC4-5D6E-409C-BE32-E72D297353CC}">
                    <c16:uniqueId val="{00000009-8E4E-421C-8A28-68BB93F7FBD7}"/>
                  </c:ext>
                </c:extLst>
              </c15:ser>
            </c15:filteredAreaSeries>
          </c:ext>
        </c:extLst>
      </c:areaChart>
      <c:scatterChart>
        <c:scatterStyle val="lineMarker"/>
        <c:varyColors val="0"/>
        <c:ser>
          <c:idx val="4"/>
          <c:order val="0"/>
          <c:tx>
            <c:v>RDT&amp;E</c:v>
          </c:tx>
          <c:spPr>
            <a:ln w="19050" cap="rnd">
              <a:solidFill>
                <a:schemeClr val="accent5"/>
              </a:solidFill>
              <a:prstDash val="dash"/>
              <a:round/>
            </a:ln>
            <a:effectLst/>
          </c:spPr>
          <c:marker>
            <c:symbol val="none"/>
          </c:marker>
          <c:yVal>
            <c:numRef>
              <c:f>'AtomicAudit 1948-1996'!$P$8:$P$89</c:f>
              <c:numCache>
                <c:formatCode>General</c:formatCode>
                <c:ptCount val="81"/>
                <c:pt idx="11">
                  <c:v>1243.3716397058822</c:v>
                </c:pt>
                <c:pt idx="12">
                  <c:v>1390.2071316725978</c:v>
                </c:pt>
                <c:pt idx="13">
                  <c:v>1407.3962076124569</c:v>
                </c:pt>
                <c:pt idx="14">
                  <c:v>1684.1239793814432</c:v>
                </c:pt>
                <c:pt idx="15">
                  <c:v>1837.2241216216214</c:v>
                </c:pt>
                <c:pt idx="16">
                  <c:v>1882.2866688963213</c:v>
                </c:pt>
                <c:pt idx="21">
                  <c:v>2133.3220000000001</c:v>
                </c:pt>
                <c:pt idx="22">
                  <c:v>2124.3656586826351</c:v>
                </c:pt>
                <c:pt idx="23">
                  <c:v>2082.3622758620691</c:v>
                </c:pt>
                <c:pt idx="24">
                  <c:v>2111.3370245231604</c:v>
                </c:pt>
                <c:pt idx="25">
                  <c:v>2079.1688195876291</c:v>
                </c:pt>
                <c:pt idx="26">
                  <c:v>1990.306</c:v>
                </c:pt>
                <c:pt idx="27">
                  <c:v>1906.8514880382775</c:v>
                </c:pt>
                <c:pt idx="28">
                  <c:v>1955.3572702702704</c:v>
                </c:pt>
                <c:pt idx="29">
                  <c:v>1827.5878296146045</c:v>
                </c:pt>
                <c:pt idx="30">
                  <c:v>1788.3645724907065</c:v>
                </c:pt>
                <c:pt idx="31">
                  <c:v>1900.1774340949034</c:v>
                </c:pt>
                <c:pt idx="32">
                  <c:v>1827.171</c:v>
                </c:pt>
                <c:pt idx="33">
                  <c:v>1808.3188711656442</c:v>
                </c:pt>
                <c:pt idx="34">
                  <c:v>1756.5260578512398</c:v>
                </c:pt>
                <c:pt idx="35">
                  <c:v>2058.8055728155341</c:v>
                </c:pt>
                <c:pt idx="36">
                  <c:v>2138.16</c:v>
                </c:pt>
                <c:pt idx="37">
                  <c:v>2322.527968911917</c:v>
                </c:pt>
                <c:pt idx="38">
                  <c:v>2524.8570180722895</c:v>
                </c:pt>
                <c:pt idx="39">
                  <c:v>2238.2554590952841</c:v>
                </c:pt>
                <c:pt idx="40">
                  <c:v>2917.008033457249</c:v>
                </c:pt>
                <c:pt idx="41">
                  <c:v>2823.5547098540151</c:v>
                </c:pt>
                <c:pt idx="42">
                  <c:v>2853.3013890845068</c:v>
                </c:pt>
                <c:pt idx="43">
                  <c:v>2828.3438951817416</c:v>
                </c:pt>
                <c:pt idx="44">
                  <c:v>2653.9559854838708</c:v>
                </c:pt>
                <c:pt idx="45">
                  <c:v>2528.4944299923491</c:v>
                </c:pt>
                <c:pt idx="46">
                  <c:v>2438.6748105726874</c:v>
                </c:pt>
                <c:pt idx="47">
                  <c:v>2689.424544547398</c:v>
                </c:pt>
                <c:pt idx="48">
                  <c:v>2849.0865633217995</c:v>
                </c:pt>
                <c:pt idx="49">
                  <c:v>2470.9343319838058</c:v>
                </c:pt>
                <c:pt idx="50">
                  <c:v>2487.9294212598425</c:v>
                </c:pt>
                <c:pt idx="51">
                  <c:v>2820.806019120459</c:v>
                </c:pt>
                <c:pt idx="60">
                  <c:v>2755.9530997611678</c:v>
                </c:pt>
                <c:pt idx="61">
                  <c:v>2508.3378529478123</c:v>
                </c:pt>
                <c:pt idx="62">
                  <c:v>2275.2970693350085</c:v>
                </c:pt>
                <c:pt idx="63">
                  <c:v>2247.7871395557263</c:v>
                </c:pt>
                <c:pt idx="64">
                  <c:v>2274.1099197156168</c:v>
                </c:pt>
                <c:pt idx="65">
                  <c:v>2352.034919387535</c:v>
                </c:pt>
                <c:pt idx="66">
                  <c:v>2419.1735045648593</c:v>
                </c:pt>
                <c:pt idx="67">
                  <c:v>2469.1273521993689</c:v>
                </c:pt>
                <c:pt idx="68">
                  <c:v>2671.7948390132656</c:v>
                </c:pt>
                <c:pt idx="69">
                  <c:v>3331.0571928842951</c:v>
                </c:pt>
                <c:pt idx="70">
                  <c:v>3784.0530081704828</c:v>
                </c:pt>
                <c:pt idx="71">
                  <c:v>4156.2613578541986</c:v>
                </c:pt>
                <c:pt idx="72">
                  <c:v>4115.0499741389604</c:v>
                </c:pt>
                <c:pt idx="73">
                  <c:v>4773.0249145335301</c:v>
                </c:pt>
                <c:pt idx="74">
                  <c:v>5012.7752097449838</c:v>
                </c:pt>
                <c:pt idx="75">
                  <c:v>5794.7056992939351</c:v>
                </c:pt>
                <c:pt idx="76">
                  <c:v>6150.7173903528019</c:v>
                </c:pt>
                <c:pt idx="77">
                  <c:v>5200.7140106620427</c:v>
                </c:pt>
                <c:pt idx="78">
                  <c:v>5281.8381056832077</c:v>
                </c:pt>
                <c:pt idx="79">
                  <c:v>5856.2012092205887</c:v>
                </c:pt>
              </c:numCache>
            </c:numRef>
          </c:yVal>
          <c:smooth val="0"/>
          <c:extLst>
            <c:ext xmlns:c16="http://schemas.microsoft.com/office/drawing/2014/chart" uri="{C3380CC4-5D6E-409C-BE32-E72D297353CC}">
              <c16:uniqueId val="{00000001-8E4E-421C-8A28-68BB93F7FBD7}"/>
            </c:ext>
          </c:extLst>
        </c:ser>
        <c:ser>
          <c:idx val="5"/>
          <c:order val="1"/>
          <c:tx>
            <c:v>Production</c:v>
          </c:tx>
          <c:spPr>
            <a:ln w="19050" cap="rnd">
              <a:solidFill>
                <a:schemeClr val="accent6"/>
              </a:solidFill>
              <a:prstDash val="sysDash"/>
              <a:round/>
            </a:ln>
            <a:effectLst/>
          </c:spPr>
          <c:marker>
            <c:symbol val="none"/>
          </c:marker>
          <c:yVal>
            <c:numRef>
              <c:f>'AtomicAudit 1948-1996'!$Y$8:$Y$89</c:f>
              <c:numCache>
                <c:formatCode>General</c:formatCode>
                <c:ptCount val="81"/>
                <c:pt idx="11">
                  <c:v>1226.809125</c:v>
                </c:pt>
                <c:pt idx="12">
                  <c:v>1726.8800284697511</c:v>
                </c:pt>
                <c:pt idx="13">
                  <c:v>2598.7838200692045</c:v>
                </c:pt>
                <c:pt idx="14">
                  <c:v>3120.5501443298963</c:v>
                </c:pt>
                <c:pt idx="15">
                  <c:v>3277.6513175675673</c:v>
                </c:pt>
                <c:pt idx="16">
                  <c:v>3467.5401070234116</c:v>
                </c:pt>
                <c:pt idx="18">
                  <c:v>5383.0801764705875</c:v>
                </c:pt>
                <c:pt idx="19">
                  <c:v>5628.1409419354841</c:v>
                </c:pt>
                <c:pt idx="20">
                  <c:v>4990.2368571428569</c:v>
                </c:pt>
                <c:pt idx="21">
                  <c:v>2470.9986666666668</c:v>
                </c:pt>
                <c:pt idx="22">
                  <c:v>2333.4302155688624</c:v>
                </c:pt>
                <c:pt idx="23">
                  <c:v>2248.8033103448279</c:v>
                </c:pt>
                <c:pt idx="24">
                  <c:v>2324.399689373297</c:v>
                </c:pt>
                <c:pt idx="25">
                  <c:v>2528.6740051546394</c:v>
                </c:pt>
                <c:pt idx="26">
                  <c:v>2853.1692000000003</c:v>
                </c:pt>
                <c:pt idx="27">
                  <c:v>3068.5143444976079</c:v>
                </c:pt>
                <c:pt idx="28">
                  <c:v>2927.2379594594595</c:v>
                </c:pt>
                <c:pt idx="29">
                  <c:v>2443.7460121703853</c:v>
                </c:pt>
                <c:pt idx="30">
                  <c:v>2256.0906914498141</c:v>
                </c:pt>
                <c:pt idx="31">
                  <c:v>1975.3927908611602</c:v>
                </c:pt>
                <c:pt idx="32">
                  <c:v>2114.442</c:v>
                </c:pt>
                <c:pt idx="33">
                  <c:v>2484.9578374233129</c:v>
                </c:pt>
                <c:pt idx="34">
                  <c:v>2721.4408264462813</c:v>
                </c:pt>
                <c:pt idx="35">
                  <c:v>2921.0670873786407</c:v>
                </c:pt>
                <c:pt idx="36">
                  <c:v>3476.2799999999997</c:v>
                </c:pt>
                <c:pt idx="37">
                  <c:v>4262.9142217616582</c:v>
                </c:pt>
                <c:pt idx="38">
                  <c:v>4756.0358493975909</c:v>
                </c:pt>
                <c:pt idx="39">
                  <c:v>5158.796344562079</c:v>
                </c:pt>
                <c:pt idx="40">
                  <c:v>5401.877804832714</c:v>
                </c:pt>
                <c:pt idx="41">
                  <c:v>5112.4631551094899</c:v>
                </c:pt>
                <c:pt idx="42">
                  <c:v>5097.5887816901404</c:v>
                </c:pt>
                <c:pt idx="43">
                  <c:v>5042.4927032967034</c:v>
                </c:pt>
                <c:pt idx="44">
                  <c:v>4654.9977967741934</c:v>
                </c:pt>
                <c:pt idx="45">
                  <c:v>5069.5451614384083</c:v>
                </c:pt>
                <c:pt idx="46">
                  <c:v>5889.2508237885468</c:v>
                </c:pt>
                <c:pt idx="47">
                  <c:v>5324.0330848182466</c:v>
                </c:pt>
                <c:pt idx="48">
                  <c:v>4771.3403709342556</c:v>
                </c:pt>
                <c:pt idx="49">
                  <c:v>3549.6339595141703</c:v>
                </c:pt>
                <c:pt idx="50">
                  <c:v>3225.4612440944879</c:v>
                </c:pt>
                <c:pt idx="51">
                  <c:v>3543.1325277246651</c:v>
                </c:pt>
                <c:pt idx="60">
                  <c:v>5934.6021182778577</c:v>
                </c:pt>
                <c:pt idx="61">
                  <c:v>6155.7066050092317</c:v>
                </c:pt>
                <c:pt idx="62">
                  <c:v>6183.4454088147168</c:v>
                </c:pt>
                <c:pt idx="63">
                  <c:v>6007.3269591299686</c:v>
                </c:pt>
                <c:pt idx="64">
                  <c:v>6609.4926270888682</c:v>
                </c:pt>
                <c:pt idx="65">
                  <c:v>6608.2928188033402</c:v>
                </c:pt>
                <c:pt idx="66">
                  <c:v>6844.6378166221175</c:v>
                </c:pt>
                <c:pt idx="67">
                  <c:v>6797.0449566414054</c:v>
                </c:pt>
                <c:pt idx="68">
                  <c:v>6578.7982984331202</c:v>
                </c:pt>
                <c:pt idx="69">
                  <c:v>6262.5281968333411</c:v>
                </c:pt>
                <c:pt idx="70">
                  <c:v>6229.9601231484685</c:v>
                </c:pt>
                <c:pt idx="71">
                  <c:v>6227.6604046914154</c:v>
                </c:pt>
                <c:pt idx="72">
                  <c:v>6029.362388265401</c:v>
                </c:pt>
                <c:pt idx="73">
                  <c:v>6234.4047324833309</c:v>
                </c:pt>
                <c:pt idx="74">
                  <c:v>6336.2366329271672</c:v>
                </c:pt>
                <c:pt idx="75">
                  <c:v>6822.9613902029832</c:v>
                </c:pt>
                <c:pt idx="76">
                  <c:v>7124.1216343673759</c:v>
                </c:pt>
                <c:pt idx="77">
                  <c:v>8064.5779365895942</c:v>
                </c:pt>
                <c:pt idx="78">
                  <c:v>7640.5775576936967</c:v>
                </c:pt>
                <c:pt idx="79">
                  <c:v>7726.1528049058688</c:v>
                </c:pt>
              </c:numCache>
            </c:numRef>
          </c:yVal>
          <c:smooth val="0"/>
          <c:extLst>
            <c:ext xmlns:c16="http://schemas.microsoft.com/office/drawing/2014/chart" uri="{C3380CC4-5D6E-409C-BE32-E72D297353CC}">
              <c16:uniqueId val="{00000002-8E4E-421C-8A28-68BB93F7FBD7}"/>
            </c:ext>
          </c:extLst>
        </c:ser>
        <c:ser>
          <c:idx val="6"/>
          <c:order val="2"/>
          <c:tx>
            <c:v>Construction</c:v>
          </c:tx>
          <c:spPr>
            <a:ln w="19050" cap="rnd">
              <a:solidFill>
                <a:schemeClr val="accent1">
                  <a:lumMod val="60000"/>
                </a:schemeClr>
              </a:solidFill>
              <a:prstDash val="dashDot"/>
              <a:round/>
            </a:ln>
            <a:effectLst/>
          </c:spPr>
          <c:marker>
            <c:symbol val="none"/>
          </c:marker>
          <c:yVal>
            <c:numRef>
              <c:f>'AtomicAudit 1948-1996'!$AH$8:$AH$89</c:f>
              <c:numCache>
                <c:formatCode>General</c:formatCode>
                <c:ptCount val="81"/>
                <c:pt idx="4">
                  <c:v>1151.9397983193278</c:v>
                </c:pt>
                <c:pt idx="5">
                  <c:v>1054.8171784232366</c:v>
                </c:pt>
                <c:pt idx="6">
                  <c:v>1282.1934461538463</c:v>
                </c:pt>
                <c:pt idx="7">
                  <c:v>1311.4297358490567</c:v>
                </c:pt>
                <c:pt idx="8">
                  <c:v>514.61656179775287</c:v>
                </c:pt>
                <c:pt idx="9">
                  <c:v>490.45449814126397</c:v>
                </c:pt>
                <c:pt idx="10">
                  <c:v>361.40890298507463</c:v>
                </c:pt>
                <c:pt idx="11">
                  <c:v>507.52277205882348</c:v>
                </c:pt>
                <c:pt idx="12">
                  <c:v>713.42590035587182</c:v>
                </c:pt>
                <c:pt idx="13">
                  <c:v>538.90804152249132</c:v>
                </c:pt>
                <c:pt idx="14">
                  <c:v>406.93212371134013</c:v>
                </c:pt>
                <c:pt idx="15">
                  <c:v>307.65350675675671</c:v>
                </c:pt>
                <c:pt idx="16">
                  <c:v>273.35666889632108</c:v>
                </c:pt>
                <c:pt idx="17">
                  <c:v>1045.2717417218544</c:v>
                </c:pt>
                <c:pt idx="18">
                  <c:v>1320.7948235294116</c:v>
                </c:pt>
                <c:pt idx="19">
                  <c:v>1138.7072322580646</c:v>
                </c:pt>
                <c:pt idx="20">
                  <c:v>1229.9376</c:v>
                </c:pt>
                <c:pt idx="21">
                  <c:v>1088.5106666666666</c:v>
                </c:pt>
                <c:pt idx="22">
                  <c:v>887.32007784431141</c:v>
                </c:pt>
                <c:pt idx="23">
                  <c:v>1578.4158103448276</c:v>
                </c:pt>
                <c:pt idx="24">
                  <c:v>2200.7707356948226</c:v>
                </c:pt>
                <c:pt idx="25">
                  <c:v>1393.300206185567</c:v>
                </c:pt>
                <c:pt idx="26">
                  <c:v>956.61813333333339</c:v>
                </c:pt>
                <c:pt idx="27">
                  <c:v>1326.4049712918661</c:v>
                </c:pt>
                <c:pt idx="28">
                  <c:v>1144.3695810810812</c:v>
                </c:pt>
                <c:pt idx="29">
                  <c:v>841.34311156186618</c:v>
                </c:pt>
                <c:pt idx="30">
                  <c:v>1015.5996802973979</c:v>
                </c:pt>
                <c:pt idx="31">
                  <c:v>869.78359929701242</c:v>
                </c:pt>
                <c:pt idx="32">
                  <c:v>794.37599999999986</c:v>
                </c:pt>
                <c:pt idx="33">
                  <c:v>944.13591717791417</c:v>
                </c:pt>
                <c:pt idx="34">
                  <c:v>1047.3558099173556</c:v>
                </c:pt>
                <c:pt idx="35">
                  <c:v>1242.2345461165048</c:v>
                </c:pt>
                <c:pt idx="36">
                  <c:v>1501.3139999999999</c:v>
                </c:pt>
                <c:pt idx="37">
                  <c:v>2153.1318155440417</c:v>
                </c:pt>
                <c:pt idx="38">
                  <c:v>2194.6709819277107</c:v>
                </c:pt>
                <c:pt idx="39">
                  <c:v>1997.3030933589989</c:v>
                </c:pt>
                <c:pt idx="40">
                  <c:v>2502.2151133828997</c:v>
                </c:pt>
                <c:pt idx="41">
                  <c:v>2374.6397518248177</c:v>
                </c:pt>
                <c:pt idx="42">
                  <c:v>1984.5358415492958</c:v>
                </c:pt>
                <c:pt idx="43">
                  <c:v>1793.6237396449706</c:v>
                </c:pt>
                <c:pt idx="44">
                  <c:v>1504.0900451612902</c:v>
                </c:pt>
                <c:pt idx="45">
                  <c:v>1524.728919663351</c:v>
                </c:pt>
                <c:pt idx="46">
                  <c:v>1551.2825814977975</c:v>
                </c:pt>
                <c:pt idx="47">
                  <c:v>1271.7771703492515</c:v>
                </c:pt>
                <c:pt idx="48">
                  <c:v>1201.4086297577855</c:v>
                </c:pt>
                <c:pt idx="49">
                  <c:v>714.57336437246977</c:v>
                </c:pt>
                <c:pt idx="50">
                  <c:v>635.54846456692917</c:v>
                </c:pt>
                <c:pt idx="51">
                  <c:v>478.88483747609939</c:v>
                </c:pt>
                <c:pt idx="60">
                  <c:v>1920.6758958963267</c:v>
                </c:pt>
                <c:pt idx="61">
                  <c:v>1193.947761412516</c:v>
                </c:pt>
                <c:pt idx="62">
                  <c:v>1052.5933071697118</c:v>
                </c:pt>
                <c:pt idx="63">
                  <c:v>1009.4354692665653</c:v>
                </c:pt>
                <c:pt idx="64">
                  <c:v>991.93993051914276</c:v>
                </c:pt>
                <c:pt idx="65">
                  <c:v>719.75200722572083</c:v>
                </c:pt>
                <c:pt idx="66">
                  <c:v>907.47047073405008</c:v>
                </c:pt>
                <c:pt idx="67">
                  <c:v>899.9225282100507</c:v>
                </c:pt>
                <c:pt idx="68">
                  <c:v>807.71806498270905</c:v>
                </c:pt>
                <c:pt idx="69">
                  <c:v>1408.0758966316423</c:v>
                </c:pt>
                <c:pt idx="70">
                  <c:v>1334.1336727429134</c:v>
                </c:pt>
                <c:pt idx="71">
                  <c:v>1885.0485818365187</c:v>
                </c:pt>
                <c:pt idx="72">
                  <c:v>2599.9342975704358</c:v>
                </c:pt>
                <c:pt idx="73">
                  <c:v>3040.0678982811883</c:v>
                </c:pt>
                <c:pt idx="74">
                  <c:v>3106.4544840817152</c:v>
                </c:pt>
                <c:pt idx="75">
                  <c:v>3184.787431728088</c:v>
                </c:pt>
                <c:pt idx="76">
                  <c:v>4397.4824413266851</c:v>
                </c:pt>
                <c:pt idx="77">
                  <c:v>5110.5828500335247</c:v>
                </c:pt>
                <c:pt idx="78">
                  <c:v>5525.5651006571015</c:v>
                </c:pt>
                <c:pt idx="79">
                  <c:v>5929.7403103101251</c:v>
                </c:pt>
              </c:numCache>
            </c:numRef>
          </c:yVal>
          <c:smooth val="0"/>
          <c:extLst>
            <c:ext xmlns:c16="http://schemas.microsoft.com/office/drawing/2014/chart" uri="{C3380CC4-5D6E-409C-BE32-E72D297353CC}">
              <c16:uniqueId val="{00000003-8E4E-421C-8A28-68BB93F7FBD7}"/>
            </c:ext>
          </c:extLst>
        </c:ser>
        <c:ser>
          <c:idx val="7"/>
          <c:order val="3"/>
          <c:tx>
            <c:v>EM, back-attributed</c:v>
          </c:tx>
          <c:spPr>
            <a:ln w="19050" cap="rnd">
              <a:solidFill>
                <a:schemeClr val="accent2">
                  <a:lumMod val="60000"/>
                </a:schemeClr>
              </a:solidFill>
              <a:prstDash val="lgDash"/>
              <a:round/>
            </a:ln>
            <a:effectLst/>
          </c:spPr>
          <c:marker>
            <c:symbol val="none"/>
          </c:marker>
          <c:yVal>
            <c:numRef>
              <c:f>'AtomicAudit 1948-1996'!$AK$8:$AK$89</c:f>
              <c:numCache>
                <c:formatCode>General</c:formatCode>
                <c:ptCount val="81"/>
                <c:pt idx="3" formatCode="_(&quot;$&quot;* #,##0.00_);_(&quot;$&quot;* \(#,##0.00\);_(&quot;$&quot;* &quot;-&quot;??_);_(@_)">
                  <c:v>1509.8570852535629</c:v>
                </c:pt>
                <c:pt idx="4" formatCode="_(&quot;$&quot;* #,##0.00_);_(&quot;$&quot;* \(#,##0.00\);_(&quot;$&quot;* &quot;-&quot;??_);_(@_)">
                  <c:v>1509.8570852535629</c:v>
                </c:pt>
                <c:pt idx="5" formatCode="_(&quot;$&quot;* #,##0.00_);_(&quot;$&quot;* \(#,##0.00\);_(&quot;$&quot;* &quot;-&quot;??_);_(@_)">
                  <c:v>1509.8570852535629</c:v>
                </c:pt>
                <c:pt idx="6" formatCode="_(&quot;$&quot;* #,##0.00_);_(&quot;$&quot;* \(#,##0.00\);_(&quot;$&quot;* &quot;-&quot;??_);_(@_)">
                  <c:v>1509.8570852535629</c:v>
                </c:pt>
                <c:pt idx="7" formatCode="_(&quot;$&quot;* #,##0.00_);_(&quot;$&quot;* \(#,##0.00\);_(&quot;$&quot;* &quot;-&quot;??_);_(@_)">
                  <c:v>1509.8570852535629</c:v>
                </c:pt>
                <c:pt idx="8" formatCode="_(&quot;$&quot;* #,##0.00_);_(&quot;$&quot;* \(#,##0.00\);_(&quot;$&quot;* &quot;-&quot;??_);_(@_)">
                  <c:v>1509.8570852535629</c:v>
                </c:pt>
                <c:pt idx="9" formatCode="_(&quot;$&quot;* #,##0.00_);_(&quot;$&quot;* \(#,##0.00\);_(&quot;$&quot;* &quot;-&quot;??_);_(@_)">
                  <c:v>1509.8570852535629</c:v>
                </c:pt>
                <c:pt idx="10" formatCode="_(&quot;$&quot;* #,##0.00_);_(&quot;$&quot;* \(#,##0.00\);_(&quot;$&quot;* &quot;-&quot;??_);_(@_)">
                  <c:v>1509.8570852535629</c:v>
                </c:pt>
                <c:pt idx="11" formatCode="_(&quot;$&quot;* #,##0.00_);_(&quot;$&quot;* \(#,##0.00\);_(&quot;$&quot;* &quot;-&quot;??_);_(@_)">
                  <c:v>1509.8570852535629</c:v>
                </c:pt>
                <c:pt idx="12" formatCode="_(&quot;$&quot;* #,##0.00_);_(&quot;$&quot;* \(#,##0.00\);_(&quot;$&quot;* &quot;-&quot;??_);_(@_)">
                  <c:v>1509.8570852535629</c:v>
                </c:pt>
                <c:pt idx="13" formatCode="_(&quot;$&quot;* #,##0.00_);_(&quot;$&quot;* \(#,##0.00\);_(&quot;$&quot;* &quot;-&quot;??_);_(@_)">
                  <c:v>1509.8570852535629</c:v>
                </c:pt>
                <c:pt idx="14" formatCode="_(&quot;$&quot;* #,##0.00_);_(&quot;$&quot;* \(#,##0.00\);_(&quot;$&quot;* &quot;-&quot;??_);_(@_)">
                  <c:v>1509.8570852535629</c:v>
                </c:pt>
                <c:pt idx="15" formatCode="_(&quot;$&quot;* #,##0.00_);_(&quot;$&quot;* \(#,##0.00\);_(&quot;$&quot;* &quot;-&quot;??_);_(@_)">
                  <c:v>1509.8570852535629</c:v>
                </c:pt>
                <c:pt idx="16" formatCode="_(&quot;$&quot;* #,##0.00_);_(&quot;$&quot;* \(#,##0.00\);_(&quot;$&quot;* &quot;-&quot;??_);_(@_)">
                  <c:v>1509.8570852535629</c:v>
                </c:pt>
                <c:pt idx="17" formatCode="_(&quot;$&quot;* #,##0.00_);_(&quot;$&quot;* \(#,##0.00\);_(&quot;$&quot;* &quot;-&quot;??_);_(@_)">
                  <c:v>1509.8570852535629</c:v>
                </c:pt>
                <c:pt idx="18" formatCode="_(&quot;$&quot;* #,##0.00_);_(&quot;$&quot;* \(#,##0.00\);_(&quot;$&quot;* &quot;-&quot;??_);_(@_)">
                  <c:v>1509.8570852535629</c:v>
                </c:pt>
                <c:pt idx="19" formatCode="_(&quot;$&quot;* #,##0.00_);_(&quot;$&quot;* \(#,##0.00\);_(&quot;$&quot;* &quot;-&quot;??_);_(@_)">
                  <c:v>1509.8570852535629</c:v>
                </c:pt>
                <c:pt idx="20" formatCode="_(&quot;$&quot;* #,##0.00_);_(&quot;$&quot;* \(#,##0.00\);_(&quot;$&quot;* &quot;-&quot;??_);_(@_)">
                  <c:v>1509.8570852535629</c:v>
                </c:pt>
                <c:pt idx="21" formatCode="_(&quot;$&quot;* #,##0.00_);_(&quot;$&quot;* \(#,##0.00\);_(&quot;$&quot;* &quot;-&quot;??_);_(@_)">
                  <c:v>1509.8570852535629</c:v>
                </c:pt>
                <c:pt idx="22" formatCode="_(&quot;$&quot;* #,##0.00_);_(&quot;$&quot;* \(#,##0.00\);_(&quot;$&quot;* &quot;-&quot;??_);_(@_)">
                  <c:v>1509.8570852535629</c:v>
                </c:pt>
                <c:pt idx="23" formatCode="_(&quot;$&quot;* #,##0.00_);_(&quot;$&quot;* \(#,##0.00\);_(&quot;$&quot;* &quot;-&quot;??_);_(@_)">
                  <c:v>1509.8570852535629</c:v>
                </c:pt>
                <c:pt idx="24" formatCode="_(&quot;$&quot;* #,##0.00_);_(&quot;$&quot;* \(#,##0.00\);_(&quot;$&quot;* &quot;-&quot;??_);_(@_)">
                  <c:v>1509.8570852535629</c:v>
                </c:pt>
                <c:pt idx="25" formatCode="_(&quot;$&quot;* #,##0.00_);_(&quot;$&quot;* \(#,##0.00\);_(&quot;$&quot;* &quot;-&quot;??_);_(@_)">
                  <c:v>1509.8570852535629</c:v>
                </c:pt>
                <c:pt idx="26" formatCode="_(&quot;$&quot;* #,##0.00_);_(&quot;$&quot;* \(#,##0.00\);_(&quot;$&quot;* &quot;-&quot;??_);_(@_)">
                  <c:v>1509.8570852535629</c:v>
                </c:pt>
                <c:pt idx="27" formatCode="_(&quot;$&quot;* #,##0.00_);_(&quot;$&quot;* \(#,##0.00\);_(&quot;$&quot;* &quot;-&quot;??_);_(@_)">
                  <c:v>1509.8570852535629</c:v>
                </c:pt>
                <c:pt idx="28" formatCode="_(&quot;$&quot;* #,##0.00_);_(&quot;$&quot;* \(#,##0.00\);_(&quot;$&quot;* &quot;-&quot;??_);_(@_)">
                  <c:v>1509.8570852535629</c:v>
                </c:pt>
                <c:pt idx="29" formatCode="_(&quot;$&quot;* #,##0.00_);_(&quot;$&quot;* \(#,##0.00\);_(&quot;$&quot;* &quot;-&quot;??_);_(@_)">
                  <c:v>1509.8570852535629</c:v>
                </c:pt>
                <c:pt idx="30" formatCode="_(&quot;$&quot;* #,##0.00_);_(&quot;$&quot;* \(#,##0.00\);_(&quot;$&quot;* &quot;-&quot;??_);_(@_)">
                  <c:v>1509.8570852535629</c:v>
                </c:pt>
                <c:pt idx="31" formatCode="_(&quot;$&quot;* #,##0.00_);_(&quot;$&quot;* \(#,##0.00\);_(&quot;$&quot;* &quot;-&quot;??_);_(@_)">
                  <c:v>1509.8570852535629</c:v>
                </c:pt>
                <c:pt idx="32" formatCode="_(&quot;$&quot;* #,##0.00_);_(&quot;$&quot;* \(#,##0.00\);_(&quot;$&quot;* &quot;-&quot;??_);_(@_)">
                  <c:v>1509.8570852535629</c:v>
                </c:pt>
                <c:pt idx="33" formatCode="_(&quot;$&quot;* #,##0.00_);_(&quot;$&quot;* \(#,##0.00\);_(&quot;$&quot;* &quot;-&quot;??_);_(@_)">
                  <c:v>1509.8570852535629</c:v>
                </c:pt>
                <c:pt idx="34" formatCode="_(&quot;$&quot;* #,##0.00_);_(&quot;$&quot;* \(#,##0.00\);_(&quot;$&quot;* &quot;-&quot;??_);_(@_)">
                  <c:v>1509.8570852535629</c:v>
                </c:pt>
                <c:pt idx="35" formatCode="_(&quot;$&quot;* #,##0.00_);_(&quot;$&quot;* \(#,##0.00\);_(&quot;$&quot;* &quot;-&quot;??_);_(@_)">
                  <c:v>1509.8570852535629</c:v>
                </c:pt>
                <c:pt idx="36" formatCode="_(&quot;$&quot;* #,##0.00_);_(&quot;$&quot;* \(#,##0.00\);_(&quot;$&quot;* &quot;-&quot;??_);_(@_)">
                  <c:v>1509.8570852535629</c:v>
                </c:pt>
                <c:pt idx="37" formatCode="_(&quot;$&quot;* #,##0.00_);_(&quot;$&quot;* \(#,##0.00\);_(&quot;$&quot;* &quot;-&quot;??_);_(@_)">
                  <c:v>1509.8570852535629</c:v>
                </c:pt>
                <c:pt idx="38" formatCode="_(&quot;$&quot;* #,##0.00_);_(&quot;$&quot;* \(#,##0.00\);_(&quot;$&quot;* &quot;-&quot;??_);_(@_)">
                  <c:v>1509.8570852535629</c:v>
                </c:pt>
                <c:pt idx="39" formatCode="_(&quot;$&quot;* #,##0.00_);_(&quot;$&quot;* \(#,##0.00\);_(&quot;$&quot;* &quot;-&quot;??_);_(@_)">
                  <c:v>1509.8570852535629</c:v>
                </c:pt>
                <c:pt idx="40" formatCode="_(&quot;$&quot;* #,##0.00_);_(&quot;$&quot;* \(#,##0.00\);_(&quot;$&quot;* &quot;-&quot;??_);_(@_)">
                  <c:v>1509.8570852535629</c:v>
                </c:pt>
                <c:pt idx="41" formatCode="_(&quot;$&quot;* #,##0.00_);_(&quot;$&quot;* \(#,##0.00\);_(&quot;$&quot;* &quot;-&quot;??_);_(@_)">
                  <c:v>1509.8570852535629</c:v>
                </c:pt>
                <c:pt idx="42" formatCode="_(&quot;$&quot;* #,##0.00_);_(&quot;$&quot;* \(#,##0.00\);_(&quot;$&quot;* &quot;-&quot;??_);_(@_)">
                  <c:v>1509.8570852535629</c:v>
                </c:pt>
                <c:pt idx="43" formatCode="_(&quot;$&quot;* #,##0.00_);_(&quot;$&quot;* \(#,##0.00\);_(&quot;$&quot;* &quot;-&quot;??_);_(@_)">
                  <c:v>1509.8570852535629</c:v>
                </c:pt>
                <c:pt idx="44" formatCode="_(&quot;$&quot;* #,##0.00_);_(&quot;$&quot;* \(#,##0.00\);_(&quot;$&quot;* &quot;-&quot;??_);_(@_)">
                  <c:v>1509.8570852535629</c:v>
                </c:pt>
              </c:numCache>
            </c:numRef>
          </c:yVal>
          <c:smooth val="0"/>
          <c:extLst>
            <c:ext xmlns:c16="http://schemas.microsoft.com/office/drawing/2014/chart" uri="{C3380CC4-5D6E-409C-BE32-E72D297353CC}">
              <c16:uniqueId val="{00000004-8E4E-421C-8A28-68BB93F7FBD7}"/>
            </c:ext>
          </c:extLst>
        </c:ser>
        <c:ser>
          <c:idx val="2"/>
          <c:order val="4"/>
          <c:tx>
            <c:v>WA Total</c:v>
          </c:tx>
          <c:spPr>
            <a:ln w="19050" cap="rnd">
              <a:solidFill>
                <a:schemeClr val="accent2"/>
              </a:solidFill>
              <a:round/>
            </a:ln>
            <a:effectLst/>
          </c:spPr>
          <c:marker>
            <c:symbol val="none"/>
          </c:marker>
          <c:yVal>
            <c:numRef>
              <c:f>'AtomicAudit 1948-1996'!$AN$8:$AN$89</c:f>
              <c:numCache>
                <c:formatCode>General</c:formatCode>
                <c:ptCount val="81"/>
                <c:pt idx="3">
                  <c:v>1960.0906556016598</c:v>
                </c:pt>
                <c:pt idx="4" formatCode="0.00">
                  <c:v>3888.0989928165882</c:v>
                </c:pt>
                <c:pt idx="5" formatCode="0.00">
                  <c:v>3710.2858321415297</c:v>
                </c:pt>
                <c:pt idx="6" formatCode="0.00">
                  <c:v>4543.3089544843324</c:v>
                </c:pt>
                <c:pt idx="7" formatCode="0.00">
                  <c:v>5325.1461871403553</c:v>
                </c:pt>
                <c:pt idx="8" formatCode="0.00">
                  <c:v>4772.3091526692933</c:v>
                </c:pt>
                <c:pt idx="9" formatCode="0.00">
                  <c:v>4609.2902674096968</c:v>
                </c:pt>
                <c:pt idx="10" formatCode="0.00">
                  <c:v>4731.3191673431147</c:v>
                </c:pt>
                <c:pt idx="11" formatCode="0.00">
                  <c:v>5062.5164896653278</c:v>
                </c:pt>
                <c:pt idx="12" formatCode="0.00">
                  <c:v>5925.5397044706451</c:v>
                </c:pt>
                <c:pt idx="13" formatCode="0.00">
                  <c:v>6873.3282340424912</c:v>
                </c:pt>
                <c:pt idx="14" formatCode="0.00">
                  <c:v>7278.7834151504694</c:v>
                </c:pt>
                <c:pt idx="15" formatCode="0.00">
                  <c:v>7248.7364568751836</c:v>
                </c:pt>
                <c:pt idx="16" formatCode="0.00">
                  <c:v>7354.7392457886808</c:v>
                </c:pt>
                <c:pt idx="17" formatCode="0.00">
                  <c:v>9510.820906445615</c:v>
                </c:pt>
                <c:pt idx="18" formatCode="0.00">
                  <c:v>9614.4476146653269</c:v>
                </c:pt>
                <c:pt idx="19" formatCode="0.00">
                  <c:v>10483.534407834208</c:v>
                </c:pt>
                <c:pt idx="20" formatCode="0.00">
                  <c:v>9962.1026852535615</c:v>
                </c:pt>
                <c:pt idx="21" formatCode="0.00">
                  <c:v>9255.5639185868968</c:v>
                </c:pt>
                <c:pt idx="22" formatCode="0.00">
                  <c:v>8767.3838457326056</c:v>
                </c:pt>
                <c:pt idx="23" formatCode="0.00">
                  <c:v>9714.4754128397708</c:v>
                </c:pt>
                <c:pt idx="24" formatCode="0.00">
                  <c:v>10867.955117951109</c:v>
                </c:pt>
                <c:pt idx="25" formatCode="0.00">
                  <c:v>9600.1210800989247</c:v>
                </c:pt>
                <c:pt idx="26" formatCode="0.00">
                  <c:v>9044.4166852535636</c:v>
                </c:pt>
                <c:pt idx="27" formatCode="0.00">
                  <c:v>9324.3300182679177</c:v>
                </c:pt>
                <c:pt idx="28" formatCode="0.00">
                  <c:v>8873.2484366049139</c:v>
                </c:pt>
                <c:pt idx="29" formatCode="0.00">
                  <c:v>7721.6975761257736</c:v>
                </c:pt>
                <c:pt idx="30" formatCode="0.00">
                  <c:v>7693.1724532833032</c:v>
                </c:pt>
                <c:pt idx="31" formatCode="0.00">
                  <c:v>7481.2777776964458</c:v>
                </c:pt>
                <c:pt idx="32" formatCode="0.00">
                  <c:v>7411.9220852535636</c:v>
                </c:pt>
                <c:pt idx="33" formatCode="0.00">
                  <c:v>7858.7146067259555</c:v>
                </c:pt>
                <c:pt idx="34" formatCode="0.00">
                  <c:v>8101.151308394059</c:v>
                </c:pt>
                <c:pt idx="35" formatCode="0.00">
                  <c:v>8650.0697357389981</c:v>
                </c:pt>
                <c:pt idx="36" formatCode="0.00">
                  <c:v>9845.4950852535621</c:v>
                </c:pt>
                <c:pt idx="37" formatCode="0.00">
                  <c:v>11609.936001315738</c:v>
                </c:pt>
                <c:pt idx="38" formatCode="0.00">
                  <c:v>12480.304290072841</c:v>
                </c:pt>
                <c:pt idx="39" formatCode="0.00">
                  <c:v>12605.125083328636</c:v>
                </c:pt>
                <c:pt idx="40" formatCode="0.00">
                  <c:v>14091.510250681073</c:v>
                </c:pt>
                <c:pt idx="41" formatCode="0.00">
                  <c:v>13655.810583428747</c:v>
                </c:pt>
                <c:pt idx="42" formatCode="0.00">
                  <c:v>13150.239025394409</c:v>
                </c:pt>
                <c:pt idx="43" formatCode="0.00">
                  <c:v>12762.302772489405</c:v>
                </c:pt>
                <c:pt idx="44" formatCode="0.00">
                  <c:v>11598.107690092273</c:v>
                </c:pt>
                <c:pt idx="45" formatCode="0.00">
                  <c:v>10603.673476664117</c:v>
                </c:pt>
                <c:pt idx="46" formatCode="0.00">
                  <c:v>11206.988920704847</c:v>
                </c:pt>
                <c:pt idx="47" formatCode="0.00">
                  <c:v>10754.028487526728</c:v>
                </c:pt>
                <c:pt idx="48" formatCode="0.00">
                  <c:v>10382.664680968857</c:v>
                </c:pt>
                <c:pt idx="49" formatCode="0.00">
                  <c:v>7925.2287449392725</c:v>
                </c:pt>
                <c:pt idx="50" formatCode="0.00">
                  <c:v>7032.628807086614</c:v>
                </c:pt>
                <c:pt idx="51" formatCode="0.00">
                  <c:v>7508.9552695984703</c:v>
                </c:pt>
                <c:pt idx="52" formatCode="0.0">
                  <c:v>7841.5499042242982</c:v>
                </c:pt>
                <c:pt idx="53" formatCode="0.0">
                  <c:v>8186.1805638773012</c:v>
                </c:pt>
                <c:pt idx="54" formatCode="0.0">
                  <c:v>8498.5498199279718</c:v>
                </c:pt>
                <c:pt idx="55" formatCode="0.0">
                  <c:v>8304.281968954705</c:v>
                </c:pt>
                <c:pt idx="56" formatCode="0.0">
                  <c:v>9112.4598655900627</c:v>
                </c:pt>
                <c:pt idx="57" formatCode="0.0">
                  <c:v>9711.2439081045031</c:v>
                </c:pt>
                <c:pt idx="58" formatCode="0.0">
                  <c:v>10094.405833956522</c:v>
                </c:pt>
                <c:pt idx="59" formatCode="0.0">
                  <c:v>10685.051480391743</c:v>
                </c:pt>
                <c:pt idx="60" formatCode="0.0">
                  <c:v>10611.231113935353</c:v>
                </c:pt>
                <c:pt idx="61" formatCode="0.0">
                  <c:v>9857.9922193695584</c:v>
                </c:pt>
                <c:pt idx="62" formatCode="0.0">
                  <c:v>9511.3357853194357</c:v>
                </c:pt>
                <c:pt idx="63" formatCode="0.0">
                  <c:v>9264.549567952261</c:v>
                </c:pt>
                <c:pt idx="64" formatCode="0.0">
                  <c:v>9875.5424773236264</c:v>
                </c:pt>
                <c:pt idx="65" formatCode="0.0">
                  <c:v>9680.0797454165968</c:v>
                </c:pt>
                <c:pt idx="66" formatCode="0.0">
                  <c:v>10171.281791921027</c:v>
                </c:pt>
                <c:pt idx="67" formatCode="0.0">
                  <c:v>10166.094837050825</c:v>
                </c:pt>
                <c:pt idx="68" formatCode="0.0">
                  <c:v>10058.311202429095</c:v>
                </c:pt>
                <c:pt idx="69" formatCode="0.0">
                  <c:v>11001.661286349279</c:v>
                </c:pt>
                <c:pt idx="70" formatCode="0.0">
                  <c:v>11348.146804061866</c:v>
                </c:pt>
                <c:pt idx="71" formatCode="0.0">
                  <c:v>12268.970344382134</c:v>
                </c:pt>
                <c:pt idx="72" formatCode="0.0">
                  <c:v>12744.346659974795</c:v>
                </c:pt>
                <c:pt idx="73" formatCode="0.0">
                  <c:v>14047.497545298049</c:v>
                </c:pt>
                <c:pt idx="74" formatCode="0.0">
                  <c:v>14455.466326753867</c:v>
                </c:pt>
                <c:pt idx="75" formatCode="0.0">
                  <c:v>15802.454521225005</c:v>
                </c:pt>
                <c:pt idx="76" formatCode="0.0">
                  <c:v>17672.321466046866</c:v>
                </c:pt>
                <c:pt idx="77" formatCode="0.0">
                  <c:v>18375.874797285163</c:v>
                </c:pt>
                <c:pt idx="78" formatCode="0.0">
                  <c:v>18447.980764034008</c:v>
                </c:pt>
                <c:pt idx="79" formatCode="0.0">
                  <c:v>19512.094324436581</c:v>
                </c:pt>
                <c:pt idx="80" formatCode="0.0">
                  <c:v>19848.599999999999</c:v>
                </c:pt>
              </c:numCache>
            </c:numRef>
          </c:yVal>
          <c:smooth val="0"/>
          <c:extLst>
            <c:ext xmlns:c16="http://schemas.microsoft.com/office/drawing/2014/chart" uri="{C3380CC4-5D6E-409C-BE32-E72D297353CC}">
              <c16:uniqueId val="{00000005-8E4E-421C-8A28-68BB93F7FBD7}"/>
            </c:ext>
          </c:extLst>
        </c:ser>
        <c:ser>
          <c:idx val="8"/>
          <c:order val="5"/>
          <c:tx>
            <c:v>WA avg, 1948-1990</c:v>
          </c:tx>
          <c:spPr>
            <a:ln w="19050" cap="rnd">
              <a:solidFill>
                <a:schemeClr val="accent2"/>
              </a:solidFill>
              <a:prstDash val="sysDot"/>
              <a:round/>
            </a:ln>
            <a:effectLst/>
          </c:spPr>
          <c:marker>
            <c:symbol val="none"/>
          </c:marker>
          <c:yVal>
            <c:numRef>
              <c:f>'AtomicAudit 1948-1996'!$AQ$8:$AQ$89</c:f>
              <c:numCache>
                <c:formatCode>General</c:formatCode>
                <c:ptCount val="81"/>
                <c:pt idx="3">
                  <c:v>4367.039999999979</c:v>
                </c:pt>
                <c:pt idx="4">
                  <c:v>4564.0199999999604</c:v>
                </c:pt>
                <c:pt idx="5">
                  <c:v>4761</c:v>
                </c:pt>
                <c:pt idx="6">
                  <c:v>4957.9799999999814</c:v>
                </c:pt>
                <c:pt idx="7">
                  <c:v>5154.9599999999627</c:v>
                </c:pt>
                <c:pt idx="8">
                  <c:v>5351.9400000000023</c:v>
                </c:pt>
                <c:pt idx="9">
                  <c:v>5548.9199999999837</c:v>
                </c:pt>
                <c:pt idx="10">
                  <c:v>5745.8999999999651</c:v>
                </c:pt>
                <c:pt idx="11">
                  <c:v>5942.8800000000047</c:v>
                </c:pt>
                <c:pt idx="12">
                  <c:v>6139.859999999986</c:v>
                </c:pt>
                <c:pt idx="13">
                  <c:v>6336.8399999999674</c:v>
                </c:pt>
                <c:pt idx="14">
                  <c:v>6533.820000000007</c:v>
                </c:pt>
                <c:pt idx="15">
                  <c:v>6730.7999999999884</c:v>
                </c:pt>
                <c:pt idx="16">
                  <c:v>6927.7799999999697</c:v>
                </c:pt>
                <c:pt idx="17">
                  <c:v>7124.7599999999511</c:v>
                </c:pt>
                <c:pt idx="18">
                  <c:v>7321.7399999999907</c:v>
                </c:pt>
                <c:pt idx="19">
                  <c:v>7518.7199999999721</c:v>
                </c:pt>
                <c:pt idx="20">
                  <c:v>7715.6999999999534</c:v>
                </c:pt>
                <c:pt idx="21">
                  <c:v>7912.679999999993</c:v>
                </c:pt>
                <c:pt idx="22">
                  <c:v>8109.6599999999744</c:v>
                </c:pt>
                <c:pt idx="23">
                  <c:v>8306.6399999999558</c:v>
                </c:pt>
                <c:pt idx="24">
                  <c:v>8503.6199999999953</c:v>
                </c:pt>
                <c:pt idx="25">
                  <c:v>8700.5999999999767</c:v>
                </c:pt>
                <c:pt idx="26">
                  <c:v>8897.5799999999581</c:v>
                </c:pt>
                <c:pt idx="27">
                  <c:v>9094.5599999999977</c:v>
                </c:pt>
                <c:pt idx="28">
                  <c:v>9291.539999999979</c:v>
                </c:pt>
                <c:pt idx="29">
                  <c:v>9488.5199999999604</c:v>
                </c:pt>
                <c:pt idx="30">
                  <c:v>9685.5</c:v>
                </c:pt>
                <c:pt idx="31">
                  <c:v>9882.4799999999814</c:v>
                </c:pt>
                <c:pt idx="32">
                  <c:v>10079.459999999963</c:v>
                </c:pt>
                <c:pt idx="33">
                  <c:v>10276.440000000002</c:v>
                </c:pt>
                <c:pt idx="34">
                  <c:v>10473.419999999984</c:v>
                </c:pt>
                <c:pt idx="35">
                  <c:v>10670.399999999965</c:v>
                </c:pt>
                <c:pt idx="36">
                  <c:v>10867.380000000005</c:v>
                </c:pt>
                <c:pt idx="37">
                  <c:v>11064.359999999986</c:v>
                </c:pt>
                <c:pt idx="38">
                  <c:v>11261.339999999967</c:v>
                </c:pt>
                <c:pt idx="39">
                  <c:v>11458.320000000007</c:v>
                </c:pt>
                <c:pt idx="40">
                  <c:v>11655.299999999988</c:v>
                </c:pt>
                <c:pt idx="41">
                  <c:v>11852.27999999997</c:v>
                </c:pt>
                <c:pt idx="42">
                  <c:v>12049.259999999951</c:v>
                </c:pt>
                <c:pt idx="43">
                  <c:v>12246.239999999991</c:v>
                </c:pt>
                <c:pt idx="44">
                  <c:v>12443.219999999972</c:v>
                </c:pt>
                <c:pt idx="45">
                  <c:v>12640.199999999953</c:v>
                </c:pt>
              </c:numCache>
            </c:numRef>
          </c:yVal>
          <c:smooth val="0"/>
          <c:extLst>
            <c:ext xmlns:c16="http://schemas.microsoft.com/office/drawing/2014/chart" uri="{C3380CC4-5D6E-409C-BE32-E72D297353CC}">
              <c16:uniqueId val="{00000006-8E4E-421C-8A28-68BB93F7FBD7}"/>
            </c:ext>
          </c:extLst>
        </c:ser>
        <c:dLbls>
          <c:showLegendKey val="0"/>
          <c:showVal val="0"/>
          <c:showCatName val="0"/>
          <c:showSerName val="0"/>
          <c:showPercent val="0"/>
          <c:showBubbleSize val="0"/>
        </c:dLbls>
        <c:axId val="1437704783"/>
        <c:axId val="1437705263"/>
      </c:scatterChart>
      <c:catAx>
        <c:axId val="143770478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FY</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cross"/>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7705263"/>
        <c:crosses val="autoZero"/>
        <c:auto val="1"/>
        <c:lblAlgn val="ctr"/>
        <c:lblOffset val="100"/>
        <c:tickLblSkip val="5"/>
        <c:tickMarkSkip val="10"/>
        <c:noMultiLvlLbl val="0"/>
      </c:catAx>
      <c:valAx>
        <c:axId val="1437705263"/>
        <c:scaling>
          <c:orientation val="minMax"/>
          <c:max val="2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BY25 $B</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7704783"/>
        <c:crosses val="autoZero"/>
        <c:crossBetween val="between"/>
        <c:majorUnit val="2000"/>
        <c:dispUnits>
          <c:builtInUnit val="thousands"/>
        </c:dispUnits>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lumMod val="65000"/>
                    <a:lumOff val="35000"/>
                  </a:sysClr>
                </a:solidFill>
              </a:rPr>
              <a:t>WA annual spending breakdown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cked"/>
        <c:varyColors val="0"/>
        <c:ser>
          <c:idx val="3"/>
          <c:order val="6"/>
          <c:tx>
            <c:v>1990 level</c:v>
          </c:tx>
          <c:spPr>
            <a:noFill/>
            <a:ln w="25400">
              <a:noFill/>
            </a:ln>
            <a:effectLst/>
          </c:spPr>
          <c:cat>
            <c:numRef>
              <c:f>'AtomicAudit 1948-1996'!$A$8:$A$89</c:f>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f>'AtomicAudit 1948-1996'!$AR$8:$AR$89</c:f>
              <c:numCache>
                <c:formatCode>General</c:formatCode>
                <c:ptCount val="81"/>
                <c:pt idx="45" formatCode="_(&quot;$&quot;* #,##0_);_(&quot;$&quot;* \(#,##0\);_(&quot;$&quot;* &quot;-&quot;??_);_(@_)">
                  <c:v>12640.199999999953</c:v>
                </c:pt>
                <c:pt idx="46" formatCode="_(&quot;$&quot;* #,##0_);_(&quot;$&quot;* \(#,##0\);_(&quot;$&quot;* &quot;-&quot;??_);_(@_)">
                  <c:v>11206.988920704847</c:v>
                </c:pt>
                <c:pt idx="47" formatCode="_(&quot;$&quot;* #,##0_);_(&quot;$&quot;* \(#,##0\);_(&quot;$&quot;* &quot;-&quot;??_);_(@_)">
                  <c:v>10754.028487526728</c:v>
                </c:pt>
                <c:pt idx="48" formatCode="_(&quot;$&quot;* #,##0_);_(&quot;$&quot;* \(#,##0\);_(&quot;$&quot;* &quot;-&quot;??_);_(@_)">
                  <c:v>10382.664680968857</c:v>
                </c:pt>
                <c:pt idx="49" formatCode="_(&quot;$&quot;* #,##0_);_(&quot;$&quot;* \(#,##0\);_(&quot;$&quot;* &quot;-&quot;??_);_(@_)">
                  <c:v>7925.2287449392725</c:v>
                </c:pt>
                <c:pt idx="50" formatCode="_(&quot;$&quot;* #,##0_);_(&quot;$&quot;* \(#,##0\);_(&quot;$&quot;* &quot;-&quot;??_);_(@_)">
                  <c:v>7032.628807086614</c:v>
                </c:pt>
                <c:pt idx="51" formatCode="_(&quot;$&quot;* #,##0_);_(&quot;$&quot;* \(#,##0\);_(&quot;$&quot;* &quot;-&quot;??_);_(@_)">
                  <c:v>7508.9552695984703</c:v>
                </c:pt>
                <c:pt idx="52" formatCode="_(&quot;$&quot;* #,##0_);_(&quot;$&quot;* \(#,##0\);_(&quot;$&quot;* &quot;-&quot;??_);_(@_)">
                  <c:v>7841.5499042242982</c:v>
                </c:pt>
                <c:pt idx="53" formatCode="_(&quot;$&quot;* #,##0_);_(&quot;$&quot;* \(#,##0\);_(&quot;$&quot;* &quot;-&quot;??_);_(@_)">
                  <c:v>8186.1805638773012</c:v>
                </c:pt>
                <c:pt idx="54" formatCode="_(&quot;$&quot;* #,##0_);_(&quot;$&quot;* \(#,##0\);_(&quot;$&quot;* &quot;-&quot;??_);_(@_)">
                  <c:v>8498.5498199279718</c:v>
                </c:pt>
                <c:pt idx="55" formatCode="_(&quot;$&quot;* #,##0_);_(&quot;$&quot;* \(#,##0\);_(&quot;$&quot;* &quot;-&quot;??_);_(@_)">
                  <c:v>8304.281968954705</c:v>
                </c:pt>
                <c:pt idx="56" formatCode="_(&quot;$&quot;* #,##0_);_(&quot;$&quot;* \(#,##0\);_(&quot;$&quot;* &quot;-&quot;??_);_(@_)">
                  <c:v>9112.4598655900627</c:v>
                </c:pt>
                <c:pt idx="57" formatCode="_(&quot;$&quot;* #,##0_);_(&quot;$&quot;* \(#,##0\);_(&quot;$&quot;* &quot;-&quot;??_);_(@_)">
                  <c:v>9711.2439081045031</c:v>
                </c:pt>
                <c:pt idx="58" formatCode="_(&quot;$&quot;* #,##0_);_(&quot;$&quot;* \(#,##0\);_(&quot;$&quot;* &quot;-&quot;??_);_(@_)">
                  <c:v>10094.405833956522</c:v>
                </c:pt>
                <c:pt idx="59" formatCode="_(&quot;$&quot;* #,##0_);_(&quot;$&quot;* \(#,##0\);_(&quot;$&quot;* &quot;-&quot;??_);_(@_)">
                  <c:v>10685.051480391743</c:v>
                </c:pt>
                <c:pt idx="60" formatCode="_(&quot;$&quot;* #,##0_);_(&quot;$&quot;* \(#,##0\);_(&quot;$&quot;* &quot;-&quot;??_);_(@_)">
                  <c:v>10611.231113935353</c:v>
                </c:pt>
                <c:pt idx="61" formatCode="_(&quot;$&quot;* #,##0_);_(&quot;$&quot;* \(#,##0\);_(&quot;$&quot;* &quot;-&quot;??_);_(@_)">
                  <c:v>9857.9922193695584</c:v>
                </c:pt>
                <c:pt idx="62" formatCode="_(&quot;$&quot;* #,##0_);_(&quot;$&quot;* \(#,##0\);_(&quot;$&quot;* &quot;-&quot;??_);_(@_)">
                  <c:v>9511.3357853194357</c:v>
                </c:pt>
                <c:pt idx="63" formatCode="_(&quot;$&quot;* #,##0_);_(&quot;$&quot;* \(#,##0\);_(&quot;$&quot;* &quot;-&quot;??_);_(@_)">
                  <c:v>9264.549567952261</c:v>
                </c:pt>
                <c:pt idx="64" formatCode="_(&quot;$&quot;* #,##0_);_(&quot;$&quot;* \(#,##0\);_(&quot;$&quot;* &quot;-&quot;??_);_(@_)">
                  <c:v>9875.5424773236264</c:v>
                </c:pt>
                <c:pt idx="65" formatCode="_(&quot;$&quot;* #,##0_);_(&quot;$&quot;* \(#,##0\);_(&quot;$&quot;* &quot;-&quot;??_);_(@_)">
                  <c:v>9680.0797454165968</c:v>
                </c:pt>
                <c:pt idx="66" formatCode="_(&quot;$&quot;* #,##0_);_(&quot;$&quot;* \(#,##0\);_(&quot;$&quot;* &quot;-&quot;??_);_(@_)">
                  <c:v>10171.281791921027</c:v>
                </c:pt>
                <c:pt idx="67" formatCode="_(&quot;$&quot;* #,##0_);_(&quot;$&quot;* \(#,##0\);_(&quot;$&quot;* &quot;-&quot;??_);_(@_)">
                  <c:v>10166.094837050825</c:v>
                </c:pt>
                <c:pt idx="68" formatCode="_(&quot;$&quot;* #,##0_);_(&quot;$&quot;* \(#,##0\);_(&quot;$&quot;* &quot;-&quot;??_);_(@_)">
                  <c:v>10058.311202429095</c:v>
                </c:pt>
                <c:pt idx="69" formatCode="_(&quot;$&quot;* #,##0_);_(&quot;$&quot;* \(#,##0\);_(&quot;$&quot;* &quot;-&quot;??_);_(@_)">
                  <c:v>11001.661286349279</c:v>
                </c:pt>
                <c:pt idx="70" formatCode="_(&quot;$&quot;* #,##0_);_(&quot;$&quot;* \(#,##0\);_(&quot;$&quot;* &quot;-&quot;??_);_(@_)">
                  <c:v>11348.146804061866</c:v>
                </c:pt>
                <c:pt idx="71" formatCode="_(&quot;$&quot;* #,##0_);_(&quot;$&quot;* \(#,##0\);_(&quot;$&quot;* &quot;-&quot;??_);_(@_)">
                  <c:v>12268.970344382134</c:v>
                </c:pt>
                <c:pt idx="72" formatCode="_(&quot;$&quot;* #,##0_);_(&quot;$&quot;* \(#,##0\);_(&quot;$&quot;* &quot;-&quot;??_);_(@_)">
                  <c:v>12744.346659974795</c:v>
                </c:pt>
                <c:pt idx="73" formatCode="_(&quot;$&quot;* #,##0_);_(&quot;$&quot;* \(#,##0\);_(&quot;$&quot;* &quot;-&quot;??_);_(@_)">
                  <c:v>14047.497545298049</c:v>
                </c:pt>
                <c:pt idx="74" formatCode="_(&quot;$&quot;* #,##0_);_(&quot;$&quot;* \(#,##0\);_(&quot;$&quot;* &quot;-&quot;??_);_(@_)">
                  <c:v>14455.466326753867</c:v>
                </c:pt>
                <c:pt idx="75" formatCode="_(&quot;$&quot;* #,##0_);_(&quot;$&quot;* \(#,##0\);_(&quot;$&quot;* &quot;-&quot;??_);_(@_)">
                  <c:v>15802.454521225005</c:v>
                </c:pt>
                <c:pt idx="76" formatCode="_(&quot;$&quot;* #,##0_);_(&quot;$&quot;* \(#,##0\);_(&quot;$&quot;* &quot;-&quot;??_);_(@_)">
                  <c:v>17672.321466046866</c:v>
                </c:pt>
                <c:pt idx="77" formatCode="_(&quot;$&quot;* #,##0_);_(&quot;$&quot;* \(#,##0\);_(&quot;$&quot;* &quot;-&quot;??_);_(@_)">
                  <c:v>18375.874797285163</c:v>
                </c:pt>
                <c:pt idx="78" formatCode="_(&quot;$&quot;* #,##0_);_(&quot;$&quot;* \(#,##0\);_(&quot;$&quot;* &quot;-&quot;??_);_(@_)">
                  <c:v>18447.980764034008</c:v>
                </c:pt>
                <c:pt idx="79" formatCode="_(&quot;$&quot;* #,##0_);_(&quot;$&quot;* \(#,##0\);_(&quot;$&quot;* &quot;-&quot;??_);_(@_)">
                  <c:v>19512.094324436581</c:v>
                </c:pt>
                <c:pt idx="80" formatCode="_(&quot;$&quot;* #,##0_);_(&quot;$&quot;* \(#,##0\);_(&quot;$&quot;* &quot;-&quot;??_);_(@_)">
                  <c:v>19512.094324436581</c:v>
                </c:pt>
              </c:numCache>
            </c:numRef>
          </c:val>
          <c:extLst>
            <c:ext xmlns:c16="http://schemas.microsoft.com/office/drawing/2014/chart" uri="{C3380CC4-5D6E-409C-BE32-E72D297353CC}">
              <c16:uniqueId val="{00000000-3077-4B39-A3C1-B543CA956CFE}"/>
            </c:ext>
          </c:extLst>
        </c:ser>
        <c:dLbls>
          <c:showLegendKey val="0"/>
          <c:showVal val="0"/>
          <c:showCatName val="0"/>
          <c:showSerName val="0"/>
          <c:showPercent val="0"/>
          <c:showBubbleSize val="0"/>
        </c:dLbls>
        <c:axId val="1437704783"/>
        <c:axId val="1437705263"/>
        <c:extLst>
          <c:ext xmlns:c15="http://schemas.microsoft.com/office/drawing/2012/chart" uri="{02D57815-91ED-43cb-92C2-25804820EDAC}">
            <c15:filteredAreaSeries>
              <c15:ser>
                <c:idx val="0"/>
                <c:order val="7"/>
                <c:tx>
                  <c:v>Diff, high</c:v>
                </c:tx>
                <c:spPr>
                  <a:pattFill prst="ltDnDiag">
                    <a:fgClr>
                      <a:schemeClr val="accent2"/>
                    </a:fgClr>
                    <a:bgClr>
                      <a:schemeClr val="bg1"/>
                    </a:bgClr>
                  </a:pattFill>
                  <a:ln>
                    <a:noFill/>
                  </a:ln>
                  <a:effectLst/>
                </c:spPr>
                <c:cat>
                  <c:numRef>
                    <c:extLst>
                      <c:ex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c:ext uri="{02D57815-91ED-43cb-92C2-25804820EDAC}">
                        <c15:formulaRef>
                          <c15:sqref>'AtomicAudit 1948-1996'!$AS$8:$AS$89</c15:sqref>
                        </c15:formulaRef>
                      </c:ext>
                    </c:extLst>
                    <c:numCache>
                      <c:formatCode>General</c:formatCode>
                      <c:ptCount val="81"/>
                      <c:pt idx="46" formatCode="_(&quot;$&quot;* #,##0.00_);_(&quot;$&quot;* \(#,##0.00\);_(&quot;$&quot;* &quot;-&quot;??_);_(@_)">
                        <c:v>1630.1910792951458</c:v>
                      </c:pt>
                      <c:pt idx="47" formatCode="_(&quot;$&quot;* #,##0.00_);_(&quot;$&quot;* \(#,##0.00\);_(&quot;$&quot;* &quot;-&quot;??_);_(@_)">
                        <c:v>2280.1315124732464</c:v>
                      </c:pt>
                      <c:pt idx="48" formatCode="_(&quot;$&quot;* #,##0.00_);_(&quot;$&quot;* \(#,##0.00\);_(&quot;$&quot;* &quot;-&quot;??_);_(@_)">
                        <c:v>2848.4753190310985</c:v>
                      </c:pt>
                      <c:pt idx="49" formatCode="_(&quot;$&quot;* #,##0.00_);_(&quot;$&quot;* \(#,##0.00\);_(&quot;$&quot;* &quot;-&quot;??_);_(@_)">
                        <c:v>5502.8912550607229</c:v>
                      </c:pt>
                      <c:pt idx="50" formatCode="_(&quot;$&quot;* #,##0.00_);_(&quot;$&quot;* \(#,##0.00\);_(&quot;$&quot;* &quot;-&quot;??_);_(@_)">
                        <c:v>6592.4711929133628</c:v>
                      </c:pt>
                      <c:pt idx="51" formatCode="_(&quot;$&quot;* #,##0.00_);_(&quot;$&quot;* \(#,##0.00\);_(&quot;$&quot;* &quot;-&quot;??_);_(@_)">
                        <c:v>6313.1247304014878</c:v>
                      </c:pt>
                      <c:pt idx="52" formatCode="_(&quot;$&quot;* #,##0.00_);_(&quot;$&quot;* \(#,##0.00\);_(&quot;$&quot;* &quot;-&quot;??_);_(@_)">
                        <c:v>6177.5100957756995</c:v>
                      </c:pt>
                      <c:pt idx="53" formatCode="_(&quot;$&quot;* #,##0.00_);_(&quot;$&quot;* \(#,##0.00\);_(&quot;$&quot;* &quot;-&quot;??_);_(@_)">
                        <c:v>6029.8594361226778</c:v>
                      </c:pt>
                      <c:pt idx="54" formatCode="_(&quot;$&quot;* #,##0.00_);_(&quot;$&quot;* \(#,##0.00\);_(&quot;$&quot;* &quot;-&quot;??_);_(@_)">
                        <c:v>5914.4701800719886</c:v>
                      </c:pt>
                      <c:pt idx="55" formatCode="_(&quot;$&quot;* #,##0.00_);_(&quot;$&quot;* \(#,##0.00\);_(&quot;$&quot;* &quot;-&quot;??_);_(@_)">
                        <c:v>6305.718031045295</c:v>
                      </c:pt>
                      <c:pt idx="56" formatCode="_(&quot;$&quot;* #,##0.00_);_(&quot;$&quot;* \(#,##0.00\);_(&quot;$&quot;* &quot;-&quot;??_);_(@_)">
                        <c:v>5694.5201344099187</c:v>
                      </c:pt>
                      <c:pt idx="57" formatCode="_(&quot;$&quot;* #,##0.00_);_(&quot;$&quot;* \(#,##0.00\);_(&quot;$&quot;* &quot;-&quot;??_);_(@_)">
                        <c:v>5292.7160918954596</c:v>
                      </c:pt>
                      <c:pt idx="58" formatCode="_(&quot;$&quot;* #,##0.00_);_(&quot;$&quot;* \(#,##0.00\);_(&quot;$&quot;* &quot;-&quot;??_);_(@_)">
                        <c:v>5106.5341660434806</c:v>
                      </c:pt>
                      <c:pt idx="59" formatCode="_(&quot;$&quot;* #,##0.00_);_(&quot;$&quot;* \(#,##0.00\);_(&quot;$&quot;* &quot;-&quot;??_);_(@_)">
                        <c:v>4712.8685196082406</c:v>
                      </c:pt>
                      <c:pt idx="60" formatCode="_(&quot;$&quot;* #,##0.00_);_(&quot;$&quot;* \(#,##0.00\);_(&quot;$&quot;* &quot;-&quot;??_);_(@_)">
                        <c:v>4983.6688860646118</c:v>
                      </c:pt>
                      <c:pt idx="61" formatCode="_(&quot;$&quot;* #,##0.00_);_(&quot;$&quot;* \(#,##0.00\);_(&quot;$&quot;* &quot;-&quot;??_);_(@_)">
                        <c:v>5933.8877806304463</c:v>
                      </c:pt>
                      <c:pt idx="62" formatCode="_(&quot;$&quot;* #,##0.00_);_(&quot;$&quot;* \(#,##0.00\);_(&quot;$&quot;* &quot;-&quot;??_);_(@_)">
                        <c:v>6477.5242146805504</c:v>
                      </c:pt>
                      <c:pt idx="63" formatCode="_(&quot;$&quot;* #,##0.00_);_(&quot;$&quot;* \(#,##0.00\);_(&quot;$&quot;* &quot;-&quot;??_);_(@_)">
                        <c:v>6921.2904320477064</c:v>
                      </c:pt>
                      <c:pt idx="64" formatCode="_(&quot;$&quot;* #,##0.00_);_(&quot;$&quot;* \(#,##0.00\);_(&quot;$&quot;* &quot;-&quot;??_);_(@_)">
                        <c:v>6507.2775226763806</c:v>
                      </c:pt>
                      <c:pt idx="65" formatCode="_(&quot;$&quot;* #,##0.00_);_(&quot;$&quot;* \(#,##0.00\);_(&quot;$&quot;* &quot;-&quot;??_);_(@_)">
                        <c:v>6899.7202545833916</c:v>
                      </c:pt>
                      <c:pt idx="66" formatCode="_(&quot;$&quot;* #,##0.00_);_(&quot;$&quot;* \(#,##0.00\);_(&quot;$&quot;* &quot;-&quot;??_);_(@_)">
                        <c:v>6605.4982080789432</c:v>
                      </c:pt>
                      <c:pt idx="67" formatCode="_(&quot;$&quot;* #,##0.00_);_(&quot;$&quot;* \(#,##0.00\);_(&quot;$&quot;* &quot;-&quot;??_);_(@_)">
                        <c:v>6807.6651629491262</c:v>
                      </c:pt>
                      <c:pt idx="68" formatCode="_(&quot;$&quot;* #,##0.00_);_(&quot;$&quot;* \(#,##0.00\);_(&quot;$&quot;* &quot;-&quot;??_);_(@_)">
                        <c:v>7112.4287975708958</c:v>
                      </c:pt>
                      <c:pt idx="69" formatCode="_(&quot;$&quot;* #,##0.00_);_(&quot;$&quot;* \(#,##0.00\);_(&quot;$&quot;* &quot;-&quot;??_);_(@_)">
                        <c:v>6366.0587136506929</c:v>
                      </c:pt>
                      <c:pt idx="70" formatCode="_(&quot;$&quot;* #,##0.00_);_(&quot;$&quot;* \(#,##0.00\);_(&quot;$&quot;* &quot;-&quot;??_);_(@_)">
                        <c:v>6216.5531959380878</c:v>
                      </c:pt>
                      <c:pt idx="71" formatCode="_(&quot;$&quot;* #,##0.00_);_(&quot;$&quot;* \(#,##0.00\);_(&quot;$&quot;* &quot;-&quot;??_);_(@_)">
                        <c:v>5492.7096556178585</c:v>
                      </c:pt>
                      <c:pt idx="72" formatCode="_(&quot;$&quot;* #,##0.00_);_(&quot;$&quot;* \(#,##0.00\);_(&quot;$&quot;* &quot;-&quot;??_);_(@_)">
                        <c:v>5214.3133400251791</c:v>
                      </c:pt>
                      <c:pt idx="73" formatCode="_(&quot;$&quot;* #,##0.00_);_(&quot;$&quot;* \(#,##0.00\);_(&quot;$&quot;* &quot;-&quot;??_);_(@_)">
                        <c:v>4108.1424547019069</c:v>
                      </c:pt>
                      <c:pt idx="74" formatCode="_(&quot;$&quot;* #,##0.00_);_(&quot;$&quot;* \(#,##0.00\);_(&quot;$&quot;* &quot;-&quot;??_);_(@_)">
                        <c:v>3897.1536732461282</c:v>
                      </c:pt>
                      <c:pt idx="75" formatCode="_(&quot;$&quot;* #,##0.00_);_(&quot;$&quot;* \(#,##0.00\);_(&quot;$&quot;* &quot;-&quot;??_);_(@_)">
                        <c:v>2747.1454787749717</c:v>
                      </c:pt>
                      <c:pt idx="76" formatCode="_(&quot;$&quot;* #,##0.00_);_(&quot;$&quot;* \(#,##0.00\);_(&quot;$&quot;* &quot;-&quot;??_);_(@_)">
                        <c:v>1074.2585339530924</c:v>
                      </c:pt>
                      <c:pt idx="77" formatCode="_(&quot;$&quot;* #,##0.00_);_(&quot;$&quot;* \(#,##0.00\);_(&quot;$&quot;* &quot;-&quot;??_);_(@_)">
                        <c:v>567.6852027148343</c:v>
                      </c:pt>
                      <c:pt idx="78" formatCode="_(&quot;$&quot;* #,##0.00_);_(&quot;$&quot;* \(#,##0.00\);_(&quot;$&quot;* &quot;-&quot;??_);_(@_)">
                        <c:v>692.55923596597131</c:v>
                      </c:pt>
                      <c:pt idx="79" formatCode="_(&quot;$&quot;* #,##0.00_);_(&quot;$&quot;* \(#,##0.00\);_(&quot;$&quot;* &quot;-&quot;??_);_(@_)">
                        <c:v>-174.57432443662037</c:v>
                      </c:pt>
                      <c:pt idx="80" formatCode="_(&quot;$&quot;* #,##0.00_);_(&quot;$&quot;* \(#,##0.00\);_(&quot;$&quot;* &quot;-&quot;??_);_(@_)">
                        <c:v>-314.09999999999854</c:v>
                      </c:pt>
                    </c:numCache>
                  </c:numRef>
                </c:val>
                <c:extLst>
                  <c:ext xmlns:c16="http://schemas.microsoft.com/office/drawing/2014/chart" uri="{C3380CC4-5D6E-409C-BE32-E72D297353CC}">
                    <c16:uniqueId val="{00000007-3077-4B39-A3C1-B543CA956CFE}"/>
                  </c:ext>
                </c:extLst>
              </c15:ser>
            </c15:filteredAreaSeries>
            <c15:filteredAreaSeries>
              <c15:ser>
                <c:idx val="1"/>
                <c:order val="8"/>
                <c:tx>
                  <c:v>Diff, low</c:v>
                </c:tx>
                <c:spPr>
                  <a:pattFill prst="ltDnDiag">
                    <a:fgClr>
                      <a:schemeClr val="accent2"/>
                    </a:fgClr>
                    <a:bgClr>
                      <a:schemeClr val="bg1"/>
                    </a:bgClr>
                  </a:pattFill>
                  <a:ln>
                    <a:noFill/>
                  </a:ln>
                  <a:effectLst/>
                </c:spPr>
                <c:cat>
                  <c:numRef>
                    <c:extLst xmlns:c15="http://schemas.microsoft.com/office/drawing/2012/chart">
                      <c:ext xmlns:c15="http://schemas.microsoft.com/office/drawing/2012/char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xmlns:c15="http://schemas.microsoft.com/office/drawing/2012/chart">
                      <c:ext xmlns:c15="http://schemas.microsoft.com/office/drawing/2012/chart" uri="{02D57815-91ED-43cb-92C2-25804820EDAC}">
                        <c15:formulaRef>
                          <c15:sqref>'AtomicAudit 1948-1996'!$AU$8:$AU$89</c15:sqref>
                        </c15:formulaRef>
                      </c:ext>
                    </c:extLst>
                    <c:numCache>
                      <c:formatCode>General</c:formatCode>
                      <c:ptCount val="81"/>
                      <c:pt idx="46" formatCode="_(&quot;$&quot;* #,##0.00_);_(&quot;$&quot;* \(#,##0.00\);_(&quot;$&quot;* &quot;-&quot;??_);_(@_)">
                        <c:v>1433.2110792951062</c:v>
                      </c:pt>
                      <c:pt idx="47" formatCode="_(&quot;$&quot;* #,##0.00_);_(&quot;$&quot;* \(#,##0.00\);_(&quot;$&quot;* &quot;-&quot;??_);_(@_)">
                        <c:v>1886.1715124732254</c:v>
                      </c:pt>
                      <c:pt idx="48" formatCode="_(&quot;$&quot;* #,##0.00_);_(&quot;$&quot;* \(#,##0.00\);_(&quot;$&quot;* &quot;-&quot;??_);_(@_)">
                        <c:v>2257.5353190310962</c:v>
                      </c:pt>
                      <c:pt idx="49" formatCode="_(&quot;$&quot;* #,##0.00_);_(&quot;$&quot;* \(#,##0.00\);_(&quot;$&quot;* &quot;-&quot;??_);_(@_)">
                        <c:v>4714.971255060681</c:v>
                      </c:pt>
                      <c:pt idx="50" formatCode="_(&quot;$&quot;* #,##0.00_);_(&quot;$&quot;* \(#,##0.00\);_(&quot;$&quot;* &quot;-&quot;??_);_(@_)">
                        <c:v>5607.5711929133395</c:v>
                      </c:pt>
                      <c:pt idx="51" formatCode="_(&quot;$&quot;* #,##0.00_);_(&quot;$&quot;* \(#,##0.00\);_(&quot;$&quot;* &quot;-&quot;??_);_(@_)">
                        <c:v>5131.2447304014831</c:v>
                      </c:pt>
                      <c:pt idx="52" formatCode="_(&quot;$&quot;* #,##0.00_);_(&quot;$&quot;* \(#,##0.00\);_(&quot;$&quot;* &quot;-&quot;??_);_(@_)">
                        <c:v>4798.6500957756552</c:v>
                      </c:pt>
                      <c:pt idx="53" formatCode="_(&quot;$&quot;* #,##0.00_);_(&quot;$&quot;* \(#,##0.00\);_(&quot;$&quot;* &quot;-&quot;??_);_(@_)">
                        <c:v>4454.0194361226522</c:v>
                      </c:pt>
                      <c:pt idx="54" formatCode="_(&quot;$&quot;* #,##0.00_);_(&quot;$&quot;* \(#,##0.00\);_(&quot;$&quot;* &quot;-&quot;??_);_(@_)">
                        <c:v>4141.6501800719816</c:v>
                      </c:pt>
                      <c:pt idx="55" formatCode="_(&quot;$&quot;* #,##0.00_);_(&quot;$&quot;* \(#,##0.00\);_(&quot;$&quot;* &quot;-&quot;??_);_(@_)">
                        <c:v>4335.9180310452484</c:v>
                      </c:pt>
                      <c:pt idx="56" formatCode="_(&quot;$&quot;* #,##0.00_);_(&quot;$&quot;* \(#,##0.00\);_(&quot;$&quot;* &quot;-&quot;??_);_(@_)">
                        <c:v>3527.7401344098907</c:v>
                      </c:pt>
                      <c:pt idx="57" formatCode="_(&quot;$&quot;* #,##0.00_);_(&quot;$&quot;* \(#,##0.00\);_(&quot;$&quot;* &quot;-&quot;??_);_(@_)">
                        <c:v>2928.9560918954503</c:v>
                      </c:pt>
                      <c:pt idx="58" formatCode="_(&quot;$&quot;* #,##0.00_);_(&quot;$&quot;* \(#,##0.00\);_(&quot;$&quot;* &quot;-&quot;??_);_(@_)">
                        <c:v>2545.7941660434317</c:v>
                      </c:pt>
                      <c:pt idx="59" formatCode="_(&quot;$&quot;* #,##0.00_);_(&quot;$&quot;* \(#,##0.00\);_(&quot;$&quot;* &quot;-&quot;??_);_(@_)">
                        <c:v>1955.1485196082103</c:v>
                      </c:pt>
                      <c:pt idx="60" formatCode="_(&quot;$&quot;* #,##0.00_);_(&quot;$&quot;* \(#,##0.00\);_(&quot;$&quot;* &quot;-&quot;??_);_(@_)">
                        <c:v>2028.9688860646002</c:v>
                      </c:pt>
                      <c:pt idx="61" formatCode="_(&quot;$&quot;* #,##0.00_);_(&quot;$&quot;* \(#,##0.00\);_(&quot;$&quot;* &quot;-&quot;??_);_(@_)">
                        <c:v>2782.2077806303951</c:v>
                      </c:pt>
                      <c:pt idx="62" formatCode="_(&quot;$&quot;* #,##0.00_);_(&quot;$&quot;* \(#,##0.00\);_(&quot;$&quot;* &quot;-&quot;??_);_(@_)">
                        <c:v>3128.8642146805178</c:v>
                      </c:pt>
                      <c:pt idx="63" formatCode="_(&quot;$&quot;* #,##0.00_);_(&quot;$&quot;* \(#,##0.00\);_(&quot;$&quot;* &quot;-&quot;??_);_(@_)">
                        <c:v>3375.6504320476924</c:v>
                      </c:pt>
                      <c:pt idx="64" formatCode="_(&quot;$&quot;* #,##0.00_);_(&quot;$&quot;* \(#,##0.00\);_(&quot;$&quot;* &quot;-&quot;??_);_(@_)">
                        <c:v>2764.6575226763271</c:v>
                      </c:pt>
                      <c:pt idx="65" formatCode="_(&quot;$&quot;* #,##0.00_);_(&quot;$&quot;* \(#,##0.00\);_(&quot;$&quot;* &quot;-&quot;??_);_(@_)">
                        <c:v>2960.1202545833567</c:v>
                      </c:pt>
                      <c:pt idx="66" formatCode="_(&quot;$&quot;* #,##0.00_);_(&quot;$&quot;* \(#,##0.00\);_(&quot;$&quot;* &quot;-&quot;??_);_(@_)">
                        <c:v>2468.9182080789269</c:v>
                      </c:pt>
                      <c:pt idx="67" formatCode="_(&quot;$&quot;* #,##0.00_);_(&quot;$&quot;* \(#,##0.00\);_(&quot;$&quot;* &quot;-&quot;??_);_(@_)">
                        <c:v>2474.1051629491285</c:v>
                      </c:pt>
                      <c:pt idx="68" formatCode="_(&quot;$&quot;* #,##0.00_);_(&quot;$&quot;* \(#,##0.00\);_(&quot;$&quot;* &quot;-&quot;??_);_(@_)">
                        <c:v>2581.8887975708585</c:v>
                      </c:pt>
                      <c:pt idx="69" formatCode="_(&quot;$&quot;* #,##0.00_);_(&quot;$&quot;* \(#,##0.00\);_(&quot;$&quot;* &quot;-&quot;??_);_(@_)">
                        <c:v>1638.5387136506743</c:v>
                      </c:pt>
                      <c:pt idx="70" formatCode="_(&quot;$&quot;* #,##0.00_);_(&quot;$&quot;* \(#,##0.00\);_(&quot;$&quot;* &quot;-&quot;??_);_(@_)">
                        <c:v>1292.0531959380878</c:v>
                      </c:pt>
                      <c:pt idx="71" formatCode="_(&quot;$&quot;* #,##0.00_);_(&quot;$&quot;* \(#,##0.00\);_(&quot;$&quot;* &quot;-&quot;??_);_(@_)">
                        <c:v>371.22965561781893</c:v>
                      </c:pt>
                    </c:numCache>
                  </c:numRef>
                </c:val>
                <c:extLst xmlns:c15="http://schemas.microsoft.com/office/drawing/2012/chart">
                  <c:ext xmlns:c16="http://schemas.microsoft.com/office/drawing/2014/chart" uri="{C3380CC4-5D6E-409C-BE32-E72D297353CC}">
                    <c16:uniqueId val="{00000008-3077-4B39-A3C1-B543CA956CFE}"/>
                  </c:ext>
                </c:extLst>
              </c15:ser>
            </c15:filteredAreaSeries>
            <c15:filteredAreaSeries>
              <c15:ser>
                <c:idx val="9"/>
                <c:order val="9"/>
                <c:tx>
                  <c:v>diff, low, surplus</c:v>
                </c:tx>
                <c:spPr>
                  <a:pattFill prst="lgConfetti">
                    <a:fgClr>
                      <a:schemeClr val="accent2"/>
                    </a:fgClr>
                    <a:bgClr>
                      <a:schemeClr val="bg1"/>
                    </a:bgClr>
                  </a:pattFill>
                  <a:ln>
                    <a:noFill/>
                  </a:ln>
                  <a:effectLst/>
                </c:spPr>
                <c:cat>
                  <c:numRef>
                    <c:extLst xmlns:c15="http://schemas.microsoft.com/office/drawing/2012/chart">
                      <c:ext xmlns:c15="http://schemas.microsoft.com/office/drawing/2012/char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xmlns:c15="http://schemas.microsoft.com/office/drawing/2012/chart">
                      <c:ext xmlns:c15="http://schemas.microsoft.com/office/drawing/2012/chart" uri="{02D57815-91ED-43cb-92C2-25804820EDAC}">
                        <c15:formulaRef>
                          <c15:sqref>'AtomicAudit 1948-1996'!$AT$8:$AT$89</c15:sqref>
                        </c15:formulaRef>
                      </c:ext>
                    </c:extLst>
                    <c:numCache>
                      <c:formatCode>General</c:formatCode>
                      <c:ptCount val="81"/>
                      <c:pt idx="72" formatCode="_(&quot;$&quot;* #,##0.00_);_(&quot;$&quot;* \(#,##0.00\);_(&quot;$&quot;* &quot;-&quot;??_);_(@_)">
                        <c:v>-104.1466599748419</c:v>
                      </c:pt>
                      <c:pt idx="73" formatCode="_(&quot;$&quot;* #,##0.00_);_(&quot;$&quot;* \(#,##0.00\);_(&quot;$&quot;* &quot;-&quot;??_);_(@_)">
                        <c:v>-1407.2975452980954</c:v>
                      </c:pt>
                      <c:pt idx="74" formatCode="_(&quot;$&quot;* #,##0.00_);_(&quot;$&quot;* \(#,##0.00\);_(&quot;$&quot;* &quot;-&quot;??_);_(@_)">
                        <c:v>-1815.2663267539137</c:v>
                      </c:pt>
                      <c:pt idx="75" formatCode="_(&quot;$&quot;* #,##0.00_);_(&quot;$&quot;* \(#,##0.00\);_(&quot;$&quot;* &quot;-&quot;??_);_(@_)">
                        <c:v>-3162.2545212250516</c:v>
                      </c:pt>
                      <c:pt idx="76" formatCode="_(&quot;$&quot;* #,##0.00_);_(&quot;$&quot;* \(#,##0.00\);_(&quot;$&quot;* &quot;-&quot;??_);_(@_)">
                        <c:v>-5032.1214660469122</c:v>
                      </c:pt>
                      <c:pt idx="77" formatCode="_(&quot;$&quot;* #,##0.00_);_(&quot;$&quot;* \(#,##0.00\);_(&quot;$&quot;* &quot;-&quot;??_);_(@_)">
                        <c:v>-5735.6747972852099</c:v>
                      </c:pt>
                      <c:pt idx="78" formatCode="_(&quot;$&quot;* #,##0.00_);_(&quot;$&quot;* \(#,##0.00\);_(&quot;$&quot;* &quot;-&quot;??_);_(@_)">
                        <c:v>-5807.7807640340543</c:v>
                      </c:pt>
                      <c:pt idx="79" formatCode="_(&quot;$&quot;* #,##0.00_);_(&quot;$&quot;* \(#,##0.00\);_(&quot;$&quot;* &quot;-&quot;??_);_(@_)">
                        <c:v>-6871.8943244366274</c:v>
                      </c:pt>
                    </c:numCache>
                  </c:numRef>
                </c:val>
                <c:extLst xmlns:c15="http://schemas.microsoft.com/office/drawing/2012/chart">
                  <c:ext xmlns:c16="http://schemas.microsoft.com/office/drawing/2014/chart" uri="{C3380CC4-5D6E-409C-BE32-E72D297353CC}">
                    <c16:uniqueId val="{00000009-3077-4B39-A3C1-B543CA956CFE}"/>
                  </c:ext>
                </c:extLst>
              </c15:ser>
            </c15:filteredAreaSeries>
          </c:ext>
        </c:extLst>
      </c:areaChart>
      <c:scatterChart>
        <c:scatterStyle val="lineMarker"/>
        <c:varyColors val="0"/>
        <c:ser>
          <c:idx val="4"/>
          <c:order val="0"/>
          <c:tx>
            <c:v>RDT&amp;E</c:v>
          </c:tx>
          <c:spPr>
            <a:ln w="19050" cap="rnd">
              <a:solidFill>
                <a:schemeClr val="accent5"/>
              </a:solidFill>
              <a:prstDash val="dash"/>
              <a:round/>
            </a:ln>
            <a:effectLst/>
          </c:spPr>
          <c:marker>
            <c:symbol val="none"/>
          </c:marker>
          <c:yVal>
            <c:numRef>
              <c:f>'AtomicAudit 1948-1996'!$P$8:$P$89</c:f>
              <c:numCache>
                <c:formatCode>General</c:formatCode>
                <c:ptCount val="81"/>
                <c:pt idx="11">
                  <c:v>1243.3716397058822</c:v>
                </c:pt>
                <c:pt idx="12">
                  <c:v>1390.2071316725978</c:v>
                </c:pt>
                <c:pt idx="13">
                  <c:v>1407.3962076124569</c:v>
                </c:pt>
                <c:pt idx="14">
                  <c:v>1684.1239793814432</c:v>
                </c:pt>
                <c:pt idx="15">
                  <c:v>1837.2241216216214</c:v>
                </c:pt>
                <c:pt idx="16">
                  <c:v>1882.2866688963213</c:v>
                </c:pt>
                <c:pt idx="21">
                  <c:v>2133.3220000000001</c:v>
                </c:pt>
                <c:pt idx="22">
                  <c:v>2124.3656586826351</c:v>
                </c:pt>
                <c:pt idx="23">
                  <c:v>2082.3622758620691</c:v>
                </c:pt>
                <c:pt idx="24">
                  <c:v>2111.3370245231604</c:v>
                </c:pt>
                <c:pt idx="25">
                  <c:v>2079.1688195876291</c:v>
                </c:pt>
                <c:pt idx="26">
                  <c:v>1990.306</c:v>
                </c:pt>
                <c:pt idx="27">
                  <c:v>1906.8514880382775</c:v>
                </c:pt>
                <c:pt idx="28">
                  <c:v>1955.3572702702704</c:v>
                </c:pt>
                <c:pt idx="29">
                  <c:v>1827.5878296146045</c:v>
                </c:pt>
                <c:pt idx="30">
                  <c:v>1788.3645724907065</c:v>
                </c:pt>
                <c:pt idx="31">
                  <c:v>1900.1774340949034</c:v>
                </c:pt>
                <c:pt idx="32">
                  <c:v>1827.171</c:v>
                </c:pt>
                <c:pt idx="33">
                  <c:v>1808.3188711656442</c:v>
                </c:pt>
                <c:pt idx="34">
                  <c:v>1756.5260578512398</c:v>
                </c:pt>
                <c:pt idx="35">
                  <c:v>2058.8055728155341</c:v>
                </c:pt>
                <c:pt idx="36">
                  <c:v>2138.16</c:v>
                </c:pt>
                <c:pt idx="37">
                  <c:v>2322.527968911917</c:v>
                </c:pt>
                <c:pt idx="38">
                  <c:v>2524.8570180722895</c:v>
                </c:pt>
                <c:pt idx="39">
                  <c:v>2238.2554590952841</c:v>
                </c:pt>
                <c:pt idx="40">
                  <c:v>2917.008033457249</c:v>
                </c:pt>
                <c:pt idx="41">
                  <c:v>2823.5547098540151</c:v>
                </c:pt>
                <c:pt idx="42">
                  <c:v>2853.3013890845068</c:v>
                </c:pt>
                <c:pt idx="43">
                  <c:v>2828.3438951817416</c:v>
                </c:pt>
                <c:pt idx="44">
                  <c:v>2653.9559854838708</c:v>
                </c:pt>
                <c:pt idx="45">
                  <c:v>2528.4944299923491</c:v>
                </c:pt>
                <c:pt idx="46">
                  <c:v>2438.6748105726874</c:v>
                </c:pt>
                <c:pt idx="47">
                  <c:v>2689.424544547398</c:v>
                </c:pt>
                <c:pt idx="48">
                  <c:v>2849.0865633217995</c:v>
                </c:pt>
                <c:pt idx="49">
                  <c:v>2470.9343319838058</c:v>
                </c:pt>
                <c:pt idx="50">
                  <c:v>2487.9294212598425</c:v>
                </c:pt>
                <c:pt idx="51">
                  <c:v>2820.806019120459</c:v>
                </c:pt>
                <c:pt idx="60">
                  <c:v>2755.9530997611678</c:v>
                </c:pt>
                <c:pt idx="61">
                  <c:v>2508.3378529478123</c:v>
                </c:pt>
                <c:pt idx="62">
                  <c:v>2275.2970693350085</c:v>
                </c:pt>
                <c:pt idx="63">
                  <c:v>2247.7871395557263</c:v>
                </c:pt>
                <c:pt idx="64">
                  <c:v>2274.1099197156168</c:v>
                </c:pt>
                <c:pt idx="65">
                  <c:v>2352.034919387535</c:v>
                </c:pt>
                <c:pt idx="66">
                  <c:v>2419.1735045648593</c:v>
                </c:pt>
                <c:pt idx="67">
                  <c:v>2469.1273521993689</c:v>
                </c:pt>
                <c:pt idx="68">
                  <c:v>2671.7948390132656</c:v>
                </c:pt>
                <c:pt idx="69">
                  <c:v>3331.0571928842951</c:v>
                </c:pt>
                <c:pt idx="70">
                  <c:v>3784.0530081704828</c:v>
                </c:pt>
                <c:pt idx="71">
                  <c:v>4156.2613578541986</c:v>
                </c:pt>
                <c:pt idx="72">
                  <c:v>4115.0499741389604</c:v>
                </c:pt>
                <c:pt idx="73">
                  <c:v>4773.0249145335301</c:v>
                </c:pt>
                <c:pt idx="74">
                  <c:v>5012.7752097449838</c:v>
                </c:pt>
                <c:pt idx="75">
                  <c:v>5794.7056992939351</c:v>
                </c:pt>
                <c:pt idx="76">
                  <c:v>6150.7173903528019</c:v>
                </c:pt>
                <c:pt idx="77">
                  <c:v>5200.7140106620427</c:v>
                </c:pt>
                <c:pt idx="78">
                  <c:v>5281.8381056832077</c:v>
                </c:pt>
                <c:pt idx="79">
                  <c:v>5856.2012092205887</c:v>
                </c:pt>
              </c:numCache>
            </c:numRef>
          </c:yVal>
          <c:smooth val="0"/>
          <c:extLst>
            <c:ext xmlns:c16="http://schemas.microsoft.com/office/drawing/2014/chart" uri="{C3380CC4-5D6E-409C-BE32-E72D297353CC}">
              <c16:uniqueId val="{00000001-3077-4B39-A3C1-B543CA956CFE}"/>
            </c:ext>
          </c:extLst>
        </c:ser>
        <c:ser>
          <c:idx val="5"/>
          <c:order val="1"/>
          <c:tx>
            <c:v>Production</c:v>
          </c:tx>
          <c:spPr>
            <a:ln w="19050" cap="rnd">
              <a:solidFill>
                <a:schemeClr val="accent6"/>
              </a:solidFill>
              <a:prstDash val="sysDash"/>
              <a:round/>
            </a:ln>
            <a:effectLst/>
          </c:spPr>
          <c:marker>
            <c:symbol val="none"/>
          </c:marker>
          <c:yVal>
            <c:numRef>
              <c:f>'AtomicAudit 1948-1996'!$Y$8:$Y$89</c:f>
              <c:numCache>
                <c:formatCode>General</c:formatCode>
                <c:ptCount val="81"/>
                <c:pt idx="11">
                  <c:v>1226.809125</c:v>
                </c:pt>
                <c:pt idx="12">
                  <c:v>1726.8800284697511</c:v>
                </c:pt>
                <c:pt idx="13">
                  <c:v>2598.7838200692045</c:v>
                </c:pt>
                <c:pt idx="14">
                  <c:v>3120.5501443298963</c:v>
                </c:pt>
                <c:pt idx="15">
                  <c:v>3277.6513175675673</c:v>
                </c:pt>
                <c:pt idx="16">
                  <c:v>3467.5401070234116</c:v>
                </c:pt>
                <c:pt idx="18">
                  <c:v>5383.0801764705875</c:v>
                </c:pt>
                <c:pt idx="19">
                  <c:v>5628.1409419354841</c:v>
                </c:pt>
                <c:pt idx="20">
                  <c:v>4990.2368571428569</c:v>
                </c:pt>
                <c:pt idx="21">
                  <c:v>2470.9986666666668</c:v>
                </c:pt>
                <c:pt idx="22">
                  <c:v>2333.4302155688624</c:v>
                </c:pt>
                <c:pt idx="23">
                  <c:v>2248.8033103448279</c:v>
                </c:pt>
                <c:pt idx="24">
                  <c:v>2324.399689373297</c:v>
                </c:pt>
                <c:pt idx="25">
                  <c:v>2528.6740051546394</c:v>
                </c:pt>
                <c:pt idx="26">
                  <c:v>2853.1692000000003</c:v>
                </c:pt>
                <c:pt idx="27">
                  <c:v>3068.5143444976079</c:v>
                </c:pt>
                <c:pt idx="28">
                  <c:v>2927.2379594594595</c:v>
                </c:pt>
                <c:pt idx="29">
                  <c:v>2443.7460121703853</c:v>
                </c:pt>
                <c:pt idx="30">
                  <c:v>2256.0906914498141</c:v>
                </c:pt>
                <c:pt idx="31">
                  <c:v>1975.3927908611602</c:v>
                </c:pt>
                <c:pt idx="32">
                  <c:v>2114.442</c:v>
                </c:pt>
                <c:pt idx="33">
                  <c:v>2484.9578374233129</c:v>
                </c:pt>
                <c:pt idx="34">
                  <c:v>2721.4408264462813</c:v>
                </c:pt>
                <c:pt idx="35">
                  <c:v>2921.0670873786407</c:v>
                </c:pt>
                <c:pt idx="36">
                  <c:v>3476.2799999999997</c:v>
                </c:pt>
                <c:pt idx="37">
                  <c:v>4262.9142217616582</c:v>
                </c:pt>
                <c:pt idx="38">
                  <c:v>4756.0358493975909</c:v>
                </c:pt>
                <c:pt idx="39">
                  <c:v>5158.796344562079</c:v>
                </c:pt>
                <c:pt idx="40">
                  <c:v>5401.877804832714</c:v>
                </c:pt>
                <c:pt idx="41">
                  <c:v>5112.4631551094899</c:v>
                </c:pt>
                <c:pt idx="42">
                  <c:v>5097.5887816901404</c:v>
                </c:pt>
                <c:pt idx="43">
                  <c:v>5042.4927032967034</c:v>
                </c:pt>
                <c:pt idx="44">
                  <c:v>4654.9977967741934</c:v>
                </c:pt>
                <c:pt idx="45">
                  <c:v>5069.5451614384083</c:v>
                </c:pt>
                <c:pt idx="46">
                  <c:v>5889.2508237885468</c:v>
                </c:pt>
                <c:pt idx="47">
                  <c:v>5324.0330848182466</c:v>
                </c:pt>
                <c:pt idx="48">
                  <c:v>4771.3403709342556</c:v>
                </c:pt>
                <c:pt idx="49">
                  <c:v>3549.6339595141703</c:v>
                </c:pt>
                <c:pt idx="50">
                  <c:v>3225.4612440944879</c:v>
                </c:pt>
                <c:pt idx="51">
                  <c:v>3543.1325277246651</c:v>
                </c:pt>
                <c:pt idx="60">
                  <c:v>5934.6021182778577</c:v>
                </c:pt>
                <c:pt idx="61">
                  <c:v>6155.7066050092317</c:v>
                </c:pt>
                <c:pt idx="62">
                  <c:v>6183.4454088147168</c:v>
                </c:pt>
                <c:pt idx="63">
                  <c:v>6007.3269591299686</c:v>
                </c:pt>
                <c:pt idx="64">
                  <c:v>6609.4926270888682</c:v>
                </c:pt>
                <c:pt idx="65">
                  <c:v>6608.2928188033402</c:v>
                </c:pt>
                <c:pt idx="66">
                  <c:v>6844.6378166221175</c:v>
                </c:pt>
                <c:pt idx="67">
                  <c:v>6797.0449566414054</c:v>
                </c:pt>
                <c:pt idx="68">
                  <c:v>6578.7982984331202</c:v>
                </c:pt>
                <c:pt idx="69">
                  <c:v>6262.5281968333411</c:v>
                </c:pt>
                <c:pt idx="70">
                  <c:v>6229.9601231484685</c:v>
                </c:pt>
                <c:pt idx="71">
                  <c:v>6227.6604046914154</c:v>
                </c:pt>
                <c:pt idx="72">
                  <c:v>6029.362388265401</c:v>
                </c:pt>
                <c:pt idx="73">
                  <c:v>6234.4047324833309</c:v>
                </c:pt>
                <c:pt idx="74">
                  <c:v>6336.2366329271672</c:v>
                </c:pt>
                <c:pt idx="75">
                  <c:v>6822.9613902029832</c:v>
                </c:pt>
                <c:pt idx="76">
                  <c:v>7124.1216343673759</c:v>
                </c:pt>
                <c:pt idx="77">
                  <c:v>8064.5779365895942</c:v>
                </c:pt>
                <c:pt idx="78">
                  <c:v>7640.5775576936967</c:v>
                </c:pt>
                <c:pt idx="79">
                  <c:v>7726.1528049058688</c:v>
                </c:pt>
              </c:numCache>
            </c:numRef>
          </c:yVal>
          <c:smooth val="0"/>
          <c:extLst>
            <c:ext xmlns:c16="http://schemas.microsoft.com/office/drawing/2014/chart" uri="{C3380CC4-5D6E-409C-BE32-E72D297353CC}">
              <c16:uniqueId val="{00000002-3077-4B39-A3C1-B543CA956CFE}"/>
            </c:ext>
          </c:extLst>
        </c:ser>
        <c:ser>
          <c:idx val="6"/>
          <c:order val="2"/>
          <c:tx>
            <c:v>Construction</c:v>
          </c:tx>
          <c:spPr>
            <a:ln w="19050" cap="rnd">
              <a:solidFill>
                <a:schemeClr val="accent1">
                  <a:lumMod val="60000"/>
                </a:schemeClr>
              </a:solidFill>
              <a:prstDash val="dashDot"/>
              <a:round/>
            </a:ln>
            <a:effectLst/>
          </c:spPr>
          <c:marker>
            <c:symbol val="none"/>
          </c:marker>
          <c:yVal>
            <c:numRef>
              <c:f>'AtomicAudit 1948-1996'!$AH$8:$AH$89</c:f>
              <c:numCache>
                <c:formatCode>General</c:formatCode>
                <c:ptCount val="81"/>
                <c:pt idx="4">
                  <c:v>1151.9397983193278</c:v>
                </c:pt>
                <c:pt idx="5">
                  <c:v>1054.8171784232366</c:v>
                </c:pt>
                <c:pt idx="6">
                  <c:v>1282.1934461538463</c:v>
                </c:pt>
                <c:pt idx="7">
                  <c:v>1311.4297358490567</c:v>
                </c:pt>
                <c:pt idx="8">
                  <c:v>514.61656179775287</c:v>
                </c:pt>
                <c:pt idx="9">
                  <c:v>490.45449814126397</c:v>
                </c:pt>
                <c:pt idx="10">
                  <c:v>361.40890298507463</c:v>
                </c:pt>
                <c:pt idx="11">
                  <c:v>507.52277205882348</c:v>
                </c:pt>
                <c:pt idx="12">
                  <c:v>713.42590035587182</c:v>
                </c:pt>
                <c:pt idx="13">
                  <c:v>538.90804152249132</c:v>
                </c:pt>
                <c:pt idx="14">
                  <c:v>406.93212371134013</c:v>
                </c:pt>
                <c:pt idx="15">
                  <c:v>307.65350675675671</c:v>
                </c:pt>
                <c:pt idx="16">
                  <c:v>273.35666889632108</c:v>
                </c:pt>
                <c:pt idx="17">
                  <c:v>1045.2717417218544</c:v>
                </c:pt>
                <c:pt idx="18">
                  <c:v>1320.7948235294116</c:v>
                </c:pt>
                <c:pt idx="19">
                  <c:v>1138.7072322580646</c:v>
                </c:pt>
                <c:pt idx="20">
                  <c:v>1229.9376</c:v>
                </c:pt>
                <c:pt idx="21">
                  <c:v>1088.5106666666666</c:v>
                </c:pt>
                <c:pt idx="22">
                  <c:v>887.32007784431141</c:v>
                </c:pt>
                <c:pt idx="23">
                  <c:v>1578.4158103448276</c:v>
                </c:pt>
                <c:pt idx="24">
                  <c:v>2200.7707356948226</c:v>
                </c:pt>
                <c:pt idx="25">
                  <c:v>1393.300206185567</c:v>
                </c:pt>
                <c:pt idx="26">
                  <c:v>956.61813333333339</c:v>
                </c:pt>
                <c:pt idx="27">
                  <c:v>1326.4049712918661</c:v>
                </c:pt>
                <c:pt idx="28">
                  <c:v>1144.3695810810812</c:v>
                </c:pt>
                <c:pt idx="29">
                  <c:v>841.34311156186618</c:v>
                </c:pt>
                <c:pt idx="30">
                  <c:v>1015.5996802973979</c:v>
                </c:pt>
                <c:pt idx="31">
                  <c:v>869.78359929701242</c:v>
                </c:pt>
                <c:pt idx="32">
                  <c:v>794.37599999999986</c:v>
                </c:pt>
                <c:pt idx="33">
                  <c:v>944.13591717791417</c:v>
                </c:pt>
                <c:pt idx="34">
                  <c:v>1047.3558099173556</c:v>
                </c:pt>
                <c:pt idx="35">
                  <c:v>1242.2345461165048</c:v>
                </c:pt>
                <c:pt idx="36">
                  <c:v>1501.3139999999999</c:v>
                </c:pt>
                <c:pt idx="37">
                  <c:v>2153.1318155440417</c:v>
                </c:pt>
                <c:pt idx="38">
                  <c:v>2194.6709819277107</c:v>
                </c:pt>
                <c:pt idx="39">
                  <c:v>1997.3030933589989</c:v>
                </c:pt>
                <c:pt idx="40">
                  <c:v>2502.2151133828997</c:v>
                </c:pt>
                <c:pt idx="41">
                  <c:v>2374.6397518248177</c:v>
                </c:pt>
                <c:pt idx="42">
                  <c:v>1984.5358415492958</c:v>
                </c:pt>
                <c:pt idx="43">
                  <c:v>1793.6237396449706</c:v>
                </c:pt>
                <c:pt idx="44">
                  <c:v>1504.0900451612902</c:v>
                </c:pt>
                <c:pt idx="45">
                  <c:v>1524.728919663351</c:v>
                </c:pt>
                <c:pt idx="46">
                  <c:v>1551.2825814977975</c:v>
                </c:pt>
                <c:pt idx="47">
                  <c:v>1271.7771703492515</c:v>
                </c:pt>
                <c:pt idx="48">
                  <c:v>1201.4086297577855</c:v>
                </c:pt>
                <c:pt idx="49">
                  <c:v>714.57336437246977</c:v>
                </c:pt>
                <c:pt idx="50">
                  <c:v>635.54846456692917</c:v>
                </c:pt>
                <c:pt idx="51">
                  <c:v>478.88483747609939</c:v>
                </c:pt>
                <c:pt idx="60">
                  <c:v>1920.6758958963267</c:v>
                </c:pt>
                <c:pt idx="61">
                  <c:v>1193.947761412516</c:v>
                </c:pt>
                <c:pt idx="62">
                  <c:v>1052.5933071697118</c:v>
                </c:pt>
                <c:pt idx="63">
                  <c:v>1009.4354692665653</c:v>
                </c:pt>
                <c:pt idx="64">
                  <c:v>991.93993051914276</c:v>
                </c:pt>
                <c:pt idx="65">
                  <c:v>719.75200722572083</c:v>
                </c:pt>
                <c:pt idx="66">
                  <c:v>907.47047073405008</c:v>
                </c:pt>
                <c:pt idx="67">
                  <c:v>899.9225282100507</c:v>
                </c:pt>
                <c:pt idx="68">
                  <c:v>807.71806498270905</c:v>
                </c:pt>
                <c:pt idx="69">
                  <c:v>1408.0758966316423</c:v>
                </c:pt>
                <c:pt idx="70">
                  <c:v>1334.1336727429134</c:v>
                </c:pt>
                <c:pt idx="71">
                  <c:v>1885.0485818365187</c:v>
                </c:pt>
                <c:pt idx="72">
                  <c:v>2599.9342975704358</c:v>
                </c:pt>
                <c:pt idx="73">
                  <c:v>3040.0678982811883</c:v>
                </c:pt>
                <c:pt idx="74">
                  <c:v>3106.4544840817152</c:v>
                </c:pt>
                <c:pt idx="75">
                  <c:v>3184.787431728088</c:v>
                </c:pt>
                <c:pt idx="76">
                  <c:v>4397.4824413266851</c:v>
                </c:pt>
                <c:pt idx="77">
                  <c:v>5110.5828500335247</c:v>
                </c:pt>
                <c:pt idx="78">
                  <c:v>5525.5651006571015</c:v>
                </c:pt>
                <c:pt idx="79">
                  <c:v>5929.7403103101251</c:v>
                </c:pt>
              </c:numCache>
            </c:numRef>
          </c:yVal>
          <c:smooth val="0"/>
          <c:extLst>
            <c:ext xmlns:c16="http://schemas.microsoft.com/office/drawing/2014/chart" uri="{C3380CC4-5D6E-409C-BE32-E72D297353CC}">
              <c16:uniqueId val="{00000003-3077-4B39-A3C1-B543CA956CFE}"/>
            </c:ext>
          </c:extLst>
        </c:ser>
        <c:ser>
          <c:idx val="7"/>
          <c:order val="3"/>
          <c:tx>
            <c:v>EM, back-attributed</c:v>
          </c:tx>
          <c:spPr>
            <a:ln w="19050" cap="rnd">
              <a:solidFill>
                <a:schemeClr val="accent2">
                  <a:lumMod val="60000"/>
                </a:schemeClr>
              </a:solidFill>
              <a:prstDash val="lgDash"/>
              <a:round/>
            </a:ln>
            <a:effectLst/>
          </c:spPr>
          <c:marker>
            <c:symbol val="none"/>
          </c:marker>
          <c:yVal>
            <c:numRef>
              <c:f>'AtomicAudit 1948-1996'!$AK$8:$AK$89</c:f>
              <c:numCache>
                <c:formatCode>General</c:formatCode>
                <c:ptCount val="81"/>
                <c:pt idx="3" formatCode="_(&quot;$&quot;* #,##0.00_);_(&quot;$&quot;* \(#,##0.00\);_(&quot;$&quot;* &quot;-&quot;??_);_(@_)">
                  <c:v>1509.8570852535629</c:v>
                </c:pt>
                <c:pt idx="4" formatCode="_(&quot;$&quot;* #,##0.00_);_(&quot;$&quot;* \(#,##0.00\);_(&quot;$&quot;* &quot;-&quot;??_);_(@_)">
                  <c:v>1509.8570852535629</c:v>
                </c:pt>
                <c:pt idx="5" formatCode="_(&quot;$&quot;* #,##0.00_);_(&quot;$&quot;* \(#,##0.00\);_(&quot;$&quot;* &quot;-&quot;??_);_(@_)">
                  <c:v>1509.8570852535629</c:v>
                </c:pt>
                <c:pt idx="6" formatCode="_(&quot;$&quot;* #,##0.00_);_(&quot;$&quot;* \(#,##0.00\);_(&quot;$&quot;* &quot;-&quot;??_);_(@_)">
                  <c:v>1509.8570852535629</c:v>
                </c:pt>
                <c:pt idx="7" formatCode="_(&quot;$&quot;* #,##0.00_);_(&quot;$&quot;* \(#,##0.00\);_(&quot;$&quot;* &quot;-&quot;??_);_(@_)">
                  <c:v>1509.8570852535629</c:v>
                </c:pt>
                <c:pt idx="8" formatCode="_(&quot;$&quot;* #,##0.00_);_(&quot;$&quot;* \(#,##0.00\);_(&quot;$&quot;* &quot;-&quot;??_);_(@_)">
                  <c:v>1509.8570852535629</c:v>
                </c:pt>
                <c:pt idx="9" formatCode="_(&quot;$&quot;* #,##0.00_);_(&quot;$&quot;* \(#,##0.00\);_(&quot;$&quot;* &quot;-&quot;??_);_(@_)">
                  <c:v>1509.8570852535629</c:v>
                </c:pt>
                <c:pt idx="10" formatCode="_(&quot;$&quot;* #,##0.00_);_(&quot;$&quot;* \(#,##0.00\);_(&quot;$&quot;* &quot;-&quot;??_);_(@_)">
                  <c:v>1509.8570852535629</c:v>
                </c:pt>
                <c:pt idx="11" formatCode="_(&quot;$&quot;* #,##0.00_);_(&quot;$&quot;* \(#,##0.00\);_(&quot;$&quot;* &quot;-&quot;??_);_(@_)">
                  <c:v>1509.8570852535629</c:v>
                </c:pt>
                <c:pt idx="12" formatCode="_(&quot;$&quot;* #,##0.00_);_(&quot;$&quot;* \(#,##0.00\);_(&quot;$&quot;* &quot;-&quot;??_);_(@_)">
                  <c:v>1509.8570852535629</c:v>
                </c:pt>
                <c:pt idx="13" formatCode="_(&quot;$&quot;* #,##0.00_);_(&quot;$&quot;* \(#,##0.00\);_(&quot;$&quot;* &quot;-&quot;??_);_(@_)">
                  <c:v>1509.8570852535629</c:v>
                </c:pt>
                <c:pt idx="14" formatCode="_(&quot;$&quot;* #,##0.00_);_(&quot;$&quot;* \(#,##0.00\);_(&quot;$&quot;* &quot;-&quot;??_);_(@_)">
                  <c:v>1509.8570852535629</c:v>
                </c:pt>
                <c:pt idx="15" formatCode="_(&quot;$&quot;* #,##0.00_);_(&quot;$&quot;* \(#,##0.00\);_(&quot;$&quot;* &quot;-&quot;??_);_(@_)">
                  <c:v>1509.8570852535629</c:v>
                </c:pt>
                <c:pt idx="16" formatCode="_(&quot;$&quot;* #,##0.00_);_(&quot;$&quot;* \(#,##0.00\);_(&quot;$&quot;* &quot;-&quot;??_);_(@_)">
                  <c:v>1509.8570852535629</c:v>
                </c:pt>
                <c:pt idx="17" formatCode="_(&quot;$&quot;* #,##0.00_);_(&quot;$&quot;* \(#,##0.00\);_(&quot;$&quot;* &quot;-&quot;??_);_(@_)">
                  <c:v>1509.8570852535629</c:v>
                </c:pt>
                <c:pt idx="18" formatCode="_(&quot;$&quot;* #,##0.00_);_(&quot;$&quot;* \(#,##0.00\);_(&quot;$&quot;* &quot;-&quot;??_);_(@_)">
                  <c:v>1509.8570852535629</c:v>
                </c:pt>
                <c:pt idx="19" formatCode="_(&quot;$&quot;* #,##0.00_);_(&quot;$&quot;* \(#,##0.00\);_(&quot;$&quot;* &quot;-&quot;??_);_(@_)">
                  <c:v>1509.8570852535629</c:v>
                </c:pt>
                <c:pt idx="20" formatCode="_(&quot;$&quot;* #,##0.00_);_(&quot;$&quot;* \(#,##0.00\);_(&quot;$&quot;* &quot;-&quot;??_);_(@_)">
                  <c:v>1509.8570852535629</c:v>
                </c:pt>
                <c:pt idx="21" formatCode="_(&quot;$&quot;* #,##0.00_);_(&quot;$&quot;* \(#,##0.00\);_(&quot;$&quot;* &quot;-&quot;??_);_(@_)">
                  <c:v>1509.8570852535629</c:v>
                </c:pt>
                <c:pt idx="22" formatCode="_(&quot;$&quot;* #,##0.00_);_(&quot;$&quot;* \(#,##0.00\);_(&quot;$&quot;* &quot;-&quot;??_);_(@_)">
                  <c:v>1509.8570852535629</c:v>
                </c:pt>
                <c:pt idx="23" formatCode="_(&quot;$&quot;* #,##0.00_);_(&quot;$&quot;* \(#,##0.00\);_(&quot;$&quot;* &quot;-&quot;??_);_(@_)">
                  <c:v>1509.8570852535629</c:v>
                </c:pt>
                <c:pt idx="24" formatCode="_(&quot;$&quot;* #,##0.00_);_(&quot;$&quot;* \(#,##0.00\);_(&quot;$&quot;* &quot;-&quot;??_);_(@_)">
                  <c:v>1509.8570852535629</c:v>
                </c:pt>
                <c:pt idx="25" formatCode="_(&quot;$&quot;* #,##0.00_);_(&quot;$&quot;* \(#,##0.00\);_(&quot;$&quot;* &quot;-&quot;??_);_(@_)">
                  <c:v>1509.8570852535629</c:v>
                </c:pt>
                <c:pt idx="26" formatCode="_(&quot;$&quot;* #,##0.00_);_(&quot;$&quot;* \(#,##0.00\);_(&quot;$&quot;* &quot;-&quot;??_);_(@_)">
                  <c:v>1509.8570852535629</c:v>
                </c:pt>
                <c:pt idx="27" formatCode="_(&quot;$&quot;* #,##0.00_);_(&quot;$&quot;* \(#,##0.00\);_(&quot;$&quot;* &quot;-&quot;??_);_(@_)">
                  <c:v>1509.8570852535629</c:v>
                </c:pt>
                <c:pt idx="28" formatCode="_(&quot;$&quot;* #,##0.00_);_(&quot;$&quot;* \(#,##0.00\);_(&quot;$&quot;* &quot;-&quot;??_);_(@_)">
                  <c:v>1509.8570852535629</c:v>
                </c:pt>
                <c:pt idx="29" formatCode="_(&quot;$&quot;* #,##0.00_);_(&quot;$&quot;* \(#,##0.00\);_(&quot;$&quot;* &quot;-&quot;??_);_(@_)">
                  <c:v>1509.8570852535629</c:v>
                </c:pt>
                <c:pt idx="30" formatCode="_(&quot;$&quot;* #,##0.00_);_(&quot;$&quot;* \(#,##0.00\);_(&quot;$&quot;* &quot;-&quot;??_);_(@_)">
                  <c:v>1509.8570852535629</c:v>
                </c:pt>
                <c:pt idx="31" formatCode="_(&quot;$&quot;* #,##0.00_);_(&quot;$&quot;* \(#,##0.00\);_(&quot;$&quot;* &quot;-&quot;??_);_(@_)">
                  <c:v>1509.8570852535629</c:v>
                </c:pt>
                <c:pt idx="32" formatCode="_(&quot;$&quot;* #,##0.00_);_(&quot;$&quot;* \(#,##0.00\);_(&quot;$&quot;* &quot;-&quot;??_);_(@_)">
                  <c:v>1509.8570852535629</c:v>
                </c:pt>
                <c:pt idx="33" formatCode="_(&quot;$&quot;* #,##0.00_);_(&quot;$&quot;* \(#,##0.00\);_(&quot;$&quot;* &quot;-&quot;??_);_(@_)">
                  <c:v>1509.8570852535629</c:v>
                </c:pt>
                <c:pt idx="34" formatCode="_(&quot;$&quot;* #,##0.00_);_(&quot;$&quot;* \(#,##0.00\);_(&quot;$&quot;* &quot;-&quot;??_);_(@_)">
                  <c:v>1509.8570852535629</c:v>
                </c:pt>
                <c:pt idx="35" formatCode="_(&quot;$&quot;* #,##0.00_);_(&quot;$&quot;* \(#,##0.00\);_(&quot;$&quot;* &quot;-&quot;??_);_(@_)">
                  <c:v>1509.8570852535629</c:v>
                </c:pt>
                <c:pt idx="36" formatCode="_(&quot;$&quot;* #,##0.00_);_(&quot;$&quot;* \(#,##0.00\);_(&quot;$&quot;* &quot;-&quot;??_);_(@_)">
                  <c:v>1509.8570852535629</c:v>
                </c:pt>
                <c:pt idx="37" formatCode="_(&quot;$&quot;* #,##0.00_);_(&quot;$&quot;* \(#,##0.00\);_(&quot;$&quot;* &quot;-&quot;??_);_(@_)">
                  <c:v>1509.8570852535629</c:v>
                </c:pt>
                <c:pt idx="38" formatCode="_(&quot;$&quot;* #,##0.00_);_(&quot;$&quot;* \(#,##0.00\);_(&quot;$&quot;* &quot;-&quot;??_);_(@_)">
                  <c:v>1509.8570852535629</c:v>
                </c:pt>
                <c:pt idx="39" formatCode="_(&quot;$&quot;* #,##0.00_);_(&quot;$&quot;* \(#,##0.00\);_(&quot;$&quot;* &quot;-&quot;??_);_(@_)">
                  <c:v>1509.8570852535629</c:v>
                </c:pt>
                <c:pt idx="40" formatCode="_(&quot;$&quot;* #,##0.00_);_(&quot;$&quot;* \(#,##0.00\);_(&quot;$&quot;* &quot;-&quot;??_);_(@_)">
                  <c:v>1509.8570852535629</c:v>
                </c:pt>
                <c:pt idx="41" formatCode="_(&quot;$&quot;* #,##0.00_);_(&quot;$&quot;* \(#,##0.00\);_(&quot;$&quot;* &quot;-&quot;??_);_(@_)">
                  <c:v>1509.8570852535629</c:v>
                </c:pt>
                <c:pt idx="42" formatCode="_(&quot;$&quot;* #,##0.00_);_(&quot;$&quot;* \(#,##0.00\);_(&quot;$&quot;* &quot;-&quot;??_);_(@_)">
                  <c:v>1509.8570852535629</c:v>
                </c:pt>
                <c:pt idx="43" formatCode="_(&quot;$&quot;* #,##0.00_);_(&quot;$&quot;* \(#,##0.00\);_(&quot;$&quot;* &quot;-&quot;??_);_(@_)">
                  <c:v>1509.8570852535629</c:v>
                </c:pt>
                <c:pt idx="44" formatCode="_(&quot;$&quot;* #,##0.00_);_(&quot;$&quot;* \(#,##0.00\);_(&quot;$&quot;* &quot;-&quot;??_);_(@_)">
                  <c:v>1509.8570852535629</c:v>
                </c:pt>
              </c:numCache>
            </c:numRef>
          </c:yVal>
          <c:smooth val="0"/>
          <c:extLst>
            <c:ext xmlns:c16="http://schemas.microsoft.com/office/drawing/2014/chart" uri="{C3380CC4-5D6E-409C-BE32-E72D297353CC}">
              <c16:uniqueId val="{00000004-3077-4B39-A3C1-B543CA956CFE}"/>
            </c:ext>
          </c:extLst>
        </c:ser>
        <c:ser>
          <c:idx val="2"/>
          <c:order val="4"/>
          <c:tx>
            <c:v>WA Total</c:v>
          </c:tx>
          <c:spPr>
            <a:ln w="19050" cap="rnd">
              <a:solidFill>
                <a:schemeClr val="accent2"/>
              </a:solidFill>
              <a:round/>
            </a:ln>
            <a:effectLst/>
          </c:spPr>
          <c:marker>
            <c:symbol val="none"/>
          </c:marker>
          <c:yVal>
            <c:numRef>
              <c:f>'AtomicAudit 1948-1996'!$AN$8:$AN$89</c:f>
              <c:numCache>
                <c:formatCode>General</c:formatCode>
                <c:ptCount val="81"/>
                <c:pt idx="3">
                  <c:v>1960.0906556016598</c:v>
                </c:pt>
                <c:pt idx="4" formatCode="0.00">
                  <c:v>3888.0989928165882</c:v>
                </c:pt>
                <c:pt idx="5" formatCode="0.00">
                  <c:v>3710.2858321415297</c:v>
                </c:pt>
                <c:pt idx="6" formatCode="0.00">
                  <c:v>4543.3089544843324</c:v>
                </c:pt>
                <c:pt idx="7" formatCode="0.00">
                  <c:v>5325.1461871403553</c:v>
                </c:pt>
                <c:pt idx="8" formatCode="0.00">
                  <c:v>4772.3091526692933</c:v>
                </c:pt>
                <c:pt idx="9" formatCode="0.00">
                  <c:v>4609.2902674096968</c:v>
                </c:pt>
                <c:pt idx="10" formatCode="0.00">
                  <c:v>4731.3191673431147</c:v>
                </c:pt>
                <c:pt idx="11" formatCode="0.00">
                  <c:v>5062.5164896653278</c:v>
                </c:pt>
                <c:pt idx="12" formatCode="0.00">
                  <c:v>5925.5397044706451</c:v>
                </c:pt>
                <c:pt idx="13" formatCode="0.00">
                  <c:v>6873.3282340424912</c:v>
                </c:pt>
                <c:pt idx="14" formatCode="0.00">
                  <c:v>7278.7834151504694</c:v>
                </c:pt>
                <c:pt idx="15" formatCode="0.00">
                  <c:v>7248.7364568751836</c:v>
                </c:pt>
                <c:pt idx="16" formatCode="0.00">
                  <c:v>7354.7392457886808</c:v>
                </c:pt>
                <c:pt idx="17" formatCode="0.00">
                  <c:v>9510.820906445615</c:v>
                </c:pt>
                <c:pt idx="18" formatCode="0.00">
                  <c:v>9614.4476146653269</c:v>
                </c:pt>
                <c:pt idx="19" formatCode="0.00">
                  <c:v>10483.534407834208</c:v>
                </c:pt>
                <c:pt idx="20" formatCode="0.00">
                  <c:v>9962.1026852535615</c:v>
                </c:pt>
                <c:pt idx="21" formatCode="0.00">
                  <c:v>9255.5639185868968</c:v>
                </c:pt>
                <c:pt idx="22" formatCode="0.00">
                  <c:v>8767.3838457326056</c:v>
                </c:pt>
                <c:pt idx="23" formatCode="0.00">
                  <c:v>9714.4754128397708</c:v>
                </c:pt>
                <c:pt idx="24" formatCode="0.00">
                  <c:v>10867.955117951109</c:v>
                </c:pt>
                <c:pt idx="25" formatCode="0.00">
                  <c:v>9600.1210800989247</c:v>
                </c:pt>
                <c:pt idx="26" formatCode="0.00">
                  <c:v>9044.4166852535636</c:v>
                </c:pt>
                <c:pt idx="27" formatCode="0.00">
                  <c:v>9324.3300182679177</c:v>
                </c:pt>
                <c:pt idx="28" formatCode="0.00">
                  <c:v>8873.2484366049139</c:v>
                </c:pt>
                <c:pt idx="29" formatCode="0.00">
                  <c:v>7721.6975761257736</c:v>
                </c:pt>
                <c:pt idx="30" formatCode="0.00">
                  <c:v>7693.1724532833032</c:v>
                </c:pt>
                <c:pt idx="31" formatCode="0.00">
                  <c:v>7481.2777776964458</c:v>
                </c:pt>
                <c:pt idx="32" formatCode="0.00">
                  <c:v>7411.9220852535636</c:v>
                </c:pt>
                <c:pt idx="33" formatCode="0.00">
                  <c:v>7858.7146067259555</c:v>
                </c:pt>
                <c:pt idx="34" formatCode="0.00">
                  <c:v>8101.151308394059</c:v>
                </c:pt>
                <c:pt idx="35" formatCode="0.00">
                  <c:v>8650.0697357389981</c:v>
                </c:pt>
                <c:pt idx="36" formatCode="0.00">
                  <c:v>9845.4950852535621</c:v>
                </c:pt>
                <c:pt idx="37" formatCode="0.00">
                  <c:v>11609.936001315738</c:v>
                </c:pt>
                <c:pt idx="38" formatCode="0.00">
                  <c:v>12480.304290072841</c:v>
                </c:pt>
                <c:pt idx="39" formatCode="0.00">
                  <c:v>12605.125083328636</c:v>
                </c:pt>
                <c:pt idx="40" formatCode="0.00">
                  <c:v>14091.510250681073</c:v>
                </c:pt>
                <c:pt idx="41" formatCode="0.00">
                  <c:v>13655.810583428747</c:v>
                </c:pt>
                <c:pt idx="42" formatCode="0.00">
                  <c:v>13150.239025394409</c:v>
                </c:pt>
                <c:pt idx="43" formatCode="0.00">
                  <c:v>12762.302772489405</c:v>
                </c:pt>
                <c:pt idx="44" formatCode="0.00">
                  <c:v>11598.107690092273</c:v>
                </c:pt>
                <c:pt idx="45" formatCode="0.00">
                  <c:v>10603.673476664117</c:v>
                </c:pt>
                <c:pt idx="46" formatCode="0.00">
                  <c:v>11206.988920704847</c:v>
                </c:pt>
                <c:pt idx="47" formatCode="0.00">
                  <c:v>10754.028487526728</c:v>
                </c:pt>
                <c:pt idx="48" formatCode="0.00">
                  <c:v>10382.664680968857</c:v>
                </c:pt>
                <c:pt idx="49" formatCode="0.00">
                  <c:v>7925.2287449392725</c:v>
                </c:pt>
                <c:pt idx="50" formatCode="0.00">
                  <c:v>7032.628807086614</c:v>
                </c:pt>
                <c:pt idx="51" formatCode="0.00">
                  <c:v>7508.9552695984703</c:v>
                </c:pt>
                <c:pt idx="52" formatCode="0.0">
                  <c:v>7841.5499042242982</c:v>
                </c:pt>
                <c:pt idx="53" formatCode="0.0">
                  <c:v>8186.1805638773012</c:v>
                </c:pt>
                <c:pt idx="54" formatCode="0.0">
                  <c:v>8498.5498199279718</c:v>
                </c:pt>
                <c:pt idx="55" formatCode="0.0">
                  <c:v>8304.281968954705</c:v>
                </c:pt>
                <c:pt idx="56" formatCode="0.0">
                  <c:v>9112.4598655900627</c:v>
                </c:pt>
                <c:pt idx="57" formatCode="0.0">
                  <c:v>9711.2439081045031</c:v>
                </c:pt>
                <c:pt idx="58" formatCode="0.0">
                  <c:v>10094.405833956522</c:v>
                </c:pt>
                <c:pt idx="59" formatCode="0.0">
                  <c:v>10685.051480391743</c:v>
                </c:pt>
                <c:pt idx="60" formatCode="0.0">
                  <c:v>10611.231113935353</c:v>
                </c:pt>
                <c:pt idx="61" formatCode="0.0">
                  <c:v>9857.9922193695584</c:v>
                </c:pt>
                <c:pt idx="62" formatCode="0.0">
                  <c:v>9511.3357853194357</c:v>
                </c:pt>
                <c:pt idx="63" formatCode="0.0">
                  <c:v>9264.549567952261</c:v>
                </c:pt>
                <c:pt idx="64" formatCode="0.0">
                  <c:v>9875.5424773236264</c:v>
                </c:pt>
                <c:pt idx="65" formatCode="0.0">
                  <c:v>9680.0797454165968</c:v>
                </c:pt>
                <c:pt idx="66" formatCode="0.0">
                  <c:v>10171.281791921027</c:v>
                </c:pt>
                <c:pt idx="67" formatCode="0.0">
                  <c:v>10166.094837050825</c:v>
                </c:pt>
                <c:pt idx="68" formatCode="0.0">
                  <c:v>10058.311202429095</c:v>
                </c:pt>
                <c:pt idx="69" formatCode="0.0">
                  <c:v>11001.661286349279</c:v>
                </c:pt>
                <c:pt idx="70" formatCode="0.0">
                  <c:v>11348.146804061866</c:v>
                </c:pt>
                <c:pt idx="71" formatCode="0.0">
                  <c:v>12268.970344382134</c:v>
                </c:pt>
                <c:pt idx="72" formatCode="0.0">
                  <c:v>12744.346659974795</c:v>
                </c:pt>
                <c:pt idx="73" formatCode="0.0">
                  <c:v>14047.497545298049</c:v>
                </c:pt>
                <c:pt idx="74" formatCode="0.0">
                  <c:v>14455.466326753867</c:v>
                </c:pt>
                <c:pt idx="75" formatCode="0.0">
                  <c:v>15802.454521225005</c:v>
                </c:pt>
                <c:pt idx="76" formatCode="0.0">
                  <c:v>17672.321466046866</c:v>
                </c:pt>
                <c:pt idx="77" formatCode="0.0">
                  <c:v>18375.874797285163</c:v>
                </c:pt>
                <c:pt idx="78" formatCode="0.0">
                  <c:v>18447.980764034008</c:v>
                </c:pt>
                <c:pt idx="79" formatCode="0.0">
                  <c:v>19512.094324436581</c:v>
                </c:pt>
                <c:pt idx="80" formatCode="0.0">
                  <c:v>19848.599999999999</c:v>
                </c:pt>
              </c:numCache>
            </c:numRef>
          </c:yVal>
          <c:smooth val="0"/>
          <c:extLst>
            <c:ext xmlns:c16="http://schemas.microsoft.com/office/drawing/2014/chart" uri="{C3380CC4-5D6E-409C-BE32-E72D297353CC}">
              <c16:uniqueId val="{00000005-3077-4B39-A3C1-B543CA956CFE}"/>
            </c:ext>
          </c:extLst>
        </c:ser>
        <c:ser>
          <c:idx val="8"/>
          <c:order val="5"/>
          <c:tx>
            <c:v>WA avg, 1948-1990</c:v>
          </c:tx>
          <c:spPr>
            <a:ln w="19050" cap="rnd">
              <a:solidFill>
                <a:schemeClr val="accent2"/>
              </a:solidFill>
              <a:prstDash val="sysDot"/>
              <a:round/>
            </a:ln>
            <a:effectLst/>
          </c:spPr>
          <c:marker>
            <c:symbol val="none"/>
          </c:marker>
          <c:yVal>
            <c:numRef>
              <c:f>'AtomicAudit 1948-1996'!$AQ$8:$AQ$89</c:f>
              <c:numCache>
                <c:formatCode>General</c:formatCode>
                <c:ptCount val="81"/>
                <c:pt idx="3">
                  <c:v>4367.039999999979</c:v>
                </c:pt>
                <c:pt idx="4">
                  <c:v>4564.0199999999604</c:v>
                </c:pt>
                <c:pt idx="5">
                  <c:v>4761</c:v>
                </c:pt>
                <c:pt idx="6">
                  <c:v>4957.9799999999814</c:v>
                </c:pt>
                <c:pt idx="7">
                  <c:v>5154.9599999999627</c:v>
                </c:pt>
                <c:pt idx="8">
                  <c:v>5351.9400000000023</c:v>
                </c:pt>
                <c:pt idx="9">
                  <c:v>5548.9199999999837</c:v>
                </c:pt>
                <c:pt idx="10">
                  <c:v>5745.8999999999651</c:v>
                </c:pt>
                <c:pt idx="11">
                  <c:v>5942.8800000000047</c:v>
                </c:pt>
                <c:pt idx="12">
                  <c:v>6139.859999999986</c:v>
                </c:pt>
                <c:pt idx="13">
                  <c:v>6336.8399999999674</c:v>
                </c:pt>
                <c:pt idx="14">
                  <c:v>6533.820000000007</c:v>
                </c:pt>
                <c:pt idx="15">
                  <c:v>6730.7999999999884</c:v>
                </c:pt>
                <c:pt idx="16">
                  <c:v>6927.7799999999697</c:v>
                </c:pt>
                <c:pt idx="17">
                  <c:v>7124.7599999999511</c:v>
                </c:pt>
                <c:pt idx="18">
                  <c:v>7321.7399999999907</c:v>
                </c:pt>
                <c:pt idx="19">
                  <c:v>7518.7199999999721</c:v>
                </c:pt>
                <c:pt idx="20">
                  <c:v>7715.6999999999534</c:v>
                </c:pt>
                <c:pt idx="21">
                  <c:v>7912.679999999993</c:v>
                </c:pt>
                <c:pt idx="22">
                  <c:v>8109.6599999999744</c:v>
                </c:pt>
                <c:pt idx="23">
                  <c:v>8306.6399999999558</c:v>
                </c:pt>
                <c:pt idx="24">
                  <c:v>8503.6199999999953</c:v>
                </c:pt>
                <c:pt idx="25">
                  <c:v>8700.5999999999767</c:v>
                </c:pt>
                <c:pt idx="26">
                  <c:v>8897.5799999999581</c:v>
                </c:pt>
                <c:pt idx="27">
                  <c:v>9094.5599999999977</c:v>
                </c:pt>
                <c:pt idx="28">
                  <c:v>9291.539999999979</c:v>
                </c:pt>
                <c:pt idx="29">
                  <c:v>9488.5199999999604</c:v>
                </c:pt>
                <c:pt idx="30">
                  <c:v>9685.5</c:v>
                </c:pt>
                <c:pt idx="31">
                  <c:v>9882.4799999999814</c:v>
                </c:pt>
                <c:pt idx="32">
                  <c:v>10079.459999999963</c:v>
                </c:pt>
                <c:pt idx="33">
                  <c:v>10276.440000000002</c:v>
                </c:pt>
                <c:pt idx="34">
                  <c:v>10473.419999999984</c:v>
                </c:pt>
                <c:pt idx="35">
                  <c:v>10670.399999999965</c:v>
                </c:pt>
                <c:pt idx="36">
                  <c:v>10867.380000000005</c:v>
                </c:pt>
                <c:pt idx="37">
                  <c:v>11064.359999999986</c:v>
                </c:pt>
                <c:pt idx="38">
                  <c:v>11261.339999999967</c:v>
                </c:pt>
                <c:pt idx="39">
                  <c:v>11458.320000000007</c:v>
                </c:pt>
                <c:pt idx="40">
                  <c:v>11655.299999999988</c:v>
                </c:pt>
                <c:pt idx="41">
                  <c:v>11852.27999999997</c:v>
                </c:pt>
                <c:pt idx="42">
                  <c:v>12049.259999999951</c:v>
                </c:pt>
                <c:pt idx="43">
                  <c:v>12246.239999999991</c:v>
                </c:pt>
                <c:pt idx="44">
                  <c:v>12443.219999999972</c:v>
                </c:pt>
                <c:pt idx="45">
                  <c:v>12640.199999999953</c:v>
                </c:pt>
              </c:numCache>
            </c:numRef>
          </c:yVal>
          <c:smooth val="0"/>
          <c:extLst>
            <c:ext xmlns:c16="http://schemas.microsoft.com/office/drawing/2014/chart" uri="{C3380CC4-5D6E-409C-BE32-E72D297353CC}">
              <c16:uniqueId val="{00000006-3077-4B39-A3C1-B543CA956CFE}"/>
            </c:ext>
          </c:extLst>
        </c:ser>
        <c:dLbls>
          <c:showLegendKey val="0"/>
          <c:showVal val="0"/>
          <c:showCatName val="0"/>
          <c:showSerName val="0"/>
          <c:showPercent val="0"/>
          <c:showBubbleSize val="0"/>
        </c:dLbls>
        <c:axId val="1437704783"/>
        <c:axId val="1437705263"/>
      </c:scatterChart>
      <c:catAx>
        <c:axId val="143770478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FY</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cross"/>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7705263"/>
        <c:crosses val="autoZero"/>
        <c:auto val="1"/>
        <c:lblAlgn val="ctr"/>
        <c:lblOffset val="100"/>
        <c:tickLblSkip val="5"/>
        <c:tickMarkSkip val="10"/>
        <c:noMultiLvlLbl val="0"/>
      </c:catAx>
      <c:valAx>
        <c:axId val="1437705263"/>
        <c:scaling>
          <c:orientation val="minMax"/>
          <c:max val="2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BY25 $B</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7704783"/>
        <c:crosses val="autoZero"/>
        <c:crossBetween val="between"/>
        <c:majorUnit val="2000"/>
        <c:dispUnits>
          <c:builtInUnit val="thousands"/>
        </c:dispUnits>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lumMod val="65000"/>
                    <a:lumOff val="35000"/>
                  </a:sysClr>
                </a:solidFill>
              </a:rPr>
              <a:t>WA annual spending breakdown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cked"/>
        <c:varyColors val="0"/>
        <c:ser>
          <c:idx val="3"/>
          <c:order val="6"/>
          <c:tx>
            <c:v>1990 level</c:v>
          </c:tx>
          <c:spPr>
            <a:noFill/>
            <a:ln w="25400">
              <a:noFill/>
            </a:ln>
            <a:effectLst/>
          </c:spPr>
          <c:cat>
            <c:numRef>
              <c:f>'AtomicAudit 1948-1996'!$A$8:$A$89</c:f>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f>'AtomicAudit 1948-1996'!$AR$8:$AR$89</c:f>
              <c:numCache>
                <c:formatCode>General</c:formatCode>
                <c:ptCount val="81"/>
                <c:pt idx="45" formatCode="_(&quot;$&quot;* #,##0_);_(&quot;$&quot;* \(#,##0\);_(&quot;$&quot;* &quot;-&quot;??_);_(@_)">
                  <c:v>12640.199999999953</c:v>
                </c:pt>
                <c:pt idx="46" formatCode="_(&quot;$&quot;* #,##0_);_(&quot;$&quot;* \(#,##0\);_(&quot;$&quot;* &quot;-&quot;??_);_(@_)">
                  <c:v>11206.988920704847</c:v>
                </c:pt>
                <c:pt idx="47" formatCode="_(&quot;$&quot;* #,##0_);_(&quot;$&quot;* \(#,##0\);_(&quot;$&quot;* &quot;-&quot;??_);_(@_)">
                  <c:v>10754.028487526728</c:v>
                </c:pt>
                <c:pt idx="48" formatCode="_(&quot;$&quot;* #,##0_);_(&quot;$&quot;* \(#,##0\);_(&quot;$&quot;* &quot;-&quot;??_);_(@_)">
                  <c:v>10382.664680968857</c:v>
                </c:pt>
                <c:pt idx="49" formatCode="_(&quot;$&quot;* #,##0_);_(&quot;$&quot;* \(#,##0\);_(&quot;$&quot;* &quot;-&quot;??_);_(@_)">
                  <c:v>7925.2287449392725</c:v>
                </c:pt>
                <c:pt idx="50" formatCode="_(&quot;$&quot;* #,##0_);_(&quot;$&quot;* \(#,##0\);_(&quot;$&quot;* &quot;-&quot;??_);_(@_)">
                  <c:v>7032.628807086614</c:v>
                </c:pt>
                <c:pt idx="51" formatCode="_(&quot;$&quot;* #,##0_);_(&quot;$&quot;* \(#,##0\);_(&quot;$&quot;* &quot;-&quot;??_);_(@_)">
                  <c:v>7508.9552695984703</c:v>
                </c:pt>
                <c:pt idx="52" formatCode="_(&quot;$&quot;* #,##0_);_(&quot;$&quot;* \(#,##0\);_(&quot;$&quot;* &quot;-&quot;??_);_(@_)">
                  <c:v>7841.5499042242982</c:v>
                </c:pt>
                <c:pt idx="53" formatCode="_(&quot;$&quot;* #,##0_);_(&quot;$&quot;* \(#,##0\);_(&quot;$&quot;* &quot;-&quot;??_);_(@_)">
                  <c:v>8186.1805638773012</c:v>
                </c:pt>
                <c:pt idx="54" formatCode="_(&quot;$&quot;* #,##0_);_(&quot;$&quot;* \(#,##0\);_(&quot;$&quot;* &quot;-&quot;??_);_(@_)">
                  <c:v>8498.5498199279718</c:v>
                </c:pt>
                <c:pt idx="55" formatCode="_(&quot;$&quot;* #,##0_);_(&quot;$&quot;* \(#,##0\);_(&quot;$&quot;* &quot;-&quot;??_);_(@_)">
                  <c:v>8304.281968954705</c:v>
                </c:pt>
                <c:pt idx="56" formatCode="_(&quot;$&quot;* #,##0_);_(&quot;$&quot;* \(#,##0\);_(&quot;$&quot;* &quot;-&quot;??_);_(@_)">
                  <c:v>9112.4598655900627</c:v>
                </c:pt>
                <c:pt idx="57" formatCode="_(&quot;$&quot;* #,##0_);_(&quot;$&quot;* \(#,##0\);_(&quot;$&quot;* &quot;-&quot;??_);_(@_)">
                  <c:v>9711.2439081045031</c:v>
                </c:pt>
                <c:pt idx="58" formatCode="_(&quot;$&quot;* #,##0_);_(&quot;$&quot;* \(#,##0\);_(&quot;$&quot;* &quot;-&quot;??_);_(@_)">
                  <c:v>10094.405833956522</c:v>
                </c:pt>
                <c:pt idx="59" formatCode="_(&quot;$&quot;* #,##0_);_(&quot;$&quot;* \(#,##0\);_(&quot;$&quot;* &quot;-&quot;??_);_(@_)">
                  <c:v>10685.051480391743</c:v>
                </c:pt>
                <c:pt idx="60" formatCode="_(&quot;$&quot;* #,##0_);_(&quot;$&quot;* \(#,##0\);_(&quot;$&quot;* &quot;-&quot;??_);_(@_)">
                  <c:v>10611.231113935353</c:v>
                </c:pt>
                <c:pt idx="61" formatCode="_(&quot;$&quot;* #,##0_);_(&quot;$&quot;* \(#,##0\);_(&quot;$&quot;* &quot;-&quot;??_);_(@_)">
                  <c:v>9857.9922193695584</c:v>
                </c:pt>
                <c:pt idx="62" formatCode="_(&quot;$&quot;* #,##0_);_(&quot;$&quot;* \(#,##0\);_(&quot;$&quot;* &quot;-&quot;??_);_(@_)">
                  <c:v>9511.3357853194357</c:v>
                </c:pt>
                <c:pt idx="63" formatCode="_(&quot;$&quot;* #,##0_);_(&quot;$&quot;* \(#,##0\);_(&quot;$&quot;* &quot;-&quot;??_);_(@_)">
                  <c:v>9264.549567952261</c:v>
                </c:pt>
                <c:pt idx="64" formatCode="_(&quot;$&quot;* #,##0_);_(&quot;$&quot;* \(#,##0\);_(&quot;$&quot;* &quot;-&quot;??_);_(@_)">
                  <c:v>9875.5424773236264</c:v>
                </c:pt>
                <c:pt idx="65" formatCode="_(&quot;$&quot;* #,##0_);_(&quot;$&quot;* \(#,##0\);_(&quot;$&quot;* &quot;-&quot;??_);_(@_)">
                  <c:v>9680.0797454165968</c:v>
                </c:pt>
                <c:pt idx="66" formatCode="_(&quot;$&quot;* #,##0_);_(&quot;$&quot;* \(#,##0\);_(&quot;$&quot;* &quot;-&quot;??_);_(@_)">
                  <c:v>10171.281791921027</c:v>
                </c:pt>
                <c:pt idx="67" formatCode="_(&quot;$&quot;* #,##0_);_(&quot;$&quot;* \(#,##0\);_(&quot;$&quot;* &quot;-&quot;??_);_(@_)">
                  <c:v>10166.094837050825</c:v>
                </c:pt>
                <c:pt idx="68" formatCode="_(&quot;$&quot;* #,##0_);_(&quot;$&quot;* \(#,##0\);_(&quot;$&quot;* &quot;-&quot;??_);_(@_)">
                  <c:v>10058.311202429095</c:v>
                </c:pt>
                <c:pt idx="69" formatCode="_(&quot;$&quot;* #,##0_);_(&quot;$&quot;* \(#,##0\);_(&quot;$&quot;* &quot;-&quot;??_);_(@_)">
                  <c:v>11001.661286349279</c:v>
                </c:pt>
                <c:pt idx="70" formatCode="_(&quot;$&quot;* #,##0_);_(&quot;$&quot;* \(#,##0\);_(&quot;$&quot;* &quot;-&quot;??_);_(@_)">
                  <c:v>11348.146804061866</c:v>
                </c:pt>
                <c:pt idx="71" formatCode="_(&quot;$&quot;* #,##0_);_(&quot;$&quot;* \(#,##0\);_(&quot;$&quot;* &quot;-&quot;??_);_(@_)">
                  <c:v>12268.970344382134</c:v>
                </c:pt>
                <c:pt idx="72" formatCode="_(&quot;$&quot;* #,##0_);_(&quot;$&quot;* \(#,##0\);_(&quot;$&quot;* &quot;-&quot;??_);_(@_)">
                  <c:v>12744.346659974795</c:v>
                </c:pt>
                <c:pt idx="73" formatCode="_(&quot;$&quot;* #,##0_);_(&quot;$&quot;* \(#,##0\);_(&quot;$&quot;* &quot;-&quot;??_);_(@_)">
                  <c:v>14047.497545298049</c:v>
                </c:pt>
                <c:pt idx="74" formatCode="_(&quot;$&quot;* #,##0_);_(&quot;$&quot;* \(#,##0\);_(&quot;$&quot;* &quot;-&quot;??_);_(@_)">
                  <c:v>14455.466326753867</c:v>
                </c:pt>
                <c:pt idx="75" formatCode="_(&quot;$&quot;* #,##0_);_(&quot;$&quot;* \(#,##0\);_(&quot;$&quot;* &quot;-&quot;??_);_(@_)">
                  <c:v>15802.454521225005</c:v>
                </c:pt>
                <c:pt idx="76" formatCode="_(&quot;$&quot;* #,##0_);_(&quot;$&quot;* \(#,##0\);_(&quot;$&quot;* &quot;-&quot;??_);_(@_)">
                  <c:v>17672.321466046866</c:v>
                </c:pt>
                <c:pt idx="77" formatCode="_(&quot;$&quot;* #,##0_);_(&quot;$&quot;* \(#,##0\);_(&quot;$&quot;* &quot;-&quot;??_);_(@_)">
                  <c:v>18375.874797285163</c:v>
                </c:pt>
                <c:pt idx="78" formatCode="_(&quot;$&quot;* #,##0_);_(&quot;$&quot;* \(#,##0\);_(&quot;$&quot;* &quot;-&quot;??_);_(@_)">
                  <c:v>18447.980764034008</c:v>
                </c:pt>
                <c:pt idx="79" formatCode="_(&quot;$&quot;* #,##0_);_(&quot;$&quot;* \(#,##0\);_(&quot;$&quot;* &quot;-&quot;??_);_(@_)">
                  <c:v>19512.094324436581</c:v>
                </c:pt>
                <c:pt idx="80" formatCode="_(&quot;$&quot;* #,##0_);_(&quot;$&quot;* \(#,##0\);_(&quot;$&quot;* &quot;-&quot;??_);_(@_)">
                  <c:v>19512.094324436581</c:v>
                </c:pt>
              </c:numCache>
            </c:numRef>
          </c:val>
          <c:extLst>
            <c:ext xmlns:c16="http://schemas.microsoft.com/office/drawing/2014/chart" uri="{C3380CC4-5D6E-409C-BE32-E72D297353CC}">
              <c16:uniqueId val="{00000000-9E44-4807-A74B-725C634AD7B6}"/>
            </c:ext>
          </c:extLst>
        </c:ser>
        <c:ser>
          <c:idx val="0"/>
          <c:order val="7"/>
          <c:tx>
            <c:v>Diff, high</c:v>
          </c:tx>
          <c:spPr>
            <a:pattFill prst="ltDnDiag">
              <a:fgClr>
                <a:schemeClr val="accent2"/>
              </a:fgClr>
              <a:bgClr>
                <a:schemeClr val="bg1"/>
              </a:bgClr>
            </a:pattFill>
            <a:ln>
              <a:noFill/>
            </a:ln>
            <a:effectLst/>
          </c:spPr>
          <c:cat>
            <c:numRef>
              <c:f>'AtomicAudit 1948-1996'!$A$8:$A$89</c:f>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f>'AtomicAudit 1948-1996'!$AS$8:$AS$89</c:f>
              <c:numCache>
                <c:formatCode>General</c:formatCode>
                <c:ptCount val="81"/>
                <c:pt idx="46" formatCode="_(&quot;$&quot;* #,##0.00_);_(&quot;$&quot;* \(#,##0.00\);_(&quot;$&quot;* &quot;-&quot;??_);_(@_)">
                  <c:v>1630.1910792951458</c:v>
                </c:pt>
                <c:pt idx="47" formatCode="_(&quot;$&quot;* #,##0.00_);_(&quot;$&quot;* \(#,##0.00\);_(&quot;$&quot;* &quot;-&quot;??_);_(@_)">
                  <c:v>2280.1315124732464</c:v>
                </c:pt>
                <c:pt idx="48" formatCode="_(&quot;$&quot;* #,##0.00_);_(&quot;$&quot;* \(#,##0.00\);_(&quot;$&quot;* &quot;-&quot;??_);_(@_)">
                  <c:v>2848.4753190310985</c:v>
                </c:pt>
                <c:pt idx="49" formatCode="_(&quot;$&quot;* #,##0.00_);_(&quot;$&quot;* \(#,##0.00\);_(&quot;$&quot;* &quot;-&quot;??_);_(@_)">
                  <c:v>5502.8912550607229</c:v>
                </c:pt>
                <c:pt idx="50" formatCode="_(&quot;$&quot;* #,##0.00_);_(&quot;$&quot;* \(#,##0.00\);_(&quot;$&quot;* &quot;-&quot;??_);_(@_)">
                  <c:v>6592.4711929133628</c:v>
                </c:pt>
                <c:pt idx="51" formatCode="_(&quot;$&quot;* #,##0.00_);_(&quot;$&quot;* \(#,##0.00\);_(&quot;$&quot;* &quot;-&quot;??_);_(@_)">
                  <c:v>6313.1247304014878</c:v>
                </c:pt>
                <c:pt idx="52" formatCode="_(&quot;$&quot;* #,##0.00_);_(&quot;$&quot;* \(#,##0.00\);_(&quot;$&quot;* &quot;-&quot;??_);_(@_)">
                  <c:v>6177.5100957756995</c:v>
                </c:pt>
                <c:pt idx="53" formatCode="_(&quot;$&quot;* #,##0.00_);_(&quot;$&quot;* \(#,##0.00\);_(&quot;$&quot;* &quot;-&quot;??_);_(@_)">
                  <c:v>6029.8594361226778</c:v>
                </c:pt>
                <c:pt idx="54" formatCode="_(&quot;$&quot;* #,##0.00_);_(&quot;$&quot;* \(#,##0.00\);_(&quot;$&quot;* &quot;-&quot;??_);_(@_)">
                  <c:v>5914.4701800719886</c:v>
                </c:pt>
                <c:pt idx="55" formatCode="_(&quot;$&quot;* #,##0.00_);_(&quot;$&quot;* \(#,##0.00\);_(&quot;$&quot;* &quot;-&quot;??_);_(@_)">
                  <c:v>6305.718031045295</c:v>
                </c:pt>
                <c:pt idx="56" formatCode="_(&quot;$&quot;* #,##0.00_);_(&quot;$&quot;* \(#,##0.00\);_(&quot;$&quot;* &quot;-&quot;??_);_(@_)">
                  <c:v>5694.5201344099187</c:v>
                </c:pt>
                <c:pt idx="57" formatCode="_(&quot;$&quot;* #,##0.00_);_(&quot;$&quot;* \(#,##0.00\);_(&quot;$&quot;* &quot;-&quot;??_);_(@_)">
                  <c:v>5292.7160918954596</c:v>
                </c:pt>
                <c:pt idx="58" formatCode="_(&quot;$&quot;* #,##0.00_);_(&quot;$&quot;* \(#,##0.00\);_(&quot;$&quot;* &quot;-&quot;??_);_(@_)">
                  <c:v>5106.5341660434806</c:v>
                </c:pt>
                <c:pt idx="59" formatCode="_(&quot;$&quot;* #,##0.00_);_(&quot;$&quot;* \(#,##0.00\);_(&quot;$&quot;* &quot;-&quot;??_);_(@_)">
                  <c:v>4712.8685196082406</c:v>
                </c:pt>
                <c:pt idx="60" formatCode="_(&quot;$&quot;* #,##0.00_);_(&quot;$&quot;* \(#,##0.00\);_(&quot;$&quot;* &quot;-&quot;??_);_(@_)">
                  <c:v>4983.6688860646118</c:v>
                </c:pt>
                <c:pt idx="61" formatCode="_(&quot;$&quot;* #,##0.00_);_(&quot;$&quot;* \(#,##0.00\);_(&quot;$&quot;* &quot;-&quot;??_);_(@_)">
                  <c:v>5933.8877806304463</c:v>
                </c:pt>
                <c:pt idx="62" formatCode="_(&quot;$&quot;* #,##0.00_);_(&quot;$&quot;* \(#,##0.00\);_(&quot;$&quot;* &quot;-&quot;??_);_(@_)">
                  <c:v>6477.5242146805504</c:v>
                </c:pt>
                <c:pt idx="63" formatCode="_(&quot;$&quot;* #,##0.00_);_(&quot;$&quot;* \(#,##0.00\);_(&quot;$&quot;* &quot;-&quot;??_);_(@_)">
                  <c:v>6921.2904320477064</c:v>
                </c:pt>
                <c:pt idx="64" formatCode="_(&quot;$&quot;* #,##0.00_);_(&quot;$&quot;* \(#,##0.00\);_(&quot;$&quot;* &quot;-&quot;??_);_(@_)">
                  <c:v>6507.2775226763806</c:v>
                </c:pt>
                <c:pt idx="65" formatCode="_(&quot;$&quot;* #,##0.00_);_(&quot;$&quot;* \(#,##0.00\);_(&quot;$&quot;* &quot;-&quot;??_);_(@_)">
                  <c:v>6899.7202545833916</c:v>
                </c:pt>
                <c:pt idx="66" formatCode="_(&quot;$&quot;* #,##0.00_);_(&quot;$&quot;* \(#,##0.00\);_(&quot;$&quot;* &quot;-&quot;??_);_(@_)">
                  <c:v>6605.4982080789432</c:v>
                </c:pt>
                <c:pt idx="67" formatCode="_(&quot;$&quot;* #,##0.00_);_(&quot;$&quot;* \(#,##0.00\);_(&quot;$&quot;* &quot;-&quot;??_);_(@_)">
                  <c:v>6807.6651629491262</c:v>
                </c:pt>
                <c:pt idx="68" formatCode="_(&quot;$&quot;* #,##0.00_);_(&quot;$&quot;* \(#,##0.00\);_(&quot;$&quot;* &quot;-&quot;??_);_(@_)">
                  <c:v>7112.4287975708958</c:v>
                </c:pt>
                <c:pt idx="69" formatCode="_(&quot;$&quot;* #,##0.00_);_(&quot;$&quot;* \(#,##0.00\);_(&quot;$&quot;* &quot;-&quot;??_);_(@_)">
                  <c:v>6366.0587136506929</c:v>
                </c:pt>
                <c:pt idx="70" formatCode="_(&quot;$&quot;* #,##0.00_);_(&quot;$&quot;* \(#,##0.00\);_(&quot;$&quot;* &quot;-&quot;??_);_(@_)">
                  <c:v>6216.5531959380878</c:v>
                </c:pt>
                <c:pt idx="71" formatCode="_(&quot;$&quot;* #,##0.00_);_(&quot;$&quot;* \(#,##0.00\);_(&quot;$&quot;* &quot;-&quot;??_);_(@_)">
                  <c:v>5492.7096556178585</c:v>
                </c:pt>
                <c:pt idx="72" formatCode="_(&quot;$&quot;* #,##0.00_);_(&quot;$&quot;* \(#,##0.00\);_(&quot;$&quot;* &quot;-&quot;??_);_(@_)">
                  <c:v>5214.3133400251791</c:v>
                </c:pt>
                <c:pt idx="73" formatCode="_(&quot;$&quot;* #,##0.00_);_(&quot;$&quot;* \(#,##0.00\);_(&quot;$&quot;* &quot;-&quot;??_);_(@_)">
                  <c:v>4108.1424547019069</c:v>
                </c:pt>
                <c:pt idx="74" formatCode="_(&quot;$&quot;* #,##0.00_);_(&quot;$&quot;* \(#,##0.00\);_(&quot;$&quot;* &quot;-&quot;??_);_(@_)">
                  <c:v>3897.1536732461282</c:v>
                </c:pt>
                <c:pt idx="75" formatCode="_(&quot;$&quot;* #,##0.00_);_(&quot;$&quot;* \(#,##0.00\);_(&quot;$&quot;* &quot;-&quot;??_);_(@_)">
                  <c:v>2747.1454787749717</c:v>
                </c:pt>
                <c:pt idx="76" formatCode="_(&quot;$&quot;* #,##0.00_);_(&quot;$&quot;* \(#,##0.00\);_(&quot;$&quot;* &quot;-&quot;??_);_(@_)">
                  <c:v>1074.2585339530924</c:v>
                </c:pt>
                <c:pt idx="77" formatCode="_(&quot;$&quot;* #,##0.00_);_(&quot;$&quot;* \(#,##0.00\);_(&quot;$&quot;* &quot;-&quot;??_);_(@_)">
                  <c:v>567.6852027148343</c:v>
                </c:pt>
                <c:pt idx="78" formatCode="_(&quot;$&quot;* #,##0.00_);_(&quot;$&quot;* \(#,##0.00\);_(&quot;$&quot;* &quot;-&quot;??_);_(@_)">
                  <c:v>692.55923596597131</c:v>
                </c:pt>
                <c:pt idx="79" formatCode="_(&quot;$&quot;* #,##0.00_);_(&quot;$&quot;* \(#,##0.00\);_(&quot;$&quot;* &quot;-&quot;??_);_(@_)">
                  <c:v>-174.57432443662037</c:v>
                </c:pt>
                <c:pt idx="80" formatCode="_(&quot;$&quot;* #,##0.00_);_(&quot;$&quot;* \(#,##0.00\);_(&quot;$&quot;* &quot;-&quot;??_);_(@_)">
                  <c:v>-314.09999999999854</c:v>
                </c:pt>
              </c:numCache>
            </c:numRef>
          </c:val>
          <c:extLst xmlns:c15="http://schemas.microsoft.com/office/drawing/2012/chart">
            <c:ext xmlns:c16="http://schemas.microsoft.com/office/drawing/2014/chart" uri="{C3380CC4-5D6E-409C-BE32-E72D297353CC}">
              <c16:uniqueId val="{00000001-9E44-4807-A74B-725C634AD7B6}"/>
            </c:ext>
          </c:extLst>
        </c:ser>
        <c:dLbls>
          <c:showLegendKey val="0"/>
          <c:showVal val="0"/>
          <c:showCatName val="0"/>
          <c:showSerName val="0"/>
          <c:showPercent val="0"/>
          <c:showBubbleSize val="0"/>
        </c:dLbls>
        <c:axId val="1437704783"/>
        <c:axId val="1437705263"/>
        <c:extLst>
          <c:ext xmlns:c15="http://schemas.microsoft.com/office/drawing/2012/chart" uri="{02D57815-91ED-43cb-92C2-25804820EDAC}">
            <c15:filteredAreaSeries>
              <c15:ser>
                <c:idx val="1"/>
                <c:order val="8"/>
                <c:tx>
                  <c:v>Diff, low</c:v>
                </c:tx>
                <c:spPr>
                  <a:pattFill prst="ltDnDiag">
                    <a:fgClr>
                      <a:schemeClr val="accent2"/>
                    </a:fgClr>
                    <a:bgClr>
                      <a:schemeClr val="bg1"/>
                    </a:bgClr>
                  </a:pattFill>
                  <a:ln>
                    <a:noFill/>
                  </a:ln>
                  <a:effectLst/>
                </c:spPr>
                <c:cat>
                  <c:numRef>
                    <c:extLst>
                      <c:ex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c:ext uri="{02D57815-91ED-43cb-92C2-25804820EDAC}">
                        <c15:formulaRef>
                          <c15:sqref>'AtomicAudit 1948-1996'!$AU$8:$AU$89</c15:sqref>
                        </c15:formulaRef>
                      </c:ext>
                    </c:extLst>
                    <c:numCache>
                      <c:formatCode>General</c:formatCode>
                      <c:ptCount val="81"/>
                      <c:pt idx="46" formatCode="_(&quot;$&quot;* #,##0.00_);_(&quot;$&quot;* \(#,##0.00\);_(&quot;$&quot;* &quot;-&quot;??_);_(@_)">
                        <c:v>1433.2110792951062</c:v>
                      </c:pt>
                      <c:pt idx="47" formatCode="_(&quot;$&quot;* #,##0.00_);_(&quot;$&quot;* \(#,##0.00\);_(&quot;$&quot;* &quot;-&quot;??_);_(@_)">
                        <c:v>1886.1715124732254</c:v>
                      </c:pt>
                      <c:pt idx="48" formatCode="_(&quot;$&quot;* #,##0.00_);_(&quot;$&quot;* \(#,##0.00\);_(&quot;$&quot;* &quot;-&quot;??_);_(@_)">
                        <c:v>2257.5353190310962</c:v>
                      </c:pt>
                      <c:pt idx="49" formatCode="_(&quot;$&quot;* #,##0.00_);_(&quot;$&quot;* \(#,##0.00\);_(&quot;$&quot;* &quot;-&quot;??_);_(@_)">
                        <c:v>4714.971255060681</c:v>
                      </c:pt>
                      <c:pt idx="50" formatCode="_(&quot;$&quot;* #,##0.00_);_(&quot;$&quot;* \(#,##0.00\);_(&quot;$&quot;* &quot;-&quot;??_);_(@_)">
                        <c:v>5607.5711929133395</c:v>
                      </c:pt>
                      <c:pt idx="51" formatCode="_(&quot;$&quot;* #,##0.00_);_(&quot;$&quot;* \(#,##0.00\);_(&quot;$&quot;* &quot;-&quot;??_);_(@_)">
                        <c:v>5131.2447304014831</c:v>
                      </c:pt>
                      <c:pt idx="52" formatCode="_(&quot;$&quot;* #,##0.00_);_(&quot;$&quot;* \(#,##0.00\);_(&quot;$&quot;* &quot;-&quot;??_);_(@_)">
                        <c:v>4798.6500957756552</c:v>
                      </c:pt>
                      <c:pt idx="53" formatCode="_(&quot;$&quot;* #,##0.00_);_(&quot;$&quot;* \(#,##0.00\);_(&quot;$&quot;* &quot;-&quot;??_);_(@_)">
                        <c:v>4454.0194361226522</c:v>
                      </c:pt>
                      <c:pt idx="54" formatCode="_(&quot;$&quot;* #,##0.00_);_(&quot;$&quot;* \(#,##0.00\);_(&quot;$&quot;* &quot;-&quot;??_);_(@_)">
                        <c:v>4141.6501800719816</c:v>
                      </c:pt>
                      <c:pt idx="55" formatCode="_(&quot;$&quot;* #,##0.00_);_(&quot;$&quot;* \(#,##0.00\);_(&quot;$&quot;* &quot;-&quot;??_);_(@_)">
                        <c:v>4335.9180310452484</c:v>
                      </c:pt>
                      <c:pt idx="56" formatCode="_(&quot;$&quot;* #,##0.00_);_(&quot;$&quot;* \(#,##0.00\);_(&quot;$&quot;* &quot;-&quot;??_);_(@_)">
                        <c:v>3527.7401344098907</c:v>
                      </c:pt>
                      <c:pt idx="57" formatCode="_(&quot;$&quot;* #,##0.00_);_(&quot;$&quot;* \(#,##0.00\);_(&quot;$&quot;* &quot;-&quot;??_);_(@_)">
                        <c:v>2928.9560918954503</c:v>
                      </c:pt>
                      <c:pt idx="58" formatCode="_(&quot;$&quot;* #,##0.00_);_(&quot;$&quot;* \(#,##0.00\);_(&quot;$&quot;* &quot;-&quot;??_);_(@_)">
                        <c:v>2545.7941660434317</c:v>
                      </c:pt>
                      <c:pt idx="59" formatCode="_(&quot;$&quot;* #,##0.00_);_(&quot;$&quot;* \(#,##0.00\);_(&quot;$&quot;* &quot;-&quot;??_);_(@_)">
                        <c:v>1955.1485196082103</c:v>
                      </c:pt>
                      <c:pt idx="60" formatCode="_(&quot;$&quot;* #,##0.00_);_(&quot;$&quot;* \(#,##0.00\);_(&quot;$&quot;* &quot;-&quot;??_);_(@_)">
                        <c:v>2028.9688860646002</c:v>
                      </c:pt>
                      <c:pt idx="61" formatCode="_(&quot;$&quot;* #,##0.00_);_(&quot;$&quot;* \(#,##0.00\);_(&quot;$&quot;* &quot;-&quot;??_);_(@_)">
                        <c:v>2782.2077806303951</c:v>
                      </c:pt>
                      <c:pt idx="62" formatCode="_(&quot;$&quot;* #,##0.00_);_(&quot;$&quot;* \(#,##0.00\);_(&quot;$&quot;* &quot;-&quot;??_);_(@_)">
                        <c:v>3128.8642146805178</c:v>
                      </c:pt>
                      <c:pt idx="63" formatCode="_(&quot;$&quot;* #,##0.00_);_(&quot;$&quot;* \(#,##0.00\);_(&quot;$&quot;* &quot;-&quot;??_);_(@_)">
                        <c:v>3375.6504320476924</c:v>
                      </c:pt>
                      <c:pt idx="64" formatCode="_(&quot;$&quot;* #,##0.00_);_(&quot;$&quot;* \(#,##0.00\);_(&quot;$&quot;* &quot;-&quot;??_);_(@_)">
                        <c:v>2764.6575226763271</c:v>
                      </c:pt>
                      <c:pt idx="65" formatCode="_(&quot;$&quot;* #,##0.00_);_(&quot;$&quot;* \(#,##0.00\);_(&quot;$&quot;* &quot;-&quot;??_);_(@_)">
                        <c:v>2960.1202545833567</c:v>
                      </c:pt>
                      <c:pt idx="66" formatCode="_(&quot;$&quot;* #,##0.00_);_(&quot;$&quot;* \(#,##0.00\);_(&quot;$&quot;* &quot;-&quot;??_);_(@_)">
                        <c:v>2468.9182080789269</c:v>
                      </c:pt>
                      <c:pt idx="67" formatCode="_(&quot;$&quot;* #,##0.00_);_(&quot;$&quot;* \(#,##0.00\);_(&quot;$&quot;* &quot;-&quot;??_);_(@_)">
                        <c:v>2474.1051629491285</c:v>
                      </c:pt>
                      <c:pt idx="68" formatCode="_(&quot;$&quot;* #,##0.00_);_(&quot;$&quot;* \(#,##0.00\);_(&quot;$&quot;* &quot;-&quot;??_);_(@_)">
                        <c:v>2581.8887975708585</c:v>
                      </c:pt>
                      <c:pt idx="69" formatCode="_(&quot;$&quot;* #,##0.00_);_(&quot;$&quot;* \(#,##0.00\);_(&quot;$&quot;* &quot;-&quot;??_);_(@_)">
                        <c:v>1638.5387136506743</c:v>
                      </c:pt>
                      <c:pt idx="70" formatCode="_(&quot;$&quot;* #,##0.00_);_(&quot;$&quot;* \(#,##0.00\);_(&quot;$&quot;* &quot;-&quot;??_);_(@_)">
                        <c:v>1292.0531959380878</c:v>
                      </c:pt>
                      <c:pt idx="71" formatCode="_(&quot;$&quot;* #,##0.00_);_(&quot;$&quot;* \(#,##0.00\);_(&quot;$&quot;* &quot;-&quot;??_);_(@_)">
                        <c:v>371.22965561781893</c:v>
                      </c:pt>
                    </c:numCache>
                  </c:numRef>
                </c:val>
                <c:extLst>
                  <c:ext xmlns:c16="http://schemas.microsoft.com/office/drawing/2014/chart" uri="{C3380CC4-5D6E-409C-BE32-E72D297353CC}">
                    <c16:uniqueId val="{00000008-9E44-4807-A74B-725C634AD7B6}"/>
                  </c:ext>
                </c:extLst>
              </c15:ser>
            </c15:filteredAreaSeries>
            <c15:filteredAreaSeries>
              <c15:ser>
                <c:idx val="9"/>
                <c:order val="9"/>
                <c:tx>
                  <c:v>diff, low, surplus</c:v>
                </c:tx>
                <c:spPr>
                  <a:pattFill prst="lgConfetti">
                    <a:fgClr>
                      <a:schemeClr val="accent2"/>
                    </a:fgClr>
                    <a:bgClr>
                      <a:schemeClr val="bg1"/>
                    </a:bgClr>
                  </a:pattFill>
                  <a:ln>
                    <a:noFill/>
                  </a:ln>
                  <a:effectLst/>
                </c:spPr>
                <c:cat>
                  <c:numRef>
                    <c:extLst xmlns:c15="http://schemas.microsoft.com/office/drawing/2012/chart">
                      <c:ext xmlns:c15="http://schemas.microsoft.com/office/drawing/2012/char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xmlns:c15="http://schemas.microsoft.com/office/drawing/2012/chart">
                      <c:ext xmlns:c15="http://schemas.microsoft.com/office/drawing/2012/chart" uri="{02D57815-91ED-43cb-92C2-25804820EDAC}">
                        <c15:formulaRef>
                          <c15:sqref>'AtomicAudit 1948-1996'!$AT$8:$AT$89</c15:sqref>
                        </c15:formulaRef>
                      </c:ext>
                    </c:extLst>
                    <c:numCache>
                      <c:formatCode>General</c:formatCode>
                      <c:ptCount val="81"/>
                      <c:pt idx="72" formatCode="_(&quot;$&quot;* #,##0.00_);_(&quot;$&quot;* \(#,##0.00\);_(&quot;$&quot;* &quot;-&quot;??_);_(@_)">
                        <c:v>-104.1466599748419</c:v>
                      </c:pt>
                      <c:pt idx="73" formatCode="_(&quot;$&quot;* #,##0.00_);_(&quot;$&quot;* \(#,##0.00\);_(&quot;$&quot;* &quot;-&quot;??_);_(@_)">
                        <c:v>-1407.2975452980954</c:v>
                      </c:pt>
                      <c:pt idx="74" formatCode="_(&quot;$&quot;* #,##0.00_);_(&quot;$&quot;* \(#,##0.00\);_(&quot;$&quot;* &quot;-&quot;??_);_(@_)">
                        <c:v>-1815.2663267539137</c:v>
                      </c:pt>
                      <c:pt idx="75" formatCode="_(&quot;$&quot;* #,##0.00_);_(&quot;$&quot;* \(#,##0.00\);_(&quot;$&quot;* &quot;-&quot;??_);_(@_)">
                        <c:v>-3162.2545212250516</c:v>
                      </c:pt>
                      <c:pt idx="76" formatCode="_(&quot;$&quot;* #,##0.00_);_(&quot;$&quot;* \(#,##0.00\);_(&quot;$&quot;* &quot;-&quot;??_);_(@_)">
                        <c:v>-5032.1214660469122</c:v>
                      </c:pt>
                      <c:pt idx="77" formatCode="_(&quot;$&quot;* #,##0.00_);_(&quot;$&quot;* \(#,##0.00\);_(&quot;$&quot;* &quot;-&quot;??_);_(@_)">
                        <c:v>-5735.6747972852099</c:v>
                      </c:pt>
                      <c:pt idx="78" formatCode="_(&quot;$&quot;* #,##0.00_);_(&quot;$&quot;* \(#,##0.00\);_(&quot;$&quot;* &quot;-&quot;??_);_(@_)">
                        <c:v>-5807.7807640340543</c:v>
                      </c:pt>
                      <c:pt idx="79" formatCode="_(&quot;$&quot;* #,##0.00_);_(&quot;$&quot;* \(#,##0.00\);_(&quot;$&quot;* &quot;-&quot;??_);_(@_)">
                        <c:v>-6871.8943244366274</c:v>
                      </c:pt>
                    </c:numCache>
                  </c:numRef>
                </c:val>
                <c:extLst xmlns:c15="http://schemas.microsoft.com/office/drawing/2012/chart">
                  <c:ext xmlns:c16="http://schemas.microsoft.com/office/drawing/2014/chart" uri="{C3380CC4-5D6E-409C-BE32-E72D297353CC}">
                    <c16:uniqueId val="{00000009-9E44-4807-A74B-725C634AD7B6}"/>
                  </c:ext>
                </c:extLst>
              </c15:ser>
            </c15:filteredAreaSeries>
          </c:ext>
        </c:extLst>
      </c:areaChart>
      <c:scatterChart>
        <c:scatterStyle val="lineMarker"/>
        <c:varyColors val="0"/>
        <c:ser>
          <c:idx val="4"/>
          <c:order val="0"/>
          <c:tx>
            <c:v>RDT&amp;E</c:v>
          </c:tx>
          <c:spPr>
            <a:ln w="19050" cap="rnd">
              <a:solidFill>
                <a:schemeClr val="accent5"/>
              </a:solidFill>
              <a:prstDash val="dash"/>
              <a:round/>
            </a:ln>
            <a:effectLst/>
          </c:spPr>
          <c:marker>
            <c:symbol val="none"/>
          </c:marker>
          <c:yVal>
            <c:numRef>
              <c:f>'AtomicAudit 1948-1996'!$P$8:$P$89</c:f>
              <c:numCache>
                <c:formatCode>General</c:formatCode>
                <c:ptCount val="81"/>
                <c:pt idx="11">
                  <c:v>1243.3716397058822</c:v>
                </c:pt>
                <c:pt idx="12">
                  <c:v>1390.2071316725978</c:v>
                </c:pt>
                <c:pt idx="13">
                  <c:v>1407.3962076124569</c:v>
                </c:pt>
                <c:pt idx="14">
                  <c:v>1684.1239793814432</c:v>
                </c:pt>
                <c:pt idx="15">
                  <c:v>1837.2241216216214</c:v>
                </c:pt>
                <c:pt idx="16">
                  <c:v>1882.2866688963213</c:v>
                </c:pt>
                <c:pt idx="21">
                  <c:v>2133.3220000000001</c:v>
                </c:pt>
                <c:pt idx="22">
                  <c:v>2124.3656586826351</c:v>
                </c:pt>
                <c:pt idx="23">
                  <c:v>2082.3622758620691</c:v>
                </c:pt>
                <c:pt idx="24">
                  <c:v>2111.3370245231604</c:v>
                </c:pt>
                <c:pt idx="25">
                  <c:v>2079.1688195876291</c:v>
                </c:pt>
                <c:pt idx="26">
                  <c:v>1990.306</c:v>
                </c:pt>
                <c:pt idx="27">
                  <c:v>1906.8514880382775</c:v>
                </c:pt>
                <c:pt idx="28">
                  <c:v>1955.3572702702704</c:v>
                </c:pt>
                <c:pt idx="29">
                  <c:v>1827.5878296146045</c:v>
                </c:pt>
                <c:pt idx="30">
                  <c:v>1788.3645724907065</c:v>
                </c:pt>
                <c:pt idx="31">
                  <c:v>1900.1774340949034</c:v>
                </c:pt>
                <c:pt idx="32">
                  <c:v>1827.171</c:v>
                </c:pt>
                <c:pt idx="33">
                  <c:v>1808.3188711656442</c:v>
                </c:pt>
                <c:pt idx="34">
                  <c:v>1756.5260578512398</c:v>
                </c:pt>
                <c:pt idx="35">
                  <c:v>2058.8055728155341</c:v>
                </c:pt>
                <c:pt idx="36">
                  <c:v>2138.16</c:v>
                </c:pt>
                <c:pt idx="37">
                  <c:v>2322.527968911917</c:v>
                </c:pt>
                <c:pt idx="38">
                  <c:v>2524.8570180722895</c:v>
                </c:pt>
                <c:pt idx="39">
                  <c:v>2238.2554590952841</c:v>
                </c:pt>
                <c:pt idx="40">
                  <c:v>2917.008033457249</c:v>
                </c:pt>
                <c:pt idx="41">
                  <c:v>2823.5547098540151</c:v>
                </c:pt>
                <c:pt idx="42">
                  <c:v>2853.3013890845068</c:v>
                </c:pt>
                <c:pt idx="43">
                  <c:v>2828.3438951817416</c:v>
                </c:pt>
                <c:pt idx="44">
                  <c:v>2653.9559854838708</c:v>
                </c:pt>
                <c:pt idx="45">
                  <c:v>2528.4944299923491</c:v>
                </c:pt>
                <c:pt idx="46">
                  <c:v>2438.6748105726874</c:v>
                </c:pt>
                <c:pt idx="47">
                  <c:v>2689.424544547398</c:v>
                </c:pt>
                <c:pt idx="48">
                  <c:v>2849.0865633217995</c:v>
                </c:pt>
                <c:pt idx="49">
                  <c:v>2470.9343319838058</c:v>
                </c:pt>
                <c:pt idx="50">
                  <c:v>2487.9294212598425</c:v>
                </c:pt>
                <c:pt idx="51">
                  <c:v>2820.806019120459</c:v>
                </c:pt>
                <c:pt idx="60">
                  <c:v>2755.9530997611678</c:v>
                </c:pt>
                <c:pt idx="61">
                  <c:v>2508.3378529478123</c:v>
                </c:pt>
                <c:pt idx="62">
                  <c:v>2275.2970693350085</c:v>
                </c:pt>
                <c:pt idx="63">
                  <c:v>2247.7871395557263</c:v>
                </c:pt>
                <c:pt idx="64">
                  <c:v>2274.1099197156168</c:v>
                </c:pt>
                <c:pt idx="65">
                  <c:v>2352.034919387535</c:v>
                </c:pt>
                <c:pt idx="66">
                  <c:v>2419.1735045648593</c:v>
                </c:pt>
                <c:pt idx="67">
                  <c:v>2469.1273521993689</c:v>
                </c:pt>
                <c:pt idx="68">
                  <c:v>2671.7948390132656</c:v>
                </c:pt>
                <c:pt idx="69">
                  <c:v>3331.0571928842951</c:v>
                </c:pt>
                <c:pt idx="70">
                  <c:v>3784.0530081704828</c:v>
                </c:pt>
                <c:pt idx="71">
                  <c:v>4156.2613578541986</c:v>
                </c:pt>
                <c:pt idx="72">
                  <c:v>4115.0499741389604</c:v>
                </c:pt>
                <c:pt idx="73">
                  <c:v>4773.0249145335301</c:v>
                </c:pt>
                <c:pt idx="74">
                  <c:v>5012.7752097449838</c:v>
                </c:pt>
                <c:pt idx="75">
                  <c:v>5794.7056992939351</c:v>
                </c:pt>
                <c:pt idx="76">
                  <c:v>6150.7173903528019</c:v>
                </c:pt>
                <c:pt idx="77">
                  <c:v>5200.7140106620427</c:v>
                </c:pt>
                <c:pt idx="78">
                  <c:v>5281.8381056832077</c:v>
                </c:pt>
                <c:pt idx="79">
                  <c:v>5856.2012092205887</c:v>
                </c:pt>
              </c:numCache>
            </c:numRef>
          </c:yVal>
          <c:smooth val="0"/>
          <c:extLst>
            <c:ext xmlns:c16="http://schemas.microsoft.com/office/drawing/2014/chart" uri="{C3380CC4-5D6E-409C-BE32-E72D297353CC}">
              <c16:uniqueId val="{00000002-9E44-4807-A74B-725C634AD7B6}"/>
            </c:ext>
          </c:extLst>
        </c:ser>
        <c:ser>
          <c:idx val="5"/>
          <c:order val="1"/>
          <c:tx>
            <c:v>Production</c:v>
          </c:tx>
          <c:spPr>
            <a:ln w="19050" cap="rnd">
              <a:solidFill>
                <a:schemeClr val="accent6"/>
              </a:solidFill>
              <a:prstDash val="sysDash"/>
              <a:round/>
            </a:ln>
            <a:effectLst/>
          </c:spPr>
          <c:marker>
            <c:symbol val="none"/>
          </c:marker>
          <c:yVal>
            <c:numRef>
              <c:f>'AtomicAudit 1948-1996'!$Y$8:$Y$89</c:f>
              <c:numCache>
                <c:formatCode>General</c:formatCode>
                <c:ptCount val="81"/>
                <c:pt idx="11">
                  <c:v>1226.809125</c:v>
                </c:pt>
                <c:pt idx="12">
                  <c:v>1726.8800284697511</c:v>
                </c:pt>
                <c:pt idx="13">
                  <c:v>2598.7838200692045</c:v>
                </c:pt>
                <c:pt idx="14">
                  <c:v>3120.5501443298963</c:v>
                </c:pt>
                <c:pt idx="15">
                  <c:v>3277.6513175675673</c:v>
                </c:pt>
                <c:pt idx="16">
                  <c:v>3467.5401070234116</c:v>
                </c:pt>
                <c:pt idx="18">
                  <c:v>5383.0801764705875</c:v>
                </c:pt>
                <c:pt idx="19">
                  <c:v>5628.1409419354841</c:v>
                </c:pt>
                <c:pt idx="20">
                  <c:v>4990.2368571428569</c:v>
                </c:pt>
                <c:pt idx="21">
                  <c:v>2470.9986666666668</c:v>
                </c:pt>
                <c:pt idx="22">
                  <c:v>2333.4302155688624</c:v>
                </c:pt>
                <c:pt idx="23">
                  <c:v>2248.8033103448279</c:v>
                </c:pt>
                <c:pt idx="24">
                  <c:v>2324.399689373297</c:v>
                </c:pt>
                <c:pt idx="25">
                  <c:v>2528.6740051546394</c:v>
                </c:pt>
                <c:pt idx="26">
                  <c:v>2853.1692000000003</c:v>
                </c:pt>
                <c:pt idx="27">
                  <c:v>3068.5143444976079</c:v>
                </c:pt>
                <c:pt idx="28">
                  <c:v>2927.2379594594595</c:v>
                </c:pt>
                <c:pt idx="29">
                  <c:v>2443.7460121703853</c:v>
                </c:pt>
                <c:pt idx="30">
                  <c:v>2256.0906914498141</c:v>
                </c:pt>
                <c:pt idx="31">
                  <c:v>1975.3927908611602</c:v>
                </c:pt>
                <c:pt idx="32">
                  <c:v>2114.442</c:v>
                </c:pt>
                <c:pt idx="33">
                  <c:v>2484.9578374233129</c:v>
                </c:pt>
                <c:pt idx="34">
                  <c:v>2721.4408264462813</c:v>
                </c:pt>
                <c:pt idx="35">
                  <c:v>2921.0670873786407</c:v>
                </c:pt>
                <c:pt idx="36">
                  <c:v>3476.2799999999997</c:v>
                </c:pt>
                <c:pt idx="37">
                  <c:v>4262.9142217616582</c:v>
                </c:pt>
                <c:pt idx="38">
                  <c:v>4756.0358493975909</c:v>
                </c:pt>
                <c:pt idx="39">
                  <c:v>5158.796344562079</c:v>
                </c:pt>
                <c:pt idx="40">
                  <c:v>5401.877804832714</c:v>
                </c:pt>
                <c:pt idx="41">
                  <c:v>5112.4631551094899</c:v>
                </c:pt>
                <c:pt idx="42">
                  <c:v>5097.5887816901404</c:v>
                </c:pt>
                <c:pt idx="43">
                  <c:v>5042.4927032967034</c:v>
                </c:pt>
                <c:pt idx="44">
                  <c:v>4654.9977967741934</c:v>
                </c:pt>
                <c:pt idx="45">
                  <c:v>5069.5451614384083</c:v>
                </c:pt>
                <c:pt idx="46">
                  <c:v>5889.2508237885468</c:v>
                </c:pt>
                <c:pt idx="47">
                  <c:v>5324.0330848182466</c:v>
                </c:pt>
                <c:pt idx="48">
                  <c:v>4771.3403709342556</c:v>
                </c:pt>
                <c:pt idx="49">
                  <c:v>3549.6339595141703</c:v>
                </c:pt>
                <c:pt idx="50">
                  <c:v>3225.4612440944879</c:v>
                </c:pt>
                <c:pt idx="51">
                  <c:v>3543.1325277246651</c:v>
                </c:pt>
                <c:pt idx="60">
                  <c:v>5934.6021182778577</c:v>
                </c:pt>
                <c:pt idx="61">
                  <c:v>6155.7066050092317</c:v>
                </c:pt>
                <c:pt idx="62">
                  <c:v>6183.4454088147168</c:v>
                </c:pt>
                <c:pt idx="63">
                  <c:v>6007.3269591299686</c:v>
                </c:pt>
                <c:pt idx="64">
                  <c:v>6609.4926270888682</c:v>
                </c:pt>
                <c:pt idx="65">
                  <c:v>6608.2928188033402</c:v>
                </c:pt>
                <c:pt idx="66">
                  <c:v>6844.6378166221175</c:v>
                </c:pt>
                <c:pt idx="67">
                  <c:v>6797.0449566414054</c:v>
                </c:pt>
                <c:pt idx="68">
                  <c:v>6578.7982984331202</c:v>
                </c:pt>
                <c:pt idx="69">
                  <c:v>6262.5281968333411</c:v>
                </c:pt>
                <c:pt idx="70">
                  <c:v>6229.9601231484685</c:v>
                </c:pt>
                <c:pt idx="71">
                  <c:v>6227.6604046914154</c:v>
                </c:pt>
                <c:pt idx="72">
                  <c:v>6029.362388265401</c:v>
                </c:pt>
                <c:pt idx="73">
                  <c:v>6234.4047324833309</c:v>
                </c:pt>
                <c:pt idx="74">
                  <c:v>6336.2366329271672</c:v>
                </c:pt>
                <c:pt idx="75">
                  <c:v>6822.9613902029832</c:v>
                </c:pt>
                <c:pt idx="76">
                  <c:v>7124.1216343673759</c:v>
                </c:pt>
                <c:pt idx="77">
                  <c:v>8064.5779365895942</c:v>
                </c:pt>
                <c:pt idx="78">
                  <c:v>7640.5775576936967</c:v>
                </c:pt>
                <c:pt idx="79">
                  <c:v>7726.1528049058688</c:v>
                </c:pt>
              </c:numCache>
            </c:numRef>
          </c:yVal>
          <c:smooth val="0"/>
          <c:extLst>
            <c:ext xmlns:c16="http://schemas.microsoft.com/office/drawing/2014/chart" uri="{C3380CC4-5D6E-409C-BE32-E72D297353CC}">
              <c16:uniqueId val="{00000003-9E44-4807-A74B-725C634AD7B6}"/>
            </c:ext>
          </c:extLst>
        </c:ser>
        <c:ser>
          <c:idx val="6"/>
          <c:order val="2"/>
          <c:tx>
            <c:v>Construction</c:v>
          </c:tx>
          <c:spPr>
            <a:ln w="19050" cap="rnd">
              <a:solidFill>
                <a:schemeClr val="accent1">
                  <a:lumMod val="60000"/>
                </a:schemeClr>
              </a:solidFill>
              <a:prstDash val="dashDot"/>
              <a:round/>
            </a:ln>
            <a:effectLst/>
          </c:spPr>
          <c:marker>
            <c:symbol val="none"/>
          </c:marker>
          <c:yVal>
            <c:numRef>
              <c:f>'AtomicAudit 1948-1996'!$AH$8:$AH$89</c:f>
              <c:numCache>
                <c:formatCode>General</c:formatCode>
                <c:ptCount val="81"/>
                <c:pt idx="4">
                  <c:v>1151.9397983193278</c:v>
                </c:pt>
                <c:pt idx="5">
                  <c:v>1054.8171784232366</c:v>
                </c:pt>
                <c:pt idx="6">
                  <c:v>1282.1934461538463</c:v>
                </c:pt>
                <c:pt idx="7">
                  <c:v>1311.4297358490567</c:v>
                </c:pt>
                <c:pt idx="8">
                  <c:v>514.61656179775287</c:v>
                </c:pt>
                <c:pt idx="9">
                  <c:v>490.45449814126397</c:v>
                </c:pt>
                <c:pt idx="10">
                  <c:v>361.40890298507463</c:v>
                </c:pt>
                <c:pt idx="11">
                  <c:v>507.52277205882348</c:v>
                </c:pt>
                <c:pt idx="12">
                  <c:v>713.42590035587182</c:v>
                </c:pt>
                <c:pt idx="13">
                  <c:v>538.90804152249132</c:v>
                </c:pt>
                <c:pt idx="14">
                  <c:v>406.93212371134013</c:v>
                </c:pt>
                <c:pt idx="15">
                  <c:v>307.65350675675671</c:v>
                </c:pt>
                <c:pt idx="16">
                  <c:v>273.35666889632108</c:v>
                </c:pt>
                <c:pt idx="17">
                  <c:v>1045.2717417218544</c:v>
                </c:pt>
                <c:pt idx="18">
                  <c:v>1320.7948235294116</c:v>
                </c:pt>
                <c:pt idx="19">
                  <c:v>1138.7072322580646</c:v>
                </c:pt>
                <c:pt idx="20">
                  <c:v>1229.9376</c:v>
                </c:pt>
                <c:pt idx="21">
                  <c:v>1088.5106666666666</c:v>
                </c:pt>
                <c:pt idx="22">
                  <c:v>887.32007784431141</c:v>
                </c:pt>
                <c:pt idx="23">
                  <c:v>1578.4158103448276</c:v>
                </c:pt>
                <c:pt idx="24">
                  <c:v>2200.7707356948226</c:v>
                </c:pt>
                <c:pt idx="25">
                  <c:v>1393.300206185567</c:v>
                </c:pt>
                <c:pt idx="26">
                  <c:v>956.61813333333339</c:v>
                </c:pt>
                <c:pt idx="27">
                  <c:v>1326.4049712918661</c:v>
                </c:pt>
                <c:pt idx="28">
                  <c:v>1144.3695810810812</c:v>
                </c:pt>
                <c:pt idx="29">
                  <c:v>841.34311156186618</c:v>
                </c:pt>
                <c:pt idx="30">
                  <c:v>1015.5996802973979</c:v>
                </c:pt>
                <c:pt idx="31">
                  <c:v>869.78359929701242</c:v>
                </c:pt>
                <c:pt idx="32">
                  <c:v>794.37599999999986</c:v>
                </c:pt>
                <c:pt idx="33">
                  <c:v>944.13591717791417</c:v>
                </c:pt>
                <c:pt idx="34">
                  <c:v>1047.3558099173556</c:v>
                </c:pt>
                <c:pt idx="35">
                  <c:v>1242.2345461165048</c:v>
                </c:pt>
                <c:pt idx="36">
                  <c:v>1501.3139999999999</c:v>
                </c:pt>
                <c:pt idx="37">
                  <c:v>2153.1318155440417</c:v>
                </c:pt>
                <c:pt idx="38">
                  <c:v>2194.6709819277107</c:v>
                </c:pt>
                <c:pt idx="39">
                  <c:v>1997.3030933589989</c:v>
                </c:pt>
                <c:pt idx="40">
                  <c:v>2502.2151133828997</c:v>
                </c:pt>
                <c:pt idx="41">
                  <c:v>2374.6397518248177</c:v>
                </c:pt>
                <c:pt idx="42">
                  <c:v>1984.5358415492958</c:v>
                </c:pt>
                <c:pt idx="43">
                  <c:v>1793.6237396449706</c:v>
                </c:pt>
                <c:pt idx="44">
                  <c:v>1504.0900451612902</c:v>
                </c:pt>
                <c:pt idx="45">
                  <c:v>1524.728919663351</c:v>
                </c:pt>
                <c:pt idx="46">
                  <c:v>1551.2825814977975</c:v>
                </c:pt>
                <c:pt idx="47">
                  <c:v>1271.7771703492515</c:v>
                </c:pt>
                <c:pt idx="48">
                  <c:v>1201.4086297577855</c:v>
                </c:pt>
                <c:pt idx="49">
                  <c:v>714.57336437246977</c:v>
                </c:pt>
                <c:pt idx="50">
                  <c:v>635.54846456692917</c:v>
                </c:pt>
                <c:pt idx="51">
                  <c:v>478.88483747609939</c:v>
                </c:pt>
                <c:pt idx="60">
                  <c:v>1920.6758958963267</c:v>
                </c:pt>
                <c:pt idx="61">
                  <c:v>1193.947761412516</c:v>
                </c:pt>
                <c:pt idx="62">
                  <c:v>1052.5933071697118</c:v>
                </c:pt>
                <c:pt idx="63">
                  <c:v>1009.4354692665653</c:v>
                </c:pt>
                <c:pt idx="64">
                  <c:v>991.93993051914276</c:v>
                </c:pt>
                <c:pt idx="65">
                  <c:v>719.75200722572083</c:v>
                </c:pt>
                <c:pt idx="66">
                  <c:v>907.47047073405008</c:v>
                </c:pt>
                <c:pt idx="67">
                  <c:v>899.9225282100507</c:v>
                </c:pt>
                <c:pt idx="68">
                  <c:v>807.71806498270905</c:v>
                </c:pt>
                <c:pt idx="69">
                  <c:v>1408.0758966316423</c:v>
                </c:pt>
                <c:pt idx="70">
                  <c:v>1334.1336727429134</c:v>
                </c:pt>
                <c:pt idx="71">
                  <c:v>1885.0485818365187</c:v>
                </c:pt>
                <c:pt idx="72">
                  <c:v>2599.9342975704358</c:v>
                </c:pt>
                <c:pt idx="73">
                  <c:v>3040.0678982811883</c:v>
                </c:pt>
                <c:pt idx="74">
                  <c:v>3106.4544840817152</c:v>
                </c:pt>
                <c:pt idx="75">
                  <c:v>3184.787431728088</c:v>
                </c:pt>
                <c:pt idx="76">
                  <c:v>4397.4824413266851</c:v>
                </c:pt>
                <c:pt idx="77">
                  <c:v>5110.5828500335247</c:v>
                </c:pt>
                <c:pt idx="78">
                  <c:v>5525.5651006571015</c:v>
                </c:pt>
                <c:pt idx="79">
                  <c:v>5929.7403103101251</c:v>
                </c:pt>
              </c:numCache>
            </c:numRef>
          </c:yVal>
          <c:smooth val="0"/>
          <c:extLst>
            <c:ext xmlns:c16="http://schemas.microsoft.com/office/drawing/2014/chart" uri="{C3380CC4-5D6E-409C-BE32-E72D297353CC}">
              <c16:uniqueId val="{00000004-9E44-4807-A74B-725C634AD7B6}"/>
            </c:ext>
          </c:extLst>
        </c:ser>
        <c:ser>
          <c:idx val="7"/>
          <c:order val="3"/>
          <c:tx>
            <c:v>EM, back-attributed</c:v>
          </c:tx>
          <c:spPr>
            <a:ln w="19050" cap="rnd">
              <a:solidFill>
                <a:schemeClr val="accent2">
                  <a:lumMod val="60000"/>
                </a:schemeClr>
              </a:solidFill>
              <a:prstDash val="lgDash"/>
              <a:round/>
            </a:ln>
            <a:effectLst/>
          </c:spPr>
          <c:marker>
            <c:symbol val="none"/>
          </c:marker>
          <c:yVal>
            <c:numRef>
              <c:f>'AtomicAudit 1948-1996'!$AK$8:$AK$89</c:f>
              <c:numCache>
                <c:formatCode>General</c:formatCode>
                <c:ptCount val="81"/>
                <c:pt idx="3" formatCode="_(&quot;$&quot;* #,##0.00_);_(&quot;$&quot;* \(#,##0.00\);_(&quot;$&quot;* &quot;-&quot;??_);_(@_)">
                  <c:v>1509.8570852535629</c:v>
                </c:pt>
                <c:pt idx="4" formatCode="_(&quot;$&quot;* #,##0.00_);_(&quot;$&quot;* \(#,##0.00\);_(&quot;$&quot;* &quot;-&quot;??_);_(@_)">
                  <c:v>1509.8570852535629</c:v>
                </c:pt>
                <c:pt idx="5" formatCode="_(&quot;$&quot;* #,##0.00_);_(&quot;$&quot;* \(#,##0.00\);_(&quot;$&quot;* &quot;-&quot;??_);_(@_)">
                  <c:v>1509.8570852535629</c:v>
                </c:pt>
                <c:pt idx="6" formatCode="_(&quot;$&quot;* #,##0.00_);_(&quot;$&quot;* \(#,##0.00\);_(&quot;$&quot;* &quot;-&quot;??_);_(@_)">
                  <c:v>1509.8570852535629</c:v>
                </c:pt>
                <c:pt idx="7" formatCode="_(&quot;$&quot;* #,##0.00_);_(&quot;$&quot;* \(#,##0.00\);_(&quot;$&quot;* &quot;-&quot;??_);_(@_)">
                  <c:v>1509.8570852535629</c:v>
                </c:pt>
                <c:pt idx="8" formatCode="_(&quot;$&quot;* #,##0.00_);_(&quot;$&quot;* \(#,##0.00\);_(&quot;$&quot;* &quot;-&quot;??_);_(@_)">
                  <c:v>1509.8570852535629</c:v>
                </c:pt>
                <c:pt idx="9" formatCode="_(&quot;$&quot;* #,##0.00_);_(&quot;$&quot;* \(#,##0.00\);_(&quot;$&quot;* &quot;-&quot;??_);_(@_)">
                  <c:v>1509.8570852535629</c:v>
                </c:pt>
                <c:pt idx="10" formatCode="_(&quot;$&quot;* #,##0.00_);_(&quot;$&quot;* \(#,##0.00\);_(&quot;$&quot;* &quot;-&quot;??_);_(@_)">
                  <c:v>1509.8570852535629</c:v>
                </c:pt>
                <c:pt idx="11" formatCode="_(&quot;$&quot;* #,##0.00_);_(&quot;$&quot;* \(#,##0.00\);_(&quot;$&quot;* &quot;-&quot;??_);_(@_)">
                  <c:v>1509.8570852535629</c:v>
                </c:pt>
                <c:pt idx="12" formatCode="_(&quot;$&quot;* #,##0.00_);_(&quot;$&quot;* \(#,##0.00\);_(&quot;$&quot;* &quot;-&quot;??_);_(@_)">
                  <c:v>1509.8570852535629</c:v>
                </c:pt>
                <c:pt idx="13" formatCode="_(&quot;$&quot;* #,##0.00_);_(&quot;$&quot;* \(#,##0.00\);_(&quot;$&quot;* &quot;-&quot;??_);_(@_)">
                  <c:v>1509.8570852535629</c:v>
                </c:pt>
                <c:pt idx="14" formatCode="_(&quot;$&quot;* #,##0.00_);_(&quot;$&quot;* \(#,##0.00\);_(&quot;$&quot;* &quot;-&quot;??_);_(@_)">
                  <c:v>1509.8570852535629</c:v>
                </c:pt>
                <c:pt idx="15" formatCode="_(&quot;$&quot;* #,##0.00_);_(&quot;$&quot;* \(#,##0.00\);_(&quot;$&quot;* &quot;-&quot;??_);_(@_)">
                  <c:v>1509.8570852535629</c:v>
                </c:pt>
                <c:pt idx="16" formatCode="_(&quot;$&quot;* #,##0.00_);_(&quot;$&quot;* \(#,##0.00\);_(&quot;$&quot;* &quot;-&quot;??_);_(@_)">
                  <c:v>1509.8570852535629</c:v>
                </c:pt>
                <c:pt idx="17" formatCode="_(&quot;$&quot;* #,##0.00_);_(&quot;$&quot;* \(#,##0.00\);_(&quot;$&quot;* &quot;-&quot;??_);_(@_)">
                  <c:v>1509.8570852535629</c:v>
                </c:pt>
                <c:pt idx="18" formatCode="_(&quot;$&quot;* #,##0.00_);_(&quot;$&quot;* \(#,##0.00\);_(&quot;$&quot;* &quot;-&quot;??_);_(@_)">
                  <c:v>1509.8570852535629</c:v>
                </c:pt>
                <c:pt idx="19" formatCode="_(&quot;$&quot;* #,##0.00_);_(&quot;$&quot;* \(#,##0.00\);_(&quot;$&quot;* &quot;-&quot;??_);_(@_)">
                  <c:v>1509.8570852535629</c:v>
                </c:pt>
                <c:pt idx="20" formatCode="_(&quot;$&quot;* #,##0.00_);_(&quot;$&quot;* \(#,##0.00\);_(&quot;$&quot;* &quot;-&quot;??_);_(@_)">
                  <c:v>1509.8570852535629</c:v>
                </c:pt>
                <c:pt idx="21" formatCode="_(&quot;$&quot;* #,##0.00_);_(&quot;$&quot;* \(#,##0.00\);_(&quot;$&quot;* &quot;-&quot;??_);_(@_)">
                  <c:v>1509.8570852535629</c:v>
                </c:pt>
                <c:pt idx="22" formatCode="_(&quot;$&quot;* #,##0.00_);_(&quot;$&quot;* \(#,##0.00\);_(&quot;$&quot;* &quot;-&quot;??_);_(@_)">
                  <c:v>1509.8570852535629</c:v>
                </c:pt>
                <c:pt idx="23" formatCode="_(&quot;$&quot;* #,##0.00_);_(&quot;$&quot;* \(#,##0.00\);_(&quot;$&quot;* &quot;-&quot;??_);_(@_)">
                  <c:v>1509.8570852535629</c:v>
                </c:pt>
                <c:pt idx="24" formatCode="_(&quot;$&quot;* #,##0.00_);_(&quot;$&quot;* \(#,##0.00\);_(&quot;$&quot;* &quot;-&quot;??_);_(@_)">
                  <c:v>1509.8570852535629</c:v>
                </c:pt>
                <c:pt idx="25" formatCode="_(&quot;$&quot;* #,##0.00_);_(&quot;$&quot;* \(#,##0.00\);_(&quot;$&quot;* &quot;-&quot;??_);_(@_)">
                  <c:v>1509.8570852535629</c:v>
                </c:pt>
                <c:pt idx="26" formatCode="_(&quot;$&quot;* #,##0.00_);_(&quot;$&quot;* \(#,##0.00\);_(&quot;$&quot;* &quot;-&quot;??_);_(@_)">
                  <c:v>1509.8570852535629</c:v>
                </c:pt>
                <c:pt idx="27" formatCode="_(&quot;$&quot;* #,##0.00_);_(&quot;$&quot;* \(#,##0.00\);_(&quot;$&quot;* &quot;-&quot;??_);_(@_)">
                  <c:v>1509.8570852535629</c:v>
                </c:pt>
                <c:pt idx="28" formatCode="_(&quot;$&quot;* #,##0.00_);_(&quot;$&quot;* \(#,##0.00\);_(&quot;$&quot;* &quot;-&quot;??_);_(@_)">
                  <c:v>1509.8570852535629</c:v>
                </c:pt>
                <c:pt idx="29" formatCode="_(&quot;$&quot;* #,##0.00_);_(&quot;$&quot;* \(#,##0.00\);_(&quot;$&quot;* &quot;-&quot;??_);_(@_)">
                  <c:v>1509.8570852535629</c:v>
                </c:pt>
                <c:pt idx="30" formatCode="_(&quot;$&quot;* #,##0.00_);_(&quot;$&quot;* \(#,##0.00\);_(&quot;$&quot;* &quot;-&quot;??_);_(@_)">
                  <c:v>1509.8570852535629</c:v>
                </c:pt>
                <c:pt idx="31" formatCode="_(&quot;$&quot;* #,##0.00_);_(&quot;$&quot;* \(#,##0.00\);_(&quot;$&quot;* &quot;-&quot;??_);_(@_)">
                  <c:v>1509.8570852535629</c:v>
                </c:pt>
                <c:pt idx="32" formatCode="_(&quot;$&quot;* #,##0.00_);_(&quot;$&quot;* \(#,##0.00\);_(&quot;$&quot;* &quot;-&quot;??_);_(@_)">
                  <c:v>1509.8570852535629</c:v>
                </c:pt>
                <c:pt idx="33" formatCode="_(&quot;$&quot;* #,##0.00_);_(&quot;$&quot;* \(#,##0.00\);_(&quot;$&quot;* &quot;-&quot;??_);_(@_)">
                  <c:v>1509.8570852535629</c:v>
                </c:pt>
                <c:pt idx="34" formatCode="_(&quot;$&quot;* #,##0.00_);_(&quot;$&quot;* \(#,##0.00\);_(&quot;$&quot;* &quot;-&quot;??_);_(@_)">
                  <c:v>1509.8570852535629</c:v>
                </c:pt>
                <c:pt idx="35" formatCode="_(&quot;$&quot;* #,##0.00_);_(&quot;$&quot;* \(#,##0.00\);_(&quot;$&quot;* &quot;-&quot;??_);_(@_)">
                  <c:v>1509.8570852535629</c:v>
                </c:pt>
                <c:pt idx="36" formatCode="_(&quot;$&quot;* #,##0.00_);_(&quot;$&quot;* \(#,##0.00\);_(&quot;$&quot;* &quot;-&quot;??_);_(@_)">
                  <c:v>1509.8570852535629</c:v>
                </c:pt>
                <c:pt idx="37" formatCode="_(&quot;$&quot;* #,##0.00_);_(&quot;$&quot;* \(#,##0.00\);_(&quot;$&quot;* &quot;-&quot;??_);_(@_)">
                  <c:v>1509.8570852535629</c:v>
                </c:pt>
                <c:pt idx="38" formatCode="_(&quot;$&quot;* #,##0.00_);_(&quot;$&quot;* \(#,##0.00\);_(&quot;$&quot;* &quot;-&quot;??_);_(@_)">
                  <c:v>1509.8570852535629</c:v>
                </c:pt>
                <c:pt idx="39" formatCode="_(&quot;$&quot;* #,##0.00_);_(&quot;$&quot;* \(#,##0.00\);_(&quot;$&quot;* &quot;-&quot;??_);_(@_)">
                  <c:v>1509.8570852535629</c:v>
                </c:pt>
                <c:pt idx="40" formatCode="_(&quot;$&quot;* #,##0.00_);_(&quot;$&quot;* \(#,##0.00\);_(&quot;$&quot;* &quot;-&quot;??_);_(@_)">
                  <c:v>1509.8570852535629</c:v>
                </c:pt>
                <c:pt idx="41" formatCode="_(&quot;$&quot;* #,##0.00_);_(&quot;$&quot;* \(#,##0.00\);_(&quot;$&quot;* &quot;-&quot;??_);_(@_)">
                  <c:v>1509.8570852535629</c:v>
                </c:pt>
                <c:pt idx="42" formatCode="_(&quot;$&quot;* #,##0.00_);_(&quot;$&quot;* \(#,##0.00\);_(&quot;$&quot;* &quot;-&quot;??_);_(@_)">
                  <c:v>1509.8570852535629</c:v>
                </c:pt>
                <c:pt idx="43" formatCode="_(&quot;$&quot;* #,##0.00_);_(&quot;$&quot;* \(#,##0.00\);_(&quot;$&quot;* &quot;-&quot;??_);_(@_)">
                  <c:v>1509.8570852535629</c:v>
                </c:pt>
                <c:pt idx="44" formatCode="_(&quot;$&quot;* #,##0.00_);_(&quot;$&quot;* \(#,##0.00\);_(&quot;$&quot;* &quot;-&quot;??_);_(@_)">
                  <c:v>1509.8570852535629</c:v>
                </c:pt>
              </c:numCache>
            </c:numRef>
          </c:yVal>
          <c:smooth val="0"/>
          <c:extLst>
            <c:ext xmlns:c16="http://schemas.microsoft.com/office/drawing/2014/chart" uri="{C3380CC4-5D6E-409C-BE32-E72D297353CC}">
              <c16:uniqueId val="{00000005-9E44-4807-A74B-725C634AD7B6}"/>
            </c:ext>
          </c:extLst>
        </c:ser>
        <c:ser>
          <c:idx val="2"/>
          <c:order val="4"/>
          <c:tx>
            <c:v>WA Total</c:v>
          </c:tx>
          <c:spPr>
            <a:ln w="19050" cap="rnd">
              <a:solidFill>
                <a:schemeClr val="accent2"/>
              </a:solidFill>
              <a:round/>
            </a:ln>
            <a:effectLst/>
          </c:spPr>
          <c:marker>
            <c:symbol val="none"/>
          </c:marker>
          <c:yVal>
            <c:numRef>
              <c:f>'AtomicAudit 1948-1996'!$AN$8:$AN$89</c:f>
              <c:numCache>
                <c:formatCode>General</c:formatCode>
                <c:ptCount val="81"/>
                <c:pt idx="3">
                  <c:v>1960.0906556016598</c:v>
                </c:pt>
                <c:pt idx="4" formatCode="0.00">
                  <c:v>3888.0989928165882</c:v>
                </c:pt>
                <c:pt idx="5" formatCode="0.00">
                  <c:v>3710.2858321415297</c:v>
                </c:pt>
                <c:pt idx="6" formatCode="0.00">
                  <c:v>4543.3089544843324</c:v>
                </c:pt>
                <c:pt idx="7" formatCode="0.00">
                  <c:v>5325.1461871403553</c:v>
                </c:pt>
                <c:pt idx="8" formatCode="0.00">
                  <c:v>4772.3091526692933</c:v>
                </c:pt>
                <c:pt idx="9" formatCode="0.00">
                  <c:v>4609.2902674096968</c:v>
                </c:pt>
                <c:pt idx="10" formatCode="0.00">
                  <c:v>4731.3191673431147</c:v>
                </c:pt>
                <c:pt idx="11" formatCode="0.00">
                  <c:v>5062.5164896653278</c:v>
                </c:pt>
                <c:pt idx="12" formatCode="0.00">
                  <c:v>5925.5397044706451</c:v>
                </c:pt>
                <c:pt idx="13" formatCode="0.00">
                  <c:v>6873.3282340424912</c:v>
                </c:pt>
                <c:pt idx="14" formatCode="0.00">
                  <c:v>7278.7834151504694</c:v>
                </c:pt>
                <c:pt idx="15" formatCode="0.00">
                  <c:v>7248.7364568751836</c:v>
                </c:pt>
                <c:pt idx="16" formatCode="0.00">
                  <c:v>7354.7392457886808</c:v>
                </c:pt>
                <c:pt idx="17" formatCode="0.00">
                  <c:v>9510.820906445615</c:v>
                </c:pt>
                <c:pt idx="18" formatCode="0.00">
                  <c:v>9614.4476146653269</c:v>
                </c:pt>
                <c:pt idx="19" formatCode="0.00">
                  <c:v>10483.534407834208</c:v>
                </c:pt>
                <c:pt idx="20" formatCode="0.00">
                  <c:v>9962.1026852535615</c:v>
                </c:pt>
                <c:pt idx="21" formatCode="0.00">
                  <c:v>9255.5639185868968</c:v>
                </c:pt>
                <c:pt idx="22" formatCode="0.00">
                  <c:v>8767.3838457326056</c:v>
                </c:pt>
                <c:pt idx="23" formatCode="0.00">
                  <c:v>9714.4754128397708</c:v>
                </c:pt>
                <c:pt idx="24" formatCode="0.00">
                  <c:v>10867.955117951109</c:v>
                </c:pt>
                <c:pt idx="25" formatCode="0.00">
                  <c:v>9600.1210800989247</c:v>
                </c:pt>
                <c:pt idx="26" formatCode="0.00">
                  <c:v>9044.4166852535636</c:v>
                </c:pt>
                <c:pt idx="27" formatCode="0.00">
                  <c:v>9324.3300182679177</c:v>
                </c:pt>
                <c:pt idx="28" formatCode="0.00">
                  <c:v>8873.2484366049139</c:v>
                </c:pt>
                <c:pt idx="29" formatCode="0.00">
                  <c:v>7721.6975761257736</c:v>
                </c:pt>
                <c:pt idx="30" formatCode="0.00">
                  <c:v>7693.1724532833032</c:v>
                </c:pt>
                <c:pt idx="31" formatCode="0.00">
                  <c:v>7481.2777776964458</c:v>
                </c:pt>
                <c:pt idx="32" formatCode="0.00">
                  <c:v>7411.9220852535636</c:v>
                </c:pt>
                <c:pt idx="33" formatCode="0.00">
                  <c:v>7858.7146067259555</c:v>
                </c:pt>
                <c:pt idx="34" formatCode="0.00">
                  <c:v>8101.151308394059</c:v>
                </c:pt>
                <c:pt idx="35" formatCode="0.00">
                  <c:v>8650.0697357389981</c:v>
                </c:pt>
                <c:pt idx="36" formatCode="0.00">
                  <c:v>9845.4950852535621</c:v>
                </c:pt>
                <c:pt idx="37" formatCode="0.00">
                  <c:v>11609.936001315738</c:v>
                </c:pt>
                <c:pt idx="38" formatCode="0.00">
                  <c:v>12480.304290072841</c:v>
                </c:pt>
                <c:pt idx="39" formatCode="0.00">
                  <c:v>12605.125083328636</c:v>
                </c:pt>
                <c:pt idx="40" formatCode="0.00">
                  <c:v>14091.510250681073</c:v>
                </c:pt>
                <c:pt idx="41" formatCode="0.00">
                  <c:v>13655.810583428747</c:v>
                </c:pt>
                <c:pt idx="42" formatCode="0.00">
                  <c:v>13150.239025394409</c:v>
                </c:pt>
                <c:pt idx="43" formatCode="0.00">
                  <c:v>12762.302772489405</c:v>
                </c:pt>
                <c:pt idx="44" formatCode="0.00">
                  <c:v>11598.107690092273</c:v>
                </c:pt>
                <c:pt idx="45" formatCode="0.00">
                  <c:v>10603.673476664117</c:v>
                </c:pt>
                <c:pt idx="46" formatCode="0.00">
                  <c:v>11206.988920704847</c:v>
                </c:pt>
                <c:pt idx="47" formatCode="0.00">
                  <c:v>10754.028487526728</c:v>
                </c:pt>
                <c:pt idx="48" formatCode="0.00">
                  <c:v>10382.664680968857</c:v>
                </c:pt>
                <c:pt idx="49" formatCode="0.00">
                  <c:v>7925.2287449392725</c:v>
                </c:pt>
                <c:pt idx="50" formatCode="0.00">
                  <c:v>7032.628807086614</c:v>
                </c:pt>
                <c:pt idx="51" formatCode="0.00">
                  <c:v>7508.9552695984703</c:v>
                </c:pt>
                <c:pt idx="52" formatCode="0.0">
                  <c:v>7841.5499042242982</c:v>
                </c:pt>
                <c:pt idx="53" formatCode="0.0">
                  <c:v>8186.1805638773012</c:v>
                </c:pt>
                <c:pt idx="54" formatCode="0.0">
                  <c:v>8498.5498199279718</c:v>
                </c:pt>
                <c:pt idx="55" formatCode="0.0">
                  <c:v>8304.281968954705</c:v>
                </c:pt>
                <c:pt idx="56" formatCode="0.0">
                  <c:v>9112.4598655900627</c:v>
                </c:pt>
                <c:pt idx="57" formatCode="0.0">
                  <c:v>9711.2439081045031</c:v>
                </c:pt>
                <c:pt idx="58" formatCode="0.0">
                  <c:v>10094.405833956522</c:v>
                </c:pt>
                <c:pt idx="59" formatCode="0.0">
                  <c:v>10685.051480391743</c:v>
                </c:pt>
                <c:pt idx="60" formatCode="0.0">
                  <c:v>10611.231113935353</c:v>
                </c:pt>
                <c:pt idx="61" formatCode="0.0">
                  <c:v>9857.9922193695584</c:v>
                </c:pt>
                <c:pt idx="62" formatCode="0.0">
                  <c:v>9511.3357853194357</c:v>
                </c:pt>
                <c:pt idx="63" formatCode="0.0">
                  <c:v>9264.549567952261</c:v>
                </c:pt>
                <c:pt idx="64" formatCode="0.0">
                  <c:v>9875.5424773236264</c:v>
                </c:pt>
                <c:pt idx="65" formatCode="0.0">
                  <c:v>9680.0797454165968</c:v>
                </c:pt>
                <c:pt idx="66" formatCode="0.0">
                  <c:v>10171.281791921027</c:v>
                </c:pt>
                <c:pt idx="67" formatCode="0.0">
                  <c:v>10166.094837050825</c:v>
                </c:pt>
                <c:pt idx="68" formatCode="0.0">
                  <c:v>10058.311202429095</c:v>
                </c:pt>
                <c:pt idx="69" formatCode="0.0">
                  <c:v>11001.661286349279</c:v>
                </c:pt>
                <c:pt idx="70" formatCode="0.0">
                  <c:v>11348.146804061866</c:v>
                </c:pt>
                <c:pt idx="71" formatCode="0.0">
                  <c:v>12268.970344382134</c:v>
                </c:pt>
                <c:pt idx="72" formatCode="0.0">
                  <c:v>12744.346659974795</c:v>
                </c:pt>
                <c:pt idx="73" formatCode="0.0">
                  <c:v>14047.497545298049</c:v>
                </c:pt>
                <c:pt idx="74" formatCode="0.0">
                  <c:v>14455.466326753867</c:v>
                </c:pt>
                <c:pt idx="75" formatCode="0.0">
                  <c:v>15802.454521225005</c:v>
                </c:pt>
                <c:pt idx="76" formatCode="0.0">
                  <c:v>17672.321466046866</c:v>
                </c:pt>
                <c:pt idx="77" formatCode="0.0">
                  <c:v>18375.874797285163</c:v>
                </c:pt>
                <c:pt idx="78" formatCode="0.0">
                  <c:v>18447.980764034008</c:v>
                </c:pt>
                <c:pt idx="79" formatCode="0.0">
                  <c:v>19512.094324436581</c:v>
                </c:pt>
                <c:pt idx="80" formatCode="0.0">
                  <c:v>19848.599999999999</c:v>
                </c:pt>
              </c:numCache>
            </c:numRef>
          </c:yVal>
          <c:smooth val="0"/>
          <c:extLst>
            <c:ext xmlns:c16="http://schemas.microsoft.com/office/drawing/2014/chart" uri="{C3380CC4-5D6E-409C-BE32-E72D297353CC}">
              <c16:uniqueId val="{00000006-9E44-4807-A74B-725C634AD7B6}"/>
            </c:ext>
          </c:extLst>
        </c:ser>
        <c:ser>
          <c:idx val="8"/>
          <c:order val="5"/>
          <c:tx>
            <c:v>WA avg, 1948-1990</c:v>
          </c:tx>
          <c:spPr>
            <a:ln w="19050" cap="rnd">
              <a:solidFill>
                <a:schemeClr val="accent2"/>
              </a:solidFill>
              <a:prstDash val="sysDot"/>
              <a:round/>
            </a:ln>
            <a:effectLst/>
          </c:spPr>
          <c:marker>
            <c:symbol val="none"/>
          </c:marker>
          <c:yVal>
            <c:numRef>
              <c:f>'AtomicAudit 1948-1996'!$AQ$8:$AQ$89</c:f>
              <c:numCache>
                <c:formatCode>General</c:formatCode>
                <c:ptCount val="81"/>
                <c:pt idx="3">
                  <c:v>4367.039999999979</c:v>
                </c:pt>
                <c:pt idx="4">
                  <c:v>4564.0199999999604</c:v>
                </c:pt>
                <c:pt idx="5">
                  <c:v>4761</c:v>
                </c:pt>
                <c:pt idx="6">
                  <c:v>4957.9799999999814</c:v>
                </c:pt>
                <c:pt idx="7">
                  <c:v>5154.9599999999627</c:v>
                </c:pt>
                <c:pt idx="8">
                  <c:v>5351.9400000000023</c:v>
                </c:pt>
                <c:pt idx="9">
                  <c:v>5548.9199999999837</c:v>
                </c:pt>
                <c:pt idx="10">
                  <c:v>5745.8999999999651</c:v>
                </c:pt>
                <c:pt idx="11">
                  <c:v>5942.8800000000047</c:v>
                </c:pt>
                <c:pt idx="12">
                  <c:v>6139.859999999986</c:v>
                </c:pt>
                <c:pt idx="13">
                  <c:v>6336.8399999999674</c:v>
                </c:pt>
                <c:pt idx="14">
                  <c:v>6533.820000000007</c:v>
                </c:pt>
                <c:pt idx="15">
                  <c:v>6730.7999999999884</c:v>
                </c:pt>
                <c:pt idx="16">
                  <c:v>6927.7799999999697</c:v>
                </c:pt>
                <c:pt idx="17">
                  <c:v>7124.7599999999511</c:v>
                </c:pt>
                <c:pt idx="18">
                  <c:v>7321.7399999999907</c:v>
                </c:pt>
                <c:pt idx="19">
                  <c:v>7518.7199999999721</c:v>
                </c:pt>
                <c:pt idx="20">
                  <c:v>7715.6999999999534</c:v>
                </c:pt>
                <c:pt idx="21">
                  <c:v>7912.679999999993</c:v>
                </c:pt>
                <c:pt idx="22">
                  <c:v>8109.6599999999744</c:v>
                </c:pt>
                <c:pt idx="23">
                  <c:v>8306.6399999999558</c:v>
                </c:pt>
                <c:pt idx="24">
                  <c:v>8503.6199999999953</c:v>
                </c:pt>
                <c:pt idx="25">
                  <c:v>8700.5999999999767</c:v>
                </c:pt>
                <c:pt idx="26">
                  <c:v>8897.5799999999581</c:v>
                </c:pt>
                <c:pt idx="27">
                  <c:v>9094.5599999999977</c:v>
                </c:pt>
                <c:pt idx="28">
                  <c:v>9291.539999999979</c:v>
                </c:pt>
                <c:pt idx="29">
                  <c:v>9488.5199999999604</c:v>
                </c:pt>
                <c:pt idx="30">
                  <c:v>9685.5</c:v>
                </c:pt>
                <c:pt idx="31">
                  <c:v>9882.4799999999814</c:v>
                </c:pt>
                <c:pt idx="32">
                  <c:v>10079.459999999963</c:v>
                </c:pt>
                <c:pt idx="33">
                  <c:v>10276.440000000002</c:v>
                </c:pt>
                <c:pt idx="34">
                  <c:v>10473.419999999984</c:v>
                </c:pt>
                <c:pt idx="35">
                  <c:v>10670.399999999965</c:v>
                </c:pt>
                <c:pt idx="36">
                  <c:v>10867.380000000005</c:v>
                </c:pt>
                <c:pt idx="37">
                  <c:v>11064.359999999986</c:v>
                </c:pt>
                <c:pt idx="38">
                  <c:v>11261.339999999967</c:v>
                </c:pt>
                <c:pt idx="39">
                  <c:v>11458.320000000007</c:v>
                </c:pt>
                <c:pt idx="40">
                  <c:v>11655.299999999988</c:v>
                </c:pt>
                <c:pt idx="41">
                  <c:v>11852.27999999997</c:v>
                </c:pt>
                <c:pt idx="42">
                  <c:v>12049.259999999951</c:v>
                </c:pt>
                <c:pt idx="43">
                  <c:v>12246.239999999991</c:v>
                </c:pt>
                <c:pt idx="44">
                  <c:v>12443.219999999972</c:v>
                </c:pt>
                <c:pt idx="45">
                  <c:v>12640.199999999953</c:v>
                </c:pt>
              </c:numCache>
            </c:numRef>
          </c:yVal>
          <c:smooth val="0"/>
          <c:extLst>
            <c:ext xmlns:c16="http://schemas.microsoft.com/office/drawing/2014/chart" uri="{C3380CC4-5D6E-409C-BE32-E72D297353CC}">
              <c16:uniqueId val="{00000007-9E44-4807-A74B-725C634AD7B6}"/>
            </c:ext>
          </c:extLst>
        </c:ser>
        <c:dLbls>
          <c:showLegendKey val="0"/>
          <c:showVal val="0"/>
          <c:showCatName val="0"/>
          <c:showSerName val="0"/>
          <c:showPercent val="0"/>
          <c:showBubbleSize val="0"/>
        </c:dLbls>
        <c:axId val="1437704783"/>
        <c:axId val="1437705263"/>
      </c:scatterChart>
      <c:catAx>
        <c:axId val="143770478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FY</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cross"/>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7705263"/>
        <c:crosses val="autoZero"/>
        <c:auto val="1"/>
        <c:lblAlgn val="ctr"/>
        <c:lblOffset val="100"/>
        <c:tickLblSkip val="5"/>
        <c:tickMarkSkip val="10"/>
        <c:noMultiLvlLbl val="0"/>
      </c:catAx>
      <c:valAx>
        <c:axId val="1437705263"/>
        <c:scaling>
          <c:orientation val="minMax"/>
          <c:max val="2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BY25 $B</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7704783"/>
        <c:crosses val="autoZero"/>
        <c:crossBetween val="between"/>
        <c:majorUnit val="2000"/>
        <c:dispUnits>
          <c:builtInUnit val="thousands"/>
        </c:dispUnits>
      </c:valAx>
      <c:spPr>
        <a:noFill/>
        <a:ln>
          <a:noFill/>
        </a:ln>
        <a:effectLst/>
      </c:spPr>
    </c:plotArea>
    <c:legend>
      <c:legendPos val="b"/>
      <c:legendEntry>
        <c:idx val="0"/>
        <c:delete val="1"/>
      </c:legendEntry>
      <c:legendEntry>
        <c:idx val="1"/>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lumMod val="65000"/>
                    <a:lumOff val="35000"/>
                  </a:sysClr>
                </a:solidFill>
              </a:rPr>
              <a:t>WA annual spending breakdown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cked"/>
        <c:varyColors val="0"/>
        <c:ser>
          <c:idx val="3"/>
          <c:order val="6"/>
          <c:tx>
            <c:v>1990 level</c:v>
          </c:tx>
          <c:spPr>
            <a:noFill/>
            <a:ln w="25400">
              <a:noFill/>
            </a:ln>
            <a:effectLst/>
          </c:spPr>
          <c:cat>
            <c:numRef>
              <c:f>'AtomicAudit 1948-1996'!$A$8:$A$89</c:f>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f>'AtomicAudit 1948-1996'!$AR$8:$AR$89</c:f>
              <c:numCache>
                <c:formatCode>General</c:formatCode>
                <c:ptCount val="81"/>
                <c:pt idx="45" formatCode="_(&quot;$&quot;* #,##0_);_(&quot;$&quot;* \(#,##0\);_(&quot;$&quot;* &quot;-&quot;??_);_(@_)">
                  <c:v>12640.199999999953</c:v>
                </c:pt>
                <c:pt idx="46" formatCode="_(&quot;$&quot;* #,##0_);_(&quot;$&quot;* \(#,##0\);_(&quot;$&quot;* &quot;-&quot;??_);_(@_)">
                  <c:v>11206.988920704847</c:v>
                </c:pt>
                <c:pt idx="47" formatCode="_(&quot;$&quot;* #,##0_);_(&quot;$&quot;* \(#,##0\);_(&quot;$&quot;* &quot;-&quot;??_);_(@_)">
                  <c:v>10754.028487526728</c:v>
                </c:pt>
                <c:pt idx="48" formatCode="_(&quot;$&quot;* #,##0_);_(&quot;$&quot;* \(#,##0\);_(&quot;$&quot;* &quot;-&quot;??_);_(@_)">
                  <c:v>10382.664680968857</c:v>
                </c:pt>
                <c:pt idx="49" formatCode="_(&quot;$&quot;* #,##0_);_(&quot;$&quot;* \(#,##0\);_(&quot;$&quot;* &quot;-&quot;??_);_(@_)">
                  <c:v>7925.2287449392725</c:v>
                </c:pt>
                <c:pt idx="50" formatCode="_(&quot;$&quot;* #,##0_);_(&quot;$&quot;* \(#,##0\);_(&quot;$&quot;* &quot;-&quot;??_);_(@_)">
                  <c:v>7032.628807086614</c:v>
                </c:pt>
                <c:pt idx="51" formatCode="_(&quot;$&quot;* #,##0_);_(&quot;$&quot;* \(#,##0\);_(&quot;$&quot;* &quot;-&quot;??_);_(@_)">
                  <c:v>7508.9552695984703</c:v>
                </c:pt>
                <c:pt idx="52" formatCode="_(&quot;$&quot;* #,##0_);_(&quot;$&quot;* \(#,##0\);_(&quot;$&quot;* &quot;-&quot;??_);_(@_)">
                  <c:v>7841.5499042242982</c:v>
                </c:pt>
                <c:pt idx="53" formatCode="_(&quot;$&quot;* #,##0_);_(&quot;$&quot;* \(#,##0\);_(&quot;$&quot;* &quot;-&quot;??_);_(@_)">
                  <c:v>8186.1805638773012</c:v>
                </c:pt>
                <c:pt idx="54" formatCode="_(&quot;$&quot;* #,##0_);_(&quot;$&quot;* \(#,##0\);_(&quot;$&quot;* &quot;-&quot;??_);_(@_)">
                  <c:v>8498.5498199279718</c:v>
                </c:pt>
                <c:pt idx="55" formatCode="_(&quot;$&quot;* #,##0_);_(&quot;$&quot;* \(#,##0\);_(&quot;$&quot;* &quot;-&quot;??_);_(@_)">
                  <c:v>8304.281968954705</c:v>
                </c:pt>
                <c:pt idx="56" formatCode="_(&quot;$&quot;* #,##0_);_(&quot;$&quot;* \(#,##0\);_(&quot;$&quot;* &quot;-&quot;??_);_(@_)">
                  <c:v>9112.4598655900627</c:v>
                </c:pt>
                <c:pt idx="57" formatCode="_(&quot;$&quot;* #,##0_);_(&quot;$&quot;* \(#,##0\);_(&quot;$&quot;* &quot;-&quot;??_);_(@_)">
                  <c:v>9711.2439081045031</c:v>
                </c:pt>
                <c:pt idx="58" formatCode="_(&quot;$&quot;* #,##0_);_(&quot;$&quot;* \(#,##0\);_(&quot;$&quot;* &quot;-&quot;??_);_(@_)">
                  <c:v>10094.405833956522</c:v>
                </c:pt>
                <c:pt idx="59" formatCode="_(&quot;$&quot;* #,##0_);_(&quot;$&quot;* \(#,##0\);_(&quot;$&quot;* &quot;-&quot;??_);_(@_)">
                  <c:v>10685.051480391743</c:v>
                </c:pt>
                <c:pt idx="60" formatCode="_(&quot;$&quot;* #,##0_);_(&quot;$&quot;* \(#,##0\);_(&quot;$&quot;* &quot;-&quot;??_);_(@_)">
                  <c:v>10611.231113935353</c:v>
                </c:pt>
                <c:pt idx="61" formatCode="_(&quot;$&quot;* #,##0_);_(&quot;$&quot;* \(#,##0\);_(&quot;$&quot;* &quot;-&quot;??_);_(@_)">
                  <c:v>9857.9922193695584</c:v>
                </c:pt>
                <c:pt idx="62" formatCode="_(&quot;$&quot;* #,##0_);_(&quot;$&quot;* \(#,##0\);_(&quot;$&quot;* &quot;-&quot;??_);_(@_)">
                  <c:v>9511.3357853194357</c:v>
                </c:pt>
                <c:pt idx="63" formatCode="_(&quot;$&quot;* #,##0_);_(&quot;$&quot;* \(#,##0\);_(&quot;$&quot;* &quot;-&quot;??_);_(@_)">
                  <c:v>9264.549567952261</c:v>
                </c:pt>
                <c:pt idx="64" formatCode="_(&quot;$&quot;* #,##0_);_(&quot;$&quot;* \(#,##0\);_(&quot;$&quot;* &quot;-&quot;??_);_(@_)">
                  <c:v>9875.5424773236264</c:v>
                </c:pt>
                <c:pt idx="65" formatCode="_(&quot;$&quot;* #,##0_);_(&quot;$&quot;* \(#,##0\);_(&quot;$&quot;* &quot;-&quot;??_);_(@_)">
                  <c:v>9680.0797454165968</c:v>
                </c:pt>
                <c:pt idx="66" formatCode="_(&quot;$&quot;* #,##0_);_(&quot;$&quot;* \(#,##0\);_(&quot;$&quot;* &quot;-&quot;??_);_(@_)">
                  <c:v>10171.281791921027</c:v>
                </c:pt>
                <c:pt idx="67" formatCode="_(&quot;$&quot;* #,##0_);_(&quot;$&quot;* \(#,##0\);_(&quot;$&quot;* &quot;-&quot;??_);_(@_)">
                  <c:v>10166.094837050825</c:v>
                </c:pt>
                <c:pt idx="68" formatCode="_(&quot;$&quot;* #,##0_);_(&quot;$&quot;* \(#,##0\);_(&quot;$&quot;* &quot;-&quot;??_);_(@_)">
                  <c:v>10058.311202429095</c:v>
                </c:pt>
                <c:pt idx="69" formatCode="_(&quot;$&quot;* #,##0_);_(&quot;$&quot;* \(#,##0\);_(&quot;$&quot;* &quot;-&quot;??_);_(@_)">
                  <c:v>11001.661286349279</c:v>
                </c:pt>
                <c:pt idx="70" formatCode="_(&quot;$&quot;* #,##0_);_(&quot;$&quot;* \(#,##0\);_(&quot;$&quot;* &quot;-&quot;??_);_(@_)">
                  <c:v>11348.146804061866</c:v>
                </c:pt>
                <c:pt idx="71" formatCode="_(&quot;$&quot;* #,##0_);_(&quot;$&quot;* \(#,##0\);_(&quot;$&quot;* &quot;-&quot;??_);_(@_)">
                  <c:v>12268.970344382134</c:v>
                </c:pt>
                <c:pt idx="72" formatCode="_(&quot;$&quot;* #,##0_);_(&quot;$&quot;* \(#,##0\);_(&quot;$&quot;* &quot;-&quot;??_);_(@_)">
                  <c:v>12744.346659974795</c:v>
                </c:pt>
                <c:pt idx="73" formatCode="_(&quot;$&quot;* #,##0_);_(&quot;$&quot;* \(#,##0\);_(&quot;$&quot;* &quot;-&quot;??_);_(@_)">
                  <c:v>14047.497545298049</c:v>
                </c:pt>
                <c:pt idx="74" formatCode="_(&quot;$&quot;* #,##0_);_(&quot;$&quot;* \(#,##0\);_(&quot;$&quot;* &quot;-&quot;??_);_(@_)">
                  <c:v>14455.466326753867</c:v>
                </c:pt>
                <c:pt idx="75" formatCode="_(&quot;$&quot;* #,##0_);_(&quot;$&quot;* \(#,##0\);_(&quot;$&quot;* &quot;-&quot;??_);_(@_)">
                  <c:v>15802.454521225005</c:v>
                </c:pt>
                <c:pt idx="76" formatCode="_(&quot;$&quot;* #,##0_);_(&quot;$&quot;* \(#,##0\);_(&quot;$&quot;* &quot;-&quot;??_);_(@_)">
                  <c:v>17672.321466046866</c:v>
                </c:pt>
                <c:pt idx="77" formatCode="_(&quot;$&quot;* #,##0_);_(&quot;$&quot;* \(#,##0\);_(&quot;$&quot;* &quot;-&quot;??_);_(@_)">
                  <c:v>18375.874797285163</c:v>
                </c:pt>
                <c:pt idx="78" formatCode="_(&quot;$&quot;* #,##0_);_(&quot;$&quot;* \(#,##0\);_(&quot;$&quot;* &quot;-&quot;??_);_(@_)">
                  <c:v>18447.980764034008</c:v>
                </c:pt>
                <c:pt idx="79" formatCode="_(&quot;$&quot;* #,##0_);_(&quot;$&quot;* \(#,##0\);_(&quot;$&quot;* &quot;-&quot;??_);_(@_)">
                  <c:v>19512.094324436581</c:v>
                </c:pt>
                <c:pt idx="80" formatCode="_(&quot;$&quot;* #,##0_);_(&quot;$&quot;* \(#,##0\);_(&quot;$&quot;* &quot;-&quot;??_);_(@_)">
                  <c:v>19512.094324436581</c:v>
                </c:pt>
              </c:numCache>
            </c:numRef>
          </c:val>
          <c:extLst>
            <c:ext xmlns:c16="http://schemas.microsoft.com/office/drawing/2014/chart" uri="{C3380CC4-5D6E-409C-BE32-E72D297353CC}">
              <c16:uniqueId val="{00000000-CC78-41EE-9C6F-891E85822A20}"/>
            </c:ext>
          </c:extLst>
        </c:ser>
        <c:ser>
          <c:idx val="1"/>
          <c:order val="8"/>
          <c:tx>
            <c:v>Diff, low</c:v>
          </c:tx>
          <c:spPr>
            <a:pattFill prst="ltDnDiag">
              <a:fgClr>
                <a:schemeClr val="accent2"/>
              </a:fgClr>
              <a:bgClr>
                <a:schemeClr val="bg1"/>
              </a:bgClr>
            </a:pattFill>
            <a:ln>
              <a:noFill/>
            </a:ln>
            <a:effectLst/>
          </c:spPr>
          <c:cat>
            <c:numRef>
              <c:f>'AtomicAudit 1948-1996'!$A$8:$A$89</c:f>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f>'AtomicAudit 1948-1996'!$AU$8:$AU$89</c:f>
              <c:numCache>
                <c:formatCode>General</c:formatCode>
                <c:ptCount val="81"/>
                <c:pt idx="46" formatCode="_(&quot;$&quot;* #,##0.00_);_(&quot;$&quot;* \(#,##0.00\);_(&quot;$&quot;* &quot;-&quot;??_);_(@_)">
                  <c:v>1433.2110792951062</c:v>
                </c:pt>
                <c:pt idx="47" formatCode="_(&quot;$&quot;* #,##0.00_);_(&quot;$&quot;* \(#,##0.00\);_(&quot;$&quot;* &quot;-&quot;??_);_(@_)">
                  <c:v>1886.1715124732254</c:v>
                </c:pt>
                <c:pt idx="48" formatCode="_(&quot;$&quot;* #,##0.00_);_(&quot;$&quot;* \(#,##0.00\);_(&quot;$&quot;* &quot;-&quot;??_);_(@_)">
                  <c:v>2257.5353190310962</c:v>
                </c:pt>
                <c:pt idx="49" formatCode="_(&quot;$&quot;* #,##0.00_);_(&quot;$&quot;* \(#,##0.00\);_(&quot;$&quot;* &quot;-&quot;??_);_(@_)">
                  <c:v>4714.971255060681</c:v>
                </c:pt>
                <c:pt idx="50" formatCode="_(&quot;$&quot;* #,##0.00_);_(&quot;$&quot;* \(#,##0.00\);_(&quot;$&quot;* &quot;-&quot;??_);_(@_)">
                  <c:v>5607.5711929133395</c:v>
                </c:pt>
                <c:pt idx="51" formatCode="_(&quot;$&quot;* #,##0.00_);_(&quot;$&quot;* \(#,##0.00\);_(&quot;$&quot;* &quot;-&quot;??_);_(@_)">
                  <c:v>5131.2447304014831</c:v>
                </c:pt>
                <c:pt idx="52" formatCode="_(&quot;$&quot;* #,##0.00_);_(&quot;$&quot;* \(#,##0.00\);_(&quot;$&quot;* &quot;-&quot;??_);_(@_)">
                  <c:v>4798.6500957756552</c:v>
                </c:pt>
                <c:pt idx="53" formatCode="_(&quot;$&quot;* #,##0.00_);_(&quot;$&quot;* \(#,##0.00\);_(&quot;$&quot;* &quot;-&quot;??_);_(@_)">
                  <c:v>4454.0194361226522</c:v>
                </c:pt>
                <c:pt idx="54" formatCode="_(&quot;$&quot;* #,##0.00_);_(&quot;$&quot;* \(#,##0.00\);_(&quot;$&quot;* &quot;-&quot;??_);_(@_)">
                  <c:v>4141.6501800719816</c:v>
                </c:pt>
                <c:pt idx="55" formatCode="_(&quot;$&quot;* #,##0.00_);_(&quot;$&quot;* \(#,##0.00\);_(&quot;$&quot;* &quot;-&quot;??_);_(@_)">
                  <c:v>4335.9180310452484</c:v>
                </c:pt>
                <c:pt idx="56" formatCode="_(&quot;$&quot;* #,##0.00_);_(&quot;$&quot;* \(#,##0.00\);_(&quot;$&quot;* &quot;-&quot;??_);_(@_)">
                  <c:v>3527.7401344098907</c:v>
                </c:pt>
                <c:pt idx="57" formatCode="_(&quot;$&quot;* #,##0.00_);_(&quot;$&quot;* \(#,##0.00\);_(&quot;$&quot;* &quot;-&quot;??_);_(@_)">
                  <c:v>2928.9560918954503</c:v>
                </c:pt>
                <c:pt idx="58" formatCode="_(&quot;$&quot;* #,##0.00_);_(&quot;$&quot;* \(#,##0.00\);_(&quot;$&quot;* &quot;-&quot;??_);_(@_)">
                  <c:v>2545.7941660434317</c:v>
                </c:pt>
                <c:pt idx="59" formatCode="_(&quot;$&quot;* #,##0.00_);_(&quot;$&quot;* \(#,##0.00\);_(&quot;$&quot;* &quot;-&quot;??_);_(@_)">
                  <c:v>1955.1485196082103</c:v>
                </c:pt>
                <c:pt idx="60" formatCode="_(&quot;$&quot;* #,##0.00_);_(&quot;$&quot;* \(#,##0.00\);_(&quot;$&quot;* &quot;-&quot;??_);_(@_)">
                  <c:v>2028.9688860646002</c:v>
                </c:pt>
                <c:pt idx="61" formatCode="_(&quot;$&quot;* #,##0.00_);_(&quot;$&quot;* \(#,##0.00\);_(&quot;$&quot;* &quot;-&quot;??_);_(@_)">
                  <c:v>2782.2077806303951</c:v>
                </c:pt>
                <c:pt idx="62" formatCode="_(&quot;$&quot;* #,##0.00_);_(&quot;$&quot;* \(#,##0.00\);_(&quot;$&quot;* &quot;-&quot;??_);_(@_)">
                  <c:v>3128.8642146805178</c:v>
                </c:pt>
                <c:pt idx="63" formatCode="_(&quot;$&quot;* #,##0.00_);_(&quot;$&quot;* \(#,##0.00\);_(&quot;$&quot;* &quot;-&quot;??_);_(@_)">
                  <c:v>3375.6504320476924</c:v>
                </c:pt>
                <c:pt idx="64" formatCode="_(&quot;$&quot;* #,##0.00_);_(&quot;$&quot;* \(#,##0.00\);_(&quot;$&quot;* &quot;-&quot;??_);_(@_)">
                  <c:v>2764.6575226763271</c:v>
                </c:pt>
                <c:pt idx="65" formatCode="_(&quot;$&quot;* #,##0.00_);_(&quot;$&quot;* \(#,##0.00\);_(&quot;$&quot;* &quot;-&quot;??_);_(@_)">
                  <c:v>2960.1202545833567</c:v>
                </c:pt>
                <c:pt idx="66" formatCode="_(&quot;$&quot;* #,##0.00_);_(&quot;$&quot;* \(#,##0.00\);_(&quot;$&quot;* &quot;-&quot;??_);_(@_)">
                  <c:v>2468.9182080789269</c:v>
                </c:pt>
                <c:pt idx="67" formatCode="_(&quot;$&quot;* #,##0.00_);_(&quot;$&quot;* \(#,##0.00\);_(&quot;$&quot;* &quot;-&quot;??_);_(@_)">
                  <c:v>2474.1051629491285</c:v>
                </c:pt>
                <c:pt idx="68" formatCode="_(&quot;$&quot;* #,##0.00_);_(&quot;$&quot;* \(#,##0.00\);_(&quot;$&quot;* &quot;-&quot;??_);_(@_)">
                  <c:v>2581.8887975708585</c:v>
                </c:pt>
                <c:pt idx="69" formatCode="_(&quot;$&quot;* #,##0.00_);_(&quot;$&quot;* \(#,##0.00\);_(&quot;$&quot;* &quot;-&quot;??_);_(@_)">
                  <c:v>1638.5387136506743</c:v>
                </c:pt>
                <c:pt idx="70" formatCode="_(&quot;$&quot;* #,##0.00_);_(&quot;$&quot;* \(#,##0.00\);_(&quot;$&quot;* &quot;-&quot;??_);_(@_)">
                  <c:v>1292.0531959380878</c:v>
                </c:pt>
                <c:pt idx="71" formatCode="_(&quot;$&quot;* #,##0.00_);_(&quot;$&quot;* \(#,##0.00\);_(&quot;$&quot;* &quot;-&quot;??_);_(@_)">
                  <c:v>371.22965561781893</c:v>
                </c:pt>
              </c:numCache>
            </c:numRef>
          </c:val>
          <c:extLst>
            <c:ext xmlns:c16="http://schemas.microsoft.com/office/drawing/2014/chart" uri="{C3380CC4-5D6E-409C-BE32-E72D297353CC}">
              <c16:uniqueId val="{00000001-CC78-41EE-9C6F-891E85822A20}"/>
            </c:ext>
          </c:extLst>
        </c:ser>
        <c:ser>
          <c:idx val="9"/>
          <c:order val="9"/>
          <c:tx>
            <c:v>diff, low, surplus</c:v>
          </c:tx>
          <c:spPr>
            <a:pattFill prst="lgConfetti">
              <a:fgClr>
                <a:schemeClr val="accent2"/>
              </a:fgClr>
              <a:bgClr>
                <a:schemeClr val="bg1"/>
              </a:bgClr>
            </a:pattFill>
            <a:ln>
              <a:noFill/>
            </a:ln>
            <a:effectLst/>
          </c:spPr>
          <c:cat>
            <c:numRef>
              <c:f>'AtomicAudit 1948-1996'!$A$8:$A$89</c:f>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f>'AtomicAudit 1948-1996'!$AT$8:$AT$89</c:f>
              <c:numCache>
                <c:formatCode>General</c:formatCode>
                <c:ptCount val="81"/>
                <c:pt idx="72" formatCode="_(&quot;$&quot;* #,##0.00_);_(&quot;$&quot;* \(#,##0.00\);_(&quot;$&quot;* &quot;-&quot;??_);_(@_)">
                  <c:v>-104.1466599748419</c:v>
                </c:pt>
                <c:pt idx="73" formatCode="_(&quot;$&quot;* #,##0.00_);_(&quot;$&quot;* \(#,##0.00\);_(&quot;$&quot;* &quot;-&quot;??_);_(@_)">
                  <c:v>-1407.2975452980954</c:v>
                </c:pt>
                <c:pt idx="74" formatCode="_(&quot;$&quot;* #,##0.00_);_(&quot;$&quot;* \(#,##0.00\);_(&quot;$&quot;* &quot;-&quot;??_);_(@_)">
                  <c:v>-1815.2663267539137</c:v>
                </c:pt>
                <c:pt idx="75" formatCode="_(&quot;$&quot;* #,##0.00_);_(&quot;$&quot;* \(#,##0.00\);_(&quot;$&quot;* &quot;-&quot;??_);_(@_)">
                  <c:v>-3162.2545212250516</c:v>
                </c:pt>
                <c:pt idx="76" formatCode="_(&quot;$&quot;* #,##0.00_);_(&quot;$&quot;* \(#,##0.00\);_(&quot;$&quot;* &quot;-&quot;??_);_(@_)">
                  <c:v>-5032.1214660469122</c:v>
                </c:pt>
                <c:pt idx="77" formatCode="_(&quot;$&quot;* #,##0.00_);_(&quot;$&quot;* \(#,##0.00\);_(&quot;$&quot;* &quot;-&quot;??_);_(@_)">
                  <c:v>-5735.6747972852099</c:v>
                </c:pt>
                <c:pt idx="78" formatCode="_(&quot;$&quot;* #,##0.00_);_(&quot;$&quot;* \(#,##0.00\);_(&quot;$&quot;* &quot;-&quot;??_);_(@_)">
                  <c:v>-5807.7807640340543</c:v>
                </c:pt>
                <c:pt idx="79" formatCode="_(&quot;$&quot;* #,##0.00_);_(&quot;$&quot;* \(#,##0.00\);_(&quot;$&quot;* &quot;-&quot;??_);_(@_)">
                  <c:v>-6871.8943244366274</c:v>
                </c:pt>
              </c:numCache>
            </c:numRef>
          </c:val>
          <c:extLst>
            <c:ext xmlns:c16="http://schemas.microsoft.com/office/drawing/2014/chart" uri="{C3380CC4-5D6E-409C-BE32-E72D297353CC}">
              <c16:uniqueId val="{00000002-CC78-41EE-9C6F-891E85822A20}"/>
            </c:ext>
          </c:extLst>
        </c:ser>
        <c:dLbls>
          <c:showLegendKey val="0"/>
          <c:showVal val="0"/>
          <c:showCatName val="0"/>
          <c:showSerName val="0"/>
          <c:showPercent val="0"/>
          <c:showBubbleSize val="0"/>
        </c:dLbls>
        <c:axId val="1437704783"/>
        <c:axId val="1437705263"/>
        <c:extLst>
          <c:ext xmlns:c15="http://schemas.microsoft.com/office/drawing/2012/chart" uri="{02D57815-91ED-43cb-92C2-25804820EDAC}">
            <c15:filteredAreaSeries>
              <c15:ser>
                <c:idx val="0"/>
                <c:order val="7"/>
                <c:tx>
                  <c:v>Diff, high</c:v>
                </c:tx>
                <c:spPr>
                  <a:pattFill prst="ltDnDiag">
                    <a:fgClr>
                      <a:schemeClr val="accent2"/>
                    </a:fgClr>
                    <a:bgClr>
                      <a:schemeClr val="bg1"/>
                    </a:bgClr>
                  </a:pattFill>
                  <a:ln>
                    <a:noFill/>
                  </a:ln>
                  <a:effectLst/>
                </c:spPr>
                <c:cat>
                  <c:numRef>
                    <c:extLst>
                      <c:ext uri="{02D57815-91ED-43cb-92C2-25804820EDAC}">
                        <c15:formulaRef>
                          <c15:sqref>'AtomicAudit 1948-1996'!$A$8:$A$89</c15:sqref>
                        </c15:formulaRef>
                      </c:ext>
                    </c:extLst>
                    <c:numCache>
                      <c:formatCode>General</c:formatCode>
                      <c:ptCount val="81"/>
                      <c:pt idx="0">
                        <c:v>1945</c:v>
                      </c:pt>
                      <c:pt idx="1">
                        <c:v>1946</c:v>
                      </c:pt>
                      <c:pt idx="2">
                        <c:v>1947</c:v>
                      </c:pt>
                      <c:pt idx="3">
                        <c:v>1948</c:v>
                      </c:pt>
                      <c:pt idx="4">
                        <c:v>1949</c:v>
                      </c:pt>
                      <c:pt idx="5">
                        <c:v>1950</c:v>
                      </c:pt>
                      <c:pt idx="6">
                        <c:v>1951</c:v>
                      </c:pt>
                      <c:pt idx="7">
                        <c:v>1952</c:v>
                      </c:pt>
                      <c:pt idx="8">
                        <c:v>1953</c:v>
                      </c:pt>
                      <c:pt idx="9">
                        <c:v>1954</c:v>
                      </c:pt>
                      <c:pt idx="10">
                        <c:v>1955</c:v>
                      </c:pt>
                      <c:pt idx="11">
                        <c:v>1956</c:v>
                      </c:pt>
                      <c:pt idx="12">
                        <c:v>1957</c:v>
                      </c:pt>
                      <c:pt idx="13">
                        <c:v>1958</c:v>
                      </c:pt>
                      <c:pt idx="14">
                        <c:v>1959</c:v>
                      </c:pt>
                      <c:pt idx="15">
                        <c:v>1960</c:v>
                      </c:pt>
                      <c:pt idx="16">
                        <c:v>1961</c:v>
                      </c:pt>
                      <c:pt idx="17">
                        <c:v>1962</c:v>
                      </c:pt>
                      <c:pt idx="18">
                        <c:v>1963</c:v>
                      </c:pt>
                      <c:pt idx="19">
                        <c:v>1964</c:v>
                      </c:pt>
                      <c:pt idx="20">
                        <c:v>1965</c:v>
                      </c:pt>
                      <c:pt idx="21">
                        <c:v>1966</c:v>
                      </c:pt>
                      <c:pt idx="22">
                        <c:v>1967</c:v>
                      </c:pt>
                      <c:pt idx="23">
                        <c:v>1968</c:v>
                      </c:pt>
                      <c:pt idx="24">
                        <c:v>1969</c:v>
                      </c:pt>
                      <c:pt idx="25">
                        <c:v>1970</c:v>
                      </c:pt>
                      <c:pt idx="26">
                        <c:v>1971</c:v>
                      </c:pt>
                      <c:pt idx="27">
                        <c:v>1972</c:v>
                      </c:pt>
                      <c:pt idx="28">
                        <c:v>1973</c:v>
                      </c:pt>
                      <c:pt idx="29">
                        <c:v>1974</c:v>
                      </c:pt>
                      <c:pt idx="30">
                        <c:v>1975</c:v>
                      </c:pt>
                      <c:pt idx="31">
                        <c:v>1976</c:v>
                      </c:pt>
                      <c:pt idx="32">
                        <c:v>1977</c:v>
                      </c:pt>
                      <c:pt idx="33">
                        <c:v>1978</c:v>
                      </c:pt>
                      <c:pt idx="34">
                        <c:v>1979</c:v>
                      </c:pt>
                      <c:pt idx="35">
                        <c:v>1980</c:v>
                      </c:pt>
                      <c:pt idx="36">
                        <c:v>1981</c:v>
                      </c:pt>
                      <c:pt idx="37">
                        <c:v>1982</c:v>
                      </c:pt>
                      <c:pt idx="38">
                        <c:v>1983</c:v>
                      </c:pt>
                      <c:pt idx="39">
                        <c:v>1984</c:v>
                      </c:pt>
                      <c:pt idx="40">
                        <c:v>1985</c:v>
                      </c:pt>
                      <c:pt idx="41">
                        <c:v>1986</c:v>
                      </c:pt>
                      <c:pt idx="42">
                        <c:v>1987</c:v>
                      </c:pt>
                      <c:pt idx="43">
                        <c:v>1988</c:v>
                      </c:pt>
                      <c:pt idx="44">
                        <c:v>1989</c:v>
                      </c:pt>
                      <c:pt idx="45">
                        <c:v>1990</c:v>
                      </c:pt>
                      <c:pt idx="46">
                        <c:v>1991</c:v>
                      </c:pt>
                      <c:pt idx="47">
                        <c:v>1992</c:v>
                      </c:pt>
                      <c:pt idx="48">
                        <c:v>1993</c:v>
                      </c:pt>
                      <c:pt idx="49">
                        <c:v>1994</c:v>
                      </c:pt>
                      <c:pt idx="50">
                        <c:v>1995</c:v>
                      </c:pt>
                      <c:pt idx="51">
                        <c:v>1996</c:v>
                      </c:pt>
                      <c:pt idx="52">
                        <c:v>1997</c:v>
                      </c:pt>
                      <c:pt idx="53">
                        <c:v>1998</c:v>
                      </c:pt>
                      <c:pt idx="54">
                        <c:v>1999</c:v>
                      </c:pt>
                      <c:pt idx="55">
                        <c:v>2000</c:v>
                      </c:pt>
                      <c:pt idx="56">
                        <c:v>2001</c:v>
                      </c:pt>
                      <c:pt idx="57">
                        <c:v>2002</c:v>
                      </c:pt>
                      <c:pt idx="58">
                        <c:v>2003</c:v>
                      </c:pt>
                      <c:pt idx="59">
                        <c:v>2004</c:v>
                      </c:pt>
                      <c:pt idx="60">
                        <c:v>2005</c:v>
                      </c:pt>
                      <c:pt idx="61">
                        <c:v>2006</c:v>
                      </c:pt>
                      <c:pt idx="62">
                        <c:v>2007</c:v>
                      </c:pt>
                      <c:pt idx="63">
                        <c:v>2008</c:v>
                      </c:pt>
                      <c:pt idx="64">
                        <c:v>2009</c:v>
                      </c:pt>
                      <c:pt idx="65">
                        <c:v>2010</c:v>
                      </c:pt>
                      <c:pt idx="66">
                        <c:v>2011</c:v>
                      </c:pt>
                      <c:pt idx="67">
                        <c:v>2012</c:v>
                      </c:pt>
                      <c:pt idx="68">
                        <c:v>2013</c:v>
                      </c:pt>
                      <c:pt idx="69">
                        <c:v>2014</c:v>
                      </c:pt>
                      <c:pt idx="70">
                        <c:v>2015</c:v>
                      </c:pt>
                      <c:pt idx="71">
                        <c:v>2016</c:v>
                      </c:pt>
                      <c:pt idx="72">
                        <c:v>2017</c:v>
                      </c:pt>
                      <c:pt idx="73">
                        <c:v>2018</c:v>
                      </c:pt>
                      <c:pt idx="74">
                        <c:v>2019</c:v>
                      </c:pt>
                      <c:pt idx="75">
                        <c:v>2020</c:v>
                      </c:pt>
                      <c:pt idx="76">
                        <c:v>2021</c:v>
                      </c:pt>
                      <c:pt idx="77">
                        <c:v>2022</c:v>
                      </c:pt>
                      <c:pt idx="78">
                        <c:v>2023</c:v>
                      </c:pt>
                      <c:pt idx="79">
                        <c:v>2024</c:v>
                      </c:pt>
                      <c:pt idx="80">
                        <c:v>2025</c:v>
                      </c:pt>
                    </c:numCache>
                  </c:numRef>
                </c:cat>
                <c:val>
                  <c:numRef>
                    <c:extLst>
                      <c:ext uri="{02D57815-91ED-43cb-92C2-25804820EDAC}">
                        <c15:formulaRef>
                          <c15:sqref>'AtomicAudit 1948-1996'!$AS$8:$AS$89</c15:sqref>
                        </c15:formulaRef>
                      </c:ext>
                    </c:extLst>
                    <c:numCache>
                      <c:formatCode>General</c:formatCode>
                      <c:ptCount val="81"/>
                      <c:pt idx="46" formatCode="_(&quot;$&quot;* #,##0.00_);_(&quot;$&quot;* \(#,##0.00\);_(&quot;$&quot;* &quot;-&quot;??_);_(@_)">
                        <c:v>1630.1910792951458</c:v>
                      </c:pt>
                      <c:pt idx="47" formatCode="_(&quot;$&quot;* #,##0.00_);_(&quot;$&quot;* \(#,##0.00\);_(&quot;$&quot;* &quot;-&quot;??_);_(@_)">
                        <c:v>2280.1315124732464</c:v>
                      </c:pt>
                      <c:pt idx="48" formatCode="_(&quot;$&quot;* #,##0.00_);_(&quot;$&quot;* \(#,##0.00\);_(&quot;$&quot;* &quot;-&quot;??_);_(@_)">
                        <c:v>2848.4753190310985</c:v>
                      </c:pt>
                      <c:pt idx="49" formatCode="_(&quot;$&quot;* #,##0.00_);_(&quot;$&quot;* \(#,##0.00\);_(&quot;$&quot;* &quot;-&quot;??_);_(@_)">
                        <c:v>5502.8912550607229</c:v>
                      </c:pt>
                      <c:pt idx="50" formatCode="_(&quot;$&quot;* #,##0.00_);_(&quot;$&quot;* \(#,##0.00\);_(&quot;$&quot;* &quot;-&quot;??_);_(@_)">
                        <c:v>6592.4711929133628</c:v>
                      </c:pt>
                      <c:pt idx="51" formatCode="_(&quot;$&quot;* #,##0.00_);_(&quot;$&quot;* \(#,##0.00\);_(&quot;$&quot;* &quot;-&quot;??_);_(@_)">
                        <c:v>6313.1247304014878</c:v>
                      </c:pt>
                      <c:pt idx="52" formatCode="_(&quot;$&quot;* #,##0.00_);_(&quot;$&quot;* \(#,##0.00\);_(&quot;$&quot;* &quot;-&quot;??_);_(@_)">
                        <c:v>6177.5100957756995</c:v>
                      </c:pt>
                      <c:pt idx="53" formatCode="_(&quot;$&quot;* #,##0.00_);_(&quot;$&quot;* \(#,##0.00\);_(&quot;$&quot;* &quot;-&quot;??_);_(@_)">
                        <c:v>6029.8594361226778</c:v>
                      </c:pt>
                      <c:pt idx="54" formatCode="_(&quot;$&quot;* #,##0.00_);_(&quot;$&quot;* \(#,##0.00\);_(&quot;$&quot;* &quot;-&quot;??_);_(@_)">
                        <c:v>5914.4701800719886</c:v>
                      </c:pt>
                      <c:pt idx="55" formatCode="_(&quot;$&quot;* #,##0.00_);_(&quot;$&quot;* \(#,##0.00\);_(&quot;$&quot;* &quot;-&quot;??_);_(@_)">
                        <c:v>6305.718031045295</c:v>
                      </c:pt>
                      <c:pt idx="56" formatCode="_(&quot;$&quot;* #,##0.00_);_(&quot;$&quot;* \(#,##0.00\);_(&quot;$&quot;* &quot;-&quot;??_);_(@_)">
                        <c:v>5694.5201344099187</c:v>
                      </c:pt>
                      <c:pt idx="57" formatCode="_(&quot;$&quot;* #,##0.00_);_(&quot;$&quot;* \(#,##0.00\);_(&quot;$&quot;* &quot;-&quot;??_);_(@_)">
                        <c:v>5292.7160918954596</c:v>
                      </c:pt>
                      <c:pt idx="58" formatCode="_(&quot;$&quot;* #,##0.00_);_(&quot;$&quot;* \(#,##0.00\);_(&quot;$&quot;* &quot;-&quot;??_);_(@_)">
                        <c:v>5106.5341660434806</c:v>
                      </c:pt>
                      <c:pt idx="59" formatCode="_(&quot;$&quot;* #,##0.00_);_(&quot;$&quot;* \(#,##0.00\);_(&quot;$&quot;* &quot;-&quot;??_);_(@_)">
                        <c:v>4712.8685196082406</c:v>
                      </c:pt>
                      <c:pt idx="60" formatCode="_(&quot;$&quot;* #,##0.00_);_(&quot;$&quot;* \(#,##0.00\);_(&quot;$&quot;* &quot;-&quot;??_);_(@_)">
                        <c:v>4983.6688860646118</c:v>
                      </c:pt>
                      <c:pt idx="61" formatCode="_(&quot;$&quot;* #,##0.00_);_(&quot;$&quot;* \(#,##0.00\);_(&quot;$&quot;* &quot;-&quot;??_);_(@_)">
                        <c:v>5933.8877806304463</c:v>
                      </c:pt>
                      <c:pt idx="62" formatCode="_(&quot;$&quot;* #,##0.00_);_(&quot;$&quot;* \(#,##0.00\);_(&quot;$&quot;* &quot;-&quot;??_);_(@_)">
                        <c:v>6477.5242146805504</c:v>
                      </c:pt>
                      <c:pt idx="63" formatCode="_(&quot;$&quot;* #,##0.00_);_(&quot;$&quot;* \(#,##0.00\);_(&quot;$&quot;* &quot;-&quot;??_);_(@_)">
                        <c:v>6921.2904320477064</c:v>
                      </c:pt>
                      <c:pt idx="64" formatCode="_(&quot;$&quot;* #,##0.00_);_(&quot;$&quot;* \(#,##0.00\);_(&quot;$&quot;* &quot;-&quot;??_);_(@_)">
                        <c:v>6507.2775226763806</c:v>
                      </c:pt>
                      <c:pt idx="65" formatCode="_(&quot;$&quot;* #,##0.00_);_(&quot;$&quot;* \(#,##0.00\);_(&quot;$&quot;* &quot;-&quot;??_);_(@_)">
                        <c:v>6899.7202545833916</c:v>
                      </c:pt>
                      <c:pt idx="66" formatCode="_(&quot;$&quot;* #,##0.00_);_(&quot;$&quot;* \(#,##0.00\);_(&quot;$&quot;* &quot;-&quot;??_);_(@_)">
                        <c:v>6605.4982080789432</c:v>
                      </c:pt>
                      <c:pt idx="67" formatCode="_(&quot;$&quot;* #,##0.00_);_(&quot;$&quot;* \(#,##0.00\);_(&quot;$&quot;* &quot;-&quot;??_);_(@_)">
                        <c:v>6807.6651629491262</c:v>
                      </c:pt>
                      <c:pt idx="68" formatCode="_(&quot;$&quot;* #,##0.00_);_(&quot;$&quot;* \(#,##0.00\);_(&quot;$&quot;* &quot;-&quot;??_);_(@_)">
                        <c:v>7112.4287975708958</c:v>
                      </c:pt>
                      <c:pt idx="69" formatCode="_(&quot;$&quot;* #,##0.00_);_(&quot;$&quot;* \(#,##0.00\);_(&quot;$&quot;* &quot;-&quot;??_);_(@_)">
                        <c:v>6366.0587136506929</c:v>
                      </c:pt>
                      <c:pt idx="70" formatCode="_(&quot;$&quot;* #,##0.00_);_(&quot;$&quot;* \(#,##0.00\);_(&quot;$&quot;* &quot;-&quot;??_);_(@_)">
                        <c:v>6216.5531959380878</c:v>
                      </c:pt>
                      <c:pt idx="71" formatCode="_(&quot;$&quot;* #,##0.00_);_(&quot;$&quot;* \(#,##0.00\);_(&quot;$&quot;* &quot;-&quot;??_);_(@_)">
                        <c:v>5492.7096556178585</c:v>
                      </c:pt>
                      <c:pt idx="72" formatCode="_(&quot;$&quot;* #,##0.00_);_(&quot;$&quot;* \(#,##0.00\);_(&quot;$&quot;* &quot;-&quot;??_);_(@_)">
                        <c:v>5214.3133400251791</c:v>
                      </c:pt>
                      <c:pt idx="73" formatCode="_(&quot;$&quot;* #,##0.00_);_(&quot;$&quot;* \(#,##0.00\);_(&quot;$&quot;* &quot;-&quot;??_);_(@_)">
                        <c:v>4108.1424547019069</c:v>
                      </c:pt>
                      <c:pt idx="74" formatCode="_(&quot;$&quot;* #,##0.00_);_(&quot;$&quot;* \(#,##0.00\);_(&quot;$&quot;* &quot;-&quot;??_);_(@_)">
                        <c:v>3897.1536732461282</c:v>
                      </c:pt>
                      <c:pt idx="75" formatCode="_(&quot;$&quot;* #,##0.00_);_(&quot;$&quot;* \(#,##0.00\);_(&quot;$&quot;* &quot;-&quot;??_);_(@_)">
                        <c:v>2747.1454787749717</c:v>
                      </c:pt>
                      <c:pt idx="76" formatCode="_(&quot;$&quot;* #,##0.00_);_(&quot;$&quot;* \(#,##0.00\);_(&quot;$&quot;* &quot;-&quot;??_);_(@_)">
                        <c:v>1074.2585339530924</c:v>
                      </c:pt>
                      <c:pt idx="77" formatCode="_(&quot;$&quot;* #,##0.00_);_(&quot;$&quot;* \(#,##0.00\);_(&quot;$&quot;* &quot;-&quot;??_);_(@_)">
                        <c:v>567.6852027148343</c:v>
                      </c:pt>
                      <c:pt idx="78" formatCode="_(&quot;$&quot;* #,##0.00_);_(&quot;$&quot;* \(#,##0.00\);_(&quot;$&quot;* &quot;-&quot;??_);_(@_)">
                        <c:v>692.55923596597131</c:v>
                      </c:pt>
                      <c:pt idx="79" formatCode="_(&quot;$&quot;* #,##0.00_);_(&quot;$&quot;* \(#,##0.00\);_(&quot;$&quot;* &quot;-&quot;??_);_(@_)">
                        <c:v>-174.57432443662037</c:v>
                      </c:pt>
                      <c:pt idx="80" formatCode="_(&quot;$&quot;* #,##0.00_);_(&quot;$&quot;* \(#,##0.00\);_(&quot;$&quot;* &quot;-&quot;??_);_(@_)">
                        <c:v>-314.09999999999854</c:v>
                      </c:pt>
                    </c:numCache>
                  </c:numRef>
                </c:val>
                <c:extLst>
                  <c:ext xmlns:c16="http://schemas.microsoft.com/office/drawing/2014/chart" uri="{C3380CC4-5D6E-409C-BE32-E72D297353CC}">
                    <c16:uniqueId val="{00000009-CC78-41EE-9C6F-891E85822A20}"/>
                  </c:ext>
                </c:extLst>
              </c15:ser>
            </c15:filteredAreaSeries>
          </c:ext>
        </c:extLst>
      </c:areaChart>
      <c:scatterChart>
        <c:scatterStyle val="lineMarker"/>
        <c:varyColors val="0"/>
        <c:ser>
          <c:idx val="4"/>
          <c:order val="0"/>
          <c:tx>
            <c:v>RDT&amp;E</c:v>
          </c:tx>
          <c:spPr>
            <a:ln w="19050" cap="rnd">
              <a:solidFill>
                <a:schemeClr val="accent5"/>
              </a:solidFill>
              <a:prstDash val="dash"/>
              <a:round/>
            </a:ln>
            <a:effectLst/>
          </c:spPr>
          <c:marker>
            <c:symbol val="none"/>
          </c:marker>
          <c:yVal>
            <c:numRef>
              <c:f>'AtomicAudit 1948-1996'!$P$8:$P$89</c:f>
              <c:numCache>
                <c:formatCode>General</c:formatCode>
                <c:ptCount val="81"/>
                <c:pt idx="11">
                  <c:v>1243.3716397058822</c:v>
                </c:pt>
                <c:pt idx="12">
                  <c:v>1390.2071316725978</c:v>
                </c:pt>
                <c:pt idx="13">
                  <c:v>1407.3962076124569</c:v>
                </c:pt>
                <c:pt idx="14">
                  <c:v>1684.1239793814432</c:v>
                </c:pt>
                <c:pt idx="15">
                  <c:v>1837.2241216216214</c:v>
                </c:pt>
                <c:pt idx="16">
                  <c:v>1882.2866688963213</c:v>
                </c:pt>
                <c:pt idx="21">
                  <c:v>2133.3220000000001</c:v>
                </c:pt>
                <c:pt idx="22">
                  <c:v>2124.3656586826351</c:v>
                </c:pt>
                <c:pt idx="23">
                  <c:v>2082.3622758620691</c:v>
                </c:pt>
                <c:pt idx="24">
                  <c:v>2111.3370245231604</c:v>
                </c:pt>
                <c:pt idx="25">
                  <c:v>2079.1688195876291</c:v>
                </c:pt>
                <c:pt idx="26">
                  <c:v>1990.306</c:v>
                </c:pt>
                <c:pt idx="27">
                  <c:v>1906.8514880382775</c:v>
                </c:pt>
                <c:pt idx="28">
                  <c:v>1955.3572702702704</c:v>
                </c:pt>
                <c:pt idx="29">
                  <c:v>1827.5878296146045</c:v>
                </c:pt>
                <c:pt idx="30">
                  <c:v>1788.3645724907065</c:v>
                </c:pt>
                <c:pt idx="31">
                  <c:v>1900.1774340949034</c:v>
                </c:pt>
                <c:pt idx="32">
                  <c:v>1827.171</c:v>
                </c:pt>
                <c:pt idx="33">
                  <c:v>1808.3188711656442</c:v>
                </c:pt>
                <c:pt idx="34">
                  <c:v>1756.5260578512398</c:v>
                </c:pt>
                <c:pt idx="35">
                  <c:v>2058.8055728155341</c:v>
                </c:pt>
                <c:pt idx="36">
                  <c:v>2138.16</c:v>
                </c:pt>
                <c:pt idx="37">
                  <c:v>2322.527968911917</c:v>
                </c:pt>
                <c:pt idx="38">
                  <c:v>2524.8570180722895</c:v>
                </c:pt>
                <c:pt idx="39">
                  <c:v>2238.2554590952841</c:v>
                </c:pt>
                <c:pt idx="40">
                  <c:v>2917.008033457249</c:v>
                </c:pt>
                <c:pt idx="41">
                  <c:v>2823.5547098540151</c:v>
                </c:pt>
                <c:pt idx="42">
                  <c:v>2853.3013890845068</c:v>
                </c:pt>
                <c:pt idx="43">
                  <c:v>2828.3438951817416</c:v>
                </c:pt>
                <c:pt idx="44">
                  <c:v>2653.9559854838708</c:v>
                </c:pt>
                <c:pt idx="45">
                  <c:v>2528.4944299923491</c:v>
                </c:pt>
                <c:pt idx="46">
                  <c:v>2438.6748105726874</c:v>
                </c:pt>
                <c:pt idx="47">
                  <c:v>2689.424544547398</c:v>
                </c:pt>
                <c:pt idx="48">
                  <c:v>2849.0865633217995</c:v>
                </c:pt>
                <c:pt idx="49">
                  <c:v>2470.9343319838058</c:v>
                </c:pt>
                <c:pt idx="50">
                  <c:v>2487.9294212598425</c:v>
                </c:pt>
                <c:pt idx="51">
                  <c:v>2820.806019120459</c:v>
                </c:pt>
                <c:pt idx="60">
                  <c:v>2755.9530997611678</c:v>
                </c:pt>
                <c:pt idx="61">
                  <c:v>2508.3378529478123</c:v>
                </c:pt>
                <c:pt idx="62">
                  <c:v>2275.2970693350085</c:v>
                </c:pt>
                <c:pt idx="63">
                  <c:v>2247.7871395557263</c:v>
                </c:pt>
                <c:pt idx="64">
                  <c:v>2274.1099197156168</c:v>
                </c:pt>
                <c:pt idx="65">
                  <c:v>2352.034919387535</c:v>
                </c:pt>
                <c:pt idx="66">
                  <c:v>2419.1735045648593</c:v>
                </c:pt>
                <c:pt idx="67">
                  <c:v>2469.1273521993689</c:v>
                </c:pt>
                <c:pt idx="68">
                  <c:v>2671.7948390132656</c:v>
                </c:pt>
                <c:pt idx="69">
                  <c:v>3331.0571928842951</c:v>
                </c:pt>
                <c:pt idx="70">
                  <c:v>3784.0530081704828</c:v>
                </c:pt>
                <c:pt idx="71">
                  <c:v>4156.2613578541986</c:v>
                </c:pt>
                <c:pt idx="72">
                  <c:v>4115.0499741389604</c:v>
                </c:pt>
                <c:pt idx="73">
                  <c:v>4773.0249145335301</c:v>
                </c:pt>
                <c:pt idx="74">
                  <c:v>5012.7752097449838</c:v>
                </c:pt>
                <c:pt idx="75">
                  <c:v>5794.7056992939351</c:v>
                </c:pt>
                <c:pt idx="76">
                  <c:v>6150.7173903528019</c:v>
                </c:pt>
                <c:pt idx="77">
                  <c:v>5200.7140106620427</c:v>
                </c:pt>
                <c:pt idx="78">
                  <c:v>5281.8381056832077</c:v>
                </c:pt>
                <c:pt idx="79">
                  <c:v>5856.2012092205887</c:v>
                </c:pt>
              </c:numCache>
            </c:numRef>
          </c:yVal>
          <c:smooth val="0"/>
          <c:extLst>
            <c:ext xmlns:c16="http://schemas.microsoft.com/office/drawing/2014/chart" uri="{C3380CC4-5D6E-409C-BE32-E72D297353CC}">
              <c16:uniqueId val="{00000003-CC78-41EE-9C6F-891E85822A20}"/>
            </c:ext>
          </c:extLst>
        </c:ser>
        <c:ser>
          <c:idx val="5"/>
          <c:order val="1"/>
          <c:tx>
            <c:v>Production</c:v>
          </c:tx>
          <c:spPr>
            <a:ln w="19050" cap="rnd">
              <a:solidFill>
                <a:schemeClr val="accent6"/>
              </a:solidFill>
              <a:prstDash val="sysDash"/>
              <a:round/>
            </a:ln>
            <a:effectLst/>
          </c:spPr>
          <c:marker>
            <c:symbol val="none"/>
          </c:marker>
          <c:yVal>
            <c:numRef>
              <c:f>'AtomicAudit 1948-1996'!$Y$8:$Y$89</c:f>
              <c:numCache>
                <c:formatCode>General</c:formatCode>
                <c:ptCount val="81"/>
                <c:pt idx="11">
                  <c:v>1226.809125</c:v>
                </c:pt>
                <c:pt idx="12">
                  <c:v>1726.8800284697511</c:v>
                </c:pt>
                <c:pt idx="13">
                  <c:v>2598.7838200692045</c:v>
                </c:pt>
                <c:pt idx="14">
                  <c:v>3120.5501443298963</c:v>
                </c:pt>
                <c:pt idx="15">
                  <c:v>3277.6513175675673</c:v>
                </c:pt>
                <c:pt idx="16">
                  <c:v>3467.5401070234116</c:v>
                </c:pt>
                <c:pt idx="18">
                  <c:v>5383.0801764705875</c:v>
                </c:pt>
                <c:pt idx="19">
                  <c:v>5628.1409419354841</c:v>
                </c:pt>
                <c:pt idx="20">
                  <c:v>4990.2368571428569</c:v>
                </c:pt>
                <c:pt idx="21">
                  <c:v>2470.9986666666668</c:v>
                </c:pt>
                <c:pt idx="22">
                  <c:v>2333.4302155688624</c:v>
                </c:pt>
                <c:pt idx="23">
                  <c:v>2248.8033103448279</c:v>
                </c:pt>
                <c:pt idx="24">
                  <c:v>2324.399689373297</c:v>
                </c:pt>
                <c:pt idx="25">
                  <c:v>2528.6740051546394</c:v>
                </c:pt>
                <c:pt idx="26">
                  <c:v>2853.1692000000003</c:v>
                </c:pt>
                <c:pt idx="27">
                  <c:v>3068.5143444976079</c:v>
                </c:pt>
                <c:pt idx="28">
                  <c:v>2927.2379594594595</c:v>
                </c:pt>
                <c:pt idx="29">
                  <c:v>2443.7460121703853</c:v>
                </c:pt>
                <c:pt idx="30">
                  <c:v>2256.0906914498141</c:v>
                </c:pt>
                <c:pt idx="31">
                  <c:v>1975.3927908611602</c:v>
                </c:pt>
                <c:pt idx="32">
                  <c:v>2114.442</c:v>
                </c:pt>
                <c:pt idx="33">
                  <c:v>2484.9578374233129</c:v>
                </c:pt>
                <c:pt idx="34">
                  <c:v>2721.4408264462813</c:v>
                </c:pt>
                <c:pt idx="35">
                  <c:v>2921.0670873786407</c:v>
                </c:pt>
                <c:pt idx="36">
                  <c:v>3476.2799999999997</c:v>
                </c:pt>
                <c:pt idx="37">
                  <c:v>4262.9142217616582</c:v>
                </c:pt>
                <c:pt idx="38">
                  <c:v>4756.0358493975909</c:v>
                </c:pt>
                <c:pt idx="39">
                  <c:v>5158.796344562079</c:v>
                </c:pt>
                <c:pt idx="40">
                  <c:v>5401.877804832714</c:v>
                </c:pt>
                <c:pt idx="41">
                  <c:v>5112.4631551094899</c:v>
                </c:pt>
                <c:pt idx="42">
                  <c:v>5097.5887816901404</c:v>
                </c:pt>
                <c:pt idx="43">
                  <c:v>5042.4927032967034</c:v>
                </c:pt>
                <c:pt idx="44">
                  <c:v>4654.9977967741934</c:v>
                </c:pt>
                <c:pt idx="45">
                  <c:v>5069.5451614384083</c:v>
                </c:pt>
                <c:pt idx="46">
                  <c:v>5889.2508237885468</c:v>
                </c:pt>
                <c:pt idx="47">
                  <c:v>5324.0330848182466</c:v>
                </c:pt>
                <c:pt idx="48">
                  <c:v>4771.3403709342556</c:v>
                </c:pt>
                <c:pt idx="49">
                  <c:v>3549.6339595141703</c:v>
                </c:pt>
                <c:pt idx="50">
                  <c:v>3225.4612440944879</c:v>
                </c:pt>
                <c:pt idx="51">
                  <c:v>3543.1325277246651</c:v>
                </c:pt>
                <c:pt idx="60">
                  <c:v>5934.6021182778577</c:v>
                </c:pt>
                <c:pt idx="61">
                  <c:v>6155.7066050092317</c:v>
                </c:pt>
                <c:pt idx="62">
                  <c:v>6183.4454088147168</c:v>
                </c:pt>
                <c:pt idx="63">
                  <c:v>6007.3269591299686</c:v>
                </c:pt>
                <c:pt idx="64">
                  <c:v>6609.4926270888682</c:v>
                </c:pt>
                <c:pt idx="65">
                  <c:v>6608.2928188033402</c:v>
                </c:pt>
                <c:pt idx="66">
                  <c:v>6844.6378166221175</c:v>
                </c:pt>
                <c:pt idx="67">
                  <c:v>6797.0449566414054</c:v>
                </c:pt>
                <c:pt idx="68">
                  <c:v>6578.7982984331202</c:v>
                </c:pt>
                <c:pt idx="69">
                  <c:v>6262.5281968333411</c:v>
                </c:pt>
                <c:pt idx="70">
                  <c:v>6229.9601231484685</c:v>
                </c:pt>
                <c:pt idx="71">
                  <c:v>6227.6604046914154</c:v>
                </c:pt>
                <c:pt idx="72">
                  <c:v>6029.362388265401</c:v>
                </c:pt>
                <c:pt idx="73">
                  <c:v>6234.4047324833309</c:v>
                </c:pt>
                <c:pt idx="74">
                  <c:v>6336.2366329271672</c:v>
                </c:pt>
                <c:pt idx="75">
                  <c:v>6822.9613902029832</c:v>
                </c:pt>
                <c:pt idx="76">
                  <c:v>7124.1216343673759</c:v>
                </c:pt>
                <c:pt idx="77">
                  <c:v>8064.5779365895942</c:v>
                </c:pt>
                <c:pt idx="78">
                  <c:v>7640.5775576936967</c:v>
                </c:pt>
                <c:pt idx="79">
                  <c:v>7726.1528049058688</c:v>
                </c:pt>
              </c:numCache>
            </c:numRef>
          </c:yVal>
          <c:smooth val="0"/>
          <c:extLst>
            <c:ext xmlns:c16="http://schemas.microsoft.com/office/drawing/2014/chart" uri="{C3380CC4-5D6E-409C-BE32-E72D297353CC}">
              <c16:uniqueId val="{00000004-CC78-41EE-9C6F-891E85822A20}"/>
            </c:ext>
          </c:extLst>
        </c:ser>
        <c:ser>
          <c:idx val="6"/>
          <c:order val="2"/>
          <c:tx>
            <c:v>Construction</c:v>
          </c:tx>
          <c:spPr>
            <a:ln w="19050" cap="rnd">
              <a:solidFill>
                <a:schemeClr val="accent1">
                  <a:lumMod val="60000"/>
                </a:schemeClr>
              </a:solidFill>
              <a:prstDash val="dashDot"/>
              <a:round/>
            </a:ln>
            <a:effectLst/>
          </c:spPr>
          <c:marker>
            <c:symbol val="none"/>
          </c:marker>
          <c:yVal>
            <c:numRef>
              <c:f>'AtomicAudit 1948-1996'!$AH$8:$AH$89</c:f>
              <c:numCache>
                <c:formatCode>General</c:formatCode>
                <c:ptCount val="81"/>
                <c:pt idx="4">
                  <c:v>1151.9397983193278</c:v>
                </c:pt>
                <c:pt idx="5">
                  <c:v>1054.8171784232366</c:v>
                </c:pt>
                <c:pt idx="6">
                  <c:v>1282.1934461538463</c:v>
                </c:pt>
                <c:pt idx="7">
                  <c:v>1311.4297358490567</c:v>
                </c:pt>
                <c:pt idx="8">
                  <c:v>514.61656179775287</c:v>
                </c:pt>
                <c:pt idx="9">
                  <c:v>490.45449814126397</c:v>
                </c:pt>
                <c:pt idx="10">
                  <c:v>361.40890298507463</c:v>
                </c:pt>
                <c:pt idx="11">
                  <c:v>507.52277205882348</c:v>
                </c:pt>
                <c:pt idx="12">
                  <c:v>713.42590035587182</c:v>
                </c:pt>
                <c:pt idx="13">
                  <c:v>538.90804152249132</c:v>
                </c:pt>
                <c:pt idx="14">
                  <c:v>406.93212371134013</c:v>
                </c:pt>
                <c:pt idx="15">
                  <c:v>307.65350675675671</c:v>
                </c:pt>
                <c:pt idx="16">
                  <c:v>273.35666889632108</c:v>
                </c:pt>
                <c:pt idx="17">
                  <c:v>1045.2717417218544</c:v>
                </c:pt>
                <c:pt idx="18">
                  <c:v>1320.7948235294116</c:v>
                </c:pt>
                <c:pt idx="19">
                  <c:v>1138.7072322580646</c:v>
                </c:pt>
                <c:pt idx="20">
                  <c:v>1229.9376</c:v>
                </c:pt>
                <c:pt idx="21">
                  <c:v>1088.5106666666666</c:v>
                </c:pt>
                <c:pt idx="22">
                  <c:v>887.32007784431141</c:v>
                </c:pt>
                <c:pt idx="23">
                  <c:v>1578.4158103448276</c:v>
                </c:pt>
                <c:pt idx="24">
                  <c:v>2200.7707356948226</c:v>
                </c:pt>
                <c:pt idx="25">
                  <c:v>1393.300206185567</c:v>
                </c:pt>
                <c:pt idx="26">
                  <c:v>956.61813333333339</c:v>
                </c:pt>
                <c:pt idx="27">
                  <c:v>1326.4049712918661</c:v>
                </c:pt>
                <c:pt idx="28">
                  <c:v>1144.3695810810812</c:v>
                </c:pt>
                <c:pt idx="29">
                  <c:v>841.34311156186618</c:v>
                </c:pt>
                <c:pt idx="30">
                  <c:v>1015.5996802973979</c:v>
                </c:pt>
                <c:pt idx="31">
                  <c:v>869.78359929701242</c:v>
                </c:pt>
                <c:pt idx="32">
                  <c:v>794.37599999999986</c:v>
                </c:pt>
                <c:pt idx="33">
                  <c:v>944.13591717791417</c:v>
                </c:pt>
                <c:pt idx="34">
                  <c:v>1047.3558099173556</c:v>
                </c:pt>
                <c:pt idx="35">
                  <c:v>1242.2345461165048</c:v>
                </c:pt>
                <c:pt idx="36">
                  <c:v>1501.3139999999999</c:v>
                </c:pt>
                <c:pt idx="37">
                  <c:v>2153.1318155440417</c:v>
                </c:pt>
                <c:pt idx="38">
                  <c:v>2194.6709819277107</c:v>
                </c:pt>
                <c:pt idx="39">
                  <c:v>1997.3030933589989</c:v>
                </c:pt>
                <c:pt idx="40">
                  <c:v>2502.2151133828997</c:v>
                </c:pt>
                <c:pt idx="41">
                  <c:v>2374.6397518248177</c:v>
                </c:pt>
                <c:pt idx="42">
                  <c:v>1984.5358415492958</c:v>
                </c:pt>
                <c:pt idx="43">
                  <c:v>1793.6237396449706</c:v>
                </c:pt>
                <c:pt idx="44">
                  <c:v>1504.0900451612902</c:v>
                </c:pt>
                <c:pt idx="45">
                  <c:v>1524.728919663351</c:v>
                </c:pt>
                <c:pt idx="46">
                  <c:v>1551.2825814977975</c:v>
                </c:pt>
                <c:pt idx="47">
                  <c:v>1271.7771703492515</c:v>
                </c:pt>
                <c:pt idx="48">
                  <c:v>1201.4086297577855</c:v>
                </c:pt>
                <c:pt idx="49">
                  <c:v>714.57336437246977</c:v>
                </c:pt>
                <c:pt idx="50">
                  <c:v>635.54846456692917</c:v>
                </c:pt>
                <c:pt idx="51">
                  <c:v>478.88483747609939</c:v>
                </c:pt>
                <c:pt idx="60">
                  <c:v>1920.6758958963267</c:v>
                </c:pt>
                <c:pt idx="61">
                  <c:v>1193.947761412516</c:v>
                </c:pt>
                <c:pt idx="62">
                  <c:v>1052.5933071697118</c:v>
                </c:pt>
                <c:pt idx="63">
                  <c:v>1009.4354692665653</c:v>
                </c:pt>
                <c:pt idx="64">
                  <c:v>991.93993051914276</c:v>
                </c:pt>
                <c:pt idx="65">
                  <c:v>719.75200722572083</c:v>
                </c:pt>
                <c:pt idx="66">
                  <c:v>907.47047073405008</c:v>
                </c:pt>
                <c:pt idx="67">
                  <c:v>899.9225282100507</c:v>
                </c:pt>
                <c:pt idx="68">
                  <c:v>807.71806498270905</c:v>
                </c:pt>
                <c:pt idx="69">
                  <c:v>1408.0758966316423</c:v>
                </c:pt>
                <c:pt idx="70">
                  <c:v>1334.1336727429134</c:v>
                </c:pt>
                <c:pt idx="71">
                  <c:v>1885.0485818365187</c:v>
                </c:pt>
                <c:pt idx="72">
                  <c:v>2599.9342975704358</c:v>
                </c:pt>
                <c:pt idx="73">
                  <c:v>3040.0678982811883</c:v>
                </c:pt>
                <c:pt idx="74">
                  <c:v>3106.4544840817152</c:v>
                </c:pt>
                <c:pt idx="75">
                  <c:v>3184.787431728088</c:v>
                </c:pt>
                <c:pt idx="76">
                  <c:v>4397.4824413266851</c:v>
                </c:pt>
                <c:pt idx="77">
                  <c:v>5110.5828500335247</c:v>
                </c:pt>
                <c:pt idx="78">
                  <c:v>5525.5651006571015</c:v>
                </c:pt>
                <c:pt idx="79">
                  <c:v>5929.7403103101251</c:v>
                </c:pt>
              </c:numCache>
            </c:numRef>
          </c:yVal>
          <c:smooth val="0"/>
          <c:extLst>
            <c:ext xmlns:c16="http://schemas.microsoft.com/office/drawing/2014/chart" uri="{C3380CC4-5D6E-409C-BE32-E72D297353CC}">
              <c16:uniqueId val="{00000005-CC78-41EE-9C6F-891E85822A20}"/>
            </c:ext>
          </c:extLst>
        </c:ser>
        <c:ser>
          <c:idx val="7"/>
          <c:order val="3"/>
          <c:tx>
            <c:v>EM, back-attributed</c:v>
          </c:tx>
          <c:spPr>
            <a:ln w="19050" cap="rnd">
              <a:solidFill>
                <a:schemeClr val="accent2">
                  <a:lumMod val="60000"/>
                </a:schemeClr>
              </a:solidFill>
              <a:prstDash val="lgDash"/>
              <a:round/>
            </a:ln>
            <a:effectLst/>
          </c:spPr>
          <c:marker>
            <c:symbol val="none"/>
          </c:marker>
          <c:yVal>
            <c:numRef>
              <c:f>'AtomicAudit 1948-1996'!$AK$8:$AK$89</c:f>
              <c:numCache>
                <c:formatCode>General</c:formatCode>
                <c:ptCount val="81"/>
                <c:pt idx="3" formatCode="_(&quot;$&quot;* #,##0.00_);_(&quot;$&quot;* \(#,##0.00\);_(&quot;$&quot;* &quot;-&quot;??_);_(@_)">
                  <c:v>1509.8570852535629</c:v>
                </c:pt>
                <c:pt idx="4" formatCode="_(&quot;$&quot;* #,##0.00_);_(&quot;$&quot;* \(#,##0.00\);_(&quot;$&quot;* &quot;-&quot;??_);_(@_)">
                  <c:v>1509.8570852535629</c:v>
                </c:pt>
                <c:pt idx="5" formatCode="_(&quot;$&quot;* #,##0.00_);_(&quot;$&quot;* \(#,##0.00\);_(&quot;$&quot;* &quot;-&quot;??_);_(@_)">
                  <c:v>1509.8570852535629</c:v>
                </c:pt>
                <c:pt idx="6" formatCode="_(&quot;$&quot;* #,##0.00_);_(&quot;$&quot;* \(#,##0.00\);_(&quot;$&quot;* &quot;-&quot;??_);_(@_)">
                  <c:v>1509.8570852535629</c:v>
                </c:pt>
                <c:pt idx="7" formatCode="_(&quot;$&quot;* #,##0.00_);_(&quot;$&quot;* \(#,##0.00\);_(&quot;$&quot;* &quot;-&quot;??_);_(@_)">
                  <c:v>1509.8570852535629</c:v>
                </c:pt>
                <c:pt idx="8" formatCode="_(&quot;$&quot;* #,##0.00_);_(&quot;$&quot;* \(#,##0.00\);_(&quot;$&quot;* &quot;-&quot;??_);_(@_)">
                  <c:v>1509.8570852535629</c:v>
                </c:pt>
                <c:pt idx="9" formatCode="_(&quot;$&quot;* #,##0.00_);_(&quot;$&quot;* \(#,##0.00\);_(&quot;$&quot;* &quot;-&quot;??_);_(@_)">
                  <c:v>1509.8570852535629</c:v>
                </c:pt>
                <c:pt idx="10" formatCode="_(&quot;$&quot;* #,##0.00_);_(&quot;$&quot;* \(#,##0.00\);_(&quot;$&quot;* &quot;-&quot;??_);_(@_)">
                  <c:v>1509.8570852535629</c:v>
                </c:pt>
                <c:pt idx="11" formatCode="_(&quot;$&quot;* #,##0.00_);_(&quot;$&quot;* \(#,##0.00\);_(&quot;$&quot;* &quot;-&quot;??_);_(@_)">
                  <c:v>1509.8570852535629</c:v>
                </c:pt>
                <c:pt idx="12" formatCode="_(&quot;$&quot;* #,##0.00_);_(&quot;$&quot;* \(#,##0.00\);_(&quot;$&quot;* &quot;-&quot;??_);_(@_)">
                  <c:v>1509.8570852535629</c:v>
                </c:pt>
                <c:pt idx="13" formatCode="_(&quot;$&quot;* #,##0.00_);_(&quot;$&quot;* \(#,##0.00\);_(&quot;$&quot;* &quot;-&quot;??_);_(@_)">
                  <c:v>1509.8570852535629</c:v>
                </c:pt>
                <c:pt idx="14" formatCode="_(&quot;$&quot;* #,##0.00_);_(&quot;$&quot;* \(#,##0.00\);_(&quot;$&quot;* &quot;-&quot;??_);_(@_)">
                  <c:v>1509.8570852535629</c:v>
                </c:pt>
                <c:pt idx="15" formatCode="_(&quot;$&quot;* #,##0.00_);_(&quot;$&quot;* \(#,##0.00\);_(&quot;$&quot;* &quot;-&quot;??_);_(@_)">
                  <c:v>1509.8570852535629</c:v>
                </c:pt>
                <c:pt idx="16" formatCode="_(&quot;$&quot;* #,##0.00_);_(&quot;$&quot;* \(#,##0.00\);_(&quot;$&quot;* &quot;-&quot;??_);_(@_)">
                  <c:v>1509.8570852535629</c:v>
                </c:pt>
                <c:pt idx="17" formatCode="_(&quot;$&quot;* #,##0.00_);_(&quot;$&quot;* \(#,##0.00\);_(&quot;$&quot;* &quot;-&quot;??_);_(@_)">
                  <c:v>1509.8570852535629</c:v>
                </c:pt>
                <c:pt idx="18" formatCode="_(&quot;$&quot;* #,##0.00_);_(&quot;$&quot;* \(#,##0.00\);_(&quot;$&quot;* &quot;-&quot;??_);_(@_)">
                  <c:v>1509.8570852535629</c:v>
                </c:pt>
                <c:pt idx="19" formatCode="_(&quot;$&quot;* #,##0.00_);_(&quot;$&quot;* \(#,##0.00\);_(&quot;$&quot;* &quot;-&quot;??_);_(@_)">
                  <c:v>1509.8570852535629</c:v>
                </c:pt>
                <c:pt idx="20" formatCode="_(&quot;$&quot;* #,##0.00_);_(&quot;$&quot;* \(#,##0.00\);_(&quot;$&quot;* &quot;-&quot;??_);_(@_)">
                  <c:v>1509.8570852535629</c:v>
                </c:pt>
                <c:pt idx="21" formatCode="_(&quot;$&quot;* #,##0.00_);_(&quot;$&quot;* \(#,##0.00\);_(&quot;$&quot;* &quot;-&quot;??_);_(@_)">
                  <c:v>1509.8570852535629</c:v>
                </c:pt>
                <c:pt idx="22" formatCode="_(&quot;$&quot;* #,##0.00_);_(&quot;$&quot;* \(#,##0.00\);_(&quot;$&quot;* &quot;-&quot;??_);_(@_)">
                  <c:v>1509.8570852535629</c:v>
                </c:pt>
                <c:pt idx="23" formatCode="_(&quot;$&quot;* #,##0.00_);_(&quot;$&quot;* \(#,##0.00\);_(&quot;$&quot;* &quot;-&quot;??_);_(@_)">
                  <c:v>1509.8570852535629</c:v>
                </c:pt>
                <c:pt idx="24" formatCode="_(&quot;$&quot;* #,##0.00_);_(&quot;$&quot;* \(#,##0.00\);_(&quot;$&quot;* &quot;-&quot;??_);_(@_)">
                  <c:v>1509.8570852535629</c:v>
                </c:pt>
                <c:pt idx="25" formatCode="_(&quot;$&quot;* #,##0.00_);_(&quot;$&quot;* \(#,##0.00\);_(&quot;$&quot;* &quot;-&quot;??_);_(@_)">
                  <c:v>1509.8570852535629</c:v>
                </c:pt>
                <c:pt idx="26" formatCode="_(&quot;$&quot;* #,##0.00_);_(&quot;$&quot;* \(#,##0.00\);_(&quot;$&quot;* &quot;-&quot;??_);_(@_)">
                  <c:v>1509.8570852535629</c:v>
                </c:pt>
                <c:pt idx="27" formatCode="_(&quot;$&quot;* #,##0.00_);_(&quot;$&quot;* \(#,##0.00\);_(&quot;$&quot;* &quot;-&quot;??_);_(@_)">
                  <c:v>1509.8570852535629</c:v>
                </c:pt>
                <c:pt idx="28" formatCode="_(&quot;$&quot;* #,##0.00_);_(&quot;$&quot;* \(#,##0.00\);_(&quot;$&quot;* &quot;-&quot;??_);_(@_)">
                  <c:v>1509.8570852535629</c:v>
                </c:pt>
                <c:pt idx="29" formatCode="_(&quot;$&quot;* #,##0.00_);_(&quot;$&quot;* \(#,##0.00\);_(&quot;$&quot;* &quot;-&quot;??_);_(@_)">
                  <c:v>1509.8570852535629</c:v>
                </c:pt>
                <c:pt idx="30" formatCode="_(&quot;$&quot;* #,##0.00_);_(&quot;$&quot;* \(#,##0.00\);_(&quot;$&quot;* &quot;-&quot;??_);_(@_)">
                  <c:v>1509.8570852535629</c:v>
                </c:pt>
                <c:pt idx="31" formatCode="_(&quot;$&quot;* #,##0.00_);_(&quot;$&quot;* \(#,##0.00\);_(&quot;$&quot;* &quot;-&quot;??_);_(@_)">
                  <c:v>1509.8570852535629</c:v>
                </c:pt>
                <c:pt idx="32" formatCode="_(&quot;$&quot;* #,##0.00_);_(&quot;$&quot;* \(#,##0.00\);_(&quot;$&quot;* &quot;-&quot;??_);_(@_)">
                  <c:v>1509.8570852535629</c:v>
                </c:pt>
                <c:pt idx="33" formatCode="_(&quot;$&quot;* #,##0.00_);_(&quot;$&quot;* \(#,##0.00\);_(&quot;$&quot;* &quot;-&quot;??_);_(@_)">
                  <c:v>1509.8570852535629</c:v>
                </c:pt>
                <c:pt idx="34" formatCode="_(&quot;$&quot;* #,##0.00_);_(&quot;$&quot;* \(#,##0.00\);_(&quot;$&quot;* &quot;-&quot;??_);_(@_)">
                  <c:v>1509.8570852535629</c:v>
                </c:pt>
                <c:pt idx="35" formatCode="_(&quot;$&quot;* #,##0.00_);_(&quot;$&quot;* \(#,##0.00\);_(&quot;$&quot;* &quot;-&quot;??_);_(@_)">
                  <c:v>1509.8570852535629</c:v>
                </c:pt>
                <c:pt idx="36" formatCode="_(&quot;$&quot;* #,##0.00_);_(&quot;$&quot;* \(#,##0.00\);_(&quot;$&quot;* &quot;-&quot;??_);_(@_)">
                  <c:v>1509.8570852535629</c:v>
                </c:pt>
                <c:pt idx="37" formatCode="_(&quot;$&quot;* #,##0.00_);_(&quot;$&quot;* \(#,##0.00\);_(&quot;$&quot;* &quot;-&quot;??_);_(@_)">
                  <c:v>1509.8570852535629</c:v>
                </c:pt>
                <c:pt idx="38" formatCode="_(&quot;$&quot;* #,##0.00_);_(&quot;$&quot;* \(#,##0.00\);_(&quot;$&quot;* &quot;-&quot;??_);_(@_)">
                  <c:v>1509.8570852535629</c:v>
                </c:pt>
                <c:pt idx="39" formatCode="_(&quot;$&quot;* #,##0.00_);_(&quot;$&quot;* \(#,##0.00\);_(&quot;$&quot;* &quot;-&quot;??_);_(@_)">
                  <c:v>1509.8570852535629</c:v>
                </c:pt>
                <c:pt idx="40" formatCode="_(&quot;$&quot;* #,##0.00_);_(&quot;$&quot;* \(#,##0.00\);_(&quot;$&quot;* &quot;-&quot;??_);_(@_)">
                  <c:v>1509.8570852535629</c:v>
                </c:pt>
                <c:pt idx="41" formatCode="_(&quot;$&quot;* #,##0.00_);_(&quot;$&quot;* \(#,##0.00\);_(&quot;$&quot;* &quot;-&quot;??_);_(@_)">
                  <c:v>1509.8570852535629</c:v>
                </c:pt>
                <c:pt idx="42" formatCode="_(&quot;$&quot;* #,##0.00_);_(&quot;$&quot;* \(#,##0.00\);_(&quot;$&quot;* &quot;-&quot;??_);_(@_)">
                  <c:v>1509.8570852535629</c:v>
                </c:pt>
                <c:pt idx="43" formatCode="_(&quot;$&quot;* #,##0.00_);_(&quot;$&quot;* \(#,##0.00\);_(&quot;$&quot;* &quot;-&quot;??_);_(@_)">
                  <c:v>1509.8570852535629</c:v>
                </c:pt>
                <c:pt idx="44" formatCode="_(&quot;$&quot;* #,##0.00_);_(&quot;$&quot;* \(#,##0.00\);_(&quot;$&quot;* &quot;-&quot;??_);_(@_)">
                  <c:v>1509.8570852535629</c:v>
                </c:pt>
              </c:numCache>
            </c:numRef>
          </c:yVal>
          <c:smooth val="0"/>
          <c:extLst>
            <c:ext xmlns:c16="http://schemas.microsoft.com/office/drawing/2014/chart" uri="{C3380CC4-5D6E-409C-BE32-E72D297353CC}">
              <c16:uniqueId val="{00000006-CC78-41EE-9C6F-891E85822A20}"/>
            </c:ext>
          </c:extLst>
        </c:ser>
        <c:ser>
          <c:idx val="2"/>
          <c:order val="4"/>
          <c:tx>
            <c:v>WA Total</c:v>
          </c:tx>
          <c:spPr>
            <a:ln w="19050" cap="rnd">
              <a:solidFill>
                <a:schemeClr val="accent2"/>
              </a:solidFill>
              <a:round/>
            </a:ln>
            <a:effectLst/>
          </c:spPr>
          <c:marker>
            <c:symbol val="none"/>
          </c:marker>
          <c:yVal>
            <c:numRef>
              <c:f>'AtomicAudit 1948-1996'!$AN$8:$AN$89</c:f>
              <c:numCache>
                <c:formatCode>General</c:formatCode>
                <c:ptCount val="81"/>
                <c:pt idx="3">
                  <c:v>1960.0906556016598</c:v>
                </c:pt>
                <c:pt idx="4" formatCode="0.00">
                  <c:v>3888.0989928165882</c:v>
                </c:pt>
                <c:pt idx="5" formatCode="0.00">
                  <c:v>3710.2858321415297</c:v>
                </c:pt>
                <c:pt idx="6" formatCode="0.00">
                  <c:v>4543.3089544843324</c:v>
                </c:pt>
                <c:pt idx="7" formatCode="0.00">
                  <c:v>5325.1461871403553</c:v>
                </c:pt>
                <c:pt idx="8" formatCode="0.00">
                  <c:v>4772.3091526692933</c:v>
                </c:pt>
                <c:pt idx="9" formatCode="0.00">
                  <c:v>4609.2902674096968</c:v>
                </c:pt>
                <c:pt idx="10" formatCode="0.00">
                  <c:v>4731.3191673431147</c:v>
                </c:pt>
                <c:pt idx="11" formatCode="0.00">
                  <c:v>5062.5164896653278</c:v>
                </c:pt>
                <c:pt idx="12" formatCode="0.00">
                  <c:v>5925.5397044706451</c:v>
                </c:pt>
                <c:pt idx="13" formatCode="0.00">
                  <c:v>6873.3282340424912</c:v>
                </c:pt>
                <c:pt idx="14" formatCode="0.00">
                  <c:v>7278.7834151504694</c:v>
                </c:pt>
                <c:pt idx="15" formatCode="0.00">
                  <c:v>7248.7364568751836</c:v>
                </c:pt>
                <c:pt idx="16" formatCode="0.00">
                  <c:v>7354.7392457886808</c:v>
                </c:pt>
                <c:pt idx="17" formatCode="0.00">
                  <c:v>9510.820906445615</c:v>
                </c:pt>
                <c:pt idx="18" formatCode="0.00">
                  <c:v>9614.4476146653269</c:v>
                </c:pt>
                <c:pt idx="19" formatCode="0.00">
                  <c:v>10483.534407834208</c:v>
                </c:pt>
                <c:pt idx="20" formatCode="0.00">
                  <c:v>9962.1026852535615</c:v>
                </c:pt>
                <c:pt idx="21" formatCode="0.00">
                  <c:v>9255.5639185868968</c:v>
                </c:pt>
                <c:pt idx="22" formatCode="0.00">
                  <c:v>8767.3838457326056</c:v>
                </c:pt>
                <c:pt idx="23" formatCode="0.00">
                  <c:v>9714.4754128397708</c:v>
                </c:pt>
                <c:pt idx="24" formatCode="0.00">
                  <c:v>10867.955117951109</c:v>
                </c:pt>
                <c:pt idx="25" formatCode="0.00">
                  <c:v>9600.1210800989247</c:v>
                </c:pt>
                <c:pt idx="26" formatCode="0.00">
                  <c:v>9044.4166852535636</c:v>
                </c:pt>
                <c:pt idx="27" formatCode="0.00">
                  <c:v>9324.3300182679177</c:v>
                </c:pt>
                <c:pt idx="28" formatCode="0.00">
                  <c:v>8873.2484366049139</c:v>
                </c:pt>
                <c:pt idx="29" formatCode="0.00">
                  <c:v>7721.6975761257736</c:v>
                </c:pt>
                <c:pt idx="30" formatCode="0.00">
                  <c:v>7693.1724532833032</c:v>
                </c:pt>
                <c:pt idx="31" formatCode="0.00">
                  <c:v>7481.2777776964458</c:v>
                </c:pt>
                <c:pt idx="32" formatCode="0.00">
                  <c:v>7411.9220852535636</c:v>
                </c:pt>
                <c:pt idx="33" formatCode="0.00">
                  <c:v>7858.7146067259555</c:v>
                </c:pt>
                <c:pt idx="34" formatCode="0.00">
                  <c:v>8101.151308394059</c:v>
                </c:pt>
                <c:pt idx="35" formatCode="0.00">
                  <c:v>8650.0697357389981</c:v>
                </c:pt>
                <c:pt idx="36" formatCode="0.00">
                  <c:v>9845.4950852535621</c:v>
                </c:pt>
                <c:pt idx="37" formatCode="0.00">
                  <c:v>11609.936001315738</c:v>
                </c:pt>
                <c:pt idx="38" formatCode="0.00">
                  <c:v>12480.304290072841</c:v>
                </c:pt>
                <c:pt idx="39" formatCode="0.00">
                  <c:v>12605.125083328636</c:v>
                </c:pt>
                <c:pt idx="40" formatCode="0.00">
                  <c:v>14091.510250681073</c:v>
                </c:pt>
                <c:pt idx="41" formatCode="0.00">
                  <c:v>13655.810583428747</c:v>
                </c:pt>
                <c:pt idx="42" formatCode="0.00">
                  <c:v>13150.239025394409</c:v>
                </c:pt>
                <c:pt idx="43" formatCode="0.00">
                  <c:v>12762.302772489405</c:v>
                </c:pt>
                <c:pt idx="44" formatCode="0.00">
                  <c:v>11598.107690092273</c:v>
                </c:pt>
                <c:pt idx="45" formatCode="0.00">
                  <c:v>10603.673476664117</c:v>
                </c:pt>
                <c:pt idx="46" formatCode="0.00">
                  <c:v>11206.988920704847</c:v>
                </c:pt>
                <c:pt idx="47" formatCode="0.00">
                  <c:v>10754.028487526728</c:v>
                </c:pt>
                <c:pt idx="48" formatCode="0.00">
                  <c:v>10382.664680968857</c:v>
                </c:pt>
                <c:pt idx="49" formatCode="0.00">
                  <c:v>7925.2287449392725</c:v>
                </c:pt>
                <c:pt idx="50" formatCode="0.00">
                  <c:v>7032.628807086614</c:v>
                </c:pt>
                <c:pt idx="51" formatCode="0.00">
                  <c:v>7508.9552695984703</c:v>
                </c:pt>
                <c:pt idx="52" formatCode="0.0">
                  <c:v>7841.5499042242982</c:v>
                </c:pt>
                <c:pt idx="53" formatCode="0.0">
                  <c:v>8186.1805638773012</c:v>
                </c:pt>
                <c:pt idx="54" formatCode="0.0">
                  <c:v>8498.5498199279718</c:v>
                </c:pt>
                <c:pt idx="55" formatCode="0.0">
                  <c:v>8304.281968954705</c:v>
                </c:pt>
                <c:pt idx="56" formatCode="0.0">
                  <c:v>9112.4598655900627</c:v>
                </c:pt>
                <c:pt idx="57" formatCode="0.0">
                  <c:v>9711.2439081045031</c:v>
                </c:pt>
                <c:pt idx="58" formatCode="0.0">
                  <c:v>10094.405833956522</c:v>
                </c:pt>
                <c:pt idx="59" formatCode="0.0">
                  <c:v>10685.051480391743</c:v>
                </c:pt>
                <c:pt idx="60" formatCode="0.0">
                  <c:v>10611.231113935353</c:v>
                </c:pt>
                <c:pt idx="61" formatCode="0.0">
                  <c:v>9857.9922193695584</c:v>
                </c:pt>
                <c:pt idx="62" formatCode="0.0">
                  <c:v>9511.3357853194357</c:v>
                </c:pt>
                <c:pt idx="63" formatCode="0.0">
                  <c:v>9264.549567952261</c:v>
                </c:pt>
                <c:pt idx="64" formatCode="0.0">
                  <c:v>9875.5424773236264</c:v>
                </c:pt>
                <c:pt idx="65" formatCode="0.0">
                  <c:v>9680.0797454165968</c:v>
                </c:pt>
                <c:pt idx="66" formatCode="0.0">
                  <c:v>10171.281791921027</c:v>
                </c:pt>
                <c:pt idx="67" formatCode="0.0">
                  <c:v>10166.094837050825</c:v>
                </c:pt>
                <c:pt idx="68" formatCode="0.0">
                  <c:v>10058.311202429095</c:v>
                </c:pt>
                <c:pt idx="69" formatCode="0.0">
                  <c:v>11001.661286349279</c:v>
                </c:pt>
                <c:pt idx="70" formatCode="0.0">
                  <c:v>11348.146804061866</c:v>
                </c:pt>
                <c:pt idx="71" formatCode="0.0">
                  <c:v>12268.970344382134</c:v>
                </c:pt>
                <c:pt idx="72" formatCode="0.0">
                  <c:v>12744.346659974795</c:v>
                </c:pt>
                <c:pt idx="73" formatCode="0.0">
                  <c:v>14047.497545298049</c:v>
                </c:pt>
                <c:pt idx="74" formatCode="0.0">
                  <c:v>14455.466326753867</c:v>
                </c:pt>
                <c:pt idx="75" formatCode="0.0">
                  <c:v>15802.454521225005</c:v>
                </c:pt>
                <c:pt idx="76" formatCode="0.0">
                  <c:v>17672.321466046866</c:v>
                </c:pt>
                <c:pt idx="77" formatCode="0.0">
                  <c:v>18375.874797285163</c:v>
                </c:pt>
                <c:pt idx="78" formatCode="0.0">
                  <c:v>18447.980764034008</c:v>
                </c:pt>
                <c:pt idx="79" formatCode="0.0">
                  <c:v>19512.094324436581</c:v>
                </c:pt>
                <c:pt idx="80" formatCode="0.0">
                  <c:v>19848.599999999999</c:v>
                </c:pt>
              </c:numCache>
            </c:numRef>
          </c:yVal>
          <c:smooth val="0"/>
          <c:extLst>
            <c:ext xmlns:c16="http://schemas.microsoft.com/office/drawing/2014/chart" uri="{C3380CC4-5D6E-409C-BE32-E72D297353CC}">
              <c16:uniqueId val="{00000007-CC78-41EE-9C6F-891E85822A20}"/>
            </c:ext>
          </c:extLst>
        </c:ser>
        <c:ser>
          <c:idx val="8"/>
          <c:order val="5"/>
          <c:tx>
            <c:v>WA avg, 1948-1990</c:v>
          </c:tx>
          <c:spPr>
            <a:ln w="19050" cap="rnd">
              <a:solidFill>
                <a:schemeClr val="accent2"/>
              </a:solidFill>
              <a:prstDash val="sysDot"/>
              <a:round/>
            </a:ln>
            <a:effectLst/>
          </c:spPr>
          <c:marker>
            <c:symbol val="none"/>
          </c:marker>
          <c:yVal>
            <c:numRef>
              <c:f>'AtomicAudit 1948-1996'!$AQ$8:$AQ$89</c:f>
              <c:numCache>
                <c:formatCode>General</c:formatCode>
                <c:ptCount val="81"/>
                <c:pt idx="3">
                  <c:v>4367.039999999979</c:v>
                </c:pt>
                <c:pt idx="4">
                  <c:v>4564.0199999999604</c:v>
                </c:pt>
                <c:pt idx="5">
                  <c:v>4761</c:v>
                </c:pt>
                <c:pt idx="6">
                  <c:v>4957.9799999999814</c:v>
                </c:pt>
                <c:pt idx="7">
                  <c:v>5154.9599999999627</c:v>
                </c:pt>
                <c:pt idx="8">
                  <c:v>5351.9400000000023</c:v>
                </c:pt>
                <c:pt idx="9">
                  <c:v>5548.9199999999837</c:v>
                </c:pt>
                <c:pt idx="10">
                  <c:v>5745.8999999999651</c:v>
                </c:pt>
                <c:pt idx="11">
                  <c:v>5942.8800000000047</c:v>
                </c:pt>
                <c:pt idx="12">
                  <c:v>6139.859999999986</c:v>
                </c:pt>
                <c:pt idx="13">
                  <c:v>6336.8399999999674</c:v>
                </c:pt>
                <c:pt idx="14">
                  <c:v>6533.820000000007</c:v>
                </c:pt>
                <c:pt idx="15">
                  <c:v>6730.7999999999884</c:v>
                </c:pt>
                <c:pt idx="16">
                  <c:v>6927.7799999999697</c:v>
                </c:pt>
                <c:pt idx="17">
                  <c:v>7124.7599999999511</c:v>
                </c:pt>
                <c:pt idx="18">
                  <c:v>7321.7399999999907</c:v>
                </c:pt>
                <c:pt idx="19">
                  <c:v>7518.7199999999721</c:v>
                </c:pt>
                <c:pt idx="20">
                  <c:v>7715.6999999999534</c:v>
                </c:pt>
                <c:pt idx="21">
                  <c:v>7912.679999999993</c:v>
                </c:pt>
                <c:pt idx="22">
                  <c:v>8109.6599999999744</c:v>
                </c:pt>
                <c:pt idx="23">
                  <c:v>8306.6399999999558</c:v>
                </c:pt>
                <c:pt idx="24">
                  <c:v>8503.6199999999953</c:v>
                </c:pt>
                <c:pt idx="25">
                  <c:v>8700.5999999999767</c:v>
                </c:pt>
                <c:pt idx="26">
                  <c:v>8897.5799999999581</c:v>
                </c:pt>
                <c:pt idx="27">
                  <c:v>9094.5599999999977</c:v>
                </c:pt>
                <c:pt idx="28">
                  <c:v>9291.539999999979</c:v>
                </c:pt>
                <c:pt idx="29">
                  <c:v>9488.5199999999604</c:v>
                </c:pt>
                <c:pt idx="30">
                  <c:v>9685.5</c:v>
                </c:pt>
                <c:pt idx="31">
                  <c:v>9882.4799999999814</c:v>
                </c:pt>
                <c:pt idx="32">
                  <c:v>10079.459999999963</c:v>
                </c:pt>
                <c:pt idx="33">
                  <c:v>10276.440000000002</c:v>
                </c:pt>
                <c:pt idx="34">
                  <c:v>10473.419999999984</c:v>
                </c:pt>
                <c:pt idx="35">
                  <c:v>10670.399999999965</c:v>
                </c:pt>
                <c:pt idx="36">
                  <c:v>10867.380000000005</c:v>
                </c:pt>
                <c:pt idx="37">
                  <c:v>11064.359999999986</c:v>
                </c:pt>
                <c:pt idx="38">
                  <c:v>11261.339999999967</c:v>
                </c:pt>
                <c:pt idx="39">
                  <c:v>11458.320000000007</c:v>
                </c:pt>
                <c:pt idx="40">
                  <c:v>11655.299999999988</c:v>
                </c:pt>
                <c:pt idx="41">
                  <c:v>11852.27999999997</c:v>
                </c:pt>
                <c:pt idx="42">
                  <c:v>12049.259999999951</c:v>
                </c:pt>
                <c:pt idx="43">
                  <c:v>12246.239999999991</c:v>
                </c:pt>
                <c:pt idx="44">
                  <c:v>12443.219999999972</c:v>
                </c:pt>
                <c:pt idx="45">
                  <c:v>12640.199999999953</c:v>
                </c:pt>
              </c:numCache>
            </c:numRef>
          </c:yVal>
          <c:smooth val="0"/>
          <c:extLst>
            <c:ext xmlns:c16="http://schemas.microsoft.com/office/drawing/2014/chart" uri="{C3380CC4-5D6E-409C-BE32-E72D297353CC}">
              <c16:uniqueId val="{00000008-CC78-41EE-9C6F-891E85822A20}"/>
            </c:ext>
          </c:extLst>
        </c:ser>
        <c:dLbls>
          <c:showLegendKey val="0"/>
          <c:showVal val="0"/>
          <c:showCatName val="0"/>
          <c:showSerName val="0"/>
          <c:showPercent val="0"/>
          <c:showBubbleSize val="0"/>
        </c:dLbls>
        <c:axId val="1437704783"/>
        <c:axId val="1437705263"/>
      </c:scatterChart>
      <c:catAx>
        <c:axId val="143770478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FY</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cross"/>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7705263"/>
        <c:crosses val="autoZero"/>
        <c:auto val="1"/>
        <c:lblAlgn val="ctr"/>
        <c:lblOffset val="100"/>
        <c:tickLblSkip val="5"/>
        <c:tickMarkSkip val="10"/>
        <c:noMultiLvlLbl val="0"/>
      </c:catAx>
      <c:valAx>
        <c:axId val="1437705263"/>
        <c:scaling>
          <c:orientation val="minMax"/>
          <c:max val="2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BY25 $B</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37704783"/>
        <c:crosses val="autoZero"/>
        <c:crossBetween val="between"/>
        <c:majorUnit val="2000"/>
        <c:dispUnits>
          <c:builtInUnit val="thousands"/>
        </c:dispUnits>
      </c:valAx>
      <c:spPr>
        <a:noFill/>
        <a:ln>
          <a:noFill/>
        </a:ln>
        <a:effectLst/>
      </c:spPr>
    </c:plotArea>
    <c:legend>
      <c:legendPos val="b"/>
      <c:legendEntry>
        <c:idx val="0"/>
        <c:delete val="1"/>
      </c:legendEntry>
      <c:legendEntry>
        <c:idx val="1"/>
        <c:delete val="1"/>
      </c:legendEntry>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WA annual spending breakdown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RDT&amp;E</c:v>
          </c:tx>
          <c:spPr>
            <a:ln w="19050" cap="rnd">
              <a:solidFill>
                <a:schemeClr val="accent1"/>
              </a:solidFill>
              <a:prstDash val="dash"/>
              <a:round/>
            </a:ln>
            <a:effectLst/>
          </c:spPr>
          <c:marker>
            <c:symbol val="none"/>
          </c:marker>
          <c:xVal>
            <c:numRef>
              <c:f>'AtomicAudit 1948-1996'!$A$3:$A$120</c:f>
              <c:numCache>
                <c:formatCode>General</c:formatCod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2025</c:v>
                </c:pt>
                <c:pt idx="113">
                  <c:v>2026</c:v>
                </c:pt>
                <c:pt idx="114">
                  <c:v>2027</c:v>
                </c:pt>
                <c:pt idx="115">
                  <c:v>2028</c:v>
                </c:pt>
                <c:pt idx="116">
                  <c:v>2029</c:v>
                </c:pt>
              </c:numCache>
            </c:numRef>
          </c:xVal>
          <c:yVal>
            <c:numRef>
              <c:f>'AtomicAudit 1948-1996'!$V$3:$V$120</c:f>
              <c:numCache>
                <c:formatCode>General</c:formatCode>
                <c:ptCount val="117"/>
                <c:pt idx="16">
                  <c:v>1818.3275073529412</c:v>
                </c:pt>
                <c:pt idx="17">
                  <c:v>1975.3766903914591</c:v>
                </c:pt>
                <c:pt idx="18">
                  <c:v>2225.779287197232</c:v>
                </c:pt>
                <c:pt idx="19">
                  <c:v>2241.44406185567</c:v>
                </c:pt>
                <c:pt idx="20">
                  <c:v>2153.5745472972972</c:v>
                </c:pt>
                <c:pt idx="21">
                  <c:v>2103.9853846153851</c:v>
                </c:pt>
                <c:pt idx="23">
                  <c:v>1400.7155294117645</c:v>
                </c:pt>
                <c:pt idx="24">
                  <c:v>2206.8291483870967</c:v>
                </c:pt>
                <c:pt idx="25">
                  <c:v>2232.0711428571426</c:v>
                </c:pt>
                <c:pt idx="26">
                  <c:v>4186.1975000000002</c:v>
                </c:pt>
                <c:pt idx="27">
                  <c:v>4036.7764670658689</c:v>
                </c:pt>
                <c:pt idx="28">
                  <c:v>4377.3992068965526</c:v>
                </c:pt>
                <c:pt idx="29">
                  <c:v>4832.9276076294263</c:v>
                </c:pt>
                <c:pt idx="30">
                  <c:v>4168.2897835051554</c:v>
                </c:pt>
                <c:pt idx="31">
                  <c:v>3724.7722666666668</c:v>
                </c:pt>
                <c:pt idx="32">
                  <c:v>3419.5536172248803</c:v>
                </c:pt>
                <c:pt idx="33">
                  <c:v>3291.7838108108108</c:v>
                </c:pt>
                <c:pt idx="34">
                  <c:v>2926.7513671399593</c:v>
                </c:pt>
                <c:pt idx="35">
                  <c:v>2911.6249962825282</c:v>
                </c:pt>
                <c:pt idx="36">
                  <c:v>3126.2443022847101</c:v>
                </c:pt>
                <c:pt idx="37">
                  <c:v>2993.2469999999998</c:v>
                </c:pt>
                <c:pt idx="38">
                  <c:v>2919.7637668711659</c:v>
                </c:pt>
                <c:pt idx="39">
                  <c:v>2674.9015289256199</c:v>
                </c:pt>
                <c:pt idx="40">
                  <c:v>2832.0292135922332</c:v>
                </c:pt>
                <c:pt idx="41">
                  <c:v>3192.3719999999998</c:v>
                </c:pt>
                <c:pt idx="42">
                  <c:v>3526.3077202072536</c:v>
                </c:pt>
                <c:pt idx="43">
                  <c:v>3843.985771084338</c:v>
                </c:pt>
                <c:pt idx="44">
                  <c:v>3757.0606025024063</c:v>
                </c:pt>
                <c:pt idx="45">
                  <c:v>4505.6021152416361</c:v>
                </c:pt>
                <c:pt idx="46">
                  <c:v>4357.3230164233582</c:v>
                </c:pt>
                <c:pt idx="47">
                  <c:v>4359.9736901408451</c:v>
                </c:pt>
                <c:pt idx="48">
                  <c:v>4212.8669213863068</c:v>
                </c:pt>
                <c:pt idx="49">
                  <c:v>3715.8497854838706</c:v>
                </c:pt>
                <c:pt idx="50">
                  <c:v>3770.5834659525635</c:v>
                </c:pt>
                <c:pt idx="51">
                  <c:v>3519.0913876651985</c:v>
                </c:pt>
                <c:pt idx="52">
                  <c:v>3738.9560741268706</c:v>
                </c:pt>
                <c:pt idx="53">
                  <c:v>3684.1713384083046</c:v>
                </c:pt>
                <c:pt idx="54">
                  <c:v>3278.0048866396764</c:v>
                </c:pt>
                <c:pt idx="55">
                  <c:v>2839.4869606299212</c:v>
                </c:pt>
                <c:pt idx="56">
                  <c:v>2820.806019120459</c:v>
                </c:pt>
                <c:pt idx="65">
                  <c:v>2755.9530997611678</c:v>
                </c:pt>
                <c:pt idx="66">
                  <c:v>2508.3378529478123</c:v>
                </c:pt>
                <c:pt idx="67">
                  <c:v>2275.2970693350085</c:v>
                </c:pt>
                <c:pt idx="68">
                  <c:v>2247.7871395557263</c:v>
                </c:pt>
                <c:pt idx="69">
                  <c:v>2274.1099197156168</c:v>
                </c:pt>
                <c:pt idx="70">
                  <c:v>2352.034919387535</c:v>
                </c:pt>
                <c:pt idx="71">
                  <c:v>2419.1735045648593</c:v>
                </c:pt>
                <c:pt idx="72">
                  <c:v>2469.1273521993689</c:v>
                </c:pt>
                <c:pt idx="73">
                  <c:v>2671.7948390132656</c:v>
                </c:pt>
                <c:pt idx="74">
                  <c:v>3331.0571928842951</c:v>
                </c:pt>
                <c:pt idx="75">
                  <c:v>3784.0530081704828</c:v>
                </c:pt>
                <c:pt idx="76">
                  <c:v>4156.2613578541986</c:v>
                </c:pt>
                <c:pt idx="77">
                  <c:v>4115.0499741389604</c:v>
                </c:pt>
                <c:pt idx="78">
                  <c:v>4773.0249145335301</c:v>
                </c:pt>
                <c:pt idx="79">
                  <c:v>5012.7752097449838</c:v>
                </c:pt>
                <c:pt idx="80">
                  <c:v>5794.7056992939351</c:v>
                </c:pt>
                <c:pt idx="81">
                  <c:v>6150.7173903528019</c:v>
                </c:pt>
                <c:pt idx="82">
                  <c:v>5200.7140106620427</c:v>
                </c:pt>
                <c:pt idx="83">
                  <c:v>5281.8381056832077</c:v>
                </c:pt>
                <c:pt idx="84">
                  <c:v>5856.2012092205887</c:v>
                </c:pt>
                <c:pt idx="85">
                  <c:v>5818.248270305533</c:v>
                </c:pt>
                <c:pt idx="86">
                  <c:v>5818.2482703055339</c:v>
                </c:pt>
                <c:pt idx="87">
                  <c:v>5893.3804882337063</c:v>
                </c:pt>
                <c:pt idx="88">
                  <c:v>5092.2212691423874</c:v>
                </c:pt>
                <c:pt idx="89">
                  <c:v>5292.9520213077121</c:v>
                </c:pt>
                <c:pt idx="90">
                  <c:v>5299.1521685889684</c:v>
                </c:pt>
                <c:pt idx="91">
                  <c:v>5344.8312398981152</c:v>
                </c:pt>
                <c:pt idx="92">
                  <c:v>5798.3284321756028</c:v>
                </c:pt>
                <c:pt idx="93">
                  <c:v>5609.7216024921117</c:v>
                </c:pt>
                <c:pt idx="94">
                  <c:v>6368.8313287055616</c:v>
                </c:pt>
                <c:pt idx="95">
                  <c:v>5467.8815736184733</c:v>
                </c:pt>
                <c:pt idx="96">
                  <c:v>5873.3301771359002</c:v>
                </c:pt>
                <c:pt idx="97">
                  <c:v>6136.4884790703591</c:v>
                </c:pt>
                <c:pt idx="98">
                  <c:v>6288.9726957246767</c:v>
                </c:pt>
                <c:pt idx="99">
                  <c:v>6303.5069330199558</c:v>
                </c:pt>
                <c:pt idx="100">
                  <c:v>6264.804729391928</c:v>
                </c:pt>
                <c:pt idx="101">
                  <c:v>6219.1574697801288</c:v>
                </c:pt>
                <c:pt idx="102">
                  <c:v>6207.2902968590679</c:v>
                </c:pt>
                <c:pt idx="103">
                  <c:v>4441.9357373471121</c:v>
                </c:pt>
                <c:pt idx="104">
                  <c:v>3001.8006974899986</c:v>
                </c:pt>
                <c:pt idx="105">
                  <c:v>3001.8006974899995</c:v>
                </c:pt>
                <c:pt idx="106">
                  <c:v>3001.8006974899986</c:v>
                </c:pt>
                <c:pt idx="107">
                  <c:v>3001.800697489999</c:v>
                </c:pt>
                <c:pt idx="108">
                  <c:v>3001.8006974899986</c:v>
                </c:pt>
                <c:pt idx="109">
                  <c:v>3001.8006974899968</c:v>
                </c:pt>
                <c:pt idx="110">
                  <c:v>3001.8006974899977</c:v>
                </c:pt>
                <c:pt idx="111">
                  <c:v>3001.8006974899977</c:v>
                </c:pt>
              </c:numCache>
            </c:numRef>
          </c:yVal>
          <c:smooth val="0"/>
          <c:extLst>
            <c:ext xmlns:c16="http://schemas.microsoft.com/office/drawing/2014/chart" uri="{C3380CC4-5D6E-409C-BE32-E72D297353CC}">
              <c16:uniqueId val="{00000000-082F-4E3C-BFC0-40EFE11A4B6F}"/>
            </c:ext>
          </c:extLst>
        </c:ser>
        <c:ser>
          <c:idx val="2"/>
          <c:order val="1"/>
          <c:tx>
            <c:v>Production</c:v>
          </c:tx>
          <c:spPr>
            <a:ln w="19050" cap="rnd">
              <a:solidFill>
                <a:schemeClr val="accent3"/>
              </a:solidFill>
              <a:prstDash val="sysDash"/>
              <a:round/>
            </a:ln>
            <a:effectLst/>
          </c:spPr>
          <c:marker>
            <c:symbol val="none"/>
          </c:marker>
          <c:xVal>
            <c:numRef>
              <c:f>'AtomicAudit 1948-1996'!$A$3:$A$120</c:f>
              <c:numCache>
                <c:formatCode>General</c:formatCod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2025</c:v>
                </c:pt>
                <c:pt idx="113">
                  <c:v>2026</c:v>
                </c:pt>
                <c:pt idx="114">
                  <c:v>2027</c:v>
                </c:pt>
                <c:pt idx="115">
                  <c:v>2028</c:v>
                </c:pt>
                <c:pt idx="116">
                  <c:v>2029</c:v>
                </c:pt>
              </c:numCache>
            </c:numRef>
          </c:xVal>
          <c:yVal>
            <c:numRef>
              <c:f>'AtomicAudit 1948-1996'!$Y$3:$Y$120</c:f>
              <c:numCache>
                <c:formatCode>General</c:formatCode>
                <c:ptCount val="117"/>
                <c:pt idx="16">
                  <c:v>1226.809125</c:v>
                </c:pt>
                <c:pt idx="17">
                  <c:v>1726.8800284697511</c:v>
                </c:pt>
                <c:pt idx="18">
                  <c:v>2598.7838200692045</c:v>
                </c:pt>
                <c:pt idx="19">
                  <c:v>3120.5501443298963</c:v>
                </c:pt>
                <c:pt idx="20">
                  <c:v>3277.6513175675673</c:v>
                </c:pt>
                <c:pt idx="21">
                  <c:v>3467.5401070234116</c:v>
                </c:pt>
                <c:pt idx="23">
                  <c:v>5383.0801764705875</c:v>
                </c:pt>
                <c:pt idx="24">
                  <c:v>5628.1409419354841</c:v>
                </c:pt>
                <c:pt idx="25">
                  <c:v>4990.2368571428569</c:v>
                </c:pt>
                <c:pt idx="26">
                  <c:v>2470.9986666666668</c:v>
                </c:pt>
                <c:pt idx="27">
                  <c:v>2333.4302155688624</c:v>
                </c:pt>
                <c:pt idx="28">
                  <c:v>2248.8033103448279</c:v>
                </c:pt>
                <c:pt idx="29">
                  <c:v>2324.399689373297</c:v>
                </c:pt>
                <c:pt idx="30">
                  <c:v>2528.6740051546394</c:v>
                </c:pt>
                <c:pt idx="31">
                  <c:v>2853.1692000000003</c:v>
                </c:pt>
                <c:pt idx="32">
                  <c:v>3068.5143444976079</c:v>
                </c:pt>
                <c:pt idx="33">
                  <c:v>2927.2379594594595</c:v>
                </c:pt>
                <c:pt idx="34">
                  <c:v>2443.7460121703853</c:v>
                </c:pt>
                <c:pt idx="35">
                  <c:v>2256.0906914498141</c:v>
                </c:pt>
                <c:pt idx="36">
                  <c:v>1975.3927908611602</c:v>
                </c:pt>
                <c:pt idx="37">
                  <c:v>2114.442</c:v>
                </c:pt>
                <c:pt idx="38">
                  <c:v>2484.9578374233129</c:v>
                </c:pt>
                <c:pt idx="39">
                  <c:v>2721.4408264462813</c:v>
                </c:pt>
                <c:pt idx="40">
                  <c:v>2921.0670873786407</c:v>
                </c:pt>
                <c:pt idx="41">
                  <c:v>3476.2799999999997</c:v>
                </c:pt>
                <c:pt idx="42">
                  <c:v>4262.9142217616582</c:v>
                </c:pt>
                <c:pt idx="43">
                  <c:v>4756.0358493975909</c:v>
                </c:pt>
                <c:pt idx="44">
                  <c:v>5158.796344562079</c:v>
                </c:pt>
                <c:pt idx="45">
                  <c:v>5401.877804832714</c:v>
                </c:pt>
                <c:pt idx="46">
                  <c:v>5112.4631551094899</c:v>
                </c:pt>
                <c:pt idx="47">
                  <c:v>5097.5887816901404</c:v>
                </c:pt>
                <c:pt idx="48">
                  <c:v>5042.4927032967034</c:v>
                </c:pt>
                <c:pt idx="49">
                  <c:v>4654.9977967741934</c:v>
                </c:pt>
                <c:pt idx="50">
                  <c:v>5069.5451614384083</c:v>
                </c:pt>
                <c:pt idx="51">
                  <c:v>5889.2508237885468</c:v>
                </c:pt>
                <c:pt idx="52">
                  <c:v>5324.0330848182466</c:v>
                </c:pt>
                <c:pt idx="53">
                  <c:v>4771.3403709342556</c:v>
                </c:pt>
                <c:pt idx="54">
                  <c:v>3549.6339595141703</c:v>
                </c:pt>
                <c:pt idx="55">
                  <c:v>3225.4612440944879</c:v>
                </c:pt>
                <c:pt idx="56">
                  <c:v>3543.1325277246651</c:v>
                </c:pt>
                <c:pt idx="65">
                  <c:v>5934.6021182778577</c:v>
                </c:pt>
                <c:pt idx="66">
                  <c:v>6155.7066050092317</c:v>
                </c:pt>
                <c:pt idx="67">
                  <c:v>6183.4454088147168</c:v>
                </c:pt>
                <c:pt idx="68">
                  <c:v>6007.3269591299686</c:v>
                </c:pt>
                <c:pt idx="69">
                  <c:v>6609.4926270888682</c:v>
                </c:pt>
                <c:pt idx="70">
                  <c:v>6608.2928188033402</c:v>
                </c:pt>
                <c:pt idx="71">
                  <c:v>6844.6378166221175</c:v>
                </c:pt>
                <c:pt idx="72">
                  <c:v>6797.0449566414054</c:v>
                </c:pt>
                <c:pt idx="73">
                  <c:v>6578.7982984331202</c:v>
                </c:pt>
                <c:pt idx="74">
                  <c:v>6262.5281968333411</c:v>
                </c:pt>
                <c:pt idx="75">
                  <c:v>6229.9601231484685</c:v>
                </c:pt>
                <c:pt idx="76">
                  <c:v>6227.6604046914154</c:v>
                </c:pt>
                <c:pt idx="77">
                  <c:v>6029.362388265401</c:v>
                </c:pt>
                <c:pt idx="78">
                  <c:v>6234.4047324833309</c:v>
                </c:pt>
                <c:pt idx="79">
                  <c:v>6336.2366329271672</c:v>
                </c:pt>
                <c:pt idx="80">
                  <c:v>6822.9613902029832</c:v>
                </c:pt>
                <c:pt idx="81">
                  <c:v>7124.1216343673759</c:v>
                </c:pt>
                <c:pt idx="82">
                  <c:v>8064.5779365895942</c:v>
                </c:pt>
                <c:pt idx="83">
                  <c:v>7640.5775576936967</c:v>
                </c:pt>
                <c:pt idx="84">
                  <c:v>7726.1528049058688</c:v>
                </c:pt>
                <c:pt idx="85">
                  <c:v>5821.5767677458598</c:v>
                </c:pt>
                <c:pt idx="86">
                  <c:v>5821.5767677458562</c:v>
                </c:pt>
                <c:pt idx="87">
                  <c:v>5849.805630032597</c:v>
                </c:pt>
                <c:pt idx="88">
                  <c:v>6784.5735638349088</c:v>
                </c:pt>
                <c:pt idx="89">
                  <c:v>6586.6213061355638</c:v>
                </c:pt>
                <c:pt idx="90">
                  <c:v>6542.0145637384112</c:v>
                </c:pt>
                <c:pt idx="91">
                  <c:v>6527.9374667395095</c:v>
                </c:pt>
                <c:pt idx="92">
                  <c:v>6266.0086551302657</c:v>
                </c:pt>
                <c:pt idx="93">
                  <c:v>6995.6651756827068</c:v>
                </c:pt>
                <c:pt idx="94">
                  <c:v>6878.9293786181397</c:v>
                </c:pt>
                <c:pt idx="95">
                  <c:v>8371.8916817272711</c:v>
                </c:pt>
                <c:pt idx="96">
                  <c:v>8171.6170815311198</c:v>
                </c:pt>
                <c:pt idx="97">
                  <c:v>7884.0514148022594</c:v>
                </c:pt>
                <c:pt idx="98">
                  <c:v>7545.4648645274983</c:v>
                </c:pt>
                <c:pt idx="99">
                  <c:v>7368.607045677456</c:v>
                </c:pt>
                <c:pt idx="100">
                  <c:v>7195.7176869210371</c:v>
                </c:pt>
                <c:pt idx="101">
                  <c:v>6933.6580622166357</c:v>
                </c:pt>
                <c:pt idx="102">
                  <c:v>6631.713600066535</c:v>
                </c:pt>
                <c:pt idx="103">
                  <c:v>8102.765787422627</c:v>
                </c:pt>
                <c:pt idx="104">
                  <c:v>9329.7266219889698</c:v>
                </c:pt>
                <c:pt idx="105">
                  <c:v>8930.2233938013178</c:v>
                </c:pt>
                <c:pt idx="106">
                  <c:v>8477.9416094714143</c:v>
                </c:pt>
                <c:pt idx="107">
                  <c:v>8097.9709574769058</c:v>
                </c:pt>
                <c:pt idx="108">
                  <c:v>7733.5824906978451</c:v>
                </c:pt>
                <c:pt idx="109">
                  <c:v>7419.7680547085065</c:v>
                </c:pt>
                <c:pt idx="110">
                  <c:v>7217.3842791861998</c:v>
                </c:pt>
                <c:pt idx="111">
                  <c:v>7006.824616438631</c:v>
                </c:pt>
              </c:numCache>
            </c:numRef>
          </c:yVal>
          <c:smooth val="0"/>
          <c:extLst>
            <c:ext xmlns:c16="http://schemas.microsoft.com/office/drawing/2014/chart" uri="{C3380CC4-5D6E-409C-BE32-E72D297353CC}">
              <c16:uniqueId val="{00000001-082F-4E3C-BFC0-40EFE11A4B6F}"/>
            </c:ext>
          </c:extLst>
        </c:ser>
        <c:ser>
          <c:idx val="4"/>
          <c:order val="2"/>
          <c:tx>
            <c:v>Constr &amp; Capital Equip</c:v>
          </c:tx>
          <c:spPr>
            <a:ln w="19050" cap="rnd">
              <a:solidFill>
                <a:schemeClr val="accent5"/>
              </a:solidFill>
              <a:prstDash val="lgDash"/>
              <a:round/>
            </a:ln>
            <a:effectLst/>
          </c:spPr>
          <c:marker>
            <c:symbol val="none"/>
          </c:marker>
          <c:xVal>
            <c:numRef>
              <c:f>'AtomicAudit 1948-1996'!$A$3:$A$120</c:f>
              <c:numCache>
                <c:formatCode>General</c:formatCod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2025</c:v>
                </c:pt>
                <c:pt idx="113">
                  <c:v>2026</c:v>
                </c:pt>
                <c:pt idx="114">
                  <c:v>2027</c:v>
                </c:pt>
                <c:pt idx="115">
                  <c:v>2028</c:v>
                </c:pt>
                <c:pt idx="116">
                  <c:v>2029</c:v>
                </c:pt>
              </c:numCache>
            </c:numRef>
          </c:xVal>
          <c:yVal>
            <c:numRef>
              <c:f>'AtomicAudit 1948-1996'!$AH$3:$AH$120</c:f>
              <c:numCache>
                <c:formatCode>General</c:formatCode>
                <c:ptCount val="117"/>
                <c:pt idx="9">
                  <c:v>1151.9397983193278</c:v>
                </c:pt>
                <c:pt idx="10">
                  <c:v>1054.8171784232366</c:v>
                </c:pt>
                <c:pt idx="11">
                  <c:v>1282.1934461538463</c:v>
                </c:pt>
                <c:pt idx="12">
                  <c:v>1311.4297358490567</c:v>
                </c:pt>
                <c:pt idx="13">
                  <c:v>514.61656179775287</c:v>
                </c:pt>
                <c:pt idx="14">
                  <c:v>490.45449814126397</c:v>
                </c:pt>
                <c:pt idx="15">
                  <c:v>361.40890298507463</c:v>
                </c:pt>
                <c:pt idx="16">
                  <c:v>507.52277205882348</c:v>
                </c:pt>
                <c:pt idx="17">
                  <c:v>713.42590035587182</c:v>
                </c:pt>
                <c:pt idx="18">
                  <c:v>538.90804152249132</c:v>
                </c:pt>
                <c:pt idx="19">
                  <c:v>406.93212371134013</c:v>
                </c:pt>
                <c:pt idx="20">
                  <c:v>307.65350675675671</c:v>
                </c:pt>
                <c:pt idx="21">
                  <c:v>273.35666889632108</c:v>
                </c:pt>
                <c:pt idx="22">
                  <c:v>1045.2717417218544</c:v>
                </c:pt>
                <c:pt idx="23">
                  <c:v>1320.7948235294116</c:v>
                </c:pt>
                <c:pt idx="24">
                  <c:v>1138.7072322580646</c:v>
                </c:pt>
                <c:pt idx="25">
                  <c:v>1229.9376</c:v>
                </c:pt>
                <c:pt idx="26">
                  <c:v>1088.5106666666666</c:v>
                </c:pt>
                <c:pt idx="27">
                  <c:v>887.32007784431141</c:v>
                </c:pt>
                <c:pt idx="28">
                  <c:v>1578.4158103448276</c:v>
                </c:pt>
                <c:pt idx="29">
                  <c:v>2200.7707356948226</c:v>
                </c:pt>
                <c:pt idx="30">
                  <c:v>1393.300206185567</c:v>
                </c:pt>
                <c:pt idx="31">
                  <c:v>956.61813333333339</c:v>
                </c:pt>
                <c:pt idx="32">
                  <c:v>1326.4049712918661</c:v>
                </c:pt>
                <c:pt idx="33">
                  <c:v>1144.3695810810812</c:v>
                </c:pt>
                <c:pt idx="34">
                  <c:v>841.34311156186618</c:v>
                </c:pt>
                <c:pt idx="35">
                  <c:v>1015.5996802973979</c:v>
                </c:pt>
                <c:pt idx="36">
                  <c:v>869.78359929701242</c:v>
                </c:pt>
                <c:pt idx="37">
                  <c:v>794.37599999999986</c:v>
                </c:pt>
                <c:pt idx="38">
                  <c:v>944.13591717791417</c:v>
                </c:pt>
                <c:pt idx="39">
                  <c:v>1047.3558099173556</c:v>
                </c:pt>
                <c:pt idx="40">
                  <c:v>1242.2345461165048</c:v>
                </c:pt>
                <c:pt idx="41">
                  <c:v>1501.3139999999999</c:v>
                </c:pt>
                <c:pt idx="42">
                  <c:v>2153.1318155440417</c:v>
                </c:pt>
                <c:pt idx="43">
                  <c:v>2194.6709819277107</c:v>
                </c:pt>
                <c:pt idx="44">
                  <c:v>1997.3030933589989</c:v>
                </c:pt>
                <c:pt idx="45">
                  <c:v>2502.2151133828997</c:v>
                </c:pt>
                <c:pt idx="46">
                  <c:v>2374.6397518248177</c:v>
                </c:pt>
                <c:pt idx="47">
                  <c:v>1984.5358415492958</c:v>
                </c:pt>
                <c:pt idx="48">
                  <c:v>1793.6237396449706</c:v>
                </c:pt>
                <c:pt idx="49">
                  <c:v>1504.0900451612902</c:v>
                </c:pt>
                <c:pt idx="50">
                  <c:v>1524.728919663351</c:v>
                </c:pt>
                <c:pt idx="51">
                  <c:v>1551.2825814977975</c:v>
                </c:pt>
                <c:pt idx="52">
                  <c:v>1271.7771703492515</c:v>
                </c:pt>
                <c:pt idx="53">
                  <c:v>1201.4086297577855</c:v>
                </c:pt>
                <c:pt idx="54">
                  <c:v>714.57336437246977</c:v>
                </c:pt>
                <c:pt idx="55">
                  <c:v>635.54846456692917</c:v>
                </c:pt>
                <c:pt idx="56">
                  <c:v>478.88483747609939</c:v>
                </c:pt>
                <c:pt idx="65">
                  <c:v>1920.6758958963267</c:v>
                </c:pt>
                <c:pt idx="66">
                  <c:v>1193.947761412516</c:v>
                </c:pt>
                <c:pt idx="67">
                  <c:v>1052.5933071697118</c:v>
                </c:pt>
                <c:pt idx="68">
                  <c:v>1009.4354692665653</c:v>
                </c:pt>
                <c:pt idx="69">
                  <c:v>991.93993051914276</c:v>
                </c:pt>
                <c:pt idx="70">
                  <c:v>719.75200722572083</c:v>
                </c:pt>
                <c:pt idx="71">
                  <c:v>907.47047073405008</c:v>
                </c:pt>
                <c:pt idx="72">
                  <c:v>899.9225282100507</c:v>
                </c:pt>
                <c:pt idx="73">
                  <c:v>807.71806498270905</c:v>
                </c:pt>
                <c:pt idx="74">
                  <c:v>1408.0758966316423</c:v>
                </c:pt>
                <c:pt idx="75">
                  <c:v>1334.1336727429134</c:v>
                </c:pt>
                <c:pt idx="76">
                  <c:v>1885.0485818365187</c:v>
                </c:pt>
                <c:pt idx="77">
                  <c:v>2599.9342975704358</c:v>
                </c:pt>
                <c:pt idx="78">
                  <c:v>3040.0678982811883</c:v>
                </c:pt>
                <c:pt idx="79">
                  <c:v>3106.4544840817152</c:v>
                </c:pt>
                <c:pt idx="80">
                  <c:v>3184.787431728088</c:v>
                </c:pt>
                <c:pt idx="81">
                  <c:v>4397.4824413266851</c:v>
                </c:pt>
                <c:pt idx="82">
                  <c:v>5110.5828500335247</c:v>
                </c:pt>
                <c:pt idx="83">
                  <c:v>5525.5651006571015</c:v>
                </c:pt>
                <c:pt idx="84">
                  <c:v>5929.7403103101251</c:v>
                </c:pt>
                <c:pt idx="85">
                  <c:v>5032.3081208166668</c:v>
                </c:pt>
                <c:pt idx="86">
                  <c:v>4987.4200237292871</c:v>
                </c:pt>
                <c:pt idx="87">
                  <c:v>6165.4399596327667</c:v>
                </c:pt>
                <c:pt idx="88">
                  <c:v>6286.3192368904902</c:v>
                </c:pt>
                <c:pt idx="89">
                  <c:v>6066.4427971849645</c:v>
                </c:pt>
                <c:pt idx="90">
                  <c:v>5938.1247287507849</c:v>
                </c:pt>
                <c:pt idx="91">
                  <c:v>5844.7910110200273</c:v>
                </c:pt>
                <c:pt idx="92">
                  <c:v>8030.6813657770808</c:v>
                </c:pt>
                <c:pt idx="93">
                  <c:v>8116.3444414957085</c:v>
                </c:pt>
                <c:pt idx="94">
                  <c:v>8601.2381378186383</c:v>
                </c:pt>
                <c:pt idx="95">
                  <c:v>7074.7976557395668</c:v>
                </c:pt>
                <c:pt idx="96">
                  <c:v>6106.8154726358207</c:v>
                </c:pt>
                <c:pt idx="97">
                  <c:v>5994.1530912842627</c:v>
                </c:pt>
                <c:pt idx="98">
                  <c:v>5912.2075406117092</c:v>
                </c:pt>
                <c:pt idx="99">
                  <c:v>5765.4571152104909</c:v>
                </c:pt>
                <c:pt idx="100">
                  <c:v>5538.4708208490947</c:v>
                </c:pt>
                <c:pt idx="101">
                  <c:v>5220.4830815672785</c:v>
                </c:pt>
                <c:pt idx="102">
                  <c:v>4881.8782801550788</c:v>
                </c:pt>
                <c:pt idx="103">
                  <c:v>4573.6393076530912</c:v>
                </c:pt>
                <c:pt idx="104">
                  <c:v>4311.0604103222167</c:v>
                </c:pt>
                <c:pt idx="105">
                  <c:v>4054.2814227119179</c:v>
                </c:pt>
                <c:pt idx="106">
                  <c:v>3826.9019189050041</c:v>
                </c:pt>
                <c:pt idx="107">
                  <c:v>3639.5002876258809</c:v>
                </c:pt>
                <c:pt idx="108">
                  <c:v>3456.7033841072907</c:v>
                </c:pt>
                <c:pt idx="109">
                  <c:v>3268.5064052277407</c:v>
                </c:pt>
                <c:pt idx="110">
                  <c:v>3055.5815001908327</c:v>
                </c:pt>
                <c:pt idx="111">
                  <c:v>2864.0453928363572</c:v>
                </c:pt>
              </c:numCache>
            </c:numRef>
          </c:yVal>
          <c:smooth val="0"/>
          <c:extLst>
            <c:ext xmlns:c16="http://schemas.microsoft.com/office/drawing/2014/chart" uri="{C3380CC4-5D6E-409C-BE32-E72D297353CC}">
              <c16:uniqueId val="{00000002-082F-4E3C-BFC0-40EFE11A4B6F}"/>
            </c:ext>
          </c:extLst>
        </c:ser>
        <c:ser>
          <c:idx val="3"/>
          <c:order val="3"/>
          <c:tx>
            <c:v>EM, back-attributed</c:v>
          </c:tx>
          <c:spPr>
            <a:ln w="19050" cap="rnd">
              <a:solidFill>
                <a:schemeClr val="accent4"/>
              </a:solidFill>
              <a:round/>
            </a:ln>
            <a:effectLst/>
          </c:spPr>
          <c:marker>
            <c:symbol val="none"/>
          </c:marker>
          <c:xVal>
            <c:numRef>
              <c:f>'AtomicAudit 1948-1996'!$A$3:$A$120</c:f>
              <c:numCache>
                <c:formatCode>General</c:formatCod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2025</c:v>
                </c:pt>
                <c:pt idx="113">
                  <c:v>2026</c:v>
                </c:pt>
                <c:pt idx="114">
                  <c:v>2027</c:v>
                </c:pt>
                <c:pt idx="115">
                  <c:v>2028</c:v>
                </c:pt>
                <c:pt idx="116">
                  <c:v>2029</c:v>
                </c:pt>
              </c:numCache>
            </c:numRef>
          </c:xVal>
          <c:yVal>
            <c:numRef>
              <c:f>'AtomicAudit 1948-1996'!$AK$11:$AK$53</c:f>
              <c:numCache>
                <c:formatCode>_("$"* #,##0.00_);_("$"* \(#,##0.00\);_("$"* "-"??_);_(@_)</c:formatCode>
                <c:ptCount val="42"/>
                <c:pt idx="0">
                  <c:v>1488.7514652108309</c:v>
                </c:pt>
                <c:pt idx="1">
                  <c:v>1488.7514652108309</c:v>
                </c:pt>
                <c:pt idx="2">
                  <c:v>1488.7514652108309</c:v>
                </c:pt>
                <c:pt idx="3">
                  <c:v>1488.7514652108309</c:v>
                </c:pt>
                <c:pt idx="4">
                  <c:v>1488.7514652108309</c:v>
                </c:pt>
                <c:pt idx="5">
                  <c:v>1488.7514652108309</c:v>
                </c:pt>
                <c:pt idx="6">
                  <c:v>1488.7514652108309</c:v>
                </c:pt>
                <c:pt idx="7">
                  <c:v>1488.7514652108309</c:v>
                </c:pt>
                <c:pt idx="8">
                  <c:v>1488.7514652108309</c:v>
                </c:pt>
                <c:pt idx="9">
                  <c:v>1488.7514652108309</c:v>
                </c:pt>
                <c:pt idx="10">
                  <c:v>1488.7514652108309</c:v>
                </c:pt>
                <c:pt idx="11">
                  <c:v>1488.7514652108309</c:v>
                </c:pt>
                <c:pt idx="12">
                  <c:v>1488.7514652108309</c:v>
                </c:pt>
                <c:pt idx="13">
                  <c:v>1488.7514652108309</c:v>
                </c:pt>
                <c:pt idx="14">
                  <c:v>1488.7514652108309</c:v>
                </c:pt>
                <c:pt idx="15">
                  <c:v>1488.7514652108309</c:v>
                </c:pt>
                <c:pt idx="16">
                  <c:v>1488.7514652108309</c:v>
                </c:pt>
                <c:pt idx="17">
                  <c:v>1488.7514652108309</c:v>
                </c:pt>
                <c:pt idx="18">
                  <c:v>1488.7514652108309</c:v>
                </c:pt>
                <c:pt idx="19">
                  <c:v>1488.7514652108309</c:v>
                </c:pt>
                <c:pt idx="20">
                  <c:v>1488.7514652108309</c:v>
                </c:pt>
                <c:pt idx="21">
                  <c:v>1488.7514652108309</c:v>
                </c:pt>
                <c:pt idx="22">
                  <c:v>1488.7514652108309</c:v>
                </c:pt>
                <c:pt idx="23">
                  <c:v>1488.7514652108309</c:v>
                </c:pt>
                <c:pt idx="24">
                  <c:v>1488.7514652108309</c:v>
                </c:pt>
                <c:pt idx="25">
                  <c:v>1488.7514652108309</c:v>
                </c:pt>
                <c:pt idx="26">
                  <c:v>1488.7514652108309</c:v>
                </c:pt>
                <c:pt idx="27">
                  <c:v>1488.7514652108309</c:v>
                </c:pt>
                <c:pt idx="28">
                  <c:v>1488.7514652108309</c:v>
                </c:pt>
                <c:pt idx="29">
                  <c:v>1488.7514652108309</c:v>
                </c:pt>
                <c:pt idx="30">
                  <c:v>1488.7514652108309</c:v>
                </c:pt>
                <c:pt idx="31">
                  <c:v>1488.7514652108309</c:v>
                </c:pt>
                <c:pt idx="32">
                  <c:v>1488.7514652108309</c:v>
                </c:pt>
                <c:pt idx="33">
                  <c:v>1488.7514652108309</c:v>
                </c:pt>
                <c:pt idx="34">
                  <c:v>1488.7514652108309</c:v>
                </c:pt>
                <c:pt idx="35">
                  <c:v>1488.7514652108309</c:v>
                </c:pt>
                <c:pt idx="36">
                  <c:v>1488.7514652108309</c:v>
                </c:pt>
                <c:pt idx="37">
                  <c:v>1488.7514652108309</c:v>
                </c:pt>
                <c:pt idx="38">
                  <c:v>1488.7514652108309</c:v>
                </c:pt>
                <c:pt idx="39">
                  <c:v>1488.7514652108309</c:v>
                </c:pt>
                <c:pt idx="40">
                  <c:v>1488.7514652108309</c:v>
                </c:pt>
                <c:pt idx="41">
                  <c:v>1488.7514652108309</c:v>
                </c:pt>
              </c:numCache>
            </c:numRef>
          </c:yVal>
          <c:smooth val="0"/>
          <c:extLst>
            <c:ext xmlns:c16="http://schemas.microsoft.com/office/drawing/2014/chart" uri="{C3380CC4-5D6E-409C-BE32-E72D297353CC}">
              <c16:uniqueId val="{00000003-082F-4E3C-BFC0-40EFE11A4B6F}"/>
            </c:ext>
          </c:extLst>
        </c:ser>
        <c:ser>
          <c:idx val="1"/>
          <c:order val="4"/>
          <c:tx>
            <c:strRef>
              <c:f>'AtomicAudit 1948-1996'!$AL$1</c:f>
              <c:strCache>
                <c:ptCount val="1"/>
                <c:pt idx="0">
                  <c:v>Total</c:v>
                </c:pt>
              </c:strCache>
            </c:strRef>
          </c:tx>
          <c:spPr>
            <a:ln w="19050" cap="rnd">
              <a:solidFill>
                <a:schemeClr val="accent2"/>
              </a:solidFill>
              <a:round/>
            </a:ln>
            <a:effectLst/>
          </c:spPr>
          <c:marker>
            <c:symbol val="none"/>
          </c:marker>
          <c:xVal>
            <c:numRef>
              <c:f>'AtomicAudit 1948-1996'!$A$3:$A$120</c:f>
              <c:numCache>
                <c:formatCode>General</c:formatCod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2025</c:v>
                </c:pt>
                <c:pt idx="113">
                  <c:v>2026</c:v>
                </c:pt>
                <c:pt idx="114">
                  <c:v>2027</c:v>
                </c:pt>
                <c:pt idx="115">
                  <c:v>2028</c:v>
                </c:pt>
                <c:pt idx="116">
                  <c:v>2029</c:v>
                </c:pt>
              </c:numCache>
            </c:numRef>
          </c:xVal>
          <c:yVal>
            <c:numRef>
              <c:f>'AtomicAudit 1948-1996'!$AN$3:$AN$115</c:f>
              <c:numCache>
                <c:formatCode>General</c:formatCode>
                <c:ptCount val="112"/>
                <c:pt idx="8">
                  <c:v>1960.0906556016598</c:v>
                </c:pt>
                <c:pt idx="9" formatCode="0.00">
                  <c:v>3866.9933727738562</c:v>
                </c:pt>
                <c:pt idx="10" formatCode="0.00">
                  <c:v>3689.1802120987977</c:v>
                </c:pt>
                <c:pt idx="11" formatCode="0.00">
                  <c:v>4522.2033344416004</c:v>
                </c:pt>
                <c:pt idx="12" formatCode="0.00">
                  <c:v>5304.0405670976234</c:v>
                </c:pt>
                <c:pt idx="13" formatCode="0.00">
                  <c:v>4751.2035326265614</c:v>
                </c:pt>
                <c:pt idx="14" formatCode="0.00">
                  <c:v>4588.1846473669648</c:v>
                </c:pt>
                <c:pt idx="15" formatCode="0.00">
                  <c:v>4710.2135473003827</c:v>
                </c:pt>
                <c:pt idx="16" formatCode="0.00">
                  <c:v>5041.4108696225958</c:v>
                </c:pt>
                <c:pt idx="17" formatCode="0.00">
                  <c:v>5904.4340844279131</c:v>
                </c:pt>
                <c:pt idx="18" formatCode="0.00">
                  <c:v>6852.2226139997592</c:v>
                </c:pt>
                <c:pt idx="19" formatCode="0.00">
                  <c:v>7257.6777951077374</c:v>
                </c:pt>
                <c:pt idx="20" formatCode="0.00">
                  <c:v>7227.6308368324517</c:v>
                </c:pt>
                <c:pt idx="21" formatCode="0.00">
                  <c:v>7333.6336257459488</c:v>
                </c:pt>
                <c:pt idx="22" formatCode="0.00">
                  <c:v>9489.7152864028831</c:v>
                </c:pt>
                <c:pt idx="23" formatCode="0.00">
                  <c:v>9593.3419946225949</c:v>
                </c:pt>
                <c:pt idx="24" formatCode="0.00">
                  <c:v>10462.428787791476</c:v>
                </c:pt>
                <c:pt idx="25" formatCode="0.00">
                  <c:v>9940.9970652108295</c:v>
                </c:pt>
                <c:pt idx="26" formatCode="0.00">
                  <c:v>9234.4582985441648</c:v>
                </c:pt>
                <c:pt idx="27" formatCode="0.00">
                  <c:v>8746.2782256898736</c:v>
                </c:pt>
                <c:pt idx="28" formatCode="0.00">
                  <c:v>9693.3697927970388</c:v>
                </c:pt>
                <c:pt idx="29" formatCode="0.00">
                  <c:v>10846.849497908377</c:v>
                </c:pt>
                <c:pt idx="30" formatCode="0.00">
                  <c:v>9579.0154600561928</c:v>
                </c:pt>
                <c:pt idx="31" formatCode="0.00">
                  <c:v>9023.3110652108317</c:v>
                </c:pt>
                <c:pt idx="32" formatCode="0.00">
                  <c:v>9303.2243982251857</c:v>
                </c:pt>
                <c:pt idx="33" formatCode="0.00">
                  <c:v>8852.1428165621819</c:v>
                </c:pt>
                <c:pt idx="34" formatCode="0.00">
                  <c:v>7700.5919560830416</c:v>
                </c:pt>
                <c:pt idx="35" formatCode="0.00">
                  <c:v>7672.0668332405712</c:v>
                </c:pt>
                <c:pt idx="36" formatCode="0.00">
                  <c:v>7460.1721576537138</c:v>
                </c:pt>
                <c:pt idx="37" formatCode="0.00">
                  <c:v>7390.8164652108317</c:v>
                </c:pt>
                <c:pt idx="38" formatCode="0.00">
                  <c:v>7837.6089866832235</c:v>
                </c:pt>
                <c:pt idx="39" formatCode="0.00">
                  <c:v>8080.045688351327</c:v>
                </c:pt>
                <c:pt idx="40" formatCode="0.00">
                  <c:v>8628.9641156962662</c:v>
                </c:pt>
                <c:pt idx="41" formatCode="0.00">
                  <c:v>9824.3894652108302</c:v>
                </c:pt>
                <c:pt idx="42" formatCode="0.00">
                  <c:v>11588.830381273006</c:v>
                </c:pt>
                <c:pt idx="43" formatCode="0.00">
                  <c:v>12459.198670030109</c:v>
                </c:pt>
                <c:pt idx="44" formatCode="0.00">
                  <c:v>12584.019463285904</c:v>
                </c:pt>
                <c:pt idx="45" formatCode="0.00">
                  <c:v>14070.404630638341</c:v>
                </c:pt>
                <c:pt idx="46" formatCode="0.00">
                  <c:v>13634.704963386015</c:v>
                </c:pt>
                <c:pt idx="47" formatCode="0.00">
                  <c:v>13129.133405351677</c:v>
                </c:pt>
                <c:pt idx="48" formatCode="0.00">
                  <c:v>12741.197152446673</c:v>
                </c:pt>
                <c:pt idx="49" formatCode="0.00">
                  <c:v>11577.002070049541</c:v>
                </c:pt>
                <c:pt idx="50" formatCode="0.00">
                  <c:v>10603.673476664117</c:v>
                </c:pt>
                <c:pt idx="51" formatCode="0.00">
                  <c:v>11206.988920704847</c:v>
                </c:pt>
                <c:pt idx="52" formatCode="0.00">
                  <c:v>10754.028487526728</c:v>
                </c:pt>
                <c:pt idx="53" formatCode="0.00">
                  <c:v>10382.664680968857</c:v>
                </c:pt>
                <c:pt idx="54" formatCode="0.00">
                  <c:v>7925.2287449392725</c:v>
                </c:pt>
                <c:pt idx="55" formatCode="0.00">
                  <c:v>7032.628807086614</c:v>
                </c:pt>
                <c:pt idx="56" formatCode="0.00">
                  <c:v>7508.9552695984703</c:v>
                </c:pt>
                <c:pt idx="57" formatCode="0.0">
                  <c:v>7841.5499042242982</c:v>
                </c:pt>
                <c:pt idx="58" formatCode="0.0">
                  <c:v>8186.1805638773012</c:v>
                </c:pt>
                <c:pt idx="59" formatCode="0.0">
                  <c:v>8498.5498199279718</c:v>
                </c:pt>
                <c:pt idx="60" formatCode="0.0">
                  <c:v>8304.281968954705</c:v>
                </c:pt>
                <c:pt idx="61" formatCode="0.0">
                  <c:v>9112.4598655900627</c:v>
                </c:pt>
                <c:pt idx="62" formatCode="0.0">
                  <c:v>9711.2439081045031</c:v>
                </c:pt>
                <c:pt idx="63" formatCode="0.0">
                  <c:v>10094.405833956522</c:v>
                </c:pt>
                <c:pt idx="64" formatCode="0.0">
                  <c:v>10685.051480391743</c:v>
                </c:pt>
                <c:pt idx="65" formatCode="0.0">
                  <c:v>10611.231113935353</c:v>
                </c:pt>
                <c:pt idx="66" formatCode="0.0">
                  <c:v>9857.9922193695584</c:v>
                </c:pt>
                <c:pt idx="67" formatCode="0.0">
                  <c:v>9511.3357853194357</c:v>
                </c:pt>
                <c:pt idx="68" formatCode="0.0">
                  <c:v>9264.549567952261</c:v>
                </c:pt>
                <c:pt idx="69" formatCode="0.0">
                  <c:v>9875.5424773236264</c:v>
                </c:pt>
                <c:pt idx="70" formatCode="0.0">
                  <c:v>9680.0797454165968</c:v>
                </c:pt>
                <c:pt idx="71" formatCode="0.0">
                  <c:v>10171.281791921027</c:v>
                </c:pt>
                <c:pt idx="72" formatCode="0.0">
                  <c:v>10166.094837050825</c:v>
                </c:pt>
                <c:pt idx="73" formatCode="0.0">
                  <c:v>10058.311202429095</c:v>
                </c:pt>
                <c:pt idx="74" formatCode="0.0">
                  <c:v>11001.661286349279</c:v>
                </c:pt>
                <c:pt idx="75" formatCode="0.0">
                  <c:v>11348.146804061866</c:v>
                </c:pt>
                <c:pt idx="76" formatCode="0.0">
                  <c:v>12268.970344382134</c:v>
                </c:pt>
                <c:pt idx="77" formatCode="0.0">
                  <c:v>12744.346659974795</c:v>
                </c:pt>
                <c:pt idx="78" formatCode="0.0">
                  <c:v>14047.497545298049</c:v>
                </c:pt>
                <c:pt idx="79" formatCode="0.0">
                  <c:v>14455.466326753867</c:v>
                </c:pt>
                <c:pt idx="80" formatCode="0.0">
                  <c:v>15802.454521225005</c:v>
                </c:pt>
                <c:pt idx="81" formatCode="0.0">
                  <c:v>17672.321466046866</c:v>
                </c:pt>
                <c:pt idx="82" formatCode="0.0">
                  <c:v>18375.874797285163</c:v>
                </c:pt>
                <c:pt idx="83" formatCode="0.0">
                  <c:v>18447.980764034008</c:v>
                </c:pt>
                <c:pt idx="84" formatCode="0.0">
                  <c:v>19512.094324436581</c:v>
                </c:pt>
                <c:pt idx="85" formatCode="0.0">
                  <c:v>16672.133158868059</c:v>
                </c:pt>
                <c:pt idx="86" formatCode="0.0">
                  <c:v>16627.245061780675</c:v>
                </c:pt>
                <c:pt idx="87" formatCode="0.0">
                  <c:v>17908.626077899069</c:v>
                </c:pt>
                <c:pt idx="88" formatCode="0.0">
                  <c:v>18163.114069867785</c:v>
                </c:pt>
                <c:pt idx="89" formatCode="0.0">
                  <c:v>17946.016124628241</c:v>
                </c:pt>
                <c:pt idx="90" formatCode="0.0">
                  <c:v>17779.291461078166</c:v>
                </c:pt>
                <c:pt idx="91" formatCode="0.0">
                  <c:v>17717.559717657652</c:v>
                </c:pt>
                <c:pt idx="92" formatCode="0.0">
                  <c:v>20095.01845308295</c:v>
                </c:pt>
                <c:pt idx="93" formatCode="0.0">
                  <c:v>20721.731219670528</c:v>
                </c:pt>
                <c:pt idx="94" formatCode="0.0">
                  <c:v>21848.998845142341</c:v>
                </c:pt>
                <c:pt idx="95" formatCode="0.0">
                  <c:v>20914.570911085313</c:v>
                </c:pt>
                <c:pt idx="96" formatCode="0.0">
                  <c:v>20151.762731302842</c:v>
                </c:pt>
                <c:pt idx="97" formatCode="0.0">
                  <c:v>20014.692985156878</c:v>
                </c:pt>
                <c:pt idx="98" formatCode="0.0">
                  <c:v>19746.645100863883</c:v>
                </c:pt>
                <c:pt idx="99" formatCode="0.0">
                  <c:v>19437.571093907904</c:v>
                </c:pt>
                <c:pt idx="100" formatCode="0.0">
                  <c:v>18998.99323716206</c:v>
                </c:pt>
                <c:pt idx="101" formatCode="0.0">
                  <c:v>18373.298613564042</c:v>
                </c:pt>
                <c:pt idx="102" formatCode="0.0">
                  <c:v>17720.882177080683</c:v>
                </c:pt>
                <c:pt idx="103" formatCode="0.0">
                  <c:v>17118.340832422829</c:v>
                </c:pt>
                <c:pt idx="104" formatCode="0.0">
                  <c:v>16642.587729801184</c:v>
                </c:pt>
                <c:pt idx="105" formatCode="0.0">
                  <c:v>15986.305514003236</c:v>
                </c:pt>
                <c:pt idx="106" formatCode="0.0">
                  <c:v>15306.644225866417</c:v>
                </c:pt>
                <c:pt idx="107" formatCode="0.0">
                  <c:v>14739.271942592786</c:v>
                </c:pt>
                <c:pt idx="108" formatCode="0.0">
                  <c:v>14192.086572295135</c:v>
                </c:pt>
                <c:pt idx="109" formatCode="0.0">
                  <c:v>13690.075157426245</c:v>
                </c:pt>
                <c:pt idx="110" formatCode="0.0">
                  <c:v>13274.766476867029</c:v>
                </c:pt>
                <c:pt idx="111" formatCode="0.0">
                  <c:v>12872.670706764986</c:v>
                </c:pt>
              </c:numCache>
            </c:numRef>
          </c:yVal>
          <c:smooth val="0"/>
          <c:extLst>
            <c:ext xmlns:c16="http://schemas.microsoft.com/office/drawing/2014/chart" uri="{C3380CC4-5D6E-409C-BE32-E72D297353CC}">
              <c16:uniqueId val="{00000004-082F-4E3C-BFC0-40EFE11A4B6F}"/>
            </c:ext>
          </c:extLst>
        </c:ser>
        <c:ser>
          <c:idx val="5"/>
          <c:order val="5"/>
          <c:tx>
            <c:v>WA avg, 1948-1990</c:v>
          </c:tx>
          <c:spPr>
            <a:ln w="19050" cap="rnd">
              <a:solidFill>
                <a:schemeClr val="accent2"/>
              </a:solidFill>
              <a:prstDash val="sysDot"/>
              <a:round/>
            </a:ln>
            <a:effectLst/>
          </c:spPr>
          <c:marker>
            <c:symbol val="none"/>
          </c:marker>
          <c:trendline>
            <c:spPr>
              <a:ln w="19050" cap="rnd">
                <a:solidFill>
                  <a:schemeClr val="accent2"/>
                </a:solidFill>
                <a:prstDash val="sysDot"/>
              </a:ln>
              <a:effectLst/>
            </c:spPr>
            <c:trendlineType val="linear"/>
            <c:forward val="60"/>
            <c:dispRSqr val="0"/>
            <c:dispEq val="0"/>
          </c:trendline>
          <c:xVal>
            <c:numRef>
              <c:f>'AtomicAudit 1948-1996'!$A$11:$A$54</c:f>
              <c:numCache>
                <c:formatCode>General</c:formatCode>
                <c:ptCount val="43"/>
                <c:pt idx="0">
                  <c:v>1948</c:v>
                </c:pt>
                <c:pt idx="1">
                  <c:v>1949</c:v>
                </c:pt>
                <c:pt idx="2">
                  <c:v>1950</c:v>
                </c:pt>
                <c:pt idx="3">
                  <c:v>1951</c:v>
                </c:pt>
                <c:pt idx="4">
                  <c:v>1952</c:v>
                </c:pt>
                <c:pt idx="5">
                  <c:v>1953</c:v>
                </c:pt>
                <c:pt idx="6">
                  <c:v>1954</c:v>
                </c:pt>
                <c:pt idx="7">
                  <c:v>1955</c:v>
                </c:pt>
                <c:pt idx="8">
                  <c:v>1956</c:v>
                </c:pt>
                <c:pt idx="9">
                  <c:v>1957</c:v>
                </c:pt>
                <c:pt idx="10">
                  <c:v>1958</c:v>
                </c:pt>
                <c:pt idx="11">
                  <c:v>1959</c:v>
                </c:pt>
                <c:pt idx="12">
                  <c:v>1960</c:v>
                </c:pt>
                <c:pt idx="13">
                  <c:v>1961</c:v>
                </c:pt>
                <c:pt idx="14">
                  <c:v>1962</c:v>
                </c:pt>
                <c:pt idx="15">
                  <c:v>1963</c:v>
                </c:pt>
                <c:pt idx="16">
                  <c:v>1964</c:v>
                </c:pt>
                <c:pt idx="17">
                  <c:v>1965</c:v>
                </c:pt>
                <c:pt idx="18">
                  <c:v>1966</c:v>
                </c:pt>
                <c:pt idx="19">
                  <c:v>1967</c:v>
                </c:pt>
                <c:pt idx="20">
                  <c:v>1968</c:v>
                </c:pt>
                <c:pt idx="21">
                  <c:v>1969</c:v>
                </c:pt>
                <c:pt idx="22">
                  <c:v>1970</c:v>
                </c:pt>
                <c:pt idx="23">
                  <c:v>1971</c:v>
                </c:pt>
                <c:pt idx="24">
                  <c:v>1972</c:v>
                </c:pt>
                <c:pt idx="25">
                  <c:v>1973</c:v>
                </c:pt>
                <c:pt idx="26">
                  <c:v>1974</c:v>
                </c:pt>
                <c:pt idx="27">
                  <c:v>1975</c:v>
                </c:pt>
                <c:pt idx="28">
                  <c:v>1976</c:v>
                </c:pt>
                <c:pt idx="29">
                  <c:v>1977</c:v>
                </c:pt>
                <c:pt idx="30">
                  <c:v>1978</c:v>
                </c:pt>
                <c:pt idx="31">
                  <c:v>1979</c:v>
                </c:pt>
                <c:pt idx="32">
                  <c:v>1980</c:v>
                </c:pt>
                <c:pt idx="33">
                  <c:v>1981</c:v>
                </c:pt>
                <c:pt idx="34">
                  <c:v>1982</c:v>
                </c:pt>
                <c:pt idx="35">
                  <c:v>1983</c:v>
                </c:pt>
                <c:pt idx="36">
                  <c:v>1984</c:v>
                </c:pt>
                <c:pt idx="37">
                  <c:v>1985</c:v>
                </c:pt>
                <c:pt idx="38">
                  <c:v>1986</c:v>
                </c:pt>
                <c:pt idx="39">
                  <c:v>1987</c:v>
                </c:pt>
                <c:pt idx="40">
                  <c:v>1988</c:v>
                </c:pt>
                <c:pt idx="41">
                  <c:v>1989</c:v>
                </c:pt>
                <c:pt idx="42">
                  <c:v>1990</c:v>
                </c:pt>
              </c:numCache>
              <c:extLst xmlns:c15="http://schemas.microsoft.com/office/drawing/2012/chart"/>
            </c:numRef>
          </c:xVal>
          <c:yVal>
            <c:numRef>
              <c:f>'AtomicAudit 1948-1996'!$AN$11:$AN$54</c:f>
              <c:numCache>
                <c:formatCode>0.00</c:formatCode>
                <c:ptCount val="43"/>
                <c:pt idx="0" formatCode="General">
                  <c:v>1960.0906556016598</c:v>
                </c:pt>
                <c:pt idx="1">
                  <c:v>3866.9933727738562</c:v>
                </c:pt>
                <c:pt idx="2">
                  <c:v>3689.1802120987977</c:v>
                </c:pt>
                <c:pt idx="3">
                  <c:v>4522.2033344416004</c:v>
                </c:pt>
                <c:pt idx="4">
                  <c:v>5304.0405670976234</c:v>
                </c:pt>
                <c:pt idx="5">
                  <c:v>4751.2035326265614</c:v>
                </c:pt>
                <c:pt idx="6">
                  <c:v>4588.1846473669648</c:v>
                </c:pt>
                <c:pt idx="7">
                  <c:v>4710.2135473003827</c:v>
                </c:pt>
                <c:pt idx="8">
                  <c:v>5041.4108696225958</c:v>
                </c:pt>
                <c:pt idx="9">
                  <c:v>5904.4340844279131</c:v>
                </c:pt>
                <c:pt idx="10">
                  <c:v>6852.2226139997592</c:v>
                </c:pt>
                <c:pt idx="11">
                  <c:v>7257.6777951077374</c:v>
                </c:pt>
                <c:pt idx="12">
                  <c:v>7227.6308368324517</c:v>
                </c:pt>
                <c:pt idx="13">
                  <c:v>7333.6336257459488</c:v>
                </c:pt>
                <c:pt idx="14">
                  <c:v>9489.7152864028831</c:v>
                </c:pt>
                <c:pt idx="15">
                  <c:v>9593.3419946225949</c:v>
                </c:pt>
                <c:pt idx="16">
                  <c:v>10462.428787791476</c:v>
                </c:pt>
                <c:pt idx="17">
                  <c:v>9940.9970652108295</c:v>
                </c:pt>
                <c:pt idx="18">
                  <c:v>9234.4582985441648</c:v>
                </c:pt>
                <c:pt idx="19">
                  <c:v>8746.2782256898736</c:v>
                </c:pt>
                <c:pt idx="20">
                  <c:v>9693.3697927970388</c:v>
                </c:pt>
                <c:pt idx="21">
                  <c:v>10846.849497908377</c:v>
                </c:pt>
                <c:pt idx="22">
                  <c:v>9579.0154600561928</c:v>
                </c:pt>
                <c:pt idx="23">
                  <c:v>9023.3110652108317</c:v>
                </c:pt>
                <c:pt idx="24">
                  <c:v>9303.2243982251857</c:v>
                </c:pt>
                <c:pt idx="25">
                  <c:v>8852.1428165621819</c:v>
                </c:pt>
                <c:pt idx="26">
                  <c:v>7700.5919560830416</c:v>
                </c:pt>
                <c:pt idx="27">
                  <c:v>7672.0668332405712</c:v>
                </c:pt>
                <c:pt idx="28">
                  <c:v>7460.1721576537138</c:v>
                </c:pt>
                <c:pt idx="29">
                  <c:v>7390.8164652108317</c:v>
                </c:pt>
                <c:pt idx="30">
                  <c:v>7837.6089866832235</c:v>
                </c:pt>
                <c:pt idx="31">
                  <c:v>8080.045688351327</c:v>
                </c:pt>
                <c:pt idx="32">
                  <c:v>8628.9641156962662</c:v>
                </c:pt>
                <c:pt idx="33">
                  <c:v>9824.3894652108302</c:v>
                </c:pt>
                <c:pt idx="34">
                  <c:v>11588.830381273006</c:v>
                </c:pt>
                <c:pt idx="35">
                  <c:v>12459.198670030109</c:v>
                </c:pt>
                <c:pt idx="36">
                  <c:v>12584.019463285904</c:v>
                </c:pt>
                <c:pt idx="37">
                  <c:v>14070.404630638341</c:v>
                </c:pt>
                <c:pt idx="38">
                  <c:v>13634.704963386015</c:v>
                </c:pt>
                <c:pt idx="39">
                  <c:v>13129.133405351677</c:v>
                </c:pt>
                <c:pt idx="40">
                  <c:v>12741.197152446673</c:v>
                </c:pt>
                <c:pt idx="41">
                  <c:v>11577.002070049541</c:v>
                </c:pt>
                <c:pt idx="42">
                  <c:v>10603.673476664117</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6-082F-4E3C-BFC0-40EFE11A4B6F}"/>
            </c:ext>
          </c:extLst>
        </c:ser>
        <c:ser>
          <c:idx val="6"/>
          <c:order val="6"/>
          <c:tx>
            <c:strRef>
              <c:f>'AtomicAudit 1948-1996'!$BI$55</c:f>
              <c:strCache>
                <c:ptCount val="1"/>
                <c:pt idx="0">
                  <c:v>WA avg, 1990 level</c:v>
                </c:pt>
              </c:strCache>
              <c:extLst xmlns:c15="http://schemas.microsoft.com/office/drawing/2012/chart"/>
            </c:strRef>
          </c:tx>
          <c:spPr>
            <a:ln w="9525" cap="rnd" cmpd="sng">
              <a:solidFill>
                <a:schemeClr val="accent2"/>
              </a:solidFill>
              <a:prstDash val="sysDash"/>
              <a:round/>
            </a:ln>
            <a:effectLst/>
          </c:spPr>
          <c:marker>
            <c:symbol val="none"/>
          </c:marker>
          <c:xVal>
            <c:numRef>
              <c:f>'AtomicAudit 1948-1996'!$BI$57:$BJ$57</c:f>
              <c:numCache>
                <c:formatCode>General</c:formatCode>
                <c:ptCount val="2"/>
                <c:pt idx="0">
                  <c:v>1990</c:v>
                </c:pt>
                <c:pt idx="1">
                  <c:v>2055</c:v>
                </c:pt>
              </c:numCache>
              <c:extLst xmlns:c15="http://schemas.microsoft.com/office/drawing/2012/chart"/>
            </c:numRef>
          </c:xVal>
          <c:yVal>
            <c:numRef>
              <c:f>'AtomicAudit 1948-1996'!$BI$56:$BJ$56</c:f>
              <c:numCache>
                <c:formatCode>General</c:formatCode>
                <c:ptCount val="2"/>
                <c:pt idx="0">
                  <c:v>12640.199999999953</c:v>
                </c:pt>
                <c:pt idx="1">
                  <c:v>12640.199999999953</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7-082F-4E3C-BFC0-40EFE11A4B6F}"/>
            </c:ext>
          </c:extLst>
        </c:ser>
        <c:dLbls>
          <c:showLegendKey val="0"/>
          <c:showVal val="0"/>
          <c:showCatName val="0"/>
          <c:showSerName val="0"/>
          <c:showPercent val="0"/>
          <c:showBubbleSize val="0"/>
        </c:dLbls>
        <c:axId val="630081791"/>
        <c:axId val="630088031"/>
        <c:extLst>
          <c:ext xmlns:c15="http://schemas.microsoft.com/office/drawing/2012/chart" uri="{02D57815-91ED-43cb-92C2-25804820EDAC}">
            <c15:filteredScatterSeries>
              <c15:ser>
                <c:idx val="7"/>
                <c:order val="7"/>
                <c:tx>
                  <c:v>Diff, high</c:v>
                </c:tx>
                <c:spPr>
                  <a:ln w="19050" cap="rnd">
                    <a:solidFill>
                      <a:schemeClr val="accent2">
                        <a:lumMod val="60000"/>
                      </a:schemeClr>
                    </a:solidFill>
                    <a:round/>
                  </a:ln>
                  <a:effectLst/>
                </c:spPr>
                <c:marker>
                  <c:symbol val="none"/>
                </c:marker>
                <c:xVal>
                  <c:numRef>
                    <c:extLst>
                      <c:ext uri="{02D57815-91ED-43cb-92C2-25804820EDAC}">
                        <c15:formulaRef>
                          <c15:sqref>'AtomicAudit 1948-1996'!$A$55:$A$88</c15:sqref>
                        </c15:formulaRef>
                      </c:ext>
                    </c:extLst>
                    <c:numCache>
                      <c:formatCode>General</c:formatCode>
                      <c:ptCount val="3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pt idx="25">
                        <c:v>2016</c:v>
                      </c:pt>
                      <c:pt idx="26">
                        <c:v>2017</c:v>
                      </c:pt>
                      <c:pt idx="27">
                        <c:v>2018</c:v>
                      </c:pt>
                      <c:pt idx="28">
                        <c:v>2019</c:v>
                      </c:pt>
                      <c:pt idx="29">
                        <c:v>2020</c:v>
                      </c:pt>
                      <c:pt idx="30">
                        <c:v>2021</c:v>
                      </c:pt>
                      <c:pt idx="31">
                        <c:v>2022</c:v>
                      </c:pt>
                      <c:pt idx="32">
                        <c:v>2023</c:v>
                      </c:pt>
                      <c:pt idx="33">
                        <c:v>2024</c:v>
                      </c:pt>
                    </c:numCache>
                  </c:numRef>
                </c:xVal>
                <c:yVal>
                  <c:numRef>
                    <c:extLst>
                      <c:ext uri="{02D57815-91ED-43cb-92C2-25804820EDAC}">
                        <c15:formulaRef>
                          <c15:sqref>'AtomicAudit 1948-1996'!$AS$55:$AS$88</c15:sqref>
                        </c15:formulaRef>
                      </c:ext>
                    </c:extLst>
                    <c:numCache>
                      <c:formatCode>_("$"* #,##0.00_);_("$"* \(#,##0.00\);_("$"* "-"??_);_(@_)</c:formatCode>
                      <c:ptCount val="34"/>
                      <c:pt idx="0">
                        <c:v>1630.1910792951458</c:v>
                      </c:pt>
                      <c:pt idx="1">
                        <c:v>2280.1315124732464</c:v>
                      </c:pt>
                      <c:pt idx="2">
                        <c:v>2848.4753190310985</c:v>
                      </c:pt>
                      <c:pt idx="3">
                        <c:v>5502.8912550607229</c:v>
                      </c:pt>
                      <c:pt idx="4">
                        <c:v>6592.4711929133628</c:v>
                      </c:pt>
                      <c:pt idx="5">
                        <c:v>6313.1247304014878</c:v>
                      </c:pt>
                      <c:pt idx="6">
                        <c:v>6177.5100957756995</c:v>
                      </c:pt>
                      <c:pt idx="7">
                        <c:v>6029.8594361226778</c:v>
                      </c:pt>
                      <c:pt idx="8">
                        <c:v>5914.4701800719886</c:v>
                      </c:pt>
                      <c:pt idx="9">
                        <c:v>6305.718031045295</c:v>
                      </c:pt>
                      <c:pt idx="10">
                        <c:v>5694.5201344099187</c:v>
                      </c:pt>
                      <c:pt idx="11">
                        <c:v>5292.7160918954596</c:v>
                      </c:pt>
                      <c:pt idx="12">
                        <c:v>5106.5341660434806</c:v>
                      </c:pt>
                      <c:pt idx="13">
                        <c:v>4712.8685196082406</c:v>
                      </c:pt>
                      <c:pt idx="14">
                        <c:v>4983.6688860646118</c:v>
                      </c:pt>
                      <c:pt idx="15">
                        <c:v>5933.8877806304463</c:v>
                      </c:pt>
                      <c:pt idx="16">
                        <c:v>6477.5242146805504</c:v>
                      </c:pt>
                      <c:pt idx="17">
                        <c:v>6921.2904320477064</c:v>
                      </c:pt>
                      <c:pt idx="18">
                        <c:v>6507.2775226763806</c:v>
                      </c:pt>
                      <c:pt idx="19">
                        <c:v>6899.7202545833916</c:v>
                      </c:pt>
                      <c:pt idx="20">
                        <c:v>6605.4982080789432</c:v>
                      </c:pt>
                      <c:pt idx="21">
                        <c:v>6807.6651629491262</c:v>
                      </c:pt>
                      <c:pt idx="22">
                        <c:v>7112.4287975708958</c:v>
                      </c:pt>
                      <c:pt idx="23">
                        <c:v>6366.0587136506929</c:v>
                      </c:pt>
                      <c:pt idx="24">
                        <c:v>6216.5531959380878</c:v>
                      </c:pt>
                      <c:pt idx="25">
                        <c:v>5492.7096556178585</c:v>
                      </c:pt>
                      <c:pt idx="26">
                        <c:v>5214.3133400251791</c:v>
                      </c:pt>
                      <c:pt idx="27">
                        <c:v>4108.1424547019069</c:v>
                      </c:pt>
                      <c:pt idx="28">
                        <c:v>3897.1536732461282</c:v>
                      </c:pt>
                      <c:pt idx="29">
                        <c:v>2747.1454787749717</c:v>
                      </c:pt>
                      <c:pt idx="30">
                        <c:v>1074.2585339530924</c:v>
                      </c:pt>
                      <c:pt idx="31">
                        <c:v>567.6852027148343</c:v>
                      </c:pt>
                      <c:pt idx="32">
                        <c:v>692.55923596597131</c:v>
                      </c:pt>
                      <c:pt idx="33">
                        <c:v>-174.57432443662037</c:v>
                      </c:pt>
                    </c:numCache>
                  </c:numRef>
                </c:yVal>
                <c:smooth val="0"/>
                <c:extLst>
                  <c:ext xmlns:c16="http://schemas.microsoft.com/office/drawing/2014/chart" uri="{C3380CC4-5D6E-409C-BE32-E72D297353CC}">
                    <c16:uniqueId val="{00000008-082F-4E3C-BFC0-40EFE11A4B6F}"/>
                  </c:ext>
                </c:extLst>
              </c15:ser>
            </c15:filteredScatterSeries>
          </c:ext>
        </c:extLst>
      </c:scatterChart>
      <c:valAx>
        <c:axId val="630081791"/>
        <c:scaling>
          <c:orientation val="minMax"/>
          <c:max val="2035"/>
          <c:min val="194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FY</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in"/>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0088031"/>
        <c:crosses val="autoZero"/>
        <c:crossBetween val="midCat"/>
      </c:valAx>
      <c:valAx>
        <c:axId val="630088031"/>
        <c:scaling>
          <c:orientation val="minMax"/>
          <c:max val="24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BY25 $B</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0081791"/>
        <c:crosses val="autoZero"/>
        <c:crossBetween val="midCat"/>
        <c:majorUnit val="2000"/>
        <c:dispUnits>
          <c:builtInUnit val="thousands"/>
        </c:dispUnits>
      </c:valAx>
      <c:spPr>
        <a:noFill/>
        <a:ln>
          <a:noFill/>
        </a:ln>
        <a:effectLst/>
      </c:spPr>
    </c:plotArea>
    <c:legend>
      <c:legendPos val="b"/>
      <c:legendEntry>
        <c:idx val="6"/>
        <c:delete val="1"/>
      </c:legendEntry>
      <c:legendEntry>
        <c:idx val="7"/>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WA annual spending breakdown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RDT&amp;E</c:v>
          </c:tx>
          <c:spPr>
            <a:ln w="19050" cap="rnd">
              <a:solidFill>
                <a:schemeClr val="accent1"/>
              </a:solidFill>
              <a:prstDash val="dash"/>
              <a:round/>
            </a:ln>
            <a:effectLst/>
          </c:spPr>
          <c:marker>
            <c:symbol val="none"/>
          </c:marker>
          <c:xVal>
            <c:numRef>
              <c:f>'AtomicAudit 1948-1996'!$A$3:$A$120</c:f>
              <c:numCache>
                <c:formatCode>General</c:formatCod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2025</c:v>
                </c:pt>
                <c:pt idx="113">
                  <c:v>2026</c:v>
                </c:pt>
                <c:pt idx="114">
                  <c:v>2027</c:v>
                </c:pt>
                <c:pt idx="115">
                  <c:v>2028</c:v>
                </c:pt>
                <c:pt idx="116">
                  <c:v>2029</c:v>
                </c:pt>
              </c:numCache>
            </c:numRef>
          </c:xVal>
          <c:yVal>
            <c:numRef>
              <c:f>'AtomicAudit 1948-1996'!$V$3:$V$120</c:f>
              <c:numCache>
                <c:formatCode>General</c:formatCode>
                <c:ptCount val="117"/>
                <c:pt idx="16">
                  <c:v>1818.3275073529412</c:v>
                </c:pt>
                <c:pt idx="17">
                  <c:v>1975.3766903914591</c:v>
                </c:pt>
                <c:pt idx="18">
                  <c:v>2225.779287197232</c:v>
                </c:pt>
                <c:pt idx="19">
                  <c:v>2241.44406185567</c:v>
                </c:pt>
                <c:pt idx="20">
                  <c:v>2153.5745472972972</c:v>
                </c:pt>
                <c:pt idx="21">
                  <c:v>2103.9853846153851</c:v>
                </c:pt>
                <c:pt idx="23">
                  <c:v>1400.7155294117645</c:v>
                </c:pt>
                <c:pt idx="24">
                  <c:v>2206.8291483870967</c:v>
                </c:pt>
                <c:pt idx="25">
                  <c:v>2232.0711428571426</c:v>
                </c:pt>
                <c:pt idx="26">
                  <c:v>4186.1975000000002</c:v>
                </c:pt>
                <c:pt idx="27">
                  <c:v>4036.7764670658689</c:v>
                </c:pt>
                <c:pt idx="28">
                  <c:v>4377.3992068965526</c:v>
                </c:pt>
                <c:pt idx="29">
                  <c:v>4832.9276076294263</c:v>
                </c:pt>
                <c:pt idx="30">
                  <c:v>4168.2897835051554</c:v>
                </c:pt>
                <c:pt idx="31">
                  <c:v>3724.7722666666668</c:v>
                </c:pt>
                <c:pt idx="32">
                  <c:v>3419.5536172248803</c:v>
                </c:pt>
                <c:pt idx="33">
                  <c:v>3291.7838108108108</c:v>
                </c:pt>
                <c:pt idx="34">
                  <c:v>2926.7513671399593</c:v>
                </c:pt>
                <c:pt idx="35">
                  <c:v>2911.6249962825282</c:v>
                </c:pt>
                <c:pt idx="36">
                  <c:v>3126.2443022847101</c:v>
                </c:pt>
                <c:pt idx="37">
                  <c:v>2993.2469999999998</c:v>
                </c:pt>
                <c:pt idx="38">
                  <c:v>2919.7637668711659</c:v>
                </c:pt>
                <c:pt idx="39">
                  <c:v>2674.9015289256199</c:v>
                </c:pt>
                <c:pt idx="40">
                  <c:v>2832.0292135922332</c:v>
                </c:pt>
                <c:pt idx="41">
                  <c:v>3192.3719999999998</c:v>
                </c:pt>
                <c:pt idx="42">
                  <c:v>3526.3077202072536</c:v>
                </c:pt>
                <c:pt idx="43">
                  <c:v>3843.985771084338</c:v>
                </c:pt>
                <c:pt idx="44">
                  <c:v>3757.0606025024063</c:v>
                </c:pt>
                <c:pt idx="45">
                  <c:v>4505.6021152416361</c:v>
                </c:pt>
                <c:pt idx="46">
                  <c:v>4357.3230164233582</c:v>
                </c:pt>
                <c:pt idx="47">
                  <c:v>4359.9736901408451</c:v>
                </c:pt>
                <c:pt idx="48">
                  <c:v>4212.8669213863068</c:v>
                </c:pt>
                <c:pt idx="49">
                  <c:v>3715.8497854838706</c:v>
                </c:pt>
                <c:pt idx="50">
                  <c:v>3770.5834659525635</c:v>
                </c:pt>
                <c:pt idx="51">
                  <c:v>3519.0913876651985</c:v>
                </c:pt>
                <c:pt idx="52">
                  <c:v>3738.9560741268706</c:v>
                </c:pt>
                <c:pt idx="53">
                  <c:v>3684.1713384083046</c:v>
                </c:pt>
                <c:pt idx="54">
                  <c:v>3278.0048866396764</c:v>
                </c:pt>
                <c:pt idx="55">
                  <c:v>2839.4869606299212</c:v>
                </c:pt>
                <c:pt idx="56">
                  <c:v>2820.806019120459</c:v>
                </c:pt>
                <c:pt idx="65">
                  <c:v>2755.9530997611678</c:v>
                </c:pt>
                <c:pt idx="66">
                  <c:v>2508.3378529478123</c:v>
                </c:pt>
                <c:pt idx="67">
                  <c:v>2275.2970693350085</c:v>
                </c:pt>
                <c:pt idx="68">
                  <c:v>2247.7871395557263</c:v>
                </c:pt>
                <c:pt idx="69">
                  <c:v>2274.1099197156168</c:v>
                </c:pt>
                <c:pt idx="70">
                  <c:v>2352.034919387535</c:v>
                </c:pt>
                <c:pt idx="71">
                  <c:v>2419.1735045648593</c:v>
                </c:pt>
                <c:pt idx="72">
                  <c:v>2469.1273521993689</c:v>
                </c:pt>
                <c:pt idx="73">
                  <c:v>2671.7948390132656</c:v>
                </c:pt>
                <c:pt idx="74">
                  <c:v>3331.0571928842951</c:v>
                </c:pt>
                <c:pt idx="75">
                  <c:v>3784.0530081704828</c:v>
                </c:pt>
                <c:pt idx="76">
                  <c:v>4156.2613578541986</c:v>
                </c:pt>
                <c:pt idx="77">
                  <c:v>4115.0499741389604</c:v>
                </c:pt>
                <c:pt idx="78">
                  <c:v>4773.0249145335301</c:v>
                </c:pt>
                <c:pt idx="79">
                  <c:v>5012.7752097449838</c:v>
                </c:pt>
                <c:pt idx="80">
                  <c:v>5794.7056992939351</c:v>
                </c:pt>
                <c:pt idx="81">
                  <c:v>6150.7173903528019</c:v>
                </c:pt>
                <c:pt idx="82">
                  <c:v>5200.7140106620427</c:v>
                </c:pt>
                <c:pt idx="83">
                  <c:v>5281.8381056832077</c:v>
                </c:pt>
                <c:pt idx="84">
                  <c:v>5856.2012092205887</c:v>
                </c:pt>
                <c:pt idx="85">
                  <c:v>5818.248270305533</c:v>
                </c:pt>
                <c:pt idx="86">
                  <c:v>5818.2482703055339</c:v>
                </c:pt>
                <c:pt idx="87">
                  <c:v>5893.3804882337063</c:v>
                </c:pt>
                <c:pt idx="88">
                  <c:v>5092.2212691423874</c:v>
                </c:pt>
                <c:pt idx="89">
                  <c:v>5292.9520213077121</c:v>
                </c:pt>
                <c:pt idx="90">
                  <c:v>5299.1521685889684</c:v>
                </c:pt>
                <c:pt idx="91">
                  <c:v>5344.8312398981152</c:v>
                </c:pt>
                <c:pt idx="92">
                  <c:v>5798.3284321756028</c:v>
                </c:pt>
                <c:pt idx="93">
                  <c:v>5609.7216024921117</c:v>
                </c:pt>
                <c:pt idx="94">
                  <c:v>6368.8313287055616</c:v>
                </c:pt>
                <c:pt idx="95">
                  <c:v>5467.8815736184733</c:v>
                </c:pt>
                <c:pt idx="96">
                  <c:v>5873.3301771359002</c:v>
                </c:pt>
                <c:pt idx="97">
                  <c:v>6136.4884790703591</c:v>
                </c:pt>
                <c:pt idx="98">
                  <c:v>6288.9726957246767</c:v>
                </c:pt>
                <c:pt idx="99">
                  <c:v>6303.5069330199558</c:v>
                </c:pt>
                <c:pt idx="100">
                  <c:v>6264.804729391928</c:v>
                </c:pt>
                <c:pt idx="101">
                  <c:v>6219.1574697801288</c:v>
                </c:pt>
                <c:pt idx="102">
                  <c:v>6207.2902968590679</c:v>
                </c:pt>
                <c:pt idx="103">
                  <c:v>4441.9357373471121</c:v>
                </c:pt>
                <c:pt idx="104">
                  <c:v>3001.8006974899986</c:v>
                </c:pt>
                <c:pt idx="105">
                  <c:v>3001.8006974899995</c:v>
                </c:pt>
                <c:pt idx="106">
                  <c:v>3001.8006974899986</c:v>
                </c:pt>
                <c:pt idx="107">
                  <c:v>3001.800697489999</c:v>
                </c:pt>
                <c:pt idx="108">
                  <c:v>3001.8006974899986</c:v>
                </c:pt>
                <c:pt idx="109">
                  <c:v>3001.8006974899968</c:v>
                </c:pt>
                <c:pt idx="110">
                  <c:v>3001.8006974899977</c:v>
                </c:pt>
                <c:pt idx="111">
                  <c:v>3001.8006974899977</c:v>
                </c:pt>
              </c:numCache>
            </c:numRef>
          </c:yVal>
          <c:smooth val="0"/>
          <c:extLst>
            <c:ext xmlns:c16="http://schemas.microsoft.com/office/drawing/2014/chart" uri="{C3380CC4-5D6E-409C-BE32-E72D297353CC}">
              <c16:uniqueId val="{00000000-082F-4E3C-BFC0-40EFE11A4B6F}"/>
            </c:ext>
          </c:extLst>
        </c:ser>
        <c:ser>
          <c:idx val="2"/>
          <c:order val="1"/>
          <c:tx>
            <c:v>Production</c:v>
          </c:tx>
          <c:spPr>
            <a:ln w="19050" cap="rnd">
              <a:solidFill>
                <a:schemeClr val="accent3"/>
              </a:solidFill>
              <a:prstDash val="sysDash"/>
              <a:round/>
            </a:ln>
            <a:effectLst/>
          </c:spPr>
          <c:marker>
            <c:symbol val="none"/>
          </c:marker>
          <c:xVal>
            <c:numRef>
              <c:f>'AtomicAudit 1948-1996'!$A$3:$A$120</c:f>
              <c:numCache>
                <c:formatCode>General</c:formatCod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2025</c:v>
                </c:pt>
                <c:pt idx="113">
                  <c:v>2026</c:v>
                </c:pt>
                <c:pt idx="114">
                  <c:v>2027</c:v>
                </c:pt>
                <c:pt idx="115">
                  <c:v>2028</c:v>
                </c:pt>
                <c:pt idx="116">
                  <c:v>2029</c:v>
                </c:pt>
              </c:numCache>
            </c:numRef>
          </c:xVal>
          <c:yVal>
            <c:numRef>
              <c:f>'AtomicAudit 1948-1996'!$Y$3:$Y$120</c:f>
              <c:numCache>
                <c:formatCode>General</c:formatCode>
                <c:ptCount val="117"/>
                <c:pt idx="16">
                  <c:v>1226.809125</c:v>
                </c:pt>
                <c:pt idx="17">
                  <c:v>1726.8800284697511</c:v>
                </c:pt>
                <c:pt idx="18">
                  <c:v>2598.7838200692045</c:v>
                </c:pt>
                <c:pt idx="19">
                  <c:v>3120.5501443298963</c:v>
                </c:pt>
                <c:pt idx="20">
                  <c:v>3277.6513175675673</c:v>
                </c:pt>
                <c:pt idx="21">
                  <c:v>3467.5401070234116</c:v>
                </c:pt>
                <c:pt idx="23">
                  <c:v>5383.0801764705875</c:v>
                </c:pt>
                <c:pt idx="24">
                  <c:v>5628.1409419354841</c:v>
                </c:pt>
                <c:pt idx="25">
                  <c:v>4990.2368571428569</c:v>
                </c:pt>
                <c:pt idx="26">
                  <c:v>2470.9986666666668</c:v>
                </c:pt>
                <c:pt idx="27">
                  <c:v>2333.4302155688624</c:v>
                </c:pt>
                <c:pt idx="28">
                  <c:v>2248.8033103448279</c:v>
                </c:pt>
                <c:pt idx="29">
                  <c:v>2324.399689373297</c:v>
                </c:pt>
                <c:pt idx="30">
                  <c:v>2528.6740051546394</c:v>
                </c:pt>
                <c:pt idx="31">
                  <c:v>2853.1692000000003</c:v>
                </c:pt>
                <c:pt idx="32">
                  <c:v>3068.5143444976079</c:v>
                </c:pt>
                <c:pt idx="33">
                  <c:v>2927.2379594594595</c:v>
                </c:pt>
                <c:pt idx="34">
                  <c:v>2443.7460121703853</c:v>
                </c:pt>
                <c:pt idx="35">
                  <c:v>2256.0906914498141</c:v>
                </c:pt>
                <c:pt idx="36">
                  <c:v>1975.3927908611602</c:v>
                </c:pt>
                <c:pt idx="37">
                  <c:v>2114.442</c:v>
                </c:pt>
                <c:pt idx="38">
                  <c:v>2484.9578374233129</c:v>
                </c:pt>
                <c:pt idx="39">
                  <c:v>2721.4408264462813</c:v>
                </c:pt>
                <c:pt idx="40">
                  <c:v>2921.0670873786407</c:v>
                </c:pt>
                <c:pt idx="41">
                  <c:v>3476.2799999999997</c:v>
                </c:pt>
                <c:pt idx="42">
                  <c:v>4262.9142217616582</c:v>
                </c:pt>
                <c:pt idx="43">
                  <c:v>4756.0358493975909</c:v>
                </c:pt>
                <c:pt idx="44">
                  <c:v>5158.796344562079</c:v>
                </c:pt>
                <c:pt idx="45">
                  <c:v>5401.877804832714</c:v>
                </c:pt>
                <c:pt idx="46">
                  <c:v>5112.4631551094899</c:v>
                </c:pt>
                <c:pt idx="47">
                  <c:v>5097.5887816901404</c:v>
                </c:pt>
                <c:pt idx="48">
                  <c:v>5042.4927032967034</c:v>
                </c:pt>
                <c:pt idx="49">
                  <c:v>4654.9977967741934</c:v>
                </c:pt>
                <c:pt idx="50">
                  <c:v>5069.5451614384083</c:v>
                </c:pt>
                <c:pt idx="51">
                  <c:v>5889.2508237885468</c:v>
                </c:pt>
                <c:pt idx="52">
                  <c:v>5324.0330848182466</c:v>
                </c:pt>
                <c:pt idx="53">
                  <c:v>4771.3403709342556</c:v>
                </c:pt>
                <c:pt idx="54">
                  <c:v>3549.6339595141703</c:v>
                </c:pt>
                <c:pt idx="55">
                  <c:v>3225.4612440944879</c:v>
                </c:pt>
                <c:pt idx="56">
                  <c:v>3543.1325277246651</c:v>
                </c:pt>
                <c:pt idx="65">
                  <c:v>5934.6021182778577</c:v>
                </c:pt>
                <c:pt idx="66">
                  <c:v>6155.7066050092317</c:v>
                </c:pt>
                <c:pt idx="67">
                  <c:v>6183.4454088147168</c:v>
                </c:pt>
                <c:pt idx="68">
                  <c:v>6007.3269591299686</c:v>
                </c:pt>
                <c:pt idx="69">
                  <c:v>6609.4926270888682</c:v>
                </c:pt>
                <c:pt idx="70">
                  <c:v>6608.2928188033402</c:v>
                </c:pt>
                <c:pt idx="71">
                  <c:v>6844.6378166221175</c:v>
                </c:pt>
                <c:pt idx="72">
                  <c:v>6797.0449566414054</c:v>
                </c:pt>
                <c:pt idx="73">
                  <c:v>6578.7982984331202</c:v>
                </c:pt>
                <c:pt idx="74">
                  <c:v>6262.5281968333411</c:v>
                </c:pt>
                <c:pt idx="75">
                  <c:v>6229.9601231484685</c:v>
                </c:pt>
                <c:pt idx="76">
                  <c:v>6227.6604046914154</c:v>
                </c:pt>
                <c:pt idx="77">
                  <c:v>6029.362388265401</c:v>
                </c:pt>
                <c:pt idx="78">
                  <c:v>6234.4047324833309</c:v>
                </c:pt>
                <c:pt idx="79">
                  <c:v>6336.2366329271672</c:v>
                </c:pt>
                <c:pt idx="80">
                  <c:v>6822.9613902029832</c:v>
                </c:pt>
                <c:pt idx="81">
                  <c:v>7124.1216343673759</c:v>
                </c:pt>
                <c:pt idx="82">
                  <c:v>8064.5779365895942</c:v>
                </c:pt>
                <c:pt idx="83">
                  <c:v>7640.5775576936967</c:v>
                </c:pt>
                <c:pt idx="84">
                  <c:v>7726.1528049058688</c:v>
                </c:pt>
                <c:pt idx="85">
                  <c:v>5821.5767677458598</c:v>
                </c:pt>
                <c:pt idx="86">
                  <c:v>5821.5767677458562</c:v>
                </c:pt>
                <c:pt idx="87">
                  <c:v>5849.805630032597</c:v>
                </c:pt>
                <c:pt idx="88">
                  <c:v>6784.5735638349088</c:v>
                </c:pt>
                <c:pt idx="89">
                  <c:v>6586.6213061355638</c:v>
                </c:pt>
                <c:pt idx="90">
                  <c:v>6542.0145637384112</c:v>
                </c:pt>
                <c:pt idx="91">
                  <c:v>6527.9374667395095</c:v>
                </c:pt>
                <c:pt idx="92">
                  <c:v>6266.0086551302657</c:v>
                </c:pt>
                <c:pt idx="93">
                  <c:v>6995.6651756827068</c:v>
                </c:pt>
                <c:pt idx="94">
                  <c:v>6878.9293786181397</c:v>
                </c:pt>
                <c:pt idx="95">
                  <c:v>8371.8916817272711</c:v>
                </c:pt>
                <c:pt idx="96">
                  <c:v>8171.6170815311198</c:v>
                </c:pt>
                <c:pt idx="97">
                  <c:v>7884.0514148022594</c:v>
                </c:pt>
                <c:pt idx="98">
                  <c:v>7545.4648645274983</c:v>
                </c:pt>
                <c:pt idx="99">
                  <c:v>7368.607045677456</c:v>
                </c:pt>
                <c:pt idx="100">
                  <c:v>7195.7176869210371</c:v>
                </c:pt>
                <c:pt idx="101">
                  <c:v>6933.6580622166357</c:v>
                </c:pt>
                <c:pt idx="102">
                  <c:v>6631.713600066535</c:v>
                </c:pt>
                <c:pt idx="103">
                  <c:v>8102.765787422627</c:v>
                </c:pt>
                <c:pt idx="104">
                  <c:v>9329.7266219889698</c:v>
                </c:pt>
                <c:pt idx="105">
                  <c:v>8930.2233938013178</c:v>
                </c:pt>
                <c:pt idx="106">
                  <c:v>8477.9416094714143</c:v>
                </c:pt>
                <c:pt idx="107">
                  <c:v>8097.9709574769058</c:v>
                </c:pt>
                <c:pt idx="108">
                  <c:v>7733.5824906978451</c:v>
                </c:pt>
                <c:pt idx="109">
                  <c:v>7419.7680547085065</c:v>
                </c:pt>
                <c:pt idx="110">
                  <c:v>7217.3842791861998</c:v>
                </c:pt>
                <c:pt idx="111">
                  <c:v>7006.824616438631</c:v>
                </c:pt>
              </c:numCache>
            </c:numRef>
          </c:yVal>
          <c:smooth val="0"/>
          <c:extLst>
            <c:ext xmlns:c16="http://schemas.microsoft.com/office/drawing/2014/chart" uri="{C3380CC4-5D6E-409C-BE32-E72D297353CC}">
              <c16:uniqueId val="{00000001-082F-4E3C-BFC0-40EFE11A4B6F}"/>
            </c:ext>
          </c:extLst>
        </c:ser>
        <c:ser>
          <c:idx val="4"/>
          <c:order val="2"/>
          <c:tx>
            <c:v>Constr &amp; Capital Equip</c:v>
          </c:tx>
          <c:spPr>
            <a:ln w="19050" cap="rnd">
              <a:solidFill>
                <a:schemeClr val="accent5"/>
              </a:solidFill>
              <a:prstDash val="lgDash"/>
              <a:round/>
            </a:ln>
            <a:effectLst/>
          </c:spPr>
          <c:marker>
            <c:symbol val="none"/>
          </c:marker>
          <c:xVal>
            <c:numRef>
              <c:f>'AtomicAudit 1948-1996'!$A$3:$A$120</c:f>
              <c:numCache>
                <c:formatCode>General</c:formatCod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2025</c:v>
                </c:pt>
                <c:pt idx="113">
                  <c:v>2026</c:v>
                </c:pt>
                <c:pt idx="114">
                  <c:v>2027</c:v>
                </c:pt>
                <c:pt idx="115">
                  <c:v>2028</c:v>
                </c:pt>
                <c:pt idx="116">
                  <c:v>2029</c:v>
                </c:pt>
              </c:numCache>
            </c:numRef>
          </c:xVal>
          <c:yVal>
            <c:numRef>
              <c:f>'AtomicAudit 1948-1996'!$AH$3:$AH$120</c:f>
              <c:numCache>
                <c:formatCode>General</c:formatCode>
                <c:ptCount val="117"/>
                <c:pt idx="9">
                  <c:v>1151.9397983193278</c:v>
                </c:pt>
                <c:pt idx="10">
                  <c:v>1054.8171784232366</c:v>
                </c:pt>
                <c:pt idx="11">
                  <c:v>1282.1934461538463</c:v>
                </c:pt>
                <c:pt idx="12">
                  <c:v>1311.4297358490567</c:v>
                </c:pt>
                <c:pt idx="13">
                  <c:v>514.61656179775287</c:v>
                </c:pt>
                <c:pt idx="14">
                  <c:v>490.45449814126397</c:v>
                </c:pt>
                <c:pt idx="15">
                  <c:v>361.40890298507463</c:v>
                </c:pt>
                <c:pt idx="16">
                  <c:v>507.52277205882348</c:v>
                </c:pt>
                <c:pt idx="17">
                  <c:v>713.42590035587182</c:v>
                </c:pt>
                <c:pt idx="18">
                  <c:v>538.90804152249132</c:v>
                </c:pt>
                <c:pt idx="19">
                  <c:v>406.93212371134013</c:v>
                </c:pt>
                <c:pt idx="20">
                  <c:v>307.65350675675671</c:v>
                </c:pt>
                <c:pt idx="21">
                  <c:v>273.35666889632108</c:v>
                </c:pt>
                <c:pt idx="22">
                  <c:v>1045.2717417218544</c:v>
                </c:pt>
                <c:pt idx="23">
                  <c:v>1320.7948235294116</c:v>
                </c:pt>
                <c:pt idx="24">
                  <c:v>1138.7072322580646</c:v>
                </c:pt>
                <c:pt idx="25">
                  <c:v>1229.9376</c:v>
                </c:pt>
                <c:pt idx="26">
                  <c:v>1088.5106666666666</c:v>
                </c:pt>
                <c:pt idx="27">
                  <c:v>887.32007784431141</c:v>
                </c:pt>
                <c:pt idx="28">
                  <c:v>1578.4158103448276</c:v>
                </c:pt>
                <c:pt idx="29">
                  <c:v>2200.7707356948226</c:v>
                </c:pt>
                <c:pt idx="30">
                  <c:v>1393.300206185567</c:v>
                </c:pt>
                <c:pt idx="31">
                  <c:v>956.61813333333339</c:v>
                </c:pt>
                <c:pt idx="32">
                  <c:v>1326.4049712918661</c:v>
                </c:pt>
                <c:pt idx="33">
                  <c:v>1144.3695810810812</c:v>
                </c:pt>
                <c:pt idx="34">
                  <c:v>841.34311156186618</c:v>
                </c:pt>
                <c:pt idx="35">
                  <c:v>1015.5996802973979</c:v>
                </c:pt>
                <c:pt idx="36">
                  <c:v>869.78359929701242</c:v>
                </c:pt>
                <c:pt idx="37">
                  <c:v>794.37599999999986</c:v>
                </c:pt>
                <c:pt idx="38">
                  <c:v>944.13591717791417</c:v>
                </c:pt>
                <c:pt idx="39">
                  <c:v>1047.3558099173556</c:v>
                </c:pt>
                <c:pt idx="40">
                  <c:v>1242.2345461165048</c:v>
                </c:pt>
                <c:pt idx="41">
                  <c:v>1501.3139999999999</c:v>
                </c:pt>
                <c:pt idx="42">
                  <c:v>2153.1318155440417</c:v>
                </c:pt>
                <c:pt idx="43">
                  <c:v>2194.6709819277107</c:v>
                </c:pt>
                <c:pt idx="44">
                  <c:v>1997.3030933589989</c:v>
                </c:pt>
                <c:pt idx="45">
                  <c:v>2502.2151133828997</c:v>
                </c:pt>
                <c:pt idx="46">
                  <c:v>2374.6397518248177</c:v>
                </c:pt>
                <c:pt idx="47">
                  <c:v>1984.5358415492958</c:v>
                </c:pt>
                <c:pt idx="48">
                  <c:v>1793.6237396449706</c:v>
                </c:pt>
                <c:pt idx="49">
                  <c:v>1504.0900451612902</c:v>
                </c:pt>
                <c:pt idx="50">
                  <c:v>1524.728919663351</c:v>
                </c:pt>
                <c:pt idx="51">
                  <c:v>1551.2825814977975</c:v>
                </c:pt>
                <c:pt idx="52">
                  <c:v>1271.7771703492515</c:v>
                </c:pt>
                <c:pt idx="53">
                  <c:v>1201.4086297577855</c:v>
                </c:pt>
                <c:pt idx="54">
                  <c:v>714.57336437246977</c:v>
                </c:pt>
                <c:pt idx="55">
                  <c:v>635.54846456692917</c:v>
                </c:pt>
                <c:pt idx="56">
                  <c:v>478.88483747609939</c:v>
                </c:pt>
                <c:pt idx="65">
                  <c:v>1920.6758958963267</c:v>
                </c:pt>
                <c:pt idx="66">
                  <c:v>1193.947761412516</c:v>
                </c:pt>
                <c:pt idx="67">
                  <c:v>1052.5933071697118</c:v>
                </c:pt>
                <c:pt idx="68">
                  <c:v>1009.4354692665653</c:v>
                </c:pt>
                <c:pt idx="69">
                  <c:v>991.93993051914276</c:v>
                </c:pt>
                <c:pt idx="70">
                  <c:v>719.75200722572083</c:v>
                </c:pt>
                <c:pt idx="71">
                  <c:v>907.47047073405008</c:v>
                </c:pt>
                <c:pt idx="72">
                  <c:v>899.9225282100507</c:v>
                </c:pt>
                <c:pt idx="73">
                  <c:v>807.71806498270905</c:v>
                </c:pt>
                <c:pt idx="74">
                  <c:v>1408.0758966316423</c:v>
                </c:pt>
                <c:pt idx="75">
                  <c:v>1334.1336727429134</c:v>
                </c:pt>
                <c:pt idx="76">
                  <c:v>1885.0485818365187</c:v>
                </c:pt>
                <c:pt idx="77">
                  <c:v>2599.9342975704358</c:v>
                </c:pt>
                <c:pt idx="78">
                  <c:v>3040.0678982811883</c:v>
                </c:pt>
                <c:pt idx="79">
                  <c:v>3106.4544840817152</c:v>
                </c:pt>
                <c:pt idx="80">
                  <c:v>3184.787431728088</c:v>
                </c:pt>
                <c:pt idx="81">
                  <c:v>4397.4824413266851</c:v>
                </c:pt>
                <c:pt idx="82">
                  <c:v>5110.5828500335247</c:v>
                </c:pt>
                <c:pt idx="83">
                  <c:v>5525.5651006571015</c:v>
                </c:pt>
                <c:pt idx="84">
                  <c:v>5929.7403103101251</c:v>
                </c:pt>
                <c:pt idx="85">
                  <c:v>5032.3081208166668</c:v>
                </c:pt>
                <c:pt idx="86">
                  <c:v>4987.4200237292871</c:v>
                </c:pt>
                <c:pt idx="87">
                  <c:v>6165.4399596327667</c:v>
                </c:pt>
                <c:pt idx="88">
                  <c:v>6286.3192368904902</c:v>
                </c:pt>
                <c:pt idx="89">
                  <c:v>6066.4427971849645</c:v>
                </c:pt>
                <c:pt idx="90">
                  <c:v>5938.1247287507849</c:v>
                </c:pt>
                <c:pt idx="91">
                  <c:v>5844.7910110200273</c:v>
                </c:pt>
                <c:pt idx="92">
                  <c:v>8030.6813657770808</c:v>
                </c:pt>
                <c:pt idx="93">
                  <c:v>8116.3444414957085</c:v>
                </c:pt>
                <c:pt idx="94">
                  <c:v>8601.2381378186383</c:v>
                </c:pt>
                <c:pt idx="95">
                  <c:v>7074.7976557395668</c:v>
                </c:pt>
                <c:pt idx="96">
                  <c:v>6106.8154726358207</c:v>
                </c:pt>
                <c:pt idx="97">
                  <c:v>5994.1530912842627</c:v>
                </c:pt>
                <c:pt idx="98">
                  <c:v>5912.2075406117092</c:v>
                </c:pt>
                <c:pt idx="99">
                  <c:v>5765.4571152104909</c:v>
                </c:pt>
                <c:pt idx="100">
                  <c:v>5538.4708208490947</c:v>
                </c:pt>
                <c:pt idx="101">
                  <c:v>5220.4830815672785</c:v>
                </c:pt>
                <c:pt idx="102">
                  <c:v>4881.8782801550788</c:v>
                </c:pt>
                <c:pt idx="103">
                  <c:v>4573.6393076530912</c:v>
                </c:pt>
                <c:pt idx="104">
                  <c:v>4311.0604103222167</c:v>
                </c:pt>
                <c:pt idx="105">
                  <c:v>4054.2814227119179</c:v>
                </c:pt>
                <c:pt idx="106">
                  <c:v>3826.9019189050041</c:v>
                </c:pt>
                <c:pt idx="107">
                  <c:v>3639.5002876258809</c:v>
                </c:pt>
                <c:pt idx="108">
                  <c:v>3456.7033841072907</c:v>
                </c:pt>
                <c:pt idx="109">
                  <c:v>3268.5064052277407</c:v>
                </c:pt>
                <c:pt idx="110">
                  <c:v>3055.5815001908327</c:v>
                </c:pt>
                <c:pt idx="111">
                  <c:v>2864.0453928363572</c:v>
                </c:pt>
              </c:numCache>
            </c:numRef>
          </c:yVal>
          <c:smooth val="0"/>
          <c:extLst>
            <c:ext xmlns:c16="http://schemas.microsoft.com/office/drawing/2014/chart" uri="{C3380CC4-5D6E-409C-BE32-E72D297353CC}">
              <c16:uniqueId val="{00000002-082F-4E3C-BFC0-40EFE11A4B6F}"/>
            </c:ext>
          </c:extLst>
        </c:ser>
        <c:ser>
          <c:idx val="3"/>
          <c:order val="3"/>
          <c:tx>
            <c:v>EM, back-attributed</c:v>
          </c:tx>
          <c:spPr>
            <a:ln w="19050" cap="rnd">
              <a:solidFill>
                <a:schemeClr val="accent4"/>
              </a:solidFill>
              <a:round/>
            </a:ln>
            <a:effectLst/>
          </c:spPr>
          <c:marker>
            <c:symbol val="none"/>
          </c:marker>
          <c:xVal>
            <c:numRef>
              <c:f>'AtomicAudit 1948-1996'!$A$3:$A$120</c:f>
              <c:numCache>
                <c:formatCode>General</c:formatCod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2025</c:v>
                </c:pt>
                <c:pt idx="113">
                  <c:v>2026</c:v>
                </c:pt>
                <c:pt idx="114">
                  <c:v>2027</c:v>
                </c:pt>
                <c:pt idx="115">
                  <c:v>2028</c:v>
                </c:pt>
                <c:pt idx="116">
                  <c:v>2029</c:v>
                </c:pt>
              </c:numCache>
            </c:numRef>
          </c:xVal>
          <c:yVal>
            <c:numRef>
              <c:f>'AtomicAudit 1948-1996'!$AK$11:$AK$53</c:f>
              <c:numCache>
                <c:formatCode>_("$"* #,##0.00_);_("$"* \(#,##0.00\);_("$"* "-"??_);_(@_)</c:formatCode>
                <c:ptCount val="42"/>
                <c:pt idx="0">
                  <c:v>1488.7514652108309</c:v>
                </c:pt>
                <c:pt idx="1">
                  <c:v>1488.7514652108309</c:v>
                </c:pt>
                <c:pt idx="2">
                  <c:v>1488.7514652108309</c:v>
                </c:pt>
                <c:pt idx="3">
                  <c:v>1488.7514652108309</c:v>
                </c:pt>
                <c:pt idx="4">
                  <c:v>1488.7514652108309</c:v>
                </c:pt>
                <c:pt idx="5">
                  <c:v>1488.7514652108309</c:v>
                </c:pt>
                <c:pt idx="6">
                  <c:v>1488.7514652108309</c:v>
                </c:pt>
                <c:pt idx="7">
                  <c:v>1488.7514652108309</c:v>
                </c:pt>
                <c:pt idx="8">
                  <c:v>1488.7514652108309</c:v>
                </c:pt>
                <c:pt idx="9">
                  <c:v>1488.7514652108309</c:v>
                </c:pt>
                <c:pt idx="10">
                  <c:v>1488.7514652108309</c:v>
                </c:pt>
                <c:pt idx="11">
                  <c:v>1488.7514652108309</c:v>
                </c:pt>
                <c:pt idx="12">
                  <c:v>1488.7514652108309</c:v>
                </c:pt>
                <c:pt idx="13">
                  <c:v>1488.7514652108309</c:v>
                </c:pt>
                <c:pt idx="14">
                  <c:v>1488.7514652108309</c:v>
                </c:pt>
                <c:pt idx="15">
                  <c:v>1488.7514652108309</c:v>
                </c:pt>
                <c:pt idx="16">
                  <c:v>1488.7514652108309</c:v>
                </c:pt>
                <c:pt idx="17">
                  <c:v>1488.7514652108309</c:v>
                </c:pt>
                <c:pt idx="18">
                  <c:v>1488.7514652108309</c:v>
                </c:pt>
                <c:pt idx="19">
                  <c:v>1488.7514652108309</c:v>
                </c:pt>
                <c:pt idx="20">
                  <c:v>1488.7514652108309</c:v>
                </c:pt>
                <c:pt idx="21">
                  <c:v>1488.7514652108309</c:v>
                </c:pt>
                <c:pt idx="22">
                  <c:v>1488.7514652108309</c:v>
                </c:pt>
                <c:pt idx="23">
                  <c:v>1488.7514652108309</c:v>
                </c:pt>
                <c:pt idx="24">
                  <c:v>1488.7514652108309</c:v>
                </c:pt>
                <c:pt idx="25">
                  <c:v>1488.7514652108309</c:v>
                </c:pt>
                <c:pt idx="26">
                  <c:v>1488.7514652108309</c:v>
                </c:pt>
                <c:pt idx="27">
                  <c:v>1488.7514652108309</c:v>
                </c:pt>
                <c:pt idx="28">
                  <c:v>1488.7514652108309</c:v>
                </c:pt>
                <c:pt idx="29">
                  <c:v>1488.7514652108309</c:v>
                </c:pt>
                <c:pt idx="30">
                  <c:v>1488.7514652108309</c:v>
                </c:pt>
                <c:pt idx="31">
                  <c:v>1488.7514652108309</c:v>
                </c:pt>
                <c:pt idx="32">
                  <c:v>1488.7514652108309</c:v>
                </c:pt>
                <c:pt idx="33">
                  <c:v>1488.7514652108309</c:v>
                </c:pt>
                <c:pt idx="34">
                  <c:v>1488.7514652108309</c:v>
                </c:pt>
                <c:pt idx="35">
                  <c:v>1488.7514652108309</c:v>
                </c:pt>
                <c:pt idx="36">
                  <c:v>1488.7514652108309</c:v>
                </c:pt>
                <c:pt idx="37">
                  <c:v>1488.7514652108309</c:v>
                </c:pt>
                <c:pt idx="38">
                  <c:v>1488.7514652108309</c:v>
                </c:pt>
                <c:pt idx="39">
                  <c:v>1488.7514652108309</c:v>
                </c:pt>
                <c:pt idx="40">
                  <c:v>1488.7514652108309</c:v>
                </c:pt>
                <c:pt idx="41">
                  <c:v>1488.7514652108309</c:v>
                </c:pt>
              </c:numCache>
            </c:numRef>
          </c:yVal>
          <c:smooth val="0"/>
          <c:extLst>
            <c:ext xmlns:c16="http://schemas.microsoft.com/office/drawing/2014/chart" uri="{C3380CC4-5D6E-409C-BE32-E72D297353CC}">
              <c16:uniqueId val="{00000003-082F-4E3C-BFC0-40EFE11A4B6F}"/>
            </c:ext>
          </c:extLst>
        </c:ser>
        <c:ser>
          <c:idx val="1"/>
          <c:order val="4"/>
          <c:tx>
            <c:strRef>
              <c:f>'AtomicAudit 1948-1996'!$AL$1</c:f>
              <c:strCache>
                <c:ptCount val="1"/>
                <c:pt idx="0">
                  <c:v>Total</c:v>
                </c:pt>
              </c:strCache>
            </c:strRef>
          </c:tx>
          <c:spPr>
            <a:ln w="19050" cap="rnd">
              <a:solidFill>
                <a:schemeClr val="accent2"/>
              </a:solidFill>
              <a:round/>
            </a:ln>
            <a:effectLst/>
          </c:spPr>
          <c:marker>
            <c:symbol val="none"/>
          </c:marker>
          <c:xVal>
            <c:numRef>
              <c:f>'AtomicAudit 1948-1996'!$A$3:$A$120</c:f>
              <c:numCache>
                <c:formatCode>General</c:formatCod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2025</c:v>
                </c:pt>
                <c:pt idx="113">
                  <c:v>2026</c:v>
                </c:pt>
                <c:pt idx="114">
                  <c:v>2027</c:v>
                </c:pt>
                <c:pt idx="115">
                  <c:v>2028</c:v>
                </c:pt>
                <c:pt idx="116">
                  <c:v>2029</c:v>
                </c:pt>
              </c:numCache>
            </c:numRef>
          </c:xVal>
          <c:yVal>
            <c:numRef>
              <c:f>'AtomicAudit 1948-1996'!$AN$3:$AN$115</c:f>
              <c:numCache>
                <c:formatCode>General</c:formatCode>
                <c:ptCount val="112"/>
                <c:pt idx="8">
                  <c:v>1960.0906556016598</c:v>
                </c:pt>
                <c:pt idx="9" formatCode="0.00">
                  <c:v>3866.9933727738562</c:v>
                </c:pt>
                <c:pt idx="10" formatCode="0.00">
                  <c:v>3689.1802120987977</c:v>
                </c:pt>
                <c:pt idx="11" formatCode="0.00">
                  <c:v>4522.2033344416004</c:v>
                </c:pt>
                <c:pt idx="12" formatCode="0.00">
                  <c:v>5304.0405670976234</c:v>
                </c:pt>
                <c:pt idx="13" formatCode="0.00">
                  <c:v>4751.2035326265614</c:v>
                </c:pt>
                <c:pt idx="14" formatCode="0.00">
                  <c:v>4588.1846473669648</c:v>
                </c:pt>
                <c:pt idx="15" formatCode="0.00">
                  <c:v>4710.2135473003827</c:v>
                </c:pt>
                <c:pt idx="16" formatCode="0.00">
                  <c:v>5041.4108696225958</c:v>
                </c:pt>
                <c:pt idx="17" formatCode="0.00">
                  <c:v>5904.4340844279131</c:v>
                </c:pt>
                <c:pt idx="18" formatCode="0.00">
                  <c:v>6852.2226139997592</c:v>
                </c:pt>
                <c:pt idx="19" formatCode="0.00">
                  <c:v>7257.6777951077374</c:v>
                </c:pt>
                <c:pt idx="20" formatCode="0.00">
                  <c:v>7227.6308368324517</c:v>
                </c:pt>
                <c:pt idx="21" formatCode="0.00">
                  <c:v>7333.6336257459488</c:v>
                </c:pt>
                <c:pt idx="22" formatCode="0.00">
                  <c:v>9489.7152864028831</c:v>
                </c:pt>
                <c:pt idx="23" formatCode="0.00">
                  <c:v>9593.3419946225949</c:v>
                </c:pt>
                <c:pt idx="24" formatCode="0.00">
                  <c:v>10462.428787791476</c:v>
                </c:pt>
                <c:pt idx="25" formatCode="0.00">
                  <c:v>9940.9970652108295</c:v>
                </c:pt>
                <c:pt idx="26" formatCode="0.00">
                  <c:v>9234.4582985441648</c:v>
                </c:pt>
                <c:pt idx="27" formatCode="0.00">
                  <c:v>8746.2782256898736</c:v>
                </c:pt>
                <c:pt idx="28" formatCode="0.00">
                  <c:v>9693.3697927970388</c:v>
                </c:pt>
                <c:pt idx="29" formatCode="0.00">
                  <c:v>10846.849497908377</c:v>
                </c:pt>
                <c:pt idx="30" formatCode="0.00">
                  <c:v>9579.0154600561928</c:v>
                </c:pt>
                <c:pt idx="31" formatCode="0.00">
                  <c:v>9023.3110652108317</c:v>
                </c:pt>
                <c:pt idx="32" formatCode="0.00">
                  <c:v>9303.2243982251857</c:v>
                </c:pt>
                <c:pt idx="33" formatCode="0.00">
                  <c:v>8852.1428165621819</c:v>
                </c:pt>
                <c:pt idx="34" formatCode="0.00">
                  <c:v>7700.5919560830416</c:v>
                </c:pt>
                <c:pt idx="35" formatCode="0.00">
                  <c:v>7672.0668332405712</c:v>
                </c:pt>
                <c:pt idx="36" formatCode="0.00">
                  <c:v>7460.1721576537138</c:v>
                </c:pt>
                <c:pt idx="37" formatCode="0.00">
                  <c:v>7390.8164652108317</c:v>
                </c:pt>
                <c:pt idx="38" formatCode="0.00">
                  <c:v>7837.6089866832235</c:v>
                </c:pt>
                <c:pt idx="39" formatCode="0.00">
                  <c:v>8080.045688351327</c:v>
                </c:pt>
                <c:pt idx="40" formatCode="0.00">
                  <c:v>8628.9641156962662</c:v>
                </c:pt>
                <c:pt idx="41" formatCode="0.00">
                  <c:v>9824.3894652108302</c:v>
                </c:pt>
                <c:pt idx="42" formatCode="0.00">
                  <c:v>11588.830381273006</c:v>
                </c:pt>
                <c:pt idx="43" formatCode="0.00">
                  <c:v>12459.198670030109</c:v>
                </c:pt>
                <c:pt idx="44" formatCode="0.00">
                  <c:v>12584.019463285904</c:v>
                </c:pt>
                <c:pt idx="45" formatCode="0.00">
                  <c:v>14070.404630638341</c:v>
                </c:pt>
                <c:pt idx="46" formatCode="0.00">
                  <c:v>13634.704963386015</c:v>
                </c:pt>
                <c:pt idx="47" formatCode="0.00">
                  <c:v>13129.133405351677</c:v>
                </c:pt>
                <c:pt idx="48" formatCode="0.00">
                  <c:v>12741.197152446673</c:v>
                </c:pt>
                <c:pt idx="49" formatCode="0.00">
                  <c:v>11577.002070049541</c:v>
                </c:pt>
                <c:pt idx="50" formatCode="0.00">
                  <c:v>10603.673476664117</c:v>
                </c:pt>
                <c:pt idx="51" formatCode="0.00">
                  <c:v>11206.988920704847</c:v>
                </c:pt>
                <c:pt idx="52" formatCode="0.00">
                  <c:v>10754.028487526728</c:v>
                </c:pt>
                <c:pt idx="53" formatCode="0.00">
                  <c:v>10382.664680968857</c:v>
                </c:pt>
                <c:pt idx="54" formatCode="0.00">
                  <c:v>7925.2287449392725</c:v>
                </c:pt>
                <c:pt idx="55" formatCode="0.00">
                  <c:v>7032.628807086614</c:v>
                </c:pt>
                <c:pt idx="56" formatCode="0.00">
                  <c:v>7508.9552695984703</c:v>
                </c:pt>
                <c:pt idx="57" formatCode="0.0">
                  <c:v>7841.5499042242982</c:v>
                </c:pt>
                <c:pt idx="58" formatCode="0.0">
                  <c:v>8186.1805638773012</c:v>
                </c:pt>
                <c:pt idx="59" formatCode="0.0">
                  <c:v>8498.5498199279718</c:v>
                </c:pt>
                <c:pt idx="60" formatCode="0.0">
                  <c:v>8304.281968954705</c:v>
                </c:pt>
                <c:pt idx="61" formatCode="0.0">
                  <c:v>9112.4598655900627</c:v>
                </c:pt>
                <c:pt idx="62" formatCode="0.0">
                  <c:v>9711.2439081045031</c:v>
                </c:pt>
                <c:pt idx="63" formatCode="0.0">
                  <c:v>10094.405833956522</c:v>
                </c:pt>
                <c:pt idx="64" formatCode="0.0">
                  <c:v>10685.051480391743</c:v>
                </c:pt>
                <c:pt idx="65" formatCode="0.0">
                  <c:v>10611.231113935353</c:v>
                </c:pt>
                <c:pt idx="66" formatCode="0.0">
                  <c:v>9857.9922193695584</c:v>
                </c:pt>
                <c:pt idx="67" formatCode="0.0">
                  <c:v>9511.3357853194357</c:v>
                </c:pt>
                <c:pt idx="68" formatCode="0.0">
                  <c:v>9264.549567952261</c:v>
                </c:pt>
                <c:pt idx="69" formatCode="0.0">
                  <c:v>9875.5424773236264</c:v>
                </c:pt>
                <c:pt idx="70" formatCode="0.0">
                  <c:v>9680.0797454165968</c:v>
                </c:pt>
                <c:pt idx="71" formatCode="0.0">
                  <c:v>10171.281791921027</c:v>
                </c:pt>
                <c:pt idx="72" formatCode="0.0">
                  <c:v>10166.094837050825</c:v>
                </c:pt>
                <c:pt idx="73" formatCode="0.0">
                  <c:v>10058.311202429095</c:v>
                </c:pt>
                <c:pt idx="74" formatCode="0.0">
                  <c:v>11001.661286349279</c:v>
                </c:pt>
                <c:pt idx="75" formatCode="0.0">
                  <c:v>11348.146804061866</c:v>
                </c:pt>
                <c:pt idx="76" formatCode="0.0">
                  <c:v>12268.970344382134</c:v>
                </c:pt>
                <c:pt idx="77" formatCode="0.0">
                  <c:v>12744.346659974795</c:v>
                </c:pt>
                <c:pt idx="78" formatCode="0.0">
                  <c:v>14047.497545298049</c:v>
                </c:pt>
                <c:pt idx="79" formatCode="0.0">
                  <c:v>14455.466326753867</c:v>
                </c:pt>
                <c:pt idx="80" formatCode="0.0">
                  <c:v>15802.454521225005</c:v>
                </c:pt>
                <c:pt idx="81" formatCode="0.0">
                  <c:v>17672.321466046866</c:v>
                </c:pt>
                <c:pt idx="82" formatCode="0.0">
                  <c:v>18375.874797285163</c:v>
                </c:pt>
                <c:pt idx="83" formatCode="0.0">
                  <c:v>18447.980764034008</c:v>
                </c:pt>
                <c:pt idx="84" formatCode="0.0">
                  <c:v>19512.094324436581</c:v>
                </c:pt>
                <c:pt idx="85" formatCode="0.0">
                  <c:v>16672.133158868059</c:v>
                </c:pt>
                <c:pt idx="86" formatCode="0.0">
                  <c:v>16627.245061780675</c:v>
                </c:pt>
                <c:pt idx="87" formatCode="0.0">
                  <c:v>17908.626077899069</c:v>
                </c:pt>
                <c:pt idx="88" formatCode="0.0">
                  <c:v>18163.114069867785</c:v>
                </c:pt>
                <c:pt idx="89" formatCode="0.0">
                  <c:v>17946.016124628241</c:v>
                </c:pt>
                <c:pt idx="90" formatCode="0.0">
                  <c:v>17779.291461078166</c:v>
                </c:pt>
                <c:pt idx="91" formatCode="0.0">
                  <c:v>17717.559717657652</c:v>
                </c:pt>
                <c:pt idx="92" formatCode="0.0">
                  <c:v>20095.01845308295</c:v>
                </c:pt>
                <c:pt idx="93" formatCode="0.0">
                  <c:v>20721.731219670528</c:v>
                </c:pt>
                <c:pt idx="94" formatCode="0.0">
                  <c:v>21848.998845142341</c:v>
                </c:pt>
                <c:pt idx="95" formatCode="0.0">
                  <c:v>20914.570911085313</c:v>
                </c:pt>
                <c:pt idx="96" formatCode="0.0">
                  <c:v>20151.762731302842</c:v>
                </c:pt>
                <c:pt idx="97" formatCode="0.0">
                  <c:v>20014.692985156878</c:v>
                </c:pt>
                <c:pt idx="98" formatCode="0.0">
                  <c:v>19746.645100863883</c:v>
                </c:pt>
                <c:pt idx="99" formatCode="0.0">
                  <c:v>19437.571093907904</c:v>
                </c:pt>
                <c:pt idx="100" formatCode="0.0">
                  <c:v>18998.99323716206</c:v>
                </c:pt>
                <c:pt idx="101" formatCode="0.0">
                  <c:v>18373.298613564042</c:v>
                </c:pt>
                <c:pt idx="102" formatCode="0.0">
                  <c:v>17720.882177080683</c:v>
                </c:pt>
                <c:pt idx="103" formatCode="0.0">
                  <c:v>17118.340832422829</c:v>
                </c:pt>
                <c:pt idx="104" formatCode="0.0">
                  <c:v>16642.587729801184</c:v>
                </c:pt>
                <c:pt idx="105" formatCode="0.0">
                  <c:v>15986.305514003236</c:v>
                </c:pt>
                <c:pt idx="106" formatCode="0.0">
                  <c:v>15306.644225866417</c:v>
                </c:pt>
                <c:pt idx="107" formatCode="0.0">
                  <c:v>14739.271942592786</c:v>
                </c:pt>
                <c:pt idx="108" formatCode="0.0">
                  <c:v>14192.086572295135</c:v>
                </c:pt>
                <c:pt idx="109" formatCode="0.0">
                  <c:v>13690.075157426245</c:v>
                </c:pt>
                <c:pt idx="110" formatCode="0.0">
                  <c:v>13274.766476867029</c:v>
                </c:pt>
                <c:pt idx="111" formatCode="0.0">
                  <c:v>12872.670706764986</c:v>
                </c:pt>
              </c:numCache>
            </c:numRef>
          </c:yVal>
          <c:smooth val="0"/>
          <c:extLst>
            <c:ext xmlns:c16="http://schemas.microsoft.com/office/drawing/2014/chart" uri="{C3380CC4-5D6E-409C-BE32-E72D297353CC}">
              <c16:uniqueId val="{00000004-082F-4E3C-BFC0-40EFE11A4B6F}"/>
            </c:ext>
          </c:extLst>
        </c:ser>
        <c:ser>
          <c:idx val="5"/>
          <c:order val="5"/>
          <c:tx>
            <c:v>WA avg, 1948-1990</c:v>
          </c:tx>
          <c:spPr>
            <a:ln w="19050" cap="rnd">
              <a:solidFill>
                <a:schemeClr val="accent2"/>
              </a:solidFill>
              <a:prstDash val="sysDot"/>
              <a:round/>
            </a:ln>
            <a:effectLst/>
          </c:spPr>
          <c:marker>
            <c:symbol val="none"/>
          </c:marker>
          <c:trendline>
            <c:spPr>
              <a:ln w="19050" cap="rnd">
                <a:solidFill>
                  <a:schemeClr val="accent2"/>
                </a:solidFill>
                <a:prstDash val="sysDot"/>
              </a:ln>
              <a:effectLst/>
            </c:spPr>
            <c:trendlineType val="linear"/>
            <c:forward val="60"/>
            <c:dispRSqr val="0"/>
            <c:dispEq val="0"/>
          </c:trendline>
          <c:xVal>
            <c:numRef>
              <c:f>'AtomicAudit 1948-1996'!$A$11:$A$54</c:f>
              <c:numCache>
                <c:formatCode>General</c:formatCode>
                <c:ptCount val="43"/>
                <c:pt idx="0">
                  <c:v>1948</c:v>
                </c:pt>
                <c:pt idx="1">
                  <c:v>1949</c:v>
                </c:pt>
                <c:pt idx="2">
                  <c:v>1950</c:v>
                </c:pt>
                <c:pt idx="3">
                  <c:v>1951</c:v>
                </c:pt>
                <c:pt idx="4">
                  <c:v>1952</c:v>
                </c:pt>
                <c:pt idx="5">
                  <c:v>1953</c:v>
                </c:pt>
                <c:pt idx="6">
                  <c:v>1954</c:v>
                </c:pt>
                <c:pt idx="7">
                  <c:v>1955</c:v>
                </c:pt>
                <c:pt idx="8">
                  <c:v>1956</c:v>
                </c:pt>
                <c:pt idx="9">
                  <c:v>1957</c:v>
                </c:pt>
                <c:pt idx="10">
                  <c:v>1958</c:v>
                </c:pt>
                <c:pt idx="11">
                  <c:v>1959</c:v>
                </c:pt>
                <c:pt idx="12">
                  <c:v>1960</c:v>
                </c:pt>
                <c:pt idx="13">
                  <c:v>1961</c:v>
                </c:pt>
                <c:pt idx="14">
                  <c:v>1962</c:v>
                </c:pt>
                <c:pt idx="15">
                  <c:v>1963</c:v>
                </c:pt>
                <c:pt idx="16">
                  <c:v>1964</c:v>
                </c:pt>
                <c:pt idx="17">
                  <c:v>1965</c:v>
                </c:pt>
                <c:pt idx="18">
                  <c:v>1966</c:v>
                </c:pt>
                <c:pt idx="19">
                  <c:v>1967</c:v>
                </c:pt>
                <c:pt idx="20">
                  <c:v>1968</c:v>
                </c:pt>
                <c:pt idx="21">
                  <c:v>1969</c:v>
                </c:pt>
                <c:pt idx="22">
                  <c:v>1970</c:v>
                </c:pt>
                <c:pt idx="23">
                  <c:v>1971</c:v>
                </c:pt>
                <c:pt idx="24">
                  <c:v>1972</c:v>
                </c:pt>
                <c:pt idx="25">
                  <c:v>1973</c:v>
                </c:pt>
                <c:pt idx="26">
                  <c:v>1974</c:v>
                </c:pt>
                <c:pt idx="27">
                  <c:v>1975</c:v>
                </c:pt>
                <c:pt idx="28">
                  <c:v>1976</c:v>
                </c:pt>
                <c:pt idx="29">
                  <c:v>1977</c:v>
                </c:pt>
                <c:pt idx="30">
                  <c:v>1978</c:v>
                </c:pt>
                <c:pt idx="31">
                  <c:v>1979</c:v>
                </c:pt>
                <c:pt idx="32">
                  <c:v>1980</c:v>
                </c:pt>
                <c:pt idx="33">
                  <c:v>1981</c:v>
                </c:pt>
                <c:pt idx="34">
                  <c:v>1982</c:v>
                </c:pt>
                <c:pt idx="35">
                  <c:v>1983</c:v>
                </c:pt>
                <c:pt idx="36">
                  <c:v>1984</c:v>
                </c:pt>
                <c:pt idx="37">
                  <c:v>1985</c:v>
                </c:pt>
                <c:pt idx="38">
                  <c:v>1986</c:v>
                </c:pt>
                <c:pt idx="39">
                  <c:v>1987</c:v>
                </c:pt>
                <c:pt idx="40">
                  <c:v>1988</c:v>
                </c:pt>
                <c:pt idx="41">
                  <c:v>1989</c:v>
                </c:pt>
                <c:pt idx="42">
                  <c:v>1990</c:v>
                </c:pt>
              </c:numCache>
              <c:extLst xmlns:c15="http://schemas.microsoft.com/office/drawing/2012/chart"/>
            </c:numRef>
          </c:xVal>
          <c:yVal>
            <c:numRef>
              <c:f>'AtomicAudit 1948-1996'!$AN$11:$AN$54</c:f>
              <c:numCache>
                <c:formatCode>0.00</c:formatCode>
                <c:ptCount val="43"/>
                <c:pt idx="0" formatCode="General">
                  <c:v>1960.0906556016598</c:v>
                </c:pt>
                <c:pt idx="1">
                  <c:v>3866.9933727738562</c:v>
                </c:pt>
                <c:pt idx="2">
                  <c:v>3689.1802120987977</c:v>
                </c:pt>
                <c:pt idx="3">
                  <c:v>4522.2033344416004</c:v>
                </c:pt>
                <c:pt idx="4">
                  <c:v>5304.0405670976234</c:v>
                </c:pt>
                <c:pt idx="5">
                  <c:v>4751.2035326265614</c:v>
                </c:pt>
                <c:pt idx="6">
                  <c:v>4588.1846473669648</c:v>
                </c:pt>
                <c:pt idx="7">
                  <c:v>4710.2135473003827</c:v>
                </c:pt>
                <c:pt idx="8">
                  <c:v>5041.4108696225958</c:v>
                </c:pt>
                <c:pt idx="9">
                  <c:v>5904.4340844279131</c:v>
                </c:pt>
                <c:pt idx="10">
                  <c:v>6852.2226139997592</c:v>
                </c:pt>
                <c:pt idx="11">
                  <c:v>7257.6777951077374</c:v>
                </c:pt>
                <c:pt idx="12">
                  <c:v>7227.6308368324517</c:v>
                </c:pt>
                <c:pt idx="13">
                  <c:v>7333.6336257459488</c:v>
                </c:pt>
                <c:pt idx="14">
                  <c:v>9489.7152864028831</c:v>
                </c:pt>
                <c:pt idx="15">
                  <c:v>9593.3419946225949</c:v>
                </c:pt>
                <c:pt idx="16">
                  <c:v>10462.428787791476</c:v>
                </c:pt>
                <c:pt idx="17">
                  <c:v>9940.9970652108295</c:v>
                </c:pt>
                <c:pt idx="18">
                  <c:v>9234.4582985441648</c:v>
                </c:pt>
                <c:pt idx="19">
                  <c:v>8746.2782256898736</c:v>
                </c:pt>
                <c:pt idx="20">
                  <c:v>9693.3697927970388</c:v>
                </c:pt>
                <c:pt idx="21">
                  <c:v>10846.849497908377</c:v>
                </c:pt>
                <c:pt idx="22">
                  <c:v>9579.0154600561928</c:v>
                </c:pt>
                <c:pt idx="23">
                  <c:v>9023.3110652108317</c:v>
                </c:pt>
                <c:pt idx="24">
                  <c:v>9303.2243982251857</c:v>
                </c:pt>
                <c:pt idx="25">
                  <c:v>8852.1428165621819</c:v>
                </c:pt>
                <c:pt idx="26">
                  <c:v>7700.5919560830416</c:v>
                </c:pt>
                <c:pt idx="27">
                  <c:v>7672.0668332405712</c:v>
                </c:pt>
                <c:pt idx="28">
                  <c:v>7460.1721576537138</c:v>
                </c:pt>
                <c:pt idx="29">
                  <c:v>7390.8164652108317</c:v>
                </c:pt>
                <c:pt idx="30">
                  <c:v>7837.6089866832235</c:v>
                </c:pt>
                <c:pt idx="31">
                  <c:v>8080.045688351327</c:v>
                </c:pt>
                <c:pt idx="32">
                  <c:v>8628.9641156962662</c:v>
                </c:pt>
                <c:pt idx="33">
                  <c:v>9824.3894652108302</c:v>
                </c:pt>
                <c:pt idx="34">
                  <c:v>11588.830381273006</c:v>
                </c:pt>
                <c:pt idx="35">
                  <c:v>12459.198670030109</c:v>
                </c:pt>
                <c:pt idx="36">
                  <c:v>12584.019463285904</c:v>
                </c:pt>
                <c:pt idx="37">
                  <c:v>14070.404630638341</c:v>
                </c:pt>
                <c:pt idx="38">
                  <c:v>13634.704963386015</c:v>
                </c:pt>
                <c:pt idx="39">
                  <c:v>13129.133405351677</c:v>
                </c:pt>
                <c:pt idx="40">
                  <c:v>12741.197152446673</c:v>
                </c:pt>
                <c:pt idx="41">
                  <c:v>11577.002070049541</c:v>
                </c:pt>
                <c:pt idx="42">
                  <c:v>10603.673476664117</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6-082F-4E3C-BFC0-40EFE11A4B6F}"/>
            </c:ext>
          </c:extLst>
        </c:ser>
        <c:ser>
          <c:idx val="6"/>
          <c:order val="6"/>
          <c:tx>
            <c:strRef>
              <c:f>'AtomicAudit 1948-1996'!$BI$55</c:f>
              <c:strCache>
                <c:ptCount val="1"/>
                <c:pt idx="0">
                  <c:v>WA avg, 1990 level</c:v>
                </c:pt>
              </c:strCache>
              <c:extLst xmlns:c15="http://schemas.microsoft.com/office/drawing/2012/chart"/>
            </c:strRef>
          </c:tx>
          <c:spPr>
            <a:ln w="9525" cap="rnd" cmpd="sng">
              <a:solidFill>
                <a:schemeClr val="accent2"/>
              </a:solidFill>
              <a:prstDash val="sysDash"/>
              <a:round/>
            </a:ln>
            <a:effectLst/>
          </c:spPr>
          <c:marker>
            <c:symbol val="none"/>
          </c:marker>
          <c:xVal>
            <c:numRef>
              <c:f>'AtomicAudit 1948-1996'!$BI$57:$BJ$57</c:f>
              <c:numCache>
                <c:formatCode>General</c:formatCode>
                <c:ptCount val="2"/>
                <c:pt idx="0">
                  <c:v>1990</c:v>
                </c:pt>
                <c:pt idx="1">
                  <c:v>2055</c:v>
                </c:pt>
              </c:numCache>
              <c:extLst xmlns:c15="http://schemas.microsoft.com/office/drawing/2012/chart"/>
            </c:numRef>
          </c:xVal>
          <c:yVal>
            <c:numRef>
              <c:f>'AtomicAudit 1948-1996'!$BI$56:$BJ$56</c:f>
              <c:numCache>
                <c:formatCode>General</c:formatCode>
                <c:ptCount val="2"/>
                <c:pt idx="0">
                  <c:v>12640.199999999953</c:v>
                </c:pt>
                <c:pt idx="1">
                  <c:v>12640.199999999953</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7-082F-4E3C-BFC0-40EFE11A4B6F}"/>
            </c:ext>
          </c:extLst>
        </c:ser>
        <c:dLbls>
          <c:showLegendKey val="0"/>
          <c:showVal val="0"/>
          <c:showCatName val="0"/>
          <c:showSerName val="0"/>
          <c:showPercent val="0"/>
          <c:showBubbleSize val="0"/>
        </c:dLbls>
        <c:axId val="630081791"/>
        <c:axId val="630088031"/>
        <c:extLst>
          <c:ext xmlns:c15="http://schemas.microsoft.com/office/drawing/2012/chart" uri="{02D57815-91ED-43cb-92C2-25804820EDAC}">
            <c15:filteredScatterSeries>
              <c15:ser>
                <c:idx val="7"/>
                <c:order val="7"/>
                <c:tx>
                  <c:v>Diff, high</c:v>
                </c:tx>
                <c:spPr>
                  <a:ln w="19050" cap="rnd">
                    <a:solidFill>
                      <a:schemeClr val="accent2">
                        <a:lumMod val="60000"/>
                      </a:schemeClr>
                    </a:solidFill>
                    <a:round/>
                  </a:ln>
                  <a:effectLst/>
                </c:spPr>
                <c:marker>
                  <c:symbol val="none"/>
                </c:marker>
                <c:xVal>
                  <c:numRef>
                    <c:extLst>
                      <c:ext uri="{02D57815-91ED-43cb-92C2-25804820EDAC}">
                        <c15:formulaRef>
                          <c15:sqref>'AtomicAudit 1948-1996'!$A$55:$A$88</c15:sqref>
                        </c15:formulaRef>
                      </c:ext>
                    </c:extLst>
                    <c:numCache>
                      <c:formatCode>General</c:formatCode>
                      <c:ptCount val="3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pt idx="25">
                        <c:v>2016</c:v>
                      </c:pt>
                      <c:pt idx="26">
                        <c:v>2017</c:v>
                      </c:pt>
                      <c:pt idx="27">
                        <c:v>2018</c:v>
                      </c:pt>
                      <c:pt idx="28">
                        <c:v>2019</c:v>
                      </c:pt>
                      <c:pt idx="29">
                        <c:v>2020</c:v>
                      </c:pt>
                      <c:pt idx="30">
                        <c:v>2021</c:v>
                      </c:pt>
                      <c:pt idx="31">
                        <c:v>2022</c:v>
                      </c:pt>
                      <c:pt idx="32">
                        <c:v>2023</c:v>
                      </c:pt>
                      <c:pt idx="33">
                        <c:v>2024</c:v>
                      </c:pt>
                    </c:numCache>
                  </c:numRef>
                </c:xVal>
                <c:yVal>
                  <c:numRef>
                    <c:extLst>
                      <c:ext uri="{02D57815-91ED-43cb-92C2-25804820EDAC}">
                        <c15:formulaRef>
                          <c15:sqref>'AtomicAudit 1948-1996'!$AS$55:$AS$88</c15:sqref>
                        </c15:formulaRef>
                      </c:ext>
                    </c:extLst>
                    <c:numCache>
                      <c:formatCode>_("$"* #,##0.00_);_("$"* \(#,##0.00\);_("$"* "-"??_);_(@_)</c:formatCode>
                      <c:ptCount val="34"/>
                      <c:pt idx="0">
                        <c:v>1630.1910792951458</c:v>
                      </c:pt>
                      <c:pt idx="1">
                        <c:v>2280.1315124732464</c:v>
                      </c:pt>
                      <c:pt idx="2">
                        <c:v>2848.4753190310985</c:v>
                      </c:pt>
                      <c:pt idx="3">
                        <c:v>5502.8912550607229</c:v>
                      </c:pt>
                      <c:pt idx="4">
                        <c:v>6592.4711929133628</c:v>
                      </c:pt>
                      <c:pt idx="5">
                        <c:v>6313.1247304014878</c:v>
                      </c:pt>
                      <c:pt idx="6">
                        <c:v>6177.5100957756995</c:v>
                      </c:pt>
                      <c:pt idx="7">
                        <c:v>6029.8594361226778</c:v>
                      </c:pt>
                      <c:pt idx="8">
                        <c:v>5914.4701800719886</c:v>
                      </c:pt>
                      <c:pt idx="9">
                        <c:v>6305.718031045295</c:v>
                      </c:pt>
                      <c:pt idx="10">
                        <c:v>5694.5201344099187</c:v>
                      </c:pt>
                      <c:pt idx="11">
                        <c:v>5292.7160918954596</c:v>
                      </c:pt>
                      <c:pt idx="12">
                        <c:v>5106.5341660434806</c:v>
                      </c:pt>
                      <c:pt idx="13">
                        <c:v>4712.8685196082406</c:v>
                      </c:pt>
                      <c:pt idx="14">
                        <c:v>4983.6688860646118</c:v>
                      </c:pt>
                      <c:pt idx="15">
                        <c:v>5933.8877806304463</c:v>
                      </c:pt>
                      <c:pt idx="16">
                        <c:v>6477.5242146805504</c:v>
                      </c:pt>
                      <c:pt idx="17">
                        <c:v>6921.2904320477064</c:v>
                      </c:pt>
                      <c:pt idx="18">
                        <c:v>6507.2775226763806</c:v>
                      </c:pt>
                      <c:pt idx="19">
                        <c:v>6899.7202545833916</c:v>
                      </c:pt>
                      <c:pt idx="20">
                        <c:v>6605.4982080789432</c:v>
                      </c:pt>
                      <c:pt idx="21">
                        <c:v>6807.6651629491262</c:v>
                      </c:pt>
                      <c:pt idx="22">
                        <c:v>7112.4287975708958</c:v>
                      </c:pt>
                      <c:pt idx="23">
                        <c:v>6366.0587136506929</c:v>
                      </c:pt>
                      <c:pt idx="24">
                        <c:v>6216.5531959380878</c:v>
                      </c:pt>
                      <c:pt idx="25">
                        <c:v>5492.7096556178585</c:v>
                      </c:pt>
                      <c:pt idx="26">
                        <c:v>5214.3133400251791</c:v>
                      </c:pt>
                      <c:pt idx="27">
                        <c:v>4108.1424547019069</c:v>
                      </c:pt>
                      <c:pt idx="28">
                        <c:v>3897.1536732461282</c:v>
                      </c:pt>
                      <c:pt idx="29">
                        <c:v>2747.1454787749717</c:v>
                      </c:pt>
                      <c:pt idx="30">
                        <c:v>1074.2585339530924</c:v>
                      </c:pt>
                      <c:pt idx="31">
                        <c:v>567.6852027148343</c:v>
                      </c:pt>
                      <c:pt idx="32">
                        <c:v>692.55923596597131</c:v>
                      </c:pt>
                      <c:pt idx="33">
                        <c:v>-174.57432443662037</c:v>
                      </c:pt>
                    </c:numCache>
                  </c:numRef>
                </c:yVal>
                <c:smooth val="0"/>
                <c:extLst>
                  <c:ext xmlns:c16="http://schemas.microsoft.com/office/drawing/2014/chart" uri="{C3380CC4-5D6E-409C-BE32-E72D297353CC}">
                    <c16:uniqueId val="{00000008-082F-4E3C-BFC0-40EFE11A4B6F}"/>
                  </c:ext>
                </c:extLst>
              </c15:ser>
            </c15:filteredScatterSeries>
          </c:ext>
        </c:extLst>
      </c:scatterChart>
      <c:valAx>
        <c:axId val="630081791"/>
        <c:scaling>
          <c:orientation val="minMax"/>
          <c:max val="2050"/>
          <c:min val="194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FY</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in"/>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0088031"/>
        <c:crosses val="autoZero"/>
        <c:crossBetween val="midCat"/>
      </c:valAx>
      <c:valAx>
        <c:axId val="630088031"/>
        <c:scaling>
          <c:orientation val="minMax"/>
          <c:max val="24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BY25 $B</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0081791"/>
        <c:crosses val="autoZero"/>
        <c:crossBetween val="midCat"/>
        <c:majorUnit val="2000"/>
        <c:dispUnits>
          <c:builtInUnit val="thousands"/>
        </c:dispUnits>
      </c:valAx>
      <c:spPr>
        <a:noFill/>
        <a:ln>
          <a:noFill/>
        </a:ln>
        <a:effectLst/>
      </c:spPr>
    </c:plotArea>
    <c:legend>
      <c:legendPos val="b"/>
      <c:legendEntry>
        <c:idx val="6"/>
        <c:delete val="1"/>
      </c:legendEntry>
      <c:legendEntry>
        <c:idx val="7"/>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Program of Record</c:v>
                </c:pt>
              </c:strCache>
            </c:strRef>
          </c:tx>
          <c:spPr>
            <a:ln w="19050" cap="rnd">
              <a:solidFill>
                <a:schemeClr val="accent1"/>
              </a:solidFill>
              <a:round/>
            </a:ln>
            <a:effectLst/>
          </c:spPr>
          <c:marker>
            <c:symbol val="diamond"/>
            <c:size val="5"/>
            <c:spPr>
              <a:solidFill>
                <a:schemeClr val="accent1"/>
              </a:solidFill>
              <a:ln w="9525">
                <a:solidFill>
                  <a:schemeClr val="accent1"/>
                </a:solidFill>
              </a:ln>
              <a:effectLst/>
            </c:spPr>
          </c:marker>
          <c:dPt>
            <c:idx val="16"/>
            <c:marker>
              <c:symbol val="circle"/>
              <c:size val="7"/>
              <c:spPr>
                <a:solidFill>
                  <a:schemeClr val="accent1"/>
                </a:solidFill>
                <a:ln w="9525">
                  <a:solidFill>
                    <a:schemeClr val="accent1"/>
                  </a:solidFill>
                </a:ln>
                <a:effectLst/>
              </c:spPr>
            </c:marker>
            <c:bubble3D val="0"/>
            <c:extLst>
              <c:ext xmlns:c16="http://schemas.microsoft.com/office/drawing/2014/chart" uri="{C3380CC4-5D6E-409C-BE32-E72D297353CC}">
                <c16:uniqueId val="{00000000-5C21-484F-A9C3-8F27E09D2447}"/>
              </c:ext>
            </c:extLst>
          </c:dPt>
          <c:xVal>
            <c:numRef>
              <c:f>Sheet1!$A$2:$A$27</c:f>
              <c:numCache>
                <c:formatCode>General</c:formatCode>
                <c:ptCount val="2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numCache>
            </c:numRef>
          </c:xVal>
          <c:yVal>
            <c:numRef>
              <c:f>Sheet1!$B$2:$B$27</c:f>
              <c:numCache>
                <c:formatCode>General</c:formatCode>
                <c:ptCount val="26"/>
                <c:pt idx="0">
                  <c:v>0.19252789398662443</c:v>
                </c:pt>
                <c:pt idx="1">
                  <c:v>0.24804931916912007</c:v>
                </c:pt>
                <c:pt idx="2">
                  <c:v>0.38828882521277031</c:v>
                </c:pt>
                <c:pt idx="3">
                  <c:v>0.38669091256648536</c:v>
                </c:pt>
                <c:pt idx="4">
                  <c:v>0.43619775842148345</c:v>
                </c:pt>
                <c:pt idx="5">
                  <c:v>0.66745420264202837</c:v>
                </c:pt>
                <c:pt idx="6">
                  <c:v>0.69249453059429156</c:v>
                </c:pt>
                <c:pt idx="7">
                  <c:v>0.77018137822994293</c:v>
                </c:pt>
                <c:pt idx="8">
                  <c:v>0.75774392828673864</c:v>
                </c:pt>
                <c:pt idx="9">
                  <c:v>0.8006456766454878</c:v>
                </c:pt>
                <c:pt idx="10">
                  <c:v>0.86692324838983736</c:v>
                </c:pt>
                <c:pt idx="11">
                  <c:v>1.0695447105929947</c:v>
                </c:pt>
                <c:pt idx="12">
                  <c:v>0.99385803400603956</c:v>
                </c:pt>
                <c:pt idx="13">
                  <c:v>1.0235147159783433</c:v>
                </c:pt>
                <c:pt idx="14">
                  <c:v>1.0223552393881168</c:v>
                </c:pt>
                <c:pt idx="15">
                  <c:v>1.0806653218035571</c:v>
                </c:pt>
                <c:pt idx="16">
                  <c:v>1.1769799653367099</c:v>
                </c:pt>
                <c:pt idx="17">
                  <c:v>1.0344976465635256</c:v>
                </c:pt>
                <c:pt idx="18">
                  <c:v>1.157803760246618</c:v>
                </c:pt>
                <c:pt idx="19">
                  <c:v>1.080700187901247</c:v>
                </c:pt>
                <c:pt idx="20">
                  <c:v>0.94855945541814413</c:v>
                </c:pt>
                <c:pt idx="21">
                  <c:v>0.9691506805881609</c:v>
                </c:pt>
                <c:pt idx="22">
                  <c:v>0.89338134778101042</c:v>
                </c:pt>
                <c:pt idx="23">
                  <c:v>0.90600548151283611</c:v>
                </c:pt>
                <c:pt idx="24">
                  <c:v>0.7185309609377154</c:v>
                </c:pt>
                <c:pt idx="25">
                  <c:v>0.72684068298540438</c:v>
                </c:pt>
              </c:numCache>
            </c:numRef>
          </c:yVal>
          <c:smooth val="0"/>
          <c:extLst>
            <c:ext xmlns:c16="http://schemas.microsoft.com/office/drawing/2014/chart" uri="{C3380CC4-5D6E-409C-BE32-E72D297353CC}">
              <c16:uniqueId val="{00000001-5C21-484F-A9C3-8F27E09D2447}"/>
            </c:ext>
          </c:extLst>
        </c:ser>
        <c:ser>
          <c:idx val="1"/>
          <c:order val="1"/>
          <c:tx>
            <c:strRef>
              <c:f>Sheet1!$C$1</c:f>
              <c:strCache>
                <c:ptCount val="1"/>
                <c:pt idx="0">
                  <c:v>Future Scenario</c:v>
                </c:pt>
              </c:strCache>
            </c:strRef>
          </c:tx>
          <c:spPr>
            <a:ln w="19050" cap="rnd">
              <a:solidFill>
                <a:schemeClr val="accent2"/>
              </a:solidFill>
              <a:round/>
            </a:ln>
            <a:effectLst/>
          </c:spPr>
          <c:marker>
            <c:symbol val="diamond"/>
            <c:size val="5"/>
            <c:spPr>
              <a:solidFill>
                <a:schemeClr val="accent2"/>
              </a:solidFill>
              <a:ln w="9525">
                <a:solidFill>
                  <a:schemeClr val="accent2"/>
                </a:solidFill>
              </a:ln>
              <a:effectLst/>
            </c:spPr>
          </c:marker>
          <c:dPt>
            <c:idx val="14"/>
            <c:marker>
              <c:symbol val="circle"/>
              <c:size val="7"/>
              <c:spPr>
                <a:solidFill>
                  <a:schemeClr val="accent2"/>
                </a:solidFill>
                <a:ln w="9525">
                  <a:solidFill>
                    <a:schemeClr val="accent2"/>
                  </a:solidFill>
                </a:ln>
                <a:effectLst/>
              </c:spPr>
            </c:marker>
            <c:bubble3D val="0"/>
            <c:extLst>
              <c:ext xmlns:c16="http://schemas.microsoft.com/office/drawing/2014/chart" uri="{C3380CC4-5D6E-409C-BE32-E72D297353CC}">
                <c16:uniqueId val="{00000002-5C21-484F-A9C3-8F27E09D2447}"/>
              </c:ext>
            </c:extLst>
          </c:dPt>
          <c:xVal>
            <c:numRef>
              <c:f>Sheet1!$A$2:$A$27</c:f>
              <c:numCache>
                <c:formatCode>General</c:formatCode>
                <c:ptCount val="2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numCache>
            </c:numRef>
          </c:xVal>
          <c:yVal>
            <c:numRef>
              <c:f>Sheet1!$C$2:$C$27</c:f>
              <c:numCache>
                <c:formatCode>General</c:formatCode>
                <c:ptCount val="26"/>
                <c:pt idx="0">
                  <c:v>5.3395404829923623E-2</c:v>
                </c:pt>
                <c:pt idx="1">
                  <c:v>0.24313080955907473</c:v>
                </c:pt>
                <c:pt idx="2">
                  <c:v>0.47357037724148932</c:v>
                </c:pt>
                <c:pt idx="3">
                  <c:v>0.45431652487391222</c:v>
                </c:pt>
                <c:pt idx="4">
                  <c:v>0.68619319024973602</c:v>
                </c:pt>
                <c:pt idx="5">
                  <c:v>0.83302470604448298</c:v>
                </c:pt>
                <c:pt idx="6">
                  <c:v>0.87104767305640285</c:v>
                </c:pt>
                <c:pt idx="7">
                  <c:v>1.0869917923788743</c:v>
                </c:pt>
                <c:pt idx="8">
                  <c:v>1.2419272443224523</c:v>
                </c:pt>
                <c:pt idx="9">
                  <c:v>1.3643916532194869</c:v>
                </c:pt>
                <c:pt idx="10">
                  <c:v>1.4094786695022774</c:v>
                </c:pt>
                <c:pt idx="11">
                  <c:v>1.3593278462199636</c:v>
                </c:pt>
                <c:pt idx="12">
                  <c:v>1.5384710489787672</c:v>
                </c:pt>
                <c:pt idx="13">
                  <c:v>1.5335668349798228</c:v>
                </c:pt>
                <c:pt idx="14">
                  <c:v>1.6433778620241921</c:v>
                </c:pt>
                <c:pt idx="15">
                  <c:v>1.5961806273521941</c:v>
                </c:pt>
                <c:pt idx="16">
                  <c:v>1.5794553492044647</c:v>
                </c:pt>
                <c:pt idx="17">
                  <c:v>1.5507954292059667</c:v>
                </c:pt>
                <c:pt idx="18">
                  <c:v>1.4817615594722506</c:v>
                </c:pt>
                <c:pt idx="19">
                  <c:v>1.5536758028000801</c:v>
                </c:pt>
                <c:pt idx="20">
                  <c:v>1.3925057176406896</c:v>
                </c:pt>
                <c:pt idx="21">
                  <c:v>1.4429861987612891</c:v>
                </c:pt>
                <c:pt idx="22">
                  <c:v>1.3463380210702602</c:v>
                </c:pt>
                <c:pt idx="23">
                  <c:v>1.1936277412578582</c:v>
                </c:pt>
                <c:pt idx="24">
                  <c:v>1.0766913934204068</c:v>
                </c:pt>
                <c:pt idx="25">
                  <c:v>0.92170111380090258</c:v>
                </c:pt>
              </c:numCache>
            </c:numRef>
          </c:yVal>
          <c:smooth val="0"/>
          <c:extLst>
            <c:ext xmlns:c16="http://schemas.microsoft.com/office/drawing/2014/chart" uri="{C3380CC4-5D6E-409C-BE32-E72D297353CC}">
              <c16:uniqueId val="{00000003-5C21-484F-A9C3-8F27E09D2447}"/>
            </c:ext>
          </c:extLst>
        </c:ser>
        <c:ser>
          <c:idx val="2"/>
          <c:order val="2"/>
          <c:spPr>
            <a:ln w="19050" cap="rnd">
              <a:solidFill>
                <a:schemeClr val="accent1"/>
              </a:solidFill>
              <a:prstDash val="dash"/>
              <a:round/>
            </a:ln>
            <a:effectLst/>
          </c:spPr>
          <c:marker>
            <c:symbol val="circle"/>
            <c:size val="5"/>
            <c:spPr>
              <a:solidFill>
                <a:schemeClr val="accent3"/>
              </a:solidFill>
              <a:ln w="9525">
                <a:solidFill>
                  <a:schemeClr val="accent3"/>
                </a:solidFill>
              </a:ln>
              <a:effectLst/>
            </c:spPr>
          </c:marker>
          <c:xVal>
            <c:numRef>
              <c:f>Sheet1!$A$29:$A$30</c:f>
              <c:numCache>
                <c:formatCode>General</c:formatCode>
                <c:ptCount val="2"/>
                <c:pt idx="0">
                  <c:v>2024</c:v>
                </c:pt>
                <c:pt idx="1">
                  <c:v>2051</c:v>
                </c:pt>
              </c:numCache>
            </c:numRef>
          </c:xVal>
          <c:yVal>
            <c:numRef>
              <c:f>Sheet1!$B$29:$B$30</c:f>
              <c:numCache>
                <c:formatCode>General</c:formatCode>
                <c:ptCount val="2"/>
                <c:pt idx="0">
                  <c:v>1.1769799653367099</c:v>
                </c:pt>
                <c:pt idx="1">
                  <c:v>1.1769799653367099</c:v>
                </c:pt>
              </c:numCache>
            </c:numRef>
          </c:yVal>
          <c:smooth val="0"/>
          <c:extLst>
            <c:ext xmlns:c16="http://schemas.microsoft.com/office/drawing/2014/chart" uri="{C3380CC4-5D6E-409C-BE32-E72D297353CC}">
              <c16:uniqueId val="{00000004-5C21-484F-A9C3-8F27E09D2447}"/>
            </c:ext>
          </c:extLst>
        </c:ser>
        <c:ser>
          <c:idx val="3"/>
          <c:order val="3"/>
          <c:spPr>
            <a:ln w="19050" cap="rnd">
              <a:solidFill>
                <a:schemeClr val="accent4"/>
              </a:solidFill>
              <a:round/>
            </a:ln>
            <a:effectLst/>
          </c:spPr>
          <c:marker>
            <c:symbol val="circle"/>
            <c:size val="5"/>
            <c:spPr>
              <a:solidFill>
                <a:schemeClr val="accent4"/>
              </a:solidFill>
              <a:ln w="9525">
                <a:solidFill>
                  <a:schemeClr val="accent4"/>
                </a:solidFill>
              </a:ln>
              <a:effectLst/>
            </c:spPr>
          </c:marker>
          <c:dPt>
            <c:idx val="1"/>
            <c:marker>
              <c:symbol val="circle"/>
              <c:size val="5"/>
              <c:spPr>
                <a:solidFill>
                  <a:schemeClr val="accent4"/>
                </a:solidFill>
                <a:ln w="9525">
                  <a:solidFill>
                    <a:schemeClr val="accent4"/>
                  </a:solidFill>
                </a:ln>
                <a:effectLst/>
              </c:spPr>
            </c:marker>
            <c:bubble3D val="0"/>
            <c:spPr>
              <a:ln w="19050" cap="rnd">
                <a:solidFill>
                  <a:schemeClr val="accent2"/>
                </a:solidFill>
                <a:prstDash val="dash"/>
                <a:round/>
              </a:ln>
              <a:effectLst/>
            </c:spPr>
            <c:extLst>
              <c:ext xmlns:c16="http://schemas.microsoft.com/office/drawing/2014/chart" uri="{C3380CC4-5D6E-409C-BE32-E72D297353CC}">
                <c16:uniqueId val="{00000006-5C21-484F-A9C3-8F27E09D2447}"/>
              </c:ext>
            </c:extLst>
          </c:dPt>
          <c:xVal>
            <c:numRef>
              <c:f>Sheet1!$A$29:$A$30</c:f>
              <c:numCache>
                <c:formatCode>General</c:formatCode>
                <c:ptCount val="2"/>
                <c:pt idx="0">
                  <c:v>2024</c:v>
                </c:pt>
                <c:pt idx="1">
                  <c:v>2051</c:v>
                </c:pt>
              </c:numCache>
            </c:numRef>
          </c:xVal>
          <c:yVal>
            <c:numRef>
              <c:f>Sheet1!$C$29:$C$30</c:f>
              <c:numCache>
                <c:formatCode>General</c:formatCode>
                <c:ptCount val="2"/>
                <c:pt idx="0">
                  <c:v>1.6433778620241921</c:v>
                </c:pt>
                <c:pt idx="1">
                  <c:v>1.6433778620241921</c:v>
                </c:pt>
              </c:numCache>
            </c:numRef>
          </c:yVal>
          <c:smooth val="0"/>
          <c:extLst>
            <c:ext xmlns:c16="http://schemas.microsoft.com/office/drawing/2014/chart" uri="{C3380CC4-5D6E-409C-BE32-E72D297353CC}">
              <c16:uniqueId val="{00000007-5C21-484F-A9C3-8F27E09D2447}"/>
            </c:ext>
          </c:extLst>
        </c:ser>
        <c:dLbls>
          <c:showLegendKey val="0"/>
          <c:showVal val="0"/>
          <c:showCatName val="0"/>
          <c:showSerName val="0"/>
          <c:showPercent val="0"/>
          <c:showBubbleSize val="0"/>
        </c:dLbls>
        <c:axId val="610438799"/>
        <c:axId val="610435919"/>
      </c:scatterChart>
      <c:valAx>
        <c:axId val="610438799"/>
        <c:scaling>
          <c:orientation val="minMax"/>
          <c:max val="2050"/>
          <c:min val="202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0435919"/>
        <c:crosses val="autoZero"/>
        <c:crossBetween val="midCat"/>
      </c:valAx>
      <c:valAx>
        <c:axId val="610435919"/>
        <c:scaling>
          <c:orientation val="minMax"/>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800" dirty="0"/>
                  <a:t>B61-12 equivalent unit quantities</a:t>
                </a:r>
              </a:p>
            </c:rich>
          </c:tx>
          <c:layout>
            <c:manualLayout>
              <c:xMode val="edge"/>
              <c:yMode val="edge"/>
              <c:x val="0"/>
              <c:y val="7.7568784589935325E-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610438799"/>
        <c:crosses val="autoZero"/>
        <c:crossBetween val="midCat"/>
      </c:valAx>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NNSA</a:t>
            </a:r>
            <a:r>
              <a:rPr lang="en-US" baseline="0"/>
              <a:t> weapons activities spending as % of __</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2005275196388021E-2"/>
          <c:y val="0.10658045977011495"/>
          <c:w val="0.75269949239555123"/>
          <c:h val="0.66835166078378139"/>
        </c:manualLayout>
      </c:layout>
      <c:scatterChart>
        <c:scatterStyle val="lineMarker"/>
        <c:varyColors val="0"/>
        <c:ser>
          <c:idx val="1"/>
          <c:order val="0"/>
          <c:tx>
            <c:v>WA as % of discretionary spending</c:v>
          </c:tx>
          <c:spPr>
            <a:ln w="19050" cap="rnd">
              <a:solidFill>
                <a:schemeClr val="accent2"/>
              </a:solidFill>
              <a:round/>
            </a:ln>
            <a:effectLst/>
          </c:spPr>
          <c:marker>
            <c:symbol val="none"/>
          </c:marker>
          <c:xVal>
            <c:numRef>
              <c:f>'AtomicAudit 1948-1996'!$A$11:$A$88</c:f>
              <c:numCache>
                <c:formatCode>General</c:formatCode>
                <c:ptCount val="77"/>
                <c:pt idx="0">
                  <c:v>1948</c:v>
                </c:pt>
                <c:pt idx="1">
                  <c:v>1949</c:v>
                </c:pt>
                <c:pt idx="2">
                  <c:v>1950</c:v>
                </c:pt>
                <c:pt idx="3">
                  <c:v>1951</c:v>
                </c:pt>
                <c:pt idx="4">
                  <c:v>1952</c:v>
                </c:pt>
                <c:pt idx="5">
                  <c:v>1953</c:v>
                </c:pt>
                <c:pt idx="6">
                  <c:v>1954</c:v>
                </c:pt>
                <c:pt idx="7">
                  <c:v>1955</c:v>
                </c:pt>
                <c:pt idx="8">
                  <c:v>1956</c:v>
                </c:pt>
                <c:pt idx="9">
                  <c:v>1957</c:v>
                </c:pt>
                <c:pt idx="10">
                  <c:v>1958</c:v>
                </c:pt>
                <c:pt idx="11">
                  <c:v>1959</c:v>
                </c:pt>
                <c:pt idx="12">
                  <c:v>1960</c:v>
                </c:pt>
                <c:pt idx="13">
                  <c:v>1961</c:v>
                </c:pt>
                <c:pt idx="14">
                  <c:v>1962</c:v>
                </c:pt>
                <c:pt idx="15">
                  <c:v>1963</c:v>
                </c:pt>
                <c:pt idx="16">
                  <c:v>1964</c:v>
                </c:pt>
                <c:pt idx="17">
                  <c:v>1965</c:v>
                </c:pt>
                <c:pt idx="18">
                  <c:v>1966</c:v>
                </c:pt>
                <c:pt idx="19">
                  <c:v>1967</c:v>
                </c:pt>
                <c:pt idx="20">
                  <c:v>1968</c:v>
                </c:pt>
                <c:pt idx="21">
                  <c:v>1969</c:v>
                </c:pt>
                <c:pt idx="22">
                  <c:v>1970</c:v>
                </c:pt>
                <c:pt idx="23">
                  <c:v>1971</c:v>
                </c:pt>
                <c:pt idx="24">
                  <c:v>1972</c:v>
                </c:pt>
                <c:pt idx="25">
                  <c:v>1973</c:v>
                </c:pt>
                <c:pt idx="26">
                  <c:v>1974</c:v>
                </c:pt>
                <c:pt idx="27">
                  <c:v>1975</c:v>
                </c:pt>
                <c:pt idx="28">
                  <c:v>1976</c:v>
                </c:pt>
                <c:pt idx="29">
                  <c:v>1977</c:v>
                </c:pt>
                <c:pt idx="30">
                  <c:v>1978</c:v>
                </c:pt>
                <c:pt idx="31">
                  <c:v>1979</c:v>
                </c:pt>
                <c:pt idx="32">
                  <c:v>1980</c:v>
                </c:pt>
                <c:pt idx="33">
                  <c:v>1981</c:v>
                </c:pt>
                <c:pt idx="34">
                  <c:v>1982</c:v>
                </c:pt>
                <c:pt idx="35">
                  <c:v>1983</c:v>
                </c:pt>
                <c:pt idx="36">
                  <c:v>1984</c:v>
                </c:pt>
                <c:pt idx="37">
                  <c:v>1985</c:v>
                </c:pt>
                <c:pt idx="38">
                  <c:v>1986</c:v>
                </c:pt>
                <c:pt idx="39">
                  <c:v>1987</c:v>
                </c:pt>
                <c:pt idx="40">
                  <c:v>1988</c:v>
                </c:pt>
                <c:pt idx="41">
                  <c:v>1989</c:v>
                </c:pt>
                <c:pt idx="42">
                  <c:v>1990</c:v>
                </c:pt>
                <c:pt idx="43">
                  <c:v>1991</c:v>
                </c:pt>
                <c:pt idx="44">
                  <c:v>1992</c:v>
                </c:pt>
                <c:pt idx="45">
                  <c:v>1993</c:v>
                </c:pt>
                <c:pt idx="46">
                  <c:v>1994</c:v>
                </c:pt>
                <c:pt idx="47">
                  <c:v>1995</c:v>
                </c:pt>
                <c:pt idx="48">
                  <c:v>1996</c:v>
                </c:pt>
                <c:pt idx="49">
                  <c:v>1997</c:v>
                </c:pt>
                <c:pt idx="50">
                  <c:v>1998</c:v>
                </c:pt>
                <c:pt idx="51">
                  <c:v>1999</c:v>
                </c:pt>
                <c:pt idx="52">
                  <c:v>2000</c:v>
                </c:pt>
                <c:pt idx="53">
                  <c:v>2001</c:v>
                </c:pt>
                <c:pt idx="54">
                  <c:v>2002</c:v>
                </c:pt>
                <c:pt idx="55">
                  <c:v>2003</c:v>
                </c:pt>
                <c:pt idx="56">
                  <c:v>2004</c:v>
                </c:pt>
                <c:pt idx="57">
                  <c:v>2005</c:v>
                </c:pt>
                <c:pt idx="58">
                  <c:v>2006</c:v>
                </c:pt>
                <c:pt idx="59">
                  <c:v>2007</c:v>
                </c:pt>
                <c:pt idx="60">
                  <c:v>2008</c:v>
                </c:pt>
                <c:pt idx="61">
                  <c:v>2009</c:v>
                </c:pt>
                <c:pt idx="62">
                  <c:v>2010</c:v>
                </c:pt>
                <c:pt idx="63">
                  <c:v>2011</c:v>
                </c:pt>
                <c:pt idx="64">
                  <c:v>2012</c:v>
                </c:pt>
                <c:pt idx="65">
                  <c:v>2013</c:v>
                </c:pt>
                <c:pt idx="66">
                  <c:v>2014</c:v>
                </c:pt>
                <c:pt idx="67">
                  <c:v>2015</c:v>
                </c:pt>
                <c:pt idx="68">
                  <c:v>2016</c:v>
                </c:pt>
                <c:pt idx="69">
                  <c:v>2017</c:v>
                </c:pt>
                <c:pt idx="70">
                  <c:v>2018</c:v>
                </c:pt>
                <c:pt idx="71">
                  <c:v>2019</c:v>
                </c:pt>
                <c:pt idx="72">
                  <c:v>2020</c:v>
                </c:pt>
                <c:pt idx="73">
                  <c:v>2021</c:v>
                </c:pt>
                <c:pt idx="74">
                  <c:v>2022</c:v>
                </c:pt>
                <c:pt idx="75">
                  <c:v>2023</c:v>
                </c:pt>
                <c:pt idx="76">
                  <c:v>2024</c:v>
                </c:pt>
              </c:numCache>
            </c:numRef>
          </c:xVal>
          <c:yVal>
            <c:numRef>
              <c:f>'AtomicAudit 1948-1996'!$AW$11:$AW$88</c:f>
              <c:numCache>
                <c:formatCode>0.000%</c:formatCode>
                <c:ptCount val="77"/>
                <c:pt idx="0">
                  <c:v>8.8969696969696983E-3</c:v>
                </c:pt>
                <c:pt idx="1">
                  <c:v>7.2090163934426235E-3</c:v>
                </c:pt>
                <c:pt idx="2">
                  <c:v>6.8099173553719016E-3</c:v>
                </c:pt>
                <c:pt idx="3">
                  <c:v>8.0625000000000002E-3</c:v>
                </c:pt>
                <c:pt idx="4">
                  <c:v>6.053949903660886E-3</c:v>
                </c:pt>
                <c:pt idx="5">
                  <c:v>4.5191986644407345E-3</c:v>
                </c:pt>
                <c:pt idx="6">
                  <c:v>4.8159851301115249E-3</c:v>
                </c:pt>
                <c:pt idx="7">
                  <c:v>5.4202020202020204E-3</c:v>
                </c:pt>
                <c:pt idx="8">
                  <c:v>5.9701789264413512E-3</c:v>
                </c:pt>
                <c:pt idx="9">
                  <c:v>7.1143911439114395E-3</c:v>
                </c:pt>
                <c:pt idx="10">
                  <c:v>8.6171735241502671E-3</c:v>
                </c:pt>
                <c:pt idx="11">
                  <c:v>8.2157480314960629E-3</c:v>
                </c:pt>
                <c:pt idx="12">
                  <c:v>8.6540983606557369E-3</c:v>
                </c:pt>
                <c:pt idx="13">
                  <c:v>8.5662460567823354E-3</c:v>
                </c:pt>
                <c:pt idx="14">
                  <c:v>1.0414701803051318E-2</c:v>
                </c:pt>
                <c:pt idx="15">
                  <c:v>1.0235059760956176E-2</c:v>
                </c:pt>
                <c:pt idx="16">
                  <c:v>1.0929203539823011E-2</c:v>
                </c:pt>
                <c:pt idx="17">
                  <c:v>1.063496143958869E-2</c:v>
                </c:pt>
                <c:pt idx="18">
                  <c:v>8.6559378468368479E-3</c:v>
                </c:pt>
                <c:pt idx="19">
                  <c:v>7.0732394366197189E-3</c:v>
                </c:pt>
                <c:pt idx="20">
                  <c:v>7.5194915254237276E-3</c:v>
                </c:pt>
                <c:pt idx="21">
                  <c:v>9.0988917306052842E-3</c:v>
                </c:pt>
                <c:pt idx="22">
                  <c:v>8.1088944305901921E-3</c:v>
                </c:pt>
                <c:pt idx="23">
                  <c:v>7.7412244897959188E-3</c:v>
                </c:pt>
                <c:pt idx="24">
                  <c:v>7.8996108949416343E-3</c:v>
                </c:pt>
                <c:pt idx="25">
                  <c:v>7.7914110429447847E-3</c:v>
                </c:pt>
                <c:pt idx="26">
                  <c:v>6.8863965267727933E-3</c:v>
                </c:pt>
                <c:pt idx="27">
                  <c:v>6.5430379746835438E-3</c:v>
                </c:pt>
                <c:pt idx="28">
                  <c:v>6.0125284738041006E-3</c:v>
                </c:pt>
                <c:pt idx="29">
                  <c:v>5.6392694063926944E-3</c:v>
                </c:pt>
                <c:pt idx="30">
                  <c:v>5.8820301783264741E-3</c:v>
                </c:pt>
                <c:pt idx="31">
                  <c:v>6.1962500000000004E-3</c:v>
                </c:pt>
                <c:pt idx="32">
                  <c:v>6.6174448063698885E-3</c:v>
                </c:pt>
                <c:pt idx="33">
                  <c:v>7.64761286131861E-3</c:v>
                </c:pt>
                <c:pt idx="34">
                  <c:v>9.2911042944785263E-3</c:v>
                </c:pt>
                <c:pt idx="35">
                  <c:v>9.611095386357205E-3</c:v>
                </c:pt>
                <c:pt idx="36">
                  <c:v>9.4425408539799693E-3</c:v>
                </c:pt>
                <c:pt idx="37">
                  <c:v>1.011808561808562E-2</c:v>
                </c:pt>
                <c:pt idx="38">
                  <c:v>9.434207525655644E-3</c:v>
                </c:pt>
                <c:pt idx="39">
                  <c:v>9.2512381809995523E-3</c:v>
                </c:pt>
                <c:pt idx="40">
                  <c:v>8.907838070628768E-3</c:v>
                </c:pt>
                <c:pt idx="41">
                  <c:v>7.9531505728314238E-3</c:v>
                </c:pt>
                <c:pt idx="42">
                  <c:v>8.6034758290051937E-3</c:v>
                </c:pt>
                <c:pt idx="43">
                  <c:v>8.8946184136508531E-3</c:v>
                </c:pt>
                <c:pt idx="44">
                  <c:v>8.7838141626077181E-3</c:v>
                </c:pt>
                <c:pt idx="45">
                  <c:v>8.637273064097813E-3</c:v>
                </c:pt>
                <c:pt idx="46">
                  <c:v>6.743026048401996E-3</c:v>
                </c:pt>
                <c:pt idx="47">
                  <c:v>6.1136196769456686E-3</c:v>
                </c:pt>
                <c:pt idx="48">
                  <c:v>6.8730993054251927E-3</c:v>
                </c:pt>
                <c:pt idx="49">
                  <c:v>7.1502705667276052E-3</c:v>
                </c:pt>
                <c:pt idx="50">
                  <c:v>7.5121231884057978E-3</c:v>
                </c:pt>
                <c:pt idx="51">
                  <c:v>7.6909631183359551E-3</c:v>
                </c:pt>
                <c:pt idx="52">
                  <c:v>7.2306199153921256E-3</c:v>
                </c:pt>
                <c:pt idx="53">
                  <c:v>7.727559322033898E-3</c:v>
                </c:pt>
                <c:pt idx="54">
                  <c:v>7.3967820163487741E-3</c:v>
                </c:pt>
                <c:pt idx="55">
                  <c:v>7.0023874802863035E-3</c:v>
                </c:pt>
                <c:pt idx="56">
                  <c:v>7.0076092056753437E-3</c:v>
                </c:pt>
                <c:pt idx="57">
                  <c:v>6.6496876586577191E-3</c:v>
                </c:pt>
                <c:pt idx="58">
                  <c:v>6.0752163444619317E-3</c:v>
                </c:pt>
                <c:pt idx="59">
                  <c:v>5.8838376516225045E-3</c:v>
                </c:pt>
                <c:pt idx="60">
                  <c:v>5.4619742612036296E-3</c:v>
                </c:pt>
                <c:pt idx="61">
                  <c:v>5.3204799612606062E-3</c:v>
                </c:pt>
                <c:pt idx="62">
                  <c:v>4.86908949263658E-3</c:v>
                </c:pt>
                <c:pt idx="63">
                  <c:v>5.27804957591864E-3</c:v>
                </c:pt>
                <c:pt idx="64">
                  <c:v>5.685897029787567E-3</c:v>
                </c:pt>
                <c:pt idx="65">
                  <c:v>6.0559840201430465E-3</c:v>
                </c:pt>
                <c:pt idx="66">
                  <c:v>6.8655994489439306E-3</c:v>
                </c:pt>
                <c:pt idx="67">
                  <c:v>7.1313644377783477E-3</c:v>
                </c:pt>
                <c:pt idx="68">
                  <c:v>7.7203429979751945E-3</c:v>
                </c:pt>
                <c:pt idx="69">
                  <c:v>8.0879670415646109E-3</c:v>
                </c:pt>
                <c:pt idx="70">
                  <c:v>8.6896720079667061E-3</c:v>
                </c:pt>
                <c:pt idx="71">
                  <c:v>8.5835419914872951E-3</c:v>
                </c:pt>
                <c:pt idx="72">
                  <c:v>7.8075075253639667E-3</c:v>
                </c:pt>
                <c:pt idx="73">
                  <c:v>9.0940680187545798E-3</c:v>
                </c:pt>
                <c:pt idx="74">
                  <c:v>1.0039840885678242E-2</c:v>
                </c:pt>
                <c:pt idx="75">
                  <c:v>1.0167356459263139E-2</c:v>
                </c:pt>
                <c:pt idx="76">
                  <c:v>1.0507738903999558E-2</c:v>
                </c:pt>
              </c:numCache>
            </c:numRef>
          </c:yVal>
          <c:smooth val="0"/>
          <c:extLst>
            <c:ext xmlns:c16="http://schemas.microsoft.com/office/drawing/2014/chart" uri="{C3380CC4-5D6E-409C-BE32-E72D297353CC}">
              <c16:uniqueId val="{00000000-7326-4747-94F7-3DC628139D8E}"/>
            </c:ext>
          </c:extLst>
        </c:ser>
        <c:ser>
          <c:idx val="5"/>
          <c:order val="1"/>
          <c:tx>
            <c:strRef>
              <c:f>'AtomicAudit 1948-1996'!$AU$100</c:f>
              <c:strCache>
                <c:ptCount val="1"/>
                <c:pt idx="0">
                  <c:v>Avg, 1948-1989</c:v>
                </c:pt>
              </c:strCache>
            </c:strRef>
          </c:tx>
          <c:spPr>
            <a:ln w="19050" cap="rnd">
              <a:solidFill>
                <a:schemeClr val="accent2"/>
              </a:solidFill>
              <a:prstDash val="dash"/>
              <a:round/>
            </a:ln>
            <a:effectLst/>
          </c:spPr>
          <c:marker>
            <c:symbol val="none"/>
          </c:marker>
          <c:xVal>
            <c:numRef>
              <c:f>'AtomicAudit 1948-1996'!$AY$100:$AY$101</c:f>
              <c:numCache>
                <c:formatCode>General</c:formatCode>
                <c:ptCount val="2"/>
                <c:pt idx="0">
                  <c:v>1948</c:v>
                </c:pt>
                <c:pt idx="1">
                  <c:v>1989</c:v>
                </c:pt>
              </c:numCache>
            </c:numRef>
          </c:xVal>
          <c:yVal>
            <c:numRef>
              <c:f>'AtomicAudit 1948-1996'!$AW$100:$AW$101</c:f>
              <c:numCache>
                <c:formatCode>0.000%</c:formatCode>
                <c:ptCount val="2"/>
                <c:pt idx="0">
                  <c:v>7.7237290286115336E-3</c:v>
                </c:pt>
                <c:pt idx="1">
                  <c:v>7.7237290286115336E-3</c:v>
                </c:pt>
              </c:numCache>
            </c:numRef>
          </c:yVal>
          <c:smooth val="0"/>
          <c:extLst>
            <c:ext xmlns:c16="http://schemas.microsoft.com/office/drawing/2014/chart" uri="{C3380CC4-5D6E-409C-BE32-E72D297353CC}">
              <c16:uniqueId val="{00000001-7326-4747-94F7-3DC628139D8E}"/>
            </c:ext>
          </c:extLst>
        </c:ser>
        <c:ser>
          <c:idx val="7"/>
          <c:order val="2"/>
          <c:tx>
            <c:strRef>
              <c:f>'AtomicAudit 1948-1996'!$AU$104</c:f>
              <c:strCache>
                <c:ptCount val="1"/>
                <c:pt idx="0">
                  <c:v>Avg, overall</c:v>
                </c:pt>
              </c:strCache>
            </c:strRef>
          </c:tx>
          <c:spPr>
            <a:ln w="19050" cap="rnd">
              <a:solidFill>
                <a:schemeClr val="accent2"/>
              </a:solidFill>
              <a:prstDash val="lgDashDot"/>
              <a:round/>
            </a:ln>
            <a:effectLst/>
          </c:spPr>
          <c:marker>
            <c:symbol val="none"/>
          </c:marker>
          <c:xVal>
            <c:numRef>
              <c:f>'AtomicAudit 1948-1996'!$AY$104:$AY$105</c:f>
              <c:numCache>
                <c:formatCode>General</c:formatCode>
                <c:ptCount val="2"/>
                <c:pt idx="0">
                  <c:v>1948</c:v>
                </c:pt>
                <c:pt idx="1">
                  <c:v>2025</c:v>
                </c:pt>
              </c:numCache>
            </c:numRef>
          </c:xVal>
          <c:yVal>
            <c:numRef>
              <c:f>'AtomicAudit 1948-1996'!$AW$104:$AW$105</c:f>
              <c:numCache>
                <c:formatCode>0.000%</c:formatCode>
                <c:ptCount val="2"/>
                <c:pt idx="0">
                  <c:v>7.5828564776679987E-3</c:v>
                </c:pt>
                <c:pt idx="1">
                  <c:v>7.5828564776679987E-3</c:v>
                </c:pt>
              </c:numCache>
            </c:numRef>
          </c:yVal>
          <c:smooth val="0"/>
          <c:extLst>
            <c:ext xmlns:c16="http://schemas.microsoft.com/office/drawing/2014/chart" uri="{C3380CC4-5D6E-409C-BE32-E72D297353CC}">
              <c16:uniqueId val="{00000002-7326-4747-94F7-3DC628139D8E}"/>
            </c:ext>
          </c:extLst>
        </c:ser>
        <c:ser>
          <c:idx val="6"/>
          <c:order val="3"/>
          <c:tx>
            <c:strRef>
              <c:f>'AtomicAudit 1948-1996'!$AU$102</c:f>
              <c:strCache>
                <c:ptCount val="1"/>
                <c:pt idx="0">
                  <c:v>Avg, 1990-present</c:v>
                </c:pt>
              </c:strCache>
            </c:strRef>
          </c:tx>
          <c:spPr>
            <a:ln w="19050" cap="rnd">
              <a:solidFill>
                <a:schemeClr val="accent2"/>
              </a:solidFill>
              <a:prstDash val="sysDot"/>
              <a:round/>
            </a:ln>
            <a:effectLst/>
          </c:spPr>
          <c:marker>
            <c:symbol val="none"/>
          </c:marker>
          <c:xVal>
            <c:numRef>
              <c:f>'AtomicAudit 1948-1996'!$AY$102:$AY$103</c:f>
              <c:numCache>
                <c:formatCode>General</c:formatCode>
                <c:ptCount val="2"/>
                <c:pt idx="0">
                  <c:v>1990</c:v>
                </c:pt>
                <c:pt idx="1">
                  <c:v>2025</c:v>
                </c:pt>
              </c:numCache>
            </c:numRef>
          </c:xVal>
          <c:yVal>
            <c:numRef>
              <c:f>'AtomicAudit 1948-1996'!$AW$102:$AW$103</c:f>
              <c:numCache>
                <c:formatCode>0.000%</c:formatCode>
                <c:ptCount val="2"/>
                <c:pt idx="0">
                  <c:v>7.4097844865088037E-3</c:v>
                </c:pt>
                <c:pt idx="1">
                  <c:v>7.4097844865088037E-3</c:v>
                </c:pt>
              </c:numCache>
            </c:numRef>
          </c:yVal>
          <c:smooth val="0"/>
          <c:extLst>
            <c:ext xmlns:c16="http://schemas.microsoft.com/office/drawing/2014/chart" uri="{C3380CC4-5D6E-409C-BE32-E72D297353CC}">
              <c16:uniqueId val="{00000003-7326-4747-94F7-3DC628139D8E}"/>
            </c:ext>
          </c:extLst>
        </c:ser>
        <c:ser>
          <c:idx val="0"/>
          <c:order val="4"/>
          <c:tx>
            <c:v>(WA as % of GDP) x 10</c:v>
          </c:tx>
          <c:spPr>
            <a:ln w="19050" cap="rnd">
              <a:solidFill>
                <a:schemeClr val="accent1"/>
              </a:solidFill>
              <a:round/>
            </a:ln>
            <a:effectLst/>
          </c:spPr>
          <c:marker>
            <c:symbol val="none"/>
          </c:marker>
          <c:xVal>
            <c:numRef>
              <c:f>'AtomicAudit 1948-1996'!$A$11:$A$88</c:f>
              <c:numCache>
                <c:formatCode>General</c:formatCode>
                <c:ptCount val="77"/>
                <c:pt idx="0">
                  <c:v>1948</c:v>
                </c:pt>
                <c:pt idx="1">
                  <c:v>1949</c:v>
                </c:pt>
                <c:pt idx="2">
                  <c:v>1950</c:v>
                </c:pt>
                <c:pt idx="3">
                  <c:v>1951</c:v>
                </c:pt>
                <c:pt idx="4">
                  <c:v>1952</c:v>
                </c:pt>
                <c:pt idx="5">
                  <c:v>1953</c:v>
                </c:pt>
                <c:pt idx="6">
                  <c:v>1954</c:v>
                </c:pt>
                <c:pt idx="7">
                  <c:v>1955</c:v>
                </c:pt>
                <c:pt idx="8">
                  <c:v>1956</c:v>
                </c:pt>
                <c:pt idx="9">
                  <c:v>1957</c:v>
                </c:pt>
                <c:pt idx="10">
                  <c:v>1958</c:v>
                </c:pt>
                <c:pt idx="11">
                  <c:v>1959</c:v>
                </c:pt>
                <c:pt idx="12">
                  <c:v>1960</c:v>
                </c:pt>
                <c:pt idx="13">
                  <c:v>1961</c:v>
                </c:pt>
                <c:pt idx="14">
                  <c:v>1962</c:v>
                </c:pt>
                <c:pt idx="15">
                  <c:v>1963</c:v>
                </c:pt>
                <c:pt idx="16">
                  <c:v>1964</c:v>
                </c:pt>
                <c:pt idx="17">
                  <c:v>1965</c:v>
                </c:pt>
                <c:pt idx="18">
                  <c:v>1966</c:v>
                </c:pt>
                <c:pt idx="19">
                  <c:v>1967</c:v>
                </c:pt>
                <c:pt idx="20">
                  <c:v>1968</c:v>
                </c:pt>
                <c:pt idx="21">
                  <c:v>1969</c:v>
                </c:pt>
                <c:pt idx="22">
                  <c:v>1970</c:v>
                </c:pt>
                <c:pt idx="23">
                  <c:v>1971</c:v>
                </c:pt>
                <c:pt idx="24">
                  <c:v>1972</c:v>
                </c:pt>
                <c:pt idx="25">
                  <c:v>1973</c:v>
                </c:pt>
                <c:pt idx="26">
                  <c:v>1974</c:v>
                </c:pt>
                <c:pt idx="27">
                  <c:v>1975</c:v>
                </c:pt>
                <c:pt idx="28">
                  <c:v>1976</c:v>
                </c:pt>
                <c:pt idx="29">
                  <c:v>1977</c:v>
                </c:pt>
                <c:pt idx="30">
                  <c:v>1978</c:v>
                </c:pt>
                <c:pt idx="31">
                  <c:v>1979</c:v>
                </c:pt>
                <c:pt idx="32">
                  <c:v>1980</c:v>
                </c:pt>
                <c:pt idx="33">
                  <c:v>1981</c:v>
                </c:pt>
                <c:pt idx="34">
                  <c:v>1982</c:v>
                </c:pt>
                <c:pt idx="35">
                  <c:v>1983</c:v>
                </c:pt>
                <c:pt idx="36">
                  <c:v>1984</c:v>
                </c:pt>
                <c:pt idx="37">
                  <c:v>1985</c:v>
                </c:pt>
                <c:pt idx="38">
                  <c:v>1986</c:v>
                </c:pt>
                <c:pt idx="39">
                  <c:v>1987</c:v>
                </c:pt>
                <c:pt idx="40">
                  <c:v>1988</c:v>
                </c:pt>
                <c:pt idx="41">
                  <c:v>1989</c:v>
                </c:pt>
                <c:pt idx="42">
                  <c:v>1990</c:v>
                </c:pt>
                <c:pt idx="43">
                  <c:v>1991</c:v>
                </c:pt>
                <c:pt idx="44">
                  <c:v>1992</c:v>
                </c:pt>
                <c:pt idx="45">
                  <c:v>1993</c:v>
                </c:pt>
                <c:pt idx="46">
                  <c:v>1994</c:v>
                </c:pt>
                <c:pt idx="47">
                  <c:v>1995</c:v>
                </c:pt>
                <c:pt idx="48">
                  <c:v>1996</c:v>
                </c:pt>
                <c:pt idx="49">
                  <c:v>1997</c:v>
                </c:pt>
                <c:pt idx="50">
                  <c:v>1998</c:v>
                </c:pt>
                <c:pt idx="51">
                  <c:v>1999</c:v>
                </c:pt>
                <c:pt idx="52">
                  <c:v>2000</c:v>
                </c:pt>
                <c:pt idx="53">
                  <c:v>2001</c:v>
                </c:pt>
                <c:pt idx="54">
                  <c:v>2002</c:v>
                </c:pt>
                <c:pt idx="55">
                  <c:v>2003</c:v>
                </c:pt>
                <c:pt idx="56">
                  <c:v>2004</c:v>
                </c:pt>
                <c:pt idx="57">
                  <c:v>2005</c:v>
                </c:pt>
                <c:pt idx="58">
                  <c:v>2006</c:v>
                </c:pt>
                <c:pt idx="59">
                  <c:v>2007</c:v>
                </c:pt>
                <c:pt idx="60">
                  <c:v>2008</c:v>
                </c:pt>
                <c:pt idx="61">
                  <c:v>2009</c:v>
                </c:pt>
                <c:pt idx="62">
                  <c:v>2010</c:v>
                </c:pt>
                <c:pt idx="63">
                  <c:v>2011</c:v>
                </c:pt>
                <c:pt idx="64">
                  <c:v>2012</c:v>
                </c:pt>
                <c:pt idx="65">
                  <c:v>2013</c:v>
                </c:pt>
                <c:pt idx="66">
                  <c:v>2014</c:v>
                </c:pt>
                <c:pt idx="67">
                  <c:v>2015</c:v>
                </c:pt>
                <c:pt idx="68">
                  <c:v>2016</c:v>
                </c:pt>
                <c:pt idx="69">
                  <c:v>2017</c:v>
                </c:pt>
                <c:pt idx="70">
                  <c:v>2018</c:v>
                </c:pt>
                <c:pt idx="71">
                  <c:v>2019</c:v>
                </c:pt>
                <c:pt idx="72">
                  <c:v>2020</c:v>
                </c:pt>
                <c:pt idx="73">
                  <c:v>2021</c:v>
                </c:pt>
                <c:pt idx="74">
                  <c:v>2022</c:v>
                </c:pt>
                <c:pt idx="75">
                  <c:v>2023</c:v>
                </c:pt>
                <c:pt idx="76">
                  <c:v>2024</c:v>
                </c:pt>
              </c:numCache>
            </c:numRef>
          </c:xVal>
          <c:yVal>
            <c:numRef>
              <c:f>'AtomicAudit 1948-1996'!$AV$11:$AV$88</c:f>
              <c:numCache>
                <c:formatCode>0.000%</c:formatCode>
                <c:ptCount val="77"/>
                <c:pt idx="0">
                  <c:v>5.6051928216876677E-3</c:v>
                </c:pt>
                <c:pt idx="1">
                  <c:v>6.3616636528028934E-3</c:v>
                </c:pt>
                <c:pt idx="2">
                  <c:v>5.9136987530277203E-3</c:v>
                </c:pt>
                <c:pt idx="3">
                  <c:v>7.4942669316618252E-3</c:v>
                </c:pt>
                <c:pt idx="4">
                  <c:v>8.7986558387006426E-3</c:v>
                </c:pt>
                <c:pt idx="5">
                  <c:v>7.0854600183222092E-3</c:v>
                </c:pt>
                <c:pt idx="6">
                  <c:v>6.6924964484050111E-3</c:v>
                </c:pt>
                <c:pt idx="7">
                  <c:v>6.6030886605549744E-3</c:v>
                </c:pt>
                <c:pt idx="8">
                  <c:v>6.8522532800912713E-3</c:v>
                </c:pt>
                <c:pt idx="9">
                  <c:v>8.3215538171027784E-3</c:v>
                </c:pt>
                <c:pt idx="10">
                  <c:v>1.0173715613284756E-2</c:v>
                </c:pt>
                <c:pt idx="11">
                  <c:v>1.0338882282996429E-2</c:v>
                </c:pt>
                <c:pt idx="12">
                  <c:v>9.8797548308613651E-3</c:v>
                </c:pt>
                <c:pt idx="13">
                  <c:v>9.9364222659287377E-3</c:v>
                </c:pt>
                <c:pt idx="14">
                  <c:v>1.2821103854526828E-2</c:v>
                </c:pt>
                <c:pt idx="15">
                  <c:v>1.2466839210611452E-2</c:v>
                </c:pt>
                <c:pt idx="16">
                  <c:v>1.306483300589391E-2</c:v>
                </c:pt>
                <c:pt idx="17">
                  <c:v>1.1664610721460543E-2</c:v>
                </c:pt>
                <c:pt idx="18">
                  <c:v>9.9926326916300982E-3</c:v>
                </c:pt>
                <c:pt idx="19">
                  <c:v>9.0051104270643442E-3</c:v>
                </c:pt>
                <c:pt idx="20">
                  <c:v>9.8855248864997344E-3</c:v>
                </c:pt>
                <c:pt idx="21">
                  <c:v>1.0887761087449951E-2</c:v>
                </c:pt>
                <c:pt idx="22">
                  <c:v>9.3199894905295344E-3</c:v>
                </c:pt>
                <c:pt idx="23">
                  <c:v>8.4931261475079487E-3</c:v>
                </c:pt>
                <c:pt idx="24">
                  <c:v>8.3461459403905442E-3</c:v>
                </c:pt>
                <c:pt idx="25">
                  <c:v>7.5107653070653688E-3</c:v>
                </c:pt>
                <c:pt idx="26">
                  <c:v>6.418046329702937E-3</c:v>
                </c:pt>
                <c:pt idx="27">
                  <c:v>6.433405417178773E-3</c:v>
                </c:pt>
                <c:pt idx="28">
                  <c:v>5.9112031801130957E-3</c:v>
                </c:pt>
                <c:pt idx="29">
                  <c:v>5.4907191285984208E-3</c:v>
                </c:pt>
                <c:pt idx="30">
                  <c:v>5.6583606413160605E-3</c:v>
                </c:pt>
                <c:pt idx="31">
                  <c:v>5.7963614394433999E-3</c:v>
                </c:pt>
                <c:pt idx="32">
                  <c:v>6.5489451627923634E-3</c:v>
                </c:pt>
                <c:pt idx="33">
                  <c:v>7.5152598361113545E-3</c:v>
                </c:pt>
                <c:pt idx="34">
                  <c:v>9.141503312357583E-3</c:v>
                </c:pt>
                <c:pt idx="35">
                  <c:v>9.6029411764705884E-3</c:v>
                </c:pt>
                <c:pt idx="36">
                  <c:v>9.0715149366639852E-3</c:v>
                </c:pt>
                <c:pt idx="37">
                  <c:v>9.86395474927464E-3</c:v>
                </c:pt>
                <c:pt idx="38">
                  <c:v>9.1397956365644843E-3</c:v>
                </c:pt>
                <c:pt idx="39">
                  <c:v>8.6193407653665875E-3</c:v>
                </c:pt>
                <c:pt idx="40">
                  <c:v>8.0505200883517723E-3</c:v>
                </c:pt>
                <c:pt idx="41">
                  <c:v>6.9986092795708121E-3</c:v>
                </c:pt>
                <c:pt idx="42">
                  <c:v>7.3013774104683194E-3</c:v>
                </c:pt>
                <c:pt idx="43">
                  <c:v>7.7849397071313399E-3</c:v>
                </c:pt>
                <c:pt idx="44">
                  <c:v>7.3076953048899279E-3</c:v>
                </c:pt>
                <c:pt idx="45">
                  <c:v>6.8814411116809894E-3</c:v>
                </c:pt>
                <c:pt idx="46">
                  <c:v>5.0857966935354652E-3</c:v>
                </c:pt>
                <c:pt idx="47">
                  <c:v>4.4054401703607932E-3</c:v>
                </c:pt>
                <c:pt idx="48">
                  <c:v>4.6046413648039792E-3</c:v>
                </c:pt>
                <c:pt idx="49">
                  <c:v>4.6280752926420162E-3</c:v>
                </c:pt>
                <c:pt idx="50">
                  <c:v>4.6431361132261385E-3</c:v>
                </c:pt>
                <c:pt idx="51">
                  <c:v>4.6415338159473615E-3</c:v>
                </c:pt>
                <c:pt idx="52">
                  <c:v>4.3925136464837908E-3</c:v>
                </c:pt>
                <c:pt idx="53">
                  <c:v>4.7646941184573983E-3</c:v>
                </c:pt>
                <c:pt idx="54">
                  <c:v>5.0136676247532642E-3</c:v>
                </c:pt>
                <c:pt idx="55">
                  <c:v>5.117648675606783E-3</c:v>
                </c:pt>
                <c:pt idx="56">
                  <c:v>5.2147400844250189E-3</c:v>
                </c:pt>
                <c:pt idx="57">
                  <c:v>5.0157691403860619E-3</c:v>
                </c:pt>
                <c:pt idx="58">
                  <c:v>4.528985964969659E-3</c:v>
                </c:pt>
                <c:pt idx="59">
                  <c:v>4.2841276778343802E-3</c:v>
                </c:pt>
                <c:pt idx="60">
                  <c:v>4.1893442158337313E-3</c:v>
                </c:pt>
                <c:pt idx="61">
                  <c:v>4.5510177794474433E-3</c:v>
                </c:pt>
                <c:pt idx="62">
                  <c:v>4.4070552823627434E-3</c:v>
                </c:pt>
                <c:pt idx="63">
                  <c:v>4.597064035858087E-3</c:v>
                </c:pt>
                <c:pt idx="64">
                  <c:v>4.502642919222752E-3</c:v>
                </c:pt>
                <c:pt idx="65">
                  <c:v>4.363502735277771E-3</c:v>
                </c:pt>
                <c:pt idx="66">
                  <c:v>4.6441408933618703E-3</c:v>
                </c:pt>
                <c:pt idx="67">
                  <c:v>4.6017161498658078E-3</c:v>
                </c:pt>
                <c:pt idx="68">
                  <c:v>4.9089442705923516E-3</c:v>
                </c:pt>
                <c:pt idx="69">
                  <c:v>5.010528596510742E-3</c:v>
                </c:pt>
                <c:pt idx="70">
                  <c:v>5.3639885048070044E-3</c:v>
                </c:pt>
                <c:pt idx="71">
                  <c:v>5.3981813088714477E-3</c:v>
                </c:pt>
                <c:pt idx="72">
                  <c:v>5.9691915897409405E-3</c:v>
                </c:pt>
                <c:pt idx="73">
                  <c:v>6.4881375473791244E-3</c:v>
                </c:pt>
                <c:pt idx="74">
                  <c:v>6.6041848908445343E-3</c:v>
                </c:pt>
                <c:pt idx="75">
                  <c:v>6.4740539454588419E-3</c:v>
                </c:pt>
                <c:pt idx="76">
                  <c:v>6.7318491205291741E-3</c:v>
                </c:pt>
              </c:numCache>
            </c:numRef>
          </c:yVal>
          <c:smooth val="0"/>
          <c:extLst>
            <c:ext xmlns:c16="http://schemas.microsoft.com/office/drawing/2014/chart" uri="{C3380CC4-5D6E-409C-BE32-E72D297353CC}">
              <c16:uniqueId val="{00000004-7326-4747-94F7-3DC628139D8E}"/>
            </c:ext>
          </c:extLst>
        </c:ser>
        <c:ser>
          <c:idx val="2"/>
          <c:order val="5"/>
          <c:tx>
            <c:strRef>
              <c:f>'AtomicAudit 1948-1996'!$AU$100</c:f>
              <c:strCache>
                <c:ptCount val="1"/>
                <c:pt idx="0">
                  <c:v>Avg, 1948-1989</c:v>
                </c:pt>
              </c:strCache>
            </c:strRef>
          </c:tx>
          <c:spPr>
            <a:ln w="19050" cap="rnd">
              <a:solidFill>
                <a:schemeClr val="accent1"/>
              </a:solidFill>
              <a:prstDash val="dash"/>
              <a:round/>
            </a:ln>
            <a:effectLst/>
          </c:spPr>
          <c:marker>
            <c:symbol val="none"/>
          </c:marker>
          <c:xVal>
            <c:numRef>
              <c:f>'AtomicAudit 1948-1996'!$AY$100:$AY$101</c:f>
              <c:numCache>
                <c:formatCode>General</c:formatCode>
                <c:ptCount val="2"/>
                <c:pt idx="0">
                  <c:v>1948</c:v>
                </c:pt>
                <c:pt idx="1">
                  <c:v>1989</c:v>
                </c:pt>
              </c:numCache>
            </c:numRef>
          </c:xVal>
          <c:yVal>
            <c:numRef>
              <c:f>'AtomicAudit 1948-1996'!$AV$100:$AV$101</c:f>
              <c:numCache>
                <c:formatCode>0.000%</c:formatCode>
                <c:ptCount val="2"/>
                <c:pt idx="0">
                  <c:v>8.2652650443367868E-3</c:v>
                </c:pt>
                <c:pt idx="1">
                  <c:v>8.2652650443367868E-3</c:v>
                </c:pt>
              </c:numCache>
            </c:numRef>
          </c:yVal>
          <c:smooth val="0"/>
          <c:extLst>
            <c:ext xmlns:c16="http://schemas.microsoft.com/office/drawing/2014/chart" uri="{C3380CC4-5D6E-409C-BE32-E72D297353CC}">
              <c16:uniqueId val="{00000005-7326-4747-94F7-3DC628139D8E}"/>
            </c:ext>
          </c:extLst>
        </c:ser>
        <c:ser>
          <c:idx val="4"/>
          <c:order val="6"/>
          <c:tx>
            <c:strRef>
              <c:f>'AtomicAudit 1948-1996'!$AU$104</c:f>
              <c:strCache>
                <c:ptCount val="1"/>
                <c:pt idx="0">
                  <c:v>Avg, overall</c:v>
                </c:pt>
              </c:strCache>
            </c:strRef>
          </c:tx>
          <c:spPr>
            <a:ln w="19050" cap="rnd">
              <a:solidFill>
                <a:schemeClr val="accent1"/>
              </a:solidFill>
              <a:prstDash val="lgDashDot"/>
              <a:round/>
            </a:ln>
            <a:effectLst/>
          </c:spPr>
          <c:marker>
            <c:symbol val="none"/>
          </c:marker>
          <c:xVal>
            <c:numRef>
              <c:f>'AtomicAudit 1948-1996'!$AY$104:$AY$105</c:f>
              <c:numCache>
                <c:formatCode>General</c:formatCode>
                <c:ptCount val="2"/>
                <c:pt idx="0">
                  <c:v>1948</c:v>
                </c:pt>
                <c:pt idx="1">
                  <c:v>2025</c:v>
                </c:pt>
              </c:numCache>
            </c:numRef>
          </c:xVal>
          <c:yVal>
            <c:numRef>
              <c:f>'AtomicAudit 1948-1996'!$AV$104:$AV$105</c:f>
              <c:numCache>
                <c:formatCode>0.000%</c:formatCode>
                <c:ptCount val="2"/>
                <c:pt idx="0">
                  <c:v>6.920873905257037E-3</c:v>
                </c:pt>
                <c:pt idx="1">
                  <c:v>6.920873905257037E-3</c:v>
                </c:pt>
              </c:numCache>
            </c:numRef>
          </c:yVal>
          <c:smooth val="0"/>
          <c:extLst>
            <c:ext xmlns:c16="http://schemas.microsoft.com/office/drawing/2014/chart" uri="{C3380CC4-5D6E-409C-BE32-E72D297353CC}">
              <c16:uniqueId val="{00000006-7326-4747-94F7-3DC628139D8E}"/>
            </c:ext>
          </c:extLst>
        </c:ser>
        <c:ser>
          <c:idx val="3"/>
          <c:order val="7"/>
          <c:tx>
            <c:strRef>
              <c:f>'AtomicAudit 1948-1996'!$AU$102</c:f>
              <c:strCache>
                <c:ptCount val="1"/>
                <c:pt idx="0">
                  <c:v>Avg, 1990-present</c:v>
                </c:pt>
              </c:strCache>
            </c:strRef>
          </c:tx>
          <c:spPr>
            <a:ln w="19050" cap="rnd">
              <a:solidFill>
                <a:schemeClr val="accent1"/>
              </a:solidFill>
              <a:prstDash val="sysDot"/>
              <a:round/>
            </a:ln>
            <a:effectLst/>
          </c:spPr>
          <c:marker>
            <c:symbol val="none"/>
          </c:marker>
          <c:xVal>
            <c:numRef>
              <c:f>'AtomicAudit 1948-1996'!$AY$102:$AY$103</c:f>
              <c:numCache>
                <c:formatCode>General</c:formatCode>
                <c:ptCount val="2"/>
                <c:pt idx="0">
                  <c:v>1990</c:v>
                </c:pt>
                <c:pt idx="1">
                  <c:v>2025</c:v>
                </c:pt>
              </c:numCache>
            </c:numRef>
          </c:xVal>
          <c:yVal>
            <c:numRef>
              <c:f>'AtomicAudit 1948-1996'!$AV$102:$AV$103</c:f>
              <c:numCache>
                <c:formatCode>0.000%</c:formatCode>
                <c:ptCount val="2"/>
                <c:pt idx="0">
                  <c:v>5.2691933629590596E-3</c:v>
                </c:pt>
                <c:pt idx="1">
                  <c:v>5.2691933629590596E-3</c:v>
                </c:pt>
              </c:numCache>
            </c:numRef>
          </c:yVal>
          <c:smooth val="0"/>
          <c:extLst>
            <c:ext xmlns:c16="http://schemas.microsoft.com/office/drawing/2014/chart" uri="{C3380CC4-5D6E-409C-BE32-E72D297353CC}">
              <c16:uniqueId val="{00000007-7326-4747-94F7-3DC628139D8E}"/>
            </c:ext>
          </c:extLst>
        </c:ser>
        <c:dLbls>
          <c:showLegendKey val="0"/>
          <c:showVal val="0"/>
          <c:showCatName val="0"/>
          <c:showSerName val="0"/>
          <c:showPercent val="0"/>
          <c:showBubbleSize val="0"/>
        </c:dLbls>
        <c:axId val="369824160"/>
        <c:axId val="369825120"/>
      </c:scatterChart>
      <c:valAx>
        <c:axId val="369824160"/>
        <c:scaling>
          <c:orientation val="minMax"/>
          <c:max val="2025"/>
          <c:min val="19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9825120"/>
        <c:crosses val="autoZero"/>
        <c:crossBetween val="midCat"/>
        <c:minorUnit val="5"/>
      </c:valAx>
      <c:valAx>
        <c:axId val="369825120"/>
        <c:scaling>
          <c:orientation val="minMax"/>
          <c:max val="1.4000000000000002E-2"/>
          <c:min val="4.000000000000001E-3"/>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9824160"/>
        <c:crosses val="autoZero"/>
        <c:crossBetween val="midCat"/>
      </c:valAx>
      <c:spPr>
        <a:noFill/>
        <a:ln>
          <a:noFill/>
        </a:ln>
        <a:effectLst/>
      </c:spPr>
    </c:plotArea>
    <c:legend>
      <c:legendPos val="b"/>
      <c:layout>
        <c:manualLayout>
          <c:xMode val="edge"/>
          <c:yMode val="edge"/>
          <c:x val="0"/>
          <c:y val="0.85582043623857351"/>
          <c:w val="0.9981452039501606"/>
          <c:h val="0.1039496787039551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modernComment_100_53028DF4.xml><?xml version="1.0" encoding="utf-8"?>
<p188:cmLst xmlns:a="http://schemas.openxmlformats.org/drawingml/2006/main" xmlns:r="http://schemas.openxmlformats.org/officeDocument/2006/relationships" xmlns:p188="http://schemas.microsoft.com/office/powerpoint/2018/8/main">
  <p188:cm id="{416C017B-219A-40DC-9780-2E2B66276BFF}" authorId="{23ABAF01-5B5A-786E-6013-882CCF4D7900}" created="2026-07-31T13:42:47.507">
    <ac:txMkLst xmlns:ac="http://schemas.microsoft.com/office/drawing/2013/main/command">
      <pc:docMk xmlns:pc="http://schemas.microsoft.com/office/powerpoint/2013/main/command"/>
      <pc:sldMk xmlns:pc="http://schemas.microsoft.com/office/powerpoint/2013/main/command" cId="1392676340" sldId="256"/>
      <ac:spMk id="3" creationId="{72C1C224-4B98-439D-CC6D-C44BF07C76EA}"/>
      <ac:txMk cp="86" len="4">
        <ac:context len="96" hash="2894367996"/>
      </ac:txMk>
    </ac:txMkLst>
    <p188:pos x="1749495" y="832653"/>
    <p188:replyLst>
      <p188:reply id="{A58E2036-176E-46A9-ADD3-51289942F452}" authorId="{FBF56144-8E64-5EA7-C932-812D6E974A1C}" created="2026-07-31T15:06:49.994">
        <p188:txBody>
          <a:bodyPr/>
          <a:lstStyle/>
          <a:p>
            <a:r>
              <a:rPr lang="en-US"/>
              <a:t>:D</a:t>
            </a:r>
          </a:p>
        </p188:txBody>
      </p188:reply>
    </p188:replyLst>
    <p188:txBody>
      <a:bodyPr/>
      <a:lstStyle/>
      <a:p>
        <a:r>
          <a:rPr lang="en-US"/>
          <a:t>Said 2025 but I like it as a “but wait!”</a:t>
        </a:r>
      </a:p>
    </p188:txBody>
  </p188:cm>
</p188:cmLst>
</file>

<file path=ppt/comments/modernComment_121_B3DF6F47.xml><?xml version="1.0" encoding="utf-8"?>
<p188:cmLst xmlns:a="http://schemas.openxmlformats.org/drawingml/2006/main" xmlns:r="http://schemas.openxmlformats.org/officeDocument/2006/relationships" xmlns:p188="http://schemas.microsoft.com/office/powerpoint/2018/8/main">
  <p188:cm id="{EF8B089F-BD7F-46FA-8D7F-1A183665B9B1}" authorId="{23ABAF01-5B5A-786E-6013-882CCF4D7900}" created="2026-07-31T13:51:28.635">
    <ac:txMkLst xmlns:ac="http://schemas.microsoft.com/office/drawing/2013/main/command">
      <pc:docMk xmlns:pc="http://schemas.microsoft.com/office/powerpoint/2013/main/command"/>
      <pc:sldMk xmlns:pc="http://schemas.microsoft.com/office/powerpoint/2013/main/command" cId="3017764679" sldId="289"/>
      <ac:spMk id="5" creationId="{272CDE15-4CF5-C710-59BB-8DDEC28EA733}"/>
      <ac:txMk cp="347" len="57">
        <ac:context len="488" hash="1672937764"/>
      </ac:txMk>
    </ac:txMkLst>
    <p188:pos x="8024446" y="2515263"/>
    <p188:replyLst>
      <p188:reply id="{F286ABF1-A160-4D23-8577-193D05E977BB}" authorId="{FBF56144-8E64-5EA7-C932-812D6E974A1C}" created="2026-07-31T15:19:57.247">
        <p188:txBody>
          <a:bodyPr/>
          <a:lstStyle/>
          <a:p>
            <a:r>
              <a:rPr lang="en-US"/>
              <a:t>I was also thinking about NA-11, NA-70, NA-IM, etc. so instead I narrowed my “weapons programs” to just “weapons production”</a:t>
            </a:r>
          </a:p>
        </p188:txBody>
      </p188:reply>
    </p188:replyLst>
    <p188:txBody>
      <a:bodyPr/>
      <a:lstStyle/>
      <a:p>
        <a:r>
          <a:rPr lang="en-US"/>
          <a:t>I’d replace this with weapons sustainment and surveillance.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2CCB53-0774-4AEE-8EDB-3A30EFB1EE8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1C2212E4-790F-40A1-9F21-18B3B68D641D}">
      <dgm:prSet phldrT="[Text]"/>
      <dgm:spPr/>
      <dgm:t>
        <a:bodyPr/>
        <a:lstStyle/>
        <a:p>
          <a:r>
            <a:rPr lang="en-US" b="1" dirty="0">
              <a:latin typeface="Arial" panose="020B0604020202020204" pitchFamily="34" charset="0"/>
              <a:cs typeface="Arial" panose="020B0604020202020204" pitchFamily="34" charset="0"/>
            </a:rPr>
            <a:t>RPD</a:t>
          </a:r>
        </a:p>
      </dgm:t>
    </dgm:pt>
    <dgm:pt modelId="{3A16CB63-A333-4722-A22E-8FE554D73C33}" type="parTrans" cxnId="{F730ACE4-E274-4642-9D8D-FE70C0576D75}">
      <dgm:prSet/>
      <dgm:spPr/>
      <dgm:t>
        <a:bodyPr/>
        <a:lstStyle/>
        <a:p>
          <a:endParaRPr lang="en-US">
            <a:latin typeface="Arial" panose="020B0604020202020204" pitchFamily="34" charset="0"/>
            <a:cs typeface="Arial" panose="020B0604020202020204" pitchFamily="34" charset="0"/>
          </a:endParaRPr>
        </a:p>
      </dgm:t>
    </dgm:pt>
    <dgm:pt modelId="{F63F70D4-8194-4553-9B82-02D1F6A6FD51}" type="sibTrans" cxnId="{F730ACE4-E274-4642-9D8D-FE70C0576D75}">
      <dgm:prSet/>
      <dgm:spPr/>
      <dgm:t>
        <a:bodyPr/>
        <a:lstStyle/>
        <a:p>
          <a:endParaRPr lang="en-US">
            <a:latin typeface="Arial" panose="020B0604020202020204" pitchFamily="34" charset="0"/>
            <a:cs typeface="Arial" panose="020B0604020202020204" pitchFamily="34" charset="0"/>
          </a:endParaRPr>
        </a:p>
      </dgm:t>
    </dgm:pt>
    <dgm:pt modelId="{74E82ED8-0CC8-41ED-9E46-FDD20CC954A8}">
      <dgm:prSet phldrT="[Text]"/>
      <dgm:spPr/>
      <dgm:t>
        <a:bodyPr/>
        <a:lstStyle/>
        <a:p>
          <a:r>
            <a:rPr lang="en-US" dirty="0">
              <a:latin typeface="Arial" panose="020B0604020202020204" pitchFamily="34" charset="0"/>
              <a:cs typeface="Arial" panose="020B0604020202020204" pitchFamily="34" charset="0"/>
            </a:rPr>
            <a:t>What/when are the hypothetical production requirements (</a:t>
          </a:r>
          <a:r>
            <a:rPr lang="en-US" b="1" dirty="0">
              <a:latin typeface="Arial" panose="020B0604020202020204" pitchFamily="34" charset="0"/>
              <a:cs typeface="Arial" panose="020B0604020202020204" pitchFamily="34" charset="0"/>
            </a:rPr>
            <a:t>NA-18</a:t>
          </a:r>
          <a:r>
            <a:rPr lang="en-US" dirty="0">
              <a:latin typeface="Arial" panose="020B0604020202020204" pitchFamily="34" charset="0"/>
              <a:cs typeface="Arial" panose="020B0604020202020204" pitchFamily="34" charset="0"/>
            </a:rPr>
            <a:t>)</a:t>
          </a:r>
        </a:p>
      </dgm:t>
    </dgm:pt>
    <dgm:pt modelId="{ECA5A691-8945-48AA-9BB6-F0A8E7D4DE51}" type="parTrans" cxnId="{DB2F84CD-983E-41E4-80E3-09A093A7496C}">
      <dgm:prSet/>
      <dgm:spPr/>
      <dgm:t>
        <a:bodyPr/>
        <a:lstStyle/>
        <a:p>
          <a:endParaRPr lang="en-US">
            <a:latin typeface="Arial" panose="020B0604020202020204" pitchFamily="34" charset="0"/>
            <a:cs typeface="Arial" panose="020B0604020202020204" pitchFamily="34" charset="0"/>
          </a:endParaRPr>
        </a:p>
      </dgm:t>
    </dgm:pt>
    <dgm:pt modelId="{CC5909C1-FA01-42D5-8932-CD51376E5251}" type="sibTrans" cxnId="{DB2F84CD-983E-41E4-80E3-09A093A7496C}">
      <dgm:prSet/>
      <dgm:spPr/>
      <dgm:t>
        <a:bodyPr/>
        <a:lstStyle/>
        <a:p>
          <a:endParaRPr lang="en-US">
            <a:latin typeface="Arial" panose="020B0604020202020204" pitchFamily="34" charset="0"/>
            <a:cs typeface="Arial" panose="020B0604020202020204" pitchFamily="34" charset="0"/>
          </a:endParaRPr>
        </a:p>
      </dgm:t>
    </dgm:pt>
    <dgm:pt modelId="{FC40F804-98B8-4D68-B21E-856B15305BF4}">
      <dgm:prSet phldrT="[Text]"/>
      <dgm:spPr/>
      <dgm:t>
        <a:bodyPr/>
        <a:lstStyle/>
        <a:p>
          <a:r>
            <a:rPr lang="en-US" b="1" dirty="0">
              <a:latin typeface="Arial" panose="020B0604020202020204" pitchFamily="34" charset="0"/>
              <a:cs typeface="Arial" panose="020B0604020202020204" pitchFamily="34" charset="0"/>
            </a:rPr>
            <a:t>Capacity</a:t>
          </a:r>
        </a:p>
      </dgm:t>
    </dgm:pt>
    <dgm:pt modelId="{214CD9D3-F290-480B-BBCF-BBED48B21C69}" type="parTrans" cxnId="{34BD5520-F5CA-4457-9345-B8FF61B4E6F7}">
      <dgm:prSet/>
      <dgm:spPr/>
      <dgm:t>
        <a:bodyPr/>
        <a:lstStyle/>
        <a:p>
          <a:endParaRPr lang="en-US">
            <a:latin typeface="Arial" panose="020B0604020202020204" pitchFamily="34" charset="0"/>
            <a:cs typeface="Arial" panose="020B0604020202020204" pitchFamily="34" charset="0"/>
          </a:endParaRPr>
        </a:p>
      </dgm:t>
    </dgm:pt>
    <dgm:pt modelId="{46DB5C9D-B479-4750-B1B5-6EBE70BD2286}" type="sibTrans" cxnId="{34BD5520-F5CA-4457-9345-B8FF61B4E6F7}">
      <dgm:prSet/>
      <dgm:spPr/>
      <dgm:t>
        <a:bodyPr/>
        <a:lstStyle/>
        <a:p>
          <a:endParaRPr lang="en-US">
            <a:latin typeface="Arial" panose="020B0604020202020204" pitchFamily="34" charset="0"/>
            <a:cs typeface="Arial" panose="020B0604020202020204" pitchFamily="34" charset="0"/>
          </a:endParaRPr>
        </a:p>
      </dgm:t>
    </dgm:pt>
    <dgm:pt modelId="{47A15D9C-90CE-4AC8-8DC8-FBA9EEF0C475}">
      <dgm:prSet phldrT="[Text]"/>
      <dgm:spPr/>
      <dgm:t>
        <a:bodyPr/>
        <a:lstStyle/>
        <a:p>
          <a:r>
            <a:rPr lang="en-US" dirty="0">
              <a:latin typeface="Arial" panose="020B0604020202020204" pitchFamily="34" charset="0"/>
              <a:cs typeface="Arial" panose="020B0604020202020204" pitchFamily="34" charset="0"/>
            </a:rPr>
            <a:t>Leverage production capacity models to generate capacity gap forecasts for capability areas </a:t>
          </a:r>
          <a:r>
            <a:rPr lang="en-US" b="1" dirty="0">
              <a:latin typeface="Arial" panose="020B0604020202020204" pitchFamily="34" charset="0"/>
              <a:cs typeface="Arial" panose="020B0604020202020204" pitchFamily="34" charset="0"/>
            </a:rPr>
            <a:t>(TBD)</a:t>
          </a:r>
        </a:p>
      </dgm:t>
    </dgm:pt>
    <dgm:pt modelId="{E0BE346E-1EF6-4C92-95C5-D669AFA91ED6}" type="parTrans" cxnId="{8743B7CD-CE1B-4C47-8A6D-53AA18EF56EF}">
      <dgm:prSet/>
      <dgm:spPr/>
      <dgm:t>
        <a:bodyPr/>
        <a:lstStyle/>
        <a:p>
          <a:endParaRPr lang="en-US">
            <a:latin typeface="Arial" panose="020B0604020202020204" pitchFamily="34" charset="0"/>
            <a:cs typeface="Arial" panose="020B0604020202020204" pitchFamily="34" charset="0"/>
          </a:endParaRPr>
        </a:p>
      </dgm:t>
    </dgm:pt>
    <dgm:pt modelId="{C99CE3B5-F511-4D53-B8FE-0237EBF9E4F5}" type="sibTrans" cxnId="{8743B7CD-CE1B-4C47-8A6D-53AA18EF56EF}">
      <dgm:prSet/>
      <dgm:spPr/>
      <dgm:t>
        <a:bodyPr/>
        <a:lstStyle/>
        <a:p>
          <a:endParaRPr lang="en-US">
            <a:latin typeface="Arial" panose="020B0604020202020204" pitchFamily="34" charset="0"/>
            <a:cs typeface="Arial" panose="020B0604020202020204" pitchFamily="34" charset="0"/>
          </a:endParaRPr>
        </a:p>
      </dgm:t>
    </dgm:pt>
    <dgm:pt modelId="{4A832391-7CE3-4686-8D46-607192975D8D}">
      <dgm:prSet phldrT="[Text]"/>
      <dgm:spPr/>
      <dgm:t>
        <a:bodyPr/>
        <a:lstStyle/>
        <a:p>
          <a:r>
            <a:rPr lang="en-US" b="1" dirty="0">
              <a:latin typeface="Arial" panose="020B0604020202020204" pitchFamily="34" charset="0"/>
              <a:cs typeface="Arial" panose="020B0604020202020204" pitchFamily="34" charset="0"/>
            </a:rPr>
            <a:t>Mapping</a:t>
          </a:r>
        </a:p>
      </dgm:t>
    </dgm:pt>
    <dgm:pt modelId="{C46B9391-90D7-4E80-8543-87166E8489C2}" type="parTrans" cxnId="{DEB172AD-6203-408A-9DBC-121D49CD716E}">
      <dgm:prSet/>
      <dgm:spPr/>
      <dgm:t>
        <a:bodyPr/>
        <a:lstStyle/>
        <a:p>
          <a:endParaRPr lang="en-US">
            <a:latin typeface="Arial" panose="020B0604020202020204" pitchFamily="34" charset="0"/>
            <a:cs typeface="Arial" panose="020B0604020202020204" pitchFamily="34" charset="0"/>
          </a:endParaRPr>
        </a:p>
      </dgm:t>
    </dgm:pt>
    <dgm:pt modelId="{6AECA619-F7DA-446B-ACA6-4419E32AEC92}" type="sibTrans" cxnId="{DEB172AD-6203-408A-9DBC-121D49CD716E}">
      <dgm:prSet/>
      <dgm:spPr/>
      <dgm:t>
        <a:bodyPr/>
        <a:lstStyle/>
        <a:p>
          <a:endParaRPr lang="en-US">
            <a:latin typeface="Arial" panose="020B0604020202020204" pitchFamily="34" charset="0"/>
            <a:cs typeface="Arial" panose="020B0604020202020204" pitchFamily="34" charset="0"/>
          </a:endParaRPr>
        </a:p>
      </dgm:t>
    </dgm:pt>
    <dgm:pt modelId="{159BF415-12E0-4090-9AB6-434F60051269}">
      <dgm:prSet phldrT="[Text]"/>
      <dgm:spPr/>
      <dgm:t>
        <a:bodyPr/>
        <a:lstStyle/>
        <a:p>
          <a:r>
            <a:rPr lang="en-US" dirty="0">
              <a:latin typeface="Arial" panose="020B0604020202020204" pitchFamily="34" charset="0"/>
              <a:cs typeface="Arial" panose="020B0604020202020204" pitchFamily="34" charset="0"/>
            </a:rPr>
            <a:t>Leverage existing mapping between capabilities and equipment/ facilities to derive specific equipment/facility gaps (</a:t>
          </a:r>
          <a:r>
            <a:rPr lang="en-US" b="1" dirty="0">
              <a:latin typeface="Arial" panose="020B0604020202020204" pitchFamily="34" charset="0"/>
              <a:cs typeface="Arial" panose="020B0604020202020204" pitchFamily="34" charset="0"/>
            </a:rPr>
            <a:t>NA-12 PCH</a:t>
          </a:r>
          <a:r>
            <a:rPr lang="en-US" dirty="0">
              <a:latin typeface="Arial" panose="020B0604020202020204" pitchFamily="34" charset="0"/>
              <a:cs typeface="Arial" panose="020B0604020202020204" pitchFamily="34" charset="0"/>
            </a:rPr>
            <a:t>)</a:t>
          </a:r>
        </a:p>
      </dgm:t>
    </dgm:pt>
    <dgm:pt modelId="{275ED914-4409-4100-9638-07AA425F54ED}" type="parTrans" cxnId="{EEC3F7B1-977B-48F6-9AE2-7E4171647578}">
      <dgm:prSet/>
      <dgm:spPr/>
      <dgm:t>
        <a:bodyPr/>
        <a:lstStyle/>
        <a:p>
          <a:endParaRPr lang="en-US">
            <a:latin typeface="Arial" panose="020B0604020202020204" pitchFamily="34" charset="0"/>
            <a:cs typeface="Arial" panose="020B0604020202020204" pitchFamily="34" charset="0"/>
          </a:endParaRPr>
        </a:p>
      </dgm:t>
    </dgm:pt>
    <dgm:pt modelId="{94B6DBA9-777A-446B-A8D7-EB788ACD5640}" type="sibTrans" cxnId="{EEC3F7B1-977B-48F6-9AE2-7E4171647578}">
      <dgm:prSet/>
      <dgm:spPr/>
      <dgm:t>
        <a:bodyPr/>
        <a:lstStyle/>
        <a:p>
          <a:endParaRPr lang="en-US">
            <a:latin typeface="Arial" panose="020B0604020202020204" pitchFamily="34" charset="0"/>
            <a:cs typeface="Arial" panose="020B0604020202020204" pitchFamily="34" charset="0"/>
          </a:endParaRPr>
        </a:p>
      </dgm:t>
    </dgm:pt>
    <dgm:pt modelId="{F1B339A1-15AC-471A-9492-01544A5C6807}">
      <dgm:prSet phldrT="[Text]"/>
      <dgm:spPr/>
      <dgm:t>
        <a:bodyPr/>
        <a:lstStyle/>
        <a:p>
          <a:r>
            <a:rPr lang="en-US" b="1" dirty="0">
              <a:latin typeface="Arial" panose="020B0604020202020204" pitchFamily="34" charset="0"/>
              <a:cs typeface="Arial" panose="020B0604020202020204" pitchFamily="34" charset="0"/>
            </a:rPr>
            <a:t>Cost/ Schedule</a:t>
          </a:r>
        </a:p>
      </dgm:t>
    </dgm:pt>
    <dgm:pt modelId="{DA9036CA-0376-411C-A22D-262834F0866A}" type="parTrans" cxnId="{928F183B-702D-40BE-98B6-55B8CC199790}">
      <dgm:prSet/>
      <dgm:spPr/>
      <dgm:t>
        <a:bodyPr/>
        <a:lstStyle/>
        <a:p>
          <a:endParaRPr lang="en-US">
            <a:latin typeface="Arial" panose="020B0604020202020204" pitchFamily="34" charset="0"/>
            <a:cs typeface="Arial" panose="020B0604020202020204" pitchFamily="34" charset="0"/>
          </a:endParaRPr>
        </a:p>
      </dgm:t>
    </dgm:pt>
    <dgm:pt modelId="{3253C03C-CCF1-4112-98E5-1F49BBBABF54}" type="sibTrans" cxnId="{928F183B-702D-40BE-98B6-55B8CC199790}">
      <dgm:prSet/>
      <dgm:spPr/>
      <dgm:t>
        <a:bodyPr/>
        <a:lstStyle/>
        <a:p>
          <a:endParaRPr lang="en-US">
            <a:latin typeface="Arial" panose="020B0604020202020204" pitchFamily="34" charset="0"/>
            <a:cs typeface="Arial" panose="020B0604020202020204" pitchFamily="34" charset="0"/>
          </a:endParaRPr>
        </a:p>
      </dgm:t>
    </dgm:pt>
    <dgm:pt modelId="{CE52C7F4-71F6-4AA4-A05C-29D37C2EC9DA}">
      <dgm:prSet/>
      <dgm:spPr/>
      <dgm:t>
        <a:bodyPr/>
        <a:lstStyle/>
        <a:p>
          <a:r>
            <a:rPr lang="en-US" dirty="0">
              <a:latin typeface="Arial" panose="020B0604020202020204" pitchFamily="34" charset="0"/>
              <a:cs typeface="Arial" panose="020B0604020202020204" pitchFamily="34" charset="0"/>
            </a:rPr>
            <a:t>Interpreting gaps as GSF requirements, generate cost and schedule estimates to close equipment/facility gaps by production need dates (</a:t>
          </a:r>
          <a:r>
            <a:rPr lang="en-US" b="1" dirty="0">
              <a:latin typeface="Arial" panose="020B0604020202020204" pitchFamily="34" charset="0"/>
              <a:cs typeface="Arial" panose="020B0604020202020204" pitchFamily="34" charset="0"/>
            </a:rPr>
            <a:t>PA&amp;E</a:t>
          </a:r>
          <a:r>
            <a:rPr lang="en-US" dirty="0">
              <a:latin typeface="Arial" panose="020B0604020202020204" pitchFamily="34" charset="0"/>
              <a:cs typeface="Arial" panose="020B0604020202020204" pitchFamily="34" charset="0"/>
            </a:rPr>
            <a:t>)</a:t>
          </a:r>
        </a:p>
      </dgm:t>
    </dgm:pt>
    <dgm:pt modelId="{EC9E2DC2-9A51-4681-97C1-23CB06B78C66}" type="parTrans" cxnId="{9F728656-F630-42E7-8C29-1F2A35BBD30F}">
      <dgm:prSet/>
      <dgm:spPr/>
      <dgm:t>
        <a:bodyPr/>
        <a:lstStyle/>
        <a:p>
          <a:endParaRPr lang="en-US">
            <a:latin typeface="Arial" panose="020B0604020202020204" pitchFamily="34" charset="0"/>
            <a:cs typeface="Arial" panose="020B0604020202020204" pitchFamily="34" charset="0"/>
          </a:endParaRPr>
        </a:p>
      </dgm:t>
    </dgm:pt>
    <dgm:pt modelId="{4FEC1648-9751-452F-9680-EBBD9DA3A09A}" type="sibTrans" cxnId="{9F728656-F630-42E7-8C29-1F2A35BBD30F}">
      <dgm:prSet/>
      <dgm:spPr/>
      <dgm:t>
        <a:bodyPr/>
        <a:lstStyle/>
        <a:p>
          <a:endParaRPr lang="en-US">
            <a:latin typeface="Arial" panose="020B0604020202020204" pitchFamily="34" charset="0"/>
            <a:cs typeface="Arial" panose="020B0604020202020204" pitchFamily="34" charset="0"/>
          </a:endParaRPr>
        </a:p>
      </dgm:t>
    </dgm:pt>
    <dgm:pt modelId="{CB26A063-1B93-4ABD-87AF-655FB915F336}" type="pres">
      <dgm:prSet presAssocID="{082CCB53-0774-4AEE-8EDB-3A30EFB1EE8E}" presName="linearFlow" presStyleCnt="0">
        <dgm:presLayoutVars>
          <dgm:dir/>
          <dgm:animLvl val="lvl"/>
          <dgm:resizeHandles val="exact"/>
        </dgm:presLayoutVars>
      </dgm:prSet>
      <dgm:spPr/>
    </dgm:pt>
    <dgm:pt modelId="{2ADA1C98-ABDF-4EFC-A5AA-C42EC98E54A3}" type="pres">
      <dgm:prSet presAssocID="{1C2212E4-790F-40A1-9F21-18B3B68D641D}" presName="composite" presStyleCnt="0"/>
      <dgm:spPr/>
    </dgm:pt>
    <dgm:pt modelId="{5F26DDE8-3886-46B2-95C6-E65054B42C9A}" type="pres">
      <dgm:prSet presAssocID="{1C2212E4-790F-40A1-9F21-18B3B68D641D}" presName="parentText" presStyleLbl="alignNode1" presStyleIdx="0" presStyleCnt="4">
        <dgm:presLayoutVars>
          <dgm:chMax val="1"/>
          <dgm:bulletEnabled val="1"/>
        </dgm:presLayoutVars>
      </dgm:prSet>
      <dgm:spPr/>
    </dgm:pt>
    <dgm:pt modelId="{E9F39448-91FD-4200-BACD-4F577CC408B3}" type="pres">
      <dgm:prSet presAssocID="{1C2212E4-790F-40A1-9F21-18B3B68D641D}" presName="descendantText" presStyleLbl="alignAcc1" presStyleIdx="0" presStyleCnt="4">
        <dgm:presLayoutVars>
          <dgm:bulletEnabled val="1"/>
        </dgm:presLayoutVars>
      </dgm:prSet>
      <dgm:spPr/>
    </dgm:pt>
    <dgm:pt modelId="{9356BDCC-DA30-4BA4-90DD-D5D913ECBDE4}" type="pres">
      <dgm:prSet presAssocID="{F63F70D4-8194-4553-9B82-02D1F6A6FD51}" presName="sp" presStyleCnt="0"/>
      <dgm:spPr/>
    </dgm:pt>
    <dgm:pt modelId="{5BA4949A-F678-4124-B9B0-038E12259B92}" type="pres">
      <dgm:prSet presAssocID="{FC40F804-98B8-4D68-B21E-856B15305BF4}" presName="composite" presStyleCnt="0"/>
      <dgm:spPr/>
    </dgm:pt>
    <dgm:pt modelId="{FC9ABD4F-A694-4625-9D0A-A633C9AC9F84}" type="pres">
      <dgm:prSet presAssocID="{FC40F804-98B8-4D68-B21E-856B15305BF4}" presName="parentText" presStyleLbl="alignNode1" presStyleIdx="1" presStyleCnt="4">
        <dgm:presLayoutVars>
          <dgm:chMax val="1"/>
          <dgm:bulletEnabled val="1"/>
        </dgm:presLayoutVars>
      </dgm:prSet>
      <dgm:spPr/>
    </dgm:pt>
    <dgm:pt modelId="{B393E837-522E-448A-92C6-F59CB5ADE984}" type="pres">
      <dgm:prSet presAssocID="{FC40F804-98B8-4D68-B21E-856B15305BF4}" presName="descendantText" presStyleLbl="alignAcc1" presStyleIdx="1" presStyleCnt="4">
        <dgm:presLayoutVars>
          <dgm:bulletEnabled val="1"/>
        </dgm:presLayoutVars>
      </dgm:prSet>
      <dgm:spPr/>
    </dgm:pt>
    <dgm:pt modelId="{CDD3CAD6-1AE0-48EC-9091-A43A84F1CF46}" type="pres">
      <dgm:prSet presAssocID="{46DB5C9D-B479-4750-B1B5-6EBE70BD2286}" presName="sp" presStyleCnt="0"/>
      <dgm:spPr/>
    </dgm:pt>
    <dgm:pt modelId="{78E3C456-BF62-404F-830E-4E5F5F3F384D}" type="pres">
      <dgm:prSet presAssocID="{4A832391-7CE3-4686-8D46-607192975D8D}" presName="composite" presStyleCnt="0"/>
      <dgm:spPr/>
    </dgm:pt>
    <dgm:pt modelId="{BBCF11DC-40E9-4526-810C-0C8CB163D879}" type="pres">
      <dgm:prSet presAssocID="{4A832391-7CE3-4686-8D46-607192975D8D}" presName="parentText" presStyleLbl="alignNode1" presStyleIdx="2" presStyleCnt="4">
        <dgm:presLayoutVars>
          <dgm:chMax val="1"/>
          <dgm:bulletEnabled val="1"/>
        </dgm:presLayoutVars>
      </dgm:prSet>
      <dgm:spPr/>
    </dgm:pt>
    <dgm:pt modelId="{EF0F0CC2-8FB6-476D-AC5F-547CA6607029}" type="pres">
      <dgm:prSet presAssocID="{4A832391-7CE3-4686-8D46-607192975D8D}" presName="descendantText" presStyleLbl="alignAcc1" presStyleIdx="2" presStyleCnt="4">
        <dgm:presLayoutVars>
          <dgm:bulletEnabled val="1"/>
        </dgm:presLayoutVars>
      </dgm:prSet>
      <dgm:spPr/>
    </dgm:pt>
    <dgm:pt modelId="{1B267D91-D430-4E07-AC01-676D87DACB3D}" type="pres">
      <dgm:prSet presAssocID="{6AECA619-F7DA-446B-ACA6-4419E32AEC92}" presName="sp" presStyleCnt="0"/>
      <dgm:spPr/>
    </dgm:pt>
    <dgm:pt modelId="{5B795143-0626-4C87-A056-4353343E4C00}" type="pres">
      <dgm:prSet presAssocID="{F1B339A1-15AC-471A-9492-01544A5C6807}" presName="composite" presStyleCnt="0"/>
      <dgm:spPr/>
    </dgm:pt>
    <dgm:pt modelId="{0FEE28D7-0B01-41A0-B52B-4D2A2E9B97D3}" type="pres">
      <dgm:prSet presAssocID="{F1B339A1-15AC-471A-9492-01544A5C6807}" presName="parentText" presStyleLbl="alignNode1" presStyleIdx="3" presStyleCnt="4">
        <dgm:presLayoutVars>
          <dgm:chMax val="1"/>
          <dgm:bulletEnabled val="1"/>
        </dgm:presLayoutVars>
      </dgm:prSet>
      <dgm:spPr/>
    </dgm:pt>
    <dgm:pt modelId="{EB57AF1E-684C-45EF-826B-394B3946C514}" type="pres">
      <dgm:prSet presAssocID="{F1B339A1-15AC-471A-9492-01544A5C6807}" presName="descendantText" presStyleLbl="alignAcc1" presStyleIdx="3" presStyleCnt="4">
        <dgm:presLayoutVars>
          <dgm:bulletEnabled val="1"/>
        </dgm:presLayoutVars>
      </dgm:prSet>
      <dgm:spPr/>
    </dgm:pt>
  </dgm:ptLst>
  <dgm:cxnLst>
    <dgm:cxn modelId="{34BD5520-F5CA-4457-9345-B8FF61B4E6F7}" srcId="{082CCB53-0774-4AEE-8EDB-3A30EFB1EE8E}" destId="{FC40F804-98B8-4D68-B21E-856B15305BF4}" srcOrd="1" destOrd="0" parTransId="{214CD9D3-F290-480B-BBCF-BBED48B21C69}" sibTransId="{46DB5C9D-B479-4750-B1B5-6EBE70BD2286}"/>
    <dgm:cxn modelId="{330ED825-278C-4D18-BD64-35FE852700AE}" type="presOf" srcId="{CE52C7F4-71F6-4AA4-A05C-29D37C2EC9DA}" destId="{EB57AF1E-684C-45EF-826B-394B3946C514}" srcOrd="0" destOrd="0" presId="urn:microsoft.com/office/officeart/2005/8/layout/chevron2"/>
    <dgm:cxn modelId="{70D75F28-6191-48EC-AD61-F36F77101B45}" type="presOf" srcId="{4A832391-7CE3-4686-8D46-607192975D8D}" destId="{BBCF11DC-40E9-4526-810C-0C8CB163D879}" srcOrd="0" destOrd="0" presId="urn:microsoft.com/office/officeart/2005/8/layout/chevron2"/>
    <dgm:cxn modelId="{307F2F32-5823-4D41-B72D-3E73E7567F3E}" type="presOf" srcId="{F1B339A1-15AC-471A-9492-01544A5C6807}" destId="{0FEE28D7-0B01-41A0-B52B-4D2A2E9B97D3}" srcOrd="0" destOrd="0" presId="urn:microsoft.com/office/officeart/2005/8/layout/chevron2"/>
    <dgm:cxn modelId="{928F183B-702D-40BE-98B6-55B8CC199790}" srcId="{082CCB53-0774-4AEE-8EDB-3A30EFB1EE8E}" destId="{F1B339A1-15AC-471A-9492-01544A5C6807}" srcOrd="3" destOrd="0" parTransId="{DA9036CA-0376-411C-A22D-262834F0866A}" sibTransId="{3253C03C-CCF1-4112-98E5-1F49BBBABF54}"/>
    <dgm:cxn modelId="{9F728656-F630-42E7-8C29-1F2A35BBD30F}" srcId="{F1B339A1-15AC-471A-9492-01544A5C6807}" destId="{CE52C7F4-71F6-4AA4-A05C-29D37C2EC9DA}" srcOrd="0" destOrd="0" parTransId="{EC9E2DC2-9A51-4681-97C1-23CB06B78C66}" sibTransId="{4FEC1648-9751-452F-9680-EBBD9DA3A09A}"/>
    <dgm:cxn modelId="{7267F279-2E56-4AA2-93F3-188F745D36C2}" type="presOf" srcId="{74E82ED8-0CC8-41ED-9E46-FDD20CC954A8}" destId="{E9F39448-91FD-4200-BACD-4F577CC408B3}" srcOrd="0" destOrd="0" presId="urn:microsoft.com/office/officeart/2005/8/layout/chevron2"/>
    <dgm:cxn modelId="{63A37F82-D84A-46DD-A08A-A26E8CB3DA78}" type="presOf" srcId="{082CCB53-0774-4AEE-8EDB-3A30EFB1EE8E}" destId="{CB26A063-1B93-4ABD-87AF-655FB915F336}" srcOrd="0" destOrd="0" presId="urn:microsoft.com/office/officeart/2005/8/layout/chevron2"/>
    <dgm:cxn modelId="{3C9DA3A3-BA3D-44F6-9387-679BA36BA9AD}" type="presOf" srcId="{159BF415-12E0-4090-9AB6-434F60051269}" destId="{EF0F0CC2-8FB6-476D-AC5F-547CA6607029}" srcOrd="0" destOrd="0" presId="urn:microsoft.com/office/officeart/2005/8/layout/chevron2"/>
    <dgm:cxn modelId="{5DC5F3A3-E72F-4D6A-99A0-A9DD51AF4D12}" type="presOf" srcId="{47A15D9C-90CE-4AC8-8DC8-FBA9EEF0C475}" destId="{B393E837-522E-448A-92C6-F59CB5ADE984}" srcOrd="0" destOrd="0" presId="urn:microsoft.com/office/officeart/2005/8/layout/chevron2"/>
    <dgm:cxn modelId="{DEB172AD-6203-408A-9DBC-121D49CD716E}" srcId="{082CCB53-0774-4AEE-8EDB-3A30EFB1EE8E}" destId="{4A832391-7CE3-4686-8D46-607192975D8D}" srcOrd="2" destOrd="0" parTransId="{C46B9391-90D7-4E80-8543-87166E8489C2}" sibTransId="{6AECA619-F7DA-446B-ACA6-4419E32AEC92}"/>
    <dgm:cxn modelId="{EEC3F7B1-977B-48F6-9AE2-7E4171647578}" srcId="{4A832391-7CE3-4686-8D46-607192975D8D}" destId="{159BF415-12E0-4090-9AB6-434F60051269}" srcOrd="0" destOrd="0" parTransId="{275ED914-4409-4100-9638-07AA425F54ED}" sibTransId="{94B6DBA9-777A-446B-A8D7-EB788ACD5640}"/>
    <dgm:cxn modelId="{2779BBBA-FDB8-4BC3-8496-6C8E9AD14B9F}" type="presOf" srcId="{FC40F804-98B8-4D68-B21E-856B15305BF4}" destId="{FC9ABD4F-A694-4625-9D0A-A633C9AC9F84}" srcOrd="0" destOrd="0" presId="urn:microsoft.com/office/officeart/2005/8/layout/chevron2"/>
    <dgm:cxn modelId="{DB2F84CD-983E-41E4-80E3-09A093A7496C}" srcId="{1C2212E4-790F-40A1-9F21-18B3B68D641D}" destId="{74E82ED8-0CC8-41ED-9E46-FDD20CC954A8}" srcOrd="0" destOrd="0" parTransId="{ECA5A691-8945-48AA-9BB6-F0A8E7D4DE51}" sibTransId="{CC5909C1-FA01-42D5-8932-CD51376E5251}"/>
    <dgm:cxn modelId="{8743B7CD-CE1B-4C47-8A6D-53AA18EF56EF}" srcId="{FC40F804-98B8-4D68-B21E-856B15305BF4}" destId="{47A15D9C-90CE-4AC8-8DC8-FBA9EEF0C475}" srcOrd="0" destOrd="0" parTransId="{E0BE346E-1EF6-4C92-95C5-D669AFA91ED6}" sibTransId="{C99CE3B5-F511-4D53-B8FE-0237EBF9E4F5}"/>
    <dgm:cxn modelId="{F730ACE4-E274-4642-9D8D-FE70C0576D75}" srcId="{082CCB53-0774-4AEE-8EDB-3A30EFB1EE8E}" destId="{1C2212E4-790F-40A1-9F21-18B3B68D641D}" srcOrd="0" destOrd="0" parTransId="{3A16CB63-A333-4722-A22E-8FE554D73C33}" sibTransId="{F63F70D4-8194-4553-9B82-02D1F6A6FD51}"/>
    <dgm:cxn modelId="{8A0B76F5-CE10-4AAC-ADC8-3E196C3D41FC}" type="presOf" srcId="{1C2212E4-790F-40A1-9F21-18B3B68D641D}" destId="{5F26DDE8-3886-46B2-95C6-E65054B42C9A}" srcOrd="0" destOrd="0" presId="urn:microsoft.com/office/officeart/2005/8/layout/chevron2"/>
    <dgm:cxn modelId="{182DA370-9479-419A-8C2A-799ED8D7E741}" type="presParOf" srcId="{CB26A063-1B93-4ABD-87AF-655FB915F336}" destId="{2ADA1C98-ABDF-4EFC-A5AA-C42EC98E54A3}" srcOrd="0" destOrd="0" presId="urn:microsoft.com/office/officeart/2005/8/layout/chevron2"/>
    <dgm:cxn modelId="{B68621C9-D225-45F7-A49B-A57D4B5CCDBB}" type="presParOf" srcId="{2ADA1C98-ABDF-4EFC-A5AA-C42EC98E54A3}" destId="{5F26DDE8-3886-46B2-95C6-E65054B42C9A}" srcOrd="0" destOrd="0" presId="urn:microsoft.com/office/officeart/2005/8/layout/chevron2"/>
    <dgm:cxn modelId="{590E587A-8FDB-4CFB-9312-133FB1FD05B7}" type="presParOf" srcId="{2ADA1C98-ABDF-4EFC-A5AA-C42EC98E54A3}" destId="{E9F39448-91FD-4200-BACD-4F577CC408B3}" srcOrd="1" destOrd="0" presId="urn:microsoft.com/office/officeart/2005/8/layout/chevron2"/>
    <dgm:cxn modelId="{2C4E0072-F36A-4CAD-8812-49738ECC8A99}" type="presParOf" srcId="{CB26A063-1B93-4ABD-87AF-655FB915F336}" destId="{9356BDCC-DA30-4BA4-90DD-D5D913ECBDE4}" srcOrd="1" destOrd="0" presId="urn:microsoft.com/office/officeart/2005/8/layout/chevron2"/>
    <dgm:cxn modelId="{3B62D60A-A146-497C-9792-C0D27F20725D}" type="presParOf" srcId="{CB26A063-1B93-4ABD-87AF-655FB915F336}" destId="{5BA4949A-F678-4124-B9B0-038E12259B92}" srcOrd="2" destOrd="0" presId="urn:microsoft.com/office/officeart/2005/8/layout/chevron2"/>
    <dgm:cxn modelId="{55120145-0E47-422E-B4A5-FF558AD33B3E}" type="presParOf" srcId="{5BA4949A-F678-4124-B9B0-038E12259B92}" destId="{FC9ABD4F-A694-4625-9D0A-A633C9AC9F84}" srcOrd="0" destOrd="0" presId="urn:microsoft.com/office/officeart/2005/8/layout/chevron2"/>
    <dgm:cxn modelId="{137B1DE8-C1C5-4850-ABCE-89819A448605}" type="presParOf" srcId="{5BA4949A-F678-4124-B9B0-038E12259B92}" destId="{B393E837-522E-448A-92C6-F59CB5ADE984}" srcOrd="1" destOrd="0" presId="urn:microsoft.com/office/officeart/2005/8/layout/chevron2"/>
    <dgm:cxn modelId="{4848CF42-09D9-48E9-9445-1EEEAD451A9E}" type="presParOf" srcId="{CB26A063-1B93-4ABD-87AF-655FB915F336}" destId="{CDD3CAD6-1AE0-48EC-9091-A43A84F1CF46}" srcOrd="3" destOrd="0" presId="urn:microsoft.com/office/officeart/2005/8/layout/chevron2"/>
    <dgm:cxn modelId="{22EA2045-B856-4761-96CE-ACC6999AAE63}" type="presParOf" srcId="{CB26A063-1B93-4ABD-87AF-655FB915F336}" destId="{78E3C456-BF62-404F-830E-4E5F5F3F384D}" srcOrd="4" destOrd="0" presId="urn:microsoft.com/office/officeart/2005/8/layout/chevron2"/>
    <dgm:cxn modelId="{A034EFE3-689A-4F7F-BB66-F61BA25AF1CA}" type="presParOf" srcId="{78E3C456-BF62-404F-830E-4E5F5F3F384D}" destId="{BBCF11DC-40E9-4526-810C-0C8CB163D879}" srcOrd="0" destOrd="0" presId="urn:microsoft.com/office/officeart/2005/8/layout/chevron2"/>
    <dgm:cxn modelId="{DD55302B-D880-42A5-9B00-7F08DC761C4B}" type="presParOf" srcId="{78E3C456-BF62-404F-830E-4E5F5F3F384D}" destId="{EF0F0CC2-8FB6-476D-AC5F-547CA6607029}" srcOrd="1" destOrd="0" presId="urn:microsoft.com/office/officeart/2005/8/layout/chevron2"/>
    <dgm:cxn modelId="{2FFC88B4-C2BA-47A5-988C-5257903A7BEF}" type="presParOf" srcId="{CB26A063-1B93-4ABD-87AF-655FB915F336}" destId="{1B267D91-D430-4E07-AC01-676D87DACB3D}" srcOrd="5" destOrd="0" presId="urn:microsoft.com/office/officeart/2005/8/layout/chevron2"/>
    <dgm:cxn modelId="{E6E48002-C903-41E2-966D-FF7893C5DD3B}" type="presParOf" srcId="{CB26A063-1B93-4ABD-87AF-655FB915F336}" destId="{5B795143-0626-4C87-A056-4353343E4C00}" srcOrd="6" destOrd="0" presId="urn:microsoft.com/office/officeart/2005/8/layout/chevron2"/>
    <dgm:cxn modelId="{841D84ED-121F-4309-99DF-067E5BE3779D}" type="presParOf" srcId="{5B795143-0626-4C87-A056-4353343E4C00}" destId="{0FEE28D7-0B01-41A0-B52B-4D2A2E9B97D3}" srcOrd="0" destOrd="0" presId="urn:microsoft.com/office/officeart/2005/8/layout/chevron2"/>
    <dgm:cxn modelId="{5A335EC2-6D34-4A13-AB27-301D3811FCBD}" type="presParOf" srcId="{5B795143-0626-4C87-A056-4353343E4C00}" destId="{EB57AF1E-684C-45EF-826B-394B3946C51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082CCB53-0774-4AEE-8EDB-3A30EFB1EE8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1C2212E4-790F-40A1-9F21-18B3B68D641D}">
      <dgm:prSet phldrT="[Text]"/>
      <dgm:spPr/>
      <dgm:t>
        <a:bodyPr/>
        <a:lstStyle/>
        <a:p>
          <a:r>
            <a:rPr lang="en-US" b="1" dirty="0">
              <a:latin typeface="Arial" panose="020B0604020202020204" pitchFamily="34" charset="0"/>
              <a:cs typeface="Arial" panose="020B0604020202020204" pitchFamily="34" charset="0"/>
            </a:rPr>
            <a:t>RPD</a:t>
          </a:r>
        </a:p>
      </dgm:t>
    </dgm:pt>
    <dgm:pt modelId="{3A16CB63-A333-4722-A22E-8FE554D73C33}" type="parTrans" cxnId="{F730ACE4-E274-4642-9D8D-FE70C0576D75}">
      <dgm:prSet/>
      <dgm:spPr/>
      <dgm:t>
        <a:bodyPr/>
        <a:lstStyle/>
        <a:p>
          <a:endParaRPr lang="en-US">
            <a:latin typeface="Arial" panose="020B0604020202020204" pitchFamily="34" charset="0"/>
            <a:cs typeface="Arial" panose="020B0604020202020204" pitchFamily="34" charset="0"/>
          </a:endParaRPr>
        </a:p>
      </dgm:t>
    </dgm:pt>
    <dgm:pt modelId="{F63F70D4-8194-4553-9B82-02D1F6A6FD51}" type="sibTrans" cxnId="{F730ACE4-E274-4642-9D8D-FE70C0576D75}">
      <dgm:prSet/>
      <dgm:spPr/>
      <dgm:t>
        <a:bodyPr/>
        <a:lstStyle/>
        <a:p>
          <a:endParaRPr lang="en-US">
            <a:latin typeface="Arial" panose="020B0604020202020204" pitchFamily="34" charset="0"/>
            <a:cs typeface="Arial" panose="020B0604020202020204" pitchFamily="34" charset="0"/>
          </a:endParaRPr>
        </a:p>
      </dgm:t>
    </dgm:pt>
    <dgm:pt modelId="{74E82ED8-0CC8-41ED-9E46-FDD20CC954A8}">
      <dgm:prSet phldrT="[Text]"/>
      <dgm:spPr/>
      <dgm:t>
        <a:bodyPr/>
        <a:lstStyle/>
        <a:p>
          <a:r>
            <a:rPr lang="en-US" dirty="0">
              <a:latin typeface="Arial" panose="020B0604020202020204" pitchFamily="34" charset="0"/>
              <a:cs typeface="Arial" panose="020B0604020202020204" pitchFamily="34" charset="0"/>
            </a:rPr>
            <a:t>What/when are the hypothetical production requirements (</a:t>
          </a:r>
          <a:r>
            <a:rPr lang="en-US" b="1" dirty="0">
              <a:latin typeface="Arial" panose="020B0604020202020204" pitchFamily="34" charset="0"/>
              <a:cs typeface="Arial" panose="020B0604020202020204" pitchFamily="34" charset="0"/>
            </a:rPr>
            <a:t>NA-18</a:t>
          </a:r>
          <a:r>
            <a:rPr lang="en-US" dirty="0">
              <a:latin typeface="Arial" panose="020B0604020202020204" pitchFamily="34" charset="0"/>
              <a:cs typeface="Arial" panose="020B0604020202020204" pitchFamily="34" charset="0"/>
            </a:rPr>
            <a:t>)</a:t>
          </a:r>
        </a:p>
      </dgm:t>
    </dgm:pt>
    <dgm:pt modelId="{ECA5A691-8945-48AA-9BB6-F0A8E7D4DE51}" type="parTrans" cxnId="{DB2F84CD-983E-41E4-80E3-09A093A7496C}">
      <dgm:prSet/>
      <dgm:spPr/>
      <dgm:t>
        <a:bodyPr/>
        <a:lstStyle/>
        <a:p>
          <a:endParaRPr lang="en-US">
            <a:latin typeface="Arial" panose="020B0604020202020204" pitchFamily="34" charset="0"/>
            <a:cs typeface="Arial" panose="020B0604020202020204" pitchFamily="34" charset="0"/>
          </a:endParaRPr>
        </a:p>
      </dgm:t>
    </dgm:pt>
    <dgm:pt modelId="{CC5909C1-FA01-42D5-8932-CD51376E5251}" type="sibTrans" cxnId="{DB2F84CD-983E-41E4-80E3-09A093A7496C}">
      <dgm:prSet/>
      <dgm:spPr/>
      <dgm:t>
        <a:bodyPr/>
        <a:lstStyle/>
        <a:p>
          <a:endParaRPr lang="en-US">
            <a:latin typeface="Arial" panose="020B0604020202020204" pitchFamily="34" charset="0"/>
            <a:cs typeface="Arial" panose="020B0604020202020204" pitchFamily="34" charset="0"/>
          </a:endParaRPr>
        </a:p>
      </dgm:t>
    </dgm:pt>
    <dgm:pt modelId="{FC40F804-98B8-4D68-B21E-856B15305BF4}">
      <dgm:prSet phldrT="[Text]"/>
      <dgm:spPr>
        <a:solidFill>
          <a:schemeClr val="accent2"/>
        </a:solidFill>
        <a:ln>
          <a:solidFill>
            <a:schemeClr val="accent2">
              <a:lumMod val="50000"/>
            </a:schemeClr>
          </a:solidFill>
        </a:ln>
      </dgm:spPr>
      <dgm:t>
        <a:bodyPr/>
        <a:lstStyle/>
        <a:p>
          <a:r>
            <a:rPr lang="en-US" b="1" dirty="0">
              <a:latin typeface="Arial" panose="020B0604020202020204" pitchFamily="34" charset="0"/>
              <a:cs typeface="Arial" panose="020B0604020202020204" pitchFamily="34" charset="0"/>
            </a:rPr>
            <a:t>Capacity</a:t>
          </a:r>
        </a:p>
      </dgm:t>
    </dgm:pt>
    <dgm:pt modelId="{214CD9D3-F290-480B-BBCF-BBED48B21C69}" type="parTrans" cxnId="{34BD5520-F5CA-4457-9345-B8FF61B4E6F7}">
      <dgm:prSet/>
      <dgm:spPr/>
      <dgm:t>
        <a:bodyPr/>
        <a:lstStyle/>
        <a:p>
          <a:endParaRPr lang="en-US">
            <a:latin typeface="Arial" panose="020B0604020202020204" pitchFamily="34" charset="0"/>
            <a:cs typeface="Arial" panose="020B0604020202020204" pitchFamily="34" charset="0"/>
          </a:endParaRPr>
        </a:p>
      </dgm:t>
    </dgm:pt>
    <dgm:pt modelId="{46DB5C9D-B479-4750-B1B5-6EBE70BD2286}" type="sibTrans" cxnId="{34BD5520-F5CA-4457-9345-B8FF61B4E6F7}">
      <dgm:prSet/>
      <dgm:spPr/>
      <dgm:t>
        <a:bodyPr/>
        <a:lstStyle/>
        <a:p>
          <a:endParaRPr lang="en-US">
            <a:latin typeface="Arial" panose="020B0604020202020204" pitchFamily="34" charset="0"/>
            <a:cs typeface="Arial" panose="020B0604020202020204" pitchFamily="34" charset="0"/>
          </a:endParaRPr>
        </a:p>
      </dgm:t>
    </dgm:pt>
    <dgm:pt modelId="{47A15D9C-90CE-4AC8-8DC8-FBA9EEF0C475}">
      <dgm:prSet phldrT="[Text]"/>
      <dgm:spPr/>
      <dgm:t>
        <a:bodyPr/>
        <a:lstStyle/>
        <a:p>
          <a:r>
            <a:rPr lang="en-US" dirty="0">
              <a:solidFill>
                <a:schemeClr val="accent2">
                  <a:lumMod val="50000"/>
                </a:schemeClr>
              </a:solidFill>
              <a:latin typeface="Arial" panose="020B0604020202020204" pitchFamily="34" charset="0"/>
              <a:cs typeface="Arial" panose="020B0604020202020204" pitchFamily="34" charset="0"/>
            </a:rPr>
            <a:t>Use SCORE complexity factors to compare future scenario peak demand with current Program of Record peak demand (see next slide)</a:t>
          </a:r>
        </a:p>
      </dgm:t>
    </dgm:pt>
    <dgm:pt modelId="{E0BE346E-1EF6-4C92-95C5-D669AFA91ED6}" type="parTrans" cxnId="{8743B7CD-CE1B-4C47-8A6D-53AA18EF56EF}">
      <dgm:prSet/>
      <dgm:spPr/>
      <dgm:t>
        <a:bodyPr/>
        <a:lstStyle/>
        <a:p>
          <a:endParaRPr lang="en-US">
            <a:latin typeface="Arial" panose="020B0604020202020204" pitchFamily="34" charset="0"/>
            <a:cs typeface="Arial" panose="020B0604020202020204" pitchFamily="34" charset="0"/>
          </a:endParaRPr>
        </a:p>
      </dgm:t>
    </dgm:pt>
    <dgm:pt modelId="{C99CE3B5-F511-4D53-B8FE-0237EBF9E4F5}" type="sibTrans" cxnId="{8743B7CD-CE1B-4C47-8A6D-53AA18EF56EF}">
      <dgm:prSet/>
      <dgm:spPr/>
      <dgm:t>
        <a:bodyPr/>
        <a:lstStyle/>
        <a:p>
          <a:endParaRPr lang="en-US">
            <a:latin typeface="Arial" panose="020B0604020202020204" pitchFamily="34" charset="0"/>
            <a:cs typeface="Arial" panose="020B0604020202020204" pitchFamily="34" charset="0"/>
          </a:endParaRPr>
        </a:p>
      </dgm:t>
    </dgm:pt>
    <dgm:pt modelId="{4A832391-7CE3-4686-8D46-607192975D8D}">
      <dgm:prSet phldrT="[Text]"/>
      <dgm:spPr/>
      <dgm:t>
        <a:bodyPr/>
        <a:lstStyle/>
        <a:p>
          <a:r>
            <a:rPr lang="en-US" b="1" dirty="0">
              <a:latin typeface="Arial" panose="020B0604020202020204" pitchFamily="34" charset="0"/>
              <a:cs typeface="Arial" panose="020B0604020202020204" pitchFamily="34" charset="0"/>
            </a:rPr>
            <a:t>Mapping</a:t>
          </a:r>
        </a:p>
      </dgm:t>
    </dgm:pt>
    <dgm:pt modelId="{C46B9391-90D7-4E80-8543-87166E8489C2}" type="parTrans" cxnId="{DEB172AD-6203-408A-9DBC-121D49CD716E}">
      <dgm:prSet/>
      <dgm:spPr/>
      <dgm:t>
        <a:bodyPr/>
        <a:lstStyle/>
        <a:p>
          <a:endParaRPr lang="en-US">
            <a:latin typeface="Arial" panose="020B0604020202020204" pitchFamily="34" charset="0"/>
            <a:cs typeface="Arial" panose="020B0604020202020204" pitchFamily="34" charset="0"/>
          </a:endParaRPr>
        </a:p>
      </dgm:t>
    </dgm:pt>
    <dgm:pt modelId="{6AECA619-F7DA-446B-ACA6-4419E32AEC92}" type="sibTrans" cxnId="{DEB172AD-6203-408A-9DBC-121D49CD716E}">
      <dgm:prSet/>
      <dgm:spPr/>
      <dgm:t>
        <a:bodyPr/>
        <a:lstStyle/>
        <a:p>
          <a:endParaRPr lang="en-US">
            <a:latin typeface="Arial" panose="020B0604020202020204" pitchFamily="34" charset="0"/>
            <a:cs typeface="Arial" panose="020B0604020202020204" pitchFamily="34" charset="0"/>
          </a:endParaRPr>
        </a:p>
      </dgm:t>
    </dgm:pt>
    <dgm:pt modelId="{159BF415-12E0-4090-9AB6-434F60051269}">
      <dgm:prSet phldrT="[Text]"/>
      <dgm:spPr/>
      <dgm:t>
        <a:bodyPr/>
        <a:lstStyle/>
        <a:p>
          <a:r>
            <a:rPr lang="en-US" dirty="0">
              <a:latin typeface="Arial" panose="020B0604020202020204" pitchFamily="34" charset="0"/>
              <a:cs typeface="Arial" panose="020B0604020202020204" pitchFamily="34" charset="0"/>
            </a:rPr>
            <a:t>Leverage existing mapping between capabilities and equipment/ facilities to derive specific equipment/facility gaps (</a:t>
          </a:r>
          <a:r>
            <a:rPr lang="en-US" b="1" dirty="0">
              <a:latin typeface="Arial" panose="020B0604020202020204" pitchFamily="34" charset="0"/>
              <a:cs typeface="Arial" panose="020B0604020202020204" pitchFamily="34" charset="0"/>
            </a:rPr>
            <a:t>NA-12 PCH</a:t>
          </a:r>
          <a:r>
            <a:rPr lang="en-US" dirty="0">
              <a:latin typeface="Arial" panose="020B0604020202020204" pitchFamily="34" charset="0"/>
              <a:cs typeface="Arial" panose="020B0604020202020204" pitchFamily="34" charset="0"/>
            </a:rPr>
            <a:t>)</a:t>
          </a:r>
        </a:p>
      </dgm:t>
    </dgm:pt>
    <dgm:pt modelId="{275ED914-4409-4100-9638-07AA425F54ED}" type="parTrans" cxnId="{EEC3F7B1-977B-48F6-9AE2-7E4171647578}">
      <dgm:prSet/>
      <dgm:spPr/>
      <dgm:t>
        <a:bodyPr/>
        <a:lstStyle/>
        <a:p>
          <a:endParaRPr lang="en-US">
            <a:latin typeface="Arial" panose="020B0604020202020204" pitchFamily="34" charset="0"/>
            <a:cs typeface="Arial" panose="020B0604020202020204" pitchFamily="34" charset="0"/>
          </a:endParaRPr>
        </a:p>
      </dgm:t>
    </dgm:pt>
    <dgm:pt modelId="{94B6DBA9-777A-446B-A8D7-EB788ACD5640}" type="sibTrans" cxnId="{EEC3F7B1-977B-48F6-9AE2-7E4171647578}">
      <dgm:prSet/>
      <dgm:spPr/>
      <dgm:t>
        <a:bodyPr/>
        <a:lstStyle/>
        <a:p>
          <a:endParaRPr lang="en-US">
            <a:latin typeface="Arial" panose="020B0604020202020204" pitchFamily="34" charset="0"/>
            <a:cs typeface="Arial" panose="020B0604020202020204" pitchFamily="34" charset="0"/>
          </a:endParaRPr>
        </a:p>
      </dgm:t>
    </dgm:pt>
    <dgm:pt modelId="{F1B339A1-15AC-471A-9492-01544A5C6807}">
      <dgm:prSet phldrT="[Text]"/>
      <dgm:spPr/>
      <dgm:t>
        <a:bodyPr/>
        <a:lstStyle/>
        <a:p>
          <a:r>
            <a:rPr lang="en-US" b="1" dirty="0">
              <a:latin typeface="Arial" panose="020B0604020202020204" pitchFamily="34" charset="0"/>
              <a:cs typeface="Arial" panose="020B0604020202020204" pitchFamily="34" charset="0"/>
            </a:rPr>
            <a:t>Cost/ Schedule</a:t>
          </a:r>
        </a:p>
      </dgm:t>
    </dgm:pt>
    <dgm:pt modelId="{DA9036CA-0376-411C-A22D-262834F0866A}" type="parTrans" cxnId="{928F183B-702D-40BE-98B6-55B8CC199790}">
      <dgm:prSet/>
      <dgm:spPr/>
      <dgm:t>
        <a:bodyPr/>
        <a:lstStyle/>
        <a:p>
          <a:endParaRPr lang="en-US">
            <a:latin typeface="Arial" panose="020B0604020202020204" pitchFamily="34" charset="0"/>
            <a:cs typeface="Arial" panose="020B0604020202020204" pitchFamily="34" charset="0"/>
          </a:endParaRPr>
        </a:p>
      </dgm:t>
    </dgm:pt>
    <dgm:pt modelId="{3253C03C-CCF1-4112-98E5-1F49BBBABF54}" type="sibTrans" cxnId="{928F183B-702D-40BE-98B6-55B8CC199790}">
      <dgm:prSet/>
      <dgm:spPr/>
      <dgm:t>
        <a:bodyPr/>
        <a:lstStyle/>
        <a:p>
          <a:endParaRPr lang="en-US">
            <a:latin typeface="Arial" panose="020B0604020202020204" pitchFamily="34" charset="0"/>
            <a:cs typeface="Arial" panose="020B0604020202020204" pitchFamily="34" charset="0"/>
          </a:endParaRPr>
        </a:p>
      </dgm:t>
    </dgm:pt>
    <dgm:pt modelId="{CE52C7F4-71F6-4AA4-A05C-29D37C2EC9DA}">
      <dgm:prSet/>
      <dgm:spPr/>
      <dgm:t>
        <a:bodyPr/>
        <a:lstStyle/>
        <a:p>
          <a:r>
            <a:rPr lang="en-US" dirty="0">
              <a:latin typeface="Arial" panose="020B0604020202020204" pitchFamily="34" charset="0"/>
              <a:cs typeface="Arial" panose="020B0604020202020204" pitchFamily="34" charset="0"/>
            </a:rPr>
            <a:t>Interpreting gaps as GSF requirements, generate cost and schedule estimates to close equipment/facility gaps by production need dates (</a:t>
          </a:r>
          <a:r>
            <a:rPr lang="en-US" b="1" dirty="0">
              <a:latin typeface="Arial" panose="020B0604020202020204" pitchFamily="34" charset="0"/>
              <a:cs typeface="Arial" panose="020B0604020202020204" pitchFamily="34" charset="0"/>
            </a:rPr>
            <a:t>PA&amp;E</a:t>
          </a:r>
          <a:r>
            <a:rPr lang="en-US" dirty="0">
              <a:latin typeface="Arial" panose="020B0604020202020204" pitchFamily="34" charset="0"/>
              <a:cs typeface="Arial" panose="020B0604020202020204" pitchFamily="34" charset="0"/>
            </a:rPr>
            <a:t>)</a:t>
          </a:r>
        </a:p>
      </dgm:t>
    </dgm:pt>
    <dgm:pt modelId="{EC9E2DC2-9A51-4681-97C1-23CB06B78C66}" type="parTrans" cxnId="{9F728656-F630-42E7-8C29-1F2A35BBD30F}">
      <dgm:prSet/>
      <dgm:spPr/>
      <dgm:t>
        <a:bodyPr/>
        <a:lstStyle/>
        <a:p>
          <a:endParaRPr lang="en-US">
            <a:latin typeface="Arial" panose="020B0604020202020204" pitchFamily="34" charset="0"/>
            <a:cs typeface="Arial" panose="020B0604020202020204" pitchFamily="34" charset="0"/>
          </a:endParaRPr>
        </a:p>
      </dgm:t>
    </dgm:pt>
    <dgm:pt modelId="{4FEC1648-9751-452F-9680-EBBD9DA3A09A}" type="sibTrans" cxnId="{9F728656-F630-42E7-8C29-1F2A35BBD30F}">
      <dgm:prSet/>
      <dgm:spPr/>
      <dgm:t>
        <a:bodyPr/>
        <a:lstStyle/>
        <a:p>
          <a:endParaRPr lang="en-US">
            <a:latin typeface="Arial" panose="020B0604020202020204" pitchFamily="34" charset="0"/>
            <a:cs typeface="Arial" panose="020B0604020202020204" pitchFamily="34" charset="0"/>
          </a:endParaRPr>
        </a:p>
      </dgm:t>
    </dgm:pt>
    <dgm:pt modelId="{CB26A063-1B93-4ABD-87AF-655FB915F336}" type="pres">
      <dgm:prSet presAssocID="{082CCB53-0774-4AEE-8EDB-3A30EFB1EE8E}" presName="linearFlow" presStyleCnt="0">
        <dgm:presLayoutVars>
          <dgm:dir/>
          <dgm:animLvl val="lvl"/>
          <dgm:resizeHandles val="exact"/>
        </dgm:presLayoutVars>
      </dgm:prSet>
      <dgm:spPr/>
    </dgm:pt>
    <dgm:pt modelId="{2ADA1C98-ABDF-4EFC-A5AA-C42EC98E54A3}" type="pres">
      <dgm:prSet presAssocID="{1C2212E4-790F-40A1-9F21-18B3B68D641D}" presName="composite" presStyleCnt="0"/>
      <dgm:spPr/>
    </dgm:pt>
    <dgm:pt modelId="{5F26DDE8-3886-46B2-95C6-E65054B42C9A}" type="pres">
      <dgm:prSet presAssocID="{1C2212E4-790F-40A1-9F21-18B3B68D641D}" presName="parentText" presStyleLbl="alignNode1" presStyleIdx="0" presStyleCnt="4">
        <dgm:presLayoutVars>
          <dgm:chMax val="1"/>
          <dgm:bulletEnabled val="1"/>
        </dgm:presLayoutVars>
      </dgm:prSet>
      <dgm:spPr/>
    </dgm:pt>
    <dgm:pt modelId="{E9F39448-91FD-4200-BACD-4F577CC408B3}" type="pres">
      <dgm:prSet presAssocID="{1C2212E4-790F-40A1-9F21-18B3B68D641D}" presName="descendantText" presStyleLbl="alignAcc1" presStyleIdx="0" presStyleCnt="4">
        <dgm:presLayoutVars>
          <dgm:bulletEnabled val="1"/>
        </dgm:presLayoutVars>
      </dgm:prSet>
      <dgm:spPr/>
    </dgm:pt>
    <dgm:pt modelId="{9356BDCC-DA30-4BA4-90DD-D5D913ECBDE4}" type="pres">
      <dgm:prSet presAssocID="{F63F70D4-8194-4553-9B82-02D1F6A6FD51}" presName="sp" presStyleCnt="0"/>
      <dgm:spPr/>
    </dgm:pt>
    <dgm:pt modelId="{5BA4949A-F678-4124-B9B0-038E12259B92}" type="pres">
      <dgm:prSet presAssocID="{FC40F804-98B8-4D68-B21E-856B15305BF4}" presName="composite" presStyleCnt="0"/>
      <dgm:spPr/>
    </dgm:pt>
    <dgm:pt modelId="{FC9ABD4F-A694-4625-9D0A-A633C9AC9F84}" type="pres">
      <dgm:prSet presAssocID="{FC40F804-98B8-4D68-B21E-856B15305BF4}" presName="parentText" presStyleLbl="alignNode1" presStyleIdx="1" presStyleCnt="4">
        <dgm:presLayoutVars>
          <dgm:chMax val="1"/>
          <dgm:bulletEnabled val="1"/>
        </dgm:presLayoutVars>
      </dgm:prSet>
      <dgm:spPr/>
    </dgm:pt>
    <dgm:pt modelId="{B393E837-522E-448A-92C6-F59CB5ADE984}" type="pres">
      <dgm:prSet presAssocID="{FC40F804-98B8-4D68-B21E-856B15305BF4}" presName="descendantText" presStyleLbl="alignAcc1" presStyleIdx="1" presStyleCnt="4">
        <dgm:presLayoutVars>
          <dgm:bulletEnabled val="1"/>
        </dgm:presLayoutVars>
      </dgm:prSet>
      <dgm:spPr/>
    </dgm:pt>
    <dgm:pt modelId="{CDD3CAD6-1AE0-48EC-9091-A43A84F1CF46}" type="pres">
      <dgm:prSet presAssocID="{46DB5C9D-B479-4750-B1B5-6EBE70BD2286}" presName="sp" presStyleCnt="0"/>
      <dgm:spPr/>
    </dgm:pt>
    <dgm:pt modelId="{78E3C456-BF62-404F-830E-4E5F5F3F384D}" type="pres">
      <dgm:prSet presAssocID="{4A832391-7CE3-4686-8D46-607192975D8D}" presName="composite" presStyleCnt="0"/>
      <dgm:spPr/>
    </dgm:pt>
    <dgm:pt modelId="{BBCF11DC-40E9-4526-810C-0C8CB163D879}" type="pres">
      <dgm:prSet presAssocID="{4A832391-7CE3-4686-8D46-607192975D8D}" presName="parentText" presStyleLbl="alignNode1" presStyleIdx="2" presStyleCnt="4">
        <dgm:presLayoutVars>
          <dgm:chMax val="1"/>
          <dgm:bulletEnabled val="1"/>
        </dgm:presLayoutVars>
      </dgm:prSet>
      <dgm:spPr/>
    </dgm:pt>
    <dgm:pt modelId="{EF0F0CC2-8FB6-476D-AC5F-547CA6607029}" type="pres">
      <dgm:prSet presAssocID="{4A832391-7CE3-4686-8D46-607192975D8D}" presName="descendantText" presStyleLbl="alignAcc1" presStyleIdx="2" presStyleCnt="4">
        <dgm:presLayoutVars>
          <dgm:bulletEnabled val="1"/>
        </dgm:presLayoutVars>
      </dgm:prSet>
      <dgm:spPr/>
    </dgm:pt>
    <dgm:pt modelId="{1B267D91-D430-4E07-AC01-676D87DACB3D}" type="pres">
      <dgm:prSet presAssocID="{6AECA619-F7DA-446B-ACA6-4419E32AEC92}" presName="sp" presStyleCnt="0"/>
      <dgm:spPr/>
    </dgm:pt>
    <dgm:pt modelId="{5B795143-0626-4C87-A056-4353343E4C00}" type="pres">
      <dgm:prSet presAssocID="{F1B339A1-15AC-471A-9492-01544A5C6807}" presName="composite" presStyleCnt="0"/>
      <dgm:spPr/>
    </dgm:pt>
    <dgm:pt modelId="{0FEE28D7-0B01-41A0-B52B-4D2A2E9B97D3}" type="pres">
      <dgm:prSet presAssocID="{F1B339A1-15AC-471A-9492-01544A5C6807}" presName="parentText" presStyleLbl="alignNode1" presStyleIdx="3" presStyleCnt="4">
        <dgm:presLayoutVars>
          <dgm:chMax val="1"/>
          <dgm:bulletEnabled val="1"/>
        </dgm:presLayoutVars>
      </dgm:prSet>
      <dgm:spPr/>
    </dgm:pt>
    <dgm:pt modelId="{EB57AF1E-684C-45EF-826B-394B3946C514}" type="pres">
      <dgm:prSet presAssocID="{F1B339A1-15AC-471A-9492-01544A5C6807}" presName="descendantText" presStyleLbl="alignAcc1" presStyleIdx="3" presStyleCnt="4">
        <dgm:presLayoutVars>
          <dgm:bulletEnabled val="1"/>
        </dgm:presLayoutVars>
      </dgm:prSet>
      <dgm:spPr/>
    </dgm:pt>
  </dgm:ptLst>
  <dgm:cxnLst>
    <dgm:cxn modelId="{34BD5520-F5CA-4457-9345-B8FF61B4E6F7}" srcId="{082CCB53-0774-4AEE-8EDB-3A30EFB1EE8E}" destId="{FC40F804-98B8-4D68-B21E-856B15305BF4}" srcOrd="1" destOrd="0" parTransId="{214CD9D3-F290-480B-BBCF-BBED48B21C69}" sibTransId="{46DB5C9D-B479-4750-B1B5-6EBE70BD2286}"/>
    <dgm:cxn modelId="{330ED825-278C-4D18-BD64-35FE852700AE}" type="presOf" srcId="{CE52C7F4-71F6-4AA4-A05C-29D37C2EC9DA}" destId="{EB57AF1E-684C-45EF-826B-394B3946C514}" srcOrd="0" destOrd="0" presId="urn:microsoft.com/office/officeart/2005/8/layout/chevron2"/>
    <dgm:cxn modelId="{70D75F28-6191-48EC-AD61-F36F77101B45}" type="presOf" srcId="{4A832391-7CE3-4686-8D46-607192975D8D}" destId="{BBCF11DC-40E9-4526-810C-0C8CB163D879}" srcOrd="0" destOrd="0" presId="urn:microsoft.com/office/officeart/2005/8/layout/chevron2"/>
    <dgm:cxn modelId="{307F2F32-5823-4D41-B72D-3E73E7567F3E}" type="presOf" srcId="{F1B339A1-15AC-471A-9492-01544A5C6807}" destId="{0FEE28D7-0B01-41A0-B52B-4D2A2E9B97D3}" srcOrd="0" destOrd="0" presId="urn:microsoft.com/office/officeart/2005/8/layout/chevron2"/>
    <dgm:cxn modelId="{928F183B-702D-40BE-98B6-55B8CC199790}" srcId="{082CCB53-0774-4AEE-8EDB-3A30EFB1EE8E}" destId="{F1B339A1-15AC-471A-9492-01544A5C6807}" srcOrd="3" destOrd="0" parTransId="{DA9036CA-0376-411C-A22D-262834F0866A}" sibTransId="{3253C03C-CCF1-4112-98E5-1F49BBBABF54}"/>
    <dgm:cxn modelId="{9F728656-F630-42E7-8C29-1F2A35BBD30F}" srcId="{F1B339A1-15AC-471A-9492-01544A5C6807}" destId="{CE52C7F4-71F6-4AA4-A05C-29D37C2EC9DA}" srcOrd="0" destOrd="0" parTransId="{EC9E2DC2-9A51-4681-97C1-23CB06B78C66}" sibTransId="{4FEC1648-9751-452F-9680-EBBD9DA3A09A}"/>
    <dgm:cxn modelId="{7267F279-2E56-4AA2-93F3-188F745D36C2}" type="presOf" srcId="{74E82ED8-0CC8-41ED-9E46-FDD20CC954A8}" destId="{E9F39448-91FD-4200-BACD-4F577CC408B3}" srcOrd="0" destOrd="0" presId="urn:microsoft.com/office/officeart/2005/8/layout/chevron2"/>
    <dgm:cxn modelId="{63A37F82-D84A-46DD-A08A-A26E8CB3DA78}" type="presOf" srcId="{082CCB53-0774-4AEE-8EDB-3A30EFB1EE8E}" destId="{CB26A063-1B93-4ABD-87AF-655FB915F336}" srcOrd="0" destOrd="0" presId="urn:microsoft.com/office/officeart/2005/8/layout/chevron2"/>
    <dgm:cxn modelId="{3C9DA3A3-BA3D-44F6-9387-679BA36BA9AD}" type="presOf" srcId="{159BF415-12E0-4090-9AB6-434F60051269}" destId="{EF0F0CC2-8FB6-476D-AC5F-547CA6607029}" srcOrd="0" destOrd="0" presId="urn:microsoft.com/office/officeart/2005/8/layout/chevron2"/>
    <dgm:cxn modelId="{5DC5F3A3-E72F-4D6A-99A0-A9DD51AF4D12}" type="presOf" srcId="{47A15D9C-90CE-4AC8-8DC8-FBA9EEF0C475}" destId="{B393E837-522E-448A-92C6-F59CB5ADE984}" srcOrd="0" destOrd="0" presId="urn:microsoft.com/office/officeart/2005/8/layout/chevron2"/>
    <dgm:cxn modelId="{DEB172AD-6203-408A-9DBC-121D49CD716E}" srcId="{082CCB53-0774-4AEE-8EDB-3A30EFB1EE8E}" destId="{4A832391-7CE3-4686-8D46-607192975D8D}" srcOrd="2" destOrd="0" parTransId="{C46B9391-90D7-4E80-8543-87166E8489C2}" sibTransId="{6AECA619-F7DA-446B-ACA6-4419E32AEC92}"/>
    <dgm:cxn modelId="{EEC3F7B1-977B-48F6-9AE2-7E4171647578}" srcId="{4A832391-7CE3-4686-8D46-607192975D8D}" destId="{159BF415-12E0-4090-9AB6-434F60051269}" srcOrd="0" destOrd="0" parTransId="{275ED914-4409-4100-9638-07AA425F54ED}" sibTransId="{94B6DBA9-777A-446B-A8D7-EB788ACD5640}"/>
    <dgm:cxn modelId="{2779BBBA-FDB8-4BC3-8496-6C8E9AD14B9F}" type="presOf" srcId="{FC40F804-98B8-4D68-B21E-856B15305BF4}" destId="{FC9ABD4F-A694-4625-9D0A-A633C9AC9F84}" srcOrd="0" destOrd="0" presId="urn:microsoft.com/office/officeart/2005/8/layout/chevron2"/>
    <dgm:cxn modelId="{DB2F84CD-983E-41E4-80E3-09A093A7496C}" srcId="{1C2212E4-790F-40A1-9F21-18B3B68D641D}" destId="{74E82ED8-0CC8-41ED-9E46-FDD20CC954A8}" srcOrd="0" destOrd="0" parTransId="{ECA5A691-8945-48AA-9BB6-F0A8E7D4DE51}" sibTransId="{CC5909C1-FA01-42D5-8932-CD51376E5251}"/>
    <dgm:cxn modelId="{8743B7CD-CE1B-4C47-8A6D-53AA18EF56EF}" srcId="{FC40F804-98B8-4D68-B21E-856B15305BF4}" destId="{47A15D9C-90CE-4AC8-8DC8-FBA9EEF0C475}" srcOrd="0" destOrd="0" parTransId="{E0BE346E-1EF6-4C92-95C5-D669AFA91ED6}" sibTransId="{C99CE3B5-F511-4D53-B8FE-0237EBF9E4F5}"/>
    <dgm:cxn modelId="{F730ACE4-E274-4642-9D8D-FE70C0576D75}" srcId="{082CCB53-0774-4AEE-8EDB-3A30EFB1EE8E}" destId="{1C2212E4-790F-40A1-9F21-18B3B68D641D}" srcOrd="0" destOrd="0" parTransId="{3A16CB63-A333-4722-A22E-8FE554D73C33}" sibTransId="{F63F70D4-8194-4553-9B82-02D1F6A6FD51}"/>
    <dgm:cxn modelId="{8A0B76F5-CE10-4AAC-ADC8-3E196C3D41FC}" type="presOf" srcId="{1C2212E4-790F-40A1-9F21-18B3B68D641D}" destId="{5F26DDE8-3886-46B2-95C6-E65054B42C9A}" srcOrd="0" destOrd="0" presId="urn:microsoft.com/office/officeart/2005/8/layout/chevron2"/>
    <dgm:cxn modelId="{182DA370-9479-419A-8C2A-799ED8D7E741}" type="presParOf" srcId="{CB26A063-1B93-4ABD-87AF-655FB915F336}" destId="{2ADA1C98-ABDF-4EFC-A5AA-C42EC98E54A3}" srcOrd="0" destOrd="0" presId="urn:microsoft.com/office/officeart/2005/8/layout/chevron2"/>
    <dgm:cxn modelId="{B68621C9-D225-45F7-A49B-A57D4B5CCDBB}" type="presParOf" srcId="{2ADA1C98-ABDF-4EFC-A5AA-C42EC98E54A3}" destId="{5F26DDE8-3886-46B2-95C6-E65054B42C9A}" srcOrd="0" destOrd="0" presId="urn:microsoft.com/office/officeart/2005/8/layout/chevron2"/>
    <dgm:cxn modelId="{590E587A-8FDB-4CFB-9312-133FB1FD05B7}" type="presParOf" srcId="{2ADA1C98-ABDF-4EFC-A5AA-C42EC98E54A3}" destId="{E9F39448-91FD-4200-BACD-4F577CC408B3}" srcOrd="1" destOrd="0" presId="urn:microsoft.com/office/officeart/2005/8/layout/chevron2"/>
    <dgm:cxn modelId="{2C4E0072-F36A-4CAD-8812-49738ECC8A99}" type="presParOf" srcId="{CB26A063-1B93-4ABD-87AF-655FB915F336}" destId="{9356BDCC-DA30-4BA4-90DD-D5D913ECBDE4}" srcOrd="1" destOrd="0" presId="urn:microsoft.com/office/officeart/2005/8/layout/chevron2"/>
    <dgm:cxn modelId="{3B62D60A-A146-497C-9792-C0D27F20725D}" type="presParOf" srcId="{CB26A063-1B93-4ABD-87AF-655FB915F336}" destId="{5BA4949A-F678-4124-B9B0-038E12259B92}" srcOrd="2" destOrd="0" presId="urn:microsoft.com/office/officeart/2005/8/layout/chevron2"/>
    <dgm:cxn modelId="{55120145-0E47-422E-B4A5-FF558AD33B3E}" type="presParOf" srcId="{5BA4949A-F678-4124-B9B0-038E12259B92}" destId="{FC9ABD4F-A694-4625-9D0A-A633C9AC9F84}" srcOrd="0" destOrd="0" presId="urn:microsoft.com/office/officeart/2005/8/layout/chevron2"/>
    <dgm:cxn modelId="{137B1DE8-C1C5-4850-ABCE-89819A448605}" type="presParOf" srcId="{5BA4949A-F678-4124-B9B0-038E12259B92}" destId="{B393E837-522E-448A-92C6-F59CB5ADE984}" srcOrd="1" destOrd="0" presId="urn:microsoft.com/office/officeart/2005/8/layout/chevron2"/>
    <dgm:cxn modelId="{4848CF42-09D9-48E9-9445-1EEEAD451A9E}" type="presParOf" srcId="{CB26A063-1B93-4ABD-87AF-655FB915F336}" destId="{CDD3CAD6-1AE0-48EC-9091-A43A84F1CF46}" srcOrd="3" destOrd="0" presId="urn:microsoft.com/office/officeart/2005/8/layout/chevron2"/>
    <dgm:cxn modelId="{22EA2045-B856-4761-96CE-ACC6999AAE63}" type="presParOf" srcId="{CB26A063-1B93-4ABD-87AF-655FB915F336}" destId="{78E3C456-BF62-404F-830E-4E5F5F3F384D}" srcOrd="4" destOrd="0" presId="urn:microsoft.com/office/officeart/2005/8/layout/chevron2"/>
    <dgm:cxn modelId="{A034EFE3-689A-4F7F-BB66-F61BA25AF1CA}" type="presParOf" srcId="{78E3C456-BF62-404F-830E-4E5F5F3F384D}" destId="{BBCF11DC-40E9-4526-810C-0C8CB163D879}" srcOrd="0" destOrd="0" presId="urn:microsoft.com/office/officeart/2005/8/layout/chevron2"/>
    <dgm:cxn modelId="{DD55302B-D880-42A5-9B00-7F08DC761C4B}" type="presParOf" srcId="{78E3C456-BF62-404F-830E-4E5F5F3F384D}" destId="{EF0F0CC2-8FB6-476D-AC5F-547CA6607029}" srcOrd="1" destOrd="0" presId="urn:microsoft.com/office/officeart/2005/8/layout/chevron2"/>
    <dgm:cxn modelId="{2FFC88B4-C2BA-47A5-988C-5257903A7BEF}" type="presParOf" srcId="{CB26A063-1B93-4ABD-87AF-655FB915F336}" destId="{1B267D91-D430-4E07-AC01-676D87DACB3D}" srcOrd="5" destOrd="0" presId="urn:microsoft.com/office/officeart/2005/8/layout/chevron2"/>
    <dgm:cxn modelId="{E6E48002-C903-41E2-966D-FF7893C5DD3B}" type="presParOf" srcId="{CB26A063-1B93-4ABD-87AF-655FB915F336}" destId="{5B795143-0626-4C87-A056-4353343E4C00}" srcOrd="6" destOrd="0" presId="urn:microsoft.com/office/officeart/2005/8/layout/chevron2"/>
    <dgm:cxn modelId="{841D84ED-121F-4309-99DF-067E5BE3779D}" type="presParOf" srcId="{5B795143-0626-4C87-A056-4353343E4C00}" destId="{0FEE28D7-0B01-41A0-B52B-4D2A2E9B97D3}" srcOrd="0" destOrd="0" presId="urn:microsoft.com/office/officeart/2005/8/layout/chevron2"/>
    <dgm:cxn modelId="{5A335EC2-6D34-4A13-AB27-301D3811FCBD}" type="presParOf" srcId="{5B795143-0626-4C87-A056-4353343E4C00}" destId="{EB57AF1E-684C-45EF-826B-394B3946C51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8934BE46-910B-4067-8A06-560AE0080E65}"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B781F9DD-6512-4E8C-AE00-1B656DC5FCEA}">
      <dgm:prSet phldrT="[Text]"/>
      <dgm:spPr>
        <a:solidFill>
          <a:srgbClr val="40437B"/>
        </a:solidFill>
      </dgm:spPr>
      <dgm:t>
        <a:bodyPr/>
        <a:lstStyle/>
        <a:p>
          <a:r>
            <a:rPr lang="en-US" dirty="0">
              <a:latin typeface="Arial" panose="020B0604020202020204" pitchFamily="34" charset="0"/>
              <a:cs typeface="Arial" panose="020B0604020202020204" pitchFamily="34" charset="0"/>
            </a:rPr>
            <a:t>…	10 System X	50 System Y	35 System Z	…</a:t>
          </a:r>
        </a:p>
      </dgm:t>
    </dgm:pt>
    <dgm:pt modelId="{ACCC936C-FA50-425D-810F-CD04AE5B6EC4}" type="parTrans" cxnId="{66FD8499-112D-40C3-A471-55F76B5E0318}">
      <dgm:prSet/>
      <dgm:spPr/>
      <dgm:t>
        <a:bodyPr/>
        <a:lstStyle/>
        <a:p>
          <a:endParaRPr lang="en-US">
            <a:latin typeface="Arial" panose="020B0604020202020204" pitchFamily="34" charset="0"/>
            <a:cs typeface="Arial" panose="020B0604020202020204" pitchFamily="34" charset="0"/>
          </a:endParaRPr>
        </a:p>
      </dgm:t>
    </dgm:pt>
    <dgm:pt modelId="{A84A3FCD-4847-4C5A-8DCA-0E0C180A6487}" type="sibTrans" cxnId="{66FD8499-112D-40C3-A471-55F76B5E0318}">
      <dgm:prSet/>
      <dgm:spPr/>
      <dgm:t>
        <a:bodyPr/>
        <a:lstStyle/>
        <a:p>
          <a:endParaRPr lang="en-US">
            <a:latin typeface="Arial" panose="020B0604020202020204" pitchFamily="34" charset="0"/>
            <a:cs typeface="Arial" panose="020B0604020202020204" pitchFamily="34" charset="0"/>
          </a:endParaRPr>
        </a:p>
      </dgm:t>
    </dgm:pt>
    <dgm:pt modelId="{84876C94-0BA0-4273-9214-844EEFD9CD5F}">
      <dgm:prSet phldrT="[Text]"/>
      <dgm:spPr>
        <a:solidFill>
          <a:schemeClr val="bg1">
            <a:lumMod val="75000"/>
          </a:schemeClr>
        </a:solidFill>
        <a:ln>
          <a:noFill/>
        </a:ln>
      </dgm:spPr>
      <dgm:t>
        <a:bodyPr/>
        <a:lstStyle/>
        <a:p>
          <a:r>
            <a:rPr lang="en-US" dirty="0">
              <a:solidFill>
                <a:schemeClr val="bg2">
                  <a:lumMod val="50000"/>
                </a:schemeClr>
              </a:solidFill>
              <a:latin typeface="Arial" panose="020B0604020202020204" pitchFamily="34" charset="0"/>
              <a:cs typeface="Arial" panose="020B0604020202020204" pitchFamily="34" charset="0"/>
            </a:rPr>
            <a:t>Capability X</a:t>
          </a:r>
        </a:p>
        <a:p>
          <a:r>
            <a:rPr lang="en-US" dirty="0">
              <a:solidFill>
                <a:schemeClr val="bg2">
                  <a:lumMod val="50000"/>
                </a:schemeClr>
              </a:solidFill>
              <a:latin typeface="Arial" panose="020B0604020202020204" pitchFamily="34" charset="0"/>
              <a:cs typeface="Arial" panose="020B0604020202020204" pitchFamily="34" charset="0"/>
            </a:rPr>
            <a:t>Gap: 15%</a:t>
          </a:r>
        </a:p>
      </dgm:t>
    </dgm:pt>
    <dgm:pt modelId="{DB9A3BA1-C02D-47E9-90E1-F1FB8C14D307}" type="parTrans" cxnId="{F4FF115A-7F54-4D50-BD20-E3E122BB5D07}">
      <dgm:prSet/>
      <dgm:spPr/>
      <dgm:t>
        <a:bodyPr/>
        <a:lstStyle/>
        <a:p>
          <a:endParaRPr lang="en-US">
            <a:latin typeface="Arial" panose="020B0604020202020204" pitchFamily="34" charset="0"/>
            <a:cs typeface="Arial" panose="020B0604020202020204" pitchFamily="34" charset="0"/>
          </a:endParaRPr>
        </a:p>
      </dgm:t>
    </dgm:pt>
    <dgm:pt modelId="{F1EBC61E-026E-42E1-9C84-F691E18313DB}" type="sibTrans" cxnId="{F4FF115A-7F54-4D50-BD20-E3E122BB5D07}">
      <dgm:prSet/>
      <dgm:spPr/>
      <dgm:t>
        <a:bodyPr/>
        <a:lstStyle/>
        <a:p>
          <a:endParaRPr lang="en-US">
            <a:latin typeface="Arial" panose="020B0604020202020204" pitchFamily="34" charset="0"/>
            <a:cs typeface="Arial" panose="020B0604020202020204" pitchFamily="34" charset="0"/>
          </a:endParaRPr>
        </a:p>
      </dgm:t>
    </dgm:pt>
    <dgm:pt modelId="{1C49EA8A-B15A-4920-996B-29C9AF8AFED1}">
      <dgm:prSet phldrT="[Text]"/>
      <dgm:spPr>
        <a:solidFill>
          <a:srgbClr val="40437B"/>
        </a:solidFill>
      </dgm:spPr>
      <dgm:t>
        <a:bodyPr/>
        <a:lstStyle/>
        <a:p>
          <a:r>
            <a:rPr lang="en-US" dirty="0">
              <a:latin typeface="Arial" panose="020B0604020202020204" pitchFamily="34" charset="0"/>
              <a:cs typeface="Arial" panose="020B0604020202020204" pitchFamily="34" charset="0"/>
            </a:rPr>
            <a:t>Capability Y</a:t>
          </a:r>
        </a:p>
        <a:p>
          <a:r>
            <a:rPr lang="en-US" dirty="0">
              <a:latin typeface="Arial" panose="020B0604020202020204" pitchFamily="34" charset="0"/>
              <a:cs typeface="Arial" panose="020B0604020202020204" pitchFamily="34" charset="0"/>
            </a:rPr>
            <a:t>Gap: 200%</a:t>
          </a:r>
        </a:p>
      </dgm:t>
    </dgm:pt>
    <dgm:pt modelId="{B293E1AF-0631-4383-B06C-CF509B29C4E8}" type="parTrans" cxnId="{1B6F7368-854F-4A0F-98D8-1F0257C2B45F}">
      <dgm:prSet/>
      <dgm:spPr/>
      <dgm:t>
        <a:bodyPr/>
        <a:lstStyle/>
        <a:p>
          <a:endParaRPr lang="en-US">
            <a:latin typeface="Arial" panose="020B0604020202020204" pitchFamily="34" charset="0"/>
            <a:cs typeface="Arial" panose="020B0604020202020204" pitchFamily="34" charset="0"/>
          </a:endParaRPr>
        </a:p>
      </dgm:t>
    </dgm:pt>
    <dgm:pt modelId="{84EDD432-643B-4B5B-81B2-0AD2AF41F7CA}" type="sibTrans" cxnId="{1B6F7368-854F-4A0F-98D8-1F0257C2B45F}">
      <dgm:prSet/>
      <dgm:spPr/>
      <dgm:t>
        <a:bodyPr/>
        <a:lstStyle/>
        <a:p>
          <a:endParaRPr lang="en-US">
            <a:latin typeface="Arial" panose="020B0604020202020204" pitchFamily="34" charset="0"/>
            <a:cs typeface="Arial" panose="020B0604020202020204" pitchFamily="34" charset="0"/>
          </a:endParaRPr>
        </a:p>
      </dgm:t>
    </dgm:pt>
    <dgm:pt modelId="{CA9802E3-B34F-474D-A1ED-E187EDF58CFF}">
      <dgm:prSet phldrT="[Text]"/>
      <dgm:spPr>
        <a:solidFill>
          <a:srgbClr val="40437B"/>
        </a:solidFill>
      </dgm:spPr>
      <dgm:t>
        <a:bodyPr/>
        <a:lstStyle/>
        <a:p>
          <a:r>
            <a:rPr lang="en-US" dirty="0">
              <a:latin typeface="Arial" panose="020B0604020202020204" pitchFamily="34" charset="0"/>
              <a:cs typeface="Arial" panose="020B0604020202020204" pitchFamily="34" charset="0"/>
            </a:rPr>
            <a:t>Building Y-1</a:t>
          </a:r>
        </a:p>
        <a:p>
          <a:r>
            <a:rPr lang="en-US" dirty="0">
              <a:latin typeface="Arial" panose="020B0604020202020204" pitchFamily="34" charset="0"/>
              <a:cs typeface="Arial" panose="020B0604020202020204" pitchFamily="34" charset="0"/>
            </a:rPr>
            <a:t>Gap: 200%</a:t>
          </a:r>
        </a:p>
      </dgm:t>
    </dgm:pt>
    <dgm:pt modelId="{9EED3610-402A-4EF8-B8D1-B1A77B026149}" type="parTrans" cxnId="{1A650937-A0D2-4312-8BD8-B106D518253C}">
      <dgm:prSet/>
      <dgm:spPr/>
      <dgm:t>
        <a:bodyPr/>
        <a:lstStyle/>
        <a:p>
          <a:endParaRPr lang="en-US">
            <a:latin typeface="Arial" panose="020B0604020202020204" pitchFamily="34" charset="0"/>
            <a:cs typeface="Arial" panose="020B0604020202020204" pitchFamily="34" charset="0"/>
          </a:endParaRPr>
        </a:p>
      </dgm:t>
    </dgm:pt>
    <dgm:pt modelId="{4A63CBED-A03B-413A-9B08-0FBD0290E35A}" type="sibTrans" cxnId="{1A650937-A0D2-4312-8BD8-B106D518253C}">
      <dgm:prSet/>
      <dgm:spPr/>
      <dgm:t>
        <a:bodyPr/>
        <a:lstStyle/>
        <a:p>
          <a:endParaRPr lang="en-US">
            <a:latin typeface="Arial" panose="020B0604020202020204" pitchFamily="34" charset="0"/>
            <a:cs typeface="Arial" panose="020B0604020202020204" pitchFamily="34" charset="0"/>
          </a:endParaRPr>
        </a:p>
      </dgm:t>
    </dgm:pt>
    <dgm:pt modelId="{F0E17C99-DD4B-4E8A-8C83-275B9F7CD5B8}">
      <dgm:prSet phldrT="[Text]" custT="1"/>
      <dgm:spPr/>
      <dgm:t>
        <a:bodyPr/>
        <a:lstStyle/>
        <a:p>
          <a:r>
            <a:rPr lang="en-US" sz="2400" b="0" dirty="0">
              <a:latin typeface="Arial" panose="020B0604020202020204" pitchFamily="34" charset="0"/>
              <a:cs typeface="Arial" panose="020B0604020202020204" pitchFamily="34" charset="0"/>
            </a:rPr>
            <a:t>RPD Scenario:</a:t>
          </a:r>
        </a:p>
      </dgm:t>
    </dgm:pt>
    <dgm:pt modelId="{414F490A-7023-40E3-97B1-8045D6BE1D30}" type="parTrans" cxnId="{19A6DD37-613B-4183-920E-BBD5500BE3DA}">
      <dgm:prSet/>
      <dgm:spPr/>
      <dgm:t>
        <a:bodyPr/>
        <a:lstStyle/>
        <a:p>
          <a:endParaRPr lang="en-US">
            <a:latin typeface="Arial" panose="020B0604020202020204" pitchFamily="34" charset="0"/>
            <a:cs typeface="Arial" panose="020B0604020202020204" pitchFamily="34" charset="0"/>
          </a:endParaRPr>
        </a:p>
      </dgm:t>
    </dgm:pt>
    <dgm:pt modelId="{47EBC58E-5F14-4AF6-A4FA-CE69E38A464B}" type="sibTrans" cxnId="{19A6DD37-613B-4183-920E-BBD5500BE3DA}">
      <dgm:prSet/>
      <dgm:spPr/>
      <dgm:t>
        <a:bodyPr/>
        <a:lstStyle/>
        <a:p>
          <a:endParaRPr lang="en-US">
            <a:latin typeface="Arial" panose="020B0604020202020204" pitchFamily="34" charset="0"/>
            <a:cs typeface="Arial" panose="020B0604020202020204" pitchFamily="34" charset="0"/>
          </a:endParaRPr>
        </a:p>
      </dgm:t>
    </dgm:pt>
    <dgm:pt modelId="{2B1A4D7F-92A3-4F83-A34A-E76B3A256DE5}">
      <dgm:prSet phldrT="[Text]" custT="1"/>
      <dgm:spPr/>
      <dgm:t>
        <a:bodyPr/>
        <a:lstStyle/>
        <a:p>
          <a:r>
            <a:rPr lang="en-US" sz="2400" b="0" dirty="0">
              <a:latin typeface="Arial" panose="020B0604020202020204" pitchFamily="34" charset="0"/>
              <a:cs typeface="Arial" panose="020B0604020202020204" pitchFamily="34" charset="0"/>
            </a:rPr>
            <a:t>Capacity Model Outputs:</a:t>
          </a:r>
        </a:p>
      </dgm:t>
    </dgm:pt>
    <dgm:pt modelId="{B04ACD48-E9D7-4CC0-A363-84291E0ACD01}" type="parTrans" cxnId="{5C7E208D-C97E-435B-A44F-EE5F957B4BDB}">
      <dgm:prSet/>
      <dgm:spPr/>
      <dgm:t>
        <a:bodyPr/>
        <a:lstStyle/>
        <a:p>
          <a:endParaRPr lang="en-US">
            <a:latin typeface="Arial" panose="020B0604020202020204" pitchFamily="34" charset="0"/>
            <a:cs typeface="Arial" panose="020B0604020202020204" pitchFamily="34" charset="0"/>
          </a:endParaRPr>
        </a:p>
      </dgm:t>
    </dgm:pt>
    <dgm:pt modelId="{0DBDEAB2-9A15-4571-A19B-D40844E41EB4}" type="sibTrans" cxnId="{5C7E208D-C97E-435B-A44F-EE5F957B4BDB}">
      <dgm:prSet/>
      <dgm:spPr/>
      <dgm:t>
        <a:bodyPr/>
        <a:lstStyle/>
        <a:p>
          <a:endParaRPr lang="en-US">
            <a:latin typeface="Arial" panose="020B0604020202020204" pitchFamily="34" charset="0"/>
            <a:cs typeface="Arial" panose="020B0604020202020204" pitchFamily="34" charset="0"/>
          </a:endParaRPr>
        </a:p>
      </dgm:t>
    </dgm:pt>
    <dgm:pt modelId="{70C88FCC-470F-4662-A2AC-208BC050A33F}">
      <dgm:prSet phldrT="[Text]" custT="1"/>
      <dgm:spPr/>
      <dgm:t>
        <a:bodyPr/>
        <a:lstStyle/>
        <a:p>
          <a:r>
            <a:rPr lang="en-US" sz="2400" b="0" dirty="0">
              <a:latin typeface="Arial" panose="020B0604020202020204" pitchFamily="34" charset="0"/>
              <a:cs typeface="Arial" panose="020B0604020202020204" pitchFamily="34" charset="0"/>
            </a:rPr>
            <a:t>Facility Mapping Outputs:</a:t>
          </a:r>
        </a:p>
      </dgm:t>
    </dgm:pt>
    <dgm:pt modelId="{E1B493A1-49B9-4D90-AB2E-0BE637F78936}" type="parTrans" cxnId="{254275C0-8E46-4134-B853-3B32952DCC93}">
      <dgm:prSet/>
      <dgm:spPr/>
      <dgm:t>
        <a:bodyPr/>
        <a:lstStyle/>
        <a:p>
          <a:endParaRPr lang="en-US">
            <a:latin typeface="Arial" panose="020B0604020202020204" pitchFamily="34" charset="0"/>
            <a:cs typeface="Arial" panose="020B0604020202020204" pitchFamily="34" charset="0"/>
          </a:endParaRPr>
        </a:p>
      </dgm:t>
    </dgm:pt>
    <dgm:pt modelId="{397EA28E-0688-4698-9F88-D416E82C6416}" type="sibTrans" cxnId="{254275C0-8E46-4134-B853-3B32952DCC93}">
      <dgm:prSet/>
      <dgm:spPr/>
      <dgm:t>
        <a:bodyPr/>
        <a:lstStyle/>
        <a:p>
          <a:endParaRPr lang="en-US">
            <a:latin typeface="Arial" panose="020B0604020202020204" pitchFamily="34" charset="0"/>
            <a:cs typeface="Arial" panose="020B0604020202020204" pitchFamily="34" charset="0"/>
          </a:endParaRPr>
        </a:p>
      </dgm:t>
    </dgm:pt>
    <dgm:pt modelId="{C5994821-C434-4184-A698-AD7A4E711FEF}">
      <dgm:prSet phldrT="[Text]" custT="1"/>
      <dgm:spPr/>
      <dgm:t>
        <a:bodyPr/>
        <a:lstStyle/>
        <a:p>
          <a:r>
            <a:rPr lang="en-US" sz="2400" b="0" dirty="0">
              <a:latin typeface="Arial" panose="020B0604020202020204" pitchFamily="34" charset="0"/>
              <a:cs typeface="Arial" panose="020B0604020202020204" pitchFamily="34" charset="0"/>
            </a:rPr>
            <a:t>Facility Cost Estimation:</a:t>
          </a:r>
        </a:p>
      </dgm:t>
    </dgm:pt>
    <dgm:pt modelId="{F445AA39-3510-4B80-A97F-656282656E09}" type="parTrans" cxnId="{E66114A4-AE95-4091-B449-9E0F9E61EC72}">
      <dgm:prSet/>
      <dgm:spPr/>
      <dgm:t>
        <a:bodyPr/>
        <a:lstStyle/>
        <a:p>
          <a:endParaRPr lang="en-US">
            <a:latin typeface="Arial" panose="020B0604020202020204" pitchFamily="34" charset="0"/>
            <a:cs typeface="Arial" panose="020B0604020202020204" pitchFamily="34" charset="0"/>
          </a:endParaRPr>
        </a:p>
      </dgm:t>
    </dgm:pt>
    <dgm:pt modelId="{A1130786-6E45-4665-856B-04F66A76EE36}" type="sibTrans" cxnId="{E66114A4-AE95-4091-B449-9E0F9E61EC72}">
      <dgm:prSet/>
      <dgm:spPr/>
      <dgm:t>
        <a:bodyPr/>
        <a:lstStyle/>
        <a:p>
          <a:endParaRPr lang="en-US">
            <a:latin typeface="Arial" panose="020B0604020202020204" pitchFamily="34" charset="0"/>
            <a:cs typeface="Arial" panose="020B0604020202020204" pitchFamily="34" charset="0"/>
          </a:endParaRPr>
        </a:p>
      </dgm:t>
    </dgm:pt>
    <dgm:pt modelId="{E94EB8E6-F920-4383-8403-E6231820C8F9}">
      <dgm:prSet/>
      <dgm:spPr>
        <a:solidFill>
          <a:srgbClr val="40437B"/>
        </a:solidFill>
      </dgm:spPr>
      <dgm:t>
        <a:bodyPr/>
        <a:lstStyle/>
        <a:p>
          <a:r>
            <a:rPr lang="en-US" dirty="0">
              <a:latin typeface="Arial" panose="020B0604020202020204" pitchFamily="34" charset="0"/>
              <a:cs typeface="Arial" panose="020B0604020202020204" pitchFamily="34" charset="0"/>
            </a:rPr>
            <a:t>?</a:t>
          </a:r>
        </a:p>
      </dgm:t>
    </dgm:pt>
    <dgm:pt modelId="{F434B5DA-6725-46A7-A83F-A764FAFF65CB}" type="sibTrans" cxnId="{91817AA1-8129-4185-9689-3CF85D558928}">
      <dgm:prSet/>
      <dgm:spPr/>
      <dgm:t>
        <a:bodyPr/>
        <a:lstStyle/>
        <a:p>
          <a:endParaRPr lang="en-US">
            <a:latin typeface="Arial" panose="020B0604020202020204" pitchFamily="34" charset="0"/>
            <a:cs typeface="Arial" panose="020B0604020202020204" pitchFamily="34" charset="0"/>
          </a:endParaRPr>
        </a:p>
      </dgm:t>
    </dgm:pt>
    <dgm:pt modelId="{736155B6-EC92-4340-AF69-E1B3420C67AB}" type="parTrans" cxnId="{91817AA1-8129-4185-9689-3CF85D558928}">
      <dgm:prSet/>
      <dgm:spPr/>
      <dgm:t>
        <a:bodyPr/>
        <a:lstStyle/>
        <a:p>
          <a:endParaRPr lang="en-US">
            <a:latin typeface="Arial" panose="020B0604020202020204" pitchFamily="34" charset="0"/>
            <a:cs typeface="Arial" panose="020B0604020202020204" pitchFamily="34" charset="0"/>
          </a:endParaRPr>
        </a:p>
      </dgm:t>
    </dgm:pt>
    <dgm:pt modelId="{57C65FD4-6CC5-4C65-AA53-323E4F935BFD}">
      <dgm:prSet phldrT="[Text]"/>
      <dgm:spPr>
        <a:solidFill>
          <a:srgbClr val="40437B"/>
        </a:solidFill>
      </dgm:spPr>
      <dgm:t>
        <a:bodyPr/>
        <a:lstStyle/>
        <a:p>
          <a:r>
            <a:rPr lang="en-US" dirty="0">
              <a:latin typeface="Arial" panose="020B0604020202020204" pitchFamily="34" charset="0"/>
              <a:cs typeface="Arial" panose="020B0604020202020204" pitchFamily="34" charset="0"/>
            </a:rPr>
            <a:t>Building Y-2</a:t>
          </a:r>
        </a:p>
        <a:p>
          <a:r>
            <a:rPr lang="en-US" dirty="0">
              <a:latin typeface="Arial" panose="020B0604020202020204" pitchFamily="34" charset="0"/>
              <a:cs typeface="Arial" panose="020B0604020202020204" pitchFamily="34" charset="0"/>
            </a:rPr>
            <a:t>Gap: 200%</a:t>
          </a:r>
        </a:p>
      </dgm:t>
    </dgm:pt>
    <dgm:pt modelId="{64B966DC-D961-48AA-88F4-B7FD0AC8C5D5}" type="parTrans" cxnId="{19F4B3B8-E199-4BED-9245-ECD7890CDAEA}">
      <dgm:prSet/>
      <dgm:spPr/>
      <dgm:t>
        <a:bodyPr/>
        <a:lstStyle/>
        <a:p>
          <a:endParaRPr lang="en-US">
            <a:latin typeface="Arial" panose="020B0604020202020204" pitchFamily="34" charset="0"/>
            <a:cs typeface="Arial" panose="020B0604020202020204" pitchFamily="34" charset="0"/>
          </a:endParaRPr>
        </a:p>
      </dgm:t>
    </dgm:pt>
    <dgm:pt modelId="{E05AE576-777F-4B65-9C47-B07FADECE935}" type="sibTrans" cxnId="{19F4B3B8-E199-4BED-9245-ECD7890CDAEA}">
      <dgm:prSet/>
      <dgm:spPr/>
      <dgm:t>
        <a:bodyPr/>
        <a:lstStyle/>
        <a:p>
          <a:endParaRPr lang="en-US">
            <a:latin typeface="Arial" panose="020B0604020202020204" pitchFamily="34" charset="0"/>
            <a:cs typeface="Arial" panose="020B0604020202020204" pitchFamily="34" charset="0"/>
          </a:endParaRPr>
        </a:p>
      </dgm:t>
    </dgm:pt>
    <dgm:pt modelId="{33256A01-2EB4-45C3-A567-9C634D3AD016}">
      <dgm:prSet/>
      <dgm:spPr>
        <a:solidFill>
          <a:srgbClr val="40437B"/>
        </a:solidFill>
      </dgm:spPr>
      <dgm:t>
        <a:bodyPr/>
        <a:lstStyle/>
        <a:p>
          <a:r>
            <a:rPr lang="en-US" dirty="0">
              <a:latin typeface="Arial" panose="020B0604020202020204" pitchFamily="34" charset="0"/>
              <a:cs typeface="Arial" panose="020B0604020202020204" pitchFamily="34" charset="0"/>
            </a:rPr>
            <a:t>?</a:t>
          </a:r>
        </a:p>
      </dgm:t>
    </dgm:pt>
    <dgm:pt modelId="{C89BF589-C982-4BBE-956C-9E0C68D939D7}" type="parTrans" cxnId="{C93C8891-88FD-4CC7-A969-1CCADB6777F1}">
      <dgm:prSet/>
      <dgm:spPr/>
      <dgm:t>
        <a:bodyPr/>
        <a:lstStyle/>
        <a:p>
          <a:endParaRPr lang="en-US">
            <a:latin typeface="Arial" panose="020B0604020202020204" pitchFamily="34" charset="0"/>
            <a:cs typeface="Arial" panose="020B0604020202020204" pitchFamily="34" charset="0"/>
          </a:endParaRPr>
        </a:p>
      </dgm:t>
    </dgm:pt>
    <dgm:pt modelId="{2F75D3F8-65CB-4525-AF6C-8D0B438F1CDC}" type="sibTrans" cxnId="{C93C8891-88FD-4CC7-A969-1CCADB6777F1}">
      <dgm:prSet/>
      <dgm:spPr/>
      <dgm:t>
        <a:bodyPr/>
        <a:lstStyle/>
        <a:p>
          <a:endParaRPr lang="en-US">
            <a:latin typeface="Arial" panose="020B0604020202020204" pitchFamily="34" charset="0"/>
            <a:cs typeface="Arial" panose="020B0604020202020204" pitchFamily="34" charset="0"/>
          </a:endParaRPr>
        </a:p>
      </dgm:t>
    </dgm:pt>
    <dgm:pt modelId="{4D571B8F-24A4-403D-8A48-60F641746645}">
      <dgm:prSet phldrT="[Text]"/>
      <dgm:spPr>
        <a:solidFill>
          <a:schemeClr val="bg1">
            <a:lumMod val="75000"/>
          </a:schemeClr>
        </a:solidFill>
        <a:ln>
          <a:noFill/>
        </a:ln>
      </dgm:spPr>
      <dgm:t>
        <a:bodyPr/>
        <a:lstStyle/>
        <a:p>
          <a:r>
            <a:rPr lang="en-US" dirty="0">
              <a:solidFill>
                <a:schemeClr val="bg2">
                  <a:lumMod val="50000"/>
                </a:schemeClr>
              </a:solidFill>
              <a:latin typeface="Arial" panose="020B0604020202020204" pitchFamily="34" charset="0"/>
              <a:cs typeface="Arial" panose="020B0604020202020204" pitchFamily="34" charset="0"/>
            </a:rPr>
            <a:t>Capability Z</a:t>
          </a:r>
        </a:p>
        <a:p>
          <a:r>
            <a:rPr lang="en-US" dirty="0">
              <a:solidFill>
                <a:schemeClr val="bg2">
                  <a:lumMod val="50000"/>
                </a:schemeClr>
              </a:solidFill>
              <a:latin typeface="Arial" panose="020B0604020202020204" pitchFamily="34" charset="0"/>
              <a:cs typeface="Arial" panose="020B0604020202020204" pitchFamily="34" charset="0"/>
            </a:rPr>
            <a:t>Gap: 80%</a:t>
          </a:r>
        </a:p>
      </dgm:t>
    </dgm:pt>
    <dgm:pt modelId="{7474846C-EA60-4ED7-A8AE-9A9B8CAD7B9F}" type="parTrans" cxnId="{D4120A6E-1761-409F-91F9-874912073495}">
      <dgm:prSet/>
      <dgm:spPr/>
      <dgm:t>
        <a:bodyPr/>
        <a:lstStyle/>
        <a:p>
          <a:endParaRPr lang="en-US">
            <a:latin typeface="Arial" panose="020B0604020202020204" pitchFamily="34" charset="0"/>
            <a:cs typeface="Arial" panose="020B0604020202020204" pitchFamily="34" charset="0"/>
          </a:endParaRPr>
        </a:p>
      </dgm:t>
    </dgm:pt>
    <dgm:pt modelId="{5475958D-0111-4DBA-8DA3-B5811E8FE30D}" type="sibTrans" cxnId="{D4120A6E-1761-409F-91F9-874912073495}">
      <dgm:prSet/>
      <dgm:spPr/>
      <dgm:t>
        <a:bodyPr/>
        <a:lstStyle/>
        <a:p>
          <a:endParaRPr lang="en-US">
            <a:latin typeface="Arial" panose="020B0604020202020204" pitchFamily="34" charset="0"/>
            <a:cs typeface="Arial" panose="020B0604020202020204" pitchFamily="34" charset="0"/>
          </a:endParaRPr>
        </a:p>
      </dgm:t>
    </dgm:pt>
    <dgm:pt modelId="{50665514-6DC1-4763-87D5-668AC9BAC845}">
      <dgm:prSet/>
      <dgm:spPr>
        <a:solidFill>
          <a:schemeClr val="bg1">
            <a:lumMod val="75000"/>
          </a:schemeClr>
        </a:solidFill>
        <a:ln>
          <a:noFill/>
        </a:ln>
      </dgm:spPr>
      <dgm:t>
        <a:bodyPr/>
        <a:lstStyle/>
        <a:p>
          <a:endParaRPr lang="en-US">
            <a:latin typeface="Arial" panose="020B0604020202020204" pitchFamily="34" charset="0"/>
            <a:cs typeface="Arial" panose="020B0604020202020204" pitchFamily="34" charset="0"/>
          </a:endParaRPr>
        </a:p>
      </dgm:t>
    </dgm:pt>
    <dgm:pt modelId="{C46FD5B1-98F3-4A41-871D-85A92925DE54}" type="parTrans" cxnId="{3353680A-7F1C-451F-BAC7-CDFE8C779F4D}">
      <dgm:prSet/>
      <dgm:spPr/>
      <dgm:t>
        <a:bodyPr/>
        <a:lstStyle/>
        <a:p>
          <a:endParaRPr lang="en-US">
            <a:latin typeface="Arial" panose="020B0604020202020204" pitchFamily="34" charset="0"/>
            <a:cs typeface="Arial" panose="020B0604020202020204" pitchFamily="34" charset="0"/>
          </a:endParaRPr>
        </a:p>
      </dgm:t>
    </dgm:pt>
    <dgm:pt modelId="{667ED34D-1C7A-49CB-AD20-FF66DA4D695C}" type="sibTrans" cxnId="{3353680A-7F1C-451F-BAC7-CDFE8C779F4D}">
      <dgm:prSet/>
      <dgm:spPr/>
      <dgm:t>
        <a:bodyPr/>
        <a:lstStyle/>
        <a:p>
          <a:endParaRPr lang="en-US">
            <a:latin typeface="Arial" panose="020B0604020202020204" pitchFamily="34" charset="0"/>
            <a:cs typeface="Arial" panose="020B0604020202020204" pitchFamily="34" charset="0"/>
          </a:endParaRPr>
        </a:p>
      </dgm:t>
    </dgm:pt>
    <dgm:pt modelId="{779C68A0-2AEA-4DCA-AB6A-CF31B7C45DC3}">
      <dgm:prSet/>
      <dgm:spPr>
        <a:solidFill>
          <a:schemeClr val="bg1">
            <a:lumMod val="75000"/>
          </a:schemeClr>
        </a:solidFill>
        <a:ln>
          <a:noFill/>
        </a:ln>
      </dgm:spPr>
      <dgm:t>
        <a:bodyPr/>
        <a:lstStyle/>
        <a:p>
          <a:endParaRPr lang="en-US">
            <a:latin typeface="Arial" panose="020B0604020202020204" pitchFamily="34" charset="0"/>
            <a:cs typeface="Arial" panose="020B0604020202020204" pitchFamily="34" charset="0"/>
          </a:endParaRPr>
        </a:p>
      </dgm:t>
    </dgm:pt>
    <dgm:pt modelId="{58344811-A5EB-45C2-9EE4-8E05DC7F624A}" type="parTrans" cxnId="{54A89294-C422-4742-93B8-B6E7093F0E29}">
      <dgm:prSet/>
      <dgm:spPr/>
      <dgm:t>
        <a:bodyPr/>
        <a:lstStyle/>
        <a:p>
          <a:endParaRPr lang="en-US">
            <a:latin typeface="Arial" panose="020B0604020202020204" pitchFamily="34" charset="0"/>
            <a:cs typeface="Arial" panose="020B0604020202020204" pitchFamily="34" charset="0"/>
          </a:endParaRPr>
        </a:p>
      </dgm:t>
    </dgm:pt>
    <dgm:pt modelId="{93CAE810-C238-424C-B03A-F9D375B91EFD}" type="sibTrans" cxnId="{54A89294-C422-4742-93B8-B6E7093F0E29}">
      <dgm:prSet/>
      <dgm:spPr/>
      <dgm:t>
        <a:bodyPr/>
        <a:lstStyle/>
        <a:p>
          <a:endParaRPr lang="en-US">
            <a:latin typeface="Arial" panose="020B0604020202020204" pitchFamily="34" charset="0"/>
            <a:cs typeface="Arial" panose="020B0604020202020204" pitchFamily="34" charset="0"/>
          </a:endParaRPr>
        </a:p>
      </dgm:t>
    </dgm:pt>
    <dgm:pt modelId="{15D222A5-94F3-4FC9-A09D-5D7D2484C055}">
      <dgm:prSet/>
      <dgm:spPr>
        <a:solidFill>
          <a:schemeClr val="bg1">
            <a:lumMod val="75000"/>
          </a:schemeClr>
        </a:solidFill>
        <a:ln>
          <a:noFill/>
        </a:ln>
      </dgm:spPr>
      <dgm:t>
        <a:bodyPr/>
        <a:lstStyle/>
        <a:p>
          <a:endParaRPr lang="en-US">
            <a:latin typeface="Arial" panose="020B0604020202020204" pitchFamily="34" charset="0"/>
            <a:cs typeface="Arial" panose="020B0604020202020204" pitchFamily="34" charset="0"/>
          </a:endParaRPr>
        </a:p>
      </dgm:t>
    </dgm:pt>
    <dgm:pt modelId="{E68BAD06-C5F5-4AC3-B8C6-F877CE1C474B}" type="parTrans" cxnId="{42B72F2D-6976-4783-9E9E-5CA0653BE5E4}">
      <dgm:prSet/>
      <dgm:spPr/>
      <dgm:t>
        <a:bodyPr/>
        <a:lstStyle/>
        <a:p>
          <a:endParaRPr lang="en-US">
            <a:latin typeface="Arial" panose="020B0604020202020204" pitchFamily="34" charset="0"/>
            <a:cs typeface="Arial" panose="020B0604020202020204" pitchFamily="34" charset="0"/>
          </a:endParaRPr>
        </a:p>
      </dgm:t>
    </dgm:pt>
    <dgm:pt modelId="{6E91ECCD-9262-47A1-9CBD-B7DC716A9280}" type="sibTrans" cxnId="{42B72F2D-6976-4783-9E9E-5CA0653BE5E4}">
      <dgm:prSet/>
      <dgm:spPr/>
      <dgm:t>
        <a:bodyPr/>
        <a:lstStyle/>
        <a:p>
          <a:endParaRPr lang="en-US">
            <a:latin typeface="Arial" panose="020B0604020202020204" pitchFamily="34" charset="0"/>
            <a:cs typeface="Arial" panose="020B0604020202020204" pitchFamily="34" charset="0"/>
          </a:endParaRPr>
        </a:p>
      </dgm:t>
    </dgm:pt>
    <dgm:pt modelId="{EF26B09C-55FF-41AA-8423-F0C110A61A30}">
      <dgm:prSet/>
      <dgm:spPr>
        <a:solidFill>
          <a:schemeClr val="bg1">
            <a:lumMod val="75000"/>
          </a:schemeClr>
        </a:solidFill>
        <a:ln>
          <a:noFill/>
        </a:ln>
      </dgm:spPr>
      <dgm:t>
        <a:bodyPr/>
        <a:lstStyle/>
        <a:p>
          <a:endParaRPr lang="en-US">
            <a:latin typeface="Arial" panose="020B0604020202020204" pitchFamily="34" charset="0"/>
            <a:cs typeface="Arial" panose="020B0604020202020204" pitchFamily="34" charset="0"/>
          </a:endParaRPr>
        </a:p>
      </dgm:t>
    </dgm:pt>
    <dgm:pt modelId="{1240836C-C4A6-4033-9BD0-664F67190013}" type="parTrans" cxnId="{9408FA19-CBEA-4EF2-841E-33F61BB85F39}">
      <dgm:prSet/>
      <dgm:spPr/>
      <dgm:t>
        <a:bodyPr/>
        <a:lstStyle/>
        <a:p>
          <a:endParaRPr lang="en-US">
            <a:latin typeface="Arial" panose="020B0604020202020204" pitchFamily="34" charset="0"/>
            <a:cs typeface="Arial" panose="020B0604020202020204" pitchFamily="34" charset="0"/>
          </a:endParaRPr>
        </a:p>
      </dgm:t>
    </dgm:pt>
    <dgm:pt modelId="{1DEB8233-47B0-4C6B-B168-9F8E155E5C99}" type="sibTrans" cxnId="{9408FA19-CBEA-4EF2-841E-33F61BB85F39}">
      <dgm:prSet/>
      <dgm:spPr/>
      <dgm:t>
        <a:bodyPr/>
        <a:lstStyle/>
        <a:p>
          <a:endParaRPr lang="en-US">
            <a:latin typeface="Arial" panose="020B0604020202020204" pitchFamily="34" charset="0"/>
            <a:cs typeface="Arial" panose="020B0604020202020204" pitchFamily="34" charset="0"/>
          </a:endParaRPr>
        </a:p>
      </dgm:t>
    </dgm:pt>
    <dgm:pt modelId="{4D35896B-C17A-4D63-BD95-5180C88035BD}">
      <dgm:prSet/>
      <dgm:spPr>
        <a:solidFill>
          <a:schemeClr val="bg1">
            <a:lumMod val="75000"/>
          </a:schemeClr>
        </a:solidFill>
        <a:ln>
          <a:noFill/>
        </a:ln>
      </dgm:spPr>
      <dgm:t>
        <a:bodyPr/>
        <a:lstStyle/>
        <a:p>
          <a:endParaRPr lang="en-US">
            <a:latin typeface="Arial" panose="020B0604020202020204" pitchFamily="34" charset="0"/>
            <a:cs typeface="Arial" panose="020B0604020202020204" pitchFamily="34" charset="0"/>
          </a:endParaRPr>
        </a:p>
      </dgm:t>
    </dgm:pt>
    <dgm:pt modelId="{DED81D88-370F-48AC-A867-EB19DC2627D8}" type="parTrans" cxnId="{CFC5EC20-8466-4DE4-899B-5F4CF5548F90}">
      <dgm:prSet/>
      <dgm:spPr/>
      <dgm:t>
        <a:bodyPr/>
        <a:lstStyle/>
        <a:p>
          <a:endParaRPr lang="en-US">
            <a:latin typeface="Arial" panose="020B0604020202020204" pitchFamily="34" charset="0"/>
            <a:cs typeface="Arial" panose="020B0604020202020204" pitchFamily="34" charset="0"/>
          </a:endParaRPr>
        </a:p>
      </dgm:t>
    </dgm:pt>
    <dgm:pt modelId="{5C1DDC5C-6A58-4D93-9857-E0A58D36DBB6}" type="sibTrans" cxnId="{CFC5EC20-8466-4DE4-899B-5F4CF5548F90}">
      <dgm:prSet/>
      <dgm:spPr/>
      <dgm:t>
        <a:bodyPr/>
        <a:lstStyle/>
        <a:p>
          <a:endParaRPr lang="en-US">
            <a:latin typeface="Arial" panose="020B0604020202020204" pitchFamily="34" charset="0"/>
            <a:cs typeface="Arial" panose="020B0604020202020204" pitchFamily="34" charset="0"/>
          </a:endParaRPr>
        </a:p>
      </dgm:t>
    </dgm:pt>
    <dgm:pt modelId="{9C98AEA2-358D-493E-987B-8B3E7B706643}">
      <dgm:prSet/>
      <dgm:spPr>
        <a:solidFill>
          <a:schemeClr val="bg1">
            <a:lumMod val="75000"/>
          </a:schemeClr>
        </a:solidFill>
        <a:ln>
          <a:noFill/>
        </a:ln>
      </dgm:spPr>
      <dgm:t>
        <a:bodyPr/>
        <a:lstStyle/>
        <a:p>
          <a:endParaRPr lang="en-US">
            <a:latin typeface="Arial" panose="020B0604020202020204" pitchFamily="34" charset="0"/>
            <a:cs typeface="Arial" panose="020B0604020202020204" pitchFamily="34" charset="0"/>
          </a:endParaRPr>
        </a:p>
      </dgm:t>
    </dgm:pt>
    <dgm:pt modelId="{5F1F4A3E-4D03-4698-BDF3-1D218321363E}" type="parTrans" cxnId="{6C5BC6E1-06DA-4D38-B62B-0F2422B3D0B2}">
      <dgm:prSet/>
      <dgm:spPr/>
      <dgm:t>
        <a:bodyPr/>
        <a:lstStyle/>
        <a:p>
          <a:endParaRPr lang="en-US">
            <a:latin typeface="Arial" panose="020B0604020202020204" pitchFamily="34" charset="0"/>
            <a:cs typeface="Arial" panose="020B0604020202020204" pitchFamily="34" charset="0"/>
          </a:endParaRPr>
        </a:p>
      </dgm:t>
    </dgm:pt>
    <dgm:pt modelId="{0BB98757-33D2-4343-9790-A7267325BC19}" type="sibTrans" cxnId="{6C5BC6E1-06DA-4D38-B62B-0F2422B3D0B2}">
      <dgm:prSet/>
      <dgm:spPr/>
      <dgm:t>
        <a:bodyPr/>
        <a:lstStyle/>
        <a:p>
          <a:endParaRPr lang="en-US">
            <a:latin typeface="Arial" panose="020B0604020202020204" pitchFamily="34" charset="0"/>
            <a:cs typeface="Arial" panose="020B0604020202020204" pitchFamily="34" charset="0"/>
          </a:endParaRPr>
        </a:p>
      </dgm:t>
    </dgm:pt>
    <dgm:pt modelId="{1704614D-6CC0-43F3-B420-C3CFC98FB5C2}">
      <dgm:prSet/>
      <dgm:spPr>
        <a:solidFill>
          <a:schemeClr val="bg1">
            <a:lumMod val="75000"/>
          </a:schemeClr>
        </a:solidFill>
        <a:ln>
          <a:noFill/>
        </a:ln>
      </dgm:spPr>
      <dgm:t>
        <a:bodyPr/>
        <a:lstStyle/>
        <a:p>
          <a:endParaRPr lang="en-US">
            <a:latin typeface="Arial" panose="020B0604020202020204" pitchFamily="34" charset="0"/>
            <a:cs typeface="Arial" panose="020B0604020202020204" pitchFamily="34" charset="0"/>
          </a:endParaRPr>
        </a:p>
      </dgm:t>
    </dgm:pt>
    <dgm:pt modelId="{2D485C81-E366-403B-8BDF-8533644E0141}" type="parTrans" cxnId="{746BEF56-FC04-43D6-B927-A3ED99D6CD80}">
      <dgm:prSet/>
      <dgm:spPr/>
      <dgm:t>
        <a:bodyPr/>
        <a:lstStyle/>
        <a:p>
          <a:endParaRPr lang="en-US">
            <a:latin typeface="Arial" panose="020B0604020202020204" pitchFamily="34" charset="0"/>
            <a:cs typeface="Arial" panose="020B0604020202020204" pitchFamily="34" charset="0"/>
          </a:endParaRPr>
        </a:p>
      </dgm:t>
    </dgm:pt>
    <dgm:pt modelId="{549A74E1-8F71-4D06-B41F-05BB2B387C4E}" type="sibTrans" cxnId="{746BEF56-FC04-43D6-B927-A3ED99D6CD80}">
      <dgm:prSet/>
      <dgm:spPr/>
      <dgm:t>
        <a:bodyPr/>
        <a:lstStyle/>
        <a:p>
          <a:endParaRPr lang="en-US">
            <a:latin typeface="Arial" panose="020B0604020202020204" pitchFamily="34" charset="0"/>
            <a:cs typeface="Arial" panose="020B0604020202020204" pitchFamily="34" charset="0"/>
          </a:endParaRPr>
        </a:p>
      </dgm:t>
    </dgm:pt>
    <dgm:pt modelId="{2A6441C5-BBD8-4B6F-9338-BD822D755F3D}">
      <dgm:prSet/>
      <dgm:spPr>
        <a:solidFill>
          <a:schemeClr val="bg1">
            <a:lumMod val="75000"/>
          </a:schemeClr>
        </a:solidFill>
        <a:ln>
          <a:noFill/>
        </a:ln>
      </dgm:spPr>
      <dgm:t>
        <a:bodyPr/>
        <a:lstStyle/>
        <a:p>
          <a:endParaRPr lang="en-US">
            <a:latin typeface="Arial" panose="020B0604020202020204" pitchFamily="34" charset="0"/>
            <a:cs typeface="Arial" panose="020B0604020202020204" pitchFamily="34" charset="0"/>
          </a:endParaRPr>
        </a:p>
      </dgm:t>
    </dgm:pt>
    <dgm:pt modelId="{3FF2DAF1-9894-4988-B0E7-F9BFF912519C}" type="parTrans" cxnId="{915562D1-BF73-478B-BA53-FE75A4DFCD92}">
      <dgm:prSet/>
      <dgm:spPr/>
      <dgm:t>
        <a:bodyPr/>
        <a:lstStyle/>
        <a:p>
          <a:endParaRPr lang="en-US">
            <a:latin typeface="Arial" panose="020B0604020202020204" pitchFamily="34" charset="0"/>
            <a:cs typeface="Arial" panose="020B0604020202020204" pitchFamily="34" charset="0"/>
          </a:endParaRPr>
        </a:p>
      </dgm:t>
    </dgm:pt>
    <dgm:pt modelId="{3F97782F-3E19-42BF-93EC-4D6714F8B6FF}" type="sibTrans" cxnId="{915562D1-BF73-478B-BA53-FE75A4DFCD92}">
      <dgm:prSet/>
      <dgm:spPr/>
      <dgm:t>
        <a:bodyPr/>
        <a:lstStyle/>
        <a:p>
          <a:endParaRPr lang="en-US">
            <a:latin typeface="Arial" panose="020B0604020202020204" pitchFamily="34" charset="0"/>
            <a:cs typeface="Arial" panose="020B0604020202020204" pitchFamily="34" charset="0"/>
          </a:endParaRPr>
        </a:p>
      </dgm:t>
    </dgm:pt>
    <dgm:pt modelId="{6908E298-31C9-4CBE-B98F-40ACDC79A7B3}" type="pres">
      <dgm:prSet presAssocID="{8934BE46-910B-4067-8A06-560AE0080E65}" presName="mainComposite" presStyleCnt="0">
        <dgm:presLayoutVars>
          <dgm:chPref val="1"/>
          <dgm:dir/>
          <dgm:animOne val="branch"/>
          <dgm:animLvl val="lvl"/>
          <dgm:resizeHandles val="exact"/>
        </dgm:presLayoutVars>
      </dgm:prSet>
      <dgm:spPr/>
    </dgm:pt>
    <dgm:pt modelId="{6BD160AF-2DC4-4C0E-8EEA-808DD847F6B8}" type="pres">
      <dgm:prSet presAssocID="{8934BE46-910B-4067-8A06-560AE0080E65}" presName="hierFlow" presStyleCnt="0"/>
      <dgm:spPr/>
    </dgm:pt>
    <dgm:pt modelId="{A530CC05-02C0-4C1E-A3BB-3E26D390CA2B}" type="pres">
      <dgm:prSet presAssocID="{8934BE46-910B-4067-8A06-560AE0080E65}" presName="firstBuf" presStyleCnt="0"/>
      <dgm:spPr/>
    </dgm:pt>
    <dgm:pt modelId="{4E141120-BFEE-45E7-8A29-9101FA7847F1}" type="pres">
      <dgm:prSet presAssocID="{8934BE46-910B-4067-8A06-560AE0080E65}" presName="hierChild1" presStyleCnt="0">
        <dgm:presLayoutVars>
          <dgm:chPref val="1"/>
          <dgm:animOne val="branch"/>
          <dgm:animLvl val="lvl"/>
        </dgm:presLayoutVars>
      </dgm:prSet>
      <dgm:spPr/>
    </dgm:pt>
    <dgm:pt modelId="{FFC414AF-3964-448A-8E15-67619C71E308}" type="pres">
      <dgm:prSet presAssocID="{B781F9DD-6512-4E8C-AE00-1B656DC5FCEA}" presName="Name14" presStyleCnt="0"/>
      <dgm:spPr/>
    </dgm:pt>
    <dgm:pt modelId="{788FA9A8-0C42-45D7-B32E-62458690C593}" type="pres">
      <dgm:prSet presAssocID="{B781F9DD-6512-4E8C-AE00-1B656DC5FCEA}" presName="level1Shape" presStyleLbl="node0" presStyleIdx="0" presStyleCnt="1" custScaleX="528161">
        <dgm:presLayoutVars>
          <dgm:chPref val="3"/>
        </dgm:presLayoutVars>
      </dgm:prSet>
      <dgm:spPr/>
    </dgm:pt>
    <dgm:pt modelId="{5A710BFE-28D4-44EB-A42A-908B932C7024}" type="pres">
      <dgm:prSet presAssocID="{B781F9DD-6512-4E8C-AE00-1B656DC5FCEA}" presName="hierChild2" presStyleCnt="0"/>
      <dgm:spPr/>
    </dgm:pt>
    <dgm:pt modelId="{CFFD92AF-AB52-4C54-8FEA-1AECC6C6F550}" type="pres">
      <dgm:prSet presAssocID="{DB9A3BA1-C02D-47E9-90E1-F1FB8C14D307}" presName="Name19" presStyleLbl="parChTrans1D2" presStyleIdx="0" presStyleCnt="3"/>
      <dgm:spPr/>
    </dgm:pt>
    <dgm:pt modelId="{56333960-CB06-4CAF-9D15-3053AB9065AA}" type="pres">
      <dgm:prSet presAssocID="{84876C94-0BA0-4273-9214-844EEFD9CD5F}" presName="Name21" presStyleCnt="0"/>
      <dgm:spPr/>
    </dgm:pt>
    <dgm:pt modelId="{09432AED-280F-432A-833D-B3A20964D516}" type="pres">
      <dgm:prSet presAssocID="{84876C94-0BA0-4273-9214-844EEFD9CD5F}" presName="level2Shape" presStyleLbl="node2" presStyleIdx="0" presStyleCnt="3" custScaleX="123094" custLinFactNeighborX="69415"/>
      <dgm:spPr/>
    </dgm:pt>
    <dgm:pt modelId="{EDC73C44-7D78-4134-B696-449D197BEC5D}" type="pres">
      <dgm:prSet presAssocID="{84876C94-0BA0-4273-9214-844EEFD9CD5F}" presName="hierChild3" presStyleCnt="0"/>
      <dgm:spPr/>
    </dgm:pt>
    <dgm:pt modelId="{9E952237-D573-47B0-A645-0A9CE5E38092}" type="pres">
      <dgm:prSet presAssocID="{58344811-A5EB-45C2-9EE4-8E05DC7F624A}" presName="Name19" presStyleLbl="parChTrans1D3" presStyleIdx="0" presStyleCnt="6"/>
      <dgm:spPr/>
    </dgm:pt>
    <dgm:pt modelId="{7A082928-EE1F-447E-A31F-B788F0F70712}" type="pres">
      <dgm:prSet presAssocID="{779C68A0-2AEA-4DCA-AB6A-CF31B7C45DC3}" presName="Name21" presStyleCnt="0"/>
      <dgm:spPr/>
    </dgm:pt>
    <dgm:pt modelId="{4E30CDCC-2704-4857-839F-C67D1742CDE1}" type="pres">
      <dgm:prSet presAssocID="{779C68A0-2AEA-4DCA-AB6A-CF31B7C45DC3}" presName="level2Shape" presStyleLbl="node3" presStyleIdx="0" presStyleCnt="6" custScaleX="40170"/>
      <dgm:spPr/>
    </dgm:pt>
    <dgm:pt modelId="{B6DDB189-BC33-4E50-BAC2-6B90DACF5B50}" type="pres">
      <dgm:prSet presAssocID="{779C68A0-2AEA-4DCA-AB6A-CF31B7C45DC3}" presName="hierChild3" presStyleCnt="0"/>
      <dgm:spPr/>
    </dgm:pt>
    <dgm:pt modelId="{54C11AFE-A95D-41A1-9BC0-E8633D363BA0}" type="pres">
      <dgm:prSet presAssocID="{1240836C-C4A6-4033-9BD0-664F67190013}" presName="Name19" presStyleLbl="parChTrans1D4" presStyleIdx="0" presStyleCnt="6"/>
      <dgm:spPr/>
    </dgm:pt>
    <dgm:pt modelId="{37104396-451B-4144-BE1E-C93868942095}" type="pres">
      <dgm:prSet presAssocID="{EF26B09C-55FF-41AA-8423-F0C110A61A30}" presName="Name21" presStyleCnt="0"/>
      <dgm:spPr/>
    </dgm:pt>
    <dgm:pt modelId="{256BF3F1-D2A1-4DC0-B615-F218D6496E65}" type="pres">
      <dgm:prSet presAssocID="{EF26B09C-55FF-41AA-8423-F0C110A61A30}" presName="level2Shape" presStyleLbl="node4" presStyleIdx="0" presStyleCnt="6" custScaleX="36973"/>
      <dgm:spPr/>
    </dgm:pt>
    <dgm:pt modelId="{B7CF9B5F-C0FB-40B6-9FE7-3F540E0B8773}" type="pres">
      <dgm:prSet presAssocID="{EF26B09C-55FF-41AA-8423-F0C110A61A30}" presName="hierChild3" presStyleCnt="0"/>
      <dgm:spPr/>
    </dgm:pt>
    <dgm:pt modelId="{7EFC1811-58E2-443D-81D5-8457843B25CF}" type="pres">
      <dgm:prSet presAssocID="{5F1F4A3E-4D03-4698-BDF3-1D218321363E}" presName="Name19" presStyleLbl="parChTrans1D3" presStyleIdx="1" presStyleCnt="6"/>
      <dgm:spPr/>
    </dgm:pt>
    <dgm:pt modelId="{63D20BFE-F9A2-4C5E-9B17-40AF71A49D13}" type="pres">
      <dgm:prSet presAssocID="{9C98AEA2-358D-493E-987B-8B3E7B706643}" presName="Name21" presStyleCnt="0"/>
      <dgm:spPr/>
    </dgm:pt>
    <dgm:pt modelId="{A24497A2-1DC5-4909-9D80-8464CB3917E9}" type="pres">
      <dgm:prSet presAssocID="{9C98AEA2-358D-493E-987B-8B3E7B706643}" presName="level2Shape" presStyleLbl="node3" presStyleIdx="1" presStyleCnt="6" custScaleX="40170"/>
      <dgm:spPr/>
    </dgm:pt>
    <dgm:pt modelId="{5CC65262-4070-434A-829F-3C0C2E46DDA7}" type="pres">
      <dgm:prSet presAssocID="{9C98AEA2-358D-493E-987B-8B3E7B706643}" presName="hierChild3" presStyleCnt="0"/>
      <dgm:spPr/>
    </dgm:pt>
    <dgm:pt modelId="{1D964F3E-8CCE-40A8-BA71-888137448F51}" type="pres">
      <dgm:prSet presAssocID="{3FF2DAF1-9894-4988-B0E7-F9BFF912519C}" presName="Name19" presStyleLbl="parChTrans1D4" presStyleIdx="1" presStyleCnt="6"/>
      <dgm:spPr/>
    </dgm:pt>
    <dgm:pt modelId="{7006811F-0638-48EB-AB1E-D7282DEEE857}" type="pres">
      <dgm:prSet presAssocID="{2A6441C5-BBD8-4B6F-9338-BD822D755F3D}" presName="Name21" presStyleCnt="0"/>
      <dgm:spPr/>
    </dgm:pt>
    <dgm:pt modelId="{4490D94C-4CDA-4C2B-A442-ECAACE2F8765}" type="pres">
      <dgm:prSet presAssocID="{2A6441C5-BBD8-4B6F-9338-BD822D755F3D}" presName="level2Shape" presStyleLbl="node4" presStyleIdx="1" presStyleCnt="6" custScaleX="36973"/>
      <dgm:spPr/>
    </dgm:pt>
    <dgm:pt modelId="{DCD8AFFB-1142-4B91-9CA8-8D5833534FF1}" type="pres">
      <dgm:prSet presAssocID="{2A6441C5-BBD8-4B6F-9338-BD822D755F3D}" presName="hierChild3" presStyleCnt="0"/>
      <dgm:spPr/>
    </dgm:pt>
    <dgm:pt modelId="{0D469D53-F248-45CF-B7E4-EDDDA39D900B}" type="pres">
      <dgm:prSet presAssocID="{B293E1AF-0631-4383-B06C-CF509B29C4E8}" presName="Name19" presStyleLbl="parChTrans1D2" presStyleIdx="1" presStyleCnt="3"/>
      <dgm:spPr/>
    </dgm:pt>
    <dgm:pt modelId="{9D711764-9A9D-4873-B1F3-618C61253311}" type="pres">
      <dgm:prSet presAssocID="{1C49EA8A-B15A-4920-996B-29C9AF8AFED1}" presName="Name21" presStyleCnt="0"/>
      <dgm:spPr/>
    </dgm:pt>
    <dgm:pt modelId="{D2DDC8B2-E79C-4882-B747-D52B18E770FC}" type="pres">
      <dgm:prSet presAssocID="{1C49EA8A-B15A-4920-996B-29C9AF8AFED1}" presName="level2Shape" presStyleLbl="node2" presStyleIdx="1" presStyleCnt="3" custScaleX="123094"/>
      <dgm:spPr/>
    </dgm:pt>
    <dgm:pt modelId="{E0433B0F-42F4-47F3-B6DB-53AA30A26227}" type="pres">
      <dgm:prSet presAssocID="{1C49EA8A-B15A-4920-996B-29C9AF8AFED1}" presName="hierChild3" presStyleCnt="0"/>
      <dgm:spPr/>
    </dgm:pt>
    <dgm:pt modelId="{3BEAE486-83DD-4560-844F-1421504ED5D2}" type="pres">
      <dgm:prSet presAssocID="{9EED3610-402A-4EF8-B8D1-B1A77B026149}" presName="Name19" presStyleLbl="parChTrans1D3" presStyleIdx="2" presStyleCnt="6"/>
      <dgm:spPr/>
    </dgm:pt>
    <dgm:pt modelId="{70567F24-4707-40F4-B9BE-0F1A0F493E1F}" type="pres">
      <dgm:prSet presAssocID="{CA9802E3-B34F-474D-A1ED-E187EDF58CFF}" presName="Name21" presStyleCnt="0"/>
      <dgm:spPr/>
    </dgm:pt>
    <dgm:pt modelId="{98654BB9-4DE3-4DBA-91C9-24A7CD050FC5}" type="pres">
      <dgm:prSet presAssocID="{CA9802E3-B34F-474D-A1ED-E187EDF58CFF}" presName="level2Shape" presStyleLbl="node3" presStyleIdx="2" presStyleCnt="6" custScaleX="139155"/>
      <dgm:spPr/>
    </dgm:pt>
    <dgm:pt modelId="{B2C66EAF-6A2E-4D27-8F4A-32E2348A15E1}" type="pres">
      <dgm:prSet presAssocID="{CA9802E3-B34F-474D-A1ED-E187EDF58CFF}" presName="hierChild3" presStyleCnt="0"/>
      <dgm:spPr/>
    </dgm:pt>
    <dgm:pt modelId="{02D0A277-8137-43E3-A6C0-D730CCD5AF22}" type="pres">
      <dgm:prSet presAssocID="{736155B6-EC92-4340-AF69-E1B3420C67AB}" presName="Name19" presStyleLbl="parChTrans1D4" presStyleIdx="2" presStyleCnt="6"/>
      <dgm:spPr/>
    </dgm:pt>
    <dgm:pt modelId="{0322282B-6291-49C3-9238-2F382F00323F}" type="pres">
      <dgm:prSet presAssocID="{E94EB8E6-F920-4383-8403-E6231820C8F9}" presName="Name21" presStyleCnt="0"/>
      <dgm:spPr/>
    </dgm:pt>
    <dgm:pt modelId="{F0A3DB23-D586-4972-B46E-6995581B9BD4}" type="pres">
      <dgm:prSet presAssocID="{E94EB8E6-F920-4383-8403-E6231820C8F9}" presName="level2Shape" presStyleLbl="node4" presStyleIdx="2" presStyleCnt="6"/>
      <dgm:spPr/>
    </dgm:pt>
    <dgm:pt modelId="{2BB72FA7-D1A3-4548-A55C-5C21E7AB55EE}" type="pres">
      <dgm:prSet presAssocID="{E94EB8E6-F920-4383-8403-E6231820C8F9}" presName="hierChild3" presStyleCnt="0"/>
      <dgm:spPr/>
    </dgm:pt>
    <dgm:pt modelId="{A13B703C-140B-4952-9DA1-B2FFA811550E}" type="pres">
      <dgm:prSet presAssocID="{64B966DC-D961-48AA-88F4-B7FD0AC8C5D5}" presName="Name19" presStyleLbl="parChTrans1D3" presStyleIdx="3" presStyleCnt="6"/>
      <dgm:spPr/>
    </dgm:pt>
    <dgm:pt modelId="{7022423C-5CC1-48AF-9CFA-BF24F441FDF3}" type="pres">
      <dgm:prSet presAssocID="{57C65FD4-6CC5-4C65-AA53-323E4F935BFD}" presName="Name21" presStyleCnt="0"/>
      <dgm:spPr/>
    </dgm:pt>
    <dgm:pt modelId="{B8BAFAFC-D84E-4CE1-A4E9-1D2FFF819031}" type="pres">
      <dgm:prSet presAssocID="{57C65FD4-6CC5-4C65-AA53-323E4F935BFD}" presName="level2Shape" presStyleLbl="node3" presStyleIdx="3" presStyleCnt="6" custScaleX="139155"/>
      <dgm:spPr/>
    </dgm:pt>
    <dgm:pt modelId="{DBC660CD-64EB-4679-B091-FCC977AB155A}" type="pres">
      <dgm:prSet presAssocID="{57C65FD4-6CC5-4C65-AA53-323E4F935BFD}" presName="hierChild3" presStyleCnt="0"/>
      <dgm:spPr/>
    </dgm:pt>
    <dgm:pt modelId="{FBB85BA8-D693-4710-B5B5-6F34CB10E2FD}" type="pres">
      <dgm:prSet presAssocID="{C89BF589-C982-4BBE-956C-9E0C68D939D7}" presName="Name19" presStyleLbl="parChTrans1D4" presStyleIdx="3" presStyleCnt="6"/>
      <dgm:spPr/>
    </dgm:pt>
    <dgm:pt modelId="{0B7AF6DB-C20C-4EB9-8743-7DD72E880D7E}" type="pres">
      <dgm:prSet presAssocID="{33256A01-2EB4-45C3-A567-9C634D3AD016}" presName="Name21" presStyleCnt="0"/>
      <dgm:spPr/>
    </dgm:pt>
    <dgm:pt modelId="{172E07AD-215D-4D77-B976-5121213398C4}" type="pres">
      <dgm:prSet presAssocID="{33256A01-2EB4-45C3-A567-9C634D3AD016}" presName="level2Shape" presStyleLbl="node4" presStyleIdx="3" presStyleCnt="6"/>
      <dgm:spPr/>
    </dgm:pt>
    <dgm:pt modelId="{17284108-C461-4069-B462-A2E6A5837D2F}" type="pres">
      <dgm:prSet presAssocID="{33256A01-2EB4-45C3-A567-9C634D3AD016}" presName="hierChild3" presStyleCnt="0"/>
      <dgm:spPr/>
    </dgm:pt>
    <dgm:pt modelId="{D64E2125-8535-4427-BB40-887629B055CE}" type="pres">
      <dgm:prSet presAssocID="{7474846C-EA60-4ED7-A8AE-9A9B8CAD7B9F}" presName="Name19" presStyleLbl="parChTrans1D2" presStyleIdx="2" presStyleCnt="3"/>
      <dgm:spPr/>
    </dgm:pt>
    <dgm:pt modelId="{52DDEB88-C786-49DC-B3D7-2889BC957BAD}" type="pres">
      <dgm:prSet presAssocID="{4D571B8F-24A4-403D-8A48-60F641746645}" presName="Name21" presStyleCnt="0"/>
      <dgm:spPr/>
    </dgm:pt>
    <dgm:pt modelId="{0DEDE81C-3224-48A9-B727-06A4DBBDED42}" type="pres">
      <dgm:prSet presAssocID="{4D571B8F-24A4-403D-8A48-60F641746645}" presName="level2Shape" presStyleLbl="node2" presStyleIdx="2" presStyleCnt="3" custScaleX="123094" custLinFactNeighborX="-70385"/>
      <dgm:spPr/>
    </dgm:pt>
    <dgm:pt modelId="{D37EC571-D55F-4942-8F57-D290A0C7EB05}" type="pres">
      <dgm:prSet presAssocID="{4D571B8F-24A4-403D-8A48-60F641746645}" presName="hierChild3" presStyleCnt="0"/>
      <dgm:spPr/>
    </dgm:pt>
    <dgm:pt modelId="{5FA7AFC1-B7C2-48DB-A2CA-8A064B387BCE}" type="pres">
      <dgm:prSet presAssocID="{C46FD5B1-98F3-4A41-871D-85A92925DE54}" presName="Name19" presStyleLbl="parChTrans1D3" presStyleIdx="4" presStyleCnt="6"/>
      <dgm:spPr/>
    </dgm:pt>
    <dgm:pt modelId="{EC9A84F7-0109-4F34-8E5F-A91E2CA9CFE4}" type="pres">
      <dgm:prSet presAssocID="{50665514-6DC1-4763-87D5-668AC9BAC845}" presName="Name21" presStyleCnt="0"/>
      <dgm:spPr/>
    </dgm:pt>
    <dgm:pt modelId="{FC5FD5D8-D411-4E08-8C82-B59074871845}" type="pres">
      <dgm:prSet presAssocID="{50665514-6DC1-4763-87D5-668AC9BAC845}" presName="level2Shape" presStyleLbl="node3" presStyleIdx="4" presStyleCnt="6" custScaleX="40170"/>
      <dgm:spPr/>
    </dgm:pt>
    <dgm:pt modelId="{746DAB04-A77F-46F7-AE6B-848EBD8CD97A}" type="pres">
      <dgm:prSet presAssocID="{50665514-6DC1-4763-87D5-668AC9BAC845}" presName="hierChild3" presStyleCnt="0"/>
      <dgm:spPr/>
    </dgm:pt>
    <dgm:pt modelId="{08A6DB96-F368-4528-9ACA-F8D9F26EE07C}" type="pres">
      <dgm:prSet presAssocID="{E68BAD06-C5F5-4AC3-B8C6-F877CE1C474B}" presName="Name19" presStyleLbl="parChTrans1D4" presStyleIdx="4" presStyleCnt="6"/>
      <dgm:spPr/>
    </dgm:pt>
    <dgm:pt modelId="{34EFF280-49FA-40BD-B648-42CD3CDC8C11}" type="pres">
      <dgm:prSet presAssocID="{15D222A5-94F3-4FC9-A09D-5D7D2484C055}" presName="Name21" presStyleCnt="0"/>
      <dgm:spPr/>
    </dgm:pt>
    <dgm:pt modelId="{5CDBE8DA-AE3A-4FF5-BE60-77E075A199B6}" type="pres">
      <dgm:prSet presAssocID="{15D222A5-94F3-4FC9-A09D-5D7D2484C055}" presName="level2Shape" presStyleLbl="node4" presStyleIdx="4" presStyleCnt="6" custScaleX="36973"/>
      <dgm:spPr/>
    </dgm:pt>
    <dgm:pt modelId="{44B15DCE-E8EE-4B7D-9A39-81E02D642EDC}" type="pres">
      <dgm:prSet presAssocID="{15D222A5-94F3-4FC9-A09D-5D7D2484C055}" presName="hierChild3" presStyleCnt="0"/>
      <dgm:spPr/>
    </dgm:pt>
    <dgm:pt modelId="{385DCCB5-D2FD-46FF-957A-1D28F480159D}" type="pres">
      <dgm:prSet presAssocID="{DED81D88-370F-48AC-A867-EB19DC2627D8}" presName="Name19" presStyleLbl="parChTrans1D3" presStyleIdx="5" presStyleCnt="6"/>
      <dgm:spPr/>
    </dgm:pt>
    <dgm:pt modelId="{1620165B-FE03-451E-9401-8969F16AF3EC}" type="pres">
      <dgm:prSet presAssocID="{4D35896B-C17A-4D63-BD95-5180C88035BD}" presName="Name21" presStyleCnt="0"/>
      <dgm:spPr/>
    </dgm:pt>
    <dgm:pt modelId="{96684D46-B03B-402C-8421-D545105A5DB6}" type="pres">
      <dgm:prSet presAssocID="{4D35896B-C17A-4D63-BD95-5180C88035BD}" presName="level2Shape" presStyleLbl="node3" presStyleIdx="5" presStyleCnt="6" custScaleX="40170"/>
      <dgm:spPr/>
    </dgm:pt>
    <dgm:pt modelId="{A94F51B4-08BB-4D0C-8017-0387D5C67552}" type="pres">
      <dgm:prSet presAssocID="{4D35896B-C17A-4D63-BD95-5180C88035BD}" presName="hierChild3" presStyleCnt="0"/>
      <dgm:spPr/>
    </dgm:pt>
    <dgm:pt modelId="{6ACE6979-7011-43FD-A894-A7B89456A8A7}" type="pres">
      <dgm:prSet presAssocID="{2D485C81-E366-403B-8BDF-8533644E0141}" presName="Name19" presStyleLbl="parChTrans1D4" presStyleIdx="5" presStyleCnt="6"/>
      <dgm:spPr/>
    </dgm:pt>
    <dgm:pt modelId="{A9B6AF15-8F45-439B-9F30-C63121B11ECE}" type="pres">
      <dgm:prSet presAssocID="{1704614D-6CC0-43F3-B420-C3CFC98FB5C2}" presName="Name21" presStyleCnt="0"/>
      <dgm:spPr/>
    </dgm:pt>
    <dgm:pt modelId="{D5F0D281-2A6D-4AC7-93C7-2489108FEEA1}" type="pres">
      <dgm:prSet presAssocID="{1704614D-6CC0-43F3-B420-C3CFC98FB5C2}" presName="level2Shape" presStyleLbl="node4" presStyleIdx="5" presStyleCnt="6" custScaleX="36973"/>
      <dgm:spPr/>
    </dgm:pt>
    <dgm:pt modelId="{2C373961-137F-4099-91E9-76A7D6EC3361}" type="pres">
      <dgm:prSet presAssocID="{1704614D-6CC0-43F3-B420-C3CFC98FB5C2}" presName="hierChild3" presStyleCnt="0"/>
      <dgm:spPr/>
    </dgm:pt>
    <dgm:pt modelId="{C341EB93-6B6D-4286-9477-4F41639BD4BD}" type="pres">
      <dgm:prSet presAssocID="{8934BE46-910B-4067-8A06-560AE0080E65}" presName="bgShapesFlow" presStyleCnt="0"/>
      <dgm:spPr/>
    </dgm:pt>
    <dgm:pt modelId="{984F6BBE-4133-42D6-B3F4-1E040DB83A4D}" type="pres">
      <dgm:prSet presAssocID="{F0E17C99-DD4B-4E8A-8C83-275B9F7CD5B8}" presName="rectComp" presStyleCnt="0"/>
      <dgm:spPr/>
    </dgm:pt>
    <dgm:pt modelId="{FA1AC643-8BAC-4A7F-9DFE-6854B5A2A3E0}" type="pres">
      <dgm:prSet presAssocID="{F0E17C99-DD4B-4E8A-8C83-275B9F7CD5B8}" presName="bgRect" presStyleLbl="bgShp" presStyleIdx="0" presStyleCnt="4" custScaleX="100000" custLinFactNeighborX="-8356" custLinFactNeighborY="-11253"/>
      <dgm:spPr/>
    </dgm:pt>
    <dgm:pt modelId="{92BC6060-452B-402C-B7B9-E8AC29906006}" type="pres">
      <dgm:prSet presAssocID="{F0E17C99-DD4B-4E8A-8C83-275B9F7CD5B8}" presName="bgRectTx" presStyleLbl="bgShp" presStyleIdx="0" presStyleCnt="4">
        <dgm:presLayoutVars>
          <dgm:bulletEnabled val="1"/>
        </dgm:presLayoutVars>
      </dgm:prSet>
      <dgm:spPr/>
    </dgm:pt>
    <dgm:pt modelId="{DF5586D8-AAD4-4BD5-B01F-64509DFC819A}" type="pres">
      <dgm:prSet presAssocID="{F0E17C99-DD4B-4E8A-8C83-275B9F7CD5B8}" presName="spComp" presStyleCnt="0"/>
      <dgm:spPr/>
    </dgm:pt>
    <dgm:pt modelId="{09D1593A-EFD2-4E5B-BD52-496796549927}" type="pres">
      <dgm:prSet presAssocID="{F0E17C99-DD4B-4E8A-8C83-275B9F7CD5B8}" presName="vSp" presStyleCnt="0"/>
      <dgm:spPr/>
    </dgm:pt>
    <dgm:pt modelId="{C216B1F9-EA59-4516-B406-9FB1E2016BC2}" type="pres">
      <dgm:prSet presAssocID="{2B1A4D7F-92A3-4F83-A34A-E76B3A256DE5}" presName="rectComp" presStyleCnt="0"/>
      <dgm:spPr/>
    </dgm:pt>
    <dgm:pt modelId="{C0990A4E-A56F-4EA2-BE30-518E319409B7}" type="pres">
      <dgm:prSet presAssocID="{2B1A4D7F-92A3-4F83-A34A-E76B3A256DE5}" presName="bgRect" presStyleLbl="bgShp" presStyleIdx="1" presStyleCnt="4" custScaleX="100000"/>
      <dgm:spPr/>
    </dgm:pt>
    <dgm:pt modelId="{BA36BF7A-2B23-46D1-A56A-5DD0041A586B}" type="pres">
      <dgm:prSet presAssocID="{2B1A4D7F-92A3-4F83-A34A-E76B3A256DE5}" presName="bgRectTx" presStyleLbl="bgShp" presStyleIdx="1" presStyleCnt="4">
        <dgm:presLayoutVars>
          <dgm:bulletEnabled val="1"/>
        </dgm:presLayoutVars>
      </dgm:prSet>
      <dgm:spPr/>
    </dgm:pt>
    <dgm:pt modelId="{EC1E2078-10CC-4586-8703-09871611A70C}" type="pres">
      <dgm:prSet presAssocID="{2B1A4D7F-92A3-4F83-A34A-E76B3A256DE5}" presName="spComp" presStyleCnt="0"/>
      <dgm:spPr/>
    </dgm:pt>
    <dgm:pt modelId="{FE6BFEC3-EA24-494B-8792-D5D4A400DC60}" type="pres">
      <dgm:prSet presAssocID="{2B1A4D7F-92A3-4F83-A34A-E76B3A256DE5}" presName="vSp" presStyleCnt="0"/>
      <dgm:spPr/>
    </dgm:pt>
    <dgm:pt modelId="{5E2BCCD1-E893-4F22-9DF6-D4E422846258}" type="pres">
      <dgm:prSet presAssocID="{70C88FCC-470F-4662-A2AC-208BC050A33F}" presName="rectComp" presStyleCnt="0"/>
      <dgm:spPr/>
    </dgm:pt>
    <dgm:pt modelId="{AEAE8288-7647-4777-8F4F-D37936AA13E4}" type="pres">
      <dgm:prSet presAssocID="{70C88FCC-470F-4662-A2AC-208BC050A33F}" presName="bgRect" presStyleLbl="bgShp" presStyleIdx="2" presStyleCnt="4" custScaleX="100000"/>
      <dgm:spPr/>
    </dgm:pt>
    <dgm:pt modelId="{9A6EF3E0-244C-427A-9F2B-9137A4928319}" type="pres">
      <dgm:prSet presAssocID="{70C88FCC-470F-4662-A2AC-208BC050A33F}" presName="bgRectTx" presStyleLbl="bgShp" presStyleIdx="2" presStyleCnt="4">
        <dgm:presLayoutVars>
          <dgm:bulletEnabled val="1"/>
        </dgm:presLayoutVars>
      </dgm:prSet>
      <dgm:spPr/>
    </dgm:pt>
    <dgm:pt modelId="{6AB870F9-3E0D-4520-AD11-7EAFA797A838}" type="pres">
      <dgm:prSet presAssocID="{70C88FCC-470F-4662-A2AC-208BC050A33F}" presName="spComp" presStyleCnt="0"/>
      <dgm:spPr/>
    </dgm:pt>
    <dgm:pt modelId="{99DA26EE-636D-41A6-9ABB-BBCD822F15ED}" type="pres">
      <dgm:prSet presAssocID="{70C88FCC-470F-4662-A2AC-208BC050A33F}" presName="vSp" presStyleCnt="0"/>
      <dgm:spPr/>
    </dgm:pt>
    <dgm:pt modelId="{E4D0E9CA-6D9B-45E0-9E93-CC5542E19CFC}" type="pres">
      <dgm:prSet presAssocID="{C5994821-C434-4184-A698-AD7A4E711FEF}" presName="rectComp" presStyleCnt="0"/>
      <dgm:spPr/>
    </dgm:pt>
    <dgm:pt modelId="{42A529F3-5F68-49A8-8907-B73E9A634DAB}" type="pres">
      <dgm:prSet presAssocID="{C5994821-C434-4184-A698-AD7A4E711FEF}" presName="bgRect" presStyleLbl="bgShp" presStyleIdx="3" presStyleCnt="4" custScaleX="100000"/>
      <dgm:spPr/>
    </dgm:pt>
    <dgm:pt modelId="{AEE3762A-34E4-4ED1-8BDB-AA78903426F6}" type="pres">
      <dgm:prSet presAssocID="{C5994821-C434-4184-A698-AD7A4E711FEF}" presName="bgRectTx" presStyleLbl="bgShp" presStyleIdx="3" presStyleCnt="4">
        <dgm:presLayoutVars>
          <dgm:bulletEnabled val="1"/>
        </dgm:presLayoutVars>
      </dgm:prSet>
      <dgm:spPr/>
    </dgm:pt>
  </dgm:ptLst>
  <dgm:cxnLst>
    <dgm:cxn modelId="{364FCD02-9C81-4F6D-B30A-DD10808B5089}" type="presOf" srcId="{C5994821-C434-4184-A698-AD7A4E711FEF}" destId="{AEE3762A-34E4-4ED1-8BDB-AA78903426F6}" srcOrd="1" destOrd="0" presId="urn:microsoft.com/office/officeart/2005/8/layout/hierarchy6"/>
    <dgm:cxn modelId="{FE63E409-62CB-4A6F-B104-D1C8E984280C}" type="presOf" srcId="{4D35896B-C17A-4D63-BD95-5180C88035BD}" destId="{96684D46-B03B-402C-8421-D545105A5DB6}" srcOrd="0" destOrd="0" presId="urn:microsoft.com/office/officeart/2005/8/layout/hierarchy6"/>
    <dgm:cxn modelId="{3353680A-7F1C-451F-BAC7-CDFE8C779F4D}" srcId="{4D571B8F-24A4-403D-8A48-60F641746645}" destId="{50665514-6DC1-4763-87D5-668AC9BAC845}" srcOrd="0" destOrd="0" parTransId="{C46FD5B1-98F3-4A41-871D-85A92925DE54}" sibTransId="{667ED34D-1C7A-49CB-AD20-FF66DA4D695C}"/>
    <dgm:cxn modelId="{833C7313-944F-47B4-A8CB-8163EDEA0B32}" type="presOf" srcId="{DED81D88-370F-48AC-A867-EB19DC2627D8}" destId="{385DCCB5-D2FD-46FF-957A-1D28F480159D}" srcOrd="0" destOrd="0" presId="urn:microsoft.com/office/officeart/2005/8/layout/hierarchy6"/>
    <dgm:cxn modelId="{01EC6815-2870-4530-90EB-3F4DF78A3921}" type="presOf" srcId="{8934BE46-910B-4067-8A06-560AE0080E65}" destId="{6908E298-31C9-4CBE-B98F-40ACDC79A7B3}" srcOrd="0" destOrd="0" presId="urn:microsoft.com/office/officeart/2005/8/layout/hierarchy6"/>
    <dgm:cxn modelId="{9408FA19-CBEA-4EF2-841E-33F61BB85F39}" srcId="{779C68A0-2AEA-4DCA-AB6A-CF31B7C45DC3}" destId="{EF26B09C-55FF-41AA-8423-F0C110A61A30}" srcOrd="0" destOrd="0" parTransId="{1240836C-C4A6-4033-9BD0-664F67190013}" sibTransId="{1DEB8233-47B0-4C6B-B168-9F8E155E5C99}"/>
    <dgm:cxn modelId="{632F591A-F9BB-4C19-A1EC-C6A39BF28F77}" type="presOf" srcId="{736155B6-EC92-4340-AF69-E1B3420C67AB}" destId="{02D0A277-8137-43E3-A6C0-D730CCD5AF22}" srcOrd="0" destOrd="0" presId="urn:microsoft.com/office/officeart/2005/8/layout/hierarchy6"/>
    <dgm:cxn modelId="{CFC5EC20-8466-4DE4-899B-5F4CF5548F90}" srcId="{4D571B8F-24A4-403D-8A48-60F641746645}" destId="{4D35896B-C17A-4D63-BD95-5180C88035BD}" srcOrd="1" destOrd="0" parTransId="{DED81D88-370F-48AC-A867-EB19DC2627D8}" sibTransId="{5C1DDC5C-6A58-4D93-9857-E0A58D36DBB6}"/>
    <dgm:cxn modelId="{4AD3692B-A3AC-4D81-86CF-E536DCD48BE8}" type="presOf" srcId="{4D571B8F-24A4-403D-8A48-60F641746645}" destId="{0DEDE81C-3224-48A9-B727-06A4DBBDED42}" srcOrd="0" destOrd="0" presId="urn:microsoft.com/office/officeart/2005/8/layout/hierarchy6"/>
    <dgm:cxn modelId="{42B72F2D-6976-4783-9E9E-5CA0653BE5E4}" srcId="{50665514-6DC1-4763-87D5-668AC9BAC845}" destId="{15D222A5-94F3-4FC9-A09D-5D7D2484C055}" srcOrd="0" destOrd="0" parTransId="{E68BAD06-C5F5-4AC3-B8C6-F877CE1C474B}" sibTransId="{6E91ECCD-9262-47A1-9CBD-B7DC716A9280}"/>
    <dgm:cxn modelId="{0C05A72D-D52D-4705-8E17-1AAF2F81DFE5}" type="presOf" srcId="{3FF2DAF1-9894-4988-B0E7-F9BFF912519C}" destId="{1D964F3E-8CCE-40A8-BA71-888137448F51}" srcOrd="0" destOrd="0" presId="urn:microsoft.com/office/officeart/2005/8/layout/hierarchy6"/>
    <dgm:cxn modelId="{3E77502E-D6DD-4203-A0D9-6CE21550DBBD}" type="presOf" srcId="{7474846C-EA60-4ED7-A8AE-9A9B8CAD7B9F}" destId="{D64E2125-8535-4427-BB40-887629B055CE}" srcOrd="0" destOrd="0" presId="urn:microsoft.com/office/officeart/2005/8/layout/hierarchy6"/>
    <dgm:cxn modelId="{AB7F0831-7AB5-45BA-91B8-3E074DE93AE6}" type="presOf" srcId="{2B1A4D7F-92A3-4F83-A34A-E76B3A256DE5}" destId="{C0990A4E-A56F-4EA2-BE30-518E319409B7}" srcOrd="0" destOrd="0" presId="urn:microsoft.com/office/officeart/2005/8/layout/hierarchy6"/>
    <dgm:cxn modelId="{1A650937-A0D2-4312-8BD8-B106D518253C}" srcId="{1C49EA8A-B15A-4920-996B-29C9AF8AFED1}" destId="{CA9802E3-B34F-474D-A1ED-E187EDF58CFF}" srcOrd="0" destOrd="0" parTransId="{9EED3610-402A-4EF8-B8D1-B1A77B026149}" sibTransId="{4A63CBED-A03B-413A-9B08-0FBD0290E35A}"/>
    <dgm:cxn modelId="{19A6DD37-613B-4183-920E-BBD5500BE3DA}" srcId="{8934BE46-910B-4067-8A06-560AE0080E65}" destId="{F0E17C99-DD4B-4E8A-8C83-275B9F7CD5B8}" srcOrd="1" destOrd="0" parTransId="{414F490A-7023-40E3-97B1-8045D6BE1D30}" sibTransId="{47EBC58E-5F14-4AF6-A4FA-CE69E38A464B}"/>
    <dgm:cxn modelId="{9B0F753C-DE6D-477B-A380-A32FAC59EB15}" type="presOf" srcId="{C5994821-C434-4184-A698-AD7A4E711FEF}" destId="{42A529F3-5F68-49A8-8907-B73E9A634DAB}" srcOrd="0" destOrd="0" presId="urn:microsoft.com/office/officeart/2005/8/layout/hierarchy6"/>
    <dgm:cxn modelId="{16F9103E-84A7-45CC-8FA0-6A9CEA87D763}" type="presOf" srcId="{1C49EA8A-B15A-4920-996B-29C9AF8AFED1}" destId="{D2DDC8B2-E79C-4882-B747-D52B18E770FC}" srcOrd="0" destOrd="0" presId="urn:microsoft.com/office/officeart/2005/8/layout/hierarchy6"/>
    <dgm:cxn modelId="{D0AADD40-D680-4F48-8187-B7B6325806C6}" type="presOf" srcId="{EF26B09C-55FF-41AA-8423-F0C110A61A30}" destId="{256BF3F1-D2A1-4DC0-B615-F218D6496E65}" srcOrd="0" destOrd="0" presId="urn:microsoft.com/office/officeart/2005/8/layout/hierarchy6"/>
    <dgm:cxn modelId="{9C82EE43-178E-48C8-9001-83D860C4B61C}" type="presOf" srcId="{C89BF589-C982-4BBE-956C-9E0C68D939D7}" destId="{FBB85BA8-D693-4710-B5B5-6F34CB10E2FD}" srcOrd="0" destOrd="0" presId="urn:microsoft.com/office/officeart/2005/8/layout/hierarchy6"/>
    <dgm:cxn modelId="{1B6F7368-854F-4A0F-98D8-1F0257C2B45F}" srcId="{B781F9DD-6512-4E8C-AE00-1B656DC5FCEA}" destId="{1C49EA8A-B15A-4920-996B-29C9AF8AFED1}" srcOrd="1" destOrd="0" parTransId="{B293E1AF-0631-4383-B06C-CF509B29C4E8}" sibTransId="{84EDD432-643B-4B5B-81B2-0AD2AF41F7CA}"/>
    <dgm:cxn modelId="{80545868-98E7-42FB-8D67-406806695732}" type="presOf" srcId="{C46FD5B1-98F3-4A41-871D-85A92925DE54}" destId="{5FA7AFC1-B7C2-48DB-A2CA-8A064B387BCE}" srcOrd="0" destOrd="0" presId="urn:microsoft.com/office/officeart/2005/8/layout/hierarchy6"/>
    <dgm:cxn modelId="{05DFFC69-BDED-4760-8B26-A59AE7D1FC02}" type="presOf" srcId="{1240836C-C4A6-4033-9BD0-664F67190013}" destId="{54C11AFE-A95D-41A1-9BC0-E8633D363BA0}" srcOrd="0" destOrd="0" presId="urn:microsoft.com/office/officeart/2005/8/layout/hierarchy6"/>
    <dgm:cxn modelId="{D4120A6E-1761-409F-91F9-874912073495}" srcId="{B781F9DD-6512-4E8C-AE00-1B656DC5FCEA}" destId="{4D571B8F-24A4-403D-8A48-60F641746645}" srcOrd="2" destOrd="0" parTransId="{7474846C-EA60-4ED7-A8AE-9A9B8CAD7B9F}" sibTransId="{5475958D-0111-4DBA-8DA3-B5811E8FE30D}"/>
    <dgm:cxn modelId="{ED4E4B55-B25B-4E81-AFB1-8C2AE04AE367}" type="presOf" srcId="{64B966DC-D961-48AA-88F4-B7FD0AC8C5D5}" destId="{A13B703C-140B-4952-9DA1-B2FFA811550E}" srcOrd="0" destOrd="0" presId="urn:microsoft.com/office/officeart/2005/8/layout/hierarchy6"/>
    <dgm:cxn modelId="{BCDDE655-A16D-4738-85C6-328295C8EA6E}" type="presOf" srcId="{2B1A4D7F-92A3-4F83-A34A-E76B3A256DE5}" destId="{BA36BF7A-2B23-46D1-A56A-5DD0041A586B}" srcOrd="1" destOrd="0" presId="urn:microsoft.com/office/officeart/2005/8/layout/hierarchy6"/>
    <dgm:cxn modelId="{201EB956-EEB7-47EE-A2A6-39700C150A5A}" type="presOf" srcId="{E94EB8E6-F920-4383-8403-E6231820C8F9}" destId="{F0A3DB23-D586-4972-B46E-6995581B9BD4}" srcOrd="0" destOrd="0" presId="urn:microsoft.com/office/officeart/2005/8/layout/hierarchy6"/>
    <dgm:cxn modelId="{746BEF56-FC04-43D6-B927-A3ED99D6CD80}" srcId="{4D35896B-C17A-4D63-BD95-5180C88035BD}" destId="{1704614D-6CC0-43F3-B420-C3CFC98FB5C2}" srcOrd="0" destOrd="0" parTransId="{2D485C81-E366-403B-8BDF-8533644E0141}" sibTransId="{549A74E1-8F71-4D06-B41F-05BB2B387C4E}"/>
    <dgm:cxn modelId="{A49F7259-D9C4-4339-88A2-549B80EB4233}" type="presOf" srcId="{E68BAD06-C5F5-4AC3-B8C6-F877CE1C474B}" destId="{08A6DB96-F368-4528-9ACA-F8D9F26EE07C}" srcOrd="0" destOrd="0" presId="urn:microsoft.com/office/officeart/2005/8/layout/hierarchy6"/>
    <dgm:cxn modelId="{F4FF115A-7F54-4D50-BD20-E3E122BB5D07}" srcId="{B781F9DD-6512-4E8C-AE00-1B656DC5FCEA}" destId="{84876C94-0BA0-4273-9214-844EEFD9CD5F}" srcOrd="0" destOrd="0" parTransId="{DB9A3BA1-C02D-47E9-90E1-F1FB8C14D307}" sibTransId="{F1EBC61E-026E-42E1-9C84-F691E18313DB}"/>
    <dgm:cxn modelId="{F00CD581-8CE5-4DE9-8AF7-EE5860EF840D}" type="presOf" srcId="{9EED3610-402A-4EF8-B8D1-B1A77B026149}" destId="{3BEAE486-83DD-4560-844F-1421504ED5D2}" srcOrd="0" destOrd="0" presId="urn:microsoft.com/office/officeart/2005/8/layout/hierarchy6"/>
    <dgm:cxn modelId="{97450A83-3205-4579-8B78-904BF030ECC1}" type="presOf" srcId="{F0E17C99-DD4B-4E8A-8C83-275B9F7CD5B8}" destId="{92BC6060-452B-402C-B7B9-E8AC29906006}" srcOrd="1" destOrd="0" presId="urn:microsoft.com/office/officeart/2005/8/layout/hierarchy6"/>
    <dgm:cxn modelId="{5E770585-570E-41F3-BC02-B2E658470E70}" type="presOf" srcId="{779C68A0-2AEA-4DCA-AB6A-CF31B7C45DC3}" destId="{4E30CDCC-2704-4857-839F-C67D1742CDE1}" srcOrd="0" destOrd="0" presId="urn:microsoft.com/office/officeart/2005/8/layout/hierarchy6"/>
    <dgm:cxn modelId="{9779EC8A-CBDF-4F8C-ACA8-BCA1A89E6AD5}" type="presOf" srcId="{50665514-6DC1-4763-87D5-668AC9BAC845}" destId="{FC5FD5D8-D411-4E08-8C82-B59074871845}" srcOrd="0" destOrd="0" presId="urn:microsoft.com/office/officeart/2005/8/layout/hierarchy6"/>
    <dgm:cxn modelId="{5C7E208D-C97E-435B-A44F-EE5F957B4BDB}" srcId="{8934BE46-910B-4067-8A06-560AE0080E65}" destId="{2B1A4D7F-92A3-4F83-A34A-E76B3A256DE5}" srcOrd="2" destOrd="0" parTransId="{B04ACD48-E9D7-4CC0-A363-84291E0ACD01}" sibTransId="{0DBDEAB2-9A15-4571-A19B-D40844E41EB4}"/>
    <dgm:cxn modelId="{C93C8891-88FD-4CC7-A969-1CCADB6777F1}" srcId="{57C65FD4-6CC5-4C65-AA53-323E4F935BFD}" destId="{33256A01-2EB4-45C3-A567-9C634D3AD016}" srcOrd="0" destOrd="0" parTransId="{C89BF589-C982-4BBE-956C-9E0C68D939D7}" sibTransId="{2F75D3F8-65CB-4525-AF6C-8D0B438F1CDC}"/>
    <dgm:cxn modelId="{54A89294-C422-4742-93B8-B6E7093F0E29}" srcId="{84876C94-0BA0-4273-9214-844EEFD9CD5F}" destId="{779C68A0-2AEA-4DCA-AB6A-CF31B7C45DC3}" srcOrd="0" destOrd="0" parTransId="{58344811-A5EB-45C2-9EE4-8E05DC7F624A}" sibTransId="{93CAE810-C238-424C-B03A-F9D375B91EFD}"/>
    <dgm:cxn modelId="{5BEDE497-243D-4739-B3D7-14D36791A4A9}" type="presOf" srcId="{84876C94-0BA0-4273-9214-844EEFD9CD5F}" destId="{09432AED-280F-432A-833D-B3A20964D516}" srcOrd="0" destOrd="0" presId="urn:microsoft.com/office/officeart/2005/8/layout/hierarchy6"/>
    <dgm:cxn modelId="{CBB71898-4F22-4957-B78F-D18030D326F1}" type="presOf" srcId="{CA9802E3-B34F-474D-A1ED-E187EDF58CFF}" destId="{98654BB9-4DE3-4DBA-91C9-24A7CD050FC5}" srcOrd="0" destOrd="0" presId="urn:microsoft.com/office/officeart/2005/8/layout/hierarchy6"/>
    <dgm:cxn modelId="{41982D99-04C4-48E3-A8B8-AF8B8E2ED978}" type="presOf" srcId="{70C88FCC-470F-4662-A2AC-208BC050A33F}" destId="{9A6EF3E0-244C-427A-9F2B-9137A4928319}" srcOrd="1" destOrd="0" presId="urn:microsoft.com/office/officeart/2005/8/layout/hierarchy6"/>
    <dgm:cxn modelId="{66FD8499-112D-40C3-A471-55F76B5E0318}" srcId="{8934BE46-910B-4067-8A06-560AE0080E65}" destId="{B781F9DD-6512-4E8C-AE00-1B656DC5FCEA}" srcOrd="0" destOrd="0" parTransId="{ACCC936C-FA50-425D-810F-CD04AE5B6EC4}" sibTransId="{A84A3FCD-4847-4C5A-8DCA-0E0C180A6487}"/>
    <dgm:cxn modelId="{9546C39B-6810-47F9-866A-4E22D8EBC6EA}" type="presOf" srcId="{2D485C81-E366-403B-8BDF-8533644E0141}" destId="{6ACE6979-7011-43FD-A894-A7B89456A8A7}" srcOrd="0" destOrd="0" presId="urn:microsoft.com/office/officeart/2005/8/layout/hierarchy6"/>
    <dgm:cxn modelId="{E8D0BE9D-B626-4BB2-B868-E88BA08F243D}" type="presOf" srcId="{1704614D-6CC0-43F3-B420-C3CFC98FB5C2}" destId="{D5F0D281-2A6D-4AC7-93C7-2489108FEEA1}" srcOrd="0" destOrd="0" presId="urn:microsoft.com/office/officeart/2005/8/layout/hierarchy6"/>
    <dgm:cxn modelId="{9DAAF19E-B45F-438C-BDF3-BAFBA8243EDD}" type="presOf" srcId="{33256A01-2EB4-45C3-A567-9C634D3AD016}" destId="{172E07AD-215D-4D77-B976-5121213398C4}" srcOrd="0" destOrd="0" presId="urn:microsoft.com/office/officeart/2005/8/layout/hierarchy6"/>
    <dgm:cxn modelId="{91817AA1-8129-4185-9689-3CF85D558928}" srcId="{CA9802E3-B34F-474D-A1ED-E187EDF58CFF}" destId="{E94EB8E6-F920-4383-8403-E6231820C8F9}" srcOrd="0" destOrd="0" parTransId="{736155B6-EC92-4340-AF69-E1B3420C67AB}" sibTransId="{F434B5DA-6725-46A7-A83F-A764FAFF65CB}"/>
    <dgm:cxn modelId="{E66114A4-AE95-4091-B449-9E0F9E61EC72}" srcId="{8934BE46-910B-4067-8A06-560AE0080E65}" destId="{C5994821-C434-4184-A698-AD7A4E711FEF}" srcOrd="4" destOrd="0" parTransId="{F445AA39-3510-4B80-A97F-656282656E09}" sibTransId="{A1130786-6E45-4665-856B-04F66A76EE36}"/>
    <dgm:cxn modelId="{92D46FA5-B56F-48AF-AA6D-000859AE6AE7}" type="presOf" srcId="{57C65FD4-6CC5-4C65-AA53-323E4F935BFD}" destId="{B8BAFAFC-D84E-4CE1-A4E9-1D2FFF819031}" srcOrd="0" destOrd="0" presId="urn:microsoft.com/office/officeart/2005/8/layout/hierarchy6"/>
    <dgm:cxn modelId="{30A1EBAB-B344-46DF-AAFA-5652BFA3265A}" type="presOf" srcId="{B781F9DD-6512-4E8C-AE00-1B656DC5FCEA}" destId="{788FA9A8-0C42-45D7-B32E-62458690C593}" srcOrd="0" destOrd="0" presId="urn:microsoft.com/office/officeart/2005/8/layout/hierarchy6"/>
    <dgm:cxn modelId="{00E951AE-7667-420F-9650-4EF73FA30DA0}" type="presOf" srcId="{9C98AEA2-358D-493E-987B-8B3E7B706643}" destId="{A24497A2-1DC5-4909-9D80-8464CB3917E9}" srcOrd="0" destOrd="0" presId="urn:microsoft.com/office/officeart/2005/8/layout/hierarchy6"/>
    <dgm:cxn modelId="{19F4B3B8-E199-4BED-9245-ECD7890CDAEA}" srcId="{1C49EA8A-B15A-4920-996B-29C9AF8AFED1}" destId="{57C65FD4-6CC5-4C65-AA53-323E4F935BFD}" srcOrd="1" destOrd="0" parTransId="{64B966DC-D961-48AA-88F4-B7FD0AC8C5D5}" sibTransId="{E05AE576-777F-4B65-9C47-B07FADECE935}"/>
    <dgm:cxn modelId="{841677BC-42F1-4EA3-A509-63015C0314F4}" type="presOf" srcId="{2A6441C5-BBD8-4B6F-9338-BD822D755F3D}" destId="{4490D94C-4CDA-4C2B-A442-ECAACE2F8765}" srcOrd="0" destOrd="0" presId="urn:microsoft.com/office/officeart/2005/8/layout/hierarchy6"/>
    <dgm:cxn modelId="{254275C0-8E46-4134-B853-3B32952DCC93}" srcId="{8934BE46-910B-4067-8A06-560AE0080E65}" destId="{70C88FCC-470F-4662-A2AC-208BC050A33F}" srcOrd="3" destOrd="0" parTransId="{E1B493A1-49B9-4D90-AB2E-0BE637F78936}" sibTransId="{397EA28E-0688-4698-9F88-D416E82C6416}"/>
    <dgm:cxn modelId="{4E1432C6-C24B-4BB9-BB2C-AA313EE2BEED}" type="presOf" srcId="{70C88FCC-470F-4662-A2AC-208BC050A33F}" destId="{AEAE8288-7647-4777-8F4F-D37936AA13E4}" srcOrd="0" destOrd="0" presId="urn:microsoft.com/office/officeart/2005/8/layout/hierarchy6"/>
    <dgm:cxn modelId="{286653C9-09CC-42B3-BD79-2FD0D2E782F9}" type="presOf" srcId="{58344811-A5EB-45C2-9EE4-8E05DC7F624A}" destId="{9E952237-D573-47B0-A645-0A9CE5E38092}" srcOrd="0" destOrd="0" presId="urn:microsoft.com/office/officeart/2005/8/layout/hierarchy6"/>
    <dgm:cxn modelId="{EA2AB5CB-133F-40AA-A52D-A7D6B1F7CF2A}" type="presOf" srcId="{5F1F4A3E-4D03-4698-BDF3-1D218321363E}" destId="{7EFC1811-58E2-443D-81D5-8457843B25CF}" srcOrd="0" destOrd="0" presId="urn:microsoft.com/office/officeart/2005/8/layout/hierarchy6"/>
    <dgm:cxn modelId="{915562D1-BF73-478B-BA53-FE75A4DFCD92}" srcId="{9C98AEA2-358D-493E-987B-8B3E7B706643}" destId="{2A6441C5-BBD8-4B6F-9338-BD822D755F3D}" srcOrd="0" destOrd="0" parTransId="{3FF2DAF1-9894-4988-B0E7-F9BFF912519C}" sibTransId="{3F97782F-3E19-42BF-93EC-4D6714F8B6FF}"/>
    <dgm:cxn modelId="{A01D94D3-15A6-467A-9032-640B4A6A4E9B}" type="presOf" srcId="{F0E17C99-DD4B-4E8A-8C83-275B9F7CD5B8}" destId="{FA1AC643-8BAC-4A7F-9DFE-6854B5A2A3E0}" srcOrd="0" destOrd="0" presId="urn:microsoft.com/office/officeart/2005/8/layout/hierarchy6"/>
    <dgm:cxn modelId="{0F6E19DD-B24B-4884-9C3D-4F5F3FA41ADB}" type="presOf" srcId="{DB9A3BA1-C02D-47E9-90E1-F1FB8C14D307}" destId="{CFFD92AF-AB52-4C54-8FEA-1AECC6C6F550}" srcOrd="0" destOrd="0" presId="urn:microsoft.com/office/officeart/2005/8/layout/hierarchy6"/>
    <dgm:cxn modelId="{6C5BC6E1-06DA-4D38-B62B-0F2422B3D0B2}" srcId="{84876C94-0BA0-4273-9214-844EEFD9CD5F}" destId="{9C98AEA2-358D-493E-987B-8B3E7B706643}" srcOrd="1" destOrd="0" parTransId="{5F1F4A3E-4D03-4698-BDF3-1D218321363E}" sibTransId="{0BB98757-33D2-4343-9790-A7267325BC19}"/>
    <dgm:cxn modelId="{90A62FEE-8822-486B-9CB2-DED19E9C23BA}" type="presOf" srcId="{15D222A5-94F3-4FC9-A09D-5D7D2484C055}" destId="{5CDBE8DA-AE3A-4FF5-BE60-77E075A199B6}" srcOrd="0" destOrd="0" presId="urn:microsoft.com/office/officeart/2005/8/layout/hierarchy6"/>
    <dgm:cxn modelId="{CB1093F4-54C9-4E58-943A-B6A473358EAA}" type="presOf" srcId="{B293E1AF-0631-4383-B06C-CF509B29C4E8}" destId="{0D469D53-F248-45CF-B7E4-EDDDA39D900B}" srcOrd="0" destOrd="0" presId="urn:microsoft.com/office/officeart/2005/8/layout/hierarchy6"/>
    <dgm:cxn modelId="{7683B126-8B22-4182-B8CF-2F9B14983C96}" type="presParOf" srcId="{6908E298-31C9-4CBE-B98F-40ACDC79A7B3}" destId="{6BD160AF-2DC4-4C0E-8EEA-808DD847F6B8}" srcOrd="0" destOrd="0" presId="urn:microsoft.com/office/officeart/2005/8/layout/hierarchy6"/>
    <dgm:cxn modelId="{8F14B5A1-A13D-44DB-8B57-DCA49308B022}" type="presParOf" srcId="{6BD160AF-2DC4-4C0E-8EEA-808DD847F6B8}" destId="{A530CC05-02C0-4C1E-A3BB-3E26D390CA2B}" srcOrd="0" destOrd="0" presId="urn:microsoft.com/office/officeart/2005/8/layout/hierarchy6"/>
    <dgm:cxn modelId="{E2F2B89C-7C8A-46FA-899B-DEF6A46C6B73}" type="presParOf" srcId="{6BD160AF-2DC4-4C0E-8EEA-808DD847F6B8}" destId="{4E141120-BFEE-45E7-8A29-9101FA7847F1}" srcOrd="1" destOrd="0" presId="urn:microsoft.com/office/officeart/2005/8/layout/hierarchy6"/>
    <dgm:cxn modelId="{2EF30C72-C8E5-4638-A8B6-6229CC41AFC3}" type="presParOf" srcId="{4E141120-BFEE-45E7-8A29-9101FA7847F1}" destId="{FFC414AF-3964-448A-8E15-67619C71E308}" srcOrd="0" destOrd="0" presId="urn:microsoft.com/office/officeart/2005/8/layout/hierarchy6"/>
    <dgm:cxn modelId="{89536C64-1B90-4164-8CE2-C57EF7EF2C7B}" type="presParOf" srcId="{FFC414AF-3964-448A-8E15-67619C71E308}" destId="{788FA9A8-0C42-45D7-B32E-62458690C593}" srcOrd="0" destOrd="0" presId="urn:microsoft.com/office/officeart/2005/8/layout/hierarchy6"/>
    <dgm:cxn modelId="{3DC227AE-8E49-4A54-8250-D7E3D03E30E3}" type="presParOf" srcId="{FFC414AF-3964-448A-8E15-67619C71E308}" destId="{5A710BFE-28D4-44EB-A42A-908B932C7024}" srcOrd="1" destOrd="0" presId="urn:microsoft.com/office/officeart/2005/8/layout/hierarchy6"/>
    <dgm:cxn modelId="{4A6493B8-F296-42AC-992F-2A42782A2C68}" type="presParOf" srcId="{5A710BFE-28D4-44EB-A42A-908B932C7024}" destId="{CFFD92AF-AB52-4C54-8FEA-1AECC6C6F550}" srcOrd="0" destOrd="0" presId="urn:microsoft.com/office/officeart/2005/8/layout/hierarchy6"/>
    <dgm:cxn modelId="{7C4AD671-53F0-4F4D-B708-BC9E4B6F4496}" type="presParOf" srcId="{5A710BFE-28D4-44EB-A42A-908B932C7024}" destId="{56333960-CB06-4CAF-9D15-3053AB9065AA}" srcOrd="1" destOrd="0" presId="urn:microsoft.com/office/officeart/2005/8/layout/hierarchy6"/>
    <dgm:cxn modelId="{DE171C93-3BC6-42C5-ACC7-7052FD760F87}" type="presParOf" srcId="{56333960-CB06-4CAF-9D15-3053AB9065AA}" destId="{09432AED-280F-432A-833D-B3A20964D516}" srcOrd="0" destOrd="0" presId="urn:microsoft.com/office/officeart/2005/8/layout/hierarchy6"/>
    <dgm:cxn modelId="{67F47DA4-42FB-404A-A21A-08D63DDC7153}" type="presParOf" srcId="{56333960-CB06-4CAF-9D15-3053AB9065AA}" destId="{EDC73C44-7D78-4134-B696-449D197BEC5D}" srcOrd="1" destOrd="0" presId="urn:microsoft.com/office/officeart/2005/8/layout/hierarchy6"/>
    <dgm:cxn modelId="{92DD7226-8F21-4261-8CD0-AF7885C11521}" type="presParOf" srcId="{EDC73C44-7D78-4134-B696-449D197BEC5D}" destId="{9E952237-D573-47B0-A645-0A9CE5E38092}" srcOrd="0" destOrd="0" presId="urn:microsoft.com/office/officeart/2005/8/layout/hierarchy6"/>
    <dgm:cxn modelId="{606DBFDB-17EF-4FC8-83B7-FA80CF29756A}" type="presParOf" srcId="{EDC73C44-7D78-4134-B696-449D197BEC5D}" destId="{7A082928-EE1F-447E-A31F-B788F0F70712}" srcOrd="1" destOrd="0" presId="urn:microsoft.com/office/officeart/2005/8/layout/hierarchy6"/>
    <dgm:cxn modelId="{74BE9BDA-4C49-403A-91AB-7E7D799D41AD}" type="presParOf" srcId="{7A082928-EE1F-447E-A31F-B788F0F70712}" destId="{4E30CDCC-2704-4857-839F-C67D1742CDE1}" srcOrd="0" destOrd="0" presId="urn:microsoft.com/office/officeart/2005/8/layout/hierarchy6"/>
    <dgm:cxn modelId="{BA9446F4-F07D-4CDA-9C1A-515660CE3797}" type="presParOf" srcId="{7A082928-EE1F-447E-A31F-B788F0F70712}" destId="{B6DDB189-BC33-4E50-BAC2-6B90DACF5B50}" srcOrd="1" destOrd="0" presId="urn:microsoft.com/office/officeart/2005/8/layout/hierarchy6"/>
    <dgm:cxn modelId="{F5224A7E-BB7A-4335-9F4C-54D3D67F7AB5}" type="presParOf" srcId="{B6DDB189-BC33-4E50-BAC2-6B90DACF5B50}" destId="{54C11AFE-A95D-41A1-9BC0-E8633D363BA0}" srcOrd="0" destOrd="0" presId="urn:microsoft.com/office/officeart/2005/8/layout/hierarchy6"/>
    <dgm:cxn modelId="{6EF9A161-372B-4E81-B38E-1541861F6805}" type="presParOf" srcId="{B6DDB189-BC33-4E50-BAC2-6B90DACF5B50}" destId="{37104396-451B-4144-BE1E-C93868942095}" srcOrd="1" destOrd="0" presId="urn:microsoft.com/office/officeart/2005/8/layout/hierarchy6"/>
    <dgm:cxn modelId="{B4F855FE-7167-494A-8A08-81BA32D9A535}" type="presParOf" srcId="{37104396-451B-4144-BE1E-C93868942095}" destId="{256BF3F1-D2A1-4DC0-B615-F218D6496E65}" srcOrd="0" destOrd="0" presId="urn:microsoft.com/office/officeart/2005/8/layout/hierarchy6"/>
    <dgm:cxn modelId="{0BB48F89-99FD-4705-B722-0FD333162E5D}" type="presParOf" srcId="{37104396-451B-4144-BE1E-C93868942095}" destId="{B7CF9B5F-C0FB-40B6-9FE7-3F540E0B8773}" srcOrd="1" destOrd="0" presId="urn:microsoft.com/office/officeart/2005/8/layout/hierarchy6"/>
    <dgm:cxn modelId="{042ACB18-2F98-4FB4-8CCE-143DFC1DDABA}" type="presParOf" srcId="{EDC73C44-7D78-4134-B696-449D197BEC5D}" destId="{7EFC1811-58E2-443D-81D5-8457843B25CF}" srcOrd="2" destOrd="0" presId="urn:microsoft.com/office/officeart/2005/8/layout/hierarchy6"/>
    <dgm:cxn modelId="{5160725B-B9B2-4183-8C72-825FDC85424B}" type="presParOf" srcId="{EDC73C44-7D78-4134-B696-449D197BEC5D}" destId="{63D20BFE-F9A2-4C5E-9B17-40AF71A49D13}" srcOrd="3" destOrd="0" presId="urn:microsoft.com/office/officeart/2005/8/layout/hierarchy6"/>
    <dgm:cxn modelId="{97DC9820-080D-49F5-B240-2F753AB0E498}" type="presParOf" srcId="{63D20BFE-F9A2-4C5E-9B17-40AF71A49D13}" destId="{A24497A2-1DC5-4909-9D80-8464CB3917E9}" srcOrd="0" destOrd="0" presId="urn:microsoft.com/office/officeart/2005/8/layout/hierarchy6"/>
    <dgm:cxn modelId="{75ABC241-0C79-41D5-878B-1C98107A403E}" type="presParOf" srcId="{63D20BFE-F9A2-4C5E-9B17-40AF71A49D13}" destId="{5CC65262-4070-434A-829F-3C0C2E46DDA7}" srcOrd="1" destOrd="0" presId="urn:microsoft.com/office/officeart/2005/8/layout/hierarchy6"/>
    <dgm:cxn modelId="{D086C92E-D2C5-409F-A886-90FB9B0487F6}" type="presParOf" srcId="{5CC65262-4070-434A-829F-3C0C2E46DDA7}" destId="{1D964F3E-8CCE-40A8-BA71-888137448F51}" srcOrd="0" destOrd="0" presId="urn:microsoft.com/office/officeart/2005/8/layout/hierarchy6"/>
    <dgm:cxn modelId="{77B54AFE-6399-4E9E-BF9B-B8C97D362C29}" type="presParOf" srcId="{5CC65262-4070-434A-829F-3C0C2E46DDA7}" destId="{7006811F-0638-48EB-AB1E-D7282DEEE857}" srcOrd="1" destOrd="0" presId="urn:microsoft.com/office/officeart/2005/8/layout/hierarchy6"/>
    <dgm:cxn modelId="{CC96AE68-F483-4B55-BA49-30413EA8A1BB}" type="presParOf" srcId="{7006811F-0638-48EB-AB1E-D7282DEEE857}" destId="{4490D94C-4CDA-4C2B-A442-ECAACE2F8765}" srcOrd="0" destOrd="0" presId="urn:microsoft.com/office/officeart/2005/8/layout/hierarchy6"/>
    <dgm:cxn modelId="{6207F329-E1D1-4D3F-875F-775B64DAC622}" type="presParOf" srcId="{7006811F-0638-48EB-AB1E-D7282DEEE857}" destId="{DCD8AFFB-1142-4B91-9CA8-8D5833534FF1}" srcOrd="1" destOrd="0" presId="urn:microsoft.com/office/officeart/2005/8/layout/hierarchy6"/>
    <dgm:cxn modelId="{2B0C260F-5E79-4654-B736-BDAB7F4EBE05}" type="presParOf" srcId="{5A710BFE-28D4-44EB-A42A-908B932C7024}" destId="{0D469D53-F248-45CF-B7E4-EDDDA39D900B}" srcOrd="2" destOrd="0" presId="urn:microsoft.com/office/officeart/2005/8/layout/hierarchy6"/>
    <dgm:cxn modelId="{1E553D34-8685-477C-9E12-82E3AF6B29D2}" type="presParOf" srcId="{5A710BFE-28D4-44EB-A42A-908B932C7024}" destId="{9D711764-9A9D-4873-B1F3-618C61253311}" srcOrd="3" destOrd="0" presId="urn:microsoft.com/office/officeart/2005/8/layout/hierarchy6"/>
    <dgm:cxn modelId="{C1BB5EEE-BE05-410F-A1F8-EDB8F55BAB59}" type="presParOf" srcId="{9D711764-9A9D-4873-B1F3-618C61253311}" destId="{D2DDC8B2-E79C-4882-B747-D52B18E770FC}" srcOrd="0" destOrd="0" presId="urn:microsoft.com/office/officeart/2005/8/layout/hierarchy6"/>
    <dgm:cxn modelId="{06C60852-AB2A-47D7-A59F-DE43E3601BDF}" type="presParOf" srcId="{9D711764-9A9D-4873-B1F3-618C61253311}" destId="{E0433B0F-42F4-47F3-B6DB-53AA30A26227}" srcOrd="1" destOrd="0" presId="urn:microsoft.com/office/officeart/2005/8/layout/hierarchy6"/>
    <dgm:cxn modelId="{C13EEB28-7800-404B-B66D-CC526C59DB1A}" type="presParOf" srcId="{E0433B0F-42F4-47F3-B6DB-53AA30A26227}" destId="{3BEAE486-83DD-4560-844F-1421504ED5D2}" srcOrd="0" destOrd="0" presId="urn:microsoft.com/office/officeart/2005/8/layout/hierarchy6"/>
    <dgm:cxn modelId="{43C77BB9-1AFD-44D7-9B44-74D11F48D430}" type="presParOf" srcId="{E0433B0F-42F4-47F3-B6DB-53AA30A26227}" destId="{70567F24-4707-40F4-B9BE-0F1A0F493E1F}" srcOrd="1" destOrd="0" presId="urn:microsoft.com/office/officeart/2005/8/layout/hierarchy6"/>
    <dgm:cxn modelId="{B8B38E53-D9DF-4F47-8E57-9044120B0FB2}" type="presParOf" srcId="{70567F24-4707-40F4-B9BE-0F1A0F493E1F}" destId="{98654BB9-4DE3-4DBA-91C9-24A7CD050FC5}" srcOrd="0" destOrd="0" presId="urn:microsoft.com/office/officeart/2005/8/layout/hierarchy6"/>
    <dgm:cxn modelId="{FFBB91E2-5E82-4B9B-9658-01DA2EB0A341}" type="presParOf" srcId="{70567F24-4707-40F4-B9BE-0F1A0F493E1F}" destId="{B2C66EAF-6A2E-4D27-8F4A-32E2348A15E1}" srcOrd="1" destOrd="0" presId="urn:microsoft.com/office/officeart/2005/8/layout/hierarchy6"/>
    <dgm:cxn modelId="{9C06CD68-267B-49CA-BB2B-F62CBFD6BFCD}" type="presParOf" srcId="{B2C66EAF-6A2E-4D27-8F4A-32E2348A15E1}" destId="{02D0A277-8137-43E3-A6C0-D730CCD5AF22}" srcOrd="0" destOrd="0" presId="urn:microsoft.com/office/officeart/2005/8/layout/hierarchy6"/>
    <dgm:cxn modelId="{5A21595E-B3BF-46B1-8C98-04DA6683E0D8}" type="presParOf" srcId="{B2C66EAF-6A2E-4D27-8F4A-32E2348A15E1}" destId="{0322282B-6291-49C3-9238-2F382F00323F}" srcOrd="1" destOrd="0" presId="urn:microsoft.com/office/officeart/2005/8/layout/hierarchy6"/>
    <dgm:cxn modelId="{5608586F-315A-475E-9AFD-21C31AE5B711}" type="presParOf" srcId="{0322282B-6291-49C3-9238-2F382F00323F}" destId="{F0A3DB23-D586-4972-B46E-6995581B9BD4}" srcOrd="0" destOrd="0" presId="urn:microsoft.com/office/officeart/2005/8/layout/hierarchy6"/>
    <dgm:cxn modelId="{299EC2C7-980C-4B07-AB43-2AA3E0A9B555}" type="presParOf" srcId="{0322282B-6291-49C3-9238-2F382F00323F}" destId="{2BB72FA7-D1A3-4548-A55C-5C21E7AB55EE}" srcOrd="1" destOrd="0" presId="urn:microsoft.com/office/officeart/2005/8/layout/hierarchy6"/>
    <dgm:cxn modelId="{0E608001-99B4-4D76-82E5-45E3C3DB8C98}" type="presParOf" srcId="{E0433B0F-42F4-47F3-B6DB-53AA30A26227}" destId="{A13B703C-140B-4952-9DA1-B2FFA811550E}" srcOrd="2" destOrd="0" presId="urn:microsoft.com/office/officeart/2005/8/layout/hierarchy6"/>
    <dgm:cxn modelId="{055D8D68-025D-499E-AA4C-55A90FB69350}" type="presParOf" srcId="{E0433B0F-42F4-47F3-B6DB-53AA30A26227}" destId="{7022423C-5CC1-48AF-9CFA-BF24F441FDF3}" srcOrd="3" destOrd="0" presId="urn:microsoft.com/office/officeart/2005/8/layout/hierarchy6"/>
    <dgm:cxn modelId="{5F35D9C4-798C-4519-8553-F3AB43D030A6}" type="presParOf" srcId="{7022423C-5CC1-48AF-9CFA-BF24F441FDF3}" destId="{B8BAFAFC-D84E-4CE1-A4E9-1D2FFF819031}" srcOrd="0" destOrd="0" presId="urn:microsoft.com/office/officeart/2005/8/layout/hierarchy6"/>
    <dgm:cxn modelId="{16458A15-394B-488E-816F-0EB7C8581434}" type="presParOf" srcId="{7022423C-5CC1-48AF-9CFA-BF24F441FDF3}" destId="{DBC660CD-64EB-4679-B091-FCC977AB155A}" srcOrd="1" destOrd="0" presId="urn:microsoft.com/office/officeart/2005/8/layout/hierarchy6"/>
    <dgm:cxn modelId="{96C2DE9B-5F6D-4049-AC70-22BC15E08A62}" type="presParOf" srcId="{DBC660CD-64EB-4679-B091-FCC977AB155A}" destId="{FBB85BA8-D693-4710-B5B5-6F34CB10E2FD}" srcOrd="0" destOrd="0" presId="urn:microsoft.com/office/officeart/2005/8/layout/hierarchy6"/>
    <dgm:cxn modelId="{D50C4A53-1139-4B8F-998F-318ED6CD849A}" type="presParOf" srcId="{DBC660CD-64EB-4679-B091-FCC977AB155A}" destId="{0B7AF6DB-C20C-4EB9-8743-7DD72E880D7E}" srcOrd="1" destOrd="0" presId="urn:microsoft.com/office/officeart/2005/8/layout/hierarchy6"/>
    <dgm:cxn modelId="{AEE12721-BA67-4682-A247-7D11118DD7FC}" type="presParOf" srcId="{0B7AF6DB-C20C-4EB9-8743-7DD72E880D7E}" destId="{172E07AD-215D-4D77-B976-5121213398C4}" srcOrd="0" destOrd="0" presId="urn:microsoft.com/office/officeart/2005/8/layout/hierarchy6"/>
    <dgm:cxn modelId="{C6FEC979-646C-4499-A4CE-C47F8B86AA58}" type="presParOf" srcId="{0B7AF6DB-C20C-4EB9-8743-7DD72E880D7E}" destId="{17284108-C461-4069-B462-A2E6A5837D2F}" srcOrd="1" destOrd="0" presId="urn:microsoft.com/office/officeart/2005/8/layout/hierarchy6"/>
    <dgm:cxn modelId="{E8544AB4-DD9F-4E97-8FB6-ED06C4C0C43C}" type="presParOf" srcId="{5A710BFE-28D4-44EB-A42A-908B932C7024}" destId="{D64E2125-8535-4427-BB40-887629B055CE}" srcOrd="4" destOrd="0" presId="urn:microsoft.com/office/officeart/2005/8/layout/hierarchy6"/>
    <dgm:cxn modelId="{5D3F3F8B-E486-4CA8-B65C-341C12B54C87}" type="presParOf" srcId="{5A710BFE-28D4-44EB-A42A-908B932C7024}" destId="{52DDEB88-C786-49DC-B3D7-2889BC957BAD}" srcOrd="5" destOrd="0" presId="urn:microsoft.com/office/officeart/2005/8/layout/hierarchy6"/>
    <dgm:cxn modelId="{CEE77389-A91D-4458-B9DC-E3B824236436}" type="presParOf" srcId="{52DDEB88-C786-49DC-B3D7-2889BC957BAD}" destId="{0DEDE81C-3224-48A9-B727-06A4DBBDED42}" srcOrd="0" destOrd="0" presId="urn:microsoft.com/office/officeart/2005/8/layout/hierarchy6"/>
    <dgm:cxn modelId="{288E93BC-2C8C-46A5-980D-BD4B1A46CC93}" type="presParOf" srcId="{52DDEB88-C786-49DC-B3D7-2889BC957BAD}" destId="{D37EC571-D55F-4942-8F57-D290A0C7EB05}" srcOrd="1" destOrd="0" presId="urn:microsoft.com/office/officeart/2005/8/layout/hierarchy6"/>
    <dgm:cxn modelId="{6D99A807-EA8E-4F13-81A3-58C7AE81CA09}" type="presParOf" srcId="{D37EC571-D55F-4942-8F57-D290A0C7EB05}" destId="{5FA7AFC1-B7C2-48DB-A2CA-8A064B387BCE}" srcOrd="0" destOrd="0" presId="urn:microsoft.com/office/officeart/2005/8/layout/hierarchy6"/>
    <dgm:cxn modelId="{CAEADF0B-BAAF-4D30-A3E1-62370AD70B7A}" type="presParOf" srcId="{D37EC571-D55F-4942-8F57-D290A0C7EB05}" destId="{EC9A84F7-0109-4F34-8E5F-A91E2CA9CFE4}" srcOrd="1" destOrd="0" presId="urn:microsoft.com/office/officeart/2005/8/layout/hierarchy6"/>
    <dgm:cxn modelId="{A7E4B7F2-1DCD-40DB-9567-811778BB5E18}" type="presParOf" srcId="{EC9A84F7-0109-4F34-8E5F-A91E2CA9CFE4}" destId="{FC5FD5D8-D411-4E08-8C82-B59074871845}" srcOrd="0" destOrd="0" presId="urn:microsoft.com/office/officeart/2005/8/layout/hierarchy6"/>
    <dgm:cxn modelId="{F3B9D3B6-C245-4100-B58C-15C576195156}" type="presParOf" srcId="{EC9A84F7-0109-4F34-8E5F-A91E2CA9CFE4}" destId="{746DAB04-A77F-46F7-AE6B-848EBD8CD97A}" srcOrd="1" destOrd="0" presId="urn:microsoft.com/office/officeart/2005/8/layout/hierarchy6"/>
    <dgm:cxn modelId="{1771A50A-DEAA-4B95-B75E-3E5BB7FD2A19}" type="presParOf" srcId="{746DAB04-A77F-46F7-AE6B-848EBD8CD97A}" destId="{08A6DB96-F368-4528-9ACA-F8D9F26EE07C}" srcOrd="0" destOrd="0" presId="urn:microsoft.com/office/officeart/2005/8/layout/hierarchy6"/>
    <dgm:cxn modelId="{A1F035A8-81EF-4EA9-B510-225220D84D10}" type="presParOf" srcId="{746DAB04-A77F-46F7-AE6B-848EBD8CD97A}" destId="{34EFF280-49FA-40BD-B648-42CD3CDC8C11}" srcOrd="1" destOrd="0" presId="urn:microsoft.com/office/officeart/2005/8/layout/hierarchy6"/>
    <dgm:cxn modelId="{291FA956-FF6B-4545-B579-960FF3DAB715}" type="presParOf" srcId="{34EFF280-49FA-40BD-B648-42CD3CDC8C11}" destId="{5CDBE8DA-AE3A-4FF5-BE60-77E075A199B6}" srcOrd="0" destOrd="0" presId="urn:microsoft.com/office/officeart/2005/8/layout/hierarchy6"/>
    <dgm:cxn modelId="{86FEDBDC-2DFD-42D4-B31C-9D12889EA15D}" type="presParOf" srcId="{34EFF280-49FA-40BD-B648-42CD3CDC8C11}" destId="{44B15DCE-E8EE-4B7D-9A39-81E02D642EDC}" srcOrd="1" destOrd="0" presId="urn:microsoft.com/office/officeart/2005/8/layout/hierarchy6"/>
    <dgm:cxn modelId="{AE5D2D78-483B-4818-BB2C-3DE38C945EF6}" type="presParOf" srcId="{D37EC571-D55F-4942-8F57-D290A0C7EB05}" destId="{385DCCB5-D2FD-46FF-957A-1D28F480159D}" srcOrd="2" destOrd="0" presId="urn:microsoft.com/office/officeart/2005/8/layout/hierarchy6"/>
    <dgm:cxn modelId="{24A2003A-88CA-40CC-B646-D87F619D92D3}" type="presParOf" srcId="{D37EC571-D55F-4942-8F57-D290A0C7EB05}" destId="{1620165B-FE03-451E-9401-8969F16AF3EC}" srcOrd="3" destOrd="0" presId="urn:microsoft.com/office/officeart/2005/8/layout/hierarchy6"/>
    <dgm:cxn modelId="{AC5D2D30-3C0F-435B-B8DA-1D39221E215C}" type="presParOf" srcId="{1620165B-FE03-451E-9401-8969F16AF3EC}" destId="{96684D46-B03B-402C-8421-D545105A5DB6}" srcOrd="0" destOrd="0" presId="urn:microsoft.com/office/officeart/2005/8/layout/hierarchy6"/>
    <dgm:cxn modelId="{C8C0B9F7-C031-4D17-99E8-E03CA566AE29}" type="presParOf" srcId="{1620165B-FE03-451E-9401-8969F16AF3EC}" destId="{A94F51B4-08BB-4D0C-8017-0387D5C67552}" srcOrd="1" destOrd="0" presId="urn:microsoft.com/office/officeart/2005/8/layout/hierarchy6"/>
    <dgm:cxn modelId="{269B1D82-EA9C-4C37-9A67-E5B5AEAF99C0}" type="presParOf" srcId="{A94F51B4-08BB-4D0C-8017-0387D5C67552}" destId="{6ACE6979-7011-43FD-A894-A7B89456A8A7}" srcOrd="0" destOrd="0" presId="urn:microsoft.com/office/officeart/2005/8/layout/hierarchy6"/>
    <dgm:cxn modelId="{BFC944B6-0C74-4DF0-9C9F-8CF583640644}" type="presParOf" srcId="{A94F51B4-08BB-4D0C-8017-0387D5C67552}" destId="{A9B6AF15-8F45-439B-9F30-C63121B11ECE}" srcOrd="1" destOrd="0" presId="urn:microsoft.com/office/officeart/2005/8/layout/hierarchy6"/>
    <dgm:cxn modelId="{4D0D1E27-FCEC-40D4-93C9-204812C0C827}" type="presParOf" srcId="{A9B6AF15-8F45-439B-9F30-C63121B11ECE}" destId="{D5F0D281-2A6D-4AC7-93C7-2489108FEEA1}" srcOrd="0" destOrd="0" presId="urn:microsoft.com/office/officeart/2005/8/layout/hierarchy6"/>
    <dgm:cxn modelId="{0FD83CE7-FDAB-4CB9-91D7-BE2B24812505}" type="presParOf" srcId="{A9B6AF15-8F45-439B-9F30-C63121B11ECE}" destId="{2C373961-137F-4099-91E9-76A7D6EC3361}" srcOrd="1" destOrd="0" presId="urn:microsoft.com/office/officeart/2005/8/layout/hierarchy6"/>
    <dgm:cxn modelId="{DA58AAFE-9D7B-49E1-88E7-7A7FDCC3C4BC}" type="presParOf" srcId="{6908E298-31C9-4CBE-B98F-40ACDC79A7B3}" destId="{C341EB93-6B6D-4286-9477-4F41639BD4BD}" srcOrd="1" destOrd="0" presId="urn:microsoft.com/office/officeart/2005/8/layout/hierarchy6"/>
    <dgm:cxn modelId="{D359E0A5-9E87-4F5B-B1E3-D009CD9F65BC}" type="presParOf" srcId="{C341EB93-6B6D-4286-9477-4F41639BD4BD}" destId="{984F6BBE-4133-42D6-B3F4-1E040DB83A4D}" srcOrd="0" destOrd="0" presId="urn:microsoft.com/office/officeart/2005/8/layout/hierarchy6"/>
    <dgm:cxn modelId="{9213F93E-D504-452D-AD16-5EE01555E4C4}" type="presParOf" srcId="{984F6BBE-4133-42D6-B3F4-1E040DB83A4D}" destId="{FA1AC643-8BAC-4A7F-9DFE-6854B5A2A3E0}" srcOrd="0" destOrd="0" presId="urn:microsoft.com/office/officeart/2005/8/layout/hierarchy6"/>
    <dgm:cxn modelId="{6E17C170-442E-4016-AEB2-804FD6C4E16F}" type="presParOf" srcId="{984F6BBE-4133-42D6-B3F4-1E040DB83A4D}" destId="{92BC6060-452B-402C-B7B9-E8AC29906006}" srcOrd="1" destOrd="0" presId="urn:microsoft.com/office/officeart/2005/8/layout/hierarchy6"/>
    <dgm:cxn modelId="{A891ED1C-D50F-43E9-B95E-D3FB9D17DC34}" type="presParOf" srcId="{C341EB93-6B6D-4286-9477-4F41639BD4BD}" destId="{DF5586D8-AAD4-4BD5-B01F-64509DFC819A}" srcOrd="1" destOrd="0" presId="urn:microsoft.com/office/officeart/2005/8/layout/hierarchy6"/>
    <dgm:cxn modelId="{28B51DA3-1705-4D7F-BD2C-7ECFC2EFFDA6}" type="presParOf" srcId="{DF5586D8-AAD4-4BD5-B01F-64509DFC819A}" destId="{09D1593A-EFD2-4E5B-BD52-496796549927}" srcOrd="0" destOrd="0" presId="urn:microsoft.com/office/officeart/2005/8/layout/hierarchy6"/>
    <dgm:cxn modelId="{14125A60-DFF0-4541-927A-18C3F5F88A48}" type="presParOf" srcId="{C341EB93-6B6D-4286-9477-4F41639BD4BD}" destId="{C216B1F9-EA59-4516-B406-9FB1E2016BC2}" srcOrd="2" destOrd="0" presId="urn:microsoft.com/office/officeart/2005/8/layout/hierarchy6"/>
    <dgm:cxn modelId="{BDD583EA-81B8-4C72-ADB3-A82F0A1A5BBD}" type="presParOf" srcId="{C216B1F9-EA59-4516-B406-9FB1E2016BC2}" destId="{C0990A4E-A56F-4EA2-BE30-518E319409B7}" srcOrd="0" destOrd="0" presId="urn:microsoft.com/office/officeart/2005/8/layout/hierarchy6"/>
    <dgm:cxn modelId="{5627C617-4FA4-40F7-AAA4-728D2B98939D}" type="presParOf" srcId="{C216B1F9-EA59-4516-B406-9FB1E2016BC2}" destId="{BA36BF7A-2B23-46D1-A56A-5DD0041A586B}" srcOrd="1" destOrd="0" presId="urn:microsoft.com/office/officeart/2005/8/layout/hierarchy6"/>
    <dgm:cxn modelId="{5F1889B4-89ED-4855-BC98-A734DFE0C7FC}" type="presParOf" srcId="{C341EB93-6B6D-4286-9477-4F41639BD4BD}" destId="{EC1E2078-10CC-4586-8703-09871611A70C}" srcOrd="3" destOrd="0" presId="urn:microsoft.com/office/officeart/2005/8/layout/hierarchy6"/>
    <dgm:cxn modelId="{6BA7FB67-2606-4EDB-9ABD-FDC79B96DA96}" type="presParOf" srcId="{EC1E2078-10CC-4586-8703-09871611A70C}" destId="{FE6BFEC3-EA24-494B-8792-D5D4A400DC60}" srcOrd="0" destOrd="0" presId="urn:microsoft.com/office/officeart/2005/8/layout/hierarchy6"/>
    <dgm:cxn modelId="{0EF666E9-25FF-4B70-9059-6ADC8BF1D8AC}" type="presParOf" srcId="{C341EB93-6B6D-4286-9477-4F41639BD4BD}" destId="{5E2BCCD1-E893-4F22-9DF6-D4E422846258}" srcOrd="4" destOrd="0" presId="urn:microsoft.com/office/officeart/2005/8/layout/hierarchy6"/>
    <dgm:cxn modelId="{77D6C05F-65B1-49BE-AD56-C9F9F628B92A}" type="presParOf" srcId="{5E2BCCD1-E893-4F22-9DF6-D4E422846258}" destId="{AEAE8288-7647-4777-8F4F-D37936AA13E4}" srcOrd="0" destOrd="0" presId="urn:microsoft.com/office/officeart/2005/8/layout/hierarchy6"/>
    <dgm:cxn modelId="{F3E4A611-09B3-4EA5-993F-DC86F837A760}" type="presParOf" srcId="{5E2BCCD1-E893-4F22-9DF6-D4E422846258}" destId="{9A6EF3E0-244C-427A-9F2B-9137A4928319}" srcOrd="1" destOrd="0" presId="urn:microsoft.com/office/officeart/2005/8/layout/hierarchy6"/>
    <dgm:cxn modelId="{313D7922-0514-4E68-902F-96F8BB2493CE}" type="presParOf" srcId="{C341EB93-6B6D-4286-9477-4F41639BD4BD}" destId="{6AB870F9-3E0D-4520-AD11-7EAFA797A838}" srcOrd="5" destOrd="0" presId="urn:microsoft.com/office/officeart/2005/8/layout/hierarchy6"/>
    <dgm:cxn modelId="{980623AF-97EA-4E9B-AAEC-73CD11345FFB}" type="presParOf" srcId="{6AB870F9-3E0D-4520-AD11-7EAFA797A838}" destId="{99DA26EE-636D-41A6-9ABB-BBCD822F15ED}" srcOrd="0" destOrd="0" presId="urn:microsoft.com/office/officeart/2005/8/layout/hierarchy6"/>
    <dgm:cxn modelId="{BAE28184-3E6A-4151-947A-0FB31C52A705}" type="presParOf" srcId="{C341EB93-6B6D-4286-9477-4F41639BD4BD}" destId="{E4D0E9CA-6D9B-45E0-9E93-CC5542E19CFC}" srcOrd="6" destOrd="0" presId="urn:microsoft.com/office/officeart/2005/8/layout/hierarchy6"/>
    <dgm:cxn modelId="{32332D6C-4743-4B3B-894C-1EC469C47D17}" type="presParOf" srcId="{E4D0E9CA-6D9B-45E0-9E93-CC5542E19CFC}" destId="{42A529F3-5F68-49A8-8907-B73E9A634DAB}" srcOrd="0" destOrd="0" presId="urn:microsoft.com/office/officeart/2005/8/layout/hierarchy6"/>
    <dgm:cxn modelId="{AF71A853-B663-4C7C-988D-57547CAFBEF7}" type="presParOf" srcId="{E4D0E9CA-6D9B-45E0-9E93-CC5542E19CFC}" destId="{AEE3762A-34E4-4ED1-8BDB-AA78903426F6}"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26DDE8-3886-46B2-95C6-E65054B42C9A}">
      <dsp:nvSpPr>
        <dsp:cNvPr id="0" name=""/>
        <dsp:cNvSpPr/>
      </dsp:nvSpPr>
      <dsp:spPr>
        <a:xfrm rot="5400000">
          <a:off x="-168528" y="169840"/>
          <a:ext cx="1123520" cy="78646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RPD</a:t>
          </a:r>
        </a:p>
      </dsp:txBody>
      <dsp:txXfrm rot="-5400000">
        <a:off x="0" y="394544"/>
        <a:ext cx="786464" cy="337056"/>
      </dsp:txXfrm>
    </dsp:sp>
    <dsp:sp modelId="{E9F39448-91FD-4200-BACD-4F577CC408B3}">
      <dsp:nvSpPr>
        <dsp:cNvPr id="0" name=""/>
        <dsp:cNvSpPr/>
      </dsp:nvSpPr>
      <dsp:spPr>
        <a:xfrm rot="5400000">
          <a:off x="5466640" y="-4678864"/>
          <a:ext cx="730288" cy="10090640"/>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latin typeface="Arial" panose="020B0604020202020204" pitchFamily="34" charset="0"/>
              <a:cs typeface="Arial" panose="020B0604020202020204" pitchFamily="34" charset="0"/>
            </a:rPr>
            <a:t>What/when are the hypothetical production requirements (</a:t>
          </a:r>
          <a:r>
            <a:rPr lang="en-US" sz="2200" b="1" kern="1200" dirty="0">
              <a:latin typeface="Arial" panose="020B0604020202020204" pitchFamily="34" charset="0"/>
              <a:cs typeface="Arial" panose="020B0604020202020204" pitchFamily="34" charset="0"/>
            </a:rPr>
            <a:t>NA-18</a:t>
          </a:r>
          <a:r>
            <a:rPr lang="en-US" sz="2200" kern="1200" dirty="0">
              <a:latin typeface="Arial" panose="020B0604020202020204" pitchFamily="34" charset="0"/>
              <a:cs typeface="Arial" panose="020B0604020202020204" pitchFamily="34" charset="0"/>
            </a:rPr>
            <a:t>)</a:t>
          </a:r>
        </a:p>
      </dsp:txBody>
      <dsp:txXfrm rot="-5400000">
        <a:off x="786464" y="36962"/>
        <a:ext cx="10054990" cy="658988"/>
      </dsp:txXfrm>
    </dsp:sp>
    <dsp:sp modelId="{FC9ABD4F-A694-4625-9D0A-A633C9AC9F84}">
      <dsp:nvSpPr>
        <dsp:cNvPr id="0" name=""/>
        <dsp:cNvSpPr/>
      </dsp:nvSpPr>
      <dsp:spPr>
        <a:xfrm rot="5400000">
          <a:off x="-168528" y="1144793"/>
          <a:ext cx="1123520" cy="78646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Capacity</a:t>
          </a:r>
        </a:p>
      </dsp:txBody>
      <dsp:txXfrm rot="-5400000">
        <a:off x="0" y="1369497"/>
        <a:ext cx="786464" cy="337056"/>
      </dsp:txXfrm>
    </dsp:sp>
    <dsp:sp modelId="{B393E837-522E-448A-92C6-F59CB5ADE984}">
      <dsp:nvSpPr>
        <dsp:cNvPr id="0" name=""/>
        <dsp:cNvSpPr/>
      </dsp:nvSpPr>
      <dsp:spPr>
        <a:xfrm rot="5400000">
          <a:off x="5466640" y="-3703910"/>
          <a:ext cx="730288" cy="10090640"/>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latin typeface="Arial" panose="020B0604020202020204" pitchFamily="34" charset="0"/>
              <a:cs typeface="Arial" panose="020B0604020202020204" pitchFamily="34" charset="0"/>
            </a:rPr>
            <a:t>Leverage production capacity models to generate capacity gap forecasts for capability areas </a:t>
          </a:r>
          <a:r>
            <a:rPr lang="en-US" sz="2200" b="1" kern="1200" dirty="0">
              <a:latin typeface="Arial" panose="020B0604020202020204" pitchFamily="34" charset="0"/>
              <a:cs typeface="Arial" panose="020B0604020202020204" pitchFamily="34" charset="0"/>
            </a:rPr>
            <a:t>(TBD)</a:t>
          </a:r>
        </a:p>
      </dsp:txBody>
      <dsp:txXfrm rot="-5400000">
        <a:off x="786464" y="1011916"/>
        <a:ext cx="10054990" cy="658988"/>
      </dsp:txXfrm>
    </dsp:sp>
    <dsp:sp modelId="{BBCF11DC-40E9-4526-810C-0C8CB163D879}">
      <dsp:nvSpPr>
        <dsp:cNvPr id="0" name=""/>
        <dsp:cNvSpPr/>
      </dsp:nvSpPr>
      <dsp:spPr>
        <a:xfrm rot="5400000">
          <a:off x="-168528" y="2119746"/>
          <a:ext cx="1123520" cy="78646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Mapping</a:t>
          </a:r>
        </a:p>
      </dsp:txBody>
      <dsp:txXfrm rot="-5400000">
        <a:off x="0" y="2344450"/>
        <a:ext cx="786464" cy="337056"/>
      </dsp:txXfrm>
    </dsp:sp>
    <dsp:sp modelId="{EF0F0CC2-8FB6-476D-AC5F-547CA6607029}">
      <dsp:nvSpPr>
        <dsp:cNvPr id="0" name=""/>
        <dsp:cNvSpPr/>
      </dsp:nvSpPr>
      <dsp:spPr>
        <a:xfrm rot="5400000">
          <a:off x="5466640" y="-2728957"/>
          <a:ext cx="730288" cy="10090640"/>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latin typeface="Arial" panose="020B0604020202020204" pitchFamily="34" charset="0"/>
              <a:cs typeface="Arial" panose="020B0604020202020204" pitchFamily="34" charset="0"/>
            </a:rPr>
            <a:t>Leverage existing mapping between capabilities and equipment/ facilities to derive specific equipment/facility gaps (</a:t>
          </a:r>
          <a:r>
            <a:rPr lang="en-US" sz="2200" b="1" kern="1200" dirty="0">
              <a:latin typeface="Arial" panose="020B0604020202020204" pitchFamily="34" charset="0"/>
              <a:cs typeface="Arial" panose="020B0604020202020204" pitchFamily="34" charset="0"/>
            </a:rPr>
            <a:t>NA-12 PCH</a:t>
          </a:r>
          <a:r>
            <a:rPr lang="en-US" sz="2200" kern="1200" dirty="0">
              <a:latin typeface="Arial" panose="020B0604020202020204" pitchFamily="34" charset="0"/>
              <a:cs typeface="Arial" panose="020B0604020202020204" pitchFamily="34" charset="0"/>
            </a:rPr>
            <a:t>)</a:t>
          </a:r>
        </a:p>
      </dsp:txBody>
      <dsp:txXfrm rot="-5400000">
        <a:off x="786464" y="1986869"/>
        <a:ext cx="10054990" cy="658988"/>
      </dsp:txXfrm>
    </dsp:sp>
    <dsp:sp modelId="{0FEE28D7-0B01-41A0-B52B-4D2A2E9B97D3}">
      <dsp:nvSpPr>
        <dsp:cNvPr id="0" name=""/>
        <dsp:cNvSpPr/>
      </dsp:nvSpPr>
      <dsp:spPr>
        <a:xfrm rot="5400000">
          <a:off x="-168528" y="3094699"/>
          <a:ext cx="1123520" cy="78646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Cost/ Schedule</a:t>
          </a:r>
        </a:p>
      </dsp:txBody>
      <dsp:txXfrm rot="-5400000">
        <a:off x="0" y="3319403"/>
        <a:ext cx="786464" cy="337056"/>
      </dsp:txXfrm>
    </dsp:sp>
    <dsp:sp modelId="{EB57AF1E-684C-45EF-826B-394B3946C514}">
      <dsp:nvSpPr>
        <dsp:cNvPr id="0" name=""/>
        <dsp:cNvSpPr/>
      </dsp:nvSpPr>
      <dsp:spPr>
        <a:xfrm rot="5400000">
          <a:off x="5466640" y="-1754004"/>
          <a:ext cx="730288" cy="10090640"/>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latin typeface="Arial" panose="020B0604020202020204" pitchFamily="34" charset="0"/>
              <a:cs typeface="Arial" panose="020B0604020202020204" pitchFamily="34" charset="0"/>
            </a:rPr>
            <a:t>Interpreting gaps as GSF requirements, generate cost and schedule estimates to close equipment/facility gaps by production need dates (</a:t>
          </a:r>
          <a:r>
            <a:rPr lang="en-US" sz="2200" b="1" kern="1200" dirty="0">
              <a:latin typeface="Arial" panose="020B0604020202020204" pitchFamily="34" charset="0"/>
              <a:cs typeface="Arial" panose="020B0604020202020204" pitchFamily="34" charset="0"/>
            </a:rPr>
            <a:t>PA&amp;E</a:t>
          </a:r>
          <a:r>
            <a:rPr lang="en-US" sz="2200" kern="1200" dirty="0">
              <a:latin typeface="Arial" panose="020B0604020202020204" pitchFamily="34" charset="0"/>
              <a:cs typeface="Arial" panose="020B0604020202020204" pitchFamily="34" charset="0"/>
            </a:rPr>
            <a:t>)</a:t>
          </a:r>
        </a:p>
      </dsp:txBody>
      <dsp:txXfrm rot="-5400000">
        <a:off x="786464" y="2961822"/>
        <a:ext cx="10054990" cy="6589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26DDE8-3886-46B2-95C6-E65054B42C9A}">
      <dsp:nvSpPr>
        <dsp:cNvPr id="0" name=""/>
        <dsp:cNvSpPr/>
      </dsp:nvSpPr>
      <dsp:spPr>
        <a:xfrm rot="5400000">
          <a:off x="-168528" y="169840"/>
          <a:ext cx="1123520" cy="78646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RPD</a:t>
          </a:r>
        </a:p>
      </dsp:txBody>
      <dsp:txXfrm rot="-5400000">
        <a:off x="0" y="394544"/>
        <a:ext cx="786464" cy="337056"/>
      </dsp:txXfrm>
    </dsp:sp>
    <dsp:sp modelId="{E9F39448-91FD-4200-BACD-4F577CC408B3}">
      <dsp:nvSpPr>
        <dsp:cNvPr id="0" name=""/>
        <dsp:cNvSpPr/>
      </dsp:nvSpPr>
      <dsp:spPr>
        <a:xfrm rot="5400000">
          <a:off x="5466640" y="-4678864"/>
          <a:ext cx="730288" cy="10090640"/>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latin typeface="Arial" panose="020B0604020202020204" pitchFamily="34" charset="0"/>
              <a:cs typeface="Arial" panose="020B0604020202020204" pitchFamily="34" charset="0"/>
            </a:rPr>
            <a:t>What/when are the hypothetical production requirements (</a:t>
          </a:r>
          <a:r>
            <a:rPr lang="en-US" sz="2200" b="1" kern="1200" dirty="0">
              <a:latin typeface="Arial" panose="020B0604020202020204" pitchFamily="34" charset="0"/>
              <a:cs typeface="Arial" panose="020B0604020202020204" pitchFamily="34" charset="0"/>
            </a:rPr>
            <a:t>NA-18</a:t>
          </a:r>
          <a:r>
            <a:rPr lang="en-US" sz="2200" kern="1200" dirty="0">
              <a:latin typeface="Arial" panose="020B0604020202020204" pitchFamily="34" charset="0"/>
              <a:cs typeface="Arial" panose="020B0604020202020204" pitchFamily="34" charset="0"/>
            </a:rPr>
            <a:t>)</a:t>
          </a:r>
        </a:p>
      </dsp:txBody>
      <dsp:txXfrm rot="-5400000">
        <a:off x="786464" y="36962"/>
        <a:ext cx="10054990" cy="658988"/>
      </dsp:txXfrm>
    </dsp:sp>
    <dsp:sp modelId="{FC9ABD4F-A694-4625-9D0A-A633C9AC9F84}">
      <dsp:nvSpPr>
        <dsp:cNvPr id="0" name=""/>
        <dsp:cNvSpPr/>
      </dsp:nvSpPr>
      <dsp:spPr>
        <a:xfrm rot="5400000">
          <a:off x="-168528" y="1144793"/>
          <a:ext cx="1123520" cy="786464"/>
        </a:xfrm>
        <a:prstGeom prst="chevron">
          <a:avLst/>
        </a:prstGeom>
        <a:solidFill>
          <a:schemeClr val="accent2"/>
        </a:solidFill>
        <a:ln w="19050" cap="flat" cmpd="sng" algn="ctr">
          <a:solidFill>
            <a:schemeClr val="accent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Capacity</a:t>
          </a:r>
        </a:p>
      </dsp:txBody>
      <dsp:txXfrm rot="-5400000">
        <a:off x="0" y="1369497"/>
        <a:ext cx="786464" cy="337056"/>
      </dsp:txXfrm>
    </dsp:sp>
    <dsp:sp modelId="{B393E837-522E-448A-92C6-F59CB5ADE984}">
      <dsp:nvSpPr>
        <dsp:cNvPr id="0" name=""/>
        <dsp:cNvSpPr/>
      </dsp:nvSpPr>
      <dsp:spPr>
        <a:xfrm rot="5400000">
          <a:off x="5466640" y="-3703910"/>
          <a:ext cx="730288" cy="10090640"/>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solidFill>
                <a:schemeClr val="accent2">
                  <a:lumMod val="50000"/>
                </a:schemeClr>
              </a:solidFill>
              <a:latin typeface="Arial" panose="020B0604020202020204" pitchFamily="34" charset="0"/>
              <a:cs typeface="Arial" panose="020B0604020202020204" pitchFamily="34" charset="0"/>
            </a:rPr>
            <a:t>Use SCORE complexity factors to compare future scenario peak demand with current Program of Record peak demand (see next slide)</a:t>
          </a:r>
        </a:p>
      </dsp:txBody>
      <dsp:txXfrm rot="-5400000">
        <a:off x="786464" y="1011916"/>
        <a:ext cx="10054990" cy="658988"/>
      </dsp:txXfrm>
    </dsp:sp>
    <dsp:sp modelId="{BBCF11DC-40E9-4526-810C-0C8CB163D879}">
      <dsp:nvSpPr>
        <dsp:cNvPr id="0" name=""/>
        <dsp:cNvSpPr/>
      </dsp:nvSpPr>
      <dsp:spPr>
        <a:xfrm rot="5400000">
          <a:off x="-168528" y="2119746"/>
          <a:ext cx="1123520" cy="78646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Mapping</a:t>
          </a:r>
        </a:p>
      </dsp:txBody>
      <dsp:txXfrm rot="-5400000">
        <a:off x="0" y="2344450"/>
        <a:ext cx="786464" cy="337056"/>
      </dsp:txXfrm>
    </dsp:sp>
    <dsp:sp modelId="{EF0F0CC2-8FB6-476D-AC5F-547CA6607029}">
      <dsp:nvSpPr>
        <dsp:cNvPr id="0" name=""/>
        <dsp:cNvSpPr/>
      </dsp:nvSpPr>
      <dsp:spPr>
        <a:xfrm rot="5400000">
          <a:off x="5466640" y="-2728957"/>
          <a:ext cx="730288" cy="10090640"/>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latin typeface="Arial" panose="020B0604020202020204" pitchFamily="34" charset="0"/>
              <a:cs typeface="Arial" panose="020B0604020202020204" pitchFamily="34" charset="0"/>
            </a:rPr>
            <a:t>Leverage existing mapping between capabilities and equipment/ facilities to derive specific equipment/facility gaps (</a:t>
          </a:r>
          <a:r>
            <a:rPr lang="en-US" sz="2200" b="1" kern="1200" dirty="0">
              <a:latin typeface="Arial" panose="020B0604020202020204" pitchFamily="34" charset="0"/>
              <a:cs typeface="Arial" panose="020B0604020202020204" pitchFamily="34" charset="0"/>
            </a:rPr>
            <a:t>NA-12 PCH</a:t>
          </a:r>
          <a:r>
            <a:rPr lang="en-US" sz="2200" kern="1200" dirty="0">
              <a:latin typeface="Arial" panose="020B0604020202020204" pitchFamily="34" charset="0"/>
              <a:cs typeface="Arial" panose="020B0604020202020204" pitchFamily="34" charset="0"/>
            </a:rPr>
            <a:t>)</a:t>
          </a:r>
        </a:p>
      </dsp:txBody>
      <dsp:txXfrm rot="-5400000">
        <a:off x="786464" y="1986869"/>
        <a:ext cx="10054990" cy="658988"/>
      </dsp:txXfrm>
    </dsp:sp>
    <dsp:sp modelId="{0FEE28D7-0B01-41A0-B52B-4D2A2E9B97D3}">
      <dsp:nvSpPr>
        <dsp:cNvPr id="0" name=""/>
        <dsp:cNvSpPr/>
      </dsp:nvSpPr>
      <dsp:spPr>
        <a:xfrm rot="5400000">
          <a:off x="-168528" y="3094699"/>
          <a:ext cx="1123520" cy="786464"/>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Cost/ Schedule</a:t>
          </a:r>
        </a:p>
      </dsp:txBody>
      <dsp:txXfrm rot="-5400000">
        <a:off x="0" y="3319403"/>
        <a:ext cx="786464" cy="337056"/>
      </dsp:txXfrm>
    </dsp:sp>
    <dsp:sp modelId="{EB57AF1E-684C-45EF-826B-394B3946C514}">
      <dsp:nvSpPr>
        <dsp:cNvPr id="0" name=""/>
        <dsp:cNvSpPr/>
      </dsp:nvSpPr>
      <dsp:spPr>
        <a:xfrm rot="5400000">
          <a:off x="5466640" y="-1754004"/>
          <a:ext cx="730288" cy="10090640"/>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latin typeface="Arial" panose="020B0604020202020204" pitchFamily="34" charset="0"/>
              <a:cs typeface="Arial" panose="020B0604020202020204" pitchFamily="34" charset="0"/>
            </a:rPr>
            <a:t>Interpreting gaps as GSF requirements, generate cost and schedule estimates to close equipment/facility gaps by production need dates (</a:t>
          </a:r>
          <a:r>
            <a:rPr lang="en-US" sz="2200" b="1" kern="1200" dirty="0">
              <a:latin typeface="Arial" panose="020B0604020202020204" pitchFamily="34" charset="0"/>
              <a:cs typeface="Arial" panose="020B0604020202020204" pitchFamily="34" charset="0"/>
            </a:rPr>
            <a:t>PA&amp;E</a:t>
          </a:r>
          <a:r>
            <a:rPr lang="en-US" sz="2200" kern="1200" dirty="0">
              <a:latin typeface="Arial" panose="020B0604020202020204" pitchFamily="34" charset="0"/>
              <a:cs typeface="Arial" panose="020B0604020202020204" pitchFamily="34" charset="0"/>
            </a:rPr>
            <a:t>)</a:t>
          </a:r>
        </a:p>
      </dsp:txBody>
      <dsp:txXfrm rot="-5400000">
        <a:off x="786464" y="2961822"/>
        <a:ext cx="10054990" cy="6589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529F3-5F68-49A8-8907-B73E9A634DAB}">
      <dsp:nvSpPr>
        <dsp:cNvPr id="0" name=""/>
        <dsp:cNvSpPr/>
      </dsp:nvSpPr>
      <dsp:spPr>
        <a:xfrm>
          <a:off x="0" y="2793606"/>
          <a:ext cx="10030711" cy="7973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Arial" panose="020B0604020202020204" pitchFamily="34" charset="0"/>
              <a:cs typeface="Arial" panose="020B0604020202020204" pitchFamily="34" charset="0"/>
            </a:rPr>
            <a:t>Facility Cost Estimation:</a:t>
          </a:r>
        </a:p>
      </dsp:txBody>
      <dsp:txXfrm>
        <a:off x="0" y="2793606"/>
        <a:ext cx="3009213" cy="797363"/>
      </dsp:txXfrm>
    </dsp:sp>
    <dsp:sp modelId="{AEAE8288-7647-4777-8F4F-D37936AA13E4}">
      <dsp:nvSpPr>
        <dsp:cNvPr id="0" name=""/>
        <dsp:cNvSpPr/>
      </dsp:nvSpPr>
      <dsp:spPr>
        <a:xfrm>
          <a:off x="0" y="1863349"/>
          <a:ext cx="10030711" cy="7973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Arial" panose="020B0604020202020204" pitchFamily="34" charset="0"/>
              <a:cs typeface="Arial" panose="020B0604020202020204" pitchFamily="34" charset="0"/>
            </a:rPr>
            <a:t>Facility Mapping Outputs:</a:t>
          </a:r>
        </a:p>
      </dsp:txBody>
      <dsp:txXfrm>
        <a:off x="0" y="1863349"/>
        <a:ext cx="3009213" cy="797363"/>
      </dsp:txXfrm>
    </dsp:sp>
    <dsp:sp modelId="{C0990A4E-A56F-4EA2-BE30-518E319409B7}">
      <dsp:nvSpPr>
        <dsp:cNvPr id="0" name=""/>
        <dsp:cNvSpPr/>
      </dsp:nvSpPr>
      <dsp:spPr>
        <a:xfrm>
          <a:off x="0" y="933092"/>
          <a:ext cx="10030711" cy="7973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Arial" panose="020B0604020202020204" pitchFamily="34" charset="0"/>
              <a:cs typeface="Arial" panose="020B0604020202020204" pitchFamily="34" charset="0"/>
            </a:rPr>
            <a:t>Capacity Model Outputs:</a:t>
          </a:r>
        </a:p>
      </dsp:txBody>
      <dsp:txXfrm>
        <a:off x="0" y="933092"/>
        <a:ext cx="3009213" cy="797363"/>
      </dsp:txXfrm>
    </dsp:sp>
    <dsp:sp modelId="{FA1AC643-8BAC-4A7F-9DFE-6854B5A2A3E0}">
      <dsp:nvSpPr>
        <dsp:cNvPr id="0" name=""/>
        <dsp:cNvSpPr/>
      </dsp:nvSpPr>
      <dsp:spPr>
        <a:xfrm>
          <a:off x="0" y="0"/>
          <a:ext cx="10030711" cy="7973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Arial" panose="020B0604020202020204" pitchFamily="34" charset="0"/>
              <a:cs typeface="Arial" panose="020B0604020202020204" pitchFamily="34" charset="0"/>
            </a:rPr>
            <a:t>RPD Scenario:</a:t>
          </a:r>
        </a:p>
      </dsp:txBody>
      <dsp:txXfrm>
        <a:off x="0" y="0"/>
        <a:ext cx="3009213" cy="797363"/>
      </dsp:txXfrm>
    </dsp:sp>
    <dsp:sp modelId="{788FA9A8-0C42-45D7-B32E-62458690C593}">
      <dsp:nvSpPr>
        <dsp:cNvPr id="0" name=""/>
        <dsp:cNvSpPr/>
      </dsp:nvSpPr>
      <dsp:spPr>
        <a:xfrm>
          <a:off x="3787554" y="69282"/>
          <a:ext cx="5264201" cy="664469"/>
        </a:xfrm>
        <a:prstGeom prst="roundRect">
          <a:avLst>
            <a:gd name="adj" fmla="val 10000"/>
          </a:avLst>
        </a:prstGeom>
        <a:solidFill>
          <a:srgbClr val="40437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	10 System X	50 System Y	35 System Z	…</a:t>
          </a:r>
        </a:p>
      </dsp:txBody>
      <dsp:txXfrm>
        <a:off x="3807016" y="88744"/>
        <a:ext cx="5225277" cy="625545"/>
      </dsp:txXfrm>
    </dsp:sp>
    <dsp:sp modelId="{CFFD92AF-AB52-4C54-8FEA-1AECC6C6F550}">
      <dsp:nvSpPr>
        <dsp:cNvPr id="0" name=""/>
        <dsp:cNvSpPr/>
      </dsp:nvSpPr>
      <dsp:spPr>
        <a:xfrm>
          <a:off x="4726155" y="733751"/>
          <a:ext cx="1693499" cy="265787"/>
        </a:xfrm>
        <a:custGeom>
          <a:avLst/>
          <a:gdLst/>
          <a:ahLst/>
          <a:cxnLst/>
          <a:rect l="0" t="0" r="0" b="0"/>
          <a:pathLst>
            <a:path>
              <a:moveTo>
                <a:pt x="1693499" y="0"/>
              </a:moveTo>
              <a:lnTo>
                <a:pt x="1693499" y="132893"/>
              </a:lnTo>
              <a:lnTo>
                <a:pt x="0" y="132893"/>
              </a:lnTo>
              <a:lnTo>
                <a:pt x="0" y="26578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432AED-280F-432A-833D-B3A20964D516}">
      <dsp:nvSpPr>
        <dsp:cNvPr id="0" name=""/>
        <dsp:cNvSpPr/>
      </dsp:nvSpPr>
      <dsp:spPr>
        <a:xfrm>
          <a:off x="4112713" y="999539"/>
          <a:ext cx="1226882" cy="664469"/>
        </a:xfrm>
        <a:prstGeom prst="roundRect">
          <a:avLst>
            <a:gd name="adj" fmla="val 10000"/>
          </a:avLst>
        </a:prstGeom>
        <a:solidFill>
          <a:schemeClr val="bg1">
            <a:lumMod val="7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2">
                  <a:lumMod val="50000"/>
                </a:schemeClr>
              </a:solidFill>
              <a:latin typeface="Arial" panose="020B0604020202020204" pitchFamily="34" charset="0"/>
              <a:cs typeface="Arial" panose="020B0604020202020204" pitchFamily="34" charset="0"/>
            </a:rPr>
            <a:t>Capability X</a:t>
          </a:r>
        </a:p>
        <a:p>
          <a:pPr marL="0" lvl="0" indent="0" algn="ctr" defTabSz="666750">
            <a:lnSpc>
              <a:spcPct val="90000"/>
            </a:lnSpc>
            <a:spcBef>
              <a:spcPct val="0"/>
            </a:spcBef>
            <a:spcAft>
              <a:spcPct val="35000"/>
            </a:spcAft>
            <a:buNone/>
          </a:pPr>
          <a:r>
            <a:rPr lang="en-US" sz="1500" kern="1200" dirty="0">
              <a:solidFill>
                <a:schemeClr val="bg2">
                  <a:lumMod val="50000"/>
                </a:schemeClr>
              </a:solidFill>
              <a:latin typeface="Arial" panose="020B0604020202020204" pitchFamily="34" charset="0"/>
              <a:cs typeface="Arial" panose="020B0604020202020204" pitchFamily="34" charset="0"/>
            </a:rPr>
            <a:t>Gap: 15%</a:t>
          </a:r>
        </a:p>
      </dsp:txBody>
      <dsp:txXfrm>
        <a:off x="4132175" y="1019001"/>
        <a:ext cx="1187958" cy="625545"/>
      </dsp:txXfrm>
    </dsp:sp>
    <dsp:sp modelId="{9E952237-D573-47B0-A645-0A9CE5E38092}">
      <dsp:nvSpPr>
        <dsp:cNvPr id="0" name=""/>
        <dsp:cNvSpPr/>
      </dsp:nvSpPr>
      <dsp:spPr>
        <a:xfrm>
          <a:off x="3684599" y="1664008"/>
          <a:ext cx="1041555" cy="265787"/>
        </a:xfrm>
        <a:custGeom>
          <a:avLst/>
          <a:gdLst/>
          <a:ahLst/>
          <a:cxnLst/>
          <a:rect l="0" t="0" r="0" b="0"/>
          <a:pathLst>
            <a:path>
              <a:moveTo>
                <a:pt x="1041555" y="0"/>
              </a:moveTo>
              <a:lnTo>
                <a:pt x="1041555" y="132893"/>
              </a:lnTo>
              <a:lnTo>
                <a:pt x="0" y="132893"/>
              </a:lnTo>
              <a:lnTo>
                <a:pt x="0"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30CDCC-2704-4857-839F-C67D1742CDE1}">
      <dsp:nvSpPr>
        <dsp:cNvPr id="0" name=""/>
        <dsp:cNvSpPr/>
      </dsp:nvSpPr>
      <dsp:spPr>
        <a:xfrm>
          <a:off x="3484411" y="1929796"/>
          <a:ext cx="400375" cy="664469"/>
        </a:xfrm>
        <a:prstGeom prst="roundRect">
          <a:avLst>
            <a:gd name="adj" fmla="val 10000"/>
          </a:avLst>
        </a:prstGeom>
        <a:solidFill>
          <a:schemeClr val="bg1">
            <a:lumMod val="7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kern="1200">
            <a:latin typeface="Arial" panose="020B0604020202020204" pitchFamily="34" charset="0"/>
            <a:cs typeface="Arial" panose="020B0604020202020204" pitchFamily="34" charset="0"/>
          </a:endParaRPr>
        </a:p>
      </dsp:txBody>
      <dsp:txXfrm>
        <a:off x="3496138" y="1941523"/>
        <a:ext cx="376921" cy="641015"/>
      </dsp:txXfrm>
    </dsp:sp>
    <dsp:sp modelId="{54C11AFE-A95D-41A1-9BC0-E8633D363BA0}">
      <dsp:nvSpPr>
        <dsp:cNvPr id="0" name=""/>
        <dsp:cNvSpPr/>
      </dsp:nvSpPr>
      <dsp:spPr>
        <a:xfrm>
          <a:off x="3638879" y="2594265"/>
          <a:ext cx="91440" cy="265787"/>
        </a:xfrm>
        <a:custGeom>
          <a:avLst/>
          <a:gdLst/>
          <a:ahLst/>
          <a:cxnLst/>
          <a:rect l="0" t="0" r="0" b="0"/>
          <a:pathLst>
            <a:path>
              <a:moveTo>
                <a:pt x="45720" y="0"/>
              </a:moveTo>
              <a:lnTo>
                <a:pt x="45720"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56BF3F1-D2A1-4DC0-B615-F218D6496E65}">
      <dsp:nvSpPr>
        <dsp:cNvPr id="0" name=""/>
        <dsp:cNvSpPr/>
      </dsp:nvSpPr>
      <dsp:spPr>
        <a:xfrm>
          <a:off x="3500344" y="2860053"/>
          <a:ext cx="368511" cy="664469"/>
        </a:xfrm>
        <a:prstGeom prst="roundRect">
          <a:avLst>
            <a:gd name="adj" fmla="val 10000"/>
          </a:avLst>
        </a:prstGeom>
        <a:solidFill>
          <a:schemeClr val="bg1">
            <a:lumMod val="7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kern="1200">
            <a:latin typeface="Arial" panose="020B0604020202020204" pitchFamily="34" charset="0"/>
            <a:cs typeface="Arial" panose="020B0604020202020204" pitchFamily="34" charset="0"/>
          </a:endParaRPr>
        </a:p>
      </dsp:txBody>
      <dsp:txXfrm>
        <a:off x="3511137" y="2870846"/>
        <a:ext cx="346925" cy="642883"/>
      </dsp:txXfrm>
    </dsp:sp>
    <dsp:sp modelId="{7EFC1811-58E2-443D-81D5-8457843B25CF}">
      <dsp:nvSpPr>
        <dsp:cNvPr id="0" name=""/>
        <dsp:cNvSpPr/>
      </dsp:nvSpPr>
      <dsp:spPr>
        <a:xfrm>
          <a:off x="4383986" y="1664008"/>
          <a:ext cx="342168" cy="265787"/>
        </a:xfrm>
        <a:custGeom>
          <a:avLst/>
          <a:gdLst/>
          <a:ahLst/>
          <a:cxnLst/>
          <a:rect l="0" t="0" r="0" b="0"/>
          <a:pathLst>
            <a:path>
              <a:moveTo>
                <a:pt x="342168" y="0"/>
              </a:moveTo>
              <a:lnTo>
                <a:pt x="342168" y="132893"/>
              </a:lnTo>
              <a:lnTo>
                <a:pt x="0" y="132893"/>
              </a:lnTo>
              <a:lnTo>
                <a:pt x="0"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4497A2-1DC5-4909-9D80-8464CB3917E9}">
      <dsp:nvSpPr>
        <dsp:cNvPr id="0" name=""/>
        <dsp:cNvSpPr/>
      </dsp:nvSpPr>
      <dsp:spPr>
        <a:xfrm>
          <a:off x="4183798" y="1929796"/>
          <a:ext cx="400375" cy="664469"/>
        </a:xfrm>
        <a:prstGeom prst="roundRect">
          <a:avLst>
            <a:gd name="adj" fmla="val 10000"/>
          </a:avLst>
        </a:prstGeom>
        <a:solidFill>
          <a:schemeClr val="bg1">
            <a:lumMod val="7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kern="1200">
            <a:latin typeface="Arial" panose="020B0604020202020204" pitchFamily="34" charset="0"/>
            <a:cs typeface="Arial" panose="020B0604020202020204" pitchFamily="34" charset="0"/>
          </a:endParaRPr>
        </a:p>
      </dsp:txBody>
      <dsp:txXfrm>
        <a:off x="4195525" y="1941523"/>
        <a:ext cx="376921" cy="641015"/>
      </dsp:txXfrm>
    </dsp:sp>
    <dsp:sp modelId="{1D964F3E-8CCE-40A8-BA71-888137448F51}">
      <dsp:nvSpPr>
        <dsp:cNvPr id="0" name=""/>
        <dsp:cNvSpPr/>
      </dsp:nvSpPr>
      <dsp:spPr>
        <a:xfrm>
          <a:off x="4338266" y="2594265"/>
          <a:ext cx="91440" cy="265787"/>
        </a:xfrm>
        <a:custGeom>
          <a:avLst/>
          <a:gdLst/>
          <a:ahLst/>
          <a:cxnLst/>
          <a:rect l="0" t="0" r="0" b="0"/>
          <a:pathLst>
            <a:path>
              <a:moveTo>
                <a:pt x="45720" y="0"/>
              </a:moveTo>
              <a:lnTo>
                <a:pt x="45720"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90D94C-4CDA-4C2B-A442-ECAACE2F8765}">
      <dsp:nvSpPr>
        <dsp:cNvPr id="0" name=""/>
        <dsp:cNvSpPr/>
      </dsp:nvSpPr>
      <dsp:spPr>
        <a:xfrm>
          <a:off x="4199731" y="2860053"/>
          <a:ext cx="368511" cy="664469"/>
        </a:xfrm>
        <a:prstGeom prst="roundRect">
          <a:avLst>
            <a:gd name="adj" fmla="val 10000"/>
          </a:avLst>
        </a:prstGeom>
        <a:solidFill>
          <a:schemeClr val="bg1">
            <a:lumMod val="7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kern="1200">
            <a:latin typeface="Arial" panose="020B0604020202020204" pitchFamily="34" charset="0"/>
            <a:cs typeface="Arial" panose="020B0604020202020204" pitchFamily="34" charset="0"/>
          </a:endParaRPr>
        </a:p>
      </dsp:txBody>
      <dsp:txXfrm>
        <a:off x="4210524" y="2870846"/>
        <a:ext cx="346925" cy="642883"/>
      </dsp:txXfrm>
    </dsp:sp>
    <dsp:sp modelId="{0D469D53-F248-45CF-B7E4-EDDDA39D900B}">
      <dsp:nvSpPr>
        <dsp:cNvPr id="0" name=""/>
        <dsp:cNvSpPr/>
      </dsp:nvSpPr>
      <dsp:spPr>
        <a:xfrm>
          <a:off x="6373935" y="733751"/>
          <a:ext cx="91440" cy="265787"/>
        </a:xfrm>
        <a:custGeom>
          <a:avLst/>
          <a:gdLst/>
          <a:ahLst/>
          <a:cxnLst/>
          <a:rect l="0" t="0" r="0" b="0"/>
          <a:pathLst>
            <a:path>
              <a:moveTo>
                <a:pt x="45720" y="0"/>
              </a:moveTo>
              <a:lnTo>
                <a:pt x="45720" y="26578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DDC8B2-E79C-4882-B747-D52B18E770FC}">
      <dsp:nvSpPr>
        <dsp:cNvPr id="0" name=""/>
        <dsp:cNvSpPr/>
      </dsp:nvSpPr>
      <dsp:spPr>
        <a:xfrm>
          <a:off x="5806213" y="999539"/>
          <a:ext cx="1226882" cy="664469"/>
        </a:xfrm>
        <a:prstGeom prst="roundRect">
          <a:avLst>
            <a:gd name="adj" fmla="val 10000"/>
          </a:avLst>
        </a:prstGeom>
        <a:solidFill>
          <a:srgbClr val="40437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Capability Y</a:t>
          </a:r>
        </a:p>
        <a:p>
          <a:pPr marL="0" lvl="0" indent="0" algn="ctr"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Gap: 200%</a:t>
          </a:r>
        </a:p>
      </dsp:txBody>
      <dsp:txXfrm>
        <a:off x="5825675" y="1019001"/>
        <a:ext cx="1187958" cy="625545"/>
      </dsp:txXfrm>
    </dsp:sp>
    <dsp:sp modelId="{3BEAE486-83DD-4560-844F-1421504ED5D2}">
      <dsp:nvSpPr>
        <dsp:cNvPr id="0" name=""/>
        <dsp:cNvSpPr/>
      </dsp:nvSpPr>
      <dsp:spPr>
        <a:xfrm>
          <a:off x="5576667" y="1664008"/>
          <a:ext cx="842987" cy="265787"/>
        </a:xfrm>
        <a:custGeom>
          <a:avLst/>
          <a:gdLst/>
          <a:ahLst/>
          <a:cxnLst/>
          <a:rect l="0" t="0" r="0" b="0"/>
          <a:pathLst>
            <a:path>
              <a:moveTo>
                <a:pt x="842987" y="0"/>
              </a:moveTo>
              <a:lnTo>
                <a:pt x="842987" y="132893"/>
              </a:lnTo>
              <a:lnTo>
                <a:pt x="0" y="132893"/>
              </a:lnTo>
              <a:lnTo>
                <a:pt x="0"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654BB9-4DE3-4DBA-91C9-24A7CD050FC5}">
      <dsp:nvSpPr>
        <dsp:cNvPr id="0" name=""/>
        <dsp:cNvSpPr/>
      </dsp:nvSpPr>
      <dsp:spPr>
        <a:xfrm>
          <a:off x="4883186" y="1929796"/>
          <a:ext cx="1386963" cy="664469"/>
        </a:xfrm>
        <a:prstGeom prst="roundRect">
          <a:avLst>
            <a:gd name="adj" fmla="val 10000"/>
          </a:avLst>
        </a:prstGeom>
        <a:solidFill>
          <a:srgbClr val="40437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Building Y-1</a:t>
          </a:r>
        </a:p>
        <a:p>
          <a:pPr marL="0" lvl="0" indent="0" algn="ctr"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Gap: 200%</a:t>
          </a:r>
        </a:p>
      </dsp:txBody>
      <dsp:txXfrm>
        <a:off x="4902648" y="1949258"/>
        <a:ext cx="1348039" cy="625545"/>
      </dsp:txXfrm>
    </dsp:sp>
    <dsp:sp modelId="{02D0A277-8137-43E3-A6C0-D730CCD5AF22}">
      <dsp:nvSpPr>
        <dsp:cNvPr id="0" name=""/>
        <dsp:cNvSpPr/>
      </dsp:nvSpPr>
      <dsp:spPr>
        <a:xfrm>
          <a:off x="5530947" y="2594265"/>
          <a:ext cx="91440" cy="265787"/>
        </a:xfrm>
        <a:custGeom>
          <a:avLst/>
          <a:gdLst/>
          <a:ahLst/>
          <a:cxnLst/>
          <a:rect l="0" t="0" r="0" b="0"/>
          <a:pathLst>
            <a:path>
              <a:moveTo>
                <a:pt x="45720" y="0"/>
              </a:moveTo>
              <a:lnTo>
                <a:pt x="45720"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A3DB23-D586-4972-B46E-6995581B9BD4}">
      <dsp:nvSpPr>
        <dsp:cNvPr id="0" name=""/>
        <dsp:cNvSpPr/>
      </dsp:nvSpPr>
      <dsp:spPr>
        <a:xfrm>
          <a:off x="5078315" y="2860053"/>
          <a:ext cx="996703" cy="664469"/>
        </a:xfrm>
        <a:prstGeom prst="roundRect">
          <a:avLst>
            <a:gd name="adj" fmla="val 10000"/>
          </a:avLst>
        </a:prstGeom>
        <a:solidFill>
          <a:srgbClr val="40437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a:t>
          </a:r>
        </a:p>
      </dsp:txBody>
      <dsp:txXfrm>
        <a:off x="5097777" y="2879515"/>
        <a:ext cx="957779" cy="625545"/>
      </dsp:txXfrm>
    </dsp:sp>
    <dsp:sp modelId="{A13B703C-140B-4952-9DA1-B2FFA811550E}">
      <dsp:nvSpPr>
        <dsp:cNvPr id="0" name=""/>
        <dsp:cNvSpPr/>
      </dsp:nvSpPr>
      <dsp:spPr>
        <a:xfrm>
          <a:off x="6419655" y="1664008"/>
          <a:ext cx="842987" cy="265787"/>
        </a:xfrm>
        <a:custGeom>
          <a:avLst/>
          <a:gdLst/>
          <a:ahLst/>
          <a:cxnLst/>
          <a:rect l="0" t="0" r="0" b="0"/>
          <a:pathLst>
            <a:path>
              <a:moveTo>
                <a:pt x="0" y="0"/>
              </a:moveTo>
              <a:lnTo>
                <a:pt x="0" y="132893"/>
              </a:lnTo>
              <a:lnTo>
                <a:pt x="842987" y="132893"/>
              </a:lnTo>
              <a:lnTo>
                <a:pt x="842987"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BAFAFC-D84E-4CE1-A4E9-1D2FFF819031}">
      <dsp:nvSpPr>
        <dsp:cNvPr id="0" name=""/>
        <dsp:cNvSpPr/>
      </dsp:nvSpPr>
      <dsp:spPr>
        <a:xfrm>
          <a:off x="6569160" y="1929796"/>
          <a:ext cx="1386963" cy="664469"/>
        </a:xfrm>
        <a:prstGeom prst="roundRect">
          <a:avLst>
            <a:gd name="adj" fmla="val 10000"/>
          </a:avLst>
        </a:prstGeom>
        <a:solidFill>
          <a:srgbClr val="40437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Building Y-2</a:t>
          </a:r>
        </a:p>
        <a:p>
          <a:pPr marL="0" lvl="0" indent="0" algn="ctr"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Gap: 200%</a:t>
          </a:r>
        </a:p>
      </dsp:txBody>
      <dsp:txXfrm>
        <a:off x="6588622" y="1949258"/>
        <a:ext cx="1348039" cy="625545"/>
      </dsp:txXfrm>
    </dsp:sp>
    <dsp:sp modelId="{FBB85BA8-D693-4710-B5B5-6F34CB10E2FD}">
      <dsp:nvSpPr>
        <dsp:cNvPr id="0" name=""/>
        <dsp:cNvSpPr/>
      </dsp:nvSpPr>
      <dsp:spPr>
        <a:xfrm>
          <a:off x="7216922" y="2594265"/>
          <a:ext cx="91440" cy="265787"/>
        </a:xfrm>
        <a:custGeom>
          <a:avLst/>
          <a:gdLst/>
          <a:ahLst/>
          <a:cxnLst/>
          <a:rect l="0" t="0" r="0" b="0"/>
          <a:pathLst>
            <a:path>
              <a:moveTo>
                <a:pt x="45720" y="0"/>
              </a:moveTo>
              <a:lnTo>
                <a:pt x="45720"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2E07AD-215D-4D77-B976-5121213398C4}">
      <dsp:nvSpPr>
        <dsp:cNvPr id="0" name=""/>
        <dsp:cNvSpPr/>
      </dsp:nvSpPr>
      <dsp:spPr>
        <a:xfrm>
          <a:off x="6764290" y="2860053"/>
          <a:ext cx="996703" cy="664469"/>
        </a:xfrm>
        <a:prstGeom prst="roundRect">
          <a:avLst>
            <a:gd name="adj" fmla="val 10000"/>
          </a:avLst>
        </a:prstGeom>
        <a:solidFill>
          <a:srgbClr val="40437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rial" panose="020B0604020202020204" pitchFamily="34" charset="0"/>
              <a:cs typeface="Arial" panose="020B0604020202020204" pitchFamily="34" charset="0"/>
            </a:rPr>
            <a:t>?</a:t>
          </a:r>
        </a:p>
      </dsp:txBody>
      <dsp:txXfrm>
        <a:off x="6783752" y="2879515"/>
        <a:ext cx="957779" cy="625545"/>
      </dsp:txXfrm>
    </dsp:sp>
    <dsp:sp modelId="{D64E2125-8535-4427-BB40-887629B055CE}">
      <dsp:nvSpPr>
        <dsp:cNvPr id="0" name=""/>
        <dsp:cNvSpPr/>
      </dsp:nvSpPr>
      <dsp:spPr>
        <a:xfrm>
          <a:off x="6419655" y="733751"/>
          <a:ext cx="1683831" cy="265787"/>
        </a:xfrm>
        <a:custGeom>
          <a:avLst/>
          <a:gdLst/>
          <a:ahLst/>
          <a:cxnLst/>
          <a:rect l="0" t="0" r="0" b="0"/>
          <a:pathLst>
            <a:path>
              <a:moveTo>
                <a:pt x="0" y="0"/>
              </a:moveTo>
              <a:lnTo>
                <a:pt x="0" y="132893"/>
              </a:lnTo>
              <a:lnTo>
                <a:pt x="1683831" y="132893"/>
              </a:lnTo>
              <a:lnTo>
                <a:pt x="1683831" y="26578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EDE81C-3224-48A9-B727-06A4DBBDED42}">
      <dsp:nvSpPr>
        <dsp:cNvPr id="0" name=""/>
        <dsp:cNvSpPr/>
      </dsp:nvSpPr>
      <dsp:spPr>
        <a:xfrm>
          <a:off x="7490045" y="999539"/>
          <a:ext cx="1226882" cy="664469"/>
        </a:xfrm>
        <a:prstGeom prst="roundRect">
          <a:avLst>
            <a:gd name="adj" fmla="val 10000"/>
          </a:avLst>
        </a:prstGeom>
        <a:solidFill>
          <a:schemeClr val="bg1">
            <a:lumMod val="7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2">
                  <a:lumMod val="50000"/>
                </a:schemeClr>
              </a:solidFill>
              <a:latin typeface="Arial" panose="020B0604020202020204" pitchFamily="34" charset="0"/>
              <a:cs typeface="Arial" panose="020B0604020202020204" pitchFamily="34" charset="0"/>
            </a:rPr>
            <a:t>Capability Z</a:t>
          </a:r>
        </a:p>
        <a:p>
          <a:pPr marL="0" lvl="0" indent="0" algn="ctr" defTabSz="666750">
            <a:lnSpc>
              <a:spcPct val="90000"/>
            </a:lnSpc>
            <a:spcBef>
              <a:spcPct val="0"/>
            </a:spcBef>
            <a:spcAft>
              <a:spcPct val="35000"/>
            </a:spcAft>
            <a:buNone/>
          </a:pPr>
          <a:r>
            <a:rPr lang="en-US" sz="1500" kern="1200" dirty="0">
              <a:solidFill>
                <a:schemeClr val="bg2">
                  <a:lumMod val="50000"/>
                </a:schemeClr>
              </a:solidFill>
              <a:latin typeface="Arial" panose="020B0604020202020204" pitchFamily="34" charset="0"/>
              <a:cs typeface="Arial" panose="020B0604020202020204" pitchFamily="34" charset="0"/>
            </a:rPr>
            <a:t>Gap: 80%</a:t>
          </a:r>
        </a:p>
      </dsp:txBody>
      <dsp:txXfrm>
        <a:off x="7509507" y="1019001"/>
        <a:ext cx="1187958" cy="625545"/>
      </dsp:txXfrm>
    </dsp:sp>
    <dsp:sp modelId="{5FA7AFC1-B7C2-48DB-A2CA-8A064B387BCE}">
      <dsp:nvSpPr>
        <dsp:cNvPr id="0" name=""/>
        <dsp:cNvSpPr/>
      </dsp:nvSpPr>
      <dsp:spPr>
        <a:xfrm>
          <a:off x="8103486" y="1664008"/>
          <a:ext cx="351836" cy="265787"/>
        </a:xfrm>
        <a:custGeom>
          <a:avLst/>
          <a:gdLst/>
          <a:ahLst/>
          <a:cxnLst/>
          <a:rect l="0" t="0" r="0" b="0"/>
          <a:pathLst>
            <a:path>
              <a:moveTo>
                <a:pt x="0" y="0"/>
              </a:moveTo>
              <a:lnTo>
                <a:pt x="0" y="132893"/>
              </a:lnTo>
              <a:lnTo>
                <a:pt x="351836" y="132893"/>
              </a:lnTo>
              <a:lnTo>
                <a:pt x="351836"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5FD5D8-D411-4E08-8C82-B59074871845}">
      <dsp:nvSpPr>
        <dsp:cNvPr id="0" name=""/>
        <dsp:cNvSpPr/>
      </dsp:nvSpPr>
      <dsp:spPr>
        <a:xfrm>
          <a:off x="8255135" y="1929796"/>
          <a:ext cx="400375" cy="664469"/>
        </a:xfrm>
        <a:prstGeom prst="roundRect">
          <a:avLst>
            <a:gd name="adj" fmla="val 10000"/>
          </a:avLst>
        </a:prstGeom>
        <a:solidFill>
          <a:schemeClr val="bg1">
            <a:lumMod val="7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kern="1200">
            <a:latin typeface="Arial" panose="020B0604020202020204" pitchFamily="34" charset="0"/>
            <a:cs typeface="Arial" panose="020B0604020202020204" pitchFamily="34" charset="0"/>
          </a:endParaRPr>
        </a:p>
      </dsp:txBody>
      <dsp:txXfrm>
        <a:off x="8266862" y="1941523"/>
        <a:ext cx="376921" cy="641015"/>
      </dsp:txXfrm>
    </dsp:sp>
    <dsp:sp modelId="{08A6DB96-F368-4528-9ACA-F8D9F26EE07C}">
      <dsp:nvSpPr>
        <dsp:cNvPr id="0" name=""/>
        <dsp:cNvSpPr/>
      </dsp:nvSpPr>
      <dsp:spPr>
        <a:xfrm>
          <a:off x="8409603" y="2594265"/>
          <a:ext cx="91440" cy="265787"/>
        </a:xfrm>
        <a:custGeom>
          <a:avLst/>
          <a:gdLst/>
          <a:ahLst/>
          <a:cxnLst/>
          <a:rect l="0" t="0" r="0" b="0"/>
          <a:pathLst>
            <a:path>
              <a:moveTo>
                <a:pt x="45720" y="0"/>
              </a:moveTo>
              <a:lnTo>
                <a:pt x="45720"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DBE8DA-AE3A-4FF5-BE60-77E075A199B6}">
      <dsp:nvSpPr>
        <dsp:cNvPr id="0" name=""/>
        <dsp:cNvSpPr/>
      </dsp:nvSpPr>
      <dsp:spPr>
        <a:xfrm>
          <a:off x="8271067" y="2860053"/>
          <a:ext cx="368511" cy="664469"/>
        </a:xfrm>
        <a:prstGeom prst="roundRect">
          <a:avLst>
            <a:gd name="adj" fmla="val 10000"/>
          </a:avLst>
        </a:prstGeom>
        <a:solidFill>
          <a:schemeClr val="bg1">
            <a:lumMod val="7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kern="1200">
            <a:latin typeface="Arial" panose="020B0604020202020204" pitchFamily="34" charset="0"/>
            <a:cs typeface="Arial" panose="020B0604020202020204" pitchFamily="34" charset="0"/>
          </a:endParaRPr>
        </a:p>
      </dsp:txBody>
      <dsp:txXfrm>
        <a:off x="8281860" y="2870846"/>
        <a:ext cx="346925" cy="642883"/>
      </dsp:txXfrm>
    </dsp:sp>
    <dsp:sp modelId="{385DCCB5-D2FD-46FF-957A-1D28F480159D}">
      <dsp:nvSpPr>
        <dsp:cNvPr id="0" name=""/>
        <dsp:cNvSpPr/>
      </dsp:nvSpPr>
      <dsp:spPr>
        <a:xfrm>
          <a:off x="8103486" y="1664008"/>
          <a:ext cx="1051223" cy="265787"/>
        </a:xfrm>
        <a:custGeom>
          <a:avLst/>
          <a:gdLst/>
          <a:ahLst/>
          <a:cxnLst/>
          <a:rect l="0" t="0" r="0" b="0"/>
          <a:pathLst>
            <a:path>
              <a:moveTo>
                <a:pt x="0" y="0"/>
              </a:moveTo>
              <a:lnTo>
                <a:pt x="0" y="132893"/>
              </a:lnTo>
              <a:lnTo>
                <a:pt x="1051223" y="132893"/>
              </a:lnTo>
              <a:lnTo>
                <a:pt x="1051223"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684D46-B03B-402C-8421-D545105A5DB6}">
      <dsp:nvSpPr>
        <dsp:cNvPr id="0" name=""/>
        <dsp:cNvSpPr/>
      </dsp:nvSpPr>
      <dsp:spPr>
        <a:xfrm>
          <a:off x="8954522" y="1929796"/>
          <a:ext cx="400375" cy="664469"/>
        </a:xfrm>
        <a:prstGeom prst="roundRect">
          <a:avLst>
            <a:gd name="adj" fmla="val 10000"/>
          </a:avLst>
        </a:prstGeom>
        <a:solidFill>
          <a:schemeClr val="bg1">
            <a:lumMod val="7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kern="1200">
            <a:latin typeface="Arial" panose="020B0604020202020204" pitchFamily="34" charset="0"/>
            <a:cs typeface="Arial" panose="020B0604020202020204" pitchFamily="34" charset="0"/>
          </a:endParaRPr>
        </a:p>
      </dsp:txBody>
      <dsp:txXfrm>
        <a:off x="8966249" y="1941523"/>
        <a:ext cx="376921" cy="641015"/>
      </dsp:txXfrm>
    </dsp:sp>
    <dsp:sp modelId="{6ACE6979-7011-43FD-A894-A7B89456A8A7}">
      <dsp:nvSpPr>
        <dsp:cNvPr id="0" name=""/>
        <dsp:cNvSpPr/>
      </dsp:nvSpPr>
      <dsp:spPr>
        <a:xfrm>
          <a:off x="9108990" y="2594265"/>
          <a:ext cx="91440" cy="265787"/>
        </a:xfrm>
        <a:custGeom>
          <a:avLst/>
          <a:gdLst/>
          <a:ahLst/>
          <a:cxnLst/>
          <a:rect l="0" t="0" r="0" b="0"/>
          <a:pathLst>
            <a:path>
              <a:moveTo>
                <a:pt x="45720" y="0"/>
              </a:moveTo>
              <a:lnTo>
                <a:pt x="45720" y="26578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F0D281-2A6D-4AC7-93C7-2489108FEEA1}">
      <dsp:nvSpPr>
        <dsp:cNvPr id="0" name=""/>
        <dsp:cNvSpPr/>
      </dsp:nvSpPr>
      <dsp:spPr>
        <a:xfrm>
          <a:off x="8970454" y="2860053"/>
          <a:ext cx="368511" cy="664469"/>
        </a:xfrm>
        <a:prstGeom prst="roundRect">
          <a:avLst>
            <a:gd name="adj" fmla="val 10000"/>
          </a:avLst>
        </a:prstGeom>
        <a:solidFill>
          <a:schemeClr val="bg1">
            <a:lumMod val="75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endParaRPr lang="en-US" sz="1500" kern="1200">
            <a:latin typeface="Arial" panose="020B0604020202020204" pitchFamily="34" charset="0"/>
            <a:cs typeface="Arial" panose="020B0604020202020204" pitchFamily="34" charset="0"/>
          </a:endParaRPr>
        </a:p>
      </dsp:txBody>
      <dsp:txXfrm>
        <a:off x="8981247" y="2870846"/>
        <a:ext cx="346925" cy="64288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574712-A789-43A7-FBAC-2D24126152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505B31-9C66-2C05-0D4B-0A13359A31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1E7811-47B7-3247-BD43-9CD9FA031622}" type="datetimeFigureOut">
              <a:rPr lang="en-US" smtClean="0"/>
              <a:t>7/31/2026</a:t>
            </a:fld>
            <a:endParaRPr lang="en-US"/>
          </a:p>
        </p:txBody>
      </p:sp>
      <p:sp>
        <p:nvSpPr>
          <p:cNvPr id="4" name="Footer Placeholder 3">
            <a:extLst>
              <a:ext uri="{FF2B5EF4-FFF2-40B4-BE49-F238E27FC236}">
                <a16:creationId xmlns:a16="http://schemas.microsoft.com/office/drawing/2014/main" id="{4CA9BCD9-BEF4-D08A-1D2D-ECB2496858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D86FA5-5B3F-AEA4-822C-EBF38CC5B5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D762EC-5F52-774C-85ED-C049504962BA}" type="slidenum">
              <a:rPr lang="en-US" smtClean="0"/>
              <a:t>‹#›</a:t>
            </a:fld>
            <a:endParaRPr lang="en-US"/>
          </a:p>
        </p:txBody>
      </p:sp>
    </p:spTree>
    <p:extLst>
      <p:ext uri="{BB962C8B-B14F-4D97-AF65-F5344CB8AC3E}">
        <p14:creationId xmlns:p14="http://schemas.microsoft.com/office/powerpoint/2010/main" val="148313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5AF6C8-6E66-4591-BDC1-41E0FE67C782}" type="datetimeFigureOut">
              <a:rPr lang="en-US" smtClean="0"/>
              <a:t>7/31/2026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A5F90F-81D9-4FEB-ADAD-066DA045ACC7}" type="slidenum">
              <a:rPr lang="en-US" smtClean="0"/>
              <a:t>‹#›</a:t>
            </a:fld>
            <a:endParaRPr lang="en-US"/>
          </a:p>
        </p:txBody>
      </p:sp>
    </p:spTree>
    <p:extLst>
      <p:ext uri="{BB962C8B-B14F-4D97-AF65-F5344CB8AC3E}">
        <p14:creationId xmlns:p14="http://schemas.microsoft.com/office/powerpoint/2010/main" val="428063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Comparing the periods 1985-2019 vs 2020-2024, construction accounts for ~45% of growth, RDT&amp;E for ~30%, and production for ~25%</a:t>
            </a:r>
          </a:p>
        </p:txBody>
      </p:sp>
      <p:sp>
        <p:nvSpPr>
          <p:cNvPr id="4" name="Slide Number Placeholder 3"/>
          <p:cNvSpPr>
            <a:spLocks noGrp="1"/>
          </p:cNvSpPr>
          <p:nvPr>
            <p:ph type="sldNum" sz="quarter" idx="5"/>
          </p:nvPr>
        </p:nvSpPr>
        <p:spPr/>
        <p:txBody>
          <a:bodyPr/>
          <a:lstStyle/>
          <a:p>
            <a:fld id="{6E8249B2-E664-4DF2-B124-5794C3BED156}" type="slidenum">
              <a:rPr lang="en-US" smtClean="0"/>
              <a:t>2</a:t>
            </a:fld>
            <a:endParaRPr lang="en-US"/>
          </a:p>
        </p:txBody>
      </p:sp>
    </p:spTree>
    <p:extLst>
      <p:ext uri="{BB962C8B-B14F-4D97-AF65-F5344CB8AC3E}">
        <p14:creationId xmlns:p14="http://schemas.microsoft.com/office/powerpoint/2010/main" val="2174218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Tritium Sustainment and Modernization had an FY24 cost of $319M, accounting for 1.6% of the total $19.5B WA spending</a:t>
            </a:r>
          </a:p>
        </p:txBody>
      </p:sp>
      <p:sp>
        <p:nvSpPr>
          <p:cNvPr id="4" name="Slide Number Placeholder 3"/>
          <p:cNvSpPr>
            <a:spLocks noGrp="1"/>
          </p:cNvSpPr>
          <p:nvPr>
            <p:ph type="sldNum" sz="quarter" idx="5"/>
          </p:nvPr>
        </p:nvSpPr>
        <p:spPr/>
        <p:txBody>
          <a:bodyPr/>
          <a:lstStyle/>
          <a:p>
            <a:fld id="{6E8249B2-E664-4DF2-B124-5794C3BED156}" type="slidenum">
              <a:rPr lang="en-US" smtClean="0"/>
              <a:t>3</a:t>
            </a:fld>
            <a:endParaRPr lang="en-US"/>
          </a:p>
        </p:txBody>
      </p:sp>
    </p:spTree>
    <p:extLst>
      <p:ext uri="{BB962C8B-B14F-4D97-AF65-F5344CB8AC3E}">
        <p14:creationId xmlns:p14="http://schemas.microsoft.com/office/powerpoint/2010/main" val="1319483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Lax environmental regulations during much of the Cold War led to health and safety hazards that DOE Office of Environmental Management is now working to mitigate. By summing the costs incurred by DOE-EM from its inception in 1989 to its expected conclusion in 2091 and back-attributing them to the Cold War, we hope to estimate the costs that would have been incurred had the modern regulatory environment been in place during that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Back-attribution of environmental management costs increases costs during the Cold War by an average of ~22%</a:t>
            </a:r>
          </a:p>
        </p:txBody>
      </p:sp>
      <p:sp>
        <p:nvSpPr>
          <p:cNvPr id="4" name="Slide Number Placeholder 3"/>
          <p:cNvSpPr>
            <a:spLocks noGrp="1"/>
          </p:cNvSpPr>
          <p:nvPr>
            <p:ph type="sldNum" sz="quarter" idx="5"/>
          </p:nvPr>
        </p:nvSpPr>
        <p:spPr/>
        <p:txBody>
          <a:bodyPr/>
          <a:lstStyle/>
          <a:p>
            <a:fld id="{6E8249B2-E664-4DF2-B124-5794C3BED156}" type="slidenum">
              <a:rPr lang="en-US" smtClean="0"/>
              <a:t>5</a:t>
            </a:fld>
            <a:endParaRPr lang="en-US"/>
          </a:p>
        </p:txBody>
      </p:sp>
    </p:spTree>
    <p:extLst>
      <p:ext uri="{BB962C8B-B14F-4D97-AF65-F5344CB8AC3E}">
        <p14:creationId xmlns:p14="http://schemas.microsoft.com/office/powerpoint/2010/main" val="3533018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0A7DD-4425-E7EA-FBD3-C0D4D45D66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59F94-233D-1216-53CA-A2D7B5201F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35AEBF-4828-E7CC-1BCC-C3BB69C8E4AF}"/>
              </a:ext>
            </a:extLst>
          </p:cNvPr>
          <p:cNvSpPr>
            <a:spLocks noGrp="1"/>
          </p:cNvSpPr>
          <p:nvPr>
            <p:ph type="body" idx="1"/>
          </p:nvPr>
        </p:nvSpPr>
        <p:spPr/>
        <p:txBody>
          <a:bodyPr/>
          <a:lstStyle/>
          <a:p>
            <a:r>
              <a:rPr lang="en-US" sz="1800" dirty="0">
                <a:effectLst/>
                <a:latin typeface="Aptos" panose="020B0004020202020204" pitchFamily="34" charset="0"/>
                <a:ea typeface="DengXian" panose="02010600030101010101" pitchFamily="2" charset="-122"/>
                <a:cs typeface="Aptos" panose="020B0004020202020204" pitchFamily="34" charset="0"/>
              </a:rPr>
              <a:t>Consider that our weapons then vs now are a lot like the difference between a rotary phone and an iPhone – yes, they do basically the same thing, but the differences in the amount and type of engineering required to make them work means you can’t really do a fair apples-to-apples comparison</a:t>
            </a:r>
            <a:endParaRPr lang="en-US" dirty="0"/>
          </a:p>
        </p:txBody>
      </p:sp>
      <p:sp>
        <p:nvSpPr>
          <p:cNvPr id="4" name="Slide Number Placeholder 3">
            <a:extLst>
              <a:ext uri="{FF2B5EF4-FFF2-40B4-BE49-F238E27FC236}">
                <a16:creationId xmlns:a16="http://schemas.microsoft.com/office/drawing/2014/main" id="{81345F7D-F325-AE7F-73FB-7E40D30428AA}"/>
              </a:ext>
            </a:extLst>
          </p:cNvPr>
          <p:cNvSpPr>
            <a:spLocks noGrp="1"/>
          </p:cNvSpPr>
          <p:nvPr>
            <p:ph type="sldNum" sz="quarter" idx="5"/>
          </p:nvPr>
        </p:nvSpPr>
        <p:spPr/>
        <p:txBody>
          <a:bodyPr/>
          <a:lstStyle/>
          <a:p>
            <a:fld id="{6E8249B2-E664-4DF2-B124-5794C3BED156}" type="slidenum">
              <a:rPr lang="en-US" smtClean="0"/>
              <a:t>6</a:t>
            </a:fld>
            <a:endParaRPr lang="en-US"/>
          </a:p>
        </p:txBody>
      </p:sp>
    </p:spTree>
    <p:extLst>
      <p:ext uri="{BB962C8B-B14F-4D97-AF65-F5344CB8AC3E}">
        <p14:creationId xmlns:p14="http://schemas.microsoft.com/office/powerpoint/2010/main" val="3328700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2EE1A-4809-0EDE-2518-723264CFBD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640C20-8549-BFB3-B455-F4B566D35F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A98A2C-1188-B684-7515-FE0A939A159E}"/>
              </a:ext>
            </a:extLst>
          </p:cNvPr>
          <p:cNvSpPr>
            <a:spLocks noGrp="1"/>
          </p:cNvSpPr>
          <p:nvPr>
            <p:ph type="body" idx="1"/>
          </p:nvPr>
        </p:nvSpPr>
        <p:spPr/>
        <p:txBody>
          <a:bodyPr/>
          <a:lstStyle/>
          <a:p>
            <a:r>
              <a:rPr lang="en-US" dirty="0"/>
              <a:t>Production includes: LEPs, Alts, and modernization programs; new weapons programs which were cancelled prematurely; and surveillance and stockpile stewardship activities</a:t>
            </a:r>
          </a:p>
          <a:p>
            <a:endParaRPr lang="en-US" dirty="0"/>
          </a:p>
          <a:p>
            <a:r>
              <a:rPr lang="en-US" dirty="0"/>
              <a:t>Benefits of RDT&amp;E include political, environmental, safety, and health benefits from eliminating underground testing; as well as deeper first-principles physics insights</a:t>
            </a:r>
          </a:p>
        </p:txBody>
      </p:sp>
      <p:sp>
        <p:nvSpPr>
          <p:cNvPr id="4" name="Slide Number Placeholder 3">
            <a:extLst>
              <a:ext uri="{FF2B5EF4-FFF2-40B4-BE49-F238E27FC236}">
                <a16:creationId xmlns:a16="http://schemas.microsoft.com/office/drawing/2014/main" id="{B1599566-DDA2-97B7-03EC-185697454760}"/>
              </a:ext>
            </a:extLst>
          </p:cNvPr>
          <p:cNvSpPr>
            <a:spLocks noGrp="1"/>
          </p:cNvSpPr>
          <p:nvPr>
            <p:ph type="sldNum" sz="quarter" idx="5"/>
          </p:nvPr>
        </p:nvSpPr>
        <p:spPr/>
        <p:txBody>
          <a:bodyPr/>
          <a:lstStyle/>
          <a:p>
            <a:fld id="{6E8249B2-E664-4DF2-B124-5794C3BED156}" type="slidenum">
              <a:rPr lang="en-US" smtClean="0"/>
              <a:t>7</a:t>
            </a:fld>
            <a:endParaRPr lang="en-US"/>
          </a:p>
        </p:txBody>
      </p:sp>
    </p:spTree>
    <p:extLst>
      <p:ext uri="{BB962C8B-B14F-4D97-AF65-F5344CB8AC3E}">
        <p14:creationId xmlns:p14="http://schemas.microsoft.com/office/powerpoint/2010/main" val="1473640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DBEAC-D5CE-C49E-E64C-C58C20A1D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D4527-642F-C4B1-ABE8-56DDBD7303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88C9D1-110D-E8D7-50F2-E235AD5D21B6}"/>
              </a:ext>
            </a:extLst>
          </p:cNvPr>
          <p:cNvSpPr>
            <a:spLocks noGrp="1"/>
          </p:cNvSpPr>
          <p:nvPr>
            <p:ph type="body" idx="1"/>
          </p:nvPr>
        </p:nvSpPr>
        <p:spPr/>
        <p:txBody>
          <a:bodyPr/>
          <a:lstStyle/>
          <a:p>
            <a:r>
              <a:rPr lang="en-US" dirty="0"/>
              <a:t>For purposes of this analysis, RDT&amp;E includes weapon costs up to FPU (~6.1-6.4) and Production includes weapon costs post FPU (6.5-6.6)</a:t>
            </a:r>
          </a:p>
          <a:p>
            <a:r>
              <a:rPr lang="en-US"/>
              <a:t>Most </a:t>
            </a:r>
            <a:r>
              <a:rPr lang="en-US" dirty="0"/>
              <a:t>of the increase in RDT&amp;E spending comes from pre-FPU weapon programs</a:t>
            </a:r>
          </a:p>
          <a:p>
            <a:endParaRPr lang="en-US" dirty="0"/>
          </a:p>
          <a:p>
            <a:r>
              <a:rPr lang="en-US" dirty="0"/>
              <a:t>Two more factors that may contribute to recent massive expenditures:</a:t>
            </a:r>
          </a:p>
          <a:p>
            <a:pPr marL="342900" marR="0" lvl="0" indent="-342900">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NNSA’s trend over the prior decade has been to outsource components to delay or avoid government infrastructure reinvestment, but our requirements for new weapons necessitate facilities/processes we are only comfortable with retaining within M&amp;O due to material/safety/security requirements.</a:t>
            </a:r>
            <a:endParaRPr lang="en-US" sz="1800" dirty="0">
              <a:effectLst/>
              <a:latin typeface="Aptos" panose="020B0004020202020204" pitchFamily="34" charset="0"/>
              <a:ea typeface="DengXian" panose="02010600030101010101" pitchFamily="2" charset="-122"/>
              <a:cs typeface="Aptos" panose="020B0004020202020204" pitchFamily="34" charset="0"/>
            </a:endParaRPr>
          </a:p>
          <a:p>
            <a:pPr marL="342900" marR="0" lvl="0" indent="-342900">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We sized our infrastructure plans in the 2000s based on a philosophy of minimum necessary but highly-effective deterrent. Some of our infrastructure additions (namely but not exclusively KC-</a:t>
            </a:r>
            <a:r>
              <a:rPr lang="en-US" sz="1800" dirty="0" err="1">
                <a:effectLst/>
                <a:latin typeface="Aptos" panose="020B0004020202020204" pitchFamily="34" charset="0"/>
                <a:ea typeface="Times New Roman" panose="02020603050405020304" pitchFamily="18" charset="0"/>
                <a:cs typeface="Aptos" panose="020B0004020202020204" pitchFamily="34" charset="0"/>
              </a:rPr>
              <a:t>NExT</a:t>
            </a:r>
            <a:r>
              <a:rPr lang="en-US" sz="1800" dirty="0">
                <a:effectLst/>
                <a:latin typeface="Aptos" panose="020B0004020202020204" pitchFamily="34" charset="0"/>
                <a:ea typeface="Times New Roman" panose="02020603050405020304" pitchFamily="18" charset="0"/>
                <a:cs typeface="Aptos" panose="020B0004020202020204" pitchFamily="34" charset="0"/>
              </a:rPr>
              <a:t>) are re-dos needed because of that philosophy change.</a:t>
            </a:r>
            <a:endParaRPr lang="en-US" dirty="0"/>
          </a:p>
        </p:txBody>
      </p:sp>
      <p:sp>
        <p:nvSpPr>
          <p:cNvPr id="4" name="Slide Number Placeholder 3">
            <a:extLst>
              <a:ext uri="{FF2B5EF4-FFF2-40B4-BE49-F238E27FC236}">
                <a16:creationId xmlns:a16="http://schemas.microsoft.com/office/drawing/2014/main" id="{15062092-3B5B-A7AA-EE27-117F64BB9B8E}"/>
              </a:ext>
            </a:extLst>
          </p:cNvPr>
          <p:cNvSpPr>
            <a:spLocks noGrp="1"/>
          </p:cNvSpPr>
          <p:nvPr>
            <p:ph type="sldNum" sz="quarter" idx="5"/>
          </p:nvPr>
        </p:nvSpPr>
        <p:spPr/>
        <p:txBody>
          <a:bodyPr/>
          <a:lstStyle/>
          <a:p>
            <a:fld id="{6E8249B2-E664-4DF2-B124-5794C3BED156}" type="slidenum">
              <a:rPr lang="en-US" smtClean="0"/>
              <a:t>8</a:t>
            </a:fld>
            <a:endParaRPr lang="en-US"/>
          </a:p>
        </p:txBody>
      </p:sp>
    </p:spTree>
    <p:extLst>
      <p:ext uri="{BB962C8B-B14F-4D97-AF65-F5344CB8AC3E}">
        <p14:creationId xmlns:p14="http://schemas.microsoft.com/office/powerpoint/2010/main" val="2800079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A9186-7667-6473-380E-A4DEE04F7F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08189-F3E0-8FDB-4227-6347CE8AC4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0A861B-9708-BFF9-7E63-3CFBD14C08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scenario assumes that the complexity, sophistication, requirements of nuclear weapons activities funded by the WA line will continue to grow – every time we think we’ve got it figured out, something else comes along to make things even costlier than before (new threats, significant challenges that require major weapons innovations, paradigmatic shifts in the way the NSE does business)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This scenario is likely conservative</a:t>
            </a:r>
          </a:p>
        </p:txBody>
      </p:sp>
      <p:sp>
        <p:nvSpPr>
          <p:cNvPr id="4" name="Slide Number Placeholder 3">
            <a:extLst>
              <a:ext uri="{FF2B5EF4-FFF2-40B4-BE49-F238E27FC236}">
                <a16:creationId xmlns:a16="http://schemas.microsoft.com/office/drawing/2014/main" id="{0C7695C5-1638-0BDF-8333-FAE4DC0D1537}"/>
              </a:ext>
            </a:extLst>
          </p:cNvPr>
          <p:cNvSpPr>
            <a:spLocks noGrp="1"/>
          </p:cNvSpPr>
          <p:nvPr>
            <p:ph type="sldNum" sz="quarter" idx="5"/>
          </p:nvPr>
        </p:nvSpPr>
        <p:spPr/>
        <p:txBody>
          <a:bodyPr/>
          <a:lstStyle/>
          <a:p>
            <a:fld id="{6E8249B2-E664-4DF2-B124-5794C3BED156}" type="slidenum">
              <a:rPr lang="en-US" smtClean="0"/>
              <a:t>9</a:t>
            </a:fld>
            <a:endParaRPr lang="en-US"/>
          </a:p>
        </p:txBody>
      </p:sp>
    </p:spTree>
    <p:extLst>
      <p:ext uri="{BB962C8B-B14F-4D97-AF65-F5344CB8AC3E}">
        <p14:creationId xmlns:p14="http://schemas.microsoft.com/office/powerpoint/2010/main" val="1647344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B9D1D-29D4-1D7B-06C3-81C8F4A813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80F90-D1BF-7EF1-8534-C53C729AFB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6A8C03-C954-06A0-C870-D52D6B5E05D0}"/>
              </a:ext>
            </a:extLst>
          </p:cNvPr>
          <p:cNvSpPr>
            <a:spLocks noGrp="1"/>
          </p:cNvSpPr>
          <p:nvPr>
            <p:ph type="body" idx="1"/>
          </p:nvPr>
        </p:nvSpPr>
        <p:spPr/>
        <p:txBody>
          <a:bodyPr/>
          <a:lstStyle/>
          <a:p>
            <a:r>
              <a:rPr lang="en-US" dirty="0"/>
              <a:t>This scenario assumes that nuclear weapons activities funded by the WA line reached “maturity” during the late Cold War: the right mix of RDT&amp;E, production, construction, etc. to sustain a healthy nuclear deterrent</a:t>
            </a:r>
          </a:p>
        </p:txBody>
      </p:sp>
      <p:sp>
        <p:nvSpPr>
          <p:cNvPr id="4" name="Slide Number Placeholder 3">
            <a:extLst>
              <a:ext uri="{FF2B5EF4-FFF2-40B4-BE49-F238E27FC236}">
                <a16:creationId xmlns:a16="http://schemas.microsoft.com/office/drawing/2014/main" id="{AB6094C9-D748-5B10-3495-2302A9C94DA4}"/>
              </a:ext>
            </a:extLst>
          </p:cNvPr>
          <p:cNvSpPr>
            <a:spLocks noGrp="1"/>
          </p:cNvSpPr>
          <p:nvPr>
            <p:ph type="sldNum" sz="quarter" idx="5"/>
          </p:nvPr>
        </p:nvSpPr>
        <p:spPr/>
        <p:txBody>
          <a:bodyPr/>
          <a:lstStyle/>
          <a:p>
            <a:fld id="{6E8249B2-E664-4DF2-B124-5794C3BED156}" type="slidenum">
              <a:rPr lang="en-US" smtClean="0"/>
              <a:t>10</a:t>
            </a:fld>
            <a:endParaRPr lang="en-US"/>
          </a:p>
        </p:txBody>
      </p:sp>
    </p:spTree>
    <p:extLst>
      <p:ext uri="{BB962C8B-B14F-4D97-AF65-F5344CB8AC3E}">
        <p14:creationId xmlns:p14="http://schemas.microsoft.com/office/powerpoint/2010/main" val="1870709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1FD03-A7BD-29C9-75EE-D9310AB549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7934B-1ADC-2BFE-982C-7768595573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7C1C5E-E1AA-8BD5-2E18-8A83ED4C2A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D9293D-3EFB-45EC-CA0F-7E04841441AE}"/>
              </a:ext>
            </a:extLst>
          </p:cNvPr>
          <p:cNvSpPr>
            <a:spLocks noGrp="1"/>
          </p:cNvSpPr>
          <p:nvPr>
            <p:ph type="sldNum" sz="quarter" idx="5"/>
          </p:nvPr>
        </p:nvSpPr>
        <p:spPr/>
        <p:txBody>
          <a:bodyPr/>
          <a:lstStyle/>
          <a:p>
            <a:fld id="{6E8249B2-E664-4DF2-B124-5794C3BED156}" type="slidenum">
              <a:rPr lang="en-US" smtClean="0"/>
              <a:t>11</a:t>
            </a:fld>
            <a:endParaRPr lang="en-US"/>
          </a:p>
        </p:txBody>
      </p:sp>
    </p:spTree>
    <p:extLst>
      <p:ext uri="{BB962C8B-B14F-4D97-AF65-F5344CB8AC3E}">
        <p14:creationId xmlns:p14="http://schemas.microsoft.com/office/powerpoint/2010/main" val="2809220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5F186-9A5F-295F-2E37-A784D6716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3D2E0-5F7F-390C-5553-7C7022E0C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91171D-E46C-0BA4-A723-E6CA401491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7D5F97-E007-9F9F-0C20-34C42CA2562D}"/>
              </a:ext>
            </a:extLst>
          </p:cNvPr>
          <p:cNvSpPr>
            <a:spLocks noGrp="1"/>
          </p:cNvSpPr>
          <p:nvPr>
            <p:ph type="sldNum" sz="quarter" idx="5"/>
          </p:nvPr>
        </p:nvSpPr>
        <p:spPr/>
        <p:txBody>
          <a:bodyPr/>
          <a:lstStyle/>
          <a:p>
            <a:fld id="{6E8249B2-E664-4DF2-B124-5794C3BED156}" type="slidenum">
              <a:rPr lang="en-US" smtClean="0"/>
              <a:t>13</a:t>
            </a:fld>
            <a:endParaRPr lang="en-US"/>
          </a:p>
        </p:txBody>
      </p:sp>
    </p:spTree>
    <p:extLst>
      <p:ext uri="{BB962C8B-B14F-4D97-AF65-F5344CB8AC3E}">
        <p14:creationId xmlns:p14="http://schemas.microsoft.com/office/powerpoint/2010/main" val="80085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SCORE process reduces each new weapon system to a single number, and THAT’S OKAY! for an early-stage estimate because what we’re doing here is setting a wedge</a:t>
            </a:r>
          </a:p>
        </p:txBody>
      </p:sp>
      <p:sp>
        <p:nvSpPr>
          <p:cNvPr id="4" name="Slide Number Placeholder 3"/>
          <p:cNvSpPr>
            <a:spLocks noGrp="1"/>
          </p:cNvSpPr>
          <p:nvPr>
            <p:ph type="sldNum" sz="quarter" idx="5"/>
          </p:nvPr>
        </p:nvSpPr>
        <p:spPr/>
        <p:txBody>
          <a:bodyPr/>
          <a:lstStyle/>
          <a:p>
            <a:fld id="{25A5F90F-81D9-4FEB-ADAD-066DA045ACC7}" type="slidenum">
              <a:rPr lang="en-US" smtClean="0"/>
              <a:t>16</a:t>
            </a:fld>
            <a:endParaRPr lang="en-US"/>
          </a:p>
        </p:txBody>
      </p:sp>
    </p:spTree>
    <p:extLst>
      <p:ext uri="{BB962C8B-B14F-4D97-AF65-F5344CB8AC3E}">
        <p14:creationId xmlns:p14="http://schemas.microsoft.com/office/powerpoint/2010/main" val="3045253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Shortcomings:</a:t>
            </a:r>
          </a:p>
          <a:p>
            <a:pPr marL="228600" indent="-228600">
              <a:buAutoNum type="arabicParenR"/>
            </a:pPr>
            <a:r>
              <a:rPr lang="en-US" dirty="0"/>
              <a:t>Currently done at total system level, not at component level – however, we have component-level SCOREs so we can implement</a:t>
            </a:r>
          </a:p>
          <a:p>
            <a:pPr marL="228600" indent="-228600">
              <a:buAutoNum type="arabicParenR"/>
            </a:pPr>
            <a:r>
              <a:rPr lang="en-US" dirty="0"/>
              <a:t>Currently randomly sampling over capacity gap range – would be better if we could anchor capacity of current infrastructure</a:t>
            </a:r>
          </a:p>
        </p:txBody>
      </p:sp>
      <p:sp>
        <p:nvSpPr>
          <p:cNvPr id="4" name="Slide Number Placeholder 3"/>
          <p:cNvSpPr>
            <a:spLocks noGrp="1"/>
          </p:cNvSpPr>
          <p:nvPr>
            <p:ph type="sldNum" sz="quarter" idx="5"/>
          </p:nvPr>
        </p:nvSpPr>
        <p:spPr/>
        <p:txBody>
          <a:bodyPr/>
          <a:lstStyle/>
          <a:p>
            <a:fld id="{25A5F90F-81D9-4FEB-ADAD-066DA045ACC7}" type="slidenum">
              <a:rPr lang="en-US" smtClean="0"/>
              <a:t>19</a:t>
            </a:fld>
            <a:endParaRPr lang="en-US"/>
          </a:p>
        </p:txBody>
      </p:sp>
    </p:spTree>
    <p:extLst>
      <p:ext uri="{BB962C8B-B14F-4D97-AF65-F5344CB8AC3E}">
        <p14:creationId xmlns:p14="http://schemas.microsoft.com/office/powerpoint/2010/main" val="480398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might suggest asking the sites to estimate production capacity in terms of B61-12 equivalent units as a baseline for capacity gaps. They should have production actuals based on experience, and SCORE process is based on B61-12 equivalent units at the component level</a:t>
            </a:r>
          </a:p>
          <a:p>
            <a:endParaRPr lang="en-US" dirty="0"/>
          </a:p>
          <a:p>
            <a:r>
              <a:rPr lang="en-US" dirty="0"/>
              <a:t>There might be some resistance to reducing production capabilities to a single number (# B61-12 equivalent units), but that’s exactly what we do during the </a:t>
            </a:r>
            <a:r>
              <a:rPr lang="en-US"/>
              <a:t>SCORE process.</a:t>
            </a:r>
            <a:endParaRPr lang="en-US" dirty="0"/>
          </a:p>
        </p:txBody>
      </p:sp>
      <p:sp>
        <p:nvSpPr>
          <p:cNvPr id="4" name="Slide Number Placeholder 3"/>
          <p:cNvSpPr>
            <a:spLocks noGrp="1"/>
          </p:cNvSpPr>
          <p:nvPr>
            <p:ph type="sldNum" sz="quarter" idx="5"/>
          </p:nvPr>
        </p:nvSpPr>
        <p:spPr/>
        <p:txBody>
          <a:bodyPr/>
          <a:lstStyle/>
          <a:p>
            <a:fld id="{25A5F90F-81D9-4FEB-ADAD-066DA045ACC7}" type="slidenum">
              <a:rPr lang="en-US" smtClean="0"/>
              <a:t>22</a:t>
            </a:fld>
            <a:endParaRPr lang="en-US"/>
          </a:p>
        </p:txBody>
      </p:sp>
    </p:spTree>
    <p:extLst>
      <p:ext uri="{BB962C8B-B14F-4D97-AF65-F5344CB8AC3E}">
        <p14:creationId xmlns:p14="http://schemas.microsoft.com/office/powerpoint/2010/main" val="2994996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E8249B2-E664-4DF2-B124-5794C3BED156}" type="slidenum">
              <a:rPr lang="en-US" smtClean="0"/>
              <a:t>24</a:t>
            </a:fld>
            <a:endParaRPr lang="en-US"/>
          </a:p>
        </p:txBody>
      </p:sp>
    </p:spTree>
    <p:extLst>
      <p:ext uri="{BB962C8B-B14F-4D97-AF65-F5344CB8AC3E}">
        <p14:creationId xmlns:p14="http://schemas.microsoft.com/office/powerpoint/2010/main" val="3029201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09F0D-2444-B08C-B41F-E51E3C2948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4E987E-E659-AE5F-A0C9-DAC6D484B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1E06EE-B7FE-C6AE-9F35-5B7B87AABA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Sensitivity #1: Assumes that ESH costs are higher in years with higher spending. Since costs overall tended to go up over time, this scenario would imply that ESH compliance actually got worse over time</a:t>
            </a:r>
          </a:p>
        </p:txBody>
      </p:sp>
      <p:sp>
        <p:nvSpPr>
          <p:cNvPr id="4" name="Slide Number Placeholder 3">
            <a:extLst>
              <a:ext uri="{FF2B5EF4-FFF2-40B4-BE49-F238E27FC236}">
                <a16:creationId xmlns:a16="http://schemas.microsoft.com/office/drawing/2014/main" id="{B505B854-B213-E998-2531-D488A62F96B3}"/>
              </a:ext>
            </a:extLst>
          </p:cNvPr>
          <p:cNvSpPr>
            <a:spLocks noGrp="1"/>
          </p:cNvSpPr>
          <p:nvPr>
            <p:ph type="sldNum" sz="quarter" idx="5"/>
          </p:nvPr>
        </p:nvSpPr>
        <p:spPr/>
        <p:txBody>
          <a:bodyPr/>
          <a:lstStyle/>
          <a:p>
            <a:fld id="{6E8249B2-E664-4DF2-B124-5794C3BED156}" type="slidenum">
              <a:rPr lang="en-US" smtClean="0"/>
              <a:t>25</a:t>
            </a:fld>
            <a:endParaRPr lang="en-US"/>
          </a:p>
        </p:txBody>
      </p:sp>
    </p:spTree>
    <p:extLst>
      <p:ext uri="{BB962C8B-B14F-4D97-AF65-F5344CB8AC3E}">
        <p14:creationId xmlns:p14="http://schemas.microsoft.com/office/powerpoint/2010/main" val="2488314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21610-580C-DD66-22DD-321E047746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CC7D9-C190-7AFE-0176-BD03F5EBB6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472DFA-8596-4488-B79E-CEADEB279B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Sensitivity #2: Compared to the cost growth seen in the baseline scenario, this scenario gives relatively greater weight to ESH regulatory compliance and relatively less weight to weapon system sophistication. The 2035 cost range then goes down, which according to the results would indicate that we already “mastered” ESH regulatory compliance in the 1970s-80s and because more sophisticated weapons aren’t as expensive as we thought they were in the base case.</a:t>
            </a:r>
          </a:p>
          <a:p>
            <a:endParaRPr lang="en-US" dirty="0"/>
          </a:p>
          <a:p>
            <a:r>
              <a:rPr lang="en-US" dirty="0"/>
              <a:t>Sensitivity #3: This scenario implies there are no additional costs related to ESH regulatory compliance, which would mean our baseline assumption to include those costs was an overestimate</a:t>
            </a:r>
          </a:p>
        </p:txBody>
      </p:sp>
      <p:sp>
        <p:nvSpPr>
          <p:cNvPr id="4" name="Slide Number Placeholder 3">
            <a:extLst>
              <a:ext uri="{FF2B5EF4-FFF2-40B4-BE49-F238E27FC236}">
                <a16:creationId xmlns:a16="http://schemas.microsoft.com/office/drawing/2014/main" id="{45DE85BF-828B-8CBF-5387-45608D47C5D2}"/>
              </a:ext>
            </a:extLst>
          </p:cNvPr>
          <p:cNvSpPr>
            <a:spLocks noGrp="1"/>
          </p:cNvSpPr>
          <p:nvPr>
            <p:ph type="sldNum" sz="quarter" idx="5"/>
          </p:nvPr>
        </p:nvSpPr>
        <p:spPr/>
        <p:txBody>
          <a:bodyPr/>
          <a:lstStyle/>
          <a:p>
            <a:fld id="{6E8249B2-E664-4DF2-B124-5794C3BED156}" type="slidenum">
              <a:rPr lang="en-US" smtClean="0"/>
              <a:t>26</a:t>
            </a:fld>
            <a:endParaRPr lang="en-US"/>
          </a:p>
        </p:txBody>
      </p:sp>
    </p:spTree>
    <p:extLst>
      <p:ext uri="{BB962C8B-B14F-4D97-AF65-F5344CB8AC3E}">
        <p14:creationId xmlns:p14="http://schemas.microsoft.com/office/powerpoint/2010/main" val="85686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 spending as % of GDP” (blue line) is multiplied by 10 in order to fit on the same set of axes as the “WA spending as % of federal discretionary spending” (orange line)</a:t>
            </a:r>
          </a:p>
        </p:txBody>
      </p:sp>
      <p:sp>
        <p:nvSpPr>
          <p:cNvPr id="4" name="Slide Number Placeholder 3"/>
          <p:cNvSpPr>
            <a:spLocks noGrp="1"/>
          </p:cNvSpPr>
          <p:nvPr>
            <p:ph type="sldNum" sz="quarter" idx="5"/>
          </p:nvPr>
        </p:nvSpPr>
        <p:spPr/>
        <p:txBody>
          <a:bodyPr/>
          <a:lstStyle/>
          <a:p>
            <a:fld id="{6E8249B2-E664-4DF2-B124-5794C3BED156}" type="slidenum">
              <a:rPr lang="en-US" smtClean="0"/>
              <a:t>27</a:t>
            </a:fld>
            <a:endParaRPr lang="en-US"/>
          </a:p>
        </p:txBody>
      </p:sp>
    </p:spTree>
    <p:extLst>
      <p:ext uri="{BB962C8B-B14F-4D97-AF65-F5344CB8AC3E}">
        <p14:creationId xmlns:p14="http://schemas.microsoft.com/office/powerpoint/2010/main" val="368289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F98BB47-30F3-74F7-EF97-81404D137CA7}"/>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5" name="Footer Placeholder 4">
            <a:extLst>
              <a:ext uri="{FF2B5EF4-FFF2-40B4-BE49-F238E27FC236}">
                <a16:creationId xmlns:a16="http://schemas.microsoft.com/office/drawing/2014/main" id="{FF4E376C-4BF2-9728-485A-BABD48D58A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874818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1B3F142-5014-6A49-BA68-F7767A20AFDE}"/>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5" name="Footer Placeholder 4">
            <a:extLst>
              <a:ext uri="{FF2B5EF4-FFF2-40B4-BE49-F238E27FC236}">
                <a16:creationId xmlns:a16="http://schemas.microsoft.com/office/drawing/2014/main" id="{42FA69DD-70B0-578A-4060-D0493714A7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784209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9EC31A-FAFF-F59B-C947-3C0661FCD86C}"/>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5" name="Footer Placeholder 4">
            <a:extLst>
              <a:ext uri="{FF2B5EF4-FFF2-40B4-BE49-F238E27FC236}">
                <a16:creationId xmlns:a16="http://schemas.microsoft.com/office/drawing/2014/main" id="{DFD19646-3657-CB06-E99A-4A5DA1F99E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40398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E07737-EFD8-819B-9EA2-9CA32BC154B8}"/>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6" name="Footer Placeholder 5">
            <a:extLst>
              <a:ext uri="{FF2B5EF4-FFF2-40B4-BE49-F238E27FC236}">
                <a16:creationId xmlns:a16="http://schemas.microsoft.com/office/drawing/2014/main" id="{8B086624-96DC-6237-2FCF-105CA78B52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006678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ACF79A-2E68-2C39-C0B8-737220A9D02E}"/>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8" name="Footer Placeholder 7">
            <a:extLst>
              <a:ext uri="{FF2B5EF4-FFF2-40B4-BE49-F238E27FC236}">
                <a16:creationId xmlns:a16="http://schemas.microsoft.com/office/drawing/2014/main" id="{DA0EF024-9CD5-0D79-8738-EA455C791A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227018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93B0BF-1459-3BF2-19D3-FD3271783C26}"/>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4" name="Footer Placeholder 3">
            <a:extLst>
              <a:ext uri="{FF2B5EF4-FFF2-40B4-BE49-F238E27FC236}">
                <a16:creationId xmlns:a16="http://schemas.microsoft.com/office/drawing/2014/main" id="{5EAC02B6-746F-A6EB-5A55-C90602E9D9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548507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1D1EC4-B9D2-7B34-DFB2-365F1003BD5C}"/>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3" name="Footer Placeholder 2">
            <a:extLst>
              <a:ext uri="{FF2B5EF4-FFF2-40B4-BE49-F238E27FC236}">
                <a16:creationId xmlns:a16="http://schemas.microsoft.com/office/drawing/2014/main" id="{C9A1D714-575C-81C1-B1D1-8284DF6E8E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513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020AD-025A-9F56-B61E-8A9515BE1108}"/>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6" name="Footer Placeholder 5">
            <a:extLst>
              <a:ext uri="{FF2B5EF4-FFF2-40B4-BE49-F238E27FC236}">
                <a16:creationId xmlns:a16="http://schemas.microsoft.com/office/drawing/2014/main" id="{2B728990-F041-CE5B-F30B-9DDEC1DDB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210837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5E90D4-B38D-BE5F-676D-33246137424A}"/>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6" name="Footer Placeholder 5">
            <a:extLst>
              <a:ext uri="{FF2B5EF4-FFF2-40B4-BE49-F238E27FC236}">
                <a16:creationId xmlns:a16="http://schemas.microsoft.com/office/drawing/2014/main" id="{5445E6CC-7821-065B-86E5-CCE80C1D32C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878673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98BB47-30F3-74F7-EF97-81404D137CA7}"/>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5" name="Footer Placeholder 4">
            <a:extLst>
              <a:ext uri="{FF2B5EF4-FFF2-40B4-BE49-F238E27FC236}">
                <a16:creationId xmlns:a16="http://schemas.microsoft.com/office/drawing/2014/main" id="{FF4E376C-4BF2-9728-485A-BABD48D58A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006880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3F142-5014-6A49-BA68-F7767A20AFDE}"/>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5" name="Footer Placeholder 4">
            <a:extLst>
              <a:ext uri="{FF2B5EF4-FFF2-40B4-BE49-F238E27FC236}">
                <a16:creationId xmlns:a16="http://schemas.microsoft.com/office/drawing/2014/main" id="{42FA69DD-70B0-578A-4060-D0493714A7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558037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9EC31A-FAFF-F59B-C947-3C0661FCD86C}"/>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5" name="Footer Placeholder 4">
            <a:extLst>
              <a:ext uri="{FF2B5EF4-FFF2-40B4-BE49-F238E27FC236}">
                <a16:creationId xmlns:a16="http://schemas.microsoft.com/office/drawing/2014/main" id="{DFD19646-3657-CB06-E99A-4A5DA1F99E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964671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E07737-EFD8-819B-9EA2-9CA32BC154B8}"/>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6" name="Footer Placeholder 5">
            <a:extLst>
              <a:ext uri="{FF2B5EF4-FFF2-40B4-BE49-F238E27FC236}">
                <a16:creationId xmlns:a16="http://schemas.microsoft.com/office/drawing/2014/main" id="{8B086624-96DC-6237-2FCF-105CA78B52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134636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ACF79A-2E68-2C39-C0B8-737220A9D02E}"/>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8" name="Footer Placeholder 7">
            <a:extLst>
              <a:ext uri="{FF2B5EF4-FFF2-40B4-BE49-F238E27FC236}">
                <a16:creationId xmlns:a16="http://schemas.microsoft.com/office/drawing/2014/main" id="{DA0EF024-9CD5-0D79-8738-EA455C791A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71576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93B0BF-1459-3BF2-19D3-FD3271783C26}"/>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4" name="Footer Placeholder 3">
            <a:extLst>
              <a:ext uri="{FF2B5EF4-FFF2-40B4-BE49-F238E27FC236}">
                <a16:creationId xmlns:a16="http://schemas.microsoft.com/office/drawing/2014/main" id="{5EAC02B6-746F-A6EB-5A55-C90602E9D9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43477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1D1EC4-B9D2-7B34-DFB2-365F1003BD5C}"/>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3" name="Footer Placeholder 2">
            <a:extLst>
              <a:ext uri="{FF2B5EF4-FFF2-40B4-BE49-F238E27FC236}">
                <a16:creationId xmlns:a16="http://schemas.microsoft.com/office/drawing/2014/main" id="{C9A1D714-575C-81C1-B1D1-8284DF6E8E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843066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020AD-025A-9F56-B61E-8A9515BE1108}"/>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6" name="Footer Placeholder 5">
            <a:extLst>
              <a:ext uri="{FF2B5EF4-FFF2-40B4-BE49-F238E27FC236}">
                <a16:creationId xmlns:a16="http://schemas.microsoft.com/office/drawing/2014/main" id="{2B728990-F041-CE5B-F30B-9DDEC1DDB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626314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5E90D4-B38D-BE5F-676D-33246137424A}"/>
              </a:ext>
            </a:extLst>
          </p:cNvPr>
          <p:cNvSpPr>
            <a:spLocks noGrp="1"/>
          </p:cNvSpPr>
          <p:nvPr>
            <p:ph type="dt" sz="half" idx="10"/>
          </p:nvPr>
        </p:nvSpPr>
        <p:spPr>
          <a:xfrm>
            <a:off x="838200" y="6356350"/>
            <a:ext cx="2743200" cy="365125"/>
          </a:xfrm>
          <a:prstGeom prst="rect">
            <a:avLst/>
          </a:prstGeom>
        </p:spPr>
        <p:txBody>
          <a:bodyPr/>
          <a:lstStyle/>
          <a:p>
            <a:fld id="{008C9220-34F7-374E-9F52-98331922542F}" type="datetimeFigureOut">
              <a:rPr lang="en-US" smtClean="0"/>
              <a:t>7/31/2026</a:t>
            </a:fld>
            <a:endParaRPr lang="en-US"/>
          </a:p>
        </p:txBody>
      </p:sp>
      <p:sp>
        <p:nvSpPr>
          <p:cNvPr id="6" name="Footer Placeholder 5">
            <a:extLst>
              <a:ext uri="{FF2B5EF4-FFF2-40B4-BE49-F238E27FC236}">
                <a16:creationId xmlns:a16="http://schemas.microsoft.com/office/drawing/2014/main" id="{5445E6CC-7821-065B-86E5-CCE80C1D32C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242754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1041400"/>
            <a:ext cx="6941905" cy="2387600"/>
          </a:xfrm>
          <a:prstGeom prst="rect">
            <a:avLst/>
          </a:prstGeom>
        </p:spPr>
        <p:txBody>
          <a:bodyPr anchor="b"/>
          <a:lstStyle>
            <a:lvl1pPr algn="l">
              <a:defRPr sz="6000" b="1">
                <a:latin typeface="Montserrat" pitchFamily="2" charset="0"/>
              </a:defRPr>
            </a:lvl1pPr>
          </a:lstStyle>
          <a:p>
            <a:r>
              <a:rPr lang="en-US" dirty="0"/>
              <a:t>Click to edit Master title style</a:t>
            </a:r>
          </a:p>
        </p:txBody>
      </p:sp>
    </p:spTree>
    <p:extLst>
      <p:ext uri="{BB962C8B-B14F-4D97-AF65-F5344CB8AC3E}">
        <p14:creationId xmlns:p14="http://schemas.microsoft.com/office/powerpoint/2010/main" val="34694436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CB6B4F-B407-9DBE-0F1C-9AEA3EB62CD4}"/>
              </a:ext>
            </a:extLst>
          </p:cNvPr>
          <p:cNvSpPr>
            <a:spLocks noGrp="1" noRot="1" noMove="1" noResize="1" noEditPoints="1" noAdjustHandles="1" noChangeArrowheads="1" noChangeShapeType="1"/>
          </p:cNvSpPr>
          <p:nvPr/>
        </p:nvSpPr>
        <p:spPr>
          <a:xfrm>
            <a:off x="0" y="-42863"/>
            <a:ext cx="12192000" cy="6258605"/>
          </a:xfrm>
          <a:prstGeom prst="rect">
            <a:avLst/>
          </a:prstGeom>
          <a:gradFill flip="none" rotWithShape="1">
            <a:gsLst>
              <a:gs pos="28700">
                <a:srgbClr val="676A96"/>
              </a:gs>
              <a:gs pos="0">
                <a:srgbClr val="2A2E6C"/>
              </a:gs>
              <a:gs pos="100000">
                <a:schemeClr val="bg1">
                  <a:alpha val="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0" name="Picture 19">
            <a:extLst>
              <a:ext uri="{FF2B5EF4-FFF2-40B4-BE49-F238E27FC236}">
                <a16:creationId xmlns:a16="http://schemas.microsoft.com/office/drawing/2014/main" id="{D7797191-7E78-EB8B-9268-D93EBAFF44E3}"/>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3922" b="3985"/>
          <a:stretch/>
        </p:blipFill>
        <p:spPr>
          <a:xfrm>
            <a:off x="0" y="-42864"/>
            <a:ext cx="12192000" cy="6219859"/>
          </a:xfrm>
          <a:prstGeom prst="rect">
            <a:avLst/>
          </a:prstGeom>
        </p:spPr>
      </p:pic>
      <p:sp>
        <p:nvSpPr>
          <p:cNvPr id="4" name="Rectangle 3">
            <a:extLst>
              <a:ext uri="{FF2B5EF4-FFF2-40B4-BE49-F238E27FC236}">
                <a16:creationId xmlns:a16="http://schemas.microsoft.com/office/drawing/2014/main" id="{18B0E674-A747-62E9-7C6F-8F42777FE40E}"/>
              </a:ext>
            </a:extLst>
          </p:cNvPr>
          <p:cNvSpPr>
            <a:spLocks noGrp="1" noRot="1" noMove="1" noResize="1" noEditPoints="1" noAdjustHandles="1" noChangeArrowheads="1" noChangeShapeType="1"/>
          </p:cNvSpPr>
          <p:nvPr/>
        </p:nvSpPr>
        <p:spPr>
          <a:xfrm rot="10800000">
            <a:off x="0" y="-37367"/>
            <a:ext cx="12192000" cy="6214362"/>
          </a:xfrm>
          <a:prstGeom prst="rect">
            <a:avLst/>
          </a:prstGeom>
          <a:gradFill flip="none" rotWithShape="1">
            <a:gsLst>
              <a:gs pos="0">
                <a:schemeClr val="bg1"/>
              </a:gs>
              <a:gs pos="75000">
                <a:schemeClr val="bg1">
                  <a:alpha val="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2722C407-91EB-CEDE-F52D-CFDAFDDB4E04}"/>
              </a:ext>
            </a:extLst>
          </p:cNvPr>
          <p:cNvSpPr>
            <a:spLocks noGrp="1"/>
          </p:cNvSpPr>
          <p:nvPr>
            <p:ph type="ctrTitle"/>
          </p:nvPr>
        </p:nvSpPr>
        <p:spPr>
          <a:xfrm>
            <a:off x="838202" y="2554289"/>
            <a:ext cx="7085724" cy="1793624"/>
          </a:xfrm>
        </p:spPr>
        <p:txBody>
          <a:bodyPr anchor="b"/>
          <a:lstStyle>
            <a:lvl1pPr algn="l">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4492F81-209A-2856-E1EF-5C68F18A6C8F}"/>
              </a:ext>
            </a:extLst>
          </p:cNvPr>
          <p:cNvSpPr>
            <a:spLocks noGrp="1"/>
          </p:cNvSpPr>
          <p:nvPr>
            <p:ph type="subTitle" idx="1"/>
          </p:nvPr>
        </p:nvSpPr>
        <p:spPr>
          <a:xfrm>
            <a:off x="838202" y="4429921"/>
            <a:ext cx="7085724" cy="1380527"/>
          </a:xfrm>
        </p:spPr>
        <p:txBody>
          <a:bodyPr>
            <a:normAutofit/>
          </a:bodyPr>
          <a:lstStyle>
            <a:lvl1pPr marL="0" indent="0" algn="l">
              <a:buNone/>
              <a:defRPr sz="3200">
                <a:latin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5" name="Slide Number Placeholder 3">
            <a:extLst>
              <a:ext uri="{FF2B5EF4-FFF2-40B4-BE49-F238E27FC236}">
                <a16:creationId xmlns:a16="http://schemas.microsoft.com/office/drawing/2014/main" id="{8D6FD7BB-29C0-B914-8EC9-3F78799F7979}"/>
              </a:ext>
            </a:extLst>
          </p:cNvPr>
          <p:cNvSpPr>
            <a:spLocks noGrp="1"/>
          </p:cNvSpPr>
          <p:nvPr>
            <p:ph type="sldNum" sz="quarter" idx="4"/>
          </p:nvPr>
        </p:nvSpPr>
        <p:spPr>
          <a:xfrm>
            <a:off x="11496333" y="6356352"/>
            <a:ext cx="458904"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E2EC88-E360-4521-A384-430DE14B1277}" type="slidenum">
              <a:rPr lang="en-US" smtClean="0"/>
              <a:t>‹#›</a:t>
            </a:fld>
            <a:endParaRPr lang="en-US"/>
          </a:p>
        </p:txBody>
      </p:sp>
    </p:spTree>
    <p:extLst>
      <p:ext uri="{BB962C8B-B14F-4D97-AF65-F5344CB8AC3E}">
        <p14:creationId xmlns:p14="http://schemas.microsoft.com/office/powerpoint/2010/main" val="3753011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16745DC-37E3-B4F1-1FF9-E7A8FB60CAA2}"/>
              </a:ext>
            </a:extLst>
          </p:cNvPr>
          <p:cNvSpPr>
            <a:spLocks noGrp="1" noRot="1" noMove="1" noResize="1" noEditPoints="1" noAdjustHandles="1" noChangeArrowheads="1" noChangeShapeType="1"/>
          </p:cNvSpPr>
          <p:nvPr/>
        </p:nvSpPr>
        <p:spPr>
          <a:xfrm>
            <a:off x="0" y="-42862"/>
            <a:ext cx="12192000" cy="1403576"/>
          </a:xfrm>
          <a:prstGeom prst="rect">
            <a:avLst/>
          </a:prstGeom>
          <a:solidFill>
            <a:srgbClr val="2A2E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a:extLst>
              <a:ext uri="{FF2B5EF4-FFF2-40B4-BE49-F238E27FC236}">
                <a16:creationId xmlns:a16="http://schemas.microsoft.com/office/drawing/2014/main" id="{1D5DFD95-1633-E4B7-6E2A-1B67DC7EFEB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33193" b="33193"/>
          <a:stretch/>
        </p:blipFill>
        <p:spPr>
          <a:xfrm>
            <a:off x="4698999" y="-42862"/>
            <a:ext cx="7493001" cy="1416730"/>
          </a:xfrm>
          <a:prstGeom prst="rect">
            <a:avLst/>
          </a:prstGeom>
        </p:spPr>
      </p:pic>
      <p:sp>
        <p:nvSpPr>
          <p:cNvPr id="10" name="Rectangle 9">
            <a:extLst>
              <a:ext uri="{FF2B5EF4-FFF2-40B4-BE49-F238E27FC236}">
                <a16:creationId xmlns:a16="http://schemas.microsoft.com/office/drawing/2014/main" id="{71E22811-D318-C5F9-7594-BF772116CD87}"/>
              </a:ext>
            </a:extLst>
          </p:cNvPr>
          <p:cNvSpPr>
            <a:spLocks noGrp="1" noRot="1" noMove="1" noResize="1" noEditPoints="1" noAdjustHandles="1" noChangeArrowheads="1" noChangeShapeType="1"/>
          </p:cNvSpPr>
          <p:nvPr/>
        </p:nvSpPr>
        <p:spPr>
          <a:xfrm>
            <a:off x="0" y="-42772"/>
            <a:ext cx="10515600" cy="1403576"/>
          </a:xfrm>
          <a:prstGeom prst="rect">
            <a:avLst/>
          </a:prstGeom>
          <a:gradFill flip="none" rotWithShape="1">
            <a:gsLst>
              <a:gs pos="46000">
                <a:srgbClr val="2A2E6C"/>
              </a:gs>
              <a:gs pos="100000">
                <a:srgbClr val="2A2E6C">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7D6C1D70-F752-CA2D-1357-FADBDC780D29}"/>
              </a:ext>
            </a:extLst>
          </p:cNvPr>
          <p:cNvSpPr>
            <a:spLocks noGrp="1"/>
          </p:cNvSpPr>
          <p:nvPr>
            <p:ph type="title"/>
          </p:nvPr>
        </p:nvSpPr>
        <p:spPr>
          <a:xfrm>
            <a:off x="838200" y="174290"/>
            <a:ext cx="10515600" cy="995589"/>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32C3C6A-7DE5-0A18-44FC-A0BBA302CF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EB3384FA-8AF2-082B-A417-256DF11194E1}"/>
              </a:ext>
            </a:extLst>
          </p:cNvPr>
          <p:cNvSpPr>
            <a:spLocks noGrp="1"/>
          </p:cNvSpPr>
          <p:nvPr>
            <p:ph type="sldNum" sz="quarter" idx="4"/>
          </p:nvPr>
        </p:nvSpPr>
        <p:spPr>
          <a:xfrm>
            <a:off x="11496333" y="6356352"/>
            <a:ext cx="458904"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E2EC88-E360-4521-A384-430DE14B1277}" type="slidenum">
              <a:rPr lang="en-US" smtClean="0"/>
              <a:t>‹#›</a:t>
            </a:fld>
            <a:endParaRPr lang="en-US"/>
          </a:p>
        </p:txBody>
      </p:sp>
    </p:spTree>
    <p:extLst>
      <p:ext uri="{BB962C8B-B14F-4D97-AF65-F5344CB8AC3E}">
        <p14:creationId xmlns:p14="http://schemas.microsoft.com/office/powerpoint/2010/main" val="38344336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8C06F8-3B8C-E4FC-95D0-1A64396C38F8}"/>
              </a:ext>
            </a:extLst>
          </p:cNvPr>
          <p:cNvSpPr>
            <a:spLocks noGrp="1"/>
          </p:cNvSpPr>
          <p:nvPr>
            <p:ph sz="half" idx="1"/>
          </p:nvPr>
        </p:nvSpPr>
        <p:spPr>
          <a:xfrm>
            <a:off x="838200" y="1825628"/>
            <a:ext cx="5181600"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90B57D-BFEF-BB4B-44EE-3BCB540FBF08}"/>
              </a:ext>
            </a:extLst>
          </p:cNvPr>
          <p:cNvSpPr>
            <a:spLocks noGrp="1"/>
          </p:cNvSpPr>
          <p:nvPr>
            <p:ph sz="half" idx="2"/>
          </p:nvPr>
        </p:nvSpPr>
        <p:spPr>
          <a:xfrm>
            <a:off x="6172200" y="1825628"/>
            <a:ext cx="5181600"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CFC90160-2B76-2946-CD59-CA95B070618A}"/>
              </a:ext>
            </a:extLst>
          </p:cNvPr>
          <p:cNvSpPr>
            <a:spLocks noGrp="1" noRot="1" noMove="1" noResize="1" noEditPoints="1" noAdjustHandles="1" noChangeArrowheads="1" noChangeShapeType="1"/>
          </p:cNvSpPr>
          <p:nvPr/>
        </p:nvSpPr>
        <p:spPr>
          <a:xfrm>
            <a:off x="0" y="-42862"/>
            <a:ext cx="12192000" cy="1403576"/>
          </a:xfrm>
          <a:prstGeom prst="rect">
            <a:avLst/>
          </a:prstGeom>
          <a:solidFill>
            <a:srgbClr val="2A2E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11">
            <a:extLst>
              <a:ext uri="{FF2B5EF4-FFF2-40B4-BE49-F238E27FC236}">
                <a16:creationId xmlns:a16="http://schemas.microsoft.com/office/drawing/2014/main" id="{2405ADD4-4D4D-B635-1C05-144A44FA7C3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33193" b="33193"/>
          <a:stretch/>
        </p:blipFill>
        <p:spPr>
          <a:xfrm>
            <a:off x="4698999" y="-42862"/>
            <a:ext cx="7493001" cy="1416730"/>
          </a:xfrm>
          <a:prstGeom prst="rect">
            <a:avLst/>
          </a:prstGeom>
        </p:spPr>
      </p:pic>
      <p:sp>
        <p:nvSpPr>
          <p:cNvPr id="13" name="Rectangle 12">
            <a:extLst>
              <a:ext uri="{FF2B5EF4-FFF2-40B4-BE49-F238E27FC236}">
                <a16:creationId xmlns:a16="http://schemas.microsoft.com/office/drawing/2014/main" id="{1E11BE8D-1298-CD8E-5387-978C9DD8A5F2}"/>
              </a:ext>
            </a:extLst>
          </p:cNvPr>
          <p:cNvSpPr>
            <a:spLocks noGrp="1" noRot="1" noMove="1" noResize="1" noEditPoints="1" noAdjustHandles="1" noChangeArrowheads="1" noChangeShapeType="1"/>
          </p:cNvSpPr>
          <p:nvPr/>
        </p:nvSpPr>
        <p:spPr>
          <a:xfrm>
            <a:off x="0" y="-42772"/>
            <a:ext cx="10515600" cy="1403576"/>
          </a:xfrm>
          <a:prstGeom prst="rect">
            <a:avLst/>
          </a:prstGeom>
          <a:gradFill flip="none" rotWithShape="1">
            <a:gsLst>
              <a:gs pos="46000">
                <a:srgbClr val="2A2E6C"/>
              </a:gs>
              <a:gs pos="100000">
                <a:srgbClr val="2A2E6C">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FC0549B9-0492-B6F4-E3EA-E40C2F5D4832}"/>
              </a:ext>
            </a:extLst>
          </p:cNvPr>
          <p:cNvSpPr>
            <a:spLocks noGrp="1"/>
          </p:cNvSpPr>
          <p:nvPr>
            <p:ph type="title"/>
          </p:nvPr>
        </p:nvSpPr>
        <p:spPr>
          <a:xfrm>
            <a:off x="838200" y="174290"/>
            <a:ext cx="10515600" cy="995589"/>
          </a:xfrm>
        </p:spPr>
        <p:txBody>
          <a:bodyPr/>
          <a:lstStyle>
            <a:lvl1pPr>
              <a:defRPr>
                <a:solidFill>
                  <a:schemeClr val="bg1"/>
                </a:solidFill>
              </a:defRPr>
            </a:lvl1pPr>
          </a:lstStyle>
          <a:p>
            <a:r>
              <a:rPr lang="en-US"/>
              <a:t>Click to edit Master title style</a:t>
            </a:r>
          </a:p>
        </p:txBody>
      </p:sp>
      <p:sp>
        <p:nvSpPr>
          <p:cNvPr id="2" name="Slide Number Placeholder 3">
            <a:extLst>
              <a:ext uri="{FF2B5EF4-FFF2-40B4-BE49-F238E27FC236}">
                <a16:creationId xmlns:a16="http://schemas.microsoft.com/office/drawing/2014/main" id="{08F1C5A5-0C71-70F4-4364-69313126414E}"/>
              </a:ext>
            </a:extLst>
          </p:cNvPr>
          <p:cNvSpPr>
            <a:spLocks noGrp="1"/>
          </p:cNvSpPr>
          <p:nvPr>
            <p:ph type="sldNum" sz="quarter" idx="4"/>
          </p:nvPr>
        </p:nvSpPr>
        <p:spPr>
          <a:xfrm>
            <a:off x="11496333" y="6356352"/>
            <a:ext cx="458904"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E2EC88-E360-4521-A384-430DE14B1277}" type="slidenum">
              <a:rPr lang="en-US" smtClean="0"/>
              <a:t>‹#›</a:t>
            </a:fld>
            <a:endParaRPr lang="en-US"/>
          </a:p>
        </p:txBody>
      </p:sp>
    </p:spTree>
    <p:extLst>
      <p:ext uri="{BB962C8B-B14F-4D97-AF65-F5344CB8AC3E}">
        <p14:creationId xmlns:p14="http://schemas.microsoft.com/office/powerpoint/2010/main" val="694559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606176"/>
            <a:ext cx="10969375" cy="1397285"/>
          </a:xfrm>
          <a:prstGeom prst="rect">
            <a:avLst/>
          </a:prstGeom>
        </p:spPr>
        <p:txBody>
          <a:bodyPr anchor="b"/>
          <a:lstStyle>
            <a:lvl1pPr algn="l">
              <a:defRPr sz="6000" b="1">
                <a:solidFill>
                  <a:srgbClr val="021E42"/>
                </a:solidFill>
                <a:latin typeface="Montserrat" pitchFamily="2" charset="0"/>
              </a:defRPr>
            </a:lvl1pPr>
          </a:lstStyle>
          <a:p>
            <a:r>
              <a:rPr lang="en-US" dirty="0"/>
              <a:t>Click to edit Master title style</a:t>
            </a:r>
          </a:p>
        </p:txBody>
      </p:sp>
    </p:spTree>
    <p:extLst>
      <p:ext uri="{BB962C8B-B14F-4D97-AF65-F5344CB8AC3E}">
        <p14:creationId xmlns:p14="http://schemas.microsoft.com/office/powerpoint/2010/main" val="2868381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1.xml"/><Relationship Id="rId7" Type="http://schemas.openxmlformats.org/officeDocument/2006/relationships/image" Target="../media/image6.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5.jpg"/><Relationship Id="rId5"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4.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10.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81E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8F30497-342B-5A83-27A3-3C260E649042}"/>
              </a:ext>
            </a:extLst>
          </p:cNvPr>
          <p:cNvPicPr>
            <a:picLocks noChangeAspect="1"/>
          </p:cNvPicPr>
          <p:nvPr userDrawn="1"/>
        </p:nvPicPr>
        <p:blipFill>
          <a:blip r:embed="rId11"/>
          <a:srcRect/>
          <a:stretch/>
        </p:blipFill>
        <p:spPr>
          <a:xfrm>
            <a:off x="7010400" y="-8873"/>
            <a:ext cx="5181600" cy="1295400"/>
          </a:xfrm>
          <a:prstGeom prst="rect">
            <a:avLst/>
          </a:prstGeom>
        </p:spPr>
      </p:pic>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2528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pic>
        <p:nvPicPr>
          <p:cNvPr id="10" name="Picture 9" descr="A black and white sign with white text&#10;&#10;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2"/>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13"/>
          <a:srcRect/>
          <a:stretch/>
        </p:blipFill>
        <p:spPr>
          <a:xfrm>
            <a:off x="10350847" y="6293735"/>
            <a:ext cx="1369791" cy="384502"/>
          </a:xfrm>
          <a:prstGeom prst="rect">
            <a:avLst/>
          </a:prstGeom>
        </p:spPr>
      </p:pic>
    </p:spTree>
    <p:extLst>
      <p:ext uri="{BB962C8B-B14F-4D97-AF65-F5344CB8AC3E}">
        <p14:creationId xmlns:p14="http://schemas.microsoft.com/office/powerpoint/2010/main" val="102483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81E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2528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8895ED5-62B8-36C2-AB69-88FDA7BD82A7}"/>
              </a:ext>
            </a:extLst>
          </p:cNvPr>
          <p:cNvPicPr>
            <a:picLocks noChangeAspect="1"/>
          </p:cNvPicPr>
          <p:nvPr userDrawn="1"/>
        </p:nvPicPr>
        <p:blipFill>
          <a:blip r:embed="rId11"/>
          <a:srcRect/>
          <a:stretch/>
        </p:blipFill>
        <p:spPr>
          <a:xfrm>
            <a:off x="7010400" y="-8873"/>
            <a:ext cx="5181600" cy="1295400"/>
          </a:xfrm>
          <a:prstGeom prst="rect">
            <a:avLst/>
          </a:prstGeom>
        </p:spPr>
      </p:pic>
      <p:pic>
        <p:nvPicPr>
          <p:cNvPr id="10" name="Picture 9" descr="A black and white sign with white text&#10;&#10;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2"/>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13"/>
          <a:srcRect/>
          <a:stretch/>
        </p:blipFill>
        <p:spPr>
          <a:xfrm>
            <a:off x="10350847" y="6293735"/>
            <a:ext cx="1369791" cy="384502"/>
          </a:xfrm>
          <a:prstGeom prst="rect">
            <a:avLst/>
          </a:prstGeom>
        </p:spPr>
      </p:pic>
    </p:spTree>
    <p:extLst>
      <p:ext uri="{BB962C8B-B14F-4D97-AF65-F5344CB8AC3E}">
        <p14:creationId xmlns:p14="http://schemas.microsoft.com/office/powerpoint/2010/main" val="1332844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14"/>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3723CA-453E-B676-C044-C55E11D36BA2}"/>
              </a:ext>
            </a:extLst>
          </p:cNvPr>
          <p:cNvPicPr>
            <a:picLocks noChangeAspect="1"/>
          </p:cNvPicPr>
          <p:nvPr userDrawn="1"/>
        </p:nvPicPr>
        <p:blipFill>
          <a:blip r:embed="rId6"/>
          <a:srcRect t="1135" b="1135"/>
          <a:stretch/>
        </p:blipFill>
        <p:spPr>
          <a:xfrm>
            <a:off x="0" y="0"/>
            <a:ext cx="12192000" cy="5883091"/>
          </a:xfrm>
          <a:prstGeom prst="rect">
            <a:avLst/>
          </a:prstGeom>
        </p:spPr>
      </p:pic>
      <p:sp>
        <p:nvSpPr>
          <p:cNvPr id="5" name="Rectangle 4">
            <a:extLst>
              <a:ext uri="{FF2B5EF4-FFF2-40B4-BE49-F238E27FC236}">
                <a16:creationId xmlns:a16="http://schemas.microsoft.com/office/drawing/2014/main" id="{C5C63FEF-36B9-7DA6-0155-D1C4809EA843}"/>
              </a:ext>
            </a:extLst>
          </p:cNvPr>
          <p:cNvSpPr/>
          <p:nvPr userDrawn="1"/>
        </p:nvSpPr>
        <p:spPr>
          <a:xfrm>
            <a:off x="0" y="842480"/>
            <a:ext cx="6185043" cy="2774023"/>
          </a:xfrm>
          <a:prstGeom prst="rect">
            <a:avLst/>
          </a:prstGeom>
          <a:solidFill>
            <a:srgbClr val="C50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7"/>
          <a:stretch>
            <a:fillRect/>
          </a:stretch>
        </p:blipFill>
        <p:spPr>
          <a:xfrm>
            <a:off x="7741922" y="6145805"/>
            <a:ext cx="2060447" cy="531400"/>
          </a:xfrm>
          <a:prstGeom prst="rect">
            <a:avLst/>
          </a:prstGeom>
        </p:spPr>
      </p:pic>
      <p:pic>
        <p:nvPicPr>
          <p:cNvPr id="3" name="Picture 2" descr="A blue and black logo&#10;&#10;AI-generated content may be incorrect.">
            <a:extLst>
              <a:ext uri="{FF2B5EF4-FFF2-40B4-BE49-F238E27FC236}">
                <a16:creationId xmlns:a16="http://schemas.microsoft.com/office/drawing/2014/main" id="{EE77629E-41B2-22BA-A255-FB02E0872B64}"/>
              </a:ext>
            </a:extLst>
          </p:cNvPr>
          <p:cNvPicPr>
            <a:picLocks noChangeAspect="1"/>
          </p:cNvPicPr>
          <p:nvPr userDrawn="1"/>
        </p:nvPicPr>
        <p:blipFill>
          <a:blip r:embed="rId8"/>
          <a:stretch>
            <a:fillRect/>
          </a:stretch>
        </p:blipFill>
        <p:spPr>
          <a:xfrm>
            <a:off x="10028000" y="6241617"/>
            <a:ext cx="1491065" cy="411534"/>
          </a:xfrm>
          <a:prstGeom prst="rect">
            <a:avLst/>
          </a:prstGeom>
        </p:spPr>
      </p:pic>
    </p:spTree>
    <p:extLst>
      <p:ext uri="{BB962C8B-B14F-4D97-AF65-F5344CB8AC3E}">
        <p14:creationId xmlns:p14="http://schemas.microsoft.com/office/powerpoint/2010/main" val="4143028485"/>
      </p:ext>
    </p:extLst>
  </p:cSld>
  <p:clrMap bg1="lt1" tx1="dk1" bg2="lt2" tx2="dk2" accent1="accent1" accent2="accent2" accent3="accent3" accent4="accent4" accent5="accent5" accent6="accent6" hlink="hlink" folHlink="folHlink"/>
  <p:sldLayoutIdLst>
    <p:sldLayoutId id="2147483673" r:id="rId1"/>
    <p:sldLayoutId id="2147483686" r:id="rId2"/>
    <p:sldLayoutId id="2147483687" r:id="rId3"/>
    <p:sldLayoutId id="2147483688" r:id="rId4"/>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9"/>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3"/>
          <a:stretch>
            <a:fillRect/>
          </a:stretch>
        </p:blipFill>
        <p:spPr>
          <a:xfrm>
            <a:off x="7741922" y="6145805"/>
            <a:ext cx="2060447" cy="531400"/>
          </a:xfrm>
          <a:prstGeom prst="rect">
            <a:avLst/>
          </a:prstGeom>
        </p:spPr>
      </p:pic>
      <p:pic>
        <p:nvPicPr>
          <p:cNvPr id="2" name="Picture 1" descr="A close-up of a person holding a spray object&#10;&#10;AI-generated content may be incorrect.">
            <a:extLst>
              <a:ext uri="{FF2B5EF4-FFF2-40B4-BE49-F238E27FC236}">
                <a16:creationId xmlns:a16="http://schemas.microsoft.com/office/drawing/2014/main" id="{CE7CACEA-28E8-9745-D367-2DE90F22E6E9}"/>
              </a:ext>
            </a:extLst>
          </p:cNvPr>
          <p:cNvPicPr>
            <a:picLocks noChangeAspect="1"/>
          </p:cNvPicPr>
          <p:nvPr userDrawn="1"/>
        </p:nvPicPr>
        <p:blipFill>
          <a:blip r:embed="rId4">
            <a:extLst>
              <a:ext uri="{28A0092B-C50C-407E-A947-70E740481C1C}">
                <a14:useLocalDpi xmlns:a14="http://schemas.microsoft.com/office/drawing/2010/main" val="0"/>
              </a:ext>
            </a:extLst>
          </a:blip>
          <a:srcRect l="1865" t="9630" b="8802"/>
          <a:stretch>
            <a:fillRect/>
          </a:stretch>
        </p:blipFill>
        <p:spPr>
          <a:xfrm>
            <a:off x="1" y="1254072"/>
            <a:ext cx="12199420" cy="4945806"/>
          </a:xfrm>
          <a:prstGeom prst="rect">
            <a:avLst/>
          </a:prstGeom>
        </p:spPr>
      </p:pic>
      <p:pic>
        <p:nvPicPr>
          <p:cNvPr id="3" name="Picture 2" descr="A blue and black logo&#10;&#10;AI-generated content may be incorrect.">
            <a:extLst>
              <a:ext uri="{FF2B5EF4-FFF2-40B4-BE49-F238E27FC236}">
                <a16:creationId xmlns:a16="http://schemas.microsoft.com/office/drawing/2014/main" id="{364BE2B4-46A3-64C3-22E8-7A41C70F7ADA}"/>
              </a:ext>
            </a:extLst>
          </p:cNvPr>
          <p:cNvPicPr>
            <a:picLocks noChangeAspect="1"/>
          </p:cNvPicPr>
          <p:nvPr userDrawn="1"/>
        </p:nvPicPr>
        <p:blipFill>
          <a:blip r:embed="rId5"/>
          <a:stretch>
            <a:fillRect/>
          </a:stretch>
        </p:blipFill>
        <p:spPr>
          <a:xfrm>
            <a:off x="10028000" y="6241617"/>
            <a:ext cx="1491065" cy="411534"/>
          </a:xfrm>
          <a:prstGeom prst="rect">
            <a:avLst/>
          </a:prstGeom>
        </p:spPr>
      </p:pic>
    </p:spTree>
    <p:extLst>
      <p:ext uri="{BB962C8B-B14F-4D97-AF65-F5344CB8AC3E}">
        <p14:creationId xmlns:p14="http://schemas.microsoft.com/office/powerpoint/2010/main" val="198036161"/>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6"/>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100_53028DF4.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ongress.gov/help/appropriations-and-budget" TargetMode="External"/><Relationship Id="rId2" Type="http://schemas.openxmlformats.org/officeDocument/2006/relationships/hyperlink" Target="https://www.brookings.edu/books/atomic-audi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www.cbo.gov/publication/61362"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21_B3DF6F47.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s://web.archive.org/web/20250116200013/https:/www.whitehouse.gov/omb/budget/historical-tab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F28FD-5BD3-B423-00A4-C17DF951A4E3}"/>
              </a:ext>
            </a:extLst>
          </p:cNvPr>
          <p:cNvSpPr>
            <a:spLocks noGrp="1"/>
          </p:cNvSpPr>
          <p:nvPr>
            <p:ph type="ctrTitle"/>
          </p:nvPr>
        </p:nvSpPr>
        <p:spPr>
          <a:xfrm>
            <a:off x="383569" y="206126"/>
            <a:ext cx="11629361" cy="1397285"/>
          </a:xfrm>
        </p:spPr>
        <p:txBody>
          <a:bodyPr>
            <a:normAutofit fontScale="90000"/>
          </a:bodyPr>
          <a:lstStyle/>
          <a:p>
            <a:r>
              <a:rPr lang="en-US" sz="5400" b="1" dirty="0"/>
              <a:t>NSE at 100:</a:t>
            </a:r>
            <a:br>
              <a:rPr lang="en-US" sz="5400" b="1" dirty="0"/>
            </a:br>
            <a:r>
              <a:rPr lang="en-US" sz="4400" b="1" dirty="0"/>
              <a:t>A century  of nuclear weapons spending</a:t>
            </a:r>
            <a:endParaRPr lang="en-US" sz="4900" b="1" dirty="0"/>
          </a:p>
        </p:txBody>
      </p:sp>
      <p:sp>
        <p:nvSpPr>
          <p:cNvPr id="3" name="Subtitle 2">
            <a:extLst>
              <a:ext uri="{FF2B5EF4-FFF2-40B4-BE49-F238E27FC236}">
                <a16:creationId xmlns:a16="http://schemas.microsoft.com/office/drawing/2014/main" id="{72C1C224-4B98-439D-CC6D-C44BF07C76EA}"/>
              </a:ext>
            </a:extLst>
          </p:cNvPr>
          <p:cNvSpPr>
            <a:spLocks noGrp="1"/>
          </p:cNvSpPr>
          <p:nvPr>
            <p:ph type="subTitle" idx="4294967295"/>
          </p:nvPr>
        </p:nvSpPr>
        <p:spPr>
          <a:xfrm>
            <a:off x="873125" y="5095874"/>
            <a:ext cx="11318875" cy="1020763"/>
          </a:xfrm>
        </p:spPr>
        <p:txBody>
          <a:bodyPr vert="horz" lIns="91440" tIns="45720" rIns="91440" bIns="45720" rtlCol="0" anchor="t">
            <a:normAutofit fontScale="85000" lnSpcReduction="20000"/>
          </a:bodyPr>
          <a:lstStyle/>
          <a:p>
            <a:endParaRPr lang="en-US" sz="2400" dirty="0">
              <a:solidFill>
                <a:srgbClr val="021E42"/>
              </a:solidFill>
              <a:latin typeface="Arial"/>
              <a:cs typeface="Arial"/>
            </a:endParaRPr>
          </a:p>
          <a:p>
            <a:pPr marL="9525" indent="0">
              <a:buNone/>
            </a:pPr>
            <a:r>
              <a:rPr lang="en-US" sz="2400" dirty="0">
                <a:solidFill>
                  <a:srgbClr val="021E42"/>
                </a:solidFill>
                <a:latin typeface="Arial"/>
                <a:cs typeface="Arial"/>
              </a:rPr>
              <a:t>Zachary Matheson, Office of Programming, Analysis, and Evaluation (PA&amp;E/BA-40)</a:t>
            </a:r>
          </a:p>
          <a:p>
            <a:pPr marL="9525" indent="0">
              <a:buNone/>
            </a:pPr>
            <a:r>
              <a:rPr lang="en-US" sz="2500" dirty="0">
                <a:solidFill>
                  <a:srgbClr val="021E42"/>
                </a:solidFill>
                <a:latin typeface="Arial"/>
                <a:cs typeface="Arial"/>
              </a:rPr>
              <a:t>CECOP </a:t>
            </a:r>
            <a:r>
              <a:rPr lang="en-US" sz="2500" strike="sngStrike" dirty="0">
                <a:solidFill>
                  <a:srgbClr val="021E42"/>
                </a:solidFill>
                <a:latin typeface="Arial"/>
                <a:cs typeface="Arial"/>
              </a:rPr>
              <a:t>2025</a:t>
            </a:r>
            <a:r>
              <a:rPr lang="en-US" sz="2500" dirty="0">
                <a:solidFill>
                  <a:srgbClr val="021E42"/>
                </a:solidFill>
                <a:latin typeface="Arial"/>
                <a:cs typeface="Arial"/>
              </a:rPr>
              <a:t> </a:t>
            </a:r>
            <a:r>
              <a:rPr lang="en-US" sz="2600" dirty="0">
                <a:solidFill>
                  <a:srgbClr val="021E42"/>
                </a:solidFill>
                <a:latin typeface="Arial"/>
                <a:cs typeface="Arial"/>
              </a:rPr>
              <a:t>2026</a:t>
            </a:r>
            <a:endParaRPr lang="en-US" dirty="0">
              <a:solidFill>
                <a:srgbClr val="021E42"/>
              </a:solidFill>
            </a:endParaRPr>
          </a:p>
        </p:txBody>
      </p:sp>
      <p:sp>
        <p:nvSpPr>
          <p:cNvPr id="4" name="Slide Number Placeholder 3">
            <a:extLst>
              <a:ext uri="{FF2B5EF4-FFF2-40B4-BE49-F238E27FC236}">
                <a16:creationId xmlns:a16="http://schemas.microsoft.com/office/drawing/2014/main" id="{4A2630B0-89B2-74D4-A2A5-8F8036BF5728}"/>
              </a:ext>
            </a:extLst>
          </p:cNvPr>
          <p:cNvSpPr>
            <a:spLocks noGrp="1"/>
          </p:cNvSpPr>
          <p:nvPr>
            <p:ph type="sldNum" sz="quarter" idx="4294967295"/>
          </p:nvPr>
        </p:nvSpPr>
        <p:spPr>
          <a:xfrm>
            <a:off x="11733213" y="6356350"/>
            <a:ext cx="458787" cy="365125"/>
          </a:xfrm>
          <a:prstGeom prst="rect">
            <a:avLst/>
          </a:prstGeom>
        </p:spPr>
        <p:txBody>
          <a:bodyPr/>
          <a:lstStyle/>
          <a:p>
            <a:fld id="{4CE2EC88-E360-4521-A384-430DE14B1277}" type="slidenum">
              <a:rPr lang="en-US" smtClean="0"/>
              <a:t>1</a:t>
            </a:fld>
            <a:endParaRPr lang="en-US"/>
          </a:p>
        </p:txBody>
      </p:sp>
    </p:spTree>
    <p:extLst>
      <p:ext uri="{BB962C8B-B14F-4D97-AF65-F5344CB8AC3E}">
        <p14:creationId xmlns:p14="http://schemas.microsoft.com/office/powerpoint/2010/main" val="1392676340"/>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495355-1722-6992-38B2-B924AF27C8AC}"/>
              </a:ext>
            </a:extLst>
          </p:cNvPr>
          <p:cNvSpPr>
            <a:spLocks noGrp="1"/>
          </p:cNvSpPr>
          <p:nvPr>
            <p:ph type="title"/>
          </p:nvPr>
        </p:nvSpPr>
        <p:spPr/>
        <p:txBody>
          <a:bodyPr/>
          <a:lstStyle/>
          <a:p>
            <a:r>
              <a:rPr lang="en-US" dirty="0"/>
              <a:t>BLUF</a:t>
            </a:r>
          </a:p>
        </p:txBody>
      </p:sp>
      <p:sp>
        <p:nvSpPr>
          <p:cNvPr id="5" name="Content Placeholder 4">
            <a:extLst>
              <a:ext uri="{FF2B5EF4-FFF2-40B4-BE49-F238E27FC236}">
                <a16:creationId xmlns:a16="http://schemas.microsoft.com/office/drawing/2014/main" id="{44477B37-4F14-4FD3-61AC-8224A6005F0E}"/>
              </a:ext>
            </a:extLst>
          </p:cNvPr>
          <p:cNvSpPr>
            <a:spLocks noGrp="1"/>
          </p:cNvSpPr>
          <p:nvPr>
            <p:ph idx="1"/>
          </p:nvPr>
        </p:nvSpPr>
        <p:spPr/>
        <p:txBody>
          <a:bodyPr>
            <a:normAutofit/>
          </a:bodyPr>
          <a:lstStyle/>
          <a:p>
            <a:r>
              <a:rPr lang="en-US" sz="2400" dirty="0"/>
              <a:t>NNSA Weapons Activities (WA) spending is higher now than at any point during the Cold War, even when normalized to constant year dollars. This increase can be attributed to:</a:t>
            </a:r>
          </a:p>
          <a:p>
            <a:pPr marL="914377" lvl="1" indent="-457200">
              <a:buFont typeface="+mj-lt"/>
              <a:buAutoNum type="arabicPeriod"/>
            </a:pPr>
            <a:r>
              <a:rPr lang="en-US" sz="2000" dirty="0"/>
              <a:t>Catching up on infrastructure modernization that was deferred after the fall of the Soviet Union</a:t>
            </a:r>
          </a:p>
          <a:p>
            <a:pPr marL="914377" lvl="1" indent="-457200">
              <a:buFont typeface="+mj-lt"/>
              <a:buAutoNum type="arabicPeriod"/>
            </a:pPr>
            <a:r>
              <a:rPr lang="en-US" sz="2000" dirty="0"/>
              <a:t>Investments in advanced RDT&amp;E capabilities to support science-based stockpile stewardship in lieu of full-system testing, all in support of an aging stockpile</a:t>
            </a:r>
          </a:p>
          <a:p>
            <a:pPr marL="914377" lvl="1" indent="-457200">
              <a:buFont typeface="+mj-lt"/>
              <a:buAutoNum type="arabicPeriod"/>
            </a:pPr>
            <a:r>
              <a:rPr lang="en-US" sz="2000" dirty="0"/>
              <a:t>Producing weapons of increasing complexity, including stronger safety &amp; security standards and tighter system integration requirements</a:t>
            </a:r>
          </a:p>
          <a:p>
            <a:r>
              <a:rPr lang="en-US" sz="2400" dirty="0"/>
              <a:t>Based on historical spending trends, stockpile and infrastructure modernization investments over the next ten years are projected to cost between $190-400 billion</a:t>
            </a:r>
          </a:p>
        </p:txBody>
      </p:sp>
      <p:sp>
        <p:nvSpPr>
          <p:cNvPr id="2" name="Slide Number Placeholder 1">
            <a:extLst>
              <a:ext uri="{FF2B5EF4-FFF2-40B4-BE49-F238E27FC236}">
                <a16:creationId xmlns:a16="http://schemas.microsoft.com/office/drawing/2014/main" id="{4D855D81-FCC3-CDE8-4F5B-5906E16CBCC8}"/>
              </a:ext>
            </a:extLst>
          </p:cNvPr>
          <p:cNvSpPr>
            <a:spLocks noGrp="1"/>
          </p:cNvSpPr>
          <p:nvPr>
            <p:ph type="sldNum" sz="quarter" idx="12"/>
          </p:nvPr>
        </p:nvSpPr>
        <p:spPr/>
        <p:txBody>
          <a:bodyPr/>
          <a:lstStyle/>
          <a:p>
            <a:fld id="{4CE2EC88-E360-4521-A384-430DE14B1277}" type="slidenum">
              <a:rPr lang="en-US" smtClean="0"/>
              <a:t>2</a:t>
            </a:fld>
            <a:endParaRPr lang="en-US"/>
          </a:p>
        </p:txBody>
      </p:sp>
    </p:spTree>
    <p:extLst>
      <p:ext uri="{BB962C8B-B14F-4D97-AF65-F5344CB8AC3E}">
        <p14:creationId xmlns:p14="http://schemas.microsoft.com/office/powerpoint/2010/main" val="3653359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C1C05B-96FB-8C11-954C-56E851CEF94B}"/>
              </a:ext>
            </a:extLst>
          </p:cNvPr>
          <p:cNvSpPr>
            <a:spLocks noGrp="1"/>
          </p:cNvSpPr>
          <p:nvPr>
            <p:ph type="title"/>
          </p:nvPr>
        </p:nvSpPr>
        <p:spPr/>
        <p:txBody>
          <a:bodyPr/>
          <a:lstStyle/>
          <a:p>
            <a:r>
              <a:rPr lang="en-US" dirty="0"/>
              <a:t>Scope</a:t>
            </a:r>
          </a:p>
        </p:txBody>
      </p:sp>
      <p:sp>
        <p:nvSpPr>
          <p:cNvPr id="5" name="Content Placeholder 4">
            <a:extLst>
              <a:ext uri="{FF2B5EF4-FFF2-40B4-BE49-F238E27FC236}">
                <a16:creationId xmlns:a16="http://schemas.microsoft.com/office/drawing/2014/main" id="{990B661F-9D6B-3A6E-4DFE-728B54F83401}"/>
              </a:ext>
            </a:extLst>
          </p:cNvPr>
          <p:cNvSpPr>
            <a:spLocks noGrp="1"/>
          </p:cNvSpPr>
          <p:nvPr>
            <p:ph idx="1"/>
          </p:nvPr>
        </p:nvSpPr>
        <p:spPr/>
        <p:txBody>
          <a:bodyPr>
            <a:normAutofit fontScale="92500" lnSpcReduction="20000"/>
          </a:bodyPr>
          <a:lstStyle/>
          <a:p>
            <a:r>
              <a:rPr lang="en-US" dirty="0"/>
              <a:t>Included:</a:t>
            </a:r>
          </a:p>
          <a:p>
            <a:pPr lvl="1"/>
            <a:r>
              <a:rPr lang="en-US" dirty="0"/>
              <a:t>RDT&amp;E</a:t>
            </a:r>
          </a:p>
          <a:p>
            <a:pPr lvl="1"/>
            <a:r>
              <a:rPr lang="en-US" dirty="0"/>
              <a:t>Weapon production, sustainment, and dismantlement</a:t>
            </a:r>
          </a:p>
          <a:p>
            <a:pPr lvl="1"/>
            <a:r>
              <a:rPr lang="en-US" dirty="0"/>
              <a:t>Associated construction and procurements</a:t>
            </a:r>
          </a:p>
          <a:p>
            <a:pPr lvl="1"/>
            <a:r>
              <a:rPr lang="en-US" dirty="0"/>
              <a:t>Associated environmental remediation and waste management</a:t>
            </a:r>
          </a:p>
          <a:p>
            <a:pPr lvl="1"/>
            <a:r>
              <a:rPr lang="en-US" dirty="0"/>
              <a:t>Tritium production starting in 1997*</a:t>
            </a:r>
          </a:p>
          <a:p>
            <a:r>
              <a:rPr lang="en-US" dirty="0"/>
              <a:t>Excluded:</a:t>
            </a:r>
          </a:p>
          <a:p>
            <a:pPr lvl="1"/>
            <a:r>
              <a:rPr lang="en-US" dirty="0"/>
              <a:t>Production and sustainment costs borne by the Department of Defense</a:t>
            </a:r>
          </a:p>
          <a:p>
            <a:pPr lvl="1"/>
            <a:r>
              <a:rPr lang="en-US" dirty="0"/>
              <a:t>Production of SNM</a:t>
            </a:r>
          </a:p>
          <a:p>
            <a:pPr lvl="1"/>
            <a:r>
              <a:rPr lang="en-US" dirty="0"/>
              <a:t>Construction and procurements associated with SNM production</a:t>
            </a:r>
          </a:p>
          <a:p>
            <a:pPr lvl="1"/>
            <a:r>
              <a:rPr lang="en-US" dirty="0"/>
              <a:t>Environmental remediation and waste management associated with SNM production</a:t>
            </a:r>
          </a:p>
          <a:p>
            <a:pPr lvl="1"/>
            <a:r>
              <a:rPr lang="en-US" dirty="0"/>
              <a:t>Tritium production prior to 1997*</a:t>
            </a:r>
          </a:p>
          <a:p>
            <a:pPr lvl="1"/>
            <a:endParaRPr lang="en-US" dirty="0"/>
          </a:p>
        </p:txBody>
      </p:sp>
      <p:sp>
        <p:nvSpPr>
          <p:cNvPr id="3" name="Slide Number Placeholder 2">
            <a:extLst>
              <a:ext uri="{FF2B5EF4-FFF2-40B4-BE49-F238E27FC236}">
                <a16:creationId xmlns:a16="http://schemas.microsoft.com/office/drawing/2014/main" id="{21169517-725B-4330-194F-13725530A939}"/>
              </a:ext>
            </a:extLst>
          </p:cNvPr>
          <p:cNvSpPr>
            <a:spLocks noGrp="1"/>
          </p:cNvSpPr>
          <p:nvPr>
            <p:ph type="sldNum" sz="quarter" idx="12"/>
          </p:nvPr>
        </p:nvSpPr>
        <p:spPr/>
        <p:txBody>
          <a:bodyPr/>
          <a:lstStyle/>
          <a:p>
            <a:fld id="{4CE2EC88-E360-4521-A384-430DE14B1277}" type="slidenum">
              <a:rPr lang="en-US" smtClean="0"/>
              <a:t>3</a:t>
            </a:fld>
            <a:endParaRPr lang="en-US"/>
          </a:p>
        </p:txBody>
      </p:sp>
      <p:sp>
        <p:nvSpPr>
          <p:cNvPr id="2" name="TextBox 1">
            <a:extLst>
              <a:ext uri="{FF2B5EF4-FFF2-40B4-BE49-F238E27FC236}">
                <a16:creationId xmlns:a16="http://schemas.microsoft.com/office/drawing/2014/main" id="{01E0B0D6-CD6C-88F9-684E-10C0CB919728}"/>
              </a:ext>
            </a:extLst>
          </p:cNvPr>
          <p:cNvSpPr txBox="1"/>
          <p:nvPr/>
        </p:nvSpPr>
        <p:spPr>
          <a:xfrm>
            <a:off x="838200" y="5886553"/>
            <a:ext cx="10247970"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t>
            </a:r>
            <a:r>
              <a:rPr lang="en-US" sz="1400" dirty="0">
                <a:effectLst/>
                <a:latin typeface="Arial" panose="020B0604020202020204" pitchFamily="34" charset="0"/>
                <a:cs typeface="Arial" panose="020B0604020202020204" pitchFamily="34" charset="0"/>
              </a:rPr>
              <a:t>Tritium production was appropriated under “Materials Support” through 1996, after which it was moved into the WA budget line.</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891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CACF9-E1AF-EDE4-2E4B-D4AB6C42A59D}"/>
              </a:ext>
            </a:extLst>
          </p:cNvPr>
          <p:cNvSpPr>
            <a:spLocks noGrp="1"/>
          </p:cNvSpPr>
          <p:nvPr>
            <p:ph type="title"/>
          </p:nvPr>
        </p:nvSpPr>
        <p:spPr/>
        <p:txBody>
          <a:bodyPr/>
          <a:lstStyle/>
          <a:p>
            <a:r>
              <a:rPr lang="en-US" dirty="0"/>
              <a:t>Data sources</a:t>
            </a:r>
          </a:p>
        </p:txBody>
      </p:sp>
      <p:sp>
        <p:nvSpPr>
          <p:cNvPr id="3" name="Content Placeholder 2">
            <a:extLst>
              <a:ext uri="{FF2B5EF4-FFF2-40B4-BE49-F238E27FC236}">
                <a16:creationId xmlns:a16="http://schemas.microsoft.com/office/drawing/2014/main" id="{13BA6522-7AAC-E9F7-4E0C-0D13663CD189}"/>
              </a:ext>
            </a:extLst>
          </p:cNvPr>
          <p:cNvSpPr>
            <a:spLocks noGrp="1"/>
          </p:cNvSpPr>
          <p:nvPr>
            <p:ph idx="1"/>
          </p:nvPr>
        </p:nvSpPr>
        <p:spPr>
          <a:xfrm>
            <a:off x="838200" y="1480457"/>
            <a:ext cx="10515600" cy="4696506"/>
          </a:xfrm>
        </p:spPr>
        <p:txBody>
          <a:bodyPr>
            <a:normAutofit fontScale="85000" lnSpcReduction="20000"/>
          </a:bodyPr>
          <a:lstStyle/>
          <a:p>
            <a:r>
              <a:rPr lang="en-US" dirty="0"/>
              <a:t>WA spending</a:t>
            </a:r>
          </a:p>
          <a:p>
            <a:pPr lvl="1"/>
            <a:r>
              <a:rPr lang="en-US" dirty="0"/>
              <a:t>1948-1996</a:t>
            </a:r>
          </a:p>
          <a:p>
            <a:pPr lvl="2"/>
            <a:r>
              <a:rPr lang="en-US" i="1" dirty="0"/>
              <a:t>Atomic Audit</a:t>
            </a:r>
            <a:r>
              <a:rPr lang="en-US" dirty="0"/>
              <a:t> by Stephen Schwartz, </a:t>
            </a:r>
            <a:r>
              <a:rPr lang="en-US" dirty="0">
                <a:hlinkClick r:id="rId2"/>
              </a:rPr>
              <a:t>Atomic Audit | Brookings</a:t>
            </a:r>
            <a:endParaRPr lang="en-US" dirty="0"/>
          </a:p>
          <a:p>
            <a:pPr lvl="1"/>
            <a:r>
              <a:rPr lang="en-US" dirty="0"/>
              <a:t>1997-2004</a:t>
            </a:r>
          </a:p>
          <a:p>
            <a:pPr lvl="2"/>
            <a:r>
              <a:rPr lang="en-US" dirty="0"/>
              <a:t>Congressional appropriations bills, </a:t>
            </a:r>
            <a:r>
              <a:rPr lang="en-US" dirty="0">
                <a:hlinkClick r:id="rId3"/>
              </a:rPr>
              <a:t>Appropriations and Budget Resources | Congress.gov | Library of Congress</a:t>
            </a:r>
            <a:endParaRPr lang="en-US" dirty="0"/>
          </a:p>
          <a:p>
            <a:pPr lvl="2"/>
            <a:r>
              <a:rPr lang="en-US" i="1" dirty="0"/>
              <a:t>Note: only contains top-level WA funding (not broken out by scope)</a:t>
            </a:r>
          </a:p>
          <a:p>
            <a:pPr lvl="1"/>
            <a:r>
              <a:rPr lang="en-US" dirty="0"/>
              <a:t>2005-2024</a:t>
            </a:r>
          </a:p>
          <a:p>
            <a:pPr lvl="2"/>
            <a:r>
              <a:rPr lang="en-US" dirty="0"/>
              <a:t>Obligations via DOE STARS accounting system</a:t>
            </a:r>
          </a:p>
          <a:p>
            <a:pPr lvl="1"/>
            <a:r>
              <a:rPr lang="en-US" dirty="0"/>
              <a:t>2025-2029</a:t>
            </a:r>
          </a:p>
          <a:p>
            <a:pPr lvl="2"/>
            <a:r>
              <a:rPr lang="en-US" dirty="0"/>
              <a:t>FY25 Department of Energy budget request</a:t>
            </a:r>
          </a:p>
          <a:p>
            <a:pPr lvl="1"/>
            <a:r>
              <a:rPr lang="en-US" dirty="0"/>
              <a:t>Beyond 2029</a:t>
            </a:r>
          </a:p>
          <a:p>
            <a:pPr lvl="2"/>
            <a:r>
              <a:rPr lang="en-US" dirty="0"/>
              <a:t>SSMP estimates for weapons programs</a:t>
            </a:r>
          </a:p>
          <a:p>
            <a:pPr lvl="2"/>
            <a:r>
              <a:rPr lang="en-US" dirty="0"/>
              <a:t>Enterprise Blueprint/SSMP for capital projects</a:t>
            </a:r>
          </a:p>
          <a:p>
            <a:pPr lvl="2"/>
            <a:r>
              <a:rPr lang="en-US" dirty="0"/>
              <a:t>3% escalation for all other items, starting from 2024 DOE STARS values</a:t>
            </a:r>
          </a:p>
          <a:p>
            <a:r>
              <a:rPr lang="en-US" dirty="0"/>
              <a:t>Where possible, data was validated by comparing across multiple sources</a:t>
            </a:r>
          </a:p>
          <a:p>
            <a:pPr lvl="1"/>
            <a:r>
              <a:rPr lang="en-US" dirty="0"/>
              <a:t>Results consistent to within 5% or less</a:t>
            </a:r>
          </a:p>
        </p:txBody>
      </p:sp>
      <p:sp>
        <p:nvSpPr>
          <p:cNvPr id="4" name="Slide Number Placeholder 3">
            <a:extLst>
              <a:ext uri="{FF2B5EF4-FFF2-40B4-BE49-F238E27FC236}">
                <a16:creationId xmlns:a16="http://schemas.microsoft.com/office/drawing/2014/main" id="{D0AD50B4-0325-D051-3AE5-52C67ABC4654}"/>
              </a:ext>
            </a:extLst>
          </p:cNvPr>
          <p:cNvSpPr>
            <a:spLocks noGrp="1"/>
          </p:cNvSpPr>
          <p:nvPr>
            <p:ph type="sldNum" sz="quarter" idx="12"/>
          </p:nvPr>
        </p:nvSpPr>
        <p:spPr/>
        <p:txBody>
          <a:bodyPr/>
          <a:lstStyle/>
          <a:p>
            <a:fld id="{4CE2EC88-E360-4521-A384-430DE14B1277}" type="slidenum">
              <a:rPr lang="en-US" smtClean="0"/>
              <a:t>4</a:t>
            </a:fld>
            <a:endParaRPr lang="en-US"/>
          </a:p>
        </p:txBody>
      </p:sp>
    </p:spTree>
    <p:extLst>
      <p:ext uri="{BB962C8B-B14F-4D97-AF65-F5344CB8AC3E}">
        <p14:creationId xmlns:p14="http://schemas.microsoft.com/office/powerpoint/2010/main" val="2795820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F963F-26D1-A619-071E-0A77DBDFD175}"/>
              </a:ext>
            </a:extLst>
          </p:cNvPr>
          <p:cNvSpPr>
            <a:spLocks noGrp="1"/>
          </p:cNvSpPr>
          <p:nvPr>
            <p:ph type="title"/>
          </p:nvPr>
        </p:nvSpPr>
        <p:spPr/>
        <p:txBody>
          <a:bodyPr>
            <a:normAutofit/>
          </a:bodyPr>
          <a:lstStyle/>
          <a:p>
            <a:r>
              <a:rPr lang="en-US" dirty="0"/>
              <a:t>Data Methodology</a:t>
            </a:r>
          </a:p>
        </p:txBody>
      </p:sp>
      <p:sp>
        <p:nvSpPr>
          <p:cNvPr id="3" name="Content Placeholder 2">
            <a:extLst>
              <a:ext uri="{FF2B5EF4-FFF2-40B4-BE49-F238E27FC236}">
                <a16:creationId xmlns:a16="http://schemas.microsoft.com/office/drawing/2014/main" id="{6E128DC0-484D-5975-45CC-E8A63DAB51B7}"/>
              </a:ext>
            </a:extLst>
          </p:cNvPr>
          <p:cNvSpPr>
            <a:spLocks noGrp="1"/>
          </p:cNvSpPr>
          <p:nvPr>
            <p:ph idx="1"/>
          </p:nvPr>
        </p:nvSpPr>
        <p:spPr/>
        <p:txBody>
          <a:bodyPr>
            <a:normAutofit/>
          </a:bodyPr>
          <a:lstStyle/>
          <a:p>
            <a:r>
              <a:rPr lang="en-US" dirty="0"/>
              <a:t>Inflation index</a:t>
            </a:r>
          </a:p>
          <a:p>
            <a:pPr lvl="1"/>
            <a:r>
              <a:rPr lang="en-US" dirty="0"/>
              <a:t>Consumer Price Index for all urban consumers (CPI-U; most commonly used inflation index)</a:t>
            </a:r>
          </a:p>
          <a:p>
            <a:r>
              <a:rPr lang="en-US" dirty="0"/>
              <a:t>Attribution of environmental remediation and waste management</a:t>
            </a:r>
          </a:p>
          <a:p>
            <a:pPr lvl="1"/>
            <a:r>
              <a:rPr lang="en-US" dirty="0"/>
              <a:t>1989-1996 actuals from </a:t>
            </a:r>
            <a:r>
              <a:rPr lang="en-US" i="1" dirty="0"/>
              <a:t>Atomic Audit</a:t>
            </a:r>
          </a:p>
          <a:p>
            <a:pPr lvl="1"/>
            <a:r>
              <a:rPr lang="en-US" dirty="0"/>
              <a:t>1997-2091 lifecycle cost estimate from DOE-EM FY26 budget request</a:t>
            </a:r>
          </a:p>
          <a:p>
            <a:pPr lvl="2"/>
            <a:r>
              <a:rPr lang="en-US" dirty="0"/>
              <a:t>Filtered out cleanup projects associated with SNM material production sites</a:t>
            </a:r>
          </a:p>
          <a:p>
            <a:pPr lvl="2"/>
            <a:r>
              <a:rPr lang="en-US" dirty="0"/>
              <a:t>Total cost of remaining projects allocated uniformly to years 1948-1989</a:t>
            </a:r>
          </a:p>
        </p:txBody>
      </p:sp>
      <p:sp>
        <p:nvSpPr>
          <p:cNvPr id="4" name="Slide Number Placeholder 3">
            <a:extLst>
              <a:ext uri="{FF2B5EF4-FFF2-40B4-BE49-F238E27FC236}">
                <a16:creationId xmlns:a16="http://schemas.microsoft.com/office/drawing/2014/main" id="{8D8A8CA9-B7C8-FD6C-3B9B-CBFE20FE55A8}"/>
              </a:ext>
            </a:extLst>
          </p:cNvPr>
          <p:cNvSpPr>
            <a:spLocks noGrp="1"/>
          </p:cNvSpPr>
          <p:nvPr>
            <p:ph type="sldNum" sz="quarter" idx="12"/>
          </p:nvPr>
        </p:nvSpPr>
        <p:spPr/>
        <p:txBody>
          <a:bodyPr/>
          <a:lstStyle/>
          <a:p>
            <a:fld id="{4CE2EC88-E360-4521-A384-430DE14B1277}" type="slidenum">
              <a:rPr lang="en-US" smtClean="0"/>
              <a:t>5</a:t>
            </a:fld>
            <a:endParaRPr lang="en-US"/>
          </a:p>
        </p:txBody>
      </p:sp>
    </p:spTree>
    <p:extLst>
      <p:ext uri="{BB962C8B-B14F-4D97-AF65-F5344CB8AC3E}">
        <p14:creationId xmlns:p14="http://schemas.microsoft.com/office/powerpoint/2010/main" val="4024442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9F748-2C4E-0C27-CA53-BB1127E3F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3FD35-E6AA-43FC-910A-6C0EA07AEE3E}"/>
              </a:ext>
            </a:extLst>
          </p:cNvPr>
          <p:cNvSpPr>
            <a:spLocks noGrp="1"/>
          </p:cNvSpPr>
          <p:nvPr>
            <p:ph type="title"/>
          </p:nvPr>
        </p:nvSpPr>
        <p:spPr/>
        <p:txBody>
          <a:bodyPr/>
          <a:lstStyle/>
          <a:p>
            <a:r>
              <a:rPr lang="en-US" dirty="0"/>
              <a:t>WA spending through 1990</a:t>
            </a:r>
          </a:p>
        </p:txBody>
      </p:sp>
      <p:graphicFrame>
        <p:nvGraphicFramePr>
          <p:cNvPr id="9" name="Content Placeholder 8">
            <a:extLst>
              <a:ext uri="{FF2B5EF4-FFF2-40B4-BE49-F238E27FC236}">
                <a16:creationId xmlns:a16="http://schemas.microsoft.com/office/drawing/2014/main" id="{355838F7-C359-A884-B0AA-53A2E03D075C}"/>
              </a:ext>
            </a:extLst>
          </p:cNvPr>
          <p:cNvGraphicFramePr>
            <a:graphicFrameLocks noGrp="1"/>
          </p:cNvGraphicFramePr>
          <p:nvPr>
            <p:ph sz="half" idx="1"/>
            <p:extLst>
              <p:ext uri="{D42A27DB-BD31-4B8C-83A1-F6EECF244321}">
                <p14:modId xmlns:p14="http://schemas.microsoft.com/office/powerpoint/2010/main" val="1331139146"/>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2B50F6F4-CFC1-F9C6-87D4-C3CA5590F065}"/>
              </a:ext>
            </a:extLst>
          </p:cNvPr>
          <p:cNvSpPr>
            <a:spLocks noGrp="1"/>
          </p:cNvSpPr>
          <p:nvPr>
            <p:ph sz="half" idx="2"/>
          </p:nvPr>
        </p:nvSpPr>
        <p:spPr/>
        <p:txBody>
          <a:bodyPr>
            <a:normAutofit/>
          </a:bodyPr>
          <a:lstStyle/>
          <a:p>
            <a:r>
              <a:rPr lang="en-US" dirty="0"/>
              <a:t>WA spending increased during the Cold War as designs moved away from:</a:t>
            </a:r>
          </a:p>
          <a:p>
            <a:pPr lvl="1"/>
            <a:r>
              <a:rPr lang="en-US" dirty="0"/>
              <a:t>Interchangeable components</a:t>
            </a:r>
          </a:p>
          <a:p>
            <a:pPr lvl="1"/>
            <a:r>
              <a:rPr lang="en-US" dirty="0"/>
              <a:t>Delivery system interoperability</a:t>
            </a:r>
          </a:p>
          <a:p>
            <a:pPr lvl="1"/>
            <a:r>
              <a:rPr lang="en-US" dirty="0"/>
              <a:t>Bulk production</a:t>
            </a:r>
          </a:p>
          <a:p>
            <a:r>
              <a:rPr lang="en-US" dirty="0"/>
              <a:t>Improved safety &amp; security standards also led to higher costs over time</a:t>
            </a:r>
          </a:p>
          <a:p>
            <a:endParaRPr lang="en-US" dirty="0"/>
          </a:p>
        </p:txBody>
      </p:sp>
      <p:sp>
        <p:nvSpPr>
          <p:cNvPr id="6" name="Slide Number Placeholder 5">
            <a:extLst>
              <a:ext uri="{FF2B5EF4-FFF2-40B4-BE49-F238E27FC236}">
                <a16:creationId xmlns:a16="http://schemas.microsoft.com/office/drawing/2014/main" id="{729054BF-B76B-7331-BC2D-459BB69641B3}"/>
              </a:ext>
            </a:extLst>
          </p:cNvPr>
          <p:cNvSpPr>
            <a:spLocks noGrp="1"/>
          </p:cNvSpPr>
          <p:nvPr>
            <p:ph type="sldNum" sz="quarter" idx="12"/>
          </p:nvPr>
        </p:nvSpPr>
        <p:spPr/>
        <p:txBody>
          <a:bodyPr/>
          <a:lstStyle/>
          <a:p>
            <a:fld id="{4CE2EC88-E360-4521-A384-430DE14B1277}" type="slidenum">
              <a:rPr lang="en-US" smtClean="0"/>
              <a:t>6</a:t>
            </a:fld>
            <a:endParaRPr lang="en-US"/>
          </a:p>
        </p:txBody>
      </p:sp>
      <p:sp>
        <p:nvSpPr>
          <p:cNvPr id="4" name="Rectangle 3">
            <a:extLst>
              <a:ext uri="{FF2B5EF4-FFF2-40B4-BE49-F238E27FC236}">
                <a16:creationId xmlns:a16="http://schemas.microsoft.com/office/drawing/2014/main" id="{FCBC0F1E-D182-20F2-4A9B-1C2A91BA8A94}"/>
              </a:ext>
            </a:extLst>
          </p:cNvPr>
          <p:cNvSpPr/>
          <p:nvPr/>
        </p:nvSpPr>
        <p:spPr>
          <a:xfrm>
            <a:off x="3992137" y="2196790"/>
            <a:ext cx="1873404" cy="270974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TextBox 4">
            <a:extLst>
              <a:ext uri="{FF2B5EF4-FFF2-40B4-BE49-F238E27FC236}">
                <a16:creationId xmlns:a16="http://schemas.microsoft.com/office/drawing/2014/main" id="{0A79843C-7D99-FE30-F9F7-55569EF700A4}"/>
              </a:ext>
            </a:extLst>
          </p:cNvPr>
          <p:cNvSpPr txBox="1"/>
          <p:nvPr/>
        </p:nvSpPr>
        <p:spPr>
          <a:xfrm>
            <a:off x="936703" y="6117519"/>
            <a:ext cx="5454572" cy="230832"/>
          </a:xfrm>
          <a:prstGeom prst="rect">
            <a:avLst/>
          </a:prstGeom>
          <a:noFill/>
        </p:spPr>
        <p:txBody>
          <a:bodyPr wrap="square" rtlCol="0">
            <a:spAutoFit/>
          </a:bodyPr>
          <a:lstStyle/>
          <a:p>
            <a:r>
              <a:rPr lang="en-US" sz="900" dirty="0">
                <a:solidFill>
                  <a:schemeClr val="bg2"/>
                </a:solidFill>
              </a:rPr>
              <a:t>* WA Totals between 1979-1996 include program direction costs not attributable to a particular sub-cost</a:t>
            </a:r>
          </a:p>
        </p:txBody>
      </p:sp>
    </p:spTree>
    <p:extLst>
      <p:ext uri="{BB962C8B-B14F-4D97-AF65-F5344CB8AC3E}">
        <p14:creationId xmlns:p14="http://schemas.microsoft.com/office/powerpoint/2010/main" val="2756454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F773C-AF2B-672B-1B5B-0C77FDC498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8B5A32-BC0C-F550-16F0-E6403A568B4F}"/>
              </a:ext>
            </a:extLst>
          </p:cNvPr>
          <p:cNvSpPr>
            <a:spLocks noGrp="1"/>
          </p:cNvSpPr>
          <p:nvPr>
            <p:ph type="title"/>
          </p:nvPr>
        </p:nvSpPr>
        <p:spPr/>
        <p:txBody>
          <a:bodyPr/>
          <a:lstStyle/>
          <a:p>
            <a:r>
              <a:rPr lang="en-US" dirty="0"/>
              <a:t>WA spending through 2015</a:t>
            </a:r>
          </a:p>
        </p:txBody>
      </p:sp>
      <p:graphicFrame>
        <p:nvGraphicFramePr>
          <p:cNvPr id="10" name="Content Placeholder 9">
            <a:extLst>
              <a:ext uri="{FF2B5EF4-FFF2-40B4-BE49-F238E27FC236}">
                <a16:creationId xmlns:a16="http://schemas.microsoft.com/office/drawing/2014/main" id="{355838F7-C359-A884-B0AA-53A2E03D075C}"/>
              </a:ext>
            </a:extLst>
          </p:cNvPr>
          <p:cNvGraphicFramePr>
            <a:graphicFrameLocks noGrp="1"/>
          </p:cNvGraphicFramePr>
          <p:nvPr>
            <p:ph sz="half" idx="1"/>
            <p:extLst>
              <p:ext uri="{D42A27DB-BD31-4B8C-83A1-F6EECF244321}">
                <p14:modId xmlns:p14="http://schemas.microsoft.com/office/powerpoint/2010/main" val="2383187323"/>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3C81F2E7-E905-196B-5A83-6C9E466CFEE9}"/>
              </a:ext>
            </a:extLst>
          </p:cNvPr>
          <p:cNvSpPr>
            <a:spLocks noGrp="1"/>
          </p:cNvSpPr>
          <p:nvPr>
            <p:ph sz="half" idx="2"/>
          </p:nvPr>
        </p:nvSpPr>
        <p:spPr/>
        <p:txBody>
          <a:bodyPr>
            <a:normAutofit fontScale="92500" lnSpcReduction="20000"/>
          </a:bodyPr>
          <a:lstStyle/>
          <a:p>
            <a:r>
              <a:rPr lang="en-US" dirty="0"/>
              <a:t>WA spending fell drastically after the Soviet Union fell, then picked up again around the early 2000s to support stockpile stewardship:</a:t>
            </a:r>
          </a:p>
          <a:p>
            <a:pPr lvl="1"/>
            <a:r>
              <a:rPr lang="en-US" dirty="0"/>
              <a:t>New RDT&amp;E capabilities to replace underground testing</a:t>
            </a:r>
          </a:p>
          <a:p>
            <a:pPr lvl="1"/>
            <a:r>
              <a:rPr lang="en-US" dirty="0"/>
              <a:t>Early NNSA-era weapon modernization programs</a:t>
            </a:r>
          </a:p>
          <a:p>
            <a:r>
              <a:rPr lang="en-US" dirty="0"/>
              <a:t>Production and RDT&amp;E challenges are compounded by the fact that today’s stockpile is older than ever before and still aging</a:t>
            </a:r>
          </a:p>
        </p:txBody>
      </p:sp>
      <p:sp>
        <p:nvSpPr>
          <p:cNvPr id="6" name="Slide Number Placeholder 5">
            <a:extLst>
              <a:ext uri="{FF2B5EF4-FFF2-40B4-BE49-F238E27FC236}">
                <a16:creationId xmlns:a16="http://schemas.microsoft.com/office/drawing/2014/main" id="{FE75400F-6EE7-9F35-BBDE-14ACCB0A5D55}"/>
              </a:ext>
            </a:extLst>
          </p:cNvPr>
          <p:cNvSpPr>
            <a:spLocks noGrp="1"/>
          </p:cNvSpPr>
          <p:nvPr>
            <p:ph type="sldNum" sz="quarter" idx="12"/>
          </p:nvPr>
        </p:nvSpPr>
        <p:spPr/>
        <p:txBody>
          <a:bodyPr/>
          <a:lstStyle/>
          <a:p>
            <a:fld id="{4CE2EC88-E360-4521-A384-430DE14B1277}" type="slidenum">
              <a:rPr lang="en-US" smtClean="0"/>
              <a:t>7</a:t>
            </a:fld>
            <a:endParaRPr lang="en-US"/>
          </a:p>
        </p:txBody>
      </p:sp>
      <p:sp>
        <p:nvSpPr>
          <p:cNvPr id="4" name="Rectangle 3">
            <a:extLst>
              <a:ext uri="{FF2B5EF4-FFF2-40B4-BE49-F238E27FC236}">
                <a16:creationId xmlns:a16="http://schemas.microsoft.com/office/drawing/2014/main" id="{0FE214AC-77AE-51C7-525A-55C47BD2C949}"/>
              </a:ext>
            </a:extLst>
          </p:cNvPr>
          <p:cNvSpPr/>
          <p:nvPr/>
        </p:nvSpPr>
        <p:spPr>
          <a:xfrm>
            <a:off x="5275385" y="2196790"/>
            <a:ext cx="590155" cy="270974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C05F1A74-027D-02D8-5364-6F404ACB39FD}"/>
              </a:ext>
            </a:extLst>
          </p:cNvPr>
          <p:cNvSpPr txBox="1"/>
          <p:nvPr/>
        </p:nvSpPr>
        <p:spPr>
          <a:xfrm>
            <a:off x="936703" y="6117519"/>
            <a:ext cx="5454572" cy="230832"/>
          </a:xfrm>
          <a:prstGeom prst="rect">
            <a:avLst/>
          </a:prstGeom>
          <a:noFill/>
        </p:spPr>
        <p:txBody>
          <a:bodyPr wrap="square" rtlCol="0">
            <a:spAutoFit/>
          </a:bodyPr>
          <a:lstStyle/>
          <a:p>
            <a:r>
              <a:rPr lang="en-US" sz="900" dirty="0">
                <a:solidFill>
                  <a:schemeClr val="bg2"/>
                </a:solidFill>
              </a:rPr>
              <a:t>* WA Totals between 1979-1996 include program direction costs not attributable to a particular sub-cost</a:t>
            </a:r>
          </a:p>
        </p:txBody>
      </p:sp>
    </p:spTree>
    <p:extLst>
      <p:ext uri="{BB962C8B-B14F-4D97-AF65-F5344CB8AC3E}">
        <p14:creationId xmlns:p14="http://schemas.microsoft.com/office/powerpoint/2010/main" val="2866821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39EAE-CEFA-A21C-2789-359E71DC78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6D6237-7B3C-CF15-8723-069DE29A2729}"/>
              </a:ext>
            </a:extLst>
          </p:cNvPr>
          <p:cNvSpPr>
            <a:spLocks noGrp="1"/>
          </p:cNvSpPr>
          <p:nvPr>
            <p:ph type="title"/>
          </p:nvPr>
        </p:nvSpPr>
        <p:spPr/>
        <p:txBody>
          <a:bodyPr/>
          <a:lstStyle/>
          <a:p>
            <a:r>
              <a:rPr lang="en-US" dirty="0"/>
              <a:t>WA spending through 2025</a:t>
            </a:r>
          </a:p>
        </p:txBody>
      </p:sp>
      <p:graphicFrame>
        <p:nvGraphicFramePr>
          <p:cNvPr id="8" name="Content Placeholder 7">
            <a:extLst>
              <a:ext uri="{FF2B5EF4-FFF2-40B4-BE49-F238E27FC236}">
                <a16:creationId xmlns:a16="http://schemas.microsoft.com/office/drawing/2014/main" id="{355838F7-C359-A884-B0AA-53A2E03D075C}"/>
              </a:ext>
            </a:extLst>
          </p:cNvPr>
          <p:cNvGraphicFramePr>
            <a:graphicFrameLocks noGrp="1"/>
          </p:cNvGraphicFramePr>
          <p:nvPr>
            <p:ph sz="half" idx="1"/>
            <p:extLst>
              <p:ext uri="{D42A27DB-BD31-4B8C-83A1-F6EECF244321}">
                <p14:modId xmlns:p14="http://schemas.microsoft.com/office/powerpoint/2010/main" val="325295250"/>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8E52DF16-B7D0-1737-BE38-985554306AA0}"/>
              </a:ext>
            </a:extLst>
          </p:cNvPr>
          <p:cNvSpPr>
            <a:spLocks noGrp="1"/>
          </p:cNvSpPr>
          <p:nvPr>
            <p:ph sz="half" idx="2"/>
          </p:nvPr>
        </p:nvSpPr>
        <p:spPr/>
        <p:txBody>
          <a:bodyPr>
            <a:normAutofit fontScale="92500" lnSpcReduction="20000"/>
          </a:bodyPr>
          <a:lstStyle/>
          <a:p>
            <a:r>
              <a:rPr lang="en-US" sz="2200" dirty="0"/>
              <a:t>WA spending has increased significantly in the past ~10 years:</a:t>
            </a:r>
          </a:p>
          <a:p>
            <a:pPr lvl="1"/>
            <a:r>
              <a:rPr lang="en-US" sz="1900" b="1" dirty="0">
                <a:solidFill>
                  <a:schemeClr val="accent6"/>
                </a:solidFill>
              </a:rPr>
              <a:t>Production</a:t>
            </a:r>
            <a:r>
              <a:rPr lang="en-US" sz="1900" dirty="0">
                <a:solidFill>
                  <a:schemeClr val="accent6"/>
                </a:solidFill>
              </a:rPr>
              <a:t>: Moderate spending increases since the late Cold War, reflecting loss of institutional knowledge, stronger ESH protections, and incremental changes in production processes and weapon complexity</a:t>
            </a:r>
          </a:p>
          <a:p>
            <a:pPr lvl="1"/>
            <a:r>
              <a:rPr lang="en-US" sz="1900" b="1" dirty="0">
                <a:solidFill>
                  <a:schemeClr val="accent5"/>
                </a:solidFill>
              </a:rPr>
              <a:t>RDT&amp;E</a:t>
            </a:r>
            <a:r>
              <a:rPr lang="en-US" sz="1900" dirty="0">
                <a:solidFill>
                  <a:schemeClr val="accent5"/>
                </a:solidFill>
              </a:rPr>
              <a:t>: Significant spending increases since the late Cold War, reflecting major investments to support science-based stockpile stewardship and RDT&amp;E costs related to deferred weapon modernization programs and increasing weapons complexity</a:t>
            </a:r>
          </a:p>
          <a:p>
            <a:pPr lvl="1"/>
            <a:r>
              <a:rPr lang="en-US" sz="1900" b="1" dirty="0">
                <a:solidFill>
                  <a:srgbClr val="002060"/>
                </a:solidFill>
              </a:rPr>
              <a:t>Construction</a:t>
            </a:r>
            <a:r>
              <a:rPr lang="en-US" sz="1900" dirty="0">
                <a:solidFill>
                  <a:srgbClr val="002060"/>
                </a:solidFill>
              </a:rPr>
              <a:t>: Significant spending increases since the late Cold War in order to catch-up on  infrastructure investments not made during the 90s and early 2000s</a:t>
            </a:r>
          </a:p>
        </p:txBody>
      </p:sp>
      <p:sp>
        <p:nvSpPr>
          <p:cNvPr id="5" name="Slide Number Placeholder 4">
            <a:extLst>
              <a:ext uri="{FF2B5EF4-FFF2-40B4-BE49-F238E27FC236}">
                <a16:creationId xmlns:a16="http://schemas.microsoft.com/office/drawing/2014/main" id="{EC11EC65-AC4A-9EB8-DC3E-0B3707ADA2F4}"/>
              </a:ext>
            </a:extLst>
          </p:cNvPr>
          <p:cNvSpPr>
            <a:spLocks noGrp="1"/>
          </p:cNvSpPr>
          <p:nvPr>
            <p:ph type="sldNum" sz="quarter" idx="12"/>
          </p:nvPr>
        </p:nvSpPr>
        <p:spPr/>
        <p:txBody>
          <a:bodyPr/>
          <a:lstStyle/>
          <a:p>
            <a:fld id="{4CE2EC88-E360-4521-A384-430DE14B1277}" type="slidenum">
              <a:rPr lang="en-US" smtClean="0"/>
              <a:t>8</a:t>
            </a:fld>
            <a:endParaRPr lang="en-US"/>
          </a:p>
        </p:txBody>
      </p:sp>
      <p:sp>
        <p:nvSpPr>
          <p:cNvPr id="6" name="TextBox 5">
            <a:extLst>
              <a:ext uri="{FF2B5EF4-FFF2-40B4-BE49-F238E27FC236}">
                <a16:creationId xmlns:a16="http://schemas.microsoft.com/office/drawing/2014/main" id="{8AABCBD7-178C-479B-C033-55EEE3A242F8}"/>
              </a:ext>
            </a:extLst>
          </p:cNvPr>
          <p:cNvSpPr txBox="1"/>
          <p:nvPr/>
        </p:nvSpPr>
        <p:spPr>
          <a:xfrm>
            <a:off x="936703" y="6117519"/>
            <a:ext cx="5454572" cy="230832"/>
          </a:xfrm>
          <a:prstGeom prst="rect">
            <a:avLst/>
          </a:prstGeom>
          <a:noFill/>
        </p:spPr>
        <p:txBody>
          <a:bodyPr wrap="square" rtlCol="0">
            <a:spAutoFit/>
          </a:bodyPr>
          <a:lstStyle/>
          <a:p>
            <a:r>
              <a:rPr lang="en-US" sz="900" dirty="0">
                <a:solidFill>
                  <a:schemeClr val="bg2"/>
                </a:solidFill>
              </a:rPr>
              <a:t>* WA Totals between 1979-1996 include program direction costs not attributable to a particular sub-cost</a:t>
            </a:r>
          </a:p>
        </p:txBody>
      </p:sp>
    </p:spTree>
    <p:extLst>
      <p:ext uri="{BB962C8B-B14F-4D97-AF65-F5344CB8AC3E}">
        <p14:creationId xmlns:p14="http://schemas.microsoft.com/office/powerpoint/2010/main" val="1946182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EA6F2-2AC9-D117-2F89-338C15403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CFAA46-725F-2299-DC3D-7AFD34286EE4}"/>
              </a:ext>
            </a:extLst>
          </p:cNvPr>
          <p:cNvSpPr>
            <a:spLocks noGrp="1"/>
          </p:cNvSpPr>
          <p:nvPr>
            <p:ph type="title"/>
          </p:nvPr>
        </p:nvSpPr>
        <p:spPr/>
        <p:txBody>
          <a:bodyPr/>
          <a:lstStyle/>
          <a:p>
            <a:r>
              <a:rPr lang="en-US" dirty="0"/>
              <a:t>WA spending trend, option 1</a:t>
            </a:r>
          </a:p>
        </p:txBody>
      </p:sp>
      <p:graphicFrame>
        <p:nvGraphicFramePr>
          <p:cNvPr id="10" name="Content Placeholder 9">
            <a:extLst>
              <a:ext uri="{FF2B5EF4-FFF2-40B4-BE49-F238E27FC236}">
                <a16:creationId xmlns:a16="http://schemas.microsoft.com/office/drawing/2014/main" id="{355838F7-C359-A884-B0AA-53A2E03D075C}"/>
              </a:ext>
            </a:extLst>
          </p:cNvPr>
          <p:cNvGraphicFramePr>
            <a:graphicFrameLocks noGrp="1"/>
          </p:cNvGraphicFramePr>
          <p:nvPr>
            <p:ph sz="half" idx="1"/>
            <p:extLst>
              <p:ext uri="{D42A27DB-BD31-4B8C-83A1-F6EECF244321}">
                <p14:modId xmlns:p14="http://schemas.microsoft.com/office/powerpoint/2010/main" val="799440849"/>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2CED3330-6DEA-653A-E354-E392EC9CD607}"/>
              </a:ext>
            </a:extLst>
          </p:cNvPr>
          <p:cNvSpPr>
            <a:spLocks noGrp="1"/>
          </p:cNvSpPr>
          <p:nvPr>
            <p:ph sz="half" idx="2"/>
          </p:nvPr>
        </p:nvSpPr>
        <p:spPr/>
        <p:txBody>
          <a:bodyPr>
            <a:normAutofit/>
          </a:bodyPr>
          <a:lstStyle/>
          <a:p>
            <a:r>
              <a:rPr lang="en-US" u="sng" dirty="0"/>
              <a:t>If post-Cold War spending needs increased at the same rate</a:t>
            </a:r>
            <a:r>
              <a:rPr lang="en-US" dirty="0"/>
              <a:t> as during the Cold War, WA underspent during the period 1990-2024 by $165B</a:t>
            </a:r>
          </a:p>
          <a:p>
            <a:pPr lvl="1"/>
            <a:r>
              <a:rPr lang="en-US" dirty="0"/>
              <a:t>To catch up on deferred spending by 2035 while maintaining this Cold War-era spending trajectory would require a total investment of $400B (TY; $370B in BY25)</a:t>
            </a:r>
          </a:p>
          <a:p>
            <a:endParaRPr lang="en-US" dirty="0"/>
          </a:p>
        </p:txBody>
      </p:sp>
      <p:sp>
        <p:nvSpPr>
          <p:cNvPr id="5" name="Slide Number Placeholder 4">
            <a:extLst>
              <a:ext uri="{FF2B5EF4-FFF2-40B4-BE49-F238E27FC236}">
                <a16:creationId xmlns:a16="http://schemas.microsoft.com/office/drawing/2014/main" id="{2198D057-FEF1-CCD6-1806-D6BC2C35CB44}"/>
              </a:ext>
            </a:extLst>
          </p:cNvPr>
          <p:cNvSpPr>
            <a:spLocks noGrp="1"/>
          </p:cNvSpPr>
          <p:nvPr>
            <p:ph type="sldNum" sz="quarter" idx="12"/>
          </p:nvPr>
        </p:nvSpPr>
        <p:spPr/>
        <p:txBody>
          <a:bodyPr/>
          <a:lstStyle/>
          <a:p>
            <a:fld id="{4CE2EC88-E360-4521-A384-430DE14B1277}" type="slidenum">
              <a:rPr lang="en-US" smtClean="0"/>
              <a:t>9</a:t>
            </a:fld>
            <a:endParaRPr lang="en-US"/>
          </a:p>
        </p:txBody>
      </p:sp>
      <p:sp>
        <p:nvSpPr>
          <p:cNvPr id="8" name="TextBox 7">
            <a:extLst>
              <a:ext uri="{FF2B5EF4-FFF2-40B4-BE49-F238E27FC236}">
                <a16:creationId xmlns:a16="http://schemas.microsoft.com/office/drawing/2014/main" id="{0301C626-907B-4867-7F59-31900F43DD92}"/>
              </a:ext>
            </a:extLst>
          </p:cNvPr>
          <p:cNvSpPr txBox="1"/>
          <p:nvPr/>
        </p:nvSpPr>
        <p:spPr>
          <a:xfrm>
            <a:off x="4410075" y="3098170"/>
            <a:ext cx="620683" cy="253916"/>
          </a:xfrm>
          <a:prstGeom prst="rect">
            <a:avLst/>
          </a:prstGeom>
          <a:noFill/>
        </p:spPr>
        <p:txBody>
          <a:bodyPr wrap="none" rtlCol="0">
            <a:spAutoFit/>
          </a:bodyPr>
          <a:lstStyle/>
          <a:p>
            <a:r>
              <a:rPr lang="en-US" sz="1050" dirty="0">
                <a:latin typeface="Arial" panose="020B0604020202020204" pitchFamily="34" charset="0"/>
                <a:cs typeface="Arial" panose="020B0604020202020204" pitchFamily="34" charset="0"/>
              </a:rPr>
              <a:t>-$165B</a:t>
            </a:r>
          </a:p>
        </p:txBody>
      </p:sp>
      <p:sp>
        <p:nvSpPr>
          <p:cNvPr id="6" name="TextBox 5">
            <a:extLst>
              <a:ext uri="{FF2B5EF4-FFF2-40B4-BE49-F238E27FC236}">
                <a16:creationId xmlns:a16="http://schemas.microsoft.com/office/drawing/2014/main" id="{05918E73-539D-8A7D-27EA-91484EBD93B1}"/>
              </a:ext>
            </a:extLst>
          </p:cNvPr>
          <p:cNvSpPr txBox="1"/>
          <p:nvPr/>
        </p:nvSpPr>
        <p:spPr>
          <a:xfrm>
            <a:off x="936703" y="6117519"/>
            <a:ext cx="5454572" cy="230832"/>
          </a:xfrm>
          <a:prstGeom prst="rect">
            <a:avLst/>
          </a:prstGeom>
          <a:noFill/>
        </p:spPr>
        <p:txBody>
          <a:bodyPr wrap="square" rtlCol="0">
            <a:spAutoFit/>
          </a:bodyPr>
          <a:lstStyle/>
          <a:p>
            <a:r>
              <a:rPr lang="en-US" sz="900" dirty="0">
                <a:solidFill>
                  <a:schemeClr val="bg2"/>
                </a:solidFill>
              </a:rPr>
              <a:t>* WA Totals between 1979-1996 include program direction costs not attributable to a particular sub-cost</a:t>
            </a:r>
          </a:p>
        </p:txBody>
      </p:sp>
    </p:spTree>
    <p:extLst>
      <p:ext uri="{BB962C8B-B14F-4D97-AF65-F5344CB8AC3E}">
        <p14:creationId xmlns:p14="http://schemas.microsoft.com/office/powerpoint/2010/main" val="3310078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D46DC-2B10-CFAB-C612-67FF8BB333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E9E67D-AD51-CEDC-B40E-043932554E09}"/>
              </a:ext>
            </a:extLst>
          </p:cNvPr>
          <p:cNvSpPr>
            <a:spLocks noGrp="1"/>
          </p:cNvSpPr>
          <p:nvPr>
            <p:ph type="title"/>
          </p:nvPr>
        </p:nvSpPr>
        <p:spPr/>
        <p:txBody>
          <a:bodyPr/>
          <a:lstStyle/>
          <a:p>
            <a:r>
              <a:rPr lang="en-US" dirty="0"/>
              <a:t>WA spending trend, option 2</a:t>
            </a:r>
          </a:p>
        </p:txBody>
      </p:sp>
      <p:graphicFrame>
        <p:nvGraphicFramePr>
          <p:cNvPr id="14" name="Content Placeholder 13">
            <a:extLst>
              <a:ext uri="{FF2B5EF4-FFF2-40B4-BE49-F238E27FC236}">
                <a16:creationId xmlns:a16="http://schemas.microsoft.com/office/drawing/2014/main" id="{355838F7-C359-A884-B0AA-53A2E03D075C}"/>
              </a:ext>
            </a:extLst>
          </p:cNvPr>
          <p:cNvGraphicFramePr>
            <a:graphicFrameLocks noGrp="1"/>
          </p:cNvGraphicFramePr>
          <p:nvPr>
            <p:ph sz="half" idx="1"/>
            <p:extLst>
              <p:ext uri="{D42A27DB-BD31-4B8C-83A1-F6EECF244321}">
                <p14:modId xmlns:p14="http://schemas.microsoft.com/office/powerpoint/2010/main" val="3442362036"/>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3296903F-EB53-30F4-6C35-35CA4FF33F7F}"/>
              </a:ext>
            </a:extLst>
          </p:cNvPr>
          <p:cNvSpPr>
            <a:spLocks noGrp="1"/>
          </p:cNvSpPr>
          <p:nvPr>
            <p:ph sz="half" idx="2"/>
          </p:nvPr>
        </p:nvSpPr>
        <p:spPr/>
        <p:txBody>
          <a:bodyPr>
            <a:normAutofit fontScale="92500"/>
          </a:bodyPr>
          <a:lstStyle/>
          <a:p>
            <a:r>
              <a:rPr lang="en-US" dirty="0"/>
              <a:t>On the other hand, </a:t>
            </a:r>
            <a:r>
              <a:rPr lang="en-US" u="sng" dirty="0"/>
              <a:t>if spending needs leveled out</a:t>
            </a:r>
            <a:r>
              <a:rPr lang="en-US" dirty="0"/>
              <a:t> post-Cold War, WA underspent during the period 1990-2024 by $48B</a:t>
            </a:r>
          </a:p>
          <a:p>
            <a:pPr lvl="1"/>
            <a:r>
              <a:rPr lang="en-US" dirty="0"/>
              <a:t>WA underspent by $78B through 2016, with catch-up spending beginning in 2017</a:t>
            </a:r>
          </a:p>
          <a:p>
            <a:pPr lvl="1"/>
            <a:r>
              <a:rPr lang="en-US" dirty="0"/>
              <a:t>To catch up on deferred spending by 2035 while maintaining this Cold War-era spending trajectory would require a total investment of $190B (TY; $170B in BY25)</a:t>
            </a:r>
          </a:p>
        </p:txBody>
      </p:sp>
      <p:sp>
        <p:nvSpPr>
          <p:cNvPr id="5" name="Slide Number Placeholder 4">
            <a:extLst>
              <a:ext uri="{FF2B5EF4-FFF2-40B4-BE49-F238E27FC236}">
                <a16:creationId xmlns:a16="http://schemas.microsoft.com/office/drawing/2014/main" id="{A46FBC3A-EAF6-44A5-F488-2024748FEDFE}"/>
              </a:ext>
            </a:extLst>
          </p:cNvPr>
          <p:cNvSpPr>
            <a:spLocks noGrp="1"/>
          </p:cNvSpPr>
          <p:nvPr>
            <p:ph type="sldNum" sz="quarter" idx="12"/>
          </p:nvPr>
        </p:nvSpPr>
        <p:spPr/>
        <p:txBody>
          <a:bodyPr/>
          <a:lstStyle/>
          <a:p>
            <a:fld id="{4CE2EC88-E360-4521-A384-430DE14B1277}" type="slidenum">
              <a:rPr lang="en-US" smtClean="0"/>
              <a:t>10</a:t>
            </a:fld>
            <a:endParaRPr lang="en-US"/>
          </a:p>
        </p:txBody>
      </p:sp>
      <p:sp>
        <p:nvSpPr>
          <p:cNvPr id="8" name="TextBox 7">
            <a:extLst>
              <a:ext uri="{FF2B5EF4-FFF2-40B4-BE49-F238E27FC236}">
                <a16:creationId xmlns:a16="http://schemas.microsoft.com/office/drawing/2014/main" id="{4AC976E2-3F43-52FD-D204-939BE890D99C}"/>
              </a:ext>
            </a:extLst>
          </p:cNvPr>
          <p:cNvSpPr txBox="1"/>
          <p:nvPr/>
        </p:nvSpPr>
        <p:spPr>
          <a:xfrm>
            <a:off x="4238625" y="3298195"/>
            <a:ext cx="545342" cy="253916"/>
          </a:xfrm>
          <a:prstGeom prst="rect">
            <a:avLst/>
          </a:prstGeom>
          <a:noFill/>
        </p:spPr>
        <p:txBody>
          <a:bodyPr wrap="none" rtlCol="0">
            <a:spAutoFit/>
          </a:bodyPr>
          <a:lstStyle/>
          <a:p>
            <a:r>
              <a:rPr lang="en-US" sz="1050" dirty="0">
                <a:latin typeface="Arial" panose="020B0604020202020204" pitchFamily="34" charset="0"/>
                <a:cs typeface="Arial" panose="020B0604020202020204" pitchFamily="34" charset="0"/>
              </a:rPr>
              <a:t>-$78B</a:t>
            </a:r>
          </a:p>
        </p:txBody>
      </p:sp>
      <p:sp>
        <p:nvSpPr>
          <p:cNvPr id="10" name="TextBox 9">
            <a:extLst>
              <a:ext uri="{FF2B5EF4-FFF2-40B4-BE49-F238E27FC236}">
                <a16:creationId xmlns:a16="http://schemas.microsoft.com/office/drawing/2014/main" id="{4A48A299-69B6-ADA9-0E7A-43AEB55EEC81}"/>
              </a:ext>
            </a:extLst>
          </p:cNvPr>
          <p:cNvSpPr txBox="1"/>
          <p:nvPr/>
        </p:nvSpPr>
        <p:spPr>
          <a:xfrm>
            <a:off x="4687922" y="3668796"/>
            <a:ext cx="829073" cy="253916"/>
          </a:xfrm>
          <a:prstGeom prst="rect">
            <a:avLst/>
          </a:prstGeom>
          <a:noFill/>
        </p:spPr>
        <p:txBody>
          <a:bodyPr wrap="none" rtlCol="0">
            <a:spAutoFit/>
          </a:bodyPr>
          <a:lstStyle/>
          <a:p>
            <a:r>
              <a:rPr lang="en-US" sz="1050" dirty="0">
                <a:latin typeface="Arial" panose="020B0604020202020204" pitchFamily="34" charset="0"/>
                <a:cs typeface="Arial" panose="020B0604020202020204" pitchFamily="34" charset="0"/>
              </a:rPr>
              <a:t>Net: -$48B</a:t>
            </a:r>
          </a:p>
        </p:txBody>
      </p:sp>
      <p:sp>
        <p:nvSpPr>
          <p:cNvPr id="6" name="TextBox 5">
            <a:extLst>
              <a:ext uri="{FF2B5EF4-FFF2-40B4-BE49-F238E27FC236}">
                <a16:creationId xmlns:a16="http://schemas.microsoft.com/office/drawing/2014/main" id="{F34717C5-2195-2E97-4A59-B049B39F6594}"/>
              </a:ext>
            </a:extLst>
          </p:cNvPr>
          <p:cNvSpPr txBox="1"/>
          <p:nvPr/>
        </p:nvSpPr>
        <p:spPr>
          <a:xfrm>
            <a:off x="5227493" y="3298195"/>
            <a:ext cx="579005" cy="253916"/>
          </a:xfrm>
          <a:prstGeom prst="rect">
            <a:avLst/>
          </a:prstGeom>
          <a:noFill/>
        </p:spPr>
        <p:txBody>
          <a:bodyPr wrap="none" rtlCol="0">
            <a:spAutoFit/>
          </a:bodyPr>
          <a:lstStyle/>
          <a:p>
            <a:r>
              <a:rPr lang="en-US" sz="1050" dirty="0">
                <a:latin typeface="Arial" panose="020B0604020202020204" pitchFamily="34" charset="0"/>
                <a:cs typeface="Arial" panose="020B0604020202020204" pitchFamily="34" charset="0"/>
              </a:rPr>
              <a:t>+$30B</a:t>
            </a:r>
          </a:p>
        </p:txBody>
      </p:sp>
      <p:sp>
        <p:nvSpPr>
          <p:cNvPr id="7" name="TextBox 6">
            <a:extLst>
              <a:ext uri="{FF2B5EF4-FFF2-40B4-BE49-F238E27FC236}">
                <a16:creationId xmlns:a16="http://schemas.microsoft.com/office/drawing/2014/main" id="{5FEBB34A-3EB9-1E09-A02F-B2DF08370FAE}"/>
              </a:ext>
            </a:extLst>
          </p:cNvPr>
          <p:cNvSpPr txBox="1"/>
          <p:nvPr/>
        </p:nvSpPr>
        <p:spPr>
          <a:xfrm>
            <a:off x="936703" y="6117519"/>
            <a:ext cx="5454572" cy="230832"/>
          </a:xfrm>
          <a:prstGeom prst="rect">
            <a:avLst/>
          </a:prstGeom>
          <a:noFill/>
        </p:spPr>
        <p:txBody>
          <a:bodyPr wrap="square" rtlCol="0">
            <a:spAutoFit/>
          </a:bodyPr>
          <a:lstStyle/>
          <a:p>
            <a:r>
              <a:rPr lang="en-US" sz="900" dirty="0">
                <a:solidFill>
                  <a:schemeClr val="bg2"/>
                </a:solidFill>
              </a:rPr>
              <a:t>* WA Totals between 1979-1996 include program direction costs not attributable to a particular sub-cost</a:t>
            </a:r>
          </a:p>
        </p:txBody>
      </p:sp>
    </p:spTree>
    <p:extLst>
      <p:ext uri="{BB962C8B-B14F-4D97-AF65-F5344CB8AC3E}">
        <p14:creationId xmlns:p14="http://schemas.microsoft.com/office/powerpoint/2010/main" val="2679953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ACE35-8EDA-9869-BF54-1D94840D3C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CBA162-6433-5A6E-E662-CEEF969D425D}"/>
              </a:ext>
            </a:extLst>
          </p:cNvPr>
          <p:cNvSpPr>
            <a:spLocks noGrp="1"/>
          </p:cNvSpPr>
          <p:nvPr>
            <p:ph type="title"/>
          </p:nvPr>
        </p:nvSpPr>
        <p:spPr/>
        <p:txBody>
          <a:bodyPr/>
          <a:lstStyle/>
          <a:p>
            <a:r>
              <a:rPr lang="en-US" dirty="0"/>
              <a:t>WA spending trend through 2035</a:t>
            </a:r>
          </a:p>
        </p:txBody>
      </p:sp>
      <p:sp>
        <p:nvSpPr>
          <p:cNvPr id="3" name="Content Placeholder 2">
            <a:extLst>
              <a:ext uri="{FF2B5EF4-FFF2-40B4-BE49-F238E27FC236}">
                <a16:creationId xmlns:a16="http://schemas.microsoft.com/office/drawing/2014/main" id="{9E2ECB0E-B006-404A-8A95-75D7C5E812E9}"/>
              </a:ext>
            </a:extLst>
          </p:cNvPr>
          <p:cNvSpPr>
            <a:spLocks noGrp="1"/>
          </p:cNvSpPr>
          <p:nvPr>
            <p:ph sz="half" idx="2"/>
          </p:nvPr>
        </p:nvSpPr>
        <p:spPr/>
        <p:txBody>
          <a:bodyPr>
            <a:normAutofit/>
          </a:bodyPr>
          <a:lstStyle/>
          <a:p>
            <a:r>
              <a:rPr lang="en-US" dirty="0"/>
              <a:t>Current plan is somewhere in between</a:t>
            </a:r>
          </a:p>
          <a:p>
            <a:pPr lvl="1"/>
            <a:r>
              <a:rPr lang="en-US" dirty="0"/>
              <a:t>$220B (TY; $190B in BY25)</a:t>
            </a:r>
          </a:p>
          <a:p>
            <a:endParaRPr lang="en-US" i="1" dirty="0"/>
          </a:p>
          <a:p>
            <a:endParaRPr lang="en-US" i="1" dirty="0"/>
          </a:p>
          <a:p>
            <a:r>
              <a:rPr lang="en-US" i="1" dirty="0"/>
              <a:t>Sensitivity analysis in the backups discusses:</a:t>
            </a:r>
          </a:p>
          <a:p>
            <a:pPr lvl="1"/>
            <a:r>
              <a:rPr lang="en-US" i="1" dirty="0"/>
              <a:t>Escalation index</a:t>
            </a:r>
          </a:p>
          <a:p>
            <a:pPr lvl="1"/>
            <a:r>
              <a:rPr lang="en-US" i="1" dirty="0"/>
              <a:t>EM contribution</a:t>
            </a:r>
          </a:p>
          <a:p>
            <a:pPr lvl="1"/>
            <a:endParaRPr lang="en-US" dirty="0"/>
          </a:p>
          <a:p>
            <a:endParaRPr lang="en-US" dirty="0"/>
          </a:p>
        </p:txBody>
      </p:sp>
      <p:sp>
        <p:nvSpPr>
          <p:cNvPr id="5" name="Slide Number Placeholder 4">
            <a:extLst>
              <a:ext uri="{FF2B5EF4-FFF2-40B4-BE49-F238E27FC236}">
                <a16:creationId xmlns:a16="http://schemas.microsoft.com/office/drawing/2014/main" id="{DE893803-0997-487A-45BA-A827F62406D1}"/>
              </a:ext>
            </a:extLst>
          </p:cNvPr>
          <p:cNvSpPr>
            <a:spLocks noGrp="1"/>
          </p:cNvSpPr>
          <p:nvPr>
            <p:ph type="sldNum" sz="quarter" idx="12"/>
          </p:nvPr>
        </p:nvSpPr>
        <p:spPr/>
        <p:txBody>
          <a:bodyPr/>
          <a:lstStyle/>
          <a:p>
            <a:fld id="{4CE2EC88-E360-4521-A384-430DE14B1277}" type="slidenum">
              <a:rPr lang="en-US" smtClean="0"/>
              <a:t>11</a:t>
            </a:fld>
            <a:endParaRPr lang="en-US"/>
          </a:p>
        </p:txBody>
      </p:sp>
      <p:sp>
        <p:nvSpPr>
          <p:cNvPr id="7" name="TextBox 6">
            <a:extLst>
              <a:ext uri="{FF2B5EF4-FFF2-40B4-BE49-F238E27FC236}">
                <a16:creationId xmlns:a16="http://schemas.microsoft.com/office/drawing/2014/main" id="{E75D22DB-7CB1-3274-7F71-FBB3D136165A}"/>
              </a:ext>
            </a:extLst>
          </p:cNvPr>
          <p:cNvSpPr txBox="1"/>
          <p:nvPr/>
        </p:nvSpPr>
        <p:spPr>
          <a:xfrm>
            <a:off x="936703" y="6117519"/>
            <a:ext cx="5454572" cy="230832"/>
          </a:xfrm>
          <a:prstGeom prst="rect">
            <a:avLst/>
          </a:prstGeom>
          <a:noFill/>
        </p:spPr>
        <p:txBody>
          <a:bodyPr wrap="square" rtlCol="0">
            <a:spAutoFit/>
          </a:bodyPr>
          <a:lstStyle/>
          <a:p>
            <a:r>
              <a:rPr lang="en-US" sz="900" dirty="0">
                <a:solidFill>
                  <a:schemeClr val="bg2"/>
                </a:solidFill>
              </a:rPr>
              <a:t>* WA Totals between 1979-1996 include program direction costs not attributable to a particular sub-cost</a:t>
            </a:r>
          </a:p>
        </p:txBody>
      </p:sp>
      <p:graphicFrame>
        <p:nvGraphicFramePr>
          <p:cNvPr id="16" name="Content Placeholder 15">
            <a:extLst>
              <a:ext uri="{FF2B5EF4-FFF2-40B4-BE49-F238E27FC236}">
                <a16:creationId xmlns:a16="http://schemas.microsoft.com/office/drawing/2014/main" id="{F25FE3CD-0CF1-4B63-80D5-B1363D899CFF}"/>
              </a:ext>
            </a:extLst>
          </p:cNvPr>
          <p:cNvGraphicFramePr>
            <a:graphicFrameLocks noGrp="1"/>
          </p:cNvGraphicFramePr>
          <p:nvPr>
            <p:ph sz="half" idx="1"/>
            <p:extLst>
              <p:ext uri="{D42A27DB-BD31-4B8C-83A1-F6EECF244321}">
                <p14:modId xmlns:p14="http://schemas.microsoft.com/office/powerpoint/2010/main" val="3002289529"/>
              </p:ext>
            </p:extLst>
          </p:nvPr>
        </p:nvGraphicFramePr>
        <p:xfrm>
          <a:off x="838200" y="1469571"/>
          <a:ext cx="5454572" cy="47073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3228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03E9115-BABC-C104-75FD-0BAAF5A5065C}"/>
              </a:ext>
            </a:extLst>
          </p:cNvPr>
          <p:cNvSpPr>
            <a:spLocks noGrp="1"/>
          </p:cNvSpPr>
          <p:nvPr>
            <p:ph type="title"/>
          </p:nvPr>
        </p:nvSpPr>
        <p:spPr/>
        <p:txBody>
          <a:bodyPr/>
          <a:lstStyle/>
          <a:p>
            <a:r>
              <a:rPr lang="en-US" dirty="0"/>
              <a:t>Comparison to CBO estimate</a:t>
            </a:r>
          </a:p>
        </p:txBody>
      </p:sp>
      <p:sp>
        <p:nvSpPr>
          <p:cNvPr id="6" name="Content Placeholder 5">
            <a:extLst>
              <a:ext uri="{FF2B5EF4-FFF2-40B4-BE49-F238E27FC236}">
                <a16:creationId xmlns:a16="http://schemas.microsoft.com/office/drawing/2014/main" id="{3329BC75-EADA-2A12-83BD-E9C13D53CCA1}"/>
              </a:ext>
            </a:extLst>
          </p:cNvPr>
          <p:cNvSpPr>
            <a:spLocks noGrp="1"/>
          </p:cNvSpPr>
          <p:nvPr>
            <p:ph idx="1"/>
          </p:nvPr>
        </p:nvSpPr>
        <p:spPr/>
        <p:txBody>
          <a:bodyPr>
            <a:normAutofit fontScale="92500"/>
          </a:bodyPr>
          <a:lstStyle/>
          <a:p>
            <a:r>
              <a:rPr lang="en-US" dirty="0"/>
              <a:t>PA&amp;E estimates that stockpile and infrastructure modernization investments over the next ten years are projected to cost between $190-400 billion</a:t>
            </a:r>
          </a:p>
          <a:p>
            <a:r>
              <a:rPr lang="en-US" dirty="0"/>
              <a:t>For comparison, an April 2025 CBO report projects a total cost of $295 billion over the same period</a:t>
            </a:r>
          </a:p>
          <a:p>
            <a:pPr lvl="1"/>
            <a:r>
              <a:rPr lang="en-US" dirty="0"/>
              <a:t>Source: </a:t>
            </a:r>
            <a:r>
              <a:rPr lang="en-US" dirty="0">
                <a:hlinkClick r:id="rId2"/>
              </a:rPr>
              <a:t>Projected Costs of U.S. Nuclear Forces, 2025 to 2034 | Congressional Budget Office</a:t>
            </a:r>
            <a:endParaRPr lang="en-US" dirty="0"/>
          </a:p>
          <a:p>
            <a:r>
              <a:rPr lang="en-US" dirty="0"/>
              <a:t>However, the CBO estimate is not an apples-to-apples comparison due to scope differences between the two estimates</a:t>
            </a:r>
          </a:p>
          <a:p>
            <a:pPr lvl="1"/>
            <a:r>
              <a:rPr lang="en-US" dirty="0"/>
              <a:t>For example, CBO’s estimate includes costs for naval nuclear reactors but excludes retired weapons dismantlement</a:t>
            </a:r>
          </a:p>
          <a:p>
            <a:endParaRPr lang="en-US" dirty="0"/>
          </a:p>
        </p:txBody>
      </p:sp>
      <p:sp>
        <p:nvSpPr>
          <p:cNvPr id="2" name="Slide Number Placeholder 1">
            <a:extLst>
              <a:ext uri="{FF2B5EF4-FFF2-40B4-BE49-F238E27FC236}">
                <a16:creationId xmlns:a16="http://schemas.microsoft.com/office/drawing/2014/main" id="{68AC5C9B-88FD-7BE8-589F-E1BA586A6921}"/>
              </a:ext>
            </a:extLst>
          </p:cNvPr>
          <p:cNvSpPr>
            <a:spLocks noGrp="1"/>
          </p:cNvSpPr>
          <p:nvPr>
            <p:ph type="sldNum" sz="quarter" idx="12"/>
          </p:nvPr>
        </p:nvSpPr>
        <p:spPr/>
        <p:txBody>
          <a:bodyPr/>
          <a:lstStyle/>
          <a:p>
            <a:fld id="{4CE2EC88-E360-4521-A384-430DE14B1277}" type="slidenum">
              <a:rPr lang="en-US" smtClean="0"/>
              <a:t>12</a:t>
            </a:fld>
            <a:endParaRPr lang="en-US"/>
          </a:p>
        </p:txBody>
      </p:sp>
    </p:spTree>
    <p:extLst>
      <p:ext uri="{BB962C8B-B14F-4D97-AF65-F5344CB8AC3E}">
        <p14:creationId xmlns:p14="http://schemas.microsoft.com/office/powerpoint/2010/main" val="825510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6B108-90B4-ADEB-C729-847AFCEC2A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E6F45-9D08-DE54-C785-F28B986BB0B3}"/>
              </a:ext>
            </a:extLst>
          </p:cNvPr>
          <p:cNvSpPr>
            <a:spLocks noGrp="1"/>
          </p:cNvSpPr>
          <p:nvPr>
            <p:ph type="title"/>
          </p:nvPr>
        </p:nvSpPr>
        <p:spPr/>
        <p:txBody>
          <a:bodyPr/>
          <a:lstStyle/>
          <a:p>
            <a:r>
              <a:rPr lang="en-US" dirty="0"/>
              <a:t>WA spending trend through 2050</a:t>
            </a:r>
          </a:p>
        </p:txBody>
      </p:sp>
      <p:sp>
        <p:nvSpPr>
          <p:cNvPr id="3" name="Content Placeholder 2">
            <a:extLst>
              <a:ext uri="{FF2B5EF4-FFF2-40B4-BE49-F238E27FC236}">
                <a16:creationId xmlns:a16="http://schemas.microsoft.com/office/drawing/2014/main" id="{3B20E881-9664-AF89-40E7-5BCAC224AF1F}"/>
              </a:ext>
            </a:extLst>
          </p:cNvPr>
          <p:cNvSpPr>
            <a:spLocks noGrp="1"/>
          </p:cNvSpPr>
          <p:nvPr>
            <p:ph sz="half" idx="2"/>
          </p:nvPr>
        </p:nvSpPr>
        <p:spPr/>
        <p:txBody>
          <a:bodyPr>
            <a:normAutofit lnSpcReduction="10000"/>
          </a:bodyPr>
          <a:lstStyle/>
          <a:p>
            <a:r>
              <a:rPr lang="en-US" dirty="0"/>
              <a:t>SSMP estimate extends to 2050</a:t>
            </a:r>
          </a:p>
          <a:p>
            <a:pPr lvl="1"/>
            <a:r>
              <a:rPr lang="en-US" dirty="0"/>
              <a:t>$680B (TY; $460B in BY25)</a:t>
            </a:r>
          </a:p>
          <a:p>
            <a:r>
              <a:rPr lang="en-US" dirty="0"/>
              <a:t>However, NWC has repeatedly expressed interest in changing requirements, such as modifying characteristics or adding programs</a:t>
            </a:r>
          </a:p>
          <a:p>
            <a:pPr lvl="1"/>
            <a:r>
              <a:rPr lang="en-US" b="1" dirty="0"/>
              <a:t>Can we tie future costs to requirements?</a:t>
            </a:r>
            <a:endParaRPr lang="en-US" dirty="0"/>
          </a:p>
          <a:p>
            <a:endParaRPr lang="en-US" dirty="0"/>
          </a:p>
        </p:txBody>
      </p:sp>
      <p:sp>
        <p:nvSpPr>
          <p:cNvPr id="5" name="Slide Number Placeholder 4">
            <a:extLst>
              <a:ext uri="{FF2B5EF4-FFF2-40B4-BE49-F238E27FC236}">
                <a16:creationId xmlns:a16="http://schemas.microsoft.com/office/drawing/2014/main" id="{AE6B90B2-D4B3-9BE5-474C-E930774F18D4}"/>
              </a:ext>
            </a:extLst>
          </p:cNvPr>
          <p:cNvSpPr>
            <a:spLocks noGrp="1"/>
          </p:cNvSpPr>
          <p:nvPr>
            <p:ph type="sldNum" sz="quarter" idx="12"/>
          </p:nvPr>
        </p:nvSpPr>
        <p:spPr/>
        <p:txBody>
          <a:bodyPr/>
          <a:lstStyle/>
          <a:p>
            <a:fld id="{4CE2EC88-E360-4521-A384-430DE14B1277}" type="slidenum">
              <a:rPr lang="en-US" smtClean="0"/>
              <a:t>13</a:t>
            </a:fld>
            <a:endParaRPr lang="en-US"/>
          </a:p>
        </p:txBody>
      </p:sp>
      <p:sp>
        <p:nvSpPr>
          <p:cNvPr id="7" name="TextBox 6">
            <a:extLst>
              <a:ext uri="{FF2B5EF4-FFF2-40B4-BE49-F238E27FC236}">
                <a16:creationId xmlns:a16="http://schemas.microsoft.com/office/drawing/2014/main" id="{3782686D-421B-ABD1-E251-D732799D5A5A}"/>
              </a:ext>
            </a:extLst>
          </p:cNvPr>
          <p:cNvSpPr txBox="1"/>
          <p:nvPr/>
        </p:nvSpPr>
        <p:spPr>
          <a:xfrm>
            <a:off x="936703" y="6117519"/>
            <a:ext cx="5454572" cy="230832"/>
          </a:xfrm>
          <a:prstGeom prst="rect">
            <a:avLst/>
          </a:prstGeom>
          <a:noFill/>
        </p:spPr>
        <p:txBody>
          <a:bodyPr wrap="square" rtlCol="0">
            <a:spAutoFit/>
          </a:bodyPr>
          <a:lstStyle/>
          <a:p>
            <a:r>
              <a:rPr lang="en-US" sz="900" dirty="0">
                <a:solidFill>
                  <a:schemeClr val="bg2"/>
                </a:solidFill>
              </a:rPr>
              <a:t>* WA Totals between 1979-1996 include program direction costs not attributable to a particular sub-cost</a:t>
            </a:r>
          </a:p>
        </p:txBody>
      </p:sp>
      <p:graphicFrame>
        <p:nvGraphicFramePr>
          <p:cNvPr id="16" name="Content Placeholder 15">
            <a:extLst>
              <a:ext uri="{FF2B5EF4-FFF2-40B4-BE49-F238E27FC236}">
                <a16:creationId xmlns:a16="http://schemas.microsoft.com/office/drawing/2014/main" id="{68ACF391-3DE3-66BA-E238-2C7BFA8CF782}"/>
              </a:ext>
            </a:extLst>
          </p:cNvPr>
          <p:cNvGraphicFramePr>
            <a:graphicFrameLocks noGrp="1"/>
          </p:cNvGraphicFramePr>
          <p:nvPr>
            <p:ph sz="half" idx="1"/>
          </p:nvPr>
        </p:nvGraphicFramePr>
        <p:xfrm>
          <a:off x="838200" y="1469571"/>
          <a:ext cx="5454572" cy="47073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4905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1595D-D6C1-31F9-0249-3A7AA5EE10B7}"/>
              </a:ext>
            </a:extLst>
          </p:cNvPr>
          <p:cNvSpPr>
            <a:spLocks noGrp="1"/>
          </p:cNvSpPr>
          <p:nvPr>
            <p:ph type="title"/>
          </p:nvPr>
        </p:nvSpPr>
        <p:spPr/>
        <p:txBody>
          <a:bodyPr/>
          <a:lstStyle/>
          <a:p>
            <a:r>
              <a:rPr lang="en-US" dirty="0"/>
              <a:t>RPD Background</a:t>
            </a:r>
          </a:p>
        </p:txBody>
      </p:sp>
      <p:sp>
        <p:nvSpPr>
          <p:cNvPr id="3" name="Content Placeholder 2">
            <a:extLst>
              <a:ext uri="{FF2B5EF4-FFF2-40B4-BE49-F238E27FC236}">
                <a16:creationId xmlns:a16="http://schemas.microsoft.com/office/drawing/2014/main" id="{A1A47ADC-F197-F83A-D6F3-6676DB0638CB}"/>
              </a:ext>
            </a:extLst>
          </p:cNvPr>
          <p:cNvSpPr>
            <a:spLocks noGrp="1"/>
          </p:cNvSpPr>
          <p:nvPr>
            <p:ph idx="1"/>
          </p:nvPr>
        </p:nvSpPr>
        <p:spPr/>
        <p:txBody>
          <a:bodyPr>
            <a:normAutofit/>
          </a:bodyPr>
          <a:lstStyle/>
          <a:p>
            <a:r>
              <a:rPr lang="en-US" dirty="0"/>
              <a:t>The Requirements Planning Document (RPD) outlines the plan of record for the weapons modernization and sustainment schedule</a:t>
            </a:r>
          </a:p>
          <a:p>
            <a:pPr lvl="1"/>
            <a:r>
              <a:rPr lang="en-US" dirty="0"/>
              <a:t>(</a:t>
            </a:r>
            <a:r>
              <a:rPr lang="en-US" i="1" dirty="0"/>
              <a:t>The required number of WR weapons systems that the NNSA must deliver to the DoD</a:t>
            </a:r>
            <a:r>
              <a:rPr lang="en-US" dirty="0"/>
              <a:t>)</a:t>
            </a:r>
          </a:p>
          <a:p>
            <a:r>
              <a:rPr lang="en-US" dirty="0"/>
              <a:t>Developed by the Nuclear Weapons Council (NWC) and typically updated every 1-2 years</a:t>
            </a:r>
          </a:p>
          <a:p>
            <a:pPr lvl="1"/>
            <a:r>
              <a:rPr lang="en-US" dirty="0"/>
              <a:t>Vital for cross-department multidecadal planning</a:t>
            </a:r>
          </a:p>
          <a:p>
            <a:pPr lvl="1"/>
            <a:r>
              <a:rPr lang="en-US" dirty="0"/>
              <a:t>Serves as the key forum to resolve issues concerning DoD military requirements in relation to NNSA capacity and capability</a:t>
            </a:r>
          </a:p>
        </p:txBody>
      </p:sp>
    </p:spTree>
    <p:extLst>
      <p:ext uri="{BB962C8B-B14F-4D97-AF65-F5344CB8AC3E}">
        <p14:creationId xmlns:p14="http://schemas.microsoft.com/office/powerpoint/2010/main" val="4177637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C227E-DBC7-43EC-DCEE-C8B30A4A3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10AC35-2A5A-B280-12E7-FDA1916146B2}"/>
              </a:ext>
            </a:extLst>
          </p:cNvPr>
          <p:cNvSpPr>
            <a:spLocks noGrp="1"/>
          </p:cNvSpPr>
          <p:nvPr>
            <p:ph type="title"/>
          </p:nvPr>
        </p:nvSpPr>
        <p:spPr/>
        <p:txBody>
          <a:bodyPr>
            <a:normAutofit/>
          </a:bodyPr>
          <a:lstStyle/>
          <a:p>
            <a:r>
              <a:rPr lang="en-US" dirty="0"/>
              <a:t>Study Background</a:t>
            </a:r>
          </a:p>
        </p:txBody>
      </p:sp>
      <p:sp>
        <p:nvSpPr>
          <p:cNvPr id="3" name="Content Placeholder 2">
            <a:extLst>
              <a:ext uri="{FF2B5EF4-FFF2-40B4-BE49-F238E27FC236}">
                <a16:creationId xmlns:a16="http://schemas.microsoft.com/office/drawing/2014/main" id="{BBAB4E02-B830-D52F-FE0F-324B8871C55E}"/>
              </a:ext>
            </a:extLst>
          </p:cNvPr>
          <p:cNvSpPr>
            <a:spLocks noGrp="1"/>
          </p:cNvSpPr>
          <p:nvPr>
            <p:ph idx="1"/>
          </p:nvPr>
        </p:nvSpPr>
        <p:spPr/>
        <p:txBody>
          <a:bodyPr>
            <a:normAutofit fontScale="85000" lnSpcReduction="20000"/>
          </a:bodyPr>
          <a:lstStyle/>
          <a:p>
            <a:r>
              <a:rPr lang="en-US" dirty="0"/>
              <a:t>In FY24, NNSA Office of Policy and Requirements (NA-181) requested PA&amp;E’s support on a study examining cost impacts of hypothetical RPD scenarios</a:t>
            </a:r>
          </a:p>
          <a:p>
            <a:pPr lvl="1"/>
            <a:r>
              <a:rPr lang="en-US" dirty="0"/>
              <a:t>Initial one-time effort is now developing into an enduring planning capability potentially spanning multiple offices</a:t>
            </a:r>
          </a:p>
          <a:p>
            <a:r>
              <a:rPr lang="en-US" dirty="0"/>
              <a:t>Scope:</a:t>
            </a:r>
          </a:p>
          <a:p>
            <a:pPr lvl="1"/>
            <a:r>
              <a:rPr lang="en-US" dirty="0"/>
              <a:t>Weapons program development and production (mainly NA-125 costs)</a:t>
            </a:r>
          </a:p>
          <a:p>
            <a:pPr lvl="1"/>
            <a:r>
              <a:rPr lang="en-US" dirty="0"/>
              <a:t>Line-item facilities and major equipment which directly support production</a:t>
            </a:r>
          </a:p>
          <a:p>
            <a:r>
              <a:rPr lang="en-US" dirty="0"/>
              <a:t>Exclusions:</a:t>
            </a:r>
          </a:p>
          <a:p>
            <a:pPr lvl="1"/>
            <a:r>
              <a:rPr lang="en-US" dirty="0"/>
              <a:t>Programmatic work not directly tied to weapons programs</a:t>
            </a:r>
          </a:p>
          <a:p>
            <a:pPr lvl="1"/>
            <a:r>
              <a:rPr lang="en-US" dirty="0"/>
              <a:t>Minor constructions</a:t>
            </a:r>
          </a:p>
          <a:p>
            <a:pPr lvl="1"/>
            <a:r>
              <a:rPr lang="en-US" dirty="0"/>
              <a:t>Facility operations and maintenance</a:t>
            </a:r>
          </a:p>
          <a:p>
            <a:pPr lvl="1"/>
            <a:r>
              <a:rPr lang="en-US" dirty="0"/>
              <a:t>Supporting infrastructure</a:t>
            </a:r>
          </a:p>
          <a:p>
            <a:pPr lvl="1"/>
            <a:r>
              <a:rPr lang="en-US" dirty="0"/>
              <a:t>RDT&amp;E infrastructure</a:t>
            </a:r>
          </a:p>
        </p:txBody>
      </p:sp>
    </p:spTree>
    <p:extLst>
      <p:ext uri="{BB962C8B-B14F-4D97-AF65-F5344CB8AC3E}">
        <p14:creationId xmlns:p14="http://schemas.microsoft.com/office/powerpoint/2010/main" val="458198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45609-4D49-1287-CA3B-1720A4D3AFB8}"/>
              </a:ext>
            </a:extLst>
          </p:cNvPr>
          <p:cNvSpPr>
            <a:spLocks noGrp="1"/>
          </p:cNvSpPr>
          <p:nvPr>
            <p:ph type="title"/>
          </p:nvPr>
        </p:nvSpPr>
        <p:spPr/>
        <p:txBody>
          <a:bodyPr/>
          <a:lstStyle/>
          <a:p>
            <a:r>
              <a:rPr lang="en-US" dirty="0"/>
              <a:t>Weapons Programs Approach</a:t>
            </a:r>
          </a:p>
        </p:txBody>
      </p:sp>
      <p:sp>
        <p:nvSpPr>
          <p:cNvPr id="3" name="Content Placeholder 2">
            <a:extLst>
              <a:ext uri="{FF2B5EF4-FFF2-40B4-BE49-F238E27FC236}">
                <a16:creationId xmlns:a16="http://schemas.microsoft.com/office/drawing/2014/main" id="{1C60FA5B-0343-5315-D0F1-CD63DFC42480}"/>
              </a:ext>
            </a:extLst>
          </p:cNvPr>
          <p:cNvSpPr>
            <a:spLocks noGrp="1"/>
          </p:cNvSpPr>
          <p:nvPr>
            <p:ph idx="1"/>
          </p:nvPr>
        </p:nvSpPr>
        <p:spPr/>
        <p:txBody>
          <a:bodyPr/>
          <a:lstStyle/>
          <a:p>
            <a:r>
              <a:rPr lang="en-US" dirty="0"/>
              <a:t>Phased cost profiles for each proposed system are estimated using the Major Modernization Model (MMM)</a:t>
            </a:r>
          </a:p>
          <a:p>
            <a:r>
              <a:rPr lang="en-US" dirty="0"/>
              <a:t>MMM inputs for each weapon system:</a:t>
            </a:r>
          </a:p>
          <a:p>
            <a:pPr lvl="1"/>
            <a:r>
              <a:rPr lang="en-US" dirty="0"/>
              <a:t>FPU and LPU dates</a:t>
            </a:r>
          </a:p>
          <a:p>
            <a:pPr lvl="2"/>
            <a:r>
              <a:rPr lang="en-US" b="1" dirty="0"/>
              <a:t>Source:</a:t>
            </a:r>
            <a:r>
              <a:rPr lang="en-US" dirty="0"/>
              <a:t> RPD scenario</a:t>
            </a:r>
          </a:p>
          <a:p>
            <a:pPr lvl="1"/>
            <a:r>
              <a:rPr lang="en-US" dirty="0"/>
              <a:t>Production quantities</a:t>
            </a:r>
          </a:p>
          <a:p>
            <a:pPr lvl="2"/>
            <a:r>
              <a:rPr lang="en-US" b="1" dirty="0"/>
              <a:t>Source:</a:t>
            </a:r>
            <a:r>
              <a:rPr lang="en-US" dirty="0"/>
              <a:t> RPD scenario</a:t>
            </a:r>
          </a:p>
          <a:p>
            <a:pPr lvl="1"/>
            <a:r>
              <a:rPr lang="en-US" dirty="0"/>
              <a:t>SCORE complexity factors:</a:t>
            </a:r>
          </a:p>
          <a:p>
            <a:pPr lvl="2"/>
            <a:r>
              <a:rPr lang="en-US" b="1" dirty="0"/>
              <a:t>Source:</a:t>
            </a:r>
            <a:r>
              <a:rPr lang="en-US" dirty="0"/>
              <a:t> SCORE process (for known systems)</a:t>
            </a:r>
          </a:p>
          <a:p>
            <a:pPr lvl="2"/>
            <a:r>
              <a:rPr lang="en-US" b="1" dirty="0"/>
              <a:t>Source:</a:t>
            </a:r>
            <a:r>
              <a:rPr lang="en-US" dirty="0"/>
              <a:t> SCORE from an analogous system (for new/unknown systems)</a:t>
            </a:r>
          </a:p>
        </p:txBody>
      </p:sp>
    </p:spTree>
    <p:extLst>
      <p:ext uri="{BB962C8B-B14F-4D97-AF65-F5344CB8AC3E}">
        <p14:creationId xmlns:p14="http://schemas.microsoft.com/office/powerpoint/2010/main" val="1348169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9A290-F271-FDC2-CE72-6544DB8E2C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7F57EF-0130-661A-3F39-D761E546768A}"/>
              </a:ext>
            </a:extLst>
          </p:cNvPr>
          <p:cNvSpPr>
            <a:spLocks noGrp="1"/>
          </p:cNvSpPr>
          <p:nvPr>
            <p:ph type="title"/>
          </p:nvPr>
        </p:nvSpPr>
        <p:spPr/>
        <p:txBody>
          <a:bodyPr>
            <a:normAutofit/>
          </a:bodyPr>
          <a:lstStyle/>
          <a:p>
            <a:r>
              <a:rPr lang="en-US" dirty="0"/>
              <a:t>Infrastructure Approach (Ideally)</a:t>
            </a:r>
          </a:p>
        </p:txBody>
      </p:sp>
      <p:graphicFrame>
        <p:nvGraphicFramePr>
          <p:cNvPr id="4" name="Diagram 3">
            <a:extLst>
              <a:ext uri="{FF2B5EF4-FFF2-40B4-BE49-F238E27FC236}">
                <a16:creationId xmlns:a16="http://schemas.microsoft.com/office/drawing/2014/main" id="{E9EB59AE-59D4-4FCF-D4E0-18773A4BBF85}"/>
              </a:ext>
            </a:extLst>
          </p:cNvPr>
          <p:cNvGraphicFramePr/>
          <p:nvPr>
            <p:extLst>
              <p:ext uri="{D42A27DB-BD31-4B8C-83A1-F6EECF244321}">
                <p14:modId xmlns:p14="http://schemas.microsoft.com/office/powerpoint/2010/main" val="1581518925"/>
              </p:ext>
            </p:extLst>
          </p:nvPr>
        </p:nvGraphicFramePr>
        <p:xfrm>
          <a:off x="476694" y="1860698"/>
          <a:ext cx="10877105" cy="40510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5891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F7FE4-F0D5-01F8-EC9C-63BF16A40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7CF54-9E26-2CC6-B398-C119FFD9542E}"/>
              </a:ext>
            </a:extLst>
          </p:cNvPr>
          <p:cNvSpPr>
            <a:spLocks noGrp="1"/>
          </p:cNvSpPr>
          <p:nvPr>
            <p:ph type="title"/>
          </p:nvPr>
        </p:nvSpPr>
        <p:spPr/>
        <p:txBody>
          <a:bodyPr>
            <a:normAutofit/>
          </a:bodyPr>
          <a:lstStyle/>
          <a:p>
            <a:r>
              <a:rPr lang="en-US" dirty="0"/>
              <a:t>Infrastructure Approach (Today)</a:t>
            </a:r>
          </a:p>
        </p:txBody>
      </p:sp>
      <p:graphicFrame>
        <p:nvGraphicFramePr>
          <p:cNvPr id="4" name="Diagram 3">
            <a:extLst>
              <a:ext uri="{FF2B5EF4-FFF2-40B4-BE49-F238E27FC236}">
                <a16:creationId xmlns:a16="http://schemas.microsoft.com/office/drawing/2014/main" id="{D2D5CD25-5106-4FF1-70F2-CFF7073B9E4D}"/>
              </a:ext>
            </a:extLst>
          </p:cNvPr>
          <p:cNvGraphicFramePr/>
          <p:nvPr>
            <p:extLst>
              <p:ext uri="{D42A27DB-BD31-4B8C-83A1-F6EECF244321}">
                <p14:modId xmlns:p14="http://schemas.microsoft.com/office/powerpoint/2010/main" val="3129908310"/>
              </p:ext>
            </p:extLst>
          </p:nvPr>
        </p:nvGraphicFramePr>
        <p:xfrm>
          <a:off x="476694" y="1860698"/>
          <a:ext cx="10877105" cy="40510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5861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E7EB8B5-21C3-3DD3-218B-784512AA9C04}"/>
              </a:ext>
            </a:extLst>
          </p:cNvPr>
          <p:cNvSpPr txBox="1"/>
          <p:nvPr/>
        </p:nvSpPr>
        <p:spPr>
          <a:xfrm>
            <a:off x="6994749" y="3338825"/>
            <a:ext cx="4640482" cy="923330"/>
          </a:xfrm>
          <a:prstGeom prst="rect">
            <a:avLst/>
          </a:prstGeom>
          <a:noFill/>
        </p:spPr>
        <p:txBody>
          <a:bodyPr wrap="square" rtlCol="0">
            <a:spAutoFit/>
          </a:bodyPr>
          <a:lstStyle/>
          <a:p>
            <a:r>
              <a:rPr lang="en-US" sz="5400" dirty="0">
                <a:solidFill>
                  <a:schemeClr val="bg1">
                    <a:lumMod val="85000"/>
                  </a:schemeClr>
                </a:solidFill>
              </a:rPr>
              <a:t>Notional Data</a:t>
            </a:r>
          </a:p>
        </p:txBody>
      </p:sp>
      <p:sp>
        <p:nvSpPr>
          <p:cNvPr id="2" name="Title 1">
            <a:extLst>
              <a:ext uri="{FF2B5EF4-FFF2-40B4-BE49-F238E27FC236}">
                <a16:creationId xmlns:a16="http://schemas.microsoft.com/office/drawing/2014/main" id="{0AF86A43-ECE6-A942-D733-5238D955C36F}"/>
              </a:ext>
            </a:extLst>
          </p:cNvPr>
          <p:cNvSpPr>
            <a:spLocks noGrp="1"/>
          </p:cNvSpPr>
          <p:nvPr>
            <p:ph type="title"/>
          </p:nvPr>
        </p:nvSpPr>
        <p:spPr/>
        <p:txBody>
          <a:bodyPr/>
          <a:lstStyle/>
          <a:p>
            <a:r>
              <a:rPr lang="en-US" dirty="0"/>
              <a:t>Estimating Capacity Gaps</a:t>
            </a:r>
          </a:p>
        </p:txBody>
      </p:sp>
      <p:sp>
        <p:nvSpPr>
          <p:cNvPr id="3" name="Content Placeholder 2">
            <a:extLst>
              <a:ext uri="{FF2B5EF4-FFF2-40B4-BE49-F238E27FC236}">
                <a16:creationId xmlns:a16="http://schemas.microsoft.com/office/drawing/2014/main" id="{8993FD16-05F3-8A41-111D-7560A90206F8}"/>
              </a:ext>
            </a:extLst>
          </p:cNvPr>
          <p:cNvSpPr>
            <a:spLocks noGrp="1"/>
          </p:cNvSpPr>
          <p:nvPr>
            <p:ph sz="half" idx="1"/>
          </p:nvPr>
        </p:nvSpPr>
        <p:spPr>
          <a:xfrm>
            <a:off x="838200" y="1628856"/>
            <a:ext cx="5181600" cy="4351338"/>
          </a:xfrm>
        </p:spPr>
        <p:txBody>
          <a:bodyPr>
            <a:normAutofit fontScale="92500" lnSpcReduction="10000"/>
          </a:bodyPr>
          <a:lstStyle/>
          <a:p>
            <a:r>
              <a:rPr lang="en-US" dirty="0"/>
              <a:t>Use SCORE complexity factors to convert RPD quantities into B61-12 equivalent units</a:t>
            </a:r>
          </a:p>
          <a:p>
            <a:r>
              <a:rPr lang="en-US" dirty="0"/>
              <a:t>Compare future scenario peak demand with current Program of Record peak demand</a:t>
            </a:r>
          </a:p>
          <a:p>
            <a:r>
              <a:rPr lang="en-US" dirty="0"/>
              <a:t>Capacity gap range is between:</a:t>
            </a:r>
          </a:p>
          <a:p>
            <a:pPr lvl="1"/>
            <a:r>
              <a:rPr lang="en-US" dirty="0"/>
              <a:t>Zero </a:t>
            </a:r>
          </a:p>
          <a:p>
            <a:pPr lvl="2"/>
            <a:r>
              <a:rPr lang="en-US" dirty="0"/>
              <a:t>Current infrastructure can absorb all additional demand</a:t>
            </a:r>
          </a:p>
          <a:p>
            <a:pPr lvl="1"/>
            <a:r>
              <a:rPr lang="en-US" dirty="0"/>
              <a:t>Peak-to-peak difference</a:t>
            </a:r>
          </a:p>
          <a:p>
            <a:pPr lvl="2"/>
            <a:r>
              <a:rPr lang="en-US" dirty="0"/>
              <a:t>Current infrastructure cannot absorb any additional demand</a:t>
            </a:r>
          </a:p>
          <a:p>
            <a:endParaRPr lang="en-US" dirty="0"/>
          </a:p>
        </p:txBody>
      </p:sp>
      <p:grpSp>
        <p:nvGrpSpPr>
          <p:cNvPr id="10" name="Group 9">
            <a:extLst>
              <a:ext uri="{FF2B5EF4-FFF2-40B4-BE49-F238E27FC236}">
                <a16:creationId xmlns:a16="http://schemas.microsoft.com/office/drawing/2014/main" id="{BAF783CF-7F6C-E9B2-C300-E70D09AA70AA}"/>
              </a:ext>
            </a:extLst>
          </p:cNvPr>
          <p:cNvGrpSpPr/>
          <p:nvPr/>
        </p:nvGrpSpPr>
        <p:grpSpPr>
          <a:xfrm>
            <a:off x="6356429" y="1629142"/>
            <a:ext cx="5357150" cy="4351338"/>
            <a:chOff x="0" y="0"/>
            <a:chExt cx="4572000" cy="2743200"/>
          </a:xfrm>
        </p:grpSpPr>
        <p:graphicFrame>
          <p:nvGraphicFramePr>
            <p:cNvPr id="11" name="Chart 10">
              <a:extLst>
                <a:ext uri="{FF2B5EF4-FFF2-40B4-BE49-F238E27FC236}">
                  <a16:creationId xmlns:a16="http://schemas.microsoft.com/office/drawing/2014/main" id="{7AEB17B9-EDB8-0515-6C97-0C672704EB90}"/>
                </a:ext>
              </a:extLst>
            </p:cNvPr>
            <p:cNvGraphicFramePr/>
            <p:nvPr>
              <p:extLst>
                <p:ext uri="{D42A27DB-BD31-4B8C-83A1-F6EECF244321}">
                  <p14:modId xmlns:p14="http://schemas.microsoft.com/office/powerpoint/2010/main" val="4270017736"/>
                </p:ext>
              </p:extLst>
            </p:nvPr>
          </p:nvGraphicFramePr>
          <p:xfrm>
            <a:off x="0" y="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2">
              <a:extLst>
                <a:ext uri="{FF2B5EF4-FFF2-40B4-BE49-F238E27FC236}">
                  <a16:creationId xmlns:a16="http://schemas.microsoft.com/office/drawing/2014/main" id="{5C8AF84D-497E-0A4E-D31F-51E9C3C85475}"/>
                </a:ext>
              </a:extLst>
            </p:cNvPr>
            <p:cNvSpPr txBox="1"/>
            <p:nvPr/>
          </p:nvSpPr>
          <p:spPr>
            <a:xfrm>
              <a:off x="728662" y="428625"/>
              <a:ext cx="585788" cy="30003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600">
                  <a:solidFill>
                    <a:schemeClr val="accent2"/>
                  </a:solidFill>
                </a:rPr>
                <a:t>+X%</a:t>
              </a:r>
            </a:p>
          </p:txBody>
        </p:sp>
        <p:cxnSp>
          <p:nvCxnSpPr>
            <p:cNvPr id="13" name="Straight Arrow Connector 12">
              <a:extLst>
                <a:ext uri="{FF2B5EF4-FFF2-40B4-BE49-F238E27FC236}">
                  <a16:creationId xmlns:a16="http://schemas.microsoft.com/office/drawing/2014/main" id="{86B121EE-3EBB-4635-6B83-53235EE67A09}"/>
                </a:ext>
              </a:extLst>
            </p:cNvPr>
            <p:cNvCxnSpPr/>
            <p:nvPr/>
          </p:nvCxnSpPr>
          <p:spPr>
            <a:xfrm flipV="1">
              <a:off x="733425" y="319088"/>
              <a:ext cx="0" cy="514350"/>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3668921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8FFF2-7252-9B65-3D49-1D07B2EE5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35C15A-9F55-6855-F6F5-67ED91AA8F1D}"/>
              </a:ext>
            </a:extLst>
          </p:cNvPr>
          <p:cNvSpPr>
            <a:spLocks noGrp="1"/>
          </p:cNvSpPr>
          <p:nvPr>
            <p:ph type="title"/>
          </p:nvPr>
        </p:nvSpPr>
        <p:spPr/>
        <p:txBody>
          <a:bodyPr>
            <a:normAutofit/>
          </a:bodyPr>
          <a:lstStyle/>
          <a:p>
            <a:r>
              <a:rPr lang="en-US" dirty="0"/>
              <a:t>Estimating Facility Costs</a:t>
            </a:r>
          </a:p>
        </p:txBody>
      </p:sp>
      <p:graphicFrame>
        <p:nvGraphicFramePr>
          <p:cNvPr id="5" name="Content Placeholder 4">
            <a:extLst>
              <a:ext uri="{FF2B5EF4-FFF2-40B4-BE49-F238E27FC236}">
                <a16:creationId xmlns:a16="http://schemas.microsoft.com/office/drawing/2014/main" id="{5A74C676-0DA0-F8B0-243F-156AABD1EBC8}"/>
              </a:ext>
            </a:extLst>
          </p:cNvPr>
          <p:cNvGraphicFramePr>
            <a:graphicFrameLocks noGrp="1"/>
          </p:cNvGraphicFramePr>
          <p:nvPr>
            <p:ph idx="1"/>
            <p:extLst>
              <p:ext uri="{D42A27DB-BD31-4B8C-83A1-F6EECF244321}">
                <p14:modId xmlns:p14="http://schemas.microsoft.com/office/powerpoint/2010/main" val="3494564096"/>
              </p:ext>
            </p:extLst>
          </p:nvPr>
        </p:nvGraphicFramePr>
        <p:xfrm>
          <a:off x="1080644" y="1532788"/>
          <a:ext cx="10030711" cy="3593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Rounded Corners 2">
            <a:extLst>
              <a:ext uri="{FF2B5EF4-FFF2-40B4-BE49-F238E27FC236}">
                <a16:creationId xmlns:a16="http://schemas.microsoft.com/office/drawing/2014/main" id="{01AE4CAD-ACF3-E895-A790-CE36D5A8010C}"/>
              </a:ext>
            </a:extLst>
          </p:cNvPr>
          <p:cNvSpPr/>
          <p:nvPr/>
        </p:nvSpPr>
        <p:spPr>
          <a:xfrm>
            <a:off x="656843" y="5325212"/>
            <a:ext cx="10878312" cy="682752"/>
          </a:xfrm>
          <a:prstGeom prst="roundRect">
            <a:avLst/>
          </a:prstGeom>
          <a:solidFill>
            <a:schemeClr val="accent2">
              <a:lumMod val="40000"/>
              <a:lumOff val="60000"/>
            </a:schemeClr>
          </a:solidFill>
          <a:ln>
            <a:solidFill>
              <a:srgbClr val="BD5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Identified facility gaps will be interpreted as additional square footage requirements.</a:t>
            </a:r>
          </a:p>
          <a:p>
            <a:pPr algn="ctr"/>
            <a:r>
              <a:rPr lang="en-US" b="1" dirty="0">
                <a:solidFill>
                  <a:schemeClr val="tx1"/>
                </a:solidFill>
              </a:rPr>
              <a:t>Leveraging CSPER-C, a cost estimate range will be generated for a building of the required size.</a:t>
            </a:r>
          </a:p>
        </p:txBody>
      </p:sp>
    </p:spTree>
    <p:extLst>
      <p:ext uri="{BB962C8B-B14F-4D97-AF65-F5344CB8AC3E}">
        <p14:creationId xmlns:p14="http://schemas.microsoft.com/office/powerpoint/2010/main" val="3050857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39963-C5CC-87D4-1654-7187453C48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D80A83-9A3D-2C49-38B3-6AD551484872}"/>
              </a:ext>
            </a:extLst>
          </p:cNvPr>
          <p:cNvSpPr>
            <a:spLocks noGrp="1"/>
          </p:cNvSpPr>
          <p:nvPr>
            <p:ph type="title"/>
          </p:nvPr>
        </p:nvSpPr>
        <p:spPr/>
        <p:txBody>
          <a:bodyPr>
            <a:normAutofit/>
          </a:bodyPr>
          <a:lstStyle/>
          <a:p>
            <a:r>
              <a:rPr lang="en-US" dirty="0"/>
              <a:t>Estimating Facility Costs</a:t>
            </a:r>
          </a:p>
        </p:txBody>
      </p:sp>
      <p:sp>
        <p:nvSpPr>
          <p:cNvPr id="3" name="Content Placeholder 2">
            <a:extLst>
              <a:ext uri="{FF2B5EF4-FFF2-40B4-BE49-F238E27FC236}">
                <a16:creationId xmlns:a16="http://schemas.microsoft.com/office/drawing/2014/main" id="{A17CAC82-39F2-7679-C90E-CE8D85683DD8}"/>
              </a:ext>
            </a:extLst>
          </p:cNvPr>
          <p:cNvSpPr>
            <a:spLocks noGrp="1"/>
          </p:cNvSpPr>
          <p:nvPr>
            <p:ph idx="1"/>
          </p:nvPr>
        </p:nvSpPr>
        <p:spPr/>
        <p:txBody>
          <a:bodyPr>
            <a:normAutofit/>
          </a:bodyPr>
          <a:lstStyle/>
          <a:p>
            <a:r>
              <a:rPr lang="en-US" dirty="0"/>
              <a:t>Estimate cost of additional facilities by multiplying CSPER-C TPC by identified capability gaps:</a:t>
            </a:r>
          </a:p>
          <a:p>
            <a:endParaRPr lang="en-US" dirty="0"/>
          </a:p>
          <a:p>
            <a:endParaRPr lang="en-US" dirty="0"/>
          </a:p>
          <a:p>
            <a:endParaRPr lang="en-US" dirty="0"/>
          </a:p>
          <a:p>
            <a:endParaRPr lang="en-US" dirty="0"/>
          </a:p>
          <a:p>
            <a:endParaRPr lang="en-US" dirty="0"/>
          </a:p>
          <a:p>
            <a:r>
              <a:rPr lang="en-US" dirty="0"/>
              <a:t>Equipment cost modeling done similarly, essentially substituting PRWG costs for CSPER-C model estimates</a:t>
            </a:r>
          </a:p>
        </p:txBody>
      </p:sp>
      <p:graphicFrame>
        <p:nvGraphicFramePr>
          <p:cNvPr id="4" name="Table 3">
            <a:extLst>
              <a:ext uri="{FF2B5EF4-FFF2-40B4-BE49-F238E27FC236}">
                <a16:creationId xmlns:a16="http://schemas.microsoft.com/office/drawing/2014/main" id="{C4AE02E1-A3C8-D53E-C083-2D7E1AA1CC40}"/>
              </a:ext>
            </a:extLst>
          </p:cNvPr>
          <p:cNvGraphicFramePr>
            <a:graphicFrameLocks noGrp="1"/>
          </p:cNvGraphicFramePr>
          <p:nvPr>
            <p:extLst>
              <p:ext uri="{D42A27DB-BD31-4B8C-83A1-F6EECF244321}">
                <p14:modId xmlns:p14="http://schemas.microsoft.com/office/powerpoint/2010/main" val="2433434974"/>
              </p:ext>
            </p:extLst>
          </p:nvPr>
        </p:nvGraphicFramePr>
        <p:xfrm>
          <a:off x="304140" y="2787166"/>
          <a:ext cx="3834810" cy="1524000"/>
        </p:xfrm>
        <a:graphic>
          <a:graphicData uri="http://schemas.openxmlformats.org/drawingml/2006/table">
            <a:tbl>
              <a:tblPr>
                <a:tableStyleId>{5C22544A-7EE6-4342-B048-85BDC9FD1C3A}</a:tableStyleId>
              </a:tblPr>
              <a:tblGrid>
                <a:gridCol w="1176671">
                  <a:extLst>
                    <a:ext uri="{9D8B030D-6E8A-4147-A177-3AD203B41FA5}">
                      <a16:colId xmlns:a16="http://schemas.microsoft.com/office/drawing/2014/main" val="61111974"/>
                    </a:ext>
                  </a:extLst>
                </a:gridCol>
                <a:gridCol w="1690576">
                  <a:extLst>
                    <a:ext uri="{9D8B030D-6E8A-4147-A177-3AD203B41FA5}">
                      <a16:colId xmlns:a16="http://schemas.microsoft.com/office/drawing/2014/main" val="514315260"/>
                    </a:ext>
                  </a:extLst>
                </a:gridCol>
                <a:gridCol w="967563">
                  <a:extLst>
                    <a:ext uri="{9D8B030D-6E8A-4147-A177-3AD203B41FA5}">
                      <a16:colId xmlns:a16="http://schemas.microsoft.com/office/drawing/2014/main" val="422549073"/>
                    </a:ext>
                  </a:extLst>
                </a:gridCol>
              </a:tblGrid>
              <a:tr h="365760">
                <a:tc>
                  <a:txBody>
                    <a:bodyPr/>
                    <a:lstStyle/>
                    <a:p>
                      <a:pPr algn="ctr" fontAlgn="b"/>
                      <a:r>
                        <a:rPr lang="en-US" sz="1600" b="1" u="none" strike="noStrike" dirty="0">
                          <a:effectLst/>
                          <a:latin typeface="Arial" panose="020B0604020202020204" pitchFamily="34" charset="0"/>
                          <a:cs typeface="Arial" panose="020B0604020202020204" pitchFamily="34" charset="0"/>
                        </a:rPr>
                        <a:t>Capability</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b"/>
                      <a:r>
                        <a:rPr lang="en-US" sz="1600" b="1" u="none" strike="noStrike" dirty="0">
                          <a:effectLst/>
                          <a:latin typeface="Arial" panose="020B0604020202020204" pitchFamily="34" charset="0"/>
                          <a:cs typeface="Arial" panose="020B0604020202020204" pitchFamily="34" charset="0"/>
                        </a:rPr>
                        <a:t>Facility Name</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b"/>
                      <a:r>
                        <a:rPr lang="en-US" sz="1600" b="1" u="none" strike="noStrike" dirty="0">
                          <a:effectLst/>
                          <a:latin typeface="Arial" panose="020B0604020202020204" pitchFamily="34" charset="0"/>
                          <a:cs typeface="Arial" panose="020B0604020202020204" pitchFamily="34" charset="0"/>
                        </a:rPr>
                        <a:t>RPUID</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606336397"/>
                  </a:ext>
                </a:extLst>
              </a:tr>
              <a:tr h="457200">
                <a:tc>
                  <a:txBody>
                    <a:bodyPr/>
                    <a:lstStyle/>
                    <a:p>
                      <a:pPr algn="ctr" fontAlgn="b"/>
                      <a:r>
                        <a:rPr lang="en-US" sz="1600" u="none" strike="noStrike" dirty="0">
                          <a:effectLst/>
                          <a:latin typeface="Arial" panose="020B0604020202020204" pitchFamily="34" charset="0"/>
                          <a:cs typeface="Arial" panose="020B0604020202020204" pitchFamily="34" charset="0"/>
                        </a:rPr>
                        <a:t>Capability Y</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Building Y-1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600" u="none" strike="noStrike" dirty="0">
                          <a:effectLst/>
                          <a:latin typeface="Arial" panose="020B0604020202020204" pitchFamily="34" charset="0"/>
                          <a:cs typeface="Arial" panose="020B0604020202020204" pitchFamily="34" charset="0"/>
                        </a:rPr>
                        <a:t>00001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81807998"/>
                  </a:ext>
                </a:extLst>
              </a:tr>
              <a:tr h="45720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Capability 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Building Y-2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00002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727616"/>
                  </a:ext>
                </a:extLst>
              </a:tr>
              <a:tr h="18288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92159576"/>
                  </a:ext>
                </a:extLst>
              </a:tr>
            </a:tbl>
          </a:graphicData>
        </a:graphic>
      </p:graphicFrame>
      <p:graphicFrame>
        <p:nvGraphicFramePr>
          <p:cNvPr id="5" name="Table 4">
            <a:extLst>
              <a:ext uri="{FF2B5EF4-FFF2-40B4-BE49-F238E27FC236}">
                <a16:creationId xmlns:a16="http://schemas.microsoft.com/office/drawing/2014/main" id="{19CEA549-CBA1-9A64-DA53-60A695719CE0}"/>
              </a:ext>
            </a:extLst>
          </p:cNvPr>
          <p:cNvGraphicFramePr>
            <a:graphicFrameLocks noGrp="1"/>
          </p:cNvGraphicFramePr>
          <p:nvPr>
            <p:extLst>
              <p:ext uri="{D42A27DB-BD31-4B8C-83A1-F6EECF244321}">
                <p14:modId xmlns:p14="http://schemas.microsoft.com/office/powerpoint/2010/main" val="2653463777"/>
              </p:ext>
            </p:extLst>
          </p:nvPr>
        </p:nvGraphicFramePr>
        <p:xfrm>
          <a:off x="4455042" y="2787166"/>
          <a:ext cx="2164282" cy="1554480"/>
        </p:xfrm>
        <a:graphic>
          <a:graphicData uri="http://schemas.openxmlformats.org/drawingml/2006/table">
            <a:tbl>
              <a:tblPr>
                <a:tableStyleId>{5C22544A-7EE6-4342-B048-85BDC9FD1C3A}</a:tableStyleId>
              </a:tblPr>
              <a:tblGrid>
                <a:gridCol w="2164282">
                  <a:extLst>
                    <a:ext uri="{9D8B030D-6E8A-4147-A177-3AD203B41FA5}">
                      <a16:colId xmlns:a16="http://schemas.microsoft.com/office/drawing/2014/main" val="4244139935"/>
                    </a:ext>
                  </a:extLst>
                </a:gridCol>
              </a:tblGrid>
              <a:tr h="365760">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CSPER-C Est. Cost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129462776"/>
                  </a:ext>
                </a:extLst>
              </a:tr>
              <a:tr h="45720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$100,000,000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45350005"/>
                  </a:ext>
                </a:extLst>
              </a:tr>
              <a:tr h="45720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$150,000,000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2438920"/>
                  </a:ext>
                </a:extLst>
              </a:tr>
              <a:tr h="27432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59826027"/>
                  </a:ext>
                </a:extLst>
              </a:tr>
            </a:tbl>
          </a:graphicData>
        </a:graphic>
      </p:graphicFrame>
      <p:graphicFrame>
        <p:nvGraphicFramePr>
          <p:cNvPr id="6" name="Table 5">
            <a:extLst>
              <a:ext uri="{FF2B5EF4-FFF2-40B4-BE49-F238E27FC236}">
                <a16:creationId xmlns:a16="http://schemas.microsoft.com/office/drawing/2014/main" id="{72EEFCD2-D80C-EA05-BDBD-F504DE6104F8}"/>
              </a:ext>
            </a:extLst>
          </p:cNvPr>
          <p:cNvGraphicFramePr>
            <a:graphicFrameLocks noGrp="1"/>
          </p:cNvGraphicFramePr>
          <p:nvPr>
            <p:extLst>
              <p:ext uri="{D42A27DB-BD31-4B8C-83A1-F6EECF244321}">
                <p14:modId xmlns:p14="http://schemas.microsoft.com/office/powerpoint/2010/main" val="938912751"/>
              </p:ext>
            </p:extLst>
          </p:nvPr>
        </p:nvGraphicFramePr>
        <p:xfrm>
          <a:off x="7450539" y="2787166"/>
          <a:ext cx="1399068" cy="1554480"/>
        </p:xfrm>
        <a:graphic>
          <a:graphicData uri="http://schemas.openxmlformats.org/drawingml/2006/table">
            <a:tbl>
              <a:tblPr>
                <a:tableStyleId>{5C22544A-7EE6-4342-B048-85BDC9FD1C3A}</a:tableStyleId>
              </a:tblPr>
              <a:tblGrid>
                <a:gridCol w="1399068">
                  <a:extLst>
                    <a:ext uri="{9D8B030D-6E8A-4147-A177-3AD203B41FA5}">
                      <a16:colId xmlns:a16="http://schemas.microsoft.com/office/drawing/2014/main" val="4244139935"/>
                    </a:ext>
                  </a:extLst>
                </a:gridCol>
              </a:tblGrid>
              <a:tr h="365760">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Cap. Gap</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129462776"/>
                  </a:ext>
                </a:extLst>
              </a:tr>
              <a:tr h="45720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45350005"/>
                  </a:ext>
                </a:extLst>
              </a:tr>
              <a:tr h="45720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2438920"/>
                  </a:ext>
                </a:extLst>
              </a:tr>
              <a:tr h="27432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70808586"/>
                  </a:ext>
                </a:extLst>
              </a:tr>
            </a:tbl>
          </a:graphicData>
        </a:graphic>
      </p:graphicFrame>
      <p:graphicFrame>
        <p:nvGraphicFramePr>
          <p:cNvPr id="9" name="Table 8">
            <a:extLst>
              <a:ext uri="{FF2B5EF4-FFF2-40B4-BE49-F238E27FC236}">
                <a16:creationId xmlns:a16="http://schemas.microsoft.com/office/drawing/2014/main" id="{39DA1882-9AFB-43B0-DB1C-37CDCD6A47D4}"/>
              </a:ext>
            </a:extLst>
          </p:cNvPr>
          <p:cNvGraphicFramePr>
            <a:graphicFrameLocks noGrp="1"/>
          </p:cNvGraphicFramePr>
          <p:nvPr>
            <p:extLst>
              <p:ext uri="{D42A27DB-BD31-4B8C-83A1-F6EECF244321}">
                <p14:modId xmlns:p14="http://schemas.microsoft.com/office/powerpoint/2010/main" val="434087435"/>
              </p:ext>
            </p:extLst>
          </p:nvPr>
        </p:nvGraphicFramePr>
        <p:xfrm>
          <a:off x="9782614" y="2775891"/>
          <a:ext cx="2105246" cy="1554480"/>
        </p:xfrm>
        <a:graphic>
          <a:graphicData uri="http://schemas.openxmlformats.org/drawingml/2006/table">
            <a:tbl>
              <a:tblPr>
                <a:tableStyleId>{5C22544A-7EE6-4342-B048-85BDC9FD1C3A}</a:tableStyleId>
              </a:tblPr>
              <a:tblGrid>
                <a:gridCol w="2105246">
                  <a:extLst>
                    <a:ext uri="{9D8B030D-6E8A-4147-A177-3AD203B41FA5}">
                      <a16:colId xmlns:a16="http://schemas.microsoft.com/office/drawing/2014/main" val="4244139935"/>
                    </a:ext>
                  </a:extLst>
                </a:gridCol>
              </a:tblGrid>
              <a:tr h="365760">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Est. Acquisition Cost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2129462776"/>
                  </a:ext>
                </a:extLst>
              </a:tr>
              <a:tr h="45720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$200,000,000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45350005"/>
                  </a:ext>
                </a:extLst>
              </a:tr>
              <a:tr h="45720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$300,000,000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2438920"/>
                  </a:ext>
                </a:extLst>
              </a:tr>
              <a:tr h="274320">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45955532"/>
                  </a:ext>
                </a:extLst>
              </a:tr>
            </a:tbl>
          </a:graphicData>
        </a:graphic>
      </p:graphicFrame>
      <p:sp>
        <p:nvSpPr>
          <p:cNvPr id="10" name="Multiplication Sign 9">
            <a:extLst>
              <a:ext uri="{FF2B5EF4-FFF2-40B4-BE49-F238E27FC236}">
                <a16:creationId xmlns:a16="http://schemas.microsoft.com/office/drawing/2014/main" id="{A454737B-CDEC-473E-9410-AFFF0FF02C2B}"/>
              </a:ext>
            </a:extLst>
          </p:cNvPr>
          <p:cNvSpPr/>
          <p:nvPr/>
        </p:nvSpPr>
        <p:spPr>
          <a:xfrm>
            <a:off x="6669171" y="3301768"/>
            <a:ext cx="731520" cy="731520"/>
          </a:xfrm>
          <a:prstGeom prst="mathMultiply">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quals 10">
            <a:extLst>
              <a:ext uri="{FF2B5EF4-FFF2-40B4-BE49-F238E27FC236}">
                <a16:creationId xmlns:a16="http://schemas.microsoft.com/office/drawing/2014/main" id="{4524C6E1-3E9A-0066-9B8A-9499DE1A3452}"/>
              </a:ext>
            </a:extLst>
          </p:cNvPr>
          <p:cNvSpPr/>
          <p:nvPr/>
        </p:nvSpPr>
        <p:spPr>
          <a:xfrm>
            <a:off x="8949302" y="3301768"/>
            <a:ext cx="731520" cy="731520"/>
          </a:xfrm>
          <a:prstGeom prst="mathEqual">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12" name="Table 11">
            <a:extLst>
              <a:ext uri="{FF2B5EF4-FFF2-40B4-BE49-F238E27FC236}">
                <a16:creationId xmlns:a16="http://schemas.microsoft.com/office/drawing/2014/main" id="{23EC8165-534C-3AEC-4B44-57EEC337ABC9}"/>
              </a:ext>
            </a:extLst>
          </p:cNvPr>
          <p:cNvGraphicFramePr>
            <a:graphicFrameLocks noGrp="1"/>
          </p:cNvGraphicFramePr>
          <p:nvPr>
            <p:extLst>
              <p:ext uri="{D42A27DB-BD31-4B8C-83A1-F6EECF244321}">
                <p14:modId xmlns:p14="http://schemas.microsoft.com/office/powerpoint/2010/main" val="2130429444"/>
              </p:ext>
            </p:extLst>
          </p:nvPr>
        </p:nvGraphicFramePr>
        <p:xfrm>
          <a:off x="6762307" y="4631542"/>
          <a:ext cx="5125553" cy="457200"/>
        </p:xfrm>
        <a:graphic>
          <a:graphicData uri="http://schemas.openxmlformats.org/drawingml/2006/table">
            <a:tbl>
              <a:tblPr>
                <a:tableStyleId>{5C22544A-7EE6-4342-B048-85BDC9FD1C3A}</a:tableStyleId>
              </a:tblPr>
              <a:tblGrid>
                <a:gridCol w="3022433">
                  <a:extLst>
                    <a:ext uri="{9D8B030D-6E8A-4147-A177-3AD203B41FA5}">
                      <a16:colId xmlns:a16="http://schemas.microsoft.com/office/drawing/2014/main" val="4244139935"/>
                    </a:ext>
                  </a:extLst>
                </a:gridCol>
                <a:gridCol w="2103120">
                  <a:extLst>
                    <a:ext uri="{9D8B030D-6E8A-4147-A177-3AD203B41FA5}">
                      <a16:colId xmlns:a16="http://schemas.microsoft.com/office/drawing/2014/main" val="1791274705"/>
                    </a:ext>
                  </a:extLst>
                </a:gridCol>
              </a:tblGrid>
              <a:tr h="457200">
                <a:tc>
                  <a:txBody>
                    <a:bodyPr/>
                    <a:lstStyle/>
                    <a:p>
                      <a:pPr algn="ctr" fontAlgn="b"/>
                      <a:r>
                        <a:rPr lang="en-US" sz="1600" b="1" i="0" u="none" strike="noStrike" dirty="0">
                          <a:solidFill>
                            <a:srgbClr val="000000"/>
                          </a:solidFill>
                          <a:effectLst/>
                          <a:latin typeface="Arial" panose="020B0604020202020204" pitchFamily="34" charset="0"/>
                          <a:cs typeface="Arial" panose="020B0604020202020204" pitchFamily="34" charset="0"/>
                        </a:rPr>
                        <a:t>RPD Scenario Facility Sum: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fontAlgn="b"/>
                      <a:r>
                        <a:rPr lang="en-US" sz="1600" b="0" i="0" u="none" strike="noStrike" dirty="0">
                          <a:solidFill>
                            <a:srgbClr val="000000"/>
                          </a:solidFill>
                          <a:effectLst/>
                          <a:latin typeface="Arial" panose="020B0604020202020204" pitchFamily="34" charset="0"/>
                          <a:cs typeface="Arial" panose="020B0604020202020204" pitchFamily="34" charset="0"/>
                        </a:rPr>
                        <a:t>$_______________</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9462776"/>
                  </a:ext>
                </a:extLst>
              </a:tr>
            </a:tbl>
          </a:graphicData>
        </a:graphic>
      </p:graphicFrame>
    </p:spTree>
    <p:extLst>
      <p:ext uri="{BB962C8B-B14F-4D97-AF65-F5344CB8AC3E}">
        <p14:creationId xmlns:p14="http://schemas.microsoft.com/office/powerpoint/2010/main" val="504281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6DC20-D61F-D556-F963-9F673B8D61A8}"/>
              </a:ext>
            </a:extLst>
          </p:cNvPr>
          <p:cNvSpPr>
            <a:spLocks noGrp="1"/>
          </p:cNvSpPr>
          <p:nvPr>
            <p:ph type="title"/>
          </p:nvPr>
        </p:nvSpPr>
        <p:spPr/>
        <p:txBody>
          <a:bodyPr/>
          <a:lstStyle/>
          <a:p>
            <a:r>
              <a:rPr lang="en-US" dirty="0"/>
              <a:t>Future work</a:t>
            </a:r>
          </a:p>
        </p:txBody>
      </p:sp>
      <p:sp>
        <p:nvSpPr>
          <p:cNvPr id="5" name="Content Placeholder 4">
            <a:extLst>
              <a:ext uri="{FF2B5EF4-FFF2-40B4-BE49-F238E27FC236}">
                <a16:creationId xmlns:a16="http://schemas.microsoft.com/office/drawing/2014/main" id="{272CDE15-4CF5-C710-59BB-8DDEC28EA733}"/>
              </a:ext>
            </a:extLst>
          </p:cNvPr>
          <p:cNvSpPr>
            <a:spLocks noGrp="1"/>
          </p:cNvSpPr>
          <p:nvPr>
            <p:ph idx="1"/>
          </p:nvPr>
        </p:nvSpPr>
        <p:spPr/>
        <p:txBody>
          <a:bodyPr>
            <a:normAutofit lnSpcReduction="10000"/>
          </a:bodyPr>
          <a:lstStyle/>
          <a:p>
            <a:r>
              <a:rPr lang="en-US" dirty="0"/>
              <a:t>Quick-turn, high-level capacity gap methodology</a:t>
            </a:r>
          </a:p>
          <a:p>
            <a:pPr lvl="1"/>
            <a:r>
              <a:rPr lang="en-US" dirty="0"/>
              <a:t>Current infrastructure capacity models are designed for near-term tactical, operational analyses</a:t>
            </a:r>
          </a:p>
          <a:p>
            <a:pPr lvl="1"/>
            <a:r>
              <a:rPr lang="en-US" dirty="0"/>
              <a:t>Long-term strategic planning should balance utility with scope uncertainty</a:t>
            </a:r>
          </a:p>
          <a:p>
            <a:r>
              <a:rPr lang="en-US" dirty="0"/>
              <a:t>Current method only predicts costs of weapons development, production, and production infrastructure. Future models could add:</a:t>
            </a:r>
          </a:p>
          <a:p>
            <a:pPr lvl="1"/>
            <a:r>
              <a:rPr lang="en-US" dirty="0"/>
              <a:t>Programmatic work not directly tied to weapons production</a:t>
            </a:r>
          </a:p>
          <a:p>
            <a:pPr lvl="1"/>
            <a:r>
              <a:rPr lang="en-US" dirty="0"/>
              <a:t>Facility operations and maintenance</a:t>
            </a:r>
          </a:p>
          <a:p>
            <a:pPr lvl="1"/>
            <a:r>
              <a:rPr lang="en-US" dirty="0"/>
              <a:t>Supporting infrastructure</a:t>
            </a:r>
          </a:p>
          <a:p>
            <a:pPr lvl="1"/>
            <a:r>
              <a:rPr lang="en-US" dirty="0"/>
              <a:t>RDT&amp;E infrastructure</a:t>
            </a:r>
          </a:p>
        </p:txBody>
      </p:sp>
    </p:spTree>
    <p:extLst>
      <p:ext uri="{BB962C8B-B14F-4D97-AF65-F5344CB8AC3E}">
        <p14:creationId xmlns:p14="http://schemas.microsoft.com/office/powerpoint/2010/main" val="3017764679"/>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37668-B46B-35AE-E4E9-76466C6D08E3}"/>
              </a:ext>
            </a:extLst>
          </p:cNvPr>
          <p:cNvSpPr>
            <a:spLocks noGrp="1"/>
          </p:cNvSpPr>
          <p:nvPr>
            <p:ph type="title"/>
          </p:nvPr>
        </p:nvSpPr>
        <p:spPr/>
        <p:txBody>
          <a:bodyPr/>
          <a:lstStyle/>
          <a:p>
            <a:r>
              <a:rPr lang="en-US" dirty="0">
                <a:solidFill>
                  <a:srgbClr val="021E42"/>
                </a:solidFill>
              </a:rPr>
              <a:t>Backups</a:t>
            </a:r>
          </a:p>
        </p:txBody>
      </p:sp>
      <p:sp>
        <p:nvSpPr>
          <p:cNvPr id="4" name="Text Placeholder 3">
            <a:extLst>
              <a:ext uri="{FF2B5EF4-FFF2-40B4-BE49-F238E27FC236}">
                <a16:creationId xmlns:a16="http://schemas.microsoft.com/office/drawing/2014/main" id="{BEF747C3-6AE8-0EDF-D28E-3DFA9CA156DC}"/>
              </a:ext>
            </a:extLst>
          </p:cNvPr>
          <p:cNvSpPr>
            <a:spLocks noGrp="1"/>
          </p:cNvSpPr>
          <p:nvPr>
            <p:ph type="body" idx="1"/>
          </p:nvPr>
        </p:nvSpPr>
        <p:spPr/>
        <p:txBody>
          <a:bodyPr/>
          <a:lstStyle/>
          <a:p>
            <a:endParaRPr lang="en-US" dirty="0"/>
          </a:p>
        </p:txBody>
      </p:sp>
      <p:sp>
        <p:nvSpPr>
          <p:cNvPr id="3" name="Slide Number Placeholder 2">
            <a:extLst>
              <a:ext uri="{FF2B5EF4-FFF2-40B4-BE49-F238E27FC236}">
                <a16:creationId xmlns:a16="http://schemas.microsoft.com/office/drawing/2014/main" id="{85BF7BA8-48D2-7D1A-4511-CE8F1936CF5F}"/>
              </a:ext>
            </a:extLst>
          </p:cNvPr>
          <p:cNvSpPr>
            <a:spLocks noGrp="1"/>
          </p:cNvSpPr>
          <p:nvPr>
            <p:ph type="sldNum" sz="quarter" idx="12"/>
          </p:nvPr>
        </p:nvSpPr>
        <p:spPr/>
        <p:txBody>
          <a:bodyPr/>
          <a:lstStyle/>
          <a:p>
            <a:fld id="{4CE2EC88-E360-4521-A384-430DE14B1277}" type="slidenum">
              <a:rPr lang="en-US" smtClean="0"/>
              <a:t>23</a:t>
            </a:fld>
            <a:endParaRPr lang="en-US"/>
          </a:p>
        </p:txBody>
      </p:sp>
    </p:spTree>
    <p:extLst>
      <p:ext uri="{BB962C8B-B14F-4D97-AF65-F5344CB8AC3E}">
        <p14:creationId xmlns:p14="http://schemas.microsoft.com/office/powerpoint/2010/main" val="2805513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85C7F-594D-8BF2-1FF0-7A7AFF24C21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AFDC5FF-2D59-0654-CF9C-6A08C59C3141}"/>
              </a:ext>
            </a:extLst>
          </p:cNvPr>
          <p:cNvSpPr>
            <a:spLocks noGrp="1"/>
          </p:cNvSpPr>
          <p:nvPr>
            <p:ph type="title"/>
          </p:nvPr>
        </p:nvSpPr>
        <p:spPr/>
        <p:txBody>
          <a:bodyPr/>
          <a:lstStyle/>
          <a:p>
            <a:r>
              <a:rPr lang="en-US" dirty="0"/>
              <a:t>Sensitivity of escalation index</a:t>
            </a:r>
          </a:p>
        </p:txBody>
      </p:sp>
      <p:sp>
        <p:nvSpPr>
          <p:cNvPr id="6" name="Content Placeholder 5">
            <a:extLst>
              <a:ext uri="{FF2B5EF4-FFF2-40B4-BE49-F238E27FC236}">
                <a16:creationId xmlns:a16="http://schemas.microsoft.com/office/drawing/2014/main" id="{5A44FE61-9F72-2BF9-BF18-FF0E9671128E}"/>
              </a:ext>
            </a:extLst>
          </p:cNvPr>
          <p:cNvSpPr>
            <a:spLocks noGrp="1"/>
          </p:cNvSpPr>
          <p:nvPr>
            <p:ph sz="half" idx="1"/>
          </p:nvPr>
        </p:nvSpPr>
        <p:spPr>
          <a:xfrm>
            <a:off x="838200" y="1825625"/>
            <a:ext cx="5181600" cy="3922875"/>
          </a:xfrm>
        </p:spPr>
        <p:txBody>
          <a:bodyPr>
            <a:normAutofit fontScale="92500" lnSpcReduction="10000"/>
          </a:bodyPr>
          <a:lstStyle/>
          <a:p>
            <a:pPr marL="0" indent="0">
              <a:buNone/>
            </a:pPr>
            <a:r>
              <a:rPr lang="en-US" b="1" dirty="0"/>
              <a:t>Baseline:</a:t>
            </a:r>
          </a:p>
          <a:p>
            <a:pPr marL="0" indent="0">
              <a:buNone/>
            </a:pPr>
            <a:r>
              <a:rPr lang="en-US" b="1" dirty="0"/>
              <a:t>CPI-U</a:t>
            </a:r>
          </a:p>
          <a:p>
            <a:r>
              <a:rPr lang="en-US" dirty="0"/>
              <a:t>Most common inflation index</a:t>
            </a:r>
          </a:p>
          <a:p>
            <a:r>
              <a:rPr lang="en-US" dirty="0"/>
              <a:t>Reflects changes in dollar value over time</a:t>
            </a:r>
          </a:p>
          <a:p>
            <a:endParaRPr lang="en-US" dirty="0"/>
          </a:p>
          <a:p>
            <a:endParaRPr lang="en-US" dirty="0"/>
          </a:p>
          <a:p>
            <a:r>
              <a:rPr lang="en-US" dirty="0"/>
              <a:t>Max deficit: $165B (in 2023)</a:t>
            </a:r>
          </a:p>
          <a:p>
            <a:r>
              <a:rPr lang="en-US" dirty="0"/>
              <a:t>10-year est.: $190-400B (TY)</a:t>
            </a:r>
          </a:p>
        </p:txBody>
      </p:sp>
      <p:sp>
        <p:nvSpPr>
          <p:cNvPr id="7" name="Content Placeholder 6">
            <a:extLst>
              <a:ext uri="{FF2B5EF4-FFF2-40B4-BE49-F238E27FC236}">
                <a16:creationId xmlns:a16="http://schemas.microsoft.com/office/drawing/2014/main" id="{08A2DD84-34BE-B298-F272-A1368CB168CC}"/>
              </a:ext>
            </a:extLst>
          </p:cNvPr>
          <p:cNvSpPr>
            <a:spLocks noGrp="1"/>
          </p:cNvSpPr>
          <p:nvPr>
            <p:ph sz="half" idx="2"/>
          </p:nvPr>
        </p:nvSpPr>
        <p:spPr>
          <a:xfrm>
            <a:off x="6172200" y="1825625"/>
            <a:ext cx="5181600" cy="3922875"/>
          </a:xfrm>
        </p:spPr>
        <p:txBody>
          <a:bodyPr>
            <a:normAutofit fontScale="92500" lnSpcReduction="10000"/>
          </a:bodyPr>
          <a:lstStyle/>
          <a:p>
            <a:pPr marL="0" indent="0">
              <a:buNone/>
            </a:pPr>
            <a:r>
              <a:rPr lang="en-US" b="1" dirty="0"/>
              <a:t>Sensitivity #1:</a:t>
            </a:r>
          </a:p>
          <a:p>
            <a:pPr marL="0" indent="0">
              <a:buNone/>
            </a:pPr>
            <a:r>
              <a:rPr lang="en-US" b="1" dirty="0"/>
              <a:t>Combination of indices</a:t>
            </a:r>
          </a:p>
          <a:p>
            <a:r>
              <a:rPr lang="en-US" b="1" dirty="0"/>
              <a:t>Construction: ENR-CCI</a:t>
            </a:r>
          </a:p>
          <a:p>
            <a:r>
              <a:rPr lang="en-US" b="1" dirty="0"/>
              <a:t>Else: DoD RDT&amp;E deflator</a:t>
            </a:r>
          </a:p>
          <a:p>
            <a:r>
              <a:rPr lang="en-US" dirty="0"/>
              <a:t>Reflects changes in the buying power of the dollar to do specific types of work over time</a:t>
            </a:r>
          </a:p>
          <a:p>
            <a:r>
              <a:rPr lang="en-US" dirty="0"/>
              <a:t>Max deficit: $95B (in 2019)</a:t>
            </a:r>
          </a:p>
          <a:p>
            <a:r>
              <a:rPr lang="en-US" dirty="0"/>
              <a:t>10-year est.: $130-260B (TY) </a:t>
            </a:r>
          </a:p>
        </p:txBody>
      </p:sp>
      <p:sp>
        <p:nvSpPr>
          <p:cNvPr id="4" name="Slide Number Placeholder 3">
            <a:extLst>
              <a:ext uri="{FF2B5EF4-FFF2-40B4-BE49-F238E27FC236}">
                <a16:creationId xmlns:a16="http://schemas.microsoft.com/office/drawing/2014/main" id="{3E671D8B-4476-CDE6-5BA0-6B6EE328F8EC}"/>
              </a:ext>
            </a:extLst>
          </p:cNvPr>
          <p:cNvSpPr>
            <a:spLocks noGrp="1"/>
          </p:cNvSpPr>
          <p:nvPr>
            <p:ph type="sldNum" sz="quarter" idx="12"/>
          </p:nvPr>
        </p:nvSpPr>
        <p:spPr/>
        <p:txBody>
          <a:bodyPr/>
          <a:lstStyle/>
          <a:p>
            <a:fld id="{4CE2EC88-E360-4521-A384-430DE14B1277}" type="slidenum">
              <a:rPr lang="en-US" smtClean="0"/>
              <a:t>24</a:t>
            </a:fld>
            <a:endParaRPr lang="en-US"/>
          </a:p>
        </p:txBody>
      </p:sp>
      <p:sp>
        <p:nvSpPr>
          <p:cNvPr id="2" name="TextBox 1">
            <a:extLst>
              <a:ext uri="{FF2B5EF4-FFF2-40B4-BE49-F238E27FC236}">
                <a16:creationId xmlns:a16="http://schemas.microsoft.com/office/drawing/2014/main" id="{7BB51226-FC09-6EF6-A7CC-C3F091388439}"/>
              </a:ext>
            </a:extLst>
          </p:cNvPr>
          <p:cNvSpPr txBox="1"/>
          <p:nvPr/>
        </p:nvSpPr>
        <p:spPr>
          <a:xfrm>
            <a:off x="707571" y="5748500"/>
            <a:ext cx="10788761"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000" dirty="0">
                <a:latin typeface="Arial" panose="020B0604020202020204" pitchFamily="34" charset="0"/>
                <a:cs typeface="Arial" panose="020B0604020202020204" pitchFamily="34" charset="0"/>
              </a:rPr>
              <a:t>Regardless of escalation rate and environmental remediation assumptions, NNSA incurred a deficit of ~$100B from deferred costs and will need to spend hundreds of billions of dollars over the next ten years to catch up.</a:t>
            </a:r>
          </a:p>
        </p:txBody>
      </p:sp>
    </p:spTree>
    <p:extLst>
      <p:ext uri="{BB962C8B-B14F-4D97-AF65-F5344CB8AC3E}">
        <p14:creationId xmlns:p14="http://schemas.microsoft.com/office/powerpoint/2010/main" val="388648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128FD-6508-76E5-A804-D65F480C68E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C90D60B-329C-CA60-8D06-2BAA8EFD9425}"/>
              </a:ext>
            </a:extLst>
          </p:cNvPr>
          <p:cNvSpPr>
            <a:spLocks noGrp="1"/>
          </p:cNvSpPr>
          <p:nvPr>
            <p:ph type="title"/>
          </p:nvPr>
        </p:nvSpPr>
        <p:spPr/>
        <p:txBody>
          <a:bodyPr/>
          <a:lstStyle/>
          <a:p>
            <a:r>
              <a:rPr lang="en-US" dirty="0"/>
              <a:t>Sensitivity of EM contribution</a:t>
            </a:r>
          </a:p>
        </p:txBody>
      </p:sp>
      <p:sp>
        <p:nvSpPr>
          <p:cNvPr id="6" name="Content Placeholder 5">
            <a:extLst>
              <a:ext uri="{FF2B5EF4-FFF2-40B4-BE49-F238E27FC236}">
                <a16:creationId xmlns:a16="http://schemas.microsoft.com/office/drawing/2014/main" id="{23E4E118-FCFD-BB87-3CF6-87F4FD455BBA}"/>
              </a:ext>
            </a:extLst>
          </p:cNvPr>
          <p:cNvSpPr>
            <a:spLocks noGrp="1"/>
          </p:cNvSpPr>
          <p:nvPr>
            <p:ph sz="half" idx="1"/>
          </p:nvPr>
        </p:nvSpPr>
        <p:spPr>
          <a:xfrm>
            <a:off x="838200" y="1825625"/>
            <a:ext cx="5181600" cy="3922875"/>
          </a:xfrm>
        </p:spPr>
        <p:txBody>
          <a:bodyPr>
            <a:normAutofit lnSpcReduction="10000"/>
          </a:bodyPr>
          <a:lstStyle/>
          <a:p>
            <a:pPr marL="0" indent="0">
              <a:buNone/>
            </a:pPr>
            <a:r>
              <a:rPr lang="en-US" b="1" dirty="0"/>
              <a:t>Baseline:</a:t>
            </a:r>
          </a:p>
          <a:p>
            <a:pPr marL="0" indent="0">
              <a:buNone/>
            </a:pPr>
            <a:r>
              <a:rPr lang="en-US" b="1" dirty="0"/>
              <a:t>Uniform EM contribution</a:t>
            </a:r>
          </a:p>
          <a:p>
            <a:r>
              <a:rPr lang="en-US" dirty="0"/>
              <a:t>Environmental remediation and waste management costs are attributed </a:t>
            </a:r>
            <a:r>
              <a:rPr lang="en-US" u="sng" dirty="0"/>
              <a:t>uniformly</a:t>
            </a:r>
            <a:r>
              <a:rPr lang="en-US" dirty="0"/>
              <a:t> to the years 1948-1989:</a:t>
            </a:r>
          </a:p>
          <a:p>
            <a:endParaRPr lang="en-US" dirty="0"/>
          </a:p>
          <a:p>
            <a:r>
              <a:rPr lang="en-US" dirty="0"/>
              <a:t>Max deficit: $165B (in 2023)</a:t>
            </a:r>
          </a:p>
          <a:p>
            <a:r>
              <a:rPr lang="en-US" dirty="0"/>
              <a:t>10-year est.: $190-400B (TY)</a:t>
            </a:r>
          </a:p>
        </p:txBody>
      </p:sp>
      <p:sp>
        <p:nvSpPr>
          <p:cNvPr id="7" name="Content Placeholder 6">
            <a:extLst>
              <a:ext uri="{FF2B5EF4-FFF2-40B4-BE49-F238E27FC236}">
                <a16:creationId xmlns:a16="http://schemas.microsoft.com/office/drawing/2014/main" id="{5A1582CA-BAC4-8AEF-7AB6-0E2AB69836D1}"/>
              </a:ext>
            </a:extLst>
          </p:cNvPr>
          <p:cNvSpPr>
            <a:spLocks noGrp="1"/>
          </p:cNvSpPr>
          <p:nvPr>
            <p:ph sz="half" idx="2"/>
          </p:nvPr>
        </p:nvSpPr>
        <p:spPr>
          <a:xfrm>
            <a:off x="6172200" y="1825625"/>
            <a:ext cx="5181600" cy="3922875"/>
          </a:xfrm>
        </p:spPr>
        <p:txBody>
          <a:bodyPr>
            <a:normAutofit lnSpcReduction="10000"/>
          </a:bodyPr>
          <a:lstStyle/>
          <a:p>
            <a:pPr marL="0" indent="0">
              <a:buNone/>
            </a:pPr>
            <a:r>
              <a:rPr lang="en-US" b="1" dirty="0"/>
              <a:t>Sensitivity #1:</a:t>
            </a:r>
          </a:p>
          <a:p>
            <a:pPr marL="0" indent="0">
              <a:buNone/>
            </a:pPr>
            <a:r>
              <a:rPr lang="en-US" b="1" dirty="0"/>
              <a:t>Proportional EM contribution</a:t>
            </a:r>
          </a:p>
          <a:p>
            <a:r>
              <a:rPr lang="en-US" dirty="0"/>
              <a:t>Environmental remediation and waste management costs are attributed </a:t>
            </a:r>
            <a:r>
              <a:rPr lang="en-US" u="sng" dirty="0"/>
              <a:t>proportionally</a:t>
            </a:r>
            <a:r>
              <a:rPr lang="en-US" dirty="0"/>
              <a:t> to the years 1948-1989:</a:t>
            </a:r>
          </a:p>
          <a:p>
            <a:endParaRPr lang="en-US" dirty="0"/>
          </a:p>
          <a:p>
            <a:r>
              <a:rPr lang="en-US" dirty="0"/>
              <a:t>Max deficit: $220B (in 2029)</a:t>
            </a:r>
          </a:p>
          <a:p>
            <a:r>
              <a:rPr lang="en-US" dirty="0"/>
              <a:t>10-year est.: $230-480B (TY) </a:t>
            </a:r>
          </a:p>
        </p:txBody>
      </p:sp>
      <p:sp>
        <p:nvSpPr>
          <p:cNvPr id="4" name="Slide Number Placeholder 3">
            <a:extLst>
              <a:ext uri="{FF2B5EF4-FFF2-40B4-BE49-F238E27FC236}">
                <a16:creationId xmlns:a16="http://schemas.microsoft.com/office/drawing/2014/main" id="{BC2CFFE6-CEAA-8E98-4F66-18257E27AA89}"/>
              </a:ext>
            </a:extLst>
          </p:cNvPr>
          <p:cNvSpPr>
            <a:spLocks noGrp="1"/>
          </p:cNvSpPr>
          <p:nvPr>
            <p:ph type="sldNum" sz="quarter" idx="12"/>
          </p:nvPr>
        </p:nvSpPr>
        <p:spPr/>
        <p:txBody>
          <a:bodyPr/>
          <a:lstStyle/>
          <a:p>
            <a:fld id="{4CE2EC88-E360-4521-A384-430DE14B1277}" type="slidenum">
              <a:rPr lang="en-US" smtClean="0"/>
              <a:t>25</a:t>
            </a:fld>
            <a:endParaRPr lang="en-US"/>
          </a:p>
        </p:txBody>
      </p:sp>
      <p:sp>
        <p:nvSpPr>
          <p:cNvPr id="3" name="TextBox 2">
            <a:extLst>
              <a:ext uri="{FF2B5EF4-FFF2-40B4-BE49-F238E27FC236}">
                <a16:creationId xmlns:a16="http://schemas.microsoft.com/office/drawing/2014/main" id="{96AB9BEA-9D15-0A7F-D7AC-8241E167B4E5}"/>
              </a:ext>
            </a:extLst>
          </p:cNvPr>
          <p:cNvSpPr txBox="1"/>
          <p:nvPr/>
        </p:nvSpPr>
        <p:spPr>
          <a:xfrm>
            <a:off x="707571" y="5748500"/>
            <a:ext cx="10788761"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000" dirty="0">
                <a:latin typeface="Arial" panose="020B0604020202020204" pitchFamily="34" charset="0"/>
                <a:cs typeface="Arial" panose="020B0604020202020204" pitchFamily="34" charset="0"/>
              </a:rPr>
              <a:t>Regardless of escalation rate and environmental remediation assumptions, NNSA incurred a deficit of ~$100B from deferred costs and will need to spend hundreds of billions of dollars over the next ten years to catch up.</a:t>
            </a:r>
          </a:p>
        </p:txBody>
      </p:sp>
    </p:spTree>
    <p:extLst>
      <p:ext uri="{BB962C8B-B14F-4D97-AF65-F5344CB8AC3E}">
        <p14:creationId xmlns:p14="http://schemas.microsoft.com/office/powerpoint/2010/main" val="2727279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0BD9D-EDD3-0509-1F7B-596E94C31D2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B035ADA-FE90-A264-7683-20DE7553D001}"/>
              </a:ext>
            </a:extLst>
          </p:cNvPr>
          <p:cNvSpPr>
            <a:spLocks noGrp="1"/>
          </p:cNvSpPr>
          <p:nvPr>
            <p:ph type="title"/>
          </p:nvPr>
        </p:nvSpPr>
        <p:spPr/>
        <p:txBody>
          <a:bodyPr/>
          <a:lstStyle/>
          <a:p>
            <a:r>
              <a:rPr lang="en-US" dirty="0"/>
              <a:t>Sensitivity of EM contribution</a:t>
            </a:r>
          </a:p>
        </p:txBody>
      </p:sp>
      <p:sp>
        <p:nvSpPr>
          <p:cNvPr id="6" name="Content Placeholder 5">
            <a:extLst>
              <a:ext uri="{FF2B5EF4-FFF2-40B4-BE49-F238E27FC236}">
                <a16:creationId xmlns:a16="http://schemas.microsoft.com/office/drawing/2014/main" id="{CB5BB6D6-22F8-8FA6-63C4-C8BB9D3127B4}"/>
              </a:ext>
            </a:extLst>
          </p:cNvPr>
          <p:cNvSpPr>
            <a:spLocks noGrp="1"/>
          </p:cNvSpPr>
          <p:nvPr>
            <p:ph sz="half" idx="1"/>
          </p:nvPr>
        </p:nvSpPr>
        <p:spPr>
          <a:xfrm>
            <a:off x="838200" y="1825625"/>
            <a:ext cx="5181600" cy="3922875"/>
          </a:xfrm>
        </p:spPr>
        <p:txBody>
          <a:bodyPr>
            <a:normAutofit fontScale="92500" lnSpcReduction="10000"/>
          </a:bodyPr>
          <a:lstStyle/>
          <a:p>
            <a:pPr marL="0" indent="0">
              <a:buNone/>
            </a:pPr>
            <a:r>
              <a:rPr lang="en-US" b="1" dirty="0"/>
              <a:t>Sensitivity #2:</a:t>
            </a:r>
          </a:p>
          <a:p>
            <a:pPr marL="0" indent="0">
              <a:buNone/>
            </a:pPr>
            <a:r>
              <a:rPr lang="en-US" b="1" dirty="0"/>
              <a:t>Compressed EM contribution</a:t>
            </a:r>
          </a:p>
          <a:p>
            <a:r>
              <a:rPr lang="en-US" dirty="0"/>
              <a:t>Environmental remediation and waste management costs are attributed uniformly to the years 1948-</a:t>
            </a:r>
            <a:r>
              <a:rPr lang="en-US" u="sng" dirty="0"/>
              <a:t>1970</a:t>
            </a:r>
            <a:r>
              <a:rPr lang="en-US" dirty="0"/>
              <a:t> (the year that NEPA was enacted and EPA was formed)</a:t>
            </a:r>
          </a:p>
          <a:p>
            <a:r>
              <a:rPr lang="en-US" dirty="0"/>
              <a:t>Max deficit: $70B (in 2017)</a:t>
            </a:r>
          </a:p>
          <a:p>
            <a:r>
              <a:rPr lang="en-US" dirty="0"/>
              <a:t>10-year est.: $110-220B (TY) </a:t>
            </a:r>
          </a:p>
          <a:p>
            <a:endParaRPr lang="en-US" dirty="0"/>
          </a:p>
        </p:txBody>
      </p:sp>
      <p:sp>
        <p:nvSpPr>
          <p:cNvPr id="7" name="Content Placeholder 6">
            <a:extLst>
              <a:ext uri="{FF2B5EF4-FFF2-40B4-BE49-F238E27FC236}">
                <a16:creationId xmlns:a16="http://schemas.microsoft.com/office/drawing/2014/main" id="{CB704132-A2C2-3706-8716-6CA0F3166FE2}"/>
              </a:ext>
            </a:extLst>
          </p:cNvPr>
          <p:cNvSpPr>
            <a:spLocks noGrp="1"/>
          </p:cNvSpPr>
          <p:nvPr>
            <p:ph sz="half" idx="2"/>
          </p:nvPr>
        </p:nvSpPr>
        <p:spPr>
          <a:xfrm>
            <a:off x="6172200" y="1825625"/>
            <a:ext cx="5181600" cy="3922875"/>
          </a:xfrm>
        </p:spPr>
        <p:txBody>
          <a:bodyPr>
            <a:normAutofit fontScale="92500" lnSpcReduction="10000"/>
          </a:bodyPr>
          <a:lstStyle/>
          <a:p>
            <a:pPr marL="0" indent="0">
              <a:buNone/>
            </a:pPr>
            <a:r>
              <a:rPr lang="en-US" b="1" dirty="0"/>
              <a:t>Sensitivity #3:</a:t>
            </a:r>
          </a:p>
          <a:p>
            <a:pPr marL="0" indent="0">
              <a:buNone/>
            </a:pPr>
            <a:r>
              <a:rPr lang="en-US" b="1" dirty="0"/>
              <a:t>Removed EM contribution</a:t>
            </a:r>
          </a:p>
          <a:p>
            <a:r>
              <a:rPr lang="en-US" dirty="0"/>
              <a:t>Environmental remediation and waste management costs are excluded altogether</a:t>
            </a:r>
          </a:p>
          <a:p>
            <a:endParaRPr lang="en-US" dirty="0"/>
          </a:p>
          <a:p>
            <a:endParaRPr lang="en-US" dirty="0"/>
          </a:p>
          <a:p>
            <a:r>
              <a:rPr lang="en-US" dirty="0"/>
              <a:t>Max deficit: $120B (in 2020)</a:t>
            </a:r>
          </a:p>
          <a:p>
            <a:r>
              <a:rPr lang="en-US" dirty="0"/>
              <a:t>10-year est.: $130-330B (TY) </a:t>
            </a:r>
          </a:p>
        </p:txBody>
      </p:sp>
      <p:sp>
        <p:nvSpPr>
          <p:cNvPr id="4" name="Slide Number Placeholder 3">
            <a:extLst>
              <a:ext uri="{FF2B5EF4-FFF2-40B4-BE49-F238E27FC236}">
                <a16:creationId xmlns:a16="http://schemas.microsoft.com/office/drawing/2014/main" id="{65CF4601-6072-997B-CF61-E0708BE6B75D}"/>
              </a:ext>
            </a:extLst>
          </p:cNvPr>
          <p:cNvSpPr>
            <a:spLocks noGrp="1"/>
          </p:cNvSpPr>
          <p:nvPr>
            <p:ph type="sldNum" sz="quarter" idx="12"/>
          </p:nvPr>
        </p:nvSpPr>
        <p:spPr/>
        <p:txBody>
          <a:bodyPr/>
          <a:lstStyle/>
          <a:p>
            <a:fld id="{4CE2EC88-E360-4521-A384-430DE14B1277}" type="slidenum">
              <a:rPr lang="en-US" smtClean="0"/>
              <a:t>26</a:t>
            </a:fld>
            <a:endParaRPr lang="en-US"/>
          </a:p>
        </p:txBody>
      </p:sp>
      <p:sp>
        <p:nvSpPr>
          <p:cNvPr id="3" name="TextBox 2">
            <a:extLst>
              <a:ext uri="{FF2B5EF4-FFF2-40B4-BE49-F238E27FC236}">
                <a16:creationId xmlns:a16="http://schemas.microsoft.com/office/drawing/2014/main" id="{BC0AC4E7-7CAE-A004-AD05-7EC54C17AB84}"/>
              </a:ext>
            </a:extLst>
          </p:cNvPr>
          <p:cNvSpPr txBox="1"/>
          <p:nvPr/>
        </p:nvSpPr>
        <p:spPr>
          <a:xfrm>
            <a:off x="707571" y="5748500"/>
            <a:ext cx="10788761"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000" dirty="0">
                <a:latin typeface="Arial" panose="020B0604020202020204" pitchFamily="34" charset="0"/>
                <a:cs typeface="Arial" panose="020B0604020202020204" pitchFamily="34" charset="0"/>
              </a:rPr>
              <a:t>Regardless of escalation rate and environmental remediation assumptions, NNSA incurred a deficit of ~$100B from deferred costs and will need to spend hundreds of billions of dollars over the next ten years to catch up.</a:t>
            </a:r>
          </a:p>
        </p:txBody>
      </p:sp>
    </p:spTree>
    <p:extLst>
      <p:ext uri="{BB962C8B-B14F-4D97-AF65-F5344CB8AC3E}">
        <p14:creationId xmlns:p14="http://schemas.microsoft.com/office/powerpoint/2010/main" val="1811819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8FEAD-459A-89B4-F135-E50342BD38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C8027-C73F-9CB5-75EB-409C5F665188}"/>
              </a:ext>
            </a:extLst>
          </p:cNvPr>
          <p:cNvSpPr>
            <a:spLocks noGrp="1"/>
          </p:cNvSpPr>
          <p:nvPr>
            <p:ph type="title"/>
          </p:nvPr>
        </p:nvSpPr>
        <p:spPr/>
        <p:txBody>
          <a:bodyPr/>
          <a:lstStyle/>
          <a:p>
            <a:r>
              <a:rPr lang="en-US" dirty="0"/>
              <a:t>WA spending compared to US economy </a:t>
            </a:r>
          </a:p>
        </p:txBody>
      </p:sp>
      <p:graphicFrame>
        <p:nvGraphicFramePr>
          <p:cNvPr id="8" name="Content Placeholder 7">
            <a:extLst>
              <a:ext uri="{FF2B5EF4-FFF2-40B4-BE49-F238E27FC236}">
                <a16:creationId xmlns:a16="http://schemas.microsoft.com/office/drawing/2014/main" id="{5B400820-6277-C678-30F4-AA1E0C34CE37}"/>
              </a:ext>
            </a:extLst>
          </p:cNvPr>
          <p:cNvGraphicFramePr>
            <a:graphicFrameLocks noGrp="1"/>
          </p:cNvGraphicFramePr>
          <p:nvPr>
            <p:ph sz="half" idx="1"/>
            <p:extLst>
              <p:ext uri="{D42A27DB-BD31-4B8C-83A1-F6EECF244321}">
                <p14:modId xmlns:p14="http://schemas.microsoft.com/office/powerpoint/2010/main" val="3074588221"/>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70C68663-50E7-F366-8E02-9FE3FC80D2B3}"/>
              </a:ext>
            </a:extLst>
          </p:cNvPr>
          <p:cNvSpPr>
            <a:spLocks noGrp="1"/>
          </p:cNvSpPr>
          <p:nvPr>
            <p:ph sz="half" idx="2"/>
          </p:nvPr>
        </p:nvSpPr>
        <p:spPr/>
        <p:txBody>
          <a:bodyPr>
            <a:normAutofit fontScale="92500" lnSpcReduction="20000"/>
          </a:bodyPr>
          <a:lstStyle/>
          <a:p>
            <a:r>
              <a:rPr lang="en-US" dirty="0"/>
              <a:t>WA spending in the mid-1990s through ~2020 was lower as a % of GDP than at any point during the Cold War</a:t>
            </a:r>
          </a:p>
          <a:p>
            <a:r>
              <a:rPr lang="en-US" dirty="0"/>
              <a:t>However, WA spending as a % of federal discretionary spending has remained fairly consistent over time on average </a:t>
            </a:r>
          </a:p>
          <a:p>
            <a:r>
              <a:rPr lang="en-US" dirty="0"/>
              <a:t>Cost comparisons per weapon system and per weapon unit are included in a classified appendix</a:t>
            </a:r>
          </a:p>
          <a:p>
            <a:endParaRPr lang="en-US" dirty="0"/>
          </a:p>
          <a:p>
            <a:pPr marL="0" indent="0">
              <a:buNone/>
            </a:pPr>
            <a:r>
              <a:rPr lang="en-US" sz="1700" dirty="0"/>
              <a:t>Data source: </a:t>
            </a:r>
            <a:r>
              <a:rPr lang="en-US" sz="1500" dirty="0">
                <a:hlinkClick r:id="rId4"/>
              </a:rPr>
              <a:t>Historical Tables | OMB | The White House</a:t>
            </a:r>
            <a:endParaRPr lang="en-US" sz="1500" dirty="0"/>
          </a:p>
        </p:txBody>
      </p:sp>
      <p:sp>
        <p:nvSpPr>
          <p:cNvPr id="4" name="Slide Number Placeholder 3">
            <a:extLst>
              <a:ext uri="{FF2B5EF4-FFF2-40B4-BE49-F238E27FC236}">
                <a16:creationId xmlns:a16="http://schemas.microsoft.com/office/drawing/2014/main" id="{7E694E5B-102D-8317-E8FE-DB83703477D1}"/>
              </a:ext>
            </a:extLst>
          </p:cNvPr>
          <p:cNvSpPr>
            <a:spLocks noGrp="1"/>
          </p:cNvSpPr>
          <p:nvPr>
            <p:ph type="sldNum" sz="quarter" idx="12"/>
          </p:nvPr>
        </p:nvSpPr>
        <p:spPr/>
        <p:txBody>
          <a:bodyPr/>
          <a:lstStyle/>
          <a:p>
            <a:fld id="{4CE2EC88-E360-4521-A384-430DE14B1277}" type="slidenum">
              <a:rPr lang="en-US" smtClean="0"/>
              <a:t>27</a:t>
            </a:fld>
            <a:endParaRPr lang="en-US"/>
          </a:p>
        </p:txBody>
      </p:sp>
    </p:spTree>
    <p:extLst>
      <p:ext uri="{BB962C8B-B14F-4D97-AF65-F5344CB8AC3E}">
        <p14:creationId xmlns:p14="http://schemas.microsoft.com/office/powerpoint/2010/main" val="961750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4B7AE63A09C47459AA4B25F0F3DCE93" ma:contentTypeVersion="6" ma:contentTypeDescription="Create a new document." ma:contentTypeScope="" ma:versionID="827061900564bd696a9e2a8aa4f4f106">
  <xsd:schema xmlns:xsd="http://www.w3.org/2001/XMLSchema" xmlns:xs="http://www.w3.org/2001/XMLSchema" xmlns:p="http://schemas.microsoft.com/office/2006/metadata/properties" xmlns:ns2="f6d72316-a743-4cd1-bf2d-d950ac85e3d7" xmlns:ns3="f188a965-3786-47e8-8359-d9a2fd67cd45" targetNamespace="http://schemas.microsoft.com/office/2006/metadata/properties" ma:root="true" ma:fieldsID="862899bd2b3afae39f2dced66bb32886" ns2:_="" ns3:_="">
    <xsd:import namespace="f6d72316-a743-4cd1-bf2d-d950ac85e3d7"/>
    <xsd:import namespace="f188a965-3786-47e8-8359-d9a2fd67cd4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d72316-a743-4cd1-bf2d-d950ac85e3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188a965-3786-47e8-8359-d9a2fd67cd4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80D5D3-E0CD-44B0-8E37-C3630286E9D8}">
  <ds:schemaRefs>
    <ds:schemaRef ds:uri="http://schemas.microsoft.com/sharepoint/v3/contenttype/forms"/>
  </ds:schemaRefs>
</ds:datastoreItem>
</file>

<file path=customXml/itemProps2.xml><?xml version="1.0" encoding="utf-8"?>
<ds:datastoreItem xmlns:ds="http://schemas.openxmlformats.org/officeDocument/2006/customXml" ds:itemID="{A4BEE2B8-ED5C-4B5D-8FC7-A251AE9BE165}">
  <ds:schemaRefs>
    <ds:schemaRef ds:uri="http://purl.org/dc/elements/1.1/"/>
    <ds:schemaRef ds:uri="http://schemas.openxmlformats.org/package/2006/metadata/core-properties"/>
    <ds:schemaRef ds:uri="f6d72316-a743-4cd1-bf2d-d950ac85e3d7"/>
    <ds:schemaRef ds:uri="http://schemas.microsoft.com/office/2006/documentManagement/types"/>
    <ds:schemaRef ds:uri="http://www.w3.org/XML/1998/namespace"/>
    <ds:schemaRef ds:uri="http://purl.org/dc/dcmitype/"/>
    <ds:schemaRef ds:uri="http://schemas.microsoft.com/office/2006/metadata/properties"/>
    <ds:schemaRef ds:uri="http://purl.org/dc/terms/"/>
    <ds:schemaRef ds:uri="http://schemas.microsoft.com/office/infopath/2007/PartnerControls"/>
    <ds:schemaRef ds:uri="f188a965-3786-47e8-8359-d9a2fd67cd45"/>
  </ds:schemaRefs>
</ds:datastoreItem>
</file>

<file path=customXml/itemProps3.xml><?xml version="1.0" encoding="utf-8"?>
<ds:datastoreItem xmlns:ds="http://schemas.openxmlformats.org/officeDocument/2006/customXml" ds:itemID="{AB442A07-E3F0-4300-B7AC-E91D32EA7F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d72316-a743-4cd1-bf2d-d950ac85e3d7"/>
    <ds:schemaRef ds:uri="f188a965-3786-47e8-8359-d9a2fd67cd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2602</TotalTime>
  <Words>3127</Words>
  <Application>Microsoft Office PowerPoint</Application>
  <PresentationFormat>Widescreen</PresentationFormat>
  <Paragraphs>361</Paragraphs>
  <Slides>27</Slides>
  <Notes>17</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27</vt:i4>
      </vt:variant>
    </vt:vector>
  </HeadingPairs>
  <TitlesOfParts>
    <vt:vector size="35" baseType="lpstr">
      <vt:lpstr>Aptos</vt:lpstr>
      <vt:lpstr>Arial</vt:lpstr>
      <vt:lpstr>Montserrat</vt:lpstr>
      <vt:lpstr>Symbol</vt:lpstr>
      <vt:lpstr>Office Theme</vt:lpstr>
      <vt:lpstr>1_Office Theme</vt:lpstr>
      <vt:lpstr>2_Office Theme</vt:lpstr>
      <vt:lpstr>3_Office Theme</vt:lpstr>
      <vt:lpstr>NSE at 100: A century  of nuclear weapons spending</vt:lpstr>
      <vt:lpstr>BLUF</vt:lpstr>
      <vt:lpstr>Scope</vt:lpstr>
      <vt:lpstr>Data sources</vt:lpstr>
      <vt:lpstr>Data Methodology</vt:lpstr>
      <vt:lpstr>WA spending through 1990</vt:lpstr>
      <vt:lpstr>WA spending through 2015</vt:lpstr>
      <vt:lpstr>WA spending through 2025</vt:lpstr>
      <vt:lpstr>WA spending trend, option 1</vt:lpstr>
      <vt:lpstr>WA spending trend, option 2</vt:lpstr>
      <vt:lpstr>WA spending trend through 2035</vt:lpstr>
      <vt:lpstr>Comparison to CBO estimate</vt:lpstr>
      <vt:lpstr>WA spending trend through 2050</vt:lpstr>
      <vt:lpstr>RPD Background</vt:lpstr>
      <vt:lpstr>Study Background</vt:lpstr>
      <vt:lpstr>Weapons Programs Approach</vt:lpstr>
      <vt:lpstr>Infrastructure Approach (Ideally)</vt:lpstr>
      <vt:lpstr>Infrastructure Approach (Today)</vt:lpstr>
      <vt:lpstr>Estimating Capacity Gaps</vt:lpstr>
      <vt:lpstr>Estimating Facility Costs</vt:lpstr>
      <vt:lpstr>Estimating Facility Costs</vt:lpstr>
      <vt:lpstr>Future work</vt:lpstr>
      <vt:lpstr>Backups</vt:lpstr>
      <vt:lpstr>Sensitivity of escalation index</vt:lpstr>
      <vt:lpstr>Sensitivity of EM contribution</vt:lpstr>
      <vt:lpstr>Sensitivity of EM contribution</vt:lpstr>
      <vt:lpstr>WA spending compared to US economy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Valerie Levine</dc:creator>
  <cp:lastModifiedBy>Matheson, Zachary</cp:lastModifiedBy>
  <cp:revision>48</cp:revision>
  <cp:lastPrinted>2025-09-12T16:13:46Z</cp:lastPrinted>
  <dcterms:created xsi:type="dcterms:W3CDTF">2025-09-10T18:06:41Z</dcterms:created>
  <dcterms:modified xsi:type="dcterms:W3CDTF">2026-07-31T19:05:50Z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0x01010014B7AE63A09C47459AA4B25F0F3DCE93</vt:lpwstr>
  </property>
  <property fmtid="{D5CDD505-2E9C-101B-9397-08002B2CF9AE}" pid="3" name="MediaServiceImageTags">
    <vt:lpwstr/>
  </property>
</Properties>
</file>