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20"/>
  </p:notesMasterIdLst>
  <p:sldIdLst>
    <p:sldId id="256" r:id="rId5"/>
    <p:sldId id="527" r:id="rId6"/>
    <p:sldId id="268" r:id="rId7"/>
    <p:sldId id="263" r:id="rId8"/>
    <p:sldId id="271" r:id="rId9"/>
    <p:sldId id="533" r:id="rId10"/>
    <p:sldId id="537" r:id="rId11"/>
    <p:sldId id="538" r:id="rId12"/>
    <p:sldId id="535" r:id="rId13"/>
    <p:sldId id="262" r:id="rId14"/>
    <p:sldId id="480" r:id="rId15"/>
    <p:sldId id="500" r:id="rId16"/>
    <p:sldId id="518" r:id="rId17"/>
    <p:sldId id="529" r:id="rId18"/>
    <p:sldId id="511" r:id="rId19"/>
  </p:sldIdLst>
  <p:sldSz cx="12192000" cy="6858000"/>
  <p:notesSz cx="7010400" cy="9296400"/>
  <p:embeddedFontLst>
    <p:embeddedFont>
      <p:font typeface="Arial Narrow" panose="020B0606020202030204" pitchFamily="34" charset="0"/>
      <p:regular r:id="rId21"/>
      <p:bold r:id="rId22"/>
      <p:italic r:id="rId23"/>
      <p:boldItalic r:id="rId24"/>
    </p:embeddedFont>
    <p:embeddedFont>
      <p:font typeface="Bebas Neue Pro" panose="020B060402020202020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Karla" pitchFamily="2"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16" userDrawn="1">
          <p15:clr>
            <a:srgbClr val="A4A3A4"/>
          </p15:clr>
        </p15:guide>
        <p15:guide id="2"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8B39BF-9CE5-43D5-25CC-5A2A9F9BAC9A}" name="Katelyn Morales" initials="KM" userId="S::kmorales@cspfirm.com::42c29381-57a0-4148-811e-1bfa226148b6" providerId="AD"/>
  <p188:author id="{518582E3-4AD8-AF11-EDCB-5F5590663B4E}" name="Papich, Kimberlee A" initials="PKA" userId="S::kimberlee.papich@pnnl.gov::8628f641-9663-4979-b3fe-d622c328bcf1" providerId="AD"/>
  <p188:author id="{37D764FD-F7A9-9F38-7C07-42826F321BF7}" name="Katelyn Morales" initials="KM" userId="Katelyn Morales"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euzer, Rebecca" initials="KR" lastIdx="6" clrIdx="0">
    <p:extLst>
      <p:ext uri="{19B8F6BF-5375-455C-9EA6-DF929625EA0E}">
        <p15:presenceInfo xmlns:p15="http://schemas.microsoft.com/office/powerpoint/2012/main" userId="S::rebecca.kreuzer@pnnl.gov::c82de852-eab7-4740-927e-5d9bcc07b0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5A78"/>
    <a:srgbClr val="2BB1E3"/>
    <a:srgbClr val="0EA6DF"/>
    <a:srgbClr val="FFFFFF"/>
    <a:srgbClr val="007F71"/>
    <a:srgbClr val="7AC143"/>
    <a:srgbClr val="F36E21"/>
    <a:srgbClr val="9C1C4A"/>
    <a:srgbClr val="0066FF"/>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p:restoredTop sz="94694"/>
  </p:normalViewPr>
  <p:slideViewPr>
    <p:cSldViewPr snapToGrid="0" showGuides="1">
      <p:cViewPr varScale="1">
        <p:scale>
          <a:sx n="53" d="100"/>
          <a:sy n="53" d="100"/>
        </p:scale>
        <p:origin x="1452" y="36"/>
      </p:cViewPr>
      <p:guideLst>
        <p:guide pos="216"/>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openxmlformats.org/officeDocument/2006/relationships/tableStyles" Target="tableStyle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F474C63-A88F-0341-BC64-ED7333418195}" type="datetimeFigureOut">
              <a:rPr lang="en-US" smtClean="0"/>
              <a:t>10/5/2022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799B82A0-ECA1-0F4F-9BA7-4F044CEC8E74}" type="slidenum">
              <a:rPr lang="en-US" smtClean="0"/>
              <a:t>‹#›</a:t>
            </a:fld>
            <a:endParaRPr lang="en-US"/>
          </a:p>
        </p:txBody>
      </p:sp>
    </p:spTree>
    <p:extLst>
      <p:ext uri="{BB962C8B-B14F-4D97-AF65-F5344CB8AC3E}">
        <p14:creationId xmlns:p14="http://schemas.microsoft.com/office/powerpoint/2010/main" val="3636148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B82A0-ECA1-0F4F-9BA7-4F044CEC8E74}" type="slidenum">
              <a:rPr lang="en-US" smtClean="0"/>
              <a:t>2</a:t>
            </a:fld>
            <a:endParaRPr lang="en-US"/>
          </a:p>
        </p:txBody>
      </p:sp>
    </p:spTree>
    <p:extLst>
      <p:ext uri="{BB962C8B-B14F-4D97-AF65-F5344CB8AC3E}">
        <p14:creationId xmlns:p14="http://schemas.microsoft.com/office/powerpoint/2010/main" val="332932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B82A0-ECA1-0F4F-9BA7-4F044CEC8E74}" type="slidenum">
              <a:rPr lang="en-US" smtClean="0"/>
              <a:t>5</a:t>
            </a:fld>
            <a:endParaRPr lang="en-US"/>
          </a:p>
        </p:txBody>
      </p:sp>
    </p:spTree>
    <p:extLst>
      <p:ext uri="{BB962C8B-B14F-4D97-AF65-F5344CB8AC3E}">
        <p14:creationId xmlns:p14="http://schemas.microsoft.com/office/powerpoint/2010/main" val="1896331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B82A0-ECA1-0F4F-9BA7-4F044CEC8E74}" type="slidenum">
              <a:rPr lang="en-US" smtClean="0"/>
              <a:t>10</a:t>
            </a:fld>
            <a:endParaRPr lang="en-US"/>
          </a:p>
        </p:txBody>
      </p:sp>
    </p:spTree>
    <p:extLst>
      <p:ext uri="{BB962C8B-B14F-4D97-AF65-F5344CB8AC3E}">
        <p14:creationId xmlns:p14="http://schemas.microsoft.com/office/powerpoint/2010/main" val="129412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36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594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5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36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5685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1330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81" r:id="rId3"/>
    <p:sldLayoutId id="2147483682" r:id="rId4"/>
    <p:sldLayoutId id="214748368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orient="horz" pos="288" userDrawn="1">
          <p15:clr>
            <a:srgbClr val="F26B43"/>
          </p15:clr>
        </p15:guide>
        <p15:guide id="5" orient="horz" pos="4032" userDrawn="1">
          <p15:clr>
            <a:srgbClr val="F26B43"/>
          </p15:clr>
        </p15:guide>
        <p15:guide id="6" pos="7392" userDrawn="1">
          <p15:clr>
            <a:srgbClr val="F26B43"/>
          </p15:clr>
        </p15:guide>
        <p15:guide id="7" orient="horz" pos="552" userDrawn="1">
          <p15:clr>
            <a:srgbClr val="F26B43"/>
          </p15:clr>
        </p15:guide>
        <p15:guide id="8" orient="horz" pos="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consent-based-siting-project@id.doe.gov"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energy.gov/consentbasedsitin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6F5235-EBF7-994E-8FF5-E89BBC80662D}"/>
              </a:ext>
            </a:extLst>
          </p:cNvPr>
          <p:cNvPicPr>
            <a:picLocks noChangeAspect="1"/>
          </p:cNvPicPr>
          <p:nvPr/>
        </p:nvPicPr>
        <p:blipFill>
          <a:blip r:embed="rId2"/>
          <a:srcRect/>
          <a:stretch/>
        </p:blipFill>
        <p:spPr>
          <a:xfrm>
            <a:off x="0" y="0"/>
            <a:ext cx="12184458" cy="6853758"/>
          </a:xfrm>
          <a:prstGeom prst="rect">
            <a:avLst/>
          </a:prstGeom>
        </p:spPr>
      </p:pic>
      <p:sp>
        <p:nvSpPr>
          <p:cNvPr id="4" name="TextBox 3">
            <a:extLst>
              <a:ext uri="{FF2B5EF4-FFF2-40B4-BE49-F238E27FC236}">
                <a16:creationId xmlns:a16="http://schemas.microsoft.com/office/drawing/2014/main" id="{28A095B3-ACD1-0FC1-7D03-12463F4AF381}"/>
              </a:ext>
            </a:extLst>
          </p:cNvPr>
          <p:cNvSpPr txBox="1"/>
          <p:nvPr/>
        </p:nvSpPr>
        <p:spPr>
          <a:xfrm>
            <a:off x="350387" y="1218483"/>
            <a:ext cx="11365345" cy="1733808"/>
          </a:xfrm>
          <a:prstGeom prst="rect">
            <a:avLst/>
          </a:prstGeom>
          <a:noFill/>
        </p:spPr>
        <p:txBody>
          <a:bodyPr wrap="square" rtlCol="0">
            <a:spAutoFit/>
          </a:bodyPr>
          <a:lstStyle/>
          <a:p>
            <a:pPr>
              <a:lnSpc>
                <a:spcPts val="6400"/>
              </a:lnSpc>
            </a:pPr>
            <a:r>
              <a:rPr lang="en-US" sz="6400" b="1" dirty="0">
                <a:solidFill>
                  <a:srgbClr val="0EA6DF"/>
                </a:solidFill>
                <a:latin typeface="Bebas Neue Pro" panose="020B0506020202050201" pitchFamily="34" charset="77"/>
              </a:rPr>
              <a:t>CONSENT-BASED SITING </a:t>
            </a:r>
          </a:p>
          <a:p>
            <a:pPr>
              <a:lnSpc>
                <a:spcPts val="6400"/>
              </a:lnSpc>
            </a:pPr>
            <a:r>
              <a:rPr lang="en-US" sz="6400" b="1" dirty="0">
                <a:solidFill>
                  <a:srgbClr val="0EA6DF"/>
                </a:solidFill>
                <a:latin typeface="Bebas Neue Pro" panose="020B0506020202050201" pitchFamily="34" charset="77"/>
              </a:rPr>
              <a:t>FUNDING OPPORTUNITY ANNOUNCEMENT</a:t>
            </a:r>
          </a:p>
        </p:txBody>
      </p:sp>
      <p:sp>
        <p:nvSpPr>
          <p:cNvPr id="9" name="TextBox 8">
            <a:extLst>
              <a:ext uri="{FF2B5EF4-FFF2-40B4-BE49-F238E27FC236}">
                <a16:creationId xmlns:a16="http://schemas.microsoft.com/office/drawing/2014/main" id="{B0D200A6-747C-BAF9-93FE-78827E515F33}"/>
              </a:ext>
            </a:extLst>
          </p:cNvPr>
          <p:cNvSpPr txBox="1"/>
          <p:nvPr/>
        </p:nvSpPr>
        <p:spPr>
          <a:xfrm>
            <a:off x="353220" y="469050"/>
            <a:ext cx="9850582" cy="461665"/>
          </a:xfrm>
          <a:prstGeom prst="rect">
            <a:avLst/>
          </a:prstGeom>
          <a:noFill/>
        </p:spPr>
        <p:txBody>
          <a:bodyPr wrap="square" rtlCol="0">
            <a:spAutoFit/>
          </a:bodyPr>
          <a:lstStyle/>
          <a:p>
            <a:r>
              <a:rPr lang="en-US" sz="2400" b="1">
                <a:solidFill>
                  <a:srgbClr val="075A78"/>
                </a:solidFill>
                <a:latin typeface="Arial" panose="020B0604020202020204" pitchFamily="34" charset="0"/>
                <a:cs typeface="Arial" panose="020B0604020202020204" pitchFamily="34" charset="0"/>
              </a:rPr>
              <a:t>WEBINAR</a:t>
            </a:r>
          </a:p>
        </p:txBody>
      </p:sp>
      <p:sp>
        <p:nvSpPr>
          <p:cNvPr id="11" name="TextBox 10">
            <a:extLst>
              <a:ext uri="{FF2B5EF4-FFF2-40B4-BE49-F238E27FC236}">
                <a16:creationId xmlns:a16="http://schemas.microsoft.com/office/drawing/2014/main" id="{CC787469-A266-28B5-C3B3-1641E543943B}"/>
              </a:ext>
            </a:extLst>
          </p:cNvPr>
          <p:cNvSpPr txBox="1"/>
          <p:nvPr/>
        </p:nvSpPr>
        <p:spPr>
          <a:xfrm>
            <a:off x="355526" y="3105491"/>
            <a:ext cx="4236139" cy="1015663"/>
          </a:xfrm>
          <a:prstGeom prst="rect">
            <a:avLst/>
          </a:prstGeom>
          <a:noFill/>
        </p:spPr>
        <p:txBody>
          <a:bodyPr wrap="square" rtlCol="0">
            <a:spAutoFit/>
          </a:bodyPr>
          <a:lstStyle/>
          <a:p>
            <a:r>
              <a:rPr lang="en-US" sz="1400" b="1" dirty="0">
                <a:solidFill>
                  <a:srgbClr val="075A78"/>
                </a:solidFill>
                <a:latin typeface="Arial" panose="020B0604020202020204" pitchFamily="34" charset="0"/>
                <a:cs typeface="Arial" panose="020B0604020202020204" pitchFamily="34" charset="0"/>
              </a:rPr>
              <a:t>WE WILL BEGIN IN A FEW MINUTES </a:t>
            </a:r>
          </a:p>
          <a:p>
            <a:r>
              <a:rPr lang="en-US" sz="1400" b="1" dirty="0">
                <a:solidFill>
                  <a:srgbClr val="075A78"/>
                </a:solidFill>
                <a:latin typeface="Arial" panose="020B0604020202020204" pitchFamily="34" charset="0"/>
                <a:cs typeface="Arial" panose="020B0604020202020204" pitchFamily="34" charset="0"/>
              </a:rPr>
              <a:t>THIS SESSION WILL BE RECORDED</a:t>
            </a:r>
          </a:p>
          <a:p>
            <a:r>
              <a:rPr lang="en-US" dirty="0">
                <a:solidFill>
                  <a:srgbClr val="075A78"/>
                </a:solidFill>
                <a:latin typeface="Arial" panose="020B0604020202020204" pitchFamily="34" charset="0"/>
                <a:cs typeface="Arial" panose="020B0604020202020204" pitchFamily="34" charset="0"/>
              </a:rPr>
              <a:t> </a:t>
            </a:r>
          </a:p>
          <a:p>
            <a:r>
              <a:rPr lang="en-US" sz="1400" dirty="0">
                <a:solidFill>
                  <a:srgbClr val="075A78"/>
                </a:solidFill>
                <a:latin typeface="Arial" panose="020B0604020202020204" pitchFamily="34" charset="0"/>
                <a:cs typeface="Arial" panose="020B0604020202020204" pitchFamily="34" charset="0"/>
              </a:rPr>
              <a:t>Please submit your questions via the Q&amp;A feature</a:t>
            </a:r>
          </a:p>
        </p:txBody>
      </p:sp>
      <p:pic>
        <p:nvPicPr>
          <p:cNvPr id="18" name="Picture 17">
            <a:extLst>
              <a:ext uri="{FF2B5EF4-FFF2-40B4-BE49-F238E27FC236}">
                <a16:creationId xmlns:a16="http://schemas.microsoft.com/office/drawing/2014/main" id="{E07A2CF6-8BB4-2898-6F23-BAEB1EFC6539}"/>
              </a:ext>
            </a:extLst>
          </p:cNvPr>
          <p:cNvPicPr>
            <a:picLocks noChangeAspect="1"/>
          </p:cNvPicPr>
          <p:nvPr/>
        </p:nvPicPr>
        <p:blipFill>
          <a:blip r:embed="rId3"/>
          <a:srcRect/>
          <a:stretch/>
        </p:blipFill>
        <p:spPr>
          <a:xfrm>
            <a:off x="314041" y="5809673"/>
            <a:ext cx="5949532" cy="748595"/>
          </a:xfrm>
          <a:prstGeom prst="rect">
            <a:avLst/>
          </a:prstGeom>
        </p:spPr>
      </p:pic>
    </p:spTree>
    <p:extLst>
      <p:ext uri="{BB962C8B-B14F-4D97-AF65-F5344CB8AC3E}">
        <p14:creationId xmlns:p14="http://schemas.microsoft.com/office/powerpoint/2010/main" val="225778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BDEE2B-2B75-A873-74EB-0BD23906AE30}"/>
              </a:ext>
            </a:extLst>
          </p:cNvPr>
          <p:cNvSpPr/>
          <p:nvPr/>
        </p:nvSpPr>
        <p:spPr>
          <a:xfrm>
            <a:off x="3505032" y="1076960"/>
            <a:ext cx="8686967" cy="4886419"/>
          </a:xfrm>
          <a:prstGeom prst="rect">
            <a:avLst/>
          </a:prstGeom>
          <a:blipFill>
            <a:blip r:embed="rId3"/>
            <a:stretch>
              <a:fillRect l="-6" r="-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9A3AB9-A0B1-479C-A82B-0270A6F54AC3}"/>
              </a:ext>
            </a:extLst>
          </p:cNvPr>
          <p:cNvSpPr>
            <a:spLocks noGrp="1"/>
          </p:cNvSpPr>
          <p:nvPr>
            <p:ph type="title" idx="4294967295"/>
          </p:nvPr>
        </p:nvSpPr>
        <p:spPr>
          <a:xfrm>
            <a:off x="365760" y="329184"/>
            <a:ext cx="10515600" cy="569913"/>
          </a:xfrm>
          <a:prstGeom prst="rect">
            <a:avLst/>
          </a:prstGeom>
        </p:spPr>
        <p:txBody>
          <a:bodyPr>
            <a:noAutofit/>
          </a:bodyPr>
          <a:lstStyle/>
          <a:p>
            <a:r>
              <a:rPr lang="en-US" b="1" dirty="0">
                <a:solidFill>
                  <a:srgbClr val="0EA6DF"/>
                </a:solidFill>
                <a:latin typeface="Bebas Neue Pro" panose="020B0506020202050201" pitchFamily="34" charset="77"/>
              </a:rPr>
              <a:t>FUNDING OPPORTUNITY ANNOUNCEMENT</a:t>
            </a:r>
          </a:p>
        </p:txBody>
      </p:sp>
      <p:sp>
        <p:nvSpPr>
          <p:cNvPr id="4" name="Content Placeholder 2">
            <a:extLst>
              <a:ext uri="{FF2B5EF4-FFF2-40B4-BE49-F238E27FC236}">
                <a16:creationId xmlns:a16="http://schemas.microsoft.com/office/drawing/2014/main" id="{2AB26474-CFEB-8D90-26E1-73BE997F2569}"/>
              </a:ext>
            </a:extLst>
          </p:cNvPr>
          <p:cNvSpPr txBox="1">
            <a:spLocks/>
          </p:cNvSpPr>
          <p:nvPr/>
        </p:nvSpPr>
        <p:spPr>
          <a:xfrm>
            <a:off x="342900" y="1234440"/>
            <a:ext cx="11083406" cy="5157123"/>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300"/>
              </a:spcAft>
              <a:buFont typeface="Arial" panose="020B0604020202020204" pitchFamily="34" charset="0"/>
              <a:buNone/>
            </a:pPr>
            <a:r>
              <a:rPr lang="en-US" sz="2200" b="1" dirty="0">
                <a:solidFill>
                  <a:srgbClr val="075A78"/>
                </a:solidFill>
                <a:latin typeface="Arial" panose="020B0604020202020204" pitchFamily="34" charset="0"/>
                <a:cs typeface="Arial" panose="020B0604020202020204" pitchFamily="34" charset="0"/>
              </a:rPr>
              <a:t>KEY FACTS</a:t>
            </a:r>
            <a:endParaRPr lang="en-US" sz="2200" dirty="0">
              <a:latin typeface="Arial" panose="020B0604020202020204" pitchFamily="34" charset="0"/>
              <a:cs typeface="Arial" panose="020B0604020202020204" pitchFamily="34" charset="0"/>
            </a:endParaRPr>
          </a:p>
          <a:p>
            <a:pPr marL="182880" lvl="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$16 million in funds to be awarded; 6-8 awards; period of performance is 18-24 months</a:t>
            </a:r>
          </a:p>
          <a:p>
            <a:pPr marL="18288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Eligible awardees include:</a:t>
            </a:r>
          </a:p>
          <a:p>
            <a:pPr marL="740664" lvl="1" indent="-283464">
              <a:lnSpc>
                <a:spcPct val="100000"/>
              </a:lnSpc>
              <a:spcBef>
                <a:spcPts val="0"/>
              </a:spcBef>
            </a:pPr>
            <a:r>
              <a:rPr lang="en-US" sz="1800" dirty="0">
                <a:latin typeface="Arial" panose="020B0604020202020204" pitchFamily="34" charset="0"/>
                <a:cs typeface="Arial" panose="020B0604020202020204" pitchFamily="34" charset="0"/>
              </a:rPr>
              <a:t>Higher-education institutions (colleges, universities, and other institutions of higher learning) </a:t>
            </a:r>
          </a:p>
          <a:p>
            <a:pPr marL="740664" lvl="1" indent="-283464">
              <a:lnSpc>
                <a:spcPct val="100000"/>
              </a:lnSpc>
              <a:spcBef>
                <a:spcPts val="0"/>
              </a:spcBef>
            </a:pPr>
            <a:r>
              <a:rPr lang="en-US" sz="1800" dirty="0">
                <a:latin typeface="Arial" panose="020B0604020202020204" pitchFamily="34" charset="0"/>
                <a:cs typeface="Arial" panose="020B0604020202020204" pitchFamily="34" charset="0"/>
              </a:rPr>
              <a:t>Tribal, State, and local governments (municipalities, towns, cities, and counties) </a:t>
            </a:r>
          </a:p>
          <a:p>
            <a:pPr marL="740664" lvl="1" indent="-283464">
              <a:lnSpc>
                <a:spcPct val="100000"/>
              </a:lnSpc>
              <a:spcBef>
                <a:spcPts val="0"/>
              </a:spcBef>
            </a:pPr>
            <a:r>
              <a:rPr lang="en-US" sz="1800" dirty="0">
                <a:latin typeface="Arial" panose="020B0604020202020204" pitchFamily="34" charset="0"/>
                <a:cs typeface="Arial" panose="020B0604020202020204" pitchFamily="34" charset="0"/>
              </a:rPr>
              <a:t>Community foundations  </a:t>
            </a:r>
          </a:p>
          <a:p>
            <a:pPr marL="740664" lvl="1" indent="-283464">
              <a:lnSpc>
                <a:spcPct val="100000"/>
              </a:lnSpc>
              <a:spcBef>
                <a:spcPts val="0"/>
              </a:spcBef>
              <a:spcAft>
                <a:spcPts val="600"/>
              </a:spcAft>
            </a:pPr>
            <a:r>
              <a:rPr lang="en-US" sz="1800" dirty="0">
                <a:latin typeface="Arial" panose="020B0604020202020204" pitchFamily="34" charset="0"/>
                <a:cs typeface="Arial" panose="020B0604020202020204" pitchFamily="34" charset="0"/>
              </a:rPr>
              <a:t>Non-governmental organizations (trade associations, 501(c)(3) organizations, and other public groups)</a:t>
            </a:r>
            <a:endParaRPr lang="en-US" sz="1800" b="1" dirty="0">
              <a:solidFill>
                <a:srgbClr val="075A78"/>
              </a:solidFill>
              <a:latin typeface="Arial" panose="020B0604020202020204" pitchFamily="34" charset="0"/>
              <a:cs typeface="Arial" panose="020B0604020202020204" pitchFamily="34" charset="0"/>
            </a:endParaRPr>
          </a:p>
          <a:p>
            <a:pPr marL="18288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Geographically and institutionally diverse awardees</a:t>
            </a:r>
          </a:p>
          <a:p>
            <a:pPr marL="640080" lvl="1" indent="-283464">
              <a:lnSpc>
                <a:spcPct val="100000"/>
              </a:lnSpc>
              <a:spcBef>
                <a:spcPts val="0"/>
              </a:spcBef>
              <a:spcAft>
                <a:spcPts val="600"/>
              </a:spcAft>
            </a:pPr>
            <a:r>
              <a:rPr lang="en-US" sz="1800" dirty="0">
                <a:latin typeface="Arial" panose="020B0604020202020204" pitchFamily="34" charset="0"/>
                <a:cs typeface="Arial" panose="020B0604020202020204" pitchFamily="34" charset="0"/>
              </a:rPr>
              <a:t> Across the continental United States</a:t>
            </a:r>
          </a:p>
          <a:p>
            <a:pPr marL="283464" indent="-283464">
              <a:lnSpc>
                <a:spcPct val="100000"/>
              </a:lnSpc>
              <a:spcBef>
                <a:spcPts val="0"/>
              </a:spcBef>
              <a:spcAft>
                <a:spcPts val="300"/>
              </a:spcAft>
              <a:buFont typeface="Arial" panose="020B0604020202020204" pitchFamily="34" charset="0"/>
              <a:buNone/>
            </a:pPr>
            <a:r>
              <a:rPr lang="en-US" sz="2200" b="1" dirty="0">
                <a:solidFill>
                  <a:srgbClr val="075A78"/>
                </a:solidFill>
                <a:latin typeface="Arial" panose="020B0604020202020204" pitchFamily="34" charset="0"/>
                <a:cs typeface="Arial" panose="020B0604020202020204" pitchFamily="34" charset="0"/>
              </a:rPr>
              <a:t>BUILDS CAPACITY FOR FUTURE ENGAGEMENT</a:t>
            </a:r>
          </a:p>
          <a:p>
            <a:pPr marL="18288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Establishes a community of practice</a:t>
            </a:r>
          </a:p>
          <a:p>
            <a:pPr marL="182880" lvl="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Strengthens involvement and mutual learning aimed at building trust</a:t>
            </a:r>
          </a:p>
          <a:p>
            <a:pPr marL="182880" lvl="0" indent="-283464">
              <a:lnSpc>
                <a:spcPct val="100000"/>
              </a:lnSpc>
              <a:spcBef>
                <a:spcPts val="0"/>
              </a:spcBef>
              <a:spcAft>
                <a:spcPts val="600"/>
              </a:spcAft>
            </a:pPr>
            <a:r>
              <a:rPr lang="en-US" sz="2000" dirty="0">
                <a:latin typeface="Arial" panose="020B0604020202020204" pitchFamily="34" charset="0"/>
                <a:cs typeface="Arial" panose="020B0604020202020204" pitchFamily="34" charset="0"/>
              </a:rPr>
              <a:t>Special focus on environmental justice</a:t>
            </a:r>
          </a:p>
        </p:txBody>
      </p:sp>
    </p:spTree>
    <p:extLst>
      <p:ext uri="{BB962C8B-B14F-4D97-AF65-F5344CB8AC3E}">
        <p14:creationId xmlns:p14="http://schemas.microsoft.com/office/powerpoint/2010/main" val="4018455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03EE-28C2-46FA-8826-45DCCC540CE6}"/>
              </a:ext>
            </a:extLst>
          </p:cNvPr>
          <p:cNvSpPr>
            <a:spLocks noGrp="1"/>
          </p:cNvSpPr>
          <p:nvPr>
            <p:ph type="title" idx="4294967295"/>
          </p:nvPr>
        </p:nvSpPr>
        <p:spPr>
          <a:xfrm>
            <a:off x="365760" y="256524"/>
            <a:ext cx="11031536" cy="820780"/>
          </a:xfrm>
          <a:prstGeom prst="rect">
            <a:avLst/>
          </a:prstGeom>
        </p:spPr>
        <p:txBody>
          <a:bodyPr lIns="91440" tIns="45720" rIns="91440" bIns="45720" anchor="t">
            <a:noAutofit/>
          </a:bodyPr>
          <a:lstStyle/>
          <a:p>
            <a:pPr>
              <a:lnSpc>
                <a:spcPct val="100000"/>
              </a:lnSpc>
            </a:pPr>
            <a:r>
              <a:rPr lang="en-US" b="1" dirty="0">
                <a:solidFill>
                  <a:srgbClr val="0EA6DF"/>
                </a:solidFill>
                <a:latin typeface="Bebas Neue Pro"/>
                <a:cs typeface="Arial"/>
              </a:rPr>
              <a:t>AWARD RECIPIENTS </a:t>
            </a:r>
            <a:br>
              <a:rPr lang="en-US" b="1" dirty="0">
                <a:solidFill>
                  <a:srgbClr val="0EA6DF"/>
                </a:solidFill>
                <a:latin typeface="Bebas Neue Pro"/>
                <a:cs typeface="Arial"/>
              </a:rPr>
            </a:br>
            <a:endParaRPr lang="en-US" sz="2200" b="1" dirty="0">
              <a:solidFill>
                <a:srgbClr val="075A78"/>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916095B-2CB1-661A-5D15-C4D14C52F2B5}"/>
              </a:ext>
            </a:extLst>
          </p:cNvPr>
          <p:cNvSpPr txBox="1">
            <a:spLocks/>
          </p:cNvSpPr>
          <p:nvPr/>
        </p:nvSpPr>
        <p:spPr>
          <a:xfrm>
            <a:off x="367569" y="1756844"/>
            <a:ext cx="5728432" cy="44216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fontAlgn="base">
              <a:lnSpc>
                <a:spcPct val="100000"/>
              </a:lnSpc>
              <a:spcBef>
                <a:spcPts val="600"/>
              </a:spcBef>
              <a:spcAft>
                <a:spcPts val="1200"/>
              </a:spcAft>
              <a:buSzPct val="110000"/>
            </a:pPr>
            <a:r>
              <a:rPr lang="en-US" altLang="en-US" sz="2000" dirty="0">
                <a:latin typeface="Arial"/>
                <a:cs typeface="Arial"/>
              </a:rPr>
              <a:t>Award recipient is a hub for community engagement and resources</a:t>
            </a:r>
            <a:endParaRPr lang="en-US" sz="2000" dirty="0">
              <a:latin typeface="Arial"/>
              <a:cs typeface="Arial"/>
            </a:endParaRPr>
          </a:p>
          <a:p>
            <a:pPr marL="283210" indent="-283210" fontAlgn="base">
              <a:lnSpc>
                <a:spcPct val="100000"/>
              </a:lnSpc>
              <a:spcBef>
                <a:spcPts val="600"/>
              </a:spcBef>
              <a:spcAft>
                <a:spcPts val="1200"/>
              </a:spcAft>
              <a:buSzPct val="110000"/>
            </a:pPr>
            <a:r>
              <a:rPr lang="en-US" altLang="en-US" sz="2000" dirty="0">
                <a:latin typeface="Arial"/>
                <a:cs typeface="Arial"/>
              </a:rPr>
              <a:t>Reduce barriers for participation</a:t>
            </a:r>
          </a:p>
          <a:p>
            <a:pPr marL="283210" indent="-283210" fontAlgn="base">
              <a:lnSpc>
                <a:spcPct val="100000"/>
              </a:lnSpc>
              <a:spcBef>
                <a:spcPts val="600"/>
              </a:spcBef>
              <a:spcAft>
                <a:spcPts val="1200"/>
              </a:spcAft>
              <a:buSzPct val="110000"/>
            </a:pPr>
            <a:r>
              <a:rPr lang="en-US" altLang="en-US" sz="2000" dirty="0">
                <a:latin typeface="Arial"/>
                <a:cs typeface="Arial"/>
              </a:rPr>
              <a:t>Increase outreach (multiplication factor)</a:t>
            </a:r>
          </a:p>
          <a:p>
            <a:pPr marL="283210" indent="-283210" fontAlgn="base">
              <a:lnSpc>
                <a:spcPct val="100000"/>
              </a:lnSpc>
              <a:spcBef>
                <a:spcPts val="600"/>
              </a:spcBef>
              <a:spcAft>
                <a:spcPts val="1200"/>
              </a:spcAft>
              <a:buSzPct val="110000"/>
            </a:pPr>
            <a:r>
              <a:rPr lang="en-US" altLang="en-US" sz="2000" dirty="0">
                <a:latin typeface="Arial"/>
                <a:cs typeface="Arial"/>
              </a:rPr>
              <a:t>Allow for greater community engagement</a:t>
            </a:r>
          </a:p>
          <a:p>
            <a:pPr marL="283210" indent="-283210" fontAlgn="base">
              <a:lnSpc>
                <a:spcPct val="100000"/>
              </a:lnSpc>
              <a:spcBef>
                <a:spcPts val="600"/>
              </a:spcBef>
              <a:spcAft>
                <a:spcPts val="1200"/>
              </a:spcAft>
              <a:buSzPct val="110000"/>
            </a:pPr>
            <a:r>
              <a:rPr lang="en-US" altLang="en-US" sz="2000" dirty="0">
                <a:latin typeface="Arial"/>
                <a:cs typeface="Arial"/>
              </a:rPr>
              <a:t>Allow for cohort development/capacity</a:t>
            </a:r>
            <a:br>
              <a:rPr lang="en-US" altLang="en-US" sz="1800" dirty="0">
                <a:latin typeface="Arial" panose="020B0604020202020204" pitchFamily="34" charset="0"/>
                <a:cs typeface="Arial" panose="020B0604020202020204" pitchFamily="34" charset="0"/>
              </a:rPr>
            </a:br>
            <a:endParaRPr lang="en-US" altLang="en-US" sz="1800" dirty="0">
              <a:latin typeface="Arial" panose="020B0604020202020204" pitchFamily="34" charset="0"/>
              <a:cs typeface="Arial" panose="020B0604020202020204" pitchFamily="34" charset="0"/>
            </a:endParaRPr>
          </a:p>
          <a:p>
            <a:pPr marL="0" indent="0" fontAlgn="base">
              <a:lnSpc>
                <a:spcPct val="100000"/>
              </a:lnSpc>
              <a:spcBef>
                <a:spcPts val="0"/>
              </a:spcBef>
              <a:spcAft>
                <a:spcPts val="300"/>
              </a:spcAft>
              <a:buSzPct val="110000"/>
              <a:buNone/>
            </a:pPr>
            <a:endParaRPr lang="en-US" altLang="en-US" sz="1800" dirty="0">
              <a:latin typeface="Arial"/>
              <a:cs typeface="Arial"/>
            </a:endParaRPr>
          </a:p>
        </p:txBody>
      </p:sp>
      <p:sp>
        <p:nvSpPr>
          <p:cNvPr id="6" name="Rectangle 5">
            <a:extLst>
              <a:ext uri="{FF2B5EF4-FFF2-40B4-BE49-F238E27FC236}">
                <a16:creationId xmlns:a16="http://schemas.microsoft.com/office/drawing/2014/main" id="{A1A01BAD-D0DF-A461-F8A7-0D01A939356E}"/>
              </a:ext>
            </a:extLst>
          </p:cNvPr>
          <p:cNvSpPr/>
          <p:nvPr/>
        </p:nvSpPr>
        <p:spPr>
          <a:xfrm>
            <a:off x="5735320" y="0"/>
            <a:ext cx="6096000" cy="6858000"/>
          </a:xfrm>
          <a:prstGeom prst="rect">
            <a:avLst/>
          </a:prstGeom>
          <a:blipFill>
            <a:blip r:embed="rId2"/>
            <a:srcRect/>
            <a:stretch>
              <a:fillRect l="-6250" r="-62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705C050-6210-5BCC-BEEF-44A8DEED58C7}"/>
              </a:ext>
            </a:extLst>
          </p:cNvPr>
          <p:cNvSpPr txBox="1"/>
          <p:nvPr/>
        </p:nvSpPr>
        <p:spPr>
          <a:xfrm>
            <a:off x="367568" y="987403"/>
            <a:ext cx="6516557" cy="769441"/>
          </a:xfrm>
          <a:prstGeom prst="rect">
            <a:avLst/>
          </a:prstGeom>
          <a:noFill/>
        </p:spPr>
        <p:txBody>
          <a:bodyPr wrap="square" rtlCol="0">
            <a:spAutoFit/>
          </a:bodyPr>
          <a:lstStyle/>
          <a:p>
            <a:r>
              <a:rPr lang="en-US" sz="2200" b="1" dirty="0">
                <a:solidFill>
                  <a:srgbClr val="075A78"/>
                </a:solidFill>
                <a:latin typeface="Arial" panose="020B0604020202020204" pitchFamily="34" charset="0"/>
                <a:cs typeface="Arial" panose="020B0604020202020204" pitchFamily="34" charset="0"/>
              </a:rPr>
              <a:t>WILL REPRESENT CONSENT-BASED SITING CONSORTIA</a:t>
            </a:r>
            <a:endParaRPr lang="en-US" sz="2200" dirty="0"/>
          </a:p>
        </p:txBody>
      </p:sp>
    </p:spTree>
    <p:extLst>
      <p:ext uri="{BB962C8B-B14F-4D97-AF65-F5344CB8AC3E}">
        <p14:creationId xmlns:p14="http://schemas.microsoft.com/office/powerpoint/2010/main" val="270021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03EE-28C2-46FA-8826-45DCCC540CE6}"/>
              </a:ext>
            </a:extLst>
          </p:cNvPr>
          <p:cNvSpPr>
            <a:spLocks noGrp="1"/>
          </p:cNvSpPr>
          <p:nvPr>
            <p:ph type="title" idx="4294967295"/>
          </p:nvPr>
        </p:nvSpPr>
        <p:spPr>
          <a:xfrm>
            <a:off x="365760" y="257782"/>
            <a:ext cx="10899775" cy="700207"/>
          </a:xfrm>
          <a:prstGeom prst="rect">
            <a:avLst/>
          </a:prstGeom>
        </p:spPr>
        <p:txBody>
          <a:bodyPr lIns="91440" tIns="45720" rIns="91440" bIns="45720" anchor="t">
            <a:noAutofit/>
          </a:bodyPr>
          <a:lstStyle/>
          <a:p>
            <a:pPr>
              <a:lnSpc>
                <a:spcPct val="100000"/>
              </a:lnSpc>
            </a:pPr>
            <a:r>
              <a:rPr lang="en-US" b="1" dirty="0">
                <a:solidFill>
                  <a:srgbClr val="0EA6DF"/>
                </a:solidFill>
                <a:latin typeface="Bebas Neue Pro"/>
                <a:cs typeface="Arial"/>
              </a:rPr>
              <a:t>FUNDING OPPORTUNITY TASKS</a:t>
            </a:r>
            <a:endParaRPr lang="en-US" b="1" dirty="0">
              <a:solidFill>
                <a:srgbClr val="0EA6DF"/>
              </a:solidFill>
              <a:latin typeface="Bebas Neue Pro" panose="020B0506020202050201" pitchFamily="34" charset="77"/>
              <a:cs typeface="Arial" panose="020B0604020202020204" pitchFamily="34" charset="0"/>
            </a:endParaRPr>
          </a:p>
        </p:txBody>
      </p:sp>
      <p:sp>
        <p:nvSpPr>
          <p:cNvPr id="4" name="Content Placeholder 2">
            <a:extLst>
              <a:ext uri="{FF2B5EF4-FFF2-40B4-BE49-F238E27FC236}">
                <a16:creationId xmlns:a16="http://schemas.microsoft.com/office/drawing/2014/main" id="{12F108E9-8111-5A61-1A90-4505DEFB632E}"/>
              </a:ext>
            </a:extLst>
          </p:cNvPr>
          <p:cNvSpPr txBox="1">
            <a:spLocks/>
          </p:cNvSpPr>
          <p:nvPr/>
        </p:nvSpPr>
        <p:spPr>
          <a:xfrm>
            <a:off x="647356" y="2685157"/>
            <a:ext cx="5168291" cy="184066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Aft>
                <a:spcPts val="200"/>
              </a:spcAft>
              <a:buSzPct val="100000"/>
            </a:pPr>
            <a:r>
              <a:rPr lang="en-US" sz="2000" dirty="0">
                <a:latin typeface="Arial"/>
                <a:ea typeface="Tahoma"/>
                <a:cs typeface="Arial"/>
              </a:rPr>
              <a:t>Three main tasks are centered around consent-based siting and the role a federal consolidated interim storage facility may have in a community</a:t>
            </a:r>
          </a:p>
          <a:p>
            <a:pPr marL="0" indent="0" fontAlgn="base">
              <a:lnSpc>
                <a:spcPct val="100000"/>
              </a:lnSpc>
              <a:spcAft>
                <a:spcPts val="200"/>
              </a:spcAft>
              <a:buSzPct val="100000"/>
              <a:buFont typeface="Arial" panose="020B0604020202020204" pitchFamily="34" charset="0"/>
              <a:buNone/>
            </a:pPr>
            <a:endParaRPr lang="en-US" sz="2200" b="1" dirty="0">
              <a:solidFill>
                <a:srgbClr val="075A78"/>
              </a:solidFill>
              <a:latin typeface="Arial"/>
              <a:ea typeface="Tahoma"/>
              <a:cs typeface="Arial"/>
            </a:endParaRPr>
          </a:p>
          <a:p>
            <a:pPr lvl="1" fontAlgn="base">
              <a:lnSpc>
                <a:spcPct val="100000"/>
              </a:lnSpc>
              <a:spcAft>
                <a:spcPts val="200"/>
              </a:spcAft>
              <a:buSzPct val="100000"/>
            </a:pPr>
            <a:endParaRPr lang="en-US" sz="2200" b="1" dirty="0">
              <a:solidFill>
                <a:srgbClr val="075A78"/>
              </a:solidFill>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1845FFD-E410-951E-BD20-F52AC8BFC9A8}"/>
              </a:ext>
            </a:extLst>
          </p:cNvPr>
          <p:cNvPicPr>
            <a:picLocks noChangeAspect="1"/>
          </p:cNvPicPr>
          <p:nvPr/>
        </p:nvPicPr>
        <p:blipFill>
          <a:blip r:embed="rId2"/>
          <a:stretch>
            <a:fillRect/>
          </a:stretch>
        </p:blipFill>
        <p:spPr>
          <a:xfrm>
            <a:off x="6285113" y="1200728"/>
            <a:ext cx="4877715" cy="5044760"/>
          </a:xfrm>
          <a:prstGeom prst="rect">
            <a:avLst/>
          </a:prstGeom>
        </p:spPr>
      </p:pic>
    </p:spTree>
    <p:extLst>
      <p:ext uri="{BB962C8B-B14F-4D97-AF65-F5344CB8AC3E}">
        <p14:creationId xmlns:p14="http://schemas.microsoft.com/office/powerpoint/2010/main" val="1696121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E03EE-28C2-46FA-8826-45DCCC540CE6}"/>
              </a:ext>
            </a:extLst>
          </p:cNvPr>
          <p:cNvSpPr>
            <a:spLocks noGrp="1"/>
          </p:cNvSpPr>
          <p:nvPr>
            <p:ph type="title" idx="4294967295"/>
          </p:nvPr>
        </p:nvSpPr>
        <p:spPr>
          <a:xfrm>
            <a:off x="365760" y="259174"/>
            <a:ext cx="10899775" cy="617126"/>
          </a:xfrm>
          <a:prstGeom prst="rect">
            <a:avLst/>
          </a:prstGeom>
        </p:spPr>
        <p:txBody>
          <a:bodyPr>
            <a:noAutofit/>
          </a:bodyPr>
          <a:lstStyle/>
          <a:p>
            <a:pPr>
              <a:lnSpc>
                <a:spcPct val="100000"/>
              </a:lnSpc>
            </a:pPr>
            <a:r>
              <a:rPr lang="en-US" b="1" dirty="0">
                <a:solidFill>
                  <a:srgbClr val="0EA6DF"/>
                </a:solidFill>
                <a:latin typeface="Bebas Neue Pro" panose="020B0506020202050201" pitchFamily="34" charset="77"/>
              </a:rPr>
              <a:t>APPLYING TO THE FUNDING OPPORTUNITY ANNOUNCEMENT </a:t>
            </a:r>
          </a:p>
        </p:txBody>
      </p:sp>
      <p:sp>
        <p:nvSpPr>
          <p:cNvPr id="3" name="Content Placeholder 2">
            <a:extLst>
              <a:ext uri="{FF2B5EF4-FFF2-40B4-BE49-F238E27FC236}">
                <a16:creationId xmlns:a16="http://schemas.microsoft.com/office/drawing/2014/main" id="{C569F08A-7E4E-48E1-ADC7-B8E1E029A68D}"/>
              </a:ext>
            </a:extLst>
          </p:cNvPr>
          <p:cNvSpPr>
            <a:spLocks noGrp="1"/>
          </p:cNvSpPr>
          <p:nvPr>
            <p:ph idx="4294967295"/>
          </p:nvPr>
        </p:nvSpPr>
        <p:spPr>
          <a:xfrm>
            <a:off x="355600" y="1337825"/>
            <a:ext cx="5213282" cy="4394399"/>
          </a:xfrm>
          <a:prstGeom prst="rect">
            <a:avLst/>
          </a:prstGeom>
        </p:spPr>
        <p:txBody>
          <a:bodyPr lIns="91440" tIns="45720" rIns="91440" bIns="45720" anchor="t">
            <a:noAutofit/>
          </a:bodyPr>
          <a:lstStyle/>
          <a:p>
            <a:pPr marL="283210" indent="-283210" fontAlgn="base">
              <a:lnSpc>
                <a:spcPct val="100000"/>
              </a:lnSpc>
              <a:spcBef>
                <a:spcPts val="0"/>
              </a:spcBef>
              <a:spcAft>
                <a:spcPts val="1200"/>
              </a:spcAft>
            </a:pPr>
            <a:r>
              <a:rPr lang="en-US" sz="2000" dirty="0">
                <a:latin typeface="Arial"/>
                <a:ea typeface="Times New Roman" panose="02020603050405020304" pitchFamily="18" charset="0"/>
                <a:cs typeface="Arial"/>
              </a:rPr>
              <a:t>To access the FOA, visit </a:t>
            </a:r>
            <a:r>
              <a:rPr lang="en-US" sz="2000" dirty="0">
                <a:solidFill>
                  <a:srgbClr val="0EA6DF"/>
                </a:solidFill>
                <a:latin typeface="Arial"/>
                <a:ea typeface="Times New Roman" panose="02020603050405020304" pitchFamily="18" charset="0"/>
                <a:cs typeface="Arial"/>
              </a:rPr>
              <a:t>energy.gov/</a:t>
            </a:r>
            <a:r>
              <a:rPr lang="en-US" sz="2000" dirty="0" err="1">
                <a:solidFill>
                  <a:srgbClr val="0EA6DF"/>
                </a:solidFill>
                <a:latin typeface="Arial"/>
                <a:ea typeface="Times New Roman" panose="02020603050405020304" pitchFamily="18" charset="0"/>
                <a:cs typeface="Arial"/>
              </a:rPr>
              <a:t>consentbasedsiting</a:t>
            </a:r>
            <a:endParaRPr lang="en-US" sz="2000" dirty="0" err="1">
              <a:effectLst/>
              <a:latin typeface="Arial"/>
              <a:ea typeface="Times New Roman" panose="02020603050405020304" pitchFamily="18" charset="0"/>
              <a:cs typeface="Arial"/>
            </a:endParaRPr>
          </a:p>
          <a:p>
            <a:pPr marL="283210" indent="-283210" fontAlgn="base">
              <a:lnSpc>
                <a:spcPct val="100000"/>
              </a:lnSpc>
              <a:spcBef>
                <a:spcPts val="0"/>
              </a:spcBef>
              <a:spcAft>
                <a:spcPts val="1200"/>
              </a:spcAft>
            </a:pPr>
            <a:r>
              <a:rPr lang="en-US" sz="2000" dirty="0">
                <a:effectLst/>
                <a:latin typeface="Arial"/>
                <a:ea typeface="Times New Roman" panose="02020603050405020304" pitchFamily="18" charset="0"/>
                <a:cs typeface="Arial"/>
              </a:rPr>
              <a:t>All interested applicants are encouraged, but not required, to submit a letter of intent</a:t>
            </a:r>
            <a:endParaRPr lang="en-US" sz="2000" dirty="0">
              <a:effectLst/>
              <a:latin typeface="Arial"/>
              <a:ea typeface="DengXian" panose="02010600030101010101" pitchFamily="2" charset="-122"/>
              <a:cs typeface="Arial"/>
            </a:endParaRPr>
          </a:p>
          <a:p>
            <a:pPr marL="283210" indent="-283210" fontAlgn="base">
              <a:lnSpc>
                <a:spcPct val="100000"/>
              </a:lnSpc>
              <a:spcBef>
                <a:spcPts val="0"/>
              </a:spcBef>
            </a:pPr>
            <a:r>
              <a:rPr lang="en-US" sz="2000" dirty="0">
                <a:latin typeface="Arial"/>
                <a:ea typeface="DengXian"/>
                <a:cs typeface="Arial"/>
              </a:rPr>
              <a:t>Submit applications</a:t>
            </a:r>
            <a:r>
              <a:rPr lang="en-US" sz="2000" dirty="0">
                <a:effectLst/>
                <a:latin typeface="Arial"/>
                <a:ea typeface="DengXian"/>
                <a:cs typeface="Arial"/>
              </a:rPr>
              <a:t> and questions</a:t>
            </a:r>
            <a:r>
              <a:rPr lang="en-US" sz="2000" dirty="0">
                <a:latin typeface="Arial"/>
                <a:ea typeface="DengXian"/>
                <a:cs typeface="Arial"/>
              </a:rPr>
              <a:t> </a:t>
            </a:r>
            <a:r>
              <a:rPr lang="en-US" sz="2000" dirty="0">
                <a:effectLst/>
                <a:latin typeface="Arial"/>
                <a:ea typeface="DengXian"/>
                <a:cs typeface="Arial"/>
              </a:rPr>
              <a:t>to</a:t>
            </a:r>
            <a:r>
              <a:rPr lang="en-US" sz="2000" dirty="0">
                <a:latin typeface="Arial"/>
                <a:ea typeface="DengXian"/>
                <a:cs typeface="Arial"/>
              </a:rPr>
              <a:t> </a:t>
            </a:r>
          </a:p>
          <a:p>
            <a:pPr marL="0" indent="0" fontAlgn="base">
              <a:lnSpc>
                <a:spcPct val="100000"/>
              </a:lnSpc>
              <a:spcBef>
                <a:spcPts val="0"/>
              </a:spcBef>
              <a:spcAft>
                <a:spcPts val="1200"/>
              </a:spcAft>
              <a:buNone/>
            </a:pPr>
            <a:r>
              <a:rPr lang="en-US" sz="2000" dirty="0">
                <a:solidFill>
                  <a:srgbClr val="0EA6DF"/>
                </a:solidFill>
                <a:effectLst/>
                <a:latin typeface="Arial"/>
                <a:ea typeface="DengXian"/>
                <a:cs typeface="Arial"/>
              </a:rPr>
              <a:t>    consent-based-siting-project@id.doe.gov</a:t>
            </a:r>
            <a:r>
              <a:rPr lang="en-US" sz="2000" dirty="0">
                <a:solidFill>
                  <a:srgbClr val="0EA6DF"/>
                </a:solidFill>
                <a:latin typeface="Arial"/>
                <a:ea typeface="DengXian"/>
                <a:cs typeface="Arial"/>
              </a:rPr>
              <a:t> </a:t>
            </a:r>
          </a:p>
          <a:p>
            <a:pPr marL="740410" lvl="1" indent="-283210" fontAlgn="base">
              <a:lnSpc>
                <a:spcPct val="100000"/>
              </a:lnSpc>
              <a:spcBef>
                <a:spcPts val="0"/>
              </a:spcBef>
              <a:spcAft>
                <a:spcPts val="1200"/>
              </a:spcAft>
            </a:pPr>
            <a:r>
              <a:rPr lang="en-US" sz="1800" dirty="0">
                <a:latin typeface="Arial"/>
                <a:cs typeface="Arial"/>
              </a:rPr>
              <a:t>This webinar summarizes key aspects of the FOA. Applicants must refer to, and comply with, all application requirements found in the complete FOA</a:t>
            </a:r>
          </a:p>
          <a:p>
            <a:pPr marL="740410" lvl="1" indent="-283210" fontAlgn="base">
              <a:lnSpc>
                <a:spcPct val="100000"/>
              </a:lnSpc>
              <a:spcBef>
                <a:spcPts val="0"/>
              </a:spcBef>
              <a:spcAft>
                <a:spcPts val="1200"/>
              </a:spcAft>
            </a:pPr>
            <a:r>
              <a:rPr lang="en-US" sz="1800" dirty="0">
                <a:latin typeface="Arial"/>
                <a:cs typeface="Arial"/>
              </a:rPr>
              <a:t>In the event that there is a discrepancy between this webinar and the FOA, the FOA shall take precedence</a:t>
            </a:r>
          </a:p>
        </p:txBody>
      </p:sp>
      <p:sp>
        <p:nvSpPr>
          <p:cNvPr id="7" name="TextBox 6">
            <a:extLst>
              <a:ext uri="{FF2B5EF4-FFF2-40B4-BE49-F238E27FC236}">
                <a16:creationId xmlns:a16="http://schemas.microsoft.com/office/drawing/2014/main" id="{B2EB2C9D-942D-449D-1D01-C31DE79FFEA7}"/>
              </a:ext>
            </a:extLst>
          </p:cNvPr>
          <p:cNvSpPr txBox="1"/>
          <p:nvPr/>
        </p:nvSpPr>
        <p:spPr>
          <a:xfrm>
            <a:off x="6140767" y="1376680"/>
            <a:ext cx="5553393" cy="4978400"/>
          </a:xfrm>
          <a:prstGeom prst="rect">
            <a:avLst/>
          </a:prstGeom>
          <a:solidFill>
            <a:schemeClr val="bg1"/>
          </a:solidFill>
          <a:ln w="57150">
            <a:solidFill>
              <a:srgbClr val="0EA6DF"/>
            </a:solidFill>
          </a:ln>
        </p:spPr>
        <p:txBody>
          <a:bodyPr wrap="square" lIns="457200" tIns="274320" rIns="91440" bIns="45720" rtlCol="0" anchor="t">
            <a:noAutofit/>
          </a:bodyPr>
          <a:lstStyle/>
          <a:p>
            <a:r>
              <a:rPr lang="en-US" dirty="0"/>
              <a:t>	</a:t>
            </a:r>
          </a:p>
          <a:p>
            <a:r>
              <a:rPr lang="en-US" sz="3600" b="1" dirty="0">
                <a:solidFill>
                  <a:srgbClr val="075A78"/>
                </a:solidFill>
                <a:latin typeface="Bebas Neue Pro" panose="020B0506020202050201" pitchFamily="34" charset="77"/>
              </a:rPr>
              <a:t>WHEN SHOULD YOU SUBMIT?</a:t>
            </a:r>
          </a:p>
          <a:p>
            <a:endParaRPr lang="en-US" sz="2000" b="1" dirty="0">
              <a:solidFill>
                <a:srgbClr val="075A78"/>
              </a:solidFill>
              <a:latin typeface="Arial Narrow" panose="020B0606020202030204" pitchFamily="34" charset="0"/>
            </a:endParaRPr>
          </a:p>
          <a:p>
            <a:r>
              <a:rPr lang="en-US" sz="2400" b="1" dirty="0">
                <a:solidFill>
                  <a:srgbClr val="0EA6DF"/>
                </a:solidFill>
                <a:latin typeface="Arial"/>
                <a:cs typeface="Arial"/>
              </a:rPr>
              <a:t>October 20, 2022</a:t>
            </a:r>
          </a:p>
          <a:p>
            <a:r>
              <a:rPr lang="en-US" sz="2000" dirty="0">
                <a:latin typeface="Arial" panose="020B0604020202020204" pitchFamily="34" charset="0"/>
                <a:cs typeface="Arial" panose="020B0604020202020204" pitchFamily="34" charset="0"/>
              </a:rPr>
              <a:t>Optional letter of intent due</a:t>
            </a:r>
            <a:br>
              <a:rPr lang="en-US" sz="2400" b="1" dirty="0">
                <a:solidFill>
                  <a:srgbClr val="075A78"/>
                </a:solidFill>
                <a:latin typeface="Arial" panose="020B0604020202020204" pitchFamily="34" charset="0"/>
                <a:cs typeface="Arial" panose="020B0604020202020204" pitchFamily="34" charset="0"/>
              </a:rPr>
            </a:br>
            <a:endParaRPr lang="en-US" sz="2400" b="1" dirty="0">
              <a:solidFill>
                <a:srgbClr val="075A78"/>
              </a:solidFill>
              <a:latin typeface="Arial" panose="020B0604020202020204" pitchFamily="34" charset="0"/>
              <a:cs typeface="Arial" panose="020B0604020202020204" pitchFamily="34" charset="0"/>
            </a:endParaRPr>
          </a:p>
          <a:p>
            <a:r>
              <a:rPr lang="en-US" sz="2400" b="1" dirty="0">
                <a:solidFill>
                  <a:srgbClr val="0EA6DF"/>
                </a:solidFill>
                <a:latin typeface="Arial"/>
                <a:cs typeface="Arial"/>
              </a:rPr>
              <a:t>December 4, 2022</a:t>
            </a:r>
          </a:p>
          <a:p>
            <a:r>
              <a:rPr lang="en-US" sz="2000" dirty="0">
                <a:latin typeface="Arial"/>
                <a:cs typeface="Arial"/>
              </a:rPr>
              <a:t>Optional FOA-specific questions due</a:t>
            </a:r>
          </a:p>
          <a:p>
            <a:endParaRPr lang="en-US" sz="2400" b="1" dirty="0">
              <a:solidFill>
                <a:srgbClr val="7AC143"/>
              </a:solidFill>
              <a:latin typeface="Arial" panose="020B0604020202020204" pitchFamily="34" charset="0"/>
              <a:cs typeface="Arial" panose="020B0604020202020204" pitchFamily="34" charset="0"/>
            </a:endParaRPr>
          </a:p>
          <a:p>
            <a:r>
              <a:rPr lang="en-US" sz="2400" b="1" dirty="0">
                <a:solidFill>
                  <a:srgbClr val="0EA6DF"/>
                </a:solidFill>
                <a:latin typeface="Arial"/>
                <a:cs typeface="Arial"/>
              </a:rPr>
              <a:t>December 19, 2022</a:t>
            </a:r>
          </a:p>
          <a:p>
            <a:r>
              <a:rPr lang="en-US" sz="2000" dirty="0">
                <a:latin typeface="Arial"/>
                <a:cs typeface="Arial"/>
              </a:rPr>
              <a:t>Application due</a:t>
            </a:r>
          </a:p>
          <a:p>
            <a:endParaRPr lang="en-US" dirty="0"/>
          </a:p>
        </p:txBody>
      </p:sp>
    </p:spTree>
    <p:extLst>
      <p:ext uri="{BB962C8B-B14F-4D97-AF65-F5344CB8AC3E}">
        <p14:creationId xmlns:p14="http://schemas.microsoft.com/office/powerpoint/2010/main" val="1902393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D1BCB-5B1D-45A7-9377-A82AC21CFF96}"/>
              </a:ext>
            </a:extLst>
          </p:cNvPr>
          <p:cNvSpPr>
            <a:spLocks noGrp="1"/>
          </p:cNvSpPr>
          <p:nvPr>
            <p:ph type="title" idx="4294967295"/>
          </p:nvPr>
        </p:nvSpPr>
        <p:spPr>
          <a:xfrm>
            <a:off x="365760" y="328182"/>
            <a:ext cx="11369040" cy="613928"/>
          </a:xfrm>
          <a:prstGeom prst="rect">
            <a:avLst/>
          </a:prstGeom>
        </p:spPr>
        <p:txBody>
          <a:bodyPr/>
          <a:lstStyle/>
          <a:p>
            <a:r>
              <a:rPr lang="en-US" b="1" dirty="0">
                <a:solidFill>
                  <a:srgbClr val="0EA6DF"/>
                </a:solidFill>
                <a:latin typeface="Bebas Neue Pro" panose="020B0506020202050201" pitchFamily="34" charset="77"/>
              </a:rPr>
              <a:t>GUIDANCE FOR WEBINAR Q&amp;A</a:t>
            </a:r>
          </a:p>
        </p:txBody>
      </p:sp>
      <p:sp>
        <p:nvSpPr>
          <p:cNvPr id="4" name="Content Placeholder 2">
            <a:extLst>
              <a:ext uri="{FF2B5EF4-FFF2-40B4-BE49-F238E27FC236}">
                <a16:creationId xmlns:a16="http://schemas.microsoft.com/office/drawing/2014/main" id="{A430671F-7136-C3A6-F21E-07D50F4930BC}"/>
              </a:ext>
            </a:extLst>
          </p:cNvPr>
          <p:cNvSpPr txBox="1">
            <a:spLocks/>
          </p:cNvSpPr>
          <p:nvPr/>
        </p:nvSpPr>
        <p:spPr>
          <a:xfrm>
            <a:off x="355600" y="1341120"/>
            <a:ext cx="6228080" cy="50800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fontAlgn="base">
              <a:lnSpc>
                <a:spcPct val="100000"/>
              </a:lnSpc>
              <a:spcBef>
                <a:spcPts val="0"/>
              </a:spcBef>
              <a:spcAft>
                <a:spcPts val="1200"/>
              </a:spcAft>
            </a:pPr>
            <a:r>
              <a:rPr lang="en-US" sz="2000" dirty="0">
                <a:latin typeface="Arial"/>
                <a:ea typeface="Times New Roman" panose="02020603050405020304" pitchFamily="18" charset="0"/>
                <a:cs typeface="Arial"/>
              </a:rPr>
              <a:t>Attendees can type their questions via the Q&amp;A box</a:t>
            </a:r>
          </a:p>
          <a:p>
            <a:pPr marL="283210" indent="-283210" fontAlgn="base">
              <a:lnSpc>
                <a:spcPct val="100000"/>
              </a:lnSpc>
              <a:spcBef>
                <a:spcPts val="0"/>
              </a:spcBef>
              <a:spcAft>
                <a:spcPts val="1200"/>
              </a:spcAft>
            </a:pPr>
            <a:r>
              <a:rPr lang="en-US" sz="2000" dirty="0">
                <a:latin typeface="Arial"/>
                <a:ea typeface="Times New Roman" panose="02020603050405020304" pitchFamily="18" charset="0"/>
                <a:cs typeface="Arial"/>
              </a:rPr>
              <a:t>DOE officials will try to answer as many questions as possible</a:t>
            </a:r>
            <a:endParaRPr lang="en-US" sz="2000" dirty="0">
              <a:latin typeface="Arial"/>
              <a:ea typeface="DengXian" panose="02010600030101010101" pitchFamily="2" charset="-122"/>
              <a:cs typeface="Arial"/>
            </a:endParaRPr>
          </a:p>
          <a:p>
            <a:pPr marL="283210" indent="-283210" fontAlgn="base">
              <a:lnSpc>
                <a:spcPct val="100000"/>
              </a:lnSpc>
              <a:spcBef>
                <a:spcPts val="0"/>
              </a:spcBef>
              <a:spcAft>
                <a:spcPts val="1200"/>
              </a:spcAft>
            </a:pPr>
            <a:r>
              <a:rPr lang="en-US" sz="2000" dirty="0">
                <a:latin typeface="Arial"/>
                <a:ea typeface="Times New Roman" panose="02020603050405020304" pitchFamily="18" charset="0"/>
                <a:cs typeface="Arial"/>
              </a:rPr>
              <a:t>After the webinar, remaining questions regarding the content of this FOA must be submitted in email to </a:t>
            </a:r>
            <a:r>
              <a:rPr lang="en-US" sz="2000" dirty="0">
                <a:solidFill>
                  <a:srgbClr val="2BB1E3"/>
                </a:solidFill>
                <a:latin typeface="Arial"/>
                <a:ea typeface="Times New Roman" panose="02020603050405020304" pitchFamily="18" charset="0"/>
                <a:cs typeface="Arial"/>
                <a:hlinkClick r:id="rId2">
                  <a:extLst>
                    <a:ext uri="{A12FA001-AC4F-418D-AE19-62706E023703}">
                      <ahyp:hlinkClr xmlns:ahyp="http://schemas.microsoft.com/office/drawing/2018/hyperlinkcolor" val="tx"/>
                    </a:ext>
                  </a:extLst>
                </a:hlinkClick>
              </a:rPr>
              <a:t>consent-based-siting-project@id.doe.gov</a:t>
            </a:r>
            <a:r>
              <a:rPr lang="en-US" sz="2000" dirty="0">
                <a:solidFill>
                  <a:srgbClr val="2BB1E3"/>
                </a:solidFill>
                <a:latin typeface="Arial"/>
                <a:ea typeface="Times New Roman" panose="02020603050405020304" pitchFamily="18" charset="0"/>
                <a:cs typeface="Arial"/>
              </a:rPr>
              <a:t>  </a:t>
            </a:r>
            <a:endParaRPr lang="en-US" sz="2000" dirty="0">
              <a:solidFill>
                <a:srgbClr val="2BB1E3"/>
              </a:solidFill>
              <a:latin typeface="Arial" panose="020B0604020202020204" pitchFamily="34" charset="0"/>
              <a:ea typeface="Times New Roman" panose="02020603050405020304" pitchFamily="18" charset="0"/>
              <a:cs typeface="Arial" panose="020B0604020202020204" pitchFamily="34" charset="0"/>
            </a:endParaRPr>
          </a:p>
          <a:p>
            <a:pPr marL="283210" indent="-283210" fontAlgn="base">
              <a:lnSpc>
                <a:spcPct val="100000"/>
              </a:lnSpc>
              <a:spcBef>
                <a:spcPts val="0"/>
              </a:spcBef>
              <a:spcAft>
                <a:spcPts val="1200"/>
              </a:spcAft>
            </a:pPr>
            <a:r>
              <a:rPr lang="en-US" sz="2000" dirty="0">
                <a:latin typeface="Arial"/>
                <a:ea typeface="Times New Roman" panose="02020603050405020304" pitchFamily="18" charset="0"/>
                <a:cs typeface="Arial"/>
              </a:rPr>
              <a:t>DOE will try to respond to emailed questions within five business days. If a similar question has already been asked and answered, it will appear in the amended portion of the online FOA</a:t>
            </a:r>
          </a:p>
          <a:p>
            <a:pPr marL="283210" indent="-283210" fontAlgn="base">
              <a:lnSpc>
                <a:spcPct val="100000"/>
              </a:lnSpc>
              <a:spcBef>
                <a:spcPts val="0"/>
              </a:spcBef>
              <a:spcAft>
                <a:spcPts val="1200"/>
              </a:spcAft>
            </a:pPr>
            <a:r>
              <a:rPr lang="en-US" sz="2000" dirty="0">
                <a:latin typeface="Arial"/>
                <a:ea typeface="DengXian"/>
                <a:cs typeface="Arial"/>
              </a:rPr>
              <a:t>Please note that in fairness and respect to attendees, the DOE reserves the right to remove anyone who shows behavior that is unprofessional and/or disruptive during the webinar</a:t>
            </a:r>
            <a:endParaRPr lang="en-US" sz="2000" dirty="0">
              <a:ea typeface="+mn-lt"/>
              <a:cs typeface="+mn-lt"/>
            </a:endParaRPr>
          </a:p>
        </p:txBody>
      </p:sp>
      <p:pic>
        <p:nvPicPr>
          <p:cNvPr id="6" name="Picture 5" descr="A picture containing text, clock&#10;&#10;Description automatically generated">
            <a:extLst>
              <a:ext uri="{FF2B5EF4-FFF2-40B4-BE49-F238E27FC236}">
                <a16:creationId xmlns:a16="http://schemas.microsoft.com/office/drawing/2014/main" id="{47138885-E5EC-6167-67C2-BF72B588A765}"/>
              </a:ext>
            </a:extLst>
          </p:cNvPr>
          <p:cNvPicPr>
            <a:picLocks noChangeAspect="1"/>
          </p:cNvPicPr>
          <p:nvPr/>
        </p:nvPicPr>
        <p:blipFill>
          <a:blip r:embed="rId3"/>
          <a:stretch>
            <a:fillRect/>
          </a:stretch>
        </p:blipFill>
        <p:spPr>
          <a:xfrm>
            <a:off x="7223483" y="1394688"/>
            <a:ext cx="4174190" cy="4174190"/>
          </a:xfrm>
          <a:prstGeom prst="rect">
            <a:avLst/>
          </a:prstGeom>
        </p:spPr>
      </p:pic>
    </p:spTree>
    <p:extLst>
      <p:ext uri="{BB962C8B-B14F-4D97-AF65-F5344CB8AC3E}">
        <p14:creationId xmlns:p14="http://schemas.microsoft.com/office/powerpoint/2010/main" val="1402745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E7850F-E54E-2731-AF04-6EDAC9CAB53A}"/>
              </a:ext>
            </a:extLst>
          </p:cNvPr>
          <p:cNvSpPr/>
          <p:nvPr/>
        </p:nvSpPr>
        <p:spPr>
          <a:xfrm>
            <a:off x="0" y="0"/>
            <a:ext cx="12192000" cy="6858000"/>
          </a:xfrm>
          <a:prstGeom prst="rect">
            <a:avLst/>
          </a:prstGeom>
          <a:blipFill>
            <a:blip r:embed="rId2"/>
            <a:srcRect/>
            <a:stretch>
              <a:fillRect t="-4205" b="-42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7E80916-9F95-7BC3-C1D5-7E735AA9A266}"/>
              </a:ext>
            </a:extLst>
          </p:cNvPr>
          <p:cNvSpPr txBox="1">
            <a:spLocks/>
          </p:cNvSpPr>
          <p:nvPr/>
        </p:nvSpPr>
        <p:spPr>
          <a:xfrm>
            <a:off x="938509" y="5166217"/>
            <a:ext cx="10899775" cy="61712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lnSpc>
                <a:spcPct val="100000"/>
              </a:lnSpc>
            </a:pPr>
            <a:r>
              <a:rPr lang="en-US" b="1" dirty="0">
                <a:solidFill>
                  <a:schemeClr val="bg1"/>
                </a:solidFill>
                <a:latin typeface="Bebas Neue Pro" panose="020B0506020202050201" pitchFamily="34" charset="77"/>
              </a:rPr>
              <a:t>THANK YOU</a:t>
            </a:r>
          </a:p>
        </p:txBody>
      </p:sp>
      <p:sp>
        <p:nvSpPr>
          <p:cNvPr id="5" name="TextBox 4">
            <a:extLst>
              <a:ext uri="{FF2B5EF4-FFF2-40B4-BE49-F238E27FC236}">
                <a16:creationId xmlns:a16="http://schemas.microsoft.com/office/drawing/2014/main" id="{6B0E8BAF-A594-1658-4401-1F25C2C2FD25}"/>
              </a:ext>
            </a:extLst>
          </p:cNvPr>
          <p:cNvSpPr txBox="1"/>
          <p:nvPr/>
        </p:nvSpPr>
        <p:spPr>
          <a:xfrm>
            <a:off x="5748569" y="6112438"/>
            <a:ext cx="6099142" cy="369332"/>
          </a:xfrm>
          <a:prstGeom prst="rect">
            <a:avLst/>
          </a:prstGeom>
          <a:noFill/>
        </p:spPr>
        <p:txBody>
          <a:bodyPr wrap="square">
            <a:spAutoFit/>
          </a:bodyPr>
          <a:lstStyle/>
          <a:p>
            <a:pPr marL="0" indent="0" algn="r">
              <a:lnSpc>
                <a:spcPct val="100000"/>
              </a:lnSpc>
              <a:spcBef>
                <a:spcPts val="0"/>
              </a:spcBef>
              <a:buNone/>
              <a:defRPr/>
            </a:pPr>
            <a:r>
              <a:rPr kumimoji="0" lang="en-US" sz="1800" b="1" i="0" u="none" strike="noStrike" kern="1200" cap="none" spc="0" normalizeH="0" baseline="0" noProof="0" dirty="0">
                <a:ln>
                  <a:noFill/>
                </a:ln>
                <a:solidFill>
                  <a:schemeClr val="bg1"/>
                </a:solidFill>
                <a:effectLst/>
                <a:uLnTx/>
                <a:uFillTx/>
                <a:latin typeface="Arial" panose="020B0604020202020204"/>
                <a:ea typeface="+mn-ea"/>
                <a:cs typeface="+mn-cs"/>
              </a:rPr>
              <a:t>energy.gov</a:t>
            </a:r>
            <a:r>
              <a:rPr lang="en-US" b="1" dirty="0">
                <a:solidFill>
                  <a:schemeClr val="bg1"/>
                </a:solidFill>
                <a:latin typeface="Arial" panose="020B0604020202020204"/>
              </a:rPr>
              <a:t>/</a:t>
            </a:r>
            <a:r>
              <a:rPr kumimoji="0" lang="en-US" sz="1800" b="1" i="0" u="none" strike="noStrike" kern="1200" cap="none" spc="0" normalizeH="0" baseline="0" noProof="0" dirty="0" err="1">
                <a:ln>
                  <a:noFill/>
                </a:ln>
                <a:solidFill>
                  <a:schemeClr val="bg1"/>
                </a:solidFill>
                <a:effectLst/>
                <a:uLnTx/>
                <a:uFillTx/>
                <a:latin typeface="Arial" panose="020B0604020202020204"/>
                <a:ea typeface="+mn-ea"/>
                <a:cs typeface="+mn-cs"/>
              </a:rPr>
              <a:t>consentbasedsiting</a:t>
            </a:r>
            <a:endParaRPr lang="en-US" sz="1800" b="1" i="0" u="none" strike="noStrike" kern="1200" cap="none" spc="0" normalizeH="0" baseline="0" noProof="0" dirty="0">
              <a:ln>
                <a:noFill/>
              </a:ln>
              <a:solidFill>
                <a:schemeClr val="bg1"/>
              </a:solidFill>
              <a:effectLst/>
              <a:uLnTx/>
              <a:uFillTx/>
              <a:latin typeface="Arial" panose="020B0604020202020204"/>
              <a:cs typeface="Arial"/>
            </a:endParaRPr>
          </a:p>
        </p:txBody>
      </p:sp>
    </p:spTree>
    <p:extLst>
      <p:ext uri="{BB962C8B-B14F-4D97-AF65-F5344CB8AC3E}">
        <p14:creationId xmlns:p14="http://schemas.microsoft.com/office/powerpoint/2010/main" val="421127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28974-F20E-4B4F-A05E-5911C97ADB9A}"/>
              </a:ext>
            </a:extLst>
          </p:cNvPr>
          <p:cNvSpPr>
            <a:spLocks noGrp="1"/>
          </p:cNvSpPr>
          <p:nvPr>
            <p:ph type="title" idx="4294967295"/>
          </p:nvPr>
        </p:nvSpPr>
        <p:spPr>
          <a:xfrm>
            <a:off x="365760" y="329184"/>
            <a:ext cx="10515600" cy="540039"/>
          </a:xfrm>
          <a:prstGeom prst="rect">
            <a:avLst/>
          </a:prstGeom>
        </p:spPr>
        <p:txBody>
          <a:bodyPr/>
          <a:lstStyle/>
          <a:p>
            <a:r>
              <a:rPr lang="en-US" b="1" dirty="0">
                <a:solidFill>
                  <a:srgbClr val="0EA6DF"/>
                </a:solidFill>
                <a:latin typeface="Bebas Neue Pro" panose="020B0506020202050201" pitchFamily="34" charset="77"/>
              </a:rPr>
              <a:t>GUIDANCE FOR WEBINAR</a:t>
            </a:r>
          </a:p>
        </p:txBody>
      </p:sp>
      <p:sp>
        <p:nvSpPr>
          <p:cNvPr id="3" name="Content Placeholder 2">
            <a:extLst>
              <a:ext uri="{FF2B5EF4-FFF2-40B4-BE49-F238E27FC236}">
                <a16:creationId xmlns:a16="http://schemas.microsoft.com/office/drawing/2014/main" id="{578AD271-E464-41C0-8729-186E4272D7D4}"/>
              </a:ext>
            </a:extLst>
          </p:cNvPr>
          <p:cNvSpPr>
            <a:spLocks noGrp="1"/>
          </p:cNvSpPr>
          <p:nvPr>
            <p:ph idx="4294967295"/>
          </p:nvPr>
        </p:nvSpPr>
        <p:spPr>
          <a:xfrm>
            <a:off x="355055" y="1344976"/>
            <a:ext cx="5941241" cy="5080000"/>
          </a:xfrm>
          <a:prstGeom prst="rect">
            <a:avLst/>
          </a:prstGeom>
        </p:spPr>
        <p:txBody>
          <a:bodyPr lIns="91440" tIns="45720" rIns="91440" bIns="45720" anchor="t"/>
          <a:lstStyle/>
          <a:p>
            <a:pPr marL="283210" indent="-283210" fontAlgn="base">
              <a:lnSpc>
                <a:spcPct val="100000"/>
              </a:lnSpc>
              <a:spcBef>
                <a:spcPts val="0"/>
              </a:spcBef>
              <a:spcAft>
                <a:spcPts val="1200"/>
              </a:spcAft>
            </a:pPr>
            <a:r>
              <a:rPr lang="en-US" sz="2000" dirty="0">
                <a:effectLst/>
                <a:latin typeface="Arial"/>
                <a:ea typeface="Times New Roman" panose="02020603050405020304" pitchFamily="18" charset="0"/>
                <a:cs typeface="Arial"/>
              </a:rPr>
              <a:t>This webinar will run for approximately 60 minutes</a:t>
            </a:r>
            <a:endParaRPr lang="en-US" sz="2000" dirty="0">
              <a:effectLst/>
              <a:latin typeface="Arial" panose="020B0604020202020204" pitchFamily="34" charset="0"/>
              <a:ea typeface="DengXian" panose="02010600030101010101" pitchFamily="2" charset="-122"/>
              <a:cs typeface="Arial" panose="020B0604020202020204" pitchFamily="34" charset="0"/>
            </a:endParaRPr>
          </a:p>
          <a:p>
            <a:pPr marL="283210" indent="-283210" fontAlgn="base">
              <a:lnSpc>
                <a:spcPct val="100000"/>
              </a:lnSpc>
              <a:spcBef>
                <a:spcPts val="0"/>
              </a:spcBef>
              <a:spcAft>
                <a:spcPts val="1200"/>
              </a:spcAft>
            </a:pPr>
            <a:r>
              <a:rPr lang="en-US" sz="2000" dirty="0">
                <a:effectLst/>
                <a:latin typeface="Arial"/>
                <a:ea typeface="Times New Roman" panose="02020603050405020304" pitchFamily="18" charset="0"/>
                <a:cs typeface="Arial"/>
              </a:rPr>
              <a:t>Attendees can </a:t>
            </a:r>
            <a:r>
              <a:rPr lang="en-US" sz="2000" dirty="0">
                <a:latin typeface="Arial"/>
                <a:ea typeface="Times New Roman" panose="02020603050405020304" pitchFamily="18" charset="0"/>
                <a:cs typeface="Arial"/>
              </a:rPr>
              <a:t>submit </a:t>
            </a:r>
            <a:r>
              <a:rPr lang="en-US" sz="2000" dirty="0">
                <a:effectLst/>
                <a:latin typeface="Arial"/>
                <a:ea typeface="Times New Roman" panose="02020603050405020304" pitchFamily="18" charset="0"/>
                <a:cs typeface="Arial"/>
              </a:rPr>
              <a:t>their questions via the Q&amp;A box prior to and during the Q&amp;A session</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p>
            <a:pPr marL="283210" indent="-283210" fontAlgn="base">
              <a:lnSpc>
                <a:spcPct val="100000"/>
              </a:lnSpc>
              <a:spcBef>
                <a:spcPts val="0"/>
              </a:spcBef>
            </a:pPr>
            <a:r>
              <a:rPr lang="en-US" sz="2000" dirty="0">
                <a:effectLst/>
                <a:latin typeface="Arial"/>
                <a:ea typeface="Times New Roman" panose="02020603050405020304" pitchFamily="18" charset="0"/>
                <a:cs typeface="Arial"/>
              </a:rPr>
              <a:t>If an attendee has a </a:t>
            </a:r>
            <a:r>
              <a:rPr lang="en-US" sz="2000" dirty="0">
                <a:latin typeface="Arial"/>
                <a:ea typeface="Times New Roman" panose="02020603050405020304" pitchFamily="18" charset="0"/>
                <a:cs typeface="Arial"/>
              </a:rPr>
              <a:t>funding opportunity announcement (FOA)-</a:t>
            </a:r>
            <a:r>
              <a:rPr lang="en-US" sz="2000" dirty="0">
                <a:effectLst/>
                <a:latin typeface="Arial"/>
                <a:ea typeface="Times New Roman" panose="02020603050405020304" pitchFamily="18" charset="0"/>
                <a:cs typeface="Arial"/>
              </a:rPr>
              <a:t>specific question after the webinar, please submit it</a:t>
            </a:r>
            <a:r>
              <a:rPr lang="en-US" sz="2000" dirty="0">
                <a:latin typeface="Arial"/>
                <a:ea typeface="Times New Roman" panose="02020603050405020304" pitchFamily="18" charset="0"/>
                <a:cs typeface="Arial"/>
              </a:rPr>
              <a:t> in</a:t>
            </a:r>
            <a:r>
              <a:rPr lang="en-US" sz="2000" dirty="0">
                <a:effectLst/>
                <a:latin typeface="Arial"/>
                <a:ea typeface="Times New Roman" panose="02020603050405020304" pitchFamily="18" charset="0"/>
                <a:cs typeface="Arial"/>
              </a:rPr>
              <a:t> email to </a:t>
            </a:r>
          </a:p>
          <a:p>
            <a:pPr marL="0" indent="0" fontAlgn="base">
              <a:lnSpc>
                <a:spcPct val="100000"/>
              </a:lnSpc>
              <a:spcBef>
                <a:spcPts val="0"/>
              </a:spcBef>
              <a:spcAft>
                <a:spcPts val="1200"/>
              </a:spcAft>
              <a:buNone/>
            </a:pPr>
            <a:r>
              <a:rPr lang="en-US" sz="2000" dirty="0">
                <a:solidFill>
                  <a:srgbClr val="2BB1E3"/>
                </a:solidFill>
                <a:latin typeface="Arial"/>
                <a:ea typeface="Times New Roman" panose="02020603050405020304" pitchFamily="18" charset="0"/>
                <a:cs typeface="Arial"/>
              </a:rPr>
              <a:t>    consent-based-siting-project@id.doe.gov</a:t>
            </a:r>
            <a:r>
              <a:rPr lang="en-US" sz="2000" dirty="0">
                <a:solidFill>
                  <a:srgbClr val="007F71"/>
                </a:solidFill>
                <a:latin typeface="Arial"/>
                <a:ea typeface="Times New Roman" panose="02020603050405020304" pitchFamily="18" charset="0"/>
                <a:cs typeface="Arial"/>
              </a:rPr>
              <a:t> </a:t>
            </a:r>
            <a:endParaRPr lang="en-US" sz="2000" dirty="0">
              <a:solidFill>
                <a:srgbClr val="007F71"/>
              </a:solidFill>
              <a:effectLst/>
              <a:latin typeface="Arial"/>
              <a:ea typeface="Times New Roman" panose="02020603050405020304" pitchFamily="18" charset="0"/>
              <a:cs typeface="Arial"/>
            </a:endParaRPr>
          </a:p>
          <a:p>
            <a:pPr marL="283210" indent="-283210" fontAlgn="base">
              <a:lnSpc>
                <a:spcPct val="100000"/>
              </a:lnSpc>
              <a:spcBef>
                <a:spcPts val="0"/>
              </a:spcBef>
              <a:spcAft>
                <a:spcPts val="1200"/>
              </a:spcAft>
            </a:pPr>
            <a:r>
              <a:rPr lang="en-US" sz="2000" dirty="0">
                <a:effectLst/>
                <a:latin typeface="Arial"/>
                <a:ea typeface="DengXian"/>
                <a:cs typeface="Arial"/>
              </a:rPr>
              <a:t>Please note that in fairness and respect to attendees, the U.S. Department of Energy (DOE) reserves the right to remove anyone who shows behavior that is unprofessional</a:t>
            </a:r>
            <a:r>
              <a:rPr lang="en-US" sz="2000" dirty="0">
                <a:latin typeface="Arial"/>
                <a:ea typeface="DengXian"/>
                <a:cs typeface="Arial"/>
              </a:rPr>
              <a:t> and/or </a:t>
            </a:r>
            <a:r>
              <a:rPr lang="en-US" sz="2000" dirty="0">
                <a:effectLst/>
                <a:latin typeface="Arial"/>
                <a:ea typeface="DengXian"/>
                <a:cs typeface="Arial"/>
              </a:rPr>
              <a:t>disruptive during the webinar</a:t>
            </a:r>
            <a:endParaRPr lang="en-US" sz="2000" dirty="0">
              <a:effectLst/>
              <a:latin typeface="Arial" panose="020B0604020202020204" pitchFamily="34" charset="0"/>
              <a:ea typeface="DengXian" panose="02010600030101010101" pitchFamily="2" charset="-122"/>
              <a:cs typeface="Arial" panose="020B0604020202020204" pitchFamily="34" charset="0"/>
            </a:endParaRPr>
          </a:p>
          <a:p>
            <a:pPr marL="283210" indent="-283210" fontAlgn="base">
              <a:lnSpc>
                <a:spcPct val="100000"/>
              </a:lnSpc>
              <a:spcBef>
                <a:spcPts val="0"/>
              </a:spcBef>
              <a:spcAft>
                <a:spcPts val="1200"/>
              </a:spcAft>
            </a:pPr>
            <a:r>
              <a:rPr lang="en-US" sz="2000" dirty="0">
                <a:effectLst/>
                <a:latin typeface="Arial"/>
                <a:ea typeface="DengXian"/>
                <a:cs typeface="Arial"/>
              </a:rPr>
              <a:t>This webinar is being recorded and will be made available at </a:t>
            </a:r>
            <a:r>
              <a:rPr lang="en-US" sz="2000" dirty="0">
                <a:solidFill>
                  <a:srgbClr val="2BB1E3"/>
                </a:solidFill>
                <a:effectLst/>
                <a:latin typeface="Arial"/>
                <a:ea typeface="DengXian"/>
                <a:cs typeface="Arial"/>
              </a:rPr>
              <a:t>energy.gov/</a:t>
            </a:r>
            <a:r>
              <a:rPr lang="en-US" sz="2000" dirty="0" err="1">
                <a:solidFill>
                  <a:srgbClr val="2BB1E3"/>
                </a:solidFill>
                <a:effectLst/>
                <a:latin typeface="Arial"/>
                <a:ea typeface="DengXian"/>
                <a:cs typeface="Arial"/>
              </a:rPr>
              <a:t>consentbasedsiting</a:t>
            </a:r>
            <a:endParaRPr lang="en-US" sz="2000" dirty="0">
              <a:solidFill>
                <a:srgbClr val="2BB1E3"/>
              </a:solidFill>
              <a:effectLst/>
              <a:latin typeface="Arial"/>
              <a:ea typeface="DengXian"/>
              <a:cs typeface="Arial"/>
              <a:hlinkClick r:id="rId3">
                <a:extLst>
                  <a:ext uri="{A12FA001-AC4F-418D-AE19-62706E023703}">
                    <ahyp:hlinkClr xmlns:ahyp="http://schemas.microsoft.com/office/drawing/2018/hyperlinkcolor" val="tx"/>
                  </a:ext>
                </a:extLst>
              </a:hlinkClick>
            </a:endParaRPr>
          </a:p>
        </p:txBody>
      </p:sp>
      <p:pic>
        <p:nvPicPr>
          <p:cNvPr id="4" name="Picture 3" descr="A picture containing text, clock&#10;&#10;Description automatically generated">
            <a:extLst>
              <a:ext uri="{FF2B5EF4-FFF2-40B4-BE49-F238E27FC236}">
                <a16:creationId xmlns:a16="http://schemas.microsoft.com/office/drawing/2014/main" id="{13C600E9-BF65-FF07-22FC-D1C9BE270B39}"/>
              </a:ext>
            </a:extLst>
          </p:cNvPr>
          <p:cNvPicPr>
            <a:picLocks noChangeAspect="1"/>
          </p:cNvPicPr>
          <p:nvPr/>
        </p:nvPicPr>
        <p:blipFill>
          <a:blip r:embed="rId4"/>
          <a:stretch>
            <a:fillRect/>
          </a:stretch>
        </p:blipFill>
        <p:spPr>
          <a:xfrm>
            <a:off x="7223483" y="1394688"/>
            <a:ext cx="4174190" cy="4174190"/>
          </a:xfrm>
          <a:prstGeom prst="rect">
            <a:avLst/>
          </a:prstGeom>
        </p:spPr>
      </p:pic>
    </p:spTree>
    <p:extLst>
      <p:ext uri="{BB962C8B-B14F-4D97-AF65-F5344CB8AC3E}">
        <p14:creationId xmlns:p14="http://schemas.microsoft.com/office/powerpoint/2010/main" val="284931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0A1967A-8E28-F760-CD6D-F123D59C9558}"/>
              </a:ext>
            </a:extLst>
          </p:cNvPr>
          <p:cNvSpPr/>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0032BC-A52B-4E47-9103-D591E34B1367}"/>
              </a:ext>
            </a:extLst>
          </p:cNvPr>
          <p:cNvSpPr>
            <a:spLocks noGrp="1"/>
          </p:cNvSpPr>
          <p:nvPr>
            <p:ph type="title" idx="4294967295"/>
          </p:nvPr>
        </p:nvSpPr>
        <p:spPr>
          <a:xfrm>
            <a:off x="366063" y="329184"/>
            <a:ext cx="3932237" cy="542373"/>
          </a:xfrm>
          <a:prstGeom prst="rect">
            <a:avLst/>
          </a:prstGeom>
        </p:spPr>
        <p:txBody>
          <a:bodyPr/>
          <a:lstStyle/>
          <a:p>
            <a:r>
              <a:rPr lang="en-US" b="1" dirty="0">
                <a:solidFill>
                  <a:srgbClr val="0EA6DF"/>
                </a:solidFill>
                <a:latin typeface="Bebas Neue Pro" panose="020B0506020202050201" pitchFamily="34" charset="77"/>
              </a:rPr>
              <a:t>NUCLEAR ENERGY… </a:t>
            </a:r>
          </a:p>
        </p:txBody>
      </p:sp>
      <p:sp>
        <p:nvSpPr>
          <p:cNvPr id="5" name="Rectangle 4">
            <a:extLst>
              <a:ext uri="{FF2B5EF4-FFF2-40B4-BE49-F238E27FC236}">
                <a16:creationId xmlns:a16="http://schemas.microsoft.com/office/drawing/2014/main" id="{26C99D2E-3767-BDB4-6EA4-4B976AB4B853}"/>
              </a:ext>
            </a:extLst>
          </p:cNvPr>
          <p:cNvSpPr/>
          <p:nvPr/>
        </p:nvSpPr>
        <p:spPr>
          <a:xfrm>
            <a:off x="4645891" y="3200400"/>
            <a:ext cx="1154545" cy="3509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92D5B782-DB00-9DEA-70A4-6D2258536BFA}"/>
              </a:ext>
            </a:extLst>
          </p:cNvPr>
          <p:cNvSpPr txBox="1">
            <a:spLocks/>
          </p:cNvSpPr>
          <p:nvPr/>
        </p:nvSpPr>
        <p:spPr>
          <a:xfrm>
            <a:off x="354076" y="1344168"/>
            <a:ext cx="5112004" cy="3811588"/>
          </a:xfrm>
          <a:prstGeom prst="rect">
            <a:avLst/>
          </a:prstGeom>
        </p:spPr>
        <p:txBody>
          <a:bodyPr lIns="91440" tIns="45720" rIns="91440" bIns="4572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1200"/>
              </a:spcAft>
            </a:pPr>
            <a:r>
              <a:rPr lang="en-US" sz="2200" dirty="0">
                <a:latin typeface="Arial" panose="020B0604020202020204" pitchFamily="34" charset="0"/>
                <a:cs typeface="Arial" panose="020B0604020202020204" pitchFamily="34" charset="0"/>
              </a:rPr>
              <a:t>Is essential to tackling climate change</a:t>
            </a:r>
          </a:p>
          <a:p>
            <a:pPr marL="285750" indent="-285750">
              <a:lnSpc>
                <a:spcPct val="100000"/>
              </a:lnSpc>
              <a:spcBef>
                <a:spcPts val="0"/>
              </a:spcBef>
              <a:spcAft>
                <a:spcPts val="1200"/>
              </a:spcAft>
            </a:pPr>
            <a:r>
              <a:rPr lang="en-US" sz="2200" dirty="0">
                <a:latin typeface="Arial"/>
                <a:cs typeface="Arial"/>
              </a:rPr>
              <a:t>Currently makes up 19% of our nation's electricity</a:t>
            </a:r>
          </a:p>
          <a:p>
            <a:pPr marL="285750" indent="-285750">
              <a:lnSpc>
                <a:spcPct val="100000"/>
              </a:lnSpc>
              <a:spcBef>
                <a:spcPts val="0"/>
              </a:spcBef>
              <a:spcAft>
                <a:spcPts val="1200"/>
              </a:spcAft>
            </a:pPr>
            <a:r>
              <a:rPr lang="en-US" sz="2200" dirty="0">
                <a:latin typeface="Arial"/>
                <a:cs typeface="Arial"/>
              </a:rPr>
              <a:t>Provides half of our nation’s clean, emissions-free energy </a:t>
            </a:r>
            <a:endParaRPr lang="en-US" sz="2200" dirty="0">
              <a:latin typeface="Arial" panose="020B0604020202020204" pitchFamily="34" charset="0"/>
              <a:cs typeface="Arial" panose="020B0604020202020204" pitchFamily="34" charset="0"/>
            </a:endParaRPr>
          </a:p>
          <a:p>
            <a:pPr marL="285750" indent="-285750">
              <a:lnSpc>
                <a:spcPct val="100000"/>
              </a:lnSpc>
              <a:spcBef>
                <a:spcPts val="0"/>
              </a:spcBef>
              <a:spcAft>
                <a:spcPts val="1200"/>
              </a:spcAft>
            </a:pPr>
            <a:r>
              <a:rPr lang="en-US" sz="2200" dirty="0">
                <a:latin typeface="Arial"/>
                <a:cs typeface="Arial"/>
              </a:rPr>
              <a:t>We need nuclear to reach our ambitious goals of:</a:t>
            </a:r>
            <a:endParaRPr lang="en-US" sz="2200" dirty="0">
              <a:latin typeface="Arial" panose="020B0604020202020204" pitchFamily="34" charset="0"/>
              <a:cs typeface="Arial" panose="020B0604020202020204" pitchFamily="34" charset="0"/>
            </a:endParaRPr>
          </a:p>
          <a:p>
            <a:pPr marL="742950" lvl="1" indent="-285750">
              <a:lnSpc>
                <a:spcPct val="100000"/>
              </a:lnSpc>
              <a:spcBef>
                <a:spcPts val="0"/>
              </a:spcBef>
              <a:spcAft>
                <a:spcPts val="1200"/>
              </a:spcAft>
            </a:pPr>
            <a:r>
              <a:rPr lang="en-US" sz="1900" dirty="0">
                <a:latin typeface="Arial"/>
                <a:cs typeface="Arial"/>
              </a:rPr>
              <a:t>50% reduction of carbon emission by the end of the decade</a:t>
            </a:r>
            <a:endParaRPr lang="en-US" sz="1900" dirty="0">
              <a:latin typeface="Arial" panose="020B0604020202020204" pitchFamily="34" charset="0"/>
              <a:cs typeface="Arial" panose="020B0604020202020204" pitchFamily="34" charset="0"/>
            </a:endParaRPr>
          </a:p>
          <a:p>
            <a:pPr marL="742950" lvl="1" indent="-285750">
              <a:lnSpc>
                <a:spcPct val="100000"/>
              </a:lnSpc>
              <a:spcBef>
                <a:spcPts val="0"/>
              </a:spcBef>
              <a:spcAft>
                <a:spcPts val="1200"/>
              </a:spcAft>
            </a:pPr>
            <a:r>
              <a:rPr lang="en-US" sz="1900" dirty="0">
                <a:latin typeface="Arial"/>
                <a:cs typeface="Arial"/>
              </a:rPr>
              <a:t>100% clean electricity by 2035, and </a:t>
            </a:r>
            <a:endParaRPr lang="en-US" sz="1900" dirty="0">
              <a:latin typeface="Arial" panose="020B0604020202020204" pitchFamily="34" charset="0"/>
              <a:cs typeface="Arial" panose="020B0604020202020204" pitchFamily="34" charset="0"/>
            </a:endParaRPr>
          </a:p>
          <a:p>
            <a:pPr marL="742950" lvl="1" indent="-285750">
              <a:lnSpc>
                <a:spcPct val="100000"/>
              </a:lnSpc>
              <a:spcBef>
                <a:spcPts val="0"/>
              </a:spcBef>
              <a:spcAft>
                <a:spcPts val="1200"/>
              </a:spcAft>
            </a:pPr>
            <a:r>
              <a:rPr lang="en-US" sz="1900" dirty="0">
                <a:latin typeface="Arial"/>
                <a:cs typeface="Arial"/>
              </a:rPr>
              <a:t>A net-zero economy by 2050</a:t>
            </a:r>
            <a:endParaRPr lang="en-US" sz="1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5176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1B785-6ECC-4435-9C33-E8ADEF69034B}"/>
              </a:ext>
            </a:extLst>
          </p:cNvPr>
          <p:cNvSpPr>
            <a:spLocks noGrp="1"/>
          </p:cNvSpPr>
          <p:nvPr>
            <p:ph type="title" idx="4294967295"/>
          </p:nvPr>
        </p:nvSpPr>
        <p:spPr>
          <a:xfrm>
            <a:off x="365760" y="329184"/>
            <a:ext cx="10515600" cy="511175"/>
          </a:xfrm>
          <a:prstGeom prst="rect">
            <a:avLst/>
          </a:prstGeom>
        </p:spPr>
        <p:txBody>
          <a:bodyPr/>
          <a:lstStyle/>
          <a:p>
            <a:r>
              <a:rPr lang="en-US" b="1" dirty="0">
                <a:solidFill>
                  <a:srgbClr val="0EA6DF"/>
                </a:solidFill>
                <a:latin typeface="Bebas Neue Pro" panose="020B0506020202050201" pitchFamily="34" charset="77"/>
              </a:rPr>
              <a:t>INTEGRATED WASTE MANAGMENT</a:t>
            </a:r>
          </a:p>
        </p:txBody>
      </p:sp>
      <p:sp>
        <p:nvSpPr>
          <p:cNvPr id="6" name="Content Placeholder 2">
            <a:extLst>
              <a:ext uri="{FF2B5EF4-FFF2-40B4-BE49-F238E27FC236}">
                <a16:creationId xmlns:a16="http://schemas.microsoft.com/office/drawing/2014/main" id="{EEBF107A-54F4-CBD0-56E1-7F518DC4D1C7}"/>
              </a:ext>
            </a:extLst>
          </p:cNvPr>
          <p:cNvSpPr txBox="1">
            <a:spLocks/>
          </p:cNvSpPr>
          <p:nvPr/>
        </p:nvSpPr>
        <p:spPr>
          <a:xfrm>
            <a:off x="355278" y="1342416"/>
            <a:ext cx="5730242" cy="5067300"/>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lnSpc>
                <a:spcPct val="100000"/>
              </a:lnSpc>
              <a:spcBef>
                <a:spcPts val="0"/>
              </a:spcBef>
              <a:spcAft>
                <a:spcPts val="1200"/>
              </a:spcAft>
            </a:pPr>
            <a:r>
              <a:rPr lang="en-US" sz="2000" dirty="0">
                <a:latin typeface="Arial"/>
                <a:cs typeface="Arial"/>
              </a:rPr>
              <a:t>The continued deployment of nuclear energy — as a solution for tackling climate change and meeting increasing energy demand — requires progress on the back-end of the fuel cycle</a:t>
            </a:r>
            <a:endParaRPr lang="en-US" sz="3200" dirty="0">
              <a:latin typeface="Arial"/>
              <a:cs typeface="Arial"/>
            </a:endParaRPr>
          </a:p>
          <a:p>
            <a:pPr marL="283210" indent="-283210">
              <a:lnSpc>
                <a:spcPct val="100000"/>
              </a:lnSpc>
              <a:spcBef>
                <a:spcPts val="0"/>
              </a:spcBef>
              <a:spcAft>
                <a:spcPts val="1200"/>
              </a:spcAft>
            </a:pPr>
            <a:r>
              <a:rPr lang="en-US" sz="2000" dirty="0">
                <a:latin typeface="Arial"/>
                <a:cs typeface="Arial"/>
              </a:rPr>
              <a:t>DOE is responsible for managing the nation’s spent nuclear fuel and high-level radioactive waste. This includes finding sites to store and dispose of the spent nuclear fuel</a:t>
            </a:r>
          </a:p>
          <a:p>
            <a:pPr marL="283210" indent="-283210">
              <a:lnSpc>
                <a:spcPct val="100000"/>
              </a:lnSpc>
              <a:spcBef>
                <a:spcPts val="0"/>
              </a:spcBef>
              <a:spcAft>
                <a:spcPts val="1200"/>
              </a:spcAft>
            </a:pPr>
            <a:r>
              <a:rPr lang="en-US" sz="2000" dirty="0">
                <a:latin typeface="Arial"/>
                <a:cs typeface="Arial"/>
              </a:rPr>
              <a:t>While spent nuclear fuel is safely stored across the country, the communities hosting this material never agreed to do so long term</a:t>
            </a:r>
          </a:p>
        </p:txBody>
      </p:sp>
      <p:pic>
        <p:nvPicPr>
          <p:cNvPr id="3" name="Graphic 2">
            <a:extLst>
              <a:ext uri="{FF2B5EF4-FFF2-40B4-BE49-F238E27FC236}">
                <a16:creationId xmlns:a16="http://schemas.microsoft.com/office/drawing/2014/main" id="{A4D25787-7AF1-846F-761D-54B5F1B9C7B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0908" t="12536" r="9898" b="12536"/>
          <a:stretch/>
        </p:blipFill>
        <p:spPr>
          <a:xfrm>
            <a:off x="6933366" y="1424960"/>
            <a:ext cx="4138036" cy="3915136"/>
          </a:xfrm>
          <a:prstGeom prst="rect">
            <a:avLst/>
          </a:prstGeom>
        </p:spPr>
      </p:pic>
    </p:spTree>
    <p:extLst>
      <p:ext uri="{BB962C8B-B14F-4D97-AF65-F5344CB8AC3E}">
        <p14:creationId xmlns:p14="http://schemas.microsoft.com/office/powerpoint/2010/main" val="2103676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1411F8-4EC9-722C-E1CF-1BDF21C23290}"/>
              </a:ext>
            </a:extLst>
          </p:cNvPr>
          <p:cNvPicPr>
            <a:picLocks noChangeAspect="1"/>
          </p:cNvPicPr>
          <p:nvPr/>
        </p:nvPicPr>
        <p:blipFill rotWithShape="1">
          <a:blip r:embed="rId3"/>
          <a:srcRect l="456" r="456"/>
          <a:stretch/>
        </p:blipFill>
        <p:spPr>
          <a:xfrm>
            <a:off x="3048" y="-62068"/>
            <a:ext cx="12188952" cy="6920067"/>
          </a:xfrm>
          <a:prstGeom prst="rect">
            <a:avLst/>
          </a:prstGeom>
        </p:spPr>
      </p:pic>
      <p:sp>
        <p:nvSpPr>
          <p:cNvPr id="2" name="Title 1">
            <a:extLst>
              <a:ext uri="{FF2B5EF4-FFF2-40B4-BE49-F238E27FC236}">
                <a16:creationId xmlns:a16="http://schemas.microsoft.com/office/drawing/2014/main" id="{2A3F8CC6-2BB6-4997-B566-7CD774F04EA1}"/>
              </a:ext>
            </a:extLst>
          </p:cNvPr>
          <p:cNvSpPr>
            <a:spLocks noGrp="1"/>
          </p:cNvSpPr>
          <p:nvPr>
            <p:ph type="title" idx="4294967295"/>
          </p:nvPr>
        </p:nvSpPr>
        <p:spPr>
          <a:xfrm>
            <a:off x="365760" y="329184"/>
            <a:ext cx="10515600" cy="547116"/>
          </a:xfrm>
          <a:prstGeom prst="rect">
            <a:avLst/>
          </a:prstGeom>
        </p:spPr>
        <p:txBody>
          <a:bodyPr/>
          <a:lstStyle/>
          <a:p>
            <a:r>
              <a:rPr lang="en-US" b="1" dirty="0">
                <a:solidFill>
                  <a:schemeClr val="bg1"/>
                </a:solidFill>
                <a:latin typeface="Bebas Neue Pro" panose="020B0506020202050201" pitchFamily="34" charset="77"/>
              </a:rPr>
              <a:t>INTERIM STORAGE</a:t>
            </a:r>
          </a:p>
        </p:txBody>
      </p:sp>
      <p:sp>
        <p:nvSpPr>
          <p:cNvPr id="5" name="Content Placeholder 2">
            <a:extLst>
              <a:ext uri="{FF2B5EF4-FFF2-40B4-BE49-F238E27FC236}">
                <a16:creationId xmlns:a16="http://schemas.microsoft.com/office/drawing/2014/main" id="{61C8CF2C-6F47-5861-29DD-A29722435B73}"/>
              </a:ext>
            </a:extLst>
          </p:cNvPr>
          <p:cNvSpPr txBox="1">
            <a:spLocks/>
          </p:cNvSpPr>
          <p:nvPr/>
        </p:nvSpPr>
        <p:spPr>
          <a:xfrm>
            <a:off x="357448" y="1338302"/>
            <a:ext cx="10515600" cy="209069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lnSpc>
                <a:spcPct val="100000"/>
              </a:lnSpc>
              <a:spcBef>
                <a:spcPts val="0"/>
              </a:spcBef>
              <a:spcAft>
                <a:spcPts val="1200"/>
              </a:spcAft>
            </a:pPr>
            <a:r>
              <a:rPr lang="en-US" sz="2000" dirty="0">
                <a:solidFill>
                  <a:schemeClr val="bg1"/>
                </a:solidFill>
                <a:latin typeface="Arial" panose="020B0604020202020204" pitchFamily="34" charset="0"/>
                <a:cs typeface="Arial" panose="020B0604020202020204" pitchFamily="34" charset="0"/>
              </a:rPr>
              <a:t>Is an important component of a waste management system</a:t>
            </a:r>
          </a:p>
          <a:p>
            <a:pPr marL="283210" indent="-283210">
              <a:lnSpc>
                <a:spcPct val="100000"/>
              </a:lnSpc>
              <a:spcBef>
                <a:spcPts val="0"/>
              </a:spcBef>
              <a:spcAft>
                <a:spcPts val="1200"/>
              </a:spcAft>
            </a:pPr>
            <a:r>
              <a:rPr lang="en-US" sz="2000" dirty="0">
                <a:solidFill>
                  <a:schemeClr val="bg1"/>
                </a:solidFill>
                <a:latin typeface="Arial" panose="020B0604020202020204" pitchFamily="34" charset="0"/>
                <a:cs typeface="Arial" panose="020B0604020202020204" pitchFamily="34" charset="0"/>
              </a:rPr>
              <a:t>Allows for the removal of spent nuclear fuel from existing reactor sites</a:t>
            </a:r>
          </a:p>
          <a:p>
            <a:pPr marL="283210" indent="-283210">
              <a:lnSpc>
                <a:spcPct val="100000"/>
              </a:lnSpc>
              <a:spcBef>
                <a:spcPts val="0"/>
              </a:spcBef>
              <a:spcAft>
                <a:spcPts val="1200"/>
              </a:spcAft>
            </a:pPr>
            <a:r>
              <a:rPr lang="en-US" sz="2000" dirty="0">
                <a:solidFill>
                  <a:schemeClr val="bg1"/>
                </a:solidFill>
                <a:latin typeface="Arial" panose="020B0604020202020204" pitchFamily="34" charset="0"/>
                <a:cs typeface="Arial" panose="020B0604020202020204" pitchFamily="34" charset="0"/>
              </a:rPr>
              <a:t>Provides useful research opportunities </a:t>
            </a:r>
          </a:p>
          <a:p>
            <a:pPr marL="283210" indent="-283210">
              <a:lnSpc>
                <a:spcPct val="100000"/>
              </a:lnSpc>
              <a:spcBef>
                <a:spcPts val="0"/>
              </a:spcBef>
              <a:spcAft>
                <a:spcPts val="1200"/>
              </a:spcAft>
            </a:pPr>
            <a:r>
              <a:rPr lang="en-US" sz="2000" dirty="0">
                <a:solidFill>
                  <a:schemeClr val="bg1"/>
                </a:solidFill>
                <a:latin typeface="Arial"/>
                <a:cs typeface="Arial"/>
              </a:rPr>
              <a:t>Builds trust and confidence with stakeholders</a:t>
            </a:r>
          </a:p>
          <a:p>
            <a:pPr marL="283210" indent="-283210">
              <a:lnSpc>
                <a:spcPct val="100000"/>
              </a:lnSpc>
              <a:spcBef>
                <a:spcPts val="0"/>
              </a:spcBef>
              <a:spcAft>
                <a:spcPts val="1200"/>
              </a:spcAft>
            </a:pPr>
            <a:r>
              <a:rPr lang="en-US" sz="2000" dirty="0">
                <a:solidFill>
                  <a:schemeClr val="bg1"/>
                </a:solidFill>
                <a:latin typeface="Arial"/>
                <a:cs typeface="Arial"/>
              </a:rPr>
              <a:t>Begins to address taxpayers' liability</a:t>
            </a:r>
          </a:p>
        </p:txBody>
      </p:sp>
    </p:spTree>
    <p:extLst>
      <p:ext uri="{BB962C8B-B14F-4D97-AF65-F5344CB8AC3E}">
        <p14:creationId xmlns:p14="http://schemas.microsoft.com/office/powerpoint/2010/main" val="3408181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74BAFE-7816-9F2C-94DB-6061F858743E}"/>
              </a:ext>
            </a:extLst>
          </p:cNvPr>
          <p:cNvSpPr>
            <a:spLocks noGrp="1"/>
          </p:cNvSpPr>
          <p:nvPr>
            <p:ph type="title" idx="4294967295"/>
          </p:nvPr>
        </p:nvSpPr>
        <p:spPr>
          <a:xfrm>
            <a:off x="365760" y="329185"/>
            <a:ext cx="10515600" cy="612924"/>
          </a:xfrm>
          <a:prstGeom prst="rect">
            <a:avLst/>
          </a:prstGeom>
        </p:spPr>
        <p:txBody>
          <a:bodyPr/>
          <a:lstStyle/>
          <a:p>
            <a:r>
              <a:rPr lang="en-US" b="1" dirty="0">
                <a:solidFill>
                  <a:srgbClr val="0EA6DF"/>
                </a:solidFill>
                <a:latin typeface="Bebas Neue Pro" panose="020B0506020202050201" pitchFamily="34" charset="77"/>
              </a:rPr>
              <a:t>CONSENT-BASED SITING</a:t>
            </a:r>
          </a:p>
        </p:txBody>
      </p:sp>
      <p:sp>
        <p:nvSpPr>
          <p:cNvPr id="3" name="Rectangle 2">
            <a:extLst>
              <a:ext uri="{FF2B5EF4-FFF2-40B4-BE49-F238E27FC236}">
                <a16:creationId xmlns:a16="http://schemas.microsoft.com/office/drawing/2014/main" id="{B26425BA-5A29-A4F3-3EE3-2F5BA6489AA3}"/>
              </a:ext>
            </a:extLst>
          </p:cNvPr>
          <p:cNvSpPr/>
          <p:nvPr/>
        </p:nvSpPr>
        <p:spPr>
          <a:xfrm>
            <a:off x="6096000" y="0"/>
            <a:ext cx="6096000" cy="6858000"/>
          </a:xfrm>
          <a:prstGeom prst="rect">
            <a:avLst/>
          </a:prstGeom>
          <a:blipFill>
            <a:blip r:embed="rId2">
              <a:extLst>
                <a:ext uri="{96DAC541-7B7A-43D3-8B79-37D633B846F1}">
                  <asvg:svgBlip xmlns:asvg="http://schemas.microsoft.com/office/drawing/2016/SVG/main" r:embed="rId3"/>
                </a:ext>
              </a:extLst>
            </a:blip>
            <a:srcRect/>
            <a:stretch>
              <a:fillRect t="5555" b="555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92FE9FE6-89B4-004B-A12F-5A0FCCC6E002}"/>
              </a:ext>
            </a:extLst>
          </p:cNvPr>
          <p:cNvSpPr txBox="1">
            <a:spLocks/>
          </p:cNvSpPr>
          <p:nvPr/>
        </p:nvSpPr>
        <p:spPr>
          <a:xfrm>
            <a:off x="365760" y="1333501"/>
            <a:ext cx="5599138" cy="5067300"/>
          </a:xfrm>
          <a:prstGeom prst="rect">
            <a:avLst/>
          </a:prstGeom>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lnSpc>
                <a:spcPct val="100000"/>
              </a:lnSpc>
              <a:spcBef>
                <a:spcPts val="0"/>
              </a:spcBef>
              <a:spcAft>
                <a:spcPts val="1200"/>
              </a:spcAft>
            </a:pPr>
            <a:r>
              <a:rPr lang="en-US" sz="2000" dirty="0">
                <a:latin typeface="Arial"/>
                <a:cs typeface="Arial"/>
              </a:rPr>
              <a:t>Consent-based siting is an approach to siting facilities that focuses on the needs and concerns of people and communities</a:t>
            </a:r>
          </a:p>
          <a:p>
            <a:pPr marL="740410" lvl="2" indent="-283210">
              <a:lnSpc>
                <a:spcPct val="100000"/>
              </a:lnSpc>
              <a:spcBef>
                <a:spcPts val="0"/>
              </a:spcBef>
              <a:spcAft>
                <a:spcPts val="1200"/>
              </a:spcAft>
            </a:pPr>
            <a:r>
              <a:rPr lang="en-US" sz="1800" dirty="0">
                <a:latin typeface="Arial"/>
                <a:cs typeface="Arial"/>
              </a:rPr>
              <a:t>Special focus on ensuring issues of equity and environmental justice are built into the consent-based siting process </a:t>
            </a:r>
          </a:p>
          <a:p>
            <a:pPr marL="283210" lvl="1" indent="-283210">
              <a:lnSpc>
                <a:spcPct val="100000"/>
              </a:lnSpc>
              <a:spcBef>
                <a:spcPts val="0"/>
              </a:spcBef>
              <a:spcAft>
                <a:spcPts val="1200"/>
              </a:spcAft>
            </a:pPr>
            <a:r>
              <a:rPr lang="en-US" sz="2000" dirty="0">
                <a:latin typeface="Arial"/>
                <a:cs typeface="Arial"/>
              </a:rPr>
              <a:t>By prioritizing communities and people, DOE believe it can find a solution to the decades-long stalemate on managing the nation’s spent nuclear fuel  </a:t>
            </a:r>
          </a:p>
          <a:p>
            <a:pPr marL="283210" indent="-283210">
              <a:lnSpc>
                <a:spcPct val="100000"/>
              </a:lnSpc>
              <a:spcBef>
                <a:spcPts val="0"/>
              </a:spcBef>
              <a:spcAft>
                <a:spcPts val="1200"/>
              </a:spcAft>
            </a:pPr>
            <a:r>
              <a:rPr lang="en-US" sz="2000" dirty="0">
                <a:latin typeface="Arial" panose="020B0604020202020204" pitchFamily="34" charset="0"/>
                <a:cs typeface="Arial" panose="020B0604020202020204" pitchFamily="34" charset="0"/>
              </a:rPr>
              <a:t>A consent-based approach to siting, driven by each community’s well-being and needs, is both the right thing to do and our best chance for success</a:t>
            </a:r>
          </a:p>
          <a:p>
            <a:pPr marL="0" indent="0">
              <a:lnSpc>
                <a:spcPct val="100000"/>
              </a:lnSpc>
              <a:spcBef>
                <a:spcPts val="0"/>
              </a:spcBef>
              <a:spcAft>
                <a:spcPts val="1200"/>
              </a:spcAft>
              <a:buNone/>
            </a:pPr>
            <a:endParaRPr lang="en-US" sz="1700" dirty="0">
              <a:latin typeface="Arial"/>
              <a:cs typeface="Arial"/>
            </a:endParaRPr>
          </a:p>
        </p:txBody>
      </p:sp>
    </p:spTree>
    <p:extLst>
      <p:ext uri="{BB962C8B-B14F-4D97-AF65-F5344CB8AC3E}">
        <p14:creationId xmlns:p14="http://schemas.microsoft.com/office/powerpoint/2010/main" val="1497572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51C3D1-0CF1-1B28-3642-4E2B539D9010}"/>
              </a:ext>
            </a:extLst>
          </p:cNvPr>
          <p:cNvSpPr/>
          <p:nvPr/>
        </p:nvSpPr>
        <p:spPr>
          <a:xfrm>
            <a:off x="0" y="1"/>
            <a:ext cx="12192000" cy="6857999"/>
          </a:xfrm>
          <a:prstGeom prst="rect">
            <a:avLst/>
          </a:prstGeom>
          <a:blipFill>
            <a:blip r:embed="rId2"/>
            <a:stretch>
              <a:fillRect l="-6" r="-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EE35D6-85EE-47CF-A11B-7F4EB644D741}"/>
              </a:ext>
            </a:extLst>
          </p:cNvPr>
          <p:cNvSpPr>
            <a:spLocks noGrp="1"/>
          </p:cNvSpPr>
          <p:nvPr>
            <p:ph type="title" idx="4294967295"/>
          </p:nvPr>
        </p:nvSpPr>
        <p:spPr>
          <a:xfrm>
            <a:off x="365760" y="329184"/>
            <a:ext cx="10515600" cy="547116"/>
          </a:xfrm>
          <a:prstGeom prst="rect">
            <a:avLst/>
          </a:prstGeom>
        </p:spPr>
        <p:txBody>
          <a:bodyPr/>
          <a:lstStyle/>
          <a:p>
            <a:r>
              <a:rPr lang="en-US" b="1" dirty="0">
                <a:solidFill>
                  <a:srgbClr val="0EA6DF"/>
                </a:solidFill>
                <a:latin typeface="Bebas Neue Pro" panose="020B0506020202050201" pitchFamily="34" charset="77"/>
              </a:rPr>
              <a:t>PUBLIC FEEDBACK </a:t>
            </a:r>
          </a:p>
        </p:txBody>
      </p:sp>
      <p:sp>
        <p:nvSpPr>
          <p:cNvPr id="7" name="TextBox 6">
            <a:extLst>
              <a:ext uri="{FF2B5EF4-FFF2-40B4-BE49-F238E27FC236}">
                <a16:creationId xmlns:a16="http://schemas.microsoft.com/office/drawing/2014/main" id="{569DBE25-6958-ED45-91E6-5975CC043036}"/>
              </a:ext>
            </a:extLst>
          </p:cNvPr>
          <p:cNvSpPr txBox="1"/>
          <p:nvPr/>
        </p:nvSpPr>
        <p:spPr>
          <a:xfrm>
            <a:off x="365760" y="1344168"/>
            <a:ext cx="5466080" cy="4247317"/>
          </a:xfrm>
          <a:prstGeom prst="rect">
            <a:avLst/>
          </a:prstGeom>
          <a:noFill/>
        </p:spPr>
        <p:txBody>
          <a:bodyPr wrap="square">
            <a:spAutoFit/>
          </a:bodyPr>
          <a:lstStyle/>
          <a:p>
            <a:pPr marL="283210" indent="-28321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On December 1, 2021, DOE issued a request for information on using consent-based siting to identify sites for interim storage of spent nuclear fuel</a:t>
            </a:r>
          </a:p>
          <a:p>
            <a:pPr marL="283210" indent="-28321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DOE received 225 submissions from a wide variety of commenters</a:t>
            </a:r>
          </a:p>
          <a:p>
            <a:pPr marL="283210" indent="-283210">
              <a:spcAft>
                <a:spcPts val="12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Comment Summary and Analysis Report is available at </a:t>
            </a:r>
            <a:r>
              <a:rPr lang="en-US" sz="2000" dirty="0">
                <a:solidFill>
                  <a:srgbClr val="2BB1E3"/>
                </a:solidFill>
                <a:latin typeface="Arial" panose="020B0604020202020204" pitchFamily="34" charset="0"/>
                <a:cs typeface="Arial" panose="020B0604020202020204" pitchFamily="34" charset="0"/>
              </a:rPr>
              <a:t>energy.gov/</a:t>
            </a:r>
            <a:r>
              <a:rPr lang="en-US" sz="2000" dirty="0" err="1">
                <a:solidFill>
                  <a:srgbClr val="2BB1E3"/>
                </a:solidFill>
                <a:latin typeface="Arial" panose="020B0604020202020204" pitchFamily="34" charset="0"/>
                <a:cs typeface="Arial" panose="020B0604020202020204" pitchFamily="34" charset="0"/>
              </a:rPr>
              <a:t>consentbasedsiting</a:t>
            </a:r>
            <a:endParaRPr lang="en-US" sz="2000" dirty="0">
              <a:solidFill>
                <a:srgbClr val="2BB1E3"/>
              </a:solidFill>
              <a:latin typeface="Arial" panose="020B0604020202020204" pitchFamily="34" charset="0"/>
              <a:cs typeface="Arial" panose="020B0604020202020204" pitchFamily="34" charset="0"/>
            </a:endParaRPr>
          </a:p>
          <a:p>
            <a:pPr marL="740410" lvl="1" indent="-283210">
              <a:spcAft>
                <a:spcPts val="1200"/>
              </a:spcAft>
              <a:buFont typeface="Arial" panose="020B0604020202020204" pitchFamily="34" charset="0"/>
              <a:buChar char="•"/>
            </a:pPr>
            <a:r>
              <a:rPr lang="en-US" dirty="0">
                <a:latin typeface="Arial" panose="020B0604020202020204" pitchFamily="34" charset="0"/>
                <a:cs typeface="Arial" panose="020B0604020202020204" pitchFamily="34" charset="0"/>
              </a:rPr>
              <a:t>Also includes comments received on the 2017 Draft Consent-Based Siting Process </a:t>
            </a:r>
          </a:p>
          <a:p>
            <a:pPr marL="283210" indent="-283210">
              <a:spcAft>
                <a:spcPts val="1200"/>
              </a:spcAft>
              <a:buFont typeface="Arial" panose="020B0604020202020204" pitchFamily="34" charset="0"/>
              <a:buChar char="•"/>
            </a:pPr>
            <a:endParaRPr lang="en-US" sz="1400" dirty="0">
              <a:latin typeface="Karla" pitchFamily="2" charset="0"/>
            </a:endParaRPr>
          </a:p>
        </p:txBody>
      </p:sp>
    </p:spTree>
    <p:extLst>
      <p:ext uri="{BB962C8B-B14F-4D97-AF65-F5344CB8AC3E}">
        <p14:creationId xmlns:p14="http://schemas.microsoft.com/office/powerpoint/2010/main" val="1558115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E35D6-85EE-47CF-A11B-7F4EB644D741}"/>
              </a:ext>
            </a:extLst>
          </p:cNvPr>
          <p:cNvSpPr>
            <a:spLocks noGrp="1"/>
          </p:cNvSpPr>
          <p:nvPr>
            <p:ph type="title" idx="4294967295"/>
          </p:nvPr>
        </p:nvSpPr>
        <p:spPr>
          <a:xfrm>
            <a:off x="365760" y="329184"/>
            <a:ext cx="11369040" cy="1149096"/>
          </a:xfrm>
          <a:prstGeom prst="rect">
            <a:avLst/>
          </a:prstGeom>
        </p:spPr>
        <p:txBody>
          <a:bodyPr/>
          <a:lstStyle/>
          <a:p>
            <a:r>
              <a:rPr lang="en-US" b="1" dirty="0">
                <a:solidFill>
                  <a:srgbClr val="0EA6DF"/>
                </a:solidFill>
                <a:latin typeface="Bebas Neue Pro" panose="020B0506020202050201" pitchFamily="34" charset="77"/>
              </a:rPr>
              <a:t>PUBLIC FEEDBACK INFORMING NEXT STEPS IN </a:t>
            </a:r>
            <a:br>
              <a:rPr lang="en-US" b="1" dirty="0">
                <a:solidFill>
                  <a:srgbClr val="0EA6DF"/>
                </a:solidFill>
                <a:latin typeface="Bebas Neue Pro" panose="020B0506020202050201" pitchFamily="34" charset="77"/>
              </a:rPr>
            </a:br>
            <a:r>
              <a:rPr lang="en-US" b="1" dirty="0">
                <a:solidFill>
                  <a:srgbClr val="0EA6DF"/>
                </a:solidFill>
                <a:latin typeface="Bebas Neue Pro" panose="020B0506020202050201" pitchFamily="34" charset="77"/>
              </a:rPr>
              <a:t>CONSENT-BASED SITING</a:t>
            </a:r>
          </a:p>
        </p:txBody>
      </p:sp>
      <p:sp>
        <p:nvSpPr>
          <p:cNvPr id="9" name="Rectangle 8">
            <a:extLst>
              <a:ext uri="{FF2B5EF4-FFF2-40B4-BE49-F238E27FC236}">
                <a16:creationId xmlns:a16="http://schemas.microsoft.com/office/drawing/2014/main" id="{27F0F6FB-ECAD-17FF-273C-0D0F06191168}"/>
              </a:ext>
            </a:extLst>
          </p:cNvPr>
          <p:cNvSpPr/>
          <p:nvPr/>
        </p:nvSpPr>
        <p:spPr>
          <a:xfrm>
            <a:off x="457200" y="2006600"/>
            <a:ext cx="3200400" cy="3800008"/>
          </a:xfrm>
          <a:prstGeom prst="rect">
            <a:avLst/>
          </a:prstGeom>
          <a:noFill/>
          <a:ln w="12700">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524562A-F9D5-1F60-A29E-6A8DA2417CC6}"/>
              </a:ext>
            </a:extLst>
          </p:cNvPr>
          <p:cNvSpPr/>
          <p:nvPr/>
        </p:nvSpPr>
        <p:spPr>
          <a:xfrm>
            <a:off x="1490980" y="2484120"/>
            <a:ext cx="1132840" cy="1132840"/>
          </a:xfrm>
          <a:prstGeom prst="ellipse">
            <a:avLst/>
          </a:prstGeom>
          <a:solidFill>
            <a:srgbClr val="0E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834B811-BF41-33F7-6A03-3B89F9BB1F40}"/>
              </a:ext>
            </a:extLst>
          </p:cNvPr>
          <p:cNvSpPr txBox="1"/>
          <p:nvPr/>
        </p:nvSpPr>
        <p:spPr>
          <a:xfrm>
            <a:off x="1841500" y="2527468"/>
            <a:ext cx="431800" cy="1015663"/>
          </a:xfrm>
          <a:prstGeom prst="rect">
            <a:avLst/>
          </a:prstGeom>
          <a:noFill/>
        </p:spPr>
        <p:txBody>
          <a:bodyPr wrap="square" rtlCol="0">
            <a:spAutoFit/>
          </a:bodyPr>
          <a:lstStyle/>
          <a:p>
            <a:r>
              <a:rPr lang="en-US" sz="6000" b="1" dirty="0">
                <a:solidFill>
                  <a:schemeClr val="bg1"/>
                </a:solidFill>
                <a:latin typeface="Bebas Neue Pro" panose="020B0506020202050201" pitchFamily="34" charset="77"/>
              </a:rPr>
              <a:t>1</a:t>
            </a:r>
          </a:p>
        </p:txBody>
      </p:sp>
      <p:sp>
        <p:nvSpPr>
          <p:cNvPr id="12" name="TextBox 11">
            <a:extLst>
              <a:ext uri="{FF2B5EF4-FFF2-40B4-BE49-F238E27FC236}">
                <a16:creationId xmlns:a16="http://schemas.microsoft.com/office/drawing/2014/main" id="{96DFCA5B-9E03-D9EE-211B-E14445FCD4AC}"/>
              </a:ext>
            </a:extLst>
          </p:cNvPr>
          <p:cNvSpPr txBox="1"/>
          <p:nvPr/>
        </p:nvSpPr>
        <p:spPr>
          <a:xfrm>
            <a:off x="457200" y="3977640"/>
            <a:ext cx="3200400" cy="1015663"/>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Further developing </a:t>
            </a:r>
          </a:p>
          <a:p>
            <a:pPr algn="ctr"/>
            <a:r>
              <a:rPr lang="en-US" sz="2000" dirty="0">
                <a:latin typeface="Arial" panose="020B0604020202020204" pitchFamily="34" charset="0"/>
                <a:cs typeface="Arial" panose="020B0604020202020204" pitchFamily="34" charset="0"/>
              </a:rPr>
              <a:t>consent-based </a:t>
            </a:r>
          </a:p>
          <a:p>
            <a:pPr algn="ctr"/>
            <a:r>
              <a:rPr lang="en-US" sz="2000" dirty="0">
                <a:latin typeface="Arial" panose="020B0604020202020204" pitchFamily="34" charset="0"/>
                <a:cs typeface="Arial" panose="020B0604020202020204" pitchFamily="34" charset="0"/>
              </a:rPr>
              <a:t>siting process</a:t>
            </a:r>
          </a:p>
        </p:txBody>
      </p:sp>
      <p:sp>
        <p:nvSpPr>
          <p:cNvPr id="14" name="Rectangle 13">
            <a:extLst>
              <a:ext uri="{FF2B5EF4-FFF2-40B4-BE49-F238E27FC236}">
                <a16:creationId xmlns:a16="http://schemas.microsoft.com/office/drawing/2014/main" id="{B3E3DDD5-F3F5-D21D-F39E-041BDC17E44F}"/>
              </a:ext>
            </a:extLst>
          </p:cNvPr>
          <p:cNvSpPr/>
          <p:nvPr/>
        </p:nvSpPr>
        <p:spPr>
          <a:xfrm>
            <a:off x="4495800" y="2006600"/>
            <a:ext cx="3200400" cy="3800008"/>
          </a:xfrm>
          <a:prstGeom prst="rect">
            <a:avLst/>
          </a:prstGeom>
          <a:noFill/>
          <a:ln w="12700">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D1CCA5E-B98A-B427-F8AD-C6CFB138A8F7}"/>
              </a:ext>
            </a:extLst>
          </p:cNvPr>
          <p:cNvSpPr/>
          <p:nvPr/>
        </p:nvSpPr>
        <p:spPr>
          <a:xfrm>
            <a:off x="5529580" y="2484120"/>
            <a:ext cx="1132840" cy="1132840"/>
          </a:xfrm>
          <a:prstGeom prst="ellipse">
            <a:avLst/>
          </a:prstGeom>
          <a:solidFill>
            <a:srgbClr val="0E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EDAF176-DE47-6C89-1EA7-E8C5D979E8F5}"/>
              </a:ext>
            </a:extLst>
          </p:cNvPr>
          <p:cNvSpPr txBox="1"/>
          <p:nvPr/>
        </p:nvSpPr>
        <p:spPr>
          <a:xfrm>
            <a:off x="5880100" y="2527468"/>
            <a:ext cx="431800" cy="1015663"/>
          </a:xfrm>
          <a:prstGeom prst="rect">
            <a:avLst/>
          </a:prstGeom>
          <a:noFill/>
        </p:spPr>
        <p:txBody>
          <a:bodyPr wrap="square" rtlCol="0">
            <a:spAutoFit/>
          </a:bodyPr>
          <a:lstStyle/>
          <a:p>
            <a:r>
              <a:rPr lang="en-US" sz="6000" b="1" dirty="0">
                <a:solidFill>
                  <a:schemeClr val="bg1"/>
                </a:solidFill>
                <a:latin typeface="Bebas Neue Pro" panose="020B0506020202050201" pitchFamily="34" charset="77"/>
              </a:rPr>
              <a:t>2</a:t>
            </a:r>
          </a:p>
        </p:txBody>
      </p:sp>
      <p:sp>
        <p:nvSpPr>
          <p:cNvPr id="17" name="TextBox 16">
            <a:extLst>
              <a:ext uri="{FF2B5EF4-FFF2-40B4-BE49-F238E27FC236}">
                <a16:creationId xmlns:a16="http://schemas.microsoft.com/office/drawing/2014/main" id="{4F82E6A6-B82E-3B3B-A199-6B0BBC05E68F}"/>
              </a:ext>
            </a:extLst>
          </p:cNvPr>
          <p:cNvSpPr txBox="1"/>
          <p:nvPr/>
        </p:nvSpPr>
        <p:spPr>
          <a:xfrm>
            <a:off x="4784454" y="3977640"/>
            <a:ext cx="2649401" cy="163121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Awarding cooperative agreements for interested groups and communities to learn more</a:t>
            </a:r>
          </a:p>
        </p:txBody>
      </p:sp>
      <p:sp>
        <p:nvSpPr>
          <p:cNvPr id="18" name="Rectangle 17">
            <a:extLst>
              <a:ext uri="{FF2B5EF4-FFF2-40B4-BE49-F238E27FC236}">
                <a16:creationId xmlns:a16="http://schemas.microsoft.com/office/drawing/2014/main" id="{BC4EED3F-3098-4DB8-9579-CD0F9E4F8BC0}"/>
              </a:ext>
            </a:extLst>
          </p:cNvPr>
          <p:cNvSpPr/>
          <p:nvPr/>
        </p:nvSpPr>
        <p:spPr>
          <a:xfrm>
            <a:off x="8534400" y="2006600"/>
            <a:ext cx="3200400" cy="3800008"/>
          </a:xfrm>
          <a:prstGeom prst="rect">
            <a:avLst/>
          </a:prstGeom>
          <a:noFill/>
          <a:ln w="12700">
            <a:solidFill>
              <a:schemeClr val="bg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7256527-D355-943C-661A-AF17FAFD63DE}"/>
              </a:ext>
            </a:extLst>
          </p:cNvPr>
          <p:cNvSpPr/>
          <p:nvPr/>
        </p:nvSpPr>
        <p:spPr>
          <a:xfrm>
            <a:off x="9568180" y="2484120"/>
            <a:ext cx="1132840" cy="1132840"/>
          </a:xfrm>
          <a:prstGeom prst="ellipse">
            <a:avLst/>
          </a:prstGeom>
          <a:solidFill>
            <a:srgbClr val="0E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B8ED862-3CFF-AECF-E50D-4132287B456B}"/>
              </a:ext>
            </a:extLst>
          </p:cNvPr>
          <p:cNvSpPr txBox="1"/>
          <p:nvPr/>
        </p:nvSpPr>
        <p:spPr>
          <a:xfrm>
            <a:off x="9918700" y="2527468"/>
            <a:ext cx="431800" cy="1015663"/>
          </a:xfrm>
          <a:prstGeom prst="rect">
            <a:avLst/>
          </a:prstGeom>
          <a:noFill/>
        </p:spPr>
        <p:txBody>
          <a:bodyPr wrap="square" rtlCol="0">
            <a:spAutoFit/>
          </a:bodyPr>
          <a:lstStyle/>
          <a:p>
            <a:r>
              <a:rPr lang="en-US" sz="6000" b="1" dirty="0">
                <a:solidFill>
                  <a:schemeClr val="bg1"/>
                </a:solidFill>
                <a:latin typeface="Bebas Neue Pro" panose="020B0506020202050201" pitchFamily="34" charset="77"/>
              </a:rPr>
              <a:t>3</a:t>
            </a:r>
          </a:p>
        </p:txBody>
      </p:sp>
      <p:sp>
        <p:nvSpPr>
          <p:cNvPr id="21" name="TextBox 20">
            <a:extLst>
              <a:ext uri="{FF2B5EF4-FFF2-40B4-BE49-F238E27FC236}">
                <a16:creationId xmlns:a16="http://schemas.microsoft.com/office/drawing/2014/main" id="{52DDAEEF-EAB9-7A90-50BD-1226A510054E}"/>
              </a:ext>
            </a:extLst>
          </p:cNvPr>
          <p:cNvSpPr txBox="1"/>
          <p:nvPr/>
        </p:nvSpPr>
        <p:spPr>
          <a:xfrm>
            <a:off x="8878298" y="3977640"/>
            <a:ext cx="2512604" cy="1631216"/>
          </a:xfrm>
          <a:prstGeom prst="rect">
            <a:avLst/>
          </a:prstGeom>
          <a:noFill/>
        </p:spPr>
        <p:txBody>
          <a:bodyPr wrap="square" rtlCol="0">
            <a:spAutoFit/>
          </a:bodyPr>
          <a:lstStyle/>
          <a:p>
            <a:pPr lvl="0" algn="ctr"/>
            <a:r>
              <a:rPr lang="en-US" sz="2000" dirty="0">
                <a:latin typeface="Arial" panose="020B0604020202020204" pitchFamily="34" charset="0"/>
                <a:cs typeface="Arial" panose="020B0604020202020204" pitchFamily="34" charset="0"/>
              </a:rPr>
              <a:t>Clarifying DOE’s broader strategy for an integrated waste management system</a:t>
            </a:r>
          </a:p>
        </p:txBody>
      </p:sp>
    </p:spTree>
    <p:extLst>
      <p:ext uri="{BB962C8B-B14F-4D97-AF65-F5344CB8AC3E}">
        <p14:creationId xmlns:p14="http://schemas.microsoft.com/office/powerpoint/2010/main" val="47147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A65318-EC28-F642-3E69-1334E78E9DCA}"/>
              </a:ext>
            </a:extLst>
          </p:cNvPr>
          <p:cNvSpPr/>
          <p:nvPr/>
        </p:nvSpPr>
        <p:spPr>
          <a:xfrm>
            <a:off x="0" y="0"/>
            <a:ext cx="12192000" cy="6858000"/>
          </a:xfrm>
          <a:prstGeom prst="rect">
            <a:avLst/>
          </a:prstGeom>
          <a:solidFill>
            <a:srgbClr val="075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
            <a:extLst>
              <a:ext uri="{FF2B5EF4-FFF2-40B4-BE49-F238E27FC236}">
                <a16:creationId xmlns:a16="http://schemas.microsoft.com/office/drawing/2014/main" id="{CACF26FD-6BD0-1781-06B8-08311A871C25}"/>
              </a:ext>
            </a:extLst>
          </p:cNvPr>
          <p:cNvSpPr txBox="1">
            <a:spLocks/>
          </p:cNvSpPr>
          <p:nvPr/>
        </p:nvSpPr>
        <p:spPr>
          <a:xfrm>
            <a:off x="365760" y="332233"/>
            <a:ext cx="10515600" cy="6129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Bebas Neue Pro" panose="020B0506020202050201" pitchFamily="34" charset="77"/>
              </a:rPr>
              <a:t>FUNDING OPPORTUNITY INFORMED BY PUBLIC FEEDBACK</a:t>
            </a:r>
          </a:p>
        </p:txBody>
      </p:sp>
      <p:sp>
        <p:nvSpPr>
          <p:cNvPr id="6" name="Content Placeholder 2">
            <a:extLst>
              <a:ext uri="{FF2B5EF4-FFF2-40B4-BE49-F238E27FC236}">
                <a16:creationId xmlns:a16="http://schemas.microsoft.com/office/drawing/2014/main" id="{7C87F66A-4A9E-2D29-A463-68E6D010FFB8}"/>
              </a:ext>
            </a:extLst>
          </p:cNvPr>
          <p:cNvSpPr txBox="1">
            <a:spLocks/>
          </p:cNvSpPr>
          <p:nvPr/>
        </p:nvSpPr>
        <p:spPr>
          <a:xfrm>
            <a:off x="762000" y="1539240"/>
            <a:ext cx="10683240" cy="486156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defRPr/>
            </a:pPr>
            <a:r>
              <a:rPr lang="en-US" sz="2000" b="1" dirty="0">
                <a:solidFill>
                  <a:schemeClr val="bg1"/>
                </a:solidFill>
                <a:latin typeface="Arial"/>
                <a:cs typeface="Arial"/>
              </a:rPr>
              <a:t>“Funding to Participate: Funding and technical assistance should be provided to Tribes to participate in all stages of the CBS process. Tribes often do not have the same resources, staff capacity, or time as states, so DOE must take proactive steps to ensure that Tribes can participate in the process.” </a:t>
            </a:r>
          </a:p>
          <a:p>
            <a:pPr marL="0" indent="0">
              <a:lnSpc>
                <a:spcPct val="100000"/>
              </a:lnSpc>
              <a:spcBef>
                <a:spcPts val="0"/>
              </a:spcBef>
              <a:spcAft>
                <a:spcPts val="1200"/>
              </a:spcAft>
              <a:buNone/>
              <a:defRPr/>
            </a:pPr>
            <a:r>
              <a:rPr lang="en-US" sz="2000" dirty="0">
                <a:solidFill>
                  <a:schemeClr val="bg1"/>
                </a:solidFill>
                <a:latin typeface="Arial"/>
                <a:cs typeface="Arial"/>
              </a:rPr>
              <a:t>– Tribal Representatives</a:t>
            </a:r>
          </a:p>
          <a:p>
            <a:pPr marL="347345" indent="0">
              <a:buFont typeface="Arial" panose="020B0604020202020204" pitchFamily="34" charset="0"/>
              <a:buNone/>
              <a:defRPr/>
            </a:pPr>
            <a:endParaRPr lang="en-US" sz="1800" i="1" dirty="0">
              <a:solidFill>
                <a:schemeClr val="bg1"/>
              </a:solidFill>
              <a:latin typeface="Arial" panose="020B0604020202020204"/>
              <a:cs typeface="Arial" panose="020B0604020202020204"/>
            </a:endParaRPr>
          </a:p>
          <a:p>
            <a:pPr marL="347345" indent="0">
              <a:buFont typeface="Arial" panose="020B0604020202020204" pitchFamily="34" charset="0"/>
              <a:buNone/>
              <a:defRPr/>
            </a:pPr>
            <a:endParaRPr lang="en-US" sz="1800" i="1" dirty="0">
              <a:solidFill>
                <a:schemeClr val="bg1"/>
              </a:solidFill>
              <a:latin typeface="Arial" panose="020B0604020202020204"/>
              <a:cs typeface="Arial" panose="020B0604020202020204"/>
            </a:endParaRPr>
          </a:p>
          <a:p>
            <a:pPr marL="0" indent="0">
              <a:lnSpc>
                <a:spcPct val="100000"/>
              </a:lnSpc>
              <a:spcBef>
                <a:spcPts val="0"/>
              </a:spcBef>
              <a:spcAft>
                <a:spcPts val="1200"/>
              </a:spcAft>
              <a:buNone/>
              <a:defRPr/>
            </a:pPr>
            <a:r>
              <a:rPr lang="en-US" sz="2000" b="1" dirty="0">
                <a:solidFill>
                  <a:schemeClr val="bg1"/>
                </a:solidFill>
                <a:latin typeface="Arial"/>
                <a:cs typeface="Arial"/>
              </a:rPr>
              <a:t>“Extensive outreach activities and financial support for interested communities to learn for themselves. Funding should be provided as soon as possible.” </a:t>
            </a:r>
          </a:p>
          <a:p>
            <a:pPr marL="0" indent="0">
              <a:lnSpc>
                <a:spcPct val="100000"/>
              </a:lnSpc>
              <a:spcBef>
                <a:spcPts val="0"/>
              </a:spcBef>
              <a:spcAft>
                <a:spcPts val="1200"/>
              </a:spcAft>
              <a:buNone/>
              <a:defRPr/>
            </a:pPr>
            <a:r>
              <a:rPr lang="en-US" sz="2000" dirty="0">
                <a:solidFill>
                  <a:schemeClr val="bg1"/>
                </a:solidFill>
                <a:latin typeface="Arial"/>
                <a:cs typeface="Arial"/>
              </a:rPr>
              <a:t>– Private Citizen</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en-US" sz="1400" dirty="0">
              <a:solidFill>
                <a:schemeClr val="bg1"/>
              </a:solidFill>
              <a:latin typeface="Arial" panose="020B0604020202020204"/>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Quoted text from Responses to the Request for </a:t>
            </a:r>
            <a:r>
              <a:rPr lang="en-US" sz="1400" dirty="0">
                <a:solidFill>
                  <a:schemeClr val="bg1"/>
                </a:solidFill>
                <a:latin typeface="Arial" panose="020B0604020202020204"/>
              </a:rPr>
              <a:t>Information (86 FR 68244)</a:t>
            </a:r>
            <a:r>
              <a:rPr kumimoji="0" lang="en-US" sz="1600" b="0" i="0" u="none" strike="noStrike" kern="1200" cap="none" spc="0" normalizeH="0" baseline="0" noProof="0" dirty="0">
                <a:ln>
                  <a:noFill/>
                </a:ln>
                <a:solidFill>
                  <a:schemeClr val="bg1"/>
                </a:solidFill>
                <a:effectLst/>
                <a:uLnTx/>
                <a:uFillTx/>
                <a:latin typeface="Arial" panose="020B0604020202020204"/>
                <a:ea typeface="+mn-ea"/>
                <a:cs typeface="+mn-cs"/>
              </a:rPr>
              <a:t> </a:t>
            </a:r>
          </a:p>
          <a:p>
            <a:pPr marL="0" indent="0">
              <a:lnSpc>
                <a:spcPct val="100000"/>
              </a:lnSpc>
              <a:spcBef>
                <a:spcPts val="0"/>
              </a:spcBef>
              <a:buNone/>
              <a:defRPr/>
            </a:pP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Available at </a:t>
            </a: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energy.gov/</a:t>
            </a:r>
            <a:r>
              <a:rPr kumimoji="0" lang="en-US" sz="1400" b="1" i="0" u="none" strike="noStrike" kern="1200" cap="none" spc="0" normalizeH="0" baseline="0" noProof="0" dirty="0" err="1">
                <a:ln>
                  <a:noFill/>
                </a:ln>
                <a:solidFill>
                  <a:schemeClr val="bg1"/>
                </a:solidFill>
                <a:effectLst/>
                <a:uLnTx/>
                <a:uFillTx/>
                <a:latin typeface="Arial" panose="020B0604020202020204"/>
                <a:ea typeface="+mn-ea"/>
                <a:cs typeface="+mn-cs"/>
              </a:rPr>
              <a:t>consentbasedsiting</a:t>
            </a:r>
            <a:endParaRPr lang="en-US" sz="2000" dirty="0">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4D6AF6-8B71-D276-A31D-55BF627033ED}"/>
              </a:ext>
            </a:extLst>
          </p:cNvPr>
          <p:cNvSpPr/>
          <p:nvPr/>
        </p:nvSpPr>
        <p:spPr>
          <a:xfrm>
            <a:off x="457200" y="1501140"/>
            <a:ext cx="86360" cy="16535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81A95DC-C895-819B-449C-2225549BEF6D}"/>
              </a:ext>
            </a:extLst>
          </p:cNvPr>
          <p:cNvSpPr/>
          <p:nvPr/>
        </p:nvSpPr>
        <p:spPr>
          <a:xfrm>
            <a:off x="457200" y="3604260"/>
            <a:ext cx="86360" cy="165354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44223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849bcfc-976c-416b-89d3-e775678d0e92">
      <Terms xmlns="http://schemas.microsoft.com/office/infopath/2007/PartnerControls"/>
    </lcf76f155ced4ddcb4097134ff3c332f>
    <TaxCatchAll xmlns="2f3ccf57-9cce-4c6a-bcf3-98d2bc4175c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3D0D9CCF480343AECA545128E65D66" ma:contentTypeVersion="16" ma:contentTypeDescription="Create a new document." ma:contentTypeScope="" ma:versionID="2daacdd93fddb0fe10fbb6a462b794c0">
  <xsd:schema xmlns:xsd="http://www.w3.org/2001/XMLSchema" xmlns:xs="http://www.w3.org/2001/XMLSchema" xmlns:p="http://schemas.microsoft.com/office/2006/metadata/properties" xmlns:ns2="3849bcfc-976c-416b-89d3-e775678d0e92" xmlns:ns3="2f3ccf57-9cce-4c6a-bcf3-98d2bc4175c2" targetNamespace="http://schemas.microsoft.com/office/2006/metadata/properties" ma:root="true" ma:fieldsID="3c746bf1b9aae3c91b70ea67285b72da" ns2:_="" ns3:_="">
    <xsd:import namespace="3849bcfc-976c-416b-89d3-e775678d0e92"/>
    <xsd:import namespace="2f3ccf57-9cce-4c6a-bcf3-98d2bc4175c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9bcfc-976c-416b-89d3-e775678d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e8b6bfc-903d-4ee0-a48d-406119e8798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3ccf57-9cce-4c6a-bcf3-98d2bc4175c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92bf9e-d325-488e-932c-8ae1e59610be}" ma:internalName="TaxCatchAll" ma:showField="CatchAllData" ma:web="2f3ccf57-9cce-4c6a-bcf3-98d2bc4175c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4DCBB-7F96-40DA-921C-1681B9FAA2EF}">
  <ds:schemaRefs>
    <ds:schemaRef ds:uri="http://schemas.microsoft.com/sharepoint/v3/contenttype/forms"/>
  </ds:schemaRefs>
</ds:datastoreItem>
</file>

<file path=customXml/itemProps2.xml><?xml version="1.0" encoding="utf-8"?>
<ds:datastoreItem xmlns:ds="http://schemas.openxmlformats.org/officeDocument/2006/customXml" ds:itemID="{0DA9AF4A-DF35-45B0-A63C-E189572D1407}">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2f3ccf57-9cce-4c6a-bcf3-98d2bc4175c2"/>
    <ds:schemaRef ds:uri="http://purl.org/dc/terms/"/>
    <ds:schemaRef ds:uri="3849bcfc-976c-416b-89d3-e775678d0e92"/>
    <ds:schemaRef ds:uri="http://www.w3.org/XML/1998/namespace"/>
    <ds:schemaRef ds:uri="http://purl.org/dc/dcmitype/"/>
  </ds:schemaRefs>
</ds:datastoreItem>
</file>

<file path=customXml/itemProps3.xml><?xml version="1.0" encoding="utf-8"?>
<ds:datastoreItem xmlns:ds="http://schemas.openxmlformats.org/officeDocument/2006/customXml" ds:itemID="{0C21C7CF-D453-43C6-B3E0-C2F45E29D518}">
  <ds:schemaRefs>
    <ds:schemaRef ds:uri="2f3ccf57-9cce-4c6a-bcf3-98d2bc4175c2"/>
    <ds:schemaRef ds:uri="3849bcfc-976c-416b-89d3-e775678d0e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883</TotalTime>
  <Words>1065</Words>
  <Application>Microsoft Office PowerPoint</Application>
  <PresentationFormat>Widescreen</PresentationFormat>
  <Paragraphs>115</Paragraphs>
  <Slides>15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Bebas Neue Pro</vt:lpstr>
      <vt:lpstr>Karla</vt:lpstr>
      <vt:lpstr>Calibri</vt:lpstr>
      <vt:lpstr>Arial Narrow</vt:lpstr>
      <vt:lpstr>1_Office Theme</vt:lpstr>
      <vt:lpstr>PowerPoint Presentation</vt:lpstr>
      <vt:lpstr>GUIDANCE FOR WEBINAR</vt:lpstr>
      <vt:lpstr>NUCLEAR ENERGY… </vt:lpstr>
      <vt:lpstr>INTEGRATED WASTE MANAGMENT</vt:lpstr>
      <vt:lpstr>INTERIM STORAGE</vt:lpstr>
      <vt:lpstr>CONSENT-BASED SITING</vt:lpstr>
      <vt:lpstr>PUBLIC FEEDBACK </vt:lpstr>
      <vt:lpstr>PUBLIC FEEDBACK INFORMING NEXT STEPS IN  CONSENT-BASED SITING</vt:lpstr>
      <vt:lpstr>PowerPoint Presentation</vt:lpstr>
      <vt:lpstr>FUNDING OPPORTUNITY ANNOUNCEMENT</vt:lpstr>
      <vt:lpstr>AWARD RECIPIENTS  </vt:lpstr>
      <vt:lpstr>FUNDING OPPORTUNITY TASKS</vt:lpstr>
      <vt:lpstr>APPLYING TO THE FUNDING OPPORTUNITY ANNOUNCEMENT </vt:lpstr>
      <vt:lpstr>GUIDANCE FOR WEBINAR 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Cortney Kreer</dc:creator>
  <cp:lastModifiedBy>Bates, Billie (CONTR)</cp:lastModifiedBy>
  <cp:revision>128</cp:revision>
  <cp:lastPrinted>2022-09-29T14:52:39Z</cp:lastPrinted>
  <dcterms:created xsi:type="dcterms:W3CDTF">2021-12-09T21:45:15Z</dcterms:created>
  <dcterms:modified xsi:type="dcterms:W3CDTF">2022-10-05T20:08:48Z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0x010100DF3D0D9CCF480343AECA545128E65D66</vt:lpwstr>
  </property>
  <property fmtid="{D5CDD505-2E9C-101B-9397-08002B2CF9AE}" pid="3" name="MediaServiceImageTags">
    <vt:lpwstr/>
  </property>
</Properties>
</file>