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71" r:id="rId3"/>
    <p:sldId id="264" r:id="rId4"/>
    <p:sldId id="267" r:id="rId5"/>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56" userDrawn="1">
          <p15:clr>
            <a:srgbClr val="A4A3A4"/>
          </p15:clr>
        </p15:guide>
        <p15:guide id="2" pos="796" userDrawn="1">
          <p15:clr>
            <a:srgbClr val="A4A3A4"/>
          </p15:clr>
        </p15:guide>
        <p15:guide id="3" pos="4584" userDrawn="1">
          <p15:clr>
            <a:srgbClr val="A4A3A4"/>
          </p15:clr>
        </p15:guide>
        <p15:guide id="4" pos="2112" userDrawn="1">
          <p15:clr>
            <a:srgbClr val="A4A3A4"/>
          </p15:clr>
        </p15:guide>
        <p15:guide id="5" pos="244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zman, Juliette Sakura" initials="FJS" lastIdx="2" clrIdx="0">
    <p:extLst>
      <p:ext uri="{19B8F6BF-5375-455C-9EA6-DF929625EA0E}">
        <p15:presenceInfo xmlns:p15="http://schemas.microsoft.com/office/powerpoint/2012/main" userId="S::franzman1@llnl.gov::4d97f134-f2da-4c6c-8624-af2ca9ff4f7b" providerId="AD"/>
      </p:ext>
    </p:extLst>
  </p:cmAuthor>
  <p:cmAuthor id="2" name="Watson, Jean-Paul" initials="WJP" lastIdx="3" clrIdx="1">
    <p:extLst>
      <p:ext uri="{19B8F6BF-5375-455C-9EA6-DF929625EA0E}">
        <p15:presenceInfo xmlns:p15="http://schemas.microsoft.com/office/powerpoint/2012/main" userId="S::watson61@llnl.gov::579af5ba-19a7-4f99-b956-d6436e157f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37C50"/>
    <a:srgbClr val="FDCC09"/>
    <a:srgbClr val="A1662C"/>
    <a:srgbClr val="C9982B"/>
    <a:srgbClr val="DFD8BF"/>
    <a:srgbClr val="44546A"/>
    <a:srgbClr val="5D7E95"/>
    <a:srgbClr val="86AC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7" autoAdjust="0"/>
    <p:restoredTop sz="94660"/>
  </p:normalViewPr>
  <p:slideViewPr>
    <p:cSldViewPr snapToGrid="0">
      <p:cViewPr>
        <p:scale>
          <a:sx n="120" d="100"/>
          <a:sy n="120" d="100"/>
        </p:scale>
        <p:origin x="1720" y="-24"/>
      </p:cViewPr>
      <p:guideLst>
        <p:guide orient="horz" pos="1056"/>
        <p:guide pos="796"/>
        <p:guide pos="4584"/>
        <p:guide pos="2112"/>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7-27T15:27:27.970" idx="1">
    <p:pos x="1353" y="3382"/>
    <p:text>Probably replace the Phoenix example with Bootleg. </p:text>
    <p:extLst>
      <p:ext uri="{C676402C-5697-4E1C-873F-D02D1690AC5C}">
        <p15:threadingInfo xmlns:p15="http://schemas.microsoft.com/office/powerpoint/2012/main" timeZoneBias="420"/>
      </p:ext>
    </p:extLst>
  </p:cm>
  <p:cm authorId="2" dt="2021-07-27T15:27:53.756" idx="2">
    <p:pos x="2559" y="3001"/>
    <p:text>Add interdependency analysis.</p:text>
    <p:extLst>
      <p:ext uri="{C676402C-5697-4E1C-873F-D02D1690AC5C}">
        <p15:threadingInfo xmlns:p15="http://schemas.microsoft.com/office/powerpoint/2012/main" timeZoneBias="420"/>
      </p:ext>
    </p:extLst>
  </p:cm>
  <p:cm authorId="2" dt="2021-07-27T15:28:45.187" idx="3">
    <p:pos x="3282" y="3175"/>
    <p:text>Add kV of transmission corridor.</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7-27T09:59:42.992" idx="2">
    <p:pos x="4761" y="1299"/>
    <p:text>Need to elaborate on the points on renewable energy; should we also bring this up somewhere on the first page?</p:text>
    <p:extLst>
      <p:ext uri="{C676402C-5697-4E1C-873F-D02D1690AC5C}">
        <p15:threadingInfo xmlns:p15="http://schemas.microsoft.com/office/powerpoint/2012/main" timeZoneBias="4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1860F5-5AAA-4F1F-972D-5FA33A818578}"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118633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1860F5-5AAA-4F1F-972D-5FA33A818578}"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656091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1860F5-5AAA-4F1F-972D-5FA33A818578}"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2761805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1860F5-5AAA-4F1F-972D-5FA33A818578}" type="datetimeFigureOut">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2899056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1860F5-5AAA-4F1F-972D-5FA33A818578}" type="datetimeFigureOut">
              <a:rPr lang="en-US" smtClean="0"/>
              <a:t>7/27/21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3878541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1860F5-5AAA-4F1F-972D-5FA33A818578}" type="datetimeFigureOut">
              <a:rPr lang="en-US" smtClean="0"/>
              <a:t>7/27/21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359249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1860F5-5AAA-4F1F-972D-5FA33A818578}" type="datetimeFigureOut">
              <a:rPr lang="en-US" smtClean="0"/>
              <a:t>7/27/21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2289015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71860F5-5AAA-4F1F-972D-5FA33A818578}" type="datetimeFigureOut">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2128165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dirty="0"/>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71860F5-5AAA-4F1F-972D-5FA33A818578}" type="datetimeFigureOut">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1111545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1860F5-5AAA-4F1F-972D-5FA33A818578}"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3993648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1860F5-5AAA-4F1F-972D-5FA33A818578}" type="datetimeFigureOut">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88B182B-B37E-4296-AA4A-74C89F706ABE}" type="slidenum">
              <a:rPr lang="en-US" smtClean="0"/>
              <a:t>‹#›</a:t>
            </a:fld>
            <a:endParaRPr lang="en-US" dirty="0"/>
          </a:p>
        </p:txBody>
      </p:sp>
    </p:spTree>
    <p:extLst>
      <p:ext uri="{BB962C8B-B14F-4D97-AF65-F5344CB8AC3E}">
        <p14:creationId xmlns:p14="http://schemas.microsoft.com/office/powerpoint/2010/main" val="289724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671860F5-5AAA-4F1F-972D-5FA33A818578}" type="datetimeFigureOut">
              <a:rPr lang="en-US" smtClean="0"/>
              <a:t>7/27/21</a:t>
            </a:fld>
            <a:endParaRPr lang="en-US" dirty="0"/>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A88B182B-B37E-4296-AA4A-74C89F706ABE}" type="slidenum">
              <a:rPr lang="en-US" smtClean="0"/>
              <a:t>‹#›</a:t>
            </a:fld>
            <a:endParaRPr lang="en-US" dirty="0"/>
          </a:p>
        </p:txBody>
      </p:sp>
    </p:spTree>
    <p:extLst>
      <p:ext uri="{BB962C8B-B14F-4D97-AF65-F5344CB8AC3E}">
        <p14:creationId xmlns:p14="http://schemas.microsoft.com/office/powerpoint/2010/main" val="1784136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www.energyvisuals.com/products/ta.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square&#10;&#10;Description automatically generated">
            <a:extLst>
              <a:ext uri="{FF2B5EF4-FFF2-40B4-BE49-F238E27FC236}">
                <a16:creationId xmlns:a16="http://schemas.microsoft.com/office/drawing/2014/main" id="{C7DC53FD-3D88-463D-A000-FA1697F12B4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7772400" cy="10058399"/>
          </a:xfrm>
          <a:prstGeom prst="rect">
            <a:avLst/>
          </a:prstGeom>
        </p:spPr>
      </p:pic>
      <p:sp>
        <p:nvSpPr>
          <p:cNvPr id="4" name="TextBox 3">
            <a:extLst>
              <a:ext uri="{FF2B5EF4-FFF2-40B4-BE49-F238E27FC236}">
                <a16:creationId xmlns:a16="http://schemas.microsoft.com/office/drawing/2014/main" id="{27B2BFCB-8A08-41D1-8C4F-B87635EBC560}"/>
              </a:ext>
            </a:extLst>
          </p:cNvPr>
          <p:cNvSpPr txBox="1"/>
          <p:nvPr/>
        </p:nvSpPr>
        <p:spPr>
          <a:xfrm>
            <a:off x="2616014" y="1617942"/>
            <a:ext cx="4999333" cy="1066959"/>
          </a:xfrm>
          <a:prstGeom prst="rect">
            <a:avLst/>
          </a:prstGeom>
          <a:noFill/>
        </p:spPr>
        <p:txBody>
          <a:bodyPr wrap="square" rtlCol="0">
            <a:spAutoFit/>
          </a:bodyPr>
          <a:lstStyle/>
          <a:p>
            <a:pPr>
              <a:lnSpc>
                <a:spcPts val="1900"/>
              </a:lnSpc>
            </a:pPr>
            <a:r>
              <a:rPr lang="en-US" dirty="0">
                <a:solidFill>
                  <a:srgbClr val="FFFFFF"/>
                </a:solidFill>
                <a:effectLst/>
                <a:latin typeface="Franklin Gothic Book" panose="020B0503020102020204" pitchFamily="34" charset="0"/>
                <a:ea typeface="Calibri" panose="020F0502020204030204" pitchFamily="34" charset="0"/>
                <a:cs typeface="Franklin Gothic Medium" panose="020B0603020102020204" pitchFamily="34" charset="0"/>
              </a:rPr>
              <a:t>Modeling wildfire-induced disruptions to bulk electric, natural gas, communications, and transportation assets to provide situational awareness and support risk-informed planning</a:t>
            </a:r>
            <a:endParaRPr lang="en-US" dirty="0"/>
          </a:p>
        </p:txBody>
      </p:sp>
      <p:sp>
        <p:nvSpPr>
          <p:cNvPr id="7" name="Oval 6">
            <a:extLst>
              <a:ext uri="{FF2B5EF4-FFF2-40B4-BE49-F238E27FC236}">
                <a16:creationId xmlns:a16="http://schemas.microsoft.com/office/drawing/2014/main" id="{7AF61C4E-98B7-448F-B810-C38E80907307}"/>
              </a:ext>
            </a:extLst>
          </p:cNvPr>
          <p:cNvSpPr/>
          <p:nvPr/>
        </p:nvSpPr>
        <p:spPr>
          <a:xfrm>
            <a:off x="377825" y="651143"/>
            <a:ext cx="1226796" cy="1226796"/>
          </a:xfrm>
          <a:prstGeom prst="ellipse">
            <a:avLst/>
          </a:prstGeom>
          <a:gradFill flip="none" rotWithShape="1">
            <a:gsLst>
              <a:gs pos="0">
                <a:schemeClr val="accent1">
                  <a:lumMod val="60000"/>
                  <a:lumOff val="40000"/>
                  <a:alpha val="21000"/>
                </a:schemeClr>
              </a:gs>
              <a:gs pos="50000">
                <a:schemeClr val="accent1">
                  <a:lumMod val="20000"/>
                  <a:lumOff val="80000"/>
                </a:schemeClr>
              </a:gs>
              <a:gs pos="100000">
                <a:schemeClr val="bg1">
                  <a:alpha val="34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0F8CD1F-4A68-4F34-B056-304D0F1EE105}"/>
              </a:ext>
            </a:extLst>
          </p:cNvPr>
          <p:cNvSpPr txBox="1"/>
          <p:nvPr/>
        </p:nvSpPr>
        <p:spPr>
          <a:xfrm>
            <a:off x="2632924" y="417587"/>
            <a:ext cx="5517296" cy="1066959"/>
          </a:xfrm>
          <a:prstGeom prst="rect">
            <a:avLst/>
          </a:prstGeom>
          <a:noFill/>
        </p:spPr>
        <p:txBody>
          <a:bodyPr wrap="square" rtlCol="0">
            <a:spAutoFit/>
          </a:bodyPr>
          <a:lstStyle/>
          <a:p>
            <a:pPr>
              <a:lnSpc>
                <a:spcPts val="3800"/>
              </a:lnSpc>
            </a:pPr>
            <a:r>
              <a:rPr lang="en-US" sz="3600" dirty="0">
                <a:solidFill>
                  <a:srgbClr val="FFFFFF"/>
                </a:solidFill>
                <a:effectLst/>
                <a:latin typeface="Franklin Gothic Demi" panose="020B0703020102020204" pitchFamily="34" charset="0"/>
                <a:ea typeface="Calibri" panose="020F0502020204030204" pitchFamily="34" charset="0"/>
                <a:cs typeface="Franklin Gothic Medium" panose="020B0603020102020204" pitchFamily="34" charset="0"/>
              </a:rPr>
              <a:t>NAERM Wildfire </a:t>
            </a:r>
            <a:br>
              <a:rPr lang="en-US" sz="3600" dirty="0">
                <a:solidFill>
                  <a:srgbClr val="FFFFFF"/>
                </a:solidFill>
                <a:effectLst/>
                <a:latin typeface="Franklin Gothic Demi" panose="020B0703020102020204" pitchFamily="34" charset="0"/>
                <a:ea typeface="Calibri" panose="020F0502020204030204" pitchFamily="34" charset="0"/>
                <a:cs typeface="Franklin Gothic Medium" panose="020B0603020102020204" pitchFamily="34" charset="0"/>
              </a:rPr>
            </a:br>
            <a:r>
              <a:rPr lang="en-US" sz="3600" dirty="0">
                <a:solidFill>
                  <a:srgbClr val="FFFFFF"/>
                </a:solidFill>
                <a:latin typeface="Franklin Gothic Demi" panose="020B0703020102020204" pitchFamily="34" charset="0"/>
                <a:ea typeface="Calibri" panose="020F0502020204030204" pitchFamily="34" charset="0"/>
                <a:cs typeface="Franklin Gothic Medium" panose="020B0603020102020204" pitchFamily="34" charset="0"/>
              </a:rPr>
              <a:t>Analytic</a:t>
            </a:r>
            <a:r>
              <a:rPr lang="en-US" sz="3600" dirty="0">
                <a:solidFill>
                  <a:srgbClr val="FFFFFF"/>
                </a:solidFill>
                <a:effectLst/>
                <a:latin typeface="Franklin Gothic Demi" panose="020B0703020102020204" pitchFamily="34" charset="0"/>
                <a:ea typeface="Calibri" panose="020F0502020204030204" pitchFamily="34" charset="0"/>
                <a:cs typeface="Franklin Gothic Medium" panose="020B0603020102020204" pitchFamily="34" charset="0"/>
              </a:rPr>
              <a:t> Capabilities</a:t>
            </a:r>
            <a:endParaRPr lang="en-US" sz="3600" dirty="0">
              <a:solidFill>
                <a:srgbClr val="FFFFFF"/>
              </a:solidFill>
              <a:effectLst/>
              <a:latin typeface="Franklin Gothic Medium" panose="020B0603020102020204" pitchFamily="34" charset="0"/>
              <a:ea typeface="Calibri" panose="020F0502020204030204" pitchFamily="34" charset="0"/>
              <a:cs typeface="Franklin Gothic Medium" panose="020B0603020102020204" pitchFamily="34" charset="0"/>
            </a:endParaRPr>
          </a:p>
        </p:txBody>
      </p:sp>
      <p:pic>
        <p:nvPicPr>
          <p:cNvPr id="12" name="Graphic 11">
            <a:extLst>
              <a:ext uri="{FF2B5EF4-FFF2-40B4-BE49-F238E27FC236}">
                <a16:creationId xmlns:a16="http://schemas.microsoft.com/office/drawing/2014/main" id="{D76B2C33-57B5-4404-A5FD-FE36F4BD1A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7126" y="651143"/>
            <a:ext cx="1771650" cy="1485900"/>
          </a:xfrm>
          <a:prstGeom prst="rect">
            <a:avLst/>
          </a:prstGeom>
        </p:spPr>
      </p:pic>
      <p:sp>
        <p:nvSpPr>
          <p:cNvPr id="8" name="TextBox 7">
            <a:extLst>
              <a:ext uri="{FF2B5EF4-FFF2-40B4-BE49-F238E27FC236}">
                <a16:creationId xmlns:a16="http://schemas.microsoft.com/office/drawing/2014/main" id="{50BD8031-DF62-0B4C-B1B0-177F34629DE2}"/>
              </a:ext>
            </a:extLst>
          </p:cNvPr>
          <p:cNvSpPr txBox="1"/>
          <p:nvPr/>
        </p:nvSpPr>
        <p:spPr>
          <a:xfrm>
            <a:off x="5558118" y="98612"/>
            <a:ext cx="2052385" cy="338554"/>
          </a:xfrm>
          <a:prstGeom prst="rect">
            <a:avLst/>
          </a:prstGeom>
          <a:noFill/>
        </p:spPr>
        <p:txBody>
          <a:bodyPr wrap="square" rtlCol="0">
            <a:spAutoFit/>
          </a:bodyPr>
          <a:lstStyle/>
          <a:p>
            <a:r>
              <a:rPr lang="en-US" sz="1600" dirty="0"/>
              <a:t>Version: July 27 2021</a:t>
            </a:r>
          </a:p>
        </p:txBody>
      </p:sp>
      <p:sp>
        <p:nvSpPr>
          <p:cNvPr id="17" name="TextBox 16">
            <a:extLst>
              <a:ext uri="{FF2B5EF4-FFF2-40B4-BE49-F238E27FC236}">
                <a16:creationId xmlns:a16="http://schemas.microsoft.com/office/drawing/2014/main" id="{89EB180F-89E0-452B-9094-6B35093A5CAC}"/>
              </a:ext>
            </a:extLst>
          </p:cNvPr>
          <p:cNvSpPr txBox="1"/>
          <p:nvPr/>
        </p:nvSpPr>
        <p:spPr>
          <a:xfrm>
            <a:off x="4422340" y="4439105"/>
            <a:ext cx="3194919" cy="656590"/>
          </a:xfrm>
          <a:prstGeom prst="rect">
            <a:avLst/>
          </a:prstGeom>
          <a:noFill/>
        </p:spPr>
        <p:txBody>
          <a:bodyPr wrap="square" rtlCol="0">
            <a:spAutoFit/>
          </a:bodyPr>
          <a:lstStyle/>
          <a:p>
            <a:pPr>
              <a:lnSpc>
                <a:spcPts val="110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1: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Active wildfire perimeter (in orange) near Phoenix, AZ on July 6, 2021. Electric transmission network is overlayed in blue. The current wildfire perimeter intersects a low-voltage transmission corridor. </a:t>
            </a:r>
            <a:endParaRPr lang="en-US" sz="1000" kern="1400" dirty="0">
              <a:solidFill>
                <a:schemeClr val="tx1">
                  <a:lumMod val="50000"/>
                  <a:lumOff val="50000"/>
                </a:schemeClr>
              </a:solidFill>
              <a:latin typeface="Franklin Gothic Book" panose="020B0503020102020204" pitchFamily="34" charset="0"/>
              <a:cs typeface="Times New Roman" panose="02020603050405020304" pitchFamily="18" charset="0"/>
            </a:endParaRPr>
          </a:p>
        </p:txBody>
      </p:sp>
      <p:pic>
        <p:nvPicPr>
          <p:cNvPr id="22" name="Picture 21" descr="Map&#10;&#10;Description automatically generated">
            <a:extLst>
              <a:ext uri="{FF2B5EF4-FFF2-40B4-BE49-F238E27FC236}">
                <a16:creationId xmlns:a16="http://schemas.microsoft.com/office/drawing/2014/main" id="{B3ED2BB8-5FFF-4242-8F6A-E61717238917}"/>
              </a:ext>
            </a:extLst>
          </p:cNvPr>
          <p:cNvPicPr>
            <a:picLocks noChangeAspect="1"/>
          </p:cNvPicPr>
          <p:nvPr/>
        </p:nvPicPr>
        <p:blipFill rotWithShape="1">
          <a:blip r:embed="rId5">
            <a:extLst>
              <a:ext uri="{28A0092B-C50C-407E-A947-70E740481C1C}">
                <a14:useLocalDpi xmlns:a14="http://schemas.microsoft.com/office/drawing/2010/main" val="0"/>
              </a:ext>
            </a:extLst>
          </a:blip>
          <a:srcRect t="5256" b="12052"/>
          <a:stretch/>
        </p:blipFill>
        <p:spPr>
          <a:xfrm>
            <a:off x="4581395" y="2728223"/>
            <a:ext cx="2735315" cy="1705660"/>
          </a:xfrm>
          <a:prstGeom prst="rect">
            <a:avLst/>
          </a:prstGeom>
        </p:spPr>
      </p:pic>
      <p:sp>
        <p:nvSpPr>
          <p:cNvPr id="25" name="TextBox 24">
            <a:extLst>
              <a:ext uri="{FF2B5EF4-FFF2-40B4-BE49-F238E27FC236}">
                <a16:creationId xmlns:a16="http://schemas.microsoft.com/office/drawing/2014/main" id="{64C97863-8BA6-4DED-9BAF-AFFCBFAAED35}"/>
              </a:ext>
            </a:extLst>
          </p:cNvPr>
          <p:cNvSpPr txBox="1"/>
          <p:nvPr/>
        </p:nvSpPr>
        <p:spPr>
          <a:xfrm>
            <a:off x="309532" y="2656105"/>
            <a:ext cx="3957668" cy="7325082"/>
          </a:xfrm>
          <a:prstGeom prst="rect">
            <a:avLst/>
          </a:prstGeom>
          <a:noFill/>
        </p:spPr>
        <p:txBody>
          <a:bodyPr wrap="square" rtlCol="0">
            <a:spAutoFit/>
          </a:bodyPr>
          <a:lstStyle/>
          <a:p>
            <a:r>
              <a:rPr lang="en-US" sz="1000" b="1" spc="5" dirty="0">
                <a:solidFill>
                  <a:schemeClr val="accent1"/>
                </a:solidFill>
                <a:latin typeface="Franklin Gothic Book" panose="020B0503020102020204" pitchFamily="34" charset="0"/>
              </a:rPr>
              <a:t>NAERM wildfire analytics seek to provide short-term planning awareness of what infrastructure components are at risk.</a:t>
            </a:r>
            <a:r>
              <a:rPr lang="en-US" sz="1000" spc="5" dirty="0">
                <a:solidFill>
                  <a:schemeClr val="accent1"/>
                </a:solidFill>
                <a:latin typeface="Franklin Gothic Book" panose="020B0503020102020204" pitchFamily="34" charset="0"/>
              </a:rPr>
              <a:t>  </a:t>
            </a:r>
          </a:p>
          <a:p>
            <a:r>
              <a:rPr lang="en-US" sz="1000" dirty="0">
                <a:solidFill>
                  <a:schemeClr val="tx1">
                    <a:lumMod val="50000"/>
                    <a:lumOff val="50000"/>
                  </a:schemeClr>
                </a:solidFill>
                <a:latin typeface="Franklin Gothic Book" panose="020B0503020102020204" pitchFamily="34" charset="0"/>
                <a:cs typeface="Arial Narrow" panose="020B0606020202030204" pitchFamily="34" charset="0"/>
              </a:rPr>
              <a:t>NAERM wildfire analytics </a:t>
            </a:r>
            <a:r>
              <a:rPr lang="en-US" sz="1000" dirty="0">
                <a:solidFill>
                  <a:schemeClr val="tx1">
                    <a:lumMod val="50000"/>
                    <a:lumOff val="50000"/>
                  </a:schemeClr>
                </a:solidFill>
                <a:latin typeface="Franklin Gothic Book" panose="020B0503020102020204" pitchFamily="34" charset="0"/>
              </a:rPr>
              <a:t>allow users to determine the impacts of both active and forecasted wildfires on various critical infrastructures, including the  bulk electric power system (BES), natural gas (NG), communication system (Comms), and transportation system (TR). We use computational models to translate wildfire activity into physical component outages, e.g., transmission lines, power plants, fiber cables, and railways. Such outages, referred to as contingencies, provide situational awareness concerning potential critical infrastructure impacted by wildfire. NAERM’s infrastructure co-simulation capabilities, can also be leveraged to provide higher-fidelity impact assessments, e.g., quantifying the loss of load associated with a joint loss of a natural gas pipeline and transmission infrastructure.</a:t>
            </a:r>
          </a:p>
          <a:p>
            <a:endParaRPr lang="en-US" sz="1000" dirty="0">
              <a:solidFill>
                <a:schemeClr val="tx1">
                  <a:lumMod val="50000"/>
                  <a:lumOff val="50000"/>
                </a:schemeClr>
              </a:solidFill>
              <a:latin typeface="Franklin Gothic Book" panose="020B0503020102020204" pitchFamily="34" charset="0"/>
            </a:endParaRPr>
          </a:p>
          <a:p>
            <a:r>
              <a:rPr lang="en-US" sz="1000" spc="5" dirty="0">
                <a:solidFill>
                  <a:schemeClr val="tx1">
                    <a:lumMod val="50000"/>
                    <a:lumOff val="50000"/>
                  </a:schemeClr>
                </a:solidFill>
                <a:latin typeface="Franklin Gothic Book" panose="020B0503020102020204" pitchFamily="34" charset="0"/>
              </a:rPr>
              <a:t>NAERM visualization capabilities allow users to interactively explore how both active and forecasted wildfires may directly impact BES, NG, Comms, and TR infrastructure. Figure 1 shows a region east of the Phoenix metro area in conjunction with a large, active wildfire as of July 6 2021. NAERM data layers indicate little critical infrastructure is at risk, isolated to two transmission lines crossing the fire perimeter. Co-simulations confirm no cross-infrastructure impacts associated with these line outages.  Figure 2 shows an area with high forecasted wildfire ignition risk due to transmission component outage north of Los Angeles, CA on July 7 2021. NAERM data layers indicate the potential for wildfires to impact two large 230kV transmission lines. Subsequent co-simulation given the outage of these two lines yields minor system disturbances, which can be rapidly corrected. These two scenarios highlight the ability of NAERM to provide advanced situational awareness regarding wildfire risk to critical infrastructure, and to support risk-informed planning surrounding analysis of “what-if” situations. </a:t>
            </a:r>
          </a:p>
          <a:p>
            <a:endParaRPr lang="en-US" sz="1000" spc="5" dirty="0">
              <a:solidFill>
                <a:schemeClr val="tx1">
                  <a:lumMod val="50000"/>
                  <a:lumOff val="50000"/>
                </a:schemeClr>
              </a:solidFill>
              <a:latin typeface="Franklin Gothic Book" panose="020B0503020102020204" pitchFamily="34" charset="0"/>
            </a:endParaRPr>
          </a:p>
          <a:p>
            <a:r>
              <a:rPr lang="en-US" sz="1000" spc="5" dirty="0">
                <a:solidFill>
                  <a:schemeClr val="tx1">
                    <a:lumMod val="50000"/>
                    <a:lumOff val="50000"/>
                  </a:schemeClr>
                </a:solidFill>
                <a:latin typeface="Franklin Gothic Book" panose="020B0503020102020204" pitchFamily="34" charset="0"/>
              </a:rPr>
              <a:t>NAERM can also be used to identify potential significant impacts to critical energy infrastructure. Figure 3 illustrates the results of a co-simulation following outages associated with a forecasted wildfire on transmission infrastructure for a region east of the California Bay Area. The forecasted wildfire impacts significant BES, NG, Comms, and TR infrastructure in the depicted region. Co-simulation results indicate the presence of significant voltage issues at transmission buses following the outages, which is suggestive of energy system risk in the form of potentially widespread loss of power.</a:t>
            </a:r>
          </a:p>
          <a:p>
            <a:endParaRPr lang="en-US" sz="1000" spc="5" dirty="0">
              <a:solidFill>
                <a:schemeClr val="tx1">
                  <a:lumMod val="50000"/>
                  <a:lumOff val="50000"/>
                </a:schemeClr>
              </a:solidFill>
              <a:latin typeface="Franklin Gothic Book" panose="020B0503020102020204" pitchFamily="34" charset="0"/>
            </a:endParaRPr>
          </a:p>
          <a:p>
            <a:r>
              <a:rPr lang="en-US" sz="1000" spc="5" dirty="0">
                <a:solidFill>
                  <a:schemeClr val="tx1">
                    <a:lumMod val="50000"/>
                    <a:lumOff val="50000"/>
                  </a:schemeClr>
                </a:solidFill>
                <a:latin typeface="Franklin Gothic Book" panose="020B0503020102020204" pitchFamily="34" charset="0"/>
              </a:rPr>
              <a:t>The NAERM wildfire analytics capability is presently focused on providing insight into those infrastructure components are at risk given both active and forecasted wildfires, and rigorously quantifying potential impacts in terms of loss-of-load and related metrics.</a:t>
            </a:r>
            <a:endParaRPr lang="en-US" sz="1000" dirty="0">
              <a:solidFill>
                <a:schemeClr val="tx1">
                  <a:lumMod val="50000"/>
                  <a:lumOff val="50000"/>
                </a:schemeClr>
              </a:solidFill>
              <a:latin typeface="Franklin Gothic Book" panose="020B0503020102020204" pitchFamily="34" charset="0"/>
            </a:endParaRPr>
          </a:p>
        </p:txBody>
      </p:sp>
      <p:sp>
        <p:nvSpPr>
          <p:cNvPr id="26" name="TextBox 25">
            <a:extLst>
              <a:ext uri="{FF2B5EF4-FFF2-40B4-BE49-F238E27FC236}">
                <a16:creationId xmlns:a16="http://schemas.microsoft.com/office/drawing/2014/main" id="{09B05047-9C75-42D8-B553-34B9D5C8CEC4}"/>
              </a:ext>
            </a:extLst>
          </p:cNvPr>
          <p:cNvSpPr txBox="1"/>
          <p:nvPr/>
        </p:nvSpPr>
        <p:spPr>
          <a:xfrm>
            <a:off x="4422340" y="6883079"/>
            <a:ext cx="3289943" cy="797654"/>
          </a:xfrm>
          <a:prstGeom prst="rect">
            <a:avLst/>
          </a:prstGeom>
          <a:noFill/>
        </p:spPr>
        <p:txBody>
          <a:bodyPr wrap="square" rtlCol="0">
            <a:spAutoFit/>
          </a:bodyPr>
          <a:lstStyle/>
          <a:p>
            <a:pPr>
              <a:lnSpc>
                <a:spcPts val="110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2: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Areas with high wildfire risk due to transmission system failures (orange) north of Los Angeles, CA on July 7, 2021. Electric transmission network is overlayed in blue. Projections indicate two large 230kV lines leading into Los Angles are at potential risk from wildfire.</a:t>
            </a:r>
          </a:p>
        </p:txBody>
      </p:sp>
      <p:pic>
        <p:nvPicPr>
          <p:cNvPr id="27" name="Picture 26" descr="Map&#10;&#10;Description automatically generated">
            <a:extLst>
              <a:ext uri="{FF2B5EF4-FFF2-40B4-BE49-F238E27FC236}">
                <a16:creationId xmlns:a16="http://schemas.microsoft.com/office/drawing/2014/main" id="{E81B4323-F541-4856-B75A-F2CF7E19212B}"/>
              </a:ext>
            </a:extLst>
          </p:cNvPr>
          <p:cNvPicPr>
            <a:picLocks noChangeAspect="1"/>
          </p:cNvPicPr>
          <p:nvPr/>
        </p:nvPicPr>
        <p:blipFill rotWithShape="1">
          <a:blip r:embed="rId6">
            <a:extLst>
              <a:ext uri="{28A0092B-C50C-407E-A947-70E740481C1C}">
                <a14:useLocalDpi xmlns:a14="http://schemas.microsoft.com/office/drawing/2010/main" val="0"/>
              </a:ext>
            </a:extLst>
          </a:blip>
          <a:srcRect t="10175" b="11639"/>
          <a:stretch/>
        </p:blipFill>
        <p:spPr>
          <a:xfrm>
            <a:off x="4634028" y="5241981"/>
            <a:ext cx="2699291" cy="1659674"/>
          </a:xfrm>
          <a:prstGeom prst="rect">
            <a:avLst/>
          </a:prstGeom>
        </p:spPr>
      </p:pic>
      <p:sp>
        <p:nvSpPr>
          <p:cNvPr id="28" name="TextBox 27">
            <a:extLst>
              <a:ext uri="{FF2B5EF4-FFF2-40B4-BE49-F238E27FC236}">
                <a16:creationId xmlns:a16="http://schemas.microsoft.com/office/drawing/2014/main" id="{BF6AB8AF-E336-46F3-9526-12E468731263}"/>
              </a:ext>
            </a:extLst>
          </p:cNvPr>
          <p:cNvSpPr txBox="1"/>
          <p:nvPr/>
        </p:nvSpPr>
        <p:spPr>
          <a:xfrm>
            <a:off x="4422340" y="9223478"/>
            <a:ext cx="3122671" cy="656590"/>
          </a:xfrm>
          <a:prstGeom prst="rect">
            <a:avLst/>
          </a:prstGeom>
          <a:noFill/>
        </p:spPr>
        <p:txBody>
          <a:bodyPr wrap="square" rtlCol="0">
            <a:spAutoFit/>
          </a:bodyPr>
          <a:lstStyle/>
          <a:p>
            <a:pPr>
              <a:lnSpc>
                <a:spcPts val="110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3: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Transmission bus voltage violations following contingencies induced by a forecasted wildfire, east of the California Bay Area. White and bright violet indicate buses with significant voltage issues.</a:t>
            </a:r>
          </a:p>
        </p:txBody>
      </p:sp>
      <p:pic>
        <p:nvPicPr>
          <p:cNvPr id="29" name="Picture 28">
            <a:extLst>
              <a:ext uri="{FF2B5EF4-FFF2-40B4-BE49-F238E27FC236}">
                <a16:creationId xmlns:a16="http://schemas.microsoft.com/office/drawing/2014/main" id="{7B396643-01CD-4921-92BE-2FC1E0CFC315}"/>
              </a:ext>
            </a:extLst>
          </p:cNvPr>
          <p:cNvPicPr>
            <a:picLocks noChangeAspect="1"/>
          </p:cNvPicPr>
          <p:nvPr/>
        </p:nvPicPr>
        <p:blipFill>
          <a:blip r:embed="rId7"/>
          <a:stretch>
            <a:fillRect/>
          </a:stretch>
        </p:blipFill>
        <p:spPr>
          <a:xfrm>
            <a:off x="4614370" y="7667245"/>
            <a:ext cx="2738609" cy="1569722"/>
          </a:xfrm>
          <a:prstGeom prst="rect">
            <a:avLst/>
          </a:prstGeom>
        </p:spPr>
      </p:pic>
    </p:spTree>
    <p:extLst>
      <p:ext uri="{BB962C8B-B14F-4D97-AF65-F5344CB8AC3E}">
        <p14:creationId xmlns:p14="http://schemas.microsoft.com/office/powerpoint/2010/main" val="1107732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with medium confidence">
            <a:extLst>
              <a:ext uri="{FF2B5EF4-FFF2-40B4-BE49-F238E27FC236}">
                <a16:creationId xmlns:a16="http://schemas.microsoft.com/office/drawing/2014/main" id="{021F1629-1B3E-463F-AD39-CDEFB521C4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7772400" cy="10058399"/>
          </a:xfrm>
          <a:prstGeom prst="rect">
            <a:avLst/>
          </a:prstGeom>
        </p:spPr>
      </p:pic>
      <p:sp>
        <p:nvSpPr>
          <p:cNvPr id="28" name="Rectangle: Rounded Corners 27">
            <a:extLst>
              <a:ext uri="{FF2B5EF4-FFF2-40B4-BE49-F238E27FC236}">
                <a16:creationId xmlns:a16="http://schemas.microsoft.com/office/drawing/2014/main" id="{878A0F23-C1E3-425C-9D29-90E97FEED1D5}"/>
              </a:ext>
            </a:extLst>
          </p:cNvPr>
          <p:cNvSpPr/>
          <p:nvPr/>
        </p:nvSpPr>
        <p:spPr>
          <a:xfrm>
            <a:off x="3399034" y="8319021"/>
            <a:ext cx="4204667" cy="1553013"/>
          </a:xfrm>
          <a:prstGeom prst="roundRect">
            <a:avLst>
              <a:gd name="adj" fmla="val 711"/>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7B2BFCB-8A08-41D1-8C4F-B87635EBC560}"/>
              </a:ext>
            </a:extLst>
          </p:cNvPr>
          <p:cNvSpPr txBox="1"/>
          <p:nvPr/>
        </p:nvSpPr>
        <p:spPr>
          <a:xfrm>
            <a:off x="2851982" y="1532277"/>
            <a:ext cx="4802553" cy="1107996"/>
          </a:xfrm>
          <a:prstGeom prst="rect">
            <a:avLst/>
          </a:prstGeom>
          <a:noFill/>
        </p:spPr>
        <p:txBody>
          <a:bodyPr wrap="square" rtlCol="0">
            <a:spAutoFit/>
          </a:bodyPr>
          <a:lstStyle/>
          <a:p>
            <a:r>
              <a:rPr lang="en-US" sz="2400" dirty="0">
                <a:solidFill>
                  <a:srgbClr val="FFFFFF"/>
                </a:solidFill>
                <a:effectLst/>
                <a:latin typeface="Franklin Gothic Demi Cond" panose="020B0706030402020204" pitchFamily="34" charset="0"/>
                <a:ea typeface="Calibri" panose="020F0502020204030204" pitchFamily="34" charset="0"/>
                <a:cs typeface="Franklin Gothic Medium" panose="020B0603020102020204" pitchFamily="34" charset="0"/>
              </a:rPr>
              <a:t>Modeling ground-motion-induced failures in BES and NG assets</a:t>
            </a:r>
          </a:p>
          <a:p>
            <a:endParaRPr lang="en-US" dirty="0"/>
          </a:p>
        </p:txBody>
      </p:sp>
      <p:pic>
        <p:nvPicPr>
          <p:cNvPr id="27" name="Picture 26">
            <a:extLst>
              <a:ext uri="{FF2B5EF4-FFF2-40B4-BE49-F238E27FC236}">
                <a16:creationId xmlns:a16="http://schemas.microsoft.com/office/drawing/2014/main" id="{56A04149-813B-4DF7-B4DF-0F38D0764352}"/>
              </a:ext>
            </a:extLst>
          </p:cNvPr>
          <p:cNvPicPr/>
          <p:nvPr/>
        </p:nvPicPr>
        <p:blipFill>
          <a:blip r:embed="rId3" cstate="email">
            <a:extLst>
              <a:ext uri="{28A0092B-C50C-407E-A947-70E740481C1C}">
                <a14:useLocalDpi xmlns:a14="http://schemas.microsoft.com/office/drawing/2010/main"/>
              </a:ext>
            </a:extLst>
          </a:blip>
          <a:stretch>
            <a:fillRect/>
          </a:stretch>
        </p:blipFill>
        <p:spPr>
          <a:xfrm>
            <a:off x="822756" y="8319021"/>
            <a:ext cx="1709324" cy="1434947"/>
          </a:xfrm>
          <a:prstGeom prst="rect">
            <a:avLst/>
          </a:prstGeom>
        </p:spPr>
      </p:pic>
      <p:sp>
        <p:nvSpPr>
          <p:cNvPr id="5" name="TextBox 4">
            <a:extLst>
              <a:ext uri="{FF2B5EF4-FFF2-40B4-BE49-F238E27FC236}">
                <a16:creationId xmlns:a16="http://schemas.microsoft.com/office/drawing/2014/main" id="{E3DD6D76-3DBF-4619-A23C-6FBC00A75CC4}"/>
              </a:ext>
            </a:extLst>
          </p:cNvPr>
          <p:cNvSpPr txBox="1"/>
          <p:nvPr/>
        </p:nvSpPr>
        <p:spPr>
          <a:xfrm>
            <a:off x="3467764" y="8638992"/>
            <a:ext cx="4135937" cy="913070"/>
          </a:xfrm>
          <a:prstGeom prst="rect">
            <a:avLst/>
          </a:prstGeom>
          <a:noFill/>
        </p:spPr>
        <p:txBody>
          <a:bodyPr wrap="square" rtlCol="0">
            <a:spAutoFit/>
          </a:bodyPr>
          <a:lstStyle/>
          <a:p>
            <a:pPr marL="0" marR="0">
              <a:lnSpc>
                <a:spcPts val="1350"/>
              </a:lnSpc>
              <a:spcBef>
                <a:spcPts val="800"/>
              </a:spcBef>
              <a:spcAft>
                <a:spcPts val="0"/>
              </a:spcAft>
            </a:pPr>
            <a:r>
              <a:rPr lang="en-US" sz="1000" b="1" kern="1400" dirty="0">
                <a:solidFill>
                  <a:schemeClr val="tx1">
                    <a:lumMod val="50000"/>
                    <a:lumOff val="50000"/>
                  </a:schemeClr>
                </a:solidFill>
                <a:effectLst/>
                <a:latin typeface="Franklin Gothic Medium Cond" panose="020B0606030402020204" pitchFamily="34" charset="0"/>
                <a:ea typeface="Times New Roman" panose="02020603050405020304" pitchFamily="18" charset="0"/>
                <a:cs typeface="Times New Roman" panose="02020603050405020304" pitchFamily="18" charset="0"/>
              </a:rPr>
              <a:t>References</a:t>
            </a:r>
          </a:p>
          <a:p>
            <a:pPr marL="115888" indent="-115888">
              <a:lnSpc>
                <a:spcPts val="1000"/>
              </a:lnSpc>
              <a:buFont typeface="+mj-lt"/>
              <a:buAutoNum type="arabicPeriod"/>
            </a:pP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Pyregence. “Near-term Wildfire Forecast.” https://pyregence.org/data </a:t>
            </a:r>
          </a:p>
          <a:p>
            <a:pPr marL="115888" indent="-115888">
              <a:lnSpc>
                <a:spcPts val="1000"/>
              </a:lnSpc>
              <a:buFont typeface="+mj-lt"/>
              <a:buAutoNum type="arabicPeriod"/>
            </a:pP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National Interagency Fire Center (NIFC). “Current Wildland Fire Perimeters.” https://data-nifc.opendata.arcgis.com/datasets/nifc::wfigs-current-wildland-fire-perimeters/about</a:t>
            </a:r>
          </a:p>
          <a:p>
            <a:pPr marL="115888" indent="-115888">
              <a:lnSpc>
                <a:spcPts val="1000"/>
              </a:lnSpc>
              <a:buFont typeface="+mj-lt"/>
              <a:buAutoNum type="arabicPeriod"/>
            </a:pP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 Energy Visuals. “Transmission Atlas.” </a:t>
            </a: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hlinkClick r:id="rId4"/>
              </a:rPr>
              <a:t>https://www.energyvisuals.com/products/ta.html</a:t>
            </a:r>
            <a:endPar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endParaRPr>
          </a:p>
          <a:p>
            <a:pPr marL="115888" indent="-115888">
              <a:lnSpc>
                <a:spcPts val="1000"/>
              </a:lnSpc>
              <a:buFont typeface="+mj-lt"/>
              <a:buAutoNum type="arabicPeriod"/>
            </a:pPr>
            <a:r>
              <a:rPr lang="en-US" sz="900" kern="1400" dirty="0" err="1">
                <a:solidFill>
                  <a:schemeClr val="tx1">
                    <a:lumMod val="50000"/>
                    <a:lumOff val="50000"/>
                  </a:schemeClr>
                </a:solidFill>
                <a:latin typeface="Franklin Gothic Medium Cond" panose="020B0606030402020204" pitchFamily="34" charset="0"/>
                <a:cs typeface="Times New Roman" panose="02020603050405020304" pitchFamily="18" charset="0"/>
              </a:rPr>
              <a:t>AirNow</a:t>
            </a: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 “Fire and Smoke Map.” https://</a:t>
            </a:r>
            <a:r>
              <a:rPr lang="en-US" sz="900" kern="1400" dirty="0" err="1">
                <a:solidFill>
                  <a:schemeClr val="tx1">
                    <a:lumMod val="50000"/>
                    <a:lumOff val="50000"/>
                  </a:schemeClr>
                </a:solidFill>
                <a:latin typeface="Franklin Gothic Medium Cond" panose="020B0606030402020204" pitchFamily="34" charset="0"/>
                <a:cs typeface="Times New Roman" panose="02020603050405020304" pitchFamily="18" charset="0"/>
              </a:rPr>
              <a:t>fire.airnow.gov</a:t>
            </a: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a:t>
            </a:r>
          </a:p>
        </p:txBody>
      </p:sp>
      <p:sp>
        <p:nvSpPr>
          <p:cNvPr id="22" name="TextBox 21">
            <a:extLst>
              <a:ext uri="{FF2B5EF4-FFF2-40B4-BE49-F238E27FC236}">
                <a16:creationId xmlns:a16="http://schemas.microsoft.com/office/drawing/2014/main" id="{C145845B-E37F-469F-B917-07E36923BAAA}"/>
              </a:ext>
            </a:extLst>
          </p:cNvPr>
          <p:cNvSpPr txBox="1"/>
          <p:nvPr/>
        </p:nvSpPr>
        <p:spPr>
          <a:xfrm>
            <a:off x="324313" y="7010214"/>
            <a:ext cx="2220171" cy="974626"/>
          </a:xfrm>
          <a:prstGeom prst="rect">
            <a:avLst/>
          </a:prstGeom>
          <a:noFill/>
        </p:spPr>
        <p:txBody>
          <a:bodyPr wrap="square" rtlCol="0">
            <a:spAutoFit/>
          </a:bodyPr>
          <a:lstStyle/>
          <a:p>
            <a:pPr>
              <a:lnSpc>
                <a:spcPts val="135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4: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Pyregence risk forecast on July 10 2021 for wildfires due to anthropogenic causes (Northern California). Red indicates higher risk of ignition and burn.</a:t>
            </a:r>
          </a:p>
        </p:txBody>
      </p:sp>
      <p:sp>
        <p:nvSpPr>
          <p:cNvPr id="23" name="TextBox 22">
            <a:extLst>
              <a:ext uri="{FF2B5EF4-FFF2-40B4-BE49-F238E27FC236}">
                <a16:creationId xmlns:a16="http://schemas.microsoft.com/office/drawing/2014/main" id="{AF062B1D-BD07-460F-BC24-56DBA8EC28AC}"/>
              </a:ext>
            </a:extLst>
          </p:cNvPr>
          <p:cNvSpPr txBox="1"/>
          <p:nvPr/>
        </p:nvSpPr>
        <p:spPr>
          <a:xfrm>
            <a:off x="5140539" y="7010214"/>
            <a:ext cx="2307546" cy="436017"/>
          </a:xfrm>
          <a:prstGeom prst="rect">
            <a:avLst/>
          </a:prstGeom>
          <a:noFill/>
        </p:spPr>
        <p:txBody>
          <a:bodyPr wrap="square" rtlCol="0">
            <a:spAutoFit/>
          </a:bodyPr>
          <a:lstStyle/>
          <a:p>
            <a:pPr>
              <a:lnSpc>
                <a:spcPts val="135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6: </a:t>
            </a:r>
            <a:r>
              <a:rPr lang="en-US" sz="1000" kern="1400" dirty="0" err="1">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AirNow</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 smoke plume extents, on July 27 2021.</a:t>
            </a:r>
          </a:p>
        </p:txBody>
      </p:sp>
      <p:sp>
        <p:nvSpPr>
          <p:cNvPr id="24" name="TextBox 23">
            <a:extLst>
              <a:ext uri="{FF2B5EF4-FFF2-40B4-BE49-F238E27FC236}">
                <a16:creationId xmlns:a16="http://schemas.microsoft.com/office/drawing/2014/main" id="{2194FF12-BBC8-478F-83C2-2B0E82F119E5}"/>
              </a:ext>
            </a:extLst>
          </p:cNvPr>
          <p:cNvSpPr txBox="1"/>
          <p:nvPr/>
        </p:nvSpPr>
        <p:spPr>
          <a:xfrm>
            <a:off x="2710569" y="7035185"/>
            <a:ext cx="2263885" cy="795089"/>
          </a:xfrm>
          <a:prstGeom prst="rect">
            <a:avLst/>
          </a:prstGeom>
          <a:noFill/>
        </p:spPr>
        <p:txBody>
          <a:bodyPr wrap="square" rtlCol="0">
            <a:spAutoFit/>
          </a:bodyPr>
          <a:lstStyle/>
          <a:p>
            <a:pPr>
              <a:lnSpc>
                <a:spcPts val="135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5: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NIFC active wildfire perimeters in the southwestern US, on July 7 2021. Burned regions are indicated in blue.</a:t>
            </a:r>
          </a:p>
        </p:txBody>
      </p:sp>
      <p:pic>
        <p:nvPicPr>
          <p:cNvPr id="25" name="Picture 24">
            <a:extLst>
              <a:ext uri="{FF2B5EF4-FFF2-40B4-BE49-F238E27FC236}">
                <a16:creationId xmlns:a16="http://schemas.microsoft.com/office/drawing/2014/main" id="{FA8891CC-4C3A-46B7-AEE4-E5CE5375AE61}"/>
              </a:ext>
            </a:extLst>
          </p:cNvPr>
          <p:cNvPicPr>
            <a:picLocks noChangeAspect="1"/>
          </p:cNvPicPr>
          <p:nvPr/>
        </p:nvPicPr>
        <p:blipFill>
          <a:blip r:embed="rId5"/>
          <a:stretch>
            <a:fillRect/>
          </a:stretch>
        </p:blipFill>
        <p:spPr>
          <a:xfrm>
            <a:off x="324313" y="4829040"/>
            <a:ext cx="2211387" cy="2139312"/>
          </a:xfrm>
          <a:prstGeom prst="rect">
            <a:avLst/>
          </a:prstGeom>
        </p:spPr>
      </p:pic>
      <p:pic>
        <p:nvPicPr>
          <p:cNvPr id="29" name="Picture 28" descr="Map&#10;&#10;Description automatically generated">
            <a:extLst>
              <a:ext uri="{FF2B5EF4-FFF2-40B4-BE49-F238E27FC236}">
                <a16:creationId xmlns:a16="http://schemas.microsoft.com/office/drawing/2014/main" id="{4C89E413-8CCD-4AF0-A328-23D7A359A889}"/>
              </a:ext>
            </a:extLst>
          </p:cNvPr>
          <p:cNvPicPr/>
          <p:nvPr/>
        </p:nvPicPr>
        <p:blipFill>
          <a:blip r:embed="rId6"/>
          <a:stretch>
            <a:fillRect/>
          </a:stretch>
        </p:blipFill>
        <p:spPr>
          <a:xfrm>
            <a:off x="2808498" y="4836580"/>
            <a:ext cx="2155403" cy="2156091"/>
          </a:xfrm>
          <a:prstGeom prst="rect">
            <a:avLst/>
          </a:prstGeom>
        </p:spPr>
      </p:pic>
      <p:pic>
        <p:nvPicPr>
          <p:cNvPr id="6" name="Picture 5">
            <a:extLst>
              <a:ext uri="{FF2B5EF4-FFF2-40B4-BE49-F238E27FC236}">
                <a16:creationId xmlns:a16="http://schemas.microsoft.com/office/drawing/2014/main" id="{10C894CA-0633-964F-8E2F-5EA3607E754C}"/>
              </a:ext>
            </a:extLst>
          </p:cNvPr>
          <p:cNvPicPr>
            <a:picLocks noChangeAspect="1"/>
          </p:cNvPicPr>
          <p:nvPr/>
        </p:nvPicPr>
        <p:blipFill rotWithShape="1">
          <a:blip r:embed="rId7">
            <a:extLst>
              <a:ext uri="{28A0092B-C50C-407E-A947-70E740481C1C}">
                <a14:useLocalDpi xmlns:a14="http://schemas.microsoft.com/office/drawing/2010/main" val="0"/>
              </a:ext>
            </a:extLst>
          </a:blip>
          <a:srcRect r="34993"/>
          <a:stretch/>
        </p:blipFill>
        <p:spPr>
          <a:xfrm>
            <a:off x="5236699" y="4848739"/>
            <a:ext cx="2211386" cy="2131772"/>
          </a:xfrm>
          <a:prstGeom prst="rect">
            <a:avLst/>
          </a:prstGeom>
        </p:spPr>
      </p:pic>
      <p:sp>
        <p:nvSpPr>
          <p:cNvPr id="7" name="TextBox 6">
            <a:extLst>
              <a:ext uri="{FF2B5EF4-FFF2-40B4-BE49-F238E27FC236}">
                <a16:creationId xmlns:a16="http://schemas.microsoft.com/office/drawing/2014/main" id="{F7F1F2F8-4957-5F4C-A059-D912F7E01048}"/>
              </a:ext>
            </a:extLst>
          </p:cNvPr>
          <p:cNvSpPr txBox="1"/>
          <p:nvPr/>
        </p:nvSpPr>
        <p:spPr>
          <a:xfrm>
            <a:off x="324313" y="339634"/>
            <a:ext cx="6903801" cy="4303040"/>
          </a:xfrm>
          <a:prstGeom prst="rect">
            <a:avLst/>
          </a:prstGeom>
          <a:noFill/>
        </p:spPr>
        <p:txBody>
          <a:bodyPr wrap="square" numCol="2" spcCol="182880" rtlCol="0">
            <a:spAutoFit/>
          </a:bodyPr>
          <a:lstStyle/>
          <a:p>
            <a:pPr>
              <a:lnSpc>
                <a:spcPct val="150000"/>
              </a:lnSpc>
            </a:pPr>
            <a:r>
              <a:rPr lang="en-US" sz="1000" b="1" dirty="0">
                <a:solidFill>
                  <a:schemeClr val="accent1"/>
                </a:solidFill>
                <a:latin typeface="Franklin Gothic Book" panose="020B0503020102020204" pitchFamily="34" charset="0"/>
                <a:cs typeface="Arial Narrow" panose="020B0606020202030204" pitchFamily="34" charset="0"/>
              </a:rPr>
              <a:t>NAERM Analytic Methodology</a:t>
            </a:r>
          </a:p>
          <a:p>
            <a:r>
              <a:rPr lang="en-US" sz="1000" dirty="0">
                <a:solidFill>
                  <a:schemeClr val="tx1">
                    <a:lumMod val="50000"/>
                    <a:lumOff val="50000"/>
                  </a:schemeClr>
                </a:solidFill>
                <a:latin typeface="Franklin Gothic Book" panose="020B0503020102020204" pitchFamily="34" charset="0"/>
              </a:rPr>
              <a:t>We are currently pulling wildfire forecast data from wildfire risk forecasts generated daily by the </a:t>
            </a:r>
            <a:r>
              <a:rPr lang="en-US" sz="1000" dirty="0" err="1">
                <a:solidFill>
                  <a:schemeClr val="tx1">
                    <a:lumMod val="50000"/>
                    <a:lumOff val="50000"/>
                  </a:schemeClr>
                </a:solidFill>
                <a:latin typeface="Franklin Gothic Book" panose="020B0503020102020204" pitchFamily="34" charset="0"/>
              </a:rPr>
              <a:t>Pyregence</a:t>
            </a:r>
            <a:r>
              <a:rPr lang="en-US" sz="1000" dirty="0">
                <a:solidFill>
                  <a:schemeClr val="tx1">
                    <a:lumMod val="50000"/>
                    <a:lumOff val="50000"/>
                  </a:schemeClr>
                </a:solidFill>
                <a:latin typeface="Franklin Gothic Book" panose="020B0503020102020204" pitchFamily="34" charset="0"/>
              </a:rPr>
              <a:t> Consortium [1], a group of institutions collaborating to develop open-source wildfire models. Figure 4 shows an example of </a:t>
            </a:r>
            <a:r>
              <a:rPr lang="en-US" sz="1000" dirty="0" err="1">
                <a:solidFill>
                  <a:schemeClr val="tx1">
                    <a:lumMod val="50000"/>
                    <a:lumOff val="50000"/>
                  </a:schemeClr>
                </a:solidFill>
                <a:latin typeface="Franklin Gothic Book" panose="020B0503020102020204" pitchFamily="34" charset="0"/>
              </a:rPr>
              <a:t>Pyregence</a:t>
            </a:r>
            <a:r>
              <a:rPr lang="en-US" sz="1000" dirty="0">
                <a:solidFill>
                  <a:schemeClr val="tx1">
                    <a:lumMod val="50000"/>
                    <a:lumOff val="50000"/>
                  </a:schemeClr>
                </a:solidFill>
                <a:latin typeface="Franklin Gothic Book" panose="020B0503020102020204" pitchFamily="34" charset="0"/>
              </a:rPr>
              <a:t> wildfire risk data associated with anthropogenic causes. </a:t>
            </a:r>
            <a:r>
              <a:rPr lang="en-US" sz="1000" dirty="0" err="1">
                <a:solidFill>
                  <a:schemeClr val="tx1">
                    <a:lumMod val="50000"/>
                    <a:lumOff val="50000"/>
                  </a:schemeClr>
                </a:solidFill>
                <a:latin typeface="Franklin Gothic Book" panose="020B0503020102020204" pitchFamily="34" charset="0"/>
              </a:rPr>
              <a:t>Pyregence</a:t>
            </a:r>
            <a:r>
              <a:rPr lang="en-US" sz="1000" dirty="0">
                <a:solidFill>
                  <a:schemeClr val="tx1">
                    <a:lumMod val="50000"/>
                    <a:lumOff val="50000"/>
                  </a:schemeClr>
                </a:solidFill>
                <a:latin typeface="Franklin Gothic Book" panose="020B0503020102020204" pitchFamily="34" charset="0"/>
              </a:rPr>
              <a:t> data is currently limited to the state of California, but </a:t>
            </a:r>
            <a:r>
              <a:rPr lang="en-US" sz="1000" dirty="0" err="1">
                <a:solidFill>
                  <a:schemeClr val="tx1">
                    <a:lumMod val="50000"/>
                    <a:lumOff val="50000"/>
                  </a:schemeClr>
                </a:solidFill>
                <a:latin typeface="Franklin Gothic Book" panose="020B0503020102020204" pitchFamily="34" charset="0"/>
              </a:rPr>
              <a:t>Pyregence</a:t>
            </a:r>
            <a:r>
              <a:rPr lang="en-US" sz="1000" dirty="0">
                <a:solidFill>
                  <a:schemeClr val="tx1">
                    <a:lumMod val="50000"/>
                    <a:lumOff val="50000"/>
                  </a:schemeClr>
                </a:solidFill>
                <a:latin typeface="Franklin Gothic Book" panose="020B0503020102020204" pitchFamily="34" charset="0"/>
              </a:rPr>
              <a:t> is looking into expanding the range of their simulations, and we are separately looking into other data sources that span North America. We currently source our active wildfire data from the National Interagency Fire Center (NIFC) [2], a group representing several agencies providing support to wildland firefighting. Figure 2 shows a snapshot of active wildfires in the Southwestern US. </a:t>
            </a:r>
          </a:p>
          <a:p>
            <a:endParaRPr lang="en-US" sz="1000" dirty="0">
              <a:solidFill>
                <a:schemeClr val="tx1">
                  <a:lumMod val="50000"/>
                  <a:lumOff val="50000"/>
                </a:schemeClr>
              </a:solidFill>
              <a:latin typeface="Franklin Gothic Book" panose="020B0503020102020204" pitchFamily="34" charset="0"/>
            </a:endParaRPr>
          </a:p>
          <a:p>
            <a:r>
              <a:rPr lang="en-US" sz="1000" dirty="0">
                <a:solidFill>
                  <a:schemeClr val="tx1">
                    <a:lumMod val="50000"/>
                    <a:lumOff val="50000"/>
                  </a:schemeClr>
                </a:solidFill>
                <a:latin typeface="Franklin Gothic Book" panose="020B0503020102020204" pitchFamily="34" charset="0"/>
              </a:rPr>
              <a:t>For the forecasted spread of active wildfires, we use two data sources. </a:t>
            </a:r>
            <a:r>
              <a:rPr lang="en-US" sz="1000" dirty="0" err="1">
                <a:solidFill>
                  <a:schemeClr val="tx1">
                    <a:lumMod val="50000"/>
                    <a:lumOff val="50000"/>
                  </a:schemeClr>
                </a:solidFill>
                <a:latin typeface="Franklin Gothic Book" panose="020B0503020102020204" pitchFamily="34" charset="0"/>
              </a:rPr>
              <a:t>Pyregence</a:t>
            </a:r>
            <a:r>
              <a:rPr lang="en-US" sz="1000" dirty="0">
                <a:solidFill>
                  <a:schemeClr val="tx1">
                    <a:lumMod val="50000"/>
                    <a:lumOff val="50000"/>
                  </a:schemeClr>
                </a:solidFill>
                <a:latin typeface="Franklin Gothic Book" panose="020B0503020102020204" pitchFamily="34" charset="0"/>
              </a:rPr>
              <a:t> releases active wildfire spread forecasts that give hourly forecasts for the projected expansions of active wildfire perimeters. We are also looking into a simpler method of predicting active wildfire spread based on wildfire hot spots and local wind direction.</a:t>
            </a:r>
          </a:p>
          <a:p>
            <a:endParaRPr lang="en-US" sz="1000" dirty="0">
              <a:solidFill>
                <a:schemeClr val="tx1">
                  <a:lumMod val="50000"/>
                  <a:lumOff val="50000"/>
                </a:schemeClr>
              </a:solidFill>
              <a:latin typeface="Franklin Gothic Book" panose="020B0503020102020204" pitchFamily="34" charset="0"/>
            </a:endParaRPr>
          </a:p>
          <a:p>
            <a:r>
              <a:rPr lang="en-US" sz="1000" dirty="0">
                <a:solidFill>
                  <a:schemeClr val="tx1">
                    <a:lumMod val="50000"/>
                    <a:lumOff val="50000"/>
                  </a:schemeClr>
                </a:solidFill>
                <a:latin typeface="Franklin Gothic Book" panose="020B0503020102020204" pitchFamily="34" charset="0"/>
              </a:rPr>
              <a:t>We use smoke plume extent data from </a:t>
            </a:r>
            <a:r>
              <a:rPr lang="en-US" sz="1000" dirty="0" err="1">
                <a:solidFill>
                  <a:schemeClr val="tx1">
                    <a:lumMod val="50000"/>
                    <a:lumOff val="50000"/>
                  </a:schemeClr>
                </a:solidFill>
                <a:latin typeface="Franklin Gothic Book" panose="020B0503020102020204" pitchFamily="34" charset="0"/>
              </a:rPr>
              <a:t>AirNow</a:t>
            </a:r>
            <a:r>
              <a:rPr lang="en-US" sz="1000" dirty="0">
                <a:solidFill>
                  <a:schemeClr val="tx1">
                    <a:lumMod val="50000"/>
                    <a:lumOff val="50000"/>
                  </a:schemeClr>
                </a:solidFill>
                <a:latin typeface="Franklin Gothic Book" panose="020B0503020102020204" pitchFamily="34" charset="0"/>
              </a:rPr>
              <a:t> [4] to refine forecasts for renewable energy production.  </a:t>
            </a:r>
          </a:p>
          <a:p>
            <a:endParaRPr lang="en-US" sz="1000" dirty="0">
              <a:solidFill>
                <a:schemeClr val="tx1">
                  <a:lumMod val="50000"/>
                  <a:lumOff val="50000"/>
                </a:schemeClr>
              </a:solidFill>
              <a:latin typeface="Franklin Gothic Book" panose="020B0503020102020204" pitchFamily="34" charset="0"/>
            </a:endParaRPr>
          </a:p>
          <a:p>
            <a:endParaRPr lang="en-US" sz="1000" dirty="0">
              <a:solidFill>
                <a:schemeClr val="tx1">
                  <a:lumMod val="50000"/>
                  <a:lumOff val="50000"/>
                </a:schemeClr>
              </a:solidFill>
              <a:latin typeface="Franklin Gothic Book" panose="020B0503020102020204" pitchFamily="34" charset="0"/>
            </a:endParaRPr>
          </a:p>
          <a:p>
            <a:pPr>
              <a:lnSpc>
                <a:spcPts val="1350"/>
              </a:lnSpc>
              <a:spcBef>
                <a:spcPts val="800"/>
              </a:spcBef>
            </a:pPr>
            <a:r>
              <a:rPr lang="en-US" sz="1000" b="1" kern="1400" dirty="0">
                <a:solidFill>
                  <a:schemeClr val="accent1"/>
                </a:solidFill>
                <a:latin typeface="Franklin Gothic Book" panose="020B0503020102020204" pitchFamily="34" charset="0"/>
                <a:ea typeface="Times New Roman" panose="02020603050405020304" pitchFamily="18" charset="0"/>
                <a:cs typeface="Times New Roman" panose="02020603050405020304" pitchFamily="18" charset="0"/>
              </a:rPr>
              <a:t>Limitations and Extensions</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dirty="0">
                <a:solidFill>
                  <a:schemeClr val="tx1">
                    <a:lumMod val="50000"/>
                    <a:lumOff val="50000"/>
                  </a:schemeClr>
                </a:solidFill>
                <a:latin typeface="Franklin Gothic Book" panose="020B0503020102020204" pitchFamily="34" charset="0"/>
              </a:rPr>
              <a:t>Efforts are under way by the </a:t>
            </a:r>
            <a:r>
              <a:rPr lang="en-US" sz="1000" dirty="0" err="1">
                <a:solidFill>
                  <a:schemeClr val="tx1">
                    <a:lumMod val="50000"/>
                    <a:lumOff val="50000"/>
                  </a:schemeClr>
                </a:solidFill>
                <a:latin typeface="Franklin Gothic Book" panose="020B0503020102020204" pitchFamily="34" charset="0"/>
              </a:rPr>
              <a:t>Pyregence</a:t>
            </a:r>
            <a:r>
              <a:rPr lang="en-US" sz="1000" dirty="0">
                <a:solidFill>
                  <a:schemeClr val="tx1">
                    <a:lumMod val="50000"/>
                    <a:lumOff val="50000"/>
                  </a:schemeClr>
                </a:solidFill>
                <a:latin typeface="Franklin Gothic Book" panose="020B0503020102020204" pitchFamily="34" charset="0"/>
              </a:rPr>
              <a:t> Consortium to expand the geographic extent of the wildfire risk forecasts beyond California.</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spc="5" dirty="0">
                <a:solidFill>
                  <a:schemeClr val="tx1">
                    <a:lumMod val="50000"/>
                    <a:lumOff val="50000"/>
                  </a:schemeClr>
                </a:solidFill>
                <a:latin typeface="Franklin Gothic Book" panose="020B0503020102020204" pitchFamily="34" charset="0"/>
              </a:rPr>
              <a:t>The NIFC active wildfire perimeter dataset does not provide forecasted change in active wildfire perimeters over time. </a:t>
            </a:r>
            <a:r>
              <a:rPr lang="en-US" sz="1000" spc="5" dirty="0" err="1">
                <a:solidFill>
                  <a:schemeClr val="tx1">
                    <a:lumMod val="50000"/>
                    <a:lumOff val="50000"/>
                  </a:schemeClr>
                </a:solidFill>
                <a:latin typeface="Franklin Gothic Book" panose="020B0503020102020204" pitchFamily="34" charset="0"/>
              </a:rPr>
              <a:t>Pyregence</a:t>
            </a:r>
            <a:r>
              <a:rPr lang="en-US" sz="1000" spc="5" dirty="0">
                <a:solidFill>
                  <a:schemeClr val="tx1">
                    <a:lumMod val="50000"/>
                    <a:lumOff val="50000"/>
                  </a:schemeClr>
                </a:solidFill>
                <a:latin typeface="Franklin Gothic Book" panose="020B0503020102020204" pitchFamily="34" charset="0"/>
              </a:rPr>
              <a:t> does separately provide forecasts for the spread of active wildfires, so we may leverage this data in the near future. </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spc="5" dirty="0">
                <a:solidFill>
                  <a:schemeClr val="tx1">
                    <a:lumMod val="50000"/>
                    <a:lumOff val="50000"/>
                  </a:schemeClr>
                </a:solidFill>
                <a:latin typeface="Franklin Gothic Book" panose="020B0503020102020204" pitchFamily="34" charset="0"/>
              </a:rPr>
              <a:t>Add point on future renewable build out</a:t>
            </a:r>
          </a:p>
          <a:p>
            <a:endParaRPr lang="en-US" sz="1000" dirty="0">
              <a:solidFill>
                <a:schemeClr val="tx1">
                  <a:lumMod val="50000"/>
                  <a:lumOff val="50000"/>
                </a:schemeClr>
              </a:solidFill>
              <a:latin typeface="Franklin Gothic Book" panose="020B0503020102020204" pitchFamily="34" charset="0"/>
            </a:endParaRPr>
          </a:p>
        </p:txBody>
      </p:sp>
    </p:spTree>
    <p:extLst>
      <p:ext uri="{BB962C8B-B14F-4D97-AF65-F5344CB8AC3E}">
        <p14:creationId xmlns:p14="http://schemas.microsoft.com/office/powerpoint/2010/main" val="820810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square&#10;&#10;Description automatically generated">
            <a:extLst>
              <a:ext uri="{FF2B5EF4-FFF2-40B4-BE49-F238E27FC236}">
                <a16:creationId xmlns:a16="http://schemas.microsoft.com/office/drawing/2014/main" id="{C7DC53FD-3D88-463D-A000-FA1697F12B4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7772400" cy="10058399"/>
          </a:xfrm>
          <a:prstGeom prst="rect">
            <a:avLst/>
          </a:prstGeom>
        </p:spPr>
      </p:pic>
      <p:sp>
        <p:nvSpPr>
          <p:cNvPr id="4" name="TextBox 3">
            <a:extLst>
              <a:ext uri="{FF2B5EF4-FFF2-40B4-BE49-F238E27FC236}">
                <a16:creationId xmlns:a16="http://schemas.microsoft.com/office/drawing/2014/main" id="{27B2BFCB-8A08-41D1-8C4F-B87635EBC560}"/>
              </a:ext>
            </a:extLst>
          </p:cNvPr>
          <p:cNvSpPr txBox="1"/>
          <p:nvPr/>
        </p:nvSpPr>
        <p:spPr>
          <a:xfrm>
            <a:off x="2616014" y="1617942"/>
            <a:ext cx="4999333" cy="823302"/>
          </a:xfrm>
          <a:prstGeom prst="rect">
            <a:avLst/>
          </a:prstGeom>
          <a:noFill/>
        </p:spPr>
        <p:txBody>
          <a:bodyPr wrap="square" rtlCol="0">
            <a:spAutoFit/>
          </a:bodyPr>
          <a:lstStyle/>
          <a:p>
            <a:pPr>
              <a:lnSpc>
                <a:spcPts val="1900"/>
              </a:lnSpc>
            </a:pPr>
            <a:r>
              <a:rPr lang="en-US" dirty="0">
                <a:solidFill>
                  <a:srgbClr val="FFFFFF"/>
                </a:solidFill>
                <a:effectLst/>
                <a:latin typeface="Franklin Gothic Book" panose="020B0503020102020204" pitchFamily="34" charset="0"/>
                <a:ea typeface="Calibri" panose="020F0502020204030204" pitchFamily="34" charset="0"/>
                <a:cs typeface="Franklin Gothic Medium" panose="020B0603020102020204" pitchFamily="34" charset="0"/>
              </a:rPr>
              <a:t>Modeling wildfire-induced failures in bulk electric, natural gas and communications assets to inform risk quantification and planning</a:t>
            </a:r>
            <a:endParaRPr lang="en-US" dirty="0"/>
          </a:p>
        </p:txBody>
      </p:sp>
      <p:sp>
        <p:nvSpPr>
          <p:cNvPr id="6" name="Rectangle 5">
            <a:extLst>
              <a:ext uri="{FF2B5EF4-FFF2-40B4-BE49-F238E27FC236}">
                <a16:creationId xmlns:a16="http://schemas.microsoft.com/office/drawing/2014/main" id="{5BEA3B9B-148E-47C0-8D9D-5C15C5764CAB}"/>
              </a:ext>
            </a:extLst>
          </p:cNvPr>
          <p:cNvSpPr/>
          <p:nvPr/>
        </p:nvSpPr>
        <p:spPr>
          <a:xfrm>
            <a:off x="5237826" y="2673107"/>
            <a:ext cx="2377521" cy="4001705"/>
          </a:xfrm>
          <a:prstGeom prst="rect">
            <a:avLst/>
          </a:prstGeom>
          <a:gradFill flip="none" rotWithShape="1">
            <a:gsLst>
              <a:gs pos="0">
                <a:schemeClr val="accent1">
                  <a:lumMod val="60000"/>
                  <a:lumOff val="40000"/>
                  <a:alpha val="21000"/>
                </a:schemeClr>
              </a:gs>
              <a:gs pos="50000">
                <a:schemeClr val="accent1">
                  <a:lumMod val="20000"/>
                  <a:lumOff val="80000"/>
                </a:schemeClr>
              </a:gs>
              <a:gs pos="100000">
                <a:schemeClr val="bg1">
                  <a:alpha val="34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7AF61C4E-98B7-448F-B810-C38E80907307}"/>
              </a:ext>
            </a:extLst>
          </p:cNvPr>
          <p:cNvSpPr/>
          <p:nvPr/>
        </p:nvSpPr>
        <p:spPr>
          <a:xfrm>
            <a:off x="377825" y="651143"/>
            <a:ext cx="1226796" cy="1226796"/>
          </a:xfrm>
          <a:prstGeom prst="ellipse">
            <a:avLst/>
          </a:prstGeom>
          <a:gradFill flip="none" rotWithShape="1">
            <a:gsLst>
              <a:gs pos="0">
                <a:schemeClr val="accent1">
                  <a:lumMod val="60000"/>
                  <a:lumOff val="40000"/>
                  <a:alpha val="21000"/>
                </a:schemeClr>
              </a:gs>
              <a:gs pos="50000">
                <a:schemeClr val="accent1">
                  <a:lumMod val="20000"/>
                  <a:lumOff val="80000"/>
                </a:schemeClr>
              </a:gs>
              <a:gs pos="100000">
                <a:schemeClr val="bg1">
                  <a:alpha val="34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0F8CD1F-4A68-4F34-B056-304D0F1EE105}"/>
              </a:ext>
            </a:extLst>
          </p:cNvPr>
          <p:cNvSpPr txBox="1"/>
          <p:nvPr/>
        </p:nvSpPr>
        <p:spPr>
          <a:xfrm>
            <a:off x="2632924" y="417587"/>
            <a:ext cx="5517296" cy="1066959"/>
          </a:xfrm>
          <a:prstGeom prst="rect">
            <a:avLst/>
          </a:prstGeom>
          <a:noFill/>
        </p:spPr>
        <p:txBody>
          <a:bodyPr wrap="square" rtlCol="0">
            <a:spAutoFit/>
          </a:bodyPr>
          <a:lstStyle/>
          <a:p>
            <a:pPr>
              <a:lnSpc>
                <a:spcPts val="3800"/>
              </a:lnSpc>
            </a:pPr>
            <a:r>
              <a:rPr lang="en-US" sz="3600" dirty="0">
                <a:solidFill>
                  <a:srgbClr val="FFFFFF"/>
                </a:solidFill>
                <a:effectLst/>
                <a:latin typeface="Franklin Gothic Demi" panose="020B0703020102020204" pitchFamily="34" charset="0"/>
                <a:ea typeface="Calibri" panose="020F0502020204030204" pitchFamily="34" charset="0"/>
                <a:cs typeface="Franklin Gothic Medium" panose="020B0603020102020204" pitchFamily="34" charset="0"/>
              </a:rPr>
              <a:t>NAERM Wildfire </a:t>
            </a:r>
            <a:br>
              <a:rPr lang="en-US" sz="3600" dirty="0">
                <a:solidFill>
                  <a:srgbClr val="FFFFFF"/>
                </a:solidFill>
                <a:effectLst/>
                <a:latin typeface="Franklin Gothic Demi" panose="020B0703020102020204" pitchFamily="34" charset="0"/>
                <a:ea typeface="Calibri" panose="020F0502020204030204" pitchFamily="34" charset="0"/>
                <a:cs typeface="Franklin Gothic Medium" panose="020B0603020102020204" pitchFamily="34" charset="0"/>
              </a:rPr>
            </a:br>
            <a:r>
              <a:rPr lang="en-US" sz="3600" dirty="0">
                <a:solidFill>
                  <a:srgbClr val="FFFFFF"/>
                </a:solidFill>
                <a:latin typeface="Franklin Gothic Demi" panose="020B0703020102020204" pitchFamily="34" charset="0"/>
                <a:ea typeface="Calibri" panose="020F0502020204030204" pitchFamily="34" charset="0"/>
                <a:cs typeface="Franklin Gothic Medium" panose="020B0603020102020204" pitchFamily="34" charset="0"/>
              </a:rPr>
              <a:t>Analytic</a:t>
            </a:r>
            <a:r>
              <a:rPr lang="en-US" sz="3600" dirty="0">
                <a:solidFill>
                  <a:srgbClr val="FFFFFF"/>
                </a:solidFill>
                <a:effectLst/>
                <a:latin typeface="Franklin Gothic Demi" panose="020B0703020102020204" pitchFamily="34" charset="0"/>
                <a:ea typeface="Calibri" panose="020F0502020204030204" pitchFamily="34" charset="0"/>
                <a:cs typeface="Franklin Gothic Medium" panose="020B0603020102020204" pitchFamily="34" charset="0"/>
              </a:rPr>
              <a:t> Capabilities</a:t>
            </a:r>
            <a:endParaRPr lang="en-US" sz="3600" dirty="0">
              <a:solidFill>
                <a:srgbClr val="FFFFFF"/>
              </a:solidFill>
              <a:effectLst/>
              <a:latin typeface="Franklin Gothic Medium" panose="020B0603020102020204" pitchFamily="34" charset="0"/>
              <a:ea typeface="Calibri" panose="020F0502020204030204" pitchFamily="34" charset="0"/>
              <a:cs typeface="Franklin Gothic Medium" panose="020B0603020102020204" pitchFamily="34" charset="0"/>
            </a:endParaRPr>
          </a:p>
        </p:txBody>
      </p:sp>
      <p:pic>
        <p:nvPicPr>
          <p:cNvPr id="12" name="Graphic 11">
            <a:extLst>
              <a:ext uri="{FF2B5EF4-FFF2-40B4-BE49-F238E27FC236}">
                <a16:creationId xmlns:a16="http://schemas.microsoft.com/office/drawing/2014/main" id="{D76B2C33-57B5-4404-A5FD-FE36F4BD1A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7126" y="651143"/>
            <a:ext cx="1771650" cy="1485900"/>
          </a:xfrm>
          <a:prstGeom prst="rect">
            <a:avLst/>
          </a:prstGeom>
        </p:spPr>
      </p:pic>
      <p:sp>
        <p:nvSpPr>
          <p:cNvPr id="16" name="TextBox 15">
            <a:extLst>
              <a:ext uri="{FF2B5EF4-FFF2-40B4-BE49-F238E27FC236}">
                <a16:creationId xmlns:a16="http://schemas.microsoft.com/office/drawing/2014/main" id="{553A24DD-0EA4-4D2C-9007-BDA558D0EF01}"/>
              </a:ext>
            </a:extLst>
          </p:cNvPr>
          <p:cNvSpPr txBox="1"/>
          <p:nvPr/>
        </p:nvSpPr>
        <p:spPr>
          <a:xfrm>
            <a:off x="429756" y="2801889"/>
            <a:ext cx="4651017" cy="3785652"/>
          </a:xfrm>
          <a:prstGeom prst="rect">
            <a:avLst/>
          </a:prstGeom>
          <a:noFill/>
        </p:spPr>
        <p:txBody>
          <a:bodyPr wrap="square" numCol="2" spcCol="182880" rtlCol="0">
            <a:spAutoFit/>
          </a:bodyPr>
          <a:lstStyle/>
          <a:p>
            <a:r>
              <a:rPr lang="en-US" sz="1000" b="1" dirty="0">
                <a:solidFill>
                  <a:schemeClr val="accent1"/>
                </a:solidFill>
                <a:latin typeface="Franklin Gothic Book" panose="020B0503020102020204" pitchFamily="34" charset="0"/>
                <a:cs typeface="Arial Narrow" panose="020B0606020202030204" pitchFamily="34" charset="0"/>
              </a:rPr>
              <a:t>NAERM wildfire analytic capabilities </a:t>
            </a:r>
            <a:r>
              <a:rPr lang="en-US" sz="1000" dirty="0">
                <a:solidFill>
                  <a:schemeClr val="tx1">
                    <a:lumMod val="50000"/>
                    <a:lumOff val="50000"/>
                  </a:schemeClr>
                </a:solidFill>
                <a:latin typeface="Franklin Gothic Book" panose="020B0503020102020204" pitchFamily="34" charset="0"/>
              </a:rPr>
              <a:t>allow users to determine the impacts of both active and forecasted wildfires on various infrastructures, including bulk electric power, natural gas, and communication systems. We use computational models to translate wildfire activity into physical component outages, e.g., transmission lines, power plants, and fiber cables. A set of such outages is referred to as a contingency. The impacts of contingencies is then analyzed using NAERM’s infrastructure co-simulation capabilities. </a:t>
            </a:r>
          </a:p>
          <a:p>
            <a:endParaRPr lang="en-US" sz="1000" dirty="0">
              <a:solidFill>
                <a:schemeClr val="tx1">
                  <a:lumMod val="50000"/>
                  <a:lumOff val="50000"/>
                </a:schemeClr>
              </a:solidFill>
              <a:latin typeface="Franklin Gothic Book" panose="020B0503020102020204" pitchFamily="34" charset="0"/>
            </a:endParaRPr>
          </a:p>
          <a:p>
            <a:r>
              <a:rPr lang="en-US" sz="1000" dirty="0">
                <a:solidFill>
                  <a:schemeClr val="tx1">
                    <a:lumMod val="50000"/>
                    <a:lumOff val="50000"/>
                  </a:schemeClr>
                </a:solidFill>
                <a:latin typeface="Franklin Gothic Book" panose="020B0503020102020204" pitchFamily="34" charset="0"/>
              </a:rPr>
              <a:t>We pull data for forecasted and active wildfires from distinct sources. We derive contingencies consistent with forecasted wildfires using data generated by the Pyregence Consortium [1], a group of institutions collaborating to develop open-source wildfire models. Pyregence releases wildfire risk forecasts twice a day for a five-day horizon, covering the state of California. Pyregence risk forecast data is computed by simulating hundreds of thousands of simulated wildfire ignitions, using a wide range of inputs including soil moisture and forecasted weather. Figure 1a shows an example of Pyregence wildfire risk data associated with anthropogenic causes; Figure 1b shows an analogous example for wildfire risk due to bulk transmission equipment failure. We derive contingencies consistent with active wildfires across the US using perimeters obtained daily from the National Interagency Fire Center (NIFC) [2], a group representing several agencies providing support to wildland firefighting. NIFC updates the active wildfire perimeters daily along with metadata such as size in acres and percent containment. Figure 2 shows a snapshot of active wildfires in the Southwestern US.</a:t>
            </a:r>
          </a:p>
        </p:txBody>
      </p:sp>
      <p:sp>
        <p:nvSpPr>
          <p:cNvPr id="18" name="TextBox 17">
            <a:extLst>
              <a:ext uri="{FF2B5EF4-FFF2-40B4-BE49-F238E27FC236}">
                <a16:creationId xmlns:a16="http://schemas.microsoft.com/office/drawing/2014/main" id="{EED06A9D-D151-4AE2-897B-5DA02149C576}"/>
              </a:ext>
            </a:extLst>
          </p:cNvPr>
          <p:cNvSpPr txBox="1"/>
          <p:nvPr/>
        </p:nvSpPr>
        <p:spPr>
          <a:xfrm>
            <a:off x="412753" y="8837266"/>
            <a:ext cx="2220171" cy="974626"/>
          </a:xfrm>
          <a:prstGeom prst="rect">
            <a:avLst/>
          </a:prstGeom>
          <a:noFill/>
        </p:spPr>
        <p:txBody>
          <a:bodyPr wrap="square" rtlCol="0">
            <a:spAutoFit/>
          </a:bodyPr>
          <a:lstStyle/>
          <a:p>
            <a:pPr>
              <a:lnSpc>
                <a:spcPts val="135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1a: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Pyregence risk forecast on July 10 2021 for wildfires due to anthropogenic causes (Northern California). Red indicates higher risk of ignition and burn.</a:t>
            </a:r>
          </a:p>
        </p:txBody>
      </p:sp>
      <p:sp>
        <p:nvSpPr>
          <p:cNvPr id="19" name="TextBox 18">
            <a:extLst>
              <a:ext uri="{FF2B5EF4-FFF2-40B4-BE49-F238E27FC236}">
                <a16:creationId xmlns:a16="http://schemas.microsoft.com/office/drawing/2014/main" id="{A773BCB3-A77B-436E-AFD4-B6F2E98A493B}"/>
              </a:ext>
            </a:extLst>
          </p:cNvPr>
          <p:cNvSpPr txBox="1"/>
          <p:nvPr/>
        </p:nvSpPr>
        <p:spPr>
          <a:xfrm>
            <a:off x="5462011" y="3111358"/>
            <a:ext cx="1924307" cy="2721258"/>
          </a:xfrm>
          <a:prstGeom prst="rect">
            <a:avLst/>
          </a:prstGeom>
          <a:noFill/>
        </p:spPr>
        <p:txBody>
          <a:bodyPr wrap="square" rtlCol="0">
            <a:spAutoFit/>
          </a:bodyPr>
          <a:lstStyle/>
          <a:p>
            <a:pPr marL="0" marR="0" algn="ctr">
              <a:lnSpc>
                <a:spcPts val="2500"/>
              </a:lnSpc>
              <a:spcBef>
                <a:spcPts val="0"/>
              </a:spcBef>
              <a:spcAft>
                <a:spcPts val="0"/>
              </a:spcAft>
            </a:pPr>
            <a:r>
              <a:rPr lang="en-US" sz="2400" kern="1400" dirty="0">
                <a:solidFill>
                  <a:srgbClr val="537C50"/>
                </a:solidFill>
                <a:effectLst/>
                <a:latin typeface="Franklin Gothic Demi Cond" panose="020B0706030402020204" pitchFamily="34" charset="0"/>
                <a:ea typeface="Times New Roman" panose="02020603050405020304" pitchFamily="18" charset="0"/>
                <a:cs typeface="Times New Roman" panose="02020603050405020304" pitchFamily="18" charset="0"/>
              </a:rPr>
              <a:t>Risk quantificatio</a:t>
            </a:r>
            <a:r>
              <a:rPr lang="en-US" sz="2400" kern="1400" dirty="0">
                <a:solidFill>
                  <a:srgbClr val="537C50"/>
                </a:solidFill>
                <a:latin typeface="Franklin Gothic Demi Cond" panose="020B0706030402020204" pitchFamily="34" charset="0"/>
                <a:ea typeface="Times New Roman" panose="02020603050405020304" pitchFamily="18" charset="0"/>
                <a:cs typeface="Times New Roman" panose="02020603050405020304" pitchFamily="18" charset="0"/>
              </a:rPr>
              <a:t>n</a:t>
            </a:r>
            <a:r>
              <a:rPr lang="en-US" sz="2400" kern="1400" dirty="0">
                <a:solidFill>
                  <a:srgbClr val="537C50"/>
                </a:solidFill>
                <a:effectLst/>
                <a:latin typeface="Franklin Gothic Demi Cond" panose="020B0706030402020204" pitchFamily="34" charset="0"/>
                <a:ea typeface="Times New Roman" panose="02020603050405020304" pitchFamily="18" charset="0"/>
                <a:cs typeface="Times New Roman" panose="02020603050405020304" pitchFamily="18" charset="0"/>
              </a:rPr>
              <a:t> across BES, NG, and Comms assets</a:t>
            </a:r>
          </a:p>
          <a:p>
            <a:pPr algn="r">
              <a:lnSpc>
                <a:spcPts val="1100"/>
              </a:lnSpc>
            </a:pPr>
            <a:endParaRPr lang="en-US" sz="1000" kern="14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endParaRPr>
          </a:p>
          <a:p>
            <a:pPr algn="r">
              <a:lnSpc>
                <a:spcPts val="1100"/>
              </a:lnSpc>
            </a:pPr>
            <a:endParaRPr lang="en-US" sz="1000" kern="1400" dirty="0">
              <a:solidFill>
                <a:srgbClr val="000000"/>
              </a:solidFill>
              <a:latin typeface="Franklin Gothic Book" panose="020B0503020102020204" pitchFamily="34" charset="0"/>
              <a:ea typeface="Times New Roman" panose="02020603050405020304" pitchFamily="18" charset="0"/>
              <a:cs typeface="Times New Roman" panose="02020603050405020304" pitchFamily="18" charset="0"/>
            </a:endParaRPr>
          </a:p>
          <a:p>
            <a:pPr algn="ctr">
              <a:lnSpc>
                <a:spcPts val="1100"/>
              </a:lnSpc>
            </a:pPr>
            <a:r>
              <a:rPr lang="en-US" sz="1000" kern="1400" dirty="0">
                <a:solidFill>
                  <a:schemeClr val="tx1">
                    <a:lumMod val="50000"/>
                    <a:lumOff val="5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Wildfire Analytics using the North American Energy Resilience Model</a:t>
            </a:r>
          </a:p>
          <a:p>
            <a:pPr marL="0" marR="0" algn="ctr">
              <a:lnSpc>
                <a:spcPts val="2500"/>
              </a:lnSpc>
              <a:spcBef>
                <a:spcPts val="0"/>
              </a:spcBef>
              <a:spcAft>
                <a:spcPts val="0"/>
              </a:spcAft>
            </a:pPr>
            <a:r>
              <a:rPr lang="en-US" sz="2400" kern="1400" dirty="0">
                <a:solidFill>
                  <a:srgbClr val="537C50"/>
                </a:solidFill>
                <a:effectLst/>
                <a:latin typeface="Franklin Gothic Demi Cond" panose="020B0706030402020204" pitchFamily="34" charset="0"/>
                <a:ea typeface="Times New Roman" panose="02020603050405020304" pitchFamily="18" charset="0"/>
                <a:cs typeface="Times New Roman" panose="02020603050405020304" pitchFamily="18" charset="0"/>
              </a:rPr>
              <a:t>  </a:t>
            </a:r>
            <a:endParaRPr lang="en-US" sz="2400" kern="1400" dirty="0">
              <a:solidFill>
                <a:srgbClr val="537C50"/>
              </a:solidFill>
              <a:effectLst/>
              <a:latin typeface="Franklin Gothic Book" panose="020B0503020102020204" pitchFamily="34" charset="0"/>
              <a:ea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43B1D57F-E959-F748-9534-F937335730BA}"/>
              </a:ext>
            </a:extLst>
          </p:cNvPr>
          <p:cNvSpPr txBox="1"/>
          <p:nvPr/>
        </p:nvSpPr>
        <p:spPr>
          <a:xfrm>
            <a:off x="2742748" y="8829782"/>
            <a:ext cx="2252948" cy="974626"/>
          </a:xfrm>
          <a:prstGeom prst="rect">
            <a:avLst/>
          </a:prstGeom>
          <a:noFill/>
        </p:spPr>
        <p:txBody>
          <a:bodyPr wrap="square" rtlCol="0">
            <a:spAutoFit/>
          </a:bodyPr>
          <a:lstStyle/>
          <a:p>
            <a:pPr>
              <a:lnSpc>
                <a:spcPts val="135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1b: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Pyregence risk forecast on July 10 2021 for wildfires due to transmission equipment failure (Southern California). Red indicates higher risk of ignition and burn.</a:t>
            </a:r>
          </a:p>
        </p:txBody>
      </p:sp>
      <p:sp>
        <p:nvSpPr>
          <p:cNvPr id="21" name="TextBox 20">
            <a:extLst>
              <a:ext uri="{FF2B5EF4-FFF2-40B4-BE49-F238E27FC236}">
                <a16:creationId xmlns:a16="http://schemas.microsoft.com/office/drawing/2014/main" id="{2A9AEA0A-4D83-8243-BFA6-813F1B7848E8}"/>
              </a:ext>
            </a:extLst>
          </p:cNvPr>
          <p:cNvSpPr txBox="1"/>
          <p:nvPr/>
        </p:nvSpPr>
        <p:spPr>
          <a:xfrm>
            <a:off x="5122433" y="8828577"/>
            <a:ext cx="2263885" cy="795089"/>
          </a:xfrm>
          <a:prstGeom prst="rect">
            <a:avLst/>
          </a:prstGeom>
          <a:noFill/>
        </p:spPr>
        <p:txBody>
          <a:bodyPr wrap="square" rtlCol="0">
            <a:spAutoFit/>
          </a:bodyPr>
          <a:lstStyle/>
          <a:p>
            <a:pPr>
              <a:lnSpc>
                <a:spcPts val="135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2: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NIFC active wildfire perimeters in the southwestern US, on July 7 2021. Burned regions are indicated in blue.</a:t>
            </a:r>
          </a:p>
        </p:txBody>
      </p:sp>
      <p:sp>
        <p:nvSpPr>
          <p:cNvPr id="8" name="TextBox 7">
            <a:extLst>
              <a:ext uri="{FF2B5EF4-FFF2-40B4-BE49-F238E27FC236}">
                <a16:creationId xmlns:a16="http://schemas.microsoft.com/office/drawing/2014/main" id="{50BD8031-DF62-0B4C-B1B0-177F34629DE2}"/>
              </a:ext>
            </a:extLst>
          </p:cNvPr>
          <p:cNvSpPr txBox="1"/>
          <p:nvPr/>
        </p:nvSpPr>
        <p:spPr>
          <a:xfrm>
            <a:off x="5558118" y="98612"/>
            <a:ext cx="2052385" cy="338554"/>
          </a:xfrm>
          <a:prstGeom prst="rect">
            <a:avLst/>
          </a:prstGeom>
          <a:noFill/>
        </p:spPr>
        <p:txBody>
          <a:bodyPr wrap="square" rtlCol="0">
            <a:spAutoFit/>
          </a:bodyPr>
          <a:lstStyle/>
          <a:p>
            <a:r>
              <a:rPr lang="en-US" sz="1600" dirty="0"/>
              <a:t>Version: July 27 2021</a:t>
            </a:r>
          </a:p>
        </p:txBody>
      </p:sp>
      <p:pic>
        <p:nvPicPr>
          <p:cNvPr id="9" name="Picture 8">
            <a:extLst>
              <a:ext uri="{FF2B5EF4-FFF2-40B4-BE49-F238E27FC236}">
                <a16:creationId xmlns:a16="http://schemas.microsoft.com/office/drawing/2014/main" id="{66E6229A-2D4E-6945-915B-A8C55B91D29F}"/>
              </a:ext>
            </a:extLst>
          </p:cNvPr>
          <p:cNvPicPr>
            <a:picLocks noChangeAspect="1"/>
          </p:cNvPicPr>
          <p:nvPr/>
        </p:nvPicPr>
        <p:blipFill>
          <a:blip r:embed="rId5"/>
          <a:stretch>
            <a:fillRect/>
          </a:stretch>
        </p:blipFill>
        <p:spPr>
          <a:xfrm>
            <a:off x="477776" y="6667010"/>
            <a:ext cx="2211387" cy="2139312"/>
          </a:xfrm>
          <a:prstGeom prst="rect">
            <a:avLst/>
          </a:prstGeom>
        </p:spPr>
      </p:pic>
      <p:pic>
        <p:nvPicPr>
          <p:cNvPr id="14" name="Picture 13">
            <a:extLst>
              <a:ext uri="{FF2B5EF4-FFF2-40B4-BE49-F238E27FC236}">
                <a16:creationId xmlns:a16="http://schemas.microsoft.com/office/drawing/2014/main" id="{11516D66-BFCF-0C47-BF45-BBAE0453CC48}"/>
              </a:ext>
            </a:extLst>
          </p:cNvPr>
          <p:cNvPicPr>
            <a:picLocks noChangeAspect="1"/>
          </p:cNvPicPr>
          <p:nvPr/>
        </p:nvPicPr>
        <p:blipFill>
          <a:blip r:embed="rId6"/>
          <a:stretch>
            <a:fillRect/>
          </a:stretch>
        </p:blipFill>
        <p:spPr>
          <a:xfrm>
            <a:off x="2862358" y="6667010"/>
            <a:ext cx="2129124" cy="2131772"/>
          </a:xfrm>
          <a:prstGeom prst="rect">
            <a:avLst/>
          </a:prstGeom>
        </p:spPr>
      </p:pic>
      <p:pic>
        <p:nvPicPr>
          <p:cNvPr id="23" name="Picture 22" descr="Map&#10;&#10;Description automatically generated">
            <a:extLst>
              <a:ext uri="{FF2B5EF4-FFF2-40B4-BE49-F238E27FC236}">
                <a16:creationId xmlns:a16="http://schemas.microsoft.com/office/drawing/2014/main" id="{9A3DCCA5-48BC-334C-89B1-1949952759E4}"/>
              </a:ext>
            </a:extLst>
          </p:cNvPr>
          <p:cNvPicPr/>
          <p:nvPr/>
        </p:nvPicPr>
        <p:blipFill>
          <a:blip r:embed="rId7"/>
          <a:stretch>
            <a:fillRect/>
          </a:stretch>
        </p:blipFill>
        <p:spPr>
          <a:xfrm>
            <a:off x="5237826" y="6642691"/>
            <a:ext cx="2155403" cy="2156091"/>
          </a:xfrm>
          <a:prstGeom prst="rect">
            <a:avLst/>
          </a:prstGeom>
        </p:spPr>
      </p:pic>
    </p:spTree>
    <p:extLst>
      <p:ext uri="{BB962C8B-B14F-4D97-AF65-F5344CB8AC3E}">
        <p14:creationId xmlns:p14="http://schemas.microsoft.com/office/powerpoint/2010/main" val="4273653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with medium confidence">
            <a:extLst>
              <a:ext uri="{FF2B5EF4-FFF2-40B4-BE49-F238E27FC236}">
                <a16:creationId xmlns:a16="http://schemas.microsoft.com/office/drawing/2014/main" id="{021F1629-1B3E-463F-AD39-CDEFB521C4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7772400" cy="10058399"/>
          </a:xfrm>
          <a:prstGeom prst="rect">
            <a:avLst/>
          </a:prstGeom>
        </p:spPr>
      </p:pic>
      <p:sp>
        <p:nvSpPr>
          <p:cNvPr id="28" name="Rectangle: Rounded Corners 27">
            <a:extLst>
              <a:ext uri="{FF2B5EF4-FFF2-40B4-BE49-F238E27FC236}">
                <a16:creationId xmlns:a16="http://schemas.microsoft.com/office/drawing/2014/main" id="{878A0F23-C1E3-425C-9D29-90E97FEED1D5}"/>
              </a:ext>
            </a:extLst>
          </p:cNvPr>
          <p:cNvSpPr/>
          <p:nvPr/>
        </p:nvSpPr>
        <p:spPr>
          <a:xfrm>
            <a:off x="3399034" y="8871626"/>
            <a:ext cx="4204667" cy="1000408"/>
          </a:xfrm>
          <a:prstGeom prst="roundRect">
            <a:avLst>
              <a:gd name="adj" fmla="val 711"/>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7B2BFCB-8A08-41D1-8C4F-B87635EBC560}"/>
              </a:ext>
            </a:extLst>
          </p:cNvPr>
          <p:cNvSpPr txBox="1"/>
          <p:nvPr/>
        </p:nvSpPr>
        <p:spPr>
          <a:xfrm>
            <a:off x="2851982" y="1532277"/>
            <a:ext cx="4802553" cy="1107996"/>
          </a:xfrm>
          <a:prstGeom prst="rect">
            <a:avLst/>
          </a:prstGeom>
          <a:noFill/>
        </p:spPr>
        <p:txBody>
          <a:bodyPr wrap="square" rtlCol="0">
            <a:spAutoFit/>
          </a:bodyPr>
          <a:lstStyle/>
          <a:p>
            <a:r>
              <a:rPr lang="en-US" sz="2400" dirty="0">
                <a:solidFill>
                  <a:srgbClr val="FFFFFF"/>
                </a:solidFill>
                <a:effectLst/>
                <a:latin typeface="Franklin Gothic Demi Cond" panose="020B0706030402020204" pitchFamily="34" charset="0"/>
                <a:ea typeface="Calibri" panose="020F0502020204030204" pitchFamily="34" charset="0"/>
                <a:cs typeface="Franklin Gothic Medium" panose="020B0603020102020204" pitchFamily="34" charset="0"/>
              </a:rPr>
              <a:t>Modeling ground-motion-induced failures in BES and NG assets</a:t>
            </a:r>
          </a:p>
          <a:p>
            <a:endParaRPr lang="en-US" dirty="0"/>
          </a:p>
        </p:txBody>
      </p:sp>
      <p:pic>
        <p:nvPicPr>
          <p:cNvPr id="27" name="Picture 26">
            <a:extLst>
              <a:ext uri="{FF2B5EF4-FFF2-40B4-BE49-F238E27FC236}">
                <a16:creationId xmlns:a16="http://schemas.microsoft.com/office/drawing/2014/main" id="{56A04149-813B-4DF7-B4DF-0F38D0764352}"/>
              </a:ext>
            </a:extLst>
          </p:cNvPr>
          <p:cNvPicPr/>
          <p:nvPr/>
        </p:nvPicPr>
        <p:blipFill>
          <a:blip r:embed="rId3" cstate="email">
            <a:extLst>
              <a:ext uri="{28A0092B-C50C-407E-A947-70E740481C1C}">
                <a14:useLocalDpi xmlns:a14="http://schemas.microsoft.com/office/drawing/2010/main"/>
              </a:ext>
            </a:extLst>
          </a:blip>
          <a:stretch>
            <a:fillRect/>
          </a:stretch>
        </p:blipFill>
        <p:spPr>
          <a:xfrm>
            <a:off x="822756" y="8319021"/>
            <a:ext cx="1709324" cy="1434947"/>
          </a:xfrm>
          <a:prstGeom prst="rect">
            <a:avLst/>
          </a:prstGeom>
        </p:spPr>
      </p:pic>
      <p:sp>
        <p:nvSpPr>
          <p:cNvPr id="21" name="TextBox 20">
            <a:extLst>
              <a:ext uri="{FF2B5EF4-FFF2-40B4-BE49-F238E27FC236}">
                <a16:creationId xmlns:a16="http://schemas.microsoft.com/office/drawing/2014/main" id="{1AF7079A-4AEB-45D5-983B-8F2A7D45CBE5}"/>
              </a:ext>
            </a:extLst>
          </p:cNvPr>
          <p:cNvSpPr txBox="1"/>
          <p:nvPr/>
        </p:nvSpPr>
        <p:spPr>
          <a:xfrm>
            <a:off x="188424" y="2189693"/>
            <a:ext cx="3126629" cy="797654"/>
          </a:xfrm>
          <a:prstGeom prst="rect">
            <a:avLst/>
          </a:prstGeom>
          <a:noFill/>
        </p:spPr>
        <p:txBody>
          <a:bodyPr wrap="square" rtlCol="0">
            <a:spAutoFit/>
          </a:bodyPr>
          <a:lstStyle/>
          <a:p>
            <a:pPr>
              <a:lnSpc>
                <a:spcPts val="110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3: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Active wildfire perimeter (in orange) near Phoenix, AZ on July 6, 2021. Electric transmission network is overlayed in blue. Fire is very near significant infrastructure to the north, and the current perimeter intersects a transmission corridor. </a:t>
            </a:r>
            <a:endParaRPr lang="en-US" sz="1000" kern="1400" dirty="0">
              <a:solidFill>
                <a:schemeClr val="tx1">
                  <a:lumMod val="50000"/>
                  <a:lumOff val="50000"/>
                </a:schemeClr>
              </a:solidFill>
              <a:latin typeface="Franklin Gothic Book" panose="020B05030201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A12F0367-7B85-4DC7-AD22-C14F6BB9B264}"/>
              </a:ext>
            </a:extLst>
          </p:cNvPr>
          <p:cNvSpPr txBox="1"/>
          <p:nvPr/>
        </p:nvSpPr>
        <p:spPr>
          <a:xfrm>
            <a:off x="3331184" y="343974"/>
            <a:ext cx="4204667" cy="8646598"/>
          </a:xfrm>
          <a:prstGeom prst="rect">
            <a:avLst/>
          </a:prstGeom>
          <a:noFill/>
        </p:spPr>
        <p:txBody>
          <a:bodyPr wrap="square" rtlCol="0">
            <a:spAutoFit/>
          </a:bodyPr>
          <a:lstStyle/>
          <a:p>
            <a:r>
              <a:rPr lang="en-US" sz="1000" spc="5" dirty="0">
                <a:solidFill>
                  <a:schemeClr val="tx1">
                    <a:lumMod val="50000"/>
                    <a:lumOff val="50000"/>
                  </a:schemeClr>
                </a:solidFill>
                <a:latin typeface="Franklin Gothic Book" panose="020B0503020102020204" pitchFamily="34" charset="0"/>
              </a:rPr>
              <a:t>NAERM visualization capabilities allow users to interactively explore how both current and forecasted wildfires may impact bulk electric, natural gas, and communications infrastructure. Figure 3 shows an example of electric power infrastructure east of the Phoenix metro area in conjunction with a large, active wildfire as of July 6 2021. NAERM wildfire analytics can be leveraged to compute and outage the set of infrastructure components that are within a user-specified distance of the active wildfire perimeter. Co-simulation of the resulting contingency could then assess potential impacts of wildfire perimeter growth. </a:t>
            </a:r>
          </a:p>
          <a:p>
            <a:endParaRPr lang="en-US" sz="1000" spc="5" dirty="0">
              <a:solidFill>
                <a:schemeClr val="tx1">
                  <a:lumMod val="50000"/>
                  <a:lumOff val="50000"/>
                </a:schemeClr>
              </a:solidFill>
              <a:latin typeface="Franklin Gothic Book" panose="020B0503020102020204" pitchFamily="34" charset="0"/>
            </a:endParaRPr>
          </a:p>
          <a:p>
            <a:r>
              <a:rPr lang="en-US" sz="1000" spc="5" dirty="0">
                <a:solidFill>
                  <a:schemeClr val="tx1">
                    <a:lumMod val="50000"/>
                    <a:lumOff val="50000"/>
                  </a:schemeClr>
                </a:solidFill>
                <a:latin typeface="Franklin Gothic Book" panose="020B0503020102020204" pitchFamily="34" charset="0"/>
              </a:rPr>
              <a:t>NAERM wildfire analytics additionally allows users to explore the impacts of </a:t>
            </a:r>
            <a:r>
              <a:rPr lang="en-US" sz="1000" i="1" spc="5" dirty="0">
                <a:solidFill>
                  <a:schemeClr val="tx1">
                    <a:lumMod val="50000"/>
                    <a:lumOff val="50000"/>
                  </a:schemeClr>
                </a:solidFill>
                <a:latin typeface="Franklin Gothic Book" panose="020B0503020102020204" pitchFamily="34" charset="0"/>
              </a:rPr>
              <a:t>forecasted</a:t>
            </a:r>
            <a:r>
              <a:rPr lang="en-US" sz="1000" spc="5" dirty="0">
                <a:solidFill>
                  <a:schemeClr val="tx1">
                    <a:lumMod val="50000"/>
                    <a:lumOff val="50000"/>
                  </a:schemeClr>
                </a:solidFill>
                <a:latin typeface="Franklin Gothic Book" panose="020B0503020102020204" pitchFamily="34" charset="0"/>
              </a:rPr>
              <a:t> wildfires – areas with high ignition risk – on bulk electric, natural gas, and communications infrastructure. Figure 4 shows an area with high wildfire ignition risk due to transmission component failure north of Los Angeles, CA on July 7 2021. The visualization indicates the potential for wildfires to impact two large 230kV lines. NAERM wildfire analytics can automatically compute impacted components, taking user-specified risk levels as input. As with active wildfires, we can co-simulate such contingencies using NAERM to determine potential impacts. </a:t>
            </a:r>
          </a:p>
          <a:p>
            <a:endParaRPr lang="en-US" sz="1000" spc="5" dirty="0">
              <a:solidFill>
                <a:schemeClr val="tx1">
                  <a:lumMod val="50000"/>
                  <a:lumOff val="50000"/>
                </a:schemeClr>
              </a:solidFill>
              <a:latin typeface="Franklin Gothic Book" panose="020B0503020102020204" pitchFamily="34" charset="0"/>
            </a:endParaRPr>
          </a:p>
          <a:p>
            <a:r>
              <a:rPr lang="en-US" sz="1000" spc="5" dirty="0">
                <a:solidFill>
                  <a:schemeClr val="tx1">
                    <a:lumMod val="50000"/>
                    <a:lumOff val="50000"/>
                  </a:schemeClr>
                </a:solidFill>
                <a:latin typeface="Franklin Gothic Book" panose="020B0503020102020204" pitchFamily="34" charset="0"/>
              </a:rPr>
              <a:t>Infrastructure mapping shown in Figures 3 and 4 is derived from both Energy Visuals Inc. Transmission Atlas® product [3] and HIFLD data.</a:t>
            </a:r>
          </a:p>
          <a:p>
            <a:endParaRPr lang="en-US" sz="1000" spc="5" dirty="0">
              <a:solidFill>
                <a:schemeClr val="tx1">
                  <a:lumMod val="50000"/>
                  <a:lumOff val="50000"/>
                </a:schemeClr>
              </a:solidFill>
              <a:latin typeface="Franklin Gothic Book" panose="020B0503020102020204" pitchFamily="34" charset="0"/>
            </a:endParaRPr>
          </a:p>
          <a:p>
            <a:r>
              <a:rPr lang="en-US" sz="1000" spc="5" dirty="0">
                <a:solidFill>
                  <a:schemeClr val="tx1">
                    <a:lumMod val="50000"/>
                    <a:lumOff val="50000"/>
                  </a:schemeClr>
                </a:solidFill>
                <a:latin typeface="Franklin Gothic Book" panose="020B0503020102020204" pitchFamily="34" charset="0"/>
              </a:rPr>
              <a:t>Figure 5 illustrates the results of a co-simulation following outages associated with a forecasted wildfire on transmission infrastructure for a region east of the California Bay Area. The forecasted wildfire impacts significant bulk electric, natural gas, and communications infrastructure in the depicted geographic region. Co-simulation results indicate the presence of significant voltage issues at transmission buses following the outages, which is suggestive of energy system risk or delivery failures. </a:t>
            </a:r>
          </a:p>
          <a:p>
            <a:endParaRPr lang="en-US" sz="1000" spc="5" dirty="0">
              <a:solidFill>
                <a:schemeClr val="tx1">
                  <a:lumMod val="50000"/>
                  <a:lumOff val="50000"/>
                </a:schemeClr>
              </a:solidFill>
              <a:latin typeface="Franklin Gothic Book" panose="020B0503020102020204" pitchFamily="34" charset="0"/>
            </a:endParaRPr>
          </a:p>
          <a:p>
            <a:pPr marL="0" marR="0">
              <a:lnSpc>
                <a:spcPts val="1350"/>
              </a:lnSpc>
              <a:spcBef>
                <a:spcPts val="800"/>
              </a:spcBef>
              <a:spcAft>
                <a:spcPts val="0"/>
              </a:spcAft>
            </a:pPr>
            <a:r>
              <a:rPr lang="en-US" sz="1000" b="1" kern="1400" dirty="0">
                <a:solidFill>
                  <a:schemeClr val="accent1"/>
                </a:solidFill>
                <a:effectLst/>
                <a:latin typeface="Franklin Gothic Book" panose="020B0503020102020204" pitchFamily="34" charset="0"/>
                <a:ea typeface="Times New Roman" panose="02020603050405020304" pitchFamily="18" charset="0"/>
                <a:cs typeface="Times New Roman" panose="02020603050405020304" pitchFamily="18" charset="0"/>
              </a:rPr>
              <a:t>Limitations and Extensions</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dirty="0">
                <a:solidFill>
                  <a:schemeClr val="tx1">
                    <a:lumMod val="50000"/>
                    <a:lumOff val="50000"/>
                  </a:schemeClr>
                </a:solidFill>
                <a:latin typeface="Franklin Gothic Book" panose="020B0503020102020204" pitchFamily="34" charset="0"/>
              </a:rPr>
              <a:t>Efforts are under way by the Pyregence Consortium to expand the geographic extent of the wildfire risk forecasts beyond California.</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spc="5" dirty="0">
                <a:solidFill>
                  <a:schemeClr val="tx1">
                    <a:lumMod val="50000"/>
                    <a:lumOff val="50000"/>
                  </a:schemeClr>
                </a:solidFill>
                <a:latin typeface="Franklin Gothic Book" panose="020B0503020102020204" pitchFamily="34" charset="0"/>
              </a:rPr>
              <a:t>The Pyregence wildfire risk forecasts do not provide information on the specific dynamics of hypothetical wildfire spread over time. Wildfire risk projections should be viewed simply as regions that are most likely to be impacted by wildfires in the short term (days ahead).</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spc="5" dirty="0">
                <a:solidFill>
                  <a:schemeClr val="tx1">
                    <a:lumMod val="50000"/>
                    <a:lumOff val="50000"/>
                  </a:schemeClr>
                </a:solidFill>
                <a:latin typeface="Franklin Gothic Book" panose="020B0503020102020204" pitchFamily="34" charset="0"/>
              </a:rPr>
              <a:t>The NIFC active wildfire perimeter dataset does not provide forecasted change in active wildfire perimeters over time. Pyregence does separately provide forecasts for the spread of active wildfires, so we may leverage this data in the near future. </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spc="5" dirty="0">
                <a:solidFill>
                  <a:schemeClr val="tx1">
                    <a:lumMod val="50000"/>
                    <a:lumOff val="50000"/>
                  </a:schemeClr>
                </a:solidFill>
                <a:latin typeface="Franklin Gothic Book" panose="020B0503020102020204" pitchFamily="34" charset="0"/>
              </a:rPr>
              <a:t>Due to the nature of the Pyregence and NIFC data currently utilized, the NAERM wildfire analytics capability is presently focused on the ability to provide short-term planning awareness of what infrastructure components are at risk given wildfire impacts – as opposed to providing hours-ahead situational awareness associated with progression of a specific fire.</a:t>
            </a:r>
          </a:p>
          <a:p>
            <a:pPr marL="173038" indent="-169863">
              <a:lnSpc>
                <a:spcPts val="1250"/>
              </a:lnSpc>
              <a:spcBef>
                <a:spcPts val="300"/>
              </a:spcBef>
              <a:spcAft>
                <a:spcPts val="400"/>
              </a:spcAft>
              <a:buClr>
                <a:srgbClr val="4F81BD"/>
              </a:buClr>
              <a:buSzPts val="900"/>
              <a:buFont typeface="Wingdings" panose="05000000000000000000" pitchFamily="2" charset="2"/>
              <a:buChar char=""/>
            </a:pPr>
            <a:r>
              <a:rPr lang="en-US" sz="1000" spc="5" dirty="0">
                <a:solidFill>
                  <a:schemeClr val="tx1">
                    <a:lumMod val="50000"/>
                    <a:lumOff val="50000"/>
                  </a:schemeClr>
                </a:solidFill>
                <a:latin typeface="Franklin Gothic Book" panose="020B0503020102020204" pitchFamily="34" charset="0"/>
              </a:rPr>
              <a:t>We are looking into improving the geolocations of infrastructure systems, e.g., more detailed routing paths for BES transmission lines.</a:t>
            </a:r>
          </a:p>
        </p:txBody>
      </p:sp>
      <p:sp>
        <p:nvSpPr>
          <p:cNvPr id="5" name="TextBox 4">
            <a:extLst>
              <a:ext uri="{FF2B5EF4-FFF2-40B4-BE49-F238E27FC236}">
                <a16:creationId xmlns:a16="http://schemas.microsoft.com/office/drawing/2014/main" id="{E3DD6D76-3DBF-4619-A23C-6FBC00A75CC4}"/>
              </a:ext>
            </a:extLst>
          </p:cNvPr>
          <p:cNvSpPr txBox="1"/>
          <p:nvPr/>
        </p:nvSpPr>
        <p:spPr>
          <a:xfrm>
            <a:off x="3518598" y="8978765"/>
            <a:ext cx="4135937" cy="784830"/>
          </a:xfrm>
          <a:prstGeom prst="rect">
            <a:avLst/>
          </a:prstGeom>
          <a:noFill/>
        </p:spPr>
        <p:txBody>
          <a:bodyPr wrap="square" rtlCol="0">
            <a:spAutoFit/>
          </a:bodyPr>
          <a:lstStyle/>
          <a:p>
            <a:pPr marL="0" marR="0">
              <a:lnSpc>
                <a:spcPts val="1350"/>
              </a:lnSpc>
              <a:spcBef>
                <a:spcPts val="800"/>
              </a:spcBef>
              <a:spcAft>
                <a:spcPts val="0"/>
              </a:spcAft>
            </a:pPr>
            <a:r>
              <a:rPr lang="en-US" sz="1000" b="1" kern="1400" dirty="0">
                <a:solidFill>
                  <a:schemeClr val="tx1">
                    <a:lumMod val="50000"/>
                    <a:lumOff val="50000"/>
                  </a:schemeClr>
                </a:solidFill>
                <a:effectLst/>
                <a:latin typeface="Franklin Gothic Medium Cond" panose="020B0606030402020204" pitchFamily="34" charset="0"/>
                <a:ea typeface="Times New Roman" panose="02020603050405020304" pitchFamily="18" charset="0"/>
                <a:cs typeface="Times New Roman" panose="02020603050405020304" pitchFamily="18" charset="0"/>
              </a:rPr>
              <a:t>References</a:t>
            </a:r>
          </a:p>
          <a:p>
            <a:pPr marL="115888" indent="-115888">
              <a:lnSpc>
                <a:spcPts val="1000"/>
              </a:lnSpc>
              <a:buFont typeface="+mj-lt"/>
              <a:buAutoNum type="arabicPeriod"/>
            </a:pP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Pyregence. “Near-term Wildfire Forecast.” https://pyregence.org/data </a:t>
            </a:r>
          </a:p>
          <a:p>
            <a:pPr marL="115888" indent="-115888">
              <a:lnSpc>
                <a:spcPts val="1000"/>
              </a:lnSpc>
              <a:buFont typeface="+mj-lt"/>
              <a:buAutoNum type="arabicPeriod"/>
            </a:pP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National Interagency Fire Center (NIFC). “Current Wildland Fire Perimeters.” https://data-nifc.opendata.arcgis.com/datasets/nifc::wfigs-current-wildland-fire-perimeters/about</a:t>
            </a:r>
          </a:p>
          <a:p>
            <a:pPr marL="115888" indent="-115888">
              <a:lnSpc>
                <a:spcPts val="1000"/>
              </a:lnSpc>
              <a:buFont typeface="+mj-lt"/>
              <a:buAutoNum type="arabicPeriod"/>
            </a:pPr>
            <a:r>
              <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rPr>
              <a:t> Energy Visuals. “Transmission Atlas.” https://www.energyvisuals.com/products/</a:t>
            </a:r>
            <a:r>
              <a:rPr lang="en-US" sz="900" kern="1400" dirty="0" err="1">
                <a:solidFill>
                  <a:schemeClr val="tx1">
                    <a:lumMod val="50000"/>
                    <a:lumOff val="50000"/>
                  </a:schemeClr>
                </a:solidFill>
                <a:latin typeface="Franklin Gothic Medium Cond" panose="020B0606030402020204" pitchFamily="34" charset="0"/>
                <a:cs typeface="Times New Roman" panose="02020603050405020304" pitchFamily="18" charset="0"/>
              </a:rPr>
              <a:t>ta.html</a:t>
            </a:r>
            <a:endParaRPr lang="en-US" sz="900" kern="1400" dirty="0">
              <a:solidFill>
                <a:schemeClr val="tx1">
                  <a:lumMod val="50000"/>
                  <a:lumOff val="50000"/>
                </a:schemeClr>
              </a:solidFill>
              <a:latin typeface="Franklin Gothic Medium Cond" panose="020B0606030402020204" pitchFamily="34" charset="0"/>
              <a:cs typeface="Times New Roman" panose="02020603050405020304" pitchFamily="18" charset="0"/>
            </a:endParaRPr>
          </a:p>
        </p:txBody>
      </p:sp>
      <p:sp>
        <p:nvSpPr>
          <p:cNvPr id="30" name="TextBox 29">
            <a:extLst>
              <a:ext uri="{FF2B5EF4-FFF2-40B4-BE49-F238E27FC236}">
                <a16:creationId xmlns:a16="http://schemas.microsoft.com/office/drawing/2014/main" id="{866D61FF-9351-FC4C-AD76-AA68CCF84887}"/>
              </a:ext>
            </a:extLst>
          </p:cNvPr>
          <p:cNvSpPr txBox="1"/>
          <p:nvPr/>
        </p:nvSpPr>
        <p:spPr>
          <a:xfrm>
            <a:off x="196607" y="4855745"/>
            <a:ext cx="3126629" cy="938719"/>
          </a:xfrm>
          <a:prstGeom prst="rect">
            <a:avLst/>
          </a:prstGeom>
          <a:noFill/>
        </p:spPr>
        <p:txBody>
          <a:bodyPr wrap="square" rtlCol="0">
            <a:spAutoFit/>
          </a:bodyPr>
          <a:lstStyle/>
          <a:p>
            <a:pPr>
              <a:lnSpc>
                <a:spcPts val="110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4: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Areas with high wildfire risk due to transmission system failures (orange) north of Los Angeles, CA on July 7, 2021. Electric transmission network is overlayed in blue. Projections indicate two large 230kV lines leading into Los Angles are at potential risk from wildfire.</a:t>
            </a:r>
          </a:p>
        </p:txBody>
      </p:sp>
      <p:sp>
        <p:nvSpPr>
          <p:cNvPr id="13" name="TextBox 12">
            <a:extLst>
              <a:ext uri="{FF2B5EF4-FFF2-40B4-BE49-F238E27FC236}">
                <a16:creationId xmlns:a16="http://schemas.microsoft.com/office/drawing/2014/main" id="{159DA14E-5247-E245-BE15-792F8786560A}"/>
              </a:ext>
            </a:extLst>
          </p:cNvPr>
          <p:cNvSpPr txBox="1"/>
          <p:nvPr/>
        </p:nvSpPr>
        <p:spPr>
          <a:xfrm>
            <a:off x="194930" y="7571488"/>
            <a:ext cx="3120124" cy="656590"/>
          </a:xfrm>
          <a:prstGeom prst="rect">
            <a:avLst/>
          </a:prstGeom>
          <a:noFill/>
        </p:spPr>
        <p:txBody>
          <a:bodyPr wrap="square" rtlCol="0">
            <a:spAutoFit/>
          </a:bodyPr>
          <a:lstStyle/>
          <a:p>
            <a:pPr>
              <a:lnSpc>
                <a:spcPts val="1100"/>
              </a:lnSpc>
            </a:pPr>
            <a:r>
              <a:rPr lang="en-US" sz="1000" b="1"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Figure 5: </a:t>
            </a:r>
            <a:r>
              <a:rPr lang="en-US" sz="1000" kern="1400" dirty="0">
                <a:solidFill>
                  <a:schemeClr val="tx1">
                    <a:lumMod val="50000"/>
                    <a:lumOff val="50000"/>
                  </a:schemeClr>
                </a:solidFill>
                <a:latin typeface="Franklin Gothic Book" panose="020B0503020102020204" pitchFamily="34" charset="0"/>
                <a:ea typeface="Times New Roman" panose="02020603050405020304" pitchFamily="18" charset="0"/>
                <a:cs typeface="Times New Roman" panose="02020603050405020304" pitchFamily="18" charset="0"/>
              </a:rPr>
              <a:t>Transmission bus voltage violations following contingencies induced by a forecasted wildfire, east of the California Bay Area. White and bright violet indicate buses with significant voltage issues.</a:t>
            </a:r>
          </a:p>
        </p:txBody>
      </p:sp>
      <p:pic>
        <p:nvPicPr>
          <p:cNvPr id="7" name="Picture 6">
            <a:extLst>
              <a:ext uri="{FF2B5EF4-FFF2-40B4-BE49-F238E27FC236}">
                <a16:creationId xmlns:a16="http://schemas.microsoft.com/office/drawing/2014/main" id="{B5071BBD-43D0-384F-A789-8E972CCFF3A5}"/>
              </a:ext>
            </a:extLst>
          </p:cNvPr>
          <p:cNvPicPr>
            <a:picLocks noChangeAspect="1"/>
          </p:cNvPicPr>
          <p:nvPr/>
        </p:nvPicPr>
        <p:blipFill>
          <a:blip r:embed="rId4"/>
          <a:stretch>
            <a:fillRect/>
          </a:stretch>
        </p:blipFill>
        <p:spPr>
          <a:xfrm>
            <a:off x="255926" y="5897999"/>
            <a:ext cx="2880360" cy="1650971"/>
          </a:xfrm>
          <a:prstGeom prst="rect">
            <a:avLst/>
          </a:prstGeom>
        </p:spPr>
      </p:pic>
      <p:pic>
        <p:nvPicPr>
          <p:cNvPr id="6" name="Picture 5" descr="Map&#10;&#10;Description automatically generated">
            <a:extLst>
              <a:ext uri="{FF2B5EF4-FFF2-40B4-BE49-F238E27FC236}">
                <a16:creationId xmlns:a16="http://schemas.microsoft.com/office/drawing/2014/main" id="{8274DAF0-08CE-5642-B874-FBFE00AB2A0D}"/>
              </a:ext>
            </a:extLst>
          </p:cNvPr>
          <p:cNvPicPr>
            <a:picLocks noChangeAspect="1"/>
          </p:cNvPicPr>
          <p:nvPr/>
        </p:nvPicPr>
        <p:blipFill rotWithShape="1">
          <a:blip r:embed="rId5">
            <a:extLst>
              <a:ext uri="{28A0092B-C50C-407E-A947-70E740481C1C}">
                <a14:useLocalDpi xmlns:a14="http://schemas.microsoft.com/office/drawing/2010/main" val="0"/>
              </a:ext>
            </a:extLst>
          </a:blip>
          <a:srcRect t="5256" b="12052"/>
          <a:stretch/>
        </p:blipFill>
        <p:spPr>
          <a:xfrm>
            <a:off x="247109" y="376057"/>
            <a:ext cx="2872361" cy="1791118"/>
          </a:xfrm>
          <a:prstGeom prst="rect">
            <a:avLst/>
          </a:prstGeom>
        </p:spPr>
      </p:pic>
      <p:pic>
        <p:nvPicPr>
          <p:cNvPr id="9" name="Picture 8" descr="Map&#10;&#10;Description automatically generated">
            <a:extLst>
              <a:ext uri="{FF2B5EF4-FFF2-40B4-BE49-F238E27FC236}">
                <a16:creationId xmlns:a16="http://schemas.microsoft.com/office/drawing/2014/main" id="{8D6DCC45-C616-B241-BF0D-2E6A682E5671}"/>
              </a:ext>
            </a:extLst>
          </p:cNvPr>
          <p:cNvPicPr>
            <a:picLocks noChangeAspect="1"/>
          </p:cNvPicPr>
          <p:nvPr/>
        </p:nvPicPr>
        <p:blipFill rotWithShape="1">
          <a:blip r:embed="rId6">
            <a:extLst>
              <a:ext uri="{28A0092B-C50C-407E-A947-70E740481C1C}">
                <a14:useLocalDpi xmlns:a14="http://schemas.microsoft.com/office/drawing/2010/main" val="0"/>
              </a:ext>
            </a:extLst>
          </a:blip>
          <a:srcRect t="10175" b="11639"/>
          <a:stretch/>
        </p:blipFill>
        <p:spPr>
          <a:xfrm>
            <a:off x="247109" y="3060232"/>
            <a:ext cx="2879586" cy="1770529"/>
          </a:xfrm>
          <a:prstGeom prst="rect">
            <a:avLst/>
          </a:prstGeom>
        </p:spPr>
      </p:pic>
    </p:spTree>
    <p:extLst>
      <p:ext uri="{BB962C8B-B14F-4D97-AF65-F5344CB8AC3E}">
        <p14:creationId xmlns:p14="http://schemas.microsoft.com/office/powerpoint/2010/main" val="12027441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2021</TotalTime>
  <Words>2153</Words>
  <Application>Microsoft Macintosh PowerPoint</Application>
  <PresentationFormat>Custom</PresentationFormat>
  <Paragraphs>71</Paragraphs>
  <Slides>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vt:i4>
      </vt:variant>
    </vt:vector>
  </HeadingPairs>
  <TitlesOfParts>
    <vt:vector size="14" baseType="lpstr">
      <vt:lpstr>Arial</vt:lpstr>
      <vt:lpstr>Calibri</vt:lpstr>
      <vt:lpstr>Calibri Light</vt:lpstr>
      <vt:lpstr>Franklin Gothic Book</vt:lpstr>
      <vt:lpstr>Franklin Gothic Demi</vt:lpstr>
      <vt:lpstr>Franklin Gothic Demi Cond</vt:lpstr>
      <vt:lpstr>Franklin Gothic Medium</vt:lpstr>
      <vt:lpstr>Franklin Gothic Medium Cond</vt:lpstr>
      <vt:lpstr>Wingdings</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Jaing, Crystal J.</dc:creator>
  <cp:lastModifiedBy>Watson, Jean-Paul</cp:lastModifiedBy>
  <cp:revision>157</cp:revision>
  <dcterms:created xsi:type="dcterms:W3CDTF">2020-02-13T22:43:52Z</dcterms:created>
  <dcterms:modified xsi:type="dcterms:W3CDTF">2021-07-27T22:49:46Z</dcterms:modified>
</cp:coreProperties>
</file>