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742" r:id="rId2"/>
    <p:sldMasterId id="2147483754" r:id="rId3"/>
    <p:sldMasterId id="2147483769" r:id="rId4"/>
    <p:sldMasterId id="2147483779" r:id="rId5"/>
  </p:sldMasterIdLst>
  <p:notesMasterIdLst>
    <p:notesMasterId r:id="rId67"/>
  </p:notesMasterIdLst>
  <p:sldIdLst>
    <p:sldId id="304" r:id="rId6"/>
    <p:sldId id="499" r:id="rId7"/>
    <p:sldId id="595" r:id="rId8"/>
    <p:sldId id="505" r:id="rId9"/>
    <p:sldId id="506" r:id="rId10"/>
    <p:sldId id="507" r:id="rId11"/>
    <p:sldId id="594" r:id="rId12"/>
    <p:sldId id="508" r:id="rId13"/>
    <p:sldId id="548" r:id="rId14"/>
    <p:sldId id="596" r:id="rId15"/>
    <p:sldId id="504" r:id="rId16"/>
    <p:sldId id="561" r:id="rId17"/>
    <p:sldId id="562" r:id="rId18"/>
    <p:sldId id="550" r:id="rId19"/>
    <p:sldId id="599" r:id="rId20"/>
    <p:sldId id="600" r:id="rId21"/>
    <p:sldId id="522" r:id="rId22"/>
    <p:sldId id="585" r:id="rId23"/>
    <p:sldId id="586" r:id="rId24"/>
    <p:sldId id="587" r:id="rId25"/>
    <p:sldId id="588" r:id="rId26"/>
    <p:sldId id="589" r:id="rId27"/>
    <p:sldId id="601" r:id="rId28"/>
    <p:sldId id="524" r:id="rId29"/>
    <p:sldId id="474" r:id="rId30"/>
    <p:sldId id="419" r:id="rId31"/>
    <p:sldId id="453" r:id="rId32"/>
    <p:sldId id="423" r:id="rId33"/>
    <p:sldId id="424" r:id="rId34"/>
    <p:sldId id="426" r:id="rId35"/>
    <p:sldId id="455" r:id="rId36"/>
    <p:sldId id="427" r:id="rId37"/>
    <p:sldId id="381" r:id="rId38"/>
    <p:sldId id="430" r:id="rId39"/>
    <p:sldId id="342" r:id="rId40"/>
    <p:sldId id="602" r:id="rId41"/>
    <p:sldId id="349" r:id="rId42"/>
    <p:sldId id="387" r:id="rId43"/>
    <p:sldId id="388" r:id="rId44"/>
    <p:sldId id="389" r:id="rId45"/>
    <p:sldId id="390" r:id="rId46"/>
    <p:sldId id="441" r:id="rId47"/>
    <p:sldId id="442" r:id="rId48"/>
    <p:sldId id="431" r:id="rId49"/>
    <p:sldId id="433" r:id="rId50"/>
    <p:sldId id="473" r:id="rId51"/>
    <p:sldId id="526" r:id="rId52"/>
    <p:sldId id="603" r:id="rId53"/>
    <p:sldId id="604" r:id="rId54"/>
    <p:sldId id="605" r:id="rId55"/>
    <p:sldId id="606" r:id="rId56"/>
    <p:sldId id="607" r:id="rId57"/>
    <p:sldId id="444" r:id="rId58"/>
    <p:sldId id="445" r:id="rId59"/>
    <p:sldId id="366" r:id="rId60"/>
    <p:sldId id="582" r:id="rId61"/>
    <p:sldId id="544" r:id="rId62"/>
    <p:sldId id="543" r:id="rId63"/>
    <p:sldId id="448" r:id="rId64"/>
    <p:sldId id="449" r:id="rId65"/>
    <p:sldId id="450" r:id="rId6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CC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609A4F-6A01-43ED-B9A9-3D2F068DCEBD}">
  <a:tblStyle styleId="{C3609A4F-6A01-43ED-B9A9-3D2F068DCEBD}"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25400" cap="flat" cmpd="sng">
              <a:solidFill>
                <a:schemeClr val="dk1"/>
              </a:solidFill>
              <a:prstDash val="solid"/>
              <a:round/>
              <a:headEnd type="none" w="med" len="med"/>
              <a:tailEnd type="none" w="med" len="med"/>
            </a:ln>
          </a:top>
          <a:bottom>
            <a:ln w="25400" cap="flat" cmpd="sng">
              <a:solidFill>
                <a:schemeClr val="dk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chemeClr val="lt1"/>
          </a:solidFill>
        </a:fill>
      </a:tcStyle>
    </a:wholeTbl>
    <a:band1H>
      <a:tcStyle>
        <a:tcBdr/>
        <a:fill>
          <a:solidFill>
            <a:srgbClr val="E6E6E6"/>
          </a:solidFill>
        </a:fill>
      </a:tcStyle>
    </a:band1H>
    <a:band1V>
      <a:tcStyle>
        <a:tcBdr/>
        <a:fill>
          <a:solidFill>
            <a:srgbClr val="E6E6E6"/>
          </a:solidFill>
        </a:fill>
      </a:tcStyle>
    </a:band1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tcStyle>
        <a:tcBdr>
          <a:top>
            <a:ln w="50800" cap="flat" cmpd="sng">
              <a:solidFill>
                <a:schemeClr val="dk1"/>
              </a:solidFill>
              <a:prstDash val="solid"/>
              <a:round/>
              <a:headEnd type="none" w="med" len="med"/>
              <a:tailEnd type="none" w="med" len="med"/>
            </a:ln>
          </a:top>
        </a:tcBdr>
        <a:fill>
          <a:solidFill>
            <a:schemeClr val="lt1"/>
          </a:solidFill>
        </a:fill>
      </a:tcStyle>
    </a:lastRow>
    <a:seCell>
      <a:tcTxStyle b="on" i="off">
        <a:font>
          <a:latin typeface="Arial"/>
          <a:ea typeface="Arial"/>
          <a:cs typeface="Arial"/>
        </a:font>
        <a:schemeClr val="dk1"/>
      </a:tcTxStyle>
      <a:tcStyle>
        <a:tcBdr/>
      </a:tcStyle>
    </a:seCell>
    <a:swCell>
      <a:tcTxStyle b="on" i="off">
        <a:font>
          <a:latin typeface="Arial"/>
          <a:ea typeface="Arial"/>
          <a:cs typeface="Arial"/>
        </a:font>
        <a:schemeClr val="dk1"/>
      </a:tcTxStyle>
      <a:tcStyle>
        <a:tcBdr/>
      </a:tcStyle>
    </a:swCell>
    <a:firstRow>
      <a:tcTxStyle b="on" i="off">
        <a:font>
          <a:latin typeface="Arial"/>
          <a:ea typeface="Arial"/>
          <a:cs typeface="Arial"/>
        </a:font>
        <a:schemeClr val="lt1"/>
      </a:tcTxStyle>
      <a:tcStyle>
        <a:tcBdr>
          <a:bottom>
            <a:ln w="25400" cap="flat" cmpd="sng">
              <a:solidFill>
                <a:schemeClr val="dk1"/>
              </a:solidFill>
              <a:prstDash val="solid"/>
              <a:round/>
              <a:headEnd type="none" w="med" len="med"/>
              <a:tailEnd type="none" w="med" len="med"/>
            </a:ln>
          </a:bottom>
        </a:tcBdr>
        <a:fill>
          <a:solidFill>
            <a:schemeClr val="accent5"/>
          </a:solidFill>
        </a:fill>
      </a:tcStyle>
    </a:firstRow>
  </a:tblStyle>
  <a:tblStyle styleId="{197B44DD-E449-4C2E-BC9A-B673812A3562}" styleName="Table_1">
    <a:wholeTbl>
      <a:tcTxStyle b="off" i="off">
        <a:font>
          <a:latin typeface="Arial"/>
          <a:ea typeface="Arial"/>
          <a:cs typeface="Arial"/>
        </a:font>
        <a:schemeClr val="dk1"/>
      </a:tcTxStyle>
      <a:tcStyle>
        <a:tcBdr>
          <a:left>
            <a:ln w="12700" cap="flat" cmpd="sng">
              <a:solidFill>
                <a:schemeClr val="accent5"/>
              </a:solidFill>
              <a:prstDash val="solid"/>
              <a:round/>
              <a:headEnd type="none" w="med" len="med"/>
              <a:tailEnd type="none" w="med" len="med"/>
            </a:ln>
          </a:left>
          <a:right>
            <a:ln w="12700" cap="flat" cmpd="sng">
              <a:solidFill>
                <a:schemeClr val="accent5"/>
              </a:solidFill>
              <a:prstDash val="solid"/>
              <a:round/>
              <a:headEnd type="none" w="med" len="med"/>
              <a:tailEnd type="none" w="med" len="med"/>
            </a:ln>
          </a:right>
          <a:top>
            <a:ln w="12700" cap="flat" cmpd="sng">
              <a:solidFill>
                <a:schemeClr val="accent5"/>
              </a:solidFill>
              <a:prstDash val="solid"/>
              <a:round/>
              <a:headEnd type="none" w="med" len="med"/>
              <a:tailEnd type="none" w="med" len="med"/>
            </a:ln>
          </a:top>
          <a:bottom>
            <a:ln w="12700" cap="flat" cmpd="sng">
              <a:solidFill>
                <a:schemeClr val="accent5"/>
              </a:solidFill>
              <a:prstDash val="solid"/>
              <a:round/>
              <a:headEnd type="none" w="med" len="med"/>
              <a:tailEnd type="none" w="med" len="med"/>
            </a:ln>
          </a:bottom>
          <a:insideH>
            <a:ln w="12700" cap="flat" cmpd="sng">
              <a:solidFill>
                <a:schemeClr val="accent5"/>
              </a:solidFill>
              <a:prstDash val="solid"/>
              <a:round/>
              <a:headEnd type="none" w="med" len="med"/>
              <a:tailEnd type="none" w="med" len="med"/>
            </a:ln>
          </a:insideH>
          <a:insideV>
            <a:ln w="12700" cap="flat" cmpd="sng">
              <a:solidFill>
                <a:schemeClr val="accent5"/>
              </a:solidFill>
              <a:prstDash val="solid"/>
              <a:round/>
              <a:headEnd type="none" w="med" len="med"/>
              <a:tailEnd type="none" w="med" len="med"/>
            </a:ln>
          </a:insideV>
        </a:tcBdr>
        <a:fill>
          <a:solidFill>
            <a:srgbClr val="FFFFFF">
              <a:alpha val="0"/>
            </a:srgbClr>
          </a:solid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accent5"/>
              </a:solidFill>
              <a:prstDash val="solid"/>
              <a:round/>
              <a:headEnd type="none" w="med" len="med"/>
              <a:tailEnd type="none" w="med" len="med"/>
            </a:ln>
          </a:bottom>
        </a:tcBdr>
        <a:fill>
          <a:solidFill>
            <a:srgbClr val="FFFFFF">
              <a:alpha val="0"/>
            </a:srgb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2"/>
    <p:restoredTop sz="94043"/>
  </p:normalViewPr>
  <p:slideViewPr>
    <p:cSldViewPr snapToGrid="0" snapToObjects="1">
      <p:cViewPr varScale="1">
        <p:scale>
          <a:sx n="89" d="100"/>
          <a:sy n="89" d="100"/>
        </p:scale>
        <p:origin x="856" y="1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9937A6-D41B-4F4C-9A09-A442EA6332DE}"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77082ED6-6AF2-5142-85A7-6E1AA0FEBEF9}">
      <dgm:prSet phldrT="[Text]"/>
      <dgm:spPr/>
      <dgm:t>
        <a:bodyPr/>
        <a:lstStyle/>
        <a:p>
          <a:r>
            <a:rPr lang="en-US"/>
            <a:t>Problem Formulation</a:t>
          </a:r>
        </a:p>
      </dgm:t>
    </dgm:pt>
    <dgm:pt modelId="{6998CD20-F0DD-DC41-89B9-C8CD0FE1E980}" type="parTrans" cxnId="{10858504-7A08-FB46-BF15-D32ED6A86C05}">
      <dgm:prSet/>
      <dgm:spPr/>
      <dgm:t>
        <a:bodyPr/>
        <a:lstStyle/>
        <a:p>
          <a:endParaRPr lang="en-US"/>
        </a:p>
      </dgm:t>
    </dgm:pt>
    <dgm:pt modelId="{EB51F167-88D6-7642-B620-696CF31946BD}" type="sibTrans" cxnId="{10858504-7A08-FB46-BF15-D32ED6A86C05}">
      <dgm:prSet/>
      <dgm:spPr/>
      <dgm:t>
        <a:bodyPr/>
        <a:lstStyle/>
        <a:p>
          <a:endParaRPr lang="en-US"/>
        </a:p>
      </dgm:t>
    </dgm:pt>
    <dgm:pt modelId="{9B7CA8C9-B2A1-A44C-9DFE-CFA8EAA30883}">
      <dgm:prSet phldrT="[Text]"/>
      <dgm:spPr/>
      <dgm:t>
        <a:bodyPr/>
        <a:lstStyle/>
        <a:p>
          <a:r>
            <a:rPr lang="en-US"/>
            <a:t>What's the task?</a:t>
          </a:r>
        </a:p>
      </dgm:t>
    </dgm:pt>
    <dgm:pt modelId="{57BC12EF-64FB-B245-8F8B-E4E20CAD7A27}" type="parTrans" cxnId="{A754CE6B-C3DA-CF44-A297-C1EF650ACD2D}">
      <dgm:prSet/>
      <dgm:spPr/>
      <dgm:t>
        <a:bodyPr/>
        <a:lstStyle/>
        <a:p>
          <a:endParaRPr lang="en-US"/>
        </a:p>
      </dgm:t>
    </dgm:pt>
    <dgm:pt modelId="{C2000D05-D8E2-3148-8B5E-256080440FEA}" type="sibTrans" cxnId="{A754CE6B-C3DA-CF44-A297-C1EF650ACD2D}">
      <dgm:prSet/>
      <dgm:spPr/>
      <dgm:t>
        <a:bodyPr/>
        <a:lstStyle/>
        <a:p>
          <a:endParaRPr lang="en-US"/>
        </a:p>
      </dgm:t>
    </dgm:pt>
    <dgm:pt modelId="{56F67084-80BD-934B-8006-6F175DA2937E}">
      <dgm:prSet phldrT="[Text]"/>
      <dgm:spPr/>
      <dgm:t>
        <a:bodyPr/>
        <a:lstStyle/>
        <a:p>
          <a:r>
            <a:rPr lang="en-US"/>
            <a:t>Data Preparation</a:t>
          </a:r>
        </a:p>
      </dgm:t>
    </dgm:pt>
    <dgm:pt modelId="{2220A3BC-456B-9741-B962-E132C5CA1B2D}" type="parTrans" cxnId="{14AC24FE-FA9B-2648-AFBC-71344EEF8A03}">
      <dgm:prSet/>
      <dgm:spPr/>
      <dgm:t>
        <a:bodyPr/>
        <a:lstStyle/>
        <a:p>
          <a:endParaRPr lang="en-US"/>
        </a:p>
      </dgm:t>
    </dgm:pt>
    <dgm:pt modelId="{9CCC4027-F784-944E-A299-BB6142D7B26F}" type="sibTrans" cxnId="{14AC24FE-FA9B-2648-AFBC-71344EEF8A03}">
      <dgm:prSet/>
      <dgm:spPr/>
      <dgm:t>
        <a:bodyPr/>
        <a:lstStyle/>
        <a:p>
          <a:endParaRPr lang="en-US"/>
        </a:p>
      </dgm:t>
    </dgm:pt>
    <dgm:pt modelId="{5574212D-D615-CF42-ADA1-10460B24D300}">
      <dgm:prSet phldrT="[Text]"/>
      <dgm:spPr/>
      <dgm:t>
        <a:bodyPr/>
        <a:lstStyle/>
        <a:p>
          <a:r>
            <a:rPr lang="en-US"/>
            <a:t>Gather</a:t>
          </a:r>
        </a:p>
      </dgm:t>
    </dgm:pt>
    <dgm:pt modelId="{60E3A57F-5B3B-1344-96E8-F0EB77ED8C67}" type="parTrans" cxnId="{F0FD17BA-BC4F-8041-BC2D-EB2885622AEB}">
      <dgm:prSet/>
      <dgm:spPr/>
      <dgm:t>
        <a:bodyPr/>
        <a:lstStyle/>
        <a:p>
          <a:endParaRPr lang="en-US"/>
        </a:p>
      </dgm:t>
    </dgm:pt>
    <dgm:pt modelId="{B311D1A5-65BF-9B46-8FB7-2E60EC155C3B}" type="sibTrans" cxnId="{F0FD17BA-BC4F-8041-BC2D-EB2885622AEB}">
      <dgm:prSet/>
      <dgm:spPr/>
      <dgm:t>
        <a:bodyPr/>
        <a:lstStyle/>
        <a:p>
          <a:endParaRPr lang="en-US"/>
        </a:p>
      </dgm:t>
    </dgm:pt>
    <dgm:pt modelId="{F21EABF7-F8AB-4644-8D4C-C3D93BAEDB03}">
      <dgm:prSet phldrT="[Text]"/>
      <dgm:spPr/>
      <dgm:t>
        <a:bodyPr/>
        <a:lstStyle/>
        <a:p>
          <a:r>
            <a:rPr lang="en-US"/>
            <a:t>Model Training</a:t>
          </a:r>
        </a:p>
      </dgm:t>
    </dgm:pt>
    <dgm:pt modelId="{8C59744B-C4CB-6E4A-8DCE-02EC0BF25D55}" type="parTrans" cxnId="{DA6DBCB8-B6B7-B547-9261-B7EB9416B84B}">
      <dgm:prSet/>
      <dgm:spPr/>
      <dgm:t>
        <a:bodyPr/>
        <a:lstStyle/>
        <a:p>
          <a:endParaRPr lang="en-US"/>
        </a:p>
      </dgm:t>
    </dgm:pt>
    <dgm:pt modelId="{D8D15D55-35FA-094A-8FDB-C3A061050700}" type="sibTrans" cxnId="{DA6DBCB8-B6B7-B547-9261-B7EB9416B84B}">
      <dgm:prSet/>
      <dgm:spPr/>
      <dgm:t>
        <a:bodyPr/>
        <a:lstStyle/>
        <a:p>
          <a:endParaRPr lang="en-US"/>
        </a:p>
      </dgm:t>
    </dgm:pt>
    <dgm:pt modelId="{756109AC-22D8-D340-80E7-54EFFE2A9115}">
      <dgm:prSet phldrT="[Text]"/>
      <dgm:spPr/>
      <dgm:t>
        <a:bodyPr/>
        <a:lstStyle/>
        <a:p>
          <a:r>
            <a:rPr lang="en-US"/>
            <a:t>Develop Model</a:t>
          </a:r>
        </a:p>
      </dgm:t>
    </dgm:pt>
    <dgm:pt modelId="{ADC9FCED-FA90-7942-AFA8-8209CA8B73D8}" type="parTrans" cxnId="{56EA816C-5D21-6543-8CCF-6BD8F8E33260}">
      <dgm:prSet/>
      <dgm:spPr/>
      <dgm:t>
        <a:bodyPr/>
        <a:lstStyle/>
        <a:p>
          <a:endParaRPr lang="en-US"/>
        </a:p>
      </dgm:t>
    </dgm:pt>
    <dgm:pt modelId="{321EE501-A9B2-3343-B525-DBC432C4C9DE}" type="sibTrans" cxnId="{56EA816C-5D21-6543-8CCF-6BD8F8E33260}">
      <dgm:prSet/>
      <dgm:spPr/>
      <dgm:t>
        <a:bodyPr/>
        <a:lstStyle/>
        <a:p>
          <a:endParaRPr lang="en-US"/>
        </a:p>
      </dgm:t>
    </dgm:pt>
    <dgm:pt modelId="{3E237AB6-2F02-2B4C-912B-D7E2A19A226F}">
      <dgm:prSet phldrT="[Text]"/>
      <dgm:spPr/>
      <dgm:t>
        <a:bodyPr/>
        <a:lstStyle/>
        <a:p>
          <a:r>
            <a:rPr lang="en-US"/>
            <a:t>Is ML the right approach?</a:t>
          </a:r>
        </a:p>
      </dgm:t>
    </dgm:pt>
    <dgm:pt modelId="{49D66E0C-A181-5A4F-ACEE-B1FC00385C16}" type="parTrans" cxnId="{797396FD-C028-CF49-9992-88DA1DD12027}">
      <dgm:prSet/>
      <dgm:spPr/>
      <dgm:t>
        <a:bodyPr/>
        <a:lstStyle/>
        <a:p>
          <a:endParaRPr lang="en-US"/>
        </a:p>
      </dgm:t>
    </dgm:pt>
    <dgm:pt modelId="{C5204671-9945-4647-BEC8-36AF39D5EDC6}" type="sibTrans" cxnId="{797396FD-C028-CF49-9992-88DA1DD12027}">
      <dgm:prSet/>
      <dgm:spPr/>
      <dgm:t>
        <a:bodyPr/>
        <a:lstStyle/>
        <a:p>
          <a:endParaRPr lang="en-US"/>
        </a:p>
      </dgm:t>
    </dgm:pt>
    <dgm:pt modelId="{FE033C04-A7A2-6842-B106-DAB2CCD0ECA0}">
      <dgm:prSet phldrT="[Text]"/>
      <dgm:spPr/>
      <dgm:t>
        <a:bodyPr/>
        <a:lstStyle/>
        <a:p>
          <a:r>
            <a:rPr lang="en-US"/>
            <a:t>Success metrics?</a:t>
          </a:r>
        </a:p>
      </dgm:t>
    </dgm:pt>
    <dgm:pt modelId="{23B7562B-59A3-9E43-852C-81023A456D8D}" type="parTrans" cxnId="{BC54E6BD-C8A6-E245-9318-CFBDECC81625}">
      <dgm:prSet/>
      <dgm:spPr/>
      <dgm:t>
        <a:bodyPr/>
        <a:lstStyle/>
        <a:p>
          <a:endParaRPr lang="en-US"/>
        </a:p>
      </dgm:t>
    </dgm:pt>
    <dgm:pt modelId="{43BC5AB2-8313-9C45-A368-012623892CF0}" type="sibTrans" cxnId="{BC54E6BD-C8A6-E245-9318-CFBDECC81625}">
      <dgm:prSet/>
      <dgm:spPr/>
      <dgm:t>
        <a:bodyPr/>
        <a:lstStyle/>
        <a:p>
          <a:endParaRPr lang="en-US"/>
        </a:p>
      </dgm:t>
    </dgm:pt>
    <dgm:pt modelId="{863D78A5-89A7-5640-9895-8560DB5EF17B}">
      <dgm:prSet phldrT="[Text]"/>
      <dgm:spPr/>
      <dgm:t>
        <a:bodyPr/>
        <a:lstStyle/>
        <a:p>
          <a:r>
            <a:rPr lang="en-US"/>
            <a:t>Clean</a:t>
          </a:r>
        </a:p>
      </dgm:t>
    </dgm:pt>
    <dgm:pt modelId="{69192C3E-15CB-1F44-9AB8-7DB8E781B993}" type="parTrans" cxnId="{4AC04F13-FCD0-0546-AE80-73DFB73EC558}">
      <dgm:prSet/>
      <dgm:spPr/>
      <dgm:t>
        <a:bodyPr/>
        <a:lstStyle/>
        <a:p>
          <a:endParaRPr lang="en-US"/>
        </a:p>
      </dgm:t>
    </dgm:pt>
    <dgm:pt modelId="{C5B99334-8A83-4742-9C0F-87357085D0C3}" type="sibTrans" cxnId="{4AC04F13-FCD0-0546-AE80-73DFB73EC558}">
      <dgm:prSet/>
      <dgm:spPr/>
      <dgm:t>
        <a:bodyPr/>
        <a:lstStyle/>
        <a:p>
          <a:endParaRPr lang="en-US"/>
        </a:p>
      </dgm:t>
    </dgm:pt>
    <dgm:pt modelId="{61CD4925-FD85-354C-BD9A-AD63E3C29E45}">
      <dgm:prSet phldrT="[Text]"/>
      <dgm:spPr/>
      <dgm:t>
        <a:bodyPr/>
        <a:lstStyle/>
        <a:p>
          <a:r>
            <a:rPr lang="en-US"/>
            <a:t>Engineer features</a:t>
          </a:r>
        </a:p>
      </dgm:t>
    </dgm:pt>
    <dgm:pt modelId="{41BFEA6C-1CE8-E948-9AD4-D4752BA61467}" type="parTrans" cxnId="{B0773A07-D3EE-8149-BD1C-589980BF0B14}">
      <dgm:prSet/>
      <dgm:spPr/>
      <dgm:t>
        <a:bodyPr/>
        <a:lstStyle/>
        <a:p>
          <a:endParaRPr lang="en-US"/>
        </a:p>
      </dgm:t>
    </dgm:pt>
    <dgm:pt modelId="{6D09DD94-BF4F-644A-8D9B-78F3C8718F8B}" type="sibTrans" cxnId="{B0773A07-D3EE-8149-BD1C-589980BF0B14}">
      <dgm:prSet/>
      <dgm:spPr/>
      <dgm:t>
        <a:bodyPr/>
        <a:lstStyle/>
        <a:p>
          <a:endParaRPr lang="en-US"/>
        </a:p>
      </dgm:t>
    </dgm:pt>
    <dgm:pt modelId="{F180F6DF-571F-E540-A757-193A39ED11A1}">
      <dgm:prSet phldrT="[Text]"/>
      <dgm:spPr/>
      <dgm:t>
        <a:bodyPr/>
        <a:lstStyle/>
        <a:p>
          <a:r>
            <a:rPr lang="en-US"/>
            <a:t>Model Deployment</a:t>
          </a:r>
        </a:p>
      </dgm:t>
    </dgm:pt>
    <dgm:pt modelId="{4979550A-CF5C-4D46-91A0-27328B9AD026}" type="parTrans" cxnId="{E09363ED-FB1C-6647-9ED1-0ADC39DB2667}">
      <dgm:prSet/>
      <dgm:spPr/>
      <dgm:t>
        <a:bodyPr/>
        <a:lstStyle/>
        <a:p>
          <a:endParaRPr lang="en-US"/>
        </a:p>
      </dgm:t>
    </dgm:pt>
    <dgm:pt modelId="{B00BA136-1C7F-5644-9297-58F6D7F07C16}" type="sibTrans" cxnId="{E09363ED-FB1C-6647-9ED1-0ADC39DB2667}">
      <dgm:prSet/>
      <dgm:spPr/>
      <dgm:t>
        <a:bodyPr/>
        <a:lstStyle/>
        <a:p>
          <a:endParaRPr lang="en-US"/>
        </a:p>
      </dgm:t>
    </dgm:pt>
    <dgm:pt modelId="{F0DF147F-CE12-8844-8DDD-8DE9C3554665}">
      <dgm:prSet phldrT="[Text]"/>
      <dgm:spPr/>
      <dgm:t>
        <a:bodyPr/>
        <a:lstStyle/>
        <a:p>
          <a:r>
            <a:rPr lang="en-US"/>
            <a:t>Explore</a:t>
          </a:r>
        </a:p>
      </dgm:t>
    </dgm:pt>
    <dgm:pt modelId="{5656B7B8-8DF2-8D47-9EA4-E3413354EA67}" type="parTrans" cxnId="{003CFDEB-15AE-A843-A4E5-31B02784DE03}">
      <dgm:prSet/>
      <dgm:spPr/>
      <dgm:t>
        <a:bodyPr/>
        <a:lstStyle/>
        <a:p>
          <a:endParaRPr lang="en-US"/>
        </a:p>
      </dgm:t>
    </dgm:pt>
    <dgm:pt modelId="{7F95E7EB-2BC1-EB4C-86CC-69E7CB385867}" type="sibTrans" cxnId="{003CFDEB-15AE-A843-A4E5-31B02784DE03}">
      <dgm:prSet/>
      <dgm:spPr/>
      <dgm:t>
        <a:bodyPr/>
        <a:lstStyle/>
        <a:p>
          <a:endParaRPr lang="en-US"/>
        </a:p>
      </dgm:t>
    </dgm:pt>
    <dgm:pt modelId="{540DB6A7-7602-1A4B-AC77-B99DA30EBFA7}">
      <dgm:prSet phldrT="[Text]"/>
      <dgm:spPr/>
      <dgm:t>
        <a:bodyPr/>
        <a:lstStyle/>
        <a:p>
          <a:r>
            <a:rPr lang="en-US"/>
            <a:t>Pre-Process</a:t>
          </a:r>
        </a:p>
      </dgm:t>
    </dgm:pt>
    <dgm:pt modelId="{C5C609E3-A0B7-0A48-B65F-EDB4E2B8BE81}" type="parTrans" cxnId="{2D151CD4-C8C9-5F43-9051-50D097C93FED}">
      <dgm:prSet/>
      <dgm:spPr/>
    </dgm:pt>
    <dgm:pt modelId="{AFBF4CC6-D4A6-0A45-9FAB-AE9067D8DB48}" type="sibTrans" cxnId="{2D151CD4-C8C9-5F43-9051-50D097C93FED}">
      <dgm:prSet/>
      <dgm:spPr/>
    </dgm:pt>
    <dgm:pt modelId="{93DE9485-28F6-2948-AA8F-985EA7D38165}">
      <dgm:prSet phldrT="[Text]"/>
      <dgm:spPr/>
      <dgm:t>
        <a:bodyPr/>
        <a:lstStyle/>
        <a:p>
          <a:r>
            <a:rPr lang="en-US"/>
            <a:t>Train</a:t>
          </a:r>
        </a:p>
      </dgm:t>
    </dgm:pt>
    <dgm:pt modelId="{9AC1E01C-64B1-CD4B-B321-875206B82D23}" type="parTrans" cxnId="{9C676BCD-8E52-C445-8975-72768A755ECB}">
      <dgm:prSet/>
      <dgm:spPr/>
    </dgm:pt>
    <dgm:pt modelId="{BEE2ECD4-27C0-9D41-AAB8-CD8E4C2B1AB6}" type="sibTrans" cxnId="{9C676BCD-8E52-C445-8975-72768A755ECB}">
      <dgm:prSet/>
      <dgm:spPr/>
    </dgm:pt>
    <dgm:pt modelId="{4AE52F6B-640A-6C4C-BDB0-627E88C3498B}">
      <dgm:prSet phldrT="[Text]"/>
      <dgm:spPr/>
      <dgm:t>
        <a:bodyPr/>
        <a:lstStyle/>
        <a:p>
          <a:r>
            <a:rPr lang="en-US"/>
            <a:t>Validate</a:t>
          </a:r>
        </a:p>
      </dgm:t>
    </dgm:pt>
    <dgm:pt modelId="{78BBB789-AE1D-014D-B244-1832BCB9E274}" type="parTrans" cxnId="{C4B1F09D-3F4C-E745-8B03-1555C31F560B}">
      <dgm:prSet/>
      <dgm:spPr/>
    </dgm:pt>
    <dgm:pt modelId="{F3E18B13-8434-2D4B-A451-49396710A916}" type="sibTrans" cxnId="{C4B1F09D-3F4C-E745-8B03-1555C31F560B}">
      <dgm:prSet/>
      <dgm:spPr/>
    </dgm:pt>
    <dgm:pt modelId="{380800C6-547E-FB41-8327-62D4286BF9D1}">
      <dgm:prSet phldrT="[Text]"/>
      <dgm:spPr/>
      <dgm:t>
        <a:bodyPr/>
        <a:lstStyle/>
        <a:p>
          <a:r>
            <a:rPr lang="en-US"/>
            <a:t>Hyper-parameter Tuning</a:t>
          </a:r>
        </a:p>
      </dgm:t>
    </dgm:pt>
    <dgm:pt modelId="{053CCF54-E328-3641-A867-8E4C02297A59}" type="parTrans" cxnId="{A4F138AC-7D78-F04D-96F5-6360F88B9C35}">
      <dgm:prSet/>
      <dgm:spPr/>
    </dgm:pt>
    <dgm:pt modelId="{A67015DF-F6A6-3245-BB0F-CABADAD7E164}" type="sibTrans" cxnId="{A4F138AC-7D78-F04D-96F5-6360F88B9C35}">
      <dgm:prSet/>
      <dgm:spPr/>
    </dgm:pt>
    <dgm:pt modelId="{D81D7B42-C30E-E544-9598-CECEC2E804A6}">
      <dgm:prSet phldrT="[Text]"/>
      <dgm:spPr/>
      <dgm:t>
        <a:bodyPr/>
        <a:lstStyle/>
        <a:p>
          <a:r>
            <a:rPr lang="en-US"/>
            <a:t>Integration</a:t>
          </a:r>
        </a:p>
      </dgm:t>
    </dgm:pt>
    <dgm:pt modelId="{E54EA8A8-C6AE-8848-A065-D659610B6287}" type="parTrans" cxnId="{3EF6B774-0AA4-6A41-BAFB-9EEA3B14131A}">
      <dgm:prSet/>
      <dgm:spPr/>
    </dgm:pt>
    <dgm:pt modelId="{86FBF612-93EF-9240-815F-FBDE3F25C82F}" type="sibTrans" cxnId="{3EF6B774-0AA4-6A41-BAFB-9EEA3B14131A}">
      <dgm:prSet/>
      <dgm:spPr/>
    </dgm:pt>
    <dgm:pt modelId="{96A80A58-6913-4A41-B690-51EFDF9AA295}">
      <dgm:prSet phldrT="[Text]"/>
      <dgm:spPr/>
      <dgm:t>
        <a:bodyPr/>
        <a:lstStyle/>
        <a:p>
          <a:r>
            <a:rPr lang="en-US"/>
            <a:t>Performance</a:t>
          </a:r>
        </a:p>
      </dgm:t>
    </dgm:pt>
    <dgm:pt modelId="{751A8095-F3BA-A045-8D1D-61C9B116196D}" type="parTrans" cxnId="{CA4E2985-8CFA-F343-9C8A-8D971B5058AC}">
      <dgm:prSet/>
      <dgm:spPr/>
    </dgm:pt>
    <dgm:pt modelId="{03B256B5-31FB-6D46-B1FA-A83AA2FF1DB8}" type="sibTrans" cxnId="{CA4E2985-8CFA-F343-9C8A-8D971B5058AC}">
      <dgm:prSet/>
      <dgm:spPr/>
    </dgm:pt>
    <dgm:pt modelId="{4CECE3A9-F066-FB41-8902-140D90F440B1}">
      <dgm:prSet phldrT="[Text]"/>
      <dgm:spPr/>
      <dgm:t>
        <a:bodyPr/>
        <a:lstStyle/>
        <a:p>
          <a:r>
            <a:rPr lang="en-US"/>
            <a:t>Scaling</a:t>
          </a:r>
        </a:p>
      </dgm:t>
    </dgm:pt>
    <dgm:pt modelId="{89079780-E495-2545-9316-380989B5FAB8}" type="parTrans" cxnId="{E701DC33-D4D0-374C-8709-A0A6A335DDAF}">
      <dgm:prSet/>
      <dgm:spPr/>
    </dgm:pt>
    <dgm:pt modelId="{14BD0FB0-3FD3-8643-B07C-09B29061226C}" type="sibTrans" cxnId="{E701DC33-D4D0-374C-8709-A0A6A335DDAF}">
      <dgm:prSet/>
      <dgm:spPr/>
    </dgm:pt>
    <dgm:pt modelId="{59ADF034-F39B-8B44-BCEF-3603F402AEE9}">
      <dgm:prSet phldrT="[Text]"/>
      <dgm:spPr/>
      <dgm:t>
        <a:bodyPr/>
        <a:lstStyle/>
        <a:p>
          <a:r>
            <a:rPr lang="en-US"/>
            <a:t>Monitoring</a:t>
          </a:r>
        </a:p>
      </dgm:t>
    </dgm:pt>
    <dgm:pt modelId="{5610EC81-A608-744A-A67D-F69919A2A11E}" type="parTrans" cxnId="{9CDF4FB2-B714-0245-939C-ECF3CE1DCD32}">
      <dgm:prSet/>
      <dgm:spPr/>
    </dgm:pt>
    <dgm:pt modelId="{0D282D3B-88C4-E94D-A50F-EA039918AFE1}" type="sibTrans" cxnId="{9CDF4FB2-B714-0245-939C-ECF3CE1DCD32}">
      <dgm:prSet/>
      <dgm:spPr/>
    </dgm:pt>
    <dgm:pt modelId="{DF5D98AC-6F5A-9545-AF62-54022E82AE2D}">
      <dgm:prSet phldrT="[Text]"/>
      <dgm:spPr/>
      <dgm:t>
        <a:bodyPr/>
        <a:lstStyle/>
        <a:p>
          <a:r>
            <a:rPr lang="en-US"/>
            <a:t>Refinement</a:t>
          </a:r>
        </a:p>
      </dgm:t>
    </dgm:pt>
    <dgm:pt modelId="{6E5BFA15-E9BC-AF40-B636-9A6451C1F6D1}" type="parTrans" cxnId="{18AC5542-E718-7E4C-9FB7-586536A27C8F}">
      <dgm:prSet/>
      <dgm:spPr/>
    </dgm:pt>
    <dgm:pt modelId="{3E823F29-8197-A048-96DC-7A6248EB5802}" type="sibTrans" cxnId="{18AC5542-E718-7E4C-9FB7-586536A27C8F}">
      <dgm:prSet/>
      <dgm:spPr/>
    </dgm:pt>
    <dgm:pt modelId="{3FCD3B61-A16C-0248-A9F3-35A4C40980FE}" type="pres">
      <dgm:prSet presAssocID="{009937A6-D41B-4F4C-9A09-A442EA6332DE}" presName="linearFlow" presStyleCnt="0">
        <dgm:presLayoutVars>
          <dgm:dir/>
          <dgm:animLvl val="lvl"/>
          <dgm:resizeHandles val="exact"/>
        </dgm:presLayoutVars>
      </dgm:prSet>
      <dgm:spPr/>
    </dgm:pt>
    <dgm:pt modelId="{4DD3A64A-9658-644B-AC13-1C942B238261}" type="pres">
      <dgm:prSet presAssocID="{77082ED6-6AF2-5142-85A7-6E1AA0FEBEF9}" presName="composite" presStyleCnt="0"/>
      <dgm:spPr/>
    </dgm:pt>
    <dgm:pt modelId="{F67E88C5-67C5-3449-B58F-522F9F42C89D}" type="pres">
      <dgm:prSet presAssocID="{77082ED6-6AF2-5142-85A7-6E1AA0FEBEF9}" presName="parTx" presStyleLbl="node1" presStyleIdx="0" presStyleCnt="4">
        <dgm:presLayoutVars>
          <dgm:chMax val="0"/>
          <dgm:chPref val="0"/>
          <dgm:bulletEnabled val="1"/>
        </dgm:presLayoutVars>
      </dgm:prSet>
      <dgm:spPr/>
    </dgm:pt>
    <dgm:pt modelId="{3A058A33-1AEC-644C-AEB2-DF15A52726E0}" type="pres">
      <dgm:prSet presAssocID="{77082ED6-6AF2-5142-85A7-6E1AA0FEBEF9}" presName="parSh" presStyleLbl="node1" presStyleIdx="0" presStyleCnt="4"/>
      <dgm:spPr/>
    </dgm:pt>
    <dgm:pt modelId="{FC58812E-6335-9A4D-ABA1-DEA04BC09861}" type="pres">
      <dgm:prSet presAssocID="{77082ED6-6AF2-5142-85A7-6E1AA0FEBEF9}" presName="desTx" presStyleLbl="fgAcc1" presStyleIdx="0" presStyleCnt="4">
        <dgm:presLayoutVars>
          <dgm:bulletEnabled val="1"/>
        </dgm:presLayoutVars>
      </dgm:prSet>
      <dgm:spPr/>
    </dgm:pt>
    <dgm:pt modelId="{E3062516-AB50-554D-9A81-DD66D5F5A187}" type="pres">
      <dgm:prSet presAssocID="{EB51F167-88D6-7642-B620-696CF31946BD}" presName="sibTrans" presStyleLbl="sibTrans2D1" presStyleIdx="0" presStyleCnt="3"/>
      <dgm:spPr/>
    </dgm:pt>
    <dgm:pt modelId="{D585A6AA-DDFA-2E49-B12B-AA0450176506}" type="pres">
      <dgm:prSet presAssocID="{EB51F167-88D6-7642-B620-696CF31946BD}" presName="connTx" presStyleLbl="sibTrans2D1" presStyleIdx="0" presStyleCnt="3"/>
      <dgm:spPr/>
    </dgm:pt>
    <dgm:pt modelId="{8C405E27-A264-DD4A-9DC1-00E82A6BB9AB}" type="pres">
      <dgm:prSet presAssocID="{56F67084-80BD-934B-8006-6F175DA2937E}" presName="composite" presStyleCnt="0"/>
      <dgm:spPr/>
    </dgm:pt>
    <dgm:pt modelId="{46A8DD03-3DB1-6845-84C5-A518AFD47556}" type="pres">
      <dgm:prSet presAssocID="{56F67084-80BD-934B-8006-6F175DA2937E}" presName="parTx" presStyleLbl="node1" presStyleIdx="0" presStyleCnt="4">
        <dgm:presLayoutVars>
          <dgm:chMax val="0"/>
          <dgm:chPref val="0"/>
          <dgm:bulletEnabled val="1"/>
        </dgm:presLayoutVars>
      </dgm:prSet>
      <dgm:spPr/>
    </dgm:pt>
    <dgm:pt modelId="{A8663A2F-D7C8-0D4D-B449-6C44ED759B0C}" type="pres">
      <dgm:prSet presAssocID="{56F67084-80BD-934B-8006-6F175DA2937E}" presName="parSh" presStyleLbl="node1" presStyleIdx="1" presStyleCnt="4"/>
      <dgm:spPr/>
    </dgm:pt>
    <dgm:pt modelId="{7D99C7A4-F67C-5F41-BB2A-C286E5C63829}" type="pres">
      <dgm:prSet presAssocID="{56F67084-80BD-934B-8006-6F175DA2937E}" presName="desTx" presStyleLbl="fgAcc1" presStyleIdx="1" presStyleCnt="4">
        <dgm:presLayoutVars>
          <dgm:bulletEnabled val="1"/>
        </dgm:presLayoutVars>
      </dgm:prSet>
      <dgm:spPr/>
    </dgm:pt>
    <dgm:pt modelId="{4784D643-8B8F-694B-B095-D4D961A6964D}" type="pres">
      <dgm:prSet presAssocID="{9CCC4027-F784-944E-A299-BB6142D7B26F}" presName="sibTrans" presStyleLbl="sibTrans2D1" presStyleIdx="1" presStyleCnt="3"/>
      <dgm:spPr/>
    </dgm:pt>
    <dgm:pt modelId="{F2E24E8A-82DB-3F43-A065-362840E35574}" type="pres">
      <dgm:prSet presAssocID="{9CCC4027-F784-944E-A299-BB6142D7B26F}" presName="connTx" presStyleLbl="sibTrans2D1" presStyleIdx="1" presStyleCnt="3"/>
      <dgm:spPr/>
    </dgm:pt>
    <dgm:pt modelId="{61FEA4FB-42B9-D941-94B6-1D0C0ADC4104}" type="pres">
      <dgm:prSet presAssocID="{F21EABF7-F8AB-4644-8D4C-C3D93BAEDB03}" presName="composite" presStyleCnt="0"/>
      <dgm:spPr/>
    </dgm:pt>
    <dgm:pt modelId="{C9CA2661-8243-2C4C-BACE-3EF0BFAB31A0}" type="pres">
      <dgm:prSet presAssocID="{F21EABF7-F8AB-4644-8D4C-C3D93BAEDB03}" presName="parTx" presStyleLbl="node1" presStyleIdx="1" presStyleCnt="4">
        <dgm:presLayoutVars>
          <dgm:chMax val="0"/>
          <dgm:chPref val="0"/>
          <dgm:bulletEnabled val="1"/>
        </dgm:presLayoutVars>
      </dgm:prSet>
      <dgm:spPr/>
    </dgm:pt>
    <dgm:pt modelId="{4733CAC0-387F-0748-8C10-F648C7C3AD90}" type="pres">
      <dgm:prSet presAssocID="{F21EABF7-F8AB-4644-8D4C-C3D93BAEDB03}" presName="parSh" presStyleLbl="node1" presStyleIdx="2" presStyleCnt="4"/>
      <dgm:spPr/>
    </dgm:pt>
    <dgm:pt modelId="{865DBD2A-1454-2E48-A019-E6BE85FAE89E}" type="pres">
      <dgm:prSet presAssocID="{F21EABF7-F8AB-4644-8D4C-C3D93BAEDB03}" presName="desTx" presStyleLbl="fgAcc1" presStyleIdx="2" presStyleCnt="4">
        <dgm:presLayoutVars>
          <dgm:bulletEnabled val="1"/>
        </dgm:presLayoutVars>
      </dgm:prSet>
      <dgm:spPr/>
    </dgm:pt>
    <dgm:pt modelId="{F9383E4F-0145-5641-9C76-626344384B98}" type="pres">
      <dgm:prSet presAssocID="{D8D15D55-35FA-094A-8FDB-C3A061050700}" presName="sibTrans" presStyleLbl="sibTrans2D1" presStyleIdx="2" presStyleCnt="3"/>
      <dgm:spPr/>
    </dgm:pt>
    <dgm:pt modelId="{942508A8-9316-D145-9C21-3068C6971DE5}" type="pres">
      <dgm:prSet presAssocID="{D8D15D55-35FA-094A-8FDB-C3A061050700}" presName="connTx" presStyleLbl="sibTrans2D1" presStyleIdx="2" presStyleCnt="3"/>
      <dgm:spPr/>
    </dgm:pt>
    <dgm:pt modelId="{EA9673DC-2BFD-8A4E-8295-528D7F55C7CA}" type="pres">
      <dgm:prSet presAssocID="{F180F6DF-571F-E540-A757-193A39ED11A1}" presName="composite" presStyleCnt="0"/>
      <dgm:spPr/>
    </dgm:pt>
    <dgm:pt modelId="{1056AF65-4A04-7C44-909D-8C864BE3AD29}" type="pres">
      <dgm:prSet presAssocID="{F180F6DF-571F-E540-A757-193A39ED11A1}" presName="parTx" presStyleLbl="node1" presStyleIdx="2" presStyleCnt="4">
        <dgm:presLayoutVars>
          <dgm:chMax val="0"/>
          <dgm:chPref val="0"/>
          <dgm:bulletEnabled val="1"/>
        </dgm:presLayoutVars>
      </dgm:prSet>
      <dgm:spPr/>
    </dgm:pt>
    <dgm:pt modelId="{9D5501FB-A6E1-2E4B-A9FC-99710587F0DA}" type="pres">
      <dgm:prSet presAssocID="{F180F6DF-571F-E540-A757-193A39ED11A1}" presName="parSh" presStyleLbl="node1" presStyleIdx="3" presStyleCnt="4"/>
      <dgm:spPr/>
    </dgm:pt>
    <dgm:pt modelId="{5485BF79-14A1-0349-A6E9-C8C5834EF41F}" type="pres">
      <dgm:prSet presAssocID="{F180F6DF-571F-E540-A757-193A39ED11A1}" presName="desTx" presStyleLbl="fgAcc1" presStyleIdx="3" presStyleCnt="4">
        <dgm:presLayoutVars>
          <dgm:bulletEnabled val="1"/>
        </dgm:presLayoutVars>
      </dgm:prSet>
      <dgm:spPr/>
    </dgm:pt>
  </dgm:ptLst>
  <dgm:cxnLst>
    <dgm:cxn modelId="{524F6A00-4F23-564A-AD27-99FAFB665A94}" type="presOf" srcId="{EB51F167-88D6-7642-B620-696CF31946BD}" destId="{E3062516-AB50-554D-9A81-DD66D5F5A187}" srcOrd="0" destOrd="0" presId="urn:microsoft.com/office/officeart/2005/8/layout/process3"/>
    <dgm:cxn modelId="{89F44201-E408-8D41-A94B-F87AC6424419}" type="presOf" srcId="{FE033C04-A7A2-6842-B106-DAB2CCD0ECA0}" destId="{FC58812E-6335-9A4D-ABA1-DEA04BC09861}" srcOrd="0" destOrd="2" presId="urn:microsoft.com/office/officeart/2005/8/layout/process3"/>
    <dgm:cxn modelId="{10858504-7A08-FB46-BF15-D32ED6A86C05}" srcId="{009937A6-D41B-4F4C-9A09-A442EA6332DE}" destId="{77082ED6-6AF2-5142-85A7-6E1AA0FEBEF9}" srcOrd="0" destOrd="0" parTransId="{6998CD20-F0DD-DC41-89B9-C8CD0FE1E980}" sibTransId="{EB51F167-88D6-7642-B620-696CF31946BD}"/>
    <dgm:cxn modelId="{E5219904-BC6B-8E40-83E5-81500C056769}" type="presOf" srcId="{D8D15D55-35FA-094A-8FDB-C3A061050700}" destId="{F9383E4F-0145-5641-9C76-626344384B98}" srcOrd="0" destOrd="0" presId="urn:microsoft.com/office/officeart/2005/8/layout/process3"/>
    <dgm:cxn modelId="{B0773A07-D3EE-8149-BD1C-589980BF0B14}" srcId="{56F67084-80BD-934B-8006-6F175DA2937E}" destId="{61CD4925-FD85-354C-BD9A-AD63E3C29E45}" srcOrd="4" destOrd="0" parTransId="{41BFEA6C-1CE8-E948-9AD4-D4752BA61467}" sibTransId="{6D09DD94-BF4F-644A-8D9B-78F3C8718F8B}"/>
    <dgm:cxn modelId="{AB4A270D-0A32-6240-9DB0-7C0ACE6B5FB1}" type="presOf" srcId="{61CD4925-FD85-354C-BD9A-AD63E3C29E45}" destId="{7D99C7A4-F67C-5F41-BB2A-C286E5C63829}" srcOrd="0" destOrd="4" presId="urn:microsoft.com/office/officeart/2005/8/layout/process3"/>
    <dgm:cxn modelId="{C74FFC0D-52EB-F445-A273-02F17E641551}" type="presOf" srcId="{5574212D-D615-CF42-ADA1-10460B24D300}" destId="{7D99C7A4-F67C-5F41-BB2A-C286E5C63829}" srcOrd="0" destOrd="0" presId="urn:microsoft.com/office/officeart/2005/8/layout/process3"/>
    <dgm:cxn modelId="{4AC04F13-FCD0-0546-AE80-73DFB73EC558}" srcId="{56F67084-80BD-934B-8006-6F175DA2937E}" destId="{863D78A5-89A7-5640-9895-8560DB5EF17B}" srcOrd="2" destOrd="0" parTransId="{69192C3E-15CB-1F44-9AB8-7DB8E781B993}" sibTransId="{C5B99334-8A83-4742-9C0F-87357085D0C3}"/>
    <dgm:cxn modelId="{E701DC33-D4D0-374C-8709-A0A6A335DDAF}" srcId="{F180F6DF-571F-E540-A757-193A39ED11A1}" destId="{4CECE3A9-F066-FB41-8902-140D90F440B1}" srcOrd="2" destOrd="0" parTransId="{89079780-E495-2545-9316-380989B5FAB8}" sibTransId="{14BD0FB0-3FD3-8643-B07C-09B29061226C}"/>
    <dgm:cxn modelId="{006FB637-9BAF-6442-82CD-52F591FAABFE}" type="presOf" srcId="{F21EABF7-F8AB-4644-8D4C-C3D93BAEDB03}" destId="{C9CA2661-8243-2C4C-BACE-3EF0BFAB31A0}" srcOrd="0" destOrd="0" presId="urn:microsoft.com/office/officeart/2005/8/layout/process3"/>
    <dgm:cxn modelId="{74FAC63C-9DA5-2444-A29F-C41CF83AAF59}" type="presOf" srcId="{540DB6A7-7602-1A4B-AC77-B99DA30EBFA7}" destId="{7D99C7A4-F67C-5F41-BB2A-C286E5C63829}" srcOrd="0" destOrd="3" presId="urn:microsoft.com/office/officeart/2005/8/layout/process3"/>
    <dgm:cxn modelId="{E6B6A141-D2A9-5F41-A27B-3B40A752F5A4}" type="presOf" srcId="{3E237AB6-2F02-2B4C-912B-D7E2A19A226F}" destId="{FC58812E-6335-9A4D-ABA1-DEA04BC09861}" srcOrd="0" destOrd="1" presId="urn:microsoft.com/office/officeart/2005/8/layout/process3"/>
    <dgm:cxn modelId="{6F44A841-AE19-B541-8117-C45EB00A1836}" type="presOf" srcId="{9B7CA8C9-B2A1-A44C-9DFE-CFA8EAA30883}" destId="{FC58812E-6335-9A4D-ABA1-DEA04BC09861}" srcOrd="0" destOrd="0" presId="urn:microsoft.com/office/officeart/2005/8/layout/process3"/>
    <dgm:cxn modelId="{18AC5542-E718-7E4C-9FB7-586536A27C8F}" srcId="{F180F6DF-571F-E540-A757-193A39ED11A1}" destId="{DF5D98AC-6F5A-9545-AF62-54022E82AE2D}" srcOrd="4" destOrd="0" parTransId="{6E5BFA15-E9BC-AF40-B636-9A6451C1F6D1}" sibTransId="{3E823F29-8197-A048-96DC-7A6248EB5802}"/>
    <dgm:cxn modelId="{0FDCA54A-086B-3749-9E3D-2C3EED9AAB9D}" type="presOf" srcId="{380800C6-547E-FB41-8327-62D4286BF9D1}" destId="{865DBD2A-1454-2E48-A019-E6BE85FAE89E}" srcOrd="0" destOrd="3" presId="urn:microsoft.com/office/officeart/2005/8/layout/process3"/>
    <dgm:cxn modelId="{7460B24D-5A9F-CA45-8F75-714FE4BBA97A}" type="presOf" srcId="{DF5D98AC-6F5A-9545-AF62-54022E82AE2D}" destId="{5485BF79-14A1-0349-A6E9-C8C5834EF41F}" srcOrd="0" destOrd="4" presId="urn:microsoft.com/office/officeart/2005/8/layout/process3"/>
    <dgm:cxn modelId="{39EB394F-1E44-EA47-8518-FA85CF770300}" type="presOf" srcId="{9CCC4027-F784-944E-A299-BB6142D7B26F}" destId="{4784D643-8B8F-694B-B095-D4D961A6964D}" srcOrd="0" destOrd="0" presId="urn:microsoft.com/office/officeart/2005/8/layout/process3"/>
    <dgm:cxn modelId="{93D57351-462A-C242-B51E-EF839600E4EC}" type="presOf" srcId="{F180F6DF-571F-E540-A757-193A39ED11A1}" destId="{1056AF65-4A04-7C44-909D-8C864BE3AD29}" srcOrd="0" destOrd="0" presId="urn:microsoft.com/office/officeart/2005/8/layout/process3"/>
    <dgm:cxn modelId="{5B196855-4322-2A4F-836E-3B2806AE7BE5}" type="presOf" srcId="{756109AC-22D8-D340-80E7-54EFFE2A9115}" destId="{865DBD2A-1454-2E48-A019-E6BE85FAE89E}" srcOrd="0" destOrd="0" presId="urn:microsoft.com/office/officeart/2005/8/layout/process3"/>
    <dgm:cxn modelId="{6ECF2F64-B08C-9448-B1B9-50CE7657BFD0}" type="presOf" srcId="{96A80A58-6913-4A41-B690-51EFDF9AA295}" destId="{5485BF79-14A1-0349-A6E9-C8C5834EF41F}" srcOrd="0" destOrd="1" presId="urn:microsoft.com/office/officeart/2005/8/layout/process3"/>
    <dgm:cxn modelId="{D1D27465-3EA5-8940-AEF6-C1E61AC2801E}" type="presOf" srcId="{D81D7B42-C30E-E544-9598-CECEC2E804A6}" destId="{5485BF79-14A1-0349-A6E9-C8C5834EF41F}" srcOrd="0" destOrd="0" presId="urn:microsoft.com/office/officeart/2005/8/layout/process3"/>
    <dgm:cxn modelId="{A754CE6B-C3DA-CF44-A297-C1EF650ACD2D}" srcId="{77082ED6-6AF2-5142-85A7-6E1AA0FEBEF9}" destId="{9B7CA8C9-B2A1-A44C-9DFE-CFA8EAA30883}" srcOrd="0" destOrd="0" parTransId="{57BC12EF-64FB-B245-8F8B-E4E20CAD7A27}" sibTransId="{C2000D05-D8E2-3148-8B5E-256080440FEA}"/>
    <dgm:cxn modelId="{56EA816C-5D21-6543-8CCF-6BD8F8E33260}" srcId="{F21EABF7-F8AB-4644-8D4C-C3D93BAEDB03}" destId="{756109AC-22D8-D340-80E7-54EFFE2A9115}" srcOrd="0" destOrd="0" parTransId="{ADC9FCED-FA90-7942-AFA8-8209CA8B73D8}" sibTransId="{321EE501-A9B2-3343-B525-DBC432C4C9DE}"/>
    <dgm:cxn modelId="{B9FFF870-8DA2-2546-8B6A-BD6821556FAB}" type="presOf" srcId="{F180F6DF-571F-E540-A757-193A39ED11A1}" destId="{9D5501FB-A6E1-2E4B-A9FC-99710587F0DA}" srcOrd="1" destOrd="0" presId="urn:microsoft.com/office/officeart/2005/8/layout/process3"/>
    <dgm:cxn modelId="{3EF6B774-0AA4-6A41-BAFB-9EEA3B14131A}" srcId="{F180F6DF-571F-E540-A757-193A39ED11A1}" destId="{D81D7B42-C30E-E544-9598-CECEC2E804A6}" srcOrd="0" destOrd="0" parTransId="{E54EA8A8-C6AE-8848-A065-D659610B6287}" sibTransId="{86FBF612-93EF-9240-815F-FBDE3F25C82F}"/>
    <dgm:cxn modelId="{5C908C75-C00C-0644-9DA4-7A9F2CC28A5B}" type="presOf" srcId="{009937A6-D41B-4F4C-9A09-A442EA6332DE}" destId="{3FCD3B61-A16C-0248-A9F3-35A4C40980FE}" srcOrd="0" destOrd="0" presId="urn:microsoft.com/office/officeart/2005/8/layout/process3"/>
    <dgm:cxn modelId="{CA4E2985-8CFA-F343-9C8A-8D971B5058AC}" srcId="{F180F6DF-571F-E540-A757-193A39ED11A1}" destId="{96A80A58-6913-4A41-B690-51EFDF9AA295}" srcOrd="1" destOrd="0" parTransId="{751A8095-F3BA-A045-8D1D-61C9B116196D}" sibTransId="{03B256B5-31FB-6D46-B1FA-A83AA2FF1DB8}"/>
    <dgm:cxn modelId="{349B8E85-B523-6548-8ADA-277632F7C45F}" type="presOf" srcId="{56F67084-80BD-934B-8006-6F175DA2937E}" destId="{46A8DD03-3DB1-6845-84C5-A518AFD47556}" srcOrd="0" destOrd="0" presId="urn:microsoft.com/office/officeart/2005/8/layout/process3"/>
    <dgm:cxn modelId="{42FC648A-4DB1-7B4E-9EFD-4DF6BE0AAF4E}" type="presOf" srcId="{F0DF147F-CE12-8844-8DDD-8DE9C3554665}" destId="{7D99C7A4-F67C-5F41-BB2A-C286E5C63829}" srcOrd="0" destOrd="1" presId="urn:microsoft.com/office/officeart/2005/8/layout/process3"/>
    <dgm:cxn modelId="{9DEA618C-3AF5-FB48-A163-3FCDD44A8861}" type="presOf" srcId="{77082ED6-6AF2-5142-85A7-6E1AA0FEBEF9}" destId="{3A058A33-1AEC-644C-AEB2-DF15A52726E0}" srcOrd="1" destOrd="0" presId="urn:microsoft.com/office/officeart/2005/8/layout/process3"/>
    <dgm:cxn modelId="{C4B1F09D-3F4C-E745-8B03-1555C31F560B}" srcId="{F21EABF7-F8AB-4644-8D4C-C3D93BAEDB03}" destId="{4AE52F6B-640A-6C4C-BDB0-627E88C3498B}" srcOrd="2" destOrd="0" parTransId="{78BBB789-AE1D-014D-B244-1832BCB9E274}" sibTransId="{F3E18B13-8434-2D4B-A451-49396710A916}"/>
    <dgm:cxn modelId="{EBDAD19E-CFE0-E242-914B-7CA35C6A8D7B}" type="presOf" srcId="{4AE52F6B-640A-6C4C-BDB0-627E88C3498B}" destId="{865DBD2A-1454-2E48-A019-E6BE85FAE89E}" srcOrd="0" destOrd="2" presId="urn:microsoft.com/office/officeart/2005/8/layout/process3"/>
    <dgm:cxn modelId="{42A90EA4-5B34-4545-8F3B-1C6A14915197}" type="presOf" srcId="{F21EABF7-F8AB-4644-8D4C-C3D93BAEDB03}" destId="{4733CAC0-387F-0748-8C10-F648C7C3AD90}" srcOrd="1" destOrd="0" presId="urn:microsoft.com/office/officeart/2005/8/layout/process3"/>
    <dgm:cxn modelId="{06E1CEA4-9D5F-564B-99E2-405050191E57}" type="presOf" srcId="{EB51F167-88D6-7642-B620-696CF31946BD}" destId="{D585A6AA-DDFA-2E49-B12B-AA0450176506}" srcOrd="1" destOrd="0" presId="urn:microsoft.com/office/officeart/2005/8/layout/process3"/>
    <dgm:cxn modelId="{8D5309A9-5944-2648-BAD5-2571FEEBF856}" type="presOf" srcId="{56F67084-80BD-934B-8006-6F175DA2937E}" destId="{A8663A2F-D7C8-0D4D-B449-6C44ED759B0C}" srcOrd="1" destOrd="0" presId="urn:microsoft.com/office/officeart/2005/8/layout/process3"/>
    <dgm:cxn modelId="{2EDC8CAB-666A-5C41-8DAB-A7CE01B6C696}" type="presOf" srcId="{D8D15D55-35FA-094A-8FDB-C3A061050700}" destId="{942508A8-9316-D145-9C21-3068C6971DE5}" srcOrd="1" destOrd="0" presId="urn:microsoft.com/office/officeart/2005/8/layout/process3"/>
    <dgm:cxn modelId="{A4F138AC-7D78-F04D-96F5-6360F88B9C35}" srcId="{F21EABF7-F8AB-4644-8D4C-C3D93BAEDB03}" destId="{380800C6-547E-FB41-8327-62D4286BF9D1}" srcOrd="3" destOrd="0" parTransId="{053CCF54-E328-3641-A867-8E4C02297A59}" sibTransId="{A67015DF-F6A6-3245-BB0F-CABADAD7E164}"/>
    <dgm:cxn modelId="{ECB184B1-8016-5247-822C-FDD7D83DB3EC}" type="presOf" srcId="{77082ED6-6AF2-5142-85A7-6E1AA0FEBEF9}" destId="{F67E88C5-67C5-3449-B58F-522F9F42C89D}" srcOrd="0" destOrd="0" presId="urn:microsoft.com/office/officeart/2005/8/layout/process3"/>
    <dgm:cxn modelId="{9CDF4FB2-B714-0245-939C-ECF3CE1DCD32}" srcId="{F180F6DF-571F-E540-A757-193A39ED11A1}" destId="{59ADF034-F39B-8B44-BCEF-3603F402AEE9}" srcOrd="3" destOrd="0" parTransId="{5610EC81-A608-744A-A67D-F69919A2A11E}" sibTransId="{0D282D3B-88C4-E94D-A50F-EA039918AFE1}"/>
    <dgm:cxn modelId="{6CD295B3-85DD-0A4F-AD80-309D25BCE9C0}" type="presOf" srcId="{4CECE3A9-F066-FB41-8902-140D90F440B1}" destId="{5485BF79-14A1-0349-A6E9-C8C5834EF41F}" srcOrd="0" destOrd="2" presId="urn:microsoft.com/office/officeart/2005/8/layout/process3"/>
    <dgm:cxn modelId="{DA6DBCB8-B6B7-B547-9261-B7EB9416B84B}" srcId="{009937A6-D41B-4F4C-9A09-A442EA6332DE}" destId="{F21EABF7-F8AB-4644-8D4C-C3D93BAEDB03}" srcOrd="2" destOrd="0" parTransId="{8C59744B-C4CB-6E4A-8DCE-02EC0BF25D55}" sibTransId="{D8D15D55-35FA-094A-8FDB-C3A061050700}"/>
    <dgm:cxn modelId="{F0FD17BA-BC4F-8041-BC2D-EB2885622AEB}" srcId="{56F67084-80BD-934B-8006-6F175DA2937E}" destId="{5574212D-D615-CF42-ADA1-10460B24D300}" srcOrd="0" destOrd="0" parTransId="{60E3A57F-5B3B-1344-96E8-F0EB77ED8C67}" sibTransId="{B311D1A5-65BF-9B46-8FB7-2E60EC155C3B}"/>
    <dgm:cxn modelId="{BC54E6BD-C8A6-E245-9318-CFBDECC81625}" srcId="{77082ED6-6AF2-5142-85A7-6E1AA0FEBEF9}" destId="{FE033C04-A7A2-6842-B106-DAB2CCD0ECA0}" srcOrd="2" destOrd="0" parTransId="{23B7562B-59A3-9E43-852C-81023A456D8D}" sibTransId="{43BC5AB2-8313-9C45-A368-012623892CF0}"/>
    <dgm:cxn modelId="{12FB71C0-1782-E74D-9255-769EE199FC5A}" type="presOf" srcId="{9CCC4027-F784-944E-A299-BB6142D7B26F}" destId="{F2E24E8A-82DB-3F43-A065-362840E35574}" srcOrd="1" destOrd="0" presId="urn:microsoft.com/office/officeart/2005/8/layout/process3"/>
    <dgm:cxn modelId="{9C676BCD-8E52-C445-8975-72768A755ECB}" srcId="{F21EABF7-F8AB-4644-8D4C-C3D93BAEDB03}" destId="{93DE9485-28F6-2948-AA8F-985EA7D38165}" srcOrd="1" destOrd="0" parTransId="{9AC1E01C-64B1-CD4B-B321-875206B82D23}" sibTransId="{BEE2ECD4-27C0-9D41-AAB8-CD8E4C2B1AB6}"/>
    <dgm:cxn modelId="{2D151CD4-C8C9-5F43-9051-50D097C93FED}" srcId="{56F67084-80BD-934B-8006-6F175DA2937E}" destId="{540DB6A7-7602-1A4B-AC77-B99DA30EBFA7}" srcOrd="3" destOrd="0" parTransId="{C5C609E3-A0B7-0A48-B65F-EDB4E2B8BE81}" sibTransId="{AFBF4CC6-D4A6-0A45-9FAB-AE9067D8DB48}"/>
    <dgm:cxn modelId="{234923D5-FF41-CE46-8639-07733836AAFB}" type="presOf" srcId="{93DE9485-28F6-2948-AA8F-985EA7D38165}" destId="{865DBD2A-1454-2E48-A019-E6BE85FAE89E}" srcOrd="0" destOrd="1" presId="urn:microsoft.com/office/officeart/2005/8/layout/process3"/>
    <dgm:cxn modelId="{A037DBE9-705A-074E-AE1A-1B3C2D40B218}" type="presOf" srcId="{863D78A5-89A7-5640-9895-8560DB5EF17B}" destId="{7D99C7A4-F67C-5F41-BB2A-C286E5C63829}" srcOrd="0" destOrd="2" presId="urn:microsoft.com/office/officeart/2005/8/layout/process3"/>
    <dgm:cxn modelId="{5C3A06EA-637B-C044-861B-F047C1401AB1}" type="presOf" srcId="{59ADF034-F39B-8B44-BCEF-3603F402AEE9}" destId="{5485BF79-14A1-0349-A6E9-C8C5834EF41F}" srcOrd="0" destOrd="3" presId="urn:microsoft.com/office/officeart/2005/8/layout/process3"/>
    <dgm:cxn modelId="{003CFDEB-15AE-A843-A4E5-31B02784DE03}" srcId="{56F67084-80BD-934B-8006-6F175DA2937E}" destId="{F0DF147F-CE12-8844-8DDD-8DE9C3554665}" srcOrd="1" destOrd="0" parTransId="{5656B7B8-8DF2-8D47-9EA4-E3413354EA67}" sibTransId="{7F95E7EB-2BC1-EB4C-86CC-69E7CB385867}"/>
    <dgm:cxn modelId="{E09363ED-FB1C-6647-9ED1-0ADC39DB2667}" srcId="{009937A6-D41B-4F4C-9A09-A442EA6332DE}" destId="{F180F6DF-571F-E540-A757-193A39ED11A1}" srcOrd="3" destOrd="0" parTransId="{4979550A-CF5C-4D46-91A0-27328B9AD026}" sibTransId="{B00BA136-1C7F-5644-9297-58F6D7F07C16}"/>
    <dgm:cxn modelId="{797396FD-C028-CF49-9992-88DA1DD12027}" srcId="{77082ED6-6AF2-5142-85A7-6E1AA0FEBEF9}" destId="{3E237AB6-2F02-2B4C-912B-D7E2A19A226F}" srcOrd="1" destOrd="0" parTransId="{49D66E0C-A181-5A4F-ACEE-B1FC00385C16}" sibTransId="{C5204671-9945-4647-BEC8-36AF39D5EDC6}"/>
    <dgm:cxn modelId="{14AC24FE-FA9B-2648-AFBC-71344EEF8A03}" srcId="{009937A6-D41B-4F4C-9A09-A442EA6332DE}" destId="{56F67084-80BD-934B-8006-6F175DA2937E}" srcOrd="1" destOrd="0" parTransId="{2220A3BC-456B-9741-B962-E132C5CA1B2D}" sibTransId="{9CCC4027-F784-944E-A299-BB6142D7B26F}"/>
    <dgm:cxn modelId="{5948D7AC-CC1F-8648-A616-2087DBF31223}" type="presParOf" srcId="{3FCD3B61-A16C-0248-A9F3-35A4C40980FE}" destId="{4DD3A64A-9658-644B-AC13-1C942B238261}" srcOrd="0" destOrd="0" presId="urn:microsoft.com/office/officeart/2005/8/layout/process3"/>
    <dgm:cxn modelId="{B2B8C3B6-2370-A343-B779-FC0983D2E8D1}" type="presParOf" srcId="{4DD3A64A-9658-644B-AC13-1C942B238261}" destId="{F67E88C5-67C5-3449-B58F-522F9F42C89D}" srcOrd="0" destOrd="0" presId="urn:microsoft.com/office/officeart/2005/8/layout/process3"/>
    <dgm:cxn modelId="{700B4083-90CC-4B47-A584-7CF023C7F33C}" type="presParOf" srcId="{4DD3A64A-9658-644B-AC13-1C942B238261}" destId="{3A058A33-1AEC-644C-AEB2-DF15A52726E0}" srcOrd="1" destOrd="0" presId="urn:microsoft.com/office/officeart/2005/8/layout/process3"/>
    <dgm:cxn modelId="{00EDE6E0-3ACF-F649-AB46-8A3AA3625A19}" type="presParOf" srcId="{4DD3A64A-9658-644B-AC13-1C942B238261}" destId="{FC58812E-6335-9A4D-ABA1-DEA04BC09861}" srcOrd="2" destOrd="0" presId="urn:microsoft.com/office/officeart/2005/8/layout/process3"/>
    <dgm:cxn modelId="{5AF4419D-6351-9548-8A7D-CCE1B7D26D96}" type="presParOf" srcId="{3FCD3B61-A16C-0248-A9F3-35A4C40980FE}" destId="{E3062516-AB50-554D-9A81-DD66D5F5A187}" srcOrd="1" destOrd="0" presId="urn:microsoft.com/office/officeart/2005/8/layout/process3"/>
    <dgm:cxn modelId="{470B3E60-D454-AC43-A811-BBC337B5BF47}" type="presParOf" srcId="{E3062516-AB50-554D-9A81-DD66D5F5A187}" destId="{D585A6AA-DDFA-2E49-B12B-AA0450176506}" srcOrd="0" destOrd="0" presId="urn:microsoft.com/office/officeart/2005/8/layout/process3"/>
    <dgm:cxn modelId="{46230A43-175C-B14B-A62B-0E48BC92ECEE}" type="presParOf" srcId="{3FCD3B61-A16C-0248-A9F3-35A4C40980FE}" destId="{8C405E27-A264-DD4A-9DC1-00E82A6BB9AB}" srcOrd="2" destOrd="0" presId="urn:microsoft.com/office/officeart/2005/8/layout/process3"/>
    <dgm:cxn modelId="{F294A10E-A31B-0F45-A139-7AE0695C5687}" type="presParOf" srcId="{8C405E27-A264-DD4A-9DC1-00E82A6BB9AB}" destId="{46A8DD03-3DB1-6845-84C5-A518AFD47556}" srcOrd="0" destOrd="0" presId="urn:microsoft.com/office/officeart/2005/8/layout/process3"/>
    <dgm:cxn modelId="{147F479A-B37C-5D46-9E86-80E4E220252A}" type="presParOf" srcId="{8C405E27-A264-DD4A-9DC1-00E82A6BB9AB}" destId="{A8663A2F-D7C8-0D4D-B449-6C44ED759B0C}" srcOrd="1" destOrd="0" presId="urn:microsoft.com/office/officeart/2005/8/layout/process3"/>
    <dgm:cxn modelId="{AB22D61C-3195-BA49-909E-41DAC8588EA0}" type="presParOf" srcId="{8C405E27-A264-DD4A-9DC1-00E82A6BB9AB}" destId="{7D99C7A4-F67C-5F41-BB2A-C286E5C63829}" srcOrd="2" destOrd="0" presId="urn:microsoft.com/office/officeart/2005/8/layout/process3"/>
    <dgm:cxn modelId="{C3DEE8BA-C283-D446-93B9-577781EAA486}" type="presParOf" srcId="{3FCD3B61-A16C-0248-A9F3-35A4C40980FE}" destId="{4784D643-8B8F-694B-B095-D4D961A6964D}" srcOrd="3" destOrd="0" presId="urn:microsoft.com/office/officeart/2005/8/layout/process3"/>
    <dgm:cxn modelId="{CD371557-5B66-C148-B5AA-19B82851CB2E}" type="presParOf" srcId="{4784D643-8B8F-694B-B095-D4D961A6964D}" destId="{F2E24E8A-82DB-3F43-A065-362840E35574}" srcOrd="0" destOrd="0" presId="urn:microsoft.com/office/officeart/2005/8/layout/process3"/>
    <dgm:cxn modelId="{065FFC13-4F5F-D84A-A8D0-A3A71653B0F1}" type="presParOf" srcId="{3FCD3B61-A16C-0248-A9F3-35A4C40980FE}" destId="{61FEA4FB-42B9-D941-94B6-1D0C0ADC4104}" srcOrd="4" destOrd="0" presId="urn:microsoft.com/office/officeart/2005/8/layout/process3"/>
    <dgm:cxn modelId="{619051D0-CB79-AF44-9D29-4206011F633D}" type="presParOf" srcId="{61FEA4FB-42B9-D941-94B6-1D0C0ADC4104}" destId="{C9CA2661-8243-2C4C-BACE-3EF0BFAB31A0}" srcOrd="0" destOrd="0" presId="urn:microsoft.com/office/officeart/2005/8/layout/process3"/>
    <dgm:cxn modelId="{F1141E11-9170-B145-B8FC-423D70A2989B}" type="presParOf" srcId="{61FEA4FB-42B9-D941-94B6-1D0C0ADC4104}" destId="{4733CAC0-387F-0748-8C10-F648C7C3AD90}" srcOrd="1" destOrd="0" presId="urn:microsoft.com/office/officeart/2005/8/layout/process3"/>
    <dgm:cxn modelId="{84800B1D-AF26-2D44-BCCB-29A117C1DBAB}" type="presParOf" srcId="{61FEA4FB-42B9-D941-94B6-1D0C0ADC4104}" destId="{865DBD2A-1454-2E48-A019-E6BE85FAE89E}" srcOrd="2" destOrd="0" presId="urn:microsoft.com/office/officeart/2005/8/layout/process3"/>
    <dgm:cxn modelId="{FF99C193-AC94-0F4E-ADC0-6CA0F4E8FBF9}" type="presParOf" srcId="{3FCD3B61-A16C-0248-A9F3-35A4C40980FE}" destId="{F9383E4F-0145-5641-9C76-626344384B98}" srcOrd="5" destOrd="0" presId="urn:microsoft.com/office/officeart/2005/8/layout/process3"/>
    <dgm:cxn modelId="{829496A4-07C3-1140-A3E5-8FE1E81DEC7F}" type="presParOf" srcId="{F9383E4F-0145-5641-9C76-626344384B98}" destId="{942508A8-9316-D145-9C21-3068C6971DE5}" srcOrd="0" destOrd="0" presId="urn:microsoft.com/office/officeart/2005/8/layout/process3"/>
    <dgm:cxn modelId="{48E2B91C-3539-244B-90CA-7EC31BC08EA6}" type="presParOf" srcId="{3FCD3B61-A16C-0248-A9F3-35A4C40980FE}" destId="{EA9673DC-2BFD-8A4E-8295-528D7F55C7CA}" srcOrd="6" destOrd="0" presId="urn:microsoft.com/office/officeart/2005/8/layout/process3"/>
    <dgm:cxn modelId="{15691FB1-F3D0-5D4B-A141-6D1C54E2AEE2}" type="presParOf" srcId="{EA9673DC-2BFD-8A4E-8295-528D7F55C7CA}" destId="{1056AF65-4A04-7C44-909D-8C864BE3AD29}" srcOrd="0" destOrd="0" presId="urn:microsoft.com/office/officeart/2005/8/layout/process3"/>
    <dgm:cxn modelId="{3DAD7670-404B-3841-9C96-89E427105FBB}" type="presParOf" srcId="{EA9673DC-2BFD-8A4E-8295-528D7F55C7CA}" destId="{9D5501FB-A6E1-2E4B-A9FC-99710587F0DA}" srcOrd="1" destOrd="0" presId="urn:microsoft.com/office/officeart/2005/8/layout/process3"/>
    <dgm:cxn modelId="{209EFD50-A2ED-3B4C-AF38-CD04C37AB7FB}" type="presParOf" srcId="{EA9673DC-2BFD-8A4E-8295-528D7F55C7CA}" destId="{5485BF79-14A1-0349-A6E9-C8C5834EF41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58A33-1AEC-644C-AEB2-DF15A52726E0}">
      <dsp:nvSpPr>
        <dsp:cNvPr id="0" name=""/>
        <dsp:cNvSpPr/>
      </dsp:nvSpPr>
      <dsp:spPr>
        <a:xfrm>
          <a:off x="1207" y="1272119"/>
          <a:ext cx="1517533" cy="8448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a:t>Problem Formulation</a:t>
          </a:r>
        </a:p>
      </dsp:txBody>
      <dsp:txXfrm>
        <a:off x="1207" y="1272119"/>
        <a:ext cx="1517533" cy="563260"/>
      </dsp:txXfrm>
    </dsp:sp>
    <dsp:sp modelId="{FC58812E-6335-9A4D-ABA1-DEA04BC09861}">
      <dsp:nvSpPr>
        <dsp:cNvPr id="0" name=""/>
        <dsp:cNvSpPr/>
      </dsp:nvSpPr>
      <dsp:spPr>
        <a:xfrm>
          <a:off x="312027" y="1835380"/>
          <a:ext cx="1517533" cy="1782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What's the task?</a:t>
          </a:r>
        </a:p>
        <a:p>
          <a:pPr marL="114300" lvl="1" indent="-114300" algn="l" defTabSz="666750">
            <a:lnSpc>
              <a:spcPct val="90000"/>
            </a:lnSpc>
            <a:spcBef>
              <a:spcPct val="0"/>
            </a:spcBef>
            <a:spcAft>
              <a:spcPct val="15000"/>
            </a:spcAft>
            <a:buChar char="•"/>
          </a:pPr>
          <a:r>
            <a:rPr lang="en-US" sz="1500" kern="1200"/>
            <a:t>Is ML the right approach?</a:t>
          </a:r>
        </a:p>
        <a:p>
          <a:pPr marL="114300" lvl="1" indent="-114300" algn="l" defTabSz="666750">
            <a:lnSpc>
              <a:spcPct val="90000"/>
            </a:lnSpc>
            <a:spcBef>
              <a:spcPct val="0"/>
            </a:spcBef>
            <a:spcAft>
              <a:spcPct val="15000"/>
            </a:spcAft>
            <a:buChar char="•"/>
          </a:pPr>
          <a:r>
            <a:rPr lang="en-US" sz="1500" kern="1200"/>
            <a:t>Success metrics?</a:t>
          </a:r>
        </a:p>
      </dsp:txBody>
      <dsp:txXfrm>
        <a:off x="356474" y="1879827"/>
        <a:ext cx="1428639" cy="1693106"/>
      </dsp:txXfrm>
    </dsp:sp>
    <dsp:sp modelId="{E3062516-AB50-554D-9A81-DD66D5F5A187}">
      <dsp:nvSpPr>
        <dsp:cNvPr id="0" name=""/>
        <dsp:cNvSpPr/>
      </dsp:nvSpPr>
      <dsp:spPr>
        <a:xfrm>
          <a:off x="1748793" y="1364839"/>
          <a:ext cx="487711" cy="3778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48793" y="1440403"/>
        <a:ext cx="374365" cy="226693"/>
      </dsp:txXfrm>
    </dsp:sp>
    <dsp:sp modelId="{A8663A2F-D7C8-0D4D-B449-6C44ED759B0C}">
      <dsp:nvSpPr>
        <dsp:cNvPr id="0" name=""/>
        <dsp:cNvSpPr/>
      </dsp:nvSpPr>
      <dsp:spPr>
        <a:xfrm>
          <a:off x="2438951" y="1272119"/>
          <a:ext cx="1517533" cy="8448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a:t>Data Preparation</a:t>
          </a:r>
        </a:p>
      </dsp:txBody>
      <dsp:txXfrm>
        <a:off x="2438951" y="1272119"/>
        <a:ext cx="1517533" cy="563260"/>
      </dsp:txXfrm>
    </dsp:sp>
    <dsp:sp modelId="{7D99C7A4-F67C-5F41-BB2A-C286E5C63829}">
      <dsp:nvSpPr>
        <dsp:cNvPr id="0" name=""/>
        <dsp:cNvSpPr/>
      </dsp:nvSpPr>
      <dsp:spPr>
        <a:xfrm>
          <a:off x="2749771" y="1835380"/>
          <a:ext cx="1517533" cy="1782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Gather</a:t>
          </a:r>
        </a:p>
        <a:p>
          <a:pPr marL="114300" lvl="1" indent="-114300" algn="l" defTabSz="666750">
            <a:lnSpc>
              <a:spcPct val="90000"/>
            </a:lnSpc>
            <a:spcBef>
              <a:spcPct val="0"/>
            </a:spcBef>
            <a:spcAft>
              <a:spcPct val="15000"/>
            </a:spcAft>
            <a:buChar char="•"/>
          </a:pPr>
          <a:r>
            <a:rPr lang="en-US" sz="1500" kern="1200"/>
            <a:t>Explore</a:t>
          </a:r>
        </a:p>
        <a:p>
          <a:pPr marL="114300" lvl="1" indent="-114300" algn="l" defTabSz="666750">
            <a:lnSpc>
              <a:spcPct val="90000"/>
            </a:lnSpc>
            <a:spcBef>
              <a:spcPct val="0"/>
            </a:spcBef>
            <a:spcAft>
              <a:spcPct val="15000"/>
            </a:spcAft>
            <a:buChar char="•"/>
          </a:pPr>
          <a:r>
            <a:rPr lang="en-US" sz="1500" kern="1200"/>
            <a:t>Clean</a:t>
          </a:r>
        </a:p>
        <a:p>
          <a:pPr marL="114300" lvl="1" indent="-114300" algn="l" defTabSz="666750">
            <a:lnSpc>
              <a:spcPct val="90000"/>
            </a:lnSpc>
            <a:spcBef>
              <a:spcPct val="0"/>
            </a:spcBef>
            <a:spcAft>
              <a:spcPct val="15000"/>
            </a:spcAft>
            <a:buChar char="•"/>
          </a:pPr>
          <a:r>
            <a:rPr lang="en-US" sz="1500" kern="1200"/>
            <a:t>Pre-Process</a:t>
          </a:r>
        </a:p>
        <a:p>
          <a:pPr marL="114300" lvl="1" indent="-114300" algn="l" defTabSz="666750">
            <a:lnSpc>
              <a:spcPct val="90000"/>
            </a:lnSpc>
            <a:spcBef>
              <a:spcPct val="0"/>
            </a:spcBef>
            <a:spcAft>
              <a:spcPct val="15000"/>
            </a:spcAft>
            <a:buChar char="•"/>
          </a:pPr>
          <a:r>
            <a:rPr lang="en-US" sz="1500" kern="1200"/>
            <a:t>Engineer features</a:t>
          </a:r>
        </a:p>
      </dsp:txBody>
      <dsp:txXfrm>
        <a:off x="2794218" y="1879827"/>
        <a:ext cx="1428639" cy="1693106"/>
      </dsp:txXfrm>
    </dsp:sp>
    <dsp:sp modelId="{4784D643-8B8F-694B-B095-D4D961A6964D}">
      <dsp:nvSpPr>
        <dsp:cNvPr id="0" name=""/>
        <dsp:cNvSpPr/>
      </dsp:nvSpPr>
      <dsp:spPr>
        <a:xfrm>
          <a:off x="4186537" y="1364839"/>
          <a:ext cx="487711" cy="3778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186537" y="1440403"/>
        <a:ext cx="374365" cy="226693"/>
      </dsp:txXfrm>
    </dsp:sp>
    <dsp:sp modelId="{4733CAC0-387F-0748-8C10-F648C7C3AD90}">
      <dsp:nvSpPr>
        <dsp:cNvPr id="0" name=""/>
        <dsp:cNvSpPr/>
      </dsp:nvSpPr>
      <dsp:spPr>
        <a:xfrm>
          <a:off x="4876695" y="1272119"/>
          <a:ext cx="1517533" cy="8448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a:t>Model Training</a:t>
          </a:r>
        </a:p>
      </dsp:txBody>
      <dsp:txXfrm>
        <a:off x="4876695" y="1272119"/>
        <a:ext cx="1517533" cy="563260"/>
      </dsp:txXfrm>
    </dsp:sp>
    <dsp:sp modelId="{865DBD2A-1454-2E48-A019-E6BE85FAE89E}">
      <dsp:nvSpPr>
        <dsp:cNvPr id="0" name=""/>
        <dsp:cNvSpPr/>
      </dsp:nvSpPr>
      <dsp:spPr>
        <a:xfrm>
          <a:off x="5187515" y="1835380"/>
          <a:ext cx="1517533" cy="1782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Develop Model</a:t>
          </a:r>
        </a:p>
        <a:p>
          <a:pPr marL="114300" lvl="1" indent="-114300" algn="l" defTabSz="666750">
            <a:lnSpc>
              <a:spcPct val="90000"/>
            </a:lnSpc>
            <a:spcBef>
              <a:spcPct val="0"/>
            </a:spcBef>
            <a:spcAft>
              <a:spcPct val="15000"/>
            </a:spcAft>
            <a:buChar char="•"/>
          </a:pPr>
          <a:r>
            <a:rPr lang="en-US" sz="1500" kern="1200"/>
            <a:t>Train</a:t>
          </a:r>
        </a:p>
        <a:p>
          <a:pPr marL="114300" lvl="1" indent="-114300" algn="l" defTabSz="666750">
            <a:lnSpc>
              <a:spcPct val="90000"/>
            </a:lnSpc>
            <a:spcBef>
              <a:spcPct val="0"/>
            </a:spcBef>
            <a:spcAft>
              <a:spcPct val="15000"/>
            </a:spcAft>
            <a:buChar char="•"/>
          </a:pPr>
          <a:r>
            <a:rPr lang="en-US" sz="1500" kern="1200"/>
            <a:t>Validate</a:t>
          </a:r>
        </a:p>
        <a:p>
          <a:pPr marL="114300" lvl="1" indent="-114300" algn="l" defTabSz="666750">
            <a:lnSpc>
              <a:spcPct val="90000"/>
            </a:lnSpc>
            <a:spcBef>
              <a:spcPct val="0"/>
            </a:spcBef>
            <a:spcAft>
              <a:spcPct val="15000"/>
            </a:spcAft>
            <a:buChar char="•"/>
          </a:pPr>
          <a:r>
            <a:rPr lang="en-US" sz="1500" kern="1200"/>
            <a:t>Hyper-parameter Tuning</a:t>
          </a:r>
        </a:p>
      </dsp:txBody>
      <dsp:txXfrm>
        <a:off x="5231962" y="1879827"/>
        <a:ext cx="1428639" cy="1693106"/>
      </dsp:txXfrm>
    </dsp:sp>
    <dsp:sp modelId="{F9383E4F-0145-5641-9C76-626344384B98}">
      <dsp:nvSpPr>
        <dsp:cNvPr id="0" name=""/>
        <dsp:cNvSpPr/>
      </dsp:nvSpPr>
      <dsp:spPr>
        <a:xfrm>
          <a:off x="6624281" y="1364839"/>
          <a:ext cx="487711" cy="3778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624281" y="1440403"/>
        <a:ext cx="374365" cy="226693"/>
      </dsp:txXfrm>
    </dsp:sp>
    <dsp:sp modelId="{9D5501FB-A6E1-2E4B-A9FC-99710587F0DA}">
      <dsp:nvSpPr>
        <dsp:cNvPr id="0" name=""/>
        <dsp:cNvSpPr/>
      </dsp:nvSpPr>
      <dsp:spPr>
        <a:xfrm>
          <a:off x="7314438" y="1272119"/>
          <a:ext cx="1517533" cy="8448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a:t>Model Deployment</a:t>
          </a:r>
        </a:p>
      </dsp:txBody>
      <dsp:txXfrm>
        <a:off x="7314438" y="1272119"/>
        <a:ext cx="1517533" cy="563260"/>
      </dsp:txXfrm>
    </dsp:sp>
    <dsp:sp modelId="{5485BF79-14A1-0349-A6E9-C8C5834EF41F}">
      <dsp:nvSpPr>
        <dsp:cNvPr id="0" name=""/>
        <dsp:cNvSpPr/>
      </dsp:nvSpPr>
      <dsp:spPr>
        <a:xfrm>
          <a:off x="7625258" y="1835380"/>
          <a:ext cx="1517533" cy="1782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Integration</a:t>
          </a:r>
        </a:p>
        <a:p>
          <a:pPr marL="114300" lvl="1" indent="-114300" algn="l" defTabSz="666750">
            <a:lnSpc>
              <a:spcPct val="90000"/>
            </a:lnSpc>
            <a:spcBef>
              <a:spcPct val="0"/>
            </a:spcBef>
            <a:spcAft>
              <a:spcPct val="15000"/>
            </a:spcAft>
            <a:buChar char="•"/>
          </a:pPr>
          <a:r>
            <a:rPr lang="en-US" sz="1500" kern="1200"/>
            <a:t>Performance</a:t>
          </a:r>
        </a:p>
        <a:p>
          <a:pPr marL="114300" lvl="1" indent="-114300" algn="l" defTabSz="666750">
            <a:lnSpc>
              <a:spcPct val="90000"/>
            </a:lnSpc>
            <a:spcBef>
              <a:spcPct val="0"/>
            </a:spcBef>
            <a:spcAft>
              <a:spcPct val="15000"/>
            </a:spcAft>
            <a:buChar char="•"/>
          </a:pPr>
          <a:r>
            <a:rPr lang="en-US" sz="1500" kern="1200"/>
            <a:t>Scaling</a:t>
          </a:r>
        </a:p>
        <a:p>
          <a:pPr marL="114300" lvl="1" indent="-114300" algn="l" defTabSz="666750">
            <a:lnSpc>
              <a:spcPct val="90000"/>
            </a:lnSpc>
            <a:spcBef>
              <a:spcPct val="0"/>
            </a:spcBef>
            <a:spcAft>
              <a:spcPct val="15000"/>
            </a:spcAft>
            <a:buChar char="•"/>
          </a:pPr>
          <a:r>
            <a:rPr lang="en-US" sz="1500" kern="1200"/>
            <a:t>Monitoring</a:t>
          </a:r>
        </a:p>
        <a:p>
          <a:pPr marL="114300" lvl="1" indent="-114300" algn="l" defTabSz="666750">
            <a:lnSpc>
              <a:spcPct val="90000"/>
            </a:lnSpc>
            <a:spcBef>
              <a:spcPct val="0"/>
            </a:spcBef>
            <a:spcAft>
              <a:spcPct val="15000"/>
            </a:spcAft>
            <a:buChar char="•"/>
          </a:pPr>
          <a:r>
            <a:rPr lang="en-US" sz="1500" kern="1200"/>
            <a:t>Refinement</a:t>
          </a:r>
        </a:p>
      </dsp:txBody>
      <dsp:txXfrm>
        <a:off x="7669705" y="1879827"/>
        <a:ext cx="1428639" cy="16931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84714837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494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8985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9707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4761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7605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3641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3794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656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77" name="Shape 27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7155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6545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601874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2018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a summary of various statistical</a:t>
            </a:r>
            <a:r>
              <a:rPr lang="en-US" baseline="0" dirty="0"/>
              <a:t> and machine learning tasks across a number of scientific domains at LBL. </a:t>
            </a:r>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cs typeface="Arial"/>
                <a:sym typeface="Arial"/>
              </a:rPr>
              <a:t>NERSC Presentation</a:t>
            </a:r>
          </a:p>
        </p:txBody>
      </p:sp>
      <p:sp>
        <p:nvSpPr>
          <p:cNvPr id="5" name="Date Placeholder 4"/>
          <p:cNvSpPr>
            <a:spLocks noGrp="1"/>
          </p:cNvSpPr>
          <p:nvPr>
            <p:ph type="dt" idx="11"/>
          </p:nvPr>
        </p:nvSpPr>
        <p:spPr>
          <a:xfrm>
            <a:off x="3884613" y="0"/>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EAFF0-7375-1D4A-A389-D6238357B121}" type="datetime1">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5/17/18</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
        <p:nvSpPr>
          <p:cNvPr id="6" name="Slide Number Placeholder 5"/>
          <p:cNvSpPr>
            <a:spLocks noGrp="1"/>
          </p:cNvSpPr>
          <p:nvPr>
            <p:ph type="sldNum" sz="quarter" idx="12"/>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B511CB-48C6-1D49-AC56-5A39CE8EA9E7}"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843358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AutoNum type="arabicParenR"/>
            </a:pPr>
            <a:r>
              <a:rPr lang="en-US" dirty="0" err="1"/>
              <a:t>ConvNet</a:t>
            </a:r>
            <a:r>
              <a:rPr lang="en-US" dirty="0"/>
              <a:t> performs</a:t>
            </a:r>
            <a:r>
              <a:rPr lang="en-US" baseline="0" dirty="0"/>
              <a:t> best in the classification task. Tropical cyclone is a comparatively easy problem. The features of tropical cyclone is quite clear and obvious. </a:t>
            </a:r>
          </a:p>
          <a:p>
            <a:pPr marL="228600" indent="-228600">
              <a:buAutoNum type="arabicParenR"/>
            </a:pPr>
            <a:r>
              <a:rPr lang="en-US" baseline="0" dirty="0" err="1"/>
              <a:t>ConvNet</a:t>
            </a:r>
            <a:r>
              <a:rPr lang="en-US" baseline="0" dirty="0"/>
              <a:t> is trained well, no over fitting or under fitting. Mostly due to the small and shallow of network. </a:t>
            </a:r>
          </a:p>
          <a:p>
            <a:pPr marL="228600" indent="-228600">
              <a:buAutoNum type="arabicParenR"/>
            </a:pPr>
            <a:r>
              <a:rPr lang="en-US" baseline="0" dirty="0"/>
              <a:t>Classification results of weather front is interesting: none of the conventional classification model is trained well, as can be seen from the difference of training and testing accuracy. On the other hand, </a:t>
            </a:r>
            <a:r>
              <a:rPr lang="en-US" baseline="0" dirty="0" err="1"/>
              <a:t>ConvNet</a:t>
            </a:r>
            <a:r>
              <a:rPr lang="en-US" baseline="0" dirty="0"/>
              <a:t> is trained pretty well and generalized pretty well. Even though the testing accuracy of Logistic Regression and Support Vector Machine is comparable to that of </a:t>
            </a:r>
            <a:r>
              <a:rPr lang="en-US" baseline="0" dirty="0" err="1"/>
              <a:t>ConvNet</a:t>
            </a:r>
            <a:r>
              <a:rPr lang="en-US" baseline="0" dirty="0"/>
              <a:t>, I do not have much confidence that they are proper methods for this problem.   Might need to put more regularization on them and train (hyper opt) again.</a:t>
            </a:r>
          </a:p>
          <a:p>
            <a:pPr marL="228600" indent="-228600">
              <a:buAutoNum type="arabicParenR"/>
            </a:pPr>
            <a:r>
              <a:rPr lang="en-US" baseline="0" dirty="0"/>
              <a:t>One significant draw backs of conventional classification methods is that: they are useless in localization scheme (while I guess it depends on how we process localization. If apply sliding window to a larger image and classify each window, these convention methods would still work. But in that sense, it is very computation expensive).  However, it seems natural to use </a:t>
            </a:r>
            <a:r>
              <a:rPr lang="en-US" baseline="0" dirty="0" err="1"/>
              <a:t>ConvNet</a:t>
            </a:r>
            <a:r>
              <a:rPr lang="en-US" baseline="0" dirty="0"/>
              <a:t> for localization. Integrating localization and classification into one </a:t>
            </a:r>
            <a:r>
              <a:rPr lang="en-US" baseline="0" dirty="0" err="1"/>
              <a:t>ConvNet</a:t>
            </a:r>
            <a:r>
              <a:rPr lang="en-US" baseline="0" dirty="0"/>
              <a:t> is possible, therefore, detecting can be </a:t>
            </a:r>
            <a:r>
              <a:rPr lang="en-US" baseline="0" dirty="0" err="1"/>
              <a:t>donw</a:t>
            </a:r>
            <a:r>
              <a:rPr lang="en-US" baseline="0" dirty="0"/>
              <a:t>.</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C2D381-B1BE-5F42-9C1E-BDBBF1BB4D0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5302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162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9" name="Shape 6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620" name="Shape 62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34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5196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35" name="Shape 2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32443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74" name="Shape 3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9790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82" name="Shape 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77834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90" name="Shape 3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15958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98" name="Shape 3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6321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90" name="Shape 3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5843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6893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610" name="Shape 6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80135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a summary of various statistical</a:t>
            </a:r>
            <a:r>
              <a:rPr lang="en-US" baseline="0" dirty="0"/>
              <a:t> and machine learning tasks across a number of scientific domains at LBL. </a:t>
            </a:r>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cs typeface="Arial"/>
                <a:sym typeface="Arial"/>
              </a:rPr>
              <a:t>NERSC Presentation</a:t>
            </a:r>
          </a:p>
        </p:txBody>
      </p:sp>
      <p:sp>
        <p:nvSpPr>
          <p:cNvPr id="5" name="Date Placeholder 4"/>
          <p:cNvSpPr>
            <a:spLocks noGrp="1"/>
          </p:cNvSpPr>
          <p:nvPr>
            <p:ph type="dt" idx="11"/>
          </p:nvPr>
        </p:nvSpPr>
        <p:spPr>
          <a:xfrm>
            <a:off x="3884613" y="0"/>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EAFF0-7375-1D4A-A389-D6238357B121}" type="datetime1">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5/17/18</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
        <p:nvSpPr>
          <p:cNvPr id="6" name="Slide Number Placeholder 5"/>
          <p:cNvSpPr>
            <a:spLocks noGrp="1"/>
          </p:cNvSpPr>
          <p:nvPr>
            <p:ph type="sldNum" sz="quarter" idx="12"/>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B511CB-48C6-1D49-AC56-5A39CE8EA9E7}"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1246737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a summary of various statistical</a:t>
            </a:r>
            <a:r>
              <a:rPr lang="en-US" baseline="0" dirty="0"/>
              <a:t> and machine learning tasks across a number of scientific domains at LBL. </a:t>
            </a:r>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cs typeface="Arial"/>
                <a:sym typeface="Arial"/>
              </a:rPr>
              <a:t>NERSC Presentation</a:t>
            </a:r>
          </a:p>
        </p:txBody>
      </p:sp>
      <p:sp>
        <p:nvSpPr>
          <p:cNvPr id="5" name="Date Placeholder 4"/>
          <p:cNvSpPr>
            <a:spLocks noGrp="1"/>
          </p:cNvSpPr>
          <p:nvPr>
            <p:ph type="dt" idx="11"/>
          </p:nvPr>
        </p:nvSpPr>
        <p:spPr>
          <a:xfrm>
            <a:off x="3884613" y="0"/>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EAFF0-7375-1D4A-A389-D6238357B121}" type="datetime1">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5/17/18</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
        <p:nvSpPr>
          <p:cNvPr id="6" name="Slide Number Placeholder 5"/>
          <p:cNvSpPr>
            <a:spLocks noGrp="1"/>
          </p:cNvSpPr>
          <p:nvPr>
            <p:ph type="sldNum" sz="quarter" idx="12"/>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B511CB-48C6-1D49-AC56-5A39CE8EA9E7}"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1551818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0647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a summary of various statistical</a:t>
            </a:r>
            <a:r>
              <a:rPr lang="en-US" baseline="0" dirty="0"/>
              <a:t> and machine learning tasks across a number of scientific domains at LBL. </a:t>
            </a:r>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cs typeface="Arial"/>
                <a:sym typeface="Arial"/>
              </a:rPr>
              <a:t>NERSC Presentation</a:t>
            </a:r>
          </a:p>
        </p:txBody>
      </p:sp>
      <p:sp>
        <p:nvSpPr>
          <p:cNvPr id="5" name="Date Placeholder 4"/>
          <p:cNvSpPr>
            <a:spLocks noGrp="1"/>
          </p:cNvSpPr>
          <p:nvPr>
            <p:ph type="dt" idx="11"/>
          </p:nvPr>
        </p:nvSpPr>
        <p:spPr>
          <a:xfrm>
            <a:off x="3884613" y="0"/>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EAFF0-7375-1D4A-A389-D6238357B121}" type="datetime1">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5/17/18</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
        <p:nvSpPr>
          <p:cNvPr id="6" name="Slide Number Placeholder 5"/>
          <p:cNvSpPr>
            <a:spLocks noGrp="1"/>
          </p:cNvSpPr>
          <p:nvPr>
            <p:ph type="sldNum" sz="quarter" idx="12"/>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B511CB-48C6-1D49-AC56-5A39CE8EA9E7}"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2568443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Jonathan </a:t>
            </a:r>
            <a:r>
              <a:rPr lang="en-US" dirty="0" err="1"/>
              <a:t>Ajo</a:t>
            </a:r>
            <a:r>
              <a:rPr lang="en-US" dirty="0"/>
              <a:t> Franklin : dark </a:t>
            </a:r>
            <a:r>
              <a:rPr lang="en-US" dirty="0" err="1"/>
              <a:t>fibre</a:t>
            </a:r>
            <a:r>
              <a:rPr lang="en-US" dirty="0"/>
              <a:t>; interrogation w/ laser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D42F5-8CE2-9346-8DAA-8F4A30FE40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419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Geophones and seismometers;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D42F5-8CE2-9346-8DAA-8F4A30FE40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824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0236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22853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7878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3253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8428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791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2929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7445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4659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68033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360340" y="179868"/>
            <a:ext cx="6819000" cy="769499"/>
          </a:xfrm>
          <a:prstGeom prst="rect">
            <a:avLst/>
          </a:prstGeom>
          <a:noFill/>
          <a:ln>
            <a:noFill/>
          </a:ln>
        </p:spPr>
        <p:txBody>
          <a:bodyPr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9" name="Shape 59"/>
          <p:cNvSpPr txBox="1">
            <a:spLocks noGrp="1"/>
          </p:cNvSpPr>
          <p:nvPr>
            <p:ph type="body" idx="1"/>
          </p:nvPr>
        </p:nvSpPr>
        <p:spPr>
          <a:xfrm>
            <a:off x="457200" y="1295400"/>
            <a:ext cx="8229600" cy="48309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0" name="Shape 60" descr="NERSC-logo-color-transparent-edges.gif"/>
          <p:cNvPicPr preferRelativeResize="0"/>
          <p:nvPr/>
        </p:nvPicPr>
        <p:blipFill rotWithShape="1">
          <a:blip r:embed="rId2">
            <a:alphaModFix/>
          </a:blip>
          <a:srcRect/>
          <a:stretch/>
        </p:blipFill>
        <p:spPr>
          <a:xfrm>
            <a:off x="7258753" y="357657"/>
            <a:ext cx="1558800" cy="591600"/>
          </a:xfrm>
          <a:prstGeom prst="rect">
            <a:avLst/>
          </a:prstGeom>
          <a:noFill/>
          <a:ln>
            <a:noFill/>
          </a:ln>
        </p:spPr>
      </p:pic>
      <p:cxnSp>
        <p:nvCxnSpPr>
          <p:cNvPr id="61" name="Shape 61"/>
          <p:cNvCxnSpPr/>
          <p:nvPr/>
        </p:nvCxnSpPr>
        <p:spPr>
          <a:xfrm rot="10800000" flipH="1">
            <a:off x="360340" y="1032941"/>
            <a:ext cx="8457000" cy="18900"/>
          </a:xfrm>
          <a:prstGeom prst="straightConnector1">
            <a:avLst/>
          </a:prstGeom>
          <a:noFill/>
          <a:ln w="38100" cap="flat" cmpd="sng">
            <a:solidFill>
              <a:srgbClr val="429FD2"/>
            </a:solidFill>
            <a:prstDash val="solid"/>
            <a:round/>
            <a:headEnd type="none" w="med" len="med"/>
            <a:tailEnd type="none" w="med" len="med"/>
          </a:ln>
        </p:spPr>
      </p:cxnSp>
      <p:pic>
        <p:nvPicPr>
          <p:cNvPr id="62" name="Shape 62" descr="DOE LOGO"/>
          <p:cNvPicPr preferRelativeResize="0"/>
          <p:nvPr/>
        </p:nvPicPr>
        <p:blipFill rotWithShape="1">
          <a:blip r:embed="rId3">
            <a:alphaModFix/>
          </a:blip>
          <a:srcRect b="19328"/>
          <a:stretch/>
        </p:blipFill>
        <p:spPr>
          <a:xfrm>
            <a:off x="247290" y="6277667"/>
            <a:ext cx="2209800" cy="503400"/>
          </a:xfrm>
          <a:prstGeom prst="rect">
            <a:avLst/>
          </a:prstGeom>
          <a:noFill/>
          <a:ln>
            <a:noFill/>
          </a:ln>
        </p:spPr>
      </p:pic>
      <p:sp>
        <p:nvSpPr>
          <p:cNvPr id="63" name="Shape 63"/>
          <p:cNvSpPr txBox="1">
            <a:spLocks noGrp="1"/>
          </p:cNvSpPr>
          <p:nvPr>
            <p:ph type="ftr" idx="11"/>
          </p:nvPr>
        </p:nvSpPr>
        <p:spPr>
          <a:xfrm>
            <a:off x="5239926" y="6368805"/>
            <a:ext cx="2864099" cy="3651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14766"/>
              </a:buClr>
              <a:buSzPct val="25000"/>
              <a:buFont typeface="Calibri"/>
              <a:buNone/>
            </a:pPr>
            <a:r>
              <a:rPr lang="en" sz="1100" b="0" i="0" u="none" strike="noStrike" cap="none">
                <a:solidFill>
                  <a:srgbClr val="114766"/>
                </a:solidFill>
                <a:latin typeface="Calibri"/>
                <a:ea typeface="Calibri"/>
                <a:cs typeface="Calibri"/>
                <a:sym typeface="Calibri"/>
              </a:rPr>
              <a:t>- </a:t>
            </a:r>
            <a:fld id="{00000000-1234-1234-1234-123412341234}" type="slidenum">
              <a:rPr lang="en" sz="1100" b="0" i="0" u="none" strike="noStrike" cap="none">
                <a:solidFill>
                  <a:srgbClr val="114766"/>
                </a:solidFill>
                <a:latin typeface="Calibri"/>
                <a:ea typeface="Calibri"/>
                <a:cs typeface="Calibri"/>
                <a:sym typeface="Calibri"/>
              </a:rPr>
              <a:t>‹#›</a:t>
            </a:fld>
            <a:r>
              <a:rPr lang="en" sz="1100" b="0" i="0" u="none" strike="noStrike" cap="none">
                <a:solidFill>
                  <a:srgbClr val="114766"/>
                </a:solidFill>
                <a:latin typeface="Calibri"/>
                <a:ea typeface="Calibri"/>
                <a:cs typeface="Calibri"/>
                <a:sym typeface="Calibri"/>
              </a:rPr>
              <a:t>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7DFCBF-5A0A-CE4D-BA72-1E4EAB7F20DF}" type="datetimeFigureOut">
              <a:rPr lang="en-US" smtClean="0">
                <a:solidFill>
                  <a:prstClr val="black">
                    <a:tint val="75000"/>
                  </a:prstClr>
                </a:solidFill>
              </a:rPr>
              <a:pPr/>
              <a:t>5/17/18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A1765B-1B5D-9A43-842E-E39CB5013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328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7DFCBF-5A0A-CE4D-BA72-1E4EAB7F20DF}" type="datetimeFigureOut">
              <a:rPr lang="en-US" smtClean="0">
                <a:solidFill>
                  <a:prstClr val="black">
                    <a:tint val="75000"/>
                  </a:prstClr>
                </a:solidFill>
              </a:rPr>
              <a:pPr/>
              <a:t>5/17/18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A1765B-1B5D-9A43-842E-E39CB5013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257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7DFCBF-5A0A-CE4D-BA72-1E4EAB7F20DF}" type="datetimeFigureOut">
              <a:rPr lang="en-US" smtClean="0">
                <a:solidFill>
                  <a:prstClr val="black">
                    <a:tint val="75000"/>
                  </a:prstClr>
                </a:solidFill>
              </a:rPr>
              <a:pPr/>
              <a:t>5/17/18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A1765B-1B5D-9A43-842E-E39CB5013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003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DFCBF-5A0A-CE4D-BA72-1E4EAB7F20DF}" type="datetimeFigureOut">
              <a:rPr lang="en-US" smtClean="0">
                <a:solidFill>
                  <a:prstClr val="black">
                    <a:tint val="75000"/>
                  </a:prstClr>
                </a:solidFill>
              </a:rPr>
              <a:pPr/>
              <a:t>5/17/18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A1765B-1B5D-9A43-842E-E39CB5013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096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7DFCBF-5A0A-CE4D-BA72-1E4EAB7F20DF}" type="datetimeFigureOut">
              <a:rPr lang="en-US" smtClean="0">
                <a:solidFill>
                  <a:prstClr val="black">
                    <a:tint val="75000"/>
                  </a:prstClr>
                </a:solidFill>
              </a:rPr>
              <a:pPr/>
              <a:t>5/17/18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A1765B-1B5D-9A43-842E-E39CB5013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301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7DFCBF-5A0A-CE4D-BA72-1E4EAB7F20DF}" type="datetimeFigureOut">
              <a:rPr lang="en-US" smtClean="0">
                <a:solidFill>
                  <a:prstClr val="black">
                    <a:tint val="75000"/>
                  </a:prstClr>
                </a:solidFill>
              </a:rPr>
              <a:pPr/>
              <a:t>5/17/18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A1765B-1B5D-9A43-842E-E39CB5013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24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DFCBF-5A0A-CE4D-BA72-1E4EAB7F20DF}" type="datetimeFigureOut">
              <a:rPr lang="en-US" smtClean="0">
                <a:solidFill>
                  <a:prstClr val="black">
                    <a:tint val="75000"/>
                  </a:prstClr>
                </a:solidFill>
              </a:rPr>
              <a:pPr/>
              <a:t>5/17/18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A1765B-1B5D-9A43-842E-E39CB5013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693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DFCBF-5A0A-CE4D-BA72-1E4EAB7F20DF}" type="datetimeFigureOut">
              <a:rPr lang="en-US" smtClean="0">
                <a:solidFill>
                  <a:prstClr val="black">
                    <a:tint val="75000"/>
                  </a:prstClr>
                </a:solidFill>
              </a:rPr>
              <a:pPr/>
              <a:t>5/17/18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A1765B-1B5D-9A43-842E-E39CB5013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509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360340" y="179868"/>
            <a:ext cx="6819000" cy="769499"/>
          </a:xfrm>
          <a:prstGeom prst="rect">
            <a:avLst/>
          </a:prstGeom>
          <a:noFill/>
          <a:ln>
            <a:noFill/>
          </a:ln>
        </p:spPr>
        <p:txBody>
          <a:bodyPr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9" name="Shape 59"/>
          <p:cNvSpPr txBox="1">
            <a:spLocks noGrp="1"/>
          </p:cNvSpPr>
          <p:nvPr>
            <p:ph type="body" idx="1"/>
          </p:nvPr>
        </p:nvSpPr>
        <p:spPr>
          <a:xfrm>
            <a:off x="457200" y="1295400"/>
            <a:ext cx="8229600" cy="48309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0" name="Shape 60" descr="NERSC-logo-color-transparent-edges.gif"/>
          <p:cNvPicPr preferRelativeResize="0"/>
          <p:nvPr/>
        </p:nvPicPr>
        <p:blipFill rotWithShape="1">
          <a:blip r:embed="rId2">
            <a:alphaModFix/>
          </a:blip>
          <a:srcRect/>
          <a:stretch/>
        </p:blipFill>
        <p:spPr>
          <a:xfrm>
            <a:off x="7258753" y="357657"/>
            <a:ext cx="1558800" cy="591600"/>
          </a:xfrm>
          <a:prstGeom prst="rect">
            <a:avLst/>
          </a:prstGeom>
          <a:noFill/>
          <a:ln>
            <a:noFill/>
          </a:ln>
        </p:spPr>
      </p:pic>
      <p:cxnSp>
        <p:nvCxnSpPr>
          <p:cNvPr id="61" name="Shape 61"/>
          <p:cNvCxnSpPr/>
          <p:nvPr/>
        </p:nvCxnSpPr>
        <p:spPr>
          <a:xfrm rot="10800000" flipH="1">
            <a:off x="360340" y="1032941"/>
            <a:ext cx="8457000" cy="18900"/>
          </a:xfrm>
          <a:prstGeom prst="straightConnector1">
            <a:avLst/>
          </a:prstGeom>
          <a:noFill/>
          <a:ln w="38100" cap="flat" cmpd="sng">
            <a:solidFill>
              <a:srgbClr val="429FD2"/>
            </a:solidFill>
            <a:prstDash val="solid"/>
            <a:round/>
            <a:headEnd type="none" w="med" len="med"/>
            <a:tailEnd type="none" w="med" len="med"/>
          </a:ln>
        </p:spPr>
      </p:cxnSp>
      <p:pic>
        <p:nvPicPr>
          <p:cNvPr id="62" name="Shape 62" descr="DOE LOGO"/>
          <p:cNvPicPr preferRelativeResize="0"/>
          <p:nvPr/>
        </p:nvPicPr>
        <p:blipFill rotWithShape="1">
          <a:blip r:embed="rId3">
            <a:alphaModFix/>
          </a:blip>
          <a:srcRect b="19328"/>
          <a:stretch/>
        </p:blipFill>
        <p:spPr>
          <a:xfrm>
            <a:off x="247290" y="6277667"/>
            <a:ext cx="2209800" cy="503400"/>
          </a:xfrm>
          <a:prstGeom prst="rect">
            <a:avLst/>
          </a:prstGeom>
          <a:noFill/>
          <a:ln>
            <a:noFill/>
          </a:ln>
        </p:spPr>
      </p:pic>
      <p:sp>
        <p:nvSpPr>
          <p:cNvPr id="63" name="Shape 63"/>
          <p:cNvSpPr txBox="1">
            <a:spLocks noGrp="1"/>
          </p:cNvSpPr>
          <p:nvPr>
            <p:ph type="ftr" idx="11"/>
          </p:nvPr>
        </p:nvSpPr>
        <p:spPr>
          <a:xfrm>
            <a:off x="5239926" y="6368805"/>
            <a:ext cx="2864099" cy="3651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14766"/>
              </a:buClr>
              <a:buSzPct val="25000"/>
              <a:buFont typeface="Calibri"/>
              <a:buNone/>
            </a:pPr>
            <a:r>
              <a:rPr lang="en" sz="1100" b="0" i="0" u="none" strike="noStrike" cap="none">
                <a:solidFill>
                  <a:srgbClr val="114766"/>
                </a:solidFill>
                <a:latin typeface="Calibri"/>
                <a:ea typeface="Calibri"/>
                <a:cs typeface="Calibri"/>
                <a:sym typeface="Calibri"/>
              </a:rPr>
              <a:t>- </a:t>
            </a:r>
            <a:fld id="{00000000-1234-1234-1234-123412341234}" type="slidenum">
              <a:rPr lang="en" sz="1100" b="0" i="0" u="none" strike="noStrike" cap="none">
                <a:solidFill>
                  <a:srgbClr val="114766"/>
                </a:solidFill>
                <a:latin typeface="Calibri"/>
                <a:ea typeface="Calibri"/>
                <a:cs typeface="Calibri"/>
                <a:sym typeface="Calibri"/>
              </a:rPr>
              <a:t>‹#›</a:t>
            </a:fld>
            <a:r>
              <a:rPr lang="en" sz="1100" b="0" i="0" u="none" strike="noStrike" cap="none">
                <a:solidFill>
                  <a:srgbClr val="114766"/>
                </a:solidFill>
                <a:latin typeface="Calibri"/>
                <a:ea typeface="Calibri"/>
                <a:cs typeface="Calibri"/>
                <a:sym typeface="Calibri"/>
              </a:rPr>
              <a:t> -</a:t>
            </a:r>
          </a:p>
        </p:txBody>
      </p:sp>
    </p:spTree>
    <p:extLst>
      <p:ext uri="{BB962C8B-B14F-4D97-AF65-F5344CB8AC3E}">
        <p14:creationId xmlns:p14="http://schemas.microsoft.com/office/powerpoint/2010/main" val="2316641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3"/>
        <p:cNvGrpSpPr/>
        <p:nvPr/>
      </p:nvGrpSpPr>
      <p:grpSpPr>
        <a:xfrm>
          <a:off x="0" y="0"/>
          <a:ext cx="0" cy="0"/>
          <a:chOff x="0" y="0"/>
          <a:chExt cx="0" cy="0"/>
        </a:xfrm>
      </p:grpSpPr>
      <p:sp>
        <p:nvSpPr>
          <p:cNvPr id="84" name="Shape 84"/>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14766"/>
              </a:buClr>
              <a:buSzPct val="25000"/>
              <a:buFont typeface="Calibri"/>
              <a:buNone/>
            </a:pPr>
            <a:r>
              <a:rPr lang="en" sz="1100" b="0" i="0" u="none" strike="noStrike" cap="none">
                <a:solidFill>
                  <a:srgbClr val="114766"/>
                </a:solidFill>
                <a:latin typeface="Calibri"/>
                <a:ea typeface="Calibri"/>
                <a:cs typeface="Calibri"/>
                <a:sym typeface="Calibri"/>
              </a:rPr>
              <a:t>- </a:t>
            </a:r>
            <a:fld id="{00000000-1234-1234-1234-123412341234}" type="slidenum">
              <a:rPr lang="en" sz="1100" b="0" i="0" u="none" strike="noStrike" cap="none">
                <a:solidFill>
                  <a:srgbClr val="114766"/>
                </a:solidFill>
                <a:latin typeface="Calibri"/>
                <a:ea typeface="Calibri"/>
                <a:cs typeface="Calibri"/>
                <a:sym typeface="Calibri"/>
              </a:rPr>
              <a:t>‹#›</a:t>
            </a:fld>
            <a:r>
              <a:rPr lang="en" sz="1100" b="0" i="0" u="none" strike="noStrike" cap="none">
                <a:solidFill>
                  <a:srgbClr val="114766"/>
                </a:solidFill>
                <a:latin typeface="Calibri"/>
                <a:ea typeface="Calibri"/>
                <a:cs typeface="Calibri"/>
                <a:sym typeface="Calibri"/>
              </a:rPr>
              <a:t> -</a:t>
            </a:r>
          </a:p>
        </p:txBody>
      </p:sp>
      <p:sp>
        <p:nvSpPr>
          <p:cNvPr id="85" name="Shape 85"/>
          <p:cNvSpPr txBox="1">
            <a:spLocks noGrp="1"/>
          </p:cNvSpPr>
          <p:nvPr>
            <p:ph type="ftr" idx="11"/>
          </p:nvPr>
        </p:nvSpPr>
        <p:spPr>
          <a:xfrm>
            <a:off x="5239926" y="6368805"/>
            <a:ext cx="2864099" cy="3651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86" name="Shape 86" descr="NERSC-logo-color-transparent-edges.gif"/>
          <p:cNvPicPr preferRelativeResize="0"/>
          <p:nvPr/>
        </p:nvPicPr>
        <p:blipFill rotWithShape="1">
          <a:blip r:embed="rId2">
            <a:alphaModFix/>
          </a:blip>
          <a:srcRect/>
          <a:stretch/>
        </p:blipFill>
        <p:spPr>
          <a:xfrm>
            <a:off x="7258753" y="357657"/>
            <a:ext cx="1558800" cy="591600"/>
          </a:xfrm>
          <a:prstGeom prst="rect">
            <a:avLst/>
          </a:prstGeom>
          <a:noFill/>
          <a:ln>
            <a:noFill/>
          </a:ln>
        </p:spPr>
      </p:pic>
      <p:cxnSp>
        <p:nvCxnSpPr>
          <p:cNvPr id="87" name="Shape 87"/>
          <p:cNvCxnSpPr/>
          <p:nvPr/>
        </p:nvCxnSpPr>
        <p:spPr>
          <a:xfrm rot="10800000" flipH="1">
            <a:off x="360340" y="1032941"/>
            <a:ext cx="8457000" cy="18900"/>
          </a:xfrm>
          <a:prstGeom prst="straightConnector1">
            <a:avLst/>
          </a:prstGeom>
          <a:noFill/>
          <a:ln w="38100" cap="flat" cmpd="sng">
            <a:solidFill>
              <a:srgbClr val="429FD2"/>
            </a:solidFill>
            <a:prstDash val="solid"/>
            <a:round/>
            <a:headEnd type="none" w="med" len="med"/>
            <a:tailEnd type="none" w="med" len="med"/>
          </a:ln>
        </p:spPr>
      </p:cxnSp>
    </p:spTree>
    <p:extLst>
      <p:ext uri="{BB962C8B-B14F-4D97-AF65-F5344CB8AC3E}">
        <p14:creationId xmlns:p14="http://schemas.microsoft.com/office/powerpoint/2010/main" val="95537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3"/>
        <p:cNvGrpSpPr/>
        <p:nvPr/>
      </p:nvGrpSpPr>
      <p:grpSpPr>
        <a:xfrm>
          <a:off x="0" y="0"/>
          <a:ext cx="0" cy="0"/>
          <a:chOff x="0" y="0"/>
          <a:chExt cx="0" cy="0"/>
        </a:xfrm>
      </p:grpSpPr>
      <p:sp>
        <p:nvSpPr>
          <p:cNvPr id="84" name="Shape 84"/>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14766"/>
              </a:buClr>
              <a:buSzPct val="25000"/>
              <a:buFont typeface="Calibri"/>
              <a:buNone/>
            </a:pPr>
            <a:r>
              <a:rPr lang="en" sz="1100" b="0" i="0" u="none" strike="noStrike" cap="none">
                <a:solidFill>
                  <a:srgbClr val="114766"/>
                </a:solidFill>
                <a:latin typeface="Calibri"/>
                <a:ea typeface="Calibri"/>
                <a:cs typeface="Calibri"/>
                <a:sym typeface="Calibri"/>
              </a:rPr>
              <a:t>- </a:t>
            </a:r>
            <a:fld id="{00000000-1234-1234-1234-123412341234}" type="slidenum">
              <a:rPr lang="en" sz="1100" b="0" i="0" u="none" strike="noStrike" cap="none">
                <a:solidFill>
                  <a:srgbClr val="114766"/>
                </a:solidFill>
                <a:latin typeface="Calibri"/>
                <a:ea typeface="Calibri"/>
                <a:cs typeface="Calibri"/>
                <a:sym typeface="Calibri"/>
              </a:rPr>
              <a:t>‹#›</a:t>
            </a:fld>
            <a:r>
              <a:rPr lang="en" sz="1100" b="0" i="0" u="none" strike="noStrike" cap="none">
                <a:solidFill>
                  <a:srgbClr val="114766"/>
                </a:solidFill>
                <a:latin typeface="Calibri"/>
                <a:ea typeface="Calibri"/>
                <a:cs typeface="Calibri"/>
                <a:sym typeface="Calibri"/>
              </a:rPr>
              <a:t> -</a:t>
            </a:r>
          </a:p>
        </p:txBody>
      </p:sp>
      <p:sp>
        <p:nvSpPr>
          <p:cNvPr id="85" name="Shape 85"/>
          <p:cNvSpPr txBox="1">
            <a:spLocks noGrp="1"/>
          </p:cNvSpPr>
          <p:nvPr>
            <p:ph type="ftr" idx="11"/>
          </p:nvPr>
        </p:nvSpPr>
        <p:spPr>
          <a:xfrm>
            <a:off x="5239926" y="6368805"/>
            <a:ext cx="2864099" cy="3651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86" name="Shape 86" descr="NERSC-logo-color-transparent-edges.gif"/>
          <p:cNvPicPr preferRelativeResize="0"/>
          <p:nvPr/>
        </p:nvPicPr>
        <p:blipFill rotWithShape="1">
          <a:blip r:embed="rId2">
            <a:alphaModFix/>
          </a:blip>
          <a:srcRect/>
          <a:stretch/>
        </p:blipFill>
        <p:spPr>
          <a:xfrm>
            <a:off x="7258753" y="357657"/>
            <a:ext cx="1558800" cy="591600"/>
          </a:xfrm>
          <a:prstGeom prst="rect">
            <a:avLst/>
          </a:prstGeom>
          <a:noFill/>
          <a:ln>
            <a:noFill/>
          </a:ln>
        </p:spPr>
      </p:pic>
      <p:cxnSp>
        <p:nvCxnSpPr>
          <p:cNvPr id="87" name="Shape 87"/>
          <p:cNvCxnSpPr/>
          <p:nvPr/>
        </p:nvCxnSpPr>
        <p:spPr>
          <a:xfrm rot="10800000" flipH="1">
            <a:off x="360340" y="1032941"/>
            <a:ext cx="8457000" cy="18900"/>
          </a:xfrm>
          <a:prstGeom prst="straightConnector1">
            <a:avLst/>
          </a:prstGeom>
          <a:noFill/>
          <a:ln w="38100" cap="flat" cmpd="sng">
            <a:solidFill>
              <a:srgbClr val="429FD2"/>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57200" y="1191170"/>
            <a:ext cx="3008400" cy="1030500"/>
          </a:xfrm>
          <a:prstGeom prst="rect">
            <a:avLst/>
          </a:prstGeom>
          <a:noFill/>
          <a:ln>
            <a:noFill/>
          </a:ln>
        </p:spPr>
        <p:txBody>
          <a:bodyPr lIns="91425" tIns="91425" rIns="91425" bIns="91425" anchor="ctr" anchorCtr="0"/>
          <a:lstStyle>
            <a:lvl1pPr marL="228600" marR="0" lvl="0" indent="-228600" algn="l" rtl="0">
              <a:lnSpc>
                <a:spcPct val="100000"/>
              </a:lnSpc>
              <a:spcBef>
                <a:spcPts val="0"/>
              </a:spcBef>
              <a:spcAft>
                <a:spcPts val="0"/>
              </a:spcAft>
              <a:buClr>
                <a:schemeClr val="dk2"/>
              </a:buClr>
              <a:buFont typeface="Helvetica Neue"/>
              <a:buNone/>
              <a:defRPr sz="2000" b="1" i="0" u="none" strike="noStrike" cap="none">
                <a:solidFill>
                  <a:schemeClr val="dk2"/>
                </a:solidFill>
                <a:latin typeface="Helvetica Neue"/>
                <a:ea typeface="Helvetica Neue"/>
                <a:cs typeface="Helvetica Neue"/>
                <a:sym typeface="Helvetica Neue"/>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0" name="Shape 90"/>
          <p:cNvSpPr txBox="1">
            <a:spLocks noGrp="1"/>
          </p:cNvSpPr>
          <p:nvPr>
            <p:ph type="body" idx="1"/>
          </p:nvPr>
        </p:nvSpPr>
        <p:spPr>
          <a:xfrm>
            <a:off x="3575050" y="1191170"/>
            <a:ext cx="5111700" cy="49350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body" idx="2"/>
          </p:nvPr>
        </p:nvSpPr>
        <p:spPr>
          <a:xfrm>
            <a:off x="457200" y="2328798"/>
            <a:ext cx="3008400" cy="37974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14766"/>
              </a:buClr>
              <a:buSzPct val="25000"/>
              <a:buFont typeface="Calibri"/>
              <a:buNone/>
            </a:pPr>
            <a:r>
              <a:rPr lang="en" sz="1100" b="0" i="0" u="none" strike="noStrike" cap="none">
                <a:solidFill>
                  <a:srgbClr val="114766"/>
                </a:solidFill>
                <a:latin typeface="Calibri"/>
                <a:ea typeface="Calibri"/>
                <a:cs typeface="Calibri"/>
                <a:sym typeface="Calibri"/>
              </a:rPr>
              <a:t>- </a:t>
            </a:r>
            <a:fld id="{00000000-1234-1234-1234-123412341234}" type="slidenum">
              <a:rPr lang="en" sz="1100" b="0" i="0" u="none" strike="noStrike" cap="none">
                <a:solidFill>
                  <a:srgbClr val="114766"/>
                </a:solidFill>
                <a:latin typeface="Calibri"/>
                <a:ea typeface="Calibri"/>
                <a:cs typeface="Calibri"/>
                <a:sym typeface="Calibri"/>
              </a:rPr>
              <a:t>‹#›</a:t>
            </a:fld>
            <a:r>
              <a:rPr lang="en" sz="1100" b="0" i="0" u="none" strike="noStrike" cap="none">
                <a:solidFill>
                  <a:srgbClr val="114766"/>
                </a:solidFill>
                <a:latin typeface="Calibri"/>
                <a:ea typeface="Calibri"/>
                <a:cs typeface="Calibri"/>
                <a:sym typeface="Calibri"/>
              </a:rPr>
              <a:t> -</a:t>
            </a:r>
          </a:p>
        </p:txBody>
      </p:sp>
      <p:sp>
        <p:nvSpPr>
          <p:cNvPr id="93" name="Shape 93"/>
          <p:cNvSpPr txBox="1">
            <a:spLocks noGrp="1"/>
          </p:cNvSpPr>
          <p:nvPr>
            <p:ph type="ftr" idx="11"/>
          </p:nvPr>
        </p:nvSpPr>
        <p:spPr>
          <a:xfrm>
            <a:off x="5239926" y="6368805"/>
            <a:ext cx="2864099" cy="3651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94" name="Shape 94" descr="NERSC-logo-color-transparent-edges.gif"/>
          <p:cNvPicPr preferRelativeResize="0"/>
          <p:nvPr/>
        </p:nvPicPr>
        <p:blipFill rotWithShape="1">
          <a:blip r:embed="rId2">
            <a:alphaModFix/>
          </a:blip>
          <a:srcRect/>
          <a:stretch/>
        </p:blipFill>
        <p:spPr>
          <a:xfrm>
            <a:off x="7258753" y="357657"/>
            <a:ext cx="1558800" cy="591600"/>
          </a:xfrm>
          <a:prstGeom prst="rect">
            <a:avLst/>
          </a:prstGeom>
          <a:noFill/>
          <a:ln>
            <a:noFill/>
          </a:ln>
        </p:spPr>
      </p:pic>
    </p:spTree>
    <p:extLst>
      <p:ext uri="{BB962C8B-B14F-4D97-AF65-F5344CB8AC3E}">
        <p14:creationId xmlns:p14="http://schemas.microsoft.com/office/powerpoint/2010/main" val="1719878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2000" b="1" i="0" u="none" strike="noStrike" cap="none">
                <a:solidFill>
                  <a:schemeClr val="dk2"/>
                </a:solidFill>
                <a:latin typeface="Helvetica Neue"/>
                <a:ea typeface="Helvetica Neue"/>
                <a:cs typeface="Helvetica Neue"/>
                <a:sym typeface="Helvetica Neue"/>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7" name="Shape 97"/>
          <p:cNvSpPr>
            <a:spLocks noGrp="1"/>
          </p:cNvSpPr>
          <p:nvPr>
            <p:ph type="pic" idx="2"/>
          </p:nvPr>
        </p:nvSpPr>
        <p:spPr>
          <a:xfrm>
            <a:off x="1792288" y="1232045"/>
            <a:ext cx="5486400" cy="34956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14766"/>
              </a:buClr>
              <a:buSzPct val="25000"/>
              <a:buFont typeface="Calibri"/>
              <a:buNone/>
            </a:pPr>
            <a:r>
              <a:rPr lang="en" sz="1100" b="0" i="0" u="none" strike="noStrike" cap="none">
                <a:solidFill>
                  <a:srgbClr val="114766"/>
                </a:solidFill>
                <a:latin typeface="Calibri"/>
                <a:ea typeface="Calibri"/>
                <a:cs typeface="Calibri"/>
                <a:sym typeface="Calibri"/>
              </a:rPr>
              <a:t>- </a:t>
            </a:r>
            <a:fld id="{00000000-1234-1234-1234-123412341234}" type="slidenum">
              <a:rPr lang="en" sz="1100" b="0" i="0" u="none" strike="noStrike" cap="none">
                <a:solidFill>
                  <a:srgbClr val="114766"/>
                </a:solidFill>
                <a:latin typeface="Calibri"/>
                <a:ea typeface="Calibri"/>
                <a:cs typeface="Calibri"/>
                <a:sym typeface="Calibri"/>
              </a:rPr>
              <a:t>‹#›</a:t>
            </a:fld>
            <a:r>
              <a:rPr lang="en" sz="1100" b="0" i="0" u="none" strike="noStrike" cap="none">
                <a:solidFill>
                  <a:srgbClr val="114766"/>
                </a:solidFill>
                <a:latin typeface="Calibri"/>
                <a:ea typeface="Calibri"/>
                <a:cs typeface="Calibri"/>
                <a:sym typeface="Calibri"/>
              </a:rPr>
              <a:t> -</a:t>
            </a:r>
          </a:p>
        </p:txBody>
      </p:sp>
      <p:sp>
        <p:nvSpPr>
          <p:cNvPr id="100" name="Shape 100"/>
          <p:cNvSpPr txBox="1">
            <a:spLocks noGrp="1"/>
          </p:cNvSpPr>
          <p:nvPr>
            <p:ph type="ftr" idx="11"/>
          </p:nvPr>
        </p:nvSpPr>
        <p:spPr>
          <a:xfrm>
            <a:off x="5239926" y="6368805"/>
            <a:ext cx="2864099" cy="3651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101" name="Shape 101" descr="NERSC-logo-color-transparent-edges.gif"/>
          <p:cNvPicPr preferRelativeResize="0"/>
          <p:nvPr/>
        </p:nvPicPr>
        <p:blipFill rotWithShape="1">
          <a:blip r:embed="rId2">
            <a:alphaModFix/>
          </a:blip>
          <a:srcRect/>
          <a:stretch/>
        </p:blipFill>
        <p:spPr>
          <a:xfrm>
            <a:off x="7258753" y="357657"/>
            <a:ext cx="1558800" cy="591600"/>
          </a:xfrm>
          <a:prstGeom prst="rect">
            <a:avLst/>
          </a:prstGeom>
          <a:noFill/>
          <a:ln>
            <a:noFill/>
          </a:ln>
        </p:spPr>
      </p:pic>
    </p:spTree>
    <p:extLst>
      <p:ext uri="{BB962C8B-B14F-4D97-AF65-F5344CB8AC3E}">
        <p14:creationId xmlns:p14="http://schemas.microsoft.com/office/powerpoint/2010/main" val="3816555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60340" y="179868"/>
            <a:ext cx="6819000" cy="769499"/>
          </a:xfrm>
          <a:prstGeom prst="rect">
            <a:avLst/>
          </a:prstGeom>
          <a:noFill/>
          <a:ln>
            <a:noFill/>
          </a:ln>
        </p:spPr>
        <p:txBody>
          <a:bodyPr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4" name="Shape 104"/>
          <p:cNvSpPr txBox="1">
            <a:spLocks noGrp="1"/>
          </p:cNvSpPr>
          <p:nvPr>
            <p:ph type="body" idx="1"/>
          </p:nvPr>
        </p:nvSpPr>
        <p:spPr>
          <a:xfrm rot="5400000">
            <a:off x="2156548" y="-403949"/>
            <a:ext cx="4830900" cy="82296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14766"/>
              </a:buClr>
              <a:buSzPct val="25000"/>
              <a:buFont typeface="Calibri"/>
              <a:buNone/>
            </a:pPr>
            <a:r>
              <a:rPr lang="en" sz="1100" b="0" i="0" u="none" strike="noStrike" cap="none">
                <a:solidFill>
                  <a:srgbClr val="114766"/>
                </a:solidFill>
                <a:latin typeface="Calibri"/>
                <a:ea typeface="Calibri"/>
                <a:cs typeface="Calibri"/>
                <a:sym typeface="Calibri"/>
              </a:rPr>
              <a:t>- </a:t>
            </a:r>
            <a:fld id="{00000000-1234-1234-1234-123412341234}" type="slidenum">
              <a:rPr lang="en" sz="1100" b="0" i="0" u="none" strike="noStrike" cap="none">
                <a:solidFill>
                  <a:srgbClr val="114766"/>
                </a:solidFill>
                <a:latin typeface="Calibri"/>
                <a:ea typeface="Calibri"/>
                <a:cs typeface="Calibri"/>
                <a:sym typeface="Calibri"/>
              </a:rPr>
              <a:t>‹#›</a:t>
            </a:fld>
            <a:r>
              <a:rPr lang="en" sz="1100" b="0" i="0" u="none" strike="noStrike" cap="none">
                <a:solidFill>
                  <a:srgbClr val="114766"/>
                </a:solidFill>
                <a:latin typeface="Calibri"/>
                <a:ea typeface="Calibri"/>
                <a:cs typeface="Calibri"/>
                <a:sym typeface="Calibri"/>
              </a:rPr>
              <a:t> -</a:t>
            </a:r>
          </a:p>
        </p:txBody>
      </p:sp>
      <p:sp>
        <p:nvSpPr>
          <p:cNvPr id="106" name="Shape 106"/>
          <p:cNvSpPr txBox="1">
            <a:spLocks noGrp="1"/>
          </p:cNvSpPr>
          <p:nvPr>
            <p:ph type="ftr" idx="11"/>
          </p:nvPr>
        </p:nvSpPr>
        <p:spPr>
          <a:xfrm>
            <a:off x="5239926" y="6368805"/>
            <a:ext cx="2864099" cy="3651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107" name="Shape 107" descr="NERSC-logo-color-transparent-edges.gif"/>
          <p:cNvPicPr preferRelativeResize="0"/>
          <p:nvPr/>
        </p:nvPicPr>
        <p:blipFill rotWithShape="1">
          <a:blip r:embed="rId2">
            <a:alphaModFix/>
          </a:blip>
          <a:srcRect/>
          <a:stretch/>
        </p:blipFill>
        <p:spPr>
          <a:xfrm>
            <a:off x="7258753" y="357657"/>
            <a:ext cx="1558800" cy="591600"/>
          </a:xfrm>
          <a:prstGeom prst="rect">
            <a:avLst/>
          </a:prstGeom>
          <a:noFill/>
          <a:ln>
            <a:noFill/>
          </a:ln>
        </p:spPr>
      </p:pic>
      <p:cxnSp>
        <p:nvCxnSpPr>
          <p:cNvPr id="108" name="Shape 108"/>
          <p:cNvCxnSpPr/>
          <p:nvPr/>
        </p:nvCxnSpPr>
        <p:spPr>
          <a:xfrm rot="10800000" flipH="1">
            <a:off x="360340" y="1032941"/>
            <a:ext cx="8457000" cy="18900"/>
          </a:xfrm>
          <a:prstGeom prst="straightConnector1">
            <a:avLst/>
          </a:prstGeom>
          <a:noFill/>
          <a:ln w="38100" cap="flat" cmpd="sng">
            <a:solidFill>
              <a:srgbClr val="429FD2"/>
            </a:solidFill>
            <a:prstDash val="solid"/>
            <a:round/>
            <a:headEnd type="none" w="med" len="med"/>
            <a:tailEnd type="none" w="med" len="med"/>
          </a:ln>
        </p:spPr>
      </p:cxnSp>
    </p:spTree>
    <p:extLst>
      <p:ext uri="{BB962C8B-B14F-4D97-AF65-F5344CB8AC3E}">
        <p14:creationId xmlns:p14="http://schemas.microsoft.com/office/powerpoint/2010/main" val="787943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16"/>
        <p:cNvGrpSpPr/>
        <p:nvPr/>
      </p:nvGrpSpPr>
      <p:grpSpPr>
        <a:xfrm>
          <a:off x="0" y="0"/>
          <a:ext cx="0" cy="0"/>
          <a:chOff x="0" y="0"/>
          <a:chExt cx="0" cy="0"/>
        </a:xfrm>
      </p:grpSpPr>
      <p:sp>
        <p:nvSpPr>
          <p:cNvPr id="17" name="Shape 17"/>
          <p:cNvSpPr/>
          <p:nvPr/>
        </p:nvSpPr>
        <p:spPr>
          <a:xfrm>
            <a:off x="282575" y="228600"/>
            <a:ext cx="4235450" cy="4187952"/>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8" name="Shape 18"/>
          <p:cNvSpPr txBox="1">
            <a:spLocks noGrp="1"/>
          </p:cNvSpPr>
          <p:nvPr>
            <p:ph type="ctrTitle"/>
          </p:nvPr>
        </p:nvSpPr>
        <p:spPr>
          <a:xfrm>
            <a:off x="4624387" y="4764682"/>
            <a:ext cx="4214812" cy="93345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Helvetica Neue"/>
              <a:buNone/>
              <a:defRPr sz="28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674785" y="595579"/>
            <a:ext cx="3470021" cy="3468418"/>
          </a:xfrm>
          <a:prstGeom prst="rect">
            <a:avLst/>
          </a:prstGeom>
          <a:noFill/>
          <a:ln>
            <a:noFill/>
          </a:ln>
        </p:spPr>
        <p:txBody>
          <a:bodyPr lIns="91425" tIns="91425" rIns="91425" bIns="91425" anchor="ctr" anchorCtr="0"/>
          <a:lstStyle>
            <a:lvl1pPr marL="0" marR="0" lvl="0" indent="0" algn="l" rtl="0">
              <a:spcBef>
                <a:spcPts val="720"/>
              </a:spcBef>
              <a:buClr>
                <a:schemeClr val="lt1"/>
              </a:buClr>
              <a:buFont typeface="Arial"/>
              <a:buNone/>
              <a:defRPr sz="3600" b="1" i="0" u="none" strike="noStrike" cap="none">
                <a:solidFill>
                  <a:schemeClr val="lt1"/>
                </a:solidFill>
                <a:latin typeface="Helvetica Neue"/>
                <a:ea typeface="Helvetica Neue"/>
                <a:cs typeface="Helvetica Neue"/>
                <a:sym typeface="Helvetica Neue"/>
              </a:defRPr>
            </a:lvl1pPr>
            <a:lvl2pPr marL="742950" marR="0" lvl="1" indent="-209550"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2pPr>
            <a:lvl3pPr marL="1143000" marR="0" lvl="2" indent="-165100" algn="l" rtl="0">
              <a:spcBef>
                <a:spcPts val="2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3pPr>
            <a:lvl4pPr marL="1600200" marR="0" lvl="3" indent="-171450" algn="l" rtl="0">
              <a:spcBef>
                <a:spcPts val="180"/>
              </a:spcBef>
              <a:buClr>
                <a:schemeClr val="dk1"/>
              </a:buClr>
              <a:buSzPct val="100000"/>
              <a:buFont typeface="Arial"/>
              <a:buChar char="–"/>
              <a:defRPr sz="900" b="0" i="0" u="none" strike="noStrike" cap="none">
                <a:solidFill>
                  <a:schemeClr val="dk1"/>
                </a:solidFill>
                <a:latin typeface="Calibri"/>
                <a:ea typeface="Calibri"/>
                <a:cs typeface="Calibri"/>
                <a:sym typeface="Calibri"/>
              </a:defRPr>
            </a:lvl4pPr>
            <a:lvl5pPr marL="2057400" marR="0" lvl="4" indent="-171450" algn="l" rtl="0">
              <a:spcBef>
                <a:spcPts val="180"/>
              </a:spcBef>
              <a:buClr>
                <a:schemeClr val="dk1"/>
              </a:buClr>
              <a:buSzPct val="100000"/>
              <a:buFont typeface="Arial"/>
              <a:buChar char="»"/>
              <a:defRPr sz="9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0" name="Shape 20" descr="NERSC_logo_color_sm.png"/>
          <p:cNvPicPr preferRelativeResize="0"/>
          <p:nvPr/>
        </p:nvPicPr>
        <p:blipFill rotWithShape="1">
          <a:blip r:embed="rId2">
            <a:alphaModFix/>
          </a:blip>
          <a:srcRect/>
          <a:stretch/>
        </p:blipFill>
        <p:spPr>
          <a:xfrm>
            <a:off x="1123950" y="4416551"/>
            <a:ext cx="2401904" cy="1615493"/>
          </a:xfrm>
          <a:prstGeom prst="rect">
            <a:avLst/>
          </a:prstGeom>
          <a:noFill/>
          <a:ln>
            <a:noFill/>
          </a:ln>
        </p:spPr>
      </p:pic>
      <p:sp>
        <p:nvSpPr>
          <p:cNvPr id="21" name="Shape 21"/>
          <p:cNvSpPr txBox="1">
            <a:spLocks noGrp="1"/>
          </p:cNvSpPr>
          <p:nvPr>
            <p:ph type="ftr" idx="11"/>
          </p:nvPr>
        </p:nvSpPr>
        <p:spPr>
          <a:xfrm>
            <a:off x="5239926" y="6368805"/>
            <a:ext cx="2864157"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4116655" y="6368805"/>
            <a:ext cx="925708"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100" b="0" i="0" u="none" strike="noStrike" cap="none">
                <a:solidFill>
                  <a:srgbClr val="114766"/>
                </a:solidFill>
                <a:latin typeface="Calibri"/>
                <a:ea typeface="Calibri"/>
                <a:cs typeface="Calibri"/>
                <a:sym typeface="Calibri"/>
              </a:rPr>
              <a:t>- </a:t>
            </a:r>
            <a:fld id="{00000000-1234-1234-1234-123412341234}" type="slidenum">
              <a:rPr lang="en-US" sz="1100" b="0" i="0" u="none" strike="noStrike" cap="none">
                <a:solidFill>
                  <a:srgbClr val="114766"/>
                </a:solidFill>
                <a:latin typeface="Calibri"/>
                <a:ea typeface="Calibri"/>
                <a:cs typeface="Calibri"/>
                <a:sym typeface="Calibri"/>
              </a:rPr>
              <a:t>‹#›</a:t>
            </a:fld>
            <a:r>
              <a:rPr lang="en-US" sz="1100" b="0" i="0" u="none" strike="noStrike" cap="none">
                <a:solidFill>
                  <a:srgbClr val="114766"/>
                </a:solidFill>
                <a:latin typeface="Calibri"/>
                <a:ea typeface="Calibri"/>
                <a:cs typeface="Calibri"/>
                <a:sym typeface="Calibri"/>
              </a:rPr>
              <a:t> -</a:t>
            </a:r>
          </a:p>
        </p:txBody>
      </p:sp>
      <p:sp>
        <p:nvSpPr>
          <p:cNvPr id="23" name="Shape 23"/>
          <p:cNvSpPr txBox="1">
            <a:spLocks noGrp="1"/>
          </p:cNvSpPr>
          <p:nvPr>
            <p:ph type="dt" idx="10"/>
          </p:nvPr>
        </p:nvSpPr>
        <p:spPr>
          <a:xfrm>
            <a:off x="4624387" y="5781987"/>
            <a:ext cx="2133599" cy="365125"/>
          </a:xfrm>
          <a:prstGeom prst="rect">
            <a:avLst/>
          </a:prstGeom>
          <a:noFill/>
          <a:ln>
            <a:noFill/>
          </a:ln>
        </p:spPr>
        <p:txBody>
          <a:bodyPr lIns="91425" tIns="91425" rIns="91425" bIns="91425" anchor="ctr" anchorCtr="0"/>
          <a:lstStyle>
            <a:lvl1pPr marL="0" marR="0" lvl="0" indent="0" algn="l" rtl="0">
              <a:spcBef>
                <a:spcPts val="0"/>
              </a:spcBef>
              <a:buNone/>
              <a:defRPr sz="1400" b="1" i="0" u="none" strike="noStrike" cap="none">
                <a:solidFill>
                  <a:schemeClr val="accent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24" name="Shape 24"/>
          <p:cNvPicPr preferRelativeResize="0"/>
          <p:nvPr/>
        </p:nvPicPr>
        <p:blipFill rotWithShape="1">
          <a:blip r:embed="rId3">
            <a:alphaModFix/>
          </a:blip>
          <a:srcRect l="-467" r="-467"/>
          <a:stretch/>
        </p:blipFill>
        <p:spPr>
          <a:xfrm>
            <a:off x="4624387" y="231647"/>
            <a:ext cx="2057400" cy="2057400"/>
          </a:xfrm>
          <a:prstGeom prst="rect">
            <a:avLst/>
          </a:prstGeom>
          <a:noFill/>
          <a:ln>
            <a:noFill/>
          </a:ln>
        </p:spPr>
      </p:pic>
      <p:pic>
        <p:nvPicPr>
          <p:cNvPr id="25" name="Shape 25"/>
          <p:cNvPicPr preferRelativeResize="0"/>
          <p:nvPr/>
        </p:nvPicPr>
        <p:blipFill rotWithShape="1">
          <a:blip r:embed="rId4">
            <a:alphaModFix/>
          </a:blip>
          <a:srcRect l="-895" r="-894"/>
          <a:stretch/>
        </p:blipFill>
        <p:spPr>
          <a:xfrm>
            <a:off x="4636639" y="2383083"/>
            <a:ext cx="960119" cy="960119"/>
          </a:xfrm>
          <a:prstGeom prst="rect">
            <a:avLst/>
          </a:prstGeom>
          <a:noFill/>
          <a:ln>
            <a:noFill/>
          </a:ln>
        </p:spPr>
      </p:pic>
      <p:pic>
        <p:nvPicPr>
          <p:cNvPr id="26" name="Shape 26"/>
          <p:cNvPicPr preferRelativeResize="0"/>
          <p:nvPr/>
        </p:nvPicPr>
        <p:blipFill rotWithShape="1">
          <a:blip r:embed="rId5">
            <a:alphaModFix/>
          </a:blip>
          <a:srcRect l="-467" r="-467"/>
          <a:stretch/>
        </p:blipFill>
        <p:spPr>
          <a:xfrm>
            <a:off x="6767402" y="231647"/>
            <a:ext cx="2057400" cy="2057400"/>
          </a:xfrm>
          <a:prstGeom prst="rect">
            <a:avLst/>
          </a:prstGeom>
          <a:noFill/>
          <a:ln>
            <a:noFill/>
          </a:ln>
        </p:spPr>
      </p:pic>
      <p:pic>
        <p:nvPicPr>
          <p:cNvPr id="27" name="Shape 27"/>
          <p:cNvPicPr preferRelativeResize="0"/>
          <p:nvPr/>
        </p:nvPicPr>
        <p:blipFill rotWithShape="1">
          <a:blip r:embed="rId6">
            <a:alphaModFix/>
          </a:blip>
          <a:srcRect/>
          <a:stretch/>
        </p:blipFill>
        <p:spPr>
          <a:xfrm>
            <a:off x="5720221" y="3454985"/>
            <a:ext cx="961567" cy="961567"/>
          </a:xfrm>
          <a:prstGeom prst="rect">
            <a:avLst/>
          </a:prstGeom>
          <a:noFill/>
          <a:ln>
            <a:noFill/>
          </a:ln>
        </p:spPr>
      </p:pic>
      <p:pic>
        <p:nvPicPr>
          <p:cNvPr id="28" name="Shape 28"/>
          <p:cNvPicPr preferRelativeResize="0"/>
          <p:nvPr/>
        </p:nvPicPr>
        <p:blipFill rotWithShape="1">
          <a:blip r:embed="rId7">
            <a:alphaModFix/>
          </a:blip>
          <a:srcRect/>
          <a:stretch/>
        </p:blipFill>
        <p:spPr>
          <a:xfrm>
            <a:off x="5720221" y="2383083"/>
            <a:ext cx="955924" cy="955924"/>
          </a:xfrm>
          <a:prstGeom prst="rect">
            <a:avLst/>
          </a:prstGeom>
          <a:noFill/>
          <a:ln>
            <a:noFill/>
          </a:ln>
        </p:spPr>
      </p:pic>
      <p:pic>
        <p:nvPicPr>
          <p:cNvPr id="29" name="Shape 29"/>
          <p:cNvPicPr preferRelativeResize="0"/>
          <p:nvPr/>
        </p:nvPicPr>
        <p:blipFill rotWithShape="1">
          <a:blip r:embed="rId8">
            <a:alphaModFix/>
          </a:blip>
          <a:srcRect/>
          <a:stretch/>
        </p:blipFill>
        <p:spPr>
          <a:xfrm>
            <a:off x="4635192" y="3454985"/>
            <a:ext cx="961567" cy="961567"/>
          </a:xfrm>
          <a:prstGeom prst="rect">
            <a:avLst/>
          </a:prstGeom>
          <a:noFill/>
          <a:ln>
            <a:noFill/>
          </a:ln>
        </p:spPr>
      </p:pic>
      <p:pic>
        <p:nvPicPr>
          <p:cNvPr id="30" name="Shape 30" descr="m152_Ott_s271115_snap.png"/>
          <p:cNvPicPr preferRelativeResize="0"/>
          <p:nvPr/>
        </p:nvPicPr>
        <p:blipFill rotWithShape="1">
          <a:blip r:embed="rId9">
            <a:alphaModFix/>
          </a:blip>
          <a:srcRect/>
          <a:stretch/>
        </p:blipFill>
        <p:spPr>
          <a:xfrm>
            <a:off x="6767402" y="2377440"/>
            <a:ext cx="2057400" cy="2039112"/>
          </a:xfrm>
          <a:prstGeom prst="rect">
            <a:avLst/>
          </a:prstGeom>
          <a:noFill/>
          <a:ln>
            <a:noFill/>
          </a:ln>
        </p:spPr>
      </p:pic>
    </p:spTree>
    <p:extLst>
      <p:ext uri="{BB962C8B-B14F-4D97-AF65-F5344CB8AC3E}">
        <p14:creationId xmlns:p14="http://schemas.microsoft.com/office/powerpoint/2010/main" val="3859278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b="0" i="0">
                <a:solidFill>
                  <a:srgbClr val="267099"/>
                </a:solidFill>
                <a:latin typeface="Helvetica Neue Bold Condensed"/>
                <a:cs typeface="Helvetica Neue Bold Condensed"/>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l">
              <a:buNone/>
              <a:defRPr sz="2800" b="0" i="0">
                <a:solidFill>
                  <a:schemeClr val="tx1">
                    <a:lumMod val="50000"/>
                    <a:lumOff val="50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10" descr="DOE LOGO"/>
          <p:cNvPicPr>
            <a:picLocks noChangeAspect="1" noChangeArrowheads="1"/>
          </p:cNvPicPr>
          <p:nvPr userDrawn="1"/>
        </p:nvPicPr>
        <p:blipFill>
          <a:blip r:embed="rId2" cstate="print">
            <a:extLst>
              <a:ext uri="{28A0092B-C50C-407E-A947-70E740481C1C}">
                <a14:useLocalDpi xmlns:a14="http://schemas.microsoft.com/office/drawing/2010/main"/>
              </a:ext>
            </a:extLst>
          </a:blip>
          <a:srcRect b="19329"/>
          <a:stretch>
            <a:fillRect/>
          </a:stretch>
        </p:blipFill>
        <p:spPr bwMode="auto">
          <a:xfrm>
            <a:off x="247292" y="6277668"/>
            <a:ext cx="2209800" cy="503297"/>
          </a:xfrm>
          <a:prstGeom prst="rect">
            <a:avLst/>
          </a:prstGeom>
          <a:noFill/>
          <a:ln w="9525">
            <a:noFill/>
            <a:miter lim="800000"/>
            <a:headEnd/>
            <a:tailEnd/>
          </a:ln>
        </p:spPr>
      </p:pic>
      <p:pic>
        <p:nvPicPr>
          <p:cNvPr id="8" name="Picture 11" descr="LBNL_Logo-Full.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227394" y="6277227"/>
            <a:ext cx="590020" cy="503738"/>
          </a:xfrm>
          <a:prstGeom prst="rect">
            <a:avLst/>
          </a:prstGeom>
          <a:noFill/>
          <a:ln w="9525">
            <a:noFill/>
            <a:miter lim="800000"/>
            <a:headEnd/>
            <a:tailEnd/>
          </a:ln>
        </p:spPr>
      </p:pic>
      <p:sp>
        <p:nvSpPr>
          <p:cNvPr id="9"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900" b="0" i="0">
                <a:solidFill>
                  <a:schemeClr val="tx1">
                    <a:tint val="75000"/>
                  </a:schemeClr>
                </a:solidFill>
                <a:latin typeface="Helvetica Neue"/>
                <a:cs typeface="Helvetica Neue"/>
              </a:defRPr>
            </a:lvl1pPr>
          </a:lstStyle>
          <a:p>
            <a:fld id="{485B6CA5-297B-AB4F-8379-AD40424C5E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949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141"/>
        <p:cNvGrpSpPr/>
        <p:nvPr/>
      </p:nvGrpSpPr>
      <p:grpSpPr>
        <a:xfrm>
          <a:off x="0" y="0"/>
          <a:ext cx="0" cy="0"/>
          <a:chOff x="0" y="0"/>
          <a:chExt cx="0" cy="0"/>
        </a:xfrm>
      </p:grpSpPr>
      <p:sp>
        <p:nvSpPr>
          <p:cNvPr id="142" name="Shape 142"/>
          <p:cNvSpPr/>
          <p:nvPr/>
        </p:nvSpPr>
        <p:spPr>
          <a:xfrm>
            <a:off x="282575" y="228600"/>
            <a:ext cx="4235400" cy="4188000"/>
          </a:xfrm>
          <a:prstGeom prst="rect">
            <a:avLst/>
          </a:prstGeom>
          <a:solidFill>
            <a:schemeClr val="accent1"/>
          </a:solidFill>
          <a:ln>
            <a:noFill/>
          </a:ln>
        </p:spPr>
        <p:txBody>
          <a:bodyPr wrap="square" lIns="91425" tIns="45700" rIns="91425" bIns="45700" anchor="ctr" anchorCtr="0">
            <a:noAutofit/>
          </a:bodyPr>
          <a:lstStyle/>
          <a:p>
            <a:pPr algn="ctr">
              <a:buClr>
                <a:srgbClr val="000000"/>
              </a:buClr>
              <a:buFont typeface="Arial"/>
              <a:buNone/>
            </a:pPr>
            <a:endParaRPr sz="1800">
              <a:solidFill>
                <a:srgbClr val="FFFFFF"/>
              </a:solidFill>
              <a:latin typeface="Calibri"/>
              <a:ea typeface="Calibri"/>
              <a:cs typeface="Calibri"/>
              <a:sym typeface="Calibri"/>
            </a:endParaRPr>
          </a:p>
        </p:txBody>
      </p:sp>
      <p:sp>
        <p:nvSpPr>
          <p:cNvPr id="143" name="Shape 143"/>
          <p:cNvSpPr txBox="1">
            <a:spLocks noGrp="1"/>
          </p:cNvSpPr>
          <p:nvPr>
            <p:ph type="ctrTitle"/>
          </p:nvPr>
        </p:nvSpPr>
        <p:spPr>
          <a:xfrm>
            <a:off x="4624388" y="4764681"/>
            <a:ext cx="4214699" cy="9336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Helvetica Neue"/>
              <a:buNone/>
              <a:defRPr sz="2800" b="1" i="0" u="none" strike="noStrike" cap="none">
                <a:solidFill>
                  <a:schemeClr val="dk2"/>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44" name="Shape 144"/>
          <p:cNvSpPr txBox="1">
            <a:spLocks noGrp="1"/>
          </p:cNvSpPr>
          <p:nvPr>
            <p:ph type="body" idx="1"/>
          </p:nvPr>
        </p:nvSpPr>
        <p:spPr>
          <a:xfrm>
            <a:off x="674785" y="595579"/>
            <a:ext cx="3470100" cy="3468400"/>
          </a:xfrm>
          <a:prstGeom prst="rect">
            <a:avLst/>
          </a:prstGeom>
          <a:noFill/>
          <a:ln>
            <a:noFill/>
          </a:ln>
        </p:spPr>
        <p:txBody>
          <a:bodyPr wrap="square" lIns="91425" tIns="91425" rIns="91425" bIns="91425" anchor="ctr" anchorCtr="0"/>
          <a:lstStyle>
            <a:lvl1pPr marL="0" marR="0" lvl="0" indent="0" algn="l" rtl="0">
              <a:lnSpc>
                <a:spcPct val="100000"/>
              </a:lnSpc>
              <a:spcBef>
                <a:spcPts val="720"/>
              </a:spcBef>
              <a:spcAft>
                <a:spcPts val="0"/>
              </a:spcAft>
              <a:buClr>
                <a:schemeClr val="lt1"/>
              </a:buClr>
              <a:buFont typeface="Arial"/>
              <a:buNone/>
              <a:defRPr sz="3600" b="1" i="0" u="none" strike="noStrike" cap="none">
                <a:solidFill>
                  <a:schemeClr val="lt1"/>
                </a:solidFill>
                <a:latin typeface="Helvetica Neue"/>
                <a:ea typeface="Helvetica Neue"/>
                <a:cs typeface="Helvetica Neue"/>
                <a:sym typeface="Helvetica Neue"/>
              </a:defRPr>
            </a:lvl1pPr>
            <a:lvl2pPr marL="742950" marR="0" lvl="1" indent="-133350" algn="l" rtl="0">
              <a:lnSpc>
                <a:spcPct val="100000"/>
              </a:lnSpc>
              <a:spcBef>
                <a:spcPts val="240"/>
              </a:spcBef>
              <a:spcAft>
                <a:spcPts val="0"/>
              </a:spcAft>
              <a:buClr>
                <a:schemeClr val="dk1"/>
              </a:buClr>
              <a:buSzPct val="100000"/>
              <a:buFont typeface="Arial"/>
              <a:buChar char="–"/>
              <a:defRPr sz="1200" b="0" i="0" u="none" strike="noStrike" cap="none">
                <a:solidFill>
                  <a:schemeClr val="dk1"/>
                </a:solidFill>
                <a:latin typeface="Calibri"/>
                <a:ea typeface="Calibri"/>
                <a:cs typeface="Calibri"/>
                <a:sym typeface="Calibri"/>
              </a:defRPr>
            </a:lvl2pPr>
            <a:lvl3pPr marL="1143000" marR="0" lvl="2" indent="-101600" algn="l" rtl="0">
              <a:lnSpc>
                <a:spcPct val="100000"/>
              </a:lnSpc>
              <a:spcBef>
                <a:spcPts val="2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3pPr>
            <a:lvl4pPr marL="1600200" marR="0" lvl="3" indent="-120650" algn="l" rtl="0">
              <a:lnSpc>
                <a:spcPct val="100000"/>
              </a:lnSpc>
              <a:spcBef>
                <a:spcPts val="180"/>
              </a:spcBef>
              <a:spcAft>
                <a:spcPts val="0"/>
              </a:spcAft>
              <a:buClr>
                <a:schemeClr val="dk1"/>
              </a:buClr>
              <a:buSzPct val="100000"/>
              <a:buFont typeface="Arial"/>
              <a:buChar char="–"/>
              <a:defRPr sz="900" b="0" i="0" u="none" strike="noStrike" cap="none">
                <a:solidFill>
                  <a:schemeClr val="dk1"/>
                </a:solidFill>
                <a:latin typeface="Calibri"/>
                <a:ea typeface="Calibri"/>
                <a:cs typeface="Calibri"/>
                <a:sym typeface="Calibri"/>
              </a:defRPr>
            </a:lvl4pPr>
            <a:lvl5pPr marL="2057400" marR="0" lvl="4" indent="-120650" algn="l" rtl="0">
              <a:lnSpc>
                <a:spcPct val="100000"/>
              </a:lnSpc>
              <a:spcBef>
                <a:spcPts val="180"/>
              </a:spcBef>
              <a:spcAft>
                <a:spcPts val="0"/>
              </a:spcAft>
              <a:buClr>
                <a:schemeClr val="dk1"/>
              </a:buClr>
              <a:buSzPct val="100000"/>
              <a:buFont typeface="Arial"/>
              <a:buChar char="»"/>
              <a:defRPr sz="9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45" name="Shape 145" descr="NERSC_logo_color_sm.png"/>
          <p:cNvPicPr preferRelativeResize="0"/>
          <p:nvPr/>
        </p:nvPicPr>
        <p:blipFill rotWithShape="1">
          <a:blip r:embed="rId2">
            <a:alphaModFix/>
          </a:blip>
          <a:srcRect/>
          <a:stretch/>
        </p:blipFill>
        <p:spPr>
          <a:xfrm>
            <a:off x="1123950" y="4416551"/>
            <a:ext cx="2401800" cy="1615600"/>
          </a:xfrm>
          <a:prstGeom prst="rect">
            <a:avLst/>
          </a:prstGeom>
          <a:noFill/>
          <a:ln>
            <a:noFill/>
          </a:ln>
        </p:spPr>
      </p:pic>
      <p:sp>
        <p:nvSpPr>
          <p:cNvPr id="146" name="Shape 146"/>
          <p:cNvSpPr txBox="1">
            <a:spLocks noGrp="1"/>
          </p:cNvSpPr>
          <p:nvPr>
            <p:ph type="ftr" idx="11"/>
          </p:nvPr>
        </p:nvSpPr>
        <p:spPr>
          <a:xfrm>
            <a:off x="5239927" y="6368804"/>
            <a:ext cx="2864099"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sldNum" idx="12"/>
          </p:nvPr>
        </p:nvSpPr>
        <p:spPr>
          <a:xfrm>
            <a:off x="4116655" y="6368804"/>
            <a:ext cx="925800" cy="365200"/>
          </a:xfrm>
          <a:prstGeom prst="rect">
            <a:avLst/>
          </a:prstGeom>
          <a:noFill/>
          <a:ln>
            <a:noFill/>
          </a:ln>
        </p:spPr>
        <p:txBody>
          <a:bodyPr wrap="square" lIns="91425" tIns="45700" rIns="91425" bIns="45700" anchor="ctr" anchorCtr="0">
            <a:noAutofit/>
          </a:bodyPr>
          <a:lstStyle/>
          <a:p>
            <a:pPr algn="ctr">
              <a:buClr>
                <a:srgbClr val="114766"/>
              </a:buClr>
              <a:buSzPct val="25000"/>
              <a:buFont typeface="Calibri"/>
              <a:buNone/>
            </a:pPr>
            <a:r>
              <a:rPr lang="en" sz="1100">
                <a:solidFill>
                  <a:srgbClr val="114766"/>
                </a:solidFill>
                <a:latin typeface="Calibri"/>
                <a:ea typeface="Calibri"/>
                <a:cs typeface="Calibri"/>
                <a:sym typeface="Calibri"/>
              </a:rPr>
              <a:t>- </a:t>
            </a:r>
            <a:fld id="{00000000-1234-1234-1234-123412341234}" type="slidenum">
              <a:rPr lang="en" sz="1100">
                <a:solidFill>
                  <a:srgbClr val="114766"/>
                </a:solidFill>
                <a:latin typeface="Calibri"/>
                <a:ea typeface="Calibri"/>
                <a:cs typeface="Calibri"/>
                <a:sym typeface="Calibri"/>
              </a:rPr>
              <a:pPr algn="ctr">
                <a:buClr>
                  <a:srgbClr val="114766"/>
                </a:buClr>
                <a:buSzPct val="25000"/>
                <a:buFont typeface="Calibri"/>
                <a:buNone/>
              </a:pPr>
              <a:t>‹#›</a:t>
            </a:fld>
            <a:r>
              <a:rPr lang="en" sz="1100">
                <a:solidFill>
                  <a:srgbClr val="114766"/>
                </a:solidFill>
                <a:latin typeface="Calibri"/>
                <a:ea typeface="Calibri"/>
                <a:cs typeface="Calibri"/>
                <a:sym typeface="Calibri"/>
              </a:rPr>
              <a:t> -</a:t>
            </a:r>
          </a:p>
        </p:txBody>
      </p:sp>
      <p:sp>
        <p:nvSpPr>
          <p:cNvPr id="148" name="Shape 148"/>
          <p:cNvSpPr txBox="1">
            <a:spLocks noGrp="1"/>
          </p:cNvSpPr>
          <p:nvPr>
            <p:ph type="dt" idx="10"/>
          </p:nvPr>
        </p:nvSpPr>
        <p:spPr>
          <a:xfrm>
            <a:off x="4624388" y="5781987"/>
            <a:ext cx="2133599" cy="3652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5"/>
              </a:buClr>
              <a:buFont typeface="Calibri"/>
              <a:buNone/>
              <a:defRPr sz="1400" b="1" i="0" u="none" strike="noStrike" cap="none">
                <a:solidFill>
                  <a:schemeClr val="accent5"/>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pPr>
              <a:buClr>
                <a:srgbClr val="679AC3"/>
              </a:buClr>
            </a:pPr>
            <a:endParaRPr>
              <a:solidFill>
                <a:srgbClr val="679AC3"/>
              </a:solidFill>
            </a:endParaRPr>
          </a:p>
        </p:txBody>
      </p:sp>
      <p:pic>
        <p:nvPicPr>
          <p:cNvPr id="149" name="Shape 149"/>
          <p:cNvPicPr preferRelativeResize="0"/>
          <p:nvPr/>
        </p:nvPicPr>
        <p:blipFill rotWithShape="1">
          <a:blip r:embed="rId3">
            <a:alphaModFix/>
          </a:blip>
          <a:srcRect l="-464" r="-474"/>
          <a:stretch/>
        </p:blipFill>
        <p:spPr>
          <a:xfrm>
            <a:off x="4624387" y="231647"/>
            <a:ext cx="1543200" cy="2057600"/>
          </a:xfrm>
          <a:prstGeom prst="rect">
            <a:avLst/>
          </a:prstGeom>
          <a:noFill/>
          <a:ln>
            <a:noFill/>
          </a:ln>
        </p:spPr>
      </p:pic>
      <p:pic>
        <p:nvPicPr>
          <p:cNvPr id="150" name="Shape 150"/>
          <p:cNvPicPr preferRelativeResize="0"/>
          <p:nvPr/>
        </p:nvPicPr>
        <p:blipFill rotWithShape="1">
          <a:blip r:embed="rId4">
            <a:alphaModFix/>
          </a:blip>
          <a:srcRect l="-895" r="-895"/>
          <a:stretch/>
        </p:blipFill>
        <p:spPr>
          <a:xfrm>
            <a:off x="4636639" y="2383083"/>
            <a:ext cx="720000" cy="960000"/>
          </a:xfrm>
          <a:prstGeom prst="rect">
            <a:avLst/>
          </a:prstGeom>
          <a:noFill/>
          <a:ln>
            <a:noFill/>
          </a:ln>
        </p:spPr>
      </p:pic>
      <p:pic>
        <p:nvPicPr>
          <p:cNvPr id="151" name="Shape 151"/>
          <p:cNvPicPr preferRelativeResize="0"/>
          <p:nvPr/>
        </p:nvPicPr>
        <p:blipFill rotWithShape="1">
          <a:blip r:embed="rId5">
            <a:alphaModFix/>
          </a:blip>
          <a:srcRect l="-464" r="-474"/>
          <a:stretch/>
        </p:blipFill>
        <p:spPr>
          <a:xfrm>
            <a:off x="6767402" y="231647"/>
            <a:ext cx="1543200" cy="2057600"/>
          </a:xfrm>
          <a:prstGeom prst="rect">
            <a:avLst/>
          </a:prstGeom>
          <a:noFill/>
          <a:ln>
            <a:noFill/>
          </a:ln>
        </p:spPr>
      </p:pic>
      <p:pic>
        <p:nvPicPr>
          <p:cNvPr id="152" name="Shape 152"/>
          <p:cNvPicPr preferRelativeResize="0"/>
          <p:nvPr/>
        </p:nvPicPr>
        <p:blipFill rotWithShape="1">
          <a:blip r:embed="rId6">
            <a:alphaModFix/>
          </a:blip>
          <a:srcRect/>
          <a:stretch/>
        </p:blipFill>
        <p:spPr>
          <a:xfrm>
            <a:off x="5720221" y="3454984"/>
            <a:ext cx="721200" cy="961599"/>
          </a:xfrm>
          <a:prstGeom prst="rect">
            <a:avLst/>
          </a:prstGeom>
          <a:noFill/>
          <a:ln>
            <a:noFill/>
          </a:ln>
        </p:spPr>
      </p:pic>
      <p:pic>
        <p:nvPicPr>
          <p:cNvPr id="153" name="Shape 153"/>
          <p:cNvPicPr preferRelativeResize="0"/>
          <p:nvPr/>
        </p:nvPicPr>
        <p:blipFill rotWithShape="1">
          <a:blip r:embed="rId7">
            <a:alphaModFix/>
          </a:blip>
          <a:srcRect/>
          <a:stretch/>
        </p:blipFill>
        <p:spPr>
          <a:xfrm>
            <a:off x="5720221" y="2383083"/>
            <a:ext cx="717000" cy="956000"/>
          </a:xfrm>
          <a:prstGeom prst="rect">
            <a:avLst/>
          </a:prstGeom>
          <a:noFill/>
          <a:ln>
            <a:noFill/>
          </a:ln>
        </p:spPr>
      </p:pic>
      <p:pic>
        <p:nvPicPr>
          <p:cNvPr id="154" name="Shape 154"/>
          <p:cNvPicPr preferRelativeResize="0"/>
          <p:nvPr/>
        </p:nvPicPr>
        <p:blipFill rotWithShape="1">
          <a:blip r:embed="rId8">
            <a:alphaModFix/>
          </a:blip>
          <a:srcRect/>
          <a:stretch/>
        </p:blipFill>
        <p:spPr>
          <a:xfrm>
            <a:off x="4635192" y="3454984"/>
            <a:ext cx="721200" cy="961599"/>
          </a:xfrm>
          <a:prstGeom prst="rect">
            <a:avLst/>
          </a:prstGeom>
          <a:noFill/>
          <a:ln>
            <a:noFill/>
          </a:ln>
        </p:spPr>
      </p:pic>
      <p:pic>
        <p:nvPicPr>
          <p:cNvPr id="155" name="Shape 155" descr="m152_Ott_s271115_snap.png"/>
          <p:cNvPicPr preferRelativeResize="0"/>
          <p:nvPr/>
        </p:nvPicPr>
        <p:blipFill rotWithShape="1">
          <a:blip r:embed="rId9">
            <a:alphaModFix/>
          </a:blip>
          <a:srcRect/>
          <a:stretch/>
        </p:blipFill>
        <p:spPr>
          <a:xfrm>
            <a:off x="6767402" y="2377440"/>
            <a:ext cx="1543200" cy="2039200"/>
          </a:xfrm>
          <a:prstGeom prst="rect">
            <a:avLst/>
          </a:prstGeom>
          <a:noFill/>
          <a:ln>
            <a:noFill/>
          </a:ln>
        </p:spPr>
      </p:pic>
    </p:spTree>
    <p:extLst>
      <p:ext uri="{BB962C8B-B14F-4D97-AF65-F5344CB8AC3E}">
        <p14:creationId xmlns:p14="http://schemas.microsoft.com/office/powerpoint/2010/main" val="502261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60339" y="179868"/>
            <a:ext cx="6819000" cy="769600"/>
          </a:xfrm>
          <a:prstGeom prst="rect">
            <a:avLst/>
          </a:prstGeom>
          <a:noFill/>
          <a:ln>
            <a:noFill/>
          </a:ln>
        </p:spPr>
        <p:txBody>
          <a:bodyPr wrap="square"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58" name="Shape 158"/>
          <p:cNvSpPr txBox="1">
            <a:spLocks noGrp="1"/>
          </p:cNvSpPr>
          <p:nvPr>
            <p:ph type="body" idx="1"/>
          </p:nvPr>
        </p:nvSpPr>
        <p:spPr>
          <a:xfrm>
            <a:off x="457200" y="1295400"/>
            <a:ext cx="8229600" cy="48308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828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59" name="Shape 159" descr="NERSC-logo-color-transparent-edges.gif"/>
          <p:cNvPicPr preferRelativeResize="0"/>
          <p:nvPr/>
        </p:nvPicPr>
        <p:blipFill rotWithShape="1">
          <a:blip r:embed="rId2">
            <a:alphaModFix/>
          </a:blip>
          <a:srcRect/>
          <a:stretch/>
        </p:blipFill>
        <p:spPr>
          <a:xfrm>
            <a:off x="7258753" y="357656"/>
            <a:ext cx="1558800" cy="591600"/>
          </a:xfrm>
          <a:prstGeom prst="rect">
            <a:avLst/>
          </a:prstGeom>
          <a:noFill/>
          <a:ln>
            <a:noFill/>
          </a:ln>
        </p:spPr>
      </p:pic>
      <p:cxnSp>
        <p:nvCxnSpPr>
          <p:cNvPr id="160" name="Shape 160"/>
          <p:cNvCxnSpPr/>
          <p:nvPr/>
        </p:nvCxnSpPr>
        <p:spPr>
          <a:xfrm rot="10800000" flipH="1">
            <a:off x="360339" y="1033040"/>
            <a:ext cx="8457000" cy="18800"/>
          </a:xfrm>
          <a:prstGeom prst="straightConnector1">
            <a:avLst/>
          </a:prstGeom>
          <a:noFill/>
          <a:ln w="38100" cap="flat" cmpd="sng">
            <a:solidFill>
              <a:srgbClr val="429FD2"/>
            </a:solidFill>
            <a:prstDash val="solid"/>
            <a:round/>
            <a:headEnd type="none" w="med" len="med"/>
            <a:tailEnd type="none" w="med" len="med"/>
          </a:ln>
        </p:spPr>
      </p:cxnSp>
      <p:pic>
        <p:nvPicPr>
          <p:cNvPr id="161" name="Shape 161" descr="DOE LOGO"/>
          <p:cNvPicPr preferRelativeResize="0"/>
          <p:nvPr/>
        </p:nvPicPr>
        <p:blipFill rotWithShape="1">
          <a:blip r:embed="rId3">
            <a:alphaModFix/>
          </a:blip>
          <a:srcRect b="19328"/>
          <a:stretch/>
        </p:blipFill>
        <p:spPr>
          <a:xfrm>
            <a:off x="247289" y="6277667"/>
            <a:ext cx="2209800" cy="503200"/>
          </a:xfrm>
          <a:prstGeom prst="rect">
            <a:avLst/>
          </a:prstGeom>
          <a:noFill/>
          <a:ln>
            <a:noFill/>
          </a:ln>
        </p:spPr>
      </p:pic>
      <p:sp>
        <p:nvSpPr>
          <p:cNvPr id="162" name="Shape 162"/>
          <p:cNvSpPr txBox="1">
            <a:spLocks noGrp="1"/>
          </p:cNvSpPr>
          <p:nvPr>
            <p:ph type="ftr" idx="11"/>
          </p:nvPr>
        </p:nvSpPr>
        <p:spPr>
          <a:xfrm>
            <a:off x="5239927" y="6368804"/>
            <a:ext cx="2864099"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sldNum" idx="12"/>
          </p:nvPr>
        </p:nvSpPr>
        <p:spPr>
          <a:xfrm>
            <a:off x="4116655" y="6368804"/>
            <a:ext cx="925800" cy="365200"/>
          </a:xfrm>
          <a:prstGeom prst="rect">
            <a:avLst/>
          </a:prstGeom>
          <a:noFill/>
          <a:ln>
            <a:noFill/>
          </a:ln>
        </p:spPr>
        <p:txBody>
          <a:bodyPr wrap="square" lIns="91425" tIns="45700" rIns="91425" bIns="45700" anchor="ctr" anchorCtr="0">
            <a:noAutofit/>
          </a:bodyPr>
          <a:lstStyle/>
          <a:p>
            <a:pPr algn="ctr">
              <a:buClr>
                <a:srgbClr val="114766"/>
              </a:buClr>
              <a:buSzPct val="25000"/>
              <a:buFont typeface="Calibri"/>
              <a:buNone/>
            </a:pPr>
            <a:r>
              <a:rPr lang="en" sz="1100">
                <a:solidFill>
                  <a:srgbClr val="114766"/>
                </a:solidFill>
                <a:latin typeface="Calibri"/>
                <a:ea typeface="Calibri"/>
                <a:cs typeface="Calibri"/>
                <a:sym typeface="Calibri"/>
              </a:rPr>
              <a:t>- </a:t>
            </a:r>
            <a:fld id="{00000000-1234-1234-1234-123412341234}" type="slidenum">
              <a:rPr lang="en" sz="1100">
                <a:solidFill>
                  <a:srgbClr val="114766"/>
                </a:solidFill>
                <a:latin typeface="Calibri"/>
                <a:ea typeface="Calibri"/>
                <a:cs typeface="Calibri"/>
                <a:sym typeface="Calibri"/>
              </a:rPr>
              <a:pPr algn="ctr">
                <a:buClr>
                  <a:srgbClr val="114766"/>
                </a:buClr>
                <a:buSzPct val="25000"/>
                <a:buFont typeface="Calibri"/>
                <a:buNone/>
              </a:pPr>
              <a:t>‹#›</a:t>
            </a:fld>
            <a:r>
              <a:rPr lang="en" sz="1100">
                <a:solidFill>
                  <a:srgbClr val="114766"/>
                </a:solidFill>
                <a:latin typeface="Calibri"/>
                <a:ea typeface="Calibri"/>
                <a:cs typeface="Calibri"/>
                <a:sym typeface="Calibri"/>
              </a:rPr>
              <a:t> -</a:t>
            </a:r>
          </a:p>
        </p:txBody>
      </p:sp>
    </p:spTree>
    <p:extLst>
      <p:ext uri="{BB962C8B-B14F-4D97-AF65-F5344CB8AC3E}">
        <p14:creationId xmlns:p14="http://schemas.microsoft.com/office/powerpoint/2010/main" val="1597286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4"/>
        <p:cNvGrpSpPr/>
        <p:nvPr/>
      </p:nvGrpSpPr>
      <p:grpSpPr>
        <a:xfrm>
          <a:off x="0" y="0"/>
          <a:ext cx="0" cy="0"/>
          <a:chOff x="0" y="0"/>
          <a:chExt cx="0" cy="0"/>
        </a:xfrm>
      </p:grpSpPr>
      <p:sp>
        <p:nvSpPr>
          <p:cNvPr id="165" name="Shape 165"/>
          <p:cNvSpPr txBox="1">
            <a:spLocks noGrp="1"/>
          </p:cNvSpPr>
          <p:nvPr>
            <p:ph type="ctrTitle"/>
          </p:nvPr>
        </p:nvSpPr>
        <p:spPr>
          <a:xfrm>
            <a:off x="685800" y="2130424"/>
            <a:ext cx="7772400" cy="1470000"/>
          </a:xfrm>
          <a:prstGeom prst="rect">
            <a:avLst/>
          </a:prstGeom>
          <a:noFill/>
          <a:ln>
            <a:noFill/>
          </a:ln>
        </p:spPr>
        <p:txBody>
          <a:bodyPr wrap="square"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rgbClr val="267099"/>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66" name="Shape 166"/>
          <p:cNvSpPr txBox="1">
            <a:spLocks noGrp="1"/>
          </p:cNvSpPr>
          <p:nvPr>
            <p:ph type="subTitle" idx="1"/>
          </p:nvPr>
        </p:nvSpPr>
        <p:spPr>
          <a:xfrm>
            <a:off x="1371600" y="3886200"/>
            <a:ext cx="6400800" cy="1752800"/>
          </a:xfrm>
          <a:prstGeom prst="rect">
            <a:avLst/>
          </a:prstGeom>
          <a:noFill/>
          <a:ln>
            <a:noFill/>
          </a:ln>
        </p:spPr>
        <p:txBody>
          <a:bodyPr wrap="square" lIns="91425" tIns="91425" rIns="91425" bIns="91425" anchor="t" anchorCtr="0"/>
          <a:lstStyle>
            <a:lvl1pPr marL="0" marR="0" lvl="0" indent="0" algn="l" rtl="0">
              <a:lnSpc>
                <a:spcPct val="100000"/>
              </a:lnSpc>
              <a:spcBef>
                <a:spcPts val="560"/>
              </a:spcBef>
              <a:spcAft>
                <a:spcPts val="0"/>
              </a:spcAft>
              <a:buClr>
                <a:schemeClr val="dk1"/>
              </a:buClr>
              <a:buFont typeface="Arial"/>
              <a:buNone/>
              <a:defRPr sz="2800" b="0" i="0" u="none" strike="noStrike" cap="none">
                <a:solidFill>
                  <a:srgbClr val="7F7F7F"/>
                </a:solidFill>
                <a:latin typeface="Helvetica Neue"/>
                <a:ea typeface="Helvetica Neue"/>
                <a:cs typeface="Helvetica Neue"/>
                <a:sym typeface="Helvetica Neue"/>
              </a:defRPr>
            </a:lvl1pPr>
            <a:lvl2pPr marL="457200" marR="0" lvl="1" indent="0" algn="ctr" rtl="0">
              <a:lnSpc>
                <a:spcPct val="100000"/>
              </a:lnSpc>
              <a:spcBef>
                <a:spcPts val="480"/>
              </a:spcBef>
              <a:spcAft>
                <a:spcPts val="0"/>
              </a:spcAft>
              <a:buClr>
                <a:schemeClr val="dk1"/>
              </a:buClr>
              <a:buFont typeface="Arial"/>
              <a:buNone/>
              <a:defRPr sz="24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00"/>
              </a:spcBef>
              <a:spcAft>
                <a:spcPts val="0"/>
              </a:spcAft>
              <a:buClr>
                <a:schemeClr val="dk1"/>
              </a:buClr>
              <a:buFont typeface="Arial"/>
              <a:buNone/>
              <a:defRPr sz="20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chemeClr val="dk1"/>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chemeClr val="dk1"/>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chemeClr val="dk1"/>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chemeClr val="dk1"/>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chemeClr val="dk1"/>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chemeClr val="dk1"/>
              </a:buClr>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67" name="Shape 167" descr="DOE LOGO"/>
          <p:cNvPicPr preferRelativeResize="0"/>
          <p:nvPr/>
        </p:nvPicPr>
        <p:blipFill rotWithShape="1">
          <a:blip r:embed="rId2">
            <a:alphaModFix/>
          </a:blip>
          <a:srcRect b="19328"/>
          <a:stretch/>
        </p:blipFill>
        <p:spPr>
          <a:xfrm>
            <a:off x="247291" y="6277667"/>
            <a:ext cx="2209800" cy="503200"/>
          </a:xfrm>
          <a:prstGeom prst="rect">
            <a:avLst/>
          </a:prstGeom>
          <a:noFill/>
          <a:ln>
            <a:noFill/>
          </a:ln>
        </p:spPr>
      </p:pic>
      <p:pic>
        <p:nvPicPr>
          <p:cNvPr id="168" name="Shape 168" descr="LBNL_Logo-Full.png"/>
          <p:cNvPicPr preferRelativeResize="0"/>
          <p:nvPr/>
        </p:nvPicPr>
        <p:blipFill rotWithShape="1">
          <a:blip r:embed="rId3">
            <a:alphaModFix/>
          </a:blip>
          <a:srcRect/>
          <a:stretch/>
        </p:blipFill>
        <p:spPr>
          <a:xfrm>
            <a:off x="8227393" y="6277227"/>
            <a:ext cx="590100" cy="503600"/>
          </a:xfrm>
          <a:prstGeom prst="rect">
            <a:avLst/>
          </a:prstGeom>
          <a:noFill/>
          <a:ln>
            <a:noFill/>
          </a:ln>
        </p:spPr>
      </p:pic>
      <p:sp>
        <p:nvSpPr>
          <p:cNvPr id="169" name="Shape 169"/>
          <p:cNvSpPr txBox="1">
            <a:spLocks noGrp="1"/>
          </p:cNvSpPr>
          <p:nvPr>
            <p:ph type="sldNum" idx="12"/>
          </p:nvPr>
        </p:nvSpPr>
        <p:spPr>
          <a:xfrm>
            <a:off x="3505200" y="6356349"/>
            <a:ext cx="2133600" cy="365200"/>
          </a:xfrm>
          <a:prstGeom prst="rect">
            <a:avLst/>
          </a:prstGeom>
          <a:noFill/>
          <a:ln>
            <a:noFill/>
          </a:ln>
        </p:spPr>
        <p:txBody>
          <a:bodyPr wrap="square" lIns="91425" tIns="45700" rIns="91425" bIns="45700" anchor="ctr" anchorCtr="0">
            <a:noAutofit/>
          </a:bodyPr>
          <a:lstStyle/>
          <a:p>
            <a:pPr algn="ctr">
              <a:buClr>
                <a:srgbClr val="888888"/>
              </a:buClr>
              <a:buSzPct val="25000"/>
              <a:buFont typeface="Helvetica Neue"/>
              <a:buNone/>
            </a:pPr>
            <a:fld id="{00000000-1234-1234-1234-123412341234}" type="slidenum">
              <a:rPr lang="en" sz="900">
                <a:solidFill>
                  <a:srgbClr val="888888"/>
                </a:solidFill>
                <a:latin typeface="Helvetica Neue"/>
                <a:ea typeface="Helvetica Neue"/>
                <a:cs typeface="Helvetica Neue"/>
                <a:sym typeface="Helvetica Neue"/>
              </a:rPr>
              <a:pPr algn="ctr">
                <a:buClr>
                  <a:srgbClr val="888888"/>
                </a:buClr>
                <a:buSzPct val="25000"/>
                <a:buFont typeface="Helvetica Neue"/>
                <a:buNone/>
              </a:pPr>
              <a:t>‹#›</a:t>
            </a:fld>
            <a:endParaRPr lang="en" sz="900">
              <a:solidFill>
                <a:srgbClr val="888888"/>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762886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0"/>
        <p:cNvGrpSpPr/>
        <p:nvPr/>
      </p:nvGrpSpPr>
      <p:grpSpPr>
        <a:xfrm>
          <a:off x="0" y="0"/>
          <a:ext cx="0" cy="0"/>
          <a:chOff x="0" y="0"/>
          <a:chExt cx="0" cy="0"/>
        </a:xfrm>
      </p:grpSpPr>
      <p:sp>
        <p:nvSpPr>
          <p:cNvPr id="171" name="Shape 171"/>
          <p:cNvSpPr txBox="1">
            <a:spLocks noGrp="1"/>
          </p:cNvSpPr>
          <p:nvPr>
            <p:ph type="sldNum" idx="12"/>
          </p:nvPr>
        </p:nvSpPr>
        <p:spPr>
          <a:xfrm>
            <a:off x="4116655" y="6368804"/>
            <a:ext cx="925800" cy="365200"/>
          </a:xfrm>
          <a:prstGeom prst="rect">
            <a:avLst/>
          </a:prstGeom>
          <a:noFill/>
          <a:ln>
            <a:noFill/>
          </a:ln>
        </p:spPr>
        <p:txBody>
          <a:bodyPr wrap="square" lIns="91425" tIns="45700" rIns="91425" bIns="45700" anchor="ctr" anchorCtr="0">
            <a:noAutofit/>
          </a:bodyPr>
          <a:lstStyle/>
          <a:p>
            <a:pPr algn="ctr">
              <a:buClr>
                <a:srgbClr val="114766"/>
              </a:buClr>
              <a:buSzPct val="25000"/>
              <a:buFont typeface="Calibri"/>
              <a:buNone/>
            </a:pPr>
            <a:r>
              <a:rPr lang="en" sz="1100">
                <a:solidFill>
                  <a:srgbClr val="114766"/>
                </a:solidFill>
                <a:latin typeface="Calibri"/>
                <a:ea typeface="Calibri"/>
                <a:cs typeface="Calibri"/>
                <a:sym typeface="Calibri"/>
              </a:rPr>
              <a:t>- </a:t>
            </a:r>
            <a:fld id="{00000000-1234-1234-1234-123412341234}" type="slidenum">
              <a:rPr lang="en" sz="1100">
                <a:solidFill>
                  <a:srgbClr val="114766"/>
                </a:solidFill>
                <a:latin typeface="Calibri"/>
                <a:ea typeface="Calibri"/>
                <a:cs typeface="Calibri"/>
                <a:sym typeface="Calibri"/>
              </a:rPr>
              <a:pPr algn="ctr">
                <a:buClr>
                  <a:srgbClr val="114766"/>
                </a:buClr>
                <a:buSzPct val="25000"/>
                <a:buFont typeface="Calibri"/>
                <a:buNone/>
              </a:pPr>
              <a:t>‹#›</a:t>
            </a:fld>
            <a:r>
              <a:rPr lang="en" sz="1100">
                <a:solidFill>
                  <a:srgbClr val="114766"/>
                </a:solidFill>
                <a:latin typeface="Calibri"/>
                <a:ea typeface="Calibri"/>
                <a:cs typeface="Calibri"/>
                <a:sym typeface="Calibri"/>
              </a:rPr>
              <a:t> -</a:t>
            </a:r>
          </a:p>
        </p:txBody>
      </p:sp>
      <p:sp>
        <p:nvSpPr>
          <p:cNvPr id="172" name="Shape 172"/>
          <p:cNvSpPr txBox="1">
            <a:spLocks noGrp="1"/>
          </p:cNvSpPr>
          <p:nvPr>
            <p:ph type="ftr" idx="11"/>
          </p:nvPr>
        </p:nvSpPr>
        <p:spPr>
          <a:xfrm>
            <a:off x="5239927" y="6368804"/>
            <a:ext cx="2864099"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173" name="Shape 173" descr="NERSC-logo-color-transparent-edges.gif"/>
          <p:cNvPicPr preferRelativeResize="0"/>
          <p:nvPr/>
        </p:nvPicPr>
        <p:blipFill rotWithShape="1">
          <a:blip r:embed="rId2">
            <a:alphaModFix/>
          </a:blip>
          <a:srcRect/>
          <a:stretch/>
        </p:blipFill>
        <p:spPr>
          <a:xfrm>
            <a:off x="7258753" y="357656"/>
            <a:ext cx="1558800" cy="591600"/>
          </a:xfrm>
          <a:prstGeom prst="rect">
            <a:avLst/>
          </a:prstGeom>
          <a:noFill/>
          <a:ln>
            <a:noFill/>
          </a:ln>
        </p:spPr>
      </p:pic>
      <p:cxnSp>
        <p:nvCxnSpPr>
          <p:cNvPr id="174" name="Shape 174"/>
          <p:cNvCxnSpPr/>
          <p:nvPr/>
        </p:nvCxnSpPr>
        <p:spPr>
          <a:xfrm rot="10800000" flipH="1">
            <a:off x="360339" y="1033040"/>
            <a:ext cx="8457000" cy="18800"/>
          </a:xfrm>
          <a:prstGeom prst="straightConnector1">
            <a:avLst/>
          </a:prstGeom>
          <a:noFill/>
          <a:ln w="38100" cap="flat" cmpd="sng">
            <a:solidFill>
              <a:srgbClr val="429FD2"/>
            </a:solidFill>
            <a:prstDash val="solid"/>
            <a:round/>
            <a:headEnd type="none" w="med" len="med"/>
            <a:tailEnd type="none" w="med" len="med"/>
          </a:ln>
        </p:spPr>
      </p:cxnSp>
    </p:spTree>
    <p:extLst>
      <p:ext uri="{BB962C8B-B14F-4D97-AF65-F5344CB8AC3E}">
        <p14:creationId xmlns:p14="http://schemas.microsoft.com/office/powerpoint/2010/main" val="3882760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60339" y="179868"/>
            <a:ext cx="6819000" cy="769600"/>
          </a:xfrm>
          <a:prstGeom prst="rect">
            <a:avLst/>
          </a:prstGeom>
          <a:noFill/>
          <a:ln>
            <a:noFill/>
          </a:ln>
        </p:spPr>
        <p:txBody>
          <a:bodyPr wrap="square"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77" name="Shape 177"/>
          <p:cNvSpPr txBox="1">
            <a:spLocks noGrp="1"/>
          </p:cNvSpPr>
          <p:nvPr>
            <p:ph type="body" idx="1"/>
          </p:nvPr>
        </p:nvSpPr>
        <p:spPr>
          <a:xfrm>
            <a:off x="457200" y="1260479"/>
            <a:ext cx="4038600" cy="48656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body" idx="2"/>
          </p:nvPr>
        </p:nvSpPr>
        <p:spPr>
          <a:xfrm>
            <a:off x="4648200" y="1260479"/>
            <a:ext cx="4038600" cy="48656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4116655" y="6368804"/>
            <a:ext cx="925800" cy="365200"/>
          </a:xfrm>
          <a:prstGeom prst="rect">
            <a:avLst/>
          </a:prstGeom>
          <a:noFill/>
          <a:ln>
            <a:noFill/>
          </a:ln>
        </p:spPr>
        <p:txBody>
          <a:bodyPr wrap="square" lIns="91425" tIns="45700" rIns="91425" bIns="45700" anchor="ctr" anchorCtr="0">
            <a:noAutofit/>
          </a:bodyPr>
          <a:lstStyle/>
          <a:p>
            <a:pPr algn="ctr">
              <a:buClr>
                <a:srgbClr val="114766"/>
              </a:buClr>
              <a:buSzPct val="25000"/>
              <a:buFont typeface="Calibri"/>
              <a:buNone/>
            </a:pPr>
            <a:r>
              <a:rPr lang="en" sz="1100">
                <a:solidFill>
                  <a:srgbClr val="114766"/>
                </a:solidFill>
                <a:latin typeface="Calibri"/>
                <a:ea typeface="Calibri"/>
                <a:cs typeface="Calibri"/>
                <a:sym typeface="Calibri"/>
              </a:rPr>
              <a:t>- </a:t>
            </a:r>
            <a:fld id="{00000000-1234-1234-1234-123412341234}" type="slidenum">
              <a:rPr lang="en" sz="1100">
                <a:solidFill>
                  <a:srgbClr val="114766"/>
                </a:solidFill>
                <a:latin typeface="Calibri"/>
                <a:ea typeface="Calibri"/>
                <a:cs typeface="Calibri"/>
                <a:sym typeface="Calibri"/>
              </a:rPr>
              <a:pPr algn="ctr">
                <a:buClr>
                  <a:srgbClr val="114766"/>
                </a:buClr>
                <a:buSzPct val="25000"/>
                <a:buFont typeface="Calibri"/>
                <a:buNone/>
              </a:pPr>
              <a:t>‹#›</a:t>
            </a:fld>
            <a:r>
              <a:rPr lang="en" sz="1100">
                <a:solidFill>
                  <a:srgbClr val="114766"/>
                </a:solidFill>
                <a:latin typeface="Calibri"/>
                <a:ea typeface="Calibri"/>
                <a:cs typeface="Calibri"/>
                <a:sym typeface="Calibri"/>
              </a:rPr>
              <a:t> -</a:t>
            </a:r>
          </a:p>
        </p:txBody>
      </p:sp>
      <p:sp>
        <p:nvSpPr>
          <p:cNvPr id="180" name="Shape 180"/>
          <p:cNvSpPr txBox="1">
            <a:spLocks noGrp="1"/>
          </p:cNvSpPr>
          <p:nvPr>
            <p:ph type="ftr" idx="11"/>
          </p:nvPr>
        </p:nvSpPr>
        <p:spPr>
          <a:xfrm>
            <a:off x="5239927" y="6368804"/>
            <a:ext cx="2864099"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181" name="Shape 181" descr="NERSC-logo-color-transparent-edges.gif"/>
          <p:cNvPicPr preferRelativeResize="0"/>
          <p:nvPr/>
        </p:nvPicPr>
        <p:blipFill rotWithShape="1">
          <a:blip r:embed="rId2">
            <a:alphaModFix/>
          </a:blip>
          <a:srcRect/>
          <a:stretch/>
        </p:blipFill>
        <p:spPr>
          <a:xfrm>
            <a:off x="7258753" y="357656"/>
            <a:ext cx="1558800" cy="591600"/>
          </a:xfrm>
          <a:prstGeom prst="rect">
            <a:avLst/>
          </a:prstGeom>
          <a:noFill/>
          <a:ln>
            <a:noFill/>
          </a:ln>
        </p:spPr>
      </p:pic>
      <p:cxnSp>
        <p:nvCxnSpPr>
          <p:cNvPr id="182" name="Shape 182"/>
          <p:cNvCxnSpPr/>
          <p:nvPr/>
        </p:nvCxnSpPr>
        <p:spPr>
          <a:xfrm rot="10800000" flipH="1">
            <a:off x="360339" y="1033040"/>
            <a:ext cx="8457000" cy="18800"/>
          </a:xfrm>
          <a:prstGeom prst="straightConnector1">
            <a:avLst/>
          </a:prstGeom>
          <a:noFill/>
          <a:ln w="38100" cap="flat" cmpd="sng">
            <a:solidFill>
              <a:srgbClr val="429FD2"/>
            </a:solidFill>
            <a:prstDash val="solid"/>
            <a:round/>
            <a:headEnd type="none" w="med" len="med"/>
            <a:tailEnd type="none" w="med" len="med"/>
          </a:ln>
        </p:spPr>
      </p:cxnSp>
    </p:spTree>
    <p:extLst>
      <p:ext uri="{BB962C8B-B14F-4D97-AF65-F5344CB8AC3E}">
        <p14:creationId xmlns:p14="http://schemas.microsoft.com/office/powerpoint/2010/main" val="3209670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57200" y="1191170"/>
            <a:ext cx="3008400" cy="1030500"/>
          </a:xfrm>
          <a:prstGeom prst="rect">
            <a:avLst/>
          </a:prstGeom>
          <a:noFill/>
          <a:ln>
            <a:noFill/>
          </a:ln>
        </p:spPr>
        <p:txBody>
          <a:bodyPr lIns="91425" tIns="91425" rIns="91425" bIns="91425" anchor="ctr" anchorCtr="0"/>
          <a:lstStyle>
            <a:lvl1pPr marL="228600" marR="0" lvl="0" indent="-228600" algn="l" rtl="0">
              <a:lnSpc>
                <a:spcPct val="100000"/>
              </a:lnSpc>
              <a:spcBef>
                <a:spcPts val="0"/>
              </a:spcBef>
              <a:spcAft>
                <a:spcPts val="0"/>
              </a:spcAft>
              <a:buClr>
                <a:schemeClr val="dk2"/>
              </a:buClr>
              <a:buFont typeface="Helvetica Neue"/>
              <a:buNone/>
              <a:defRPr sz="2000" b="1" i="0" u="none" strike="noStrike" cap="none">
                <a:solidFill>
                  <a:schemeClr val="dk2"/>
                </a:solidFill>
                <a:latin typeface="Helvetica Neue"/>
                <a:ea typeface="Helvetica Neue"/>
                <a:cs typeface="Helvetica Neue"/>
                <a:sym typeface="Helvetica Neue"/>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0" name="Shape 90"/>
          <p:cNvSpPr txBox="1">
            <a:spLocks noGrp="1"/>
          </p:cNvSpPr>
          <p:nvPr>
            <p:ph type="body" idx="1"/>
          </p:nvPr>
        </p:nvSpPr>
        <p:spPr>
          <a:xfrm>
            <a:off x="3575050" y="1191170"/>
            <a:ext cx="5111700" cy="49350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body" idx="2"/>
          </p:nvPr>
        </p:nvSpPr>
        <p:spPr>
          <a:xfrm>
            <a:off x="457200" y="2328798"/>
            <a:ext cx="3008400" cy="37974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14766"/>
              </a:buClr>
              <a:buSzPct val="25000"/>
              <a:buFont typeface="Calibri"/>
              <a:buNone/>
            </a:pPr>
            <a:r>
              <a:rPr lang="en" sz="1100" b="0" i="0" u="none" strike="noStrike" cap="none">
                <a:solidFill>
                  <a:srgbClr val="114766"/>
                </a:solidFill>
                <a:latin typeface="Calibri"/>
                <a:ea typeface="Calibri"/>
                <a:cs typeface="Calibri"/>
                <a:sym typeface="Calibri"/>
              </a:rPr>
              <a:t>- </a:t>
            </a:r>
            <a:fld id="{00000000-1234-1234-1234-123412341234}" type="slidenum">
              <a:rPr lang="en" sz="1100" b="0" i="0" u="none" strike="noStrike" cap="none">
                <a:solidFill>
                  <a:srgbClr val="114766"/>
                </a:solidFill>
                <a:latin typeface="Calibri"/>
                <a:ea typeface="Calibri"/>
                <a:cs typeface="Calibri"/>
                <a:sym typeface="Calibri"/>
              </a:rPr>
              <a:t>‹#›</a:t>
            </a:fld>
            <a:r>
              <a:rPr lang="en" sz="1100" b="0" i="0" u="none" strike="noStrike" cap="none">
                <a:solidFill>
                  <a:srgbClr val="114766"/>
                </a:solidFill>
                <a:latin typeface="Calibri"/>
                <a:ea typeface="Calibri"/>
                <a:cs typeface="Calibri"/>
                <a:sym typeface="Calibri"/>
              </a:rPr>
              <a:t> -</a:t>
            </a:r>
          </a:p>
        </p:txBody>
      </p:sp>
      <p:sp>
        <p:nvSpPr>
          <p:cNvPr id="93" name="Shape 93"/>
          <p:cNvSpPr txBox="1">
            <a:spLocks noGrp="1"/>
          </p:cNvSpPr>
          <p:nvPr>
            <p:ph type="ftr" idx="11"/>
          </p:nvPr>
        </p:nvSpPr>
        <p:spPr>
          <a:xfrm>
            <a:off x="5239926" y="6368805"/>
            <a:ext cx="2864099" cy="3651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94" name="Shape 94" descr="NERSC-logo-color-transparent-edges.gif"/>
          <p:cNvPicPr preferRelativeResize="0"/>
          <p:nvPr/>
        </p:nvPicPr>
        <p:blipFill rotWithShape="1">
          <a:blip r:embed="rId2">
            <a:alphaModFix/>
          </a:blip>
          <a:srcRect/>
          <a:stretch/>
        </p:blipFill>
        <p:spPr>
          <a:xfrm>
            <a:off x="7258753" y="357657"/>
            <a:ext cx="1558800" cy="5916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360339" y="179868"/>
            <a:ext cx="6819000" cy="769600"/>
          </a:xfrm>
          <a:prstGeom prst="rect">
            <a:avLst/>
          </a:prstGeom>
          <a:noFill/>
          <a:ln>
            <a:noFill/>
          </a:ln>
        </p:spPr>
        <p:txBody>
          <a:bodyPr wrap="square"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85" name="Shape 185"/>
          <p:cNvSpPr txBox="1">
            <a:spLocks noGrp="1"/>
          </p:cNvSpPr>
          <p:nvPr>
            <p:ph type="body" idx="1"/>
          </p:nvPr>
        </p:nvSpPr>
        <p:spPr>
          <a:xfrm>
            <a:off x="457200" y="1250803"/>
            <a:ext cx="4040100" cy="640000"/>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body" idx="2"/>
          </p:nvPr>
        </p:nvSpPr>
        <p:spPr>
          <a:xfrm>
            <a:off x="457200" y="1890564"/>
            <a:ext cx="4040100" cy="4235600"/>
          </a:xfrm>
          <a:prstGeom prst="rect">
            <a:avLst/>
          </a:prstGeom>
          <a:noFill/>
          <a:ln>
            <a:noFill/>
          </a:ln>
        </p:spPr>
        <p:txBody>
          <a:bodyPr wrap="square" lIns="91425" tIns="91425" rIns="91425" bIns="91425" anchor="t" anchorCtr="0"/>
          <a:lstStyle>
            <a:lvl1pPr marL="342900" marR="0" lvl="0" indent="114300" algn="l" rtl="0">
              <a:lnSpc>
                <a:spcPct val="100000"/>
              </a:lnSpc>
              <a:spcBef>
                <a:spcPts val="480"/>
              </a:spcBef>
              <a:spcAft>
                <a:spcPts val="0"/>
              </a:spcAft>
              <a:buClr>
                <a:schemeClr val="dk1"/>
              </a:buClr>
              <a:buSzPct val="100000"/>
              <a:buFont typeface="Arial"/>
              <a:buChar char="•"/>
              <a:defRPr sz="2400" b="1" i="0" u="none" strike="noStrike" cap="none">
                <a:solidFill>
                  <a:schemeClr val="dk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body" idx="3"/>
          </p:nvPr>
        </p:nvSpPr>
        <p:spPr>
          <a:xfrm>
            <a:off x="4645025" y="1250803"/>
            <a:ext cx="4041900" cy="640000"/>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8" name="Shape 188"/>
          <p:cNvSpPr txBox="1">
            <a:spLocks noGrp="1"/>
          </p:cNvSpPr>
          <p:nvPr>
            <p:ph type="body" idx="4"/>
          </p:nvPr>
        </p:nvSpPr>
        <p:spPr>
          <a:xfrm>
            <a:off x="4645025" y="1890564"/>
            <a:ext cx="4041900" cy="4235600"/>
          </a:xfrm>
          <a:prstGeom prst="rect">
            <a:avLst/>
          </a:prstGeom>
          <a:noFill/>
          <a:ln>
            <a:noFill/>
          </a:ln>
        </p:spPr>
        <p:txBody>
          <a:bodyPr wrap="square" lIns="91425" tIns="91425" rIns="91425" bIns="91425" anchor="t" anchorCtr="0"/>
          <a:lstStyle>
            <a:lvl1pPr marL="342900" marR="0" lvl="0" indent="114300" algn="l" rtl="0">
              <a:lnSpc>
                <a:spcPct val="100000"/>
              </a:lnSpc>
              <a:spcBef>
                <a:spcPts val="480"/>
              </a:spcBef>
              <a:spcAft>
                <a:spcPts val="0"/>
              </a:spcAft>
              <a:buClr>
                <a:schemeClr val="dk1"/>
              </a:buClr>
              <a:buSzPct val="100000"/>
              <a:buFont typeface="Arial"/>
              <a:buChar char="•"/>
              <a:defRPr sz="2400" b="1" i="0" u="none" strike="noStrike" cap="none">
                <a:solidFill>
                  <a:schemeClr val="dk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89" name="Shape 189"/>
          <p:cNvSpPr txBox="1">
            <a:spLocks noGrp="1"/>
          </p:cNvSpPr>
          <p:nvPr>
            <p:ph type="sldNum" idx="12"/>
          </p:nvPr>
        </p:nvSpPr>
        <p:spPr>
          <a:xfrm>
            <a:off x="4116655" y="6368804"/>
            <a:ext cx="925800" cy="365200"/>
          </a:xfrm>
          <a:prstGeom prst="rect">
            <a:avLst/>
          </a:prstGeom>
          <a:noFill/>
          <a:ln>
            <a:noFill/>
          </a:ln>
        </p:spPr>
        <p:txBody>
          <a:bodyPr wrap="square" lIns="91425" tIns="45700" rIns="91425" bIns="45700" anchor="ctr" anchorCtr="0">
            <a:noAutofit/>
          </a:bodyPr>
          <a:lstStyle/>
          <a:p>
            <a:pPr algn="ctr">
              <a:buClr>
                <a:srgbClr val="114766"/>
              </a:buClr>
              <a:buSzPct val="25000"/>
              <a:buFont typeface="Calibri"/>
              <a:buNone/>
            </a:pPr>
            <a:r>
              <a:rPr lang="en" sz="1100">
                <a:solidFill>
                  <a:srgbClr val="114766"/>
                </a:solidFill>
                <a:latin typeface="Calibri"/>
                <a:ea typeface="Calibri"/>
                <a:cs typeface="Calibri"/>
                <a:sym typeface="Calibri"/>
              </a:rPr>
              <a:t>- </a:t>
            </a:r>
            <a:fld id="{00000000-1234-1234-1234-123412341234}" type="slidenum">
              <a:rPr lang="en" sz="1100">
                <a:solidFill>
                  <a:srgbClr val="114766"/>
                </a:solidFill>
                <a:latin typeface="Calibri"/>
                <a:ea typeface="Calibri"/>
                <a:cs typeface="Calibri"/>
                <a:sym typeface="Calibri"/>
              </a:rPr>
              <a:pPr algn="ctr">
                <a:buClr>
                  <a:srgbClr val="114766"/>
                </a:buClr>
                <a:buSzPct val="25000"/>
                <a:buFont typeface="Calibri"/>
                <a:buNone/>
              </a:pPr>
              <a:t>‹#›</a:t>
            </a:fld>
            <a:r>
              <a:rPr lang="en" sz="1100">
                <a:solidFill>
                  <a:srgbClr val="114766"/>
                </a:solidFill>
                <a:latin typeface="Calibri"/>
                <a:ea typeface="Calibri"/>
                <a:cs typeface="Calibri"/>
                <a:sym typeface="Calibri"/>
              </a:rPr>
              <a:t> -</a:t>
            </a:r>
          </a:p>
        </p:txBody>
      </p:sp>
      <p:sp>
        <p:nvSpPr>
          <p:cNvPr id="190" name="Shape 190"/>
          <p:cNvSpPr txBox="1">
            <a:spLocks noGrp="1"/>
          </p:cNvSpPr>
          <p:nvPr>
            <p:ph type="ftr" idx="11"/>
          </p:nvPr>
        </p:nvSpPr>
        <p:spPr>
          <a:xfrm>
            <a:off x="5239927" y="6368804"/>
            <a:ext cx="2864099"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191" name="Shape 191" descr="NERSC-logo-color-transparent-edges.gif"/>
          <p:cNvPicPr preferRelativeResize="0"/>
          <p:nvPr/>
        </p:nvPicPr>
        <p:blipFill rotWithShape="1">
          <a:blip r:embed="rId2">
            <a:alphaModFix/>
          </a:blip>
          <a:srcRect/>
          <a:stretch/>
        </p:blipFill>
        <p:spPr>
          <a:xfrm>
            <a:off x="7258753" y="357656"/>
            <a:ext cx="1558800" cy="591600"/>
          </a:xfrm>
          <a:prstGeom prst="rect">
            <a:avLst/>
          </a:prstGeom>
          <a:noFill/>
          <a:ln>
            <a:noFill/>
          </a:ln>
        </p:spPr>
      </p:pic>
      <p:cxnSp>
        <p:nvCxnSpPr>
          <p:cNvPr id="192" name="Shape 192"/>
          <p:cNvCxnSpPr/>
          <p:nvPr/>
        </p:nvCxnSpPr>
        <p:spPr>
          <a:xfrm rot="10800000" flipH="1">
            <a:off x="360339" y="1033040"/>
            <a:ext cx="8457000" cy="18800"/>
          </a:xfrm>
          <a:prstGeom prst="straightConnector1">
            <a:avLst/>
          </a:prstGeom>
          <a:noFill/>
          <a:ln w="38100" cap="flat" cmpd="sng">
            <a:solidFill>
              <a:srgbClr val="429FD2"/>
            </a:solidFill>
            <a:prstDash val="solid"/>
            <a:round/>
            <a:headEnd type="none" w="med" len="med"/>
            <a:tailEnd type="none" w="med" len="med"/>
          </a:ln>
        </p:spPr>
      </p:cxnSp>
    </p:spTree>
    <p:extLst>
      <p:ext uri="{BB962C8B-B14F-4D97-AF65-F5344CB8AC3E}">
        <p14:creationId xmlns:p14="http://schemas.microsoft.com/office/powerpoint/2010/main" val="4190904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57200" y="1191169"/>
            <a:ext cx="3008400" cy="1030400"/>
          </a:xfrm>
          <a:prstGeom prst="rect">
            <a:avLst/>
          </a:prstGeom>
          <a:noFill/>
          <a:ln>
            <a:noFill/>
          </a:ln>
        </p:spPr>
        <p:txBody>
          <a:bodyPr wrap="square" lIns="91425" tIns="91425" rIns="91425" bIns="91425" anchor="ctr" anchorCtr="0"/>
          <a:lstStyle>
            <a:lvl1pPr marL="228600" marR="0" lvl="0" indent="-228600" algn="l" rtl="0">
              <a:lnSpc>
                <a:spcPct val="100000"/>
              </a:lnSpc>
              <a:spcBef>
                <a:spcPts val="0"/>
              </a:spcBef>
              <a:spcAft>
                <a:spcPts val="0"/>
              </a:spcAft>
              <a:buClr>
                <a:schemeClr val="dk2"/>
              </a:buClr>
              <a:buFont typeface="Helvetica Neue"/>
              <a:buNone/>
              <a:defRPr sz="2000" b="1" i="0" u="none" strike="noStrike" cap="none">
                <a:solidFill>
                  <a:schemeClr val="dk2"/>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95" name="Shape 195"/>
          <p:cNvSpPr txBox="1">
            <a:spLocks noGrp="1"/>
          </p:cNvSpPr>
          <p:nvPr>
            <p:ph type="body" idx="1"/>
          </p:nvPr>
        </p:nvSpPr>
        <p:spPr>
          <a:xfrm>
            <a:off x="3575050" y="1191169"/>
            <a:ext cx="5111700" cy="49348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828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body" idx="2"/>
          </p:nvPr>
        </p:nvSpPr>
        <p:spPr>
          <a:xfrm>
            <a:off x="457200" y="2328797"/>
            <a:ext cx="3008400" cy="3797200"/>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sldNum" idx="12"/>
          </p:nvPr>
        </p:nvSpPr>
        <p:spPr>
          <a:xfrm>
            <a:off x="4116655" y="6368804"/>
            <a:ext cx="925800" cy="365200"/>
          </a:xfrm>
          <a:prstGeom prst="rect">
            <a:avLst/>
          </a:prstGeom>
          <a:noFill/>
          <a:ln>
            <a:noFill/>
          </a:ln>
        </p:spPr>
        <p:txBody>
          <a:bodyPr wrap="square" lIns="91425" tIns="45700" rIns="91425" bIns="45700" anchor="ctr" anchorCtr="0">
            <a:noAutofit/>
          </a:bodyPr>
          <a:lstStyle/>
          <a:p>
            <a:pPr algn="ctr">
              <a:buClr>
                <a:srgbClr val="114766"/>
              </a:buClr>
              <a:buSzPct val="25000"/>
              <a:buFont typeface="Calibri"/>
              <a:buNone/>
            </a:pPr>
            <a:r>
              <a:rPr lang="en" sz="1100">
                <a:solidFill>
                  <a:srgbClr val="114766"/>
                </a:solidFill>
                <a:latin typeface="Calibri"/>
                <a:ea typeface="Calibri"/>
                <a:cs typeface="Calibri"/>
                <a:sym typeface="Calibri"/>
              </a:rPr>
              <a:t>- </a:t>
            </a:r>
            <a:fld id="{00000000-1234-1234-1234-123412341234}" type="slidenum">
              <a:rPr lang="en" sz="1100">
                <a:solidFill>
                  <a:srgbClr val="114766"/>
                </a:solidFill>
                <a:latin typeface="Calibri"/>
                <a:ea typeface="Calibri"/>
                <a:cs typeface="Calibri"/>
                <a:sym typeface="Calibri"/>
              </a:rPr>
              <a:pPr algn="ctr">
                <a:buClr>
                  <a:srgbClr val="114766"/>
                </a:buClr>
                <a:buSzPct val="25000"/>
                <a:buFont typeface="Calibri"/>
                <a:buNone/>
              </a:pPr>
              <a:t>‹#›</a:t>
            </a:fld>
            <a:r>
              <a:rPr lang="en" sz="1100">
                <a:solidFill>
                  <a:srgbClr val="114766"/>
                </a:solidFill>
                <a:latin typeface="Calibri"/>
                <a:ea typeface="Calibri"/>
                <a:cs typeface="Calibri"/>
                <a:sym typeface="Calibri"/>
              </a:rPr>
              <a:t> -</a:t>
            </a:r>
          </a:p>
        </p:txBody>
      </p:sp>
      <p:sp>
        <p:nvSpPr>
          <p:cNvPr id="198" name="Shape 198"/>
          <p:cNvSpPr txBox="1">
            <a:spLocks noGrp="1"/>
          </p:cNvSpPr>
          <p:nvPr>
            <p:ph type="ftr" idx="11"/>
          </p:nvPr>
        </p:nvSpPr>
        <p:spPr>
          <a:xfrm>
            <a:off x="5239927" y="6368804"/>
            <a:ext cx="2864099"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199" name="Shape 199" descr="NERSC-logo-color-transparent-edges.gif"/>
          <p:cNvPicPr preferRelativeResize="0"/>
          <p:nvPr/>
        </p:nvPicPr>
        <p:blipFill rotWithShape="1">
          <a:blip r:embed="rId2">
            <a:alphaModFix/>
          </a:blip>
          <a:srcRect/>
          <a:stretch/>
        </p:blipFill>
        <p:spPr>
          <a:xfrm>
            <a:off x="7258753" y="357656"/>
            <a:ext cx="1558800" cy="591600"/>
          </a:xfrm>
          <a:prstGeom prst="rect">
            <a:avLst/>
          </a:prstGeom>
          <a:noFill/>
          <a:ln>
            <a:noFill/>
          </a:ln>
        </p:spPr>
      </p:pic>
    </p:spTree>
    <p:extLst>
      <p:ext uri="{BB962C8B-B14F-4D97-AF65-F5344CB8AC3E}">
        <p14:creationId xmlns:p14="http://schemas.microsoft.com/office/powerpoint/2010/main" val="2450172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1792288" y="4800600"/>
            <a:ext cx="5486400" cy="566800"/>
          </a:xfrm>
          <a:prstGeom prst="rect">
            <a:avLst/>
          </a:prstGeom>
          <a:noFill/>
          <a:ln>
            <a:noFill/>
          </a:ln>
        </p:spPr>
        <p:txBody>
          <a:bodyPr wrap="square"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2000" b="1" i="0" u="none" strike="noStrike" cap="none">
                <a:solidFill>
                  <a:schemeClr val="dk2"/>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02" name="Shape 202"/>
          <p:cNvSpPr>
            <a:spLocks noGrp="1"/>
          </p:cNvSpPr>
          <p:nvPr>
            <p:ph type="pic" idx="2"/>
          </p:nvPr>
        </p:nvSpPr>
        <p:spPr>
          <a:xfrm>
            <a:off x="1792288" y="1232044"/>
            <a:ext cx="5486400" cy="34956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body" idx="1"/>
          </p:nvPr>
        </p:nvSpPr>
        <p:spPr>
          <a:xfrm>
            <a:off x="1792288" y="5367336"/>
            <a:ext cx="5486400" cy="804800"/>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4" name="Shape 204"/>
          <p:cNvSpPr txBox="1">
            <a:spLocks noGrp="1"/>
          </p:cNvSpPr>
          <p:nvPr>
            <p:ph type="sldNum" idx="12"/>
          </p:nvPr>
        </p:nvSpPr>
        <p:spPr>
          <a:xfrm>
            <a:off x="4116655" y="6368804"/>
            <a:ext cx="925800" cy="365200"/>
          </a:xfrm>
          <a:prstGeom prst="rect">
            <a:avLst/>
          </a:prstGeom>
          <a:noFill/>
          <a:ln>
            <a:noFill/>
          </a:ln>
        </p:spPr>
        <p:txBody>
          <a:bodyPr wrap="square" lIns="91425" tIns="45700" rIns="91425" bIns="45700" anchor="ctr" anchorCtr="0">
            <a:noAutofit/>
          </a:bodyPr>
          <a:lstStyle/>
          <a:p>
            <a:pPr algn="ctr">
              <a:buClr>
                <a:srgbClr val="114766"/>
              </a:buClr>
              <a:buSzPct val="25000"/>
              <a:buFont typeface="Calibri"/>
              <a:buNone/>
            </a:pPr>
            <a:r>
              <a:rPr lang="en" sz="1100">
                <a:solidFill>
                  <a:srgbClr val="114766"/>
                </a:solidFill>
                <a:latin typeface="Calibri"/>
                <a:ea typeface="Calibri"/>
                <a:cs typeface="Calibri"/>
                <a:sym typeface="Calibri"/>
              </a:rPr>
              <a:t>- </a:t>
            </a:r>
            <a:fld id="{00000000-1234-1234-1234-123412341234}" type="slidenum">
              <a:rPr lang="en" sz="1100">
                <a:solidFill>
                  <a:srgbClr val="114766"/>
                </a:solidFill>
                <a:latin typeface="Calibri"/>
                <a:ea typeface="Calibri"/>
                <a:cs typeface="Calibri"/>
                <a:sym typeface="Calibri"/>
              </a:rPr>
              <a:pPr algn="ctr">
                <a:buClr>
                  <a:srgbClr val="114766"/>
                </a:buClr>
                <a:buSzPct val="25000"/>
                <a:buFont typeface="Calibri"/>
                <a:buNone/>
              </a:pPr>
              <a:t>‹#›</a:t>
            </a:fld>
            <a:r>
              <a:rPr lang="en" sz="1100">
                <a:solidFill>
                  <a:srgbClr val="114766"/>
                </a:solidFill>
                <a:latin typeface="Calibri"/>
                <a:ea typeface="Calibri"/>
                <a:cs typeface="Calibri"/>
                <a:sym typeface="Calibri"/>
              </a:rPr>
              <a:t> -</a:t>
            </a:r>
          </a:p>
        </p:txBody>
      </p:sp>
      <p:sp>
        <p:nvSpPr>
          <p:cNvPr id="205" name="Shape 205"/>
          <p:cNvSpPr txBox="1">
            <a:spLocks noGrp="1"/>
          </p:cNvSpPr>
          <p:nvPr>
            <p:ph type="ftr" idx="11"/>
          </p:nvPr>
        </p:nvSpPr>
        <p:spPr>
          <a:xfrm>
            <a:off x="5239927" y="6368804"/>
            <a:ext cx="2864099"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206" name="Shape 206" descr="NERSC-logo-color-transparent-edges.gif"/>
          <p:cNvPicPr preferRelativeResize="0"/>
          <p:nvPr/>
        </p:nvPicPr>
        <p:blipFill rotWithShape="1">
          <a:blip r:embed="rId2">
            <a:alphaModFix/>
          </a:blip>
          <a:srcRect/>
          <a:stretch/>
        </p:blipFill>
        <p:spPr>
          <a:xfrm>
            <a:off x="7258753" y="357656"/>
            <a:ext cx="1558800" cy="591600"/>
          </a:xfrm>
          <a:prstGeom prst="rect">
            <a:avLst/>
          </a:prstGeom>
          <a:noFill/>
          <a:ln>
            <a:noFill/>
          </a:ln>
        </p:spPr>
      </p:pic>
    </p:spTree>
    <p:extLst>
      <p:ext uri="{BB962C8B-B14F-4D97-AF65-F5344CB8AC3E}">
        <p14:creationId xmlns:p14="http://schemas.microsoft.com/office/powerpoint/2010/main" val="1186603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360339" y="179868"/>
            <a:ext cx="6819000" cy="769600"/>
          </a:xfrm>
          <a:prstGeom prst="rect">
            <a:avLst/>
          </a:prstGeom>
          <a:noFill/>
          <a:ln>
            <a:noFill/>
          </a:ln>
        </p:spPr>
        <p:txBody>
          <a:bodyPr wrap="square"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09" name="Shape 209"/>
          <p:cNvSpPr txBox="1">
            <a:spLocks noGrp="1"/>
          </p:cNvSpPr>
          <p:nvPr>
            <p:ph type="body" idx="1"/>
          </p:nvPr>
        </p:nvSpPr>
        <p:spPr>
          <a:xfrm rot="5400000">
            <a:off x="2156597" y="-403999"/>
            <a:ext cx="4830800" cy="82296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828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sldNum" idx="12"/>
          </p:nvPr>
        </p:nvSpPr>
        <p:spPr>
          <a:xfrm>
            <a:off x="4116655" y="6368804"/>
            <a:ext cx="925800" cy="365200"/>
          </a:xfrm>
          <a:prstGeom prst="rect">
            <a:avLst/>
          </a:prstGeom>
          <a:noFill/>
          <a:ln>
            <a:noFill/>
          </a:ln>
        </p:spPr>
        <p:txBody>
          <a:bodyPr wrap="square" lIns="91425" tIns="45700" rIns="91425" bIns="45700" anchor="ctr" anchorCtr="0">
            <a:noAutofit/>
          </a:bodyPr>
          <a:lstStyle/>
          <a:p>
            <a:pPr algn="ctr">
              <a:buClr>
                <a:srgbClr val="114766"/>
              </a:buClr>
              <a:buSzPct val="25000"/>
              <a:buFont typeface="Calibri"/>
              <a:buNone/>
            </a:pPr>
            <a:r>
              <a:rPr lang="en" sz="1100">
                <a:solidFill>
                  <a:srgbClr val="114766"/>
                </a:solidFill>
                <a:latin typeface="Calibri"/>
                <a:ea typeface="Calibri"/>
                <a:cs typeface="Calibri"/>
                <a:sym typeface="Calibri"/>
              </a:rPr>
              <a:t>- </a:t>
            </a:r>
            <a:fld id="{00000000-1234-1234-1234-123412341234}" type="slidenum">
              <a:rPr lang="en" sz="1100">
                <a:solidFill>
                  <a:srgbClr val="114766"/>
                </a:solidFill>
                <a:latin typeface="Calibri"/>
                <a:ea typeface="Calibri"/>
                <a:cs typeface="Calibri"/>
                <a:sym typeface="Calibri"/>
              </a:rPr>
              <a:pPr algn="ctr">
                <a:buClr>
                  <a:srgbClr val="114766"/>
                </a:buClr>
                <a:buSzPct val="25000"/>
                <a:buFont typeface="Calibri"/>
                <a:buNone/>
              </a:pPr>
              <a:t>‹#›</a:t>
            </a:fld>
            <a:r>
              <a:rPr lang="en" sz="1100">
                <a:solidFill>
                  <a:srgbClr val="114766"/>
                </a:solidFill>
                <a:latin typeface="Calibri"/>
                <a:ea typeface="Calibri"/>
                <a:cs typeface="Calibri"/>
                <a:sym typeface="Calibri"/>
              </a:rPr>
              <a:t> -</a:t>
            </a:r>
          </a:p>
        </p:txBody>
      </p:sp>
      <p:sp>
        <p:nvSpPr>
          <p:cNvPr id="211" name="Shape 211"/>
          <p:cNvSpPr txBox="1">
            <a:spLocks noGrp="1"/>
          </p:cNvSpPr>
          <p:nvPr>
            <p:ph type="ftr" idx="11"/>
          </p:nvPr>
        </p:nvSpPr>
        <p:spPr>
          <a:xfrm>
            <a:off x="5239927" y="6368804"/>
            <a:ext cx="2864099"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212" name="Shape 212" descr="NERSC-logo-color-transparent-edges.gif"/>
          <p:cNvPicPr preferRelativeResize="0"/>
          <p:nvPr/>
        </p:nvPicPr>
        <p:blipFill rotWithShape="1">
          <a:blip r:embed="rId2">
            <a:alphaModFix/>
          </a:blip>
          <a:srcRect/>
          <a:stretch/>
        </p:blipFill>
        <p:spPr>
          <a:xfrm>
            <a:off x="7258753" y="357656"/>
            <a:ext cx="1558800" cy="591600"/>
          </a:xfrm>
          <a:prstGeom prst="rect">
            <a:avLst/>
          </a:prstGeom>
          <a:noFill/>
          <a:ln>
            <a:noFill/>
          </a:ln>
        </p:spPr>
      </p:pic>
      <p:cxnSp>
        <p:nvCxnSpPr>
          <p:cNvPr id="213" name="Shape 213"/>
          <p:cNvCxnSpPr/>
          <p:nvPr/>
        </p:nvCxnSpPr>
        <p:spPr>
          <a:xfrm rot="10800000" flipH="1">
            <a:off x="360339" y="1033040"/>
            <a:ext cx="8457000" cy="18800"/>
          </a:xfrm>
          <a:prstGeom prst="straightConnector1">
            <a:avLst/>
          </a:prstGeom>
          <a:noFill/>
          <a:ln w="38100" cap="flat" cmpd="sng">
            <a:solidFill>
              <a:srgbClr val="429FD2"/>
            </a:solidFill>
            <a:prstDash val="solid"/>
            <a:round/>
            <a:headEnd type="none" w="med" len="med"/>
            <a:tailEnd type="none" w="med" len="med"/>
          </a:ln>
        </p:spPr>
      </p:cxnSp>
    </p:spTree>
    <p:extLst>
      <p:ext uri="{BB962C8B-B14F-4D97-AF65-F5344CB8AC3E}">
        <p14:creationId xmlns:p14="http://schemas.microsoft.com/office/powerpoint/2010/main" val="368014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6"/>
          <p:cNvSpPr>
            <a:spLocks noGrp="1"/>
          </p:cNvSpPr>
          <p:nvPr>
            <p:ph type="sldNum" sz="quarter" idx="10"/>
          </p:nvPr>
        </p:nvSpPr>
        <p:spPr/>
        <p:txBody>
          <a:bodyPr/>
          <a:lstStyle/>
          <a:p>
            <a:pPr defTabSz="457200" fontAlgn="base">
              <a:spcBef>
                <a:spcPct val="0"/>
              </a:spcBef>
              <a:spcAft>
                <a:spcPct val="0"/>
              </a:spcAft>
              <a:defRPr/>
            </a:pPr>
            <a:fld id="{1E93431B-733C-49F9-9210-4AB5FAF69486}" type="slidenum">
              <a:rPr lang="en-US" smtClean="0">
                <a:solidFill>
                  <a:prstClr val="black"/>
                </a:solidFill>
              </a:rPr>
              <a:pPr defTabSz="457200"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28333690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4868"/>
            <a:ext cx="8229600" cy="518532"/>
          </a:xfrm>
          <a:prstGeom prst="rect">
            <a:avLst/>
          </a:prstGeom>
        </p:spPr>
        <p:txBody>
          <a:bodyPr/>
          <a:lstStyle>
            <a:lvl1pPr algn="l">
              <a:defRPr sz="28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762000"/>
            <a:ext cx="8229600" cy="5364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668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E82587-0BCA-43A6-A7C9-DC4DCDDE96FC}" type="slidenum">
              <a:rPr lang="en-US" smtClean="0"/>
              <a:t>‹#›</a:t>
            </a:fld>
            <a:endParaRPr lang="en-US"/>
          </a:p>
        </p:txBody>
      </p:sp>
    </p:spTree>
    <p:extLst>
      <p:ext uri="{BB962C8B-B14F-4D97-AF65-F5344CB8AC3E}">
        <p14:creationId xmlns:p14="http://schemas.microsoft.com/office/powerpoint/2010/main" val="1881481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38200"/>
            <a:ext cx="4038600" cy="5287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038600" cy="5287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0" y="14868"/>
            <a:ext cx="8229600" cy="518532"/>
          </a:xfrm>
          <a:prstGeom prst="rect">
            <a:avLst/>
          </a:prstGeom>
        </p:spPr>
        <p:txBody>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493913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8580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371600"/>
            <a:ext cx="4040188" cy="47545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8200" y="68580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71600"/>
            <a:ext cx="4041775" cy="47545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0" y="14868"/>
            <a:ext cx="8229600" cy="518532"/>
          </a:xfrm>
          <a:prstGeom prst="rect">
            <a:avLst/>
          </a:prstGeom>
        </p:spPr>
        <p:txBody>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69125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14868"/>
            <a:ext cx="8229600" cy="518532"/>
          </a:xfrm>
          <a:prstGeom prst="rect">
            <a:avLst/>
          </a:prstGeom>
        </p:spPr>
        <p:txBody>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42257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2000" b="1" i="0" u="none" strike="noStrike" cap="none">
                <a:solidFill>
                  <a:schemeClr val="dk2"/>
                </a:solidFill>
                <a:latin typeface="Helvetica Neue"/>
                <a:ea typeface="Helvetica Neue"/>
                <a:cs typeface="Helvetica Neue"/>
                <a:sym typeface="Helvetica Neue"/>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7" name="Shape 97"/>
          <p:cNvSpPr>
            <a:spLocks noGrp="1"/>
          </p:cNvSpPr>
          <p:nvPr>
            <p:ph type="pic" idx="2"/>
          </p:nvPr>
        </p:nvSpPr>
        <p:spPr>
          <a:xfrm>
            <a:off x="1792288" y="1232045"/>
            <a:ext cx="5486400" cy="34956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14766"/>
              </a:buClr>
              <a:buSzPct val="25000"/>
              <a:buFont typeface="Calibri"/>
              <a:buNone/>
            </a:pPr>
            <a:r>
              <a:rPr lang="en" sz="1100" b="0" i="0" u="none" strike="noStrike" cap="none">
                <a:solidFill>
                  <a:srgbClr val="114766"/>
                </a:solidFill>
                <a:latin typeface="Calibri"/>
                <a:ea typeface="Calibri"/>
                <a:cs typeface="Calibri"/>
                <a:sym typeface="Calibri"/>
              </a:rPr>
              <a:t>- </a:t>
            </a:r>
            <a:fld id="{00000000-1234-1234-1234-123412341234}" type="slidenum">
              <a:rPr lang="en" sz="1100" b="0" i="0" u="none" strike="noStrike" cap="none">
                <a:solidFill>
                  <a:srgbClr val="114766"/>
                </a:solidFill>
                <a:latin typeface="Calibri"/>
                <a:ea typeface="Calibri"/>
                <a:cs typeface="Calibri"/>
                <a:sym typeface="Calibri"/>
              </a:rPr>
              <a:t>‹#›</a:t>
            </a:fld>
            <a:r>
              <a:rPr lang="en" sz="1100" b="0" i="0" u="none" strike="noStrike" cap="none">
                <a:solidFill>
                  <a:srgbClr val="114766"/>
                </a:solidFill>
                <a:latin typeface="Calibri"/>
                <a:ea typeface="Calibri"/>
                <a:cs typeface="Calibri"/>
                <a:sym typeface="Calibri"/>
              </a:rPr>
              <a:t> -</a:t>
            </a:r>
          </a:p>
        </p:txBody>
      </p:sp>
      <p:sp>
        <p:nvSpPr>
          <p:cNvPr id="100" name="Shape 100"/>
          <p:cNvSpPr txBox="1">
            <a:spLocks noGrp="1"/>
          </p:cNvSpPr>
          <p:nvPr>
            <p:ph type="ftr" idx="11"/>
          </p:nvPr>
        </p:nvSpPr>
        <p:spPr>
          <a:xfrm>
            <a:off x="5239926" y="6368805"/>
            <a:ext cx="2864099" cy="3651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101" name="Shape 101" descr="NERSC-logo-color-transparent-edges.gif"/>
          <p:cNvPicPr preferRelativeResize="0"/>
          <p:nvPr/>
        </p:nvPicPr>
        <p:blipFill rotWithShape="1">
          <a:blip r:embed="rId2">
            <a:alphaModFix/>
          </a:blip>
          <a:srcRect/>
          <a:stretch/>
        </p:blipFill>
        <p:spPr>
          <a:xfrm>
            <a:off x="7258753" y="357657"/>
            <a:ext cx="1558800" cy="5916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0" y="14868"/>
            <a:ext cx="8229600" cy="518532"/>
          </a:xfrm>
          <a:prstGeom prst="rect">
            <a:avLst/>
          </a:prstGeom>
        </p:spPr>
        <p:txBody>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60964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08313" cy="7493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85800"/>
            <a:ext cx="5111750" cy="54403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txBox="1">
            <a:spLocks/>
          </p:cNvSpPr>
          <p:nvPr userDrawn="1"/>
        </p:nvSpPr>
        <p:spPr>
          <a:xfrm>
            <a:off x="0" y="14868"/>
            <a:ext cx="8229600" cy="518532"/>
          </a:xfrm>
          <a:prstGeom prst="rect">
            <a:avLst/>
          </a:prstGeom>
        </p:spPr>
        <p:txBody>
          <a:bodyPr/>
          <a:lstStyle>
            <a:lvl1pPr algn="l" defTabSz="914400" rtl="0" eaLnBrk="1" latinLnBrk="0" hangingPunct="1">
              <a:spcBef>
                <a:spcPct val="0"/>
              </a:spcBef>
              <a:buNone/>
              <a:defRPr sz="2800"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022500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txBox="1">
            <a:spLocks/>
          </p:cNvSpPr>
          <p:nvPr userDrawn="1"/>
        </p:nvSpPr>
        <p:spPr>
          <a:xfrm>
            <a:off x="0" y="14868"/>
            <a:ext cx="8229600" cy="518532"/>
          </a:xfrm>
          <a:prstGeom prst="rect">
            <a:avLst/>
          </a:prstGeom>
        </p:spPr>
        <p:txBody>
          <a:bodyPr/>
          <a:lstStyle>
            <a:lvl1pPr algn="l" defTabSz="914400" rtl="0" eaLnBrk="1" latinLnBrk="0" hangingPunct="1">
              <a:spcBef>
                <a:spcPct val="0"/>
              </a:spcBef>
              <a:buNone/>
              <a:defRPr sz="2800"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4033110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txBox="1">
            <a:spLocks/>
          </p:cNvSpPr>
          <p:nvPr userDrawn="1"/>
        </p:nvSpPr>
        <p:spPr>
          <a:xfrm>
            <a:off x="0" y="14868"/>
            <a:ext cx="8229600" cy="518532"/>
          </a:xfrm>
          <a:prstGeom prst="rect">
            <a:avLst/>
          </a:prstGeom>
        </p:spPr>
        <p:txBody>
          <a:bodyPr/>
          <a:lstStyle>
            <a:lvl1pPr algn="l" defTabSz="914400" rtl="0" eaLnBrk="1" latinLnBrk="0" hangingPunct="1">
              <a:spcBef>
                <a:spcPct val="0"/>
              </a:spcBef>
              <a:buNone/>
              <a:defRPr sz="2800"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706747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5537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95714"/>
            <a:ext cx="8229600" cy="533045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7"/>
          <p:cNvSpPr>
            <a:spLocks noGrp="1"/>
          </p:cNvSpPr>
          <p:nvPr>
            <p:ph type="title"/>
          </p:nvPr>
        </p:nvSpPr>
        <p:spPr>
          <a:xfrm>
            <a:off x="0" y="0"/>
            <a:ext cx="8229600" cy="582355"/>
          </a:xfrm>
          <a:prstGeom prst="rect">
            <a:avLst/>
          </a:prstGeom>
        </p:spPr>
        <p:txBody>
          <a:bodyPr/>
          <a:lstStyle>
            <a:lvl1pPr algn="l">
              <a:defRPr sz="2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4" name="Rectangle 6"/>
          <p:cNvSpPr>
            <a:spLocks noGrp="1" noChangeArrowheads="1"/>
          </p:cNvSpPr>
          <p:nvPr>
            <p:ph type="sldNum" sz="quarter" idx="10"/>
          </p:nvPr>
        </p:nvSpPr>
        <p:spPr>
          <a:xfrm>
            <a:off x="7688263" y="6553200"/>
            <a:ext cx="1303337" cy="228600"/>
          </a:xfrm>
        </p:spPr>
        <p:txBody>
          <a:bodyPr/>
          <a:lstStyle>
            <a:lvl1pPr>
              <a:defRPr sz="900" b="0">
                <a:solidFill>
                  <a:schemeClr val="tx1"/>
                </a:solidFill>
                <a:effectLst/>
                <a:latin typeface="Arial" panose="020B0604020202020204" pitchFamily="34" charset="0"/>
                <a:cs typeface="Arial" panose="020B0604020202020204" pitchFamily="34" charset="0"/>
              </a:defRPr>
            </a:lvl1pPr>
          </a:lstStyle>
          <a:p>
            <a:pPr>
              <a:defRPr/>
            </a:pPr>
            <a:fld id="{0E48699E-22B7-4BDA-9364-786E5736E0C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90125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Placeholder 17"/>
          <p:cNvSpPr>
            <a:spLocks noGrp="1"/>
          </p:cNvSpPr>
          <p:nvPr>
            <p:ph type="title"/>
          </p:nvPr>
        </p:nvSpPr>
        <p:spPr>
          <a:xfrm>
            <a:off x="0" y="0"/>
            <a:ext cx="8229600" cy="582355"/>
          </a:xfrm>
          <a:prstGeom prst="rect">
            <a:avLst/>
          </a:prstGeom>
        </p:spPr>
        <p:txBody>
          <a:bodyPr/>
          <a:lstStyle>
            <a:lvl1pPr algn="l">
              <a:defRPr sz="2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sldNum" sz="quarter" idx="10"/>
          </p:nvPr>
        </p:nvSpPr>
        <p:spPr>
          <a:xfrm>
            <a:off x="7543800" y="6553200"/>
            <a:ext cx="1447800" cy="228600"/>
          </a:xfrm>
        </p:spPr>
        <p:txBody>
          <a:bodyPr/>
          <a:lstStyle>
            <a:lvl1pPr>
              <a:defRPr sz="1000" b="1">
                <a:solidFill>
                  <a:schemeClr val="bg2">
                    <a:lumMod val="90000"/>
                  </a:schemeClr>
                </a:solidFill>
                <a:effectLst>
                  <a:outerShdw blurRad="38100" dist="38100" dir="2700000" algn="tl">
                    <a:srgbClr val="000000">
                      <a:alpha val="43137"/>
                    </a:srgbClr>
                  </a:outerShdw>
                </a:effectLst>
                <a:ea typeface="MS PGothic" pitchFamily="34" charset="-128"/>
              </a:defRPr>
            </a:lvl1pPr>
          </a:lstStyle>
          <a:p>
            <a:pPr>
              <a:defRPr/>
            </a:pPr>
            <a:fld id="{42320BFF-3654-4400-8A53-024441BDB909}" type="slidenum">
              <a:rPr lang="en-US">
                <a:solidFill>
                  <a:srgbClr val="EEECE1">
                    <a:lumMod val="90000"/>
                  </a:srgbClr>
                </a:solidFill>
              </a:rPr>
              <a:pPr>
                <a:defRPr/>
              </a:pPr>
              <a:t>‹#›</a:t>
            </a:fld>
            <a:endParaRPr lang="en-US" dirty="0">
              <a:solidFill>
                <a:srgbClr val="EEECE1">
                  <a:lumMod val="90000"/>
                </a:srgbClr>
              </a:solidFill>
            </a:endParaRPr>
          </a:p>
        </p:txBody>
      </p:sp>
    </p:spTree>
    <p:extLst>
      <p:ext uri="{BB962C8B-B14F-4D97-AF65-F5344CB8AC3E}">
        <p14:creationId xmlns:p14="http://schemas.microsoft.com/office/powerpoint/2010/main" val="2760137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Placeholder 17"/>
          <p:cNvSpPr>
            <a:spLocks noGrp="1"/>
          </p:cNvSpPr>
          <p:nvPr>
            <p:ph type="title"/>
          </p:nvPr>
        </p:nvSpPr>
        <p:spPr>
          <a:xfrm>
            <a:off x="0" y="0"/>
            <a:ext cx="8229600" cy="582355"/>
          </a:xfrm>
          <a:prstGeom prst="rect">
            <a:avLst/>
          </a:prstGeom>
        </p:spPr>
        <p:txBody>
          <a:bodyPr/>
          <a:lstStyle>
            <a:lvl1pPr algn="l">
              <a:defRPr sz="2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71455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457200" fontAlgn="base">
              <a:spcBef>
                <a:spcPct val="0"/>
              </a:spcBef>
              <a:spcAft>
                <a:spcPct val="0"/>
              </a:spcAft>
              <a:defRPr/>
            </a:pPr>
            <a:fld id="{1E93431B-733C-49F9-9210-4AB5FAF69486}" type="slidenum">
              <a:rPr lang="en-US" smtClean="0">
                <a:solidFill>
                  <a:prstClr val="black"/>
                </a:solidFill>
              </a:rPr>
              <a:pPr defTabSz="457200"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3641611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60340" y="179868"/>
            <a:ext cx="6819000" cy="769499"/>
          </a:xfrm>
          <a:prstGeom prst="rect">
            <a:avLst/>
          </a:prstGeom>
          <a:noFill/>
          <a:ln>
            <a:noFill/>
          </a:ln>
        </p:spPr>
        <p:txBody>
          <a:bodyPr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4" name="Shape 104"/>
          <p:cNvSpPr txBox="1">
            <a:spLocks noGrp="1"/>
          </p:cNvSpPr>
          <p:nvPr>
            <p:ph type="body" idx="1"/>
          </p:nvPr>
        </p:nvSpPr>
        <p:spPr>
          <a:xfrm rot="5400000">
            <a:off x="2156548" y="-403949"/>
            <a:ext cx="4830900" cy="82296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14766"/>
              </a:buClr>
              <a:buSzPct val="25000"/>
              <a:buFont typeface="Calibri"/>
              <a:buNone/>
            </a:pPr>
            <a:r>
              <a:rPr lang="en" sz="1100" b="0" i="0" u="none" strike="noStrike" cap="none">
                <a:solidFill>
                  <a:srgbClr val="114766"/>
                </a:solidFill>
                <a:latin typeface="Calibri"/>
                <a:ea typeface="Calibri"/>
                <a:cs typeface="Calibri"/>
                <a:sym typeface="Calibri"/>
              </a:rPr>
              <a:t>- </a:t>
            </a:r>
            <a:fld id="{00000000-1234-1234-1234-123412341234}" type="slidenum">
              <a:rPr lang="en" sz="1100" b="0" i="0" u="none" strike="noStrike" cap="none">
                <a:solidFill>
                  <a:srgbClr val="114766"/>
                </a:solidFill>
                <a:latin typeface="Calibri"/>
                <a:ea typeface="Calibri"/>
                <a:cs typeface="Calibri"/>
                <a:sym typeface="Calibri"/>
              </a:rPr>
              <a:t>‹#›</a:t>
            </a:fld>
            <a:r>
              <a:rPr lang="en" sz="1100" b="0" i="0" u="none" strike="noStrike" cap="none">
                <a:solidFill>
                  <a:srgbClr val="114766"/>
                </a:solidFill>
                <a:latin typeface="Calibri"/>
                <a:ea typeface="Calibri"/>
                <a:cs typeface="Calibri"/>
                <a:sym typeface="Calibri"/>
              </a:rPr>
              <a:t> -</a:t>
            </a:r>
          </a:p>
        </p:txBody>
      </p:sp>
      <p:sp>
        <p:nvSpPr>
          <p:cNvPr id="106" name="Shape 106"/>
          <p:cNvSpPr txBox="1">
            <a:spLocks noGrp="1"/>
          </p:cNvSpPr>
          <p:nvPr>
            <p:ph type="ftr" idx="11"/>
          </p:nvPr>
        </p:nvSpPr>
        <p:spPr>
          <a:xfrm>
            <a:off x="5239926" y="6368805"/>
            <a:ext cx="2864099" cy="3651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107" name="Shape 107" descr="NERSC-logo-color-transparent-edges.gif"/>
          <p:cNvPicPr preferRelativeResize="0"/>
          <p:nvPr/>
        </p:nvPicPr>
        <p:blipFill rotWithShape="1">
          <a:blip r:embed="rId2">
            <a:alphaModFix/>
          </a:blip>
          <a:srcRect/>
          <a:stretch/>
        </p:blipFill>
        <p:spPr>
          <a:xfrm>
            <a:off x="7258753" y="357657"/>
            <a:ext cx="1558800" cy="591600"/>
          </a:xfrm>
          <a:prstGeom prst="rect">
            <a:avLst/>
          </a:prstGeom>
          <a:noFill/>
          <a:ln>
            <a:noFill/>
          </a:ln>
        </p:spPr>
      </p:pic>
      <p:cxnSp>
        <p:nvCxnSpPr>
          <p:cNvPr id="108" name="Shape 108"/>
          <p:cNvCxnSpPr/>
          <p:nvPr/>
        </p:nvCxnSpPr>
        <p:spPr>
          <a:xfrm rot="10800000" flipH="1">
            <a:off x="360340" y="1032941"/>
            <a:ext cx="8457000" cy="18900"/>
          </a:xfrm>
          <a:prstGeom prst="straightConnector1">
            <a:avLst/>
          </a:prstGeom>
          <a:noFill/>
          <a:ln w="38100" cap="flat" cmpd="sng">
            <a:solidFill>
              <a:srgbClr val="429FD2"/>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16"/>
        <p:cNvGrpSpPr/>
        <p:nvPr/>
      </p:nvGrpSpPr>
      <p:grpSpPr>
        <a:xfrm>
          <a:off x="0" y="0"/>
          <a:ext cx="0" cy="0"/>
          <a:chOff x="0" y="0"/>
          <a:chExt cx="0" cy="0"/>
        </a:xfrm>
      </p:grpSpPr>
      <p:sp>
        <p:nvSpPr>
          <p:cNvPr id="17" name="Shape 17"/>
          <p:cNvSpPr/>
          <p:nvPr/>
        </p:nvSpPr>
        <p:spPr>
          <a:xfrm>
            <a:off x="282575" y="228600"/>
            <a:ext cx="4235450" cy="4187952"/>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8" name="Shape 18"/>
          <p:cNvSpPr txBox="1">
            <a:spLocks noGrp="1"/>
          </p:cNvSpPr>
          <p:nvPr>
            <p:ph type="ctrTitle"/>
          </p:nvPr>
        </p:nvSpPr>
        <p:spPr>
          <a:xfrm>
            <a:off x="4624387" y="4764682"/>
            <a:ext cx="4214812" cy="93345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Helvetica Neue"/>
              <a:buNone/>
              <a:defRPr sz="28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674785" y="595579"/>
            <a:ext cx="3470021" cy="3468418"/>
          </a:xfrm>
          <a:prstGeom prst="rect">
            <a:avLst/>
          </a:prstGeom>
          <a:noFill/>
          <a:ln>
            <a:noFill/>
          </a:ln>
        </p:spPr>
        <p:txBody>
          <a:bodyPr lIns="91425" tIns="91425" rIns="91425" bIns="91425" anchor="ctr" anchorCtr="0"/>
          <a:lstStyle>
            <a:lvl1pPr marL="0" marR="0" lvl="0" indent="0" algn="l" rtl="0">
              <a:spcBef>
                <a:spcPts val="720"/>
              </a:spcBef>
              <a:buClr>
                <a:schemeClr val="lt1"/>
              </a:buClr>
              <a:buFont typeface="Arial"/>
              <a:buNone/>
              <a:defRPr sz="3600" b="1" i="0" u="none" strike="noStrike" cap="none">
                <a:solidFill>
                  <a:schemeClr val="lt1"/>
                </a:solidFill>
                <a:latin typeface="Helvetica Neue"/>
                <a:ea typeface="Helvetica Neue"/>
                <a:cs typeface="Helvetica Neue"/>
                <a:sym typeface="Helvetica Neue"/>
              </a:defRPr>
            </a:lvl1pPr>
            <a:lvl2pPr marL="742950" marR="0" lvl="1" indent="-209550"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2pPr>
            <a:lvl3pPr marL="1143000" marR="0" lvl="2" indent="-165100" algn="l" rtl="0">
              <a:spcBef>
                <a:spcPts val="2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3pPr>
            <a:lvl4pPr marL="1600200" marR="0" lvl="3" indent="-171450" algn="l" rtl="0">
              <a:spcBef>
                <a:spcPts val="180"/>
              </a:spcBef>
              <a:buClr>
                <a:schemeClr val="dk1"/>
              </a:buClr>
              <a:buSzPct val="100000"/>
              <a:buFont typeface="Arial"/>
              <a:buChar char="–"/>
              <a:defRPr sz="900" b="0" i="0" u="none" strike="noStrike" cap="none">
                <a:solidFill>
                  <a:schemeClr val="dk1"/>
                </a:solidFill>
                <a:latin typeface="Calibri"/>
                <a:ea typeface="Calibri"/>
                <a:cs typeface="Calibri"/>
                <a:sym typeface="Calibri"/>
              </a:defRPr>
            </a:lvl4pPr>
            <a:lvl5pPr marL="2057400" marR="0" lvl="4" indent="-171450" algn="l" rtl="0">
              <a:spcBef>
                <a:spcPts val="180"/>
              </a:spcBef>
              <a:buClr>
                <a:schemeClr val="dk1"/>
              </a:buClr>
              <a:buSzPct val="100000"/>
              <a:buFont typeface="Arial"/>
              <a:buChar char="»"/>
              <a:defRPr sz="9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0" name="Shape 20" descr="NERSC_logo_color_sm.png"/>
          <p:cNvPicPr preferRelativeResize="0"/>
          <p:nvPr/>
        </p:nvPicPr>
        <p:blipFill rotWithShape="1">
          <a:blip r:embed="rId2">
            <a:alphaModFix/>
          </a:blip>
          <a:srcRect/>
          <a:stretch/>
        </p:blipFill>
        <p:spPr>
          <a:xfrm>
            <a:off x="1123950" y="4416551"/>
            <a:ext cx="2401904" cy="1615493"/>
          </a:xfrm>
          <a:prstGeom prst="rect">
            <a:avLst/>
          </a:prstGeom>
          <a:noFill/>
          <a:ln>
            <a:noFill/>
          </a:ln>
        </p:spPr>
      </p:pic>
      <p:sp>
        <p:nvSpPr>
          <p:cNvPr id="21" name="Shape 21"/>
          <p:cNvSpPr txBox="1">
            <a:spLocks noGrp="1"/>
          </p:cNvSpPr>
          <p:nvPr>
            <p:ph type="ftr" idx="11"/>
          </p:nvPr>
        </p:nvSpPr>
        <p:spPr>
          <a:xfrm>
            <a:off x="5239926" y="6368805"/>
            <a:ext cx="2864157"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4116655" y="6368805"/>
            <a:ext cx="925708"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100" b="0" i="0" u="none" strike="noStrike" cap="none">
                <a:solidFill>
                  <a:srgbClr val="114766"/>
                </a:solidFill>
                <a:latin typeface="Calibri"/>
                <a:ea typeface="Calibri"/>
                <a:cs typeface="Calibri"/>
                <a:sym typeface="Calibri"/>
              </a:rPr>
              <a:t>- </a:t>
            </a:r>
            <a:fld id="{00000000-1234-1234-1234-123412341234}" type="slidenum">
              <a:rPr lang="en-US" sz="1100" b="0" i="0" u="none" strike="noStrike" cap="none">
                <a:solidFill>
                  <a:srgbClr val="114766"/>
                </a:solidFill>
                <a:latin typeface="Calibri"/>
                <a:ea typeface="Calibri"/>
                <a:cs typeface="Calibri"/>
                <a:sym typeface="Calibri"/>
              </a:rPr>
              <a:t>‹#›</a:t>
            </a:fld>
            <a:r>
              <a:rPr lang="en-US" sz="1100" b="0" i="0" u="none" strike="noStrike" cap="none">
                <a:solidFill>
                  <a:srgbClr val="114766"/>
                </a:solidFill>
                <a:latin typeface="Calibri"/>
                <a:ea typeface="Calibri"/>
                <a:cs typeface="Calibri"/>
                <a:sym typeface="Calibri"/>
              </a:rPr>
              <a:t> -</a:t>
            </a:r>
          </a:p>
        </p:txBody>
      </p:sp>
      <p:sp>
        <p:nvSpPr>
          <p:cNvPr id="23" name="Shape 23"/>
          <p:cNvSpPr txBox="1">
            <a:spLocks noGrp="1"/>
          </p:cNvSpPr>
          <p:nvPr>
            <p:ph type="dt" idx="10"/>
          </p:nvPr>
        </p:nvSpPr>
        <p:spPr>
          <a:xfrm>
            <a:off x="4624387" y="5781987"/>
            <a:ext cx="2133599" cy="365125"/>
          </a:xfrm>
          <a:prstGeom prst="rect">
            <a:avLst/>
          </a:prstGeom>
          <a:noFill/>
          <a:ln>
            <a:noFill/>
          </a:ln>
        </p:spPr>
        <p:txBody>
          <a:bodyPr lIns="91425" tIns="91425" rIns="91425" bIns="91425" anchor="ctr" anchorCtr="0"/>
          <a:lstStyle>
            <a:lvl1pPr marL="0" marR="0" lvl="0" indent="0" algn="l" rtl="0">
              <a:spcBef>
                <a:spcPts val="0"/>
              </a:spcBef>
              <a:buNone/>
              <a:defRPr sz="1400" b="1" i="0" u="none" strike="noStrike" cap="none">
                <a:solidFill>
                  <a:schemeClr val="accent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24" name="Shape 24"/>
          <p:cNvPicPr preferRelativeResize="0"/>
          <p:nvPr/>
        </p:nvPicPr>
        <p:blipFill rotWithShape="1">
          <a:blip r:embed="rId3">
            <a:alphaModFix/>
          </a:blip>
          <a:srcRect l="-467" r="-467"/>
          <a:stretch/>
        </p:blipFill>
        <p:spPr>
          <a:xfrm>
            <a:off x="4624387" y="231647"/>
            <a:ext cx="2057400" cy="2057400"/>
          </a:xfrm>
          <a:prstGeom prst="rect">
            <a:avLst/>
          </a:prstGeom>
          <a:noFill/>
          <a:ln>
            <a:noFill/>
          </a:ln>
        </p:spPr>
      </p:pic>
      <p:pic>
        <p:nvPicPr>
          <p:cNvPr id="25" name="Shape 25"/>
          <p:cNvPicPr preferRelativeResize="0"/>
          <p:nvPr/>
        </p:nvPicPr>
        <p:blipFill rotWithShape="1">
          <a:blip r:embed="rId4">
            <a:alphaModFix/>
          </a:blip>
          <a:srcRect l="-895" r="-894"/>
          <a:stretch/>
        </p:blipFill>
        <p:spPr>
          <a:xfrm>
            <a:off x="4636639" y="2383083"/>
            <a:ext cx="960119" cy="960119"/>
          </a:xfrm>
          <a:prstGeom prst="rect">
            <a:avLst/>
          </a:prstGeom>
          <a:noFill/>
          <a:ln>
            <a:noFill/>
          </a:ln>
        </p:spPr>
      </p:pic>
      <p:pic>
        <p:nvPicPr>
          <p:cNvPr id="26" name="Shape 26"/>
          <p:cNvPicPr preferRelativeResize="0"/>
          <p:nvPr/>
        </p:nvPicPr>
        <p:blipFill rotWithShape="1">
          <a:blip r:embed="rId5">
            <a:alphaModFix/>
          </a:blip>
          <a:srcRect l="-467" r="-467"/>
          <a:stretch/>
        </p:blipFill>
        <p:spPr>
          <a:xfrm>
            <a:off x="6767402" y="231647"/>
            <a:ext cx="2057400" cy="2057400"/>
          </a:xfrm>
          <a:prstGeom prst="rect">
            <a:avLst/>
          </a:prstGeom>
          <a:noFill/>
          <a:ln>
            <a:noFill/>
          </a:ln>
        </p:spPr>
      </p:pic>
      <p:pic>
        <p:nvPicPr>
          <p:cNvPr id="27" name="Shape 27"/>
          <p:cNvPicPr preferRelativeResize="0"/>
          <p:nvPr/>
        </p:nvPicPr>
        <p:blipFill rotWithShape="1">
          <a:blip r:embed="rId6">
            <a:alphaModFix/>
          </a:blip>
          <a:srcRect/>
          <a:stretch/>
        </p:blipFill>
        <p:spPr>
          <a:xfrm>
            <a:off x="5720221" y="3454985"/>
            <a:ext cx="961567" cy="961567"/>
          </a:xfrm>
          <a:prstGeom prst="rect">
            <a:avLst/>
          </a:prstGeom>
          <a:noFill/>
          <a:ln>
            <a:noFill/>
          </a:ln>
        </p:spPr>
      </p:pic>
      <p:pic>
        <p:nvPicPr>
          <p:cNvPr id="28" name="Shape 28"/>
          <p:cNvPicPr preferRelativeResize="0"/>
          <p:nvPr/>
        </p:nvPicPr>
        <p:blipFill rotWithShape="1">
          <a:blip r:embed="rId7">
            <a:alphaModFix/>
          </a:blip>
          <a:srcRect/>
          <a:stretch/>
        </p:blipFill>
        <p:spPr>
          <a:xfrm>
            <a:off x="5720221" y="2383083"/>
            <a:ext cx="955924" cy="955924"/>
          </a:xfrm>
          <a:prstGeom prst="rect">
            <a:avLst/>
          </a:prstGeom>
          <a:noFill/>
          <a:ln>
            <a:noFill/>
          </a:ln>
        </p:spPr>
      </p:pic>
      <p:pic>
        <p:nvPicPr>
          <p:cNvPr id="29" name="Shape 29"/>
          <p:cNvPicPr preferRelativeResize="0"/>
          <p:nvPr/>
        </p:nvPicPr>
        <p:blipFill rotWithShape="1">
          <a:blip r:embed="rId8">
            <a:alphaModFix/>
          </a:blip>
          <a:srcRect/>
          <a:stretch/>
        </p:blipFill>
        <p:spPr>
          <a:xfrm>
            <a:off x="4635192" y="3454985"/>
            <a:ext cx="961567" cy="961567"/>
          </a:xfrm>
          <a:prstGeom prst="rect">
            <a:avLst/>
          </a:prstGeom>
          <a:noFill/>
          <a:ln>
            <a:noFill/>
          </a:ln>
        </p:spPr>
      </p:pic>
      <p:pic>
        <p:nvPicPr>
          <p:cNvPr id="30" name="Shape 30" descr="m152_Ott_s271115_snap.png"/>
          <p:cNvPicPr preferRelativeResize="0"/>
          <p:nvPr/>
        </p:nvPicPr>
        <p:blipFill rotWithShape="1">
          <a:blip r:embed="rId9">
            <a:alphaModFix/>
          </a:blip>
          <a:srcRect/>
          <a:stretch/>
        </p:blipFill>
        <p:spPr>
          <a:xfrm>
            <a:off x="6767402" y="2377440"/>
            <a:ext cx="2057400" cy="2039112"/>
          </a:xfrm>
          <a:prstGeom prst="rect">
            <a:avLst/>
          </a:prstGeom>
          <a:noFill/>
          <a:ln>
            <a:noFill/>
          </a:ln>
        </p:spPr>
      </p:pic>
    </p:spTree>
    <p:extLst>
      <p:ext uri="{BB962C8B-B14F-4D97-AF65-F5344CB8AC3E}">
        <p14:creationId xmlns:p14="http://schemas.microsoft.com/office/powerpoint/2010/main" val="1458947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7DFCBF-5A0A-CE4D-BA72-1E4EAB7F20DF}" type="datetimeFigureOut">
              <a:rPr lang="en-US" smtClean="0">
                <a:solidFill>
                  <a:prstClr val="black">
                    <a:tint val="75000"/>
                  </a:prstClr>
                </a:solidFill>
              </a:rPr>
              <a:pPr/>
              <a:t>5/17/18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A1765B-1B5D-9A43-842E-E39CB5013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30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DFCBF-5A0A-CE4D-BA72-1E4EAB7F20DF}" type="datetimeFigureOut">
              <a:rPr lang="en-US" smtClean="0">
                <a:solidFill>
                  <a:prstClr val="black">
                    <a:tint val="75000"/>
                  </a:prstClr>
                </a:solidFill>
              </a:rPr>
              <a:pPr/>
              <a:t>5/17/18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A1765B-1B5D-9A43-842E-E39CB5013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780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7DFCBF-5A0A-CE4D-BA72-1E4EAB7F20DF}" type="datetimeFigureOut">
              <a:rPr lang="en-US" smtClean="0">
                <a:solidFill>
                  <a:prstClr val="black">
                    <a:tint val="75000"/>
                  </a:prstClr>
                </a:solidFill>
              </a:rPr>
              <a:pPr/>
              <a:t>5/17/18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A1765B-1B5D-9A43-842E-E39CB5013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208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png"/><Relationship Id="rId5" Type="http://schemas.openxmlformats.org/officeDocument/2006/relationships/slideLayout" Target="../slideLayouts/slideLayout29.xml"/><Relationship Id="rId10"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1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4.png"/><Relationship Id="rId2" Type="http://schemas.openxmlformats.org/officeDocument/2006/relationships/slideLayout" Target="../slideLayouts/slideLayout35.xml"/><Relationship Id="rId16" Type="http://schemas.openxmlformats.org/officeDocument/2006/relationships/theme" Target="../theme/theme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16.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60340" y="179868"/>
            <a:ext cx="6819000" cy="769499"/>
          </a:xfrm>
          <a:prstGeom prst="rect">
            <a:avLst/>
          </a:prstGeom>
          <a:noFill/>
          <a:ln>
            <a:noFill/>
          </a:ln>
        </p:spPr>
        <p:txBody>
          <a:bodyPr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2" name="Shape 52"/>
          <p:cNvSpPr txBox="1">
            <a:spLocks noGrp="1"/>
          </p:cNvSpPr>
          <p:nvPr>
            <p:ph type="body" idx="1"/>
          </p:nvPr>
        </p:nvSpPr>
        <p:spPr>
          <a:xfrm>
            <a:off x="457200" y="1295400"/>
            <a:ext cx="8229600" cy="48309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5239926" y="6368805"/>
            <a:ext cx="2864099" cy="3651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14766"/>
              </a:buClr>
              <a:buSzPct val="25000"/>
              <a:buFont typeface="Calibri"/>
              <a:buNone/>
            </a:pPr>
            <a:r>
              <a:rPr lang="en" sz="1100" b="0" i="0" u="none" strike="noStrike" cap="none">
                <a:solidFill>
                  <a:srgbClr val="114766"/>
                </a:solidFill>
                <a:latin typeface="Calibri"/>
                <a:ea typeface="Calibri"/>
                <a:cs typeface="Calibri"/>
                <a:sym typeface="Calibri"/>
              </a:rPr>
              <a:t>- </a:t>
            </a:r>
            <a:fld id="{00000000-1234-1234-1234-123412341234}" type="slidenum">
              <a:rPr lang="en" sz="1100" b="0" i="0" u="none" strike="noStrike" cap="none">
                <a:solidFill>
                  <a:srgbClr val="114766"/>
                </a:solidFill>
                <a:latin typeface="Calibri"/>
                <a:ea typeface="Calibri"/>
                <a:cs typeface="Calibri"/>
                <a:sym typeface="Calibri"/>
              </a:rPr>
              <a:t>‹#›</a:t>
            </a:fld>
            <a:r>
              <a:rPr lang="en" sz="1100" b="0" i="0" u="none" strike="noStrike" cap="none">
                <a:solidFill>
                  <a:srgbClr val="114766"/>
                </a:solidFill>
                <a:latin typeface="Calibri"/>
                <a:ea typeface="Calibri"/>
                <a:cs typeface="Calibri"/>
                <a:sym typeface="Calibri"/>
              </a:rPr>
              <a:t> -</a:t>
            </a:r>
          </a:p>
        </p:txBody>
      </p:sp>
      <p:pic>
        <p:nvPicPr>
          <p:cNvPr id="55" name="Shape 55" descr="DOE LOGO"/>
          <p:cNvPicPr preferRelativeResize="0"/>
          <p:nvPr/>
        </p:nvPicPr>
        <p:blipFill rotWithShape="1">
          <a:blip r:embed="rId8">
            <a:alphaModFix/>
          </a:blip>
          <a:srcRect b="19328"/>
          <a:stretch/>
        </p:blipFill>
        <p:spPr>
          <a:xfrm>
            <a:off x="247290" y="6277667"/>
            <a:ext cx="2209800" cy="503400"/>
          </a:xfrm>
          <a:prstGeom prst="rect">
            <a:avLst/>
          </a:prstGeom>
          <a:noFill/>
          <a:ln>
            <a:noFill/>
          </a:ln>
        </p:spPr>
      </p:pic>
      <p:pic>
        <p:nvPicPr>
          <p:cNvPr id="56" name="Shape 56" descr="LBNL_Logo-Full.png"/>
          <p:cNvPicPr preferRelativeResize="0"/>
          <p:nvPr/>
        </p:nvPicPr>
        <p:blipFill rotWithShape="1">
          <a:blip r:embed="rId9">
            <a:alphaModFix/>
          </a:blip>
          <a:srcRect/>
          <a:stretch/>
        </p:blipFill>
        <p:spPr>
          <a:xfrm>
            <a:off x="8227392" y="6277226"/>
            <a:ext cx="590100" cy="5036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2" r:id="rId2"/>
    <p:sldLayoutId id="2147483663" r:id="rId3"/>
    <p:sldLayoutId id="2147483664" r:id="rId4"/>
    <p:sldLayoutId id="2147483665" r:id="rId5"/>
    <p:sldLayoutId id="214748367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27DFCBF-5A0A-CE4D-BA72-1E4EAB7F20DF}" type="datetimeFigureOut">
              <a:rPr lang="en-US" kern="1200" smtClean="0">
                <a:solidFill>
                  <a:prstClr val="black">
                    <a:tint val="75000"/>
                  </a:prstClr>
                </a:solidFill>
                <a:latin typeface="Calibri"/>
                <a:ea typeface=""/>
                <a:cs typeface=""/>
              </a:rPr>
              <a:pPr defTabSz="457200"/>
              <a:t>5/17/18</a:t>
            </a:fld>
            <a:endParaRPr lang="en-US" kern="1200">
              <a:solidFill>
                <a:prstClr val="black">
                  <a:tint val="75000"/>
                </a:prstClr>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1A1765B-1B5D-9A43-842E-E39CB5013AB5}" type="slidenum">
              <a:rPr lang="en-US" kern="1200" smtClean="0">
                <a:solidFill>
                  <a:prstClr val="black">
                    <a:tint val="75000"/>
                  </a:prstClr>
                </a:solidFill>
                <a:latin typeface="Calibri"/>
                <a:ea typeface=""/>
                <a:cs typeface=""/>
              </a:rPr>
              <a:pPr defTabSz="457200"/>
              <a:t>‹#›</a:t>
            </a:fld>
            <a:endParaRPr lang="en-US" kern="1200">
              <a:solidFill>
                <a:prstClr val="black">
                  <a:tint val="75000"/>
                </a:prstClr>
              </a:solidFill>
              <a:latin typeface="Calibri"/>
              <a:ea typeface=""/>
              <a:cs typeface=""/>
            </a:endParaRPr>
          </a:p>
        </p:txBody>
      </p:sp>
    </p:spTree>
    <p:extLst>
      <p:ext uri="{BB962C8B-B14F-4D97-AF65-F5344CB8AC3E}">
        <p14:creationId xmlns:p14="http://schemas.microsoft.com/office/powerpoint/2010/main" val="69093758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60340" y="179868"/>
            <a:ext cx="6819000" cy="769499"/>
          </a:xfrm>
          <a:prstGeom prst="rect">
            <a:avLst/>
          </a:prstGeom>
          <a:noFill/>
          <a:ln>
            <a:noFill/>
          </a:ln>
        </p:spPr>
        <p:txBody>
          <a:bodyPr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2" name="Shape 52"/>
          <p:cNvSpPr txBox="1">
            <a:spLocks noGrp="1"/>
          </p:cNvSpPr>
          <p:nvPr>
            <p:ph type="body" idx="1"/>
          </p:nvPr>
        </p:nvSpPr>
        <p:spPr>
          <a:xfrm>
            <a:off x="457200" y="1295400"/>
            <a:ext cx="8229600" cy="48309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5239926" y="6368805"/>
            <a:ext cx="2864099" cy="3651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14766"/>
              </a:buClr>
              <a:buSzPct val="25000"/>
              <a:buFont typeface="Calibri"/>
              <a:buNone/>
            </a:pPr>
            <a:r>
              <a:rPr lang="en" sz="1100" b="0" i="0" u="none" strike="noStrike" cap="none">
                <a:solidFill>
                  <a:srgbClr val="114766"/>
                </a:solidFill>
                <a:latin typeface="Calibri"/>
                <a:ea typeface="Calibri"/>
                <a:cs typeface="Calibri"/>
                <a:sym typeface="Calibri"/>
              </a:rPr>
              <a:t>- </a:t>
            </a:r>
            <a:fld id="{00000000-1234-1234-1234-123412341234}" type="slidenum">
              <a:rPr lang="en" sz="1100" b="0" i="0" u="none" strike="noStrike" cap="none">
                <a:solidFill>
                  <a:srgbClr val="114766"/>
                </a:solidFill>
                <a:latin typeface="Calibri"/>
                <a:ea typeface="Calibri"/>
                <a:cs typeface="Calibri"/>
                <a:sym typeface="Calibri"/>
              </a:rPr>
              <a:t>‹#›</a:t>
            </a:fld>
            <a:r>
              <a:rPr lang="en" sz="1100" b="0" i="0" u="none" strike="noStrike" cap="none">
                <a:solidFill>
                  <a:srgbClr val="114766"/>
                </a:solidFill>
                <a:latin typeface="Calibri"/>
                <a:ea typeface="Calibri"/>
                <a:cs typeface="Calibri"/>
                <a:sym typeface="Calibri"/>
              </a:rPr>
              <a:t> -</a:t>
            </a:r>
          </a:p>
        </p:txBody>
      </p:sp>
      <p:pic>
        <p:nvPicPr>
          <p:cNvPr id="55" name="Shape 55" descr="DOE LOGO"/>
          <p:cNvPicPr preferRelativeResize="0"/>
          <p:nvPr/>
        </p:nvPicPr>
        <p:blipFill rotWithShape="1">
          <a:blip r:embed="rId9">
            <a:alphaModFix/>
          </a:blip>
          <a:srcRect b="19328"/>
          <a:stretch/>
        </p:blipFill>
        <p:spPr>
          <a:xfrm>
            <a:off x="247290" y="6277667"/>
            <a:ext cx="2209800" cy="503400"/>
          </a:xfrm>
          <a:prstGeom prst="rect">
            <a:avLst/>
          </a:prstGeom>
          <a:noFill/>
          <a:ln>
            <a:noFill/>
          </a:ln>
        </p:spPr>
      </p:pic>
      <p:pic>
        <p:nvPicPr>
          <p:cNvPr id="56" name="Shape 56" descr="LBNL_Logo-Full.png"/>
          <p:cNvPicPr preferRelativeResize="0"/>
          <p:nvPr/>
        </p:nvPicPr>
        <p:blipFill rotWithShape="1">
          <a:blip r:embed="rId10">
            <a:alphaModFix/>
          </a:blip>
          <a:srcRect/>
          <a:stretch/>
        </p:blipFill>
        <p:spPr>
          <a:xfrm>
            <a:off x="8227392" y="6277226"/>
            <a:ext cx="590100" cy="503699"/>
          </a:xfrm>
          <a:prstGeom prst="rect">
            <a:avLst/>
          </a:prstGeom>
          <a:noFill/>
          <a:ln>
            <a:noFill/>
          </a:ln>
        </p:spPr>
      </p:pic>
    </p:spTree>
    <p:extLst>
      <p:ext uri="{BB962C8B-B14F-4D97-AF65-F5344CB8AC3E}">
        <p14:creationId xmlns:p14="http://schemas.microsoft.com/office/powerpoint/2010/main" val="1213989023"/>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60339" y="179868"/>
            <a:ext cx="6819000" cy="769600"/>
          </a:xfrm>
          <a:prstGeom prst="rect">
            <a:avLst/>
          </a:prstGeom>
          <a:noFill/>
          <a:ln>
            <a:noFill/>
          </a:ln>
        </p:spPr>
        <p:txBody>
          <a:bodyPr wrap="square" lIns="91425" tIns="91425" rIns="91425" bIns="91425" anchor="b" anchorCtr="0"/>
          <a:lstStyle>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36" name="Shape 136"/>
          <p:cNvSpPr txBox="1">
            <a:spLocks noGrp="1"/>
          </p:cNvSpPr>
          <p:nvPr>
            <p:ph type="body" idx="1"/>
          </p:nvPr>
        </p:nvSpPr>
        <p:spPr>
          <a:xfrm>
            <a:off x="457200" y="1295400"/>
            <a:ext cx="8229600" cy="48308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828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ftr" idx="11"/>
          </p:nvPr>
        </p:nvSpPr>
        <p:spPr>
          <a:xfrm>
            <a:off x="5239927" y="6368804"/>
            <a:ext cx="2864099"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114766"/>
              </a:buClr>
              <a:buFont typeface="Calibri"/>
              <a:buNone/>
              <a:defRPr sz="1100" b="0" i="0" u="none" strike="noStrike" cap="none">
                <a:solidFill>
                  <a:srgbClr val="114766"/>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sldNum" idx="12"/>
          </p:nvPr>
        </p:nvSpPr>
        <p:spPr>
          <a:xfrm>
            <a:off x="4116655" y="6368804"/>
            <a:ext cx="925800" cy="365200"/>
          </a:xfrm>
          <a:prstGeom prst="rect">
            <a:avLst/>
          </a:prstGeom>
          <a:noFill/>
          <a:ln>
            <a:noFill/>
          </a:ln>
        </p:spPr>
        <p:txBody>
          <a:bodyPr wrap="square" lIns="91425" tIns="45700" rIns="91425" bIns="45700" anchor="ctr" anchorCtr="0">
            <a:noAutofit/>
          </a:bodyPr>
          <a:lstStyle/>
          <a:p>
            <a:pPr algn="ctr">
              <a:buClr>
                <a:srgbClr val="114766"/>
              </a:buClr>
              <a:buSzPct val="25000"/>
              <a:buFont typeface="Calibri"/>
              <a:buNone/>
            </a:pPr>
            <a:r>
              <a:rPr lang="en" sz="1100">
                <a:solidFill>
                  <a:srgbClr val="114766"/>
                </a:solidFill>
                <a:latin typeface="Calibri"/>
                <a:ea typeface="Calibri"/>
                <a:cs typeface="Calibri"/>
                <a:sym typeface="Calibri"/>
              </a:rPr>
              <a:t>- </a:t>
            </a:r>
            <a:fld id="{00000000-1234-1234-1234-123412341234}" type="slidenum">
              <a:rPr lang="en" sz="1100">
                <a:solidFill>
                  <a:srgbClr val="114766"/>
                </a:solidFill>
                <a:latin typeface="Calibri"/>
                <a:ea typeface="Calibri"/>
                <a:cs typeface="Calibri"/>
                <a:sym typeface="Calibri"/>
              </a:rPr>
              <a:pPr algn="ctr">
                <a:buClr>
                  <a:srgbClr val="114766"/>
                </a:buClr>
                <a:buSzPct val="25000"/>
                <a:buFont typeface="Calibri"/>
                <a:buNone/>
              </a:pPr>
              <a:t>‹#›</a:t>
            </a:fld>
            <a:r>
              <a:rPr lang="en" sz="1100">
                <a:solidFill>
                  <a:srgbClr val="114766"/>
                </a:solidFill>
                <a:latin typeface="Calibri"/>
                <a:ea typeface="Calibri"/>
                <a:cs typeface="Calibri"/>
                <a:sym typeface="Calibri"/>
              </a:rPr>
              <a:t> -</a:t>
            </a:r>
          </a:p>
        </p:txBody>
      </p:sp>
      <p:pic>
        <p:nvPicPr>
          <p:cNvPr id="139" name="Shape 139" descr="DOE LOGO"/>
          <p:cNvPicPr preferRelativeResize="0"/>
          <p:nvPr/>
        </p:nvPicPr>
        <p:blipFill rotWithShape="1">
          <a:blip r:embed="rId11">
            <a:alphaModFix/>
          </a:blip>
          <a:srcRect b="19328"/>
          <a:stretch/>
        </p:blipFill>
        <p:spPr>
          <a:xfrm>
            <a:off x="247289" y="6277667"/>
            <a:ext cx="2209800" cy="503200"/>
          </a:xfrm>
          <a:prstGeom prst="rect">
            <a:avLst/>
          </a:prstGeom>
          <a:noFill/>
          <a:ln>
            <a:noFill/>
          </a:ln>
        </p:spPr>
      </p:pic>
      <p:pic>
        <p:nvPicPr>
          <p:cNvPr id="140" name="Shape 140" descr="LBNL_Logo-Full.png"/>
          <p:cNvPicPr preferRelativeResize="0"/>
          <p:nvPr/>
        </p:nvPicPr>
        <p:blipFill rotWithShape="1">
          <a:blip r:embed="rId12">
            <a:alphaModFix/>
          </a:blip>
          <a:srcRect/>
          <a:stretch/>
        </p:blipFill>
        <p:spPr>
          <a:xfrm>
            <a:off x="8227392" y="6277225"/>
            <a:ext cx="590100" cy="503600"/>
          </a:xfrm>
          <a:prstGeom prst="rect">
            <a:avLst/>
          </a:prstGeom>
          <a:noFill/>
          <a:ln>
            <a:noFill/>
          </a:ln>
        </p:spPr>
      </p:pic>
    </p:spTree>
    <p:extLst>
      <p:ext uri="{BB962C8B-B14F-4D97-AF65-F5344CB8AC3E}">
        <p14:creationId xmlns:p14="http://schemas.microsoft.com/office/powerpoint/2010/main" val="1537085061"/>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4" descr="LBNL LOGO.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494713" y="6446838"/>
            <a:ext cx="460375" cy="347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2" descr="DOE Logo.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986713" y="6435725"/>
            <a:ext cx="4191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userDrawn="1"/>
        </p:nvSpPr>
        <p:spPr>
          <a:xfrm>
            <a:off x="0" y="677863"/>
            <a:ext cx="9140825" cy="5599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436888">
              <a:defRPr/>
            </a:pPr>
            <a:endParaRPr>
              <a:solidFill>
                <a:prstClr val="white"/>
              </a:solidFill>
            </a:endParaRPr>
          </a:p>
        </p:txBody>
      </p:sp>
      <p:sp>
        <p:nvSpPr>
          <p:cNvPr id="16" name="Rectangle 6"/>
          <p:cNvSpPr>
            <a:spLocks noGrp="1" noChangeArrowheads="1"/>
          </p:cNvSpPr>
          <p:nvPr>
            <p:ph type="sldNum" sz="quarter" idx="4"/>
          </p:nvPr>
        </p:nvSpPr>
        <p:spPr>
          <a:xfrm>
            <a:off x="7554913" y="6565900"/>
            <a:ext cx="1400175" cy="228600"/>
          </a:xfrm>
          <a:prstGeom prst="rect">
            <a:avLst/>
          </a:prstGeom>
        </p:spPr>
        <p:txBody>
          <a:bodyPr/>
          <a:lstStyle>
            <a:lvl1pPr>
              <a:defRPr sz="1000" b="0">
                <a:solidFill>
                  <a:schemeClr val="tx1"/>
                </a:solidFill>
                <a:effectLst/>
                <a:ea typeface="MS PGothic" pitchFamily="34" charset="-128"/>
              </a:defRPr>
            </a:lvl1pPr>
          </a:lstStyle>
          <a:p>
            <a:pPr defTabSz="457200" fontAlgn="base">
              <a:spcBef>
                <a:spcPct val="0"/>
              </a:spcBef>
              <a:spcAft>
                <a:spcPct val="0"/>
              </a:spcAft>
              <a:defRPr/>
            </a:pPr>
            <a:fld id="{1E93431B-733C-49F9-9210-4AB5FAF69486}" type="slidenum">
              <a:rPr lang="en-US">
                <a:solidFill>
                  <a:prstClr val="black"/>
                </a:solidFill>
              </a:rPr>
              <a:pPr defTabSz="457200" fontAlgn="base">
                <a:spcBef>
                  <a:spcPct val="0"/>
                </a:spcBef>
                <a:spcAft>
                  <a:spcPct val="0"/>
                </a:spcAft>
                <a:defRPr/>
              </a:pPr>
              <a:t>‹#›</a:t>
            </a:fld>
            <a:endParaRPr lang="en-US" dirty="0">
              <a:solidFill>
                <a:prstClr val="black"/>
              </a:solidFill>
            </a:endParaRPr>
          </a:p>
        </p:txBody>
      </p:sp>
      <p:pic>
        <p:nvPicPr>
          <p:cNvPr id="2" name="Picture 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6201" y="6185317"/>
            <a:ext cx="1752599" cy="593308"/>
          </a:xfrm>
          <a:prstGeom prst="rect">
            <a:avLst/>
          </a:prstGeom>
        </p:spPr>
      </p:pic>
    </p:spTree>
    <p:extLst>
      <p:ext uri="{BB962C8B-B14F-4D97-AF65-F5344CB8AC3E}">
        <p14:creationId xmlns:p14="http://schemas.microsoft.com/office/powerpoint/2010/main" val="396949018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jp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jpg"/><Relationship Id="rId7" Type="http://schemas.openxmlformats.org/officeDocument/2006/relationships/image" Target="../media/image35.jp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17.xml"/><Relationship Id="rId16" Type="http://schemas.openxmlformats.org/officeDocument/2006/relationships/image" Target="../media/image44.jpg"/><Relationship Id="rId20"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jpg"/><Relationship Id="rId15" Type="http://schemas.openxmlformats.org/officeDocument/2006/relationships/image" Target="../media/image43.jpg"/><Relationship Id="rId23" Type="http://schemas.openxmlformats.org/officeDocument/2006/relationships/image" Target="../media/image51.png"/><Relationship Id="rId10" Type="http://schemas.openxmlformats.org/officeDocument/2006/relationships/image" Target="../media/image38.jp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jp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 Id="rId4" Type="http://schemas.openxmlformats.org/officeDocument/2006/relationships/hyperlink" Target="https://arxiv.org/abs/1706.0239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abs/1706.02390"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88.gif"/></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6.xml"/><Relationship Id="rId5" Type="http://schemas.openxmlformats.org/officeDocument/2006/relationships/image" Target="../media/image95.jp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tiff"/><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3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tif"/><Relationship Id="rId9"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mailto:prabhat@lbl.gov"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g"/><Relationship Id="rId1" Type="http://schemas.openxmlformats.org/officeDocument/2006/relationships/slideLayout" Target="../slideLayouts/slideLayout1.xml"/><Relationship Id="rId4" Type="http://schemas.openxmlformats.org/officeDocument/2006/relationships/image" Target="../media/image111.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365760" y="595579"/>
            <a:ext cx="4023359" cy="3468418"/>
          </a:xfrm>
          <a:prstGeom prst="rect">
            <a:avLst/>
          </a:prstGeom>
          <a:noFill/>
          <a:ln>
            <a:noFill/>
          </a:ln>
        </p:spPr>
        <p:txBody>
          <a:bodyPr lIns="45700" tIns="45700" rIns="45700" bIns="45700" anchor="ctr" anchorCtr="0">
            <a:noAutofit/>
          </a:bodyPr>
          <a:lstStyle/>
          <a:p>
            <a:pPr marL="0" marR="0" lvl="0" indent="0" algn="ctr" rtl="0">
              <a:spcBef>
                <a:spcPts val="0"/>
              </a:spcBef>
              <a:buClr>
                <a:schemeClr val="lt1"/>
              </a:buClr>
              <a:buSzPct val="25000"/>
              <a:buFont typeface="Arial"/>
              <a:buNone/>
            </a:pPr>
            <a:r>
              <a:rPr lang="en-US" dirty="0"/>
              <a:t>Machine Learning for Science</a:t>
            </a:r>
          </a:p>
        </p:txBody>
      </p:sp>
      <p:sp>
        <p:nvSpPr>
          <p:cNvPr id="215" name="Shape 215"/>
          <p:cNvSpPr txBox="1"/>
          <p:nvPr/>
        </p:nvSpPr>
        <p:spPr>
          <a:xfrm>
            <a:off x="1867988" y="4833257"/>
            <a:ext cx="8101363" cy="1049793"/>
          </a:xfrm>
          <a:prstGeom prst="rect">
            <a:avLst/>
          </a:prstGeom>
          <a:noFill/>
          <a:ln>
            <a:noFill/>
          </a:ln>
        </p:spPr>
        <p:txBody>
          <a:bodyPr lIns="91425" tIns="91425" rIns="91425" bIns="91425" anchor="t" anchorCtr="0">
            <a:noAutofit/>
          </a:bodyPr>
          <a:lstStyle/>
          <a:p>
            <a:pPr lvl="0" algn="ctr">
              <a:spcBef>
                <a:spcPts val="0"/>
              </a:spcBef>
              <a:buNone/>
            </a:pPr>
            <a:r>
              <a:rPr lang="en-US" sz="2400" dirty="0"/>
              <a:t>Prabhat</a:t>
            </a:r>
          </a:p>
          <a:p>
            <a:pPr lvl="0" algn="ctr">
              <a:spcBef>
                <a:spcPts val="0"/>
              </a:spcBef>
              <a:buNone/>
            </a:pPr>
            <a:endParaRPr lang="en-US" sz="2000" dirty="0"/>
          </a:p>
          <a:p>
            <a:pPr lvl="0" algn="ctr">
              <a:spcBef>
                <a:spcPts val="0"/>
              </a:spcBef>
              <a:buNone/>
            </a:pPr>
            <a:r>
              <a:rPr lang="en-US" sz="2000" dirty="0"/>
              <a:t>5/17/2018</a:t>
            </a:r>
          </a:p>
        </p:txBody>
      </p:sp>
    </p:spTree>
    <p:extLst>
      <p:ext uri="{BB962C8B-B14F-4D97-AF65-F5344CB8AC3E}">
        <p14:creationId xmlns:p14="http://schemas.microsoft.com/office/powerpoint/2010/main" val="566535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DCD8-08B9-034A-B1FE-2BD604C6BC53}"/>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A6C2C65E-E3C8-0240-BB78-1ACD5CE3D17E}"/>
              </a:ext>
            </a:extLst>
          </p:cNvPr>
          <p:cNvSpPr>
            <a:spLocks noGrp="1"/>
          </p:cNvSpPr>
          <p:nvPr>
            <p:ph type="body" idx="1"/>
          </p:nvPr>
        </p:nvSpPr>
        <p:spPr/>
        <p:txBody>
          <a:bodyPr/>
          <a:lstStyle/>
          <a:p>
            <a:r>
              <a:rPr lang="en-US" dirty="0">
                <a:solidFill>
                  <a:schemeClr val="dk1">
                    <a:alpha val="34000"/>
                  </a:schemeClr>
                </a:solidFill>
              </a:rPr>
              <a:t> Motivation</a:t>
            </a:r>
          </a:p>
          <a:p>
            <a:pPr lvl="1"/>
            <a:r>
              <a:rPr lang="en-US" dirty="0">
                <a:solidFill>
                  <a:schemeClr val="dk1">
                    <a:alpha val="34000"/>
                  </a:schemeClr>
                </a:solidFill>
              </a:rPr>
              <a:t> Commercial Applications</a:t>
            </a:r>
          </a:p>
          <a:p>
            <a:r>
              <a:rPr lang="en-US" dirty="0"/>
              <a:t> What is ML?</a:t>
            </a:r>
          </a:p>
          <a:p>
            <a:pPr lvl="1"/>
            <a:r>
              <a:rPr lang="en-US" dirty="0"/>
              <a:t> Problems / Tasks</a:t>
            </a:r>
          </a:p>
          <a:p>
            <a:pPr lvl="1"/>
            <a:r>
              <a:rPr lang="en-US" dirty="0"/>
              <a:t> Solutions / Approaches</a:t>
            </a:r>
          </a:p>
          <a:p>
            <a:r>
              <a:rPr lang="en-US" dirty="0"/>
              <a:t> </a:t>
            </a:r>
            <a:r>
              <a:rPr lang="en-US" dirty="0">
                <a:solidFill>
                  <a:schemeClr val="dk1">
                    <a:alpha val="35000"/>
                  </a:schemeClr>
                </a:solidFill>
              </a:rPr>
              <a:t>Machine Learning in Office of Science</a:t>
            </a:r>
          </a:p>
          <a:p>
            <a:r>
              <a:rPr lang="en-US" dirty="0">
                <a:solidFill>
                  <a:schemeClr val="dk1">
                    <a:alpha val="35000"/>
                  </a:schemeClr>
                </a:solidFill>
              </a:rPr>
              <a:t> Machine Learning in Office of Fossil Energy </a:t>
            </a:r>
          </a:p>
        </p:txBody>
      </p:sp>
    </p:spTree>
    <p:extLst>
      <p:ext uri="{BB962C8B-B14F-4D97-AF65-F5344CB8AC3E}">
        <p14:creationId xmlns:p14="http://schemas.microsoft.com/office/powerpoint/2010/main" val="439412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43615-5DC9-B54A-95E5-C7FEDDDA09F0}"/>
              </a:ext>
            </a:extLst>
          </p:cNvPr>
          <p:cNvPicPr>
            <a:picLocks noChangeAspect="1"/>
          </p:cNvPicPr>
          <p:nvPr/>
        </p:nvPicPr>
        <p:blipFill>
          <a:blip r:embed="rId3"/>
          <a:stretch>
            <a:fillRect/>
          </a:stretch>
        </p:blipFill>
        <p:spPr>
          <a:xfrm>
            <a:off x="0" y="374904"/>
            <a:ext cx="9144000" cy="3368842"/>
          </a:xfrm>
          <a:prstGeom prst="rect">
            <a:avLst/>
          </a:prstGeom>
        </p:spPr>
      </p:pic>
      <p:pic>
        <p:nvPicPr>
          <p:cNvPr id="7" name="Picture 6">
            <a:extLst>
              <a:ext uri="{FF2B5EF4-FFF2-40B4-BE49-F238E27FC236}">
                <a16:creationId xmlns:a16="http://schemas.microsoft.com/office/drawing/2014/main" id="{99E795AA-BE31-884D-87A6-2063B5BEB96D}"/>
              </a:ext>
            </a:extLst>
          </p:cNvPr>
          <p:cNvPicPr>
            <a:picLocks noChangeAspect="1"/>
          </p:cNvPicPr>
          <p:nvPr/>
        </p:nvPicPr>
        <p:blipFill>
          <a:blip r:embed="rId4"/>
          <a:stretch>
            <a:fillRect/>
          </a:stretch>
        </p:blipFill>
        <p:spPr>
          <a:xfrm>
            <a:off x="101600" y="4649135"/>
            <a:ext cx="8940800" cy="3140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96892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1AC0-B16B-354D-BF44-0D6BC8C91522}"/>
              </a:ext>
            </a:extLst>
          </p:cNvPr>
          <p:cNvSpPr>
            <a:spLocks noGrp="1"/>
          </p:cNvSpPr>
          <p:nvPr>
            <p:ph type="title"/>
          </p:nvPr>
        </p:nvSpPr>
        <p:spPr/>
        <p:txBody>
          <a:bodyPr/>
          <a:lstStyle/>
          <a:p>
            <a:r>
              <a:rPr lang="en-US"/>
              <a:t>Classification Examples</a:t>
            </a:r>
          </a:p>
        </p:txBody>
      </p:sp>
      <p:graphicFrame>
        <p:nvGraphicFramePr>
          <p:cNvPr id="5" name="Table 4">
            <a:extLst>
              <a:ext uri="{FF2B5EF4-FFF2-40B4-BE49-F238E27FC236}">
                <a16:creationId xmlns:a16="http://schemas.microsoft.com/office/drawing/2014/main" id="{B4B83847-5992-D947-B8D3-46044A479655}"/>
              </a:ext>
            </a:extLst>
          </p:cNvPr>
          <p:cNvGraphicFramePr>
            <a:graphicFrameLocks noGrp="1"/>
          </p:cNvGraphicFramePr>
          <p:nvPr>
            <p:extLst/>
          </p:nvPr>
        </p:nvGraphicFramePr>
        <p:xfrm>
          <a:off x="360339" y="1397000"/>
          <a:ext cx="8496278" cy="4664020"/>
        </p:xfrm>
        <a:graphic>
          <a:graphicData uri="http://schemas.openxmlformats.org/drawingml/2006/table">
            <a:tbl>
              <a:tblPr firstRow="1" bandRow="1">
                <a:tableStyleId>{C3609A4F-6A01-43ED-B9A9-3D2F068DCEBD}</a:tableStyleId>
              </a:tblPr>
              <a:tblGrid>
                <a:gridCol w="4248139">
                  <a:extLst>
                    <a:ext uri="{9D8B030D-6E8A-4147-A177-3AD203B41FA5}">
                      <a16:colId xmlns:a16="http://schemas.microsoft.com/office/drawing/2014/main" val="464070874"/>
                    </a:ext>
                  </a:extLst>
                </a:gridCol>
                <a:gridCol w="4248139">
                  <a:extLst>
                    <a:ext uri="{9D8B030D-6E8A-4147-A177-3AD203B41FA5}">
                      <a16:colId xmlns:a16="http://schemas.microsoft.com/office/drawing/2014/main" val="3950277750"/>
                    </a:ext>
                  </a:extLst>
                </a:gridCol>
              </a:tblGrid>
              <a:tr h="914545">
                <a:tc>
                  <a:txBody>
                    <a:bodyPr/>
                    <a:lstStyle/>
                    <a:p>
                      <a:pPr algn="ctr"/>
                      <a:r>
                        <a:rPr lang="en-US" sz="2000"/>
                        <a:t>Input</a:t>
                      </a:r>
                    </a:p>
                  </a:txBody>
                  <a:tcPr/>
                </a:tc>
                <a:tc>
                  <a:txBody>
                    <a:bodyPr/>
                    <a:lstStyle/>
                    <a:p>
                      <a:pPr algn="ctr"/>
                      <a:r>
                        <a:rPr lang="en-US" sz="2000"/>
                        <a:t>Output</a:t>
                      </a:r>
                    </a:p>
                  </a:txBody>
                  <a:tcPr/>
                </a:tc>
                <a:extLst>
                  <a:ext uri="{0D108BD9-81ED-4DB2-BD59-A6C34878D82A}">
                    <a16:rowId xmlns:a16="http://schemas.microsoft.com/office/drawing/2014/main" val="2884239049"/>
                  </a:ext>
                </a:extLst>
              </a:tr>
              <a:tr h="914545">
                <a:tc>
                  <a:txBody>
                    <a:bodyPr/>
                    <a:lstStyle/>
                    <a:p>
                      <a:pPr algn="ctr"/>
                      <a:r>
                        <a:rPr lang="en-US" sz="2000"/>
                        <a:t>Image (Cell phone)</a:t>
                      </a:r>
                    </a:p>
                  </a:txBody>
                  <a:tcPr/>
                </a:tc>
                <a:tc>
                  <a:txBody>
                    <a:bodyPr/>
                    <a:lstStyle/>
                    <a:p>
                      <a:pPr algn="ctr"/>
                      <a:r>
                        <a:rPr lang="en-US" sz="2000"/>
                        <a:t>Cat / Dog / Person</a:t>
                      </a:r>
                    </a:p>
                  </a:txBody>
                  <a:tcPr/>
                </a:tc>
                <a:extLst>
                  <a:ext uri="{0D108BD9-81ED-4DB2-BD59-A6C34878D82A}">
                    <a16:rowId xmlns:a16="http://schemas.microsoft.com/office/drawing/2014/main" val="3338926269"/>
                  </a:ext>
                </a:extLst>
              </a:tr>
              <a:tr h="914545">
                <a:tc>
                  <a:txBody>
                    <a:bodyPr/>
                    <a:lstStyle/>
                    <a:p>
                      <a:pPr algn="ctr"/>
                      <a:r>
                        <a:rPr lang="en-US" sz="2000"/>
                        <a:t>Check (ATM)</a:t>
                      </a:r>
                    </a:p>
                  </a:txBody>
                  <a:tcPr/>
                </a:tc>
                <a:tc>
                  <a:txBody>
                    <a:bodyPr/>
                    <a:lstStyle/>
                    <a:p>
                      <a:pPr algn="ctr"/>
                      <a:r>
                        <a:rPr lang="en-US" sz="2000"/>
                        <a:t>Characters / Digits</a:t>
                      </a:r>
                    </a:p>
                  </a:txBody>
                  <a:tcPr/>
                </a:tc>
                <a:extLst>
                  <a:ext uri="{0D108BD9-81ED-4DB2-BD59-A6C34878D82A}">
                    <a16:rowId xmlns:a16="http://schemas.microsoft.com/office/drawing/2014/main" val="1698278909"/>
                  </a:ext>
                </a:extLst>
              </a:tr>
              <a:tr h="9145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Video (Self-driving Car)</a:t>
                      </a:r>
                    </a:p>
                    <a:p>
                      <a:pPr algn="ctr"/>
                      <a:endParaRPr lang="en-US"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Road / Vehicle / Pedestrian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Sun/Rain/Snow</a:t>
                      </a:r>
                    </a:p>
                    <a:p>
                      <a:pPr algn="ctr"/>
                      <a:endParaRPr lang="en-US" sz="2000"/>
                    </a:p>
                  </a:txBody>
                  <a:tcPr/>
                </a:tc>
                <a:extLst>
                  <a:ext uri="{0D108BD9-81ED-4DB2-BD59-A6C34878D82A}">
                    <a16:rowId xmlns:a16="http://schemas.microsoft.com/office/drawing/2014/main" val="1269849671"/>
                  </a:ext>
                </a:extLst>
              </a:tr>
              <a:tr h="914545">
                <a:tc>
                  <a:txBody>
                    <a:bodyPr/>
                    <a:lstStyle/>
                    <a:p>
                      <a:pPr algn="ctr"/>
                      <a:r>
                        <a:rPr lang="en-US" sz="2000"/>
                        <a:t>E-mail</a:t>
                      </a:r>
                    </a:p>
                  </a:txBody>
                  <a:tcPr/>
                </a:tc>
                <a:tc>
                  <a:txBody>
                    <a:bodyPr/>
                    <a:lstStyle/>
                    <a:p>
                      <a:pPr algn="ctr"/>
                      <a:r>
                        <a:rPr lang="en-US" sz="2000"/>
                        <a:t>Spam/Ham</a:t>
                      </a:r>
                    </a:p>
                  </a:txBody>
                  <a:tcPr/>
                </a:tc>
                <a:extLst>
                  <a:ext uri="{0D108BD9-81ED-4DB2-BD59-A6C34878D82A}">
                    <a16:rowId xmlns:a16="http://schemas.microsoft.com/office/drawing/2014/main" val="4147723534"/>
                  </a:ext>
                </a:extLst>
              </a:tr>
            </a:tbl>
          </a:graphicData>
        </a:graphic>
      </p:graphicFrame>
    </p:spTree>
    <p:extLst>
      <p:ext uri="{BB962C8B-B14F-4D97-AF65-F5344CB8AC3E}">
        <p14:creationId xmlns:p14="http://schemas.microsoft.com/office/powerpoint/2010/main" val="1761378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1AC0-B16B-354D-BF44-0D6BC8C91522}"/>
              </a:ext>
            </a:extLst>
          </p:cNvPr>
          <p:cNvSpPr>
            <a:spLocks noGrp="1"/>
          </p:cNvSpPr>
          <p:nvPr>
            <p:ph type="title"/>
          </p:nvPr>
        </p:nvSpPr>
        <p:spPr/>
        <p:txBody>
          <a:bodyPr/>
          <a:lstStyle/>
          <a:p>
            <a:r>
              <a:rPr lang="en-US"/>
              <a:t>Regression Examples</a:t>
            </a:r>
          </a:p>
        </p:txBody>
      </p:sp>
      <p:graphicFrame>
        <p:nvGraphicFramePr>
          <p:cNvPr id="5" name="Table 4">
            <a:extLst>
              <a:ext uri="{FF2B5EF4-FFF2-40B4-BE49-F238E27FC236}">
                <a16:creationId xmlns:a16="http://schemas.microsoft.com/office/drawing/2014/main" id="{B4B83847-5992-D947-B8D3-46044A479655}"/>
              </a:ext>
            </a:extLst>
          </p:cNvPr>
          <p:cNvGraphicFramePr>
            <a:graphicFrameLocks noGrp="1"/>
          </p:cNvGraphicFramePr>
          <p:nvPr>
            <p:extLst>
              <p:ext uri="{D42A27DB-BD31-4B8C-83A1-F6EECF244321}">
                <p14:modId xmlns:p14="http://schemas.microsoft.com/office/powerpoint/2010/main" val="3475286981"/>
              </p:ext>
            </p:extLst>
          </p:nvPr>
        </p:nvGraphicFramePr>
        <p:xfrm>
          <a:off x="360339" y="1397000"/>
          <a:ext cx="8496278" cy="4664020"/>
        </p:xfrm>
        <a:graphic>
          <a:graphicData uri="http://schemas.openxmlformats.org/drawingml/2006/table">
            <a:tbl>
              <a:tblPr firstRow="1" bandRow="1">
                <a:tableStyleId>{C3609A4F-6A01-43ED-B9A9-3D2F068DCEBD}</a:tableStyleId>
              </a:tblPr>
              <a:tblGrid>
                <a:gridCol w="4248139">
                  <a:extLst>
                    <a:ext uri="{9D8B030D-6E8A-4147-A177-3AD203B41FA5}">
                      <a16:colId xmlns:a16="http://schemas.microsoft.com/office/drawing/2014/main" val="464070874"/>
                    </a:ext>
                  </a:extLst>
                </a:gridCol>
                <a:gridCol w="4248139">
                  <a:extLst>
                    <a:ext uri="{9D8B030D-6E8A-4147-A177-3AD203B41FA5}">
                      <a16:colId xmlns:a16="http://schemas.microsoft.com/office/drawing/2014/main" val="3950277750"/>
                    </a:ext>
                  </a:extLst>
                </a:gridCol>
              </a:tblGrid>
              <a:tr h="914545">
                <a:tc>
                  <a:txBody>
                    <a:bodyPr/>
                    <a:lstStyle/>
                    <a:p>
                      <a:pPr algn="ctr"/>
                      <a:r>
                        <a:rPr lang="en-US" sz="2000"/>
                        <a:t>Input</a:t>
                      </a:r>
                    </a:p>
                  </a:txBody>
                  <a:tcPr/>
                </a:tc>
                <a:tc>
                  <a:txBody>
                    <a:bodyPr/>
                    <a:lstStyle/>
                    <a:p>
                      <a:pPr algn="ctr"/>
                      <a:r>
                        <a:rPr lang="en-US" sz="2000"/>
                        <a:t>Output</a:t>
                      </a:r>
                    </a:p>
                  </a:txBody>
                  <a:tcPr/>
                </a:tc>
                <a:extLst>
                  <a:ext uri="{0D108BD9-81ED-4DB2-BD59-A6C34878D82A}">
                    <a16:rowId xmlns:a16="http://schemas.microsoft.com/office/drawing/2014/main" val="2884239049"/>
                  </a:ext>
                </a:extLst>
              </a:tr>
              <a:tr h="914545">
                <a:tc>
                  <a:txBody>
                    <a:bodyPr/>
                    <a:lstStyle/>
                    <a:p>
                      <a:pPr algn="ctr"/>
                      <a:r>
                        <a:rPr lang="en-US" sz="2000"/>
                        <a:t>User Profile (Google/</a:t>
                      </a:r>
                      <a:r>
                        <a:rPr lang="en-US" sz="2000" err="1"/>
                        <a:t>NetFlix</a:t>
                      </a:r>
                      <a:r>
                        <a:rPr lang="en-US" sz="2000"/>
                        <a:t>)</a:t>
                      </a:r>
                    </a:p>
                  </a:txBody>
                  <a:tcPr/>
                </a:tc>
                <a:tc>
                  <a:txBody>
                    <a:bodyPr/>
                    <a:lstStyle/>
                    <a:p>
                      <a:pPr algn="ctr"/>
                      <a:r>
                        <a:rPr lang="en-US" sz="2000"/>
                        <a:t>Likelihood of clicking on Ad</a:t>
                      </a:r>
                    </a:p>
                    <a:p>
                      <a:pPr algn="ctr"/>
                      <a:r>
                        <a:rPr lang="en-US" sz="2000"/>
                        <a:t>Likelihood of watching Movie</a:t>
                      </a:r>
                    </a:p>
                  </a:txBody>
                  <a:tcPr/>
                </a:tc>
                <a:extLst>
                  <a:ext uri="{0D108BD9-81ED-4DB2-BD59-A6C34878D82A}">
                    <a16:rowId xmlns:a16="http://schemas.microsoft.com/office/drawing/2014/main" val="3338926269"/>
                  </a:ext>
                </a:extLst>
              </a:tr>
              <a:tr h="914545">
                <a:tc>
                  <a:txBody>
                    <a:bodyPr/>
                    <a:lstStyle/>
                    <a:p>
                      <a:pPr algn="ctr"/>
                      <a:r>
                        <a:rPr lang="en-US" sz="2000"/>
                        <a:t>Video (Drone)</a:t>
                      </a:r>
                    </a:p>
                    <a:p>
                      <a:pPr algn="ctr"/>
                      <a:r>
                        <a:rPr lang="en-US" sz="2000"/>
                        <a:t>Image (Cell Phone)</a:t>
                      </a:r>
                    </a:p>
                  </a:txBody>
                  <a:tcPr/>
                </a:tc>
                <a:tc>
                  <a:txBody>
                    <a:bodyPr/>
                    <a:lstStyle/>
                    <a:p>
                      <a:pPr algn="ctr"/>
                      <a:r>
                        <a:rPr lang="en-US" sz="2000" dirty="0"/>
                        <a:t>Bounding Box of object</a:t>
                      </a:r>
                    </a:p>
                    <a:p>
                      <a:pPr algn="ctr"/>
                      <a:r>
                        <a:rPr lang="en-US" sz="2000" dirty="0"/>
                        <a:t>Distance</a:t>
                      </a:r>
                    </a:p>
                  </a:txBody>
                  <a:tcPr/>
                </a:tc>
                <a:extLst>
                  <a:ext uri="{0D108BD9-81ED-4DB2-BD59-A6C34878D82A}">
                    <a16:rowId xmlns:a16="http://schemas.microsoft.com/office/drawing/2014/main" val="1698278909"/>
                  </a:ext>
                </a:extLst>
              </a:tr>
              <a:tr h="9145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Video + Radar (Self-driving Car)</a:t>
                      </a:r>
                    </a:p>
                    <a:p>
                      <a:pPr algn="ctr"/>
                      <a:endParaRPr lang="en-US"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Steering Wheel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Accelerate/Brake</a:t>
                      </a:r>
                    </a:p>
                    <a:p>
                      <a:pPr algn="ctr"/>
                      <a:endParaRPr lang="en-US" sz="2000"/>
                    </a:p>
                  </a:txBody>
                  <a:tcPr/>
                </a:tc>
                <a:extLst>
                  <a:ext uri="{0D108BD9-81ED-4DB2-BD59-A6C34878D82A}">
                    <a16:rowId xmlns:a16="http://schemas.microsoft.com/office/drawing/2014/main" val="1269849671"/>
                  </a:ext>
                </a:extLst>
              </a:tr>
              <a:tr h="914545">
                <a:tc>
                  <a:txBody>
                    <a:bodyPr/>
                    <a:lstStyle/>
                    <a:p>
                      <a:pPr algn="ctr"/>
                      <a:r>
                        <a:rPr lang="en-US" sz="2000"/>
                        <a:t>Customer Profile (Bank)</a:t>
                      </a:r>
                    </a:p>
                  </a:txBody>
                  <a:tcPr/>
                </a:tc>
                <a:tc>
                  <a:txBody>
                    <a:bodyPr/>
                    <a:lstStyle/>
                    <a:p>
                      <a:pPr algn="ctr"/>
                      <a:r>
                        <a:rPr lang="en-US" sz="2000" dirty="0"/>
                        <a:t>Mortgage Rate</a:t>
                      </a:r>
                    </a:p>
                    <a:p>
                      <a:pPr algn="ctr"/>
                      <a:r>
                        <a:rPr lang="en-US" sz="2000" dirty="0"/>
                        <a:t>Risk</a:t>
                      </a:r>
                    </a:p>
                  </a:txBody>
                  <a:tcPr/>
                </a:tc>
                <a:extLst>
                  <a:ext uri="{0D108BD9-81ED-4DB2-BD59-A6C34878D82A}">
                    <a16:rowId xmlns:a16="http://schemas.microsoft.com/office/drawing/2014/main" val="4147723534"/>
                  </a:ext>
                </a:extLst>
              </a:tr>
            </a:tbl>
          </a:graphicData>
        </a:graphic>
      </p:graphicFrame>
    </p:spTree>
    <p:extLst>
      <p:ext uri="{BB962C8B-B14F-4D97-AF65-F5344CB8AC3E}">
        <p14:creationId xmlns:p14="http://schemas.microsoft.com/office/powerpoint/2010/main" val="2570238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317A-D6EE-A446-831B-11AC0A194C56}"/>
              </a:ext>
            </a:extLst>
          </p:cNvPr>
          <p:cNvSpPr>
            <a:spLocks noGrp="1"/>
          </p:cNvSpPr>
          <p:nvPr>
            <p:ph type="title"/>
          </p:nvPr>
        </p:nvSpPr>
        <p:spPr/>
        <p:txBody>
          <a:bodyPr/>
          <a:lstStyle/>
          <a:p>
            <a:r>
              <a:rPr lang="en-US" dirty="0"/>
              <a:t>Flavors of Machine Learning</a:t>
            </a:r>
          </a:p>
        </p:txBody>
      </p:sp>
      <p:pic>
        <p:nvPicPr>
          <p:cNvPr id="5" name="Picture 4">
            <a:extLst>
              <a:ext uri="{FF2B5EF4-FFF2-40B4-BE49-F238E27FC236}">
                <a16:creationId xmlns:a16="http://schemas.microsoft.com/office/drawing/2014/main" id="{FAE8FF67-0A17-AD45-9683-870B76853529}"/>
              </a:ext>
            </a:extLst>
          </p:cNvPr>
          <p:cNvPicPr>
            <a:picLocks noChangeAspect="1"/>
          </p:cNvPicPr>
          <p:nvPr/>
        </p:nvPicPr>
        <p:blipFill>
          <a:blip r:embed="rId3"/>
          <a:stretch>
            <a:fillRect/>
          </a:stretch>
        </p:blipFill>
        <p:spPr>
          <a:xfrm>
            <a:off x="104504" y="1378492"/>
            <a:ext cx="9144000" cy="4101015"/>
          </a:xfrm>
          <a:prstGeom prst="rect">
            <a:avLst/>
          </a:prstGeom>
        </p:spPr>
      </p:pic>
      <p:sp>
        <p:nvSpPr>
          <p:cNvPr id="6" name="TextBox 5">
            <a:extLst>
              <a:ext uri="{FF2B5EF4-FFF2-40B4-BE49-F238E27FC236}">
                <a16:creationId xmlns:a16="http://schemas.microsoft.com/office/drawing/2014/main" id="{261BD9D6-B453-084F-A303-CB24BA796A0E}"/>
              </a:ext>
            </a:extLst>
          </p:cNvPr>
          <p:cNvSpPr txBox="1"/>
          <p:nvPr/>
        </p:nvSpPr>
        <p:spPr>
          <a:xfrm>
            <a:off x="2339441" y="6448300"/>
            <a:ext cx="6246421" cy="307777"/>
          </a:xfrm>
          <a:prstGeom prst="rect">
            <a:avLst/>
          </a:prstGeom>
          <a:noFill/>
        </p:spPr>
        <p:txBody>
          <a:bodyPr wrap="square" rtlCol="0">
            <a:spAutoFit/>
          </a:bodyPr>
          <a:lstStyle/>
          <a:p>
            <a:r>
              <a:rPr lang="en-US" dirty="0"/>
              <a:t>Image from http://</a:t>
            </a:r>
            <a:r>
              <a:rPr lang="en-US" dirty="0" err="1"/>
              <a:t>web.eecs.utk.edu</a:t>
            </a:r>
            <a:r>
              <a:rPr lang="en-US" dirty="0"/>
              <a:t>/~</a:t>
            </a:r>
            <a:r>
              <a:rPr lang="en-US" dirty="0" err="1"/>
              <a:t>mberry</a:t>
            </a:r>
            <a:r>
              <a:rPr lang="en-US" dirty="0"/>
              <a:t>/</a:t>
            </a:r>
            <a:r>
              <a:rPr lang="en-US" dirty="0" err="1"/>
              <a:t>ascr</a:t>
            </a:r>
            <a:r>
              <a:rPr lang="en-US" dirty="0"/>
              <a:t>/ML_DOE_Report_5.pdf </a:t>
            </a:r>
          </a:p>
        </p:txBody>
      </p:sp>
      <p:sp>
        <p:nvSpPr>
          <p:cNvPr id="3" name="Rectangle 2">
            <a:extLst>
              <a:ext uri="{FF2B5EF4-FFF2-40B4-BE49-F238E27FC236}">
                <a16:creationId xmlns:a16="http://schemas.microsoft.com/office/drawing/2014/main" id="{46C2F382-2DCC-2742-B923-ED9023A7C6E9}"/>
              </a:ext>
            </a:extLst>
          </p:cNvPr>
          <p:cNvSpPr/>
          <p:nvPr/>
        </p:nvSpPr>
        <p:spPr>
          <a:xfrm>
            <a:off x="143691" y="3513908"/>
            <a:ext cx="8830492" cy="178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286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94" y="179868"/>
            <a:ext cx="7079132" cy="769499"/>
          </a:xfrm>
        </p:spPr>
        <p:txBody>
          <a:bodyPr/>
          <a:lstStyle/>
          <a:p>
            <a:r>
              <a:rPr lang="en-US" dirty="0"/>
              <a:t>Buzzwords…</a:t>
            </a:r>
          </a:p>
        </p:txBody>
      </p:sp>
      <p:sp>
        <p:nvSpPr>
          <p:cNvPr id="4" name="Oval 3"/>
          <p:cNvSpPr/>
          <p:nvPr/>
        </p:nvSpPr>
        <p:spPr>
          <a:xfrm>
            <a:off x="1182624" y="1467522"/>
            <a:ext cx="3535680" cy="3165438"/>
          </a:xfrm>
          <a:prstGeom prst="ellipse">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2816352" y="1504245"/>
            <a:ext cx="438912" cy="307777"/>
          </a:xfrm>
          <a:prstGeom prst="rect">
            <a:avLst/>
          </a:prstGeom>
          <a:noFill/>
        </p:spPr>
        <p:txBody>
          <a:bodyPr wrap="square" rtlCol="0">
            <a:spAutoFit/>
          </a:bodyPr>
          <a:lstStyle/>
          <a:p>
            <a:r>
              <a:rPr lang="en-US" b="1"/>
              <a:t>AI</a:t>
            </a:r>
          </a:p>
        </p:txBody>
      </p:sp>
      <p:sp>
        <p:nvSpPr>
          <p:cNvPr id="6" name="Oval 5"/>
          <p:cNvSpPr/>
          <p:nvPr/>
        </p:nvSpPr>
        <p:spPr>
          <a:xfrm>
            <a:off x="1536192" y="2217105"/>
            <a:ext cx="2828544" cy="2403329"/>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2157984" y="2404801"/>
            <a:ext cx="1755648" cy="307777"/>
          </a:xfrm>
          <a:prstGeom prst="rect">
            <a:avLst/>
          </a:prstGeom>
          <a:noFill/>
        </p:spPr>
        <p:txBody>
          <a:bodyPr wrap="square" rtlCol="0">
            <a:spAutoFit/>
          </a:bodyPr>
          <a:lstStyle/>
          <a:p>
            <a:r>
              <a:rPr lang="en-US" b="1"/>
              <a:t>Machine Learning</a:t>
            </a:r>
          </a:p>
        </p:txBody>
      </p:sp>
      <p:sp>
        <p:nvSpPr>
          <p:cNvPr id="8" name="Oval 7"/>
          <p:cNvSpPr/>
          <p:nvPr/>
        </p:nvSpPr>
        <p:spPr>
          <a:xfrm>
            <a:off x="2157984" y="2987040"/>
            <a:ext cx="1584960" cy="1365504"/>
          </a:xfrm>
          <a:prstGeom prst="ellipse">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2414016" y="3401568"/>
            <a:ext cx="1085088" cy="523220"/>
          </a:xfrm>
          <a:prstGeom prst="rect">
            <a:avLst/>
          </a:prstGeom>
          <a:noFill/>
        </p:spPr>
        <p:txBody>
          <a:bodyPr wrap="square" rtlCol="0">
            <a:spAutoFit/>
          </a:bodyPr>
          <a:lstStyle/>
          <a:p>
            <a:pPr algn="ctr"/>
            <a:r>
              <a:rPr lang="en-US" b="1"/>
              <a:t>Deep Learning</a:t>
            </a:r>
          </a:p>
        </p:txBody>
      </p:sp>
      <p:sp>
        <p:nvSpPr>
          <p:cNvPr id="12" name="Oval 11"/>
          <p:cNvSpPr/>
          <p:nvPr/>
        </p:nvSpPr>
        <p:spPr>
          <a:xfrm>
            <a:off x="2029216" y="4192485"/>
            <a:ext cx="1884416" cy="1594539"/>
          </a:xfrm>
          <a:prstGeom prst="ellipse">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Box 12"/>
          <p:cNvSpPr txBox="1"/>
          <p:nvPr/>
        </p:nvSpPr>
        <p:spPr>
          <a:xfrm>
            <a:off x="2487836" y="4856758"/>
            <a:ext cx="1085088" cy="307777"/>
          </a:xfrm>
          <a:prstGeom prst="rect">
            <a:avLst/>
          </a:prstGeom>
          <a:noFill/>
        </p:spPr>
        <p:txBody>
          <a:bodyPr wrap="square" rtlCol="0">
            <a:spAutoFit/>
          </a:bodyPr>
          <a:lstStyle/>
          <a:p>
            <a:r>
              <a:rPr lang="en-US" b="1" dirty="0"/>
              <a:t>Statistics</a:t>
            </a:r>
          </a:p>
        </p:txBody>
      </p:sp>
    </p:spTree>
    <p:extLst>
      <p:ext uri="{BB962C8B-B14F-4D97-AF65-F5344CB8AC3E}">
        <p14:creationId xmlns:p14="http://schemas.microsoft.com/office/powerpoint/2010/main" val="4165244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94" y="179868"/>
            <a:ext cx="7079132" cy="769499"/>
          </a:xfrm>
        </p:spPr>
        <p:txBody>
          <a:bodyPr/>
          <a:lstStyle/>
          <a:p>
            <a:r>
              <a:rPr lang="en-US" dirty="0"/>
              <a:t>Algorithms</a:t>
            </a:r>
          </a:p>
        </p:txBody>
      </p:sp>
      <p:sp>
        <p:nvSpPr>
          <p:cNvPr id="4" name="Oval 3"/>
          <p:cNvSpPr/>
          <p:nvPr/>
        </p:nvSpPr>
        <p:spPr>
          <a:xfrm>
            <a:off x="1182624" y="1467522"/>
            <a:ext cx="3535680" cy="3165438"/>
          </a:xfrm>
          <a:prstGeom prst="ellipse">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2816352" y="1504245"/>
            <a:ext cx="438912" cy="307777"/>
          </a:xfrm>
          <a:prstGeom prst="rect">
            <a:avLst/>
          </a:prstGeom>
          <a:noFill/>
        </p:spPr>
        <p:txBody>
          <a:bodyPr wrap="square" rtlCol="0">
            <a:spAutoFit/>
          </a:bodyPr>
          <a:lstStyle/>
          <a:p>
            <a:r>
              <a:rPr lang="en-US" b="1"/>
              <a:t>AI</a:t>
            </a:r>
          </a:p>
        </p:txBody>
      </p:sp>
      <p:sp>
        <p:nvSpPr>
          <p:cNvPr id="6" name="Oval 5"/>
          <p:cNvSpPr/>
          <p:nvPr/>
        </p:nvSpPr>
        <p:spPr>
          <a:xfrm>
            <a:off x="1536192" y="2217105"/>
            <a:ext cx="2828544" cy="2403329"/>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2157984" y="2404801"/>
            <a:ext cx="1755648" cy="307777"/>
          </a:xfrm>
          <a:prstGeom prst="rect">
            <a:avLst/>
          </a:prstGeom>
          <a:noFill/>
        </p:spPr>
        <p:txBody>
          <a:bodyPr wrap="square" rtlCol="0">
            <a:spAutoFit/>
          </a:bodyPr>
          <a:lstStyle/>
          <a:p>
            <a:r>
              <a:rPr lang="en-US" b="1"/>
              <a:t>Machine Learning</a:t>
            </a:r>
          </a:p>
        </p:txBody>
      </p:sp>
      <p:sp>
        <p:nvSpPr>
          <p:cNvPr id="8" name="Oval 7"/>
          <p:cNvSpPr/>
          <p:nvPr/>
        </p:nvSpPr>
        <p:spPr>
          <a:xfrm>
            <a:off x="2157984" y="2987040"/>
            <a:ext cx="1584960" cy="1365504"/>
          </a:xfrm>
          <a:prstGeom prst="ellipse">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2414016" y="3401568"/>
            <a:ext cx="1085088" cy="523220"/>
          </a:xfrm>
          <a:prstGeom prst="rect">
            <a:avLst/>
          </a:prstGeom>
          <a:noFill/>
        </p:spPr>
        <p:txBody>
          <a:bodyPr wrap="square" rtlCol="0">
            <a:spAutoFit/>
          </a:bodyPr>
          <a:lstStyle/>
          <a:p>
            <a:pPr algn="ctr"/>
            <a:r>
              <a:rPr lang="en-US" b="1" dirty="0"/>
              <a:t>Deep Learning</a:t>
            </a:r>
          </a:p>
        </p:txBody>
      </p:sp>
      <p:sp>
        <p:nvSpPr>
          <p:cNvPr id="12" name="Oval 11"/>
          <p:cNvSpPr/>
          <p:nvPr/>
        </p:nvSpPr>
        <p:spPr>
          <a:xfrm>
            <a:off x="2029216" y="4192485"/>
            <a:ext cx="1884416" cy="1594539"/>
          </a:xfrm>
          <a:prstGeom prst="ellipse">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Box 12"/>
          <p:cNvSpPr txBox="1"/>
          <p:nvPr/>
        </p:nvSpPr>
        <p:spPr>
          <a:xfrm>
            <a:off x="2487836" y="4856758"/>
            <a:ext cx="1085088" cy="307777"/>
          </a:xfrm>
          <a:prstGeom prst="rect">
            <a:avLst/>
          </a:prstGeom>
          <a:noFill/>
        </p:spPr>
        <p:txBody>
          <a:bodyPr wrap="square" rtlCol="0">
            <a:spAutoFit/>
          </a:bodyPr>
          <a:lstStyle/>
          <a:p>
            <a:r>
              <a:rPr lang="en-US" b="1" dirty="0"/>
              <a:t>Statistics</a:t>
            </a:r>
          </a:p>
        </p:txBody>
      </p:sp>
      <p:cxnSp>
        <p:nvCxnSpPr>
          <p:cNvPr id="10" name="Straight Arrow Connector 9">
            <a:extLst>
              <a:ext uri="{FF2B5EF4-FFF2-40B4-BE49-F238E27FC236}">
                <a16:creationId xmlns:a16="http://schemas.microsoft.com/office/drawing/2014/main" id="{C6BC9046-CD71-0C40-9D9E-2E1873F55E35}"/>
              </a:ext>
            </a:extLst>
          </p:cNvPr>
          <p:cNvCxnSpPr/>
          <p:nvPr/>
        </p:nvCxnSpPr>
        <p:spPr>
          <a:xfrm>
            <a:off x="2956142" y="1853852"/>
            <a:ext cx="22546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B10E91F-D7A1-924A-BAEC-C3372726ED9A}"/>
              </a:ext>
            </a:extLst>
          </p:cNvPr>
          <p:cNvCxnSpPr/>
          <p:nvPr/>
        </p:nvCxnSpPr>
        <p:spPr>
          <a:xfrm>
            <a:off x="2956142" y="2476671"/>
            <a:ext cx="22546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F3885F6-8C1A-144D-A892-E2C2D6FC8F61}"/>
              </a:ext>
            </a:extLst>
          </p:cNvPr>
          <p:cNvCxnSpPr/>
          <p:nvPr/>
        </p:nvCxnSpPr>
        <p:spPr>
          <a:xfrm>
            <a:off x="2956142" y="3125996"/>
            <a:ext cx="22546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BB575B1-ED4E-2D49-9791-051316A5F2C2}"/>
              </a:ext>
            </a:extLst>
          </p:cNvPr>
          <p:cNvCxnSpPr/>
          <p:nvPr/>
        </p:nvCxnSpPr>
        <p:spPr>
          <a:xfrm>
            <a:off x="2971424" y="4417230"/>
            <a:ext cx="22546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826A651-EF4A-B141-A700-4071C098BDD5}"/>
              </a:ext>
            </a:extLst>
          </p:cNvPr>
          <p:cNvSpPr txBox="1"/>
          <p:nvPr/>
        </p:nvSpPr>
        <p:spPr>
          <a:xfrm>
            <a:off x="5523978" y="2273276"/>
            <a:ext cx="2567836" cy="523220"/>
          </a:xfrm>
          <a:prstGeom prst="rect">
            <a:avLst/>
          </a:prstGeom>
          <a:noFill/>
        </p:spPr>
        <p:txBody>
          <a:bodyPr wrap="square" rtlCol="0">
            <a:spAutoFit/>
          </a:bodyPr>
          <a:lstStyle/>
          <a:p>
            <a:r>
              <a:rPr lang="en-US" dirty="0"/>
              <a:t>Support Vector Machines</a:t>
            </a:r>
          </a:p>
          <a:p>
            <a:r>
              <a:rPr lang="en-US" dirty="0"/>
              <a:t>Kernel SVM </a:t>
            </a:r>
          </a:p>
        </p:txBody>
      </p:sp>
      <p:sp>
        <p:nvSpPr>
          <p:cNvPr id="19" name="TextBox 18">
            <a:extLst>
              <a:ext uri="{FF2B5EF4-FFF2-40B4-BE49-F238E27FC236}">
                <a16:creationId xmlns:a16="http://schemas.microsoft.com/office/drawing/2014/main" id="{5193CC1C-3F36-A340-B919-68C5ADE991BD}"/>
              </a:ext>
            </a:extLst>
          </p:cNvPr>
          <p:cNvSpPr txBox="1"/>
          <p:nvPr/>
        </p:nvSpPr>
        <p:spPr>
          <a:xfrm>
            <a:off x="5523977" y="2871899"/>
            <a:ext cx="3231715" cy="1169551"/>
          </a:xfrm>
          <a:prstGeom prst="rect">
            <a:avLst/>
          </a:prstGeom>
          <a:noFill/>
        </p:spPr>
        <p:txBody>
          <a:bodyPr wrap="square" rtlCol="0">
            <a:spAutoFit/>
          </a:bodyPr>
          <a:lstStyle/>
          <a:p>
            <a:r>
              <a:rPr lang="en-US" dirty="0"/>
              <a:t>Convolutional Networks</a:t>
            </a:r>
          </a:p>
          <a:p>
            <a:r>
              <a:rPr lang="en-US" dirty="0"/>
              <a:t>Auto-encoders</a:t>
            </a:r>
          </a:p>
          <a:p>
            <a:r>
              <a:rPr lang="en-US" dirty="0"/>
              <a:t>Recurrent Neural Networks</a:t>
            </a:r>
          </a:p>
          <a:p>
            <a:r>
              <a:rPr lang="en-US" dirty="0"/>
              <a:t>Generative Adversarial Networks</a:t>
            </a:r>
          </a:p>
          <a:p>
            <a:r>
              <a:rPr lang="en-US" dirty="0"/>
              <a:t>Graph Convolutional Networks</a:t>
            </a:r>
          </a:p>
        </p:txBody>
      </p:sp>
      <p:sp>
        <p:nvSpPr>
          <p:cNvPr id="20" name="TextBox 19">
            <a:extLst>
              <a:ext uri="{FF2B5EF4-FFF2-40B4-BE49-F238E27FC236}">
                <a16:creationId xmlns:a16="http://schemas.microsoft.com/office/drawing/2014/main" id="{AC145785-8988-524A-AD8A-5FA3A8B5A1CF}"/>
              </a:ext>
            </a:extLst>
          </p:cNvPr>
          <p:cNvSpPr txBox="1"/>
          <p:nvPr/>
        </p:nvSpPr>
        <p:spPr>
          <a:xfrm>
            <a:off x="5523978" y="1637333"/>
            <a:ext cx="2567836" cy="523220"/>
          </a:xfrm>
          <a:prstGeom prst="rect">
            <a:avLst/>
          </a:prstGeom>
          <a:noFill/>
        </p:spPr>
        <p:txBody>
          <a:bodyPr wrap="square" rtlCol="0">
            <a:spAutoFit/>
          </a:bodyPr>
          <a:lstStyle/>
          <a:p>
            <a:r>
              <a:rPr lang="en-US" dirty="0"/>
              <a:t>Expert Systems</a:t>
            </a:r>
          </a:p>
          <a:p>
            <a:r>
              <a:rPr lang="en-US" dirty="0"/>
              <a:t>Knowledge Base </a:t>
            </a:r>
          </a:p>
        </p:txBody>
      </p:sp>
      <p:sp>
        <p:nvSpPr>
          <p:cNvPr id="21" name="TextBox 20">
            <a:extLst>
              <a:ext uri="{FF2B5EF4-FFF2-40B4-BE49-F238E27FC236}">
                <a16:creationId xmlns:a16="http://schemas.microsoft.com/office/drawing/2014/main" id="{03FA1000-0A58-794B-8DBF-2DA3632F2293}"/>
              </a:ext>
            </a:extLst>
          </p:cNvPr>
          <p:cNvSpPr txBox="1"/>
          <p:nvPr/>
        </p:nvSpPr>
        <p:spPr>
          <a:xfrm>
            <a:off x="5564896" y="4200998"/>
            <a:ext cx="2567836" cy="1384995"/>
          </a:xfrm>
          <a:prstGeom prst="rect">
            <a:avLst/>
          </a:prstGeom>
          <a:noFill/>
        </p:spPr>
        <p:txBody>
          <a:bodyPr wrap="square" rtlCol="0">
            <a:spAutoFit/>
          </a:bodyPr>
          <a:lstStyle/>
          <a:p>
            <a:r>
              <a:rPr lang="en-US" dirty="0"/>
              <a:t>Logistic Regression</a:t>
            </a:r>
          </a:p>
          <a:p>
            <a:r>
              <a:rPr lang="en-US" dirty="0"/>
              <a:t>Decision Tree</a:t>
            </a:r>
          </a:p>
          <a:p>
            <a:r>
              <a:rPr lang="en-US" dirty="0"/>
              <a:t>Graphical Models</a:t>
            </a:r>
          </a:p>
          <a:p>
            <a:r>
              <a:rPr lang="en-US" dirty="0"/>
              <a:t>Random Forests</a:t>
            </a:r>
          </a:p>
          <a:p>
            <a:r>
              <a:rPr lang="en-US" dirty="0"/>
              <a:t>Nearest-Neighbor </a:t>
            </a:r>
          </a:p>
          <a:p>
            <a:r>
              <a:rPr lang="en-US" dirty="0"/>
              <a:t>Boosting</a:t>
            </a:r>
          </a:p>
        </p:txBody>
      </p:sp>
      <p:cxnSp>
        <p:nvCxnSpPr>
          <p:cNvPr id="22" name="Straight Arrow Connector 21">
            <a:extLst>
              <a:ext uri="{FF2B5EF4-FFF2-40B4-BE49-F238E27FC236}">
                <a16:creationId xmlns:a16="http://schemas.microsoft.com/office/drawing/2014/main" id="{9BD91461-B3F1-0441-B666-57E564EB17B0}"/>
              </a:ext>
            </a:extLst>
          </p:cNvPr>
          <p:cNvCxnSpPr/>
          <p:nvPr/>
        </p:nvCxnSpPr>
        <p:spPr>
          <a:xfrm>
            <a:off x="2950464" y="5687131"/>
            <a:ext cx="22546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3AF801D-B83E-8040-8A73-1BF025342743}"/>
              </a:ext>
            </a:extLst>
          </p:cNvPr>
          <p:cNvSpPr txBox="1"/>
          <p:nvPr/>
        </p:nvSpPr>
        <p:spPr>
          <a:xfrm>
            <a:off x="5523977" y="5632411"/>
            <a:ext cx="2567836" cy="738664"/>
          </a:xfrm>
          <a:prstGeom prst="rect">
            <a:avLst/>
          </a:prstGeom>
          <a:noFill/>
        </p:spPr>
        <p:txBody>
          <a:bodyPr wrap="square" rtlCol="0">
            <a:spAutoFit/>
          </a:bodyPr>
          <a:lstStyle/>
          <a:p>
            <a:r>
              <a:rPr lang="en-US" dirty="0"/>
              <a:t>Linear Regression</a:t>
            </a:r>
          </a:p>
          <a:p>
            <a:r>
              <a:rPr lang="en-US" dirty="0"/>
              <a:t>Principal Component Analysis</a:t>
            </a:r>
          </a:p>
          <a:p>
            <a:endParaRPr lang="en-US" dirty="0"/>
          </a:p>
        </p:txBody>
      </p:sp>
    </p:spTree>
    <p:extLst>
      <p:ext uri="{BB962C8B-B14F-4D97-AF65-F5344CB8AC3E}">
        <p14:creationId xmlns:p14="http://schemas.microsoft.com/office/powerpoint/2010/main" val="3279821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360341" y="179868"/>
            <a:ext cx="6819000" cy="769499"/>
          </a:xfrm>
          <a:prstGeom prst="rect">
            <a:avLst/>
          </a:prstGeom>
        </p:spPr>
        <p:txBody>
          <a:bodyPr lIns="91425" tIns="91425" rIns="91425" bIns="91425" anchor="b" anchorCtr="0">
            <a:noAutofit/>
          </a:bodyPr>
          <a:lstStyle/>
          <a:p>
            <a:pPr lvl="0" rtl="0">
              <a:spcBef>
                <a:spcPts val="0"/>
              </a:spcBef>
              <a:buNone/>
            </a:pPr>
            <a:r>
              <a:rPr lang="en-US" dirty="0"/>
              <a:t>Big Data Stack</a:t>
            </a:r>
          </a:p>
        </p:txBody>
      </p:sp>
      <p:graphicFrame>
        <p:nvGraphicFramePr>
          <p:cNvPr id="281" name="Shape 281"/>
          <p:cNvGraphicFramePr/>
          <p:nvPr>
            <p:extLst/>
          </p:nvPr>
        </p:nvGraphicFramePr>
        <p:xfrm>
          <a:off x="165950" y="1124712"/>
          <a:ext cx="8883650" cy="5288836"/>
        </p:xfrm>
        <a:graphic>
          <a:graphicData uri="http://schemas.openxmlformats.org/drawingml/2006/table">
            <a:tbl>
              <a:tblPr>
                <a:noFill/>
              </a:tblPr>
              <a:tblGrid>
                <a:gridCol w="3692025">
                  <a:extLst>
                    <a:ext uri="{9D8B030D-6E8A-4147-A177-3AD203B41FA5}">
                      <a16:colId xmlns:a16="http://schemas.microsoft.com/office/drawing/2014/main" val="20000"/>
                    </a:ext>
                  </a:extLst>
                </a:gridCol>
                <a:gridCol w="5191625">
                  <a:extLst>
                    <a:ext uri="{9D8B030D-6E8A-4147-A177-3AD203B41FA5}">
                      <a16:colId xmlns:a16="http://schemas.microsoft.com/office/drawing/2014/main" val="20001"/>
                    </a:ext>
                  </a:extLst>
                </a:gridCol>
              </a:tblGrid>
              <a:tr h="495500">
                <a:tc>
                  <a:txBody>
                    <a:bodyPr/>
                    <a:lstStyle/>
                    <a:p>
                      <a:pPr lvl="0" rtl="0">
                        <a:lnSpc>
                          <a:spcPct val="115000"/>
                        </a:lnSpc>
                        <a:spcBef>
                          <a:spcPts val="0"/>
                        </a:spcBef>
                        <a:buNone/>
                      </a:pPr>
                      <a:r>
                        <a:rPr lang="en-US" sz="1600" b="1">
                          <a:solidFill>
                            <a:srgbClr val="FFFFFF"/>
                          </a:solidFill>
                          <a:latin typeface="Calibri"/>
                          <a:ea typeface="Calibri"/>
                          <a:cs typeface="Calibri"/>
                          <a:sym typeface="Calibri"/>
                        </a:rPr>
                        <a:t>Capabilities</a:t>
                      </a:r>
                    </a:p>
                  </a:txBody>
                  <a:tcPr marL="91425" marR="91425" marT="91425" marB="91425">
                    <a:solidFill>
                      <a:schemeClr val="accent5"/>
                    </a:solidFill>
                  </a:tcPr>
                </a:tc>
                <a:tc>
                  <a:txBody>
                    <a:bodyPr/>
                    <a:lstStyle/>
                    <a:p>
                      <a:pPr lvl="0" algn="ctr" rtl="0">
                        <a:lnSpc>
                          <a:spcPct val="115000"/>
                        </a:lnSpc>
                        <a:spcBef>
                          <a:spcPts val="0"/>
                        </a:spcBef>
                        <a:buNone/>
                      </a:pPr>
                      <a:r>
                        <a:rPr lang="en-US" sz="1600" b="1">
                          <a:solidFill>
                            <a:srgbClr val="FFFFFF"/>
                          </a:solidFill>
                          <a:latin typeface="Calibri"/>
                          <a:ea typeface="Calibri"/>
                          <a:cs typeface="Calibri"/>
                          <a:sym typeface="Calibri"/>
                        </a:rPr>
                        <a:t>Technologies</a:t>
                      </a:r>
                    </a:p>
                  </a:txBody>
                  <a:tcPr marL="91425" marR="91425" marT="91425" marB="91425">
                    <a:solidFill>
                      <a:schemeClr val="accent5"/>
                    </a:solidFill>
                  </a:tcPr>
                </a:tc>
                <a:extLst>
                  <a:ext uri="{0D108BD9-81ED-4DB2-BD59-A6C34878D82A}">
                    <a16:rowId xmlns:a16="http://schemas.microsoft.com/office/drawing/2014/main" val="10000"/>
                  </a:ext>
                </a:extLst>
              </a:tr>
              <a:tr h="858700">
                <a:tc>
                  <a:txBody>
                    <a:bodyPr/>
                    <a:lstStyle/>
                    <a:p>
                      <a:pPr lvl="0" rtl="0">
                        <a:lnSpc>
                          <a:spcPct val="115000"/>
                        </a:lnSpc>
                        <a:spcBef>
                          <a:spcPts val="0"/>
                        </a:spcBef>
                        <a:buNone/>
                      </a:pPr>
                      <a:r>
                        <a:rPr lang="en-US" sz="1600">
                          <a:latin typeface="Calibri"/>
                          <a:ea typeface="Calibri"/>
                          <a:cs typeface="Calibri"/>
                          <a:sym typeface="Calibri"/>
                        </a:rPr>
                        <a:t>Data Transfer + Access</a:t>
                      </a:r>
                    </a:p>
                  </a:txBody>
                  <a:tcPr marL="91425" marR="91425" marT="91425" marB="91425" anchor="ctr"/>
                </a:tc>
                <a:tc>
                  <a:txBody>
                    <a:bodyPr/>
                    <a:lstStyle/>
                    <a:p>
                      <a:pPr lvl="0" rtl="0">
                        <a:lnSpc>
                          <a:spcPct val="115000"/>
                        </a:lnSpc>
                        <a:spcBef>
                          <a:spcPts val="0"/>
                        </a:spcBef>
                        <a:buNone/>
                      </a:pP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495500">
                <a:tc>
                  <a:txBody>
                    <a:bodyPr/>
                    <a:lstStyle/>
                    <a:p>
                      <a:pPr lvl="0" rtl="0">
                        <a:lnSpc>
                          <a:spcPct val="115000"/>
                        </a:lnSpc>
                        <a:spcBef>
                          <a:spcPts val="0"/>
                        </a:spcBef>
                        <a:buNone/>
                      </a:pPr>
                      <a:r>
                        <a:rPr lang="en-US" sz="1600">
                          <a:latin typeface="Calibri"/>
                          <a:ea typeface="Calibri"/>
                          <a:cs typeface="Calibri"/>
                          <a:sym typeface="Calibri"/>
                        </a:rPr>
                        <a:t>Workflows</a:t>
                      </a:r>
                    </a:p>
                  </a:txBody>
                  <a:tcPr marL="91425" marR="91425" marT="91425" marB="91425"/>
                </a:tc>
                <a:tc>
                  <a:txBody>
                    <a:bodyPr/>
                    <a:lstStyle/>
                    <a:p>
                      <a:pPr lvl="0" rtl="0">
                        <a:lnSpc>
                          <a:spcPct val="115000"/>
                        </a:lnSpc>
                        <a:spcBef>
                          <a:spcPts val="0"/>
                        </a:spcBef>
                        <a:buNone/>
                      </a:pP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1159575">
                <a:tc>
                  <a:txBody>
                    <a:bodyPr/>
                    <a:lstStyle/>
                    <a:p>
                      <a:pPr lvl="0" rtl="0">
                        <a:lnSpc>
                          <a:spcPct val="115000"/>
                        </a:lnSpc>
                        <a:spcBef>
                          <a:spcPts val="0"/>
                        </a:spcBef>
                        <a:buNone/>
                      </a:pPr>
                      <a:r>
                        <a:rPr lang="en-US" sz="1600">
                          <a:latin typeface="Calibri"/>
                          <a:ea typeface="Calibri"/>
                          <a:cs typeface="Calibri"/>
                          <a:sym typeface="Calibri"/>
                        </a:rPr>
                        <a:t>Data Management</a:t>
                      </a:r>
                    </a:p>
                  </a:txBody>
                  <a:tcPr marL="91425" marR="91425" marT="91425" marB="91425" anchor="ctr"/>
                </a:tc>
                <a:tc>
                  <a:txBody>
                    <a:bodyPr/>
                    <a:lstStyle/>
                    <a:p>
                      <a:pPr lvl="0" rtl="0">
                        <a:lnSpc>
                          <a:spcPct val="115000"/>
                        </a:lnSpc>
                        <a:spcBef>
                          <a:spcPts val="0"/>
                        </a:spcBef>
                        <a:buNone/>
                      </a:pP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1552325">
                <a:tc>
                  <a:txBody>
                    <a:bodyPr/>
                    <a:lstStyle/>
                    <a:p>
                      <a:pPr lvl="0" rtl="0">
                        <a:lnSpc>
                          <a:spcPct val="115000"/>
                        </a:lnSpc>
                        <a:spcBef>
                          <a:spcPts val="0"/>
                        </a:spcBef>
                        <a:buNone/>
                      </a:pPr>
                      <a:r>
                        <a:rPr lang="en-US" sz="1600" dirty="0">
                          <a:latin typeface="Calibri"/>
                          <a:ea typeface="Calibri"/>
                          <a:cs typeface="Calibri"/>
                          <a:sym typeface="Calibri"/>
                        </a:rPr>
                        <a:t>Data Analytics</a:t>
                      </a:r>
                    </a:p>
                  </a:txBody>
                  <a:tcPr marL="91425" marR="91425" marT="91425" marB="91425" anchor="ctr"/>
                </a:tc>
                <a:tc>
                  <a:txBody>
                    <a:bodyPr/>
                    <a:lstStyle/>
                    <a:p>
                      <a:pPr lvl="0" rtl="0">
                        <a:lnSpc>
                          <a:spcPct val="115000"/>
                        </a:lnSpc>
                        <a:spcBef>
                          <a:spcPts val="0"/>
                        </a:spcBef>
                        <a:buNone/>
                      </a:pPr>
                      <a:endParaRPr sz="1600">
                        <a:latin typeface="Calibri"/>
                        <a:ea typeface="Calibri"/>
                        <a:cs typeface="Calibri"/>
                        <a:sym typeface="Calibri"/>
                      </a:endParaRPr>
                    </a:p>
                    <a:p>
                      <a:pPr lvl="0" rtl="0">
                        <a:lnSpc>
                          <a:spcPct val="115000"/>
                        </a:lnSpc>
                        <a:spcBef>
                          <a:spcPts val="0"/>
                        </a:spcBef>
                        <a:buNone/>
                      </a:pPr>
                      <a:endParaRPr sz="1600">
                        <a:latin typeface="Calibri"/>
                        <a:ea typeface="Calibri"/>
                        <a:cs typeface="Calibri"/>
                        <a:sym typeface="Calibri"/>
                      </a:endParaRPr>
                    </a:p>
                    <a:p>
                      <a:pPr lvl="0" rtl="0">
                        <a:lnSpc>
                          <a:spcPct val="115000"/>
                        </a:lnSpc>
                        <a:spcBef>
                          <a:spcPts val="0"/>
                        </a:spcBef>
                        <a:buNone/>
                      </a:pP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611400">
                <a:tc>
                  <a:txBody>
                    <a:bodyPr/>
                    <a:lstStyle/>
                    <a:p>
                      <a:pPr lvl="0" rtl="0">
                        <a:lnSpc>
                          <a:spcPct val="115000"/>
                        </a:lnSpc>
                        <a:spcBef>
                          <a:spcPts val="0"/>
                        </a:spcBef>
                        <a:buNone/>
                      </a:pPr>
                      <a:r>
                        <a:rPr lang="en-US" sz="1600">
                          <a:latin typeface="Calibri"/>
                          <a:ea typeface="Calibri"/>
                          <a:cs typeface="Calibri"/>
                          <a:sym typeface="Calibri"/>
                        </a:rPr>
                        <a:t>Data Visualization</a:t>
                      </a:r>
                    </a:p>
                  </a:txBody>
                  <a:tcPr marL="91425" marR="91425" marT="91425" marB="91425" anchor="ctr"/>
                </a:tc>
                <a:tc>
                  <a:txBody>
                    <a:bodyPr/>
                    <a:lstStyle/>
                    <a:p>
                      <a:pPr lvl="0" rtl="0">
                        <a:lnSpc>
                          <a:spcPct val="115000"/>
                        </a:lnSpc>
                        <a:spcBef>
                          <a:spcPts val="0"/>
                        </a:spcBef>
                        <a:buNone/>
                      </a:pPr>
                      <a:endParaRPr sz="1600" dirty="0">
                        <a:latin typeface="Calibri"/>
                        <a:ea typeface="Calibri"/>
                        <a:cs typeface="Calibri"/>
                        <a:sym typeface="Calibri"/>
                      </a:endParaRPr>
                    </a:p>
                    <a:p>
                      <a:pPr lvl="0" rtl="0">
                        <a:lnSpc>
                          <a:spcPct val="115000"/>
                        </a:lnSpc>
                        <a:spcBef>
                          <a:spcPts val="0"/>
                        </a:spcBef>
                        <a:buNone/>
                      </a:pPr>
                      <a:endParaRPr sz="1600"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bl>
          </a:graphicData>
        </a:graphic>
      </p:graphicFrame>
      <p:pic>
        <p:nvPicPr>
          <p:cNvPr id="282" name="Shape 282" descr="Image result for Globus Online"/>
          <p:cNvPicPr preferRelativeResize="0"/>
          <p:nvPr/>
        </p:nvPicPr>
        <p:blipFill>
          <a:blip r:embed="rId3">
            <a:alphaModFix/>
          </a:blip>
          <a:stretch>
            <a:fillRect/>
          </a:stretch>
        </p:blipFill>
        <p:spPr>
          <a:xfrm>
            <a:off x="4152935" y="1789239"/>
            <a:ext cx="622899" cy="605122"/>
          </a:xfrm>
          <a:prstGeom prst="rect">
            <a:avLst/>
          </a:prstGeom>
          <a:noFill/>
          <a:ln>
            <a:noFill/>
          </a:ln>
        </p:spPr>
      </p:pic>
      <p:pic>
        <p:nvPicPr>
          <p:cNvPr id="283" name="Shape 283"/>
          <p:cNvPicPr preferRelativeResize="0"/>
          <p:nvPr/>
        </p:nvPicPr>
        <p:blipFill>
          <a:blip r:embed="rId4">
            <a:alphaModFix/>
          </a:blip>
          <a:stretch>
            <a:fillRect/>
          </a:stretch>
        </p:blipFill>
        <p:spPr>
          <a:xfrm>
            <a:off x="4991859" y="1930307"/>
            <a:ext cx="622900" cy="265200"/>
          </a:xfrm>
          <a:prstGeom prst="rect">
            <a:avLst/>
          </a:prstGeom>
          <a:noFill/>
          <a:ln>
            <a:noFill/>
          </a:ln>
        </p:spPr>
      </p:pic>
      <p:pic>
        <p:nvPicPr>
          <p:cNvPr id="284" name="Shape 284" descr="Image result for php"/>
          <p:cNvPicPr preferRelativeResize="0"/>
          <p:nvPr/>
        </p:nvPicPr>
        <p:blipFill>
          <a:blip r:embed="rId5">
            <a:alphaModFix/>
          </a:blip>
          <a:stretch>
            <a:fillRect/>
          </a:stretch>
        </p:blipFill>
        <p:spPr>
          <a:xfrm>
            <a:off x="6502500" y="1876451"/>
            <a:ext cx="573249" cy="393539"/>
          </a:xfrm>
          <a:prstGeom prst="rect">
            <a:avLst/>
          </a:prstGeom>
          <a:noFill/>
          <a:ln>
            <a:noFill/>
          </a:ln>
        </p:spPr>
      </p:pic>
      <p:pic>
        <p:nvPicPr>
          <p:cNvPr id="285" name="Shape 285" descr="Image result for Django/Python"/>
          <p:cNvPicPr preferRelativeResize="0"/>
          <p:nvPr/>
        </p:nvPicPr>
        <p:blipFill>
          <a:blip r:embed="rId6">
            <a:alphaModFix/>
          </a:blip>
          <a:stretch>
            <a:fillRect/>
          </a:stretch>
        </p:blipFill>
        <p:spPr>
          <a:xfrm>
            <a:off x="7275675" y="1914560"/>
            <a:ext cx="718974" cy="402593"/>
          </a:xfrm>
          <a:prstGeom prst="rect">
            <a:avLst/>
          </a:prstGeom>
          <a:noFill/>
          <a:ln>
            <a:noFill/>
          </a:ln>
        </p:spPr>
      </p:pic>
      <p:pic>
        <p:nvPicPr>
          <p:cNvPr id="286" name="Shape 286" descr="Image result for newt nersc"/>
          <p:cNvPicPr preferRelativeResize="0"/>
          <p:nvPr/>
        </p:nvPicPr>
        <p:blipFill>
          <a:blip r:embed="rId7">
            <a:alphaModFix/>
          </a:blip>
          <a:stretch>
            <a:fillRect/>
          </a:stretch>
        </p:blipFill>
        <p:spPr>
          <a:xfrm>
            <a:off x="8257674" y="1905162"/>
            <a:ext cx="658725" cy="373276"/>
          </a:xfrm>
          <a:prstGeom prst="rect">
            <a:avLst/>
          </a:prstGeom>
          <a:noFill/>
          <a:ln>
            <a:noFill/>
          </a:ln>
        </p:spPr>
      </p:pic>
      <p:pic>
        <p:nvPicPr>
          <p:cNvPr id="288" name="Shape 288" descr="FireWorks workflow software"/>
          <p:cNvPicPr preferRelativeResize="0"/>
          <p:nvPr/>
        </p:nvPicPr>
        <p:blipFill>
          <a:blip r:embed="rId8">
            <a:alphaModFix/>
          </a:blip>
          <a:stretch>
            <a:fillRect/>
          </a:stretch>
        </p:blipFill>
        <p:spPr>
          <a:xfrm>
            <a:off x="5508237" y="2529843"/>
            <a:ext cx="1068626" cy="365100"/>
          </a:xfrm>
          <a:prstGeom prst="rect">
            <a:avLst/>
          </a:prstGeom>
          <a:noFill/>
          <a:ln>
            <a:noFill/>
          </a:ln>
        </p:spPr>
      </p:pic>
      <p:pic>
        <p:nvPicPr>
          <p:cNvPr id="289" name="Shape 289" descr="Image result for HDF5"/>
          <p:cNvPicPr preferRelativeResize="0"/>
          <p:nvPr/>
        </p:nvPicPr>
        <p:blipFill>
          <a:blip r:embed="rId9">
            <a:alphaModFix/>
          </a:blip>
          <a:stretch>
            <a:fillRect/>
          </a:stretch>
        </p:blipFill>
        <p:spPr>
          <a:xfrm>
            <a:off x="4795900" y="3116100"/>
            <a:ext cx="622900" cy="342611"/>
          </a:xfrm>
          <a:prstGeom prst="rect">
            <a:avLst/>
          </a:prstGeom>
          <a:noFill/>
          <a:ln>
            <a:noFill/>
          </a:ln>
        </p:spPr>
      </p:pic>
      <p:pic>
        <p:nvPicPr>
          <p:cNvPr id="290" name="Shape 290" descr="Image result for NetCDF format"/>
          <p:cNvPicPr preferRelativeResize="0"/>
          <p:nvPr/>
        </p:nvPicPr>
        <p:blipFill>
          <a:blip r:embed="rId10">
            <a:alphaModFix/>
          </a:blip>
          <a:stretch>
            <a:fillRect/>
          </a:stretch>
        </p:blipFill>
        <p:spPr>
          <a:xfrm>
            <a:off x="5872805" y="3104855"/>
            <a:ext cx="509981" cy="365100"/>
          </a:xfrm>
          <a:prstGeom prst="rect">
            <a:avLst/>
          </a:prstGeom>
          <a:noFill/>
          <a:ln>
            <a:noFill/>
          </a:ln>
        </p:spPr>
      </p:pic>
      <p:pic>
        <p:nvPicPr>
          <p:cNvPr id="291" name="Shape 291" descr="Home"/>
          <p:cNvPicPr preferRelativeResize="0"/>
          <p:nvPr/>
        </p:nvPicPr>
        <p:blipFill>
          <a:blip r:embed="rId11">
            <a:alphaModFix/>
          </a:blip>
          <a:stretch>
            <a:fillRect/>
          </a:stretch>
        </p:blipFill>
        <p:spPr>
          <a:xfrm>
            <a:off x="6947349" y="3104855"/>
            <a:ext cx="1047300" cy="365100"/>
          </a:xfrm>
          <a:prstGeom prst="rect">
            <a:avLst/>
          </a:prstGeom>
          <a:noFill/>
          <a:ln>
            <a:noFill/>
          </a:ln>
        </p:spPr>
      </p:pic>
      <p:pic>
        <p:nvPicPr>
          <p:cNvPr id="292" name="Shape 292" descr="Image result for MongoDB"/>
          <p:cNvPicPr preferRelativeResize="0"/>
          <p:nvPr/>
        </p:nvPicPr>
        <p:blipFill>
          <a:blip r:embed="rId12">
            <a:alphaModFix/>
          </a:blip>
          <a:stretch>
            <a:fillRect/>
          </a:stretch>
        </p:blipFill>
        <p:spPr>
          <a:xfrm>
            <a:off x="4547960" y="3575478"/>
            <a:ext cx="1047299" cy="403751"/>
          </a:xfrm>
          <a:prstGeom prst="rect">
            <a:avLst/>
          </a:prstGeom>
          <a:noFill/>
          <a:ln>
            <a:noFill/>
          </a:ln>
        </p:spPr>
      </p:pic>
      <p:pic>
        <p:nvPicPr>
          <p:cNvPr id="294" name="Shape 294" descr="Image result for PostgreSQL"/>
          <p:cNvPicPr preferRelativeResize="0"/>
          <p:nvPr/>
        </p:nvPicPr>
        <p:blipFill>
          <a:blip r:embed="rId13">
            <a:alphaModFix/>
          </a:blip>
          <a:stretch>
            <a:fillRect/>
          </a:stretch>
        </p:blipFill>
        <p:spPr>
          <a:xfrm>
            <a:off x="7159549" y="3500882"/>
            <a:ext cx="622900" cy="552942"/>
          </a:xfrm>
          <a:prstGeom prst="rect">
            <a:avLst/>
          </a:prstGeom>
          <a:noFill/>
          <a:ln>
            <a:noFill/>
          </a:ln>
        </p:spPr>
      </p:pic>
      <p:pic>
        <p:nvPicPr>
          <p:cNvPr id="295" name="Shape 295"/>
          <p:cNvPicPr preferRelativeResize="0"/>
          <p:nvPr/>
        </p:nvPicPr>
        <p:blipFill>
          <a:blip r:embed="rId14">
            <a:alphaModFix/>
          </a:blip>
          <a:stretch>
            <a:fillRect/>
          </a:stretch>
        </p:blipFill>
        <p:spPr>
          <a:xfrm>
            <a:off x="5898666" y="3580475"/>
            <a:ext cx="760749" cy="393756"/>
          </a:xfrm>
          <a:prstGeom prst="rect">
            <a:avLst/>
          </a:prstGeom>
          <a:noFill/>
          <a:ln>
            <a:noFill/>
          </a:ln>
        </p:spPr>
      </p:pic>
      <p:pic>
        <p:nvPicPr>
          <p:cNvPr id="296" name="Shape 296" descr="Image result for python"/>
          <p:cNvPicPr preferRelativeResize="0"/>
          <p:nvPr/>
        </p:nvPicPr>
        <p:blipFill>
          <a:blip r:embed="rId15">
            <a:alphaModFix/>
          </a:blip>
          <a:stretch>
            <a:fillRect/>
          </a:stretch>
        </p:blipFill>
        <p:spPr>
          <a:xfrm>
            <a:off x="4474918" y="4333797"/>
            <a:ext cx="718974" cy="484702"/>
          </a:xfrm>
          <a:prstGeom prst="rect">
            <a:avLst/>
          </a:prstGeom>
          <a:noFill/>
          <a:ln>
            <a:noFill/>
          </a:ln>
        </p:spPr>
      </p:pic>
      <p:pic>
        <p:nvPicPr>
          <p:cNvPr id="297" name="Shape 297" descr="Image result for R"/>
          <p:cNvPicPr preferRelativeResize="0"/>
          <p:nvPr/>
        </p:nvPicPr>
        <p:blipFill>
          <a:blip r:embed="rId16">
            <a:alphaModFix/>
          </a:blip>
          <a:stretch>
            <a:fillRect/>
          </a:stretch>
        </p:blipFill>
        <p:spPr>
          <a:xfrm>
            <a:off x="4542237" y="5131115"/>
            <a:ext cx="463475" cy="350082"/>
          </a:xfrm>
          <a:prstGeom prst="rect">
            <a:avLst/>
          </a:prstGeom>
          <a:noFill/>
          <a:ln>
            <a:noFill/>
          </a:ln>
        </p:spPr>
      </p:pic>
      <p:pic>
        <p:nvPicPr>
          <p:cNvPr id="299" name="Shape 299" descr="Image result for Spark"/>
          <p:cNvPicPr preferRelativeResize="0"/>
          <p:nvPr/>
        </p:nvPicPr>
        <p:blipFill>
          <a:blip r:embed="rId17">
            <a:alphaModFix/>
          </a:blip>
          <a:stretch>
            <a:fillRect/>
          </a:stretch>
        </p:blipFill>
        <p:spPr>
          <a:xfrm>
            <a:off x="5382787" y="4295241"/>
            <a:ext cx="812946" cy="443250"/>
          </a:xfrm>
          <a:prstGeom prst="rect">
            <a:avLst/>
          </a:prstGeom>
          <a:noFill/>
          <a:ln>
            <a:noFill/>
          </a:ln>
        </p:spPr>
      </p:pic>
      <p:pic>
        <p:nvPicPr>
          <p:cNvPr id="300" name="Shape 300" descr="Image result for , TensorFlow, Caffe,"/>
          <p:cNvPicPr preferRelativeResize="0"/>
          <p:nvPr/>
        </p:nvPicPr>
        <p:blipFill>
          <a:blip r:embed="rId18">
            <a:alphaModFix/>
          </a:blip>
          <a:stretch>
            <a:fillRect/>
          </a:stretch>
        </p:blipFill>
        <p:spPr>
          <a:xfrm>
            <a:off x="7505963" y="4187426"/>
            <a:ext cx="713922" cy="525884"/>
          </a:xfrm>
          <a:prstGeom prst="rect">
            <a:avLst/>
          </a:prstGeom>
          <a:noFill/>
          <a:ln>
            <a:noFill/>
          </a:ln>
        </p:spPr>
      </p:pic>
      <p:pic>
        <p:nvPicPr>
          <p:cNvPr id="301" name="Shape 301" descr="Image result for iPython/Jupyter"/>
          <p:cNvPicPr preferRelativeResize="0"/>
          <p:nvPr/>
        </p:nvPicPr>
        <p:blipFill>
          <a:blip r:embed="rId19">
            <a:alphaModFix/>
          </a:blip>
          <a:stretch>
            <a:fillRect/>
          </a:stretch>
        </p:blipFill>
        <p:spPr>
          <a:xfrm>
            <a:off x="5728117" y="1720213"/>
            <a:ext cx="658725" cy="658725"/>
          </a:xfrm>
          <a:prstGeom prst="rect">
            <a:avLst/>
          </a:prstGeom>
          <a:noFill/>
          <a:ln>
            <a:noFill/>
          </a:ln>
        </p:spPr>
      </p:pic>
      <p:pic>
        <p:nvPicPr>
          <p:cNvPr id="302" name="Shape 302" descr="Image result for Caffe machine learning"/>
          <p:cNvPicPr preferRelativeResize="0"/>
          <p:nvPr/>
        </p:nvPicPr>
        <p:blipFill rotWithShape="1">
          <a:blip r:embed="rId20">
            <a:alphaModFix/>
          </a:blip>
          <a:srcRect l="5998" t="21453" r="6938" b="13909"/>
          <a:stretch/>
        </p:blipFill>
        <p:spPr>
          <a:xfrm>
            <a:off x="7568739" y="5247865"/>
            <a:ext cx="588370" cy="306667"/>
          </a:xfrm>
          <a:prstGeom prst="rect">
            <a:avLst/>
          </a:prstGeom>
          <a:noFill/>
          <a:ln>
            <a:noFill/>
          </a:ln>
        </p:spPr>
      </p:pic>
      <p:pic>
        <p:nvPicPr>
          <p:cNvPr id="305" name="Shape 305" descr="Image result for , MATLAB"/>
          <p:cNvPicPr preferRelativeResize="0"/>
          <p:nvPr/>
        </p:nvPicPr>
        <p:blipFill>
          <a:blip r:embed="rId21">
            <a:alphaModFix/>
          </a:blip>
          <a:stretch>
            <a:fillRect/>
          </a:stretch>
        </p:blipFill>
        <p:spPr>
          <a:xfrm>
            <a:off x="6504122" y="4244843"/>
            <a:ext cx="463474" cy="418806"/>
          </a:xfrm>
          <a:prstGeom prst="rect">
            <a:avLst/>
          </a:prstGeom>
          <a:noFill/>
          <a:ln>
            <a:noFill/>
          </a:ln>
        </p:spPr>
      </p:pic>
      <p:pic>
        <p:nvPicPr>
          <p:cNvPr id="306" name="Shape 306" descr="Image result for visit visualization"/>
          <p:cNvPicPr preferRelativeResize="0"/>
          <p:nvPr/>
        </p:nvPicPr>
        <p:blipFill>
          <a:blip r:embed="rId22">
            <a:alphaModFix/>
          </a:blip>
          <a:stretch>
            <a:fillRect/>
          </a:stretch>
        </p:blipFill>
        <p:spPr>
          <a:xfrm>
            <a:off x="5522450" y="5858912"/>
            <a:ext cx="760756" cy="318850"/>
          </a:xfrm>
          <a:prstGeom prst="rect">
            <a:avLst/>
          </a:prstGeom>
          <a:noFill/>
          <a:ln>
            <a:noFill/>
          </a:ln>
        </p:spPr>
      </p:pic>
      <p:pic>
        <p:nvPicPr>
          <p:cNvPr id="307" name="Shape 307" descr="Image result for , Paraview,"/>
          <p:cNvPicPr preferRelativeResize="0"/>
          <p:nvPr/>
        </p:nvPicPr>
        <p:blipFill>
          <a:blip r:embed="rId23">
            <a:alphaModFix/>
          </a:blip>
          <a:stretch>
            <a:fillRect/>
          </a:stretch>
        </p:blipFill>
        <p:spPr>
          <a:xfrm>
            <a:off x="6673475" y="5866112"/>
            <a:ext cx="1222749" cy="318849"/>
          </a:xfrm>
          <a:prstGeom prst="rect">
            <a:avLst/>
          </a:prstGeom>
          <a:noFill/>
          <a:ln>
            <a:noFill/>
          </a:ln>
        </p:spPr>
      </p:pic>
      <p:pic>
        <p:nvPicPr>
          <p:cNvPr id="3" name="Picture 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379805" y="5049644"/>
            <a:ext cx="657627" cy="444412"/>
          </a:xfrm>
          <a:prstGeom prst="rect">
            <a:avLst/>
          </a:prstGeom>
        </p:spPr>
      </p:pic>
      <p:pic>
        <p:nvPicPr>
          <p:cNvPr id="2" name="Picture 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30455" y="5131115"/>
            <a:ext cx="453946" cy="453946"/>
          </a:xfrm>
          <a:prstGeom prst="rect">
            <a:avLst/>
          </a:prstGeom>
        </p:spPr>
      </p:pic>
      <p:pic>
        <p:nvPicPr>
          <p:cNvPr id="4" name="Picture 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504122" y="4590499"/>
            <a:ext cx="555524" cy="584297"/>
          </a:xfrm>
          <a:prstGeom prst="rect">
            <a:avLst/>
          </a:prstGeom>
        </p:spPr>
      </p:pic>
      <p:sp>
        <p:nvSpPr>
          <p:cNvPr id="6" name="TextBox 5"/>
          <p:cNvSpPr txBox="1"/>
          <p:nvPr/>
        </p:nvSpPr>
        <p:spPr>
          <a:xfrm>
            <a:off x="6902281" y="2638697"/>
            <a:ext cx="10270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taskfarmer</a:t>
            </a:r>
          </a:p>
        </p:txBody>
      </p:sp>
      <p:pic>
        <p:nvPicPr>
          <p:cNvPr id="8" name="Picture 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398765" y="4890312"/>
            <a:ext cx="994917" cy="207922"/>
          </a:xfrm>
          <a:prstGeom prst="rect">
            <a:avLst/>
          </a:prstGeom>
        </p:spPr>
      </p:pic>
    </p:spTree>
    <p:extLst>
      <p:ext uri="{BB962C8B-B14F-4D97-AF65-F5344CB8AC3E}">
        <p14:creationId xmlns:p14="http://schemas.microsoft.com/office/powerpoint/2010/main" val="3265607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Nets in 1960’s (1</a:t>
            </a:r>
            <a:r>
              <a:rPr lang="en-US" baseline="30000" dirty="0"/>
              <a:t>st</a:t>
            </a:r>
            <a:r>
              <a:rPr lang="en-US" dirty="0"/>
              <a:t> Wave)</a:t>
            </a:r>
          </a:p>
        </p:txBody>
      </p:sp>
      <p:sp>
        <p:nvSpPr>
          <p:cNvPr id="3" name="Content Placeholder 2"/>
          <p:cNvSpPr>
            <a:spLocks noGrp="1"/>
          </p:cNvSpPr>
          <p:nvPr>
            <p:ph idx="1"/>
          </p:nvPr>
        </p:nvSpPr>
        <p:spPr/>
        <p:txBody>
          <a:bodyPr>
            <a:normAutofit/>
          </a:bodyPr>
          <a:lstStyle/>
          <a:p>
            <a:r>
              <a:rPr lang="en-US"/>
              <a:t>Single Layer networks</a:t>
            </a:r>
          </a:p>
          <a:p>
            <a:endParaRPr lang="en-US"/>
          </a:p>
          <a:p>
            <a:endParaRPr lang="en-US"/>
          </a:p>
          <a:p>
            <a:endParaRPr lang="en-US"/>
          </a:p>
          <a:p>
            <a:endParaRPr lang="en-US"/>
          </a:p>
          <a:p>
            <a:endParaRPr lang="en-US"/>
          </a:p>
          <a:p>
            <a:endParaRPr lang="en-US"/>
          </a:p>
          <a:p>
            <a:endParaRPr lang="en-US"/>
          </a:p>
          <a:p>
            <a:pPr indent="0">
              <a:buNone/>
            </a:pP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527" y="2006603"/>
            <a:ext cx="4783836" cy="3276600"/>
          </a:xfrm>
          <a:prstGeom prst="rect">
            <a:avLst/>
          </a:prstGeom>
        </p:spPr>
      </p:pic>
    </p:spTree>
    <p:extLst>
      <p:ext uri="{BB962C8B-B14F-4D97-AF65-F5344CB8AC3E}">
        <p14:creationId xmlns:p14="http://schemas.microsoft.com/office/powerpoint/2010/main" val="1496083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868"/>
            <a:ext cx="7179340" cy="769499"/>
          </a:xfrm>
        </p:spPr>
        <p:txBody>
          <a:bodyPr/>
          <a:lstStyle/>
          <a:p>
            <a:r>
              <a:rPr lang="en-US" dirty="0"/>
              <a:t>Neural Nets in Mid-1980s (2</a:t>
            </a:r>
            <a:r>
              <a:rPr lang="en-US" baseline="30000" dirty="0"/>
              <a:t>nd</a:t>
            </a:r>
            <a:r>
              <a:rPr lang="en-US" dirty="0"/>
              <a:t> Wave)</a:t>
            </a:r>
          </a:p>
        </p:txBody>
      </p:sp>
      <p:sp>
        <p:nvSpPr>
          <p:cNvPr id="3" name="Content Placeholder 2"/>
          <p:cNvSpPr>
            <a:spLocks noGrp="1"/>
          </p:cNvSpPr>
          <p:nvPr>
            <p:ph idx="1"/>
          </p:nvPr>
        </p:nvSpPr>
        <p:spPr/>
        <p:txBody>
          <a:bodyPr/>
          <a:lstStyle/>
          <a:p>
            <a:r>
              <a:rPr lang="en-US"/>
              <a:t>Multi-layer networks</a:t>
            </a:r>
          </a:p>
          <a:p>
            <a:r>
              <a:rPr lang="en-US"/>
              <a:t>Backpropagation algorithm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343" y="2475193"/>
            <a:ext cx="7082971" cy="3474327"/>
          </a:xfrm>
          <a:prstGeom prst="rect">
            <a:avLst/>
          </a:prstGeom>
        </p:spPr>
      </p:pic>
    </p:spTree>
    <p:extLst>
      <p:ext uri="{BB962C8B-B14F-4D97-AF65-F5344CB8AC3E}">
        <p14:creationId xmlns:p14="http://schemas.microsoft.com/office/powerpoint/2010/main" val="9019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DCD8-08B9-034A-B1FE-2BD604C6BC53}"/>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A6C2C65E-E3C8-0240-BB78-1ACD5CE3D17E}"/>
              </a:ext>
            </a:extLst>
          </p:cNvPr>
          <p:cNvSpPr>
            <a:spLocks noGrp="1"/>
          </p:cNvSpPr>
          <p:nvPr>
            <p:ph type="body" idx="1"/>
          </p:nvPr>
        </p:nvSpPr>
        <p:spPr/>
        <p:txBody>
          <a:bodyPr/>
          <a:lstStyle/>
          <a:p>
            <a:r>
              <a:rPr lang="en-US" dirty="0"/>
              <a:t> Motivation</a:t>
            </a:r>
          </a:p>
          <a:p>
            <a:pPr lvl="1"/>
            <a:r>
              <a:rPr lang="en-US" dirty="0"/>
              <a:t> Commercial Applications</a:t>
            </a:r>
          </a:p>
          <a:p>
            <a:r>
              <a:rPr lang="en-US" dirty="0"/>
              <a:t> What is ML?</a:t>
            </a:r>
          </a:p>
          <a:p>
            <a:pPr lvl="1"/>
            <a:r>
              <a:rPr lang="en-US" dirty="0"/>
              <a:t> Problems / Tasks</a:t>
            </a:r>
          </a:p>
          <a:p>
            <a:pPr lvl="1"/>
            <a:r>
              <a:rPr lang="en-US" dirty="0"/>
              <a:t> Solutions / Approaches</a:t>
            </a:r>
          </a:p>
          <a:p>
            <a:r>
              <a:rPr lang="en-US" dirty="0"/>
              <a:t> Machine Learning in Office of Science</a:t>
            </a:r>
          </a:p>
          <a:p>
            <a:r>
              <a:rPr lang="en-US" dirty="0"/>
              <a:t> Machine Learning in Office of Fossil Energy </a:t>
            </a:r>
          </a:p>
        </p:txBody>
      </p:sp>
    </p:spTree>
    <p:extLst>
      <p:ext uri="{BB962C8B-B14F-4D97-AF65-F5344CB8AC3E}">
        <p14:creationId xmlns:p14="http://schemas.microsoft.com/office/powerpoint/2010/main" val="1934718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Nets in 2010s (3</a:t>
            </a:r>
            <a:r>
              <a:rPr lang="en-US" baseline="30000" dirty="0"/>
              <a:t>rd</a:t>
            </a:r>
            <a:r>
              <a:rPr lang="en-US" dirty="0"/>
              <a:t> Wave)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5" y="1593020"/>
            <a:ext cx="9144000" cy="2105054"/>
          </a:xfrm>
          <a:prstGeom prst="rect">
            <a:avLst/>
          </a:prstGeom>
        </p:spPr>
      </p:pic>
    </p:spTree>
    <p:extLst>
      <p:ext uri="{BB962C8B-B14F-4D97-AF65-F5344CB8AC3E}">
        <p14:creationId xmlns:p14="http://schemas.microsoft.com/office/powerpoint/2010/main" val="3647115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Training Convolutional Networks</a:t>
            </a:r>
          </a:p>
        </p:txBody>
      </p:sp>
      <p:sp>
        <p:nvSpPr>
          <p:cNvPr id="4" name="Slide Number Placeholder 3"/>
          <p:cNvSpPr>
            <a:spLocks noGrp="1"/>
          </p:cNvSpPr>
          <p:nvPr>
            <p:ph type="sldNum" idx="12"/>
          </p:nvPr>
        </p:nvSpPr>
        <p:spPr/>
        <p:txBody>
          <a:bodyPr/>
          <a:lstStyle/>
          <a:p>
            <a:pPr marL="0" marR="0" lvl="0" indent="0" algn="ctr" rtl="0">
              <a:spcBef>
                <a:spcPts val="0"/>
              </a:spcBef>
              <a:buSzPct val="25000"/>
              <a:buNone/>
            </a:pPr>
            <a:r>
              <a:rPr lang="en-US" sz="1100" b="0" i="0" u="none" strike="noStrike" cap="none">
                <a:solidFill>
                  <a:srgbClr val="114766"/>
                </a:solidFill>
                <a:latin typeface="Calibri"/>
                <a:ea typeface="Calibri"/>
                <a:cs typeface="Calibri"/>
                <a:sym typeface="Calibri"/>
              </a:rPr>
              <a:t>- </a:t>
            </a:r>
            <a:fld id="{00000000-1234-1234-1234-123412341234}" type="slidenum">
              <a:rPr lang="en-US" sz="1100" b="0" i="0" u="none" strike="noStrike" cap="none" smtClean="0">
                <a:solidFill>
                  <a:srgbClr val="114766"/>
                </a:solidFill>
                <a:latin typeface="Calibri"/>
                <a:ea typeface="Calibri"/>
                <a:cs typeface="Calibri"/>
                <a:sym typeface="Calibri"/>
              </a:rPr>
              <a:t>21</a:t>
            </a:fld>
            <a:r>
              <a:rPr lang="en-US" sz="1100" b="0" i="0" u="none" strike="noStrike" cap="none">
                <a:solidFill>
                  <a:srgbClr val="114766"/>
                </a:solidFill>
                <a:latin typeface="Calibri"/>
                <a:ea typeface="Calibri"/>
                <a:cs typeface="Calibri"/>
                <a:sym typeface="Calibri"/>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0113"/>
            <a:ext cx="8994648" cy="2170176"/>
          </a:xfrm>
          <a:prstGeom prst="rect">
            <a:avLst/>
          </a:prstGeom>
        </p:spPr>
      </p:pic>
      <p:sp>
        <p:nvSpPr>
          <p:cNvPr id="8" name="Text Placeholder 2"/>
          <p:cNvSpPr>
            <a:spLocks noGrp="1"/>
          </p:cNvSpPr>
          <p:nvPr>
            <p:ph type="body" idx="1"/>
          </p:nvPr>
        </p:nvSpPr>
        <p:spPr>
          <a:xfrm>
            <a:off x="0" y="3254047"/>
            <a:ext cx="8229600" cy="1752600"/>
          </a:xfrm>
        </p:spPr>
        <p:txBody>
          <a:bodyPr/>
          <a:lstStyle/>
          <a:p>
            <a:r>
              <a:rPr lang="en-US"/>
              <a:t> Workflow:</a:t>
            </a:r>
          </a:p>
          <a:p>
            <a:pPr marL="1066800" lvl="1" indent="-457200">
              <a:buFont typeface="+mj-lt"/>
              <a:buAutoNum type="arabicPeriod"/>
            </a:pPr>
            <a:r>
              <a:rPr lang="is-IS"/>
              <a:t>Identify training data (images + labels)</a:t>
            </a:r>
          </a:p>
          <a:p>
            <a:pPr marL="1066800" lvl="1" indent="-457200">
              <a:buFont typeface="+mj-lt"/>
              <a:buAutoNum type="arabicPeriod"/>
            </a:pPr>
            <a:r>
              <a:rPr lang="en-US"/>
              <a:t>Converge on hyper-parameters (architecture,</a:t>
            </a:r>
            <a:r>
              <a:rPr lang="is-IS"/>
              <a:t>…)</a:t>
            </a:r>
          </a:p>
          <a:p>
            <a:pPr marL="1066800" lvl="1" indent="-457200">
              <a:buFont typeface="+mj-lt"/>
              <a:buAutoNum type="arabicPeriod"/>
            </a:pPr>
            <a:r>
              <a:rPr lang="is-IS"/>
              <a:t>Random parameter initialization </a:t>
            </a:r>
          </a:p>
          <a:p>
            <a:pPr marL="1066800" lvl="1" indent="-457200">
              <a:buFont typeface="+mj-lt"/>
              <a:buAutoNum type="arabicPeriod"/>
            </a:pPr>
            <a:r>
              <a:rPr lang="is-IS"/>
              <a:t>Forward pass (filter images, make label prediction)</a:t>
            </a:r>
          </a:p>
          <a:p>
            <a:pPr marL="1066800" lvl="1" indent="-457200">
              <a:buFont typeface="+mj-lt"/>
              <a:buAutoNum type="arabicPeriod"/>
            </a:pPr>
            <a:r>
              <a:rPr lang="is-IS"/>
              <a:t>Compute Error</a:t>
            </a:r>
          </a:p>
          <a:p>
            <a:pPr marL="1066800" lvl="1" indent="-457200">
              <a:buFont typeface="+mj-lt"/>
              <a:buAutoNum type="arabicPeriod"/>
            </a:pPr>
            <a:r>
              <a:rPr lang="is-IS"/>
              <a:t>Backward pass (</a:t>
            </a:r>
            <a:r>
              <a:rPr lang="en-US"/>
              <a:t>compute gradients, update parameters)</a:t>
            </a:r>
          </a:p>
          <a:p>
            <a:pPr lvl="1"/>
            <a:r>
              <a:rPr lang="en-US"/>
              <a:t> </a:t>
            </a:r>
          </a:p>
        </p:txBody>
      </p:sp>
    </p:spTree>
    <p:extLst>
      <p:ext uri="{BB962C8B-B14F-4D97-AF65-F5344CB8AC3E}">
        <p14:creationId xmlns:p14="http://schemas.microsoft.com/office/powerpoint/2010/main" val="1556527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ImageNet Architecture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7" y="1295400"/>
            <a:ext cx="9196893" cy="4239768"/>
          </a:xfrm>
          <a:prstGeom prst="rect">
            <a:avLst/>
          </a:prstGeom>
        </p:spPr>
      </p:pic>
    </p:spTree>
    <p:extLst>
      <p:ext uri="{BB962C8B-B14F-4D97-AF65-F5344CB8AC3E}">
        <p14:creationId xmlns:p14="http://schemas.microsoft.com/office/powerpoint/2010/main" val="2386809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DCD8-08B9-034A-B1FE-2BD604C6BC53}"/>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A6C2C65E-E3C8-0240-BB78-1ACD5CE3D17E}"/>
              </a:ext>
            </a:extLst>
          </p:cNvPr>
          <p:cNvSpPr>
            <a:spLocks noGrp="1"/>
          </p:cNvSpPr>
          <p:nvPr>
            <p:ph type="body" idx="1"/>
          </p:nvPr>
        </p:nvSpPr>
        <p:spPr/>
        <p:txBody>
          <a:bodyPr/>
          <a:lstStyle/>
          <a:p>
            <a:r>
              <a:rPr lang="en-US" dirty="0"/>
              <a:t> </a:t>
            </a:r>
            <a:r>
              <a:rPr lang="en-US" dirty="0">
                <a:solidFill>
                  <a:schemeClr val="dk1">
                    <a:alpha val="35000"/>
                  </a:schemeClr>
                </a:solidFill>
              </a:rPr>
              <a:t>Motivation</a:t>
            </a:r>
          </a:p>
          <a:p>
            <a:pPr lvl="1"/>
            <a:r>
              <a:rPr lang="en-US" dirty="0">
                <a:solidFill>
                  <a:schemeClr val="dk1">
                    <a:alpha val="35000"/>
                  </a:schemeClr>
                </a:solidFill>
              </a:rPr>
              <a:t> Commercial Applications</a:t>
            </a:r>
          </a:p>
          <a:p>
            <a:r>
              <a:rPr lang="en-US" dirty="0">
                <a:solidFill>
                  <a:schemeClr val="dk1">
                    <a:alpha val="35000"/>
                  </a:schemeClr>
                </a:solidFill>
              </a:rPr>
              <a:t> What is ML?</a:t>
            </a:r>
          </a:p>
          <a:p>
            <a:pPr lvl="1"/>
            <a:r>
              <a:rPr lang="en-US" dirty="0">
                <a:solidFill>
                  <a:schemeClr val="dk1">
                    <a:alpha val="35000"/>
                  </a:schemeClr>
                </a:solidFill>
              </a:rPr>
              <a:t> Problems / Tasks</a:t>
            </a:r>
          </a:p>
          <a:p>
            <a:pPr lvl="1"/>
            <a:r>
              <a:rPr lang="en-US" dirty="0">
                <a:solidFill>
                  <a:schemeClr val="dk1">
                    <a:alpha val="35000"/>
                  </a:schemeClr>
                </a:solidFill>
              </a:rPr>
              <a:t> Solutions / Approaches</a:t>
            </a:r>
          </a:p>
          <a:p>
            <a:r>
              <a:rPr lang="en-US" dirty="0"/>
              <a:t> Machine Learning in Office of Science</a:t>
            </a:r>
          </a:p>
          <a:p>
            <a:r>
              <a:rPr lang="en-US" dirty="0">
                <a:solidFill>
                  <a:schemeClr val="dk1">
                    <a:alpha val="35000"/>
                  </a:schemeClr>
                </a:solidFill>
              </a:rPr>
              <a:t> Machine Learning in Office of Fossil Energy </a:t>
            </a:r>
          </a:p>
        </p:txBody>
      </p:sp>
    </p:spTree>
    <p:extLst>
      <p:ext uri="{BB962C8B-B14F-4D97-AF65-F5344CB8AC3E}">
        <p14:creationId xmlns:p14="http://schemas.microsoft.com/office/powerpoint/2010/main" val="221864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162838" y="466458"/>
            <a:ext cx="7328263" cy="577200"/>
          </a:xfrm>
          <a:prstGeom prst="rect">
            <a:avLst/>
          </a:prstGeom>
        </p:spPr>
        <p:txBody>
          <a:bodyPr wrap="square" lIns="91425" tIns="91425" rIns="91425" bIns="91425" anchor="b" anchorCtr="0">
            <a:noAutofit/>
          </a:bodyPr>
          <a:lstStyle/>
          <a:p>
            <a:r>
              <a:rPr lang="en" sz="2800" dirty="0"/>
              <a:t>DOE Exascale Requirements Reviews</a:t>
            </a:r>
          </a:p>
        </p:txBody>
      </p:sp>
      <p:sp>
        <p:nvSpPr>
          <p:cNvPr id="426" name="Shape 426"/>
          <p:cNvSpPr txBox="1">
            <a:spLocks noGrp="1"/>
          </p:cNvSpPr>
          <p:nvPr>
            <p:ph type="body" idx="1"/>
          </p:nvPr>
        </p:nvSpPr>
        <p:spPr>
          <a:xfrm>
            <a:off x="211996" y="1383959"/>
            <a:ext cx="5015700" cy="3623100"/>
          </a:xfrm>
          <a:prstGeom prst="rect">
            <a:avLst/>
          </a:prstGeom>
        </p:spPr>
        <p:txBody>
          <a:bodyPr wrap="square" lIns="91425" tIns="91425" rIns="91425" bIns="91425" anchor="t" anchorCtr="0">
            <a:noAutofit/>
          </a:bodyPr>
          <a:lstStyle/>
          <a:p>
            <a:pPr marL="0" indent="0">
              <a:spcBef>
                <a:spcPts val="0"/>
              </a:spcBef>
              <a:buNone/>
            </a:pPr>
            <a:endParaRPr sz="2400" b="1" dirty="0"/>
          </a:p>
          <a:p>
            <a:pPr marL="457200" indent="-381000">
              <a:spcBef>
                <a:spcPts val="0"/>
              </a:spcBef>
              <a:buSzPct val="100000"/>
            </a:pPr>
            <a:r>
              <a:rPr lang="en-US" sz="2400" b="1" dirty="0">
                <a:solidFill>
                  <a:schemeClr val="tx1"/>
                </a:solidFill>
              </a:rPr>
              <a:t>Broad input from </a:t>
            </a:r>
            <a:r>
              <a:rPr lang="en" sz="2400" b="1" dirty="0">
                <a:solidFill>
                  <a:schemeClr val="tx1"/>
                </a:solidFill>
              </a:rPr>
              <a:t>DOE experimental facilities</a:t>
            </a:r>
          </a:p>
          <a:p>
            <a:pPr marL="0" indent="0">
              <a:spcBef>
                <a:spcPts val="0"/>
              </a:spcBef>
              <a:buNone/>
            </a:pPr>
            <a:endParaRPr sz="2400" b="1" dirty="0">
              <a:solidFill>
                <a:schemeClr val="tx1"/>
              </a:solidFill>
            </a:endParaRPr>
          </a:p>
          <a:p>
            <a:pPr marL="457200" indent="-381000">
              <a:spcBef>
                <a:spcPts val="0"/>
              </a:spcBef>
              <a:buSzPct val="100000"/>
            </a:pPr>
            <a:r>
              <a:rPr lang="en" sz="2400" b="1" dirty="0">
                <a:solidFill>
                  <a:schemeClr val="tx1"/>
                </a:solidFill>
              </a:rPr>
              <a:t>Focused on the exascale ‘ecosystem’, beyond compute</a:t>
            </a:r>
            <a:endParaRPr lang="en-US" sz="2400" b="1" dirty="0">
              <a:solidFill>
                <a:schemeClr val="tx1"/>
              </a:solidFill>
            </a:endParaRPr>
          </a:p>
          <a:p>
            <a:pPr marL="457200" indent="-381000">
              <a:spcBef>
                <a:spcPts val="0"/>
              </a:spcBef>
              <a:buSzPct val="100000"/>
            </a:pPr>
            <a:endParaRPr lang="en-US" sz="2400" b="1" dirty="0">
              <a:solidFill>
                <a:schemeClr val="tx1"/>
              </a:solidFill>
            </a:endParaRPr>
          </a:p>
          <a:p>
            <a:pPr marL="457200" indent="-381000">
              <a:spcBef>
                <a:spcPts val="0"/>
              </a:spcBef>
              <a:buSzPct val="100000"/>
            </a:pPr>
            <a:r>
              <a:rPr lang="en-US" sz="2400" b="1" dirty="0">
                <a:solidFill>
                  <a:schemeClr val="tx1"/>
                </a:solidFill>
              </a:rPr>
              <a:t>Machine Learning called out as an important cross-cut theme</a:t>
            </a:r>
            <a:endParaRPr lang="en" sz="2400" b="1" dirty="0">
              <a:solidFill>
                <a:schemeClr val="tx1"/>
              </a:solidFill>
            </a:endParaRPr>
          </a:p>
          <a:p>
            <a:pPr marL="0" indent="0">
              <a:spcBef>
                <a:spcPts val="0"/>
              </a:spcBef>
              <a:buNone/>
            </a:pPr>
            <a:endParaRPr sz="2400" b="1" dirty="0"/>
          </a:p>
        </p:txBody>
      </p:sp>
      <p:pic>
        <p:nvPicPr>
          <p:cNvPr id="427" name="Shape 427" descr="RR.png"/>
          <p:cNvPicPr preferRelativeResize="0"/>
          <p:nvPr/>
        </p:nvPicPr>
        <p:blipFill>
          <a:blip r:embed="rId3">
            <a:alphaModFix/>
          </a:blip>
          <a:stretch>
            <a:fillRect/>
          </a:stretch>
        </p:blipFill>
        <p:spPr>
          <a:xfrm>
            <a:off x="5298942" y="1408668"/>
            <a:ext cx="3684425" cy="4055575"/>
          </a:xfrm>
          <a:prstGeom prst="rect">
            <a:avLst/>
          </a:prstGeom>
          <a:noFill/>
          <a:ln>
            <a:noFill/>
          </a:ln>
        </p:spPr>
      </p:pic>
    </p:spTree>
    <p:extLst>
      <p:ext uri="{BB962C8B-B14F-4D97-AF65-F5344CB8AC3E}">
        <p14:creationId xmlns:p14="http://schemas.microsoft.com/office/powerpoint/2010/main" val="1185156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416679" y="1999726"/>
          <a:ext cx="7489815" cy="4684408"/>
        </p:xfrm>
        <a:graphic>
          <a:graphicData uri="http://schemas.openxmlformats.org/drawingml/2006/table">
            <a:tbl>
              <a:tblPr firstRow="1" bandRow="1">
                <a:tableStyleId>{69CF1AB2-1976-4502-BF36-3FF5EA218861}</a:tableStyleId>
              </a:tblPr>
              <a:tblGrid>
                <a:gridCol w="899009">
                  <a:extLst>
                    <a:ext uri="{9D8B030D-6E8A-4147-A177-3AD203B41FA5}">
                      <a16:colId xmlns:a16="http://schemas.microsoft.com/office/drawing/2014/main" val="20000"/>
                    </a:ext>
                  </a:extLst>
                </a:gridCol>
                <a:gridCol w="938151">
                  <a:extLst>
                    <a:ext uri="{9D8B030D-6E8A-4147-A177-3AD203B41FA5}">
                      <a16:colId xmlns:a16="http://schemas.microsoft.com/office/drawing/2014/main" val="20001"/>
                    </a:ext>
                  </a:extLst>
                </a:gridCol>
                <a:gridCol w="724395">
                  <a:extLst>
                    <a:ext uri="{9D8B030D-6E8A-4147-A177-3AD203B41FA5}">
                      <a16:colId xmlns:a16="http://schemas.microsoft.com/office/drawing/2014/main" val="20002"/>
                    </a:ext>
                  </a:extLst>
                </a:gridCol>
                <a:gridCol w="748145">
                  <a:extLst>
                    <a:ext uri="{9D8B030D-6E8A-4147-A177-3AD203B41FA5}">
                      <a16:colId xmlns:a16="http://schemas.microsoft.com/office/drawing/2014/main" val="20003"/>
                    </a:ext>
                  </a:extLst>
                </a:gridCol>
                <a:gridCol w="855024">
                  <a:extLst>
                    <a:ext uri="{9D8B030D-6E8A-4147-A177-3AD203B41FA5}">
                      <a16:colId xmlns:a16="http://schemas.microsoft.com/office/drawing/2014/main" val="20004"/>
                    </a:ext>
                  </a:extLst>
                </a:gridCol>
                <a:gridCol w="724394">
                  <a:extLst>
                    <a:ext uri="{9D8B030D-6E8A-4147-A177-3AD203B41FA5}">
                      <a16:colId xmlns:a16="http://schemas.microsoft.com/office/drawing/2014/main" val="20005"/>
                    </a:ext>
                  </a:extLst>
                </a:gridCol>
                <a:gridCol w="878774">
                  <a:extLst>
                    <a:ext uri="{9D8B030D-6E8A-4147-A177-3AD203B41FA5}">
                      <a16:colId xmlns:a16="http://schemas.microsoft.com/office/drawing/2014/main" val="20006"/>
                    </a:ext>
                  </a:extLst>
                </a:gridCol>
                <a:gridCol w="736271">
                  <a:extLst>
                    <a:ext uri="{9D8B030D-6E8A-4147-A177-3AD203B41FA5}">
                      <a16:colId xmlns:a16="http://schemas.microsoft.com/office/drawing/2014/main" val="20007"/>
                    </a:ext>
                  </a:extLst>
                </a:gridCol>
                <a:gridCol w="985652">
                  <a:extLst>
                    <a:ext uri="{9D8B030D-6E8A-4147-A177-3AD203B41FA5}">
                      <a16:colId xmlns:a16="http://schemas.microsoft.com/office/drawing/2014/main" val="20008"/>
                    </a:ext>
                  </a:extLst>
                </a:gridCol>
              </a:tblGrid>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0"/>
                  </a:ext>
                </a:extLst>
              </a:tr>
              <a:tr h="585551">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1"/>
                  </a:ext>
                </a:extLst>
              </a:tr>
              <a:tr h="585551">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2"/>
                  </a:ext>
                </a:extLst>
              </a:tr>
              <a:tr h="585551">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extLst>
                  <a:ext uri="{0D108BD9-81ED-4DB2-BD59-A6C34878D82A}">
                    <a16:rowId xmlns:a16="http://schemas.microsoft.com/office/drawing/2014/main" val="10003"/>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4"/>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5"/>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6"/>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extLst>
                  <a:ext uri="{0D108BD9-81ED-4DB2-BD59-A6C34878D82A}">
                    <a16:rowId xmlns:a16="http://schemas.microsoft.com/office/drawing/2014/main" val="10007"/>
                  </a:ext>
                </a:extLst>
              </a:tr>
            </a:tbl>
          </a:graphicData>
        </a:graphic>
      </p:graphicFrame>
      <p:graphicFrame>
        <p:nvGraphicFramePr>
          <p:cNvPr id="5" name="Table 4"/>
          <p:cNvGraphicFramePr>
            <a:graphicFrameLocks noGrp="1"/>
          </p:cNvGraphicFramePr>
          <p:nvPr>
            <p:extLst/>
          </p:nvPr>
        </p:nvGraphicFramePr>
        <p:xfrm>
          <a:off x="83543" y="1999726"/>
          <a:ext cx="1333133" cy="4684408"/>
        </p:xfrm>
        <a:graphic>
          <a:graphicData uri="http://schemas.openxmlformats.org/drawingml/2006/table">
            <a:tbl>
              <a:tblPr firstRow="1" bandRow="1">
                <a:tableStyleId>{22838BEF-8BB2-4498-84A7-C5851F593DF1}</a:tableStyleId>
              </a:tblPr>
              <a:tblGrid>
                <a:gridCol w="1333133">
                  <a:extLst>
                    <a:ext uri="{9D8B030D-6E8A-4147-A177-3AD203B41FA5}">
                      <a16:colId xmlns:a16="http://schemas.microsoft.com/office/drawing/2014/main" val="20000"/>
                    </a:ext>
                  </a:extLst>
                </a:gridCol>
              </a:tblGrid>
              <a:tr h="585551">
                <a:tc>
                  <a:txBody>
                    <a:bodyPr/>
                    <a:lstStyle/>
                    <a:p>
                      <a:r>
                        <a:rPr lang="en-US" sz="1400" b="1" dirty="0"/>
                        <a:t>Classification</a:t>
                      </a:r>
                    </a:p>
                  </a:txBody>
                  <a:tcPr anchor="ctr"/>
                </a:tc>
                <a:extLst>
                  <a:ext uri="{0D108BD9-81ED-4DB2-BD59-A6C34878D82A}">
                    <a16:rowId xmlns:a16="http://schemas.microsoft.com/office/drawing/2014/main" val="10000"/>
                  </a:ext>
                </a:extLst>
              </a:tr>
              <a:tr h="585551">
                <a:tc>
                  <a:txBody>
                    <a:bodyPr/>
                    <a:lstStyle/>
                    <a:p>
                      <a:r>
                        <a:rPr lang="en-US" sz="1400" b="1" dirty="0"/>
                        <a:t>Regression</a:t>
                      </a:r>
                    </a:p>
                  </a:txBody>
                  <a:tcPr anchor="ctr"/>
                </a:tc>
                <a:extLst>
                  <a:ext uri="{0D108BD9-81ED-4DB2-BD59-A6C34878D82A}">
                    <a16:rowId xmlns:a16="http://schemas.microsoft.com/office/drawing/2014/main" val="10001"/>
                  </a:ext>
                </a:extLst>
              </a:tr>
              <a:tr h="585551">
                <a:tc>
                  <a:txBody>
                    <a:bodyPr/>
                    <a:lstStyle/>
                    <a:p>
                      <a:r>
                        <a:rPr lang="en-US" sz="1400" b="1" dirty="0"/>
                        <a:t>Clustering</a:t>
                      </a:r>
                    </a:p>
                  </a:txBody>
                  <a:tcPr anchor="ctr"/>
                </a:tc>
                <a:extLst>
                  <a:ext uri="{0D108BD9-81ED-4DB2-BD59-A6C34878D82A}">
                    <a16:rowId xmlns:a16="http://schemas.microsoft.com/office/drawing/2014/main" val="10002"/>
                  </a:ext>
                </a:extLst>
              </a:tr>
              <a:tr h="585551">
                <a:tc>
                  <a:txBody>
                    <a:bodyPr/>
                    <a:lstStyle/>
                    <a:p>
                      <a:r>
                        <a:rPr lang="en-US" sz="1400" b="1" dirty="0"/>
                        <a:t>Dimensionality</a:t>
                      </a:r>
                      <a:r>
                        <a:rPr lang="en-US" sz="1400" b="1" baseline="0" dirty="0"/>
                        <a:t> Reduction</a:t>
                      </a:r>
                      <a:endParaRPr lang="en-US" sz="1400" b="1" dirty="0"/>
                    </a:p>
                  </a:txBody>
                  <a:tcPr anchor="ctr"/>
                </a:tc>
                <a:extLst>
                  <a:ext uri="{0D108BD9-81ED-4DB2-BD59-A6C34878D82A}">
                    <a16:rowId xmlns:a16="http://schemas.microsoft.com/office/drawing/2014/main" val="10003"/>
                  </a:ext>
                </a:extLst>
              </a:tr>
              <a:tr h="585551">
                <a:tc>
                  <a:txBody>
                    <a:bodyPr/>
                    <a:lstStyle/>
                    <a:p>
                      <a:r>
                        <a:rPr lang="en-US" sz="1400" b="1" baseline="0" dirty="0"/>
                        <a:t>Surrogate Models</a:t>
                      </a:r>
                      <a:endParaRPr lang="en-US" sz="1400" b="1" dirty="0"/>
                    </a:p>
                  </a:txBody>
                  <a:tcPr anchor="ctr"/>
                </a:tc>
                <a:extLst>
                  <a:ext uri="{0D108BD9-81ED-4DB2-BD59-A6C34878D82A}">
                    <a16:rowId xmlns:a16="http://schemas.microsoft.com/office/drawing/2014/main" val="10004"/>
                  </a:ext>
                </a:extLst>
              </a:tr>
              <a:tr h="585551">
                <a:tc>
                  <a:txBody>
                    <a:bodyPr/>
                    <a:lstStyle/>
                    <a:p>
                      <a:r>
                        <a:rPr lang="en-US" sz="1400" b="1" dirty="0"/>
                        <a:t>Design of Experiments</a:t>
                      </a:r>
                    </a:p>
                  </a:txBody>
                  <a:tcPr anchor="ctr"/>
                </a:tc>
                <a:extLst>
                  <a:ext uri="{0D108BD9-81ED-4DB2-BD59-A6C34878D82A}">
                    <a16:rowId xmlns:a16="http://schemas.microsoft.com/office/drawing/2014/main" val="10005"/>
                  </a:ext>
                </a:extLst>
              </a:tr>
              <a:tr h="585551">
                <a:tc>
                  <a:txBody>
                    <a:bodyPr/>
                    <a:lstStyle/>
                    <a:p>
                      <a:r>
                        <a:rPr lang="en-US" sz="1400" b="1" dirty="0"/>
                        <a:t>Feature Learning</a:t>
                      </a:r>
                    </a:p>
                  </a:txBody>
                  <a:tcPr anchor="ctr"/>
                </a:tc>
                <a:extLst>
                  <a:ext uri="{0D108BD9-81ED-4DB2-BD59-A6C34878D82A}">
                    <a16:rowId xmlns:a16="http://schemas.microsoft.com/office/drawing/2014/main" val="10006"/>
                  </a:ext>
                </a:extLst>
              </a:tr>
              <a:tr h="585551">
                <a:tc>
                  <a:txBody>
                    <a:bodyPr/>
                    <a:lstStyle/>
                    <a:p>
                      <a:r>
                        <a:rPr lang="en-US" sz="1400" b="1" dirty="0"/>
                        <a:t>Anomaly Detection</a:t>
                      </a:r>
                    </a:p>
                  </a:txBody>
                  <a:tcPr anchor="ct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nvPr>
        </p:nvGraphicFramePr>
        <p:xfrm>
          <a:off x="1416677" y="-1"/>
          <a:ext cx="7501691" cy="1999728"/>
        </p:xfrm>
        <a:graphic>
          <a:graphicData uri="http://schemas.openxmlformats.org/drawingml/2006/table">
            <a:tbl>
              <a:tblPr firstRow="1" bandRow="1">
                <a:tableStyleId>{22838BEF-8BB2-4498-84A7-C5851F593DF1}</a:tableStyleId>
              </a:tblPr>
              <a:tblGrid>
                <a:gridCol w="914341">
                  <a:extLst>
                    <a:ext uri="{9D8B030D-6E8A-4147-A177-3AD203B41FA5}">
                      <a16:colId xmlns:a16="http://schemas.microsoft.com/office/drawing/2014/main" val="20000"/>
                    </a:ext>
                  </a:extLst>
                </a:gridCol>
                <a:gridCol w="930416">
                  <a:extLst>
                    <a:ext uri="{9D8B030D-6E8A-4147-A177-3AD203B41FA5}">
                      <a16:colId xmlns:a16="http://schemas.microsoft.com/office/drawing/2014/main" val="20001"/>
                    </a:ext>
                  </a:extLst>
                </a:gridCol>
                <a:gridCol w="724939">
                  <a:extLst>
                    <a:ext uri="{9D8B030D-6E8A-4147-A177-3AD203B41FA5}">
                      <a16:colId xmlns:a16="http://schemas.microsoft.com/office/drawing/2014/main" val="20002"/>
                    </a:ext>
                  </a:extLst>
                </a:gridCol>
                <a:gridCol w="739965">
                  <a:extLst>
                    <a:ext uri="{9D8B030D-6E8A-4147-A177-3AD203B41FA5}">
                      <a16:colId xmlns:a16="http://schemas.microsoft.com/office/drawing/2014/main" val="20003"/>
                    </a:ext>
                  </a:extLst>
                </a:gridCol>
                <a:gridCol w="854935">
                  <a:extLst>
                    <a:ext uri="{9D8B030D-6E8A-4147-A177-3AD203B41FA5}">
                      <a16:colId xmlns:a16="http://schemas.microsoft.com/office/drawing/2014/main" val="20004"/>
                    </a:ext>
                  </a:extLst>
                </a:gridCol>
                <a:gridCol w="724524">
                  <a:extLst>
                    <a:ext uri="{9D8B030D-6E8A-4147-A177-3AD203B41FA5}">
                      <a16:colId xmlns:a16="http://schemas.microsoft.com/office/drawing/2014/main" val="20005"/>
                    </a:ext>
                  </a:extLst>
                </a:gridCol>
                <a:gridCol w="875793">
                  <a:extLst>
                    <a:ext uri="{9D8B030D-6E8A-4147-A177-3AD203B41FA5}">
                      <a16:colId xmlns:a16="http://schemas.microsoft.com/office/drawing/2014/main" val="20006"/>
                    </a:ext>
                  </a:extLst>
                </a:gridCol>
                <a:gridCol w="744333">
                  <a:extLst>
                    <a:ext uri="{9D8B030D-6E8A-4147-A177-3AD203B41FA5}">
                      <a16:colId xmlns:a16="http://schemas.microsoft.com/office/drawing/2014/main" val="20007"/>
                    </a:ext>
                  </a:extLst>
                </a:gridCol>
                <a:gridCol w="992445">
                  <a:extLst>
                    <a:ext uri="{9D8B030D-6E8A-4147-A177-3AD203B41FA5}">
                      <a16:colId xmlns:a16="http://schemas.microsoft.com/office/drawing/2014/main" val="20008"/>
                    </a:ext>
                  </a:extLst>
                </a:gridCol>
              </a:tblGrid>
              <a:tr h="999864">
                <a:tc gridSpan="3">
                  <a:txBody>
                    <a:bodyPr/>
                    <a:lstStyle/>
                    <a:p>
                      <a:pPr algn="ctr"/>
                      <a:endParaRPr lang="en-US" dirty="0"/>
                    </a:p>
                    <a:p>
                      <a:pPr algn="ctr"/>
                      <a:r>
                        <a:rPr lang="en-US" dirty="0"/>
                        <a:t>HEP</a:t>
                      </a:r>
                    </a:p>
                  </a:txBody>
                  <a:tcPr/>
                </a:tc>
                <a:tc hMerge="1">
                  <a:txBody>
                    <a:bodyPr/>
                    <a:lstStyle/>
                    <a:p>
                      <a:endParaRPr lang="en-US" dirty="0"/>
                    </a:p>
                  </a:txBody>
                  <a:tcPr vert="vert270"/>
                </a:tc>
                <a:tc hMerge="1">
                  <a:txBody>
                    <a:bodyPr/>
                    <a:lstStyle/>
                    <a:p>
                      <a:endParaRPr lang="en-US" dirty="0"/>
                    </a:p>
                  </a:txBody>
                  <a:tcPr vert="vert270"/>
                </a:tc>
                <a:tc gridSpan="2">
                  <a:txBody>
                    <a:bodyPr/>
                    <a:lstStyle/>
                    <a:p>
                      <a:endParaRPr lang="en-US" dirty="0"/>
                    </a:p>
                    <a:p>
                      <a:pPr algn="ctr"/>
                      <a:r>
                        <a:rPr lang="en-US" dirty="0"/>
                        <a:t>BER</a:t>
                      </a:r>
                    </a:p>
                  </a:txBody>
                  <a:tcPr/>
                </a:tc>
                <a:tc hMerge="1">
                  <a:txBody>
                    <a:bodyPr/>
                    <a:lstStyle/>
                    <a:p>
                      <a:endParaRPr lang="en-US" dirty="0"/>
                    </a:p>
                  </a:txBody>
                  <a:tcPr vert="vert270"/>
                </a:tc>
                <a:tc gridSpan="2">
                  <a:txBody>
                    <a:bodyPr/>
                    <a:lstStyle/>
                    <a:p>
                      <a:pPr algn="ctr"/>
                      <a:endParaRPr lang="en-US" dirty="0"/>
                    </a:p>
                    <a:p>
                      <a:pPr algn="ctr"/>
                      <a:r>
                        <a:rPr lang="en-US" dirty="0"/>
                        <a:t>BES</a:t>
                      </a:r>
                    </a:p>
                  </a:txBody>
                  <a:tcPr/>
                </a:tc>
                <a:tc hMerge="1">
                  <a:txBody>
                    <a:bodyPr/>
                    <a:lstStyle/>
                    <a:p>
                      <a:endParaRPr lang="en-US" dirty="0"/>
                    </a:p>
                  </a:txBody>
                  <a:tcPr vert="vert270"/>
                </a:tc>
                <a:tc>
                  <a:txBody>
                    <a:bodyPr/>
                    <a:lstStyle/>
                    <a:p>
                      <a:pPr algn="ctr"/>
                      <a:endParaRPr lang="en-US" sz="1400" dirty="0"/>
                    </a:p>
                    <a:p>
                      <a:pPr algn="ctr"/>
                      <a:r>
                        <a:rPr lang="en-US" sz="1800" dirty="0"/>
                        <a:t>NP</a:t>
                      </a:r>
                    </a:p>
                  </a:txBody>
                  <a:tcPr/>
                </a:tc>
                <a:tc>
                  <a:txBody>
                    <a:bodyPr/>
                    <a:lstStyle/>
                    <a:p>
                      <a:pPr algn="ctr"/>
                      <a:endParaRPr lang="en-US" sz="1400" dirty="0"/>
                    </a:p>
                    <a:p>
                      <a:pPr algn="ctr"/>
                      <a:r>
                        <a:rPr lang="en-US" sz="1800" dirty="0"/>
                        <a:t>FES</a:t>
                      </a:r>
                    </a:p>
                  </a:txBody>
                  <a:tcPr/>
                </a:tc>
                <a:extLst>
                  <a:ext uri="{0D108BD9-81ED-4DB2-BD59-A6C34878D82A}">
                    <a16:rowId xmlns:a16="http://schemas.microsoft.com/office/drawing/2014/main" val="10000"/>
                  </a:ext>
                </a:extLst>
              </a:tr>
              <a:tr h="999864">
                <a:tc>
                  <a:txBody>
                    <a:bodyPr/>
                    <a:lstStyle/>
                    <a:p>
                      <a:r>
                        <a:rPr lang="en-US" sz="1200" dirty="0"/>
                        <a:t>Astronomy</a:t>
                      </a:r>
                    </a:p>
                  </a:txBody>
                  <a:tcPr/>
                </a:tc>
                <a:tc>
                  <a:txBody>
                    <a:bodyPr/>
                    <a:lstStyle/>
                    <a:p>
                      <a:r>
                        <a:rPr lang="en-US" sz="1200" dirty="0"/>
                        <a:t>Cosmology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Particle</a:t>
                      </a:r>
                      <a:r>
                        <a:rPr lang="en-US" sz="1200" baseline="0" dirty="0"/>
                        <a:t> Physics</a:t>
                      </a:r>
                      <a:endParaRPr lang="en-US" sz="1200" dirty="0"/>
                    </a:p>
                  </a:txBody>
                  <a:tcPr/>
                </a:tc>
                <a:tc>
                  <a:txBody>
                    <a:bodyPr/>
                    <a:lstStyle/>
                    <a:p>
                      <a:r>
                        <a:rPr lang="en-US" sz="1200" dirty="0"/>
                        <a:t>Climate</a:t>
                      </a:r>
                    </a:p>
                  </a:txBody>
                  <a:tcPr/>
                </a:tc>
                <a:tc>
                  <a:txBody>
                    <a:bodyPr/>
                    <a:lstStyle/>
                    <a:p>
                      <a:r>
                        <a:rPr lang="en-US" sz="1200" dirty="0"/>
                        <a:t>Genomics</a:t>
                      </a:r>
                    </a:p>
                  </a:txBody>
                  <a:tcPr/>
                </a:tc>
                <a:tc>
                  <a:txBody>
                    <a:bodyPr/>
                    <a:lstStyle/>
                    <a:p>
                      <a:r>
                        <a:rPr lang="en-US" sz="1200" dirty="0"/>
                        <a:t>Light</a:t>
                      </a:r>
                      <a:r>
                        <a:rPr lang="en-US" sz="1200" baseline="0" dirty="0"/>
                        <a:t> Sources</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Materials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Particle</a:t>
                      </a:r>
                      <a:r>
                        <a:rPr lang="en-US" sz="1200" baseline="0" dirty="0"/>
                        <a:t> Colliders</a:t>
                      </a:r>
                      <a:endParaRPr lang="en-US" sz="1200" dirty="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Plasma Physics</a:t>
                      </a:r>
                    </a:p>
                    <a:p>
                      <a:endParaRPr lang="en-US" sz="12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11273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17934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 name="Picture 3" descr="Problem3-2_a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77280"/>
          </a:xfrm>
          <a:prstGeom prst="rect">
            <a:avLst/>
          </a:prstGeom>
        </p:spPr>
      </p:pic>
      <p:sp>
        <p:nvSpPr>
          <p:cNvPr id="2" name="Title 1"/>
          <p:cNvSpPr>
            <a:spLocks noGrp="1"/>
          </p:cNvSpPr>
          <p:nvPr>
            <p:ph type="ctrTitle"/>
          </p:nvPr>
        </p:nvSpPr>
        <p:spPr>
          <a:xfrm>
            <a:off x="1399032" y="483421"/>
            <a:ext cx="7772400" cy="1278664"/>
          </a:xfrm>
        </p:spPr>
        <p:txBody>
          <a:bodyPr lIns="0" tIns="0" rIns="0" bIns="0" anchor="t" anchorCtr="0">
            <a:noAutofit/>
          </a:bodyPr>
          <a:lstStyle/>
          <a:p>
            <a:pPr indent="-514350" algn="l"/>
            <a:r>
              <a:rPr lang="en-US" sz="3600" dirty="0"/>
              <a:t>Characterizing Extreme Weather in a Changing Climate</a:t>
            </a:r>
          </a:p>
        </p:txBody>
      </p:sp>
      <p:sp>
        <p:nvSpPr>
          <p:cNvPr id="5" name="TextBox 4"/>
          <p:cNvSpPr txBox="1"/>
          <p:nvPr/>
        </p:nvSpPr>
        <p:spPr>
          <a:xfrm>
            <a:off x="466344" y="378481"/>
            <a:ext cx="928727" cy="109341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7DD570"/>
                </a:solidFill>
                <a:effectLst/>
                <a:uLnTx/>
                <a:uFillTx/>
                <a:latin typeface="Helvetica Neue Bold Condensed"/>
                <a:cs typeface="Helvetica Neue Bold Condensed"/>
                <a:sym typeface="Arial"/>
              </a:rPr>
              <a:t>1</a:t>
            </a:r>
          </a:p>
        </p:txBody>
      </p:sp>
    </p:spTree>
    <p:extLst>
      <p:ext uri="{BB962C8B-B14F-4D97-AF65-F5344CB8AC3E}">
        <p14:creationId xmlns:p14="http://schemas.microsoft.com/office/powerpoint/2010/main" val="67394353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Science Tasks</a:t>
            </a: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100" b="0" i="0" u="none" strike="noStrike" kern="0" cap="none" spc="0" normalizeH="0" baseline="0" noProof="0">
                <a:ln>
                  <a:noFill/>
                </a:ln>
                <a:solidFill>
                  <a:srgbClr val="114766"/>
                </a:solidFill>
                <a:effectLst/>
                <a:uLnTx/>
                <a:uFillTx/>
                <a:latin typeface="Calibri"/>
                <a:ea typeface="Calibri"/>
                <a:cs typeface="Calibri"/>
                <a:sym typeface="Calibri"/>
              </a:rPr>
              <a:t>- </a:t>
            </a:r>
            <a:fld id="{00000000-1234-1234-1234-123412341234}" type="slidenum">
              <a:rPr kumimoji="0" lang="en-US" sz="1100" b="0" i="0" u="none" strike="noStrike" kern="0" cap="none" spc="0" normalizeH="0" baseline="0" noProof="0" smtClean="0">
                <a:ln>
                  <a:noFill/>
                </a:ln>
                <a:solidFill>
                  <a:srgbClr val="114766"/>
                </a:solidFill>
                <a:effectLst/>
                <a:uLnTx/>
                <a:uFillTx/>
                <a:latin typeface="Calibri"/>
                <a:ea typeface="Calibri"/>
                <a:cs typeface="Calibri"/>
                <a:sym typeface="Calibri"/>
              </a:rPr>
              <a:pPr marL="0" marR="0" lvl="0" indent="0" algn="ctr" defTabSz="914400" rtl="0" eaLnBrk="1" fontAlgn="auto" latinLnBrk="0" hangingPunct="1">
                <a:lnSpc>
                  <a:spcPct val="100000"/>
                </a:lnSpc>
                <a:spcBef>
                  <a:spcPts val="0"/>
                </a:spcBef>
                <a:spcAft>
                  <a:spcPts val="0"/>
                </a:spcAft>
                <a:buClrTx/>
                <a:buSzPct val="25000"/>
                <a:buFontTx/>
                <a:buNone/>
                <a:tabLst/>
                <a:defRPr/>
              </a:pPr>
              <a:t>27</a:t>
            </a:fld>
            <a:r>
              <a:rPr kumimoji="0" lang="en-US" sz="1100" b="0" i="0" u="none" strike="noStrike" kern="0" cap="none" spc="0" normalizeH="0" baseline="0" noProof="0">
                <a:ln>
                  <a:noFill/>
                </a:ln>
                <a:solidFill>
                  <a:srgbClr val="114766"/>
                </a:solidFill>
                <a:effectLst/>
                <a:uLnTx/>
                <a:uFillTx/>
                <a:latin typeface="Calibri"/>
                <a:ea typeface="Calibri"/>
                <a:cs typeface="Calibri"/>
                <a:sym typeface="Calibri"/>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 y="1086612"/>
            <a:ext cx="8924544" cy="3712464"/>
          </a:xfrm>
          <a:prstGeom prst="rect">
            <a:avLst/>
          </a:prstGeom>
        </p:spPr>
      </p:pic>
      <p:sp>
        <p:nvSpPr>
          <p:cNvPr id="3" name="Rectangle 2"/>
          <p:cNvSpPr/>
          <p:nvPr/>
        </p:nvSpPr>
        <p:spPr>
          <a:xfrm>
            <a:off x="-32512" y="3621024"/>
            <a:ext cx="9058656" cy="11780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44" y="3989832"/>
            <a:ext cx="1193800" cy="1206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5042" y="3964690"/>
            <a:ext cx="1202662" cy="123164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751" y="3771776"/>
            <a:ext cx="2415935" cy="189327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2346" y="3798171"/>
            <a:ext cx="2370349" cy="1866880"/>
          </a:xfrm>
          <a:prstGeom prst="rect">
            <a:avLst/>
          </a:prstGeom>
        </p:spPr>
      </p:pic>
    </p:spTree>
    <p:extLst>
      <p:ext uri="{BB962C8B-B14F-4D97-AF65-F5344CB8AC3E}">
        <p14:creationId xmlns:p14="http://schemas.microsoft.com/office/powerpoint/2010/main" val="1097566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55470" y="1199465"/>
          <a:ext cx="8336987" cy="2459168"/>
        </p:xfrm>
        <a:graphic>
          <a:graphicData uri="http://schemas.openxmlformats.org/drawingml/2006/table">
            <a:tbl>
              <a:tblPr firstRow="1" bandRow="1">
                <a:tableStyleId>{5A111915-BE36-4E01-A7E5-04B1672EAD32}</a:tableStyleId>
              </a:tblPr>
              <a:tblGrid>
                <a:gridCol w="2119870">
                  <a:extLst>
                    <a:ext uri="{9D8B030D-6E8A-4147-A177-3AD203B41FA5}">
                      <a16:colId xmlns:a16="http://schemas.microsoft.com/office/drawing/2014/main" val="20000"/>
                    </a:ext>
                  </a:extLst>
                </a:gridCol>
                <a:gridCol w="1443547">
                  <a:extLst>
                    <a:ext uri="{9D8B030D-6E8A-4147-A177-3AD203B41FA5}">
                      <a16:colId xmlns:a16="http://schemas.microsoft.com/office/drawing/2014/main" val="20001"/>
                    </a:ext>
                  </a:extLst>
                </a:gridCol>
                <a:gridCol w="1279120">
                  <a:extLst>
                    <a:ext uri="{9D8B030D-6E8A-4147-A177-3AD203B41FA5}">
                      <a16:colId xmlns:a16="http://schemas.microsoft.com/office/drawing/2014/main" val="20002"/>
                    </a:ext>
                  </a:extLst>
                </a:gridCol>
                <a:gridCol w="1374576">
                  <a:extLst>
                    <a:ext uri="{9D8B030D-6E8A-4147-A177-3AD203B41FA5}">
                      <a16:colId xmlns:a16="http://schemas.microsoft.com/office/drawing/2014/main" val="20003"/>
                    </a:ext>
                  </a:extLst>
                </a:gridCol>
                <a:gridCol w="1059937">
                  <a:extLst>
                    <a:ext uri="{9D8B030D-6E8A-4147-A177-3AD203B41FA5}">
                      <a16:colId xmlns:a16="http://schemas.microsoft.com/office/drawing/2014/main" val="20004"/>
                    </a:ext>
                  </a:extLst>
                </a:gridCol>
                <a:gridCol w="1059937">
                  <a:extLst>
                    <a:ext uri="{9D8B030D-6E8A-4147-A177-3AD203B41FA5}">
                      <a16:colId xmlns:a16="http://schemas.microsoft.com/office/drawing/2014/main" val="20005"/>
                    </a:ext>
                  </a:extLst>
                </a:gridCol>
              </a:tblGrid>
              <a:tr h="975020">
                <a:tc>
                  <a:txBody>
                    <a:bodyPr/>
                    <a:lstStyle/>
                    <a:p>
                      <a:endParaRPr lang="en-US" dirty="0">
                        <a:latin typeface="Arial"/>
                        <a:cs typeface="Arial"/>
                      </a:endParaRP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Logistic Regression</a:t>
                      </a:r>
                      <a:endParaRPr lang="en-US" b="0" dirty="0">
                        <a:solidFill>
                          <a:srgbClr val="1492E2"/>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K-Nearest Neighbor</a:t>
                      </a:r>
                    </a:p>
                    <a:p>
                      <a:endParaRPr lang="en-US" b="0" dirty="0">
                        <a:solidFill>
                          <a:srgbClr val="1492E2"/>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Support Vector Machine</a:t>
                      </a:r>
                      <a:endParaRPr lang="en-US" b="0" dirty="0">
                        <a:solidFill>
                          <a:srgbClr val="1492E2"/>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Random Forest</a:t>
                      </a:r>
                      <a:endParaRPr lang="en-US" b="0" dirty="0">
                        <a:solidFill>
                          <a:srgbClr val="1492E2"/>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err="1">
                          <a:latin typeface="Arial"/>
                          <a:cs typeface="Arial"/>
                        </a:rPr>
                        <a:t>ConvNet</a:t>
                      </a:r>
                      <a:endParaRPr lang="en-US" b="0" dirty="0">
                        <a:solidFill>
                          <a:srgbClr val="1492E2"/>
                        </a:solidFill>
                        <a:latin typeface="Arial"/>
                        <a:cs typeface="Arial"/>
                      </a:endParaRPr>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1037">
                <a:tc>
                  <a:txBody>
                    <a:bodyPr/>
                    <a:lstStyle/>
                    <a:p>
                      <a:endParaRPr lang="en-US" dirty="0">
                        <a:latin typeface="Arial"/>
                        <a:cs typeface="Arial"/>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Test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Test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Test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Test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Test</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1037">
                <a:tc>
                  <a:txBody>
                    <a:bodyPr/>
                    <a:lstStyle/>
                    <a:p>
                      <a:r>
                        <a:rPr lang="en-US" dirty="0">
                          <a:latin typeface="Arial"/>
                          <a:cs typeface="Arial"/>
                        </a:rPr>
                        <a:t>Tropical Cyclone </a:t>
                      </a: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95.85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97.85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95.85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a:latin typeface="Arial"/>
                          <a:cs typeface="Arial"/>
                        </a:rPr>
                        <a:t>99.4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a:latin typeface="Arial"/>
                          <a:cs typeface="Arial"/>
                        </a:rPr>
                        <a:t>99.1</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1037">
                <a:tc>
                  <a:txBody>
                    <a:bodyPr/>
                    <a:lstStyle/>
                    <a:p>
                      <a:r>
                        <a:rPr lang="en-US" dirty="0">
                          <a:latin typeface="Arial"/>
                          <a:cs typeface="Arial"/>
                        </a:rPr>
                        <a:t>Atmospheric Rivers</a:t>
                      </a: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82.65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81.7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83.0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latin typeface="Arial"/>
                          <a:cs typeface="Arial"/>
                        </a:rPr>
                        <a:t>88.4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a:latin typeface="Arial"/>
                          <a:cs typeface="Arial"/>
                        </a:rPr>
                        <a:t>90.0</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1037">
                <a:tc>
                  <a:txBody>
                    <a:bodyPr/>
                    <a:lstStyle/>
                    <a:p>
                      <a:r>
                        <a:rPr lang="en-US" dirty="0">
                          <a:latin typeface="Arial"/>
                          <a:cs typeface="Arial"/>
                        </a:rPr>
                        <a:t>Weather Fronts</a:t>
                      </a: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b="1" dirty="0">
                          <a:latin typeface="Arial"/>
                          <a:cs typeface="Arial"/>
                        </a:rPr>
                        <a:t>89.8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dirty="0">
                          <a:latin typeface="Arial"/>
                          <a:cs typeface="Arial"/>
                        </a:rPr>
                        <a:t>76.45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dirty="0">
                          <a:latin typeface="Arial"/>
                          <a:cs typeface="Arial"/>
                        </a:rPr>
                        <a:t>90.2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dirty="0">
                          <a:latin typeface="Arial"/>
                          <a:cs typeface="Arial"/>
                        </a:rPr>
                        <a:t>87.5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b="1" dirty="0">
                          <a:latin typeface="Arial"/>
                          <a:cs typeface="Arial"/>
                        </a:rPr>
                        <a:t>89.4</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6" name="Title 1"/>
          <p:cNvSpPr>
            <a:spLocks noGrp="1"/>
          </p:cNvSpPr>
          <p:nvPr>
            <p:ph type="title"/>
          </p:nvPr>
        </p:nvSpPr>
        <p:spPr>
          <a:xfrm>
            <a:off x="146304" y="179868"/>
            <a:ext cx="7278624" cy="769479"/>
          </a:xfrm>
        </p:spPr>
        <p:txBody>
          <a:bodyPr/>
          <a:lstStyle/>
          <a:p>
            <a:r>
              <a:rPr lang="en-US" sz="3000" dirty="0"/>
              <a:t>Supervised Convolutional Architecture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658634"/>
            <a:ext cx="5900928" cy="3102700"/>
          </a:xfrm>
          <a:prstGeom prst="rect">
            <a:avLst/>
          </a:prstGeom>
        </p:spPr>
      </p:pic>
    </p:spTree>
    <p:extLst>
      <p:ext uri="{BB962C8B-B14F-4D97-AF65-F5344CB8AC3E}">
        <p14:creationId xmlns:p14="http://schemas.microsoft.com/office/powerpoint/2010/main" val="3288827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9" y="179868"/>
            <a:ext cx="7237353" cy="769499"/>
          </a:xfrm>
        </p:spPr>
        <p:txBody>
          <a:bodyPr/>
          <a:lstStyle/>
          <a:p>
            <a:r>
              <a:rPr lang="en-US" sz="2400" dirty="0"/>
              <a:t>Semi-Supervised Convolutional Architecture (NIPS’17)</a:t>
            </a:r>
          </a:p>
        </p:txBody>
      </p:sp>
      <p:pic>
        <p:nvPicPr>
          <p:cNvPr id="5" name="Picture 4"/>
          <p:cNvPicPr>
            <a:picLocks noChangeAspect="1"/>
          </p:cNvPicPr>
          <p:nvPr/>
        </p:nvPicPr>
        <p:blipFill>
          <a:blip r:embed="rId2"/>
          <a:stretch>
            <a:fillRect/>
          </a:stretch>
        </p:blipFill>
        <p:spPr>
          <a:xfrm>
            <a:off x="7509" y="1891648"/>
            <a:ext cx="9144000" cy="2910442"/>
          </a:xfrm>
          <a:prstGeom prst="rect">
            <a:avLst/>
          </a:prstGeom>
        </p:spPr>
      </p:pic>
      <p:sp>
        <p:nvSpPr>
          <p:cNvPr id="3" name="Rectangle 2"/>
          <p:cNvSpPr/>
          <p:nvPr/>
        </p:nvSpPr>
        <p:spPr>
          <a:xfrm>
            <a:off x="0" y="1793657"/>
            <a:ext cx="4765964" cy="2196449"/>
          </a:xfrm>
          <a:prstGeom prst="rect">
            <a:avLst/>
          </a:prstGeom>
          <a:solidFill>
            <a:schemeClr val="bg2">
              <a:lumMod val="20000"/>
              <a:lumOff val="80000"/>
              <a:alpha val="41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p:cNvSpPr/>
          <p:nvPr/>
        </p:nvSpPr>
        <p:spPr>
          <a:xfrm>
            <a:off x="4201637" y="1778016"/>
            <a:ext cx="4765964" cy="2212090"/>
          </a:xfrm>
          <a:prstGeom prst="rect">
            <a:avLst/>
          </a:prstGeom>
          <a:solidFill>
            <a:schemeClr val="tx2">
              <a:lumMod val="90000"/>
              <a:alpha val="41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p:cNvSpPr txBox="1"/>
          <p:nvPr/>
        </p:nvSpPr>
        <p:spPr>
          <a:xfrm>
            <a:off x="1136073" y="1427018"/>
            <a:ext cx="19396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Encoder</a:t>
            </a:r>
          </a:p>
        </p:txBody>
      </p:sp>
      <p:sp>
        <p:nvSpPr>
          <p:cNvPr id="10" name="TextBox 9"/>
          <p:cNvSpPr txBox="1"/>
          <p:nvPr/>
        </p:nvSpPr>
        <p:spPr>
          <a:xfrm>
            <a:off x="6308117" y="1427018"/>
            <a:ext cx="19396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Decoder</a:t>
            </a:r>
          </a:p>
        </p:txBody>
      </p:sp>
      <p:sp>
        <p:nvSpPr>
          <p:cNvPr id="11" name="Rectangle 10"/>
          <p:cNvSpPr/>
          <p:nvPr/>
        </p:nvSpPr>
        <p:spPr>
          <a:xfrm>
            <a:off x="2646217" y="4139030"/>
            <a:ext cx="3491347" cy="859860"/>
          </a:xfrm>
          <a:prstGeom prst="rect">
            <a:avLst/>
          </a:prstGeom>
          <a:solidFill>
            <a:schemeClr val="accent3">
              <a:lumMod val="60000"/>
              <a:lumOff val="40000"/>
              <a:alpha val="41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TextBox 11"/>
          <p:cNvSpPr txBox="1"/>
          <p:nvPr/>
        </p:nvSpPr>
        <p:spPr>
          <a:xfrm>
            <a:off x="2528827" y="5052244"/>
            <a:ext cx="41013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Classification + Bounding Box Regression</a:t>
            </a:r>
          </a:p>
        </p:txBody>
      </p:sp>
      <p:sp>
        <p:nvSpPr>
          <p:cNvPr id="13" name="Shape 337"/>
          <p:cNvSpPr txBox="1"/>
          <p:nvPr/>
        </p:nvSpPr>
        <p:spPr>
          <a:xfrm>
            <a:off x="2382982" y="6300703"/>
            <a:ext cx="5822100" cy="4860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Contributors: Evan </a:t>
            </a:r>
            <a:r>
              <a:rPr kumimoji="0" lang="en" sz="1200" b="0" i="0" u="none" strike="noStrike" kern="0" cap="none" spc="0" normalizeH="0" baseline="0" noProof="0" dirty="0" err="1">
                <a:ln>
                  <a:noFill/>
                </a:ln>
                <a:solidFill>
                  <a:srgbClr val="000000"/>
                </a:solidFill>
                <a:effectLst/>
                <a:uLnTx/>
                <a:uFillTx/>
                <a:latin typeface="Helvetica Neue" charset="0"/>
                <a:ea typeface="Helvetica Neue" charset="0"/>
                <a:cs typeface="Helvetica Neue" charset="0"/>
                <a:sym typeface="Arial"/>
              </a:rPr>
              <a:t>Racah</a:t>
            </a:r>
            <a:r>
              <a:rPr kumimoji="0" lang="en"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Chris Pal, Chris Beckham, Samira </a:t>
            </a:r>
            <a:r>
              <a:rPr kumimoji="0" lang="en" sz="1200" b="0" i="0" u="none" strike="noStrike" kern="0" cap="none" spc="0" normalizeH="0" baseline="0" noProof="0" dirty="0" err="1">
                <a:ln>
                  <a:noFill/>
                </a:ln>
                <a:solidFill>
                  <a:srgbClr val="000000"/>
                </a:solidFill>
                <a:effectLst/>
                <a:uLnTx/>
                <a:uFillTx/>
                <a:latin typeface="Helvetica Neue" charset="0"/>
                <a:ea typeface="Helvetica Neue" charset="0"/>
                <a:cs typeface="Helvetica Neue" charset="0"/>
                <a:sym typeface="Arial"/>
              </a:rPr>
              <a:t>Kahou</a:t>
            </a:r>
            <a:r>
              <a:rPr kumimoji="0" lang="en"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Tegan </a:t>
            </a:r>
            <a:r>
              <a:rPr kumimoji="0" lang="en" sz="1200" b="0" i="0" u="none" strike="noStrike" kern="0" cap="none" spc="0" normalizeH="0" baseline="0" noProof="0" dirty="0" err="1">
                <a:ln>
                  <a:noFill/>
                </a:ln>
                <a:solidFill>
                  <a:srgbClr val="000000"/>
                </a:solidFill>
                <a:effectLst/>
                <a:uLnTx/>
                <a:uFillTx/>
                <a:latin typeface="Helvetica Neue" charset="0"/>
                <a:ea typeface="Helvetica Neue" charset="0"/>
                <a:cs typeface="Helvetica Neue" charset="0"/>
                <a:sym typeface="Arial"/>
              </a:rPr>
              <a:t>Maharaj</a:t>
            </a:r>
            <a:r>
              <a:rPr kumimoji="0" lang="en"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a:t>
            </a:r>
            <a:r>
              <a:rPr kumimoji="0" lang="en" sz="1200" b="0" i="1"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MILA</a:t>
            </a:r>
          </a:p>
        </p:txBody>
      </p:sp>
    </p:spTree>
    <p:extLst>
      <p:ext uri="{BB962C8B-B14F-4D97-AF65-F5344CB8AC3E}">
        <p14:creationId xmlns:p14="http://schemas.microsoft.com/office/powerpoint/2010/main" val="199221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DCD8-08B9-034A-B1FE-2BD604C6BC53}"/>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A6C2C65E-E3C8-0240-BB78-1ACD5CE3D17E}"/>
              </a:ext>
            </a:extLst>
          </p:cNvPr>
          <p:cNvSpPr>
            <a:spLocks noGrp="1"/>
          </p:cNvSpPr>
          <p:nvPr>
            <p:ph type="body" idx="1"/>
          </p:nvPr>
        </p:nvSpPr>
        <p:spPr/>
        <p:txBody>
          <a:bodyPr/>
          <a:lstStyle/>
          <a:p>
            <a:r>
              <a:rPr lang="en-US" dirty="0"/>
              <a:t> Motivation</a:t>
            </a:r>
          </a:p>
          <a:p>
            <a:pPr lvl="1"/>
            <a:r>
              <a:rPr lang="en-US" dirty="0"/>
              <a:t> Commercial Applications</a:t>
            </a:r>
          </a:p>
          <a:p>
            <a:r>
              <a:rPr lang="en-US" dirty="0">
                <a:solidFill>
                  <a:schemeClr val="dk1">
                    <a:alpha val="50000"/>
                  </a:schemeClr>
                </a:solidFill>
              </a:rPr>
              <a:t> </a:t>
            </a:r>
            <a:r>
              <a:rPr lang="en-US" dirty="0">
                <a:solidFill>
                  <a:schemeClr val="dk1">
                    <a:alpha val="35000"/>
                  </a:schemeClr>
                </a:solidFill>
              </a:rPr>
              <a:t>What is ML?</a:t>
            </a:r>
          </a:p>
          <a:p>
            <a:pPr lvl="1"/>
            <a:r>
              <a:rPr lang="en-US" dirty="0">
                <a:solidFill>
                  <a:schemeClr val="dk1">
                    <a:alpha val="35000"/>
                  </a:schemeClr>
                </a:solidFill>
              </a:rPr>
              <a:t> Problems / Tasks</a:t>
            </a:r>
          </a:p>
          <a:p>
            <a:pPr lvl="1"/>
            <a:r>
              <a:rPr lang="en-US" dirty="0">
                <a:solidFill>
                  <a:schemeClr val="dk1">
                    <a:alpha val="35000"/>
                  </a:schemeClr>
                </a:solidFill>
              </a:rPr>
              <a:t> Solutions / Approaches</a:t>
            </a:r>
          </a:p>
          <a:p>
            <a:r>
              <a:rPr lang="en-US" dirty="0">
                <a:solidFill>
                  <a:schemeClr val="dk1">
                    <a:alpha val="35000"/>
                  </a:schemeClr>
                </a:solidFill>
              </a:rPr>
              <a:t> Machine Learning in Office of Science</a:t>
            </a:r>
          </a:p>
          <a:p>
            <a:r>
              <a:rPr lang="en-US" dirty="0">
                <a:solidFill>
                  <a:schemeClr val="dk1">
                    <a:alpha val="35000"/>
                  </a:schemeClr>
                </a:solidFill>
              </a:rPr>
              <a:t> Machine Learning in Office of Fossil Energy </a:t>
            </a:r>
          </a:p>
        </p:txBody>
      </p:sp>
    </p:spTree>
    <p:extLst>
      <p:ext uri="{BB962C8B-B14F-4D97-AF65-F5344CB8AC3E}">
        <p14:creationId xmlns:p14="http://schemas.microsoft.com/office/powerpoint/2010/main" val="1115239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360340" y="179868"/>
            <a:ext cx="6819000" cy="769499"/>
          </a:xfrm>
          <a:prstGeom prst="rect">
            <a:avLst/>
          </a:prstGeom>
          <a:noFill/>
          <a:ln>
            <a:noFill/>
          </a:ln>
        </p:spPr>
        <p:txBody>
          <a:bodyPr lIns="91425" tIns="91425" rIns="91425" bIns="91425" anchor="b" anchorCtr="0">
            <a:noAutofit/>
          </a:bodyPr>
          <a:lstStyle/>
          <a:p>
            <a:pPr marL="228600" marR="0" lvl="0" indent="-228600" algn="l" rtl="0">
              <a:lnSpc>
                <a:spcPct val="100000"/>
              </a:lnSpc>
              <a:spcBef>
                <a:spcPts val="0"/>
              </a:spcBef>
              <a:spcAft>
                <a:spcPts val="0"/>
              </a:spcAft>
              <a:buClr>
                <a:schemeClr val="dk2"/>
              </a:buClr>
              <a:buSzPct val="25000"/>
              <a:buFont typeface="Helvetica Neue"/>
              <a:buNone/>
            </a:pPr>
            <a:r>
              <a:rPr lang="en" sz="2800" b="1" i="0" u="none" strike="noStrike" cap="none" dirty="0">
                <a:solidFill>
                  <a:schemeClr val="dk2"/>
                </a:solidFill>
                <a:latin typeface="Helvetica Neue"/>
                <a:ea typeface="Helvetica Neue"/>
                <a:cs typeface="Helvetica Neue"/>
                <a:sym typeface="Helvetica Neue"/>
              </a:rPr>
              <a:t>Classification + Regression Results</a:t>
            </a:r>
          </a:p>
        </p:txBody>
      </p:sp>
      <p:pic>
        <p:nvPicPr>
          <p:cNvPr id="357" name="Shape 357"/>
          <p:cNvPicPr preferRelativeResize="0"/>
          <p:nvPr/>
        </p:nvPicPr>
        <p:blipFill rotWithShape="1">
          <a:blip r:embed="rId3">
            <a:alphaModFix/>
          </a:blip>
          <a:srcRect/>
          <a:stretch/>
        </p:blipFill>
        <p:spPr>
          <a:xfrm>
            <a:off x="1695974" y="1098357"/>
            <a:ext cx="6760800" cy="4809000"/>
          </a:xfrm>
          <a:prstGeom prst="rect">
            <a:avLst/>
          </a:prstGeom>
          <a:noFill/>
          <a:ln>
            <a:noFill/>
          </a:ln>
        </p:spPr>
      </p:pic>
      <p:sp>
        <p:nvSpPr>
          <p:cNvPr id="358" name="Shape 358"/>
          <p:cNvSpPr txBox="1"/>
          <p:nvPr/>
        </p:nvSpPr>
        <p:spPr>
          <a:xfrm>
            <a:off x="152400" y="4488873"/>
            <a:ext cx="1427100" cy="5232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B7B40"/>
              </a:buClr>
              <a:buSzPct val="25000"/>
              <a:buFont typeface="Arial"/>
              <a:buNone/>
              <a:tabLst/>
              <a:defRPr/>
            </a:pPr>
            <a:r>
              <a:rPr kumimoji="0" lang="en" sz="1400" b="0" i="0" u="none" strike="noStrike" kern="0" cap="none" spc="0" normalizeH="0" baseline="0" noProof="0">
                <a:ln>
                  <a:noFill/>
                </a:ln>
                <a:solidFill>
                  <a:srgbClr val="3B7B40"/>
                </a:solidFill>
                <a:effectLst/>
                <a:uLnTx/>
                <a:uFillTx/>
                <a:latin typeface="Arial"/>
                <a:ea typeface="Arial"/>
                <a:cs typeface="Arial"/>
                <a:sym typeface="Arial"/>
              </a:rPr>
              <a:t>Ground Truth</a:t>
            </a:r>
          </a:p>
          <a:p>
            <a:pPr marL="0" marR="0" lvl="0" indent="0" algn="l" defTabSz="914400" rtl="0" eaLnBrk="1" fontAlgn="auto" latinLnBrk="0" hangingPunct="1">
              <a:lnSpc>
                <a:spcPct val="100000"/>
              </a:lnSpc>
              <a:spcBef>
                <a:spcPts val="0"/>
              </a:spcBef>
              <a:spcAft>
                <a:spcPts val="0"/>
              </a:spcAft>
              <a:buClr>
                <a:srgbClr val="E0600A"/>
              </a:buClr>
              <a:buSzPct val="25000"/>
              <a:buFont typeface="Arial"/>
              <a:buNone/>
              <a:tabLst/>
              <a:defRPr/>
            </a:pPr>
            <a:r>
              <a:rPr kumimoji="0" lang="en" sz="1400" b="0" i="0" u="none" strike="noStrike" kern="0" cap="none" spc="0" normalizeH="0" baseline="0" noProof="0">
                <a:ln>
                  <a:noFill/>
                </a:ln>
                <a:solidFill>
                  <a:srgbClr val="E0600A"/>
                </a:solidFill>
                <a:effectLst/>
                <a:uLnTx/>
                <a:uFillTx/>
                <a:latin typeface="Arial"/>
                <a:ea typeface="Arial"/>
                <a:cs typeface="Arial"/>
                <a:sym typeface="Arial"/>
              </a:rPr>
              <a:t>Prediction</a:t>
            </a:r>
          </a:p>
        </p:txBody>
      </p:sp>
      <p:sp>
        <p:nvSpPr>
          <p:cNvPr id="6" name="TextBox 5"/>
          <p:cNvSpPr txBox="1"/>
          <p:nvPr/>
        </p:nvSpPr>
        <p:spPr>
          <a:xfrm>
            <a:off x="2401456" y="6243786"/>
            <a:ext cx="58304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Helvetica Neue"/>
                <a:cs typeface="Helvetica Neue"/>
                <a:sym typeface="Arial"/>
              </a:rPr>
              <a:t>Contributors: Thorsten </a:t>
            </a:r>
            <a:r>
              <a:rPr kumimoji="0" lang="en-US" sz="1200" b="0" i="0" u="none" strike="noStrike" kern="0" cap="none" spc="0" normalizeH="0" baseline="0" noProof="0" dirty="0" err="1">
                <a:ln>
                  <a:noFill/>
                </a:ln>
                <a:solidFill>
                  <a:srgbClr val="000000"/>
                </a:solidFill>
                <a:effectLst/>
                <a:uLnTx/>
                <a:uFillTx/>
                <a:latin typeface="Helvetica Neue"/>
                <a:cs typeface="Helvetica Neue"/>
                <a:sym typeface="Arial"/>
              </a:rPr>
              <a:t>Kurth</a:t>
            </a:r>
            <a:r>
              <a:rPr kumimoji="0" lang="en-US" sz="1200" b="0" i="0" u="none" strike="noStrike" kern="0" cap="none" spc="0" normalizeH="0" baseline="0" noProof="0" dirty="0">
                <a:ln>
                  <a:noFill/>
                </a:ln>
                <a:solidFill>
                  <a:srgbClr val="000000"/>
                </a:solidFill>
                <a:effectLst/>
                <a:uLnTx/>
                <a:uFillTx/>
                <a:latin typeface="Helvetica Neue"/>
                <a:cs typeface="Helvetica Neue"/>
                <a:sym typeface="Arial"/>
              </a:rPr>
              <a:t>, Jian Yang, </a:t>
            </a:r>
            <a:r>
              <a:rPr kumimoji="0" lang="en-US" sz="1200" b="0" i="0" u="none" strike="noStrike" kern="0" cap="none" spc="0" normalizeH="0" baseline="0" noProof="0" dirty="0" err="1">
                <a:ln>
                  <a:noFill/>
                </a:ln>
                <a:solidFill>
                  <a:srgbClr val="000000"/>
                </a:solidFill>
                <a:effectLst/>
                <a:uLnTx/>
                <a:uFillTx/>
                <a:latin typeface="Helvetica Neue"/>
                <a:cs typeface="Helvetica Neue"/>
                <a:sym typeface="Arial"/>
              </a:rPr>
              <a:t>Ioannis</a:t>
            </a:r>
            <a:r>
              <a:rPr kumimoji="0" lang="en-US" sz="1200" b="0" i="0" u="none" strike="noStrike" kern="0" cap="none" spc="0" normalizeH="0" baseline="0" noProof="0" dirty="0">
                <a:ln>
                  <a:noFill/>
                </a:ln>
                <a:solidFill>
                  <a:srgbClr val="000000"/>
                </a:solidFill>
                <a:effectLst/>
                <a:uLnTx/>
                <a:uFillTx/>
                <a:latin typeface="Helvetica Neue"/>
                <a:cs typeface="Helvetica Neue"/>
                <a:sym typeface="Arial"/>
              </a:rPr>
              <a:t> </a:t>
            </a:r>
            <a:r>
              <a:rPr kumimoji="0" lang="en-US" sz="1200" b="0" i="0" u="none" strike="noStrike" kern="0" cap="none" spc="0" normalizeH="0" baseline="0" noProof="0" dirty="0" err="1">
                <a:ln>
                  <a:noFill/>
                </a:ln>
                <a:solidFill>
                  <a:srgbClr val="000000"/>
                </a:solidFill>
                <a:effectLst/>
                <a:uLnTx/>
                <a:uFillTx/>
                <a:latin typeface="Helvetica Neue"/>
                <a:cs typeface="Helvetica Neue"/>
                <a:sym typeface="Arial"/>
              </a:rPr>
              <a:t>Mitliagkas</a:t>
            </a:r>
            <a:r>
              <a:rPr kumimoji="0" lang="en-US" sz="1200" b="0" i="0" u="none" strike="noStrike" kern="0" cap="none" spc="0" normalizeH="0" baseline="0" noProof="0" dirty="0">
                <a:ln>
                  <a:noFill/>
                </a:ln>
                <a:solidFill>
                  <a:srgbClr val="000000"/>
                </a:solidFill>
                <a:effectLst/>
                <a:uLnTx/>
                <a:uFillTx/>
                <a:latin typeface="Helvetica Neue"/>
                <a:cs typeface="Helvetica Neue"/>
                <a:sym typeface="Arial"/>
              </a:rPr>
              <a:t>, Chris Pal, </a:t>
            </a:r>
            <a:r>
              <a:rPr kumimoji="0" lang="en-US" sz="1200" b="0" i="0" u="none" strike="noStrike" kern="0" cap="none" spc="0" normalizeH="0" baseline="0" noProof="0" dirty="0" err="1">
                <a:ln>
                  <a:noFill/>
                </a:ln>
                <a:solidFill>
                  <a:srgbClr val="000000"/>
                </a:solidFill>
                <a:effectLst/>
                <a:uLnTx/>
                <a:uFillTx/>
                <a:latin typeface="Helvetica Neue"/>
                <a:cs typeface="Helvetica Neue"/>
                <a:sym typeface="Arial"/>
              </a:rPr>
              <a:t>Nadathur</a:t>
            </a:r>
            <a:r>
              <a:rPr kumimoji="0" lang="en-US" sz="1200" b="0" i="0" u="none" strike="noStrike" kern="0" cap="none" spc="0" normalizeH="0" baseline="0" noProof="0" dirty="0">
                <a:ln>
                  <a:noFill/>
                </a:ln>
                <a:solidFill>
                  <a:srgbClr val="000000"/>
                </a:solidFill>
                <a:effectLst/>
                <a:uLnTx/>
                <a:uFillTx/>
                <a:latin typeface="Helvetica Neue"/>
                <a:cs typeface="Helvetica Neue"/>
                <a:sym typeface="Arial"/>
              </a:rPr>
              <a:t> Satish, Narayanan </a:t>
            </a:r>
            <a:r>
              <a:rPr kumimoji="0" lang="en-US" sz="1200" b="0" i="0" u="none" strike="noStrike" kern="0" cap="none" spc="0" normalizeH="0" baseline="0" noProof="0" dirty="0" err="1">
                <a:ln>
                  <a:noFill/>
                </a:ln>
                <a:solidFill>
                  <a:srgbClr val="000000"/>
                </a:solidFill>
                <a:effectLst/>
                <a:uLnTx/>
                <a:uFillTx/>
                <a:latin typeface="Helvetica Neue"/>
                <a:cs typeface="Helvetica Neue"/>
                <a:sym typeface="Arial"/>
              </a:rPr>
              <a:t>Sundaram</a:t>
            </a:r>
            <a:r>
              <a:rPr kumimoji="0" lang="en-US" sz="1200" b="0" i="0" u="none" strike="noStrike" kern="0" cap="none" spc="0" normalizeH="0" baseline="0" noProof="0" dirty="0">
                <a:ln>
                  <a:noFill/>
                </a:ln>
                <a:solidFill>
                  <a:srgbClr val="000000"/>
                </a:solidFill>
                <a:effectLst/>
                <a:uLnTx/>
                <a:uFillTx/>
                <a:latin typeface="Helvetica Neue"/>
                <a:cs typeface="Helvetica Neue"/>
                <a:sym typeface="Arial"/>
              </a:rPr>
              <a:t>, Amir </a:t>
            </a:r>
            <a:r>
              <a:rPr kumimoji="0" lang="en-US" sz="1200" b="0" i="0" u="none" strike="noStrike" kern="0" cap="none" spc="0" normalizeH="0" baseline="0" noProof="0" dirty="0" err="1">
                <a:ln>
                  <a:noFill/>
                </a:ln>
                <a:solidFill>
                  <a:srgbClr val="000000"/>
                </a:solidFill>
                <a:effectLst/>
                <a:uLnTx/>
                <a:uFillTx/>
                <a:latin typeface="Helvetica Neue"/>
                <a:cs typeface="Helvetica Neue"/>
                <a:sym typeface="Arial"/>
              </a:rPr>
              <a:t>Khosrowshahi</a:t>
            </a:r>
            <a:r>
              <a:rPr kumimoji="0" lang="en-US" sz="1200" b="0" i="0" u="none" strike="noStrike" kern="0" cap="none" spc="0" normalizeH="0" baseline="0" noProof="0" dirty="0">
                <a:ln>
                  <a:noFill/>
                </a:ln>
                <a:solidFill>
                  <a:srgbClr val="000000"/>
                </a:solidFill>
                <a:effectLst/>
                <a:uLnTx/>
                <a:uFillTx/>
                <a:latin typeface="Helvetica Neue"/>
                <a:cs typeface="Helvetica Neue"/>
                <a:sym typeface="Arial"/>
              </a:rPr>
              <a:t>, </a:t>
            </a:r>
            <a:r>
              <a:rPr kumimoji="0" lang="en-US" sz="1200" b="0" i="0" u="none" strike="noStrike" kern="0" cap="none" spc="0" normalizeH="0" baseline="0" noProof="0" dirty="0">
                <a:ln>
                  <a:noFill/>
                </a:ln>
                <a:solidFill>
                  <a:srgbClr val="000000"/>
                </a:solidFill>
                <a:effectLst/>
                <a:uLnTx/>
                <a:uFillTx/>
                <a:latin typeface="Arial"/>
                <a:cs typeface="Arial"/>
                <a:sym typeface="Arial"/>
              </a:rPr>
              <a:t>Michael </a:t>
            </a:r>
            <a:r>
              <a:rPr kumimoji="0" lang="en-US" sz="1200" b="0" i="0" u="none" strike="noStrike" kern="0" cap="none" spc="0" normalizeH="0" baseline="0" noProof="0" dirty="0" err="1">
                <a:ln>
                  <a:noFill/>
                </a:ln>
                <a:solidFill>
                  <a:srgbClr val="000000"/>
                </a:solidFill>
                <a:effectLst/>
                <a:uLnTx/>
                <a:uFillTx/>
                <a:latin typeface="Arial"/>
                <a:cs typeface="Arial"/>
                <a:sym typeface="Arial"/>
              </a:rPr>
              <a:t>Wehner</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a:ln>
                  <a:noFill/>
                </a:ln>
                <a:solidFill>
                  <a:srgbClr val="000000"/>
                </a:solidFill>
                <a:effectLst/>
                <a:uLnTx/>
                <a:uFillTx/>
                <a:latin typeface="Helvetica Neue"/>
                <a:cs typeface="Helvetica Neue"/>
                <a:sym typeface="Arial"/>
              </a:rPr>
              <a:t>Bill Collins,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Helvetica Neue"/>
                <a:cs typeface="Helvetica Neue"/>
                <a:sym typeface="Arial"/>
              </a:rPr>
              <a:t>Intel, Stanford, LBL, MILA.</a:t>
            </a:r>
            <a:endParaRPr kumimoji="0" lang="en-US" sz="1200" b="0" i="1"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00231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at 15PF (SC’17)</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119" y="1075442"/>
            <a:ext cx="6279615" cy="28211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3" y="3823482"/>
            <a:ext cx="4539734" cy="310157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623" y="3861010"/>
            <a:ext cx="4735274" cy="3101574"/>
          </a:xfrm>
          <a:prstGeom prst="rect">
            <a:avLst/>
          </a:prstGeom>
        </p:spPr>
      </p:pic>
    </p:spTree>
    <p:extLst>
      <p:ext uri="{BB962C8B-B14F-4D97-AF65-F5344CB8AC3E}">
        <p14:creationId xmlns:p14="http://schemas.microsoft.com/office/powerpoint/2010/main" val="694371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17934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9" name="Picture 8" descr="Problem1-2_a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0137" cy="6181371"/>
          </a:xfrm>
          <a:prstGeom prst="rect">
            <a:avLst/>
          </a:prstGeom>
        </p:spPr>
      </p:pic>
      <p:sp>
        <p:nvSpPr>
          <p:cNvPr id="2" name="Title 1"/>
          <p:cNvSpPr>
            <a:spLocks noGrp="1"/>
          </p:cNvSpPr>
          <p:nvPr>
            <p:ph type="ctrTitle"/>
          </p:nvPr>
        </p:nvSpPr>
        <p:spPr>
          <a:xfrm>
            <a:off x="1399032" y="483421"/>
            <a:ext cx="7772400" cy="1278664"/>
          </a:xfrm>
        </p:spPr>
        <p:txBody>
          <a:bodyPr lIns="0" tIns="0" rIns="0" bIns="0" anchor="t" anchorCtr="0">
            <a:noAutofit/>
          </a:bodyPr>
          <a:lstStyle/>
          <a:p>
            <a:pPr indent="-514350" algn="l"/>
            <a:r>
              <a:rPr lang="en-US" sz="3600" dirty="0"/>
              <a:t>Determining the Fundamental Constants </a:t>
            </a:r>
            <a:br>
              <a:rPr lang="en-US" sz="3600" dirty="0"/>
            </a:br>
            <a:r>
              <a:rPr lang="en-US" sz="3600" dirty="0"/>
              <a:t>of Cosmology</a:t>
            </a:r>
          </a:p>
        </p:txBody>
      </p:sp>
      <p:sp>
        <p:nvSpPr>
          <p:cNvPr id="5" name="TextBox 4"/>
          <p:cNvSpPr txBox="1"/>
          <p:nvPr/>
        </p:nvSpPr>
        <p:spPr>
          <a:xfrm>
            <a:off x="466344" y="378481"/>
            <a:ext cx="928727" cy="109341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7DD570"/>
                </a:solidFill>
                <a:effectLst/>
                <a:uLnTx/>
                <a:uFillTx/>
                <a:latin typeface="Helvetica Neue Bold Condensed"/>
                <a:cs typeface="Helvetica Neue Bold Condensed"/>
                <a:sym typeface="Arial"/>
              </a:rPr>
              <a:t>2</a:t>
            </a:r>
          </a:p>
        </p:txBody>
      </p:sp>
    </p:spTree>
    <p:extLst>
      <p:ext uri="{BB962C8B-B14F-4D97-AF65-F5344CB8AC3E}">
        <p14:creationId xmlns:p14="http://schemas.microsoft.com/office/powerpoint/2010/main" val="400433904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nodeType="with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8756-5D22-8E43-8BE6-A78578733722}"/>
              </a:ext>
            </a:extLst>
          </p:cNvPr>
          <p:cNvSpPr>
            <a:spLocks noGrp="1"/>
          </p:cNvSpPr>
          <p:nvPr>
            <p:ph type="title"/>
          </p:nvPr>
        </p:nvSpPr>
        <p:spPr>
          <a:xfrm>
            <a:off x="12526" y="-113842"/>
            <a:ext cx="7435780" cy="1143000"/>
          </a:xfrm>
        </p:spPr>
        <p:txBody>
          <a:bodyPr/>
          <a:lstStyle/>
          <a:p>
            <a:r>
              <a:rPr lang="en-US" dirty="0" err="1"/>
              <a:t>CosmoFlow</a:t>
            </a:r>
            <a:r>
              <a:rPr lang="en-US" dirty="0"/>
              <a:t>: </a:t>
            </a:r>
            <a:br>
              <a:rPr lang="en-US" dirty="0"/>
            </a:br>
            <a:r>
              <a:rPr lang="en-US" dirty="0"/>
              <a:t>3D Convolutional Network</a:t>
            </a:r>
          </a:p>
        </p:txBody>
      </p:sp>
      <p:pic>
        <p:nvPicPr>
          <p:cNvPr id="1026" name="Picture 2" descr="https://lh4.googleusercontent.com/H9HNQW8sYerYaqLtT8M8v8JnHlb8VP5LCdRY7-9S78wSYTJAjW9sjqpG6P1TQotMdNBzmjQQR9EFPSth-pVfkXlxGvKslS_BiK2xH2aOgmWZ2n4CzMSYzSF4nw21hJpi4GyCJRo7430">
            <a:extLst>
              <a:ext uri="{FF2B5EF4-FFF2-40B4-BE49-F238E27FC236}">
                <a16:creationId xmlns:a16="http://schemas.microsoft.com/office/drawing/2014/main" id="{52E552A8-8EDC-A54B-A2C6-907F2360546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819"/>
          <a:stretch/>
        </p:blipFill>
        <p:spPr bwMode="auto">
          <a:xfrm>
            <a:off x="85410" y="1594542"/>
            <a:ext cx="6552342" cy="229417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893EB62A-33F3-624A-AB35-3A9B41A7AAE0}"/>
              </a:ext>
            </a:extLst>
          </p:cNvPr>
          <p:cNvSpPr txBox="1">
            <a:spLocks/>
          </p:cNvSpPr>
          <p:nvPr/>
        </p:nvSpPr>
        <p:spPr bwMode="auto">
          <a:xfrm>
            <a:off x="0" y="4465656"/>
            <a:ext cx="6934200" cy="212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92100" indent="-2921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ＭＳ Ｐゴシック" pitchFamily="26" charset="-128"/>
              </a:defRPr>
            </a:lvl1pPr>
            <a:lvl2pPr marL="742950" indent="-28575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2pPr>
            <a:lvl3pPr marL="1143000" indent="-2286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3pPr>
            <a:lvl4pPr marL="1663700" indent="-2921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4pPr>
            <a:lvl5pPr marL="2120900" indent="-2921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solidFill>
              </a:rPr>
              <a:t>Accurate prediction of (</a:t>
            </a:r>
            <a:r>
              <a:rPr lang="el-GR" sz="1800" dirty="0">
                <a:solidFill>
                  <a:schemeClr val="tx1"/>
                </a:solidFill>
              </a:rPr>
              <a:t>Ω</a:t>
            </a:r>
            <a:r>
              <a:rPr lang="en-US" sz="1800" baseline="-25000" dirty="0">
                <a:solidFill>
                  <a:schemeClr val="tx1"/>
                </a:solidFill>
              </a:rPr>
              <a:t>M, </a:t>
            </a:r>
            <a:r>
              <a:rPr lang="el-GR" sz="1800" dirty="0">
                <a:solidFill>
                  <a:schemeClr val="tx1"/>
                </a:solidFill>
              </a:rPr>
              <a:t>σ</a:t>
            </a:r>
            <a:r>
              <a:rPr lang="el-GR" sz="1800" baseline="-25000" dirty="0">
                <a:solidFill>
                  <a:schemeClr val="tx1"/>
                </a:solidFill>
              </a:rPr>
              <a:t>8</a:t>
            </a:r>
            <a:r>
              <a:rPr lang="en-US" sz="1800" baseline="-25000" dirty="0">
                <a:solidFill>
                  <a:schemeClr val="tx1"/>
                </a:solidFill>
              </a:rPr>
              <a:t>, </a:t>
            </a:r>
            <a:r>
              <a:rPr lang="en-US" sz="1800" dirty="0">
                <a:solidFill>
                  <a:schemeClr val="tx1"/>
                </a:solidFill>
              </a:rPr>
              <a:t>N</a:t>
            </a:r>
            <a:r>
              <a:rPr lang="en-US" sz="1800" baseline="-25000" dirty="0">
                <a:solidFill>
                  <a:schemeClr val="tx1"/>
                </a:solidFill>
              </a:rPr>
              <a:t>s</a:t>
            </a:r>
            <a:r>
              <a:rPr lang="en-US" sz="1800" dirty="0">
                <a:solidFill>
                  <a:schemeClr val="tx1"/>
                </a:solidFill>
              </a:rPr>
              <a:t> ) from simulated volumes</a:t>
            </a:r>
          </a:p>
          <a:p>
            <a:r>
              <a:rPr lang="en-US" sz="1800" dirty="0">
                <a:solidFill>
                  <a:schemeClr val="tx1"/>
                </a:solidFill>
              </a:rPr>
              <a:t>Scaling TensorFlow on 8192 Cori nodes</a:t>
            </a:r>
          </a:p>
        </p:txBody>
      </p:sp>
      <p:pic>
        <p:nvPicPr>
          <p:cNvPr id="3" name="Picture 2" descr="https://lh3.googleusercontent.com/q4OyhFSB_vMQWEIJcq1dXQl2BapZXeIGfKJNcpW6SeCNlZlo6vZzMFYEJg18dxUO3TEciUifIJR-R9CAy15S9THk4w1bD5zaIIzs6Rg11LKxzrN6pESZPQDReGgW0wClxyqxuG_H4Jc">
            <a:extLst>
              <a:ext uri="{FF2B5EF4-FFF2-40B4-BE49-F238E27FC236}">
                <a16:creationId xmlns:a16="http://schemas.microsoft.com/office/drawing/2014/main" id="{F98FA5CF-CB94-6A44-B531-6982A4A74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7363" y="0"/>
            <a:ext cx="2306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hape 624">
            <a:extLst>
              <a:ext uri="{FF2B5EF4-FFF2-40B4-BE49-F238E27FC236}">
                <a16:creationId xmlns:a16="http://schemas.microsoft.com/office/drawing/2014/main" id="{0AF11049-92B0-474B-A9CE-58DA54BCADF6}"/>
              </a:ext>
            </a:extLst>
          </p:cNvPr>
          <p:cNvSpPr txBox="1"/>
          <p:nvPr/>
        </p:nvSpPr>
        <p:spPr>
          <a:xfrm>
            <a:off x="2512270" y="6200575"/>
            <a:ext cx="4325093" cy="5184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Contributors: Amrita </a:t>
            </a:r>
            <a:r>
              <a:rPr kumimoji="0" lang="en-US" sz="1200" b="0" i="0" u="none" strike="noStrike" kern="0" cap="none" spc="0" normalizeH="0" baseline="0" noProof="0" dirty="0" err="1">
                <a:ln>
                  <a:noFill/>
                </a:ln>
                <a:solidFill>
                  <a:srgbClr val="000000"/>
                </a:solidFill>
                <a:effectLst/>
                <a:uLnTx/>
                <a:uFillTx/>
                <a:latin typeface="Helvetica Neue" charset="0"/>
                <a:ea typeface="Helvetica Neue" charset="0"/>
                <a:cs typeface="Helvetica Neue" charset="0"/>
                <a:sym typeface="Arial"/>
              </a:rPr>
              <a:t>Mathuriya</a:t>
            </a:r>
            <a:r>
              <a:rPr kumimoji="0" lang="en-US"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Debbie Bard, Pete </a:t>
            </a:r>
            <a:r>
              <a:rPr kumimoji="0" lang="en-US" sz="1200" b="0" i="0" u="none" strike="noStrike" kern="0" cap="none" spc="0" normalizeH="0" baseline="0" noProof="0" dirty="0" err="1">
                <a:ln>
                  <a:noFill/>
                </a:ln>
                <a:solidFill>
                  <a:srgbClr val="000000"/>
                </a:solidFill>
                <a:effectLst/>
                <a:uLnTx/>
                <a:uFillTx/>
                <a:latin typeface="Helvetica Neue" charset="0"/>
                <a:ea typeface="Helvetica Neue" charset="0"/>
                <a:cs typeface="Helvetica Neue" charset="0"/>
                <a:sym typeface="Arial"/>
              </a:rPr>
              <a:t>Mendygral</a:t>
            </a:r>
            <a:r>
              <a:rPr kumimoji="0" lang="en-US"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et al. </a:t>
            </a:r>
            <a:r>
              <a:rPr kumimoji="0" lang="en-US" sz="1200" b="0" i="1"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Intel, Cray, LBL.</a:t>
            </a:r>
            <a:endParaRPr kumimoji="0" lang="en-US" sz="1200" b="1" i="1" u="sng" strike="noStrike" kern="0" cap="none" spc="0" normalizeH="0" baseline="0" noProof="0" dirty="0">
              <a:ln>
                <a:noFill/>
              </a:ln>
              <a:solidFill>
                <a:srgbClr val="0000FF"/>
              </a:solidFill>
              <a:effectLst/>
              <a:highlight>
                <a:srgbClr val="FFFFFF"/>
              </a:highlight>
              <a:uLnTx/>
              <a:uFillTx/>
              <a:latin typeface="Helvetica Neue" charset="0"/>
              <a:ea typeface="Helvetica Neue" charset="0"/>
              <a:cs typeface="Helvetica Neue" charset="0"/>
              <a:sym typeface="Arial"/>
              <a:hlinkClick r:id="rId4"/>
            </a:endParaRPr>
          </a:p>
        </p:txBody>
      </p:sp>
    </p:spTree>
    <p:extLst>
      <p:ext uri="{BB962C8B-B14F-4D97-AF65-F5344CB8AC3E}">
        <p14:creationId xmlns:p14="http://schemas.microsoft.com/office/powerpoint/2010/main" val="1036702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Shape 622"/>
          <p:cNvSpPr txBox="1">
            <a:spLocks noGrp="1"/>
          </p:cNvSpPr>
          <p:nvPr>
            <p:ph type="title"/>
          </p:nvPr>
        </p:nvSpPr>
        <p:spPr>
          <a:xfrm>
            <a:off x="360339" y="179868"/>
            <a:ext cx="6819000" cy="769499"/>
          </a:xfrm>
          <a:prstGeom prst="rect">
            <a:avLst/>
          </a:prstGeom>
        </p:spPr>
        <p:txBody>
          <a:bodyPr lIns="91425" tIns="91425" rIns="91425" bIns="91425" anchor="b" anchorCtr="0">
            <a:noAutofit/>
          </a:bodyPr>
          <a:lstStyle/>
          <a:p>
            <a:pPr lvl="0">
              <a:spcBef>
                <a:spcPts val="0"/>
              </a:spcBef>
              <a:buNone/>
            </a:pPr>
            <a:r>
              <a:rPr lang="en-US"/>
              <a:t>Generative Adversarial Networks</a:t>
            </a:r>
          </a:p>
        </p:txBody>
      </p:sp>
      <p:sp>
        <p:nvSpPr>
          <p:cNvPr id="624" name="Shape 624"/>
          <p:cNvSpPr txBox="1"/>
          <p:nvPr/>
        </p:nvSpPr>
        <p:spPr>
          <a:xfrm>
            <a:off x="2512270" y="6200575"/>
            <a:ext cx="5732827" cy="5184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Contributors: Mustafa Mustafa, Debbie Bard, Wahid </a:t>
            </a:r>
            <a:r>
              <a:rPr kumimoji="0" lang="en-US" sz="1200" b="0" i="0" u="none" strike="noStrike" kern="0" cap="none" spc="0" normalizeH="0" baseline="0" noProof="0" dirty="0" err="1">
                <a:ln>
                  <a:noFill/>
                </a:ln>
                <a:solidFill>
                  <a:srgbClr val="000000"/>
                </a:solidFill>
                <a:effectLst/>
                <a:uLnTx/>
                <a:uFillTx/>
                <a:latin typeface="Helvetica Neue" charset="0"/>
                <a:ea typeface="Helvetica Neue" charset="0"/>
                <a:cs typeface="Helvetica Neue" charset="0"/>
                <a:sym typeface="Arial"/>
              </a:rPr>
              <a:t>Bhimji</a:t>
            </a:r>
            <a:r>
              <a:rPr kumimoji="0" lang="en-US"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Rami Al-</a:t>
            </a:r>
            <a:r>
              <a:rPr kumimoji="0" lang="en-US" sz="1200" b="0" i="0" u="none" strike="noStrike" kern="0" cap="none" spc="0" normalizeH="0" baseline="0" noProof="0" dirty="0" err="1">
                <a:ln>
                  <a:noFill/>
                </a:ln>
                <a:solidFill>
                  <a:srgbClr val="000000"/>
                </a:solidFill>
                <a:effectLst/>
                <a:uLnTx/>
                <a:uFillTx/>
                <a:latin typeface="Helvetica Neue" charset="0"/>
                <a:ea typeface="Helvetica Neue" charset="0"/>
                <a:cs typeface="Helvetica Neue" charset="0"/>
                <a:sym typeface="Arial"/>
              </a:rPr>
              <a:t>Rfou</a:t>
            </a:r>
            <a:r>
              <a:rPr kumimoji="0" lang="en-US"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a:t>
            </a:r>
            <a:r>
              <a:rPr kumimoji="0" lang="en-US" sz="1200" b="0" i="0" u="none" strike="noStrike" kern="0" cap="none" spc="0" normalizeH="0" baseline="0" noProof="0" dirty="0" err="1">
                <a:ln>
                  <a:noFill/>
                </a:ln>
                <a:solidFill>
                  <a:srgbClr val="000000"/>
                </a:solidFill>
                <a:effectLst/>
                <a:uLnTx/>
                <a:uFillTx/>
                <a:latin typeface="Helvetica Neue" charset="0"/>
                <a:ea typeface="Helvetica Neue" charset="0"/>
                <a:cs typeface="Helvetica Neue" charset="0"/>
                <a:sym typeface="Arial"/>
              </a:rPr>
              <a:t>Zarija</a:t>
            </a:r>
            <a:r>
              <a:rPr kumimoji="0" lang="en-US"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a:t>
            </a:r>
            <a:r>
              <a:rPr kumimoji="0" lang="en-US" sz="1200" b="0" i="0" u="none" strike="noStrike" kern="0" cap="none" spc="0" normalizeH="0" baseline="0" noProof="0" dirty="0" err="1">
                <a:ln>
                  <a:noFill/>
                </a:ln>
                <a:solidFill>
                  <a:srgbClr val="000000"/>
                </a:solidFill>
                <a:effectLst/>
                <a:uLnTx/>
                <a:uFillTx/>
                <a:latin typeface="Helvetica Neue" charset="0"/>
                <a:ea typeface="Helvetica Neue" charset="0"/>
                <a:cs typeface="Helvetica Neue" charset="0"/>
                <a:sym typeface="Arial"/>
              </a:rPr>
              <a:t>Lukic</a:t>
            </a:r>
            <a:r>
              <a:rPr kumimoji="0" lang="en-US"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a:t>
            </a:r>
            <a:r>
              <a:rPr kumimoji="0" lang="en-US" sz="1200" b="0" i="1"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LBL, Google Research. </a:t>
            </a:r>
            <a:endParaRPr kumimoji="0" lang="en-US" sz="1200" b="1" i="1" u="sng" strike="noStrike" kern="0" cap="none" spc="0" normalizeH="0" baseline="0" noProof="0" dirty="0">
              <a:ln>
                <a:noFill/>
              </a:ln>
              <a:solidFill>
                <a:srgbClr val="0000FF"/>
              </a:solidFill>
              <a:effectLst/>
              <a:highlight>
                <a:srgbClr val="FFFFFF"/>
              </a:highlight>
              <a:uLnTx/>
              <a:uFillTx/>
              <a:latin typeface="Helvetica Neue" charset="0"/>
              <a:ea typeface="Helvetica Neue" charset="0"/>
              <a:cs typeface="Helvetica Neue" charset="0"/>
              <a:sym typeface="Arial"/>
              <a:hlinkClick r:id="rId3"/>
            </a:endParaRPr>
          </a:p>
        </p:txBody>
      </p:sp>
      <p:pic>
        <p:nvPicPr>
          <p:cNvPr id="625" name="Shape 625" descr="power_spectrum_paper.png"/>
          <p:cNvPicPr preferRelativeResize="0"/>
          <p:nvPr/>
        </p:nvPicPr>
        <p:blipFill>
          <a:blip r:embed="rId4">
            <a:alphaModFix/>
          </a:blip>
          <a:stretch>
            <a:fillRect/>
          </a:stretch>
        </p:blipFill>
        <p:spPr>
          <a:xfrm>
            <a:off x="4572000" y="1177968"/>
            <a:ext cx="4513354" cy="4184407"/>
          </a:xfrm>
          <a:prstGeom prst="rect">
            <a:avLst/>
          </a:prstGeom>
          <a:noFill/>
          <a:ln>
            <a:noFill/>
          </a:ln>
        </p:spPr>
      </p:pic>
      <p:pic>
        <p:nvPicPr>
          <p:cNvPr id="626" name="Shape 626"/>
          <p:cNvPicPr preferRelativeResize="0"/>
          <p:nvPr/>
        </p:nvPicPr>
        <p:blipFill>
          <a:blip r:embed="rId5">
            <a:alphaModFix/>
          </a:blip>
          <a:stretch>
            <a:fillRect/>
          </a:stretch>
        </p:blipFill>
        <p:spPr>
          <a:xfrm>
            <a:off x="306500" y="1082964"/>
            <a:ext cx="4220025" cy="1637750"/>
          </a:xfrm>
          <a:prstGeom prst="rect">
            <a:avLst/>
          </a:prstGeom>
          <a:noFill/>
          <a:ln>
            <a:noFill/>
          </a:ln>
        </p:spPr>
      </p:pic>
      <p:cxnSp>
        <p:nvCxnSpPr>
          <p:cNvPr id="627" name="Shape 627"/>
          <p:cNvCxnSpPr/>
          <p:nvPr/>
        </p:nvCxnSpPr>
        <p:spPr>
          <a:xfrm>
            <a:off x="4481050" y="1218850"/>
            <a:ext cx="0" cy="4998900"/>
          </a:xfrm>
          <a:prstGeom prst="straightConnector1">
            <a:avLst/>
          </a:prstGeom>
          <a:noFill/>
          <a:ln w="9525" cap="flat" cmpd="sng">
            <a:solidFill>
              <a:schemeClr val="dk2"/>
            </a:solidFill>
            <a:prstDash val="solid"/>
            <a:round/>
            <a:headEnd type="none" w="lg" len="lg"/>
            <a:tailEnd type="none" w="lg" len="lg"/>
          </a:ln>
        </p:spPr>
      </p:cxnSp>
      <p:grpSp>
        <p:nvGrpSpPr>
          <p:cNvPr id="628" name="Shape 628"/>
          <p:cNvGrpSpPr/>
          <p:nvPr/>
        </p:nvGrpSpPr>
        <p:grpSpPr>
          <a:xfrm>
            <a:off x="199556" y="3356130"/>
            <a:ext cx="4158500" cy="2234540"/>
            <a:chOff x="192762" y="3127834"/>
            <a:chExt cx="4158500" cy="2234540"/>
          </a:xfrm>
        </p:grpSpPr>
        <p:grpSp>
          <p:nvGrpSpPr>
            <p:cNvPr id="629" name="Shape 629"/>
            <p:cNvGrpSpPr/>
            <p:nvPr/>
          </p:nvGrpSpPr>
          <p:grpSpPr>
            <a:xfrm>
              <a:off x="192762" y="3127834"/>
              <a:ext cx="4158500" cy="2130501"/>
              <a:chOff x="314525" y="3308071"/>
              <a:chExt cx="4158500" cy="2130501"/>
            </a:xfrm>
          </p:grpSpPr>
          <p:pic>
            <p:nvPicPr>
              <p:cNvPr id="630" name="Shape 630" descr="valid_vs_generated_maps_epoch-144737.png"/>
              <p:cNvPicPr preferRelativeResize="0"/>
              <p:nvPr/>
            </p:nvPicPr>
            <p:blipFill rotWithShape="1">
              <a:blip r:embed="rId6">
                <a:alphaModFix/>
              </a:blip>
              <a:srcRect b="49083"/>
              <a:stretch/>
            </p:blipFill>
            <p:spPr>
              <a:xfrm>
                <a:off x="314525" y="3308071"/>
                <a:ext cx="2101100" cy="2130501"/>
              </a:xfrm>
              <a:prstGeom prst="rect">
                <a:avLst/>
              </a:prstGeom>
              <a:noFill/>
              <a:ln>
                <a:noFill/>
              </a:ln>
            </p:spPr>
          </p:pic>
          <p:pic>
            <p:nvPicPr>
              <p:cNvPr id="631" name="Shape 631" descr="valid_vs_generated_maps_epoch-144737.png"/>
              <p:cNvPicPr preferRelativeResize="0"/>
              <p:nvPr/>
            </p:nvPicPr>
            <p:blipFill rotWithShape="1">
              <a:blip r:embed="rId6">
                <a:alphaModFix/>
              </a:blip>
              <a:srcRect t="49995"/>
              <a:stretch/>
            </p:blipFill>
            <p:spPr>
              <a:xfrm>
                <a:off x="2371925" y="3308075"/>
                <a:ext cx="2101100" cy="2092448"/>
              </a:xfrm>
              <a:prstGeom prst="rect">
                <a:avLst/>
              </a:prstGeom>
              <a:noFill/>
              <a:ln>
                <a:noFill/>
              </a:ln>
            </p:spPr>
          </p:pic>
        </p:grpSp>
        <p:sp>
          <p:nvSpPr>
            <p:cNvPr id="632" name="Shape 632"/>
            <p:cNvSpPr txBox="1"/>
            <p:nvPr/>
          </p:nvSpPr>
          <p:spPr>
            <a:xfrm>
              <a:off x="756000" y="5084275"/>
              <a:ext cx="987600" cy="2781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Validation</a:t>
              </a:r>
            </a:p>
          </p:txBody>
        </p:sp>
        <p:sp>
          <p:nvSpPr>
            <p:cNvPr id="633" name="Shape 633"/>
            <p:cNvSpPr txBox="1"/>
            <p:nvPr/>
          </p:nvSpPr>
          <p:spPr>
            <a:xfrm>
              <a:off x="2737200" y="5084275"/>
              <a:ext cx="1058100" cy="2781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Generated</a:t>
              </a:r>
            </a:p>
          </p:txBody>
        </p:sp>
      </p:grpSp>
      <p:sp>
        <p:nvSpPr>
          <p:cNvPr id="634" name="Shape 634"/>
          <p:cNvSpPr txBox="1"/>
          <p:nvPr/>
        </p:nvSpPr>
        <p:spPr>
          <a:xfrm>
            <a:off x="4584175" y="5570093"/>
            <a:ext cx="4443300" cy="10305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GANs generated maps exhibit the same </a:t>
            </a:r>
            <a:r>
              <a:rPr kumimoji="0" lang="en-US" sz="1400" b="0" i="0" u="none" strike="noStrike" kern="0" cap="none" spc="0" normalizeH="0" baseline="0" noProof="0" dirty="0" err="1">
                <a:ln>
                  <a:noFill/>
                </a:ln>
                <a:solidFill>
                  <a:srgbClr val="000000"/>
                </a:solidFill>
                <a:effectLst/>
                <a:uLnTx/>
                <a:uFillTx/>
                <a:latin typeface="Arial"/>
                <a:cs typeface="Arial"/>
                <a:sym typeface="Arial"/>
              </a:rPr>
              <a:t>gaussian</a:t>
            </a:r>
            <a:r>
              <a:rPr kumimoji="0" lang="en-US" sz="1400" b="0" i="0" u="none" strike="noStrike" kern="0" cap="none" spc="0" normalizeH="0" baseline="0" noProof="0" dirty="0">
                <a:ln>
                  <a:noFill/>
                </a:ln>
                <a:solidFill>
                  <a:srgbClr val="000000"/>
                </a:solidFill>
                <a:effectLst/>
                <a:uLnTx/>
                <a:uFillTx/>
                <a:latin typeface="Arial"/>
                <a:cs typeface="Arial"/>
                <a:sym typeface="Arial"/>
              </a:rPr>
              <a:t> and non-</a:t>
            </a:r>
            <a:r>
              <a:rPr kumimoji="0" lang="en-US" sz="1400" b="0" i="0" u="none" strike="noStrike" kern="0" cap="none" spc="0" normalizeH="0" baseline="0" noProof="0" dirty="0" err="1">
                <a:ln>
                  <a:noFill/>
                </a:ln>
                <a:solidFill>
                  <a:srgbClr val="000000"/>
                </a:solidFill>
                <a:effectLst/>
                <a:uLnTx/>
                <a:uFillTx/>
                <a:latin typeface="Arial"/>
                <a:cs typeface="Arial"/>
                <a:sym typeface="Arial"/>
              </a:rPr>
              <a:t>gaussian</a:t>
            </a:r>
            <a:r>
              <a:rPr kumimoji="0" lang="en-US" sz="1400" b="0" i="0" u="none" strike="noStrike" kern="0" cap="none" spc="0" normalizeH="0" baseline="0" noProof="0" dirty="0">
                <a:ln>
                  <a:noFill/>
                </a:ln>
                <a:solidFill>
                  <a:srgbClr val="000000"/>
                </a:solidFill>
                <a:effectLst/>
                <a:uLnTx/>
                <a:uFillTx/>
                <a:latin typeface="Arial"/>
                <a:cs typeface="Arial"/>
                <a:sym typeface="Arial"/>
              </a:rPr>
              <a:t> structures as full simulations. </a:t>
            </a:r>
          </a:p>
        </p:txBody>
      </p:sp>
      <p:sp>
        <p:nvSpPr>
          <p:cNvPr id="635" name="Shape 635"/>
          <p:cNvSpPr txBox="1"/>
          <p:nvPr/>
        </p:nvSpPr>
        <p:spPr>
          <a:xfrm>
            <a:off x="6200025" y="4267900"/>
            <a:ext cx="1683900" cy="2055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Power spectrum: fourier modes</a:t>
            </a:r>
          </a:p>
        </p:txBody>
      </p:sp>
    </p:spTree>
    <p:extLst>
      <p:ext uri="{BB962C8B-B14F-4D97-AF65-F5344CB8AC3E}">
        <p14:creationId xmlns:p14="http://schemas.microsoft.com/office/powerpoint/2010/main" val="514070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17934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Picture 9" descr="Problem1-2_a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79344"/>
          </a:xfrm>
          <a:prstGeom prst="rect">
            <a:avLst/>
          </a:prstGeom>
        </p:spPr>
      </p:pic>
      <p:sp>
        <p:nvSpPr>
          <p:cNvPr id="2" name="Title 1"/>
          <p:cNvSpPr>
            <a:spLocks noGrp="1"/>
          </p:cNvSpPr>
          <p:nvPr>
            <p:ph type="ctrTitle"/>
          </p:nvPr>
        </p:nvSpPr>
        <p:spPr>
          <a:xfrm>
            <a:off x="1399032" y="483421"/>
            <a:ext cx="7772400" cy="1278664"/>
          </a:xfrm>
        </p:spPr>
        <p:txBody>
          <a:bodyPr lIns="0" tIns="0" rIns="0" bIns="0" anchor="t" anchorCtr="0">
            <a:noAutofit/>
          </a:bodyPr>
          <a:lstStyle/>
          <a:p>
            <a:pPr indent="-514350" algn="l"/>
            <a:r>
              <a:rPr lang="en-US" sz="3600" dirty="0"/>
              <a:t>Creating a catalog of all objects </a:t>
            </a:r>
            <a:br>
              <a:rPr lang="en-US" sz="3600" dirty="0"/>
            </a:br>
            <a:r>
              <a:rPr lang="en-US" sz="3600" dirty="0"/>
              <a:t>in the Universe</a:t>
            </a:r>
          </a:p>
        </p:txBody>
      </p:sp>
      <p:sp>
        <p:nvSpPr>
          <p:cNvPr id="5" name="TextBox 4"/>
          <p:cNvSpPr txBox="1"/>
          <p:nvPr/>
        </p:nvSpPr>
        <p:spPr>
          <a:xfrm>
            <a:off x="466344" y="378481"/>
            <a:ext cx="928727" cy="109341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7DD570"/>
                </a:solidFill>
                <a:effectLst/>
                <a:uLnTx/>
                <a:uFillTx/>
                <a:latin typeface="Helvetica Neue Bold Condensed"/>
                <a:cs typeface="Helvetica Neue Bold Condensed"/>
                <a:sym typeface="Arial"/>
              </a:rPr>
              <a:t>3</a:t>
            </a:r>
          </a:p>
        </p:txBody>
      </p:sp>
    </p:spTree>
    <p:extLst>
      <p:ext uri="{BB962C8B-B14F-4D97-AF65-F5344CB8AC3E}">
        <p14:creationId xmlns:p14="http://schemas.microsoft.com/office/powerpoint/2010/main" val="308101045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360339" y="347387"/>
            <a:ext cx="6819000" cy="577200"/>
          </a:xfrm>
          <a:prstGeom prst="rect">
            <a:avLst/>
          </a:prstGeom>
          <a:noFill/>
          <a:ln>
            <a:noFill/>
          </a:ln>
        </p:spPr>
        <p:txBody>
          <a:bodyPr lIns="91425" tIns="91425" rIns="91425" bIns="91425" anchor="b" anchorCtr="0">
            <a:noAutofit/>
          </a:bodyPr>
          <a:lstStyle/>
          <a:p>
            <a:pPr marL="228600" marR="0" lvl="0" indent="-228600" algn="l" rtl="0">
              <a:lnSpc>
                <a:spcPct val="100000"/>
              </a:lnSpc>
              <a:spcBef>
                <a:spcPts val="0"/>
              </a:spcBef>
              <a:spcAft>
                <a:spcPts val="0"/>
              </a:spcAft>
              <a:buClr>
                <a:schemeClr val="dk2"/>
              </a:buClr>
              <a:buSzPct val="25000"/>
              <a:buFont typeface="Helvetica Neue"/>
              <a:buNone/>
            </a:pPr>
            <a:r>
              <a:rPr lang="en-US" sz="3200" b="1" i="0" u="none" strike="noStrike" cap="none" dirty="0" err="1">
                <a:solidFill>
                  <a:schemeClr val="dk2"/>
                </a:solidFill>
                <a:latin typeface="Helvetica Neue"/>
                <a:ea typeface="Helvetica Neue"/>
                <a:cs typeface="Helvetica Neue"/>
                <a:sym typeface="Helvetica Neue"/>
              </a:rPr>
              <a:t>Variational</a:t>
            </a:r>
            <a:r>
              <a:rPr lang="en-US" sz="3200" b="1" i="0" u="none" strike="noStrike" cap="none" dirty="0">
                <a:solidFill>
                  <a:schemeClr val="dk2"/>
                </a:solidFill>
                <a:latin typeface="Helvetica Neue"/>
                <a:ea typeface="Helvetica Neue"/>
                <a:cs typeface="Helvetica Neue"/>
                <a:sym typeface="Helvetica Neue"/>
              </a:rPr>
              <a:t> </a:t>
            </a:r>
            <a:r>
              <a:rPr lang="en-US" sz="3200" b="1" i="0" u="none" strike="noStrike" cap="none" dirty="0" err="1">
                <a:solidFill>
                  <a:schemeClr val="dk2"/>
                </a:solidFill>
                <a:latin typeface="Helvetica Neue"/>
                <a:ea typeface="Helvetica Neue"/>
                <a:cs typeface="Helvetica Neue"/>
                <a:sym typeface="Helvetica Neue"/>
              </a:rPr>
              <a:t>Autoencoder</a:t>
            </a:r>
            <a:r>
              <a:rPr lang="en-US" sz="3200" b="1" i="0" u="none" strike="noStrike" cap="none" dirty="0">
                <a:solidFill>
                  <a:schemeClr val="dk2"/>
                </a:solidFill>
                <a:latin typeface="Helvetica Neue"/>
                <a:ea typeface="Helvetica Neue"/>
                <a:cs typeface="Helvetica Neue"/>
                <a:sym typeface="Helvetica Neue"/>
              </a:rPr>
              <a:t> </a:t>
            </a:r>
            <a:r>
              <a:rPr lang="en" sz="3200" b="1" i="0" u="none" strike="noStrike" cap="none" dirty="0">
                <a:solidFill>
                  <a:schemeClr val="dk2"/>
                </a:solidFill>
                <a:latin typeface="Helvetica Neue"/>
                <a:ea typeface="Helvetica Neue"/>
                <a:cs typeface="Helvetica Neue"/>
                <a:sym typeface="Helvetica Neue"/>
              </a:rPr>
              <a:t>Model</a:t>
            </a:r>
          </a:p>
        </p:txBody>
      </p:sp>
      <p:pic>
        <p:nvPicPr>
          <p:cNvPr id="238" name="Shape 238"/>
          <p:cNvPicPr preferRelativeResize="0"/>
          <p:nvPr/>
        </p:nvPicPr>
        <p:blipFill rotWithShape="1">
          <a:blip r:embed="rId3">
            <a:alphaModFix/>
          </a:blip>
          <a:srcRect r="33806"/>
          <a:stretch/>
        </p:blipFill>
        <p:spPr>
          <a:xfrm>
            <a:off x="89807" y="1095647"/>
            <a:ext cx="4429941" cy="3737610"/>
          </a:xfrm>
          <a:prstGeom prst="rect">
            <a:avLst/>
          </a:prstGeom>
          <a:noFill/>
          <a:ln>
            <a:noFill/>
          </a:ln>
        </p:spPr>
      </p:pic>
      <p:sp>
        <p:nvSpPr>
          <p:cNvPr id="239" name="Shape 239"/>
          <p:cNvSpPr txBox="1"/>
          <p:nvPr/>
        </p:nvSpPr>
        <p:spPr>
          <a:xfrm>
            <a:off x="2984500" y="6311900"/>
            <a:ext cx="4889400" cy="307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4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Contributors: Jeff </a:t>
            </a:r>
            <a:r>
              <a:rPr kumimoji="0" lang="en" sz="1400" b="0" i="0" u="none" strike="noStrike" kern="0" cap="none" spc="0" normalizeH="0" baseline="0" noProof="0" dirty="0" err="1">
                <a:ln>
                  <a:noFill/>
                </a:ln>
                <a:solidFill>
                  <a:srgbClr val="000000"/>
                </a:solidFill>
                <a:effectLst/>
                <a:uLnTx/>
                <a:uFillTx/>
                <a:latin typeface="Helvetica Neue" charset="0"/>
                <a:ea typeface="Helvetica Neue" charset="0"/>
                <a:cs typeface="Helvetica Neue" charset="0"/>
                <a:sym typeface="Arial"/>
              </a:rPr>
              <a:t>Regier</a:t>
            </a:r>
            <a:r>
              <a:rPr kumimoji="0" lang="en" sz="14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Jon McAuliffe. </a:t>
            </a:r>
            <a:r>
              <a:rPr kumimoji="0" lang="en" sz="1400" b="0" i="1"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UC Berkeley.</a:t>
            </a:r>
          </a:p>
        </p:txBody>
      </p:sp>
      <p:pic>
        <p:nvPicPr>
          <p:cNvPr id="5" name="Shape 254"/>
          <p:cNvPicPr preferRelativeResize="0"/>
          <p:nvPr/>
        </p:nvPicPr>
        <p:blipFill rotWithShape="1">
          <a:blip r:embed="rId4">
            <a:alphaModFix/>
          </a:blip>
          <a:srcRect/>
          <a:stretch/>
        </p:blipFill>
        <p:spPr>
          <a:xfrm>
            <a:off x="4585063" y="1174026"/>
            <a:ext cx="4428309" cy="3202032"/>
          </a:xfrm>
          <a:prstGeom prst="rect">
            <a:avLst/>
          </a:prstGeom>
          <a:noFill/>
          <a:ln>
            <a:noFill/>
          </a:ln>
        </p:spPr>
      </p:pic>
      <p:sp>
        <p:nvSpPr>
          <p:cNvPr id="6" name="Shape 260"/>
          <p:cNvSpPr txBox="1">
            <a:spLocks noGrp="1"/>
          </p:cNvSpPr>
          <p:nvPr>
            <p:ph type="body" idx="1"/>
          </p:nvPr>
        </p:nvSpPr>
        <p:spPr>
          <a:xfrm>
            <a:off x="195942" y="4625497"/>
            <a:ext cx="8699864" cy="1793963"/>
          </a:xfrm>
          <a:prstGeom prst="rect">
            <a:avLst/>
          </a:prstGeom>
          <a:noFill/>
          <a:ln>
            <a:noFill/>
          </a:ln>
        </p:spPr>
        <p:txBody>
          <a:bodyPr lIns="91425" tIns="91425" rIns="91425" bIns="91425" anchor="t" anchorCtr="0">
            <a:noAutofit/>
          </a:bodyPr>
          <a:lstStyle/>
          <a:p>
            <a:pPr marL="342900" marR="0" lvl="0" indent="-165100" algn="l" rtl="0">
              <a:lnSpc>
                <a:spcPct val="100000"/>
              </a:lnSpc>
              <a:spcBef>
                <a:spcPts val="0"/>
              </a:spcBef>
              <a:spcAft>
                <a:spcPts val="0"/>
              </a:spcAft>
              <a:buClr>
                <a:schemeClr val="dk1"/>
              </a:buClr>
              <a:buSzPct val="100000"/>
              <a:buFont typeface="Arial"/>
              <a:buChar char="•"/>
            </a:pPr>
            <a:r>
              <a:rPr lang="en" sz="1800" b="0" i="0" u="none" strike="noStrike" cap="none" dirty="0">
                <a:solidFill>
                  <a:schemeClr val="dk1"/>
                </a:solidFill>
                <a:latin typeface="Calibri"/>
                <a:ea typeface="Calibri"/>
                <a:cs typeface="Calibri"/>
                <a:sym typeface="Calibri"/>
              </a:rPr>
              <a:t>The Celeste galaxy model outperformed bivariate Gaussian densities for 99.3% of galaxy images. </a:t>
            </a:r>
          </a:p>
          <a:p>
            <a:pPr marL="342900" marR="0" lvl="0" indent="-165100" algn="l" rtl="0">
              <a:lnSpc>
                <a:spcPct val="100000"/>
              </a:lnSpc>
              <a:spcBef>
                <a:spcPts val="0"/>
              </a:spcBef>
              <a:spcAft>
                <a:spcPts val="0"/>
              </a:spcAft>
              <a:buClr>
                <a:schemeClr val="dk1"/>
              </a:buClr>
              <a:buSzPct val="100000"/>
              <a:buFont typeface="Arial"/>
              <a:buNone/>
            </a:pPr>
            <a:endParaRPr sz="1800" b="0" i="0" u="none" strike="noStrike" cap="none" dirty="0">
              <a:solidFill>
                <a:schemeClr val="dk1"/>
              </a:solidFill>
              <a:latin typeface="Calibri"/>
              <a:ea typeface="Calibri"/>
              <a:cs typeface="Calibri"/>
              <a:sym typeface="Calibri"/>
            </a:endParaRPr>
          </a:p>
          <a:p>
            <a:pPr marL="342900" marR="0" lvl="0" indent="-165100" algn="l" rtl="0">
              <a:lnSpc>
                <a:spcPct val="100000"/>
              </a:lnSpc>
              <a:spcBef>
                <a:spcPts val="0"/>
              </a:spcBef>
              <a:spcAft>
                <a:spcPts val="0"/>
              </a:spcAft>
              <a:buClr>
                <a:schemeClr val="dk1"/>
              </a:buClr>
              <a:buSzPct val="100000"/>
              <a:buFont typeface="Arial"/>
              <a:buChar char="•"/>
            </a:pPr>
            <a:r>
              <a:rPr lang="en" sz="1800" b="0" i="0" u="none" strike="noStrike" cap="none" dirty="0">
                <a:solidFill>
                  <a:schemeClr val="dk1"/>
                </a:solidFill>
                <a:latin typeface="Calibri"/>
                <a:ea typeface="Calibri"/>
                <a:cs typeface="Calibri"/>
                <a:sym typeface="Calibri"/>
              </a:rPr>
              <a:t>Qualitative results from t-SNE indicate that the neural network learns a compact representation of galaxy shapes and orientation.</a:t>
            </a:r>
          </a:p>
        </p:txBody>
      </p:sp>
    </p:spTree>
    <p:extLst>
      <p:ext uri="{BB962C8B-B14F-4D97-AF65-F5344CB8AC3E}">
        <p14:creationId xmlns:p14="http://schemas.microsoft.com/office/powerpoint/2010/main" val="1765552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17934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7" name="Picture 6" descr="br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81344"/>
          </a:xfrm>
          <a:prstGeom prst="rect">
            <a:avLst/>
          </a:prstGeom>
        </p:spPr>
      </p:pic>
      <p:sp>
        <p:nvSpPr>
          <p:cNvPr id="2" name="Title 1"/>
          <p:cNvSpPr>
            <a:spLocks noGrp="1"/>
          </p:cNvSpPr>
          <p:nvPr>
            <p:ph type="ctrTitle"/>
          </p:nvPr>
        </p:nvSpPr>
        <p:spPr>
          <a:xfrm>
            <a:off x="1399032" y="483421"/>
            <a:ext cx="7772400" cy="1278664"/>
          </a:xfrm>
        </p:spPr>
        <p:txBody>
          <a:bodyPr lIns="0" tIns="0" rIns="0" bIns="0" anchor="t" anchorCtr="0">
            <a:noAutofit/>
          </a:bodyPr>
          <a:lstStyle/>
          <a:p>
            <a:pPr indent="-514350" algn="l"/>
            <a:r>
              <a:rPr lang="en-US" sz="3600" dirty="0"/>
              <a:t>Understanding the Brain</a:t>
            </a:r>
          </a:p>
        </p:txBody>
      </p:sp>
      <p:sp>
        <p:nvSpPr>
          <p:cNvPr id="5" name="TextBox 4"/>
          <p:cNvSpPr txBox="1"/>
          <p:nvPr/>
        </p:nvSpPr>
        <p:spPr>
          <a:xfrm>
            <a:off x="466344" y="378481"/>
            <a:ext cx="928727" cy="109341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7DD570"/>
                </a:solidFill>
                <a:effectLst/>
                <a:uLnTx/>
                <a:uFillTx/>
                <a:latin typeface="Helvetica Neue Bold Condensed"/>
                <a:cs typeface="Helvetica Neue Bold Condensed"/>
                <a:sym typeface="Arial"/>
              </a:rPr>
              <a:t>4</a:t>
            </a:r>
          </a:p>
        </p:txBody>
      </p:sp>
    </p:spTree>
    <p:extLst>
      <p:ext uri="{BB962C8B-B14F-4D97-AF65-F5344CB8AC3E}">
        <p14:creationId xmlns:p14="http://schemas.microsoft.com/office/powerpoint/2010/main" val="274994418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360340" y="179868"/>
            <a:ext cx="6819000" cy="769499"/>
          </a:xfrm>
          <a:prstGeom prst="rect">
            <a:avLst/>
          </a:prstGeom>
          <a:noFill/>
          <a:ln>
            <a:noFill/>
          </a:ln>
        </p:spPr>
        <p:txBody>
          <a:bodyPr lIns="91425" tIns="91425" rIns="91425" bIns="91425" anchor="b" anchorCtr="0">
            <a:noAutofit/>
          </a:bodyPr>
          <a:lstStyle/>
          <a:p>
            <a:pPr marL="228600" marR="0" lvl="0" indent="-228600" algn="l" rtl="0">
              <a:lnSpc>
                <a:spcPct val="100000"/>
              </a:lnSpc>
              <a:spcBef>
                <a:spcPts val="0"/>
              </a:spcBef>
              <a:spcAft>
                <a:spcPts val="0"/>
              </a:spcAft>
              <a:buClr>
                <a:schemeClr val="dk2"/>
              </a:buClr>
              <a:buSzPct val="25000"/>
              <a:buFont typeface="Helvetica Neue"/>
              <a:buNone/>
            </a:pPr>
            <a:r>
              <a:rPr lang="en" sz="3200" b="1" i="0" u="none" strike="noStrike" cap="none">
                <a:solidFill>
                  <a:schemeClr val="dk2"/>
                </a:solidFill>
                <a:latin typeface="Helvetica Neue"/>
                <a:ea typeface="Helvetica Neue"/>
                <a:cs typeface="Helvetica Neue"/>
                <a:sym typeface="Helvetica Neue"/>
              </a:rPr>
              <a:t>Speech Prosthesis</a:t>
            </a:r>
          </a:p>
        </p:txBody>
      </p:sp>
      <p:sp>
        <p:nvSpPr>
          <p:cNvPr id="377" name="Shape 377"/>
          <p:cNvSpPr txBox="1">
            <a:spLocks noGrp="1"/>
          </p:cNvSpPr>
          <p:nvPr>
            <p:ph type="body" idx="1"/>
          </p:nvPr>
        </p:nvSpPr>
        <p:spPr>
          <a:xfrm>
            <a:off x="457200" y="1295400"/>
            <a:ext cx="8229600" cy="4830900"/>
          </a:xfrm>
          <a:prstGeom prst="rect">
            <a:avLst/>
          </a:prstGeom>
          <a:noFill/>
          <a:ln>
            <a:noFill/>
          </a:ln>
        </p:spPr>
        <p:txBody>
          <a:bodyPr lIns="91425" tIns="91425" rIns="91425" bIns="91425" anchor="t" anchorCtr="0">
            <a:noAutofit/>
          </a:bodyPr>
          <a:lstStyle/>
          <a:p>
            <a:pPr marL="342900" marR="0" lvl="0" indent="-165100" algn="l" rtl="0">
              <a:lnSpc>
                <a:spcPct val="100000"/>
              </a:lnSpc>
              <a:spcBef>
                <a:spcPts val="0"/>
              </a:spcBef>
              <a:spcAft>
                <a:spcPts val="0"/>
              </a:spcAft>
              <a:buClr>
                <a:schemeClr val="dk1"/>
              </a:buClr>
              <a:buSzPct val="100000"/>
              <a:buFont typeface="Arial"/>
              <a:buNone/>
            </a:pPr>
            <a:endParaRPr sz="2800" b="1" i="0" u="none" strike="noStrike" cap="none">
              <a:solidFill>
                <a:schemeClr val="dk1"/>
              </a:solidFill>
              <a:latin typeface="Calibri"/>
              <a:ea typeface="Calibri"/>
              <a:cs typeface="Calibri"/>
              <a:sym typeface="Calibri"/>
            </a:endParaRPr>
          </a:p>
        </p:txBody>
      </p:sp>
      <p:sp>
        <p:nvSpPr>
          <p:cNvPr id="378" name="Shape 378"/>
          <p:cNvSpPr txBox="1">
            <a:spLocks noGrp="1"/>
          </p:cNvSpPr>
          <p:nvPr>
            <p:ph type="sldNum" idx="12"/>
          </p:nvPr>
        </p:nvSpPr>
        <p:spPr>
          <a:xfrm>
            <a:off x="4116655" y="6368805"/>
            <a:ext cx="925800" cy="365100"/>
          </a:xfrm>
          <a:prstGeom prst="rect">
            <a:avLst/>
          </a:prstGeom>
          <a:no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4766"/>
              </a:buClr>
              <a:buSzPct val="25000"/>
              <a:buFont typeface="Calibri"/>
              <a:buNone/>
              <a:tabLst/>
              <a:defRPr/>
            </a:pPr>
            <a:r>
              <a:rPr kumimoji="0" lang="en" sz="1100" b="0" i="0" u="none" strike="noStrike" kern="0" cap="none" spc="0" normalizeH="0" baseline="0" noProof="0">
                <a:ln>
                  <a:noFill/>
                </a:ln>
                <a:solidFill>
                  <a:srgbClr val="114766"/>
                </a:solidFill>
                <a:effectLst/>
                <a:uLnTx/>
                <a:uFillTx/>
                <a:latin typeface="Calibri"/>
                <a:ea typeface="Calibri"/>
                <a:cs typeface="Calibri"/>
                <a:sym typeface="Calibri"/>
              </a:rPr>
              <a:t>- </a:t>
            </a:r>
            <a:fld id="{00000000-1234-1234-1234-123412341234}" type="slidenum">
              <a:rPr kumimoji="0" lang="en" sz="1100" b="0" i="0" u="none" strike="noStrike" kern="0" cap="none" spc="0" normalizeH="0" baseline="0" noProof="0">
                <a:ln>
                  <a:noFill/>
                </a:ln>
                <a:solidFill>
                  <a:srgbClr val="114766"/>
                </a:solidFill>
                <a:effectLst/>
                <a:uLnTx/>
                <a:uFillTx/>
                <a:latin typeface="Calibri"/>
                <a:ea typeface="Calibri"/>
                <a:cs typeface="Calibri"/>
                <a:sym typeface="Calibri"/>
              </a:rPr>
              <a:pPr marL="0" marR="0" lvl="0" indent="0" algn="ctr" defTabSz="914400" rtl="0" eaLnBrk="1" fontAlgn="auto" latinLnBrk="0" hangingPunct="1">
                <a:lnSpc>
                  <a:spcPct val="100000"/>
                </a:lnSpc>
                <a:spcBef>
                  <a:spcPts val="0"/>
                </a:spcBef>
                <a:spcAft>
                  <a:spcPts val="0"/>
                </a:spcAft>
                <a:buClr>
                  <a:srgbClr val="114766"/>
                </a:buClr>
                <a:buSzPct val="25000"/>
                <a:buFont typeface="Calibri"/>
                <a:buNone/>
                <a:tabLst/>
                <a:defRPr/>
              </a:pPr>
              <a:t>38</a:t>
            </a:fld>
            <a:r>
              <a:rPr kumimoji="0" lang="en" sz="1100" b="0" i="0" u="none" strike="noStrike" kern="0" cap="none" spc="0" normalizeH="0" baseline="0" noProof="0">
                <a:ln>
                  <a:noFill/>
                </a:ln>
                <a:solidFill>
                  <a:srgbClr val="114766"/>
                </a:solidFill>
                <a:effectLst/>
                <a:uLnTx/>
                <a:uFillTx/>
                <a:latin typeface="Calibri"/>
                <a:ea typeface="Calibri"/>
                <a:cs typeface="Calibri"/>
                <a:sym typeface="Calibri"/>
              </a:rPr>
              <a:t> -</a:t>
            </a:r>
          </a:p>
        </p:txBody>
      </p:sp>
      <p:pic>
        <p:nvPicPr>
          <p:cNvPr id="379" name="Shape 379"/>
          <p:cNvPicPr preferRelativeResize="0"/>
          <p:nvPr/>
        </p:nvPicPr>
        <p:blipFill rotWithShape="1">
          <a:blip r:embed="rId3">
            <a:alphaModFix/>
          </a:blip>
          <a:srcRect/>
          <a:stretch/>
        </p:blipFill>
        <p:spPr>
          <a:xfrm>
            <a:off x="250612" y="1085984"/>
            <a:ext cx="8564100" cy="5709600"/>
          </a:xfrm>
          <a:prstGeom prst="rect">
            <a:avLst/>
          </a:prstGeom>
          <a:noFill/>
          <a:ln>
            <a:noFill/>
          </a:ln>
        </p:spPr>
      </p:pic>
    </p:spTree>
    <p:extLst>
      <p:ext uri="{BB962C8B-B14F-4D97-AF65-F5344CB8AC3E}">
        <p14:creationId xmlns:p14="http://schemas.microsoft.com/office/powerpoint/2010/main" val="3661633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360339" y="343967"/>
            <a:ext cx="6819000" cy="577200"/>
          </a:xfrm>
          <a:prstGeom prst="rect">
            <a:avLst/>
          </a:prstGeom>
          <a:noFill/>
          <a:ln>
            <a:noFill/>
          </a:ln>
        </p:spPr>
        <p:txBody>
          <a:bodyPr lIns="91425" tIns="91425" rIns="91425" bIns="91425" anchor="b" anchorCtr="0">
            <a:noAutofit/>
          </a:bodyPr>
          <a:lstStyle/>
          <a:p>
            <a:pPr marL="228600" marR="0" lvl="0" indent="-228600" algn="l" rtl="0">
              <a:lnSpc>
                <a:spcPct val="100000"/>
              </a:lnSpc>
              <a:spcBef>
                <a:spcPts val="0"/>
              </a:spcBef>
              <a:spcAft>
                <a:spcPts val="0"/>
              </a:spcAft>
              <a:buClr>
                <a:schemeClr val="dk2"/>
              </a:buClr>
              <a:buSzPct val="25000"/>
              <a:buFont typeface="Helvetica Neue"/>
              <a:buNone/>
            </a:pPr>
            <a:r>
              <a:rPr lang="en-US" sz="3200" b="1" i="0" u="none" strike="noStrike" cap="none" dirty="0">
                <a:solidFill>
                  <a:schemeClr val="dk2"/>
                </a:solidFill>
                <a:latin typeface="Helvetica Neue"/>
                <a:ea typeface="Helvetica Neue"/>
                <a:cs typeface="Helvetica Neue"/>
                <a:sym typeface="Helvetica Neue"/>
              </a:rPr>
              <a:t>Decoding Speech</a:t>
            </a:r>
            <a:endParaRPr lang="en" sz="3200" b="1" i="0" u="none" strike="noStrike" cap="none" dirty="0">
              <a:solidFill>
                <a:schemeClr val="dk2"/>
              </a:solidFill>
              <a:latin typeface="Helvetica Neue"/>
              <a:ea typeface="Helvetica Neue"/>
              <a:cs typeface="Helvetica Neue"/>
              <a:sym typeface="Helvetica Neue"/>
            </a:endParaRPr>
          </a:p>
        </p:txBody>
      </p:sp>
      <p:sp>
        <p:nvSpPr>
          <p:cNvPr id="385" name="Shape 385"/>
          <p:cNvSpPr txBox="1">
            <a:spLocks noGrp="1"/>
          </p:cNvSpPr>
          <p:nvPr>
            <p:ph type="sldNum" idx="12"/>
          </p:nvPr>
        </p:nvSpPr>
        <p:spPr>
          <a:xfrm>
            <a:off x="4116655" y="5633853"/>
            <a:ext cx="925800" cy="273900"/>
          </a:xfrm>
          <a:prstGeom prst="rect">
            <a:avLst/>
          </a:prstGeom>
          <a:no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4766"/>
              </a:buClr>
              <a:buSzPct val="25000"/>
              <a:buFont typeface="Calibri"/>
              <a:buNone/>
              <a:tabLst/>
              <a:defRPr/>
            </a:pPr>
            <a:r>
              <a:rPr kumimoji="0" lang="en" sz="1100" b="0" i="0" u="none" strike="noStrike" kern="0" cap="none" spc="0" normalizeH="0" baseline="0" noProof="0">
                <a:ln>
                  <a:noFill/>
                </a:ln>
                <a:solidFill>
                  <a:srgbClr val="114766"/>
                </a:solidFill>
                <a:effectLst/>
                <a:uLnTx/>
                <a:uFillTx/>
                <a:latin typeface="Calibri"/>
                <a:ea typeface="Calibri"/>
                <a:cs typeface="Calibri"/>
                <a:sym typeface="Calibri"/>
              </a:rPr>
              <a:t>- </a:t>
            </a:r>
            <a:fld id="{00000000-1234-1234-1234-123412341234}" type="slidenum">
              <a:rPr kumimoji="0" lang="en" sz="1100" b="0" i="0" u="none" strike="noStrike" kern="0" cap="none" spc="0" normalizeH="0" baseline="0" noProof="0">
                <a:ln>
                  <a:noFill/>
                </a:ln>
                <a:solidFill>
                  <a:srgbClr val="114766"/>
                </a:solidFill>
                <a:effectLst/>
                <a:uLnTx/>
                <a:uFillTx/>
                <a:latin typeface="Calibri"/>
                <a:ea typeface="Calibri"/>
                <a:cs typeface="Calibri"/>
                <a:sym typeface="Calibri"/>
              </a:rPr>
              <a:pPr marL="0" marR="0" lvl="0" indent="0" algn="ctr" defTabSz="914400" rtl="0" eaLnBrk="1" fontAlgn="auto" latinLnBrk="0" hangingPunct="1">
                <a:lnSpc>
                  <a:spcPct val="100000"/>
                </a:lnSpc>
                <a:spcBef>
                  <a:spcPts val="0"/>
                </a:spcBef>
                <a:spcAft>
                  <a:spcPts val="0"/>
                </a:spcAft>
                <a:buClr>
                  <a:srgbClr val="114766"/>
                </a:buClr>
                <a:buSzPct val="25000"/>
                <a:buFont typeface="Calibri"/>
                <a:buNone/>
                <a:tabLst/>
                <a:defRPr/>
              </a:pPr>
              <a:t>39</a:t>
            </a:fld>
            <a:r>
              <a:rPr kumimoji="0" lang="en" sz="1100" b="0" i="0" u="none" strike="noStrike" kern="0" cap="none" spc="0" normalizeH="0" baseline="0" noProof="0">
                <a:ln>
                  <a:noFill/>
                </a:ln>
                <a:solidFill>
                  <a:srgbClr val="114766"/>
                </a:solidFill>
                <a:effectLst/>
                <a:uLnTx/>
                <a:uFillTx/>
                <a:latin typeface="Calibri"/>
                <a:ea typeface="Calibri"/>
                <a:cs typeface="Calibri"/>
                <a:sym typeface="Calibri"/>
              </a:rPr>
              <a:t> -</a:t>
            </a:r>
          </a:p>
        </p:txBody>
      </p:sp>
      <p:pic>
        <p:nvPicPr>
          <p:cNvPr id="386" name="Shape 386" descr="vsmc_speech.png"/>
          <p:cNvPicPr preferRelativeResize="0"/>
          <p:nvPr/>
        </p:nvPicPr>
        <p:blipFill rotWithShape="1">
          <a:blip r:embed="rId3">
            <a:alphaModFix/>
          </a:blip>
          <a:srcRect/>
          <a:stretch/>
        </p:blipFill>
        <p:spPr>
          <a:xfrm>
            <a:off x="451412" y="1250066"/>
            <a:ext cx="8275800" cy="4657500"/>
          </a:xfrm>
          <a:prstGeom prst="rect">
            <a:avLst/>
          </a:prstGeom>
          <a:noFill/>
          <a:ln>
            <a:noFill/>
          </a:ln>
        </p:spPr>
      </p:pic>
      <p:sp>
        <p:nvSpPr>
          <p:cNvPr id="387" name="Shape 387"/>
          <p:cNvSpPr txBox="1"/>
          <p:nvPr/>
        </p:nvSpPr>
        <p:spPr>
          <a:xfrm>
            <a:off x="2419108" y="6365611"/>
            <a:ext cx="5822100" cy="485999"/>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Contributors: Jesse </a:t>
            </a:r>
            <a:r>
              <a:rPr kumimoji="0" lang="en" sz="1200" b="0" i="0" u="none" strike="noStrike" kern="0" cap="none" spc="0" normalizeH="0" baseline="0" noProof="0" dirty="0" err="1">
                <a:ln>
                  <a:noFill/>
                </a:ln>
                <a:solidFill>
                  <a:srgbClr val="000000"/>
                </a:solidFill>
                <a:effectLst/>
                <a:uLnTx/>
                <a:uFillTx/>
                <a:latin typeface="Helvetica Neue" charset="0"/>
                <a:ea typeface="Helvetica Neue" charset="0"/>
                <a:cs typeface="Helvetica Neue" charset="0"/>
                <a:sym typeface="Arial"/>
              </a:rPr>
              <a:t>Livezey</a:t>
            </a:r>
            <a:r>
              <a:rPr kumimoji="0" lang="en"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Kris Bouchard</a:t>
            </a:r>
            <a:r>
              <a:rPr kumimoji="0" lang="en-US"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a:t>
            </a:r>
            <a:r>
              <a:rPr kumimoji="0" lang="en"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 E. Chang. </a:t>
            </a:r>
            <a:r>
              <a:rPr kumimoji="0" lang="en" sz="1200" b="0" i="1"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UC Berkeley, UCSF</a:t>
            </a:r>
            <a:r>
              <a:rPr kumimoji="0" lang="en" sz="1200" b="0" i="0" u="none" strike="noStrike" kern="0" cap="none" spc="0" normalizeH="0" baseline="0" noProof="0" dirty="0">
                <a:ln>
                  <a:noFill/>
                </a:ln>
                <a:solidFill>
                  <a:srgbClr val="000000"/>
                </a:solidFill>
                <a:effectLst/>
                <a:uLnTx/>
                <a:uFillTx/>
                <a:latin typeface="Helvetica Neue" charset="0"/>
                <a:ea typeface="Helvetica Neue" charset="0"/>
                <a:cs typeface="Helvetica Neue" charset="0"/>
                <a:sym typeface="Arial"/>
              </a:rPr>
              <a:t>.</a:t>
            </a:r>
          </a:p>
        </p:txBody>
      </p:sp>
    </p:spTree>
    <p:extLst>
      <p:ext uri="{BB962C8B-B14F-4D97-AF65-F5344CB8AC3E}">
        <p14:creationId xmlns:p14="http://schemas.microsoft.com/office/powerpoint/2010/main" val="2951644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CAB9A51-CEE1-204F-8097-EA9C50DA20E7}"/>
              </a:ext>
            </a:extLst>
          </p:cNvPr>
          <p:cNvPicPr>
            <a:picLocks noGrp="1" noChangeAspect="1"/>
          </p:cNvPicPr>
          <p:nvPr>
            <p:ph idx="1"/>
          </p:nvPr>
        </p:nvPicPr>
        <p:blipFill>
          <a:blip r:embed="rId3"/>
          <a:stretch>
            <a:fillRect/>
          </a:stretch>
        </p:blipFill>
        <p:spPr>
          <a:xfrm>
            <a:off x="0" y="372613"/>
            <a:ext cx="9127358" cy="6119311"/>
          </a:xfrm>
        </p:spPr>
      </p:pic>
    </p:spTree>
    <p:extLst>
      <p:ext uri="{BB962C8B-B14F-4D97-AF65-F5344CB8AC3E}">
        <p14:creationId xmlns:p14="http://schemas.microsoft.com/office/powerpoint/2010/main" val="532584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0" y="0"/>
            <a:ext cx="7632600" cy="960600"/>
          </a:xfrm>
          <a:prstGeom prst="rect">
            <a:avLst/>
          </a:prstGeom>
          <a:noFill/>
          <a:ln>
            <a:noFill/>
          </a:ln>
        </p:spPr>
        <p:txBody>
          <a:bodyPr lIns="91425" tIns="91425" rIns="91425" bIns="91425" anchor="b" anchorCtr="0">
            <a:noAutofit/>
          </a:bodyPr>
          <a:lstStyle/>
          <a:p>
            <a:pPr marL="228600" marR="0" lvl="0" indent="-228600" algn="l" rtl="0">
              <a:lnSpc>
                <a:spcPct val="100000"/>
              </a:lnSpc>
              <a:spcBef>
                <a:spcPts val="0"/>
              </a:spcBef>
              <a:spcAft>
                <a:spcPts val="0"/>
              </a:spcAft>
              <a:buClr>
                <a:schemeClr val="dk2"/>
              </a:buClr>
              <a:buSzPct val="25000"/>
              <a:buFont typeface="Helvetica Neue"/>
              <a:buNone/>
            </a:pPr>
            <a:r>
              <a:rPr lang="en" sz="2700" b="1" i="0" u="none" strike="noStrike" cap="none" dirty="0">
                <a:solidFill>
                  <a:schemeClr val="dk2"/>
                </a:solidFill>
                <a:latin typeface="Helvetica Neue"/>
                <a:ea typeface="Helvetica Neue"/>
                <a:cs typeface="Helvetica Neue"/>
                <a:sym typeface="Helvetica Neue"/>
              </a:rPr>
              <a:t>Fully Connected Architecture</a:t>
            </a:r>
          </a:p>
        </p:txBody>
      </p:sp>
      <p:sp>
        <p:nvSpPr>
          <p:cNvPr id="393" name="Shape 393"/>
          <p:cNvSpPr txBox="1">
            <a:spLocks noGrp="1"/>
          </p:cNvSpPr>
          <p:nvPr>
            <p:ph type="sldNum" idx="12"/>
          </p:nvPr>
        </p:nvSpPr>
        <p:spPr>
          <a:xfrm>
            <a:off x="4116655" y="5633853"/>
            <a:ext cx="925800" cy="273900"/>
          </a:xfrm>
          <a:prstGeom prst="rect">
            <a:avLst/>
          </a:prstGeom>
          <a:no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4766"/>
              </a:buClr>
              <a:buSzPct val="25000"/>
              <a:buFont typeface="Calibri"/>
              <a:buNone/>
              <a:tabLst/>
              <a:defRPr/>
            </a:pPr>
            <a:r>
              <a:rPr kumimoji="0" lang="en" sz="1100" b="0" i="0" u="none" strike="noStrike" kern="0" cap="none" spc="0" normalizeH="0" baseline="0" noProof="0">
                <a:ln>
                  <a:noFill/>
                </a:ln>
                <a:solidFill>
                  <a:srgbClr val="114766"/>
                </a:solidFill>
                <a:effectLst/>
                <a:uLnTx/>
                <a:uFillTx/>
                <a:latin typeface="Calibri"/>
                <a:ea typeface="Calibri"/>
                <a:cs typeface="Calibri"/>
                <a:sym typeface="Calibri"/>
              </a:rPr>
              <a:t>- </a:t>
            </a:r>
            <a:fld id="{00000000-1234-1234-1234-123412341234}" type="slidenum">
              <a:rPr kumimoji="0" lang="en" sz="1100" b="0" i="0" u="none" strike="noStrike" kern="0" cap="none" spc="0" normalizeH="0" baseline="0" noProof="0">
                <a:ln>
                  <a:noFill/>
                </a:ln>
                <a:solidFill>
                  <a:srgbClr val="114766"/>
                </a:solidFill>
                <a:effectLst/>
                <a:uLnTx/>
                <a:uFillTx/>
                <a:latin typeface="Calibri"/>
                <a:ea typeface="Calibri"/>
                <a:cs typeface="Calibri"/>
                <a:sym typeface="Calibri"/>
              </a:rPr>
              <a:pPr marL="0" marR="0" lvl="0" indent="0" algn="ctr" defTabSz="914400" rtl="0" eaLnBrk="1" fontAlgn="auto" latinLnBrk="0" hangingPunct="1">
                <a:lnSpc>
                  <a:spcPct val="100000"/>
                </a:lnSpc>
                <a:spcBef>
                  <a:spcPts val="0"/>
                </a:spcBef>
                <a:spcAft>
                  <a:spcPts val="0"/>
                </a:spcAft>
                <a:buClr>
                  <a:srgbClr val="114766"/>
                </a:buClr>
                <a:buSzPct val="25000"/>
                <a:buFont typeface="Calibri"/>
                <a:buNone/>
                <a:tabLst/>
                <a:defRPr/>
              </a:pPr>
              <a:t>40</a:t>
            </a:fld>
            <a:r>
              <a:rPr kumimoji="0" lang="en" sz="1100" b="0" i="0" u="none" strike="noStrike" kern="0" cap="none" spc="0" normalizeH="0" baseline="0" noProof="0">
                <a:ln>
                  <a:noFill/>
                </a:ln>
                <a:solidFill>
                  <a:srgbClr val="114766"/>
                </a:solidFill>
                <a:effectLst/>
                <a:uLnTx/>
                <a:uFillTx/>
                <a:latin typeface="Calibri"/>
                <a:ea typeface="Calibri"/>
                <a:cs typeface="Calibri"/>
                <a:sym typeface="Calibri"/>
              </a:rPr>
              <a:t> -</a:t>
            </a:r>
          </a:p>
        </p:txBody>
      </p:sp>
      <p:pic>
        <p:nvPicPr>
          <p:cNvPr id="394" name="Shape 394" descr="Accuracy.png"/>
          <p:cNvPicPr preferRelativeResize="0"/>
          <p:nvPr/>
        </p:nvPicPr>
        <p:blipFill rotWithShape="1">
          <a:blip r:embed="rId3">
            <a:alphaModFix/>
          </a:blip>
          <a:srcRect/>
          <a:stretch/>
        </p:blipFill>
        <p:spPr>
          <a:xfrm>
            <a:off x="3290137" y="1525259"/>
            <a:ext cx="5499899" cy="4138800"/>
          </a:xfrm>
          <a:prstGeom prst="rect">
            <a:avLst/>
          </a:prstGeom>
          <a:noFill/>
          <a:ln>
            <a:noFill/>
          </a:ln>
        </p:spPr>
      </p:pic>
      <p:sp>
        <p:nvSpPr>
          <p:cNvPr id="395" name="Shape 395"/>
          <p:cNvSpPr txBox="1"/>
          <p:nvPr/>
        </p:nvSpPr>
        <p:spPr>
          <a:xfrm>
            <a:off x="87723" y="1800399"/>
            <a:ext cx="3154199" cy="3833400"/>
          </a:xfrm>
          <a:prstGeom prst="rect">
            <a:avLst/>
          </a:prstGeom>
          <a:noFill/>
          <a:ln>
            <a:noFill/>
          </a:ln>
        </p:spPr>
        <p:txBody>
          <a:bodyPr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 sz="1600" b="0" i="0" u="none" strike="noStrike" kern="0" cap="none" spc="0" normalizeH="0" baseline="0" noProof="0">
                <a:ln>
                  <a:noFill/>
                </a:ln>
                <a:solidFill>
                  <a:srgbClr val="000000"/>
                </a:solidFill>
                <a:effectLst/>
                <a:uLnTx/>
                <a:uFillTx/>
                <a:latin typeface="Arial"/>
                <a:ea typeface="Arial"/>
                <a:cs typeface="Arial"/>
                <a:sym typeface="Arial"/>
              </a:rPr>
              <a:t>Classify spoken syllable from spatiotemporal patterns of human neural recordings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 sz="1600" b="0" i="0" u="none" strike="noStrike" kern="0" cap="none" spc="0" normalizeH="0" baseline="0" noProof="0">
                <a:ln>
                  <a:noFill/>
                </a:ln>
                <a:solidFill>
                  <a:srgbClr val="000000"/>
                </a:solidFill>
                <a:effectLst/>
                <a:uLnTx/>
                <a:uFillTx/>
                <a:latin typeface="Arial"/>
                <a:ea typeface="Arial"/>
                <a:cs typeface="Arial"/>
                <a:sym typeface="Arial"/>
              </a:rPr>
              <a:t>Fully Connected, Feed-forward Network</a:t>
            </a:r>
          </a:p>
          <a:p>
            <a:pPr marL="285750" marR="0" lvl="0" indent="-28575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 sz="1600" b="0" i="0" u="none" strike="noStrike" kern="0" cap="none" spc="0" normalizeH="0" baseline="0" noProof="0">
                <a:ln>
                  <a:noFill/>
                </a:ln>
                <a:solidFill>
                  <a:srgbClr val="000000"/>
                </a:solidFill>
                <a:effectLst/>
                <a:uLnTx/>
                <a:uFillTx/>
                <a:latin typeface="Arial"/>
                <a:ea typeface="Arial"/>
                <a:cs typeface="Arial"/>
                <a:sym typeface="Arial"/>
              </a:rPr>
              <a:t>All hyper-parameters optimized with Spearmint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 sz="1600" b="0" i="0" u="none" strike="noStrike" kern="0" cap="none" spc="0" normalizeH="0" baseline="0" noProof="0">
                <a:ln>
                  <a:noFill/>
                </a:ln>
                <a:solidFill>
                  <a:srgbClr val="000000"/>
                </a:solidFill>
                <a:effectLst/>
                <a:uLnTx/>
                <a:uFillTx/>
                <a:latin typeface="Arial"/>
                <a:ea typeface="Arial"/>
                <a:cs typeface="Arial"/>
                <a:sym typeface="Arial"/>
              </a:rPr>
              <a:t>L</a:t>
            </a:r>
            <a:r>
              <a:rPr kumimoji="0" lang="en" sz="1600" b="0" i="0" u="none" strike="noStrike" kern="0" cap="none" spc="0" normalizeH="0" baseline="-25000" noProof="0">
                <a:ln>
                  <a:noFill/>
                </a:ln>
                <a:solidFill>
                  <a:srgbClr val="000000"/>
                </a:solidFill>
                <a:effectLst/>
                <a:uLnTx/>
                <a:uFillTx/>
                <a:latin typeface="Arial"/>
                <a:ea typeface="Arial"/>
                <a:cs typeface="Arial"/>
                <a:sym typeface="Arial"/>
              </a:rPr>
              <a:t>2</a:t>
            </a:r>
            <a:r>
              <a:rPr kumimoji="0" lang="en" sz="1600" b="0" i="0" u="none" strike="noStrike" kern="0" cap="none" spc="0" normalizeH="0" baseline="0" noProof="0">
                <a:ln>
                  <a:noFill/>
                </a:ln>
                <a:solidFill>
                  <a:srgbClr val="000000"/>
                </a:solidFill>
                <a:effectLst/>
                <a:uLnTx/>
                <a:uFillTx/>
                <a:latin typeface="Arial"/>
                <a:ea typeface="Arial"/>
                <a:cs typeface="Arial"/>
                <a:sym typeface="Arial"/>
              </a:rPr>
              <a:t> regularization and dropout</a:t>
            </a:r>
          </a:p>
        </p:txBody>
      </p:sp>
    </p:spTree>
    <p:extLst>
      <p:ext uri="{BB962C8B-B14F-4D97-AF65-F5344CB8AC3E}">
        <p14:creationId xmlns:p14="http://schemas.microsoft.com/office/powerpoint/2010/main" val="3037297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0" y="320820"/>
            <a:ext cx="7881870" cy="577200"/>
          </a:xfrm>
          <a:prstGeom prst="rect">
            <a:avLst/>
          </a:prstGeom>
          <a:noFill/>
          <a:ln>
            <a:noFill/>
          </a:ln>
        </p:spPr>
        <p:txBody>
          <a:bodyPr lIns="91425" tIns="91425" rIns="91425" bIns="91425" anchor="b" anchorCtr="0">
            <a:noAutofit/>
          </a:bodyPr>
          <a:lstStyle/>
          <a:p>
            <a:pPr marL="228600" marR="0" lvl="0" indent="-228600" algn="l" rtl="0">
              <a:lnSpc>
                <a:spcPct val="100000"/>
              </a:lnSpc>
              <a:spcBef>
                <a:spcPts val="0"/>
              </a:spcBef>
              <a:spcAft>
                <a:spcPts val="0"/>
              </a:spcAft>
              <a:buClr>
                <a:schemeClr val="dk2"/>
              </a:buClr>
              <a:buSzPct val="25000"/>
              <a:buFont typeface="Helvetica Neue"/>
              <a:buNone/>
            </a:pPr>
            <a:r>
              <a:rPr lang="en-US" sz="2800" b="1" i="0" u="none" strike="noStrike" cap="none" dirty="0">
                <a:solidFill>
                  <a:schemeClr val="dk2"/>
                </a:solidFill>
                <a:sym typeface="Helvetica Neue"/>
              </a:rPr>
              <a:t>DNNs recover meaningful latent </a:t>
            </a:r>
            <a:r>
              <a:rPr lang="en-US" sz="2800" dirty="0"/>
              <a:t>s</a:t>
            </a:r>
            <a:r>
              <a:rPr lang="en-US" sz="2800" b="1" i="0" u="none" strike="noStrike" cap="none" dirty="0">
                <a:solidFill>
                  <a:schemeClr val="dk2"/>
                </a:solidFill>
                <a:sym typeface="Helvetica Neue"/>
              </a:rPr>
              <a:t>tructure </a:t>
            </a:r>
            <a:endParaRPr lang="en" sz="2800" b="1" i="0" u="none" strike="noStrike" cap="none" dirty="0">
              <a:solidFill>
                <a:schemeClr val="dk2"/>
              </a:solidFill>
              <a:sym typeface="Helvetica Neue"/>
            </a:endParaRPr>
          </a:p>
        </p:txBody>
      </p:sp>
      <p:sp>
        <p:nvSpPr>
          <p:cNvPr id="401" name="Shape 401"/>
          <p:cNvSpPr txBox="1">
            <a:spLocks noGrp="1"/>
          </p:cNvSpPr>
          <p:nvPr>
            <p:ph type="sldNum" idx="12"/>
          </p:nvPr>
        </p:nvSpPr>
        <p:spPr>
          <a:xfrm>
            <a:off x="4116655" y="5633853"/>
            <a:ext cx="925800" cy="273900"/>
          </a:xfrm>
          <a:prstGeom prst="rect">
            <a:avLst/>
          </a:prstGeom>
          <a:no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4766"/>
              </a:buClr>
              <a:buSzPct val="25000"/>
              <a:buFont typeface="Calibri"/>
              <a:buNone/>
              <a:tabLst/>
              <a:defRPr/>
            </a:pPr>
            <a:r>
              <a:rPr kumimoji="0" lang="en" sz="1100" b="0" i="0" u="none" strike="noStrike" kern="0" cap="none" spc="0" normalizeH="0" baseline="0" noProof="0">
                <a:ln>
                  <a:noFill/>
                </a:ln>
                <a:solidFill>
                  <a:srgbClr val="114766"/>
                </a:solidFill>
                <a:effectLst/>
                <a:uLnTx/>
                <a:uFillTx/>
                <a:latin typeface="Calibri"/>
                <a:ea typeface="Calibri"/>
                <a:cs typeface="Calibri"/>
                <a:sym typeface="Calibri"/>
              </a:rPr>
              <a:t>- </a:t>
            </a:r>
            <a:fld id="{00000000-1234-1234-1234-123412341234}" type="slidenum">
              <a:rPr kumimoji="0" lang="en" sz="1100" b="0" i="0" u="none" strike="noStrike" kern="0" cap="none" spc="0" normalizeH="0" baseline="0" noProof="0">
                <a:ln>
                  <a:noFill/>
                </a:ln>
                <a:solidFill>
                  <a:srgbClr val="114766"/>
                </a:solidFill>
                <a:effectLst/>
                <a:uLnTx/>
                <a:uFillTx/>
                <a:latin typeface="Calibri"/>
                <a:ea typeface="Calibri"/>
                <a:cs typeface="Calibri"/>
                <a:sym typeface="Calibri"/>
              </a:rPr>
              <a:pPr marL="0" marR="0" lvl="0" indent="0" algn="ctr" defTabSz="914400" rtl="0" eaLnBrk="1" fontAlgn="auto" latinLnBrk="0" hangingPunct="1">
                <a:lnSpc>
                  <a:spcPct val="100000"/>
                </a:lnSpc>
                <a:spcBef>
                  <a:spcPts val="0"/>
                </a:spcBef>
                <a:spcAft>
                  <a:spcPts val="0"/>
                </a:spcAft>
                <a:buClr>
                  <a:srgbClr val="114766"/>
                </a:buClr>
                <a:buSzPct val="25000"/>
                <a:buFont typeface="Calibri"/>
                <a:buNone/>
                <a:tabLst/>
                <a:defRPr/>
              </a:pPr>
              <a:t>41</a:t>
            </a:fld>
            <a:r>
              <a:rPr kumimoji="0" lang="en" sz="1100" b="0" i="0" u="none" strike="noStrike" kern="0" cap="none" spc="0" normalizeH="0" baseline="0" noProof="0">
                <a:ln>
                  <a:noFill/>
                </a:ln>
                <a:solidFill>
                  <a:srgbClr val="114766"/>
                </a:solidFill>
                <a:effectLst/>
                <a:uLnTx/>
                <a:uFillTx/>
                <a:latin typeface="Calibri"/>
                <a:ea typeface="Calibri"/>
                <a:cs typeface="Calibri"/>
                <a:sym typeface="Calibri"/>
              </a:rPr>
              <a:t> -</a:t>
            </a:r>
          </a:p>
        </p:txBody>
      </p:sp>
      <p:pic>
        <p:nvPicPr>
          <p:cNvPr id="402" name="Shape 402" descr="clust_dnn.png"/>
          <p:cNvPicPr preferRelativeResize="0"/>
          <p:nvPr/>
        </p:nvPicPr>
        <p:blipFill rotWithShape="1">
          <a:blip r:embed="rId3">
            <a:alphaModFix/>
          </a:blip>
          <a:srcRect/>
          <a:stretch/>
        </p:blipFill>
        <p:spPr>
          <a:xfrm>
            <a:off x="0" y="1074594"/>
            <a:ext cx="5683200" cy="5319900"/>
          </a:xfrm>
          <a:prstGeom prst="rect">
            <a:avLst/>
          </a:prstGeom>
          <a:noFill/>
          <a:ln>
            <a:noFill/>
          </a:ln>
        </p:spPr>
      </p:pic>
      <p:sp>
        <p:nvSpPr>
          <p:cNvPr id="403" name="Shape 403"/>
          <p:cNvSpPr txBox="1"/>
          <p:nvPr/>
        </p:nvSpPr>
        <p:spPr>
          <a:xfrm>
            <a:off x="5879050" y="4915992"/>
            <a:ext cx="3101100" cy="1129500"/>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400" b="0" i="0" u="none" strike="noStrike" kern="0" cap="none" spc="0" normalizeH="0" baseline="0" noProof="0" dirty="0">
                <a:ln>
                  <a:noFill/>
                </a:ln>
                <a:solidFill>
                  <a:srgbClr val="000000"/>
                </a:solidFill>
                <a:effectLst/>
                <a:uLnTx/>
                <a:uFillTx/>
                <a:latin typeface="Arial"/>
                <a:ea typeface="Arial"/>
                <a:cs typeface="Arial"/>
                <a:sym typeface="Arial"/>
              </a:rPr>
              <a:t>Hierarchical clustering of confusion matrix reveals organization of speech control signals.</a:t>
            </a:r>
          </a:p>
        </p:txBody>
      </p:sp>
      <p:pic>
        <p:nvPicPr>
          <p:cNvPr id="404" name="Shape 404"/>
          <p:cNvPicPr preferRelativeResize="0"/>
          <p:nvPr/>
        </p:nvPicPr>
        <p:blipFill rotWithShape="1">
          <a:blip r:embed="rId4">
            <a:alphaModFix/>
          </a:blip>
          <a:srcRect/>
          <a:stretch/>
        </p:blipFill>
        <p:spPr>
          <a:xfrm>
            <a:off x="5454361" y="1446125"/>
            <a:ext cx="3525900" cy="3363300"/>
          </a:xfrm>
          <a:prstGeom prst="rect">
            <a:avLst/>
          </a:prstGeom>
          <a:noFill/>
          <a:ln>
            <a:noFill/>
          </a:ln>
        </p:spPr>
      </p:pic>
    </p:spTree>
    <p:extLst>
      <p:ext uri="{BB962C8B-B14F-4D97-AF65-F5344CB8AC3E}">
        <p14:creationId xmlns:p14="http://schemas.microsoft.com/office/powerpoint/2010/main" val="3986779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728838"/>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p:cNvSpPr txBox="1"/>
          <p:nvPr/>
        </p:nvSpPr>
        <p:spPr>
          <a:xfrm>
            <a:off x="462463" y="378481"/>
            <a:ext cx="928727" cy="109341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7DD570"/>
                </a:solidFill>
                <a:effectLst/>
                <a:uLnTx/>
                <a:uFillTx/>
                <a:latin typeface="Helvetica Neue Bold Condensed"/>
                <a:cs typeface="Helvetica Neue Bold Condensed"/>
                <a:sym typeface="Arial"/>
              </a:rPr>
              <a:t>5</a:t>
            </a:r>
          </a:p>
        </p:txBody>
      </p:sp>
      <p:sp>
        <p:nvSpPr>
          <p:cNvPr id="14" name="Title 1"/>
          <p:cNvSpPr>
            <a:spLocks noGrp="1"/>
          </p:cNvSpPr>
          <p:nvPr>
            <p:ph type="ctrTitle"/>
          </p:nvPr>
        </p:nvSpPr>
        <p:spPr>
          <a:xfrm>
            <a:off x="1397704" y="483421"/>
            <a:ext cx="7585250" cy="1002241"/>
          </a:xfrm>
        </p:spPr>
        <p:txBody>
          <a:bodyPr lIns="0" tIns="0" rIns="0" bIns="0" anchor="t" anchorCtr="0">
            <a:noAutofit/>
          </a:bodyPr>
          <a:lstStyle/>
          <a:p>
            <a:pPr marL="514350" indent="-514350" algn="l"/>
            <a:r>
              <a:rPr lang="en-US" sz="3600" dirty="0">
                <a:solidFill>
                  <a:srgbClr val="194963"/>
                </a:solidFill>
              </a:rPr>
              <a:t>Oxford </a:t>
            </a:r>
            <a:r>
              <a:rPr lang="en-US" sz="3600" dirty="0" err="1">
                <a:solidFill>
                  <a:srgbClr val="194963"/>
                </a:solidFill>
              </a:rPr>
              <a:t>Nanopore</a:t>
            </a:r>
            <a:r>
              <a:rPr lang="en-US" sz="3600" dirty="0">
                <a:solidFill>
                  <a:srgbClr val="194963"/>
                </a:solidFill>
              </a:rPr>
              <a:t> Sequencing</a:t>
            </a:r>
          </a:p>
        </p:txBody>
      </p:sp>
      <p:pic>
        <p:nvPicPr>
          <p:cNvPr id="8" name="Picture 7"/>
          <p:cNvPicPr>
            <a:picLocks noChangeAspect="1"/>
          </p:cNvPicPr>
          <p:nvPr/>
        </p:nvPicPr>
        <p:blipFill>
          <a:blip r:embed="rId2"/>
          <a:stretch>
            <a:fillRect/>
          </a:stretch>
        </p:blipFill>
        <p:spPr>
          <a:xfrm>
            <a:off x="4274108" y="1728838"/>
            <a:ext cx="4708846" cy="2267736"/>
          </a:xfrm>
          <a:prstGeom prst="rect">
            <a:avLst/>
          </a:prstGeom>
        </p:spPr>
      </p:pic>
      <p:pic>
        <p:nvPicPr>
          <p:cNvPr id="11" name="Picture 10"/>
          <p:cNvPicPr>
            <a:picLocks noChangeAspect="1"/>
          </p:cNvPicPr>
          <p:nvPr/>
        </p:nvPicPr>
        <p:blipFill>
          <a:blip r:embed="rId3"/>
          <a:stretch>
            <a:fillRect/>
          </a:stretch>
        </p:blipFill>
        <p:spPr>
          <a:xfrm>
            <a:off x="260374" y="2698301"/>
            <a:ext cx="6011638" cy="3438657"/>
          </a:xfrm>
          <a:prstGeom prst="rect">
            <a:avLst/>
          </a:prstGeom>
          <a:ln>
            <a:noFill/>
          </a:ln>
          <a:effectLst>
            <a:softEdge rad="112500"/>
          </a:effectLst>
        </p:spPr>
      </p:pic>
    </p:spTree>
    <p:extLst>
      <p:ext uri="{BB962C8B-B14F-4D97-AF65-F5344CB8AC3E}">
        <p14:creationId xmlns:p14="http://schemas.microsoft.com/office/powerpoint/2010/main" val="5686900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7" name="Shape 384"/>
          <p:cNvSpPr txBox="1">
            <a:spLocks/>
          </p:cNvSpPr>
          <p:nvPr/>
        </p:nvSpPr>
        <p:spPr>
          <a:xfrm>
            <a:off x="90153" y="343967"/>
            <a:ext cx="6944632" cy="5772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marL="228600" marR="0" lvl="0" indent="-228600" algn="l" defTabSz="914400" rtl="0" eaLnBrk="1" fontAlgn="auto" latinLnBrk="0" hangingPunct="1">
              <a:lnSpc>
                <a:spcPct val="100000"/>
              </a:lnSpc>
              <a:spcBef>
                <a:spcPts val="0"/>
              </a:spcBef>
              <a:spcAft>
                <a:spcPts val="0"/>
              </a:spcAft>
              <a:buClr>
                <a:srgbClr val="194963"/>
              </a:buClr>
              <a:buSzPct val="25000"/>
              <a:buFont typeface="Helvetica Neue"/>
              <a:buNone/>
              <a:tabLst/>
              <a:defRPr/>
            </a:pPr>
            <a:r>
              <a:rPr kumimoji="0" lang="en-US" sz="2800" b="1" i="0" u="none" strike="noStrike" kern="0" cap="none" spc="0" normalizeH="0" baseline="0" noProof="0" dirty="0">
                <a:ln>
                  <a:noFill/>
                </a:ln>
                <a:solidFill>
                  <a:srgbClr val="194963"/>
                </a:solidFill>
                <a:effectLst/>
                <a:uLnTx/>
                <a:uFillTx/>
                <a:latin typeface="Helvetica Neue"/>
                <a:ea typeface="Helvetica Neue"/>
                <a:cs typeface="Helvetica Neue"/>
                <a:sym typeface="Helvetica Neue"/>
              </a:rPr>
              <a:t>Long Short-Term Memory Architecture</a:t>
            </a:r>
            <a:endParaRPr kumimoji="0" lang="en" sz="2800" b="1" i="0" u="none" strike="noStrike" kern="0" cap="none" spc="0" normalizeH="0" baseline="0" noProof="0" dirty="0">
              <a:ln>
                <a:noFill/>
              </a:ln>
              <a:solidFill>
                <a:srgbClr val="194963"/>
              </a:solidFill>
              <a:effectLst/>
              <a:uLnTx/>
              <a:uFillTx/>
              <a:latin typeface="Helvetica Neue"/>
              <a:ea typeface="Helvetica Neue"/>
              <a:cs typeface="Helvetica Neue"/>
              <a:sym typeface="Helvetica Neue"/>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0800"/>
            <a:ext cx="9144000" cy="4194618"/>
          </a:xfrm>
          <a:prstGeom prst="rect">
            <a:avLst/>
          </a:prstGeom>
        </p:spPr>
      </p:pic>
      <p:sp>
        <p:nvSpPr>
          <p:cNvPr id="4" name="TextBox 3"/>
          <p:cNvSpPr txBox="1"/>
          <p:nvPr/>
        </p:nvSpPr>
        <p:spPr>
          <a:xfrm>
            <a:off x="2697673" y="6518725"/>
            <a:ext cx="58304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Helvetica Neue"/>
                <a:cs typeface="Helvetica Neue"/>
                <a:sym typeface="Arial"/>
              </a:rPr>
              <a:t>Team: Ben Brown, Marcus </a:t>
            </a:r>
            <a:r>
              <a:rPr kumimoji="0" lang="en-US" sz="1200" b="0" i="0" u="none" strike="noStrike" kern="0" cap="none" spc="0" normalizeH="0" baseline="0" noProof="0" dirty="0" err="1">
                <a:ln>
                  <a:noFill/>
                </a:ln>
                <a:solidFill>
                  <a:srgbClr val="000000"/>
                </a:solidFill>
                <a:effectLst/>
                <a:uLnTx/>
                <a:uFillTx/>
                <a:latin typeface="Helvetica Neue"/>
                <a:cs typeface="Helvetica Neue"/>
                <a:sym typeface="Arial"/>
              </a:rPr>
              <a:t>Stoiber</a:t>
            </a:r>
            <a:r>
              <a:rPr kumimoji="0" lang="en-US" sz="1200" b="0" i="0" u="none" strike="noStrike" kern="0" cap="none" spc="0" normalizeH="0" baseline="0" noProof="0" dirty="0">
                <a:ln>
                  <a:noFill/>
                </a:ln>
                <a:solidFill>
                  <a:srgbClr val="000000"/>
                </a:solidFill>
                <a:effectLst/>
                <a:uLnTx/>
                <a:uFillTx/>
                <a:latin typeface="Helvetica Neue"/>
                <a:cs typeface="Helvetica Neue"/>
                <a:sym typeface="Arial"/>
              </a:rPr>
              <a:t>. </a:t>
            </a:r>
            <a:r>
              <a:rPr kumimoji="0" lang="en-US" sz="1200" b="0" i="1" u="none" strike="noStrike" kern="0" cap="none" spc="0" normalizeH="0" baseline="0" noProof="0" dirty="0">
                <a:ln>
                  <a:noFill/>
                </a:ln>
                <a:solidFill>
                  <a:srgbClr val="000000"/>
                </a:solidFill>
                <a:effectLst/>
                <a:uLnTx/>
                <a:uFillTx/>
                <a:latin typeface="Helvetica Neue"/>
                <a:cs typeface="Helvetica Neue"/>
                <a:sym typeface="Arial"/>
              </a:rPr>
              <a:t>LBL.</a:t>
            </a:r>
            <a:endParaRPr kumimoji="0" lang="en-US" sz="1200" b="0" i="1"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3178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17934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9" name="Picture 8" descr="Problem10-1a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0"/>
            <a:ext cx="9144000" cy="6181344"/>
          </a:xfrm>
          <a:prstGeom prst="rect">
            <a:avLst/>
          </a:prstGeom>
        </p:spPr>
      </p:pic>
      <p:sp>
        <p:nvSpPr>
          <p:cNvPr id="2" name="Title 1"/>
          <p:cNvSpPr>
            <a:spLocks noGrp="1"/>
          </p:cNvSpPr>
          <p:nvPr>
            <p:ph type="ctrTitle"/>
          </p:nvPr>
        </p:nvSpPr>
        <p:spPr>
          <a:xfrm>
            <a:off x="1399032" y="483421"/>
            <a:ext cx="7772400" cy="1278664"/>
          </a:xfrm>
        </p:spPr>
        <p:txBody>
          <a:bodyPr lIns="0" tIns="0" rIns="0" bIns="0" anchor="t" anchorCtr="0">
            <a:noAutofit/>
          </a:bodyPr>
          <a:lstStyle/>
          <a:p>
            <a:pPr marL="514350" indent="-514350"/>
            <a:r>
              <a:rPr lang="en-US" sz="3600" dirty="0"/>
              <a:t>Fundamental Constituents of Matter</a:t>
            </a:r>
          </a:p>
        </p:txBody>
      </p:sp>
      <p:sp>
        <p:nvSpPr>
          <p:cNvPr id="5" name="TextBox 4"/>
          <p:cNvSpPr txBox="1"/>
          <p:nvPr/>
        </p:nvSpPr>
        <p:spPr>
          <a:xfrm>
            <a:off x="466344" y="378481"/>
            <a:ext cx="928727" cy="109341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7DD570"/>
                </a:solidFill>
                <a:effectLst/>
                <a:uLnTx/>
                <a:uFillTx/>
                <a:latin typeface="Helvetica Neue Bold Condensed"/>
                <a:cs typeface="Helvetica Neue Bold Condensed"/>
                <a:sym typeface="Arial"/>
              </a:rPr>
              <a:t>6</a:t>
            </a:r>
          </a:p>
        </p:txBody>
      </p:sp>
    </p:spTree>
    <p:extLst>
      <p:ext uri="{BB962C8B-B14F-4D97-AF65-F5344CB8AC3E}">
        <p14:creationId xmlns:p14="http://schemas.microsoft.com/office/powerpoint/2010/main" val="68037891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nodeType="with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0" y="391259"/>
            <a:ext cx="7179339" cy="577200"/>
          </a:xfrm>
          <a:prstGeom prst="rect">
            <a:avLst/>
          </a:prstGeom>
          <a:noFill/>
          <a:ln>
            <a:noFill/>
          </a:ln>
        </p:spPr>
        <p:txBody>
          <a:bodyPr wrap="square" lIns="91425" tIns="91425" rIns="91425" bIns="91425" anchor="b" anchorCtr="0">
            <a:noAutofit/>
          </a:bodyPr>
          <a:lstStyle/>
          <a:p>
            <a:pPr>
              <a:buSzPct val="25000"/>
            </a:pPr>
            <a:r>
              <a:rPr lang="en" sz="3000" dirty="0"/>
              <a:t>Supervised Convolutional Architecture</a:t>
            </a:r>
          </a:p>
        </p:txBody>
      </p:sp>
      <p:sp>
        <p:nvSpPr>
          <p:cNvPr id="613" name="Shape 613"/>
          <p:cNvSpPr txBox="1">
            <a:spLocks noGrp="1"/>
          </p:cNvSpPr>
          <p:nvPr>
            <p:ph type="body" idx="1"/>
          </p:nvPr>
        </p:nvSpPr>
        <p:spPr>
          <a:xfrm>
            <a:off x="229575" y="1102822"/>
            <a:ext cx="5659161" cy="3237530"/>
          </a:xfrm>
          <a:prstGeom prst="rect">
            <a:avLst/>
          </a:prstGeom>
          <a:noFill/>
          <a:ln>
            <a:noFill/>
          </a:ln>
        </p:spPr>
        <p:txBody>
          <a:bodyPr wrap="square" lIns="91425" tIns="91425" rIns="91425" bIns="91425" anchor="t" anchorCtr="0">
            <a:noAutofit/>
          </a:bodyPr>
          <a:lstStyle/>
          <a:p>
            <a:pPr marL="457200" indent="-330200">
              <a:spcBef>
                <a:spcPts val="0"/>
              </a:spcBef>
            </a:pPr>
            <a:r>
              <a:rPr lang="en" sz="2000" dirty="0"/>
              <a:t>Bin energy from sub-detector (‘calorimeter’) and unroll cylinder to form 64x64 or 224x224 image </a:t>
            </a:r>
          </a:p>
          <a:p>
            <a:pPr marL="457200" indent="-330200">
              <a:spcBef>
                <a:spcPts val="0"/>
              </a:spcBef>
            </a:pPr>
            <a:r>
              <a:rPr lang="en" sz="2000" dirty="0"/>
              <a:t>Train CNN on labelled data from full detector simulations to directly classify signal (‘Supersymmetry’) from background</a:t>
            </a:r>
          </a:p>
          <a:p>
            <a:pPr marL="457200" indent="-330200">
              <a:spcBef>
                <a:spcPts val="0"/>
              </a:spcBef>
              <a:buFont typeface="Calibri"/>
            </a:pPr>
            <a:r>
              <a:rPr lang="en" sz="2000" dirty="0"/>
              <a:t>Benchmark from existing analysis on high-level physics variables </a:t>
            </a:r>
          </a:p>
          <a:p>
            <a:pPr marL="457200" indent="-330200">
              <a:spcBef>
                <a:spcPts val="0"/>
              </a:spcBef>
              <a:buFont typeface="Calibri"/>
            </a:pPr>
            <a:r>
              <a:rPr lang="en-US" sz="2000" i="1" dirty="0"/>
              <a:t>I</a:t>
            </a:r>
            <a:r>
              <a:rPr lang="en" sz="2000" i="1" dirty="0" err="1"/>
              <a:t>ncreased</a:t>
            </a:r>
            <a:r>
              <a:rPr lang="en" sz="2000" i="1" dirty="0"/>
              <a:t> signal efficiency at same background rejection without using high-level physics variables</a:t>
            </a:r>
          </a:p>
          <a:p>
            <a:pPr marL="0" indent="0">
              <a:spcBef>
                <a:spcPts val="0"/>
              </a:spcBef>
              <a:buNone/>
            </a:pPr>
            <a:endParaRPr sz="1600" b="0" u="sng" dirty="0">
              <a:solidFill>
                <a:srgbClr val="0000FF"/>
              </a:solidFill>
            </a:endParaRPr>
          </a:p>
          <a:p>
            <a:pPr marL="0" indent="0">
              <a:spcBef>
                <a:spcPts val="0"/>
              </a:spcBef>
              <a:buNone/>
            </a:pPr>
            <a:endParaRPr sz="1600" dirty="0"/>
          </a:p>
          <a:p>
            <a:pPr marL="0" indent="0">
              <a:spcBef>
                <a:spcPts val="0"/>
              </a:spcBef>
              <a:buNone/>
            </a:pPr>
            <a:endParaRPr sz="1600" dirty="0"/>
          </a:p>
        </p:txBody>
      </p:sp>
      <p:pic>
        <p:nvPicPr>
          <p:cNvPr id="615" name="Shape 615"/>
          <p:cNvPicPr preferRelativeResize="0"/>
          <p:nvPr/>
        </p:nvPicPr>
        <p:blipFill rotWithShape="1">
          <a:blip r:embed="rId3">
            <a:alphaModFix/>
          </a:blip>
          <a:srcRect/>
          <a:stretch/>
        </p:blipFill>
        <p:spPr>
          <a:xfrm>
            <a:off x="5904351" y="1209829"/>
            <a:ext cx="3172063" cy="2754963"/>
          </a:xfrm>
          <a:prstGeom prst="rect">
            <a:avLst/>
          </a:prstGeom>
          <a:noFill/>
          <a:ln>
            <a:noFill/>
          </a:ln>
        </p:spPr>
      </p:pic>
      <p:grpSp>
        <p:nvGrpSpPr>
          <p:cNvPr id="617" name="Shape 617"/>
          <p:cNvGrpSpPr/>
          <p:nvPr/>
        </p:nvGrpSpPr>
        <p:grpSpPr>
          <a:xfrm>
            <a:off x="99683" y="4505876"/>
            <a:ext cx="5471744" cy="2382765"/>
            <a:chOff x="4538825" y="2985612"/>
            <a:chExt cx="4788000" cy="1609287"/>
          </a:xfrm>
        </p:grpSpPr>
        <p:pic>
          <p:nvPicPr>
            <p:cNvPr id="618" name="Shape 618"/>
            <p:cNvPicPr preferRelativeResize="0"/>
            <p:nvPr/>
          </p:nvPicPr>
          <p:blipFill>
            <a:blip r:embed="rId4">
              <a:alphaModFix/>
            </a:blip>
            <a:stretch>
              <a:fillRect/>
            </a:stretch>
          </p:blipFill>
          <p:spPr>
            <a:xfrm>
              <a:off x="4735681" y="2985612"/>
              <a:ext cx="4408319" cy="1542687"/>
            </a:xfrm>
            <a:prstGeom prst="rect">
              <a:avLst/>
            </a:prstGeom>
            <a:noFill/>
            <a:ln>
              <a:noFill/>
            </a:ln>
          </p:spPr>
        </p:pic>
        <p:sp>
          <p:nvSpPr>
            <p:cNvPr id="619" name="Shape 619"/>
            <p:cNvSpPr txBox="1"/>
            <p:nvPr/>
          </p:nvSpPr>
          <p:spPr>
            <a:xfrm>
              <a:off x="4538825" y="4107400"/>
              <a:ext cx="4788000" cy="487500"/>
            </a:xfrm>
            <a:prstGeom prst="rect">
              <a:avLst/>
            </a:prstGeom>
            <a:solidFill>
              <a:srgbClr val="FFFFFF"/>
            </a:solid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700" b="0" i="0" u="none" strike="noStrike" kern="0" cap="none" spc="0" normalizeH="0" baseline="0" noProof="0" dirty="0">
                  <a:ln>
                    <a:noFill/>
                  </a:ln>
                  <a:solidFill>
                    <a:srgbClr val="000000"/>
                  </a:solidFill>
                  <a:effectLst/>
                  <a:uLnTx/>
                  <a:uFillTx/>
                  <a:latin typeface="Arial"/>
                  <a:cs typeface="Arial"/>
                  <a:sym typeface="Arial"/>
                </a:rPr>
                <a:t>      Input    </a:t>
              </a:r>
              <a:r>
                <a:rPr kumimoji="0" lang="en" sz="700" b="0" i="0" u="none" strike="noStrike" kern="0" cap="none" spc="0" normalizeH="0" baseline="0" noProof="0" dirty="0" err="1">
                  <a:ln>
                    <a:noFill/>
                  </a:ln>
                  <a:solidFill>
                    <a:srgbClr val="000000"/>
                  </a:solidFill>
                  <a:effectLst/>
                  <a:uLnTx/>
                  <a:uFillTx/>
                  <a:latin typeface="Arial"/>
                  <a:cs typeface="Arial"/>
                  <a:sym typeface="Arial"/>
                </a:rPr>
                <a:t>Conv+Pool</a:t>
              </a:r>
              <a:r>
                <a:rPr kumimoji="0" lang="en" sz="700" b="0" i="0" u="none" strike="noStrike" kern="0" cap="none" spc="0" normalizeH="0" baseline="0" noProof="0" dirty="0">
                  <a:ln>
                    <a:noFill/>
                  </a:ln>
                  <a:solidFill>
                    <a:srgbClr val="000000"/>
                  </a:solidFill>
                  <a:effectLst/>
                  <a:uLnTx/>
                  <a:uFillTx/>
                  <a:latin typeface="Arial"/>
                  <a:cs typeface="Arial"/>
                  <a:sym typeface="Arial"/>
                </a:rPr>
                <a:t>(1)  </a:t>
              </a:r>
              <a:r>
                <a:rPr kumimoji="0" lang="en" sz="700" b="0" i="0" u="none" strike="noStrike" kern="0" cap="none" spc="0" normalizeH="0" baseline="0" noProof="0" dirty="0" err="1">
                  <a:ln>
                    <a:noFill/>
                  </a:ln>
                  <a:solidFill>
                    <a:srgbClr val="000000"/>
                  </a:solidFill>
                  <a:effectLst/>
                  <a:uLnTx/>
                  <a:uFillTx/>
                  <a:latin typeface="Arial"/>
                  <a:cs typeface="Arial"/>
                  <a:sym typeface="Arial"/>
                </a:rPr>
                <a:t>Conv+Pool</a:t>
              </a:r>
              <a:r>
                <a:rPr kumimoji="0" lang="en" sz="700" b="0" i="0" u="none" strike="noStrike" kern="0" cap="none" spc="0" normalizeH="0" baseline="0" noProof="0" dirty="0">
                  <a:ln>
                    <a:noFill/>
                  </a:ln>
                  <a:solidFill>
                    <a:srgbClr val="000000"/>
                  </a:solidFill>
                  <a:effectLst/>
                  <a:uLnTx/>
                  <a:uFillTx/>
                  <a:latin typeface="Arial"/>
                  <a:cs typeface="Arial"/>
                  <a:sym typeface="Arial"/>
                </a:rPr>
                <a:t>(2)     </a:t>
              </a:r>
              <a:r>
                <a:rPr kumimoji="0" lang="en" sz="700" b="0" i="0" u="none" strike="noStrike" kern="0" cap="none" spc="0" normalizeH="0" baseline="0" noProof="0" dirty="0" err="1">
                  <a:ln>
                    <a:noFill/>
                  </a:ln>
                  <a:solidFill>
                    <a:srgbClr val="000000"/>
                  </a:solidFill>
                  <a:effectLst/>
                  <a:uLnTx/>
                  <a:uFillTx/>
                  <a:latin typeface="Arial"/>
                  <a:cs typeface="Arial"/>
                  <a:sym typeface="Arial"/>
                </a:rPr>
                <a:t>Conv+Pool</a:t>
              </a:r>
              <a:r>
                <a:rPr kumimoji="0" lang="en" sz="700" b="0" i="0" u="none" strike="noStrike" kern="0" cap="none" spc="0" normalizeH="0" baseline="0" noProof="0" dirty="0">
                  <a:ln>
                    <a:noFill/>
                  </a:ln>
                  <a:solidFill>
                    <a:srgbClr val="000000"/>
                  </a:solidFill>
                  <a:effectLst/>
                  <a:uLnTx/>
                  <a:uFillTx/>
                  <a:latin typeface="Arial"/>
                  <a:cs typeface="Arial"/>
                  <a:sym typeface="Arial"/>
                </a:rPr>
                <a:t>(3)  (</a:t>
              </a:r>
              <a:r>
                <a:rPr kumimoji="0" lang="en" sz="700" b="0" i="0" u="none" strike="noStrike" kern="0" cap="none" spc="0" normalizeH="0" baseline="0" noProof="0" dirty="0" err="1">
                  <a:ln>
                    <a:noFill/>
                  </a:ln>
                  <a:solidFill>
                    <a:srgbClr val="000000"/>
                  </a:solidFill>
                  <a:effectLst/>
                  <a:uLnTx/>
                  <a:uFillTx/>
                  <a:latin typeface="Arial"/>
                  <a:cs typeface="Arial"/>
                  <a:sym typeface="Arial"/>
                </a:rPr>
                <a:t>Conv+Pool</a:t>
              </a:r>
              <a:r>
                <a:rPr kumimoji="0" lang="en" sz="700" b="0" i="0" u="none" strike="noStrike" kern="0" cap="none" spc="0" normalizeH="0" baseline="0" noProof="0" dirty="0">
                  <a:ln>
                    <a:noFill/>
                  </a:ln>
                  <a:solidFill>
                    <a:srgbClr val="000000"/>
                  </a:solidFill>
                  <a:effectLst/>
                  <a:uLnTx/>
                  <a:uFillTx/>
                  <a:latin typeface="Arial"/>
                  <a:cs typeface="Arial"/>
                  <a:sym typeface="Arial"/>
                </a:rPr>
                <a:t>(4)) Fully Connected (FC)     FC   Output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700" b="0" i="0" u="none" strike="noStrike" kern="0" cap="none" spc="0" normalizeH="0" baseline="0" noProof="0" dirty="0">
                  <a:ln>
                    <a:noFill/>
                  </a:ln>
                  <a:solidFill>
                    <a:srgbClr val="000000"/>
                  </a:solidFill>
                  <a:effectLst/>
                  <a:uLnTx/>
                  <a:uFillTx/>
                  <a:latin typeface="Arial"/>
                  <a:cs typeface="Arial"/>
                  <a:sym typeface="Arial"/>
                </a:rPr>
                <a:t>1(or3)x64x64    64x32x32   128x8x8                256x4x4                                     4096                           512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620" name="Shape 620" descr="CNN.jpg"/>
          <p:cNvPicPr preferRelativeResize="0"/>
          <p:nvPr/>
        </p:nvPicPr>
        <p:blipFill>
          <a:blip r:embed="rId5">
            <a:alphaModFix/>
          </a:blip>
          <a:stretch>
            <a:fillRect/>
          </a:stretch>
        </p:blipFill>
        <p:spPr>
          <a:xfrm>
            <a:off x="5559552" y="3964792"/>
            <a:ext cx="3555187" cy="2531590"/>
          </a:xfrm>
          <a:prstGeom prst="rect">
            <a:avLst/>
          </a:prstGeom>
          <a:noFill/>
          <a:ln>
            <a:noFill/>
          </a:ln>
        </p:spPr>
      </p:pic>
      <p:cxnSp>
        <p:nvCxnSpPr>
          <p:cNvPr id="621" name="Shape 621"/>
          <p:cNvCxnSpPr/>
          <p:nvPr/>
        </p:nvCxnSpPr>
        <p:spPr>
          <a:xfrm>
            <a:off x="6939786" y="4697943"/>
            <a:ext cx="0" cy="1461586"/>
          </a:xfrm>
          <a:prstGeom prst="straightConnector1">
            <a:avLst/>
          </a:prstGeom>
          <a:noFill/>
          <a:ln w="9525" cap="flat" cmpd="sng">
            <a:solidFill>
              <a:schemeClr val="dk2"/>
            </a:solidFill>
            <a:prstDash val="dash"/>
            <a:round/>
            <a:headEnd type="none" w="lg" len="lg"/>
            <a:tailEnd type="none" w="lg" len="lg"/>
          </a:ln>
        </p:spPr>
      </p:cxnSp>
    </p:spTree>
    <p:extLst>
      <p:ext uri="{BB962C8B-B14F-4D97-AF65-F5344CB8AC3E}">
        <p14:creationId xmlns:p14="http://schemas.microsoft.com/office/powerpoint/2010/main" val="2914840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416679" y="1999726"/>
          <a:ext cx="7489815" cy="4684408"/>
        </p:xfrm>
        <a:graphic>
          <a:graphicData uri="http://schemas.openxmlformats.org/drawingml/2006/table">
            <a:tbl>
              <a:tblPr firstRow="1" bandRow="1">
                <a:tableStyleId>{69CF1AB2-1976-4502-BF36-3FF5EA218861}</a:tableStyleId>
              </a:tblPr>
              <a:tblGrid>
                <a:gridCol w="899009">
                  <a:extLst>
                    <a:ext uri="{9D8B030D-6E8A-4147-A177-3AD203B41FA5}">
                      <a16:colId xmlns:a16="http://schemas.microsoft.com/office/drawing/2014/main" val="20000"/>
                    </a:ext>
                  </a:extLst>
                </a:gridCol>
                <a:gridCol w="938151">
                  <a:extLst>
                    <a:ext uri="{9D8B030D-6E8A-4147-A177-3AD203B41FA5}">
                      <a16:colId xmlns:a16="http://schemas.microsoft.com/office/drawing/2014/main" val="20001"/>
                    </a:ext>
                  </a:extLst>
                </a:gridCol>
                <a:gridCol w="724395">
                  <a:extLst>
                    <a:ext uri="{9D8B030D-6E8A-4147-A177-3AD203B41FA5}">
                      <a16:colId xmlns:a16="http://schemas.microsoft.com/office/drawing/2014/main" val="20002"/>
                    </a:ext>
                  </a:extLst>
                </a:gridCol>
                <a:gridCol w="748145">
                  <a:extLst>
                    <a:ext uri="{9D8B030D-6E8A-4147-A177-3AD203B41FA5}">
                      <a16:colId xmlns:a16="http://schemas.microsoft.com/office/drawing/2014/main" val="20003"/>
                    </a:ext>
                  </a:extLst>
                </a:gridCol>
                <a:gridCol w="855024">
                  <a:extLst>
                    <a:ext uri="{9D8B030D-6E8A-4147-A177-3AD203B41FA5}">
                      <a16:colId xmlns:a16="http://schemas.microsoft.com/office/drawing/2014/main" val="20004"/>
                    </a:ext>
                  </a:extLst>
                </a:gridCol>
                <a:gridCol w="724394">
                  <a:extLst>
                    <a:ext uri="{9D8B030D-6E8A-4147-A177-3AD203B41FA5}">
                      <a16:colId xmlns:a16="http://schemas.microsoft.com/office/drawing/2014/main" val="20005"/>
                    </a:ext>
                  </a:extLst>
                </a:gridCol>
                <a:gridCol w="878774">
                  <a:extLst>
                    <a:ext uri="{9D8B030D-6E8A-4147-A177-3AD203B41FA5}">
                      <a16:colId xmlns:a16="http://schemas.microsoft.com/office/drawing/2014/main" val="20006"/>
                    </a:ext>
                  </a:extLst>
                </a:gridCol>
                <a:gridCol w="736271">
                  <a:extLst>
                    <a:ext uri="{9D8B030D-6E8A-4147-A177-3AD203B41FA5}">
                      <a16:colId xmlns:a16="http://schemas.microsoft.com/office/drawing/2014/main" val="20007"/>
                    </a:ext>
                  </a:extLst>
                </a:gridCol>
                <a:gridCol w="985652">
                  <a:extLst>
                    <a:ext uri="{9D8B030D-6E8A-4147-A177-3AD203B41FA5}">
                      <a16:colId xmlns:a16="http://schemas.microsoft.com/office/drawing/2014/main" val="20008"/>
                    </a:ext>
                  </a:extLst>
                </a:gridCol>
              </a:tblGrid>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0"/>
                  </a:ext>
                </a:extLst>
              </a:tr>
              <a:tr h="585551">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1"/>
                  </a:ext>
                </a:extLst>
              </a:tr>
              <a:tr h="585551">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2"/>
                  </a:ext>
                </a:extLst>
              </a:tr>
              <a:tr h="585551">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extLst>
                  <a:ext uri="{0D108BD9-81ED-4DB2-BD59-A6C34878D82A}">
                    <a16:rowId xmlns:a16="http://schemas.microsoft.com/office/drawing/2014/main" val="10003"/>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4"/>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5"/>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6"/>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extLst>
                  <a:ext uri="{0D108BD9-81ED-4DB2-BD59-A6C34878D82A}">
                    <a16:rowId xmlns:a16="http://schemas.microsoft.com/office/drawing/2014/main" val="10007"/>
                  </a:ext>
                </a:extLst>
              </a:tr>
            </a:tbl>
          </a:graphicData>
        </a:graphic>
      </p:graphicFrame>
      <p:graphicFrame>
        <p:nvGraphicFramePr>
          <p:cNvPr id="5" name="Table 4"/>
          <p:cNvGraphicFramePr>
            <a:graphicFrameLocks noGrp="1"/>
          </p:cNvGraphicFramePr>
          <p:nvPr>
            <p:extLst/>
          </p:nvPr>
        </p:nvGraphicFramePr>
        <p:xfrm>
          <a:off x="83543" y="1999726"/>
          <a:ext cx="1333133" cy="4684408"/>
        </p:xfrm>
        <a:graphic>
          <a:graphicData uri="http://schemas.openxmlformats.org/drawingml/2006/table">
            <a:tbl>
              <a:tblPr firstRow="1" bandRow="1">
                <a:tableStyleId>{22838BEF-8BB2-4498-84A7-C5851F593DF1}</a:tableStyleId>
              </a:tblPr>
              <a:tblGrid>
                <a:gridCol w="1333133">
                  <a:extLst>
                    <a:ext uri="{9D8B030D-6E8A-4147-A177-3AD203B41FA5}">
                      <a16:colId xmlns:a16="http://schemas.microsoft.com/office/drawing/2014/main" val="20000"/>
                    </a:ext>
                  </a:extLst>
                </a:gridCol>
              </a:tblGrid>
              <a:tr h="585551">
                <a:tc>
                  <a:txBody>
                    <a:bodyPr/>
                    <a:lstStyle/>
                    <a:p>
                      <a:r>
                        <a:rPr lang="en-US" sz="1400" b="1" dirty="0"/>
                        <a:t>Classification</a:t>
                      </a:r>
                    </a:p>
                  </a:txBody>
                  <a:tcPr anchor="ctr"/>
                </a:tc>
                <a:extLst>
                  <a:ext uri="{0D108BD9-81ED-4DB2-BD59-A6C34878D82A}">
                    <a16:rowId xmlns:a16="http://schemas.microsoft.com/office/drawing/2014/main" val="10000"/>
                  </a:ext>
                </a:extLst>
              </a:tr>
              <a:tr h="585551">
                <a:tc>
                  <a:txBody>
                    <a:bodyPr/>
                    <a:lstStyle/>
                    <a:p>
                      <a:r>
                        <a:rPr lang="en-US" sz="1400" b="1" dirty="0"/>
                        <a:t>Regression</a:t>
                      </a:r>
                    </a:p>
                  </a:txBody>
                  <a:tcPr anchor="ctr"/>
                </a:tc>
                <a:extLst>
                  <a:ext uri="{0D108BD9-81ED-4DB2-BD59-A6C34878D82A}">
                    <a16:rowId xmlns:a16="http://schemas.microsoft.com/office/drawing/2014/main" val="10001"/>
                  </a:ext>
                </a:extLst>
              </a:tr>
              <a:tr h="585551">
                <a:tc>
                  <a:txBody>
                    <a:bodyPr/>
                    <a:lstStyle/>
                    <a:p>
                      <a:r>
                        <a:rPr lang="en-US" sz="1400" b="1" dirty="0"/>
                        <a:t>Clustering</a:t>
                      </a:r>
                    </a:p>
                  </a:txBody>
                  <a:tcPr anchor="ctr"/>
                </a:tc>
                <a:extLst>
                  <a:ext uri="{0D108BD9-81ED-4DB2-BD59-A6C34878D82A}">
                    <a16:rowId xmlns:a16="http://schemas.microsoft.com/office/drawing/2014/main" val="10002"/>
                  </a:ext>
                </a:extLst>
              </a:tr>
              <a:tr h="585551">
                <a:tc>
                  <a:txBody>
                    <a:bodyPr/>
                    <a:lstStyle/>
                    <a:p>
                      <a:r>
                        <a:rPr lang="en-US" sz="1400" b="1" dirty="0"/>
                        <a:t>Dimensionality</a:t>
                      </a:r>
                      <a:r>
                        <a:rPr lang="en-US" sz="1400" b="1" baseline="0" dirty="0"/>
                        <a:t> Reduction</a:t>
                      </a:r>
                      <a:endParaRPr lang="en-US" sz="1400" b="1" dirty="0"/>
                    </a:p>
                  </a:txBody>
                  <a:tcPr anchor="ctr"/>
                </a:tc>
                <a:extLst>
                  <a:ext uri="{0D108BD9-81ED-4DB2-BD59-A6C34878D82A}">
                    <a16:rowId xmlns:a16="http://schemas.microsoft.com/office/drawing/2014/main" val="10003"/>
                  </a:ext>
                </a:extLst>
              </a:tr>
              <a:tr h="585551">
                <a:tc>
                  <a:txBody>
                    <a:bodyPr/>
                    <a:lstStyle/>
                    <a:p>
                      <a:r>
                        <a:rPr lang="en-US" sz="1400" b="1" baseline="0" dirty="0"/>
                        <a:t>Surrogate Models</a:t>
                      </a:r>
                      <a:endParaRPr lang="en-US" sz="1400" b="1" dirty="0"/>
                    </a:p>
                  </a:txBody>
                  <a:tcPr anchor="ctr"/>
                </a:tc>
                <a:extLst>
                  <a:ext uri="{0D108BD9-81ED-4DB2-BD59-A6C34878D82A}">
                    <a16:rowId xmlns:a16="http://schemas.microsoft.com/office/drawing/2014/main" val="10004"/>
                  </a:ext>
                </a:extLst>
              </a:tr>
              <a:tr h="585551">
                <a:tc>
                  <a:txBody>
                    <a:bodyPr/>
                    <a:lstStyle/>
                    <a:p>
                      <a:r>
                        <a:rPr lang="en-US" sz="1400" b="1" dirty="0"/>
                        <a:t>Design of Experiments</a:t>
                      </a:r>
                    </a:p>
                  </a:txBody>
                  <a:tcPr anchor="ctr"/>
                </a:tc>
                <a:extLst>
                  <a:ext uri="{0D108BD9-81ED-4DB2-BD59-A6C34878D82A}">
                    <a16:rowId xmlns:a16="http://schemas.microsoft.com/office/drawing/2014/main" val="10005"/>
                  </a:ext>
                </a:extLst>
              </a:tr>
              <a:tr h="585551">
                <a:tc>
                  <a:txBody>
                    <a:bodyPr/>
                    <a:lstStyle/>
                    <a:p>
                      <a:r>
                        <a:rPr lang="en-US" sz="1400" b="1" dirty="0"/>
                        <a:t>Feature Learning</a:t>
                      </a:r>
                    </a:p>
                  </a:txBody>
                  <a:tcPr anchor="ctr"/>
                </a:tc>
                <a:extLst>
                  <a:ext uri="{0D108BD9-81ED-4DB2-BD59-A6C34878D82A}">
                    <a16:rowId xmlns:a16="http://schemas.microsoft.com/office/drawing/2014/main" val="10006"/>
                  </a:ext>
                </a:extLst>
              </a:tr>
              <a:tr h="585551">
                <a:tc>
                  <a:txBody>
                    <a:bodyPr/>
                    <a:lstStyle/>
                    <a:p>
                      <a:r>
                        <a:rPr lang="en-US" sz="1400" b="1" dirty="0"/>
                        <a:t>Anomaly Detection</a:t>
                      </a:r>
                    </a:p>
                  </a:txBody>
                  <a:tcPr anchor="ct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nvPr>
        </p:nvGraphicFramePr>
        <p:xfrm>
          <a:off x="1416677" y="-1"/>
          <a:ext cx="7501691" cy="1999728"/>
        </p:xfrm>
        <a:graphic>
          <a:graphicData uri="http://schemas.openxmlformats.org/drawingml/2006/table">
            <a:tbl>
              <a:tblPr firstRow="1" bandRow="1">
                <a:tableStyleId>{22838BEF-8BB2-4498-84A7-C5851F593DF1}</a:tableStyleId>
              </a:tblPr>
              <a:tblGrid>
                <a:gridCol w="914341">
                  <a:extLst>
                    <a:ext uri="{9D8B030D-6E8A-4147-A177-3AD203B41FA5}">
                      <a16:colId xmlns:a16="http://schemas.microsoft.com/office/drawing/2014/main" val="20000"/>
                    </a:ext>
                  </a:extLst>
                </a:gridCol>
                <a:gridCol w="930416">
                  <a:extLst>
                    <a:ext uri="{9D8B030D-6E8A-4147-A177-3AD203B41FA5}">
                      <a16:colId xmlns:a16="http://schemas.microsoft.com/office/drawing/2014/main" val="20001"/>
                    </a:ext>
                  </a:extLst>
                </a:gridCol>
                <a:gridCol w="724939">
                  <a:extLst>
                    <a:ext uri="{9D8B030D-6E8A-4147-A177-3AD203B41FA5}">
                      <a16:colId xmlns:a16="http://schemas.microsoft.com/office/drawing/2014/main" val="20002"/>
                    </a:ext>
                  </a:extLst>
                </a:gridCol>
                <a:gridCol w="739965">
                  <a:extLst>
                    <a:ext uri="{9D8B030D-6E8A-4147-A177-3AD203B41FA5}">
                      <a16:colId xmlns:a16="http://schemas.microsoft.com/office/drawing/2014/main" val="20003"/>
                    </a:ext>
                  </a:extLst>
                </a:gridCol>
                <a:gridCol w="854935">
                  <a:extLst>
                    <a:ext uri="{9D8B030D-6E8A-4147-A177-3AD203B41FA5}">
                      <a16:colId xmlns:a16="http://schemas.microsoft.com/office/drawing/2014/main" val="20004"/>
                    </a:ext>
                  </a:extLst>
                </a:gridCol>
                <a:gridCol w="724524">
                  <a:extLst>
                    <a:ext uri="{9D8B030D-6E8A-4147-A177-3AD203B41FA5}">
                      <a16:colId xmlns:a16="http://schemas.microsoft.com/office/drawing/2014/main" val="20005"/>
                    </a:ext>
                  </a:extLst>
                </a:gridCol>
                <a:gridCol w="875793">
                  <a:extLst>
                    <a:ext uri="{9D8B030D-6E8A-4147-A177-3AD203B41FA5}">
                      <a16:colId xmlns:a16="http://schemas.microsoft.com/office/drawing/2014/main" val="20006"/>
                    </a:ext>
                  </a:extLst>
                </a:gridCol>
                <a:gridCol w="744333">
                  <a:extLst>
                    <a:ext uri="{9D8B030D-6E8A-4147-A177-3AD203B41FA5}">
                      <a16:colId xmlns:a16="http://schemas.microsoft.com/office/drawing/2014/main" val="20007"/>
                    </a:ext>
                  </a:extLst>
                </a:gridCol>
                <a:gridCol w="992445">
                  <a:extLst>
                    <a:ext uri="{9D8B030D-6E8A-4147-A177-3AD203B41FA5}">
                      <a16:colId xmlns:a16="http://schemas.microsoft.com/office/drawing/2014/main" val="20008"/>
                    </a:ext>
                  </a:extLst>
                </a:gridCol>
              </a:tblGrid>
              <a:tr h="999864">
                <a:tc gridSpan="3">
                  <a:txBody>
                    <a:bodyPr/>
                    <a:lstStyle/>
                    <a:p>
                      <a:pPr algn="ctr"/>
                      <a:endParaRPr lang="en-US" dirty="0"/>
                    </a:p>
                    <a:p>
                      <a:pPr algn="ctr"/>
                      <a:r>
                        <a:rPr lang="en-US" dirty="0"/>
                        <a:t>HEP</a:t>
                      </a:r>
                    </a:p>
                  </a:txBody>
                  <a:tcPr/>
                </a:tc>
                <a:tc hMerge="1">
                  <a:txBody>
                    <a:bodyPr/>
                    <a:lstStyle/>
                    <a:p>
                      <a:endParaRPr lang="en-US" dirty="0"/>
                    </a:p>
                  </a:txBody>
                  <a:tcPr vert="vert270"/>
                </a:tc>
                <a:tc hMerge="1">
                  <a:txBody>
                    <a:bodyPr/>
                    <a:lstStyle/>
                    <a:p>
                      <a:endParaRPr lang="en-US" dirty="0"/>
                    </a:p>
                  </a:txBody>
                  <a:tcPr vert="vert270"/>
                </a:tc>
                <a:tc gridSpan="2">
                  <a:txBody>
                    <a:bodyPr/>
                    <a:lstStyle/>
                    <a:p>
                      <a:endParaRPr lang="en-US" dirty="0"/>
                    </a:p>
                    <a:p>
                      <a:pPr algn="ctr"/>
                      <a:r>
                        <a:rPr lang="en-US" dirty="0"/>
                        <a:t>BER</a:t>
                      </a:r>
                    </a:p>
                  </a:txBody>
                  <a:tcPr/>
                </a:tc>
                <a:tc hMerge="1">
                  <a:txBody>
                    <a:bodyPr/>
                    <a:lstStyle/>
                    <a:p>
                      <a:endParaRPr lang="en-US" dirty="0"/>
                    </a:p>
                  </a:txBody>
                  <a:tcPr vert="vert270"/>
                </a:tc>
                <a:tc gridSpan="2">
                  <a:txBody>
                    <a:bodyPr/>
                    <a:lstStyle/>
                    <a:p>
                      <a:pPr algn="ctr"/>
                      <a:endParaRPr lang="en-US" dirty="0"/>
                    </a:p>
                    <a:p>
                      <a:pPr algn="ctr"/>
                      <a:r>
                        <a:rPr lang="en-US" dirty="0"/>
                        <a:t>BES</a:t>
                      </a:r>
                    </a:p>
                  </a:txBody>
                  <a:tcPr/>
                </a:tc>
                <a:tc hMerge="1">
                  <a:txBody>
                    <a:bodyPr/>
                    <a:lstStyle/>
                    <a:p>
                      <a:endParaRPr lang="en-US" dirty="0"/>
                    </a:p>
                  </a:txBody>
                  <a:tcPr vert="vert270"/>
                </a:tc>
                <a:tc>
                  <a:txBody>
                    <a:bodyPr/>
                    <a:lstStyle/>
                    <a:p>
                      <a:pPr algn="ctr"/>
                      <a:endParaRPr lang="en-US" sz="1400" dirty="0"/>
                    </a:p>
                    <a:p>
                      <a:pPr algn="ctr"/>
                      <a:r>
                        <a:rPr lang="en-US" sz="1800" dirty="0"/>
                        <a:t>NP</a:t>
                      </a:r>
                    </a:p>
                  </a:txBody>
                  <a:tcPr/>
                </a:tc>
                <a:tc>
                  <a:txBody>
                    <a:bodyPr/>
                    <a:lstStyle/>
                    <a:p>
                      <a:pPr algn="ctr"/>
                      <a:endParaRPr lang="en-US" sz="1400" dirty="0"/>
                    </a:p>
                    <a:p>
                      <a:pPr algn="ctr"/>
                      <a:r>
                        <a:rPr lang="en-US" sz="1800" dirty="0"/>
                        <a:t>FES</a:t>
                      </a:r>
                    </a:p>
                  </a:txBody>
                  <a:tcPr/>
                </a:tc>
                <a:extLst>
                  <a:ext uri="{0D108BD9-81ED-4DB2-BD59-A6C34878D82A}">
                    <a16:rowId xmlns:a16="http://schemas.microsoft.com/office/drawing/2014/main" val="10000"/>
                  </a:ext>
                </a:extLst>
              </a:tr>
              <a:tr h="999864">
                <a:tc>
                  <a:txBody>
                    <a:bodyPr/>
                    <a:lstStyle/>
                    <a:p>
                      <a:r>
                        <a:rPr lang="en-US" sz="1200" dirty="0"/>
                        <a:t>Astronomy</a:t>
                      </a:r>
                    </a:p>
                  </a:txBody>
                  <a:tcPr/>
                </a:tc>
                <a:tc>
                  <a:txBody>
                    <a:bodyPr/>
                    <a:lstStyle/>
                    <a:p>
                      <a:r>
                        <a:rPr lang="en-US" sz="1200" dirty="0"/>
                        <a:t>Cosmology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Particle</a:t>
                      </a:r>
                      <a:r>
                        <a:rPr lang="en-US" sz="1200" baseline="0" dirty="0"/>
                        <a:t> Physics</a:t>
                      </a:r>
                      <a:endParaRPr lang="en-US" sz="1200" dirty="0"/>
                    </a:p>
                  </a:txBody>
                  <a:tcPr/>
                </a:tc>
                <a:tc>
                  <a:txBody>
                    <a:bodyPr/>
                    <a:lstStyle/>
                    <a:p>
                      <a:r>
                        <a:rPr lang="en-US" sz="1200" dirty="0"/>
                        <a:t>Climate</a:t>
                      </a:r>
                    </a:p>
                  </a:txBody>
                  <a:tcPr/>
                </a:tc>
                <a:tc>
                  <a:txBody>
                    <a:bodyPr/>
                    <a:lstStyle/>
                    <a:p>
                      <a:r>
                        <a:rPr lang="en-US" sz="1200" dirty="0"/>
                        <a:t>Genomics</a:t>
                      </a:r>
                    </a:p>
                  </a:txBody>
                  <a:tcPr/>
                </a:tc>
                <a:tc>
                  <a:txBody>
                    <a:bodyPr/>
                    <a:lstStyle/>
                    <a:p>
                      <a:r>
                        <a:rPr lang="en-US" sz="1200" dirty="0"/>
                        <a:t>Light</a:t>
                      </a:r>
                      <a:r>
                        <a:rPr lang="en-US" sz="1200" baseline="0" dirty="0"/>
                        <a:t> Sources</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Materials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Particle</a:t>
                      </a:r>
                      <a:r>
                        <a:rPr lang="en-US" sz="1200" baseline="0" dirty="0"/>
                        <a:t> Colliders</a:t>
                      </a:r>
                      <a:endParaRPr lang="en-US" sz="1200" dirty="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Plasma Physics</a:t>
                      </a:r>
                    </a:p>
                    <a:p>
                      <a:endParaRPr lang="en-US" sz="1200" dirty="0"/>
                    </a:p>
                  </a:txBody>
                  <a:tcPr/>
                </a:tc>
                <a:extLst>
                  <a:ext uri="{0D108BD9-81ED-4DB2-BD59-A6C34878D82A}">
                    <a16:rowId xmlns:a16="http://schemas.microsoft.com/office/drawing/2014/main" val="10001"/>
                  </a:ext>
                </a:extLst>
              </a:tr>
            </a:tbl>
          </a:graphicData>
        </a:graphic>
      </p:graphicFrame>
      <p:sp>
        <p:nvSpPr>
          <p:cNvPr id="7" name="Rounded Rectangle 6"/>
          <p:cNvSpPr/>
          <p:nvPr/>
        </p:nvSpPr>
        <p:spPr>
          <a:xfrm>
            <a:off x="1416676" y="1999725"/>
            <a:ext cx="7489818" cy="1173181"/>
          </a:xfrm>
          <a:prstGeom prst="roundRect">
            <a:avLst/>
          </a:prstGeom>
          <a:solidFill>
            <a:schemeClr val="tx2">
              <a:lumMod val="40000"/>
              <a:lumOff val="60000"/>
              <a:alpha val="59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ounded Rectangle 7"/>
          <p:cNvSpPr/>
          <p:nvPr/>
        </p:nvSpPr>
        <p:spPr>
          <a:xfrm>
            <a:off x="1416675" y="5522026"/>
            <a:ext cx="7489819" cy="558140"/>
          </a:xfrm>
          <a:prstGeom prst="roundRect">
            <a:avLst/>
          </a:prstGeom>
          <a:solidFill>
            <a:schemeClr val="tx2">
              <a:lumMod val="40000"/>
              <a:lumOff val="60000"/>
              <a:alpha val="59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0" name="Rounded Rectangle 9"/>
          <p:cNvSpPr/>
          <p:nvPr/>
        </p:nvSpPr>
        <p:spPr>
          <a:xfrm>
            <a:off x="1404802" y="3172906"/>
            <a:ext cx="7501689" cy="2349119"/>
          </a:xfrm>
          <a:prstGeom prst="roundRect">
            <a:avLst/>
          </a:prstGeom>
          <a:solidFill>
            <a:schemeClr val="tx2">
              <a:lumMod val="40000"/>
              <a:lumOff val="60000"/>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458443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416679" y="1999726"/>
          <a:ext cx="7489815" cy="4684408"/>
        </p:xfrm>
        <a:graphic>
          <a:graphicData uri="http://schemas.openxmlformats.org/drawingml/2006/table">
            <a:tbl>
              <a:tblPr firstRow="1" bandRow="1">
                <a:tableStyleId>{69CF1AB2-1976-4502-BF36-3FF5EA218861}</a:tableStyleId>
              </a:tblPr>
              <a:tblGrid>
                <a:gridCol w="899009">
                  <a:extLst>
                    <a:ext uri="{9D8B030D-6E8A-4147-A177-3AD203B41FA5}">
                      <a16:colId xmlns:a16="http://schemas.microsoft.com/office/drawing/2014/main" val="20000"/>
                    </a:ext>
                  </a:extLst>
                </a:gridCol>
                <a:gridCol w="938151">
                  <a:extLst>
                    <a:ext uri="{9D8B030D-6E8A-4147-A177-3AD203B41FA5}">
                      <a16:colId xmlns:a16="http://schemas.microsoft.com/office/drawing/2014/main" val="20001"/>
                    </a:ext>
                  </a:extLst>
                </a:gridCol>
                <a:gridCol w="724395">
                  <a:extLst>
                    <a:ext uri="{9D8B030D-6E8A-4147-A177-3AD203B41FA5}">
                      <a16:colId xmlns:a16="http://schemas.microsoft.com/office/drawing/2014/main" val="20002"/>
                    </a:ext>
                  </a:extLst>
                </a:gridCol>
                <a:gridCol w="748145">
                  <a:extLst>
                    <a:ext uri="{9D8B030D-6E8A-4147-A177-3AD203B41FA5}">
                      <a16:colId xmlns:a16="http://schemas.microsoft.com/office/drawing/2014/main" val="20003"/>
                    </a:ext>
                  </a:extLst>
                </a:gridCol>
                <a:gridCol w="855024">
                  <a:extLst>
                    <a:ext uri="{9D8B030D-6E8A-4147-A177-3AD203B41FA5}">
                      <a16:colId xmlns:a16="http://schemas.microsoft.com/office/drawing/2014/main" val="20004"/>
                    </a:ext>
                  </a:extLst>
                </a:gridCol>
                <a:gridCol w="724394">
                  <a:extLst>
                    <a:ext uri="{9D8B030D-6E8A-4147-A177-3AD203B41FA5}">
                      <a16:colId xmlns:a16="http://schemas.microsoft.com/office/drawing/2014/main" val="20005"/>
                    </a:ext>
                  </a:extLst>
                </a:gridCol>
                <a:gridCol w="878774">
                  <a:extLst>
                    <a:ext uri="{9D8B030D-6E8A-4147-A177-3AD203B41FA5}">
                      <a16:colId xmlns:a16="http://schemas.microsoft.com/office/drawing/2014/main" val="20006"/>
                    </a:ext>
                  </a:extLst>
                </a:gridCol>
                <a:gridCol w="736271">
                  <a:extLst>
                    <a:ext uri="{9D8B030D-6E8A-4147-A177-3AD203B41FA5}">
                      <a16:colId xmlns:a16="http://schemas.microsoft.com/office/drawing/2014/main" val="20007"/>
                    </a:ext>
                  </a:extLst>
                </a:gridCol>
                <a:gridCol w="985652">
                  <a:extLst>
                    <a:ext uri="{9D8B030D-6E8A-4147-A177-3AD203B41FA5}">
                      <a16:colId xmlns:a16="http://schemas.microsoft.com/office/drawing/2014/main" val="20008"/>
                    </a:ext>
                  </a:extLst>
                </a:gridCol>
              </a:tblGrid>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0"/>
                  </a:ext>
                </a:extLst>
              </a:tr>
              <a:tr h="585551">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1"/>
                  </a:ext>
                </a:extLst>
              </a:tr>
              <a:tr h="585551">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2"/>
                  </a:ext>
                </a:extLst>
              </a:tr>
              <a:tr h="585551">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extLst>
                  <a:ext uri="{0D108BD9-81ED-4DB2-BD59-A6C34878D82A}">
                    <a16:rowId xmlns:a16="http://schemas.microsoft.com/office/drawing/2014/main" val="10003"/>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4"/>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5"/>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6"/>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extLst>
                  <a:ext uri="{0D108BD9-81ED-4DB2-BD59-A6C34878D82A}">
                    <a16:rowId xmlns:a16="http://schemas.microsoft.com/office/drawing/2014/main" val="10007"/>
                  </a:ext>
                </a:extLst>
              </a:tr>
            </a:tbl>
          </a:graphicData>
        </a:graphic>
      </p:graphicFrame>
      <p:graphicFrame>
        <p:nvGraphicFramePr>
          <p:cNvPr id="5" name="Table 4"/>
          <p:cNvGraphicFramePr>
            <a:graphicFrameLocks noGrp="1"/>
          </p:cNvGraphicFramePr>
          <p:nvPr>
            <p:extLst/>
          </p:nvPr>
        </p:nvGraphicFramePr>
        <p:xfrm>
          <a:off x="83543" y="1999726"/>
          <a:ext cx="1333133" cy="4684408"/>
        </p:xfrm>
        <a:graphic>
          <a:graphicData uri="http://schemas.openxmlformats.org/drawingml/2006/table">
            <a:tbl>
              <a:tblPr firstRow="1" bandRow="1">
                <a:tableStyleId>{22838BEF-8BB2-4498-84A7-C5851F593DF1}</a:tableStyleId>
              </a:tblPr>
              <a:tblGrid>
                <a:gridCol w="1333133">
                  <a:extLst>
                    <a:ext uri="{9D8B030D-6E8A-4147-A177-3AD203B41FA5}">
                      <a16:colId xmlns:a16="http://schemas.microsoft.com/office/drawing/2014/main" val="20000"/>
                    </a:ext>
                  </a:extLst>
                </a:gridCol>
              </a:tblGrid>
              <a:tr h="585551">
                <a:tc>
                  <a:txBody>
                    <a:bodyPr/>
                    <a:lstStyle/>
                    <a:p>
                      <a:r>
                        <a:rPr lang="en-US" sz="1400" b="1" dirty="0"/>
                        <a:t>Classification</a:t>
                      </a:r>
                    </a:p>
                  </a:txBody>
                  <a:tcPr anchor="ctr"/>
                </a:tc>
                <a:extLst>
                  <a:ext uri="{0D108BD9-81ED-4DB2-BD59-A6C34878D82A}">
                    <a16:rowId xmlns:a16="http://schemas.microsoft.com/office/drawing/2014/main" val="10000"/>
                  </a:ext>
                </a:extLst>
              </a:tr>
              <a:tr h="585551">
                <a:tc>
                  <a:txBody>
                    <a:bodyPr/>
                    <a:lstStyle/>
                    <a:p>
                      <a:r>
                        <a:rPr lang="en-US" sz="1400" b="1" dirty="0"/>
                        <a:t>Regression</a:t>
                      </a:r>
                    </a:p>
                  </a:txBody>
                  <a:tcPr anchor="ctr"/>
                </a:tc>
                <a:extLst>
                  <a:ext uri="{0D108BD9-81ED-4DB2-BD59-A6C34878D82A}">
                    <a16:rowId xmlns:a16="http://schemas.microsoft.com/office/drawing/2014/main" val="10001"/>
                  </a:ext>
                </a:extLst>
              </a:tr>
              <a:tr h="585551">
                <a:tc>
                  <a:txBody>
                    <a:bodyPr/>
                    <a:lstStyle/>
                    <a:p>
                      <a:r>
                        <a:rPr lang="en-US" sz="1400" b="1" dirty="0"/>
                        <a:t>Clustering</a:t>
                      </a:r>
                    </a:p>
                  </a:txBody>
                  <a:tcPr anchor="ctr"/>
                </a:tc>
                <a:extLst>
                  <a:ext uri="{0D108BD9-81ED-4DB2-BD59-A6C34878D82A}">
                    <a16:rowId xmlns:a16="http://schemas.microsoft.com/office/drawing/2014/main" val="10002"/>
                  </a:ext>
                </a:extLst>
              </a:tr>
              <a:tr h="585551">
                <a:tc>
                  <a:txBody>
                    <a:bodyPr/>
                    <a:lstStyle/>
                    <a:p>
                      <a:r>
                        <a:rPr lang="en-US" sz="1400" b="1" dirty="0"/>
                        <a:t>Dimensionality</a:t>
                      </a:r>
                      <a:r>
                        <a:rPr lang="en-US" sz="1400" b="1" baseline="0" dirty="0"/>
                        <a:t> Reduction</a:t>
                      </a:r>
                      <a:endParaRPr lang="en-US" sz="1400" b="1" dirty="0"/>
                    </a:p>
                  </a:txBody>
                  <a:tcPr anchor="ctr"/>
                </a:tc>
                <a:extLst>
                  <a:ext uri="{0D108BD9-81ED-4DB2-BD59-A6C34878D82A}">
                    <a16:rowId xmlns:a16="http://schemas.microsoft.com/office/drawing/2014/main" val="10003"/>
                  </a:ext>
                </a:extLst>
              </a:tr>
              <a:tr h="585551">
                <a:tc>
                  <a:txBody>
                    <a:bodyPr/>
                    <a:lstStyle/>
                    <a:p>
                      <a:r>
                        <a:rPr lang="en-US" sz="1400" b="1" baseline="0" dirty="0"/>
                        <a:t>Surrogate Models</a:t>
                      </a:r>
                      <a:endParaRPr lang="en-US" sz="1400" b="1" dirty="0"/>
                    </a:p>
                  </a:txBody>
                  <a:tcPr anchor="ctr"/>
                </a:tc>
                <a:extLst>
                  <a:ext uri="{0D108BD9-81ED-4DB2-BD59-A6C34878D82A}">
                    <a16:rowId xmlns:a16="http://schemas.microsoft.com/office/drawing/2014/main" val="10004"/>
                  </a:ext>
                </a:extLst>
              </a:tr>
              <a:tr h="585551">
                <a:tc>
                  <a:txBody>
                    <a:bodyPr/>
                    <a:lstStyle/>
                    <a:p>
                      <a:r>
                        <a:rPr lang="en-US" sz="1400" b="1" dirty="0"/>
                        <a:t>Design of Experiments</a:t>
                      </a:r>
                    </a:p>
                  </a:txBody>
                  <a:tcPr anchor="ctr"/>
                </a:tc>
                <a:extLst>
                  <a:ext uri="{0D108BD9-81ED-4DB2-BD59-A6C34878D82A}">
                    <a16:rowId xmlns:a16="http://schemas.microsoft.com/office/drawing/2014/main" val="10005"/>
                  </a:ext>
                </a:extLst>
              </a:tr>
              <a:tr h="585551">
                <a:tc>
                  <a:txBody>
                    <a:bodyPr/>
                    <a:lstStyle/>
                    <a:p>
                      <a:r>
                        <a:rPr lang="en-US" sz="1400" b="1" dirty="0"/>
                        <a:t>Feature Learning</a:t>
                      </a:r>
                    </a:p>
                  </a:txBody>
                  <a:tcPr anchor="ctr"/>
                </a:tc>
                <a:extLst>
                  <a:ext uri="{0D108BD9-81ED-4DB2-BD59-A6C34878D82A}">
                    <a16:rowId xmlns:a16="http://schemas.microsoft.com/office/drawing/2014/main" val="10006"/>
                  </a:ext>
                </a:extLst>
              </a:tr>
              <a:tr h="585551">
                <a:tc>
                  <a:txBody>
                    <a:bodyPr/>
                    <a:lstStyle/>
                    <a:p>
                      <a:r>
                        <a:rPr lang="en-US" sz="1400" b="1" dirty="0"/>
                        <a:t>Anomaly Detection</a:t>
                      </a:r>
                    </a:p>
                  </a:txBody>
                  <a:tcPr anchor="ct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nvPr>
        </p:nvGraphicFramePr>
        <p:xfrm>
          <a:off x="1416677" y="-1"/>
          <a:ext cx="7501691" cy="1999728"/>
        </p:xfrm>
        <a:graphic>
          <a:graphicData uri="http://schemas.openxmlformats.org/drawingml/2006/table">
            <a:tbl>
              <a:tblPr firstRow="1" bandRow="1">
                <a:tableStyleId>{22838BEF-8BB2-4498-84A7-C5851F593DF1}</a:tableStyleId>
              </a:tblPr>
              <a:tblGrid>
                <a:gridCol w="914341">
                  <a:extLst>
                    <a:ext uri="{9D8B030D-6E8A-4147-A177-3AD203B41FA5}">
                      <a16:colId xmlns:a16="http://schemas.microsoft.com/office/drawing/2014/main" val="20000"/>
                    </a:ext>
                  </a:extLst>
                </a:gridCol>
                <a:gridCol w="930416">
                  <a:extLst>
                    <a:ext uri="{9D8B030D-6E8A-4147-A177-3AD203B41FA5}">
                      <a16:colId xmlns:a16="http://schemas.microsoft.com/office/drawing/2014/main" val="20001"/>
                    </a:ext>
                  </a:extLst>
                </a:gridCol>
                <a:gridCol w="724939">
                  <a:extLst>
                    <a:ext uri="{9D8B030D-6E8A-4147-A177-3AD203B41FA5}">
                      <a16:colId xmlns:a16="http://schemas.microsoft.com/office/drawing/2014/main" val="20002"/>
                    </a:ext>
                  </a:extLst>
                </a:gridCol>
                <a:gridCol w="739965">
                  <a:extLst>
                    <a:ext uri="{9D8B030D-6E8A-4147-A177-3AD203B41FA5}">
                      <a16:colId xmlns:a16="http://schemas.microsoft.com/office/drawing/2014/main" val="20003"/>
                    </a:ext>
                  </a:extLst>
                </a:gridCol>
                <a:gridCol w="854935">
                  <a:extLst>
                    <a:ext uri="{9D8B030D-6E8A-4147-A177-3AD203B41FA5}">
                      <a16:colId xmlns:a16="http://schemas.microsoft.com/office/drawing/2014/main" val="20004"/>
                    </a:ext>
                  </a:extLst>
                </a:gridCol>
                <a:gridCol w="724524">
                  <a:extLst>
                    <a:ext uri="{9D8B030D-6E8A-4147-A177-3AD203B41FA5}">
                      <a16:colId xmlns:a16="http://schemas.microsoft.com/office/drawing/2014/main" val="20005"/>
                    </a:ext>
                  </a:extLst>
                </a:gridCol>
                <a:gridCol w="875793">
                  <a:extLst>
                    <a:ext uri="{9D8B030D-6E8A-4147-A177-3AD203B41FA5}">
                      <a16:colId xmlns:a16="http://schemas.microsoft.com/office/drawing/2014/main" val="20006"/>
                    </a:ext>
                  </a:extLst>
                </a:gridCol>
                <a:gridCol w="744333">
                  <a:extLst>
                    <a:ext uri="{9D8B030D-6E8A-4147-A177-3AD203B41FA5}">
                      <a16:colId xmlns:a16="http://schemas.microsoft.com/office/drawing/2014/main" val="20007"/>
                    </a:ext>
                  </a:extLst>
                </a:gridCol>
                <a:gridCol w="992445">
                  <a:extLst>
                    <a:ext uri="{9D8B030D-6E8A-4147-A177-3AD203B41FA5}">
                      <a16:colId xmlns:a16="http://schemas.microsoft.com/office/drawing/2014/main" val="20008"/>
                    </a:ext>
                  </a:extLst>
                </a:gridCol>
              </a:tblGrid>
              <a:tr h="999864">
                <a:tc gridSpan="3">
                  <a:txBody>
                    <a:bodyPr/>
                    <a:lstStyle/>
                    <a:p>
                      <a:pPr algn="ctr"/>
                      <a:endParaRPr lang="en-US" dirty="0"/>
                    </a:p>
                    <a:p>
                      <a:pPr algn="ctr"/>
                      <a:r>
                        <a:rPr lang="en-US" dirty="0"/>
                        <a:t>HEP</a:t>
                      </a:r>
                    </a:p>
                  </a:txBody>
                  <a:tcPr/>
                </a:tc>
                <a:tc hMerge="1">
                  <a:txBody>
                    <a:bodyPr/>
                    <a:lstStyle/>
                    <a:p>
                      <a:endParaRPr lang="en-US" dirty="0"/>
                    </a:p>
                  </a:txBody>
                  <a:tcPr vert="vert270"/>
                </a:tc>
                <a:tc hMerge="1">
                  <a:txBody>
                    <a:bodyPr/>
                    <a:lstStyle/>
                    <a:p>
                      <a:endParaRPr lang="en-US" dirty="0"/>
                    </a:p>
                  </a:txBody>
                  <a:tcPr vert="vert270"/>
                </a:tc>
                <a:tc gridSpan="2">
                  <a:txBody>
                    <a:bodyPr/>
                    <a:lstStyle/>
                    <a:p>
                      <a:endParaRPr lang="en-US" dirty="0"/>
                    </a:p>
                    <a:p>
                      <a:pPr algn="ctr"/>
                      <a:r>
                        <a:rPr lang="en-US" dirty="0"/>
                        <a:t>BER</a:t>
                      </a:r>
                    </a:p>
                  </a:txBody>
                  <a:tcPr/>
                </a:tc>
                <a:tc hMerge="1">
                  <a:txBody>
                    <a:bodyPr/>
                    <a:lstStyle/>
                    <a:p>
                      <a:endParaRPr lang="en-US" dirty="0"/>
                    </a:p>
                  </a:txBody>
                  <a:tcPr vert="vert270"/>
                </a:tc>
                <a:tc gridSpan="2">
                  <a:txBody>
                    <a:bodyPr/>
                    <a:lstStyle/>
                    <a:p>
                      <a:pPr algn="ctr"/>
                      <a:endParaRPr lang="en-US" dirty="0"/>
                    </a:p>
                    <a:p>
                      <a:pPr algn="ctr"/>
                      <a:r>
                        <a:rPr lang="en-US" dirty="0"/>
                        <a:t>BES</a:t>
                      </a:r>
                    </a:p>
                  </a:txBody>
                  <a:tcPr/>
                </a:tc>
                <a:tc hMerge="1">
                  <a:txBody>
                    <a:bodyPr/>
                    <a:lstStyle/>
                    <a:p>
                      <a:endParaRPr lang="en-US" dirty="0"/>
                    </a:p>
                  </a:txBody>
                  <a:tcPr vert="vert270"/>
                </a:tc>
                <a:tc>
                  <a:txBody>
                    <a:bodyPr/>
                    <a:lstStyle/>
                    <a:p>
                      <a:pPr algn="ctr"/>
                      <a:endParaRPr lang="en-US" sz="1400" dirty="0"/>
                    </a:p>
                    <a:p>
                      <a:pPr algn="ctr"/>
                      <a:r>
                        <a:rPr lang="en-US" sz="1800" dirty="0"/>
                        <a:t>NP</a:t>
                      </a:r>
                    </a:p>
                  </a:txBody>
                  <a:tcPr/>
                </a:tc>
                <a:tc>
                  <a:txBody>
                    <a:bodyPr/>
                    <a:lstStyle/>
                    <a:p>
                      <a:pPr algn="ctr"/>
                      <a:endParaRPr lang="en-US" sz="1400" dirty="0"/>
                    </a:p>
                    <a:p>
                      <a:pPr algn="ctr"/>
                      <a:r>
                        <a:rPr lang="en-US" sz="1800" dirty="0"/>
                        <a:t>FES</a:t>
                      </a:r>
                    </a:p>
                  </a:txBody>
                  <a:tcPr/>
                </a:tc>
                <a:extLst>
                  <a:ext uri="{0D108BD9-81ED-4DB2-BD59-A6C34878D82A}">
                    <a16:rowId xmlns:a16="http://schemas.microsoft.com/office/drawing/2014/main" val="10000"/>
                  </a:ext>
                </a:extLst>
              </a:tr>
              <a:tr h="999864">
                <a:tc>
                  <a:txBody>
                    <a:bodyPr/>
                    <a:lstStyle/>
                    <a:p>
                      <a:r>
                        <a:rPr lang="en-US" sz="1200" dirty="0"/>
                        <a:t>Astronomy</a:t>
                      </a:r>
                    </a:p>
                  </a:txBody>
                  <a:tcPr/>
                </a:tc>
                <a:tc>
                  <a:txBody>
                    <a:bodyPr/>
                    <a:lstStyle/>
                    <a:p>
                      <a:r>
                        <a:rPr lang="en-US" sz="1200" dirty="0"/>
                        <a:t>Cosmology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Particle</a:t>
                      </a:r>
                      <a:r>
                        <a:rPr lang="en-US" sz="1200" baseline="0" dirty="0"/>
                        <a:t> Physics</a:t>
                      </a:r>
                      <a:endParaRPr lang="en-US" sz="1200" dirty="0"/>
                    </a:p>
                  </a:txBody>
                  <a:tcPr/>
                </a:tc>
                <a:tc>
                  <a:txBody>
                    <a:bodyPr/>
                    <a:lstStyle/>
                    <a:p>
                      <a:r>
                        <a:rPr lang="en-US" sz="1200" dirty="0"/>
                        <a:t>Climate</a:t>
                      </a:r>
                    </a:p>
                  </a:txBody>
                  <a:tcPr/>
                </a:tc>
                <a:tc>
                  <a:txBody>
                    <a:bodyPr/>
                    <a:lstStyle/>
                    <a:p>
                      <a:r>
                        <a:rPr lang="en-US" sz="1200" dirty="0"/>
                        <a:t>Genomics</a:t>
                      </a:r>
                    </a:p>
                  </a:txBody>
                  <a:tcPr/>
                </a:tc>
                <a:tc>
                  <a:txBody>
                    <a:bodyPr/>
                    <a:lstStyle/>
                    <a:p>
                      <a:r>
                        <a:rPr lang="en-US" sz="1200" dirty="0"/>
                        <a:t>Light</a:t>
                      </a:r>
                      <a:r>
                        <a:rPr lang="en-US" sz="1200" baseline="0" dirty="0"/>
                        <a:t> Sources</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Materials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Particle</a:t>
                      </a:r>
                      <a:r>
                        <a:rPr lang="en-US" sz="1200" baseline="0" dirty="0"/>
                        <a:t> Colliders</a:t>
                      </a:r>
                      <a:endParaRPr lang="en-US" sz="1200" dirty="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Plasma Physics</a:t>
                      </a:r>
                    </a:p>
                    <a:p>
                      <a:endParaRPr lang="en-US" sz="1200" dirty="0"/>
                    </a:p>
                  </a:txBody>
                  <a:tcPr/>
                </a:tc>
                <a:extLst>
                  <a:ext uri="{0D108BD9-81ED-4DB2-BD59-A6C34878D82A}">
                    <a16:rowId xmlns:a16="http://schemas.microsoft.com/office/drawing/2014/main" val="10001"/>
                  </a:ext>
                </a:extLst>
              </a:tr>
            </a:tbl>
          </a:graphicData>
        </a:graphic>
      </p:graphicFrame>
      <p:sp>
        <p:nvSpPr>
          <p:cNvPr id="7" name="Rounded Rectangle 6"/>
          <p:cNvSpPr/>
          <p:nvPr/>
        </p:nvSpPr>
        <p:spPr>
          <a:xfrm>
            <a:off x="1416676" y="1999725"/>
            <a:ext cx="7489818" cy="1173181"/>
          </a:xfrm>
          <a:prstGeom prst="roundRect">
            <a:avLst/>
          </a:prstGeom>
          <a:solidFill>
            <a:schemeClr val="tx2">
              <a:lumMod val="40000"/>
              <a:lumOff val="60000"/>
              <a:alpha val="93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ounded Rectangle 7"/>
          <p:cNvSpPr/>
          <p:nvPr/>
        </p:nvSpPr>
        <p:spPr>
          <a:xfrm>
            <a:off x="1416675" y="6091236"/>
            <a:ext cx="7489819" cy="592897"/>
          </a:xfrm>
          <a:prstGeom prst="roundRect">
            <a:avLst/>
          </a:prstGeom>
          <a:solidFill>
            <a:schemeClr val="tx2">
              <a:lumMod val="40000"/>
              <a:lumOff val="60000"/>
              <a:alpha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0" name="Rounded Rectangle 9"/>
          <p:cNvSpPr/>
          <p:nvPr/>
        </p:nvSpPr>
        <p:spPr>
          <a:xfrm>
            <a:off x="1404802" y="3172906"/>
            <a:ext cx="7501689" cy="1175941"/>
          </a:xfrm>
          <a:prstGeom prst="roundRect">
            <a:avLst/>
          </a:prstGeom>
          <a:solidFill>
            <a:schemeClr val="tx2">
              <a:lumMod val="40000"/>
              <a:lumOff val="60000"/>
              <a:alpha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 name="TextBox 1">
            <a:extLst>
              <a:ext uri="{FF2B5EF4-FFF2-40B4-BE49-F238E27FC236}">
                <a16:creationId xmlns:a16="http://schemas.microsoft.com/office/drawing/2014/main" id="{7F561206-03D3-1B47-B097-097F117A25BA}"/>
              </a:ext>
            </a:extLst>
          </p:cNvPr>
          <p:cNvSpPr txBox="1"/>
          <p:nvPr/>
        </p:nvSpPr>
        <p:spPr>
          <a:xfrm>
            <a:off x="3329352" y="2239108"/>
            <a:ext cx="39741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CNNs, LSTMs</a:t>
            </a:r>
          </a:p>
        </p:txBody>
      </p:sp>
      <p:sp>
        <p:nvSpPr>
          <p:cNvPr id="9" name="TextBox 8">
            <a:extLst>
              <a:ext uri="{FF2B5EF4-FFF2-40B4-BE49-F238E27FC236}">
                <a16:creationId xmlns:a16="http://schemas.microsoft.com/office/drawing/2014/main" id="{A79F363B-1ECB-154A-BA5A-3D126526E53A}"/>
              </a:ext>
            </a:extLst>
          </p:cNvPr>
          <p:cNvSpPr txBox="1"/>
          <p:nvPr/>
        </p:nvSpPr>
        <p:spPr>
          <a:xfrm>
            <a:off x="3329352" y="3387968"/>
            <a:ext cx="39741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Auto-encoders</a:t>
            </a:r>
          </a:p>
        </p:txBody>
      </p:sp>
      <p:sp>
        <p:nvSpPr>
          <p:cNvPr id="11" name="Rounded Rectangle 10">
            <a:extLst>
              <a:ext uri="{FF2B5EF4-FFF2-40B4-BE49-F238E27FC236}">
                <a16:creationId xmlns:a16="http://schemas.microsoft.com/office/drawing/2014/main" id="{7BAD7F94-358A-8C45-B2D4-B782D712B994}"/>
              </a:ext>
            </a:extLst>
          </p:cNvPr>
          <p:cNvSpPr/>
          <p:nvPr/>
        </p:nvSpPr>
        <p:spPr>
          <a:xfrm>
            <a:off x="1416679" y="4346085"/>
            <a:ext cx="7501689" cy="571973"/>
          </a:xfrm>
          <a:prstGeom prst="roundRect">
            <a:avLst/>
          </a:prstGeom>
          <a:solidFill>
            <a:schemeClr val="tx2">
              <a:lumMod val="40000"/>
              <a:lumOff val="60000"/>
              <a:alpha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TextBox 11">
            <a:extLst>
              <a:ext uri="{FF2B5EF4-FFF2-40B4-BE49-F238E27FC236}">
                <a16:creationId xmlns:a16="http://schemas.microsoft.com/office/drawing/2014/main" id="{32A712A8-A3CC-7343-8023-DE0AA0818483}"/>
              </a:ext>
            </a:extLst>
          </p:cNvPr>
          <p:cNvSpPr txBox="1"/>
          <p:nvPr/>
        </p:nvSpPr>
        <p:spPr>
          <a:xfrm>
            <a:off x="3341229" y="4385302"/>
            <a:ext cx="39741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GANs</a:t>
            </a:r>
          </a:p>
        </p:txBody>
      </p:sp>
      <p:sp>
        <p:nvSpPr>
          <p:cNvPr id="13" name="Rounded Rectangle 12">
            <a:extLst>
              <a:ext uri="{FF2B5EF4-FFF2-40B4-BE49-F238E27FC236}">
                <a16:creationId xmlns:a16="http://schemas.microsoft.com/office/drawing/2014/main" id="{3494E613-8DED-F949-8899-AA4A496139A6}"/>
              </a:ext>
            </a:extLst>
          </p:cNvPr>
          <p:cNvSpPr/>
          <p:nvPr/>
        </p:nvSpPr>
        <p:spPr>
          <a:xfrm>
            <a:off x="1416679" y="4943857"/>
            <a:ext cx="7501689" cy="571973"/>
          </a:xfrm>
          <a:prstGeom prst="roundRect">
            <a:avLst/>
          </a:prstGeom>
          <a:solidFill>
            <a:schemeClr val="tx2">
              <a:lumMod val="40000"/>
              <a:lumOff val="60000"/>
              <a:alpha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TextBox 13">
            <a:extLst>
              <a:ext uri="{FF2B5EF4-FFF2-40B4-BE49-F238E27FC236}">
                <a16:creationId xmlns:a16="http://schemas.microsoft.com/office/drawing/2014/main" id="{E6C7A3D2-0814-E04F-9A08-2CE3E4A1EF98}"/>
              </a:ext>
            </a:extLst>
          </p:cNvPr>
          <p:cNvSpPr txBox="1"/>
          <p:nvPr/>
        </p:nvSpPr>
        <p:spPr>
          <a:xfrm>
            <a:off x="3341229" y="4959628"/>
            <a:ext cx="39741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RL</a:t>
            </a:r>
          </a:p>
        </p:txBody>
      </p:sp>
      <p:sp>
        <p:nvSpPr>
          <p:cNvPr id="15" name="TextBox 14">
            <a:extLst>
              <a:ext uri="{FF2B5EF4-FFF2-40B4-BE49-F238E27FC236}">
                <a16:creationId xmlns:a16="http://schemas.microsoft.com/office/drawing/2014/main" id="{E38336EE-876B-7241-A20C-7447191AB183}"/>
              </a:ext>
            </a:extLst>
          </p:cNvPr>
          <p:cNvSpPr txBox="1"/>
          <p:nvPr/>
        </p:nvSpPr>
        <p:spPr>
          <a:xfrm>
            <a:off x="3341229" y="6074258"/>
            <a:ext cx="39741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a:t>
            </a:r>
          </a:p>
        </p:txBody>
      </p:sp>
      <p:sp>
        <p:nvSpPr>
          <p:cNvPr id="16" name="Rounded Rectangle 15">
            <a:extLst>
              <a:ext uri="{FF2B5EF4-FFF2-40B4-BE49-F238E27FC236}">
                <a16:creationId xmlns:a16="http://schemas.microsoft.com/office/drawing/2014/main" id="{B1E1525B-BC83-B94C-92B1-EAA6E16CC41A}"/>
              </a:ext>
            </a:extLst>
          </p:cNvPr>
          <p:cNvSpPr/>
          <p:nvPr/>
        </p:nvSpPr>
        <p:spPr>
          <a:xfrm>
            <a:off x="1416679" y="5506754"/>
            <a:ext cx="7501689" cy="571973"/>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16281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DCD8-08B9-034A-B1FE-2BD604C6BC53}"/>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A6C2C65E-E3C8-0240-BB78-1ACD5CE3D17E}"/>
              </a:ext>
            </a:extLst>
          </p:cNvPr>
          <p:cNvSpPr>
            <a:spLocks noGrp="1"/>
          </p:cNvSpPr>
          <p:nvPr>
            <p:ph type="body" idx="1"/>
          </p:nvPr>
        </p:nvSpPr>
        <p:spPr/>
        <p:txBody>
          <a:bodyPr/>
          <a:lstStyle/>
          <a:p>
            <a:r>
              <a:rPr lang="en-US" dirty="0">
                <a:solidFill>
                  <a:schemeClr val="dk1">
                    <a:alpha val="35000"/>
                  </a:schemeClr>
                </a:solidFill>
              </a:rPr>
              <a:t> Motivation</a:t>
            </a:r>
          </a:p>
          <a:p>
            <a:pPr lvl="1"/>
            <a:r>
              <a:rPr lang="en-US" dirty="0">
                <a:solidFill>
                  <a:schemeClr val="dk1">
                    <a:alpha val="35000"/>
                  </a:schemeClr>
                </a:solidFill>
              </a:rPr>
              <a:t> Commercial Applications</a:t>
            </a:r>
          </a:p>
          <a:p>
            <a:r>
              <a:rPr lang="en-US" dirty="0">
                <a:solidFill>
                  <a:schemeClr val="dk1">
                    <a:alpha val="35000"/>
                  </a:schemeClr>
                </a:solidFill>
              </a:rPr>
              <a:t> What is ML?</a:t>
            </a:r>
          </a:p>
          <a:p>
            <a:pPr lvl="1"/>
            <a:r>
              <a:rPr lang="en-US" dirty="0">
                <a:solidFill>
                  <a:schemeClr val="dk1">
                    <a:alpha val="35000"/>
                  </a:schemeClr>
                </a:solidFill>
              </a:rPr>
              <a:t> Problems / Tasks</a:t>
            </a:r>
          </a:p>
          <a:p>
            <a:pPr lvl="1"/>
            <a:r>
              <a:rPr lang="en-US" dirty="0">
                <a:solidFill>
                  <a:schemeClr val="dk1">
                    <a:alpha val="35000"/>
                  </a:schemeClr>
                </a:solidFill>
              </a:rPr>
              <a:t> Solutions / Approaches</a:t>
            </a:r>
          </a:p>
          <a:p>
            <a:r>
              <a:rPr lang="en-US" dirty="0">
                <a:solidFill>
                  <a:schemeClr val="dk1">
                    <a:alpha val="35000"/>
                  </a:schemeClr>
                </a:solidFill>
              </a:rPr>
              <a:t> Machine Learning in Office of Science</a:t>
            </a:r>
          </a:p>
          <a:p>
            <a:r>
              <a:rPr lang="en-US" dirty="0"/>
              <a:t> Machine Learning in Office of Fossil Energy </a:t>
            </a:r>
          </a:p>
        </p:txBody>
      </p:sp>
    </p:spTree>
    <p:extLst>
      <p:ext uri="{BB962C8B-B14F-4D97-AF65-F5344CB8AC3E}">
        <p14:creationId xmlns:p14="http://schemas.microsoft.com/office/powerpoint/2010/main" val="2395616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05277924"/>
              </p:ext>
            </p:extLst>
          </p:nvPr>
        </p:nvGraphicFramePr>
        <p:xfrm>
          <a:off x="1416679" y="1999726"/>
          <a:ext cx="7489815" cy="4684408"/>
        </p:xfrm>
        <a:graphic>
          <a:graphicData uri="http://schemas.openxmlformats.org/drawingml/2006/table">
            <a:tbl>
              <a:tblPr firstRow="1" bandRow="1">
                <a:tableStyleId>{69CF1AB2-1976-4502-BF36-3FF5EA218861}</a:tableStyleId>
              </a:tblPr>
              <a:tblGrid>
                <a:gridCol w="899009">
                  <a:extLst>
                    <a:ext uri="{9D8B030D-6E8A-4147-A177-3AD203B41FA5}">
                      <a16:colId xmlns:a16="http://schemas.microsoft.com/office/drawing/2014/main" val="20000"/>
                    </a:ext>
                  </a:extLst>
                </a:gridCol>
                <a:gridCol w="938151">
                  <a:extLst>
                    <a:ext uri="{9D8B030D-6E8A-4147-A177-3AD203B41FA5}">
                      <a16:colId xmlns:a16="http://schemas.microsoft.com/office/drawing/2014/main" val="20001"/>
                    </a:ext>
                  </a:extLst>
                </a:gridCol>
                <a:gridCol w="724395">
                  <a:extLst>
                    <a:ext uri="{9D8B030D-6E8A-4147-A177-3AD203B41FA5}">
                      <a16:colId xmlns:a16="http://schemas.microsoft.com/office/drawing/2014/main" val="20002"/>
                    </a:ext>
                  </a:extLst>
                </a:gridCol>
                <a:gridCol w="748145">
                  <a:extLst>
                    <a:ext uri="{9D8B030D-6E8A-4147-A177-3AD203B41FA5}">
                      <a16:colId xmlns:a16="http://schemas.microsoft.com/office/drawing/2014/main" val="20003"/>
                    </a:ext>
                  </a:extLst>
                </a:gridCol>
                <a:gridCol w="855024">
                  <a:extLst>
                    <a:ext uri="{9D8B030D-6E8A-4147-A177-3AD203B41FA5}">
                      <a16:colId xmlns:a16="http://schemas.microsoft.com/office/drawing/2014/main" val="20004"/>
                    </a:ext>
                  </a:extLst>
                </a:gridCol>
                <a:gridCol w="724394">
                  <a:extLst>
                    <a:ext uri="{9D8B030D-6E8A-4147-A177-3AD203B41FA5}">
                      <a16:colId xmlns:a16="http://schemas.microsoft.com/office/drawing/2014/main" val="20005"/>
                    </a:ext>
                  </a:extLst>
                </a:gridCol>
                <a:gridCol w="878774">
                  <a:extLst>
                    <a:ext uri="{9D8B030D-6E8A-4147-A177-3AD203B41FA5}">
                      <a16:colId xmlns:a16="http://schemas.microsoft.com/office/drawing/2014/main" val="20006"/>
                    </a:ext>
                  </a:extLst>
                </a:gridCol>
                <a:gridCol w="736271">
                  <a:extLst>
                    <a:ext uri="{9D8B030D-6E8A-4147-A177-3AD203B41FA5}">
                      <a16:colId xmlns:a16="http://schemas.microsoft.com/office/drawing/2014/main" val="20007"/>
                    </a:ext>
                  </a:extLst>
                </a:gridCol>
                <a:gridCol w="985652">
                  <a:extLst>
                    <a:ext uri="{9D8B030D-6E8A-4147-A177-3AD203B41FA5}">
                      <a16:colId xmlns:a16="http://schemas.microsoft.com/office/drawing/2014/main" val="20008"/>
                    </a:ext>
                  </a:extLst>
                </a:gridCol>
              </a:tblGrid>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0"/>
                  </a:ext>
                </a:extLst>
              </a:tr>
              <a:tr h="585551">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1"/>
                  </a:ext>
                </a:extLst>
              </a:tr>
              <a:tr h="585551">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extLst>
                  <a:ext uri="{0D108BD9-81ED-4DB2-BD59-A6C34878D82A}">
                    <a16:rowId xmlns:a16="http://schemas.microsoft.com/office/drawing/2014/main" val="10002"/>
                  </a:ext>
                </a:extLst>
              </a:tr>
              <a:tr h="585551">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extLst>
                  <a:ext uri="{0D108BD9-81ED-4DB2-BD59-A6C34878D82A}">
                    <a16:rowId xmlns:a16="http://schemas.microsoft.com/office/drawing/2014/main" val="10003"/>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4"/>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5"/>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6"/>
                  </a:ext>
                </a:extLst>
              </a:tr>
              <a:tr h="5855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a:endParaRPr lang="en-US" sz="2400" b="0" i="0" baseline="0" dirty="0"/>
                    </a:p>
                  </a:txBody>
                  <a:tcP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i="0" baseline="0" dirty="0">
                          <a:latin typeface="Zapf Dingbats"/>
                          <a:ea typeface="Zapf Dingbats"/>
                          <a:cs typeface="Zapf Dingbats"/>
                          <a:sym typeface="Zapf Dingbats"/>
                        </a:rPr>
                        <a:t>✗</a:t>
                      </a:r>
                      <a:endParaRPr lang="en-US" sz="2400" b="0" i="0" baseline="0" dirty="0"/>
                    </a:p>
                  </a:txBody>
                  <a:tcPr anchorCtr="1"/>
                </a:tc>
                <a:extLst>
                  <a:ext uri="{0D108BD9-81ED-4DB2-BD59-A6C34878D82A}">
                    <a16:rowId xmlns:a16="http://schemas.microsoft.com/office/drawing/2014/main" val="10007"/>
                  </a:ext>
                </a:extLst>
              </a:tr>
            </a:tbl>
          </a:graphicData>
        </a:graphic>
      </p:graphicFrame>
      <p:graphicFrame>
        <p:nvGraphicFramePr>
          <p:cNvPr id="5" name="Table 4"/>
          <p:cNvGraphicFramePr>
            <a:graphicFrameLocks noGrp="1"/>
          </p:cNvGraphicFramePr>
          <p:nvPr>
            <p:extLst/>
          </p:nvPr>
        </p:nvGraphicFramePr>
        <p:xfrm>
          <a:off x="83543" y="1999726"/>
          <a:ext cx="1333133" cy="4684408"/>
        </p:xfrm>
        <a:graphic>
          <a:graphicData uri="http://schemas.openxmlformats.org/drawingml/2006/table">
            <a:tbl>
              <a:tblPr firstRow="1" bandRow="1">
                <a:tableStyleId>{22838BEF-8BB2-4498-84A7-C5851F593DF1}</a:tableStyleId>
              </a:tblPr>
              <a:tblGrid>
                <a:gridCol w="1333133">
                  <a:extLst>
                    <a:ext uri="{9D8B030D-6E8A-4147-A177-3AD203B41FA5}">
                      <a16:colId xmlns:a16="http://schemas.microsoft.com/office/drawing/2014/main" val="20000"/>
                    </a:ext>
                  </a:extLst>
                </a:gridCol>
              </a:tblGrid>
              <a:tr h="585551">
                <a:tc>
                  <a:txBody>
                    <a:bodyPr/>
                    <a:lstStyle/>
                    <a:p>
                      <a:r>
                        <a:rPr lang="en-US" sz="1400" b="1" dirty="0"/>
                        <a:t>Classification</a:t>
                      </a:r>
                    </a:p>
                  </a:txBody>
                  <a:tcPr anchor="ctr"/>
                </a:tc>
                <a:extLst>
                  <a:ext uri="{0D108BD9-81ED-4DB2-BD59-A6C34878D82A}">
                    <a16:rowId xmlns:a16="http://schemas.microsoft.com/office/drawing/2014/main" val="10000"/>
                  </a:ext>
                </a:extLst>
              </a:tr>
              <a:tr h="585551">
                <a:tc>
                  <a:txBody>
                    <a:bodyPr/>
                    <a:lstStyle/>
                    <a:p>
                      <a:r>
                        <a:rPr lang="en-US" sz="1400" b="1" dirty="0"/>
                        <a:t>Regression</a:t>
                      </a:r>
                    </a:p>
                  </a:txBody>
                  <a:tcPr anchor="ctr"/>
                </a:tc>
                <a:extLst>
                  <a:ext uri="{0D108BD9-81ED-4DB2-BD59-A6C34878D82A}">
                    <a16:rowId xmlns:a16="http://schemas.microsoft.com/office/drawing/2014/main" val="10001"/>
                  </a:ext>
                </a:extLst>
              </a:tr>
              <a:tr h="585551">
                <a:tc>
                  <a:txBody>
                    <a:bodyPr/>
                    <a:lstStyle/>
                    <a:p>
                      <a:r>
                        <a:rPr lang="en-US" sz="1400" b="1" dirty="0"/>
                        <a:t>Clustering</a:t>
                      </a:r>
                    </a:p>
                  </a:txBody>
                  <a:tcPr anchor="ctr"/>
                </a:tc>
                <a:extLst>
                  <a:ext uri="{0D108BD9-81ED-4DB2-BD59-A6C34878D82A}">
                    <a16:rowId xmlns:a16="http://schemas.microsoft.com/office/drawing/2014/main" val="10002"/>
                  </a:ext>
                </a:extLst>
              </a:tr>
              <a:tr h="585551">
                <a:tc>
                  <a:txBody>
                    <a:bodyPr/>
                    <a:lstStyle/>
                    <a:p>
                      <a:r>
                        <a:rPr lang="en-US" sz="1400" b="1" dirty="0"/>
                        <a:t>Dimensionality</a:t>
                      </a:r>
                      <a:r>
                        <a:rPr lang="en-US" sz="1400" b="1" baseline="0" dirty="0"/>
                        <a:t> Reduction</a:t>
                      </a:r>
                      <a:endParaRPr lang="en-US" sz="1400" b="1" dirty="0"/>
                    </a:p>
                  </a:txBody>
                  <a:tcPr anchor="ctr"/>
                </a:tc>
                <a:extLst>
                  <a:ext uri="{0D108BD9-81ED-4DB2-BD59-A6C34878D82A}">
                    <a16:rowId xmlns:a16="http://schemas.microsoft.com/office/drawing/2014/main" val="10003"/>
                  </a:ext>
                </a:extLst>
              </a:tr>
              <a:tr h="585551">
                <a:tc>
                  <a:txBody>
                    <a:bodyPr/>
                    <a:lstStyle/>
                    <a:p>
                      <a:r>
                        <a:rPr lang="en-US" sz="1400" b="1" baseline="0" dirty="0"/>
                        <a:t>Surrogate Models</a:t>
                      </a:r>
                      <a:endParaRPr lang="en-US" sz="1400" b="1" dirty="0"/>
                    </a:p>
                  </a:txBody>
                  <a:tcPr anchor="ctr"/>
                </a:tc>
                <a:extLst>
                  <a:ext uri="{0D108BD9-81ED-4DB2-BD59-A6C34878D82A}">
                    <a16:rowId xmlns:a16="http://schemas.microsoft.com/office/drawing/2014/main" val="10004"/>
                  </a:ext>
                </a:extLst>
              </a:tr>
              <a:tr h="585551">
                <a:tc>
                  <a:txBody>
                    <a:bodyPr/>
                    <a:lstStyle/>
                    <a:p>
                      <a:r>
                        <a:rPr lang="en-US" sz="1400" b="1" dirty="0"/>
                        <a:t>Design of Experiments</a:t>
                      </a:r>
                    </a:p>
                  </a:txBody>
                  <a:tcPr anchor="ctr"/>
                </a:tc>
                <a:extLst>
                  <a:ext uri="{0D108BD9-81ED-4DB2-BD59-A6C34878D82A}">
                    <a16:rowId xmlns:a16="http://schemas.microsoft.com/office/drawing/2014/main" val="10005"/>
                  </a:ext>
                </a:extLst>
              </a:tr>
              <a:tr h="585551">
                <a:tc>
                  <a:txBody>
                    <a:bodyPr/>
                    <a:lstStyle/>
                    <a:p>
                      <a:r>
                        <a:rPr lang="en-US" sz="1400" b="1" dirty="0"/>
                        <a:t>Feature Learning</a:t>
                      </a:r>
                    </a:p>
                  </a:txBody>
                  <a:tcPr anchor="ctr"/>
                </a:tc>
                <a:extLst>
                  <a:ext uri="{0D108BD9-81ED-4DB2-BD59-A6C34878D82A}">
                    <a16:rowId xmlns:a16="http://schemas.microsoft.com/office/drawing/2014/main" val="10006"/>
                  </a:ext>
                </a:extLst>
              </a:tr>
              <a:tr h="585551">
                <a:tc>
                  <a:txBody>
                    <a:bodyPr/>
                    <a:lstStyle/>
                    <a:p>
                      <a:r>
                        <a:rPr lang="en-US" sz="1400" b="1" dirty="0"/>
                        <a:t>Anomaly Detection</a:t>
                      </a:r>
                    </a:p>
                  </a:txBody>
                  <a:tcPr anchor="ct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97689826"/>
              </p:ext>
            </p:extLst>
          </p:nvPr>
        </p:nvGraphicFramePr>
        <p:xfrm>
          <a:off x="1416677" y="-1"/>
          <a:ext cx="7501691" cy="1999728"/>
        </p:xfrm>
        <a:graphic>
          <a:graphicData uri="http://schemas.openxmlformats.org/drawingml/2006/table">
            <a:tbl>
              <a:tblPr firstRow="1" bandRow="1">
                <a:tableStyleId>{22838BEF-8BB2-4498-84A7-C5851F593DF1}</a:tableStyleId>
              </a:tblPr>
              <a:tblGrid>
                <a:gridCol w="914341">
                  <a:extLst>
                    <a:ext uri="{9D8B030D-6E8A-4147-A177-3AD203B41FA5}">
                      <a16:colId xmlns:a16="http://schemas.microsoft.com/office/drawing/2014/main" val="20000"/>
                    </a:ext>
                  </a:extLst>
                </a:gridCol>
                <a:gridCol w="930416">
                  <a:extLst>
                    <a:ext uri="{9D8B030D-6E8A-4147-A177-3AD203B41FA5}">
                      <a16:colId xmlns:a16="http://schemas.microsoft.com/office/drawing/2014/main" val="20001"/>
                    </a:ext>
                  </a:extLst>
                </a:gridCol>
                <a:gridCol w="724939">
                  <a:extLst>
                    <a:ext uri="{9D8B030D-6E8A-4147-A177-3AD203B41FA5}">
                      <a16:colId xmlns:a16="http://schemas.microsoft.com/office/drawing/2014/main" val="20002"/>
                    </a:ext>
                  </a:extLst>
                </a:gridCol>
                <a:gridCol w="739965">
                  <a:extLst>
                    <a:ext uri="{9D8B030D-6E8A-4147-A177-3AD203B41FA5}">
                      <a16:colId xmlns:a16="http://schemas.microsoft.com/office/drawing/2014/main" val="20003"/>
                    </a:ext>
                  </a:extLst>
                </a:gridCol>
                <a:gridCol w="854935">
                  <a:extLst>
                    <a:ext uri="{9D8B030D-6E8A-4147-A177-3AD203B41FA5}">
                      <a16:colId xmlns:a16="http://schemas.microsoft.com/office/drawing/2014/main" val="20004"/>
                    </a:ext>
                  </a:extLst>
                </a:gridCol>
                <a:gridCol w="724524">
                  <a:extLst>
                    <a:ext uri="{9D8B030D-6E8A-4147-A177-3AD203B41FA5}">
                      <a16:colId xmlns:a16="http://schemas.microsoft.com/office/drawing/2014/main" val="20005"/>
                    </a:ext>
                  </a:extLst>
                </a:gridCol>
                <a:gridCol w="875793">
                  <a:extLst>
                    <a:ext uri="{9D8B030D-6E8A-4147-A177-3AD203B41FA5}">
                      <a16:colId xmlns:a16="http://schemas.microsoft.com/office/drawing/2014/main" val="20006"/>
                    </a:ext>
                  </a:extLst>
                </a:gridCol>
                <a:gridCol w="744333">
                  <a:extLst>
                    <a:ext uri="{9D8B030D-6E8A-4147-A177-3AD203B41FA5}">
                      <a16:colId xmlns:a16="http://schemas.microsoft.com/office/drawing/2014/main" val="20007"/>
                    </a:ext>
                  </a:extLst>
                </a:gridCol>
                <a:gridCol w="992445">
                  <a:extLst>
                    <a:ext uri="{9D8B030D-6E8A-4147-A177-3AD203B41FA5}">
                      <a16:colId xmlns:a16="http://schemas.microsoft.com/office/drawing/2014/main" val="20008"/>
                    </a:ext>
                  </a:extLst>
                </a:gridCol>
              </a:tblGrid>
              <a:tr h="999864">
                <a:tc gridSpan="3">
                  <a:txBody>
                    <a:bodyPr/>
                    <a:lstStyle/>
                    <a:p>
                      <a:pPr algn="ctr"/>
                      <a:endParaRPr lang="en-US" dirty="0"/>
                    </a:p>
                    <a:p>
                      <a:pPr algn="ctr"/>
                      <a:r>
                        <a:rPr lang="en-US" dirty="0"/>
                        <a:t>HEP</a:t>
                      </a:r>
                    </a:p>
                  </a:txBody>
                  <a:tcPr/>
                </a:tc>
                <a:tc hMerge="1">
                  <a:txBody>
                    <a:bodyPr/>
                    <a:lstStyle/>
                    <a:p>
                      <a:endParaRPr lang="en-US" dirty="0"/>
                    </a:p>
                  </a:txBody>
                  <a:tcPr vert="vert270"/>
                </a:tc>
                <a:tc hMerge="1">
                  <a:txBody>
                    <a:bodyPr/>
                    <a:lstStyle/>
                    <a:p>
                      <a:endParaRPr lang="en-US" dirty="0"/>
                    </a:p>
                  </a:txBody>
                  <a:tcPr vert="vert270"/>
                </a:tc>
                <a:tc gridSpan="2">
                  <a:txBody>
                    <a:bodyPr/>
                    <a:lstStyle/>
                    <a:p>
                      <a:endParaRPr lang="en-US" dirty="0"/>
                    </a:p>
                    <a:p>
                      <a:pPr algn="ctr"/>
                      <a:r>
                        <a:rPr lang="en-US" dirty="0"/>
                        <a:t>BER</a:t>
                      </a:r>
                    </a:p>
                  </a:txBody>
                  <a:tcPr/>
                </a:tc>
                <a:tc hMerge="1">
                  <a:txBody>
                    <a:bodyPr/>
                    <a:lstStyle/>
                    <a:p>
                      <a:endParaRPr lang="en-US" dirty="0"/>
                    </a:p>
                  </a:txBody>
                  <a:tcPr vert="vert270"/>
                </a:tc>
                <a:tc gridSpan="2">
                  <a:txBody>
                    <a:bodyPr/>
                    <a:lstStyle/>
                    <a:p>
                      <a:pPr algn="ctr"/>
                      <a:endParaRPr lang="en-US" dirty="0"/>
                    </a:p>
                    <a:p>
                      <a:pPr algn="ctr"/>
                      <a:r>
                        <a:rPr lang="en-US" dirty="0"/>
                        <a:t>BES</a:t>
                      </a:r>
                    </a:p>
                  </a:txBody>
                  <a:tcPr/>
                </a:tc>
                <a:tc hMerge="1">
                  <a:txBody>
                    <a:bodyPr/>
                    <a:lstStyle/>
                    <a:p>
                      <a:endParaRPr lang="en-US" dirty="0"/>
                    </a:p>
                  </a:txBody>
                  <a:tcPr vert="vert270"/>
                </a:tc>
                <a:tc>
                  <a:txBody>
                    <a:bodyPr/>
                    <a:lstStyle/>
                    <a:p>
                      <a:pPr algn="ctr"/>
                      <a:endParaRPr lang="en-US" sz="1400" dirty="0"/>
                    </a:p>
                    <a:p>
                      <a:pPr algn="ctr"/>
                      <a:r>
                        <a:rPr lang="en-US" sz="1800" dirty="0"/>
                        <a:t>NP</a:t>
                      </a:r>
                    </a:p>
                  </a:txBody>
                  <a:tcPr/>
                </a:tc>
                <a:tc>
                  <a:txBody>
                    <a:bodyPr/>
                    <a:lstStyle/>
                    <a:p>
                      <a:pPr algn="ctr"/>
                      <a:endParaRPr lang="en-US" sz="1400" dirty="0"/>
                    </a:p>
                    <a:p>
                      <a:pPr algn="ctr"/>
                      <a:r>
                        <a:rPr lang="en-US" sz="1800" dirty="0">
                          <a:solidFill>
                            <a:schemeClr val="accent2"/>
                          </a:solidFill>
                        </a:rPr>
                        <a:t>Fossil</a:t>
                      </a:r>
                    </a:p>
                    <a:p>
                      <a:pPr algn="ctr"/>
                      <a:r>
                        <a:rPr lang="en-US" sz="1800" dirty="0">
                          <a:solidFill>
                            <a:schemeClr val="accent2"/>
                          </a:solidFill>
                        </a:rPr>
                        <a:t>Energy</a:t>
                      </a:r>
                    </a:p>
                  </a:txBody>
                  <a:tcPr/>
                </a:tc>
                <a:extLst>
                  <a:ext uri="{0D108BD9-81ED-4DB2-BD59-A6C34878D82A}">
                    <a16:rowId xmlns:a16="http://schemas.microsoft.com/office/drawing/2014/main" val="10000"/>
                  </a:ext>
                </a:extLst>
              </a:tr>
              <a:tr h="999864">
                <a:tc>
                  <a:txBody>
                    <a:bodyPr/>
                    <a:lstStyle/>
                    <a:p>
                      <a:r>
                        <a:rPr lang="en-US" sz="1200" dirty="0"/>
                        <a:t>Astronomy</a:t>
                      </a:r>
                    </a:p>
                  </a:txBody>
                  <a:tcPr/>
                </a:tc>
                <a:tc>
                  <a:txBody>
                    <a:bodyPr/>
                    <a:lstStyle/>
                    <a:p>
                      <a:r>
                        <a:rPr lang="en-US" sz="1200" dirty="0"/>
                        <a:t>Cosmology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Particle</a:t>
                      </a:r>
                      <a:r>
                        <a:rPr lang="en-US" sz="1200" baseline="0" dirty="0"/>
                        <a:t> Physics</a:t>
                      </a:r>
                      <a:endParaRPr lang="en-US" sz="1200" dirty="0"/>
                    </a:p>
                  </a:txBody>
                  <a:tcPr/>
                </a:tc>
                <a:tc>
                  <a:txBody>
                    <a:bodyPr/>
                    <a:lstStyle/>
                    <a:p>
                      <a:r>
                        <a:rPr lang="en-US" sz="1200" dirty="0"/>
                        <a:t>Climate</a:t>
                      </a:r>
                    </a:p>
                  </a:txBody>
                  <a:tcPr/>
                </a:tc>
                <a:tc>
                  <a:txBody>
                    <a:bodyPr/>
                    <a:lstStyle/>
                    <a:p>
                      <a:r>
                        <a:rPr lang="en-US" sz="1200" dirty="0"/>
                        <a:t>Genomics</a:t>
                      </a:r>
                    </a:p>
                  </a:txBody>
                  <a:tcPr/>
                </a:tc>
                <a:tc>
                  <a:txBody>
                    <a:bodyPr/>
                    <a:lstStyle/>
                    <a:p>
                      <a:r>
                        <a:rPr lang="en-US" sz="1200" dirty="0"/>
                        <a:t>Light</a:t>
                      </a:r>
                      <a:r>
                        <a:rPr lang="en-US" sz="1200" baseline="0" dirty="0"/>
                        <a:t> Sources</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Materials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Particle</a:t>
                      </a:r>
                      <a:r>
                        <a:rPr lang="en-US" sz="1200" baseline="0" dirty="0"/>
                        <a:t> Colliders</a:t>
                      </a:r>
                      <a:endParaRPr lang="en-US" sz="1200" dirty="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Energy Geosciences</a:t>
                      </a:r>
                    </a:p>
                    <a:p>
                      <a:endParaRPr lang="en-US" sz="12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66952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F2028D-1E4C-F04C-9938-CABABC300401}"/>
              </a:ext>
            </a:extLst>
          </p:cNvPr>
          <p:cNvPicPr>
            <a:picLocks noGrp="1" noChangeAspect="1"/>
          </p:cNvPicPr>
          <p:nvPr>
            <p:ph idx="1"/>
          </p:nvPr>
        </p:nvPicPr>
        <p:blipFill>
          <a:blip r:embed="rId3"/>
          <a:stretch>
            <a:fillRect/>
          </a:stretch>
        </p:blipFill>
        <p:spPr>
          <a:xfrm>
            <a:off x="0" y="515389"/>
            <a:ext cx="9148003" cy="5744095"/>
          </a:xfrm>
        </p:spPr>
      </p:pic>
    </p:spTree>
    <p:extLst>
      <p:ext uri="{BB962C8B-B14F-4D97-AF65-F5344CB8AC3E}">
        <p14:creationId xmlns:p14="http://schemas.microsoft.com/office/powerpoint/2010/main" val="1467382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7498"/>
            <a:ext cx="8995183" cy="518532"/>
          </a:xfrm>
        </p:spPr>
        <p:txBody>
          <a:bodyPr/>
          <a:lstStyle/>
          <a:p>
            <a:r>
              <a:rPr lang="en-US" sz="2400" b="1" dirty="0">
                <a:solidFill>
                  <a:schemeClr val="tx1"/>
                </a:solidFill>
              </a:rPr>
              <a:t>Imaging and scaling complex physical/mineralogical data</a:t>
            </a:r>
            <a:endParaRPr lang="en-US" sz="2400" dirty="0"/>
          </a:p>
        </p:txBody>
      </p:sp>
      <p:pic>
        <p:nvPicPr>
          <p:cNvPr id="4" name="Content Placeholder 6"/>
          <p:cNvPicPr>
            <a:picLocks noChangeAspect="1"/>
          </p:cNvPicPr>
          <p:nvPr/>
        </p:nvPicPr>
        <p:blipFill>
          <a:blip r:embed="rId2"/>
          <a:stretch>
            <a:fillRect/>
          </a:stretch>
        </p:blipFill>
        <p:spPr>
          <a:xfrm>
            <a:off x="129666" y="3238487"/>
            <a:ext cx="3439627" cy="2868102"/>
          </a:xfrm>
          <a:prstGeom prst="rect">
            <a:avLst/>
          </a:prstGeom>
        </p:spPr>
      </p:pic>
      <p:pic>
        <p:nvPicPr>
          <p:cNvPr id="5"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3292156" y="3603050"/>
            <a:ext cx="2916500" cy="21873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5552439" y="3603277"/>
            <a:ext cx="2918325" cy="2188744"/>
          </a:xfrm>
          <a:prstGeom prst="rect">
            <a:avLst/>
          </a:prstGeom>
        </p:spPr>
      </p:pic>
      <p:grpSp>
        <p:nvGrpSpPr>
          <p:cNvPr id="7" name="Group 6"/>
          <p:cNvGrpSpPr/>
          <p:nvPr/>
        </p:nvGrpSpPr>
        <p:grpSpPr>
          <a:xfrm>
            <a:off x="3495971" y="6106589"/>
            <a:ext cx="5134106" cy="394386"/>
            <a:chOff x="1277421" y="2545810"/>
            <a:chExt cx="7995775" cy="337759"/>
          </a:xfrm>
        </p:grpSpPr>
        <p:grpSp>
          <p:nvGrpSpPr>
            <p:cNvPr id="8" name="Group 7"/>
            <p:cNvGrpSpPr/>
            <p:nvPr/>
          </p:nvGrpSpPr>
          <p:grpSpPr>
            <a:xfrm>
              <a:off x="1277421" y="2545810"/>
              <a:ext cx="7995775" cy="337759"/>
              <a:chOff x="116540" y="-81832"/>
              <a:chExt cx="7996385" cy="337943"/>
            </a:xfrm>
          </p:grpSpPr>
          <p:pic>
            <p:nvPicPr>
              <p:cNvPr id="11" name="Picture 10"/>
              <p:cNvPicPr>
                <a:picLocks/>
              </p:cNvPicPr>
              <p:nvPr/>
            </p:nvPicPr>
            <p:blipFill>
              <a:blip r:embed="rId5"/>
              <a:stretch>
                <a:fillRect/>
              </a:stretch>
            </p:blipFill>
            <p:spPr>
              <a:xfrm>
                <a:off x="116540" y="6433"/>
                <a:ext cx="365760" cy="182880"/>
              </a:xfrm>
              <a:prstGeom prst="rect">
                <a:avLst/>
              </a:prstGeom>
            </p:spPr>
          </p:pic>
          <p:pic>
            <p:nvPicPr>
              <p:cNvPr id="12" name="Picture 11"/>
              <p:cNvPicPr>
                <a:picLocks/>
              </p:cNvPicPr>
              <p:nvPr/>
            </p:nvPicPr>
            <p:blipFill>
              <a:blip r:embed="rId6"/>
              <a:stretch>
                <a:fillRect/>
              </a:stretch>
            </p:blipFill>
            <p:spPr>
              <a:xfrm>
                <a:off x="1480767" y="6433"/>
                <a:ext cx="365760" cy="182880"/>
              </a:xfrm>
              <a:prstGeom prst="rect">
                <a:avLst/>
              </a:prstGeom>
            </p:spPr>
          </p:pic>
          <p:pic>
            <p:nvPicPr>
              <p:cNvPr id="13" name="Picture 12"/>
              <p:cNvPicPr>
                <a:picLocks/>
              </p:cNvPicPr>
              <p:nvPr/>
            </p:nvPicPr>
            <p:blipFill>
              <a:blip r:embed="rId7"/>
              <a:stretch>
                <a:fillRect/>
              </a:stretch>
            </p:blipFill>
            <p:spPr>
              <a:xfrm>
                <a:off x="2522283" y="6433"/>
                <a:ext cx="365760" cy="182880"/>
              </a:xfrm>
              <a:prstGeom prst="rect">
                <a:avLst/>
              </a:prstGeom>
            </p:spPr>
          </p:pic>
          <p:pic>
            <p:nvPicPr>
              <p:cNvPr id="14" name="Picture 13"/>
              <p:cNvPicPr>
                <a:picLocks/>
              </p:cNvPicPr>
              <p:nvPr/>
            </p:nvPicPr>
            <p:blipFill>
              <a:blip r:embed="rId8"/>
              <a:stretch>
                <a:fillRect/>
              </a:stretch>
            </p:blipFill>
            <p:spPr>
              <a:xfrm>
                <a:off x="5548691" y="6433"/>
                <a:ext cx="365760" cy="182880"/>
              </a:xfrm>
              <a:prstGeom prst="rect">
                <a:avLst/>
              </a:prstGeom>
            </p:spPr>
          </p:pic>
          <p:sp>
            <p:nvSpPr>
              <p:cNvPr id="15" name="TextBox 21"/>
              <p:cNvSpPr txBox="1"/>
              <p:nvPr/>
            </p:nvSpPr>
            <p:spPr>
              <a:xfrm>
                <a:off x="439156" y="-81832"/>
                <a:ext cx="1330372" cy="3164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SimSun" panose="02010600030101010101" pitchFamily="2" charset="-122"/>
                    <a:cs typeface="Times New Roman" panose="02020603050405020304" pitchFamily="18" charset="0"/>
                  </a:rPr>
                  <a:t>Quartz</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6" name="TextBox 22"/>
              <p:cNvSpPr txBox="1"/>
              <p:nvPr/>
            </p:nvSpPr>
            <p:spPr>
              <a:xfrm>
                <a:off x="1825717" y="-81832"/>
                <a:ext cx="946742" cy="3164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SimSun" panose="02010600030101010101" pitchFamily="2" charset="-122"/>
                    <a:cs typeface="Times New Roman" panose="02020603050405020304" pitchFamily="18" charset="0"/>
                  </a:rPr>
                  <a:t>Clay</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7" name="TextBox 23"/>
              <p:cNvSpPr txBox="1"/>
              <p:nvPr/>
            </p:nvSpPr>
            <p:spPr>
              <a:xfrm>
                <a:off x="2864060" y="-81832"/>
                <a:ext cx="1885494" cy="3164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SimSun" panose="02010600030101010101" pitchFamily="2" charset="-122"/>
                    <a:cs typeface="Times New Roman" panose="02020603050405020304" pitchFamily="18" charset="0"/>
                  </a:rPr>
                  <a:t>Carbonate</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8" name="TextBox 24"/>
              <p:cNvSpPr txBox="1"/>
              <p:nvPr/>
            </p:nvSpPr>
            <p:spPr>
              <a:xfrm>
                <a:off x="5904637" y="-60364"/>
                <a:ext cx="2208288" cy="3164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SimSun" panose="02010600030101010101" pitchFamily="2" charset="-122"/>
                    <a:cs typeface="Times New Roman" panose="02020603050405020304" pitchFamily="18" charset="0"/>
                  </a:rPr>
                  <a:t>Organic-rich</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grpSp>
        <p:pic>
          <p:nvPicPr>
            <p:cNvPr id="9" name="Picture 8"/>
            <p:cNvPicPr>
              <a:picLocks/>
            </p:cNvPicPr>
            <p:nvPr/>
          </p:nvPicPr>
          <p:blipFill>
            <a:blip r:embed="rId9"/>
            <a:stretch>
              <a:fillRect/>
            </a:stretch>
          </p:blipFill>
          <p:spPr>
            <a:xfrm>
              <a:off x="5429834" y="2633977"/>
              <a:ext cx="365759" cy="182880"/>
            </a:xfrm>
            <a:prstGeom prst="rect">
              <a:avLst/>
            </a:prstGeom>
          </p:spPr>
        </p:pic>
        <p:sp>
          <p:nvSpPr>
            <p:cNvPr id="10" name="TextBox 24"/>
            <p:cNvSpPr txBox="1"/>
            <p:nvPr/>
          </p:nvSpPr>
          <p:spPr>
            <a:xfrm>
              <a:off x="5795595" y="2567266"/>
              <a:ext cx="1226276" cy="31630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SimSun" panose="02010600030101010101" pitchFamily="2" charset="-122"/>
                  <a:cs typeface="Times New Roman" panose="02020603050405020304" pitchFamily="18" charset="0"/>
                </a:rPr>
                <a:t>Pyrite</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grpSp>
      <p:grpSp>
        <p:nvGrpSpPr>
          <p:cNvPr id="19" name="Group 18"/>
          <p:cNvGrpSpPr/>
          <p:nvPr/>
        </p:nvGrpSpPr>
        <p:grpSpPr>
          <a:xfrm>
            <a:off x="5917229" y="3205664"/>
            <a:ext cx="1145416" cy="512312"/>
            <a:chOff x="5884122" y="4095999"/>
            <a:chExt cx="1145416" cy="512312"/>
          </a:xfrm>
        </p:grpSpPr>
        <p:sp>
          <p:nvSpPr>
            <p:cNvPr id="20" name="Rectangle 19"/>
            <p:cNvSpPr/>
            <p:nvPr/>
          </p:nvSpPr>
          <p:spPr>
            <a:xfrm flipV="1">
              <a:off x="6051949" y="4523183"/>
              <a:ext cx="315468" cy="851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5884122" y="4095999"/>
              <a:ext cx="114541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100 </a:t>
              </a:r>
              <a:r>
                <a:rPr kumimoji="0" lang="en-US" sz="24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2400" b="0" i="0" u="none" strike="noStrike" kern="1200" cap="none" spc="0" normalizeH="0" baseline="0" noProof="0" dirty="0">
                  <a:ln>
                    <a:noFill/>
                  </a:ln>
                  <a:solidFill>
                    <a:prstClr val="black"/>
                  </a:solidFill>
                  <a:effectLst/>
                  <a:uLnTx/>
                  <a:uFillTx/>
                  <a:latin typeface="Calibri"/>
                  <a:ea typeface="+mn-ea"/>
                  <a:cs typeface="+mn-cs"/>
                </a:rPr>
                <a:t>m</a:t>
              </a:r>
            </a:p>
          </p:txBody>
        </p:sp>
      </p:grpSp>
      <p:sp>
        <p:nvSpPr>
          <p:cNvPr id="22" name="U-Turn Arrow 21"/>
          <p:cNvSpPr/>
          <p:nvPr/>
        </p:nvSpPr>
        <p:spPr>
          <a:xfrm>
            <a:off x="5436267" y="2888467"/>
            <a:ext cx="1231363" cy="519044"/>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p:cNvGrpSpPr/>
          <p:nvPr/>
        </p:nvGrpSpPr>
        <p:grpSpPr>
          <a:xfrm>
            <a:off x="5083798" y="3175608"/>
            <a:ext cx="833431" cy="525943"/>
            <a:chOff x="3679348" y="4082369"/>
            <a:chExt cx="833431" cy="525943"/>
          </a:xfrm>
        </p:grpSpPr>
        <p:sp>
          <p:nvSpPr>
            <p:cNvPr id="25" name="Rectangle 24"/>
            <p:cNvSpPr/>
            <p:nvPr/>
          </p:nvSpPr>
          <p:spPr>
            <a:xfrm>
              <a:off x="3810826" y="4523183"/>
              <a:ext cx="342900" cy="851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p:cNvSpPr txBox="1"/>
            <p:nvPr/>
          </p:nvSpPr>
          <p:spPr>
            <a:xfrm>
              <a:off x="3679348" y="4082369"/>
              <a:ext cx="83343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 </a:t>
              </a:r>
              <a:r>
                <a:rPr kumimoji="0" lang="en-US" sz="24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2400" b="0" i="0" u="none" strike="noStrike" kern="1200" cap="none" spc="0" normalizeH="0" baseline="0" noProof="0" dirty="0">
                  <a:ln>
                    <a:noFill/>
                  </a:ln>
                  <a:solidFill>
                    <a:prstClr val="black"/>
                  </a:solidFill>
                  <a:effectLst/>
                  <a:uLnTx/>
                  <a:uFillTx/>
                  <a:latin typeface="Calibri"/>
                  <a:ea typeface="+mn-ea"/>
                  <a:cs typeface="+mn-cs"/>
                </a:rPr>
                <a:t>m</a:t>
              </a:r>
            </a:p>
          </p:txBody>
        </p:sp>
      </p:grpSp>
      <p:sp>
        <p:nvSpPr>
          <p:cNvPr id="27" name="TextBox 26"/>
          <p:cNvSpPr txBox="1"/>
          <p:nvPr/>
        </p:nvSpPr>
        <p:spPr>
          <a:xfrm>
            <a:off x="129666" y="699077"/>
            <a:ext cx="8865515" cy="19697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Background</a:t>
            </a:r>
            <a:r>
              <a:rPr kumimoji="0" lang="en-US" sz="1800" b="0" i="0" u="none" strike="noStrike" kern="1200" cap="none" spc="0" normalizeH="0" baseline="0" noProof="0" dirty="0">
                <a:ln>
                  <a:noFill/>
                </a:ln>
                <a:solidFill>
                  <a:prstClr val="black"/>
                </a:solidFill>
                <a:effectLst/>
                <a:uLnTx/>
                <a:uFillTx/>
                <a:latin typeface="Calibri"/>
                <a:ea typeface="+mn-ea"/>
                <a:cs typeface="+mn-cs"/>
              </a:rPr>
              <a:t> : </a:t>
            </a:r>
            <a:r>
              <a:rPr kumimoji="0" lang="en-US" sz="1600" b="0" i="0" u="none" strike="noStrike" kern="1200" cap="none" spc="0" normalizeH="0" baseline="0" noProof="0" dirty="0">
                <a:ln>
                  <a:noFill/>
                </a:ln>
                <a:solidFill>
                  <a:prstClr val="black"/>
                </a:solidFill>
                <a:effectLst/>
                <a:uLnTx/>
                <a:uFillTx/>
                <a:latin typeface="Calibri"/>
                <a:ea typeface="+mn-ea"/>
                <a:cs typeface="+mn-cs"/>
              </a:rPr>
              <a:t>Need to upscale properties measured in the lab to the appropriate scale.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Problem</a:t>
            </a:r>
            <a:r>
              <a:rPr kumimoji="0" lang="en-US" sz="1800" b="0" i="0" u="none" strike="noStrike" kern="1200" cap="none" spc="0" normalizeH="0" baseline="0" noProof="0" dirty="0">
                <a:ln>
                  <a:noFill/>
                </a:ln>
                <a:solidFill>
                  <a:prstClr val="black"/>
                </a:solidFill>
                <a:effectLst/>
                <a:uLnTx/>
                <a:uFillTx/>
                <a:latin typeface="Calibri"/>
                <a:ea typeface="+mn-ea"/>
                <a:cs typeface="+mn-cs"/>
              </a:rPr>
              <a:t> : </a:t>
            </a:r>
            <a:r>
              <a:rPr kumimoji="0" lang="en-US" sz="1600" b="0" i="0" u="none" strike="noStrike" kern="1200" cap="none" spc="0" normalizeH="0" baseline="0" noProof="0" dirty="0">
                <a:ln>
                  <a:noFill/>
                </a:ln>
                <a:solidFill>
                  <a:prstClr val="black"/>
                </a:solidFill>
                <a:effectLst/>
                <a:uLnTx/>
                <a:uFillTx/>
                <a:latin typeface="Calibri"/>
                <a:ea typeface="+mn-ea"/>
                <a:cs typeface="+mn-cs"/>
              </a:rPr>
              <a:t>Lab measurements of critical properties are needed for detailed process models, but the measurements are on a very different scale than in the model.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ML Challenge </a:t>
            </a:r>
            <a:r>
              <a:rPr kumimoji="0" lang="en-US" sz="1800" b="0" i="0" u="none" strike="noStrike" kern="1200" cap="none" spc="0" normalizeH="0" baseline="0" noProof="0" dirty="0">
                <a:ln>
                  <a:noFill/>
                </a:ln>
                <a:solidFill>
                  <a:prstClr val="black"/>
                </a:solidFill>
                <a:effectLst/>
                <a:uLnTx/>
                <a:uFillTx/>
                <a:latin typeface="Calibri"/>
                <a:ea typeface="+mn-ea"/>
                <a:cs typeface="+mn-cs"/>
              </a:rPr>
              <a:t>: Use ML to </a:t>
            </a:r>
            <a:r>
              <a:rPr kumimoji="0" lang="en-US" sz="1600" b="0" i="0" u="none" strike="noStrike" kern="1200" cap="none" spc="0" normalizeH="0" baseline="0" noProof="0" dirty="0">
                <a:ln>
                  <a:noFill/>
                </a:ln>
                <a:solidFill>
                  <a:prstClr val="black"/>
                </a:solidFill>
                <a:effectLst/>
                <a:uLnTx/>
                <a:uFillTx/>
                <a:latin typeface="Calibri"/>
                <a:ea typeface="+mn-ea"/>
                <a:cs typeface="+mn-cs"/>
              </a:rPr>
              <a:t>examine relationships between properties at a variety of scales to upscale properties.</a:t>
            </a:r>
          </a:p>
        </p:txBody>
      </p:sp>
    </p:spTree>
    <p:extLst>
      <p:ext uri="{BB962C8B-B14F-4D97-AF65-F5344CB8AC3E}">
        <p14:creationId xmlns:p14="http://schemas.microsoft.com/office/powerpoint/2010/main" val="1399394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972"/>
            <a:ext cx="8229600" cy="518532"/>
          </a:xfrm>
        </p:spPr>
        <p:txBody>
          <a:bodyPr/>
          <a:lstStyle/>
          <a:p>
            <a:r>
              <a:rPr lang="en-US" sz="2400" b="1" dirty="0">
                <a:solidFill>
                  <a:srgbClr val="000000"/>
                </a:solidFill>
              </a:rPr>
              <a:t>Making fast decisions with large, noisy data sets</a:t>
            </a:r>
            <a:br>
              <a:rPr lang="en-US" sz="2400" b="1" dirty="0">
                <a:solidFill>
                  <a:srgbClr val="000000"/>
                </a:solidFill>
              </a:rPr>
            </a:br>
            <a:endParaRPr lang="en-US" sz="2400" dirty="0">
              <a:solidFill>
                <a:srgbClr val="000000"/>
              </a:solidFill>
            </a:endParaRPr>
          </a:p>
        </p:txBody>
      </p:sp>
      <p:sp>
        <p:nvSpPr>
          <p:cNvPr id="4" name="TextBox 3"/>
          <p:cNvSpPr txBox="1"/>
          <p:nvPr/>
        </p:nvSpPr>
        <p:spPr>
          <a:xfrm>
            <a:off x="129667" y="962123"/>
            <a:ext cx="5250909"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Background</a:t>
            </a:r>
            <a:r>
              <a:rPr kumimoji="0" lang="en-US" sz="1800" b="0" i="0" u="none" strike="noStrike" kern="1200" cap="none" spc="0" normalizeH="0" baseline="0" noProof="0" dirty="0">
                <a:ln>
                  <a:noFill/>
                </a:ln>
                <a:solidFill>
                  <a:prstClr val="black"/>
                </a:solidFill>
                <a:effectLst/>
                <a:uLnTx/>
                <a:uFillTx/>
                <a:latin typeface="Calibri"/>
                <a:ea typeface="+mn-ea"/>
                <a:cs typeface="+mn-cs"/>
              </a:rPr>
              <a:t> : Rich, diverse, and noisy massive and streaming datasets are collected (e.g. seismic and remote sensing data) and need interpretation. These data are challenging to manually process (examples in seismology, remote sensing, environmental sensors). [sizes to low PB and growing].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Problem</a:t>
            </a:r>
            <a:r>
              <a:rPr kumimoji="0" lang="en-US" sz="1800" b="0" i="0" u="none" strike="noStrike" kern="1200" cap="none" spc="0" normalizeH="0" baseline="0" noProof="0" dirty="0">
                <a:ln>
                  <a:noFill/>
                </a:ln>
                <a:solidFill>
                  <a:prstClr val="black"/>
                </a:solidFill>
                <a:effectLst/>
                <a:uLnTx/>
                <a:uFillTx/>
                <a:latin typeface="Calibri"/>
                <a:ea typeface="+mn-ea"/>
                <a:cs typeface="+mn-cs"/>
              </a:rPr>
              <a:t> : Rapid evaluation of these large and streaming data will allow appropriate and timely decision making.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ML Challenge </a:t>
            </a:r>
            <a:r>
              <a:rPr kumimoji="0" lang="en-US" sz="1800" b="0" i="0" u="none" strike="noStrike" kern="1200" cap="none" spc="0" normalizeH="0" baseline="0" noProof="0" dirty="0">
                <a:ln>
                  <a:noFill/>
                </a:ln>
                <a:solidFill>
                  <a:prstClr val="black"/>
                </a:solidFill>
                <a:effectLst/>
                <a:uLnTx/>
                <a:uFillTx/>
                <a:latin typeface="Calibri"/>
                <a:ea typeface="+mn-ea"/>
                <a:cs typeface="+mn-cs"/>
              </a:rPr>
              <a:t>: Use ML techniques to aid in rapidly processing and interpreting these data sets.</a:t>
            </a:r>
          </a:p>
        </p:txBody>
      </p:sp>
      <p:sp>
        <p:nvSpPr>
          <p:cNvPr id="8" name="TextBox 7"/>
          <p:cNvSpPr txBox="1">
            <a:spLocks noChangeAspect="1"/>
          </p:cNvSpPr>
          <p:nvPr/>
        </p:nvSpPr>
        <p:spPr>
          <a:xfrm>
            <a:off x="7013222" y="5009444"/>
            <a:ext cx="3657600" cy="731520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descr="infraNoiseExampV1.png"/>
          <p:cNvPicPr>
            <a:picLocks noChangeAspect="1"/>
          </p:cNvPicPr>
          <p:nvPr/>
        </p:nvPicPr>
        <p:blipFill rotWithShape="1">
          <a:blip r:embed="rId3">
            <a:extLst>
              <a:ext uri="{28A0092B-C50C-407E-A947-70E740481C1C}">
                <a14:useLocalDpi xmlns:a14="http://schemas.microsoft.com/office/drawing/2010/main" val="0"/>
              </a:ext>
            </a:extLst>
          </a:blip>
          <a:srcRect b="51085"/>
          <a:stretch/>
        </p:blipFill>
        <p:spPr>
          <a:xfrm>
            <a:off x="5380576" y="1132425"/>
            <a:ext cx="3657600" cy="2207172"/>
          </a:xfrm>
          <a:prstGeom prst="rect">
            <a:avLst/>
          </a:prstGeom>
        </p:spPr>
      </p:pic>
      <p:pic>
        <p:nvPicPr>
          <p:cNvPr id="12" name="Picture 11" descr="surfWaveExampV1.png"/>
          <p:cNvPicPr>
            <a:picLocks noChangeAspect="1"/>
          </p:cNvPicPr>
          <p:nvPr/>
        </p:nvPicPr>
        <p:blipFill rotWithShape="1">
          <a:blip r:embed="rId4">
            <a:extLst>
              <a:ext uri="{28A0092B-C50C-407E-A947-70E740481C1C}">
                <a14:useLocalDpi xmlns:a14="http://schemas.microsoft.com/office/drawing/2010/main" val="0"/>
              </a:ext>
            </a:extLst>
          </a:blip>
          <a:srcRect t="49341"/>
          <a:stretch/>
        </p:blipFill>
        <p:spPr>
          <a:xfrm>
            <a:off x="5380576" y="3722070"/>
            <a:ext cx="3657600" cy="2133640"/>
          </a:xfrm>
          <a:prstGeom prst="rect">
            <a:avLst/>
          </a:prstGeom>
        </p:spPr>
      </p:pic>
    </p:spTree>
    <p:extLst>
      <p:ext uri="{BB962C8B-B14F-4D97-AF65-F5344CB8AC3E}">
        <p14:creationId xmlns:p14="http://schemas.microsoft.com/office/powerpoint/2010/main" val="1346648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024"/>
            <a:ext cx="8229600" cy="518532"/>
          </a:xfrm>
        </p:spPr>
        <p:txBody>
          <a:bodyPr/>
          <a:lstStyle/>
          <a:p>
            <a:r>
              <a:rPr lang="en-US" sz="2400" b="1" dirty="0">
                <a:solidFill>
                  <a:srgbClr val="000000"/>
                </a:solidFill>
              </a:rPr>
              <a:t>Finding Patterns in seismic datasets</a:t>
            </a:r>
            <a:br>
              <a:rPr lang="en-US" sz="2400" b="1" dirty="0"/>
            </a:br>
            <a:endParaRPr lang="en-US" sz="2400" dirty="0"/>
          </a:p>
        </p:txBody>
      </p:sp>
      <p:sp>
        <p:nvSpPr>
          <p:cNvPr id="5" name="TextBox 4"/>
          <p:cNvSpPr txBox="1"/>
          <p:nvPr/>
        </p:nvSpPr>
        <p:spPr>
          <a:xfrm>
            <a:off x="129667" y="799285"/>
            <a:ext cx="5199051"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Background</a:t>
            </a:r>
            <a:r>
              <a:rPr kumimoji="0" lang="en-US" sz="1800" b="0" i="0" u="none" strike="noStrike" kern="1200" cap="none" spc="0" normalizeH="0" baseline="0" noProof="0" dirty="0">
                <a:ln>
                  <a:noFill/>
                </a:ln>
                <a:solidFill>
                  <a:prstClr val="black"/>
                </a:solidFill>
                <a:effectLst/>
                <a:uLnTx/>
                <a:uFillTx/>
                <a:latin typeface="Calibri"/>
                <a:ea typeface="+mn-ea"/>
                <a:cs typeface="+mn-cs"/>
              </a:rPr>
              <a:t> : Natural and induced seismicity occurs, and induced seismicity can result from fluid injections (from carbon sequestration, enhanced geothermal systems, and produced water.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Problem</a:t>
            </a:r>
            <a:r>
              <a:rPr kumimoji="0" lang="en-US" sz="1800" b="0" i="0" u="none" strike="noStrike" kern="1200" cap="none" spc="0" normalizeH="0" baseline="0" noProof="0" dirty="0">
                <a:ln>
                  <a:noFill/>
                </a:ln>
                <a:solidFill>
                  <a:prstClr val="black"/>
                </a:solidFill>
                <a:effectLst/>
                <a:uLnTx/>
                <a:uFillTx/>
                <a:latin typeface="Calibri"/>
                <a:ea typeface="+mn-ea"/>
                <a:cs typeface="+mn-cs"/>
              </a:rPr>
              <a:t> : It is important to control conditions to reduce induced seismicity, and to be able to determine the difference between natural and induced seismicity.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ML Challenge </a:t>
            </a:r>
            <a:r>
              <a:rPr kumimoji="0" lang="en-US" sz="1800" b="0" i="0" u="none" strike="noStrike" kern="1200" cap="none" spc="0" normalizeH="0" baseline="0" noProof="0" dirty="0">
                <a:ln>
                  <a:noFill/>
                </a:ln>
                <a:solidFill>
                  <a:prstClr val="black"/>
                </a:solidFill>
                <a:effectLst/>
                <a:uLnTx/>
                <a:uFillTx/>
                <a:latin typeface="Calibri"/>
                <a:ea typeface="+mn-ea"/>
                <a:cs typeface="+mn-cs"/>
              </a:rPr>
              <a:t>: Use ML to examine seismic data and simple injection data to help manage induced events.</a:t>
            </a:r>
          </a:p>
        </p:txBody>
      </p:sp>
      <p:pic>
        <p:nvPicPr>
          <p:cNvPr id="7" name="Picture 6" descr="C:\Users\yqzhang.LBL\AppData\Local\Temp\Pressure_transients.bmp"/>
          <p:cNvPicPr>
            <a:picLocks noChangeAspect="1" noChangeArrowheads="1"/>
          </p:cNvPicPr>
          <p:nvPr/>
        </p:nvPicPr>
        <p:blipFill rotWithShape="1">
          <a:blip r:embed="rId3">
            <a:extLst>
              <a:ext uri="{28A0092B-C50C-407E-A947-70E740481C1C}">
                <a14:useLocalDpi xmlns:a14="http://schemas.microsoft.com/office/drawing/2010/main" val="0"/>
              </a:ext>
            </a:extLst>
          </a:blip>
          <a:srcRect l="17576" t="10426"/>
          <a:stretch/>
        </p:blipFill>
        <p:spPr bwMode="auto">
          <a:xfrm>
            <a:off x="5328718" y="1423491"/>
            <a:ext cx="3657600" cy="245200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3817" t="61754" r="34529" b="17228"/>
          <a:stretch/>
        </p:blipFill>
        <p:spPr bwMode="auto">
          <a:xfrm>
            <a:off x="5328718" y="4210173"/>
            <a:ext cx="3657600" cy="17108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694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Short-Term Challenges</a:t>
            </a:r>
          </a:p>
        </p:txBody>
      </p:sp>
      <p:sp>
        <p:nvSpPr>
          <p:cNvPr id="3" name="Text Placeholder 2"/>
          <p:cNvSpPr>
            <a:spLocks noGrp="1"/>
          </p:cNvSpPr>
          <p:nvPr>
            <p:ph type="body" idx="1"/>
          </p:nvPr>
        </p:nvSpPr>
        <p:spPr>
          <a:xfrm>
            <a:off x="0" y="1075944"/>
            <a:ext cx="9144000" cy="4830763"/>
          </a:xfrm>
        </p:spPr>
        <p:txBody>
          <a:bodyPr/>
          <a:lstStyle/>
          <a:p>
            <a:pPr marL="457200" indent="-228600">
              <a:spcBef>
                <a:spcPts val="0"/>
              </a:spcBef>
            </a:pPr>
            <a:r>
              <a:rPr lang="en-US" dirty="0"/>
              <a:t>Complex Data </a:t>
            </a:r>
          </a:p>
          <a:p>
            <a:pPr marL="857250" lvl="1" indent="-228600">
              <a:spcBef>
                <a:spcPts val="0"/>
              </a:spcBef>
            </a:pPr>
            <a:r>
              <a:rPr lang="en-US" dirty="0"/>
              <a:t> 2D/3D/4D, #channels, dense/sparse</a:t>
            </a:r>
            <a:r>
              <a:rPr lang="en-US"/>
              <a:t>, graphs</a:t>
            </a:r>
            <a:endParaRPr lang="en-US" dirty="0"/>
          </a:p>
          <a:p>
            <a:pPr marL="857250" lvl="1" indent="-228600">
              <a:spcBef>
                <a:spcPts val="0"/>
              </a:spcBef>
            </a:pPr>
            <a:endParaRPr lang="en-US" dirty="0"/>
          </a:p>
          <a:p>
            <a:pPr marL="457200" indent="-228600">
              <a:spcBef>
                <a:spcPts val="0"/>
              </a:spcBef>
            </a:pPr>
            <a:r>
              <a:rPr lang="en" dirty="0"/>
              <a:t>Hyper-</a:t>
            </a:r>
            <a:r>
              <a:rPr lang="en-US" dirty="0"/>
              <a:t>P</a:t>
            </a:r>
            <a:r>
              <a:rPr lang="en" dirty="0" err="1"/>
              <a:t>arameter</a:t>
            </a:r>
            <a:r>
              <a:rPr lang="en" dirty="0"/>
              <a:t> </a:t>
            </a:r>
            <a:r>
              <a:rPr lang="en-US" dirty="0"/>
              <a:t>O</a:t>
            </a:r>
            <a:r>
              <a:rPr lang="en" dirty="0" err="1"/>
              <a:t>ptimization</a:t>
            </a:r>
            <a:endParaRPr lang="en-US" dirty="0"/>
          </a:p>
          <a:p>
            <a:pPr marL="857250" lvl="1" indent="-228600">
              <a:spcBef>
                <a:spcPts val="0"/>
              </a:spcBef>
            </a:pPr>
            <a:r>
              <a:rPr lang="en-US" dirty="0"/>
              <a:t>Tuning #layers, #filters, learning rates, schedule is a black art</a:t>
            </a:r>
          </a:p>
          <a:p>
            <a:pPr marL="857250" lvl="1" indent="-228600">
              <a:spcBef>
                <a:spcPts val="0"/>
              </a:spcBef>
            </a:pPr>
            <a:endParaRPr lang="en-US" dirty="0"/>
          </a:p>
          <a:p>
            <a:pPr marL="457200" indent="-228600">
              <a:spcBef>
                <a:spcPts val="0"/>
              </a:spcBef>
            </a:pPr>
            <a:r>
              <a:rPr lang="en" dirty="0"/>
              <a:t>Performance and Scaling</a:t>
            </a:r>
            <a:endParaRPr lang="en-US" dirty="0"/>
          </a:p>
          <a:p>
            <a:pPr marL="857250" lvl="1" indent="-228600">
              <a:spcBef>
                <a:spcPts val="0"/>
              </a:spcBef>
            </a:pPr>
            <a:r>
              <a:rPr lang="en-US" dirty="0"/>
              <a:t>Current networks take days to train on O(10) GB datasets, we have O(100) TB datasets on hand </a:t>
            </a:r>
          </a:p>
          <a:p>
            <a:pPr marL="857250" lvl="1" indent="-228600">
              <a:spcBef>
                <a:spcPts val="0"/>
              </a:spcBef>
            </a:pPr>
            <a:endParaRPr lang="en-US" dirty="0"/>
          </a:p>
          <a:p>
            <a:pPr marL="457200" indent="-228600">
              <a:spcBef>
                <a:spcPts val="0"/>
              </a:spcBef>
            </a:pPr>
            <a:r>
              <a:rPr lang="en" dirty="0"/>
              <a:t>Scarcity of </a:t>
            </a:r>
            <a:r>
              <a:rPr lang="en-US" dirty="0"/>
              <a:t>L</a:t>
            </a:r>
            <a:r>
              <a:rPr lang="en" dirty="0" err="1"/>
              <a:t>abeled</a:t>
            </a:r>
            <a:r>
              <a:rPr lang="en" dirty="0"/>
              <a:t> </a:t>
            </a:r>
            <a:r>
              <a:rPr lang="en-US" dirty="0"/>
              <a:t>D</a:t>
            </a:r>
            <a:r>
              <a:rPr lang="en" dirty="0" err="1"/>
              <a:t>ata</a:t>
            </a:r>
            <a:endParaRPr lang="en-US" dirty="0"/>
          </a:p>
          <a:p>
            <a:pPr marL="857250" lvl="1" indent="-228600">
              <a:spcBef>
                <a:spcPts val="0"/>
              </a:spcBef>
            </a:pPr>
            <a:r>
              <a:rPr lang="en-US" dirty="0"/>
              <a:t>Communities need to self-organize and run labeling campaigns</a:t>
            </a: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100" b="0" i="0" u="none" strike="noStrike" kern="0" cap="none" spc="0" normalizeH="0" baseline="0" noProof="0">
                <a:ln>
                  <a:noFill/>
                </a:ln>
                <a:solidFill>
                  <a:srgbClr val="114766"/>
                </a:solidFill>
                <a:effectLst/>
                <a:uLnTx/>
                <a:uFillTx/>
                <a:latin typeface="Calibri"/>
                <a:ea typeface="Calibri"/>
                <a:cs typeface="Calibri"/>
                <a:sym typeface="Calibri"/>
              </a:rPr>
              <a:t>- </a:t>
            </a:r>
            <a:fld id="{00000000-1234-1234-1234-123412341234}" type="slidenum">
              <a:rPr kumimoji="0" lang="en-US" sz="1100" b="0" i="0" u="none" strike="noStrike" kern="0" cap="none" spc="0" normalizeH="0" baseline="0" noProof="0" smtClean="0">
                <a:ln>
                  <a:noFill/>
                </a:ln>
                <a:solidFill>
                  <a:srgbClr val="114766"/>
                </a:solidFill>
                <a:effectLst/>
                <a:uLnTx/>
                <a:uFillTx/>
                <a:latin typeface="Calibri"/>
                <a:ea typeface="Calibri"/>
                <a:cs typeface="Calibri"/>
                <a:sym typeface="Calibri"/>
              </a:rPr>
              <a:pPr marL="0" marR="0" lvl="0" indent="0" algn="ctr" defTabSz="914400" rtl="0" eaLnBrk="1" fontAlgn="auto" latinLnBrk="0" hangingPunct="1">
                <a:lnSpc>
                  <a:spcPct val="100000"/>
                </a:lnSpc>
                <a:spcBef>
                  <a:spcPts val="0"/>
                </a:spcBef>
                <a:spcAft>
                  <a:spcPts val="0"/>
                </a:spcAft>
                <a:buClrTx/>
                <a:buSzPct val="25000"/>
                <a:buFontTx/>
                <a:buNone/>
                <a:tabLst/>
                <a:defRPr/>
              </a:pPr>
              <a:t>53</a:t>
            </a:fld>
            <a:r>
              <a:rPr kumimoji="0" lang="en-US" sz="1100" b="0" i="0" u="none" strike="noStrike" kern="0" cap="none" spc="0" normalizeH="0" baseline="0" noProof="0">
                <a:ln>
                  <a:noFill/>
                </a:ln>
                <a:solidFill>
                  <a:srgbClr val="114766"/>
                </a:solidFill>
                <a:effectLst/>
                <a:uLnTx/>
                <a:uFillTx/>
                <a:latin typeface="Calibri"/>
                <a:ea typeface="Calibri"/>
                <a:cs typeface="Calibri"/>
                <a:sym typeface="Calibri"/>
              </a:rPr>
              <a:t> -</a:t>
            </a:r>
          </a:p>
        </p:txBody>
      </p:sp>
    </p:spTree>
    <p:extLst>
      <p:ext uri="{BB962C8B-B14F-4D97-AF65-F5344CB8AC3E}">
        <p14:creationId xmlns:p14="http://schemas.microsoft.com/office/powerpoint/2010/main" val="4268025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Challenges</a:t>
            </a:r>
          </a:p>
        </p:txBody>
      </p:sp>
      <p:sp>
        <p:nvSpPr>
          <p:cNvPr id="3" name="Text Placeholder 2"/>
          <p:cNvSpPr>
            <a:spLocks noGrp="1"/>
          </p:cNvSpPr>
          <p:nvPr>
            <p:ph type="body" idx="1"/>
          </p:nvPr>
        </p:nvSpPr>
        <p:spPr>
          <a:xfrm>
            <a:off x="0" y="954024"/>
            <a:ext cx="9144000" cy="4830763"/>
          </a:xfrm>
        </p:spPr>
        <p:txBody>
          <a:bodyPr/>
          <a:lstStyle/>
          <a:p>
            <a:r>
              <a:rPr lang="en-US" dirty="0"/>
              <a:t> Lack of Theory</a:t>
            </a:r>
          </a:p>
          <a:p>
            <a:pPr lvl="1"/>
            <a:r>
              <a:rPr lang="en-US" dirty="0"/>
              <a:t> Limits of supervised, unsupervised, semi-supervised learning</a:t>
            </a:r>
          </a:p>
          <a:p>
            <a:pPr lvl="1"/>
            <a:r>
              <a:rPr lang="en-US" dirty="0"/>
              <a:t> Generalization limits of GANs</a:t>
            </a:r>
          </a:p>
          <a:p>
            <a:r>
              <a:rPr lang="en-US" dirty="0"/>
              <a:t> </a:t>
            </a:r>
            <a:r>
              <a:rPr lang="en" dirty="0"/>
              <a:t>Interpretability</a:t>
            </a:r>
            <a:r>
              <a:rPr lang="en-US" dirty="0"/>
              <a:t>: ‘Introspect It’ vs. ‘Build It’</a:t>
            </a:r>
          </a:p>
          <a:p>
            <a:pPr marL="857250" lvl="1" indent="-228600">
              <a:spcBef>
                <a:spcPts val="0"/>
              </a:spcBef>
            </a:pPr>
            <a:r>
              <a:rPr lang="en-US" dirty="0"/>
              <a:t> Black Box classifier; need to visualize representations</a:t>
            </a:r>
          </a:p>
          <a:p>
            <a:pPr marL="857250" lvl="1" indent="-228600">
              <a:spcBef>
                <a:spcPts val="0"/>
              </a:spcBef>
            </a:pPr>
            <a:r>
              <a:rPr lang="en-US" dirty="0"/>
              <a:t> Incorporate domain science principles (physical consistency, conservation laws, </a:t>
            </a:r>
            <a:r>
              <a:rPr lang="en-US" dirty="0" err="1"/>
              <a:t>etc</a:t>
            </a:r>
            <a:r>
              <a:rPr lang="en-US" dirty="0"/>
              <a:t>)</a:t>
            </a:r>
          </a:p>
          <a:p>
            <a:pPr lvl="0">
              <a:buClr>
                <a:srgbClr val="000000"/>
              </a:buClr>
            </a:pPr>
            <a:r>
              <a:rPr lang="en-US" dirty="0">
                <a:solidFill>
                  <a:srgbClr val="000000"/>
                </a:solidFill>
              </a:rPr>
              <a:t> Uncertainty Quantification</a:t>
            </a:r>
          </a:p>
          <a:p>
            <a:pPr marL="857250" lvl="1" indent="-228600">
              <a:spcBef>
                <a:spcPts val="0"/>
              </a:spcBef>
            </a:pPr>
            <a:endParaRPr lang="en-US" dirty="0"/>
          </a:p>
          <a:p>
            <a:r>
              <a:rPr lang="en-US" dirty="0"/>
              <a:t> Formal protocol for applying Deep Learning </a:t>
            </a:r>
          </a:p>
          <a:p>
            <a:pPr lvl="1"/>
            <a:r>
              <a:rPr lang="en-US" dirty="0"/>
              <a:t> Applied Math has developed methodology over 30 years, no analog in DL</a:t>
            </a:r>
          </a:p>
          <a:p>
            <a:pPr marL="857250" lvl="1" indent="-228600">
              <a:spcBef>
                <a:spcPts val="0"/>
              </a:spcBef>
            </a:pPr>
            <a:endParaRPr lang="en-US" dirty="0"/>
          </a:p>
        </p:txBody>
      </p:sp>
      <p:sp>
        <p:nvSpPr>
          <p:cNvPr id="4" name="Slide Number Placeholder 3"/>
          <p:cNvSpPr>
            <a:spLocks noGrp="1"/>
          </p:cNvSpPr>
          <p:nvPr>
            <p:ph type="sldNum" idx="12"/>
          </p:nvPr>
        </p:nvSpPr>
        <p:spPr/>
        <p:txBody>
          <a:bodyPr/>
          <a:lstStyle/>
          <a:p>
            <a:pPr marL="0" marR="0" lvl="0" indent="0" algn="ctr" rtl="0">
              <a:spcBef>
                <a:spcPts val="0"/>
              </a:spcBef>
              <a:buSzPct val="25000"/>
              <a:buNone/>
            </a:pPr>
            <a:r>
              <a:rPr lang="en-US" sz="1100" b="0" i="0" u="none" strike="noStrike" cap="none">
                <a:solidFill>
                  <a:srgbClr val="114766"/>
                </a:solidFill>
                <a:latin typeface="Calibri"/>
                <a:ea typeface="Calibri"/>
                <a:cs typeface="Calibri"/>
                <a:sym typeface="Calibri"/>
              </a:rPr>
              <a:t>- </a:t>
            </a:r>
            <a:fld id="{00000000-1234-1234-1234-123412341234}" type="slidenum">
              <a:rPr lang="en-US" sz="1100" b="0" i="0" u="none" strike="noStrike" cap="none" smtClean="0">
                <a:solidFill>
                  <a:srgbClr val="114766"/>
                </a:solidFill>
                <a:latin typeface="Calibri"/>
                <a:ea typeface="Calibri"/>
                <a:cs typeface="Calibri"/>
                <a:sym typeface="Calibri"/>
              </a:rPr>
              <a:t>54</a:t>
            </a:fld>
            <a:r>
              <a:rPr lang="en-US" sz="1100" b="0" i="0" u="none" strike="noStrike" cap="none">
                <a:solidFill>
                  <a:srgbClr val="114766"/>
                </a:solidFill>
                <a:latin typeface="Calibri"/>
                <a:ea typeface="Calibri"/>
                <a:cs typeface="Calibri"/>
                <a:sym typeface="Calibri"/>
              </a:rPr>
              <a:t> -</a:t>
            </a:r>
          </a:p>
        </p:txBody>
      </p:sp>
    </p:spTree>
    <p:extLst>
      <p:ext uri="{BB962C8B-B14F-4D97-AF65-F5344CB8AC3E}">
        <p14:creationId xmlns:p14="http://schemas.microsoft.com/office/powerpoint/2010/main" val="1543677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613"/>
            <a:ext cx="9144000" cy="5153891"/>
          </a:xfrm>
          <a:prstGeom prst="rect">
            <a:avLst/>
          </a:prstGeom>
        </p:spPr>
      </p:pic>
      <p:sp>
        <p:nvSpPr>
          <p:cNvPr id="4" name="Rectangle 3"/>
          <p:cNvSpPr/>
          <p:nvPr/>
        </p:nvSpPr>
        <p:spPr>
          <a:xfrm>
            <a:off x="207818" y="5888677"/>
            <a:ext cx="8936182" cy="646331"/>
          </a:xfrm>
          <a:prstGeom prst="rect">
            <a:avLst/>
          </a:prstGeom>
        </p:spPr>
        <p:txBody>
          <a:bodyPr wrap="square">
            <a:spAutoFit/>
          </a:bodyPr>
          <a:lstStyle/>
          <a:p>
            <a:pPr algn="ctr"/>
            <a:r>
              <a:rPr lang="en-US" sz="1800" b="1" dirty="0"/>
              <a:t>Questions?</a:t>
            </a:r>
          </a:p>
          <a:p>
            <a:pPr algn="ctr"/>
            <a:r>
              <a:rPr lang="en-US" sz="1800" b="1" dirty="0">
                <a:hlinkClick r:id="rId4"/>
              </a:rPr>
              <a:t>prabhat@lbl.gov</a:t>
            </a:r>
            <a:endParaRPr lang="en-US" sz="1800" b="1" dirty="0"/>
          </a:p>
        </p:txBody>
      </p:sp>
    </p:spTree>
    <p:extLst>
      <p:ext uri="{BB962C8B-B14F-4D97-AF65-F5344CB8AC3E}">
        <p14:creationId xmlns:p14="http://schemas.microsoft.com/office/powerpoint/2010/main" val="14702874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ED15-FADD-4842-9DEB-1471AF7E074A}"/>
              </a:ext>
            </a:extLst>
          </p:cNvPr>
          <p:cNvSpPr>
            <a:spLocks noGrp="1"/>
          </p:cNvSpPr>
          <p:nvPr>
            <p:ph type="title"/>
          </p:nvPr>
        </p:nvSpPr>
        <p:spPr/>
        <p:txBody>
          <a:bodyPr/>
          <a:lstStyle/>
          <a:p>
            <a:r>
              <a:rPr lang="en-US"/>
              <a:t>Backup Slides</a:t>
            </a:r>
          </a:p>
        </p:txBody>
      </p:sp>
      <p:sp>
        <p:nvSpPr>
          <p:cNvPr id="3" name="Text Placeholder 2">
            <a:extLst>
              <a:ext uri="{FF2B5EF4-FFF2-40B4-BE49-F238E27FC236}">
                <a16:creationId xmlns:a16="http://schemas.microsoft.com/office/drawing/2014/main" id="{A6420E43-2D29-2F43-B8B6-09958F7395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15052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7D715-50F5-5E4F-A8BB-E9BB2A832FAA}"/>
              </a:ext>
            </a:extLst>
          </p:cNvPr>
          <p:cNvSpPr>
            <a:spLocks noGrp="1"/>
          </p:cNvSpPr>
          <p:nvPr>
            <p:ph type="title"/>
          </p:nvPr>
        </p:nvSpPr>
        <p:spPr/>
        <p:txBody>
          <a:bodyPr/>
          <a:lstStyle/>
          <a:p>
            <a:r>
              <a:rPr lang="en-US"/>
              <a:t>Typical ML Workflow </a:t>
            </a:r>
          </a:p>
        </p:txBody>
      </p:sp>
      <p:sp>
        <p:nvSpPr>
          <p:cNvPr id="6" name="TextBox 5">
            <a:extLst>
              <a:ext uri="{FF2B5EF4-FFF2-40B4-BE49-F238E27FC236}">
                <a16:creationId xmlns:a16="http://schemas.microsoft.com/office/drawing/2014/main" id="{A4199557-CC0C-6147-BE62-EFC563BFE99A}"/>
              </a:ext>
            </a:extLst>
          </p:cNvPr>
          <p:cNvSpPr txBox="1"/>
          <p:nvPr/>
        </p:nvSpPr>
        <p:spPr>
          <a:xfrm>
            <a:off x="2455817" y="6531429"/>
            <a:ext cx="56692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Adapted from https://</a:t>
            </a:r>
            <a:r>
              <a:rPr kumimoji="0" lang="en-US" sz="1200" b="0" i="0" u="none" strike="noStrike" kern="0" cap="none" spc="0" normalizeH="0" baseline="0" noProof="0" err="1">
                <a:ln>
                  <a:noFill/>
                </a:ln>
                <a:solidFill>
                  <a:srgbClr val="000000"/>
                </a:solidFill>
                <a:effectLst/>
                <a:uLnTx/>
                <a:uFillTx/>
                <a:latin typeface="Arial"/>
                <a:cs typeface="Arial"/>
                <a:sym typeface="Arial"/>
              </a:rPr>
              <a:t>cloud.google.com</a:t>
            </a:r>
            <a:r>
              <a:rPr kumimoji="0" lang="en-US" sz="1200" b="0" i="0" u="none" strike="noStrike" kern="0" cap="none" spc="0" normalizeH="0" baseline="0" noProof="0">
                <a:ln>
                  <a:noFill/>
                </a:ln>
                <a:solidFill>
                  <a:srgbClr val="000000"/>
                </a:solidFill>
                <a:effectLst/>
                <a:uLnTx/>
                <a:uFillTx/>
                <a:latin typeface="Arial"/>
                <a:cs typeface="Arial"/>
                <a:sym typeface="Arial"/>
              </a:rPr>
              <a:t>/ml-engine/docs/ml-solutions-overview </a:t>
            </a:r>
          </a:p>
        </p:txBody>
      </p:sp>
      <p:graphicFrame>
        <p:nvGraphicFramePr>
          <p:cNvPr id="7" name="Diagram 6">
            <a:extLst>
              <a:ext uri="{FF2B5EF4-FFF2-40B4-BE49-F238E27FC236}">
                <a16:creationId xmlns:a16="http://schemas.microsoft.com/office/drawing/2014/main" id="{4DF4A5C4-7B86-1941-9D13-2D5189695A27}"/>
              </a:ext>
            </a:extLst>
          </p:cNvPr>
          <p:cNvGraphicFramePr/>
          <p:nvPr>
            <p:extLst/>
          </p:nvPr>
        </p:nvGraphicFramePr>
        <p:xfrm>
          <a:off x="0" y="1397000"/>
          <a:ext cx="9144000" cy="488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5021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179868"/>
            <a:ext cx="7033069" cy="769479"/>
          </a:xfrm>
        </p:spPr>
        <p:txBody>
          <a:bodyPr/>
          <a:lstStyle/>
          <a:p>
            <a:r>
              <a:rPr lang="en-US" dirty="0"/>
              <a:t>Why Now?</a:t>
            </a: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100" b="0" i="0" u="none" strike="noStrike" kern="0" cap="none" spc="0" normalizeH="0" baseline="0" noProof="0" dirty="0">
                <a:ln>
                  <a:noFill/>
                </a:ln>
                <a:solidFill>
                  <a:srgbClr val="114766"/>
                </a:solidFill>
                <a:effectLst/>
                <a:uLnTx/>
                <a:uFillTx/>
                <a:latin typeface="Calibri"/>
                <a:ea typeface="Calibri"/>
                <a:cs typeface="Calibri"/>
                <a:sym typeface="Calibri"/>
              </a:rPr>
              <a:t>- </a:t>
            </a:r>
            <a:fld id="{00000000-1234-1234-1234-123412341234}" type="slidenum">
              <a:rPr kumimoji="0" lang="en-US" sz="1100" b="0" i="0" u="none" strike="noStrike" kern="0" cap="none" spc="0" normalizeH="0" baseline="0" noProof="0" smtClean="0">
                <a:ln>
                  <a:noFill/>
                </a:ln>
                <a:solidFill>
                  <a:srgbClr val="114766"/>
                </a:solidFill>
                <a:effectLst/>
                <a:uLnTx/>
                <a:uFillTx/>
                <a:latin typeface="Calibri"/>
                <a:ea typeface="Calibri"/>
                <a:cs typeface="Calibri"/>
                <a:sym typeface="Calibri"/>
              </a:rPr>
              <a:pPr marL="0" marR="0" lvl="0" indent="0" algn="ctr" defTabSz="914400" rtl="0" eaLnBrk="1" fontAlgn="auto" latinLnBrk="0" hangingPunct="1">
                <a:lnSpc>
                  <a:spcPct val="100000"/>
                </a:lnSpc>
                <a:spcBef>
                  <a:spcPts val="0"/>
                </a:spcBef>
                <a:spcAft>
                  <a:spcPts val="0"/>
                </a:spcAft>
                <a:buClrTx/>
                <a:buSzPct val="25000"/>
                <a:buFontTx/>
                <a:buNone/>
                <a:tabLst/>
                <a:defRPr/>
              </a:pPr>
              <a:t>58</a:t>
            </a:fld>
            <a:r>
              <a:rPr kumimoji="0" lang="en-US" sz="1100" b="0" i="0" u="none" strike="noStrike" kern="0" cap="none" spc="0" normalizeH="0" baseline="0" noProof="0" dirty="0">
                <a:ln>
                  <a:noFill/>
                </a:ln>
                <a:solidFill>
                  <a:srgbClr val="114766"/>
                </a:solidFill>
                <a:effectLst/>
                <a:uLnTx/>
                <a:uFillTx/>
                <a:latin typeface="Calibri"/>
                <a:ea typeface="Calibri"/>
                <a:cs typeface="Calibri"/>
                <a:sym typeface="Calibri"/>
              </a:rPr>
              <a:t> -</a:t>
            </a:r>
          </a:p>
        </p:txBody>
      </p:sp>
      <p:sp>
        <p:nvSpPr>
          <p:cNvPr id="6" name="TextBox 5"/>
          <p:cNvSpPr txBox="1"/>
          <p:nvPr/>
        </p:nvSpPr>
        <p:spPr>
          <a:xfrm>
            <a:off x="646176" y="3292707"/>
            <a:ext cx="7193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1970</a:t>
            </a:r>
          </a:p>
        </p:txBody>
      </p:sp>
      <p:sp>
        <p:nvSpPr>
          <p:cNvPr id="7" name="TextBox 6"/>
          <p:cNvSpPr txBox="1"/>
          <p:nvPr/>
        </p:nvSpPr>
        <p:spPr>
          <a:xfrm>
            <a:off x="2292096" y="3292706"/>
            <a:ext cx="7193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1980</a:t>
            </a:r>
          </a:p>
        </p:txBody>
      </p:sp>
      <p:sp>
        <p:nvSpPr>
          <p:cNvPr id="8" name="TextBox 7"/>
          <p:cNvSpPr txBox="1"/>
          <p:nvPr/>
        </p:nvSpPr>
        <p:spPr>
          <a:xfrm>
            <a:off x="3968496" y="3292706"/>
            <a:ext cx="7193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1990</a:t>
            </a:r>
          </a:p>
        </p:txBody>
      </p:sp>
      <p:sp>
        <p:nvSpPr>
          <p:cNvPr id="9" name="TextBox 8"/>
          <p:cNvSpPr txBox="1"/>
          <p:nvPr/>
        </p:nvSpPr>
        <p:spPr>
          <a:xfrm>
            <a:off x="5490781" y="3292706"/>
            <a:ext cx="7193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2000</a:t>
            </a:r>
          </a:p>
        </p:txBody>
      </p:sp>
      <p:sp>
        <p:nvSpPr>
          <p:cNvPr id="10" name="TextBox 9"/>
          <p:cNvSpPr txBox="1"/>
          <p:nvPr/>
        </p:nvSpPr>
        <p:spPr>
          <a:xfrm>
            <a:off x="6972109" y="3292706"/>
            <a:ext cx="7193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2010</a:t>
            </a:r>
          </a:p>
        </p:txBody>
      </p:sp>
      <p:sp>
        <p:nvSpPr>
          <p:cNvPr id="12" name="TextBox 11"/>
          <p:cNvSpPr txBox="1"/>
          <p:nvPr/>
        </p:nvSpPr>
        <p:spPr>
          <a:xfrm>
            <a:off x="646176" y="1742552"/>
            <a:ext cx="1481328"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Neural Nets</a:t>
            </a:r>
          </a:p>
        </p:txBody>
      </p:sp>
      <p:sp>
        <p:nvSpPr>
          <p:cNvPr id="13" name="TextBox 12"/>
          <p:cNvSpPr txBox="1"/>
          <p:nvPr/>
        </p:nvSpPr>
        <p:spPr>
          <a:xfrm>
            <a:off x="2170176" y="1742486"/>
            <a:ext cx="1682496"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Multi-layer perceptrons, Backpropagation</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Eigenface</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First principles Physics, Geometry</a:t>
            </a:r>
          </a:p>
        </p:txBody>
      </p:sp>
      <p:sp>
        <p:nvSpPr>
          <p:cNvPr id="14" name="TextBox 13"/>
          <p:cNvSpPr txBox="1"/>
          <p:nvPr/>
        </p:nvSpPr>
        <p:spPr>
          <a:xfrm>
            <a:off x="3608832" y="1743456"/>
            <a:ext cx="1682496"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Random Forests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Hand-tuned features (SIFT, HOG, </a:t>
            </a:r>
            <a:r>
              <a:rPr kumimoji="0" lang="is-IS" sz="1200" b="0" i="0" u="none" strike="noStrike" kern="0" cap="none" spc="0" normalizeH="0" baseline="0" noProof="0">
                <a:ln>
                  <a:noFill/>
                </a:ln>
                <a:solidFill>
                  <a:srgbClr val="000000"/>
                </a:solidFill>
                <a:effectLst/>
                <a:uLnTx/>
                <a:uFillTx/>
                <a:latin typeface="Arial"/>
                <a:cs typeface="Arial"/>
                <a:sym typeface="Arial"/>
              </a:rPr>
              <a:t>…)</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is-IS" sz="1200" b="0" i="0" u="none" strike="noStrike" kern="0" cap="none" spc="0" normalizeH="0" baseline="0" noProof="0">
                <a:ln>
                  <a:noFill/>
                </a:ln>
                <a:solidFill>
                  <a:srgbClr val="000000"/>
                </a:solidFill>
                <a:effectLst/>
                <a:uLnTx/>
                <a:uFillTx/>
                <a:latin typeface="Arial"/>
                <a:cs typeface="Arial"/>
                <a:sym typeface="Arial"/>
              </a:rPr>
              <a:t>Edge, Corner detectors</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TextBox 14"/>
          <p:cNvSpPr txBox="1"/>
          <p:nvPr/>
        </p:nvSpPr>
        <p:spPr>
          <a:xfrm>
            <a:off x="5132832" y="1755340"/>
            <a:ext cx="1682496"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SVM</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Kernel SVM</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PASCAL VOC</a:t>
            </a:r>
          </a:p>
        </p:txBody>
      </p:sp>
      <p:sp>
        <p:nvSpPr>
          <p:cNvPr id="16" name="TextBox 15"/>
          <p:cNvSpPr txBox="1"/>
          <p:nvPr/>
        </p:nvSpPr>
        <p:spPr>
          <a:xfrm>
            <a:off x="6734365" y="1753863"/>
            <a:ext cx="1682496"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ImageNet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ILSVRC</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AlexNet</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ResNet</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is-IS" sz="1200" b="0" i="0" u="none" strike="noStrike" kern="0" cap="none" spc="0" normalizeH="0" baseline="0" noProof="0" dirty="0">
                <a:ln>
                  <a:noFill/>
                </a:ln>
                <a:solidFill>
                  <a:srgbClr val="000000"/>
                </a:solidFill>
                <a:effectLst/>
                <a:uLnTx/>
                <a:uFillTx/>
                <a:latin typeface="Arial"/>
                <a:cs typeface="Arial"/>
                <a:sym typeface="Arial"/>
              </a:rPr>
              <a:t>…</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Rectangle 18"/>
          <p:cNvSpPr/>
          <p:nvPr/>
        </p:nvSpPr>
        <p:spPr>
          <a:xfrm>
            <a:off x="636174" y="1488324"/>
            <a:ext cx="7583424" cy="1816608"/>
          </a:xfrm>
          <a:prstGeom prst="rect">
            <a:avLst/>
          </a:prstGeom>
          <a:solidFill>
            <a:schemeClr val="accent3">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 name="TextBox 19"/>
          <p:cNvSpPr txBox="1"/>
          <p:nvPr/>
        </p:nvSpPr>
        <p:spPr>
          <a:xfrm>
            <a:off x="2645664" y="1110618"/>
            <a:ext cx="3564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Pattern Detection in Computer Vision</a:t>
            </a:r>
          </a:p>
        </p:txBody>
      </p:sp>
      <p:sp>
        <p:nvSpPr>
          <p:cNvPr id="17" name="Right Arrow 16">
            <a:extLst>
              <a:ext uri="{FF2B5EF4-FFF2-40B4-BE49-F238E27FC236}">
                <a16:creationId xmlns:a16="http://schemas.microsoft.com/office/drawing/2014/main" id="{BD1D2DFA-8784-9849-B8CD-9116D7E39F8E}"/>
              </a:ext>
            </a:extLst>
          </p:cNvPr>
          <p:cNvSpPr/>
          <p:nvPr/>
        </p:nvSpPr>
        <p:spPr>
          <a:xfrm>
            <a:off x="646176" y="3844025"/>
            <a:ext cx="7997952" cy="6096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8754DE3E-ECD0-5C4D-930D-0E6D63A308FF}"/>
              </a:ext>
            </a:extLst>
          </p:cNvPr>
          <p:cNvSpPr txBox="1"/>
          <p:nvPr/>
        </p:nvSpPr>
        <p:spPr>
          <a:xfrm>
            <a:off x="2170176" y="4024430"/>
            <a:ext cx="48968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Moore’s Law, “Big Compute”, Commodity Sensors</a:t>
            </a:r>
          </a:p>
        </p:txBody>
      </p:sp>
      <p:sp>
        <p:nvSpPr>
          <p:cNvPr id="21" name="Right Arrow 20">
            <a:extLst>
              <a:ext uri="{FF2B5EF4-FFF2-40B4-BE49-F238E27FC236}">
                <a16:creationId xmlns:a16="http://schemas.microsoft.com/office/drawing/2014/main" id="{BAC71015-F907-104C-950D-D991EEF18683}"/>
              </a:ext>
            </a:extLst>
          </p:cNvPr>
          <p:cNvSpPr/>
          <p:nvPr/>
        </p:nvSpPr>
        <p:spPr>
          <a:xfrm>
            <a:off x="5734595" y="4631794"/>
            <a:ext cx="2906050" cy="6096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B6B54BA6-894E-EA4C-8879-A150249A98A8}"/>
              </a:ext>
            </a:extLst>
          </p:cNvPr>
          <p:cNvSpPr txBox="1"/>
          <p:nvPr/>
        </p:nvSpPr>
        <p:spPr>
          <a:xfrm>
            <a:off x="6618698" y="4812198"/>
            <a:ext cx="22213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“Big Data” </a:t>
            </a:r>
          </a:p>
        </p:txBody>
      </p:sp>
      <p:sp>
        <p:nvSpPr>
          <p:cNvPr id="23" name="Right Arrow 22">
            <a:extLst>
              <a:ext uri="{FF2B5EF4-FFF2-40B4-BE49-F238E27FC236}">
                <a16:creationId xmlns:a16="http://schemas.microsoft.com/office/drawing/2014/main" id="{1901BF3F-E674-2341-8856-D494AF8B7D2E}"/>
              </a:ext>
            </a:extLst>
          </p:cNvPr>
          <p:cNvSpPr/>
          <p:nvPr/>
        </p:nvSpPr>
        <p:spPr>
          <a:xfrm>
            <a:off x="7179372" y="5478548"/>
            <a:ext cx="1453025" cy="6096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TextBox 23">
            <a:extLst>
              <a:ext uri="{FF2B5EF4-FFF2-40B4-BE49-F238E27FC236}">
                <a16:creationId xmlns:a16="http://schemas.microsoft.com/office/drawing/2014/main" id="{439172AA-3024-7143-9448-2ED9B09BADA7}"/>
              </a:ext>
            </a:extLst>
          </p:cNvPr>
          <p:cNvSpPr txBox="1"/>
          <p:nvPr/>
        </p:nvSpPr>
        <p:spPr>
          <a:xfrm>
            <a:off x="7355034" y="5658952"/>
            <a:ext cx="22213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“AI/DL” </a:t>
            </a:r>
          </a:p>
        </p:txBody>
      </p:sp>
    </p:spTree>
    <p:extLst>
      <p:ext uri="{BB962C8B-B14F-4D97-AF65-F5344CB8AC3E}">
        <p14:creationId xmlns:p14="http://schemas.microsoft.com/office/powerpoint/2010/main" val="3177608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2018-2020</a:t>
            </a:r>
          </a:p>
        </p:txBody>
      </p:sp>
      <p:sp>
        <p:nvSpPr>
          <p:cNvPr id="3" name="Text Placeholder 2"/>
          <p:cNvSpPr>
            <a:spLocks noGrp="1"/>
          </p:cNvSpPr>
          <p:nvPr>
            <p:ph type="body" idx="1"/>
          </p:nvPr>
        </p:nvSpPr>
        <p:spPr>
          <a:xfrm>
            <a:off x="0" y="1295400"/>
            <a:ext cx="9058656" cy="4830900"/>
          </a:xfrm>
        </p:spPr>
        <p:txBody>
          <a:bodyPr/>
          <a:lstStyle/>
          <a:p>
            <a:r>
              <a:rPr lang="en-US" dirty="0"/>
              <a:t> Broad deployment of DL tools at HPC centers and Cloud </a:t>
            </a:r>
          </a:p>
          <a:p>
            <a:endParaRPr lang="en-US" dirty="0"/>
          </a:p>
          <a:p>
            <a:r>
              <a:rPr lang="en-US" dirty="0"/>
              <a:t> Domain science communities will start self-organizing and conducting labeling campaigns</a:t>
            </a:r>
          </a:p>
          <a:p>
            <a:endParaRPr lang="en-US" dirty="0"/>
          </a:p>
          <a:p>
            <a:r>
              <a:rPr lang="en-US" dirty="0"/>
              <a:t> Researchers will exploit low-hanging fruit</a:t>
            </a:r>
          </a:p>
          <a:p>
            <a:pPr lvl="1"/>
            <a:r>
              <a:rPr lang="en-US" dirty="0"/>
              <a:t> Classification, Regression, Clustering problems will be (nearly) completely solved</a:t>
            </a:r>
          </a:p>
          <a:p>
            <a:pPr lvl="1"/>
            <a:endParaRPr lang="en-US" dirty="0"/>
          </a:p>
          <a:p>
            <a:endParaRPr lang="en-US" dirty="0"/>
          </a:p>
          <a:p>
            <a:endParaRPr lang="en-US" dirty="0"/>
          </a:p>
        </p:txBody>
      </p:sp>
    </p:spTree>
    <p:extLst>
      <p:ext uri="{BB962C8B-B14F-4D97-AF65-F5344CB8AC3E}">
        <p14:creationId xmlns:p14="http://schemas.microsoft.com/office/powerpoint/2010/main" val="398685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19032096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 </a:t>
            </a:r>
          </a:p>
        </p:txBody>
      </p:sp>
      <p:sp>
        <p:nvSpPr>
          <p:cNvPr id="3" name="Text Placeholder 2"/>
          <p:cNvSpPr>
            <a:spLocks noGrp="1"/>
          </p:cNvSpPr>
          <p:nvPr>
            <p:ph type="body" idx="1"/>
          </p:nvPr>
        </p:nvSpPr>
        <p:spPr>
          <a:xfrm>
            <a:off x="0" y="1295400"/>
            <a:ext cx="9144000" cy="4830900"/>
          </a:xfrm>
        </p:spPr>
        <p:txBody>
          <a:bodyPr/>
          <a:lstStyle/>
          <a:p>
            <a:r>
              <a:rPr lang="en-US" dirty="0"/>
              <a:t> Entire data archives are segmented and classified</a:t>
            </a:r>
          </a:p>
          <a:p>
            <a:pPr lvl="1"/>
            <a:r>
              <a:rPr lang="en-US" dirty="0"/>
              <a:t> Anomaly detection; Correlation; Causal Analysis</a:t>
            </a:r>
          </a:p>
          <a:p>
            <a:pPr lvl="1"/>
            <a:endParaRPr lang="en-US" dirty="0"/>
          </a:p>
          <a:p>
            <a:r>
              <a:rPr lang="en-US" dirty="0"/>
              <a:t> Long-term challenges are formulated and addressed</a:t>
            </a:r>
          </a:p>
          <a:p>
            <a:pPr lvl="1"/>
            <a:r>
              <a:rPr lang="en-US" dirty="0"/>
              <a:t> Generalization limits, UQ</a:t>
            </a:r>
          </a:p>
          <a:p>
            <a:pPr lvl="1"/>
            <a:r>
              <a:rPr lang="en-US" dirty="0"/>
              <a:t> Interpretability, incorporating domain science principles</a:t>
            </a:r>
          </a:p>
          <a:p>
            <a:pPr lvl="1"/>
            <a:endParaRPr lang="en-US" dirty="0"/>
          </a:p>
          <a:p>
            <a:r>
              <a:rPr lang="en-US" dirty="0"/>
              <a:t> What is the ‘value add’ of the scientist?</a:t>
            </a:r>
          </a:p>
          <a:p>
            <a:endParaRPr lang="en-US" dirty="0"/>
          </a:p>
        </p:txBody>
      </p:sp>
    </p:spTree>
    <p:extLst>
      <p:ext uri="{BB962C8B-B14F-4D97-AF65-F5344CB8AC3E}">
        <p14:creationId xmlns:p14="http://schemas.microsoft.com/office/powerpoint/2010/main" val="3914891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19" y="179868"/>
            <a:ext cx="7056354" cy="769479"/>
          </a:xfrm>
        </p:spPr>
        <p:txBody>
          <a:bodyPr/>
          <a:lstStyle/>
          <a:p>
            <a:r>
              <a:rPr lang="en-US" dirty="0"/>
              <a:t>2020+ Workflow</a:t>
            </a:r>
          </a:p>
        </p:txBody>
      </p:sp>
      <p:sp>
        <p:nvSpPr>
          <p:cNvPr id="6" name="Rounded Rectangle 5"/>
          <p:cNvSpPr/>
          <p:nvPr/>
        </p:nvSpPr>
        <p:spPr>
          <a:xfrm>
            <a:off x="4116656" y="1746913"/>
            <a:ext cx="4180179" cy="4121624"/>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Curved Down Arrow 6"/>
          <p:cNvSpPr/>
          <p:nvPr/>
        </p:nvSpPr>
        <p:spPr>
          <a:xfrm>
            <a:off x="2187319" y="1965278"/>
            <a:ext cx="2251881" cy="1009934"/>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Curved Down Arrow 7"/>
          <p:cNvSpPr/>
          <p:nvPr/>
        </p:nvSpPr>
        <p:spPr>
          <a:xfrm rot="10800000">
            <a:off x="2119743" y="4468814"/>
            <a:ext cx="2251881" cy="1009934"/>
          </a:xfrm>
          <a:prstGeom prst="curvedDownArrow">
            <a:avLst/>
          </a:prstGeom>
          <a:gradFill>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154" y="1851425"/>
            <a:ext cx="2161181" cy="1192026"/>
          </a:xfrm>
          <a:prstGeom prst="rect">
            <a:avLst/>
          </a:prstGeom>
        </p:spPr>
      </p:pic>
      <p:pic>
        <p:nvPicPr>
          <p:cNvPr id="11" name="Picture 10" descr="Cori-Ph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364" y="3396993"/>
            <a:ext cx="2614290" cy="821464"/>
          </a:xfrm>
          <a:prstGeom prst="rect">
            <a:avLst/>
          </a:prstGeom>
        </p:spPr>
      </p:pic>
      <p:sp>
        <p:nvSpPr>
          <p:cNvPr id="12" name="Sequential Access Storage 11"/>
          <p:cNvSpPr/>
          <p:nvPr/>
        </p:nvSpPr>
        <p:spPr>
          <a:xfrm>
            <a:off x="6368538" y="4668747"/>
            <a:ext cx="1446534" cy="810001"/>
          </a:xfrm>
          <a:prstGeom prst="flowChartMagneticTape">
            <a:avLst/>
          </a:prstGeom>
          <a:gradFill>
            <a:gsLst>
              <a:gs pos="0">
                <a:srgbClr val="4FA556"/>
              </a:gs>
              <a:gs pos="100000">
                <a:srgbClr val="A6F4AA"/>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Simulation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Archives</a:t>
            </a: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 name="Can 12"/>
          <p:cNvSpPr/>
          <p:nvPr/>
        </p:nvSpPr>
        <p:spPr>
          <a:xfrm>
            <a:off x="4791456" y="4668747"/>
            <a:ext cx="1316736" cy="810001"/>
          </a:xfrm>
          <a:prstGeom prst="can">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Observational Data</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19" y="3141714"/>
            <a:ext cx="2560320" cy="1280160"/>
          </a:xfrm>
          <a:prstGeom prst="rect">
            <a:avLst/>
          </a:prstGeom>
        </p:spPr>
      </p:pic>
      <p:sp>
        <p:nvSpPr>
          <p:cNvPr id="3" name="TextBox 2"/>
          <p:cNvSpPr txBox="1"/>
          <p:nvPr/>
        </p:nvSpPr>
        <p:spPr>
          <a:xfrm>
            <a:off x="2153090" y="1167712"/>
            <a:ext cx="2467678"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Interactive Exploration</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Semantic Labels</a:t>
            </a:r>
          </a:p>
        </p:txBody>
      </p:sp>
      <p:sp>
        <p:nvSpPr>
          <p:cNvPr id="16" name="TextBox 15"/>
          <p:cNvSpPr txBox="1"/>
          <p:nvPr/>
        </p:nvSpPr>
        <p:spPr>
          <a:xfrm>
            <a:off x="2320716" y="5546144"/>
            <a:ext cx="1605108"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Patterns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Clusters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Anomalies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TextBox 16"/>
          <p:cNvSpPr txBox="1"/>
          <p:nvPr/>
        </p:nvSpPr>
        <p:spPr>
          <a:xfrm>
            <a:off x="288338" y="2520231"/>
            <a:ext cx="1868626"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Mechanisms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Hypothesis</a:t>
            </a:r>
          </a:p>
        </p:txBody>
      </p:sp>
    </p:spTree>
    <p:extLst>
      <p:ext uri="{BB962C8B-B14F-4D97-AF65-F5344CB8AC3E}">
        <p14:creationId xmlns:p14="http://schemas.microsoft.com/office/powerpoint/2010/main" val="522206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06EFBF-7471-F74A-B90F-5624E2621570}"/>
              </a:ext>
            </a:extLst>
          </p:cNvPr>
          <p:cNvSpPr>
            <a:spLocks noGrp="1"/>
          </p:cNvSpPr>
          <p:nvPr>
            <p:ph type="body" idx="1"/>
          </p:nvPr>
        </p:nvSpPr>
        <p:spPr/>
        <p:txBody>
          <a:bodyPr/>
          <a:lstStyle/>
          <a:p>
            <a:endParaRPr lang="en-US" dirty="0"/>
          </a:p>
        </p:txBody>
      </p:sp>
      <p:pic>
        <p:nvPicPr>
          <p:cNvPr id="6" name="Shape 178" descr="Google-Self-Driving-Cars.jpg">
            <a:extLst>
              <a:ext uri="{FF2B5EF4-FFF2-40B4-BE49-F238E27FC236}">
                <a16:creationId xmlns:a16="http://schemas.microsoft.com/office/drawing/2014/main" id="{991F7D7F-E5BE-D94C-B29A-FDDB51699726}"/>
              </a:ext>
            </a:extLst>
          </p:cNvPr>
          <p:cNvPicPr preferRelativeResize="0"/>
          <p:nvPr/>
        </p:nvPicPr>
        <p:blipFill rotWithShape="1">
          <a:blip r:embed="rId3">
            <a:alphaModFix/>
          </a:blip>
          <a:srcRect/>
          <a:stretch/>
        </p:blipFill>
        <p:spPr>
          <a:xfrm>
            <a:off x="0" y="0"/>
            <a:ext cx="9144000" cy="6855850"/>
          </a:xfrm>
          <a:prstGeom prst="rect">
            <a:avLst/>
          </a:prstGeom>
          <a:noFill/>
          <a:ln>
            <a:noFill/>
          </a:ln>
        </p:spPr>
      </p:pic>
    </p:spTree>
    <p:extLst>
      <p:ext uri="{BB962C8B-B14F-4D97-AF65-F5344CB8AC3E}">
        <p14:creationId xmlns:p14="http://schemas.microsoft.com/office/powerpoint/2010/main" val="3838434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46100" y="-128016"/>
            <a:ext cx="10121900" cy="698601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descr="Alpha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 y="-128016"/>
            <a:ext cx="9677400" cy="7202158"/>
          </a:xfrm>
          <a:prstGeom prst="rect">
            <a:avLst/>
          </a:prstGeom>
        </p:spPr>
      </p:pic>
    </p:spTree>
    <p:extLst>
      <p:ext uri="{BB962C8B-B14F-4D97-AF65-F5344CB8AC3E}">
        <p14:creationId xmlns:p14="http://schemas.microsoft.com/office/powerpoint/2010/main" val="1731349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 y="882391"/>
            <a:ext cx="4102157" cy="1998148"/>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0068" y="4414816"/>
            <a:ext cx="5468900" cy="1106932"/>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21348"/>
          <a:stretch/>
        </p:blipFill>
        <p:spPr>
          <a:xfrm>
            <a:off x="4285961" y="1881465"/>
            <a:ext cx="4343007" cy="1589787"/>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792" y="5578825"/>
            <a:ext cx="6522720" cy="1078136"/>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961" y="86842"/>
            <a:ext cx="4742688" cy="1609228"/>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31" y="3580635"/>
            <a:ext cx="6720881" cy="7952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9513080"/>
      </p:ext>
    </p:extLst>
  </p:cSld>
  <p:clrMapOvr>
    <a:masterClrMapping/>
  </p:clrMapOvr>
</p:sld>
</file>

<file path=ppt/theme/theme1.xml><?xml version="1.0" encoding="utf-8"?>
<a:theme xmlns:a="http://schemas.openxmlformats.org/drawingml/2006/main" name="NERSC_Template_2013_POT">
  <a:themeElements>
    <a:clrScheme name="NERSC Palette">
      <a:dk1>
        <a:srgbClr val="000000"/>
      </a:dk1>
      <a:lt1>
        <a:srgbClr val="FFFFFF"/>
      </a:lt1>
      <a:dk2>
        <a:srgbClr val="194963"/>
      </a:dk2>
      <a:lt2>
        <a:srgbClr val="FEE8B4"/>
      </a:lt2>
      <a:accent1>
        <a:srgbClr val="194963"/>
      </a:accent1>
      <a:accent2>
        <a:srgbClr val="FCD235"/>
      </a:accent2>
      <a:accent3>
        <a:srgbClr val="4FA556"/>
      </a:accent3>
      <a:accent4>
        <a:srgbClr val="8E2A20"/>
      </a:accent4>
      <a:accent5>
        <a:srgbClr val="679AC3"/>
      </a:accent5>
      <a:accent6>
        <a:srgbClr val="F68B44"/>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ERSC_Template_2013_POT">
  <a:themeElements>
    <a:clrScheme name="NERSC Palette">
      <a:dk1>
        <a:srgbClr val="000000"/>
      </a:dk1>
      <a:lt1>
        <a:srgbClr val="FFFFFF"/>
      </a:lt1>
      <a:dk2>
        <a:srgbClr val="194963"/>
      </a:dk2>
      <a:lt2>
        <a:srgbClr val="FEE8B4"/>
      </a:lt2>
      <a:accent1>
        <a:srgbClr val="194963"/>
      </a:accent1>
      <a:accent2>
        <a:srgbClr val="FCD235"/>
      </a:accent2>
      <a:accent3>
        <a:srgbClr val="4FA556"/>
      </a:accent3>
      <a:accent4>
        <a:srgbClr val="8E2A20"/>
      </a:accent4>
      <a:accent5>
        <a:srgbClr val="679AC3"/>
      </a:accent5>
      <a:accent6>
        <a:srgbClr val="F68B44"/>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NERSC_Template_2013_POT">
  <a:themeElements>
    <a:clrScheme name="NERSC Palette">
      <a:dk1>
        <a:srgbClr val="000000"/>
      </a:dk1>
      <a:lt1>
        <a:srgbClr val="FFFFFF"/>
      </a:lt1>
      <a:dk2>
        <a:srgbClr val="194963"/>
      </a:dk2>
      <a:lt2>
        <a:srgbClr val="FEE8B4"/>
      </a:lt2>
      <a:accent1>
        <a:srgbClr val="194963"/>
      </a:accent1>
      <a:accent2>
        <a:srgbClr val="FCD235"/>
      </a:accent2>
      <a:accent3>
        <a:srgbClr val="4FA556"/>
      </a:accent3>
      <a:accent4>
        <a:srgbClr val="8E2A20"/>
      </a:accent4>
      <a:accent5>
        <a:srgbClr val="679AC3"/>
      </a:accent5>
      <a:accent6>
        <a:srgbClr val="F68B44"/>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15483</TotalTime>
  <Words>2303</Words>
  <Application>Microsoft Macintosh PowerPoint</Application>
  <PresentationFormat>On-screen Show (4:3)</PresentationFormat>
  <Paragraphs>701</Paragraphs>
  <Slides>61</Slides>
  <Notes>40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61</vt:i4>
      </vt:variant>
    </vt:vector>
  </HeadingPairs>
  <TitlesOfParts>
    <vt:vector size="77" baseType="lpstr">
      <vt:lpstr>ＭＳ Ｐゴシック</vt:lpstr>
      <vt:lpstr>ＭＳ Ｐゴシック</vt:lpstr>
      <vt:lpstr>SimSun</vt:lpstr>
      <vt:lpstr>Zapf Dingbats</vt:lpstr>
      <vt:lpstr>Arial</vt:lpstr>
      <vt:lpstr>Calibri</vt:lpstr>
      <vt:lpstr>Cambria</vt:lpstr>
      <vt:lpstr>Helvetica Neue</vt:lpstr>
      <vt:lpstr>Helvetica Neue Bold Condensed</vt:lpstr>
      <vt:lpstr>Symbol</vt:lpstr>
      <vt:lpstr>Times New Roman</vt:lpstr>
      <vt:lpstr>NERSC_Template_2013_POT</vt:lpstr>
      <vt:lpstr>3_Office Theme</vt:lpstr>
      <vt:lpstr>1_NERSC_Template_2013_POT</vt:lpstr>
      <vt:lpstr>2_NERSC_Template_2013_POT</vt:lpstr>
      <vt:lpstr>Custom Design</vt:lpstr>
      <vt:lpstr>PowerPoint Presentation</vt:lpstr>
      <vt:lpstr>Outline</vt:lpstr>
      <vt:lpstr>Outline</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Classification Examples</vt:lpstr>
      <vt:lpstr>Regression Examples</vt:lpstr>
      <vt:lpstr>Flavors of Machine Learning</vt:lpstr>
      <vt:lpstr>Buzzwords…</vt:lpstr>
      <vt:lpstr>Algorithms</vt:lpstr>
      <vt:lpstr>Big Data Stack</vt:lpstr>
      <vt:lpstr>Neural Nets in 1960’s (1st Wave)</vt:lpstr>
      <vt:lpstr>Neural Nets in Mid-1980s (2nd Wave)</vt:lpstr>
      <vt:lpstr>Neural Nets in 2010s (3rd Wave)</vt:lpstr>
      <vt:lpstr>Training Convolutional Networks</vt:lpstr>
      <vt:lpstr>ImageNet Architecture</vt:lpstr>
      <vt:lpstr>Outline</vt:lpstr>
      <vt:lpstr>DOE Exascale Requirements Reviews</vt:lpstr>
      <vt:lpstr>PowerPoint Presentation</vt:lpstr>
      <vt:lpstr>Characterizing Extreme Weather in a Changing Climate</vt:lpstr>
      <vt:lpstr>Climate Science Tasks</vt:lpstr>
      <vt:lpstr>Supervised Convolutional Architecture</vt:lpstr>
      <vt:lpstr>Semi-Supervised Convolutional Architecture (NIPS’17)</vt:lpstr>
      <vt:lpstr>Classification + Regression Results</vt:lpstr>
      <vt:lpstr>Deep Learning at 15PF (SC’17)</vt:lpstr>
      <vt:lpstr>Determining the Fundamental Constants  of Cosmology</vt:lpstr>
      <vt:lpstr>CosmoFlow:  3D Convolutional Network</vt:lpstr>
      <vt:lpstr>Generative Adversarial Networks</vt:lpstr>
      <vt:lpstr>Creating a catalog of all objects  in the Universe</vt:lpstr>
      <vt:lpstr>Variational Autoencoder Model</vt:lpstr>
      <vt:lpstr>Understanding the Brain</vt:lpstr>
      <vt:lpstr>Speech Prosthesis</vt:lpstr>
      <vt:lpstr>Decoding Speech</vt:lpstr>
      <vt:lpstr>Fully Connected Architecture</vt:lpstr>
      <vt:lpstr>DNNs recover meaningful latent structure </vt:lpstr>
      <vt:lpstr>Oxford Nanopore Sequencing</vt:lpstr>
      <vt:lpstr>PowerPoint Presentation</vt:lpstr>
      <vt:lpstr>Fundamental Constituents of Matter</vt:lpstr>
      <vt:lpstr>Supervised Convolutional Architecture</vt:lpstr>
      <vt:lpstr>PowerPoint Presentation</vt:lpstr>
      <vt:lpstr>PowerPoint Presentation</vt:lpstr>
      <vt:lpstr>Outline</vt:lpstr>
      <vt:lpstr>PowerPoint Presentation</vt:lpstr>
      <vt:lpstr>Imaging and scaling complex physical/mineralogical data</vt:lpstr>
      <vt:lpstr>Making fast decisions with large, noisy data sets </vt:lpstr>
      <vt:lpstr>Finding Patterns in seismic datasets </vt:lpstr>
      <vt:lpstr>Short-Term Challenges</vt:lpstr>
      <vt:lpstr>Long-Term Challenges</vt:lpstr>
      <vt:lpstr>PowerPoint Presentation</vt:lpstr>
      <vt:lpstr>Backup Slides</vt:lpstr>
      <vt:lpstr>Typical ML Workflow </vt:lpstr>
      <vt:lpstr>Why Now?</vt:lpstr>
      <vt:lpstr>2018-2020</vt:lpstr>
      <vt:lpstr>2020+ </vt:lpstr>
      <vt:lpstr>2020+ Workflow</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354</cp:revision>
  <dcterms:modified xsi:type="dcterms:W3CDTF">2018-05-17T14:45:41Z</dcterms:modified>
</cp:coreProperties>
</file>