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Lst>
  <p:notesMasterIdLst>
    <p:notesMasterId r:id="rId32"/>
  </p:notesMasterIdLst>
  <p:handoutMasterIdLst>
    <p:handoutMasterId r:id="rId33"/>
  </p:handoutMasterIdLst>
  <p:sldIdLst>
    <p:sldId id="264" r:id="rId2"/>
    <p:sldId id="375" r:id="rId3"/>
    <p:sldId id="302" r:id="rId4"/>
    <p:sldId id="369" r:id="rId5"/>
    <p:sldId id="359" r:id="rId6"/>
    <p:sldId id="355" r:id="rId7"/>
    <p:sldId id="354" r:id="rId8"/>
    <p:sldId id="371" r:id="rId9"/>
    <p:sldId id="358" r:id="rId10"/>
    <p:sldId id="360" r:id="rId11"/>
    <p:sldId id="353" r:id="rId12"/>
    <p:sldId id="356" r:id="rId13"/>
    <p:sldId id="361" r:id="rId14"/>
    <p:sldId id="364" r:id="rId15"/>
    <p:sldId id="365" r:id="rId16"/>
    <p:sldId id="366" r:id="rId17"/>
    <p:sldId id="367" r:id="rId18"/>
    <p:sldId id="362" r:id="rId19"/>
    <p:sldId id="317" r:id="rId20"/>
    <p:sldId id="318" r:id="rId21"/>
    <p:sldId id="319" r:id="rId22"/>
    <p:sldId id="368" r:id="rId23"/>
    <p:sldId id="320" r:id="rId24"/>
    <p:sldId id="351" r:id="rId25"/>
    <p:sldId id="331" r:id="rId26"/>
    <p:sldId id="332" r:id="rId27"/>
    <p:sldId id="334" r:id="rId28"/>
    <p:sldId id="372" r:id="rId29"/>
    <p:sldId id="374" r:id="rId30"/>
    <p:sldId id="370" r:id="rId31"/>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DB689"/>
    <a:srgbClr val="ECBE3E"/>
    <a:srgbClr val="FF0000"/>
    <a:srgbClr val="6539BD"/>
    <a:srgbClr val="6D41C5"/>
    <a:srgbClr val="7456B0"/>
    <a:srgbClr val="6A49BD"/>
    <a:srgbClr val="006BB5"/>
    <a:srgbClr val="AAC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53" autoAdjust="0"/>
  </p:normalViewPr>
  <p:slideViewPr>
    <p:cSldViewPr snapToGrid="0" showGuides="1">
      <p:cViewPr>
        <p:scale>
          <a:sx n="100" d="100"/>
          <a:sy n="100" d="100"/>
        </p:scale>
        <p:origin x="-552" y="-300"/>
      </p:cViewPr>
      <p:guideLst>
        <p:guide orient="horz" pos="2904"/>
        <p:guide pos="288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Fuel pellets are stacked inside rods, and the rods are grouped into assemblies.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A single fuel rod cannot generate the heat needed to make the amount of electricity needed by the customers. So fuel rods are carefully bound together in fuel assemblies. The assemblies hold the fuel rods apart so that water can flow between them when they are in the reactor core.</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photos are </a:t>
            </a:r>
            <a:r>
              <a:rPr lang="en-US" dirty="0" smtClean="0"/>
              <a:t>of nuclear fuel from NRC, Westinghouse,</a:t>
            </a:r>
            <a:r>
              <a:rPr lang="en-US" baseline="0" dirty="0" smtClean="0"/>
              <a:t> and Areva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back on the mousetrap and ping pong ball “reactor.</a:t>
            </a:r>
            <a:r>
              <a:rPr lang="en-US" baseline="0" dirty="0" smtClean="0"/>
              <a:t>” What could have slowed down that reaction? Answer: Something blocking the ping pong balls flight. Would all the mousetraps have fissioned with “control rods” in place? Answer: Maybe not. </a:t>
            </a:r>
          </a:p>
          <a:p>
            <a:r>
              <a:rPr lang="en-US" baseline="0" dirty="0" smtClean="0"/>
              <a:t>The paper ball activity would work well to illustrate this concept.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71" charset="0"/>
              <a:ea typeface="ＭＳ Ｐゴシック" pitchFamily="71" charset="-128"/>
              <a:cs typeface="ＭＳ Ｐゴシック" pitchFamily="71"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
                <a:srgbClr val="006BB5"/>
              </a:buClr>
              <a:buSzTx/>
              <a:tabLst/>
              <a:defRPr/>
            </a:pPr>
            <a:r>
              <a:rPr lang="en-US" baseline="0" dirty="0" smtClean="0">
                <a:latin typeface="Arial" pitchFamily="-106" charset="0"/>
                <a:ea typeface="ＭＳ Ｐゴシック" charset="-128"/>
                <a:cs typeface="ＭＳ Ｐゴシック" charset="-128"/>
              </a:rPr>
              <a:t>The clip above runs about 1 minute.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Some students may benefit from playing this clip more than one time.</a:t>
            </a:r>
            <a:endParaRPr lang="en-US" dirty="0" smtClean="0">
              <a:latin typeface="Arial" pitchFamily="-106" charset="0"/>
              <a:ea typeface="ＭＳ Ｐゴシック" charset="-128"/>
              <a:cs typeface="ＭＳ Ｐゴシック" charset="-128"/>
            </a:endParaRPr>
          </a:p>
          <a:p>
            <a:pPr marL="228600" indent="-228600"/>
            <a:r>
              <a:rPr lang="en-US" dirty="0" smtClean="0"/>
              <a:t>The answers to the 3 purposes are on the 3 slides that follow this one. Here’s a summary:</a:t>
            </a:r>
          </a:p>
          <a:p>
            <a:pPr marL="228600" indent="-228600">
              <a:buFont typeface="+mj-lt"/>
              <a:buAutoNum type="arabicPeriod"/>
            </a:pPr>
            <a:r>
              <a:rPr lang="en-US" dirty="0" smtClean="0"/>
              <a:t>Water in the first loop is heated by the fission, but doesn’t boil because</a:t>
            </a:r>
            <a:r>
              <a:rPr lang="en-US" baseline="0" dirty="0" smtClean="0"/>
              <a:t> the water is </a:t>
            </a:r>
            <a:r>
              <a:rPr lang="en-US" dirty="0" smtClean="0"/>
              <a:t>pressurized. Water stays liquid in the first loop.</a:t>
            </a:r>
          </a:p>
          <a:p>
            <a:pPr marL="228600" indent="-228600">
              <a:buFont typeface="+mj-lt"/>
              <a:buAutoNum type="arabicPeriod"/>
            </a:pPr>
            <a:r>
              <a:rPr lang="en-US" dirty="0" smtClean="0"/>
              <a:t>In</a:t>
            </a:r>
            <a:r>
              <a:rPr lang="en-US" baseline="0" dirty="0" smtClean="0"/>
              <a:t> the second loop, the water b</a:t>
            </a:r>
            <a:r>
              <a:rPr lang="en-US" dirty="0" smtClean="0"/>
              <a:t>oils</a:t>
            </a:r>
            <a:r>
              <a:rPr lang="en-US" baseline="0" dirty="0" smtClean="0"/>
              <a:t> and produces steam (which is a gas). The steam turns turbines which drive generators that produce electricity.</a:t>
            </a:r>
          </a:p>
          <a:p>
            <a:pPr marL="228600" indent="-228600">
              <a:buFont typeface="+mj-lt"/>
              <a:buAutoNum type="arabicPeriod"/>
            </a:pPr>
            <a:r>
              <a:rPr lang="en-US" baseline="0" dirty="0" smtClean="0"/>
              <a:t>After that the steam cools down and returns to a liquid. We call this condensation. Compare condensation with a “sweating glass” of ice water.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it is important that the water from one loop never mixes with water from another loop. Answer: Separate loops mean that the water from the reactor</a:t>
            </a:r>
            <a:r>
              <a:rPr lang="en-US" baseline="0" dirty="0" smtClean="0"/>
              <a:t> core does not contaminate the water in the other loops. This is an important radiation safety feature.</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Point out that the first loop is pictured here in orange. It could be called a closed loop because it does not </a:t>
            </a:r>
            <a:r>
              <a:rPr lang="en-US" dirty="0" smtClean="0"/>
              <a:t>exchange outside of the system, as opposed to open loop which does allow</a:t>
            </a:r>
            <a:r>
              <a:rPr lang="en-US" baseline="0" dirty="0" smtClean="0"/>
              <a:t> exchange.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In the condenser, steam in the second loop is cooled when some of its remaining heat transfers to the water in the third loop. When it is cooled, the steam changes from a gas back into a liquid. Cooled water returns to the steam generator to be reheated. Show students that this loop circulates in a circle.</a:t>
            </a:r>
          </a:p>
          <a:p>
            <a:r>
              <a:rPr lang="en-US" sz="1200" kern="1200" baseline="0" dirty="0" smtClean="0">
                <a:solidFill>
                  <a:schemeClr val="tx1"/>
                </a:solidFill>
                <a:latin typeface="Arial" pitchFamily="71" charset="0"/>
              </a:rPr>
              <a:t>The second loop is blue and red in this illustration. Blue is the cooled water; red is heated/steam. This is a closed loop also. It is not radioactive.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aseline="0" dirty="0" smtClean="0"/>
              <a:t>The condenser loop allows the water to cool and condense as a liquid and return back to the loop. Tell your students that condensation happens all the time: think of  a “sweating glass” of ice water or foggy window in a warm house or car on a cold day.</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cooling tower is part</a:t>
            </a:r>
            <a:r>
              <a:rPr lang="en-US" baseline="0" dirty="0" smtClean="0"/>
              <a:t> of the third loop. </a:t>
            </a:r>
            <a:r>
              <a:rPr lang="en-US" sz="1200" kern="1200" baseline="0" dirty="0" smtClean="0">
                <a:solidFill>
                  <a:schemeClr val="tx1"/>
                </a:solidFill>
                <a:latin typeface="Arial" pitchFamily="71" charset="0"/>
                <a:ea typeface="ＭＳ Ｐゴシック" pitchFamily="71" charset="-128"/>
                <a:cs typeface="ＭＳ Ｐゴシック" pitchFamily="71" charset="-128"/>
              </a:rPr>
              <a:t>Tiles inside the cooling tower are called baffles. They slow the rate of water flow and provide area for cooling. Towers can be </a:t>
            </a:r>
            <a:r>
              <a:rPr lang="en-US" dirty="0" smtClean="0"/>
              <a:t>up to 200 meters (200 yards) tall and 100 meters (100 yards) in diameter.</a:t>
            </a:r>
            <a:endParaRPr lang="en-US" baseline="0" dirty="0" smtClean="0"/>
          </a:p>
          <a:p>
            <a:r>
              <a:rPr lang="en-US" baseline="0" dirty="0" smtClean="0"/>
              <a:t>The water in the third loop is entirely separate from the second and first loops. </a:t>
            </a:r>
            <a:r>
              <a:rPr lang="en-US" i="1" baseline="0" dirty="0" smtClean="0"/>
              <a:t>It has never been in contact with the reactor core and is not radioactive.</a:t>
            </a:r>
            <a:endParaRPr lang="en-US" i="1"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a:t>
            </a:r>
            <a:r>
              <a:rPr lang="en-US" baseline="0" dirty="0" smtClean="0"/>
              <a:t> the link above and choose “Open Hyperlink.” Then click the button that says “Launch Interactive” to get to a screen with the control room photo and the option to zone in on different stations. Click on these stations to launch into the panorama. As the screen zooms in, you could ask a student to read aloud the captions at the bottom of the screen.</a:t>
            </a:r>
          </a:p>
          <a:p>
            <a:r>
              <a:rPr lang="en-US" baseline="0" dirty="0" smtClean="0"/>
              <a:t>NRC photo</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At what temperature does water boil? (100 degrees C or 212 degrees F)</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a:t>
            </a:fld>
            <a:endParaRPr lang="en-US" dirty="0"/>
          </a:p>
        </p:txBody>
      </p:sp>
    </p:spTree>
    <p:extLst>
      <p:ext uri="{BB962C8B-B14F-4D97-AF65-F5344CB8AC3E}">
        <p14:creationId xmlns:p14="http://schemas.microsoft.com/office/powerpoint/2010/main" val="56496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Answer: Carbon is the byproduct of burning coal,</a:t>
            </a:r>
            <a:r>
              <a:rPr lang="en-US" baseline="0" dirty="0" smtClean="0"/>
              <a:t> natural gas, petroleum or wood. Nuclear energy is carbon free because it produces </a:t>
            </a:r>
            <a:r>
              <a:rPr lang="en-US" sz="1200" b="0" kern="1200" dirty="0" smtClean="0">
                <a:solidFill>
                  <a:schemeClr val="tx1"/>
                </a:solidFill>
                <a:latin typeface="Arial" pitchFamily="71" charset="0"/>
                <a:ea typeface="ＭＳ Ｐゴシック" pitchFamily="71" charset="-128"/>
                <a:cs typeface="ＭＳ Ｐゴシック" pitchFamily="71" charset="-128"/>
              </a:rPr>
              <a:t>no greenhouse gases or air pollutants, other that the steam</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that rises from the coiling towers. This steam is considered by most scientists to be </a:t>
            </a:r>
            <a:r>
              <a:rPr lang="en-US" sz="1200" kern="1200" dirty="0" smtClean="0">
                <a:solidFill>
                  <a:schemeClr val="tx1"/>
                </a:solidFill>
                <a:latin typeface="Arial" pitchFamily="71" charset="0"/>
                <a:ea typeface="ＭＳ Ｐゴシック" pitchFamily="71" charset="-128"/>
                <a:cs typeface="ＭＳ Ｐゴシック" pitchFamily="71" charset="-128"/>
              </a:rPr>
              <a:t>insignificant</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In fact</a:t>
            </a:r>
            <a:r>
              <a:rPr lang="en-US" dirty="0" smtClean="0"/>
              <a:t>, nuclear energy accounted for 68.9 percent of U.S. emission-free electricity generation</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 i</a:t>
            </a:r>
            <a:r>
              <a:rPr lang="en-US" dirty="0" smtClean="0"/>
              <a:t>n 2010. (per http://www.nei.org/resourcesandstats/nuclear_statistics/environmentemissionsprevented/ )</a:t>
            </a:r>
          </a:p>
          <a:p>
            <a:pPr marL="0" indent="0">
              <a:buNone/>
            </a:pPr>
            <a:endParaRPr lang="en-US" baseline="0" dirty="0" smtClean="0"/>
          </a:p>
          <a:p>
            <a:endParaRPr lang="en-US" baseline="0"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to find the physical differences in these two pictures. Main differences: 1.) Steam is in BWR reactor vessel and not in the PWR vessel. 2.) The control rods are usually managed from the bottom of a BWR and the top of a PWR.</a:t>
            </a:r>
            <a:endParaRPr lang="en-US" dirty="0" smtClean="0"/>
          </a:p>
          <a:p>
            <a:r>
              <a:rPr lang="en-US" dirty="0" smtClean="0"/>
              <a:t>Tell students that pressurized water reactors are the most common</a:t>
            </a:r>
            <a:r>
              <a:rPr lang="en-US" baseline="0" dirty="0" smtClean="0"/>
              <a:t> reactors in the United States. The PWR was originally designed for propelling nuclear submarines. </a:t>
            </a:r>
            <a:r>
              <a:rPr lang="en-US" dirty="0" smtClean="0">
                <a:solidFill>
                  <a:srgbClr val="FF0000"/>
                </a:solidFill>
              </a:rPr>
              <a:t>There are 35 BWRs in the U.S. today and nearly twice as many PWRs. Ask students if they can guess</a:t>
            </a:r>
            <a:r>
              <a:rPr lang="en-US" baseline="0" dirty="0" smtClean="0">
                <a:solidFill>
                  <a:srgbClr val="FF0000"/>
                </a:solidFill>
              </a:rPr>
              <a:t> why. (Answer: PWRs are safer.)</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Ask students: How can you tell it is a nuclear power plant? Answer: the dome of the containment building (in the center) and the cooling tower are distinctively shaped. The cloud rising from the cooling tower is water vapor.</a:t>
            </a:r>
          </a:p>
          <a:p>
            <a:r>
              <a:rPr lang="en-US" baseline="0" dirty="0" smtClean="0"/>
              <a:t>Tell students that a nuclear reactor works </a:t>
            </a:r>
            <a:r>
              <a:rPr lang="en-US" dirty="0" smtClean="0"/>
              <a:t>essentially the same way as a fossil fuel generating plant. Ask</a:t>
            </a:r>
            <a:r>
              <a:rPr lang="en-US" baseline="0" dirty="0" smtClean="0"/>
              <a:t> them how? Answer: Both heat water to produce steam.</a:t>
            </a:r>
            <a:r>
              <a:rPr lang="en-US" sz="1200" dirty="0" smtClean="0"/>
              <a:t> The steam turns turbines that drive generators to produce electricity.</a:t>
            </a:r>
            <a:endParaRPr lang="en-US" baseline="0" dirty="0" smtClean="0"/>
          </a:p>
          <a:p>
            <a:r>
              <a:rPr lang="en-US" sz="1200" kern="1200" baseline="0" dirty="0" smtClean="0">
                <a:solidFill>
                  <a:schemeClr val="tx1"/>
                </a:solidFill>
                <a:latin typeface="Arial" pitchFamily="71" charset="0"/>
                <a:ea typeface="ＭＳ Ｐゴシック" pitchFamily="71" charset="-128"/>
                <a:cs typeface="ＭＳ Ｐゴシック" pitchFamily="71" charset="-128"/>
              </a:rPr>
              <a:t>Tell students this photo is of the </a:t>
            </a:r>
            <a:r>
              <a:rPr lang="en-US" dirty="0" smtClean="0"/>
              <a:t>Union Electric--Callaway Plant near Fulton, MO</a:t>
            </a:r>
            <a:r>
              <a:rPr lang="en-US" baseline="0" dirty="0" smtClean="0"/>
              <a:t>. </a:t>
            </a:r>
            <a:r>
              <a:rPr lang="en-US" dirty="0" smtClean="0"/>
              <a:t>There are currently 104 licensed to operate nuclear power plants in the United States (69 PWRs and 35 BWRs), which generate about 20% of our nation's electrical use.</a:t>
            </a:r>
            <a:r>
              <a:rPr lang="en-US" baseline="0" dirty="0" smtClean="0"/>
              <a:t> The one in the photo is a PWR. To find the one nearest you, check out this map of nuclear power plant sites: http://www.nrc.gov/reactors/operating/map-power-reactors.html </a:t>
            </a:r>
          </a:p>
          <a:p>
            <a:r>
              <a:rPr lang="en-US" baseline="0" dirty="0" smtClean="0"/>
              <a:t>Photo from NRC website.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a:t>
            </a:r>
            <a:r>
              <a:rPr lang="en-US" dirty="0" smtClean="0"/>
              <a:t>students how they can tell this is a nuclear power</a:t>
            </a:r>
            <a:r>
              <a:rPr lang="en-US" baseline="0" dirty="0" smtClean="0"/>
              <a:t> plant. Answer: The dome of the containment building gives it away. Ask how they can tell it is NOT a pressurized water reactor (PWR)? Answer: There is no pressurizer and no second loop of cooling water. It is a </a:t>
            </a:r>
            <a:r>
              <a:rPr lang="en-US" dirty="0" smtClean="0"/>
              <a:t>boiling water reactor.</a:t>
            </a:r>
            <a:r>
              <a:rPr lang="en-US" baseline="0" dirty="0" smtClean="0"/>
              <a:t> </a:t>
            </a:r>
          </a:p>
          <a:p>
            <a:r>
              <a:rPr lang="en-US" dirty="0" smtClean="0"/>
              <a:t>The boiling water reactor (BWR) operates in essentially the same way as a fossil fuel generating plant. Water in the BWR boils inside the pressure vessel and steam is produced when very pure water (reactor coolant) moves upward through the core absorbing heat. The water boils and produces steam. When the steam rises to the top of the pressure vessel, water droplets are removed, the steam is sent to the turbine generator to turn the turbine.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Fukushima</a:t>
            </a:r>
            <a:r>
              <a:rPr lang="en-US" baseline="0" dirty="0" smtClean="0"/>
              <a:t> </a:t>
            </a:r>
            <a:r>
              <a:rPr lang="en-US" dirty="0" smtClean="0"/>
              <a:t>Dai </a:t>
            </a:r>
            <a:r>
              <a:rPr lang="en-US" dirty="0" err="1" smtClean="0"/>
              <a:t>ichi</a:t>
            </a:r>
            <a:r>
              <a:rPr lang="en-US" dirty="0" smtClean="0"/>
              <a:t> (</a:t>
            </a:r>
            <a:r>
              <a:rPr lang="en-US" dirty="0" err="1" smtClean="0"/>
              <a:t>dai</a:t>
            </a:r>
            <a:r>
              <a:rPr lang="en-US" dirty="0" smtClean="0"/>
              <a:t> </a:t>
            </a:r>
            <a:r>
              <a:rPr lang="en-US" dirty="0" err="1" smtClean="0"/>
              <a:t>ichi</a:t>
            </a:r>
            <a:r>
              <a:rPr lang="en-US" baseline="0" dirty="0" smtClean="0"/>
              <a:t> means number one) </a:t>
            </a:r>
            <a:r>
              <a:rPr lang="en-US" dirty="0" smtClean="0"/>
              <a:t>Nuclear Power Plant is a BWR.</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pressurized water reactor differs from the BWR in that the steam to run the turbine is produced in a steam generator. Water boils at 212°F or 100°C. If a lid is tightly placed over a pot of boiling water (a pressure cooker), the pressure inside the pot will increase because the steam cannot escape. As the pressure increases, so does the temperature of the water in the pot. In the PWR plant, a </a:t>
            </a:r>
            <a:r>
              <a:rPr lang="en-US" dirty="0" err="1" smtClean="0"/>
              <a:t>pressurizer</a:t>
            </a:r>
            <a:r>
              <a:rPr lang="en-US" dirty="0" smtClean="0"/>
              <a:t> keeps the water that is flowing through the reactor vessel under very high pressure to prevent it from boiling. The hot water then flows into the steam generator where it is converted to steam. The steam passes through the turbine which produces electricity. About two-thirds of the reactor power plants in the U.S. are of the PWR type. </a:t>
            </a:r>
            <a:endParaRPr lang="en-US" baseline="0" dirty="0" smtClean="0"/>
          </a:p>
          <a:p>
            <a:r>
              <a:rPr lang="en-US" baseline="0" dirty="0" smtClean="0"/>
              <a:t>Because the United States has more PWRs, we will use PWRs as our example for The Harnessed Atom.</a:t>
            </a:r>
          </a:p>
          <a:p>
            <a:pPr>
              <a:buNone/>
            </a:pPr>
            <a:r>
              <a:rPr lang="en-US" b="1" dirty="0" smtClean="0"/>
              <a:t>Advantages</a:t>
            </a:r>
          </a:p>
          <a:p>
            <a:r>
              <a:rPr lang="en-US" dirty="0" smtClean="0"/>
              <a:t>PWR reactors are very stable due to their tendency to produce less power as temperatures increase; this makes the reactor easier to operate from a stability standpoint.</a:t>
            </a:r>
          </a:p>
          <a:p>
            <a:r>
              <a:rPr lang="en-US" dirty="0" smtClean="0"/>
              <a:t>PWR turbine cycle loop is separate from the primary loop, so the water in the secondary loop is not contaminated by radioactive materials.</a:t>
            </a:r>
          </a:p>
          <a:p>
            <a:r>
              <a:rPr lang="en-US" dirty="0" smtClean="0"/>
              <a:t>PWRs can passively scram the reactor in the event that offsite power is lost to immediately stop the primary nuclear reaction. The control rods are held by electromagnets and fall by gravity when current is lost; full insertion safely shuts down the primary nuclear reaction.</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Tell students that under the dome of the containment building </a:t>
            </a:r>
            <a:r>
              <a:rPr lang="en-US" sz="1200" dirty="0" smtClean="0"/>
              <a:t>is made with thick concrete and steel. This construction is one of the safety features.</a:t>
            </a:r>
            <a:endParaRPr lang="en-US" baseline="0"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In </a:t>
            </a:r>
            <a:r>
              <a:rPr lang="en-US" baseline="0" dirty="0" smtClean="0"/>
              <a:t>a pressurized water reactor (PWR), the </a:t>
            </a:r>
            <a:r>
              <a:rPr lang="en-US" baseline="0" dirty="0" err="1" smtClean="0"/>
              <a:t>pressurizer</a:t>
            </a:r>
            <a:r>
              <a:rPr lang="en-US" baseline="0" dirty="0" smtClean="0"/>
              <a:t> controls the water pressure in the reactor so that boiling does not occur. We are using the PWR in this lesson because it works well as an overview of how a nuclear power plant works.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Tell students that </a:t>
            </a:r>
            <a:r>
              <a:rPr lang="en-US" sz="1200" kern="1200" baseline="0" dirty="0" smtClean="0">
                <a:solidFill>
                  <a:schemeClr val="tx1"/>
                </a:solidFill>
                <a:latin typeface="Arial" pitchFamily="71" charset="0"/>
              </a:rPr>
              <a:t>t</a:t>
            </a:r>
            <a:r>
              <a:rPr lang="en-US" sz="1200" kern="1200" baseline="0" dirty="0" smtClean="0">
                <a:solidFill>
                  <a:schemeClr val="tx1"/>
                </a:solidFill>
                <a:latin typeface="Arial" pitchFamily="71" charset="0"/>
                <a:ea typeface="ＭＳ Ｐゴシック" pitchFamily="71" charset="-128"/>
                <a:cs typeface="ＭＳ Ｐゴシック" pitchFamily="71" charset="-128"/>
              </a:rPr>
              <a:t>he science of how heat moves is called </a:t>
            </a:r>
            <a:r>
              <a:rPr lang="en-US" sz="1200" b="1" kern="1200" baseline="0" dirty="0" smtClean="0">
                <a:solidFill>
                  <a:schemeClr val="tx1"/>
                </a:solidFill>
                <a:latin typeface="Arial" pitchFamily="71" charset="0"/>
                <a:ea typeface="ＭＳ Ｐゴシック" pitchFamily="71" charset="-128"/>
                <a:cs typeface="ＭＳ Ｐゴシック" pitchFamily="71" charset="-128"/>
              </a:rPr>
              <a:t>thermodynamics</a:t>
            </a:r>
            <a:r>
              <a:rPr lang="en-US" sz="1200" kern="1200" baseline="0" dirty="0" smtClean="0">
                <a:solidFill>
                  <a:schemeClr val="tx1"/>
                </a:solidFill>
                <a:latin typeface="Arial" pitchFamily="71" charset="0"/>
                <a:ea typeface="ＭＳ Ｐゴシック" pitchFamily="71" charset="-128"/>
                <a:cs typeface="ＭＳ Ｐゴシック" pitchFamily="71" charset="-128"/>
              </a:rPr>
              <a:t>. This scientific law helps us understand how we move the heat energy produced inside the reactor. </a:t>
            </a:r>
            <a:endParaRPr lang="en-US" baseline="0"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rPr>
              <a:t>A nuclear reactor coolant (usually water) acts a moderator. The coolant circulates within the hot reactor core and moderates the heat by absorbing it. The coolant also moderates the neutrons, slowing them down </a:t>
            </a:r>
            <a:r>
              <a:rPr lang="en-US" dirty="0" smtClean="0"/>
              <a:t>in order to interact with the nuclear fuel and to sustain the chain reaction. In</a:t>
            </a:r>
            <a:r>
              <a:rPr lang="en-US" baseline="0" dirty="0" smtClean="0"/>
              <a:t> this drawing, the coolant fills the entire orange loop.</a:t>
            </a:r>
            <a:endParaRPr lang="en-US" dirty="0" smtClean="0"/>
          </a:p>
          <a:p>
            <a:r>
              <a:rPr lang="en-US" sz="1200" kern="1200" baseline="0" dirty="0" smtClean="0">
                <a:solidFill>
                  <a:schemeClr val="tx1"/>
                </a:solidFill>
                <a:latin typeface="Arial" pitchFamily="71" charset="0"/>
              </a:rPr>
              <a:t>The pressure vessel itself is another safety feature. It has walls 22-centimeters (9-inches) thick and weighs 300 tons. It surrounds and protects the nuclear core.</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rPr>
              <a:t>A nuclear reactor coolant (usually water) acts a moderator. The coolant circulates the hot reactor core and moderates the heat by absorbing it. The coolant also moderates the neutrons, slowing them down </a:t>
            </a:r>
            <a:r>
              <a:rPr lang="en-US" dirty="0" smtClean="0"/>
              <a:t>in order to interact with the nuclear fuel and to sustain the chain reaction.</a:t>
            </a:r>
          </a:p>
          <a:p>
            <a:r>
              <a:rPr lang="en-US" sz="1200" kern="1200" baseline="0" dirty="0" smtClean="0">
                <a:solidFill>
                  <a:schemeClr val="tx1"/>
                </a:solidFill>
                <a:latin typeface="Arial" pitchFamily="71" charset="0"/>
              </a:rPr>
              <a:t>The pressure vessel is another safety feature. It has walls 22-centimeters (9-inches) thick and weighs 300 tons. It surrounds and protects the nuclear core.</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Nuclear Regulatory Commission provided this image of pressurized water reactor vessel heads. The NRC regulates the nation's civilian use of nuclear materials to protect public health and safety, defense and security, and the environment. The NRC is headed by five Commissioners appointed by the President of the United States and confirmed by the United States Senate for five-year terms.</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Answers: </a:t>
            </a:r>
          </a:p>
          <a:p>
            <a:r>
              <a:rPr lang="en-US" dirty="0" smtClean="0"/>
              <a:t>Containment</a:t>
            </a:r>
            <a:r>
              <a:rPr lang="en-US" baseline="0" dirty="0" smtClean="0"/>
              <a:t> building is E (the entire building).</a:t>
            </a:r>
          </a:p>
          <a:p>
            <a:r>
              <a:rPr lang="en-US" baseline="0" dirty="0" smtClean="0"/>
              <a:t>Fuel assemblies are B.</a:t>
            </a:r>
          </a:p>
          <a:p>
            <a:r>
              <a:rPr lang="en-US" baseline="0" dirty="0" smtClean="0"/>
              <a:t>Pressure vessel is A.</a:t>
            </a:r>
          </a:p>
          <a:p>
            <a:r>
              <a:rPr lang="en-US" baseline="0" dirty="0" smtClean="0"/>
              <a:t>Control rods are C.</a:t>
            </a:r>
          </a:p>
          <a:p>
            <a:r>
              <a:rPr lang="en-US" baseline="0" dirty="0" smtClean="0"/>
              <a:t>Coolant water is D. (fills the entire pressure vessel and loop)</a:t>
            </a:r>
          </a:p>
          <a:p>
            <a:r>
              <a:rPr lang="en-US" baseline="0" dirty="0" smtClean="0"/>
              <a:t>Bonus Questions: Where is the </a:t>
            </a:r>
            <a:r>
              <a:rPr lang="en-US" baseline="0" dirty="0" err="1" smtClean="0"/>
              <a:t>pressurizer</a:t>
            </a:r>
            <a:r>
              <a:rPr lang="en-US" baseline="0" dirty="0" smtClean="0"/>
              <a:t>? (to the right of the control rods)</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javascript:OpenLargeWindow(265014,650,666,'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NW9qB2dN_o8&amp;NR=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bs.org/wgbh/nova/tech/nuclear-control-room.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VJfIbBDR3e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Six</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Atoms to Electricity</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up a fuel assembly?</a:t>
            </a:r>
            <a:endParaRPr lang="en-US" dirty="0"/>
          </a:p>
        </p:txBody>
      </p:sp>
      <p:sp>
        <p:nvSpPr>
          <p:cNvPr id="3" name="Content Placeholder 2"/>
          <p:cNvSpPr>
            <a:spLocks noGrp="1"/>
          </p:cNvSpPr>
          <p:nvPr>
            <p:ph idx="1"/>
          </p:nvPr>
        </p:nvSpPr>
        <p:spPr>
          <a:xfrm>
            <a:off x="498765" y="2173184"/>
            <a:ext cx="7730836" cy="3372592"/>
          </a:xfrm>
        </p:spPr>
        <p:txBody>
          <a:bodyPr/>
          <a:lstStyle/>
          <a:p>
            <a:pPr>
              <a:buNone/>
            </a:pPr>
            <a:endParaRPr lang="en-US" sz="2000" dirty="0" smtClean="0"/>
          </a:p>
          <a:p>
            <a:pPr>
              <a:buNone/>
            </a:pPr>
            <a:r>
              <a:rPr lang="en-US" sz="2000" dirty="0" smtClean="0"/>
              <a:t>The fuel is assembled like this: </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Fuel pellets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
        <p:nvSpPr>
          <p:cNvPr id="7" name="TextBox 6"/>
          <p:cNvSpPr txBox="1"/>
          <p:nvPr/>
        </p:nvSpPr>
        <p:spPr>
          <a:xfrm>
            <a:off x="7784276" y="3424238"/>
            <a:ext cx="889000" cy="830997"/>
          </a:xfrm>
          <a:prstGeom prst="rect">
            <a:avLst/>
          </a:prstGeom>
          <a:noFill/>
        </p:spPr>
        <p:txBody>
          <a:bodyPr wrap="square" rtlCol="0">
            <a:spAutoFit/>
          </a:bodyPr>
          <a:lstStyle/>
          <a:p>
            <a:endParaRPr lang="en-US" dirty="0" smtClean="0"/>
          </a:p>
          <a:p>
            <a:r>
              <a:rPr lang="en-US" dirty="0" smtClean="0"/>
              <a:t>        </a:t>
            </a:r>
            <a:endParaRPr lang="en-US" dirty="0"/>
          </a:p>
        </p:txBody>
      </p:sp>
      <p:pic>
        <p:nvPicPr>
          <p:cNvPr id="8" name="Picture 2"/>
          <p:cNvPicPr>
            <a:picLocks noChangeAspect="1" noChangeArrowheads="1"/>
          </p:cNvPicPr>
          <p:nvPr/>
        </p:nvPicPr>
        <p:blipFill>
          <a:blip r:embed="rId3" cstate="screen"/>
          <a:srcRect/>
          <a:stretch>
            <a:fillRect/>
          </a:stretch>
        </p:blipFill>
        <p:spPr bwMode="auto">
          <a:xfrm>
            <a:off x="477988" y="3139230"/>
            <a:ext cx="1802075" cy="117322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0" name="Right Arrow 9"/>
          <p:cNvSpPr/>
          <p:nvPr/>
        </p:nvSpPr>
        <p:spPr bwMode="auto">
          <a:xfrm>
            <a:off x="2529444" y="3384467"/>
            <a:ext cx="308758" cy="570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1" name="Right Arrow 10"/>
          <p:cNvSpPr/>
          <p:nvPr/>
        </p:nvSpPr>
        <p:spPr bwMode="auto">
          <a:xfrm>
            <a:off x="5211287" y="4855029"/>
            <a:ext cx="308758" cy="570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2" name="TextBox 11"/>
          <p:cNvSpPr txBox="1"/>
          <p:nvPr/>
        </p:nvSpPr>
        <p:spPr>
          <a:xfrm>
            <a:off x="3206338" y="5723904"/>
            <a:ext cx="1353787" cy="400110"/>
          </a:xfrm>
          <a:prstGeom prst="rect">
            <a:avLst/>
          </a:prstGeom>
          <a:noFill/>
        </p:spPr>
        <p:txBody>
          <a:bodyPr wrap="square" rtlCol="0">
            <a:spAutoFit/>
          </a:bodyPr>
          <a:lstStyle/>
          <a:p>
            <a:r>
              <a:rPr lang="en-US" sz="2000" dirty="0" smtClean="0"/>
              <a:t>Fuel rods</a:t>
            </a:r>
            <a:endParaRPr lang="en-US" sz="2000" dirty="0"/>
          </a:p>
        </p:txBody>
      </p:sp>
      <p:sp>
        <p:nvSpPr>
          <p:cNvPr id="14" name="TextBox 13"/>
          <p:cNvSpPr txBox="1"/>
          <p:nvPr/>
        </p:nvSpPr>
        <p:spPr>
          <a:xfrm>
            <a:off x="6056418" y="5921764"/>
            <a:ext cx="2481943" cy="400110"/>
          </a:xfrm>
          <a:prstGeom prst="rect">
            <a:avLst/>
          </a:prstGeom>
          <a:noFill/>
        </p:spPr>
        <p:txBody>
          <a:bodyPr wrap="square" rtlCol="0">
            <a:spAutoFit/>
          </a:bodyPr>
          <a:lstStyle/>
          <a:p>
            <a:r>
              <a:rPr lang="en-US" sz="2000" dirty="0" smtClean="0"/>
              <a:t>Fuel assemblies</a:t>
            </a:r>
            <a:endParaRPr lang="en-US" sz="2000" dirty="0"/>
          </a:p>
        </p:txBody>
      </p:sp>
      <p:pic>
        <p:nvPicPr>
          <p:cNvPr id="15" name="Picture 14" descr="http://images.pennnet.com/articles/pe/thm/th_133934.jpg">
            <a:hlinkClick r:id="rId4"/>
          </p:cNvPr>
          <p:cNvPicPr/>
          <p:nvPr/>
        </p:nvPicPr>
        <p:blipFill>
          <a:blip r:embed="rId5"/>
          <a:srcRect/>
          <a:stretch>
            <a:fillRect/>
          </a:stretch>
        </p:blipFill>
        <p:spPr bwMode="auto">
          <a:xfrm>
            <a:off x="5887176" y="2373724"/>
            <a:ext cx="2461178" cy="3528312"/>
          </a:xfrm>
          <a:prstGeom prst="rect">
            <a:avLst/>
          </a:prstGeom>
          <a:noFill/>
          <a:ln w="9525">
            <a:noFill/>
            <a:miter lim="800000"/>
            <a:headEnd/>
            <a:tailEnd/>
          </a:ln>
        </p:spPr>
      </p:pic>
      <p:pic>
        <p:nvPicPr>
          <p:cNvPr id="46082" name="Picture 2" descr="Sheets of zirconium for the fabrication of fuel assembly tubes"/>
          <p:cNvPicPr>
            <a:picLocks noChangeAspect="1" noChangeArrowheads="1"/>
          </p:cNvPicPr>
          <p:nvPr/>
        </p:nvPicPr>
        <p:blipFill>
          <a:blip r:embed="rId6"/>
          <a:srcRect/>
          <a:stretch>
            <a:fillRect/>
          </a:stretch>
        </p:blipFill>
        <p:spPr bwMode="auto">
          <a:xfrm>
            <a:off x="3028208" y="2909455"/>
            <a:ext cx="1779357" cy="1121331"/>
          </a:xfrm>
          <a:prstGeom prst="rect">
            <a:avLst/>
          </a:prstGeom>
          <a:noFill/>
        </p:spPr>
      </p:pic>
      <p:pic>
        <p:nvPicPr>
          <p:cNvPr id="46084" name="Picture 4" descr="decorative"/>
          <p:cNvPicPr>
            <a:picLocks noChangeAspect="1" noChangeArrowheads="1"/>
          </p:cNvPicPr>
          <p:nvPr/>
        </p:nvPicPr>
        <p:blipFill>
          <a:blip r:embed="rId7"/>
          <a:srcRect/>
          <a:stretch>
            <a:fillRect/>
          </a:stretch>
        </p:blipFill>
        <p:spPr bwMode="auto">
          <a:xfrm>
            <a:off x="2983881" y="4584703"/>
            <a:ext cx="1754373" cy="1028800"/>
          </a:xfrm>
          <a:prstGeom prst="rect">
            <a:avLst/>
          </a:prstGeom>
          <a:noFill/>
        </p:spPr>
      </p:pic>
      <p:sp>
        <p:nvSpPr>
          <p:cNvPr id="17" name="Right Arrow 16"/>
          <p:cNvSpPr/>
          <p:nvPr/>
        </p:nvSpPr>
        <p:spPr bwMode="auto">
          <a:xfrm rot="5400000" flipV="1">
            <a:off x="3679372" y="4000005"/>
            <a:ext cx="308758" cy="570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controls the control rods?</a:t>
            </a:r>
            <a:endParaRPr lang="en-US" dirty="0"/>
          </a:p>
        </p:txBody>
      </p:sp>
      <p:sp>
        <p:nvSpPr>
          <p:cNvPr id="3" name="Content Placeholder 2"/>
          <p:cNvSpPr>
            <a:spLocks noGrp="1"/>
          </p:cNvSpPr>
          <p:nvPr>
            <p:ph idx="1"/>
          </p:nvPr>
        </p:nvSpPr>
        <p:spPr>
          <a:xfrm>
            <a:off x="457200" y="1709738"/>
            <a:ext cx="4934197" cy="4239800"/>
          </a:xfrm>
        </p:spPr>
        <p:txBody>
          <a:bodyPr/>
          <a:lstStyle/>
          <a:p>
            <a:pPr>
              <a:buNone/>
            </a:pPr>
            <a:r>
              <a:rPr lang="en-US" sz="2000" dirty="0" smtClean="0"/>
              <a:t>Power plant operators use control rods to control the speed of the chain reaction.</a:t>
            </a:r>
          </a:p>
          <a:p>
            <a:r>
              <a:rPr lang="en-US" sz="2000" dirty="0" smtClean="0"/>
              <a:t>Moving them </a:t>
            </a:r>
            <a:r>
              <a:rPr lang="en-US" sz="2000" i="1" dirty="0" smtClean="0"/>
              <a:t>out of </a:t>
            </a:r>
            <a:r>
              <a:rPr lang="en-US" sz="2000" dirty="0" smtClean="0"/>
              <a:t>the reactor starts the reaction. Heat is generated.</a:t>
            </a:r>
          </a:p>
          <a:p>
            <a:r>
              <a:rPr lang="en-US" sz="2000" dirty="0" smtClean="0"/>
              <a:t>Moving them </a:t>
            </a:r>
            <a:r>
              <a:rPr lang="en-US" sz="2000" i="1" dirty="0" smtClean="0"/>
              <a:t>into </a:t>
            </a:r>
            <a:r>
              <a:rPr lang="en-US" sz="2000" dirty="0" smtClean="0"/>
              <a:t>the reactor slows the reaction. Less heat is generated.</a:t>
            </a:r>
          </a:p>
          <a:p>
            <a:endParaRPr lang="en-US" sz="2000" dirty="0" smtClean="0"/>
          </a:p>
          <a:p>
            <a:pPr>
              <a:buNone/>
            </a:pPr>
            <a:r>
              <a:rPr lang="en-US" sz="2000" dirty="0" smtClean="0"/>
              <a:t>Inserting the control rods all the way shuts down the reaction completely.</a:t>
            </a:r>
          </a:p>
          <a:p>
            <a:pPr>
              <a:buNone/>
            </a:pPr>
            <a:endParaRPr lang="en-US" sz="2000" dirty="0" smtClean="0"/>
          </a:p>
          <a:p>
            <a:pPr>
              <a:buNone/>
            </a:pPr>
            <a:r>
              <a:rPr lang="en-US" sz="2000" dirty="0" smtClean="0"/>
              <a:t>The control rods work because they capture neutrons. Captured neutrons cannot cause atoms to fission.</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sp>
        <p:nvSpPr>
          <p:cNvPr id="7" name="TextBox 6"/>
          <p:cNvSpPr txBox="1"/>
          <p:nvPr/>
        </p:nvSpPr>
        <p:spPr>
          <a:xfrm>
            <a:off x="7772400" y="1803400"/>
            <a:ext cx="889000" cy="830997"/>
          </a:xfrm>
          <a:prstGeom prst="rect">
            <a:avLst/>
          </a:prstGeom>
          <a:noFill/>
        </p:spPr>
        <p:txBody>
          <a:bodyPr wrap="square" rtlCol="0">
            <a:spAutoFit/>
          </a:bodyPr>
          <a:lstStyle/>
          <a:p>
            <a:endParaRPr lang="en-US" dirty="0" smtClean="0"/>
          </a:p>
          <a:p>
            <a:r>
              <a:rPr lang="en-US" dirty="0" smtClean="0"/>
              <a:t>        </a:t>
            </a:r>
            <a:endParaRPr lang="en-US" dirty="0"/>
          </a:p>
        </p:txBody>
      </p:sp>
      <p:pic>
        <p:nvPicPr>
          <p:cNvPr id="1026" name="Picture 2"/>
          <p:cNvPicPr>
            <a:picLocks noChangeAspect="1" noChangeArrowheads="1"/>
          </p:cNvPicPr>
          <p:nvPr/>
        </p:nvPicPr>
        <p:blipFill>
          <a:blip r:embed="rId3"/>
          <a:srcRect/>
          <a:stretch>
            <a:fillRect/>
          </a:stretch>
        </p:blipFill>
        <p:spPr bwMode="auto">
          <a:xfrm>
            <a:off x="5842660" y="1710047"/>
            <a:ext cx="2850698" cy="44617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the heat?</a:t>
            </a:r>
            <a:endParaRPr lang="en-US" dirty="0"/>
          </a:p>
        </p:txBody>
      </p:sp>
      <p:sp>
        <p:nvSpPr>
          <p:cNvPr id="3" name="Content Placeholder 2"/>
          <p:cNvSpPr>
            <a:spLocks noGrp="1"/>
          </p:cNvSpPr>
          <p:nvPr>
            <p:ph idx="1"/>
          </p:nvPr>
        </p:nvSpPr>
        <p:spPr>
          <a:xfrm>
            <a:off x="457200" y="1709738"/>
            <a:ext cx="8229600" cy="3954791"/>
          </a:xfrm>
        </p:spPr>
        <p:txBody>
          <a:bodyPr/>
          <a:lstStyle/>
          <a:p>
            <a:pPr>
              <a:buNone/>
            </a:pPr>
            <a:r>
              <a:rPr lang="en-US" sz="2000" dirty="0" smtClean="0"/>
              <a:t>The heat transfers from the reactor core to water in separate loops of piping. The water in the loops never mixes but the heat moves from one to another.</a:t>
            </a:r>
          </a:p>
          <a:p>
            <a:pPr>
              <a:buNone/>
            </a:pPr>
            <a:endParaRPr lang="en-US" dirty="0" smtClean="0"/>
          </a:p>
          <a:p>
            <a:pPr>
              <a:buNone/>
            </a:pPr>
            <a:r>
              <a:rPr lang="en-US" dirty="0" smtClean="0"/>
              <a:t>Heat transfer is called </a:t>
            </a:r>
            <a:r>
              <a:rPr lang="en-US" b="1" dirty="0" smtClean="0"/>
              <a:t>thermodynamics</a:t>
            </a:r>
            <a:r>
              <a:rPr lang="en-US" dirty="0" smtClean="0"/>
              <a:t>. Heat always moves from a warmer to a cooler material, the way heat moves from hot cocoa to the cooler ceramic of the cup.</a:t>
            </a:r>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3011488" y="3969822"/>
            <a:ext cx="314325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Loops  with 3 purposes</a:t>
            </a:r>
            <a:endParaRPr lang="en-US" dirty="0"/>
          </a:p>
        </p:txBody>
      </p:sp>
      <p:sp>
        <p:nvSpPr>
          <p:cNvPr id="3" name="Content Placeholder 2"/>
          <p:cNvSpPr>
            <a:spLocks noGrp="1"/>
          </p:cNvSpPr>
          <p:nvPr>
            <p:ph idx="1"/>
          </p:nvPr>
        </p:nvSpPr>
        <p:spPr/>
        <p:txBody>
          <a:bodyPr/>
          <a:lstStyle/>
          <a:p>
            <a:pPr>
              <a:buNone/>
            </a:pPr>
            <a:r>
              <a:rPr lang="en-US" dirty="0" smtClean="0"/>
              <a:t>The three loops in a pressurized water reactor have three purposes.</a:t>
            </a:r>
          </a:p>
          <a:p>
            <a:pPr>
              <a:buNone/>
            </a:pPr>
            <a:endParaRPr lang="en-US" dirty="0" smtClean="0"/>
          </a:p>
          <a:p>
            <a:pPr>
              <a:buNone/>
            </a:pPr>
            <a:r>
              <a:rPr lang="en-US" dirty="0" smtClean="0"/>
              <a:t>The three loops are separate. The water in one loop never mixes with the water in another loop. Only the heat energy moves from loop to loop.</a:t>
            </a:r>
          </a:p>
          <a:p>
            <a:endParaRPr lang="en-US" dirty="0" smtClean="0"/>
          </a:p>
          <a:p>
            <a:pPr>
              <a:buNone/>
            </a:pPr>
            <a:r>
              <a:rPr lang="en-US" dirty="0" smtClean="0"/>
              <a:t>Watch this video clip and write down what the three purposes are:</a:t>
            </a:r>
          </a:p>
          <a:p>
            <a:pPr>
              <a:buNone/>
            </a:pPr>
            <a:r>
              <a:rPr lang="en-US" sz="1600" u="sng" dirty="0" smtClean="0">
                <a:hlinkClick r:id="rId3"/>
              </a:rPr>
              <a:t>http://www.youtube.com/watch?v=NW9qB2dN_o8&amp;NR=1</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6147" name="Picture 3"/>
          <p:cNvPicPr>
            <a:picLocks noChangeAspect="1" noChangeArrowheads="1"/>
          </p:cNvPicPr>
          <p:nvPr/>
        </p:nvPicPr>
        <p:blipFill>
          <a:blip r:embed="rId4" cstate="screen"/>
          <a:srcRect/>
          <a:stretch>
            <a:fillRect/>
          </a:stretch>
        </p:blipFill>
        <p:spPr bwMode="auto">
          <a:xfrm>
            <a:off x="1746953" y="4006130"/>
            <a:ext cx="5641911" cy="237091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73" y="0"/>
            <a:ext cx="8220854" cy="1379538"/>
          </a:xfrm>
        </p:spPr>
        <p:txBody>
          <a:bodyPr/>
          <a:lstStyle/>
          <a:p>
            <a:r>
              <a:rPr lang="en-US" dirty="0" smtClean="0"/>
              <a:t>First loop</a:t>
            </a:r>
            <a:endParaRPr lang="en-US" dirty="0"/>
          </a:p>
        </p:txBody>
      </p:sp>
      <p:sp>
        <p:nvSpPr>
          <p:cNvPr id="3" name="Content Placeholder 2"/>
          <p:cNvSpPr>
            <a:spLocks noGrp="1"/>
          </p:cNvSpPr>
          <p:nvPr>
            <p:ph idx="1"/>
          </p:nvPr>
        </p:nvSpPr>
        <p:spPr>
          <a:xfrm>
            <a:off x="575953" y="2101623"/>
            <a:ext cx="4839195" cy="1484724"/>
          </a:xfrm>
        </p:spPr>
        <p:txBody>
          <a:bodyPr/>
          <a:lstStyle/>
          <a:p>
            <a:pPr>
              <a:buNone/>
            </a:pPr>
            <a:r>
              <a:rPr lang="en-US" sz="2000" dirty="0" smtClean="0"/>
              <a:t>The first loop carries water heated to a very high temperature in the reactor to the steam-generator.</a:t>
            </a:r>
          </a:p>
          <a:p>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1027" name="Picture 3"/>
          <p:cNvPicPr>
            <a:picLocks noChangeAspect="1" noChangeArrowheads="1"/>
          </p:cNvPicPr>
          <p:nvPr/>
        </p:nvPicPr>
        <p:blipFill>
          <a:blip r:embed="rId3" cstate="screen"/>
          <a:srcRect/>
          <a:stretch>
            <a:fillRect/>
          </a:stretch>
        </p:blipFill>
        <p:spPr bwMode="auto">
          <a:xfrm>
            <a:off x="5454742" y="1737044"/>
            <a:ext cx="3150899" cy="3374387"/>
          </a:xfrm>
          <a:prstGeom prst="rect">
            <a:avLst/>
          </a:prstGeom>
          <a:noFill/>
          <a:ln w="9525">
            <a:noFill/>
            <a:miter lim="800000"/>
            <a:headEnd/>
            <a:tailEnd/>
          </a:ln>
        </p:spPr>
      </p:pic>
      <p:sp>
        <p:nvSpPr>
          <p:cNvPr id="6" name="TextBox 5"/>
          <p:cNvSpPr txBox="1"/>
          <p:nvPr/>
        </p:nvSpPr>
        <p:spPr>
          <a:xfrm>
            <a:off x="6246419" y="5581400"/>
            <a:ext cx="1793175" cy="430887"/>
          </a:xfrm>
          <a:prstGeom prst="rect">
            <a:avLst/>
          </a:prstGeom>
          <a:noFill/>
        </p:spPr>
        <p:txBody>
          <a:bodyPr wrap="square" rtlCol="0">
            <a:spAutoFit/>
          </a:bodyPr>
          <a:lstStyle/>
          <a:p>
            <a:r>
              <a:rPr lang="en-US" sz="2200" b="1" dirty="0" smtClean="0">
                <a:solidFill>
                  <a:schemeClr val="accent6">
                    <a:lumMod val="75000"/>
                  </a:schemeClr>
                </a:solidFill>
              </a:rPr>
              <a:t>First loop</a:t>
            </a:r>
            <a:endParaRPr lang="en-US" sz="2200" b="1" dirty="0">
              <a:solidFill>
                <a:schemeClr val="accent6">
                  <a:lumMod val="75000"/>
                </a:schemeClr>
              </a:solidFill>
            </a:endParaRPr>
          </a:p>
        </p:txBody>
      </p:sp>
      <p:cxnSp>
        <p:nvCxnSpPr>
          <p:cNvPr id="8" name="Straight Arrow Connector 7"/>
          <p:cNvCxnSpPr/>
          <p:nvPr/>
        </p:nvCxnSpPr>
        <p:spPr bwMode="auto">
          <a:xfrm rot="16200000" flipV="1">
            <a:off x="6567055" y="5213265"/>
            <a:ext cx="795647" cy="11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loop </a:t>
            </a:r>
            <a:endParaRPr lang="en-US" dirty="0"/>
          </a:p>
        </p:txBody>
      </p:sp>
      <p:sp>
        <p:nvSpPr>
          <p:cNvPr id="3" name="Content Placeholder 2"/>
          <p:cNvSpPr>
            <a:spLocks noGrp="1"/>
          </p:cNvSpPr>
          <p:nvPr>
            <p:ph idx="1"/>
          </p:nvPr>
        </p:nvSpPr>
        <p:spPr>
          <a:xfrm>
            <a:off x="433450" y="1614734"/>
            <a:ext cx="8229600" cy="1650980"/>
          </a:xfrm>
        </p:spPr>
        <p:txBody>
          <a:bodyPr/>
          <a:lstStyle/>
          <a:p>
            <a:r>
              <a:rPr lang="en-US" dirty="0" smtClean="0"/>
              <a:t>The second loop carries the heat energy as steam to the turbines and spins the blades of the turbines. </a:t>
            </a:r>
          </a:p>
          <a:p>
            <a:r>
              <a:rPr lang="en-US" dirty="0" smtClean="0"/>
              <a:t>The turbines are attached to the generators, which change the mechanical energy of the spinning turbine into electricity.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t="1670"/>
          <a:stretch>
            <a:fillRect/>
          </a:stretch>
        </p:blipFill>
        <p:spPr bwMode="auto">
          <a:xfrm>
            <a:off x="926275" y="3263452"/>
            <a:ext cx="4159241" cy="2803413"/>
          </a:xfrm>
          <a:prstGeom prst="rect">
            <a:avLst/>
          </a:prstGeom>
          <a:noFill/>
          <a:ln w="9525">
            <a:noFill/>
            <a:miter lim="800000"/>
            <a:headEnd/>
            <a:tailEnd/>
          </a:ln>
        </p:spPr>
      </p:pic>
      <p:sp>
        <p:nvSpPr>
          <p:cNvPr id="6" name="TextBox 5"/>
          <p:cNvSpPr txBox="1"/>
          <p:nvPr/>
        </p:nvSpPr>
        <p:spPr>
          <a:xfrm>
            <a:off x="4845133" y="3125685"/>
            <a:ext cx="1971305" cy="430887"/>
          </a:xfrm>
          <a:prstGeom prst="rect">
            <a:avLst/>
          </a:prstGeom>
          <a:noFill/>
        </p:spPr>
        <p:txBody>
          <a:bodyPr wrap="square" rtlCol="0">
            <a:spAutoFit/>
          </a:bodyPr>
          <a:lstStyle/>
          <a:p>
            <a:r>
              <a:rPr lang="en-US" sz="2200" dirty="0" smtClean="0">
                <a:solidFill>
                  <a:schemeClr val="accent1"/>
                </a:solidFill>
              </a:rPr>
              <a:t>Second</a:t>
            </a:r>
            <a:r>
              <a:rPr lang="en-US" sz="2200" dirty="0" smtClean="0"/>
              <a:t> </a:t>
            </a:r>
            <a:r>
              <a:rPr lang="en-US" sz="2200" dirty="0" smtClean="0">
                <a:solidFill>
                  <a:srgbClr val="FF0000"/>
                </a:solidFill>
              </a:rPr>
              <a:t>loop</a:t>
            </a:r>
            <a:endParaRPr lang="en-US" sz="2200" dirty="0">
              <a:solidFill>
                <a:srgbClr val="FF0000"/>
              </a:solidFill>
            </a:endParaRPr>
          </a:p>
        </p:txBody>
      </p:sp>
      <p:pic>
        <p:nvPicPr>
          <p:cNvPr id="2050" name="Picture 2"/>
          <p:cNvPicPr>
            <a:picLocks noChangeAspect="1" noChangeArrowheads="1"/>
          </p:cNvPicPr>
          <p:nvPr/>
        </p:nvPicPr>
        <p:blipFill>
          <a:blip r:embed="rId4"/>
          <a:srcRect/>
          <a:stretch>
            <a:fillRect/>
          </a:stretch>
        </p:blipFill>
        <p:spPr bwMode="auto">
          <a:xfrm>
            <a:off x="1959426" y="4107838"/>
            <a:ext cx="712086" cy="358311"/>
          </a:xfrm>
          <a:prstGeom prst="rect">
            <a:avLst/>
          </a:prstGeom>
          <a:noFill/>
          <a:ln w="9525">
            <a:noFill/>
            <a:miter lim="800000"/>
            <a:headEnd/>
            <a:tailEnd/>
          </a:ln>
        </p:spPr>
      </p:pic>
      <p:pic>
        <p:nvPicPr>
          <p:cNvPr id="5" name="Picture 3"/>
          <p:cNvPicPr>
            <a:picLocks noChangeAspect="1" noChangeArrowheads="1"/>
          </p:cNvPicPr>
          <p:nvPr/>
        </p:nvPicPr>
        <p:blipFill>
          <a:blip r:embed="rId5"/>
          <a:srcRect/>
          <a:stretch>
            <a:fillRect/>
          </a:stretch>
        </p:blipFill>
        <p:spPr bwMode="auto">
          <a:xfrm>
            <a:off x="4273701" y="6103917"/>
            <a:ext cx="797063" cy="250241"/>
          </a:xfrm>
          <a:prstGeom prst="rect">
            <a:avLst/>
          </a:prstGeom>
          <a:noFill/>
          <a:ln w="9525">
            <a:noFill/>
            <a:miter lim="800000"/>
            <a:headEnd/>
            <a:tailEnd/>
          </a:ln>
        </p:spPr>
      </p:pic>
      <p:cxnSp>
        <p:nvCxnSpPr>
          <p:cNvPr id="11" name="Straight Arrow Connector 10"/>
          <p:cNvCxnSpPr>
            <a:stCxn id="6" idx="1"/>
          </p:cNvCxnSpPr>
          <p:nvPr/>
        </p:nvCxnSpPr>
        <p:spPr bwMode="auto">
          <a:xfrm flipH="1">
            <a:off x="3918857" y="3341129"/>
            <a:ext cx="926276" cy="77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1793169" y="4190963"/>
            <a:ext cx="26125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r="39293" b="48438"/>
          <a:stretch>
            <a:fillRect/>
          </a:stretch>
        </p:blipFill>
        <p:spPr bwMode="auto">
          <a:xfrm>
            <a:off x="1340805" y="2458192"/>
            <a:ext cx="6604894" cy="36932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Third loop</a:t>
            </a:r>
            <a:endParaRPr lang="en-US" dirty="0"/>
          </a:p>
        </p:txBody>
      </p:sp>
      <p:sp>
        <p:nvSpPr>
          <p:cNvPr id="3" name="Content Placeholder 2"/>
          <p:cNvSpPr>
            <a:spLocks noGrp="1"/>
          </p:cNvSpPr>
          <p:nvPr>
            <p:ph idx="1"/>
          </p:nvPr>
        </p:nvSpPr>
        <p:spPr>
          <a:xfrm>
            <a:off x="457200" y="1709738"/>
            <a:ext cx="8229600" cy="2850387"/>
          </a:xfrm>
        </p:spPr>
        <p:txBody>
          <a:bodyPr/>
          <a:lstStyle/>
          <a:p>
            <a:pPr>
              <a:buNone/>
            </a:pPr>
            <a:r>
              <a:rPr lang="en-US" dirty="0" smtClean="0"/>
              <a:t>The steam is cooled by the condenser, turning it back into a liquid. The third loop contains cooling water drawn from the river. The purpose of the third loop is to cool down the steam in the second loop. The water cools as it drops from high in the cooling tower.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sp>
        <p:nvSpPr>
          <p:cNvPr id="6" name="TextBox 5"/>
          <p:cNvSpPr txBox="1"/>
          <p:nvPr/>
        </p:nvSpPr>
        <p:spPr>
          <a:xfrm>
            <a:off x="3437907" y="3028206"/>
            <a:ext cx="1460665" cy="430887"/>
          </a:xfrm>
          <a:prstGeom prst="rect">
            <a:avLst/>
          </a:prstGeom>
          <a:noFill/>
        </p:spPr>
        <p:txBody>
          <a:bodyPr wrap="square" rtlCol="0">
            <a:spAutoFit/>
          </a:bodyPr>
          <a:lstStyle/>
          <a:p>
            <a:r>
              <a:rPr lang="en-US" sz="2200" dirty="0" smtClean="0">
                <a:solidFill>
                  <a:schemeClr val="tx2">
                    <a:lumMod val="60000"/>
                    <a:lumOff val="40000"/>
                  </a:schemeClr>
                </a:solidFill>
              </a:rPr>
              <a:t>Third loop</a:t>
            </a:r>
            <a:endParaRPr lang="en-US" sz="2200" dirty="0">
              <a:solidFill>
                <a:schemeClr val="tx2">
                  <a:lumMod val="60000"/>
                  <a:lumOff val="40000"/>
                </a:schemeClr>
              </a:solidFill>
            </a:endParaRPr>
          </a:p>
        </p:txBody>
      </p:sp>
      <p:cxnSp>
        <p:nvCxnSpPr>
          <p:cNvPr id="16" name="Straight Arrow Connector 15"/>
          <p:cNvCxnSpPr/>
          <p:nvPr/>
        </p:nvCxnSpPr>
        <p:spPr bwMode="auto">
          <a:xfrm rot="16200000" flipH="1">
            <a:off x="3948550" y="3984171"/>
            <a:ext cx="724393" cy="2375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tallest structure at a power plant?</a:t>
            </a:r>
            <a:endParaRPr lang="en-US" dirty="0"/>
          </a:p>
        </p:txBody>
      </p:sp>
      <p:sp>
        <p:nvSpPr>
          <p:cNvPr id="3" name="Content Placeholder 2"/>
          <p:cNvSpPr>
            <a:spLocks noGrp="1"/>
          </p:cNvSpPr>
          <p:nvPr>
            <p:ph idx="1"/>
          </p:nvPr>
        </p:nvSpPr>
        <p:spPr>
          <a:xfrm>
            <a:off x="457200" y="1709738"/>
            <a:ext cx="3711039" cy="570324"/>
          </a:xfrm>
        </p:spPr>
        <p:txBody>
          <a:bodyPr/>
          <a:lstStyle/>
          <a:p>
            <a:pPr>
              <a:buNone/>
            </a:pPr>
            <a:r>
              <a:rPr lang="en-US" kern="1200" dirty="0" smtClean="0">
                <a:latin typeface="Arial" pitchFamily="71" charset="0"/>
                <a:ea typeface="ＭＳ Ｐゴシック" pitchFamily="71" charset="-128"/>
                <a:cs typeface="ＭＳ Ｐゴシック" pitchFamily="71" charset="-128"/>
              </a:rPr>
              <a:t>The 150-meter-tall </a:t>
            </a:r>
            <a:r>
              <a:rPr lang="en-US" b="1" kern="1200" dirty="0" smtClean="0">
                <a:latin typeface="Arial" pitchFamily="71" charset="0"/>
                <a:ea typeface="ＭＳ Ｐゴシック" pitchFamily="71" charset="-128"/>
                <a:cs typeface="ＭＳ Ｐゴシック" pitchFamily="71" charset="-128"/>
              </a:rPr>
              <a:t>cooling tower </a:t>
            </a:r>
            <a:r>
              <a:rPr lang="en-US" kern="1200" dirty="0" smtClean="0">
                <a:latin typeface="Arial" pitchFamily="71" charset="0"/>
                <a:ea typeface="ＭＳ Ｐゴシック" pitchFamily="71" charset="-128"/>
                <a:cs typeface="ＭＳ Ｐゴシック" pitchFamily="71" charset="-128"/>
              </a:rPr>
              <a:t>is the power plant’s tallest structure. </a:t>
            </a:r>
          </a:p>
          <a:p>
            <a:pPr>
              <a:buNone/>
            </a:pPr>
            <a:endParaRPr lang="en-US" b="1"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sp>
        <p:nvSpPr>
          <p:cNvPr id="7" name="TextBox 6"/>
          <p:cNvSpPr txBox="1"/>
          <p:nvPr/>
        </p:nvSpPr>
        <p:spPr>
          <a:xfrm>
            <a:off x="391889" y="2505693"/>
            <a:ext cx="3610096" cy="2862322"/>
          </a:xfrm>
          <a:prstGeom prst="rect">
            <a:avLst/>
          </a:prstGeom>
          <a:noFill/>
        </p:spPr>
        <p:txBody>
          <a:bodyPr wrap="square" rtlCol="0">
            <a:spAutoFit/>
          </a:bodyPr>
          <a:lstStyle/>
          <a:p>
            <a:pPr marL="166688" indent="-166688"/>
            <a:r>
              <a:rPr lang="en-US" sz="1800" dirty="0" smtClean="0"/>
              <a:t>Because heated water could harm the environment, water in the third loop is pumped to the cooling tower to fall like rain and cool. Some of the water evaporates and leaves the cooling tower as water vapor. Some is cooled and returned to the river. Most is used again in the third loop.</a:t>
            </a:r>
            <a:endParaRPr lang="en-US" sz="1800" dirty="0"/>
          </a:p>
        </p:txBody>
      </p:sp>
      <p:sp>
        <p:nvSpPr>
          <p:cNvPr id="6" name="Rectangle 5"/>
          <p:cNvSpPr/>
          <p:nvPr/>
        </p:nvSpPr>
        <p:spPr bwMode="auto">
          <a:xfrm>
            <a:off x="4809506" y="1377538"/>
            <a:ext cx="1199408" cy="25126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26" name="Picture 2" descr="C:\Users\reddickv\Desktop\2015 end of year THA MS updates\Teacher Presentations 2016\Images needed for PwrPt\Cooling_to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391241"/>
            <a:ext cx="4000500" cy="5364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Control Room	</a:t>
            </a:r>
            <a:endParaRPr lang="en-US" dirty="0"/>
          </a:p>
        </p:txBody>
      </p:sp>
      <p:sp>
        <p:nvSpPr>
          <p:cNvPr id="3" name="Content Placeholder 2"/>
          <p:cNvSpPr>
            <a:spLocks noGrp="1"/>
          </p:cNvSpPr>
          <p:nvPr>
            <p:ph idx="1"/>
          </p:nvPr>
        </p:nvSpPr>
        <p:spPr>
          <a:xfrm>
            <a:off x="457200" y="1709738"/>
            <a:ext cx="8229600" cy="1714500"/>
          </a:xfrm>
        </p:spPr>
        <p:txBody>
          <a:bodyPr/>
          <a:lstStyle/>
          <a:p>
            <a:pPr>
              <a:buNone/>
            </a:pPr>
            <a:r>
              <a:rPr lang="en-US" dirty="0" smtClean="0"/>
              <a:t>A nuclear power plant’s control room is the “brain” of the plant where operators manage the systems to produce electricity.</a:t>
            </a:r>
          </a:p>
          <a:p>
            <a:endParaRPr lang="en-US" dirty="0" smtClean="0"/>
          </a:p>
          <a:p>
            <a:pPr>
              <a:buNone/>
            </a:pPr>
            <a:r>
              <a:rPr lang="en-US" dirty="0" smtClean="0"/>
              <a:t>Explore the control room at this link:</a:t>
            </a:r>
          </a:p>
          <a:p>
            <a:pPr>
              <a:buNone/>
            </a:pPr>
            <a:r>
              <a:rPr lang="en-US" dirty="0" smtClean="0">
                <a:hlinkClick r:id="rId3"/>
              </a:rPr>
              <a:t>http://www.pbs.org/wgbh/nova/tech/nuclear-control-room.html</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pic>
        <p:nvPicPr>
          <p:cNvPr id="1026" name="Picture 2"/>
          <p:cNvPicPr>
            <a:picLocks noChangeAspect="1" noChangeArrowheads="1"/>
          </p:cNvPicPr>
          <p:nvPr/>
        </p:nvPicPr>
        <p:blipFill>
          <a:blip r:embed="rId4" cstate="screen"/>
          <a:srcRect/>
          <a:stretch>
            <a:fillRect/>
          </a:stretch>
        </p:blipFill>
        <p:spPr bwMode="auto">
          <a:xfrm>
            <a:off x="1224643" y="3699534"/>
            <a:ext cx="6694714" cy="21431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p:txBody>
          <a:bodyPr/>
          <a:lstStyle/>
          <a:p>
            <a:r>
              <a:rPr lang="en-US" dirty="0" smtClean="0"/>
              <a:t>The way that nuclear power plants produce heat energy through </a:t>
            </a:r>
            <a:r>
              <a:rPr lang="en-US" dirty="0" smtClean="0">
                <a:solidFill>
                  <a:schemeClr val="bg1"/>
                </a:solidFill>
              </a:rPr>
              <a:t>fission</a:t>
            </a:r>
            <a:r>
              <a:rPr lang="en-US" dirty="0" smtClean="0"/>
              <a:t> is unique. However, the way the heat energy is changed into </a:t>
            </a:r>
            <a:r>
              <a:rPr lang="en-US" dirty="0" smtClean="0">
                <a:solidFill>
                  <a:schemeClr val="bg1"/>
                </a:solidFill>
              </a:rPr>
              <a:t>electrical</a:t>
            </a:r>
            <a:r>
              <a:rPr lang="en-US" dirty="0" smtClean="0"/>
              <a:t> energy is basically the same as in a </a:t>
            </a:r>
            <a:r>
              <a:rPr lang="en-US" dirty="0" smtClean="0">
                <a:solidFill>
                  <a:schemeClr val="bg1"/>
                </a:solidFill>
              </a:rPr>
              <a:t>coal </a:t>
            </a:r>
            <a:r>
              <a:rPr lang="en-US" dirty="0" smtClean="0"/>
              <a:t>or </a:t>
            </a:r>
            <a:r>
              <a:rPr lang="en-US" dirty="0" smtClean="0">
                <a:solidFill>
                  <a:schemeClr val="bg1"/>
                </a:solidFill>
              </a:rPr>
              <a:t>natural gas </a:t>
            </a:r>
            <a:r>
              <a:rPr lang="en-US" dirty="0" smtClean="0"/>
              <a:t>power plant.</a:t>
            </a:r>
          </a:p>
          <a:p>
            <a:endParaRPr lang="en-US" dirty="0" smtClean="0"/>
          </a:p>
          <a:p>
            <a:r>
              <a:rPr lang="en-US" dirty="0" smtClean="0"/>
              <a:t>At a nuclear power plant, fission takes place in the </a:t>
            </a:r>
            <a:r>
              <a:rPr lang="en-US" dirty="0" smtClean="0">
                <a:solidFill>
                  <a:schemeClr val="bg1"/>
                </a:solidFill>
              </a:rPr>
              <a:t>reactor</a:t>
            </a:r>
            <a:r>
              <a:rPr lang="en-US" dirty="0" smtClean="0"/>
              <a:t>.</a:t>
            </a:r>
          </a:p>
          <a:p>
            <a:endParaRPr lang="en-US" dirty="0" smtClean="0"/>
          </a:p>
          <a:p>
            <a:r>
              <a:rPr lang="en-US" dirty="0" smtClean="0"/>
              <a:t>A reactor has four main parts:</a:t>
            </a:r>
          </a:p>
          <a:p>
            <a:pPr marL="849312" lvl="1" indent="-342900">
              <a:buClr>
                <a:schemeClr val="tx2">
                  <a:lumMod val="75000"/>
                </a:schemeClr>
              </a:buClr>
              <a:buFont typeface="+mj-lt"/>
              <a:buAutoNum type="arabicPeriod"/>
            </a:pPr>
            <a:r>
              <a:rPr lang="en-US" sz="1800" dirty="0" smtClean="0"/>
              <a:t>the uranium fuel stacked in </a:t>
            </a:r>
            <a:r>
              <a:rPr lang="en-US" sz="1800" dirty="0" smtClean="0">
                <a:solidFill>
                  <a:schemeClr val="bg1"/>
                </a:solidFill>
              </a:rPr>
              <a:t>fuel </a:t>
            </a:r>
            <a:r>
              <a:rPr lang="en-US" sz="1800" dirty="0" smtClean="0"/>
              <a:t>assemblies</a:t>
            </a:r>
          </a:p>
          <a:p>
            <a:pPr marL="849312" lvl="1" indent="-342900">
              <a:buClr>
                <a:schemeClr val="tx2">
                  <a:lumMod val="75000"/>
                </a:schemeClr>
              </a:buClr>
              <a:buFont typeface="+mj-lt"/>
              <a:buAutoNum type="arabicPeriod"/>
            </a:pPr>
            <a:r>
              <a:rPr lang="en-US" sz="1800" dirty="0" smtClean="0"/>
              <a:t>the control </a:t>
            </a:r>
            <a:r>
              <a:rPr lang="en-US" sz="1800" dirty="0" smtClean="0">
                <a:solidFill>
                  <a:schemeClr val="bg1"/>
                </a:solidFill>
              </a:rPr>
              <a:t>rods</a:t>
            </a:r>
          </a:p>
          <a:p>
            <a:pPr marL="849312" lvl="1" indent="-342900">
              <a:buClr>
                <a:schemeClr val="tx2">
                  <a:lumMod val="75000"/>
                </a:schemeClr>
              </a:buClr>
              <a:buFont typeface="+mj-lt"/>
              <a:buAutoNum type="arabicPeriod"/>
            </a:pPr>
            <a:r>
              <a:rPr lang="en-US" sz="1800" dirty="0" smtClean="0"/>
              <a:t>the </a:t>
            </a:r>
            <a:r>
              <a:rPr lang="en-US" sz="1800" dirty="0" smtClean="0">
                <a:solidFill>
                  <a:schemeClr val="bg1"/>
                </a:solidFill>
              </a:rPr>
              <a:t>water</a:t>
            </a:r>
            <a:r>
              <a:rPr lang="en-US" sz="1800" dirty="0" smtClean="0"/>
              <a:t> coolant</a:t>
            </a:r>
          </a:p>
          <a:p>
            <a:pPr marL="849312" lvl="1" indent="-342900">
              <a:buClr>
                <a:schemeClr val="tx2">
                  <a:lumMod val="75000"/>
                </a:schemeClr>
              </a:buClr>
              <a:buFont typeface="+mj-lt"/>
              <a:buAutoNum type="arabicPeriod"/>
            </a:pPr>
            <a:r>
              <a:rPr lang="en-US" sz="1800" dirty="0" smtClean="0"/>
              <a:t>the pressure </a:t>
            </a:r>
            <a:r>
              <a:rPr lang="en-US" sz="1800" dirty="0" smtClean="0">
                <a:solidFill>
                  <a:schemeClr val="bg1"/>
                </a:solidFill>
              </a:rPr>
              <a:t>vessel.</a:t>
            </a:r>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6" name="Straight Connector 5"/>
          <p:cNvCxnSpPr/>
          <p:nvPr/>
        </p:nvCxnSpPr>
        <p:spPr bwMode="auto">
          <a:xfrm>
            <a:off x="7160821" y="1911927"/>
            <a:ext cx="6887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6567057" y="2232559"/>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325089" y="250569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114038" y="249183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689988" y="248986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859711" y="315685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4066538" y="417813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437638" y="4437413"/>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735015" y="481297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744417" y="516923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atoms to electricity:</a:t>
            </a:r>
            <a:endParaRPr lang="en-US" dirty="0"/>
          </a:p>
        </p:txBody>
      </p:sp>
      <p:sp>
        <p:nvSpPr>
          <p:cNvPr id="3" name="Content Placeholder 2"/>
          <p:cNvSpPr>
            <a:spLocks noGrp="1"/>
          </p:cNvSpPr>
          <p:nvPr>
            <p:ph idx="1"/>
          </p:nvPr>
        </p:nvSpPr>
        <p:spPr>
          <a:xfrm>
            <a:off x="457200" y="1709738"/>
            <a:ext cx="8229600" cy="4406054"/>
          </a:xfrm>
        </p:spPr>
        <p:txBody>
          <a:bodyPr/>
          <a:lstStyle/>
          <a:p>
            <a:pPr>
              <a:buNone/>
            </a:pPr>
            <a:r>
              <a:rPr lang="en-US" b="1" dirty="0" smtClean="0"/>
              <a:t>Inside the Reactor</a:t>
            </a:r>
          </a:p>
          <a:p>
            <a:pPr lvl="1">
              <a:buClrTx/>
              <a:buFont typeface="Arial" pitchFamily="34" charset="0"/>
              <a:buChar char="–"/>
            </a:pPr>
            <a:r>
              <a:rPr lang="en-US" sz="1800" dirty="0" smtClean="0"/>
              <a:t>Heat </a:t>
            </a:r>
          </a:p>
          <a:p>
            <a:pPr lvl="1">
              <a:buClrTx/>
              <a:buFont typeface="Arial" pitchFamily="34" charset="0"/>
              <a:buChar char="–"/>
            </a:pPr>
            <a:r>
              <a:rPr lang="en-US" sz="1800" dirty="0" smtClean="0"/>
              <a:t>Pressure</a:t>
            </a:r>
          </a:p>
          <a:p>
            <a:pPr lvl="1">
              <a:buClrTx/>
              <a:buFont typeface="Arial" pitchFamily="34" charset="0"/>
              <a:buChar char="–"/>
            </a:pPr>
            <a:r>
              <a:rPr lang="en-US" sz="1800" dirty="0" smtClean="0"/>
              <a:t>Water</a:t>
            </a:r>
          </a:p>
          <a:p>
            <a:pPr>
              <a:buNone/>
            </a:pPr>
            <a:r>
              <a:rPr lang="en-US" b="1" dirty="0" smtClean="0"/>
              <a:t>Fission Control</a:t>
            </a:r>
          </a:p>
          <a:p>
            <a:pPr lvl="1">
              <a:buClrTx/>
              <a:buFont typeface="Arial" pitchFamily="34" charset="0"/>
              <a:buChar char="–"/>
            </a:pPr>
            <a:r>
              <a:rPr lang="en-US" sz="1800" dirty="0" smtClean="0"/>
              <a:t>Fuel assemblies</a:t>
            </a:r>
          </a:p>
          <a:p>
            <a:pPr lvl="1">
              <a:buClrTx/>
              <a:buFont typeface="Arial" pitchFamily="34" charset="0"/>
              <a:buChar char="–"/>
            </a:pPr>
            <a:r>
              <a:rPr lang="en-US" sz="1800" dirty="0" smtClean="0"/>
              <a:t>Control rods</a:t>
            </a:r>
          </a:p>
          <a:p>
            <a:pPr lvl="1">
              <a:buClrTx/>
              <a:buFont typeface="Arial" pitchFamily="34" charset="0"/>
              <a:buChar char="–"/>
            </a:pPr>
            <a:r>
              <a:rPr lang="en-US" sz="1800" dirty="0" smtClean="0"/>
              <a:t>Coolant </a:t>
            </a:r>
          </a:p>
          <a:p>
            <a:pPr lvl="1">
              <a:buClrTx/>
              <a:buFont typeface="Arial" pitchFamily="34" charset="0"/>
              <a:buChar char="–"/>
            </a:pPr>
            <a:r>
              <a:rPr lang="en-US" sz="1800" dirty="0" smtClean="0"/>
              <a:t>Pressure vessel</a:t>
            </a:r>
          </a:p>
          <a:p>
            <a:pPr>
              <a:buClrTx/>
              <a:buNone/>
            </a:pPr>
            <a:r>
              <a:rPr lang="en-US" b="1" dirty="0" smtClean="0"/>
              <a:t>Electricity Generation</a:t>
            </a:r>
          </a:p>
          <a:p>
            <a:pPr lvl="1">
              <a:buClrTx/>
              <a:buFont typeface="Arial" pitchFamily="34" charset="0"/>
              <a:buChar char="–"/>
            </a:pPr>
            <a:r>
              <a:rPr lang="en-US" sz="1800" dirty="0" smtClean="0"/>
              <a:t>Generator</a:t>
            </a:r>
          </a:p>
          <a:p>
            <a:pPr lvl="1">
              <a:buClrTx/>
              <a:buFont typeface="Arial" pitchFamily="34" charset="0"/>
              <a:buChar char="–"/>
            </a:pPr>
            <a:r>
              <a:rPr lang="en-US" sz="1800" dirty="0" smtClean="0"/>
              <a:t>Condenser</a:t>
            </a:r>
          </a:p>
          <a:p>
            <a:pPr lvl="1">
              <a:buClrTx/>
              <a:buFont typeface="Arial" pitchFamily="34" charset="0"/>
              <a:buChar char="–"/>
            </a:pPr>
            <a:r>
              <a:rPr lang="en-US" sz="1800" dirty="0" smtClean="0"/>
              <a:t>Cooling tower</a:t>
            </a:r>
          </a:p>
          <a:p>
            <a:pPr>
              <a:buClrTx/>
              <a:buNone/>
            </a:pPr>
            <a:endParaRPr lang="en-US" b="1" dirty="0" smtClean="0"/>
          </a:p>
          <a:p>
            <a:pPr>
              <a:buClrTx/>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619810"/>
          </a:xfrm>
        </p:spPr>
        <p:txBody>
          <a:bodyPr/>
          <a:lstStyle/>
          <a:p>
            <a:r>
              <a:rPr lang="en-US" dirty="0" smtClean="0"/>
              <a:t>The </a:t>
            </a:r>
            <a:r>
              <a:rPr lang="en-US" dirty="0" smtClean="0">
                <a:solidFill>
                  <a:schemeClr val="bg1"/>
                </a:solidFill>
              </a:rPr>
              <a:t>fuel </a:t>
            </a:r>
            <a:r>
              <a:rPr lang="en-US" dirty="0" smtClean="0"/>
              <a:t>assemblies, </a:t>
            </a:r>
            <a:r>
              <a:rPr lang="en-US" dirty="0" smtClean="0">
                <a:solidFill>
                  <a:schemeClr val="bg1"/>
                </a:solidFill>
              </a:rPr>
              <a:t>control</a:t>
            </a:r>
            <a:r>
              <a:rPr lang="en-US" dirty="0" smtClean="0"/>
              <a:t> rods, and water </a:t>
            </a:r>
            <a:r>
              <a:rPr lang="en-US" dirty="0" smtClean="0">
                <a:solidFill>
                  <a:schemeClr val="bg1"/>
                </a:solidFill>
              </a:rPr>
              <a:t>coolant</a:t>
            </a:r>
            <a:r>
              <a:rPr lang="en-US" dirty="0" smtClean="0"/>
              <a:t> make up the reactor’s core. </a:t>
            </a:r>
          </a:p>
          <a:p>
            <a:endParaRPr lang="en-US" dirty="0" smtClean="0"/>
          </a:p>
          <a:p>
            <a:r>
              <a:rPr lang="en-US" dirty="0" smtClean="0"/>
              <a:t>The core is surrounded by the pressure </a:t>
            </a:r>
            <a:r>
              <a:rPr lang="en-US" dirty="0" smtClean="0">
                <a:solidFill>
                  <a:schemeClr val="bg1"/>
                </a:solidFill>
              </a:rPr>
              <a:t>vessel</a:t>
            </a:r>
            <a:r>
              <a:rPr lang="en-US" dirty="0" smtClean="0"/>
              <a:t>.</a:t>
            </a:r>
          </a:p>
          <a:p>
            <a:endParaRPr lang="en-US" dirty="0" smtClean="0"/>
          </a:p>
          <a:p>
            <a:r>
              <a:rPr lang="en-US" dirty="0" smtClean="0"/>
              <a:t>The reactor has </a:t>
            </a:r>
            <a:r>
              <a:rPr lang="en-US" dirty="0" smtClean="0">
                <a:solidFill>
                  <a:schemeClr val="bg1"/>
                </a:solidFill>
              </a:rPr>
              <a:t>three</a:t>
            </a:r>
            <a:r>
              <a:rPr lang="en-US" dirty="0" smtClean="0"/>
              <a:t> separate loops of piping that use water to move </a:t>
            </a:r>
            <a:r>
              <a:rPr lang="en-US" dirty="0" smtClean="0">
                <a:solidFill>
                  <a:schemeClr val="bg1"/>
                </a:solidFill>
              </a:rPr>
              <a:t>heat </a:t>
            </a:r>
            <a:r>
              <a:rPr lang="en-US" dirty="0" smtClean="0"/>
              <a:t>energy.</a:t>
            </a:r>
          </a:p>
          <a:p>
            <a:endParaRPr lang="en-US" dirty="0" smtClean="0"/>
          </a:p>
          <a:p>
            <a:r>
              <a:rPr lang="en-US" dirty="0" smtClean="0"/>
              <a:t>Water in these loops never </a:t>
            </a:r>
            <a:r>
              <a:rPr lang="en-US" dirty="0" smtClean="0">
                <a:solidFill>
                  <a:schemeClr val="bg1"/>
                </a:solidFill>
              </a:rPr>
              <a:t>mixes</a:t>
            </a:r>
            <a:r>
              <a:rPr lang="en-US" dirty="0" smtClean="0"/>
              <a:t> together. However, heat energy moves from one </a:t>
            </a:r>
            <a:r>
              <a:rPr lang="en-US" dirty="0" smtClean="0">
                <a:solidFill>
                  <a:schemeClr val="bg1"/>
                </a:solidFill>
              </a:rPr>
              <a:t>loop</a:t>
            </a:r>
            <a:r>
              <a:rPr lang="en-US" dirty="0" smtClean="0"/>
              <a:t> to another. </a:t>
            </a:r>
          </a:p>
          <a:p>
            <a:endParaRPr lang="en-US" dirty="0" smtClean="0"/>
          </a:p>
          <a:p>
            <a:r>
              <a:rPr lang="en-US" dirty="0" smtClean="0"/>
              <a:t>The </a:t>
            </a:r>
            <a:r>
              <a:rPr lang="en-US" dirty="0" smtClean="0">
                <a:solidFill>
                  <a:schemeClr val="bg1"/>
                </a:solidFill>
              </a:rPr>
              <a:t>first</a:t>
            </a:r>
            <a:r>
              <a:rPr lang="en-US" dirty="0" smtClean="0"/>
              <a:t> loop carries water heated to a very high temperature in the reactor to the </a:t>
            </a:r>
            <a:r>
              <a:rPr lang="en-US" dirty="0" smtClean="0">
                <a:solidFill>
                  <a:schemeClr val="bg1"/>
                </a:solidFill>
              </a:rPr>
              <a:t>steam</a:t>
            </a:r>
            <a:r>
              <a:rPr lang="en-US" dirty="0" smtClean="0"/>
              <a:t>-generator. In the steam generator, </a:t>
            </a:r>
            <a:r>
              <a:rPr lang="en-US" dirty="0" smtClean="0">
                <a:solidFill>
                  <a:schemeClr val="bg1"/>
                </a:solidFill>
              </a:rPr>
              <a:t>heat</a:t>
            </a:r>
            <a:r>
              <a:rPr lang="en-US" dirty="0" smtClean="0"/>
              <a:t> energy from the first loop transfers to the </a:t>
            </a:r>
            <a:r>
              <a:rPr lang="en-US" dirty="0" smtClean="0">
                <a:solidFill>
                  <a:schemeClr val="bg1"/>
                </a:solidFill>
              </a:rPr>
              <a:t>second </a:t>
            </a:r>
            <a:r>
              <a:rPr lang="en-US" dirty="0" smtClean="0"/>
              <a:t>loop.</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cxnSp>
        <p:nvCxnSpPr>
          <p:cNvPr id="5" name="Straight Connector 4"/>
          <p:cNvCxnSpPr/>
          <p:nvPr/>
        </p:nvCxnSpPr>
        <p:spPr bwMode="auto">
          <a:xfrm>
            <a:off x="1024474" y="199109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900776" y="196734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192713" y="1919844"/>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691971" y="2891642"/>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245653" y="3604161"/>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708303" y="354478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504438" y="449480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069996" y="481544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069997" y="544483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058121" y="568234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5250111" y="572984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245657" y="596735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 second loop carries the heat energy as </a:t>
            </a:r>
            <a:r>
              <a:rPr lang="en-US" dirty="0" smtClean="0">
                <a:solidFill>
                  <a:schemeClr val="bg1"/>
                </a:solidFill>
              </a:rPr>
              <a:t>steam </a:t>
            </a:r>
            <a:r>
              <a:rPr lang="en-US" dirty="0" smtClean="0"/>
              <a:t>to the turbines and spins the blades of the </a:t>
            </a:r>
            <a:r>
              <a:rPr lang="en-US" dirty="0" smtClean="0">
                <a:solidFill>
                  <a:schemeClr val="bg1"/>
                </a:solidFill>
              </a:rPr>
              <a:t>turbines</a:t>
            </a:r>
            <a:r>
              <a:rPr lang="en-US" dirty="0" smtClean="0"/>
              <a:t>. </a:t>
            </a:r>
          </a:p>
          <a:p>
            <a:endParaRPr lang="en-US" dirty="0" smtClean="0"/>
          </a:p>
          <a:p>
            <a:r>
              <a:rPr lang="en-US" dirty="0" smtClean="0"/>
              <a:t>The turbines are attached to the </a:t>
            </a:r>
            <a:r>
              <a:rPr lang="en-US" dirty="0" smtClean="0">
                <a:solidFill>
                  <a:schemeClr val="bg1"/>
                </a:solidFill>
              </a:rPr>
              <a:t>generators</a:t>
            </a:r>
            <a:r>
              <a:rPr lang="en-US" dirty="0" smtClean="0"/>
              <a:t>, which change the mechanical energy of the spinning turbine into </a:t>
            </a:r>
            <a:r>
              <a:rPr lang="en-US" dirty="0" smtClean="0">
                <a:solidFill>
                  <a:schemeClr val="bg1"/>
                </a:solidFill>
              </a:rPr>
              <a:t>electricity</a:t>
            </a:r>
            <a:r>
              <a:rPr lang="en-US" dirty="0" smtClean="0"/>
              <a:t>. From the turbines, steam in the </a:t>
            </a:r>
            <a:r>
              <a:rPr lang="en-US" dirty="0" smtClean="0">
                <a:solidFill>
                  <a:schemeClr val="bg1"/>
                </a:solidFill>
              </a:rPr>
              <a:t>second</a:t>
            </a:r>
            <a:r>
              <a:rPr lang="en-US" dirty="0" smtClean="0"/>
              <a:t> loop moves to the </a:t>
            </a:r>
            <a:r>
              <a:rPr lang="en-US" dirty="0" smtClean="0">
                <a:solidFill>
                  <a:schemeClr val="bg1"/>
                </a:solidFill>
              </a:rPr>
              <a:t>condenser</a:t>
            </a:r>
            <a:r>
              <a:rPr lang="en-US" dirty="0" smtClean="0"/>
              <a:t>. </a:t>
            </a:r>
          </a:p>
          <a:p>
            <a:endParaRPr lang="en-US" dirty="0" smtClean="0"/>
          </a:p>
          <a:p>
            <a:r>
              <a:rPr lang="en-US" dirty="0" smtClean="0"/>
              <a:t>In the condenser, </a:t>
            </a:r>
            <a:r>
              <a:rPr lang="en-US" dirty="0" smtClean="0">
                <a:solidFill>
                  <a:schemeClr val="bg1"/>
                </a:solidFill>
              </a:rPr>
              <a:t>steam</a:t>
            </a:r>
            <a:r>
              <a:rPr lang="en-US" dirty="0" smtClean="0"/>
              <a:t> in the second loop is cooled when some of its remaining heat </a:t>
            </a:r>
            <a:r>
              <a:rPr lang="en-US" dirty="0" smtClean="0">
                <a:solidFill>
                  <a:schemeClr val="bg1"/>
                </a:solidFill>
              </a:rPr>
              <a:t>transfers</a:t>
            </a:r>
            <a:r>
              <a:rPr lang="en-US" dirty="0" smtClean="0"/>
              <a:t> to the water in the </a:t>
            </a:r>
            <a:r>
              <a:rPr lang="en-US" dirty="0" smtClean="0">
                <a:solidFill>
                  <a:schemeClr val="bg1"/>
                </a:solidFill>
              </a:rPr>
              <a:t>third</a:t>
            </a:r>
            <a:r>
              <a:rPr lang="en-US" dirty="0" smtClean="0"/>
              <a:t> loop. </a:t>
            </a:r>
          </a:p>
          <a:p>
            <a:endParaRPr lang="en-US" dirty="0" smtClean="0"/>
          </a:p>
          <a:p>
            <a:r>
              <a:rPr lang="en-US" dirty="0" smtClean="0"/>
              <a:t>When it is cooled, the </a:t>
            </a:r>
            <a:r>
              <a:rPr lang="en-US" dirty="0" smtClean="0">
                <a:solidFill>
                  <a:schemeClr val="bg1"/>
                </a:solidFill>
              </a:rPr>
              <a:t>steam</a:t>
            </a:r>
            <a:r>
              <a:rPr lang="en-US" dirty="0" smtClean="0"/>
              <a:t> changes from a gas back into a </a:t>
            </a:r>
            <a:r>
              <a:rPr lang="en-US" dirty="0" smtClean="0">
                <a:solidFill>
                  <a:schemeClr val="bg1"/>
                </a:solidFill>
              </a:rPr>
              <a:t>liquid</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cxnSp>
        <p:nvCxnSpPr>
          <p:cNvPr id="6" name="Straight Connector 5"/>
          <p:cNvCxnSpPr/>
          <p:nvPr/>
        </p:nvCxnSpPr>
        <p:spPr bwMode="auto">
          <a:xfrm>
            <a:off x="5058888" y="1983179"/>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099953" y="2266207"/>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734291" y="3429990"/>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439885" y="3428010"/>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250604" y="3129148"/>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077194" y="2901538"/>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361210" y="4391891"/>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948051" y="4366161"/>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440379" y="4102924"/>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859973" y="5080659"/>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838208" y="505690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 third loop contains cooling water drawn from the river. The purpose of the third loop is to remove </a:t>
            </a:r>
            <a:r>
              <a:rPr lang="en-US" dirty="0" smtClean="0">
                <a:solidFill>
                  <a:schemeClr val="bg1"/>
                </a:solidFill>
              </a:rPr>
              <a:t>heat </a:t>
            </a:r>
            <a:r>
              <a:rPr lang="en-US" dirty="0" smtClean="0"/>
              <a:t>from the steam in the </a:t>
            </a:r>
            <a:r>
              <a:rPr lang="en-US" dirty="0" smtClean="0">
                <a:solidFill>
                  <a:schemeClr val="bg1"/>
                </a:solidFill>
              </a:rPr>
              <a:t>second </a:t>
            </a:r>
            <a:r>
              <a:rPr lang="en-US" dirty="0" smtClean="0"/>
              <a:t>loop. </a:t>
            </a:r>
          </a:p>
          <a:p>
            <a:endParaRPr lang="en-US" dirty="0" smtClean="0"/>
          </a:p>
          <a:p>
            <a:r>
              <a:rPr lang="en-US" dirty="0" smtClean="0"/>
              <a:t>When the cooling water in the third loop passes through the </a:t>
            </a:r>
            <a:r>
              <a:rPr lang="en-US" dirty="0" smtClean="0">
                <a:solidFill>
                  <a:schemeClr val="bg1"/>
                </a:solidFill>
              </a:rPr>
              <a:t>condenser</a:t>
            </a:r>
            <a:r>
              <a:rPr lang="en-US" dirty="0" smtClean="0"/>
              <a:t>, it absorbs heat from the </a:t>
            </a:r>
            <a:r>
              <a:rPr lang="en-US" dirty="0" smtClean="0">
                <a:solidFill>
                  <a:schemeClr val="bg1"/>
                </a:solidFill>
              </a:rPr>
              <a:t>second </a:t>
            </a:r>
            <a:r>
              <a:rPr lang="en-US" dirty="0" smtClean="0"/>
              <a:t>loop. Water in the third loop is pumped to the </a:t>
            </a:r>
            <a:r>
              <a:rPr lang="en-US" dirty="0" smtClean="0">
                <a:solidFill>
                  <a:schemeClr val="bg1"/>
                </a:solidFill>
              </a:rPr>
              <a:t>cooling tower </a:t>
            </a:r>
            <a:r>
              <a:rPr lang="en-US" dirty="0" smtClean="0"/>
              <a:t>to have some of its heat removed.</a:t>
            </a:r>
          </a:p>
          <a:p>
            <a:pPr>
              <a:buNone/>
            </a:pPr>
            <a:endParaRPr lang="en-US" dirty="0" smtClean="0"/>
          </a:p>
          <a:p>
            <a:r>
              <a:rPr lang="en-US" dirty="0" smtClean="0"/>
              <a:t>Some of the water </a:t>
            </a:r>
            <a:r>
              <a:rPr lang="en-US" dirty="0" smtClean="0">
                <a:solidFill>
                  <a:schemeClr val="bg1"/>
                </a:solidFill>
              </a:rPr>
              <a:t>evaporates</a:t>
            </a:r>
            <a:r>
              <a:rPr lang="en-US" dirty="0" smtClean="0"/>
              <a:t> and leaves the cooling tower as </a:t>
            </a:r>
            <a:r>
              <a:rPr lang="en-US" dirty="0" smtClean="0">
                <a:solidFill>
                  <a:schemeClr val="bg1"/>
                </a:solidFill>
              </a:rPr>
              <a:t>water vapor. </a:t>
            </a:r>
            <a:r>
              <a:rPr lang="en-US" dirty="0" smtClean="0"/>
              <a:t>Some is cooled and returned to the </a:t>
            </a:r>
            <a:r>
              <a:rPr lang="en-US" dirty="0" smtClean="0">
                <a:solidFill>
                  <a:schemeClr val="bg1"/>
                </a:solidFill>
              </a:rPr>
              <a:t>river</a:t>
            </a:r>
            <a:r>
              <a:rPr lang="en-US" dirty="0" smtClean="0"/>
              <a:t>. Most is used again in the </a:t>
            </a:r>
            <a:r>
              <a:rPr lang="en-US" dirty="0" smtClean="0">
                <a:solidFill>
                  <a:schemeClr val="bg1"/>
                </a:solidFill>
              </a:rPr>
              <a:t>third </a:t>
            </a:r>
            <a:r>
              <a:rPr lang="en-US" dirty="0" smtClean="0"/>
              <a:t>loop.</a:t>
            </a:r>
          </a:p>
          <a:p>
            <a:endParaRPr lang="en-US" dirty="0" smtClean="0"/>
          </a:p>
          <a:p>
            <a:r>
              <a:rPr lang="en-US" dirty="0" smtClean="0"/>
              <a:t>A nuclear power plant’s </a:t>
            </a:r>
            <a:r>
              <a:rPr lang="en-US" dirty="0" smtClean="0">
                <a:solidFill>
                  <a:schemeClr val="bg1"/>
                </a:solidFill>
              </a:rPr>
              <a:t>control room </a:t>
            </a:r>
            <a:r>
              <a:rPr lang="en-US" dirty="0" smtClean="0"/>
              <a:t>is the “brain” of the electricity-producing plant.</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cxnSp>
        <p:nvCxnSpPr>
          <p:cNvPr id="6" name="Straight Connector 5"/>
          <p:cNvCxnSpPr/>
          <p:nvPr/>
        </p:nvCxnSpPr>
        <p:spPr bwMode="auto">
          <a:xfrm>
            <a:off x="2933204" y="2196935"/>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688280" y="2244436"/>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780811" y="2885703"/>
            <a:ext cx="1005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885704" y="3158836"/>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46265" y="3479469"/>
            <a:ext cx="66501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365660" y="347947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2565069" y="4096987"/>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7040088" y="407125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716981" y="4071257"/>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271388" y="440376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7396347" y="441564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798123" y="504503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095500" y="504305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Interactive Game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
        <p:nvSpPr>
          <p:cNvPr id="5" name="Content Placeholder 4"/>
          <p:cNvSpPr>
            <a:spLocks noGrp="1"/>
          </p:cNvSpPr>
          <p:nvPr>
            <p:ph idx="1"/>
          </p:nvPr>
        </p:nvSpPr>
        <p:spPr>
          <a:xfrm>
            <a:off x="2608844" y="2861644"/>
            <a:ext cx="3948538" cy="499072"/>
          </a:xfrm>
        </p:spPr>
        <p:txBody>
          <a:bodyPr/>
          <a:lstStyle/>
          <a:p>
            <a:pPr>
              <a:buNone/>
            </a:pPr>
            <a:r>
              <a:rPr lang="en-US" dirty="0" smtClean="0"/>
              <a:t>Play the game included on this disk to </a:t>
            </a:r>
          </a:p>
          <a:p>
            <a:pPr>
              <a:buNone/>
            </a:pPr>
            <a:endParaRPr lang="en-US" dirty="0" smtClean="0"/>
          </a:p>
          <a:p>
            <a:pPr algn="ctr">
              <a:buNone/>
            </a:pPr>
            <a:r>
              <a:rPr lang="en-US" sz="2800" b="1" dirty="0" smtClean="0"/>
              <a:t>Power It Up!</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BE3E"/>
                </a:solidFill>
              </a:rPr>
              <a:t>Advanced Student Assignment</a:t>
            </a:r>
            <a:endParaRPr lang="en-US" dirty="0">
              <a:solidFill>
                <a:srgbClr val="ECBE3E"/>
              </a:solidFill>
            </a:endParaRPr>
          </a:p>
        </p:txBody>
      </p:sp>
      <p:sp>
        <p:nvSpPr>
          <p:cNvPr id="3" name="Content Placeholder 2"/>
          <p:cNvSpPr>
            <a:spLocks noGrp="1"/>
          </p:cNvSpPr>
          <p:nvPr>
            <p:ph idx="1"/>
          </p:nvPr>
        </p:nvSpPr>
        <p:spPr/>
        <p:txBody>
          <a:bodyPr/>
          <a:lstStyle/>
          <a:p>
            <a:pPr>
              <a:buNone/>
            </a:pPr>
            <a:r>
              <a:rPr lang="en-US" dirty="0" smtClean="0"/>
              <a:t>This video clip shows how a nuclear power plant works</a:t>
            </a:r>
          </a:p>
          <a:p>
            <a:pPr>
              <a:buNone/>
            </a:pPr>
            <a:r>
              <a:rPr lang="en-US" dirty="0" smtClean="0">
                <a:hlinkClick r:id="rId3"/>
              </a:rPr>
              <a:t>http://www.youtube.com/watch?v=VJfIbBDR3e8</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This video clip says that nuclear energy is carbon free. What does that mean?</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pic>
        <p:nvPicPr>
          <p:cNvPr id="1026" name="Picture 2"/>
          <p:cNvPicPr>
            <a:picLocks noChangeAspect="1" noChangeArrowheads="1"/>
          </p:cNvPicPr>
          <p:nvPr/>
        </p:nvPicPr>
        <p:blipFill>
          <a:blip r:embed="rId4" cstate="screen"/>
          <a:srcRect/>
          <a:stretch>
            <a:fillRect/>
          </a:stretch>
        </p:blipFill>
        <p:spPr bwMode="auto">
          <a:xfrm>
            <a:off x="3038475" y="2614613"/>
            <a:ext cx="3067050" cy="162877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baffles</a:t>
            </a:r>
            <a:r>
              <a:rPr lang="en-US" dirty="0" smtClean="0"/>
              <a:t> – tiles inside the cooling tower at a nuclear power plant that slow the rate of water flow and provide area for cooling</a:t>
            </a:r>
          </a:p>
          <a:p>
            <a:pPr>
              <a:lnSpc>
                <a:spcPct val="113000"/>
              </a:lnSpc>
              <a:spcBef>
                <a:spcPts val="0"/>
              </a:spcBef>
              <a:spcAft>
                <a:spcPts val="1000"/>
              </a:spcAft>
            </a:pPr>
            <a:r>
              <a:rPr lang="en-US" b="1" dirty="0" smtClean="0"/>
              <a:t>boron</a:t>
            </a:r>
            <a:r>
              <a:rPr lang="en-US" dirty="0" smtClean="0"/>
              <a:t> – a non-metallic element used in the control rods and coolant water in nuclear reactors to absorb neutrons and, thus, help control the rate of fission; symbol is B </a:t>
            </a:r>
          </a:p>
          <a:p>
            <a:pPr>
              <a:lnSpc>
                <a:spcPct val="113000"/>
              </a:lnSpc>
              <a:spcBef>
                <a:spcPts val="0"/>
              </a:spcBef>
              <a:spcAft>
                <a:spcPts val="1000"/>
              </a:spcAft>
            </a:pPr>
            <a:r>
              <a:rPr lang="en-US" b="1" dirty="0" smtClean="0"/>
              <a:t>cadmium</a:t>
            </a:r>
            <a:r>
              <a:rPr lang="en-US" dirty="0" smtClean="0"/>
              <a:t> – a soft, bluish-white metallic element that is used in control rods in nuclear reactors to absorb neutrons and, thus, help control the rate of fission; symbol is </a:t>
            </a:r>
            <a:r>
              <a:rPr lang="en-US" dirty="0" err="1" smtClean="0"/>
              <a:t>Cd</a:t>
            </a:r>
            <a:r>
              <a:rPr lang="en-US" dirty="0" smtClean="0"/>
              <a:t>  </a:t>
            </a:r>
          </a:p>
          <a:p>
            <a:pPr>
              <a:lnSpc>
                <a:spcPct val="113000"/>
              </a:lnSpc>
              <a:spcBef>
                <a:spcPts val="0"/>
              </a:spcBef>
              <a:spcAft>
                <a:spcPts val="1000"/>
              </a:spcAft>
            </a:pPr>
            <a:r>
              <a:rPr lang="en-US" b="1" dirty="0" smtClean="0"/>
              <a:t>condenser</a:t>
            </a:r>
            <a:r>
              <a:rPr lang="en-US" dirty="0" smtClean="0"/>
              <a:t> – the equipment at a nuclear power plant that cools steam and turns it back into water </a:t>
            </a:r>
          </a:p>
          <a:p>
            <a:pPr>
              <a:lnSpc>
                <a:spcPct val="113000"/>
              </a:lnSpc>
              <a:spcBef>
                <a:spcPts val="0"/>
              </a:spcBef>
              <a:spcAft>
                <a:spcPts val="1000"/>
              </a:spcAft>
            </a:pPr>
            <a:r>
              <a:rPr lang="en-US" b="1" dirty="0" smtClean="0"/>
              <a:t>containment</a:t>
            </a:r>
            <a:r>
              <a:rPr lang="en-US" dirty="0" smtClean="0"/>
              <a:t> – the action of keeping something under control or within limits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8"/>
            <a:ext cx="8229600" cy="4311052"/>
          </a:xfrm>
        </p:spPr>
        <p:txBody>
          <a:bodyPr/>
          <a:lstStyle/>
          <a:p>
            <a:pPr marL="173736" indent="-173736">
              <a:lnSpc>
                <a:spcPct val="113000"/>
              </a:lnSpc>
              <a:spcBef>
                <a:spcPts val="0"/>
              </a:spcBef>
              <a:spcAft>
                <a:spcPts val="1000"/>
              </a:spcAft>
            </a:pPr>
            <a:r>
              <a:rPr lang="en-US" b="1" dirty="0" smtClean="0"/>
              <a:t>containment building</a:t>
            </a:r>
            <a:r>
              <a:rPr lang="en-US" dirty="0" smtClean="0"/>
              <a:t> – a large building of steel-reinforced concrete that surrounds and protects the reactor and also protects the environment </a:t>
            </a:r>
          </a:p>
          <a:p>
            <a:pPr marL="173736" indent="-173736">
              <a:lnSpc>
                <a:spcPct val="113000"/>
              </a:lnSpc>
              <a:spcBef>
                <a:spcPts val="0"/>
              </a:spcBef>
              <a:spcAft>
                <a:spcPts val="1000"/>
              </a:spcAft>
            </a:pPr>
            <a:r>
              <a:rPr lang="en-US" b="1" dirty="0" smtClean="0"/>
              <a:t>control </a:t>
            </a:r>
            <a:r>
              <a:rPr lang="en-US" b="1" smtClean="0"/>
              <a:t>rods</a:t>
            </a:r>
            <a:r>
              <a:rPr lang="en-US" smtClean="0"/>
              <a:t> – devices </a:t>
            </a:r>
            <a:r>
              <a:rPr lang="en-US" dirty="0"/>
              <a:t>that can be pulled out of and inserted into the reactor core to absorb </a:t>
            </a:r>
            <a:r>
              <a:rPr lang="en-US" dirty="0" smtClean="0"/>
              <a:t>neutrons and </a:t>
            </a:r>
            <a:r>
              <a:rPr lang="en-US" dirty="0"/>
              <a:t>regulate the chain reaction; used to control the speed of a chain </a:t>
            </a:r>
            <a:r>
              <a:rPr lang="en-US" dirty="0" smtClean="0"/>
              <a:t>reaction</a:t>
            </a:r>
          </a:p>
          <a:p>
            <a:pPr marL="173736" indent="-173736">
              <a:lnSpc>
                <a:spcPct val="113000"/>
              </a:lnSpc>
              <a:spcBef>
                <a:spcPts val="0"/>
              </a:spcBef>
              <a:spcAft>
                <a:spcPts val="1000"/>
              </a:spcAft>
            </a:pPr>
            <a:r>
              <a:rPr lang="en-US" b="1" dirty="0" smtClean="0"/>
              <a:t>coolant</a:t>
            </a:r>
            <a:r>
              <a:rPr lang="en-US" dirty="0" smtClean="0"/>
              <a:t> – a substance used for cooling </a:t>
            </a:r>
          </a:p>
          <a:p>
            <a:pPr marL="173736" indent="-173736">
              <a:lnSpc>
                <a:spcPct val="113000"/>
              </a:lnSpc>
              <a:spcBef>
                <a:spcPts val="0"/>
              </a:spcBef>
              <a:spcAft>
                <a:spcPts val="1000"/>
              </a:spcAft>
            </a:pPr>
            <a:r>
              <a:rPr lang="en-US" b="1" dirty="0" smtClean="0"/>
              <a:t>coolant/moderator</a:t>
            </a:r>
            <a:r>
              <a:rPr lang="en-US" dirty="0" smtClean="0"/>
              <a:t> – a substance used to cool the reactor and to slow neutrons. In most nuclear power plants, water is used to keep the reactor from getting too hot and also slow the neutrons down so they are more likely to cause uranium-235 atoms to fission. </a:t>
            </a:r>
          </a:p>
          <a:p>
            <a:pPr marL="173736" indent="-173736">
              <a:lnSpc>
                <a:spcPct val="113000"/>
              </a:lnSpc>
              <a:spcBef>
                <a:spcPts val="0"/>
              </a:spcBef>
              <a:spcAft>
                <a:spcPts val="1000"/>
              </a:spcAft>
            </a:pPr>
            <a:r>
              <a:rPr lang="en-US" b="1" dirty="0" smtClean="0"/>
              <a:t>cooling tower </a:t>
            </a:r>
            <a:r>
              <a:rPr lang="en-US" dirty="0" smtClean="0"/>
              <a:t>– a structure in a nuclear power plant used to remove heat from cooling water; prevents thermal pollution of lakes and rivers </a:t>
            </a:r>
          </a:p>
          <a:p>
            <a:pPr marL="0" indent="0"/>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b="1" dirty="0" smtClean="0"/>
              <a:t>fuel assembly – </a:t>
            </a:r>
            <a:r>
              <a:rPr lang="en-US" dirty="0" smtClean="0"/>
              <a:t>structure containing fuel rods that hold stacked uranium pellets; bundles of fuel rods that are loaded in the reactor core</a:t>
            </a:r>
          </a:p>
          <a:p>
            <a:endParaRPr lang="en-US" sz="900" dirty="0" smtClean="0"/>
          </a:p>
          <a:p>
            <a:r>
              <a:rPr lang="en-US" b="1" dirty="0" smtClean="0"/>
              <a:t>generator</a:t>
            </a:r>
            <a:r>
              <a:rPr lang="en-US" dirty="0" smtClean="0"/>
              <a:t> – a machine that makes electricity </a:t>
            </a:r>
          </a:p>
          <a:p>
            <a:endParaRPr lang="en-US" sz="800" dirty="0" smtClean="0"/>
          </a:p>
          <a:p>
            <a:pPr>
              <a:lnSpc>
                <a:spcPct val="113000"/>
              </a:lnSpc>
              <a:spcBef>
                <a:spcPts val="0"/>
              </a:spcBef>
              <a:spcAft>
                <a:spcPts val="1000"/>
              </a:spcAft>
            </a:pPr>
            <a:r>
              <a:rPr lang="en-US" b="1" dirty="0" smtClean="0"/>
              <a:t>heat transfer</a:t>
            </a:r>
            <a:r>
              <a:rPr lang="en-US" dirty="0" smtClean="0"/>
              <a:t> – the movement of heat from a hotter object to a cooler object; the transfer can be made by conduction, convection, or radiation</a:t>
            </a:r>
          </a:p>
          <a:p>
            <a:pPr>
              <a:lnSpc>
                <a:spcPct val="113000"/>
              </a:lnSpc>
              <a:spcBef>
                <a:spcPts val="0"/>
              </a:spcBef>
              <a:spcAft>
                <a:spcPts val="1000"/>
              </a:spcAft>
            </a:pPr>
            <a:r>
              <a:rPr lang="en-US" b="1" dirty="0" smtClean="0"/>
              <a:t>moderator</a:t>
            </a:r>
            <a:r>
              <a:rPr lang="en-US" dirty="0" smtClean="0"/>
              <a:t> – a substance that slows neutrons down in the reactor so they are more likely to cause uranium atoms to fission. In U.S. reactors, the moderator is water.</a:t>
            </a:r>
          </a:p>
          <a:p>
            <a:pPr>
              <a:lnSpc>
                <a:spcPct val="113000"/>
              </a:lnSpc>
              <a:spcBef>
                <a:spcPts val="0"/>
              </a:spcBef>
              <a:spcAft>
                <a:spcPts val="1000"/>
              </a:spcAft>
            </a:pPr>
            <a:r>
              <a:rPr lang="en-US" b="1" dirty="0" smtClean="0"/>
              <a:t>pressure</a:t>
            </a:r>
            <a:r>
              <a:rPr lang="en-US" dirty="0" smtClean="0"/>
              <a:t> – the effect of a force applied to a surface. Keeping water under pressure in the reactor of a pressurized water reactor means the water can be heated to a temperature greater than 100</a:t>
            </a:r>
            <a:r>
              <a:rPr lang="en-US" baseline="30000" dirty="0" smtClean="0"/>
              <a:t>o</a:t>
            </a:r>
            <a:r>
              <a:rPr lang="en-US" dirty="0" smtClean="0"/>
              <a:t>C or 212</a:t>
            </a:r>
            <a:r>
              <a:rPr lang="en-US" baseline="30000" dirty="0" smtClean="0"/>
              <a:t>o</a:t>
            </a:r>
            <a:r>
              <a:rPr lang="en-US" dirty="0" smtClean="0"/>
              <a:t>F without boiling.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pressure vessel </a:t>
            </a:r>
            <a:r>
              <a:rPr lang="en-US" dirty="0" smtClean="0"/>
              <a:t>– an extremely strong steel container that surrounds the core of the nuclear reactor; may also be called the reactor vessel </a:t>
            </a:r>
          </a:p>
          <a:p>
            <a:pPr>
              <a:lnSpc>
                <a:spcPct val="113000"/>
              </a:lnSpc>
              <a:spcBef>
                <a:spcPts val="0"/>
              </a:spcBef>
              <a:spcAft>
                <a:spcPts val="1000"/>
              </a:spcAft>
            </a:pPr>
            <a:r>
              <a:rPr lang="en-US" b="1" dirty="0" smtClean="0"/>
              <a:t>pressurized water reactor (PWR)</a:t>
            </a:r>
            <a:r>
              <a:rPr lang="en-US" dirty="0" smtClean="0"/>
              <a:t> – a type of nuclear reactor in which water is kept under pressure in the reactor core so that the water can be heated to a temperature greater than 100</a:t>
            </a:r>
            <a:r>
              <a:rPr lang="en-US" baseline="30000" dirty="0" smtClean="0"/>
              <a:t>o</a:t>
            </a:r>
            <a:r>
              <a:rPr lang="en-US" dirty="0" smtClean="0"/>
              <a:t>C or 212</a:t>
            </a:r>
            <a:r>
              <a:rPr lang="en-US" baseline="30000" dirty="0" smtClean="0"/>
              <a:t>o</a:t>
            </a:r>
            <a:r>
              <a:rPr lang="en-US" dirty="0" smtClean="0"/>
              <a:t>F without boiling </a:t>
            </a:r>
          </a:p>
          <a:p>
            <a:pPr>
              <a:lnSpc>
                <a:spcPct val="113000"/>
              </a:lnSpc>
              <a:spcBef>
                <a:spcPts val="0"/>
              </a:spcBef>
              <a:spcAft>
                <a:spcPts val="1000"/>
              </a:spcAft>
            </a:pPr>
            <a:r>
              <a:rPr lang="en-US" b="1" dirty="0" smtClean="0"/>
              <a:t>reactor</a:t>
            </a:r>
            <a:r>
              <a:rPr lang="en-US" dirty="0" smtClean="0"/>
              <a:t> – the part of a nuclear power plant where fission takes place </a:t>
            </a:r>
          </a:p>
          <a:p>
            <a:pPr>
              <a:lnSpc>
                <a:spcPct val="113000"/>
              </a:lnSpc>
              <a:spcBef>
                <a:spcPts val="0"/>
              </a:spcBef>
              <a:spcAft>
                <a:spcPts val="1000"/>
              </a:spcAft>
            </a:pPr>
            <a:r>
              <a:rPr lang="en-US" b="1" dirty="0" smtClean="0"/>
              <a:t>steam-generator</a:t>
            </a:r>
            <a:r>
              <a:rPr lang="en-US" dirty="0" smtClean="0"/>
              <a:t> – a machine that uses heat in a power plant to produce steam to turn turbines </a:t>
            </a:r>
          </a:p>
          <a:p>
            <a:pPr>
              <a:lnSpc>
                <a:spcPct val="113000"/>
              </a:lnSpc>
              <a:spcBef>
                <a:spcPts val="0"/>
              </a:spcBef>
              <a:spcAft>
                <a:spcPts val="1000"/>
              </a:spcAft>
            </a:pPr>
            <a:r>
              <a:rPr lang="en-US" b="1" dirty="0" smtClean="0"/>
              <a:t>thermodynamics</a:t>
            </a:r>
            <a:r>
              <a:rPr lang="en-US" dirty="0" smtClean="0"/>
              <a:t> – the science of the way heat transfers or moves </a:t>
            </a:r>
          </a:p>
          <a:p>
            <a:pPr>
              <a:lnSpc>
                <a:spcPct val="113000"/>
              </a:lnSpc>
              <a:spcBef>
                <a:spcPts val="0"/>
              </a:spcBef>
              <a:spcAft>
                <a:spcPts val="1000"/>
              </a:spcAft>
            </a:pPr>
            <a:r>
              <a:rPr lang="en-US" b="1" dirty="0" smtClean="0"/>
              <a:t>turbine</a:t>
            </a:r>
            <a:r>
              <a:rPr lang="en-US" dirty="0" smtClean="0"/>
              <a:t> - a wheel with many blades that are spun and connected to a generator to make electricity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28</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 Two main types of nuclear power plants</a:t>
            </a:r>
            <a:endParaRPr lang="en-US" dirty="0"/>
          </a:p>
        </p:txBody>
      </p:sp>
      <p:sp>
        <p:nvSpPr>
          <p:cNvPr id="3" name="Content Placeholder 2"/>
          <p:cNvSpPr>
            <a:spLocks noGrp="1"/>
          </p:cNvSpPr>
          <p:nvPr>
            <p:ph idx="1"/>
          </p:nvPr>
        </p:nvSpPr>
        <p:spPr>
          <a:xfrm>
            <a:off x="296883" y="1769267"/>
            <a:ext cx="4108862" cy="4441681"/>
          </a:xfrm>
        </p:spPr>
        <p:txBody>
          <a:bodyPr/>
          <a:lstStyle/>
          <a:p>
            <a:pPr>
              <a:buNone/>
            </a:pPr>
            <a:r>
              <a:rPr lang="en-US" sz="2000" b="1" dirty="0" smtClean="0"/>
              <a:t>Boiling Water Reactor (BWR)</a:t>
            </a:r>
          </a:p>
          <a:p>
            <a:r>
              <a:rPr lang="en-US" sz="2000" dirty="0" smtClean="0"/>
              <a:t>The reactor water boils to produce steam. Control rods enter from bottom.</a:t>
            </a:r>
          </a:p>
          <a:p>
            <a:endParaRPr lang="en-US" dirty="0" smtClean="0"/>
          </a:p>
          <a:p>
            <a:endParaRPr lang="en-US" dirty="0" smtClean="0"/>
          </a:p>
          <a:p>
            <a:pPr>
              <a:buNone/>
            </a:pPr>
            <a:r>
              <a:rPr lang="en-US" sz="2000" b="1" dirty="0" smtClean="0"/>
              <a:t>Pressurized Water Reactor (PWR)</a:t>
            </a:r>
          </a:p>
          <a:p>
            <a:r>
              <a:rPr lang="en-US" sz="2000" dirty="0" smtClean="0"/>
              <a:t>The reactor water is under pressure and does not boil.</a:t>
            </a:r>
          </a:p>
          <a:p>
            <a:r>
              <a:rPr lang="en-US" sz="2000" dirty="0" smtClean="0"/>
              <a:t>Water from the reactor heats pipes in a steam generator. Water that is turned into steam never mixes with the water in the first loop.</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29</a:t>
            </a:fld>
            <a:endParaRPr lang="en-US" sz="1200" dirty="0">
              <a:solidFill>
                <a:schemeClr val="tx1"/>
              </a:solidFill>
            </a:endParaRPr>
          </a:p>
        </p:txBody>
      </p:sp>
      <p:pic>
        <p:nvPicPr>
          <p:cNvPr id="2052" name="Picture 4"/>
          <p:cNvPicPr>
            <a:picLocks noChangeAspect="1" noChangeArrowheads="1"/>
          </p:cNvPicPr>
          <p:nvPr/>
        </p:nvPicPr>
        <p:blipFill>
          <a:blip r:embed="rId3" cstate="screen"/>
          <a:srcRect/>
          <a:stretch>
            <a:fillRect/>
          </a:stretch>
        </p:blipFill>
        <p:spPr bwMode="auto">
          <a:xfrm>
            <a:off x="4555923" y="3990108"/>
            <a:ext cx="4318748" cy="2185061"/>
          </a:xfrm>
          <a:prstGeom prst="rect">
            <a:avLst/>
          </a:prstGeom>
          <a:noFill/>
          <a:ln w="9525">
            <a:noFill/>
            <a:miter lim="800000"/>
            <a:headEnd/>
            <a:tailEnd/>
          </a:ln>
          <a:effectLst>
            <a:outerShdw blurRad="787400" dist="50800" dir="5400000" algn="ctr" rotWithShape="0">
              <a:srgbClr val="000000">
                <a:alpha val="43137"/>
              </a:srgbClr>
            </a:outerShdw>
          </a:effectLst>
        </p:spPr>
      </p:pic>
      <p:pic>
        <p:nvPicPr>
          <p:cNvPr id="1026" name="Picture 2"/>
          <p:cNvPicPr>
            <a:picLocks noChangeAspect="1" noChangeArrowheads="1"/>
          </p:cNvPicPr>
          <p:nvPr/>
        </p:nvPicPr>
        <p:blipFill>
          <a:blip r:embed="rId4"/>
          <a:srcRect/>
          <a:stretch>
            <a:fillRect/>
          </a:stretch>
        </p:blipFill>
        <p:spPr bwMode="auto">
          <a:xfrm>
            <a:off x="4571999" y="1365662"/>
            <a:ext cx="4265403" cy="2410691"/>
          </a:xfrm>
          <a:prstGeom prst="rect">
            <a:avLst/>
          </a:prstGeom>
          <a:noFill/>
          <a:ln w="9525">
            <a:noFill/>
            <a:miter lim="800000"/>
            <a:headEnd/>
            <a:tailEnd/>
          </a:ln>
          <a:effectLst>
            <a:outerShdw blurRad="787400" dist="50800" dir="5400000" algn="ctr"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to electricity</a:t>
            </a:r>
            <a:endParaRPr lang="en-US" dirty="0"/>
          </a:p>
        </p:txBody>
      </p:sp>
      <p:sp>
        <p:nvSpPr>
          <p:cNvPr id="3" name="Content Placeholder 2"/>
          <p:cNvSpPr>
            <a:spLocks noGrp="1"/>
          </p:cNvSpPr>
          <p:nvPr>
            <p:ph idx="1"/>
          </p:nvPr>
        </p:nvSpPr>
        <p:spPr>
          <a:xfrm>
            <a:off x="457200" y="1544638"/>
            <a:ext cx="8229600" cy="1531071"/>
          </a:xfrm>
        </p:spPr>
        <p:txBody>
          <a:bodyPr/>
          <a:lstStyle/>
          <a:p>
            <a:endParaRPr lang="en-US" dirty="0" smtClean="0"/>
          </a:p>
          <a:p>
            <a:pPr>
              <a:buNone/>
            </a:pPr>
            <a:r>
              <a:rPr lang="en-US" sz="2000" dirty="0" smtClean="0"/>
              <a:t>A nuclear reactor is a water heater. Your water heater at home may use electricity or natural gas to heat water. A nuclear reactor uses fissioning uranium-235 atoms to heat water.  Water is converted to steam. The steam turns turbines that drive generators to produce electricity.</a:t>
            </a:r>
          </a:p>
          <a:p>
            <a:pPr>
              <a:buNone/>
            </a:pPr>
            <a:endParaRPr lang="en-US" sz="2000"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5" name="Picture 2"/>
          <p:cNvPicPr>
            <a:picLocks noChangeAspect="1" noChangeArrowheads="1"/>
          </p:cNvPicPr>
          <p:nvPr/>
        </p:nvPicPr>
        <p:blipFill>
          <a:blip r:embed="rId3" cstate="screen"/>
          <a:srcRect/>
          <a:stretch>
            <a:fillRect/>
          </a:stretch>
        </p:blipFill>
        <p:spPr bwMode="auto">
          <a:xfrm>
            <a:off x="2043270" y="3336964"/>
            <a:ext cx="5046987" cy="291310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water reactor</a:t>
            </a:r>
            <a:endParaRPr lang="en-US" dirty="0"/>
          </a:p>
        </p:txBody>
      </p:sp>
      <p:sp>
        <p:nvSpPr>
          <p:cNvPr id="3" name="Content Placeholder 2"/>
          <p:cNvSpPr>
            <a:spLocks noGrp="1"/>
          </p:cNvSpPr>
          <p:nvPr>
            <p:ph idx="1"/>
          </p:nvPr>
        </p:nvSpPr>
        <p:spPr>
          <a:xfrm>
            <a:off x="457200" y="1508166"/>
            <a:ext cx="8229600" cy="4270334"/>
          </a:xfrm>
        </p:spPr>
        <p:txBody>
          <a:bodyPr/>
          <a:lstStyle/>
          <a:p>
            <a:pPr>
              <a:buNone/>
            </a:pPr>
            <a:r>
              <a:rPr lang="en-US" sz="2000" dirty="0" smtClean="0"/>
              <a:t>The steam rises to the top of the pressure vessel and is sent to the generator to turn the turbine.</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30</a:t>
            </a:fld>
            <a:endParaRPr lang="en-US" sz="1200" dirty="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740217" y="2193938"/>
            <a:ext cx="7663563" cy="4331241"/>
          </a:xfrm>
          <a:prstGeom prst="rect">
            <a:avLst/>
          </a:prstGeom>
          <a:noFill/>
          <a:ln w="9525">
            <a:noFill/>
            <a:miter lim="800000"/>
            <a:headEnd/>
            <a:tailEnd/>
          </a:ln>
          <a:effectLst>
            <a:outerShdw blurRad="787400" dist="50800" dir="5400000" algn="ctr"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Pressurized water reactor</a:t>
            </a:r>
            <a:endParaRPr lang="en-US" dirty="0"/>
          </a:p>
        </p:txBody>
      </p:sp>
      <p:sp>
        <p:nvSpPr>
          <p:cNvPr id="3" name="Content Placeholder 2"/>
          <p:cNvSpPr>
            <a:spLocks noGrp="1"/>
          </p:cNvSpPr>
          <p:nvPr>
            <p:ph idx="1"/>
          </p:nvPr>
        </p:nvSpPr>
        <p:spPr/>
        <p:txBody>
          <a:bodyPr/>
          <a:lstStyle/>
          <a:p>
            <a:pPr>
              <a:buNone/>
            </a:pPr>
            <a:r>
              <a:rPr lang="en-US" sz="2000" dirty="0" smtClean="0"/>
              <a:t>The steam to run the turbine is produced in a steam generator.</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2052" name="Picture 4"/>
          <p:cNvPicPr>
            <a:picLocks noChangeAspect="1" noChangeArrowheads="1"/>
          </p:cNvPicPr>
          <p:nvPr/>
        </p:nvPicPr>
        <p:blipFill>
          <a:blip r:embed="rId3" cstate="screen"/>
          <a:srcRect/>
          <a:stretch>
            <a:fillRect/>
          </a:stretch>
        </p:blipFill>
        <p:spPr bwMode="auto">
          <a:xfrm>
            <a:off x="589961" y="2249376"/>
            <a:ext cx="7964078" cy="4029408"/>
          </a:xfrm>
          <a:prstGeom prst="rect">
            <a:avLst/>
          </a:prstGeom>
          <a:noFill/>
          <a:ln w="9525">
            <a:noFill/>
            <a:miter lim="800000"/>
            <a:headEnd/>
            <a:tailEnd/>
          </a:ln>
          <a:effectLst>
            <a:outerShdw blurRad="7874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containment building houses the reactor.</a:t>
            </a:r>
            <a:endParaRPr lang="en-US" dirty="0"/>
          </a:p>
        </p:txBody>
      </p:sp>
      <p:sp>
        <p:nvSpPr>
          <p:cNvPr id="3" name="Content Placeholder 2"/>
          <p:cNvSpPr>
            <a:spLocks noGrp="1"/>
          </p:cNvSpPr>
          <p:nvPr>
            <p:ph idx="1"/>
          </p:nvPr>
        </p:nvSpPr>
        <p:spPr>
          <a:xfrm>
            <a:off x="629392" y="1709738"/>
            <a:ext cx="2707574" cy="356568"/>
          </a:xfrm>
        </p:spPr>
        <p:txBody>
          <a:bodyPr/>
          <a:lstStyle/>
          <a:p>
            <a:pPr>
              <a:buNone/>
            </a:pPr>
            <a:r>
              <a:rPr lang="en-US" sz="2000" b="1" dirty="0" smtClean="0"/>
              <a:t>Containment building</a:t>
            </a:r>
            <a:r>
              <a:rPr lang="en-US" sz="2000" dirty="0" smtClean="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l="1260" t="2415" b="2415"/>
          <a:stretch>
            <a:fillRect/>
          </a:stretch>
        </p:blipFill>
        <p:spPr bwMode="auto">
          <a:xfrm>
            <a:off x="1677621" y="2532235"/>
            <a:ext cx="7162723" cy="3602192"/>
          </a:xfrm>
          <a:prstGeom prst="rect">
            <a:avLst/>
          </a:prstGeom>
          <a:noFill/>
          <a:ln w="9525">
            <a:noFill/>
            <a:miter lim="800000"/>
            <a:headEnd/>
            <a:tailEnd/>
          </a:ln>
          <a:effectLst>
            <a:outerShdw blurRad="571500" dist="50800" dir="5400000" algn="ctr" rotWithShape="0">
              <a:srgbClr val="000000">
                <a:alpha val="43137"/>
              </a:srgbClr>
            </a:outerShdw>
          </a:effectLst>
        </p:spPr>
      </p:pic>
      <p:sp>
        <p:nvSpPr>
          <p:cNvPr id="6" name="TextBox 5"/>
          <p:cNvSpPr txBox="1"/>
          <p:nvPr/>
        </p:nvSpPr>
        <p:spPr>
          <a:xfrm>
            <a:off x="154379" y="4298869"/>
            <a:ext cx="1567543" cy="646331"/>
          </a:xfrm>
          <a:prstGeom prst="rect">
            <a:avLst/>
          </a:prstGeom>
          <a:noFill/>
        </p:spPr>
        <p:txBody>
          <a:bodyPr wrap="square" rtlCol="0">
            <a:spAutoFit/>
          </a:bodyPr>
          <a:lstStyle/>
          <a:p>
            <a:r>
              <a:rPr lang="en-US" sz="1800" b="1" dirty="0" smtClean="0"/>
              <a:t>Pressure vessel</a:t>
            </a:r>
            <a:endParaRPr lang="en-US" sz="1800" b="1" dirty="0"/>
          </a:p>
        </p:txBody>
      </p:sp>
      <p:cxnSp>
        <p:nvCxnSpPr>
          <p:cNvPr id="13" name="Straight Arrow Connector 12"/>
          <p:cNvCxnSpPr/>
          <p:nvPr/>
        </p:nvCxnSpPr>
        <p:spPr bwMode="auto">
          <a:xfrm rot="16200000" flipH="1">
            <a:off x="2743200" y="2256311"/>
            <a:ext cx="486889" cy="11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1104405" y="4764475"/>
            <a:ext cx="1080655"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pressure vessel surrounds the reactor core.</a:t>
            </a:r>
            <a:endParaRPr lang="en-US" dirty="0"/>
          </a:p>
        </p:txBody>
      </p:sp>
      <p:sp>
        <p:nvSpPr>
          <p:cNvPr id="3" name="Content Placeholder 2"/>
          <p:cNvSpPr>
            <a:spLocks noGrp="1"/>
          </p:cNvSpPr>
          <p:nvPr>
            <p:ph idx="1"/>
          </p:nvPr>
        </p:nvSpPr>
        <p:spPr>
          <a:xfrm>
            <a:off x="457200" y="1624136"/>
            <a:ext cx="4114800" cy="2223469"/>
          </a:xfrm>
        </p:spPr>
        <p:txBody>
          <a:bodyPr/>
          <a:lstStyle/>
          <a:p>
            <a:pPr>
              <a:buNone/>
            </a:pPr>
            <a:r>
              <a:rPr lang="en-US" sz="2000" dirty="0" smtClean="0"/>
              <a:t>Within the pressure vessel are the uranium </a:t>
            </a:r>
            <a:r>
              <a:rPr lang="en-US" sz="2000" b="1" dirty="0" smtClean="0"/>
              <a:t>fuel assemblies </a:t>
            </a:r>
            <a:r>
              <a:rPr lang="en-US" sz="2000" dirty="0" smtClean="0"/>
              <a:t>and the </a:t>
            </a:r>
            <a:r>
              <a:rPr lang="en-US" sz="2000" b="1" dirty="0" smtClean="0"/>
              <a:t>control rods</a:t>
            </a:r>
            <a:r>
              <a:rPr lang="en-US" sz="2000" dirty="0" smtClean="0"/>
              <a:t>. Altogether they form the </a:t>
            </a:r>
            <a:r>
              <a:rPr lang="en-US" sz="2000" b="1" dirty="0" smtClean="0"/>
              <a:t>nuclear core.</a:t>
            </a:r>
          </a:p>
          <a:p>
            <a:pPr>
              <a:buNone/>
            </a:pPr>
            <a:r>
              <a:rPr lang="en-US" sz="2000" dirty="0" smtClean="0"/>
              <a:t>The </a:t>
            </a:r>
            <a:r>
              <a:rPr lang="en-US" sz="2000" b="1" dirty="0" smtClean="0"/>
              <a:t>coolant water </a:t>
            </a:r>
            <a:r>
              <a:rPr lang="en-US" sz="2000" dirty="0" smtClean="0"/>
              <a:t>fills the entire vessel and the loop.</a:t>
            </a:r>
          </a:p>
          <a:p>
            <a:pPr>
              <a:buNone/>
            </a:pPr>
            <a:endParaRPr lang="en-US" sz="2000"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pic>
        <p:nvPicPr>
          <p:cNvPr id="1029" name="Picture 5"/>
          <p:cNvPicPr>
            <a:picLocks noChangeAspect="1" noChangeArrowheads="1"/>
          </p:cNvPicPr>
          <p:nvPr/>
        </p:nvPicPr>
        <p:blipFill>
          <a:blip r:embed="rId3" cstate="screen"/>
          <a:srcRect/>
          <a:stretch>
            <a:fillRect/>
          </a:stretch>
        </p:blipFill>
        <p:spPr bwMode="auto">
          <a:xfrm>
            <a:off x="4813301" y="1564026"/>
            <a:ext cx="3378200" cy="4597061"/>
          </a:xfrm>
          <a:prstGeom prst="rect">
            <a:avLst/>
          </a:prstGeom>
          <a:noFill/>
          <a:ln w="9525">
            <a:noFill/>
            <a:miter lim="800000"/>
            <a:headEnd/>
            <a:tailEnd/>
          </a:ln>
        </p:spPr>
      </p:pic>
      <p:sp>
        <p:nvSpPr>
          <p:cNvPr id="7" name="Rectangle 6"/>
          <p:cNvSpPr/>
          <p:nvPr/>
        </p:nvSpPr>
        <p:spPr>
          <a:xfrm>
            <a:off x="2520784" y="4801337"/>
            <a:ext cx="2039341" cy="400110"/>
          </a:xfrm>
          <a:prstGeom prst="rect">
            <a:avLst/>
          </a:prstGeom>
        </p:spPr>
        <p:txBody>
          <a:bodyPr wrap="none">
            <a:spAutoFit/>
          </a:bodyPr>
          <a:lstStyle/>
          <a:p>
            <a:r>
              <a:rPr lang="en-US" sz="2000" dirty="0" smtClean="0"/>
              <a:t>Fuel assemblies</a:t>
            </a:r>
            <a:endParaRPr lang="en-US" sz="2000" dirty="0"/>
          </a:p>
        </p:txBody>
      </p:sp>
      <p:sp>
        <p:nvSpPr>
          <p:cNvPr id="10" name="TextBox 9"/>
          <p:cNvSpPr txBox="1"/>
          <p:nvPr/>
        </p:nvSpPr>
        <p:spPr>
          <a:xfrm>
            <a:off x="2422566" y="5474525"/>
            <a:ext cx="1781299" cy="400110"/>
          </a:xfrm>
          <a:prstGeom prst="rect">
            <a:avLst/>
          </a:prstGeom>
          <a:noFill/>
        </p:spPr>
        <p:txBody>
          <a:bodyPr wrap="square" rtlCol="0">
            <a:spAutoFit/>
          </a:bodyPr>
          <a:lstStyle/>
          <a:p>
            <a:r>
              <a:rPr lang="en-US" sz="2000" dirty="0" smtClean="0"/>
              <a:t>Coolant water</a:t>
            </a:r>
            <a:endParaRPr lang="en-US" sz="2000" dirty="0"/>
          </a:p>
        </p:txBody>
      </p:sp>
      <p:cxnSp>
        <p:nvCxnSpPr>
          <p:cNvPr id="12" name="Curved Connector 11"/>
          <p:cNvCxnSpPr/>
          <p:nvPr/>
        </p:nvCxnSpPr>
        <p:spPr bwMode="auto">
          <a:xfrm flipV="1">
            <a:off x="4063835" y="5130140"/>
            <a:ext cx="1527340" cy="41563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2149434" y="4049486"/>
            <a:ext cx="2648197" cy="400110"/>
          </a:xfrm>
          <a:prstGeom prst="rect">
            <a:avLst/>
          </a:prstGeom>
          <a:noFill/>
        </p:spPr>
        <p:txBody>
          <a:bodyPr wrap="square" rtlCol="0">
            <a:spAutoFit/>
          </a:bodyPr>
          <a:lstStyle/>
          <a:p>
            <a:r>
              <a:rPr lang="en-US" sz="2000" dirty="0" smtClean="0"/>
              <a:t>Control rods</a:t>
            </a:r>
            <a:endParaRPr lang="en-US" sz="2000" dirty="0"/>
          </a:p>
        </p:txBody>
      </p:sp>
      <p:cxnSp>
        <p:nvCxnSpPr>
          <p:cNvPr id="14" name="Straight Arrow Connector 13"/>
          <p:cNvCxnSpPr/>
          <p:nvPr/>
        </p:nvCxnSpPr>
        <p:spPr bwMode="auto">
          <a:xfrm flipV="1">
            <a:off x="3752603" y="3883231"/>
            <a:ext cx="1888176" cy="3087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stCxn id="7" idx="3"/>
          </p:cNvCxnSpPr>
          <p:nvPr/>
        </p:nvCxnSpPr>
        <p:spPr bwMode="auto">
          <a:xfrm flipV="1">
            <a:off x="4560125" y="4619501"/>
            <a:ext cx="1104405" cy="38189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2341220"/>
            <a:ext cx="3157538" cy="421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1573" y="0"/>
            <a:ext cx="8220854" cy="1379538"/>
          </a:xfrm>
        </p:spPr>
        <p:txBody>
          <a:bodyPr/>
          <a:lstStyle/>
          <a:p>
            <a:r>
              <a:rPr lang="en-US" sz="2400" dirty="0" smtClean="0"/>
              <a:t>This is where fission happens!</a:t>
            </a:r>
            <a:endParaRPr lang="en-US" dirty="0"/>
          </a:p>
        </p:txBody>
      </p:sp>
      <p:sp>
        <p:nvSpPr>
          <p:cNvPr id="3" name="Content Placeholder 2"/>
          <p:cNvSpPr>
            <a:spLocks noGrp="1"/>
          </p:cNvSpPr>
          <p:nvPr>
            <p:ph idx="1"/>
          </p:nvPr>
        </p:nvSpPr>
        <p:spPr>
          <a:xfrm>
            <a:off x="457200" y="1709737"/>
            <a:ext cx="4114800" cy="1472850"/>
          </a:xfrm>
        </p:spPr>
        <p:txBody>
          <a:bodyPr/>
          <a:lstStyle/>
          <a:p>
            <a:pPr>
              <a:buNone/>
            </a:pPr>
            <a:r>
              <a:rPr lang="en-US" sz="2000" dirty="0" smtClean="0"/>
              <a:t>Inside the reactor core, fission takes place within each fuel assembly.</a:t>
            </a:r>
          </a:p>
          <a:p>
            <a:pPr>
              <a:buNone/>
            </a:pPr>
            <a:r>
              <a:rPr lang="en-US" sz="2000" dirty="0" smtClean="0"/>
              <a:t>The control rods control the rate of fission.</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7" name="TextBox 6"/>
          <p:cNvSpPr txBox="1"/>
          <p:nvPr/>
        </p:nvSpPr>
        <p:spPr>
          <a:xfrm>
            <a:off x="7772400" y="1803400"/>
            <a:ext cx="889000" cy="830997"/>
          </a:xfrm>
          <a:prstGeom prst="rect">
            <a:avLst/>
          </a:prstGeom>
          <a:noFill/>
        </p:spPr>
        <p:txBody>
          <a:bodyPr wrap="square" rtlCol="0">
            <a:spAutoFit/>
          </a:bodyPr>
          <a:lstStyle/>
          <a:p>
            <a:endParaRPr lang="en-US" dirty="0" smtClean="0"/>
          </a:p>
          <a:p>
            <a:r>
              <a:rPr lang="en-US" dirty="0" smtClean="0"/>
              <a:t>        </a:t>
            </a:r>
            <a:endParaRPr lang="en-US" dirty="0"/>
          </a:p>
        </p:txBody>
      </p:sp>
      <p:cxnSp>
        <p:nvCxnSpPr>
          <p:cNvPr id="12" name="Curved Connector 11"/>
          <p:cNvCxnSpPr/>
          <p:nvPr/>
        </p:nvCxnSpPr>
        <p:spPr bwMode="auto">
          <a:xfrm flipV="1">
            <a:off x="2244436" y="3028208"/>
            <a:ext cx="3313216" cy="819397"/>
          </a:xfrm>
          <a:prstGeom prst="curvedConnector3">
            <a:avLst>
              <a:gd name="adj1" fmla="val 50000"/>
            </a:avLst>
          </a:prstGeom>
          <a:solidFill>
            <a:schemeClr val="accent1"/>
          </a:solidFill>
          <a:ln w="19050" cap="flat" cmpd="sng" algn="ctr">
            <a:solidFill>
              <a:schemeClr val="tx1"/>
            </a:solidFill>
            <a:prstDash val="solid"/>
            <a:round/>
            <a:headEnd type="none" w="med" len="med"/>
            <a:tailEnd type="arrow"/>
          </a:ln>
          <a:effectLst/>
        </p:spPr>
      </p:cxnSp>
      <p:sp>
        <p:nvSpPr>
          <p:cNvPr id="13" name="TextBox 12"/>
          <p:cNvSpPr txBox="1"/>
          <p:nvPr/>
        </p:nvSpPr>
        <p:spPr>
          <a:xfrm>
            <a:off x="748146" y="4286992"/>
            <a:ext cx="2422566" cy="400110"/>
          </a:xfrm>
          <a:prstGeom prst="rect">
            <a:avLst/>
          </a:prstGeom>
          <a:noFill/>
        </p:spPr>
        <p:txBody>
          <a:bodyPr wrap="square" rtlCol="0">
            <a:spAutoFit/>
          </a:bodyPr>
          <a:lstStyle/>
          <a:p>
            <a:pPr>
              <a:buNone/>
            </a:pPr>
            <a:r>
              <a:rPr lang="en-US" sz="2000" dirty="0" smtClean="0"/>
              <a:t>Fuel assemblies</a:t>
            </a:r>
          </a:p>
        </p:txBody>
      </p:sp>
      <p:sp>
        <p:nvSpPr>
          <p:cNvPr id="14" name="TextBox 13"/>
          <p:cNvSpPr txBox="1"/>
          <p:nvPr/>
        </p:nvSpPr>
        <p:spPr>
          <a:xfrm>
            <a:off x="712520" y="3657600"/>
            <a:ext cx="1626920" cy="400110"/>
          </a:xfrm>
          <a:prstGeom prst="rect">
            <a:avLst/>
          </a:prstGeom>
          <a:noFill/>
        </p:spPr>
        <p:txBody>
          <a:bodyPr wrap="square" rtlCol="0">
            <a:spAutoFit/>
          </a:bodyPr>
          <a:lstStyle/>
          <a:p>
            <a:r>
              <a:rPr lang="en-US" sz="2000" dirty="0" smtClean="0"/>
              <a:t>Control rods</a:t>
            </a:r>
            <a:endParaRPr lang="en-US" sz="2000" dirty="0"/>
          </a:p>
        </p:txBody>
      </p:sp>
      <p:cxnSp>
        <p:nvCxnSpPr>
          <p:cNvPr id="17" name="Straight Arrow Connector 16"/>
          <p:cNvCxnSpPr/>
          <p:nvPr/>
        </p:nvCxnSpPr>
        <p:spPr bwMode="auto">
          <a:xfrm flipV="1">
            <a:off x="2838203" y="4500748"/>
            <a:ext cx="2755075" cy="23751"/>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the tops of reactor vessels.</a:t>
            </a:r>
            <a:endParaRPr lang="en-US" dirty="0"/>
          </a:p>
        </p:txBody>
      </p:sp>
      <p:sp>
        <p:nvSpPr>
          <p:cNvPr id="3" name="Content Placeholder 2"/>
          <p:cNvSpPr>
            <a:spLocks noGrp="1"/>
          </p:cNvSpPr>
          <p:nvPr>
            <p:ph idx="1"/>
          </p:nvPr>
        </p:nvSpPr>
        <p:spPr>
          <a:xfrm>
            <a:off x="2000993" y="1495983"/>
            <a:ext cx="5124203" cy="558449"/>
          </a:xfrm>
        </p:spPr>
        <p:txBody>
          <a:bodyPr/>
          <a:lstStyle/>
          <a:p>
            <a:pPr marL="342900" indent="-342900">
              <a:buNone/>
            </a:pPr>
            <a:r>
              <a:rPr lang="en-US" sz="2000" dirty="0" smtClean="0"/>
              <a:t>The top of the reactor is called the head. </a:t>
            </a:r>
          </a:p>
          <a:p>
            <a:pPr marL="342900" indent="-342900">
              <a:buNone/>
            </a:pPr>
            <a:r>
              <a:rPr lang="en-US" sz="2000" dirty="0" smtClean="0"/>
              <a:t>In it are the links to the control rods.</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1027" name="Picture 3"/>
          <p:cNvPicPr>
            <a:picLocks noChangeAspect="1" noChangeArrowheads="1"/>
          </p:cNvPicPr>
          <p:nvPr/>
        </p:nvPicPr>
        <p:blipFill>
          <a:blip r:embed="rId3"/>
          <a:srcRect/>
          <a:stretch>
            <a:fillRect/>
          </a:stretch>
        </p:blipFill>
        <p:spPr bwMode="auto">
          <a:xfrm>
            <a:off x="1866971" y="2242186"/>
            <a:ext cx="5360987"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0155"/>
          <a:stretch/>
        </p:blipFill>
        <p:spPr bwMode="auto">
          <a:xfrm>
            <a:off x="5910737" y="1683222"/>
            <a:ext cx="2518888" cy="467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457200" y="1735138"/>
            <a:ext cx="4114800" cy="3941762"/>
          </a:xfrm>
        </p:spPr>
        <p:txBody>
          <a:bodyPr/>
          <a:lstStyle/>
          <a:p>
            <a:pPr>
              <a:buNone/>
            </a:pPr>
            <a:r>
              <a:rPr lang="en-US" sz="2000" dirty="0" smtClean="0"/>
              <a:t>Where’s the containment building? </a:t>
            </a:r>
          </a:p>
          <a:p>
            <a:pPr>
              <a:buNone/>
            </a:pPr>
            <a:endParaRPr lang="en-US" sz="2000" dirty="0" smtClean="0"/>
          </a:p>
          <a:p>
            <a:pPr>
              <a:buNone/>
            </a:pPr>
            <a:r>
              <a:rPr lang="en-US" sz="2000" dirty="0" smtClean="0"/>
              <a:t>Where are the fuel assemblies? </a:t>
            </a:r>
          </a:p>
          <a:p>
            <a:pPr>
              <a:buNone/>
            </a:pPr>
            <a:endParaRPr lang="en-US" sz="2000" dirty="0" smtClean="0"/>
          </a:p>
          <a:p>
            <a:pPr>
              <a:buNone/>
            </a:pPr>
            <a:r>
              <a:rPr lang="en-US" sz="2000" dirty="0" smtClean="0"/>
              <a:t>Where’s the pressure vessel?</a:t>
            </a:r>
          </a:p>
          <a:p>
            <a:pPr>
              <a:buNone/>
            </a:pPr>
            <a:endParaRPr lang="en-US" sz="2000" dirty="0" smtClean="0"/>
          </a:p>
          <a:p>
            <a:pPr>
              <a:buNone/>
            </a:pPr>
            <a:r>
              <a:rPr lang="en-US" sz="2000" dirty="0" smtClean="0"/>
              <a:t>Where are the control rods?</a:t>
            </a:r>
          </a:p>
          <a:p>
            <a:pPr>
              <a:buNone/>
            </a:pPr>
            <a:endParaRPr lang="en-US" sz="2000" dirty="0" smtClean="0"/>
          </a:p>
          <a:p>
            <a:pPr>
              <a:buNone/>
            </a:pPr>
            <a:r>
              <a:rPr lang="en-US" sz="2000" dirty="0" smtClean="0"/>
              <a:t>Where’s the coolant water?</a:t>
            </a:r>
          </a:p>
          <a:p>
            <a:pPr>
              <a:buNone/>
            </a:pPr>
            <a:endParaRPr lang="en-US" sz="2000" dirty="0" smtClean="0"/>
          </a:p>
          <a:p>
            <a:pPr>
              <a:buNone/>
            </a:pPr>
            <a:endParaRPr lang="en-US" b="1"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sp>
        <p:nvSpPr>
          <p:cNvPr id="11" name="TextBox 10"/>
          <p:cNvSpPr txBox="1"/>
          <p:nvPr/>
        </p:nvSpPr>
        <p:spPr>
          <a:xfrm>
            <a:off x="5664200" y="1841500"/>
            <a:ext cx="368300" cy="461665"/>
          </a:xfrm>
          <a:prstGeom prst="rect">
            <a:avLst/>
          </a:prstGeom>
          <a:noFill/>
        </p:spPr>
        <p:txBody>
          <a:bodyPr wrap="square" rtlCol="0">
            <a:spAutoFit/>
          </a:bodyPr>
          <a:lstStyle/>
          <a:p>
            <a:r>
              <a:rPr lang="en-US" dirty="0" smtClean="0"/>
              <a:t>E</a:t>
            </a:r>
            <a:endParaRPr lang="en-US" dirty="0"/>
          </a:p>
        </p:txBody>
      </p:sp>
      <p:cxnSp>
        <p:nvCxnSpPr>
          <p:cNvPr id="13" name="Straight Arrow Connector 12"/>
          <p:cNvCxnSpPr>
            <a:stCxn id="11" idx="3"/>
          </p:cNvCxnSpPr>
          <p:nvPr/>
        </p:nvCxnSpPr>
        <p:spPr bwMode="auto">
          <a:xfrm>
            <a:off x="6032500" y="2072333"/>
            <a:ext cx="368300" cy="2517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5207000" y="4610100"/>
            <a:ext cx="533400" cy="461665"/>
          </a:xfrm>
          <a:prstGeom prst="rect">
            <a:avLst/>
          </a:prstGeom>
          <a:noFill/>
        </p:spPr>
        <p:txBody>
          <a:bodyPr wrap="square" rtlCol="0">
            <a:spAutoFit/>
          </a:bodyPr>
          <a:lstStyle/>
          <a:p>
            <a:r>
              <a:rPr lang="en-US" dirty="0" smtClean="0"/>
              <a:t>B</a:t>
            </a:r>
            <a:endParaRPr lang="en-US" dirty="0"/>
          </a:p>
        </p:txBody>
      </p:sp>
      <p:cxnSp>
        <p:nvCxnSpPr>
          <p:cNvPr id="16" name="Straight Arrow Connector 15"/>
          <p:cNvCxnSpPr/>
          <p:nvPr/>
        </p:nvCxnSpPr>
        <p:spPr bwMode="auto">
          <a:xfrm>
            <a:off x="5613400" y="4838700"/>
            <a:ext cx="1214912" cy="22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891149" y="5169890"/>
            <a:ext cx="533400" cy="457200"/>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130800" y="3424238"/>
            <a:ext cx="495300" cy="457200"/>
          </a:xfrm>
          <a:prstGeom prst="rect">
            <a:avLst/>
          </a:prstGeom>
          <a:noFill/>
        </p:spPr>
        <p:txBody>
          <a:bodyPr wrap="square" rtlCol="0">
            <a:spAutoFit/>
          </a:bodyPr>
          <a:lstStyle/>
          <a:p>
            <a:r>
              <a:rPr lang="en-US" dirty="0" smtClean="0"/>
              <a:t>C</a:t>
            </a:r>
            <a:endParaRPr lang="en-US" dirty="0"/>
          </a:p>
        </p:txBody>
      </p:sp>
      <p:cxnSp>
        <p:nvCxnSpPr>
          <p:cNvPr id="22" name="Straight Arrow Connector 21"/>
          <p:cNvCxnSpPr>
            <a:stCxn id="17" idx="3"/>
          </p:cNvCxnSpPr>
          <p:nvPr/>
        </p:nvCxnSpPr>
        <p:spPr bwMode="auto">
          <a:xfrm flipV="1">
            <a:off x="5424549" y="5355771"/>
            <a:ext cx="1403763" cy="42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24" idx="3"/>
          </p:cNvCxnSpPr>
          <p:nvPr/>
        </p:nvCxnSpPr>
        <p:spPr bwMode="auto">
          <a:xfrm flipV="1">
            <a:off x="4963886" y="5510151"/>
            <a:ext cx="1760764" cy="4920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5600700" y="3771900"/>
            <a:ext cx="11938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4572000" y="5771408"/>
            <a:ext cx="391886" cy="461665"/>
          </a:xfrm>
          <a:prstGeom prst="rect">
            <a:avLst/>
          </a:prstGeom>
          <a:noFill/>
        </p:spPr>
        <p:txBody>
          <a:bodyPr wrap="square" rtlCol="0">
            <a:spAutoFit/>
          </a:bodyPr>
          <a:lstStyle/>
          <a:p>
            <a:r>
              <a:rPr lang="en-US" dirty="0" smtClean="0"/>
              <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15763</TotalTime>
  <Words>3951</Words>
  <Application>Microsoft Office PowerPoint</Application>
  <PresentationFormat>On-screen Show (4:3)</PresentationFormat>
  <Paragraphs>325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16_A2313-VI_PPT</vt:lpstr>
      <vt:lpstr>Lesson Six Atoms to Electricity</vt:lpstr>
      <vt:lpstr>What you need to know about atoms to electricity:</vt:lpstr>
      <vt:lpstr>Atoms to electricity</vt:lpstr>
      <vt:lpstr>Pressurized water reactor</vt:lpstr>
      <vt:lpstr>The containment building houses the reactor.</vt:lpstr>
      <vt:lpstr>The pressure vessel surrounds the reactor core.</vt:lpstr>
      <vt:lpstr>This is where fission happens!</vt:lpstr>
      <vt:lpstr>These are the tops of reactor vessels.</vt:lpstr>
      <vt:lpstr>What to remember…</vt:lpstr>
      <vt:lpstr>What makes up a fuel assembly?</vt:lpstr>
      <vt:lpstr>Who controls the control rods?</vt:lpstr>
      <vt:lpstr>What happens to the heat?</vt:lpstr>
      <vt:lpstr>3 Loops  with 3 purposes</vt:lpstr>
      <vt:lpstr>First loop</vt:lpstr>
      <vt:lpstr>Second loop </vt:lpstr>
      <vt:lpstr>Third loop</vt:lpstr>
      <vt:lpstr>What’s the tallest structure at a power plant?</vt:lpstr>
      <vt:lpstr>Inside a Control Room </vt:lpstr>
      <vt:lpstr>Summary: Fill in the blanks</vt:lpstr>
      <vt:lpstr>Summary (continued)</vt:lpstr>
      <vt:lpstr>Summary (continued)</vt:lpstr>
      <vt:lpstr>Summary (continued)</vt:lpstr>
      <vt:lpstr>Interactive Game </vt:lpstr>
      <vt:lpstr>Advanced Student Assignment</vt:lpstr>
      <vt:lpstr>Lesson 6 Vocabulary</vt:lpstr>
      <vt:lpstr>Vocabulary</vt:lpstr>
      <vt:lpstr>Vocabulary</vt:lpstr>
      <vt:lpstr>Vocabulary</vt:lpstr>
      <vt:lpstr>For discussion: Two main types of nuclear power plants</vt:lpstr>
      <vt:lpstr>Boiling water reactor</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1010</cp:revision>
  <cp:lastPrinted>2007-12-06T17:16:05Z</cp:lastPrinted>
  <dcterms:created xsi:type="dcterms:W3CDTF">2011-03-30T11:43:36Z</dcterms:created>
  <dcterms:modified xsi:type="dcterms:W3CDTF">2016-02-24T19:19:26Z</dcterms:modified>
</cp:coreProperties>
</file>