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27"/>
  </p:notesMasterIdLst>
  <p:handoutMasterIdLst>
    <p:handoutMasterId r:id="rId28"/>
  </p:handoutMasterIdLst>
  <p:sldIdLst>
    <p:sldId id="264" r:id="rId2"/>
    <p:sldId id="353" r:id="rId3"/>
    <p:sldId id="302" r:id="rId4"/>
    <p:sldId id="337" r:id="rId5"/>
    <p:sldId id="338" r:id="rId6"/>
    <p:sldId id="339" r:id="rId7"/>
    <p:sldId id="327" r:id="rId8"/>
    <p:sldId id="344" r:id="rId9"/>
    <p:sldId id="340" r:id="rId10"/>
    <p:sldId id="341" r:id="rId11"/>
    <p:sldId id="343" r:id="rId12"/>
    <p:sldId id="346" r:id="rId13"/>
    <p:sldId id="345" r:id="rId14"/>
    <p:sldId id="347" r:id="rId15"/>
    <p:sldId id="352" r:id="rId16"/>
    <p:sldId id="348" r:id="rId17"/>
    <p:sldId id="349" r:id="rId18"/>
    <p:sldId id="317" r:id="rId19"/>
    <p:sldId id="318" r:id="rId20"/>
    <p:sldId id="319" r:id="rId21"/>
    <p:sldId id="320" r:id="rId22"/>
    <p:sldId id="331" r:id="rId23"/>
    <p:sldId id="332" r:id="rId24"/>
    <p:sldId id="333" r:id="rId25"/>
    <p:sldId id="334" r:id="rId26"/>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539BD"/>
    <a:srgbClr val="6D41C5"/>
    <a:srgbClr val="7456B0"/>
    <a:srgbClr val="6A49BD"/>
    <a:srgbClr val="006BB5"/>
    <a:srgbClr val="AAC35D"/>
    <a:srgbClr val="BE8121"/>
    <a:srgbClr val="ECBE3E"/>
    <a:srgbClr val="188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7" autoAdjust="0"/>
  </p:normalViewPr>
  <p:slideViewPr>
    <p:cSldViewPr snapToGrid="0" showGuides="1">
      <p:cViewPr>
        <p:scale>
          <a:sx n="125" d="100"/>
          <a:sy n="125" d="100"/>
        </p:scale>
        <p:origin x="-1230" y="264"/>
      </p:cViewPr>
      <p:guideLst>
        <p:guide orient="horz" pos="209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To help students understand the concept of enrichment, ask them to think about skim milk and whole milk.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None/>
              <a:tabLst/>
              <a:defRPr/>
            </a:pPr>
            <a:r>
              <a:rPr lang="en-US" baseline="0" dirty="0" smtClean="0"/>
              <a:t>Which milk is “richer” with fat? (Whole milk is about 3.25% milk fat. Skim is 1% milk fat.) Source: USDA, http://www.ams.usda.gov/AMSv1.0/getfile?dDocName=STELDEV3006749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You may have a student ask about nuclear weapons enrichment. Weapons-grade uranium is enriched to 90% U-235.  (Again using the analogy above, butter is 80% fat.)</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UF</a:t>
            </a:r>
            <a:r>
              <a:rPr lang="en-US" baseline="-25000" dirty="0" smtClean="0"/>
              <a:t>6</a:t>
            </a:r>
            <a:r>
              <a:rPr lang="en-US" dirty="0" smtClean="0"/>
              <a:t> crystals are</a:t>
            </a:r>
            <a:r>
              <a:rPr lang="en-US" baseline="0" dirty="0" smtClean="0"/>
              <a:t> sealed in an ampoule in this photo. UF</a:t>
            </a:r>
            <a:r>
              <a:rPr lang="en-US" baseline="-25000" dirty="0" smtClean="0"/>
              <a:t>6</a:t>
            </a:r>
            <a:r>
              <a:rPr lang="en-US" baseline="0" dirty="0" smtClean="0"/>
              <a:t> is corrosive to most metals and reacts violently to water. So it needs to be sealed and treated safely.</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Tell students that the “hex” in hexafluoride is from the Greek word that means six. We use it in the word hexagon, a shape that has six sides. Lots of pencils have hexagon shapes.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DOE photo: Uranium_hexafluoride_crystals_sealed_in_an_ampoule.jpg PD-USGOV-DOE; from http://web.ead.anl.gov/uranium/about/index.cfm</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drawing shows one step in the process. As UF</a:t>
            </a:r>
            <a:r>
              <a:rPr lang="en-US" sz="1200" kern="1200" baseline="-25000" dirty="0" smtClean="0">
                <a:solidFill>
                  <a:schemeClr val="tx1"/>
                </a:solidFill>
                <a:latin typeface="Arial" pitchFamily="71" charset="0"/>
                <a:ea typeface="ＭＳ Ｐゴシック" pitchFamily="71" charset="-128"/>
                <a:cs typeface="ＭＳ Ｐゴシック" pitchFamily="71" charset="-128"/>
              </a:rPr>
              <a:t>6</a:t>
            </a:r>
            <a:r>
              <a:rPr lang="en-US" sz="1200" kern="1200" baseline="30000" dirty="0" smtClean="0">
                <a:solidFill>
                  <a:schemeClr val="tx1"/>
                </a:solidFill>
                <a:latin typeface="Arial" pitchFamily="71" charset="0"/>
                <a:ea typeface="ＭＳ Ｐゴシック" pitchFamily="71" charset="-128"/>
                <a:cs typeface="ＭＳ Ｐゴシック" pitchFamily="71" charset="-128"/>
              </a:rPr>
              <a:t> </a:t>
            </a:r>
            <a:r>
              <a:rPr lang="en-US" sz="1200" kern="1200" baseline="0" dirty="0" smtClean="0">
                <a:solidFill>
                  <a:schemeClr val="tx1"/>
                </a:solidFill>
                <a:latin typeface="Arial" pitchFamily="71" charset="0"/>
                <a:ea typeface="ＭＳ Ｐゴシック" pitchFamily="71" charset="-128"/>
                <a:cs typeface="ＭＳ Ｐゴシック" pitchFamily="71" charset="-128"/>
              </a:rPr>
              <a:t>gas passes through each successive barrier in a diffusion plant (shown here as the porous membrane), the gas has a slightly higher concentration of U-235. At the end of the entire process, the percent of U-235 has increased to 3 percent.</a:t>
            </a:r>
          </a:p>
          <a:p>
            <a:r>
              <a:rPr lang="en-US" sz="1200" kern="1200" baseline="0" dirty="0" smtClean="0">
                <a:solidFill>
                  <a:schemeClr val="tx1"/>
                </a:solidFill>
                <a:latin typeface="Arial" pitchFamily="71" charset="0"/>
              </a:rPr>
              <a:t>Tell Students: the porous membrane is like a screen on a window. It will keep out insects larger than the holes but smaller ones can slip in.</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photograph</a:t>
            </a:r>
            <a:r>
              <a:rPr lang="en-US" baseline="0" dirty="0" smtClean="0"/>
              <a:t> shows c</a:t>
            </a:r>
            <a:r>
              <a:rPr lang="en-US" dirty="0" smtClean="0"/>
              <a:t>ascades of gas centrifuges used to produce enriched uranium at the U.S. gas centrifuge plant in Piketon, Ohio.</a:t>
            </a:r>
            <a:r>
              <a:rPr lang="en-US" baseline="0" dirty="0" smtClean="0"/>
              <a:t> Each cylinder is about 12 meters tall. That’s taller than a three-story building.</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DOE photo: Gas centrifuge cascade.jpg PD-USGOV-DOE; from </a:t>
            </a:r>
            <a:r>
              <a:rPr lang="en-US" dirty="0" smtClean="0"/>
              <a:t>: </a:t>
            </a:r>
            <a:r>
              <a:rPr lang="en-US" dirty="0" smtClean="0"/>
              <a:t>http://</a:t>
            </a:r>
            <a:r>
              <a:rPr lang="en-US" dirty="0" smtClean="0"/>
              <a:t>www.doedigitalarchive.doe.gov</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a:t>
            </a:r>
            <a:r>
              <a:rPr lang="en-US" baseline="0" dirty="0" smtClean="0"/>
              <a:t>s if to think about inertia on their school buses. If people are standing, watch how they lean as the bus goes around a curve. Where is the center of rotation?</a:t>
            </a:r>
          </a:p>
          <a:p>
            <a:r>
              <a:rPr lang="en-US" baseline="0" dirty="0" smtClean="0"/>
              <a:t>Ask students if they can think of other examples of when </a:t>
            </a:r>
            <a:r>
              <a:rPr lang="en-US" baseline="0" dirty="0" err="1" smtClean="0"/>
              <a:t>thisl</a:t>
            </a:r>
            <a:r>
              <a:rPr lang="en-US" baseline="0" dirty="0" smtClean="0"/>
              <a:t> force is used. One answer: a washing machine uses it to separate the water from the clothes. The clothes are spun to the walls of the tub. </a:t>
            </a:r>
          </a:p>
          <a:p>
            <a:r>
              <a:rPr lang="en-US" baseline="0" dirty="0" smtClean="0"/>
              <a:t>This is a good time to use the salad spinner exercise in the workbook. </a:t>
            </a:r>
          </a:p>
          <a:p>
            <a:r>
              <a:rPr lang="en-US" baseline="0" dirty="0" smtClean="0"/>
              <a:t>Do the class experiment in this chapter on centrifuges. Students will learn that what we call “centrifugal force” does not really exist. It is actually the combination of </a:t>
            </a:r>
            <a:r>
              <a:rPr lang="en-US" i="1" baseline="0" dirty="0" smtClean="0"/>
              <a:t>centripetal</a:t>
            </a:r>
            <a:r>
              <a:rPr lang="en-US" baseline="0" dirty="0" smtClean="0"/>
              <a:t> force and </a:t>
            </a:r>
            <a:r>
              <a:rPr lang="en-US" i="1" baseline="0" dirty="0" smtClean="0"/>
              <a:t>inertia</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photo shows an individual fuel pellet.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uranium fuel pellet weighs less than half an ounce, which is less than an empty aluminum soft drink can. It has the energy of a ton of coal.</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Before use in the nuclear reactor, the fuel assemblies are not very radioactive.  </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Ceramics can withstand the very high temperatures of a reactor without melting.</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One uranium fuel pellet, about the size of the tip of your little finger, has the equivalent energy potential of 481 cubic meters of natural gas, 2,200 pounds of coal, or 477 liters of oil or 2.3 metric tons of wood. Ask students: “What does this comparison mean?” (Less uranium is required to produce electricity than other fuel sources.). Any one of these sources powers an average American home for about 75 days.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From: http://www.eia.gov/Energyexplained/?page=about_energy_units EIA Last updated: July 29, 2015</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By </a:t>
            </a:r>
            <a:r>
              <a:rPr lang="en-US" sz="1200" kern="1200" baseline="0" dirty="0" smtClean="0">
                <a:solidFill>
                  <a:schemeClr val="tx1"/>
                </a:solidFill>
                <a:latin typeface="Arial" pitchFamily="71" charset="0"/>
                <a:ea typeface="ＭＳ Ｐゴシック" pitchFamily="71" charset="-128"/>
                <a:cs typeface="ＭＳ Ｐゴシック" pitchFamily="71" charset="-128"/>
              </a:rPr>
              <a:t>the time the pellets are stacked in rods, bound together in fuel assemblies, and then placed in the reactor, there is a very large amount of potential energy available to generate heat and make electricity. </a:t>
            </a:r>
            <a:endParaRPr lang="en-US" sz="1200" kern="1200" baseline="0" dirty="0" smtClean="0">
              <a:solidFill>
                <a:schemeClr val="tx1"/>
              </a:solidFill>
              <a:latin typeface="Arial" pitchFamily="71" charset="0"/>
            </a:endParaRPr>
          </a:p>
          <a:p>
            <a:r>
              <a:rPr lang="en-US" dirty="0" smtClean="0"/>
              <a:t>Source:</a:t>
            </a:r>
            <a:r>
              <a:rPr lang="en-US" baseline="0" dirty="0" smtClean="0"/>
              <a:t> </a:t>
            </a:r>
            <a:r>
              <a:rPr lang="en-US" dirty="0" smtClean="0"/>
              <a:t> http://www.nei.org/howitworks/nuclearpowerplantfuel/</a:t>
            </a:r>
            <a:endParaRPr lang="en-US" baseline="0" dirty="0" smtClean="0"/>
          </a:p>
          <a:p>
            <a:r>
              <a:rPr lang="en-US" sz="900" dirty="0" smtClean="0"/>
              <a:t>http://lobby.la.psu.edu/066_Nuclear_Repository/Agency_Activities/YMP/YMP_General_Information_What_is_nuclear_fuel_and_waste.htm</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 Students may also answer in the third question above that fuel pellets are stacked in fuel rods.</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sz="1200" kern="1200" baseline="0" dirty="0" smtClean="0">
                <a:solidFill>
                  <a:schemeClr val="tx1"/>
                </a:solidFill>
                <a:latin typeface="Arial" pitchFamily="71" charset="0"/>
                <a:ea typeface="ＭＳ Ｐゴシック" pitchFamily="71" charset="-128"/>
                <a:cs typeface="ＭＳ Ｐゴシック" pitchFamily="71" charset="-128"/>
              </a:rPr>
              <a:t> Tell students: The start of a nuclear chain reaction in fuel happens inside a nuclear power plant and it is kept going in order to “harness” the energy. In this lesson, we’ll look closely at nuclear reactions called fission and fusion. We’ll also learn how uranium is processed from ore to fuel. </a:t>
            </a:r>
          </a:p>
          <a:p>
            <a:r>
              <a:rPr lang="en-US" sz="1200" b="0" kern="1200" baseline="0" dirty="0" smtClean="0">
                <a:solidFill>
                  <a:schemeClr val="tx1"/>
                </a:solidFill>
                <a:latin typeface="Arial" pitchFamily="71" charset="0"/>
              </a:rPr>
              <a:t>Remind students that nuclei is plural for nucleus.</a:t>
            </a:r>
          </a:p>
          <a:p>
            <a:r>
              <a:rPr lang="en-US" dirty="0" smtClean="0"/>
              <a:t>95029399</a:t>
            </a:r>
            <a:endParaRPr lang="en-US" b="0"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idea: Fission</a:t>
            </a:r>
            <a:r>
              <a:rPr lang="en-US" baseline="0" dirty="0" smtClean="0"/>
              <a:t> splits atoms apart. Fusion joins atoms together. Both produce energy. Students can find the answers to this assignment’s questions in their student readers.</a:t>
            </a:r>
          </a:p>
          <a:p>
            <a:r>
              <a:rPr lang="en-US" baseline="0" dirty="0" smtClean="0"/>
              <a:t>The Sun’s energy is produced through fusion. Why is fusion different on Earth?</a:t>
            </a:r>
          </a:p>
          <a:p>
            <a:pPr marL="228600" indent="-228600">
              <a:buFont typeface="+mj-lt"/>
              <a:buAutoNum type="arabicPeriod"/>
            </a:pPr>
            <a:r>
              <a:rPr lang="en-US" baseline="0" dirty="0" smtClean="0"/>
              <a:t>Gravity: The Sun’s gravity holds atoms together. On Earth, our gravity is different. Scientist studying fusion use magnetic fields to allow hydrogen isotopes to fuse. </a:t>
            </a:r>
            <a:r>
              <a:rPr lang="en-US" sz="1200" kern="1200" dirty="0" smtClean="0">
                <a:solidFill>
                  <a:schemeClr val="tx1"/>
                </a:solidFill>
                <a:latin typeface="Arial" pitchFamily="71" charset="0"/>
                <a:ea typeface="ＭＳ Ｐゴシック" pitchFamily="71" charset="-128"/>
                <a:cs typeface="ＭＳ Ｐゴシック" pitchFamily="71" charset="-128"/>
              </a:rPr>
              <a:t>So far, scientists have been able to maintain a controlled, continuous fusion reaction for only fractions of a second.</a:t>
            </a:r>
            <a:endParaRPr lang="en-US" baseline="0" dirty="0" smtClean="0"/>
          </a:p>
          <a:p>
            <a:pPr marL="228600" indent="-228600">
              <a:buFont typeface="+mj-lt"/>
              <a:buAutoNum type="arabicPeriod"/>
            </a:pPr>
            <a:r>
              <a:rPr lang="en-US" baseline="0" dirty="0" smtClean="0"/>
              <a:t>Heat: Atoms can be forced together more easily at high temperatures. The Sun obviously has a heat advantage over Earth. Hydrogen becomes plasma at high temperatures. One way to hold plasma to 100 million degrees Celsius (212 Fahrenheit) is to use magnetic fields to keep plasma away from the container walls. Another way uses lasers or intense x-rays to hold the fuel. So far, these two methods have worked for fractions of a second.</a:t>
            </a:r>
          </a:p>
          <a:p>
            <a:pPr marL="228600" marR="0" indent="-228600" algn="l" defTabSz="914400" rtl="0" eaLnBrk="0" fontAlgn="base" latinLnBrk="0" hangingPunct="0">
              <a:lnSpc>
                <a:spcPct val="100000"/>
              </a:lnSpc>
              <a:spcBef>
                <a:spcPct val="30000"/>
              </a:spcBef>
              <a:spcAft>
                <a:spcPct val="0"/>
              </a:spcAft>
              <a:buClr>
                <a:srgbClr val="006BB5"/>
              </a:buClr>
              <a:buSzTx/>
              <a:buFont typeface="+mj-lt"/>
              <a:buNone/>
              <a:tabLst/>
              <a:defRPr/>
            </a:pPr>
            <a:r>
              <a:rPr lang="en-US" dirty="0" smtClean="0"/>
              <a:t>This is a false color image of the sun observed in the extreme ultraviolet region of the spectrum. The Sun by the Atmospheric Imaging Assembly of NASA's Solar Dynamics Observatory - 20100819.jpg ; from the Solar Dynamics Observatory's website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dirty="0" smtClean="0"/>
              <a:t>Visual</a:t>
            </a:r>
            <a:r>
              <a:rPr lang="en-US" baseline="0" dirty="0" smtClean="0"/>
              <a:t> learners may need to be walked through the steps left to right.  U-235 is uranium isotope 235.</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Splitting uranium-235 takes about 1 microsecond (a millionth of a second)! </a:t>
            </a:r>
            <a:r>
              <a:rPr lang="en-US" sz="1200" b="0" kern="1200" dirty="0" smtClean="0">
                <a:solidFill>
                  <a:schemeClr val="tx1"/>
                </a:solidFill>
                <a:latin typeface="Arial" pitchFamily="71" charset="0"/>
                <a:ea typeface="ＭＳ Ｐゴシック" pitchFamily="71" charset="-128"/>
                <a:cs typeface="ＭＳ Ｐゴシック" pitchFamily="71" charset="-128"/>
              </a:rPr>
              <a:t>For comparison,</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a single eye blink </a:t>
            </a:r>
            <a:r>
              <a:rPr lang="en-US" sz="1200" b="0" kern="1200" dirty="0" smtClean="0">
                <a:solidFill>
                  <a:schemeClr val="tx1"/>
                </a:solidFill>
                <a:latin typeface="Arial" pitchFamily="71" charset="0"/>
                <a:ea typeface="ＭＳ Ｐゴシック" pitchFamily="71" charset="-128"/>
                <a:cs typeface="ＭＳ Ｐゴシック" pitchFamily="71" charset="-128"/>
              </a:rPr>
              <a:t>takes about 100 to 150 milliseconds (thousandths of a</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second)</a:t>
            </a:r>
            <a:r>
              <a:rPr lang="en-US" sz="1200" b="0" kern="1200" dirty="0" smtClean="0">
                <a:solidFill>
                  <a:schemeClr val="tx1"/>
                </a:solidFill>
                <a:latin typeface="Arial" pitchFamily="71" charset="0"/>
                <a:ea typeface="ＭＳ Ｐゴシック" pitchFamily="71" charset="-128"/>
                <a:cs typeface="ＭＳ Ｐゴシック" pitchFamily="71" charset="-128"/>
              </a:rPr>
              <a:t>. Ask students: which is faster,</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fission or the blink of your eye? (Fission is lots faster!)</a:t>
            </a:r>
            <a:endParaRPr lang="en-US" sz="1200" b="0" kern="120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Point out that as the atoms fission, the number of neutrons available to cause other atoms to split increases. One fission releases 2 to 3 neutrons, when some of these neutrons hit other U-235 atoms, each split atom releases 2 to 3 more neutrons. </a:t>
            </a:r>
          </a:p>
          <a:p>
            <a:r>
              <a:rPr lang="en-US" baseline="0" dirty="0" smtClean="0"/>
              <a:t>The lighter-weight atoms of new elements are called fission products in this illustration. </a:t>
            </a:r>
          </a:p>
          <a:p>
            <a:r>
              <a:rPr lang="en-US" baseline="0" dirty="0" smtClean="0"/>
              <a:t>Remind students that in Lesson 2 they learned about heat energy. Ask them: What does heat energy have to do with making electricity? Answer: Heat is used to heat water, produce steam, turn turbines that are connected to generators that create electricity.</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Both clips above run about 2.5 to 3 minutes each.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This is a mid-lesson review to make sure students have the terminology</a:t>
            </a:r>
            <a:r>
              <a:rPr lang="en-US" baseline="0" dirty="0" smtClean="0"/>
              <a:t> set before we go on.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Ask students: If you compare the terms on this slide to the ping pong ball video clip: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equivalent to a neutron? (the ping pong balls)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equivalent of the nucleus? (the mouse trap)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chain reaction? (one ball hits a mouse trap that releases another ball that hits another trap and so on)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energy released? (The product is not heat energy, like uranium-235 fission. The ping pong illustration produces </a:t>
            </a:r>
            <a:r>
              <a:rPr lang="en-US" b="1" dirty="0" smtClean="0"/>
              <a:t>mechanical energy</a:t>
            </a:r>
            <a:r>
              <a:rPr lang="en-US" b="0" dirty="0" smtClean="0"/>
              <a:t>, </a:t>
            </a:r>
            <a:r>
              <a:rPr lang="en-US" dirty="0" smtClean="0"/>
              <a:t>the energy of machines in motion. </a:t>
            </a:r>
            <a:r>
              <a:rPr lang="en-US" baseline="0" dirty="0" smtClean="0"/>
              <a:t>The mouse trap is a machine.)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difficulty of keeping a nuclear chain</a:t>
            </a:r>
            <a:r>
              <a:rPr lang="en-US" baseline="0" dirty="0" smtClean="0"/>
              <a:t> reaction going is potentially better understood by some students if the class participates in the Food Fight activity (described in Lesson 5 on page 14.)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1" i="0" dirty="0" smtClean="0"/>
              <a:t>Background</a:t>
            </a:r>
            <a:r>
              <a:rPr lang="en-US" i="0" dirty="0" smtClean="0"/>
              <a:t>:</a:t>
            </a:r>
            <a:r>
              <a:rPr lang="en-US" dirty="0" smtClean="0"/>
              <a:t> </a:t>
            </a:r>
            <a:r>
              <a:rPr lang="en-US" dirty="0" err="1" smtClean="0"/>
              <a:t>Enrico</a:t>
            </a:r>
            <a:r>
              <a:rPr lang="en-US" dirty="0" smtClean="0"/>
              <a:t> Fermi was the first scientist to achieve a nuclear fission chain reaction. He and a group of young scientists were experimenting at the University of Chicago on December 2, 1942.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Typically, a ton of uranium ore contains 2 to 4 pounds of uranium. A standard dump truck holds about 25 tons.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Do most fuels have to be changed before they can be used? Yes.</a:t>
            </a:r>
          </a:p>
          <a:p>
            <a:pPr>
              <a:buNone/>
            </a:pPr>
            <a:r>
              <a:rPr lang="en-US" sz="1200" kern="1200" baseline="0" dirty="0" smtClean="0">
                <a:solidFill>
                  <a:schemeClr val="tx1"/>
                </a:solidFill>
                <a:latin typeface="Arial" pitchFamily="71" charset="0"/>
                <a:ea typeface="ＭＳ Ｐゴシック" pitchFamily="71" charset="-128"/>
                <a:cs typeface="ＭＳ Ｐゴシック" pitchFamily="71" charset="-128"/>
              </a:rPr>
              <a:t>   Kerosene, gasoline, and heating oil are produced from crude oil by a series of processing steps called refining. Crude oil is refined to produce kerosene, gasoline, and heating oil by fractional distillation or “cracking.” Coal is cleaned and ground to the consistency of talcum powder before it is used in a coal-fired power plant. A distinctive odor is added to natural gas so people can detect its presence.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
                <a:srgbClr val="006BB5"/>
              </a:buClr>
              <a:buSzTx/>
              <a:buFont typeface="Times" pitchFamily="-106" charset="0"/>
              <a:buNone/>
              <a:tabLst/>
              <a:defRPr/>
            </a:pPr>
            <a:endParaRPr lang="en-US"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Uranium is mined only where the concentrations</a:t>
            </a:r>
            <a:r>
              <a:rPr lang="en-US" baseline="0" dirty="0" smtClean="0"/>
              <a:t> are high enough to be worth the effort. </a:t>
            </a:r>
            <a:r>
              <a:rPr lang="en-US" dirty="0" smtClean="0"/>
              <a:t>Kazakhstan, Canada, and Australia are the top three producers and together account for 63% of world uranium production.  There</a:t>
            </a:r>
            <a:r>
              <a:rPr lang="en-US" baseline="0" dirty="0" smtClean="0"/>
              <a:t> are uranium mines in the United States, but most are not active.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74428" y="6400800"/>
            <a:ext cx="9144000" cy="196776"/>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0v8i4v1mieU&amp;feature=player_embedd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youtube.com/watch?v=FQGtpo2IUxA&amp;feature=fvwre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Five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Fission and </a:t>
            </a:r>
            <a:br>
              <a:rPr lang="en-US" sz="3600" dirty="0" smtClean="0">
                <a:solidFill>
                  <a:schemeClr val="tx1"/>
                </a:solidFill>
                <a:cs typeface="ＭＳ Ｐゴシック" charset="-128"/>
              </a:rPr>
            </a:br>
            <a:r>
              <a:rPr lang="en-US" sz="3600" dirty="0" smtClean="0">
                <a:solidFill>
                  <a:schemeClr val="tx1"/>
                </a:solidFill>
                <a:cs typeface="ＭＳ Ｐゴシック" charset="-128"/>
              </a:rPr>
              <a:t>Chain Reactions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is mined like coal. </a:t>
            </a:r>
            <a:endParaRPr lang="en-US" dirty="0"/>
          </a:p>
        </p:txBody>
      </p:sp>
      <p:sp>
        <p:nvSpPr>
          <p:cNvPr id="3" name="Content Placeholder 2"/>
          <p:cNvSpPr>
            <a:spLocks noGrp="1"/>
          </p:cNvSpPr>
          <p:nvPr>
            <p:ph idx="1"/>
          </p:nvPr>
        </p:nvSpPr>
        <p:spPr>
          <a:xfrm>
            <a:off x="478465" y="1438137"/>
            <a:ext cx="8229600" cy="4068762"/>
          </a:xfrm>
        </p:spPr>
        <p:txBody>
          <a:bodyPr/>
          <a:lstStyle/>
          <a:p>
            <a:pPr>
              <a:buNone/>
            </a:pPr>
            <a:r>
              <a:rPr lang="en-US" dirty="0" smtClean="0"/>
              <a:t>Most uranium is mined by a process </a:t>
            </a:r>
            <a:r>
              <a:rPr lang="en-US" dirty="0"/>
              <a:t>is called </a:t>
            </a:r>
            <a:r>
              <a:rPr lang="en-US" i="1" dirty="0"/>
              <a:t>in situ </a:t>
            </a:r>
            <a:r>
              <a:rPr lang="en-US" dirty="0"/>
              <a:t>mining, which means mining “in </a:t>
            </a:r>
            <a:r>
              <a:rPr lang="en-US" dirty="0" smtClean="0"/>
              <a:t>place.”</a:t>
            </a:r>
            <a:endParaRPr lang="en-US" dirty="0"/>
          </a:p>
          <a:p>
            <a:r>
              <a:rPr lang="en-US" dirty="0" smtClean="0"/>
              <a:t>First, a well is drilled, and water and oxygen are injected into the ore deposit. </a:t>
            </a:r>
          </a:p>
          <a:p>
            <a:r>
              <a:rPr lang="en-US" dirty="0" smtClean="0"/>
              <a:t>This causes the uranium in the ore to oxidize (rust) and wash out in the water. </a:t>
            </a:r>
          </a:p>
          <a:p>
            <a:r>
              <a:rPr lang="en-US" dirty="0" smtClean="0"/>
              <a:t>The water is then pumped back to the </a:t>
            </a:r>
            <a:r>
              <a:rPr lang="en-US" dirty="0" smtClean="0"/>
              <a:t>surface, </a:t>
            </a:r>
            <a:r>
              <a:rPr lang="en-US" dirty="0" smtClean="0"/>
              <a:t>and the uranium is filtered out. </a:t>
            </a:r>
          </a:p>
          <a:p>
            <a:r>
              <a:rPr lang="en-US" dirty="0"/>
              <a:t>What’s left is a dry, yellow powder called yellowcake.</a:t>
            </a:r>
          </a:p>
          <a:p>
            <a:endParaRPr lang="en-US" dirty="0" smtClean="0"/>
          </a:p>
          <a:p>
            <a:pPr>
              <a:buNone/>
            </a:pPr>
            <a:r>
              <a:rPr lang="en-US" dirty="0" smtClean="0"/>
              <a:t>Some uranium is also mined in surface and deep mines.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92" y="3979570"/>
            <a:ext cx="4005816" cy="28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09603" y="6285389"/>
            <a:ext cx="1967205" cy="230832"/>
          </a:xfrm>
          <a:prstGeom prst="rect">
            <a:avLst/>
          </a:prstGeom>
          <a:noFill/>
        </p:spPr>
        <p:txBody>
          <a:bodyPr wrap="none" rtlCol="0">
            <a:spAutoFit/>
          </a:bodyPr>
          <a:lstStyle/>
          <a:p>
            <a:r>
              <a:rPr lang="en-US" sz="900" dirty="0" smtClean="0"/>
              <a:t>Source: World Nuclear Association</a:t>
            </a:r>
            <a:endParaRPr lang="en-US" sz="9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700" y="4306184"/>
            <a:ext cx="2583087" cy="21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uranium “richer”</a:t>
            </a:r>
            <a:endParaRPr lang="en-US" dirty="0"/>
          </a:p>
        </p:txBody>
      </p:sp>
      <p:sp>
        <p:nvSpPr>
          <p:cNvPr id="3" name="Content Placeholder 2"/>
          <p:cNvSpPr>
            <a:spLocks noGrp="1"/>
          </p:cNvSpPr>
          <p:nvPr>
            <p:ph idx="1"/>
          </p:nvPr>
        </p:nvSpPr>
        <p:spPr>
          <a:xfrm>
            <a:off x="457200" y="1709739"/>
            <a:ext cx="8229600" cy="1477962"/>
          </a:xfrm>
        </p:spPr>
        <p:txBody>
          <a:bodyPr/>
          <a:lstStyle/>
          <a:p>
            <a:pPr>
              <a:buNone/>
            </a:pPr>
            <a:r>
              <a:rPr lang="en-US" dirty="0" smtClean="0"/>
              <a:t>Only </a:t>
            </a:r>
            <a:r>
              <a:rPr lang="en-US" b="1" dirty="0" smtClean="0"/>
              <a:t>uranium-235</a:t>
            </a:r>
            <a:r>
              <a:rPr lang="en-US" dirty="0" smtClean="0"/>
              <a:t> is fissionable. </a:t>
            </a:r>
          </a:p>
          <a:p>
            <a:r>
              <a:rPr lang="en-US" dirty="0" smtClean="0"/>
              <a:t>Natural uranium in yellowcake is less than one percent U-235. </a:t>
            </a:r>
          </a:p>
          <a:p>
            <a:r>
              <a:rPr lang="en-US" dirty="0" smtClean="0"/>
              <a:t>A nuclear power plant needs fuel that is four percent U-235. </a:t>
            </a:r>
          </a:p>
          <a:p>
            <a:endParaRPr lang="en-US" dirty="0" smtClean="0"/>
          </a:p>
          <a:p>
            <a:pPr>
              <a:buNone/>
            </a:pPr>
            <a:r>
              <a:rPr lang="en-US" dirty="0" smtClean="0"/>
              <a:t>Uranium need to be treated to be </a:t>
            </a:r>
            <a:r>
              <a:rPr lang="en-US" b="1" dirty="0" smtClean="0"/>
              <a:t>enriched</a:t>
            </a:r>
            <a:r>
              <a:rPr lang="en-US" dirty="0" smtClean="0"/>
              <a:t> to increase the percent of U-235. </a:t>
            </a:r>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1027" name="Picture 3"/>
          <p:cNvPicPr>
            <a:picLocks noChangeAspect="1" noChangeArrowheads="1"/>
          </p:cNvPicPr>
          <p:nvPr/>
        </p:nvPicPr>
        <p:blipFill>
          <a:blip r:embed="rId3" cstate="screen"/>
          <a:srcRect/>
          <a:stretch>
            <a:fillRect/>
          </a:stretch>
        </p:blipFill>
        <p:spPr bwMode="auto">
          <a:xfrm>
            <a:off x="1520456" y="3568933"/>
            <a:ext cx="1722474" cy="1781997"/>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4195485" y="3585977"/>
            <a:ext cx="1752506" cy="1752506"/>
          </a:xfrm>
          <a:prstGeom prst="rect">
            <a:avLst/>
          </a:prstGeom>
          <a:noFill/>
          <a:ln w="9525">
            <a:noFill/>
            <a:miter lim="800000"/>
            <a:headEnd/>
            <a:tailEnd/>
          </a:ln>
        </p:spPr>
      </p:pic>
      <p:sp>
        <p:nvSpPr>
          <p:cNvPr id="13" name="Oval 12"/>
          <p:cNvSpPr/>
          <p:nvPr/>
        </p:nvSpPr>
        <p:spPr bwMode="auto">
          <a:xfrm>
            <a:off x="6539752" y="4361328"/>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7030A0"/>
              </a:solidFill>
              <a:effectLst/>
              <a:latin typeface="Arial" charset="0"/>
              <a:ea typeface="ＭＳ Ｐゴシック" pitchFamily="-110" charset="-128"/>
            </a:endParaRPr>
          </a:p>
        </p:txBody>
      </p:sp>
      <p:sp>
        <p:nvSpPr>
          <p:cNvPr id="14" name="Oval 13"/>
          <p:cNvSpPr/>
          <p:nvPr/>
        </p:nvSpPr>
        <p:spPr bwMode="auto">
          <a:xfrm>
            <a:off x="6530788" y="3841374"/>
            <a:ext cx="274320" cy="274320"/>
          </a:xfrm>
          <a:prstGeom prst="ellipse">
            <a:avLst/>
          </a:prstGeom>
          <a:solidFill>
            <a:srgbClr val="6539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7030A0"/>
              </a:solidFill>
              <a:effectLst/>
              <a:latin typeface="Arial" charset="0"/>
              <a:ea typeface="ＭＳ Ｐゴシック" pitchFamily="-110" charset="-128"/>
            </a:endParaRPr>
          </a:p>
        </p:txBody>
      </p:sp>
      <p:sp>
        <p:nvSpPr>
          <p:cNvPr id="15" name="TextBox 14"/>
          <p:cNvSpPr txBox="1"/>
          <p:nvPr/>
        </p:nvSpPr>
        <p:spPr>
          <a:xfrm>
            <a:off x="6777318" y="3765176"/>
            <a:ext cx="1169894" cy="923330"/>
          </a:xfrm>
          <a:prstGeom prst="rect">
            <a:avLst/>
          </a:prstGeom>
          <a:noFill/>
        </p:spPr>
        <p:txBody>
          <a:bodyPr wrap="square" rtlCol="0">
            <a:spAutoFit/>
          </a:bodyPr>
          <a:lstStyle/>
          <a:p>
            <a:r>
              <a:rPr lang="en-US" sz="1800" dirty="0" smtClean="0"/>
              <a:t>= U-238</a:t>
            </a:r>
          </a:p>
          <a:p>
            <a:endParaRPr lang="en-US" sz="1800" dirty="0" smtClean="0"/>
          </a:p>
          <a:p>
            <a:r>
              <a:rPr lang="en-US" sz="1800" dirty="0" smtClean="0"/>
              <a:t>= U-235</a:t>
            </a:r>
            <a:endParaRPr lang="en-US" sz="1800" dirty="0"/>
          </a:p>
        </p:txBody>
      </p:sp>
      <p:sp>
        <p:nvSpPr>
          <p:cNvPr id="16" name="TextBox 15"/>
          <p:cNvSpPr txBox="1"/>
          <p:nvPr/>
        </p:nvSpPr>
        <p:spPr>
          <a:xfrm>
            <a:off x="1237129" y="5405719"/>
            <a:ext cx="2084294" cy="707886"/>
          </a:xfrm>
          <a:prstGeom prst="rect">
            <a:avLst/>
          </a:prstGeom>
          <a:noFill/>
        </p:spPr>
        <p:txBody>
          <a:bodyPr wrap="square" rtlCol="0">
            <a:spAutoFit/>
          </a:bodyPr>
          <a:lstStyle/>
          <a:p>
            <a:pPr algn="ctr"/>
            <a:r>
              <a:rPr lang="en-US" sz="2000" dirty="0" smtClean="0"/>
              <a:t>natural uranium</a:t>
            </a:r>
          </a:p>
          <a:p>
            <a:pPr algn="ctr"/>
            <a:r>
              <a:rPr lang="en-US" sz="2000" dirty="0" smtClean="0"/>
              <a:t>(1% U-235)</a:t>
            </a:r>
            <a:endParaRPr lang="en-US" sz="2000" dirty="0"/>
          </a:p>
        </p:txBody>
      </p:sp>
      <p:sp>
        <p:nvSpPr>
          <p:cNvPr id="17" name="TextBox 16"/>
          <p:cNvSpPr txBox="1"/>
          <p:nvPr/>
        </p:nvSpPr>
        <p:spPr>
          <a:xfrm>
            <a:off x="3590363" y="5392270"/>
            <a:ext cx="3200399" cy="707886"/>
          </a:xfrm>
          <a:prstGeom prst="rect">
            <a:avLst/>
          </a:prstGeom>
          <a:noFill/>
        </p:spPr>
        <p:txBody>
          <a:bodyPr wrap="square" rtlCol="0">
            <a:spAutoFit/>
          </a:bodyPr>
          <a:lstStyle/>
          <a:p>
            <a:pPr algn="ctr"/>
            <a:r>
              <a:rPr lang="en-US" sz="2000" dirty="0" smtClean="0"/>
              <a:t>enriched for power plants</a:t>
            </a:r>
          </a:p>
          <a:p>
            <a:pPr algn="ctr"/>
            <a:r>
              <a:rPr lang="en-US" sz="2000" dirty="0" smtClean="0"/>
              <a:t>(4% U-235)</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 calcmode="lin" valueType="num">
                                      <p:cBhvr additive="base">
                                        <p:cTn id="5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a:t>
            </a:r>
            <a:r>
              <a:rPr lang="en-US" baseline="-25000" dirty="0" smtClean="0"/>
              <a:t>6</a:t>
            </a:r>
            <a:r>
              <a:rPr lang="en-US" dirty="0" smtClean="0"/>
              <a:t> is a solid, gas, and liquid.</a:t>
            </a:r>
            <a:endParaRPr lang="en-US" dirty="0"/>
          </a:p>
        </p:txBody>
      </p:sp>
      <p:sp>
        <p:nvSpPr>
          <p:cNvPr id="3" name="Content Placeholder 2"/>
          <p:cNvSpPr>
            <a:spLocks noGrp="1"/>
          </p:cNvSpPr>
          <p:nvPr>
            <p:ph idx="1"/>
          </p:nvPr>
        </p:nvSpPr>
        <p:spPr>
          <a:xfrm>
            <a:off x="457200" y="1709738"/>
            <a:ext cx="8229600" cy="4583486"/>
          </a:xfrm>
        </p:spPr>
        <p:txBody>
          <a:bodyPr/>
          <a:lstStyle/>
          <a:p>
            <a:r>
              <a:rPr lang="en-US" dirty="0" smtClean="0"/>
              <a:t>Before it can be enriched, yellowcake is converted into uranium hexafluoride (UF</a:t>
            </a:r>
            <a:r>
              <a:rPr lang="en-US" baseline="-25000" dirty="0" smtClean="0"/>
              <a:t>6</a:t>
            </a:r>
            <a:r>
              <a:rPr lang="en-US" dirty="0" smtClean="0"/>
              <a:t>). </a:t>
            </a:r>
          </a:p>
          <a:p>
            <a:r>
              <a:rPr lang="en-US" dirty="0" smtClean="0"/>
              <a:t>At room temperature, UF</a:t>
            </a:r>
            <a:r>
              <a:rPr lang="en-US" baseline="-25000" dirty="0" smtClean="0"/>
              <a:t>6</a:t>
            </a:r>
            <a:r>
              <a:rPr lang="en-US" dirty="0" smtClean="0"/>
              <a:t> changes into solid crystals that look like this: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When the crystals are heated, they become a gas.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 name="Picture 2"/>
          <p:cNvPicPr>
            <a:picLocks noChangeAspect="1" noChangeArrowheads="1"/>
          </p:cNvPicPr>
          <p:nvPr/>
        </p:nvPicPr>
        <p:blipFill>
          <a:blip r:embed="rId3" cstate="screen"/>
          <a:srcRect/>
          <a:stretch>
            <a:fillRect/>
          </a:stretch>
        </p:blipFill>
        <p:spPr bwMode="auto">
          <a:xfrm>
            <a:off x="1289495" y="2823696"/>
            <a:ext cx="6565010" cy="259546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Gaseous diffusion</a:t>
            </a:r>
            <a:endParaRPr lang="en-US" dirty="0"/>
          </a:p>
        </p:txBody>
      </p:sp>
      <p:sp>
        <p:nvSpPr>
          <p:cNvPr id="3" name="Content Placeholder 2"/>
          <p:cNvSpPr>
            <a:spLocks noGrp="1"/>
          </p:cNvSpPr>
          <p:nvPr>
            <p:ph idx="1"/>
          </p:nvPr>
        </p:nvSpPr>
        <p:spPr>
          <a:xfrm>
            <a:off x="457200" y="1709738"/>
            <a:ext cx="8229600" cy="1383086"/>
          </a:xfrm>
        </p:spPr>
        <p:txBody>
          <a:bodyPr/>
          <a:lstStyle/>
          <a:p>
            <a:pPr>
              <a:buNone/>
            </a:pPr>
            <a:r>
              <a:rPr lang="en-US" dirty="0" smtClean="0"/>
              <a:t>Uranium hexafluoride (UF</a:t>
            </a:r>
            <a:r>
              <a:rPr lang="en-US" baseline="-25000" dirty="0" smtClean="0"/>
              <a:t>6</a:t>
            </a:r>
            <a:r>
              <a:rPr lang="en-US" dirty="0" smtClean="0"/>
              <a:t>) is enriched by either gaseous diffusion or gas centrifuge.</a:t>
            </a:r>
          </a:p>
          <a:p>
            <a:pPr>
              <a:buNone/>
            </a:pPr>
            <a:r>
              <a:rPr lang="en-US" b="1" dirty="0" smtClean="0"/>
              <a:t>Gaseous diffusion </a:t>
            </a:r>
            <a:r>
              <a:rPr lang="en-US" dirty="0" smtClean="0"/>
              <a:t>pumps UF</a:t>
            </a:r>
            <a:r>
              <a:rPr lang="en-US" baseline="-25000" dirty="0" smtClean="0"/>
              <a:t>6</a:t>
            </a:r>
            <a:r>
              <a:rPr lang="en-US" dirty="0" smtClean="0"/>
              <a:t> gas through filters. The slightly heavier U-238 doesn’t pass through the membrane as easily as U-235.</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2228226" y="3027549"/>
            <a:ext cx="4687548"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centrifuge</a:t>
            </a:r>
            <a:endParaRPr lang="en-US" dirty="0"/>
          </a:p>
        </p:txBody>
      </p:sp>
      <p:sp>
        <p:nvSpPr>
          <p:cNvPr id="3" name="Content Placeholder 2"/>
          <p:cNvSpPr>
            <a:spLocks noGrp="1"/>
          </p:cNvSpPr>
          <p:nvPr>
            <p:ph idx="1"/>
          </p:nvPr>
        </p:nvSpPr>
        <p:spPr>
          <a:xfrm>
            <a:off x="457199" y="1592780"/>
            <a:ext cx="8229600" cy="4068762"/>
          </a:xfrm>
        </p:spPr>
        <p:txBody>
          <a:bodyPr/>
          <a:lstStyle/>
          <a:p>
            <a:pPr>
              <a:buNone/>
            </a:pPr>
            <a:r>
              <a:rPr lang="en-US" dirty="0" smtClean="0"/>
              <a:t>The </a:t>
            </a:r>
            <a:r>
              <a:rPr lang="en-US" b="1" dirty="0" smtClean="0"/>
              <a:t>gas centrifuge </a:t>
            </a:r>
            <a:r>
              <a:rPr lang="en-US" dirty="0" smtClean="0"/>
              <a:t>process is another way to enrich uranium.</a:t>
            </a:r>
          </a:p>
          <a:p>
            <a:r>
              <a:rPr lang="en-US" dirty="0" smtClean="0"/>
              <a:t>This process uses a spinning cylinder, much the way a washer spins water out of wet clothes.</a:t>
            </a:r>
          </a:p>
          <a:p>
            <a:r>
              <a:rPr lang="en-US" dirty="0" smtClean="0"/>
              <a:t>The spinning throws the heavier U-238 atoms toward the outside while the lighter U-235 atoms collect near the center.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2677645" y="3141850"/>
            <a:ext cx="3788709" cy="30309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already know how centrifuge works.</a:t>
            </a:r>
            <a:endParaRPr lang="en-US" dirty="0"/>
          </a:p>
        </p:txBody>
      </p:sp>
      <p:sp>
        <p:nvSpPr>
          <p:cNvPr id="3" name="Content Placeholder 2"/>
          <p:cNvSpPr>
            <a:spLocks noGrp="1"/>
          </p:cNvSpPr>
          <p:nvPr>
            <p:ph idx="1"/>
          </p:nvPr>
        </p:nvSpPr>
        <p:spPr>
          <a:xfrm>
            <a:off x="457200" y="4335980"/>
            <a:ext cx="8229600" cy="1086625"/>
          </a:xfrm>
        </p:spPr>
        <p:txBody>
          <a:bodyPr/>
          <a:lstStyle/>
          <a:p>
            <a:r>
              <a:rPr lang="en-US" dirty="0" smtClean="0"/>
              <a:t>The same force makes a centrifuge work. The heavier U-238 molecules move toward the outside wall while the lighter U-235 molecules collect near the center. </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5" name="TextBox 4"/>
          <p:cNvSpPr txBox="1"/>
          <p:nvPr/>
        </p:nvSpPr>
        <p:spPr>
          <a:xfrm>
            <a:off x="372139" y="1953041"/>
            <a:ext cx="3753293" cy="1938992"/>
          </a:xfrm>
          <a:prstGeom prst="rect">
            <a:avLst/>
          </a:prstGeom>
          <a:noFill/>
        </p:spPr>
        <p:txBody>
          <a:bodyPr wrap="square" rtlCol="0">
            <a:spAutoFit/>
          </a:bodyPr>
          <a:lstStyle/>
          <a:p>
            <a:r>
              <a:rPr lang="en-US" sz="2000" dirty="0" smtClean="0"/>
              <a:t>Think about being in a car going around a sharp curve. Your body is pulled toward the door of the car. Meanwhile the potato chip on your seat may not move much. </a:t>
            </a:r>
          </a:p>
        </p:txBody>
      </p:sp>
      <p:pic>
        <p:nvPicPr>
          <p:cNvPr id="6" name="Picture 2"/>
          <p:cNvPicPr>
            <a:picLocks noChangeAspect="1" noChangeArrowheads="1"/>
          </p:cNvPicPr>
          <p:nvPr/>
        </p:nvPicPr>
        <p:blipFill>
          <a:blip r:embed="rId3" cstate="print"/>
          <a:srcRect/>
          <a:stretch>
            <a:fillRect/>
          </a:stretch>
        </p:blipFill>
        <p:spPr bwMode="auto">
          <a:xfrm>
            <a:off x="4997302" y="1044206"/>
            <a:ext cx="3380031" cy="25290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for a nuclear power plant</a:t>
            </a:r>
            <a:endParaRPr lang="en-US" dirty="0"/>
          </a:p>
        </p:txBody>
      </p:sp>
      <p:sp>
        <p:nvSpPr>
          <p:cNvPr id="3" name="Content Placeholder 2"/>
          <p:cNvSpPr>
            <a:spLocks noGrp="1"/>
          </p:cNvSpPr>
          <p:nvPr>
            <p:ph idx="1"/>
          </p:nvPr>
        </p:nvSpPr>
        <p:spPr>
          <a:xfrm>
            <a:off x="457200" y="1709738"/>
            <a:ext cx="8229600" cy="1659995"/>
          </a:xfrm>
        </p:spPr>
        <p:txBody>
          <a:bodyPr/>
          <a:lstStyle/>
          <a:p>
            <a:pPr>
              <a:buNone/>
            </a:pPr>
            <a:r>
              <a:rPr lang="en-US" sz="2000" dirty="0" smtClean="0"/>
              <a:t>Enriched uranium for a power plant has about 4 percent U-235. It is </a:t>
            </a:r>
          </a:p>
          <a:p>
            <a:r>
              <a:rPr lang="en-US" dirty="0"/>
              <a:t>M</a:t>
            </a:r>
            <a:r>
              <a:rPr lang="en-US" dirty="0" smtClean="0"/>
              <a:t>ade into a ceramic material</a:t>
            </a:r>
          </a:p>
          <a:p>
            <a:r>
              <a:rPr lang="en-US" dirty="0"/>
              <a:t>F</a:t>
            </a:r>
            <a:r>
              <a:rPr lang="en-US" dirty="0" smtClean="0"/>
              <a:t>ormed into small</a:t>
            </a:r>
            <a:r>
              <a:rPr lang="en-US" b="1" dirty="0" smtClean="0"/>
              <a:t> fuel pellets</a:t>
            </a:r>
          </a:p>
          <a:p>
            <a:r>
              <a:rPr lang="en-US" dirty="0" smtClean="0"/>
              <a:t>Stacked in rods that are grouped into assemblies</a:t>
            </a:r>
          </a:p>
          <a:p>
            <a:r>
              <a:rPr lang="en-US" dirty="0" smtClean="0"/>
              <a:t>Sent to nuclear power plants. The fuel lasts for 3 years.</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71643" y="3604966"/>
            <a:ext cx="7980041" cy="2434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96633" y="2083985"/>
            <a:ext cx="4350734" cy="42976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Energy Equivalents</a:t>
            </a:r>
            <a:endParaRPr lang="en-US" dirty="0"/>
          </a:p>
        </p:txBody>
      </p:sp>
      <p:sp>
        <p:nvSpPr>
          <p:cNvPr id="3" name="Content Placeholder 2"/>
          <p:cNvSpPr>
            <a:spLocks noGrp="1"/>
          </p:cNvSpPr>
          <p:nvPr>
            <p:ph idx="1"/>
          </p:nvPr>
        </p:nvSpPr>
        <p:spPr>
          <a:xfrm>
            <a:off x="457200" y="1528985"/>
            <a:ext cx="8229600" cy="608160"/>
          </a:xfrm>
        </p:spPr>
        <p:txBody>
          <a:bodyPr/>
          <a:lstStyle/>
          <a:p>
            <a:pPr>
              <a:buNone/>
            </a:pPr>
            <a:r>
              <a:rPr lang="en-US" dirty="0" smtClean="0"/>
              <a:t>Fuels have different energy content. Some sources produce the same amount of electricity from less fuel.</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p:txBody>
          <a:bodyPr/>
          <a:lstStyle/>
          <a:p>
            <a:r>
              <a:rPr lang="en-US" dirty="0" smtClean="0"/>
              <a:t>Fission occurs when a </a:t>
            </a:r>
            <a:r>
              <a:rPr lang="en-US" dirty="0" smtClean="0">
                <a:solidFill>
                  <a:schemeClr val="bg1"/>
                </a:solidFill>
              </a:rPr>
              <a:t>neutron</a:t>
            </a:r>
            <a:r>
              <a:rPr lang="en-US" dirty="0" smtClean="0"/>
              <a:t> strikes the </a:t>
            </a:r>
            <a:r>
              <a:rPr lang="en-US" dirty="0" smtClean="0">
                <a:solidFill>
                  <a:schemeClr val="bg1"/>
                </a:solidFill>
              </a:rPr>
              <a:t>nucleus</a:t>
            </a:r>
            <a:r>
              <a:rPr lang="en-US" dirty="0" smtClean="0"/>
              <a:t> of a uranium-235 atom, causing the atom to split apart.</a:t>
            </a:r>
          </a:p>
          <a:p>
            <a:endParaRPr lang="en-US" dirty="0" smtClean="0"/>
          </a:p>
          <a:p>
            <a:r>
              <a:rPr lang="en-US" dirty="0" smtClean="0"/>
              <a:t>Two new lighter weight </a:t>
            </a:r>
            <a:r>
              <a:rPr lang="en-US" dirty="0" smtClean="0">
                <a:solidFill>
                  <a:schemeClr val="bg1"/>
                </a:solidFill>
              </a:rPr>
              <a:t>atoms</a:t>
            </a:r>
            <a:r>
              <a:rPr lang="en-US" dirty="0" smtClean="0"/>
              <a:t>, two or three </a:t>
            </a:r>
            <a:r>
              <a:rPr lang="en-US" dirty="0" smtClean="0">
                <a:solidFill>
                  <a:schemeClr val="bg1"/>
                </a:solidFill>
              </a:rPr>
              <a:t>neutrons</a:t>
            </a:r>
            <a:r>
              <a:rPr lang="en-US" dirty="0" smtClean="0"/>
              <a:t>, and a lot of </a:t>
            </a:r>
            <a:r>
              <a:rPr lang="en-US" dirty="0" smtClean="0">
                <a:solidFill>
                  <a:schemeClr val="bg1"/>
                </a:solidFill>
              </a:rPr>
              <a:t>energy</a:t>
            </a:r>
            <a:r>
              <a:rPr lang="en-US" dirty="0" smtClean="0"/>
              <a:t>  (mostly as heat) are released.</a:t>
            </a:r>
          </a:p>
          <a:p>
            <a:endParaRPr lang="en-US" dirty="0" smtClean="0"/>
          </a:p>
          <a:p>
            <a:r>
              <a:rPr lang="en-US" dirty="0" smtClean="0"/>
              <a:t>If the neutrons that were released hit other uranium-235 atoms, these atoms may </a:t>
            </a:r>
            <a:r>
              <a:rPr lang="en-US" dirty="0" smtClean="0">
                <a:solidFill>
                  <a:schemeClr val="bg1"/>
                </a:solidFill>
              </a:rPr>
              <a:t>fission</a:t>
            </a:r>
            <a:r>
              <a:rPr lang="en-US" dirty="0" smtClean="0"/>
              <a:t>.</a:t>
            </a:r>
          </a:p>
          <a:p>
            <a:endParaRPr lang="en-US" dirty="0" smtClean="0"/>
          </a:p>
          <a:p>
            <a:r>
              <a:rPr lang="en-US" dirty="0" smtClean="0"/>
              <a:t>Within seconds, millions of atoms can be fissioning. This sequence of events is called a </a:t>
            </a:r>
            <a:r>
              <a:rPr lang="en-US" dirty="0" smtClean="0">
                <a:solidFill>
                  <a:schemeClr val="bg1"/>
                </a:solidFill>
              </a:rPr>
              <a:t>nuclear chain reaction</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flipV="1">
            <a:off x="3028619" y="1924494"/>
            <a:ext cx="619125" cy="482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4963743" y="1951444"/>
            <a:ext cx="619125" cy="45719"/>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flipV="1">
            <a:off x="4956657" y="1938670"/>
            <a:ext cx="619125" cy="48216"/>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flipV="1">
            <a:off x="1182099" y="4086448"/>
            <a:ext cx="619125" cy="48216"/>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flipV="1">
            <a:off x="2996722" y="2860159"/>
            <a:ext cx="619125" cy="48216"/>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flipV="1">
            <a:off x="5126777" y="2863703"/>
            <a:ext cx="619125" cy="48216"/>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flipV="1">
            <a:off x="1479810" y="5043378"/>
            <a:ext cx="619125" cy="48216"/>
          </a:xfrm>
          <a:prstGeom prst="rect">
            <a:avLst/>
          </a:prstGeom>
          <a:noFill/>
          <a:ln w="9525">
            <a:noFill/>
            <a:miter lim="800000"/>
            <a:headEnd/>
            <a:tailEnd/>
          </a:ln>
          <a:effectLst/>
        </p:spPr>
      </p:pic>
      <p:pic>
        <p:nvPicPr>
          <p:cNvPr id="22" name="Picture 2"/>
          <p:cNvPicPr>
            <a:picLocks noChangeAspect="1" noChangeArrowheads="1"/>
          </p:cNvPicPr>
          <p:nvPr/>
        </p:nvPicPr>
        <p:blipFill>
          <a:blip r:embed="rId3" cstate="print"/>
          <a:srcRect/>
          <a:stretch>
            <a:fillRect/>
          </a:stretch>
        </p:blipFill>
        <p:spPr bwMode="auto">
          <a:xfrm flipV="1">
            <a:off x="2213457" y="5054010"/>
            <a:ext cx="619125" cy="48216"/>
          </a:xfrm>
          <a:prstGeom prst="rect">
            <a:avLst/>
          </a:prstGeom>
          <a:noFill/>
          <a:ln w="9525">
            <a:noFill/>
            <a:miter lim="800000"/>
            <a:headEnd/>
            <a:tailEnd/>
          </a:ln>
          <a:effectLst/>
        </p:spPr>
      </p:pic>
      <p:pic>
        <p:nvPicPr>
          <p:cNvPr id="23" name="Picture 2"/>
          <p:cNvPicPr>
            <a:picLocks noChangeAspect="1" noChangeArrowheads="1"/>
          </p:cNvPicPr>
          <p:nvPr/>
        </p:nvPicPr>
        <p:blipFill>
          <a:blip r:embed="rId3" cstate="print"/>
          <a:srcRect/>
          <a:stretch>
            <a:fillRect/>
          </a:stretch>
        </p:blipFill>
        <p:spPr bwMode="auto">
          <a:xfrm flipV="1">
            <a:off x="2989636" y="5054010"/>
            <a:ext cx="619125" cy="48216"/>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flipV="1">
            <a:off x="7256834" y="2863587"/>
            <a:ext cx="802645" cy="62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 fuel for nuclear power plants is </a:t>
            </a:r>
            <a:r>
              <a:rPr lang="en-US" dirty="0" smtClean="0">
                <a:solidFill>
                  <a:schemeClr val="bg1"/>
                </a:solidFill>
              </a:rPr>
              <a:t>uranium</a:t>
            </a:r>
            <a:r>
              <a:rPr lang="en-US" dirty="0" smtClean="0"/>
              <a:t>.</a:t>
            </a:r>
          </a:p>
          <a:p>
            <a:endParaRPr lang="en-US" dirty="0" smtClean="0"/>
          </a:p>
          <a:p>
            <a:r>
              <a:rPr lang="en-US" dirty="0" smtClean="0"/>
              <a:t>Uranium is a dense metal found in </a:t>
            </a:r>
            <a:r>
              <a:rPr lang="en-US" dirty="0" smtClean="0">
                <a:solidFill>
                  <a:schemeClr val="bg1"/>
                </a:solidFill>
              </a:rPr>
              <a:t>rocks</a:t>
            </a:r>
            <a:r>
              <a:rPr lang="en-US" dirty="0" smtClean="0"/>
              <a:t> and</a:t>
            </a:r>
            <a:r>
              <a:rPr lang="en-US" dirty="0" smtClean="0">
                <a:solidFill>
                  <a:schemeClr val="bg1"/>
                </a:solidFill>
              </a:rPr>
              <a:t> soil </a:t>
            </a:r>
            <a:r>
              <a:rPr lang="en-US" dirty="0" smtClean="0"/>
              <a:t>around the world.</a:t>
            </a:r>
          </a:p>
          <a:p>
            <a:endParaRPr lang="en-US" dirty="0" smtClean="0">
              <a:solidFill>
                <a:schemeClr val="bg1"/>
              </a:solidFill>
            </a:endParaRPr>
          </a:p>
          <a:p>
            <a:r>
              <a:rPr lang="en-US" dirty="0" smtClean="0"/>
              <a:t>Rock that contains 2 to 4 pounds of uranium per ton is </a:t>
            </a:r>
            <a:r>
              <a:rPr lang="en-US" dirty="0" smtClean="0">
                <a:solidFill>
                  <a:schemeClr val="bg1"/>
                </a:solidFill>
              </a:rPr>
              <a:t>uranium ore</a:t>
            </a:r>
            <a:r>
              <a:rPr lang="en-US" dirty="0" smtClean="0"/>
              <a:t>. </a:t>
            </a:r>
          </a:p>
          <a:p>
            <a:endParaRPr lang="en-US" dirty="0" smtClean="0"/>
          </a:p>
          <a:p>
            <a:r>
              <a:rPr lang="en-US" dirty="0" smtClean="0"/>
              <a:t>Uranium must be mined and </a:t>
            </a:r>
            <a:r>
              <a:rPr lang="en-US" dirty="0" smtClean="0">
                <a:solidFill>
                  <a:schemeClr val="bg1"/>
                </a:solidFill>
              </a:rPr>
              <a:t>milled</a:t>
            </a:r>
            <a:r>
              <a:rPr lang="en-US" dirty="0" smtClean="0"/>
              <a:t>. </a:t>
            </a:r>
          </a:p>
          <a:p>
            <a:endParaRPr lang="en-US" dirty="0" smtClean="0"/>
          </a:p>
          <a:p>
            <a:r>
              <a:rPr lang="en-US" dirty="0" smtClean="0"/>
              <a:t>Milled uranium is converted to a </a:t>
            </a:r>
            <a:r>
              <a:rPr lang="en-US" dirty="0" smtClean="0">
                <a:solidFill>
                  <a:schemeClr val="bg1"/>
                </a:solidFill>
              </a:rPr>
              <a:t>gas    </a:t>
            </a:r>
            <a:r>
              <a:rPr lang="en-US" dirty="0" smtClean="0"/>
              <a:t>. </a:t>
            </a:r>
            <a:endParaRPr lang="en-US" dirty="0" smtClean="0"/>
          </a:p>
          <a:p>
            <a:endParaRPr lang="en-US" dirty="0" smtClean="0"/>
          </a:p>
          <a:p>
            <a:r>
              <a:rPr lang="en-US" dirty="0" smtClean="0"/>
              <a:t>To be useful in a power plant, uranium must be </a:t>
            </a:r>
            <a:r>
              <a:rPr lang="en-US" dirty="0" smtClean="0">
                <a:solidFill>
                  <a:schemeClr val="bg1"/>
                </a:solidFill>
              </a:rPr>
              <a:t>enriched </a:t>
            </a:r>
            <a:r>
              <a:rPr lang="en-US" dirty="0" smtClean="0"/>
              <a:t>so the percent of </a:t>
            </a:r>
            <a:r>
              <a:rPr lang="en-US" dirty="0" smtClean="0"/>
              <a:t>     U-235 </a:t>
            </a:r>
            <a:r>
              <a:rPr lang="en-US" dirty="0" smtClean="0"/>
              <a:t>is </a:t>
            </a:r>
            <a:r>
              <a:rPr lang="en-US" dirty="0" smtClean="0">
                <a:solidFill>
                  <a:schemeClr val="bg1"/>
                </a:solidFill>
              </a:rPr>
              <a:t>increased</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pic>
        <p:nvPicPr>
          <p:cNvPr id="9" name="Picture 2"/>
          <p:cNvPicPr>
            <a:picLocks noChangeAspect="1" noChangeArrowheads="1"/>
          </p:cNvPicPr>
          <p:nvPr/>
        </p:nvPicPr>
        <p:blipFill>
          <a:blip r:embed="rId3" cstate="print"/>
          <a:srcRect/>
          <a:stretch>
            <a:fillRect/>
          </a:stretch>
        </p:blipFill>
        <p:spPr bwMode="auto">
          <a:xfrm flipV="1">
            <a:off x="4336868" y="1938671"/>
            <a:ext cx="619125" cy="48216"/>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4127761" y="2596487"/>
            <a:ext cx="619125" cy="45719"/>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flipV="1">
            <a:off x="5116590" y="2601785"/>
            <a:ext cx="587062" cy="45719"/>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flipV="1">
            <a:off x="5616320" y="5259574"/>
            <a:ext cx="619125" cy="48216"/>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flipV="1">
            <a:off x="1483799" y="5539564"/>
            <a:ext cx="619125" cy="48216"/>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3952876" y="4655656"/>
            <a:ext cx="587062" cy="45719"/>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flipV="1">
            <a:off x="6796533" y="3272501"/>
            <a:ext cx="619125" cy="48216"/>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flipV="1">
            <a:off x="6151491" y="3269659"/>
            <a:ext cx="619125" cy="48216"/>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flipV="1">
            <a:off x="3550059" y="3937592"/>
            <a:ext cx="619125" cy="48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
            </a:r>
            <a:r>
              <a:rPr lang="en-US" dirty="0" smtClean="0"/>
              <a:t>fission </a:t>
            </a:r>
            <a:r>
              <a:rPr lang="en-US" dirty="0" smtClean="0"/>
              <a:t>and </a:t>
            </a:r>
            <a:r>
              <a:rPr lang="en-US" dirty="0" smtClean="0"/>
              <a:t>chain reactions</a:t>
            </a:r>
            <a:r>
              <a:rPr lang="en-US" dirty="0" smtClean="0"/>
              <a:t>:</a:t>
            </a:r>
            <a:endParaRPr lang="en-US" dirty="0"/>
          </a:p>
        </p:txBody>
      </p:sp>
      <p:sp>
        <p:nvSpPr>
          <p:cNvPr id="3" name="Content Placeholder 2"/>
          <p:cNvSpPr>
            <a:spLocks noGrp="1"/>
          </p:cNvSpPr>
          <p:nvPr>
            <p:ph idx="1"/>
          </p:nvPr>
        </p:nvSpPr>
        <p:spPr/>
        <p:txBody>
          <a:bodyPr/>
          <a:lstStyle/>
          <a:p>
            <a:pPr>
              <a:spcAft>
                <a:spcPts val="600"/>
              </a:spcAft>
              <a:buNone/>
            </a:pPr>
            <a:r>
              <a:rPr lang="en-US" b="1" dirty="0" smtClean="0"/>
              <a:t>Fission</a:t>
            </a:r>
          </a:p>
          <a:p>
            <a:pPr>
              <a:spcAft>
                <a:spcPts val="600"/>
              </a:spcAft>
              <a:buNone/>
            </a:pPr>
            <a:r>
              <a:rPr lang="en-US" b="1" dirty="0" smtClean="0"/>
              <a:t>Chain reaction</a:t>
            </a:r>
          </a:p>
          <a:p>
            <a:pPr>
              <a:spcAft>
                <a:spcPts val="600"/>
              </a:spcAft>
              <a:buNone/>
            </a:pPr>
            <a:r>
              <a:rPr lang="en-US" b="1" dirty="0" smtClean="0"/>
              <a:t>Uranium fuel</a:t>
            </a:r>
          </a:p>
          <a:p>
            <a:pPr lvl="1">
              <a:spcAft>
                <a:spcPts val="600"/>
              </a:spcAft>
              <a:buClrTx/>
              <a:buFont typeface="Arial" pitchFamily="34" charset="0"/>
              <a:buChar char="–"/>
            </a:pPr>
            <a:r>
              <a:rPr lang="en-US" sz="1800" dirty="0" smtClean="0"/>
              <a:t>Mining</a:t>
            </a:r>
          </a:p>
          <a:p>
            <a:pPr lvl="1">
              <a:spcAft>
                <a:spcPts val="600"/>
              </a:spcAft>
              <a:buClrTx/>
              <a:buFont typeface="Arial" pitchFamily="34" charset="0"/>
              <a:buChar char="–"/>
            </a:pPr>
            <a:r>
              <a:rPr lang="en-US" sz="1800" dirty="0" smtClean="0"/>
              <a:t>Milling</a:t>
            </a:r>
          </a:p>
          <a:p>
            <a:pPr lvl="1">
              <a:spcAft>
                <a:spcPts val="600"/>
              </a:spcAft>
              <a:buClrTx/>
              <a:buFont typeface="Arial" pitchFamily="34" charset="0"/>
              <a:buChar char="–"/>
            </a:pPr>
            <a:r>
              <a:rPr lang="en-US" sz="1800" dirty="0" smtClean="0"/>
              <a:t>Enrichment</a:t>
            </a:r>
          </a:p>
          <a:p>
            <a:pPr lvl="1">
              <a:spcAft>
                <a:spcPts val="600"/>
              </a:spcAft>
              <a:buClrTx/>
              <a:buFont typeface="Arial" pitchFamily="34" charset="0"/>
              <a:buChar char="–"/>
            </a:pPr>
            <a:r>
              <a:rPr lang="en-US" sz="1800" dirty="0" smtClean="0"/>
              <a:t>Fuel fabrication</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Less than </a:t>
            </a:r>
            <a:r>
              <a:rPr lang="en-US" dirty="0" smtClean="0">
                <a:solidFill>
                  <a:schemeClr val="bg1"/>
                </a:solidFill>
              </a:rPr>
              <a:t>1</a:t>
            </a:r>
            <a:r>
              <a:rPr lang="en-US" dirty="0" smtClean="0"/>
              <a:t> percent of the atoms in uranium ore are uranium-235.</a:t>
            </a:r>
          </a:p>
          <a:p>
            <a:endParaRPr lang="en-US" dirty="0" smtClean="0"/>
          </a:p>
          <a:p>
            <a:r>
              <a:rPr lang="en-US" dirty="0" smtClean="0"/>
              <a:t>But power plants need uranium that is about </a:t>
            </a:r>
            <a:r>
              <a:rPr lang="en-US" dirty="0" smtClean="0">
                <a:solidFill>
                  <a:schemeClr val="bg1"/>
                </a:solidFill>
              </a:rPr>
              <a:t>4 </a:t>
            </a:r>
            <a:r>
              <a:rPr lang="en-US" dirty="0" smtClean="0"/>
              <a:t>percent uranium-235.</a:t>
            </a:r>
          </a:p>
          <a:p>
            <a:endParaRPr lang="en-US" dirty="0" smtClean="0"/>
          </a:p>
          <a:p>
            <a:r>
              <a:rPr lang="en-US" dirty="0" smtClean="0"/>
              <a:t>Uranium enrichment process raises the concentration of </a:t>
            </a:r>
            <a:r>
              <a:rPr lang="en-US" dirty="0" smtClean="0">
                <a:solidFill>
                  <a:schemeClr val="bg1"/>
                </a:solidFill>
              </a:rPr>
              <a:t>uranium-235</a:t>
            </a:r>
            <a:r>
              <a:rPr lang="en-US" dirty="0" smtClean="0"/>
              <a:t> based on the fact that </a:t>
            </a:r>
            <a:r>
              <a:rPr lang="en-US" dirty="0" smtClean="0">
                <a:solidFill>
                  <a:schemeClr val="bg1"/>
                </a:solidFill>
              </a:rPr>
              <a:t>uranium-238</a:t>
            </a:r>
            <a:r>
              <a:rPr lang="en-US" dirty="0" smtClean="0"/>
              <a:t> atoms have a tiny bit more mass than uranium-235 atoms.</a:t>
            </a:r>
          </a:p>
          <a:p>
            <a:endParaRPr lang="en-US" dirty="0" smtClean="0"/>
          </a:p>
          <a:p>
            <a:r>
              <a:rPr lang="en-US" dirty="0" smtClean="0"/>
              <a:t>In addition to fission, or splitting atoms of heavy elements, scientists are learning how to control another type of </a:t>
            </a:r>
            <a:r>
              <a:rPr lang="en-US" dirty="0" smtClean="0">
                <a:solidFill>
                  <a:schemeClr val="bg1"/>
                </a:solidFill>
              </a:rPr>
              <a:t>nuclear reaction </a:t>
            </a:r>
            <a:r>
              <a:rPr lang="en-US" dirty="0" smtClean="0"/>
              <a:t>called fusion. Fusion occurs when </a:t>
            </a:r>
            <a:r>
              <a:rPr lang="en-US" dirty="0" smtClean="0">
                <a:solidFill>
                  <a:schemeClr val="bg1"/>
                </a:solidFill>
              </a:rPr>
              <a:t>light </a:t>
            </a:r>
            <a:r>
              <a:rPr lang="en-US" dirty="0" smtClean="0"/>
              <a:t>atoms of hydrogen join together (or fuse) to create helium and release a large amount of </a:t>
            </a:r>
            <a:r>
              <a:rPr lang="en-US" dirty="0" smtClean="0">
                <a:solidFill>
                  <a:schemeClr val="bg1"/>
                </a:solidFill>
              </a:rPr>
              <a:t>energy</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cxnSp>
        <p:nvCxnSpPr>
          <p:cNvPr id="12" name="Straight Connector 11"/>
          <p:cNvCxnSpPr/>
          <p:nvPr/>
        </p:nvCxnSpPr>
        <p:spPr bwMode="auto">
          <a:xfrm>
            <a:off x="2020186" y="5007935"/>
            <a:ext cx="24809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609061" y="1949302"/>
            <a:ext cx="24809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107172" y="2651050"/>
            <a:ext cx="24809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400800" y="3317875"/>
            <a:ext cx="8080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7262037" y="3317875"/>
            <a:ext cx="372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1896139" y="3565449"/>
            <a:ext cx="8080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810539" y="3565449"/>
            <a:ext cx="372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4703134" y="4746182"/>
            <a:ext cx="8080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691962" y="4756814"/>
            <a:ext cx="372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3721395" y="5284381"/>
            <a:ext cx="6698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r>
              <a:rPr lang="en-US" dirty="0" smtClean="0"/>
              <a:t>Fusion</a:t>
            </a:r>
            <a:r>
              <a:rPr lang="en-US" dirty="0" smtClean="0">
                <a:solidFill>
                  <a:srgbClr val="FFC000"/>
                </a:solidFill>
              </a:rPr>
              <a:t> </a:t>
            </a:r>
            <a:endParaRPr lang="en-US" dirty="0"/>
          </a:p>
        </p:txBody>
      </p:sp>
      <p:sp>
        <p:nvSpPr>
          <p:cNvPr id="3" name="Content Placeholder 2"/>
          <p:cNvSpPr>
            <a:spLocks noGrp="1"/>
          </p:cNvSpPr>
          <p:nvPr>
            <p:ph idx="1"/>
          </p:nvPr>
        </p:nvSpPr>
        <p:spPr/>
        <p:txBody>
          <a:bodyPr/>
          <a:lstStyle/>
          <a:p>
            <a:pPr>
              <a:buNone/>
            </a:pPr>
            <a:r>
              <a:rPr lang="en-US" b="1" dirty="0" smtClean="0"/>
              <a:t>Fusion </a:t>
            </a:r>
            <a:r>
              <a:rPr lang="en-US" dirty="0" smtClean="0"/>
              <a:t>is the opposite of fission. Fusion is a nuclear reaction in which light isotopes of hydrogen </a:t>
            </a:r>
            <a:r>
              <a:rPr lang="en-US" b="1" i="1" dirty="0" smtClean="0"/>
              <a:t>fuse </a:t>
            </a:r>
            <a:r>
              <a:rPr lang="en-US" dirty="0" smtClean="0"/>
              <a:t>together. </a:t>
            </a:r>
          </a:p>
          <a:p>
            <a:pPr>
              <a:buNone/>
            </a:pPr>
            <a:r>
              <a:rPr lang="en-US" dirty="0" smtClean="0"/>
              <a:t>Fusion</a:t>
            </a:r>
          </a:p>
          <a:p>
            <a:r>
              <a:rPr lang="en-US" dirty="0" smtClean="0"/>
              <a:t>Creates new atoms</a:t>
            </a:r>
          </a:p>
          <a:p>
            <a:r>
              <a:rPr lang="en-US" dirty="0" smtClean="0"/>
              <a:t>Releases a large amount of energy</a:t>
            </a:r>
          </a:p>
          <a:p>
            <a:r>
              <a:rPr lang="en-US" dirty="0" smtClean="0"/>
              <a:t>May someday offer clean, abundant                                                                                </a:t>
            </a:r>
            <a:endParaRPr lang="en-US" dirty="0"/>
          </a:p>
          <a:p>
            <a:pPr marL="0" indent="0">
              <a:buNone/>
            </a:pPr>
            <a:r>
              <a:rPr lang="en-US" dirty="0"/>
              <a:t> </a:t>
            </a:r>
            <a:r>
              <a:rPr lang="en-US" dirty="0" smtClean="0"/>
              <a:t>  energy</a:t>
            </a:r>
          </a:p>
          <a:p>
            <a:pPr marL="0" indent="0">
              <a:buNone/>
            </a:pPr>
            <a:endParaRPr lang="en-US" dirty="0" smtClean="0"/>
          </a:p>
          <a:p>
            <a:pPr>
              <a:buNone/>
            </a:pPr>
            <a:r>
              <a:rPr lang="en-US" dirty="0" smtClean="0"/>
              <a:t>Your assignment is to research how                                                                     fusion happens on the Sun.</a:t>
            </a:r>
          </a:p>
          <a:p>
            <a:pPr>
              <a:buNone/>
            </a:pPr>
            <a:endParaRPr lang="en-US" dirty="0" smtClean="0"/>
          </a:p>
          <a:p>
            <a:pPr>
              <a:buNone/>
            </a:pPr>
            <a:r>
              <a:rPr lang="en-US" dirty="0" smtClean="0"/>
              <a:t>How is fusion different on the Earth?</a:t>
            </a:r>
          </a:p>
          <a:p>
            <a:pPr>
              <a:buNone/>
            </a:pPr>
            <a:r>
              <a:rPr lang="en-US" dirty="0" smtClean="0"/>
              <a:t> </a:t>
            </a:r>
            <a:endParaRPr lang="en-US" b="1"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pic>
        <p:nvPicPr>
          <p:cNvPr id="6147" name="Picture 3"/>
          <p:cNvPicPr>
            <a:picLocks noChangeAspect="1" noChangeArrowheads="1"/>
          </p:cNvPicPr>
          <p:nvPr/>
        </p:nvPicPr>
        <p:blipFill>
          <a:blip r:embed="rId3" cstate="screen"/>
          <a:srcRect/>
          <a:stretch>
            <a:fillRect/>
          </a:stretch>
        </p:blipFill>
        <p:spPr bwMode="auto">
          <a:xfrm>
            <a:off x="4877362" y="2590519"/>
            <a:ext cx="3831818"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centrifuge</a:t>
            </a:r>
            <a:r>
              <a:rPr lang="en-US" dirty="0" smtClean="0"/>
              <a:t> – a machine used to enrich uranium or separate uranium-235 from uranium-238 so the uranium-235 can be made into fuel for nuclear power plants </a:t>
            </a:r>
          </a:p>
          <a:p>
            <a:pPr>
              <a:lnSpc>
                <a:spcPct val="113000"/>
              </a:lnSpc>
              <a:spcBef>
                <a:spcPts val="0"/>
              </a:spcBef>
              <a:spcAft>
                <a:spcPts val="1000"/>
              </a:spcAft>
            </a:pPr>
            <a:r>
              <a:rPr lang="en-US" b="1" dirty="0" smtClean="0"/>
              <a:t>ceramic</a:t>
            </a:r>
            <a:r>
              <a:rPr lang="en-US" dirty="0" smtClean="0"/>
              <a:t> – a very hard, non-metal material that can withstand very high temperatures without melting and does not easily corrode; used for fuel pellets for nuclear power plants </a:t>
            </a:r>
          </a:p>
          <a:p>
            <a:pPr>
              <a:lnSpc>
                <a:spcPct val="113000"/>
              </a:lnSpc>
              <a:spcBef>
                <a:spcPts val="0"/>
              </a:spcBef>
              <a:spcAft>
                <a:spcPts val="1000"/>
              </a:spcAft>
            </a:pPr>
            <a:r>
              <a:rPr lang="en-US" b="1" dirty="0" smtClean="0"/>
              <a:t>fission</a:t>
            </a:r>
            <a:r>
              <a:rPr lang="en-US" dirty="0" smtClean="0"/>
              <a:t> – to divide or split apart; the process of splitting apart; at a nuclear power plant it refers to splitting atoms </a:t>
            </a:r>
          </a:p>
          <a:p>
            <a:pPr>
              <a:lnSpc>
                <a:spcPct val="113000"/>
              </a:lnSpc>
              <a:spcBef>
                <a:spcPts val="0"/>
              </a:spcBef>
              <a:spcAft>
                <a:spcPts val="1000"/>
              </a:spcAft>
            </a:pPr>
            <a:r>
              <a:rPr lang="en-US" b="1" dirty="0" smtClean="0"/>
              <a:t>fission products </a:t>
            </a:r>
            <a:r>
              <a:rPr lang="en-US" dirty="0" smtClean="0"/>
              <a:t>– the atomic fragments left after a large atomic nucleus fissions or splits </a:t>
            </a:r>
          </a:p>
          <a:p>
            <a:pPr>
              <a:lnSpc>
                <a:spcPct val="113000"/>
              </a:lnSpc>
              <a:spcBef>
                <a:spcPts val="0"/>
              </a:spcBef>
              <a:spcAft>
                <a:spcPts val="1000"/>
              </a:spcAft>
            </a:pPr>
            <a:r>
              <a:rPr lang="en-US" b="1" dirty="0" smtClean="0"/>
              <a:t>fuel assembly</a:t>
            </a:r>
            <a:r>
              <a:rPr lang="en-US" dirty="0" smtClean="0"/>
              <a:t> – structure containing fuel rods that hold stacked uranium pellets; bundles of fuel rods that are loaded in the reactor core </a:t>
            </a:r>
          </a:p>
          <a:p>
            <a:pPr>
              <a:lnSpc>
                <a:spcPct val="113000"/>
              </a:lnSpc>
              <a:spcBef>
                <a:spcPts val="0"/>
              </a:spcBef>
              <a:spcAft>
                <a:spcPts val="1000"/>
              </a:spcAft>
            </a:pP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40000"/>
              </a:lnSpc>
              <a:spcBef>
                <a:spcPts val="0"/>
              </a:spcBef>
              <a:spcAft>
                <a:spcPts val="1000"/>
              </a:spcAft>
            </a:pPr>
            <a:r>
              <a:rPr lang="en-US" b="1" dirty="0" smtClean="0"/>
              <a:t>fuel pellet</a:t>
            </a:r>
            <a:r>
              <a:rPr lang="en-US" dirty="0" smtClean="0"/>
              <a:t> – a cylinder about the size of your fingertip that is the fuel for nuclear power plants </a:t>
            </a:r>
          </a:p>
          <a:p>
            <a:pPr>
              <a:lnSpc>
                <a:spcPct val="140000"/>
              </a:lnSpc>
              <a:spcBef>
                <a:spcPts val="0"/>
              </a:spcBef>
              <a:spcAft>
                <a:spcPts val="1000"/>
              </a:spcAft>
            </a:pPr>
            <a:r>
              <a:rPr lang="en-US" b="1" dirty="0" smtClean="0"/>
              <a:t>fuel rod</a:t>
            </a:r>
            <a:r>
              <a:rPr lang="en-US" dirty="0" smtClean="0"/>
              <a:t> – long metal tube that holds nuclear fuel pellets </a:t>
            </a:r>
          </a:p>
          <a:p>
            <a:pPr>
              <a:lnSpc>
                <a:spcPct val="140000"/>
              </a:lnSpc>
              <a:spcBef>
                <a:spcPts val="0"/>
              </a:spcBef>
              <a:spcAft>
                <a:spcPts val="1000"/>
              </a:spcAft>
            </a:pPr>
            <a:r>
              <a:rPr lang="en-US" b="1" dirty="0" smtClean="0"/>
              <a:t>fusion</a:t>
            </a:r>
            <a:r>
              <a:rPr lang="en-US" dirty="0" smtClean="0"/>
              <a:t> - a nuclear reaction in which light isotopes of hydrogen fuse together</a:t>
            </a:r>
          </a:p>
          <a:p>
            <a:pPr>
              <a:lnSpc>
                <a:spcPct val="140000"/>
              </a:lnSpc>
              <a:spcBef>
                <a:spcPts val="0"/>
              </a:spcBef>
              <a:spcAft>
                <a:spcPts val="1000"/>
              </a:spcAft>
            </a:pPr>
            <a:r>
              <a:rPr lang="en-US" b="1" dirty="0" smtClean="0"/>
              <a:t>inertia</a:t>
            </a:r>
            <a:r>
              <a:rPr lang="en-US" dirty="0" smtClean="0"/>
              <a:t>– the property of matter to resist change in its motion. An object in motion remains in motion unless another force acts on it. An object that is not in motion remains at rest unless a force acts on it.</a:t>
            </a:r>
          </a:p>
          <a:p>
            <a:pPr>
              <a:lnSpc>
                <a:spcPct val="140000"/>
              </a:lnSpc>
              <a:spcBef>
                <a:spcPts val="0"/>
              </a:spcBef>
              <a:spcAft>
                <a:spcPts val="1000"/>
              </a:spcAft>
            </a:pPr>
            <a:r>
              <a:rPr lang="en-US" b="1" dirty="0" smtClean="0"/>
              <a:t>in situ</a:t>
            </a:r>
            <a:r>
              <a:rPr lang="en-US" dirty="0" smtClean="0"/>
              <a:t> – situated in the original, natural place </a:t>
            </a:r>
          </a:p>
          <a:p>
            <a:pPr>
              <a:lnSpc>
                <a:spcPct val="140000"/>
              </a:lnSpc>
              <a:spcBef>
                <a:spcPts val="0"/>
              </a:spcBef>
              <a:spcAft>
                <a:spcPts val="1000"/>
              </a:spcAft>
            </a:pPr>
            <a:r>
              <a:rPr lang="en-US" b="1" dirty="0" smtClean="0"/>
              <a:t>leaching</a:t>
            </a:r>
            <a:r>
              <a:rPr lang="en-US" dirty="0" smtClean="0"/>
              <a:t> – the movement of a substance that has dissolved in a liquid</a:t>
            </a:r>
          </a:p>
          <a:p>
            <a:pPr>
              <a:lnSpc>
                <a:spcPct val="140000"/>
              </a:lnSpc>
              <a:spcBef>
                <a:spcPts val="0"/>
              </a:spcBef>
              <a:spcAft>
                <a:spcPts val="1000"/>
              </a:spcAft>
            </a:pPr>
            <a:r>
              <a:rPr lang="en-US" b="1" dirty="0" smtClean="0"/>
              <a:t>milling</a:t>
            </a:r>
            <a:r>
              <a:rPr lang="en-US" dirty="0" smtClean="0"/>
              <a:t> – a process of grinding and crushing ore </a:t>
            </a:r>
          </a:p>
          <a:p>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mill tailings – </a:t>
            </a:r>
            <a:r>
              <a:rPr lang="en-US" dirty="0" smtClean="0"/>
              <a:t>the radioactive, sand-like materials that remain after uranium is extracted from uranium ore; contain hazardous substances and radium, which decays to produce radon; require special disposal</a:t>
            </a:r>
            <a:r>
              <a:rPr lang="en-US" b="1" dirty="0" smtClean="0"/>
              <a:t>  </a:t>
            </a:r>
            <a:endParaRPr lang="en-US" dirty="0" smtClean="0"/>
          </a:p>
          <a:p>
            <a:pPr>
              <a:lnSpc>
                <a:spcPct val="113000"/>
              </a:lnSpc>
              <a:spcBef>
                <a:spcPts val="0"/>
              </a:spcBef>
              <a:spcAft>
                <a:spcPts val="1000"/>
              </a:spcAft>
            </a:pPr>
            <a:r>
              <a:rPr lang="en-US" b="1" dirty="0" smtClean="0"/>
              <a:t>nuclear chain reaction</a:t>
            </a:r>
            <a:r>
              <a:rPr lang="en-US" dirty="0" smtClean="0"/>
              <a:t> – a process in which neutrons released in fission produce an additional fission in at least one further nucleus </a:t>
            </a:r>
          </a:p>
          <a:p>
            <a:pPr>
              <a:lnSpc>
                <a:spcPct val="113000"/>
              </a:lnSpc>
              <a:spcBef>
                <a:spcPts val="0"/>
              </a:spcBef>
              <a:spcAft>
                <a:spcPts val="1000"/>
              </a:spcAft>
            </a:pPr>
            <a:r>
              <a:rPr lang="en-US" b="1" dirty="0" smtClean="0"/>
              <a:t>ore</a:t>
            </a:r>
            <a:r>
              <a:rPr lang="en-US" dirty="0" smtClean="0"/>
              <a:t> – a metal-bearing mineral that can be profitably mined </a:t>
            </a:r>
          </a:p>
          <a:p>
            <a:pPr>
              <a:lnSpc>
                <a:spcPct val="113000"/>
              </a:lnSpc>
              <a:spcBef>
                <a:spcPts val="0"/>
              </a:spcBef>
              <a:spcAft>
                <a:spcPts val="1000"/>
              </a:spcAft>
            </a:pPr>
            <a:r>
              <a:rPr lang="en-US" b="1" dirty="0" smtClean="0"/>
              <a:t>reactor</a:t>
            </a:r>
            <a:r>
              <a:rPr lang="en-US" dirty="0" smtClean="0"/>
              <a:t> – the part of a nuclear power plant where fission takes place </a:t>
            </a:r>
          </a:p>
          <a:p>
            <a:pPr>
              <a:lnSpc>
                <a:spcPct val="113000"/>
              </a:lnSpc>
              <a:spcBef>
                <a:spcPts val="0"/>
              </a:spcBef>
              <a:spcAft>
                <a:spcPts val="1000"/>
              </a:spcAft>
            </a:pPr>
            <a:r>
              <a:rPr lang="en-US" b="1" dirty="0" smtClean="0"/>
              <a:t>reclamation</a:t>
            </a:r>
            <a:r>
              <a:rPr lang="en-US" dirty="0" smtClean="0"/>
              <a:t> – restoration to a useful condition </a:t>
            </a:r>
          </a:p>
          <a:p>
            <a:pPr>
              <a:lnSpc>
                <a:spcPct val="113000"/>
              </a:lnSpc>
              <a:spcBef>
                <a:spcPts val="0"/>
              </a:spcBef>
              <a:spcAft>
                <a:spcPts val="1000"/>
              </a:spcAft>
            </a:pPr>
            <a:r>
              <a:rPr lang="en-US" b="1" dirty="0" smtClean="0"/>
              <a:t>uranium enrichment</a:t>
            </a:r>
            <a:r>
              <a:rPr lang="en-US" dirty="0" smtClean="0"/>
              <a:t> – the process of increasing the percent of uranium-235 for nuclear power plant fuel </a:t>
            </a:r>
          </a:p>
          <a:p>
            <a:endParaRPr lang="en-US" dirty="0" smtClean="0"/>
          </a:p>
          <a:p>
            <a:endParaRPr lang="en-US" i="1"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b="1" dirty="0" smtClean="0"/>
              <a:t>uranium hexafluoride (UF</a:t>
            </a:r>
            <a:r>
              <a:rPr lang="en-US" b="1" baseline="-25000" dirty="0" smtClean="0"/>
              <a:t>6</a:t>
            </a:r>
            <a:r>
              <a:rPr lang="en-US" b="1" dirty="0" smtClean="0"/>
              <a:t>) – </a:t>
            </a:r>
            <a:r>
              <a:rPr lang="en-US" dirty="0" smtClean="0"/>
              <a:t>a compound made from uranium and fluorine; changes to a gas when heated; used in uranium enrichment process </a:t>
            </a:r>
          </a:p>
          <a:p>
            <a:endParaRPr lang="en-US" dirty="0" smtClean="0"/>
          </a:p>
          <a:p>
            <a:r>
              <a:rPr lang="en-US" b="1" dirty="0" smtClean="0"/>
              <a:t>yellowcake</a:t>
            </a:r>
            <a:r>
              <a:rPr lang="en-US" dirty="0" smtClean="0"/>
              <a:t> </a:t>
            </a:r>
            <a:r>
              <a:rPr lang="en-US" dirty="0"/>
              <a:t>– a yellow powder that is mostly uranium</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 starts with a split.</a:t>
            </a:r>
            <a:endParaRPr lang="en-US" dirty="0"/>
          </a:p>
        </p:txBody>
      </p:sp>
      <p:sp>
        <p:nvSpPr>
          <p:cNvPr id="3" name="Content Placeholder 2"/>
          <p:cNvSpPr>
            <a:spLocks noGrp="1"/>
          </p:cNvSpPr>
          <p:nvPr>
            <p:ph idx="1"/>
          </p:nvPr>
        </p:nvSpPr>
        <p:spPr>
          <a:xfrm>
            <a:off x="457200" y="2863196"/>
            <a:ext cx="8229600" cy="2310467"/>
          </a:xfrm>
        </p:spPr>
        <p:txBody>
          <a:bodyPr/>
          <a:lstStyle/>
          <a:p>
            <a:endParaRPr lang="en-US" dirty="0" smtClean="0"/>
          </a:p>
          <a:p>
            <a:pPr>
              <a:buNone/>
            </a:pPr>
            <a:r>
              <a:rPr lang="en-US" sz="2000" dirty="0" smtClean="0"/>
              <a:t>Energy is stored in the nuclei of atoms. Unstable atoms release energy all the time. But big energy happens when their nuclei split. </a:t>
            </a:r>
          </a:p>
          <a:p>
            <a:r>
              <a:rPr lang="en-US" sz="2000" dirty="0" smtClean="0"/>
              <a:t>We call this split </a:t>
            </a:r>
            <a:r>
              <a:rPr lang="en-US" sz="2000" b="1" dirty="0" smtClean="0"/>
              <a:t>fission</a:t>
            </a:r>
            <a:r>
              <a:rPr lang="en-US" sz="2000" b="1" i="1" dirty="0" smtClean="0"/>
              <a:t>.</a:t>
            </a:r>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5582638" y="312706"/>
            <a:ext cx="3121329" cy="23241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fission happen?</a:t>
            </a:r>
            <a:endParaRPr lang="en-US" dirty="0"/>
          </a:p>
        </p:txBody>
      </p:sp>
      <p:sp>
        <p:nvSpPr>
          <p:cNvPr id="3" name="Content Placeholder 2"/>
          <p:cNvSpPr>
            <a:spLocks noGrp="1"/>
          </p:cNvSpPr>
          <p:nvPr>
            <p:ph idx="1"/>
          </p:nvPr>
        </p:nvSpPr>
        <p:spPr>
          <a:xfrm>
            <a:off x="282388" y="1709738"/>
            <a:ext cx="8552330" cy="1287462"/>
          </a:xfrm>
        </p:spPr>
        <p:txBody>
          <a:bodyPr/>
          <a:lstStyle/>
          <a:p>
            <a:r>
              <a:rPr lang="en-US" dirty="0" smtClean="0"/>
              <a:t>Step 1:   A neutron strikes the nucleus of a heavy and unstable isotope, like U-235.</a:t>
            </a:r>
          </a:p>
          <a:p>
            <a:r>
              <a:rPr lang="en-US" dirty="0" smtClean="0"/>
              <a:t>Step 2:   The nucleus becomes unstable.</a:t>
            </a:r>
          </a:p>
          <a:p>
            <a:r>
              <a:rPr lang="en-US" dirty="0" smtClean="0"/>
              <a:t>Step 3:   The nucleus vibrates and splits. </a:t>
            </a:r>
          </a:p>
          <a:p>
            <a:pPr>
              <a:buNone/>
            </a:pPr>
            <a:r>
              <a:rPr lang="en-US" dirty="0" smtClean="0"/>
              <a:t>		   </a:t>
            </a:r>
            <a:r>
              <a:rPr lang="en-US" b="1" dirty="0" smtClean="0"/>
              <a:t>This split is fission!</a:t>
            </a:r>
            <a:endParaRPr lang="en-US" b="1"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t="15490"/>
          <a:stretch>
            <a:fillRect/>
          </a:stretch>
        </p:blipFill>
        <p:spPr bwMode="auto">
          <a:xfrm>
            <a:off x="2197332" y="3117645"/>
            <a:ext cx="4749335" cy="2904814"/>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a:off x="6875099" y="3302587"/>
            <a:ext cx="628170" cy="628170"/>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6948190" y="4007352"/>
            <a:ext cx="1154101" cy="592156"/>
          </a:xfrm>
          <a:prstGeom prst="rect">
            <a:avLst/>
          </a:prstGeom>
          <a:noFill/>
          <a:ln w="9525">
            <a:noFill/>
            <a:miter lim="800000"/>
            <a:headEnd/>
            <a:tailEnd/>
          </a:ln>
        </p:spPr>
      </p:pic>
      <p:pic>
        <p:nvPicPr>
          <p:cNvPr id="1029" name="Picture 5"/>
          <p:cNvPicPr>
            <a:picLocks noChangeAspect="1" noChangeArrowheads="1"/>
          </p:cNvPicPr>
          <p:nvPr/>
        </p:nvPicPr>
        <p:blipFill>
          <a:blip r:embed="rId6" cstate="screen"/>
          <a:srcRect/>
          <a:stretch>
            <a:fillRect/>
          </a:stretch>
        </p:blipFill>
        <p:spPr bwMode="auto">
          <a:xfrm>
            <a:off x="6942840" y="4598843"/>
            <a:ext cx="688294" cy="643010"/>
          </a:xfrm>
          <a:prstGeom prst="rect">
            <a:avLst/>
          </a:prstGeom>
          <a:noFill/>
          <a:ln w="9525">
            <a:noFill/>
            <a:miter lim="800000"/>
            <a:headEnd/>
            <a:tailEnd/>
          </a:ln>
        </p:spPr>
      </p:pic>
      <p:pic>
        <p:nvPicPr>
          <p:cNvPr id="1030" name="Picture 6"/>
          <p:cNvPicPr>
            <a:picLocks noChangeAspect="1" noChangeArrowheads="1"/>
          </p:cNvPicPr>
          <p:nvPr/>
        </p:nvPicPr>
        <p:blipFill>
          <a:blip r:embed="rId7" cstate="screen"/>
          <a:srcRect/>
          <a:stretch>
            <a:fillRect/>
          </a:stretch>
        </p:blipFill>
        <p:spPr bwMode="auto">
          <a:xfrm>
            <a:off x="6891857" y="3019646"/>
            <a:ext cx="1231420" cy="2612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a:xfrm>
            <a:off x="524434" y="1615609"/>
            <a:ext cx="7279863" cy="1315850"/>
          </a:xfrm>
        </p:spPr>
        <p:txBody>
          <a:bodyPr/>
          <a:lstStyle/>
          <a:p>
            <a:pPr>
              <a:buNone/>
            </a:pPr>
            <a:r>
              <a:rPr lang="en-US" dirty="0" smtClean="0"/>
              <a:t>Fission produces</a:t>
            </a:r>
          </a:p>
          <a:p>
            <a:r>
              <a:rPr lang="en-US" dirty="0" smtClean="0"/>
              <a:t> Two or three neutrons</a:t>
            </a:r>
          </a:p>
          <a:p>
            <a:r>
              <a:rPr lang="en-US" dirty="0" smtClean="0"/>
              <a:t> Two lighter-weight atoms of new elements called fission products</a:t>
            </a:r>
          </a:p>
          <a:p>
            <a:r>
              <a:rPr lang="en-US" dirty="0" smtClean="0"/>
              <a:t> </a:t>
            </a:r>
            <a:r>
              <a:rPr lang="en-US" b="1" dirty="0" smtClean="0"/>
              <a:t>Energy</a:t>
            </a:r>
            <a:r>
              <a:rPr lang="en-US" dirty="0" smtClean="0"/>
              <a:t>! (mainly as heat).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1904342" y="2944907"/>
            <a:ext cx="5335315" cy="3572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 keeps happening.</a:t>
            </a:r>
            <a:endParaRPr lang="en-US" dirty="0"/>
          </a:p>
        </p:txBody>
      </p:sp>
      <p:sp>
        <p:nvSpPr>
          <p:cNvPr id="3" name="Content Placeholder 2"/>
          <p:cNvSpPr>
            <a:spLocks noGrp="1"/>
          </p:cNvSpPr>
          <p:nvPr>
            <p:ph idx="1"/>
          </p:nvPr>
        </p:nvSpPr>
        <p:spPr>
          <a:xfrm>
            <a:off x="457200" y="3054443"/>
            <a:ext cx="8229600" cy="3063968"/>
          </a:xfrm>
        </p:spPr>
        <p:txBody>
          <a:bodyPr/>
          <a:lstStyle/>
          <a:p>
            <a:endParaRPr lang="en-US" dirty="0" smtClean="0"/>
          </a:p>
          <a:p>
            <a:pPr>
              <a:buNone/>
            </a:pPr>
            <a:r>
              <a:rPr lang="en-US" dirty="0" smtClean="0"/>
              <a:t>In a </a:t>
            </a:r>
            <a:r>
              <a:rPr lang="en-US" b="1" dirty="0" smtClean="0"/>
              <a:t>nuclear chain reaction</a:t>
            </a:r>
            <a:r>
              <a:rPr lang="en-US" dirty="0" smtClean="0"/>
              <a:t>, fission releases more neutrons, which split more atoms, which split more atoms. We call it a chain reaction because it keeps happening!</a:t>
            </a:r>
          </a:p>
          <a:p>
            <a:endParaRPr lang="en-US" dirty="0" smtClean="0"/>
          </a:p>
          <a:p>
            <a:pPr>
              <a:buNone/>
            </a:pPr>
            <a:r>
              <a:rPr lang="en-US" dirty="0" smtClean="0"/>
              <a:t>Here is how two science classes demonstrated a chain reaction:</a:t>
            </a:r>
          </a:p>
          <a:p>
            <a:pPr>
              <a:buNone/>
            </a:pPr>
            <a:r>
              <a:rPr lang="en-US" sz="1600" u="sng" dirty="0" smtClean="0">
                <a:hlinkClick r:id="rId3"/>
              </a:rPr>
              <a:t>http://www.youtube.com/watch?v=0v8i4v1mieU&amp;feature=player_embedded</a:t>
            </a:r>
            <a:r>
              <a:rPr lang="en-US" sz="1600" dirty="0" smtClean="0"/>
              <a:t>  </a:t>
            </a:r>
          </a:p>
          <a:p>
            <a:pPr>
              <a:buNone/>
            </a:pPr>
            <a:endParaRPr lang="en-US" dirty="0" smtClean="0"/>
          </a:p>
          <a:p>
            <a:pPr>
              <a:buNone/>
            </a:pPr>
            <a:r>
              <a:rPr lang="en-US" sz="1600" dirty="0" smtClean="0">
                <a:hlinkClick r:id="rId4"/>
              </a:rPr>
              <a:t>http://www.youtube.com/watch?v=FQGtpo2IUxA&amp;feature=fvwrel</a:t>
            </a:r>
            <a:r>
              <a:rPr lang="en-US" sz="1600" dirty="0" smtClean="0"/>
              <a:t> </a:t>
            </a:r>
            <a:endParaRPr lang="en-US" sz="16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pic>
        <p:nvPicPr>
          <p:cNvPr id="1026" name="Picture 2"/>
          <p:cNvPicPr>
            <a:picLocks noChangeAspect="1" noChangeArrowheads="1"/>
          </p:cNvPicPr>
          <p:nvPr/>
        </p:nvPicPr>
        <p:blipFill>
          <a:blip r:embed="rId5" cstate="screen"/>
          <a:srcRect/>
          <a:stretch>
            <a:fillRect/>
          </a:stretch>
        </p:blipFill>
        <p:spPr bwMode="auto">
          <a:xfrm>
            <a:off x="2248217" y="1143000"/>
            <a:ext cx="4647566" cy="200917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552450" y="1869141"/>
            <a:ext cx="8401050" cy="4104939"/>
          </a:xfrm>
        </p:spPr>
        <p:txBody>
          <a:bodyPr/>
          <a:lstStyle/>
          <a:p>
            <a:pPr>
              <a:spcBef>
                <a:spcPts val="600"/>
              </a:spcBef>
              <a:buNone/>
            </a:pPr>
            <a:r>
              <a:rPr lang="en-US" dirty="0" smtClean="0"/>
              <a:t>A </a:t>
            </a:r>
            <a:r>
              <a:rPr lang="en-US" b="1" dirty="0" smtClean="0"/>
              <a:t>neutron</a:t>
            </a:r>
            <a:r>
              <a:rPr lang="en-US" dirty="0" smtClean="0"/>
              <a:t> strikes a </a:t>
            </a:r>
            <a:r>
              <a:rPr lang="en-US" b="1" dirty="0" smtClean="0"/>
              <a:t>nucleus</a:t>
            </a:r>
            <a:r>
              <a:rPr lang="en-US" dirty="0" smtClean="0"/>
              <a:t> of a heavy, unstable isotope.</a:t>
            </a:r>
          </a:p>
          <a:p>
            <a:pPr>
              <a:buNone/>
            </a:pPr>
            <a:endParaRPr lang="en-US" dirty="0" smtClean="0"/>
          </a:p>
          <a:p>
            <a:pPr>
              <a:buNone/>
            </a:pPr>
            <a:r>
              <a:rPr lang="en-US" dirty="0" smtClean="0"/>
              <a:t>                       </a:t>
            </a:r>
          </a:p>
          <a:p>
            <a:pPr>
              <a:spcBef>
                <a:spcPts val="600"/>
              </a:spcBef>
              <a:buNone/>
            </a:pPr>
            <a:r>
              <a:rPr lang="en-US" dirty="0" smtClean="0"/>
              <a:t>  				The nucleus splits (</a:t>
            </a:r>
            <a:r>
              <a:rPr lang="en-US" b="1" dirty="0" smtClean="0"/>
              <a:t>fission</a:t>
            </a:r>
            <a:r>
              <a:rPr lang="en-US" dirty="0" smtClean="0"/>
              <a:t>).</a:t>
            </a:r>
          </a:p>
          <a:p>
            <a:pPr>
              <a:spcBef>
                <a:spcPts val="600"/>
              </a:spcBef>
              <a:buNone/>
            </a:pPr>
            <a:endParaRPr lang="en-US" dirty="0" smtClean="0"/>
          </a:p>
          <a:p>
            <a:pPr>
              <a:spcBef>
                <a:spcPts val="600"/>
              </a:spcBef>
              <a:buNone/>
            </a:pPr>
            <a:endParaRPr lang="en-US" dirty="0" smtClean="0"/>
          </a:p>
          <a:p>
            <a:pPr>
              <a:spcBef>
                <a:spcPts val="1200"/>
              </a:spcBef>
              <a:buNone/>
            </a:pPr>
            <a:r>
              <a:rPr lang="en-US" dirty="0" smtClean="0"/>
              <a:t>				More neutrons strike more nuclei (</a:t>
            </a:r>
            <a:r>
              <a:rPr lang="en-US" b="1" dirty="0" smtClean="0"/>
              <a:t>chain reaction</a:t>
            </a:r>
            <a:r>
              <a:rPr lang="en-US" dirty="0" smtClean="0"/>
              <a:t>).</a:t>
            </a:r>
          </a:p>
          <a:p>
            <a:pPr>
              <a:spcBef>
                <a:spcPts val="1200"/>
              </a:spcBef>
              <a:buNone/>
            </a:pPr>
            <a:endParaRPr lang="en-US" dirty="0" smtClean="0"/>
          </a:p>
          <a:p>
            <a:pPr>
              <a:spcBef>
                <a:spcPts val="1200"/>
              </a:spcBef>
              <a:buNone/>
            </a:pPr>
            <a:r>
              <a:rPr lang="en-US" dirty="0" smtClean="0">
                <a:solidFill>
                  <a:srgbClr val="FF0000"/>
                </a:solidFill>
              </a:rPr>
              <a:t>					</a:t>
            </a:r>
          </a:p>
          <a:p>
            <a:pPr>
              <a:buNone/>
            </a:pPr>
            <a:r>
              <a:rPr lang="en-US" dirty="0" smtClean="0">
                <a:solidFill>
                  <a:srgbClr val="FF0000"/>
                </a:solidFill>
              </a:rPr>
              <a:t>							</a:t>
            </a:r>
            <a:r>
              <a:rPr lang="en-US" sz="1900" dirty="0" smtClean="0">
                <a:solidFill>
                  <a:srgbClr val="FF0000"/>
                </a:solidFill>
              </a:rPr>
              <a:t>Heat </a:t>
            </a:r>
            <a:r>
              <a:rPr lang="en-US" sz="1900" b="1" dirty="0" smtClean="0">
                <a:solidFill>
                  <a:srgbClr val="FF0000"/>
                </a:solidFill>
              </a:rPr>
              <a:t>energy is</a:t>
            </a:r>
            <a:r>
              <a:rPr lang="en-US" sz="1900" dirty="0" smtClean="0">
                <a:solidFill>
                  <a:srgbClr val="FF0000"/>
                </a:solidFill>
              </a:rPr>
              <a:t> </a:t>
            </a:r>
            <a:r>
              <a:rPr lang="en-US" sz="1900" dirty="0" smtClean="0">
                <a:solidFill>
                  <a:srgbClr val="FF0000"/>
                </a:solidFill>
              </a:rPr>
              <a:t>produced</a:t>
            </a:r>
            <a:r>
              <a:rPr lang="en-US" dirty="0" smtClean="0">
                <a:solidFill>
                  <a:srgbClr val="FF0000"/>
                </a:solidFill>
              </a:rPr>
              <a:t>.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7" name="TextBox 6"/>
          <p:cNvSpPr txBox="1"/>
          <p:nvPr/>
        </p:nvSpPr>
        <p:spPr>
          <a:xfrm>
            <a:off x="5585722" y="1842022"/>
            <a:ext cx="2095445" cy="1477328"/>
          </a:xfrm>
          <a:prstGeom prst="rect">
            <a:avLst/>
          </a:prstGeom>
          <a:noFill/>
        </p:spPr>
        <p:txBody>
          <a:bodyPr wrap="square" rtlCol="0">
            <a:spAutoFit/>
          </a:bodyPr>
          <a:lstStyle/>
          <a:p>
            <a:endParaRPr lang="en-US" sz="1800" dirty="0" smtClean="0"/>
          </a:p>
          <a:p>
            <a:endParaRPr lang="en-US" sz="1800" dirty="0" smtClean="0"/>
          </a:p>
          <a:p>
            <a:endParaRPr lang="en-US" sz="1800" dirty="0" smtClean="0"/>
          </a:p>
          <a:p>
            <a:endParaRPr lang="en-US" sz="1800" dirty="0" smtClean="0"/>
          </a:p>
          <a:p>
            <a:endParaRPr lang="en-US" sz="1800" dirty="0"/>
          </a:p>
        </p:txBody>
      </p:sp>
      <p:sp>
        <p:nvSpPr>
          <p:cNvPr id="12" name="Right Arrow 11"/>
          <p:cNvSpPr/>
          <p:nvPr/>
        </p:nvSpPr>
        <p:spPr bwMode="auto">
          <a:xfrm rot="5400000">
            <a:off x="2813518" y="2424472"/>
            <a:ext cx="656216" cy="2380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4" name="Right Arrow 13"/>
          <p:cNvSpPr/>
          <p:nvPr/>
        </p:nvSpPr>
        <p:spPr bwMode="auto">
          <a:xfrm rot="5400000">
            <a:off x="4870918" y="3379213"/>
            <a:ext cx="656216" cy="2380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5" name="Right Arrow 14"/>
          <p:cNvSpPr/>
          <p:nvPr/>
        </p:nvSpPr>
        <p:spPr bwMode="auto">
          <a:xfrm rot="5400000">
            <a:off x="6468127" y="4530803"/>
            <a:ext cx="656216" cy="25298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3">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a nuclear chain reaction going is not easy.</a:t>
            </a:r>
            <a:endParaRPr lang="en-US" dirty="0"/>
          </a:p>
        </p:txBody>
      </p:sp>
      <p:sp>
        <p:nvSpPr>
          <p:cNvPr id="3" name="Content Placeholder 2"/>
          <p:cNvSpPr>
            <a:spLocks noGrp="1"/>
          </p:cNvSpPr>
          <p:nvPr>
            <p:ph idx="1"/>
          </p:nvPr>
        </p:nvSpPr>
        <p:spPr>
          <a:xfrm>
            <a:off x="457200" y="1709738"/>
            <a:ext cx="4213860" cy="1139788"/>
          </a:xfrm>
        </p:spPr>
        <p:txBody>
          <a:bodyPr/>
          <a:lstStyle/>
          <a:p>
            <a:pPr>
              <a:buNone/>
            </a:pPr>
            <a:r>
              <a:rPr lang="en-US" dirty="0" smtClean="0"/>
              <a:t>Did </a:t>
            </a:r>
            <a:r>
              <a:rPr lang="en-US" b="1" i="1" dirty="0" smtClean="0"/>
              <a:t>all</a:t>
            </a:r>
            <a:r>
              <a:rPr lang="en-US" dirty="0" smtClean="0"/>
              <a:t> the ping pong balls “fission</a:t>
            </a:r>
            <a:r>
              <a:rPr lang="en-US" dirty="0" smtClean="0"/>
              <a:t>”? </a:t>
            </a:r>
            <a:endParaRPr lang="en-US" dirty="0" smtClean="0"/>
          </a:p>
          <a:p>
            <a:pPr>
              <a:buNone/>
            </a:pPr>
            <a:r>
              <a:rPr lang="en-US" dirty="0" smtClean="0"/>
              <a:t>Did </a:t>
            </a:r>
            <a:r>
              <a:rPr lang="en-US" b="1" i="1" dirty="0" smtClean="0"/>
              <a:t>all</a:t>
            </a:r>
            <a:r>
              <a:rPr lang="en-US" dirty="0" smtClean="0"/>
              <a:t> the matches light</a:t>
            </a:r>
            <a:r>
              <a:rPr lang="en-US" dirty="0" smtClean="0"/>
              <a:t>?</a:t>
            </a:r>
            <a:r>
              <a:rPr lang="en-US" dirty="0" smtClean="0"/>
              <a:t>		</a:t>
            </a:r>
          </a:p>
          <a:p>
            <a:pPr>
              <a:buNone/>
            </a:pPr>
            <a:r>
              <a:rPr lang="en-US" dirty="0" smtClean="0"/>
              <a:t>Is uranium-235 the same? 		</a:t>
            </a:r>
          </a:p>
          <a:p>
            <a:pPr>
              <a:buNone/>
            </a:pPr>
            <a:endParaRPr lang="en-US" dirty="0" smtClean="0"/>
          </a:p>
          <a:p>
            <a:pPr>
              <a:buNone/>
            </a:pPr>
            <a:r>
              <a:rPr lang="en-US" dirty="0" smtClean="0"/>
              <a:t>A nuclear chain reaction is more difficult to keep going because</a:t>
            </a:r>
          </a:p>
          <a:p>
            <a:r>
              <a:rPr lang="en-US" dirty="0" smtClean="0"/>
              <a:t>Many of the neutrons will not hit another uranium atom. </a:t>
            </a:r>
          </a:p>
          <a:p>
            <a:r>
              <a:rPr lang="en-US" dirty="0" smtClean="0"/>
              <a:t>As fewer fissions happen, the chain reaction slows down and stops.</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3" cstate="screen"/>
          <a:srcRect/>
          <a:stretch>
            <a:fillRect/>
          </a:stretch>
        </p:blipFill>
        <p:spPr bwMode="auto">
          <a:xfrm>
            <a:off x="3946982" y="5231219"/>
            <a:ext cx="986525" cy="1059285"/>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a:off x="4572000" y="4252085"/>
            <a:ext cx="2312893" cy="2091924"/>
          </a:xfrm>
          <a:prstGeom prst="rect">
            <a:avLst/>
          </a:prstGeom>
          <a:noFill/>
          <a:ln w="9525">
            <a:noFill/>
            <a:miter lim="800000"/>
            <a:headEnd/>
            <a:tailEnd/>
          </a:ln>
        </p:spPr>
      </p:pic>
      <p:sp>
        <p:nvSpPr>
          <p:cNvPr id="7" name="TextBox 6"/>
          <p:cNvSpPr txBox="1"/>
          <p:nvPr/>
        </p:nvSpPr>
        <p:spPr>
          <a:xfrm>
            <a:off x="4572000" y="1669312"/>
            <a:ext cx="1190846" cy="369332"/>
          </a:xfrm>
          <a:prstGeom prst="rect">
            <a:avLst/>
          </a:prstGeom>
          <a:noFill/>
        </p:spPr>
        <p:txBody>
          <a:bodyPr wrap="square" rtlCol="0">
            <a:spAutoFit/>
          </a:bodyPr>
          <a:lstStyle/>
          <a:p>
            <a:r>
              <a:rPr lang="en-US" sz="1800" dirty="0" smtClean="0"/>
              <a:t>probably</a:t>
            </a:r>
            <a:endParaRPr lang="en-US" sz="1800" dirty="0"/>
          </a:p>
        </p:txBody>
      </p:sp>
      <p:sp>
        <p:nvSpPr>
          <p:cNvPr id="8" name="TextBox 7"/>
          <p:cNvSpPr txBox="1"/>
          <p:nvPr/>
        </p:nvSpPr>
        <p:spPr>
          <a:xfrm>
            <a:off x="4572000" y="1970564"/>
            <a:ext cx="1190846" cy="369332"/>
          </a:xfrm>
          <a:prstGeom prst="rect">
            <a:avLst/>
          </a:prstGeom>
          <a:noFill/>
        </p:spPr>
        <p:txBody>
          <a:bodyPr wrap="square" rtlCol="0">
            <a:spAutoFit/>
          </a:bodyPr>
          <a:lstStyle/>
          <a:p>
            <a:r>
              <a:rPr lang="en-US" sz="1800" dirty="0" smtClean="0"/>
              <a:t>yes</a:t>
            </a:r>
            <a:endParaRPr lang="en-US" sz="1800" dirty="0"/>
          </a:p>
        </p:txBody>
      </p:sp>
      <p:sp>
        <p:nvSpPr>
          <p:cNvPr id="9" name="TextBox 8"/>
          <p:cNvSpPr txBox="1"/>
          <p:nvPr/>
        </p:nvSpPr>
        <p:spPr>
          <a:xfrm>
            <a:off x="4572000" y="2346248"/>
            <a:ext cx="1190846" cy="369332"/>
          </a:xfrm>
          <a:prstGeom prst="rect">
            <a:avLst/>
          </a:prstGeom>
          <a:noFill/>
        </p:spPr>
        <p:txBody>
          <a:bodyPr wrap="square" rtlCol="0">
            <a:spAutoFit/>
          </a:bodyPr>
          <a:lstStyle/>
          <a:p>
            <a:r>
              <a:rPr lang="en-US" sz="1800" b="1" dirty="0" smtClean="0"/>
              <a:t>no</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linds(horizontal)">
                                      <p:cBhvr>
                                        <p:cTn id="41" dur="500"/>
                                        <p:tgtEl>
                                          <p:spTgt spid="3">
                                            <p:txEl>
                                              <p:pRg st="5" end="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fuel at a nuclear power plant?</a:t>
            </a:r>
            <a:endParaRPr lang="en-US" dirty="0"/>
          </a:p>
        </p:txBody>
      </p:sp>
      <p:sp>
        <p:nvSpPr>
          <p:cNvPr id="3" name="Content Placeholder 2"/>
          <p:cNvSpPr>
            <a:spLocks noGrp="1"/>
          </p:cNvSpPr>
          <p:nvPr>
            <p:ph idx="1"/>
          </p:nvPr>
        </p:nvSpPr>
        <p:spPr/>
        <p:txBody>
          <a:bodyPr/>
          <a:lstStyle/>
          <a:p>
            <a:pPr>
              <a:buNone/>
            </a:pPr>
            <a:r>
              <a:rPr lang="en-US" dirty="0" smtClean="0"/>
              <a:t>A nuclear power plant uses </a:t>
            </a:r>
            <a:r>
              <a:rPr lang="en-US" b="1" dirty="0" smtClean="0"/>
              <a:t>uranium</a:t>
            </a:r>
            <a:r>
              <a:rPr lang="en-US" dirty="0" smtClean="0"/>
              <a:t> for fuel.</a:t>
            </a:r>
          </a:p>
          <a:p>
            <a:pPr>
              <a:buNone/>
            </a:pPr>
            <a:endParaRPr lang="en-US" dirty="0" smtClean="0"/>
          </a:p>
          <a:p>
            <a:pPr>
              <a:buNone/>
            </a:pPr>
            <a:r>
              <a:rPr lang="en-US" dirty="0" smtClean="0"/>
              <a:t>Uranium …..</a:t>
            </a:r>
          </a:p>
          <a:p>
            <a:r>
              <a:rPr lang="en-US" dirty="0" smtClean="0"/>
              <a:t>Is a dense, heavy metal</a:t>
            </a:r>
          </a:p>
          <a:p>
            <a:r>
              <a:rPr lang="en-US" dirty="0" smtClean="0"/>
              <a:t>Consists of atoms that hold a lot of energy in their nuclei</a:t>
            </a:r>
          </a:p>
          <a:p>
            <a:r>
              <a:rPr lang="en-US" dirty="0" smtClean="0"/>
              <a:t>Is found in ordinary rocks and soil around the world.</a:t>
            </a:r>
          </a:p>
          <a:p>
            <a:endParaRPr lang="en-US" dirty="0" smtClean="0"/>
          </a:p>
          <a:p>
            <a:pPr>
              <a:buNone/>
            </a:pPr>
            <a:r>
              <a:rPr lang="en-US" dirty="0" smtClean="0"/>
              <a:t>Uranium ore is mined as rocks like this one.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5273776" y="4104295"/>
            <a:ext cx="2999114" cy="16853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additive="base">
                                        <p:cTn id="35" dur="500" fill="hold"/>
                                        <p:tgtEl>
                                          <p:spTgt spid="3074"/>
                                        </p:tgtEl>
                                        <p:attrNameLst>
                                          <p:attrName>ppt_x</p:attrName>
                                        </p:attrNameLst>
                                      </p:cBhvr>
                                      <p:tavLst>
                                        <p:tav tm="0">
                                          <p:val>
                                            <p:strVal val="#ppt_x"/>
                                          </p:val>
                                        </p:tav>
                                        <p:tav tm="100000">
                                          <p:val>
                                            <p:strVal val="#ppt_x"/>
                                          </p:val>
                                        </p:tav>
                                      </p:tavLst>
                                    </p:anim>
                                    <p:anim calcmode="lin" valueType="num">
                                      <p:cBhvr additive="base">
                                        <p:cTn id="3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12969</TotalTime>
  <Words>3203</Words>
  <Application>Microsoft Office PowerPoint</Application>
  <PresentationFormat>On-screen Show (4:3)</PresentationFormat>
  <Paragraphs>292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16_A2313-VI_PPT</vt:lpstr>
      <vt:lpstr>Lesson Five Fission and  Chain Reactions</vt:lpstr>
      <vt:lpstr>What you need to know about fission and chain reactions:</vt:lpstr>
      <vt:lpstr>Nuclear energy starts with a split.</vt:lpstr>
      <vt:lpstr>How does fission happen?</vt:lpstr>
      <vt:lpstr>What happens next?</vt:lpstr>
      <vt:lpstr>What happens next keeps happening.</vt:lpstr>
      <vt:lpstr>What to remember</vt:lpstr>
      <vt:lpstr>Keeping a nuclear chain reaction going is not easy.</vt:lpstr>
      <vt:lpstr>What is the fuel at a nuclear power plant?</vt:lpstr>
      <vt:lpstr>Uranium is mined like coal. </vt:lpstr>
      <vt:lpstr>Making uranium “richer”</vt:lpstr>
      <vt:lpstr>UF6 is a solid, gas, and liquid.</vt:lpstr>
      <vt:lpstr>Gaseous diffusion</vt:lpstr>
      <vt:lpstr>Gas centrifuge</vt:lpstr>
      <vt:lpstr>You already know how centrifuge works.</vt:lpstr>
      <vt:lpstr>Ready for a nuclear power plant</vt:lpstr>
      <vt:lpstr>Energy Equivalents</vt:lpstr>
      <vt:lpstr>Summary: Fill in the blanks</vt:lpstr>
      <vt:lpstr>Summary (continued)</vt:lpstr>
      <vt:lpstr>Summary (continued)</vt:lpstr>
      <vt:lpstr>Advanced Student Assignment: Fusion </vt:lpstr>
      <vt:lpstr>Lesson 5 Vocabulary</vt:lpstr>
      <vt:lpstr>Vocabulary</vt:lpstr>
      <vt:lpstr>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882</cp:revision>
  <cp:lastPrinted>2007-12-06T17:16:05Z</cp:lastPrinted>
  <dcterms:created xsi:type="dcterms:W3CDTF">2011-03-30T11:43:36Z</dcterms:created>
  <dcterms:modified xsi:type="dcterms:W3CDTF">2016-02-17T15:14:47Z</dcterms:modified>
</cp:coreProperties>
</file>