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18" r:id="rId1"/>
  </p:sldMasterIdLst>
  <p:notesMasterIdLst>
    <p:notesMasterId r:id="rId25"/>
  </p:notesMasterIdLst>
  <p:handoutMasterIdLst>
    <p:handoutMasterId r:id="rId26"/>
  </p:handoutMasterIdLst>
  <p:sldIdLst>
    <p:sldId id="264" r:id="rId2"/>
    <p:sldId id="307" r:id="rId3"/>
    <p:sldId id="282" r:id="rId4"/>
    <p:sldId id="283" r:id="rId5"/>
    <p:sldId id="284" r:id="rId6"/>
    <p:sldId id="293" r:id="rId7"/>
    <p:sldId id="285" r:id="rId8"/>
    <p:sldId id="286" r:id="rId9"/>
    <p:sldId id="288" r:id="rId10"/>
    <p:sldId id="289" r:id="rId11"/>
    <p:sldId id="290" r:id="rId12"/>
    <p:sldId id="291" r:id="rId13"/>
    <p:sldId id="292" r:id="rId14"/>
    <p:sldId id="306" r:id="rId15"/>
    <p:sldId id="287" r:id="rId16"/>
    <p:sldId id="294" r:id="rId17"/>
    <p:sldId id="308" r:id="rId18"/>
    <p:sldId id="300" r:id="rId19"/>
    <p:sldId id="301" r:id="rId20"/>
    <p:sldId id="305" r:id="rId21"/>
    <p:sldId id="302" r:id="rId22"/>
    <p:sldId id="303" r:id="rId23"/>
    <p:sldId id="304" r:id="rId24"/>
  </p:sldIdLst>
  <p:sldSz cx="9144000" cy="6858000" type="screen4x3"/>
  <p:notesSz cx="7010400" cy="9372600"/>
  <p:defaultTextStyle>
    <a:defPPr>
      <a:defRPr lang="en-US"/>
    </a:defPPr>
    <a:lvl1pPr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pitchFamily="-106"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pitchFamily="-106"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pitchFamily="-106"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pitchFamily="-106"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5"/>
    <a:srgbClr val="AAC35D"/>
    <a:srgbClr val="BE8121"/>
    <a:srgbClr val="ECBE3E"/>
    <a:srgbClr val="18807F"/>
    <a:srgbClr val="7ECFCE"/>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6" autoAdjust="0"/>
    <p:restoredTop sz="79909" autoAdjust="0"/>
  </p:normalViewPr>
  <p:slideViewPr>
    <p:cSldViewPr snapToGrid="0" showGuides="1">
      <p:cViewPr>
        <p:scale>
          <a:sx n="80" d="100"/>
          <a:sy n="80" d="100"/>
        </p:scale>
        <p:origin x="-900" y="-240"/>
      </p:cViewPr>
      <p:guideLst>
        <p:guide orient="horz" pos="1628"/>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105475" name="Rectangle 3"/>
          <p:cNvSpPr>
            <a:spLocks noGrp="1" noChangeArrowheads="1"/>
          </p:cNvSpPr>
          <p:nvPr>
            <p:ph type="dt" sz="quarter"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a:p>
        </p:txBody>
      </p:sp>
      <p:sp>
        <p:nvSpPr>
          <p:cNvPr id="105476" name="Rectangle 4"/>
          <p:cNvSpPr>
            <a:spLocks noGrp="1" noChangeArrowheads="1"/>
          </p:cNvSpPr>
          <p:nvPr>
            <p:ph type="ftr" sz="quarter" idx="2"/>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105477" name="Rectangle 5"/>
          <p:cNvSpPr>
            <a:spLocks noGrp="1" noChangeArrowheads="1"/>
          </p:cNvSpPr>
          <p:nvPr>
            <p:ph type="sldNum" sz="quarter" idx="3"/>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69A78EF5-48A5-9B46-84B2-BB0CF2ABD749}" type="slidenum">
              <a:rPr lang="en-US"/>
              <a:pPr>
                <a:defRPr/>
              </a:pPr>
              <a:t>‹#›</a:t>
            </a:fld>
            <a:endParaRPr lang="en-US"/>
          </a:p>
        </p:txBody>
      </p:sp>
    </p:spTree>
    <p:extLst>
      <p:ext uri="{BB962C8B-B14F-4D97-AF65-F5344CB8AC3E}">
        <p14:creationId xmlns:p14="http://schemas.microsoft.com/office/powerpoint/2010/main" val="515372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5123" name="Rectangle 3"/>
          <p:cNvSpPr>
            <a:spLocks noGrp="1" noChangeArrowheads="1"/>
          </p:cNvSpPr>
          <p:nvPr>
            <p:ph type="dt"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62050" y="704850"/>
            <a:ext cx="4686300" cy="35147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68400" y="4452938"/>
            <a:ext cx="4673600" cy="4214812"/>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Arial 12pt black with blue bullet</a:t>
            </a:r>
          </a:p>
          <a:p>
            <a:pPr lvl="0"/>
            <a:r>
              <a:rPr lang="en-US" noProof="0" smtClean="0"/>
              <a:t>Another bullet point</a:t>
            </a:r>
          </a:p>
          <a:p>
            <a:pPr lvl="1"/>
            <a:r>
              <a:rPr lang="en-US" noProof="0" smtClean="0"/>
              <a:t>Second bullet Arial 10pt Black</a:t>
            </a:r>
          </a:p>
          <a:p>
            <a:pPr lvl="2"/>
            <a:r>
              <a:rPr lang="en-US" noProof="0" smtClean="0"/>
              <a:t>Third bullet Arial 8pt Black</a:t>
            </a:r>
          </a:p>
          <a:p>
            <a:pPr lvl="3"/>
            <a:r>
              <a:rPr lang="en-US" noProof="0" smtClean="0"/>
              <a:t>Fourth bullet Arial 6pt Black</a:t>
            </a:r>
          </a:p>
          <a:p>
            <a:pPr lvl="0"/>
            <a:r>
              <a:rPr lang="en-US" noProof="0" smtClean="0"/>
              <a:t>Third main bullet</a:t>
            </a:r>
          </a:p>
          <a:p>
            <a:pPr lvl="0"/>
            <a:r>
              <a:rPr lang="en-US" noProof="0" smtClean="0"/>
              <a:t>And another to get the bigger picture about this particular idea</a:t>
            </a:r>
          </a:p>
          <a:p>
            <a:pPr lvl="0"/>
            <a:r>
              <a:rPr lang="en-US" noProof="0" smtClean="0"/>
              <a:t>Making points that really matter </a:t>
            </a:r>
          </a:p>
          <a:p>
            <a:pPr lvl="0"/>
            <a:r>
              <a:rPr lang="en-US" noProof="0" smtClean="0"/>
              <a:t>Presenting information in a way that enables the viewer to really understand what is being put before them and entices them to ask for more</a:t>
            </a:r>
          </a:p>
        </p:txBody>
      </p:sp>
      <p:sp>
        <p:nvSpPr>
          <p:cNvPr id="5126" name="Rectangle 6"/>
          <p:cNvSpPr>
            <a:spLocks noGrp="1" noChangeArrowheads="1"/>
          </p:cNvSpPr>
          <p:nvPr>
            <p:ph type="ftr" sz="quarter" idx="4"/>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9BA9A9F3-1811-F441-96B0-826A227C6328}" type="slidenum">
              <a:rPr lang="en-US"/>
              <a:pPr>
                <a:defRPr/>
              </a:pPr>
              <a:t>‹#›</a:t>
            </a:fld>
            <a:endParaRPr lang="en-US"/>
          </a:p>
        </p:txBody>
      </p:sp>
    </p:spTree>
    <p:extLst>
      <p:ext uri="{BB962C8B-B14F-4D97-AF65-F5344CB8AC3E}">
        <p14:creationId xmlns:p14="http://schemas.microsoft.com/office/powerpoint/2010/main" val="1614817395"/>
      </p:ext>
    </p:extLst>
  </p:cSld>
  <p:clrMap bg1="lt1" tx1="dk1" bg2="lt2" tx2="dk2" accent1="accent1" accent2="accent2" accent3="accent3" accent4="accent4" accent5="accent5" accent6="accent6" hlink="hlink" folHlink="folHlink"/>
  <p:hf hdr="0" ftr="0" dt="0"/>
  <p:notesStyle>
    <a:lvl1pPr marL="115888" indent="-115888" algn="l" rtl="0" eaLnBrk="0" fontAlgn="base" hangingPunct="0">
      <a:spcBef>
        <a:spcPct val="30000"/>
      </a:spcBef>
      <a:spcAft>
        <a:spcPct val="0"/>
      </a:spcAft>
      <a:buClr>
        <a:srgbClr val="006BB5"/>
      </a:buClr>
      <a:buFont typeface="Times" pitchFamily="-106" charset="0"/>
      <a:buChar char="•"/>
      <a:defRPr sz="1200" kern="1200">
        <a:solidFill>
          <a:schemeClr val="tx1"/>
        </a:solidFill>
        <a:latin typeface="Arial" pitchFamily="71" charset="0"/>
        <a:ea typeface="ＭＳ Ｐゴシック" pitchFamily="71" charset="-128"/>
        <a:cs typeface="ＭＳ Ｐゴシック" pitchFamily="71" charset="-128"/>
      </a:defRPr>
    </a:lvl1pPr>
    <a:lvl2pPr marL="346075" indent="-115888" algn="l" rtl="0" eaLnBrk="0" fontAlgn="base" hangingPunct="0">
      <a:spcBef>
        <a:spcPct val="30000"/>
      </a:spcBef>
      <a:spcAft>
        <a:spcPct val="0"/>
      </a:spcAft>
      <a:buClr>
        <a:schemeClr val="bg2"/>
      </a:buClr>
      <a:buChar char="–"/>
      <a:defRPr sz="1000" kern="1200">
        <a:solidFill>
          <a:schemeClr val="tx1"/>
        </a:solidFill>
        <a:latin typeface="Arial" pitchFamily="71" charset="0"/>
        <a:ea typeface="ＭＳ Ｐゴシック" pitchFamily="71" charset="-128"/>
        <a:cs typeface="+mn-cs"/>
      </a:defRPr>
    </a:lvl2pPr>
    <a:lvl3pPr marL="568325" indent="-107950" algn="l" rtl="0" eaLnBrk="0" fontAlgn="base" hangingPunct="0">
      <a:spcBef>
        <a:spcPct val="30000"/>
      </a:spcBef>
      <a:spcAft>
        <a:spcPct val="0"/>
      </a:spcAft>
      <a:buClr>
        <a:schemeClr val="bg2"/>
      </a:buClr>
      <a:buSzPct val="70000"/>
      <a:buFont typeface="Times" pitchFamily="-106" charset="0"/>
      <a:buChar char="•"/>
      <a:defRPr sz="800" kern="1200">
        <a:solidFill>
          <a:schemeClr val="tx1"/>
        </a:solidFill>
        <a:latin typeface="Arial" pitchFamily="71" charset="0"/>
        <a:ea typeface="Geneva" pitchFamily="28" charset="-128"/>
        <a:cs typeface="Geneva" charset="-128"/>
      </a:defRPr>
    </a:lvl3pPr>
    <a:lvl4pPr marL="803275" indent="-120650" algn="l" rtl="0" eaLnBrk="0" fontAlgn="base" hangingPunct="0">
      <a:spcBef>
        <a:spcPct val="30000"/>
      </a:spcBef>
      <a:spcAft>
        <a:spcPct val="0"/>
      </a:spcAft>
      <a:buClr>
        <a:schemeClr val="bg2"/>
      </a:buClr>
      <a:buFont typeface="Times" pitchFamily="-106" charset="0"/>
      <a:buChar char="«"/>
      <a:defRPr sz="700" kern="1200">
        <a:solidFill>
          <a:schemeClr val="tx1"/>
        </a:solidFill>
        <a:latin typeface="Arial" pitchFamily="71" charset="0"/>
        <a:ea typeface="Geneva" pitchFamily="28"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71" charset="0"/>
        <a:ea typeface="Geneva"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86730E5-8696-D845-9E45-40DFF739B585}" type="slidenum">
              <a:rPr lang="en-US">
                <a:latin typeface="Arial" pitchFamily="-106" charset="0"/>
                <a:ea typeface="ＭＳ Ｐゴシック" charset="-128"/>
                <a:cs typeface="ＭＳ Ｐゴシック" charset="-128"/>
              </a:rPr>
              <a:pPr/>
              <a:t>1</a:t>
            </a:fld>
            <a:endParaRPr lang="en-US">
              <a:latin typeface="Arial" pitchFamily="-106" charset="0"/>
              <a:ea typeface="ＭＳ Ｐゴシック" charset="-128"/>
              <a:cs typeface="ＭＳ Ｐゴシック"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latin typeface="Arial" pitchFamily="-106" charset="0"/>
                <a:ea typeface="ＭＳ Ｐゴシック" charset="-128"/>
                <a:cs typeface="ＭＳ Ｐゴシック" charset="-128"/>
              </a:rPr>
              <a:t>Highlight the </a:t>
            </a:r>
            <a:r>
              <a:rPr lang="en-US" baseline="0" dirty="0" err="1" smtClean="0">
                <a:latin typeface="Arial" pitchFamily="-106" charset="0"/>
                <a:ea typeface="ＭＳ Ｐゴシック" charset="-128"/>
                <a:cs typeface="ＭＳ Ｐゴシック" charset="-128"/>
              </a:rPr>
              <a:t>url</a:t>
            </a:r>
            <a:r>
              <a:rPr lang="en-US" baseline="0" dirty="0" smtClean="0">
                <a:latin typeface="Arial" pitchFamily="-106" charset="0"/>
                <a:ea typeface="ＭＳ Ｐゴシック" charset="-128"/>
                <a:cs typeface="ＭＳ Ｐゴシック" charset="-128"/>
              </a:rPr>
              <a:t> with your cursor. Right click from your mouse to select “Open Hyperlink.”  Click an element. Hydrogen is a good one to start with. Point out its atomic number is 1, its symbol is H, and let them tell you who discovered it and when. The photograph here</a:t>
            </a:r>
            <a:r>
              <a:rPr lang="en-US" u="none" dirty="0" smtClean="0"/>
              <a:t> is a vial containing ultrapure hydrogen gas. Hydrogen is a colorless gas that glows violet when ionized.</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Show your students how the periodic table looks in other languages at http://www.ptable.com/?lang=it </a:t>
            </a:r>
            <a:r>
              <a:rPr lang="en-US" u="none" baseline="0" dirty="0" smtClean="0"/>
              <a:t>. If you have any bilingual students, they may be especially interested in this tool.  </a:t>
            </a:r>
            <a:endParaRPr lang="en-US"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Activity 1:</a:t>
            </a:r>
            <a:r>
              <a:rPr lang="en-US" baseline="0" dirty="0" smtClean="0"/>
              <a:t> Ask students to take a look at the Periodic Table. </a:t>
            </a:r>
          </a:p>
          <a:p>
            <a:r>
              <a:rPr lang="en-US" baseline="0" dirty="0" smtClean="0"/>
              <a:t>How many elements can they name? </a:t>
            </a:r>
          </a:p>
          <a:p>
            <a:r>
              <a:rPr lang="en-US" baseline="0" dirty="0" smtClean="0"/>
              <a:t>How many protons does hydrogen have? (1) gold? (79) zinc? (30) </a:t>
            </a:r>
          </a:p>
          <a:p>
            <a:r>
              <a:rPr lang="en-US" baseline="0" dirty="0" smtClean="0"/>
              <a:t>What color are the gases on this chart? (red) </a:t>
            </a:r>
          </a:p>
          <a:p>
            <a:pPr>
              <a:buNone/>
            </a:pPr>
            <a:r>
              <a:rPr lang="en-US" sz="1200" kern="1200" baseline="0" dirty="0" smtClean="0">
                <a:solidFill>
                  <a:schemeClr val="tx1"/>
                </a:solidFill>
                <a:latin typeface="Arial" pitchFamily="71" charset="0"/>
                <a:ea typeface="ＭＳ Ｐゴシック" pitchFamily="71" charset="-128"/>
                <a:cs typeface="ＭＳ Ｐゴシック" pitchFamily="71" charset="-128"/>
              </a:rPr>
              <a:t>Note: We know for sure 92 elements exist in nature. Physical evidence indicates that at least two others are present from time to time because they are part of the decay chain of some naturally occurring elements. Students may become confused because the period table indicates 103 elements (or more, depending on how current the version). The reason for the discrepancy is that scientists have produced small amounts of very heavy elements in the laboratory and not all tables show them.</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tune and animation</a:t>
            </a:r>
            <a:r>
              <a:rPr lang="en-US" baseline="0" dirty="0" smtClean="0"/>
              <a:t> clip in Flash Animation above lists the elements in less than a 1.5 minutes. Highlight the url and right click to choose “Open Hyperlink.”</a:t>
            </a:r>
          </a:p>
          <a:p>
            <a:r>
              <a:rPr lang="en-US" baseline="0" dirty="0" smtClean="0"/>
              <a:t>Ask your students to try to sing along when you play it again.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Big sister’s name is uranium-234. </a:t>
            </a:r>
            <a:r>
              <a:rPr lang="en-US" dirty="0" smtClean="0"/>
              <a:t>Ask students:</a:t>
            </a:r>
            <a:r>
              <a:rPr lang="en-US" baseline="0" dirty="0" smtClean="0"/>
              <a:t> How did uranium-238 get its name? (Added 92 protons + 146 neutrons = 238) All three siblings in this analogy are isotopes of the element uranium. [Family = element; Siblings = isotopes] You may want to go back to the Periodic Table and point out the protons are identified for that element in the table.</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u="none" dirty="0" smtClean="0">
                <a:solidFill>
                  <a:schemeClr val="tx1"/>
                </a:solidFill>
              </a:rPr>
              <a:t>Naturally occurring uranium is composed of three major isotopes, </a:t>
            </a:r>
            <a:r>
              <a:rPr lang="en-US" dirty="0" smtClean="0"/>
              <a:t>uranium-238</a:t>
            </a:r>
            <a:r>
              <a:rPr lang="en-US" u="none" dirty="0" smtClean="0">
                <a:solidFill>
                  <a:schemeClr val="tx1"/>
                </a:solidFill>
              </a:rPr>
              <a:t>, </a:t>
            </a:r>
            <a:r>
              <a:rPr lang="en-US" dirty="0" smtClean="0"/>
              <a:t>uranium-235</a:t>
            </a:r>
            <a:r>
              <a:rPr lang="en-US" u="none" dirty="0" smtClean="0">
                <a:solidFill>
                  <a:schemeClr val="tx1"/>
                </a:solidFill>
              </a:rPr>
              <a:t>, and </a:t>
            </a:r>
            <a:r>
              <a:rPr lang="en-US" baseline="0" dirty="0" smtClean="0"/>
              <a:t>uranium-234</a:t>
            </a:r>
            <a:r>
              <a:rPr lang="en-US" u="none" dirty="0" smtClean="0">
                <a:solidFill>
                  <a:schemeClr val="tx1"/>
                </a:solidFill>
              </a:rPr>
              <a:t>. All three isotopes are radioactive</a:t>
            </a:r>
            <a:r>
              <a:rPr lang="en-US" u="none" baseline="0" dirty="0" smtClean="0">
                <a:solidFill>
                  <a:schemeClr val="tx1"/>
                </a:solidFill>
              </a:rPr>
              <a:t> and create radioisotopes as they decay. The</a:t>
            </a:r>
            <a:r>
              <a:rPr lang="en-US" u="none" dirty="0" smtClean="0">
                <a:solidFill>
                  <a:schemeClr val="tx1"/>
                </a:solidFill>
              </a:rPr>
              <a:t> most abundant and stable </a:t>
            </a:r>
            <a:r>
              <a:rPr lang="en-US" u="none" smtClean="0">
                <a:solidFill>
                  <a:schemeClr val="tx1"/>
                </a:solidFill>
              </a:rPr>
              <a:t>is uranium-238.</a:t>
            </a:r>
            <a:endParaRPr lang="en-US" u="none" baseline="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What is the strongest force known in nature? </a:t>
            </a:r>
            <a:r>
              <a:rPr lang="en-US" sz="1200" i="1" kern="1200" baseline="0" dirty="0" smtClean="0">
                <a:solidFill>
                  <a:schemeClr val="tx1"/>
                </a:solidFill>
                <a:latin typeface="Arial" pitchFamily="71" charset="0"/>
                <a:ea typeface="ＭＳ Ｐゴシック" pitchFamily="71" charset="-128"/>
                <a:cs typeface="ＭＳ Ｐゴシック" pitchFamily="71" charset="-128"/>
              </a:rPr>
              <a:t>Answer: </a:t>
            </a:r>
            <a:r>
              <a:rPr lang="en-US" sz="1200" kern="1200" baseline="0" dirty="0" smtClean="0">
                <a:solidFill>
                  <a:schemeClr val="tx1"/>
                </a:solidFill>
                <a:latin typeface="Arial" pitchFamily="71" charset="0"/>
                <a:ea typeface="ＭＳ Ｐゴシック" pitchFamily="71" charset="-128"/>
                <a:cs typeface="ＭＳ Ｐゴシック" pitchFamily="71" charset="-128"/>
              </a:rPr>
              <a:t>The force that keeps an atom’s nucleus together is called the Strong Force. How do the weak force and strong force help explain why such an enormous amount of energy is released when these forces are broken?  </a:t>
            </a:r>
            <a:r>
              <a:rPr lang="en-US" sz="1200" i="1" kern="1200" baseline="0" dirty="0" smtClean="0">
                <a:solidFill>
                  <a:schemeClr val="tx1"/>
                </a:solidFill>
                <a:latin typeface="Arial" pitchFamily="71" charset="0"/>
                <a:ea typeface="ＭＳ Ｐゴシック" pitchFamily="71" charset="-128"/>
                <a:cs typeface="ＭＳ Ｐゴシック" pitchFamily="71" charset="-128"/>
              </a:rPr>
              <a:t>Answer: </a:t>
            </a:r>
            <a:r>
              <a:rPr lang="en-US" sz="1200" kern="1200" baseline="0" dirty="0" smtClean="0">
                <a:solidFill>
                  <a:schemeClr val="tx1"/>
                </a:solidFill>
                <a:latin typeface="Arial" pitchFamily="71" charset="0"/>
                <a:ea typeface="ＭＳ Ｐゴシック" pitchFamily="71" charset="-128"/>
                <a:cs typeface="ＭＳ Ｐゴシック" pitchFamily="71" charset="-128"/>
              </a:rPr>
              <a:t>The repulsive Coulomb’s force (weak force) and the nuclear strong force are the two strongest forces in nature. Even gravity is negligible by comparison, being 1029 times weaker. This helps explain why such an enormous amount of energy is released when these forces are broken.)</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kern="1200" baseline="0" dirty="0" smtClean="0">
                <a:solidFill>
                  <a:schemeClr val="tx1"/>
                </a:solidFill>
                <a:latin typeface="Arial" pitchFamily="71" charset="0"/>
              </a:rPr>
              <a:t>Comparison: When a stretched rubber band breaks, the energy that it held is suddenly released. You can’t see this energy, but you can see the effect on the rubber band, which often shoots across the room. Sometimes similar things happen when unstable isotopes break down and new bonds are formed. An invisible energy is released. And although all atoms are extremely small, the energy in their centers is the strongest force known in nature. When the strong force is broken and a new bond is formed, the energy that is released is quite powerful. </a:t>
            </a:r>
            <a:endParaRPr lang="en-US"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Nuclear</a:t>
            </a:r>
            <a:r>
              <a:rPr lang="en-US" baseline="0" dirty="0" smtClean="0"/>
              <a:t> scientists </a:t>
            </a:r>
            <a:r>
              <a:rPr lang="en-US" sz="1200" kern="1200" baseline="0" dirty="0" smtClean="0">
                <a:solidFill>
                  <a:schemeClr val="tx1"/>
                </a:solidFill>
                <a:latin typeface="Arial" pitchFamily="71" charset="0"/>
                <a:ea typeface="ＭＳ Ｐゴシック" pitchFamily="71" charset="-128"/>
                <a:cs typeface="ＭＳ Ｐゴシック" pitchFamily="71" charset="-128"/>
              </a:rPr>
              <a:t>have come from many countries and have included both men and women. Some have been honored by having elements named after them.</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kern="1200" baseline="0" dirty="0" smtClean="0">
                <a:solidFill>
                  <a:schemeClr val="tx1"/>
                </a:solidFill>
                <a:latin typeface="Arial" pitchFamily="71" charset="0"/>
              </a:rPr>
              <a:t>Photo is of </a:t>
            </a:r>
            <a:r>
              <a:rPr lang="en-US" dirty="0" smtClean="0"/>
              <a:t>Marie Curie in a Paris laboratory,</a:t>
            </a:r>
            <a:r>
              <a:rPr lang="en-US" baseline="0" dirty="0" smtClean="0"/>
              <a:t> dated circa 1905.</a:t>
            </a:r>
            <a:endParaRPr lang="en-US"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
                <a:srgbClr val="006BB5"/>
              </a:buClr>
              <a:buSzTx/>
              <a:buFont typeface="Times" pitchFamily="-106" charset="0"/>
              <a:buNone/>
              <a:tabLst/>
              <a:defRPr/>
            </a:pPr>
            <a:r>
              <a:rPr lang="en-US" dirty="0" smtClean="0"/>
              <a:t>Using information from the Periodic Table, students use the basic building blocks of matter to build chemical elements.</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The</a:t>
            </a:r>
            <a:r>
              <a:rPr lang="en-US" baseline="0" dirty="0" smtClean="0"/>
              <a:t> activity on the CD uses Flash, which is not supported on Mac.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The online interactive game uses Java.</a:t>
            </a:r>
            <a:endParaRPr lang="en-US"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students to locate the nucleus in the illustration.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This illustration is </a:t>
            </a:r>
            <a:r>
              <a:rPr lang="en-US" sz="1200" kern="1200" baseline="0" dirty="0" smtClean="0">
                <a:solidFill>
                  <a:schemeClr val="tx1"/>
                </a:solidFill>
                <a:latin typeface="Arial" pitchFamily="71" charset="0"/>
                <a:ea typeface="ＭＳ Ｐゴシック" pitchFamily="71" charset="-128"/>
              </a:rPr>
              <a:t>t</a:t>
            </a:r>
            <a:r>
              <a:rPr lang="en-US" sz="1200" kern="1200" baseline="0" dirty="0" smtClean="0">
                <a:solidFill>
                  <a:schemeClr val="tx1"/>
                </a:solidFill>
                <a:latin typeface="Arial" pitchFamily="71" charset="0"/>
                <a:ea typeface="ＭＳ Ｐゴシック" pitchFamily="71" charset="-128"/>
                <a:cs typeface="ＭＳ Ｐゴシック" pitchFamily="71" charset="-128"/>
              </a:rPr>
              <a:t>he Rutherford-Bohr model. It provides a simple representation of the structure of an atom. Modern physics theory places the movement of electrons in a cloud of possible orbits around the nucleus. </a:t>
            </a:r>
            <a:r>
              <a:rPr lang="en-US" baseline="0" dirty="0" smtClean="0"/>
              <a:t>Some students may want to draw the atom now</a:t>
            </a:r>
            <a:r>
              <a:rPr lang="en-US" sz="1200" kern="1200" baseline="0" dirty="0" smtClean="0">
                <a:solidFill>
                  <a:schemeClr val="tx1"/>
                </a:solidFill>
                <a:latin typeface="Arial" pitchFamily="71" charset="0"/>
                <a:ea typeface="ＭＳ Ｐゴシック" pitchFamily="71" charset="-128"/>
                <a:cs typeface="ＭＳ Ｐゴシック" pitchFamily="71" charset="-128"/>
              </a:rPr>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Reinforcement</a:t>
            </a:r>
            <a:r>
              <a:rPr lang="en-US" baseline="0" dirty="0" smtClean="0"/>
              <a:t> of these key terms may help students before we go on. </a:t>
            </a:r>
            <a:r>
              <a:rPr lang="en-US" dirty="0" smtClean="0"/>
              <a:t>Consider using</a:t>
            </a:r>
            <a:r>
              <a:rPr lang="en-US" baseline="0" dirty="0" smtClean="0"/>
              <a:t> Powerpoint to “white out” the answers above and encourage students to memorize the facts.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technique some scientists use to observe individual atoms is similar to the technique of using touch to find out the size, shape, and location of objects in a dark room.</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clip above runs about 1 minute. Highlight the </a:t>
            </a:r>
            <a:r>
              <a:rPr lang="en-US" baseline="0" dirty="0" err="1" smtClean="0">
                <a:latin typeface="Arial" pitchFamily="-106" charset="0"/>
                <a:ea typeface="ＭＳ Ｐゴシック" charset="-128"/>
                <a:cs typeface="ＭＳ Ｐゴシック" charset="-128"/>
              </a:rPr>
              <a:t>url</a:t>
            </a:r>
            <a:r>
              <a:rPr lang="en-US" baseline="0" dirty="0" smtClean="0">
                <a:latin typeface="Arial" pitchFamily="-106" charset="0"/>
                <a:ea typeface="ＭＳ Ｐゴシック" charset="-128"/>
                <a:cs typeface="ＭＳ Ｐゴシック" charset="-128"/>
              </a:rPr>
              <a:t> with your cursor. Right click from your mouse to select “Open Hyperlink.”  Click “view.”</a:t>
            </a:r>
            <a:r>
              <a:rPr lang="en-US" baseline="0" dirty="0">
                <a:latin typeface="Arial" pitchFamily="71" charset="0"/>
                <a:ea typeface="ＭＳ Ｐゴシック" charset="-128"/>
                <a:cs typeface="ＭＳ Ｐゴシック" charset="-128"/>
              </a:rPr>
              <a:t> </a:t>
            </a:r>
            <a:r>
              <a:rPr lang="en-US" baseline="0" dirty="0" smtClean="0">
                <a:latin typeface="Arial" pitchFamily="71" charset="0"/>
                <a:ea typeface="ＭＳ Ｐゴシック" charset="-128"/>
                <a:cs typeface="ＭＳ Ｐゴシック" charset="-128"/>
              </a:rPr>
              <a:t>For this draft of </a:t>
            </a:r>
            <a:r>
              <a:rPr lang="en-US" i="1" baseline="0" dirty="0" smtClean="0">
                <a:latin typeface="Arial" pitchFamily="71" charset="0"/>
                <a:ea typeface="ＭＳ Ｐゴシック" charset="-128"/>
                <a:cs typeface="ＭＳ Ｐゴシック" charset="-128"/>
              </a:rPr>
              <a:t>The Harnessed Atom</a:t>
            </a:r>
            <a:r>
              <a:rPr lang="en-US" baseline="0" dirty="0" smtClean="0">
                <a:latin typeface="Arial" pitchFamily="71" charset="0"/>
                <a:ea typeface="ＭＳ Ｐゴシック" charset="-128"/>
                <a:cs typeface="ＭＳ Ｐゴシック" charset="-128"/>
              </a:rPr>
              <a:t>, you will have only 6 runs of this video.</a:t>
            </a:r>
            <a:endParaRPr lang="en-US" dirty="0" smtClean="0">
              <a:latin typeface="Arial" pitchFamily="-106"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Ask students</a:t>
            </a:r>
            <a:r>
              <a:rPr lang="en-US" baseline="0" dirty="0" smtClean="0"/>
              <a:t> to imagine a tiny grain of table sugar (sucrose). A molecule of sucrose is structured like the drawing above. </a:t>
            </a:r>
            <a:r>
              <a:rPr lang="en-US" sz="1200" u="none" strike="noStrike" kern="1200" dirty="0" smtClean="0">
                <a:solidFill>
                  <a:schemeClr val="tx1"/>
                </a:solidFill>
                <a:latin typeface="Arial" pitchFamily="71" charset="0"/>
                <a:ea typeface="ＭＳ Ｐゴシック" pitchFamily="71" charset="-128"/>
                <a:cs typeface="ＭＳ Ｐゴシック" pitchFamily="71" charset="-128"/>
              </a:rPr>
              <a:t>There are 45 atoms in 1 molecule of sucrose. 12 atoms of carbon, 22 atoms of hydrogen, and 11 atoms of oxygen.</a:t>
            </a:r>
            <a:br>
              <a:rPr lang="en-US" sz="1200" u="none" strike="noStrike" kern="1200" dirty="0" smtClean="0">
                <a:solidFill>
                  <a:schemeClr val="tx1"/>
                </a:solidFill>
                <a:latin typeface="Arial" pitchFamily="71" charset="0"/>
                <a:ea typeface="ＭＳ Ｐゴシック" pitchFamily="71" charset="-128"/>
                <a:cs typeface="ＭＳ Ｐゴシック" pitchFamily="71" charset="-128"/>
              </a:rPr>
            </a:br>
            <a:endParaRPr lang="en-US" sz="1200" u="none" strike="noStrike" kern="1200" dirty="0" smtClean="0">
              <a:solidFill>
                <a:schemeClr val="tx1"/>
              </a:solidFill>
              <a:latin typeface="Arial" pitchFamily="71" charset="0"/>
              <a:ea typeface="ＭＳ Ｐゴシック" pitchFamily="71" charset="-128"/>
              <a:cs typeface="ＭＳ Ｐゴシック" pitchFamily="71" charset="-128"/>
            </a:endParaRPr>
          </a:p>
          <a:p>
            <a:pPr>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 scientist from the United States </a:t>
            </a:r>
            <a:r>
              <a:rPr lang="en-US" baseline="0" dirty="0" smtClean="0"/>
              <a:t>were speaking to a scientist from another country, say, Italy, the Italian word for gold is </a:t>
            </a:r>
            <a:r>
              <a:rPr lang="en-US" baseline="0" dirty="0" err="1" smtClean="0"/>
              <a:t>oro</a:t>
            </a:r>
            <a:r>
              <a:rPr lang="en-US" baseline="0" dirty="0" smtClean="0"/>
              <a:t>. Both scientists, however, abbreviate gold the same way: Au. This is true internationally. </a:t>
            </a:r>
          </a:p>
          <a:p>
            <a:r>
              <a:rPr lang="en-US" sz="1200" dirty="0" smtClean="0"/>
              <a:t>The Latin word for gold is </a:t>
            </a:r>
            <a:r>
              <a:rPr lang="en-US" sz="1200" i="1" dirty="0" smtClean="0"/>
              <a:t>aurum.</a:t>
            </a:r>
            <a:endParaRPr lang="en-US" baseline="0"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if they know what “H</a:t>
            </a:r>
            <a:r>
              <a:rPr lang="en-US" baseline="-25000" dirty="0" smtClean="0"/>
              <a:t>2</a:t>
            </a:r>
            <a:r>
              <a:rPr lang="en-US" dirty="0" smtClean="0"/>
              <a:t>O” is.  Explain</a:t>
            </a:r>
            <a:r>
              <a:rPr lang="en-US" baseline="0" dirty="0" smtClean="0"/>
              <a:t> that </a:t>
            </a:r>
            <a:r>
              <a:rPr lang="en-US" sz="1200" kern="0" baseline="0" dirty="0" smtClean="0">
                <a:solidFill>
                  <a:prstClr val="black"/>
                </a:solidFill>
                <a:latin typeface="Arial"/>
                <a:ea typeface="ＭＳ Ｐゴシック"/>
              </a:rPr>
              <a:t>a</a:t>
            </a:r>
            <a:r>
              <a:rPr lang="en-US" sz="1200" kern="0" dirty="0" smtClean="0">
                <a:solidFill>
                  <a:prstClr val="black"/>
                </a:solidFill>
                <a:latin typeface="Arial"/>
                <a:ea typeface="ＭＳ Ｐゴシック"/>
              </a:rPr>
              <a:t> molecule of water has atoms from two elements: hydrogen and oxygen.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19"/>
          <p:cNvSpPr>
            <a:spLocks noChangeShapeType="1"/>
          </p:cNvSpPr>
          <p:nvPr/>
        </p:nvSpPr>
        <p:spPr bwMode="auto">
          <a:xfrm>
            <a:off x="5491163" y="2414588"/>
            <a:ext cx="3652837" cy="0"/>
          </a:xfrm>
          <a:prstGeom prst="line">
            <a:avLst/>
          </a:prstGeom>
          <a:noFill/>
          <a:ln w="12700">
            <a:solidFill>
              <a:schemeClr val="bg1"/>
            </a:solidFill>
            <a:round/>
            <a:headEnd/>
            <a:tailEnd/>
          </a:ln>
          <a:effectLst/>
        </p:spPr>
        <p:txBody>
          <a:bodyPr/>
          <a:lstStyle/>
          <a:p>
            <a:pPr eaLnBrk="0" hangingPunct="0">
              <a:defRPr/>
            </a:pPr>
            <a:endParaRPr lang="en-US">
              <a:latin typeface="Arial" charset="0"/>
              <a:ea typeface="ＭＳ Ｐゴシック" pitchFamily="-110" charset="-128"/>
              <a:cs typeface="+mn-cs"/>
            </a:endParaRPr>
          </a:p>
        </p:txBody>
      </p:sp>
      <p:sp>
        <p:nvSpPr>
          <p:cNvPr id="6" name="Rectangle 5"/>
          <p:cNvSpPr/>
          <p:nvPr userDrawn="1"/>
        </p:nvSpPr>
        <p:spPr bwMode="auto">
          <a:xfrm>
            <a:off x="0" y="757238"/>
            <a:ext cx="9144000" cy="34226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a:latin typeface="Arial" charset="0"/>
              <a:ea typeface="ＭＳ Ｐゴシック" pitchFamily="-110" charset="-128"/>
              <a:cs typeface="+mn-cs"/>
            </a:endParaRPr>
          </a:p>
        </p:txBody>
      </p:sp>
      <p:sp>
        <p:nvSpPr>
          <p:cNvPr id="109571" name="Rectangle 3"/>
          <p:cNvSpPr>
            <a:spLocks noGrp="1" noChangeArrowheads="1"/>
          </p:cNvSpPr>
          <p:nvPr>
            <p:ph type="ctrTitle" sz="quarter"/>
          </p:nvPr>
        </p:nvSpPr>
        <p:spPr>
          <a:xfrm>
            <a:off x="1735138" y="4729163"/>
            <a:ext cx="6496050" cy="469900"/>
          </a:xfrm>
        </p:spPr>
        <p:txBody>
          <a:bodyPr lIns="91440" tIns="45720" rIns="91440" bIns="45720"/>
          <a:lstStyle>
            <a:lvl1pPr>
              <a:defRPr sz="2400">
                <a:solidFill>
                  <a:srgbClr val="006BB5"/>
                </a:solidFill>
              </a:defRPr>
            </a:lvl1pPr>
          </a:lstStyle>
          <a:p>
            <a:r>
              <a:rPr lang="en-US" dirty="0"/>
              <a:t>Click to edit Master title style</a:t>
            </a:r>
          </a:p>
        </p:txBody>
      </p:sp>
      <p:sp>
        <p:nvSpPr>
          <p:cNvPr id="109572" name="Rectangle 4"/>
          <p:cNvSpPr>
            <a:spLocks noGrp="1" noChangeArrowheads="1"/>
          </p:cNvSpPr>
          <p:nvPr>
            <p:ph type="subTitle" sz="quarter" idx="1"/>
          </p:nvPr>
        </p:nvSpPr>
        <p:spPr>
          <a:xfrm>
            <a:off x="1735138" y="5194300"/>
            <a:ext cx="6496050" cy="560388"/>
          </a:xfrm>
        </p:spPr>
        <p:txBody>
          <a:bodyPr lIns="91440" tIns="45720" rIns="91440" bIns="45720"/>
          <a:lstStyle>
            <a:lvl1pPr marL="0" indent="0">
              <a:buFontTx/>
              <a:buNone/>
              <a:defRPr sz="1400"/>
            </a:lvl1pPr>
          </a:lstStyle>
          <a:p>
            <a:r>
              <a:rPr lang="en-US" dirty="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EF19C9D2-B459-A04C-B2E0-A48257E198C5}"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84BA647E-2148-5B48-AD75-8F6CBE23D1E6}"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09738"/>
            <a:ext cx="8229600" cy="4068762"/>
          </a:xfrm>
        </p:spPr>
        <p:txBody>
          <a:bodyPr/>
          <a:lstStyle/>
          <a:p>
            <a:pPr lvl="0"/>
            <a:endParaRPr lang="en-US" noProof="0"/>
          </a:p>
        </p:txBody>
      </p:sp>
      <p:sp>
        <p:nvSpPr>
          <p:cNvPr id="5" name="Slide Number Placeholder 4"/>
          <p:cNvSpPr>
            <a:spLocks noGrp="1"/>
          </p:cNvSpPr>
          <p:nvPr>
            <p:ph type="sldNum" sz="quarter" idx="11"/>
          </p:nvPr>
        </p:nvSpPr>
        <p:spPr/>
        <p:txBody>
          <a:bodyPr/>
          <a:lstStyle>
            <a:lvl1pPr>
              <a:defRPr/>
            </a:lvl1pPr>
          </a:lstStyle>
          <a:p>
            <a:pPr>
              <a:defRPr/>
            </a:pPr>
            <a:fld id="{7395C03B-5D19-7A49-9B0D-E9A8EE0030A2}" type="slidenum">
              <a:rPr lang="en-US"/>
              <a:pPr>
                <a:defRPr/>
              </a:pPr>
              <a:t>‹#›</a:t>
            </a:fld>
            <a:endParaRPr lang="en-US" sz="120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09738"/>
            <a:ext cx="4038600" cy="195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9525"/>
            <a:ext cx="4038600" cy="195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1"/>
          </p:nvPr>
        </p:nvSpPr>
        <p:spPr/>
        <p:txBody>
          <a:bodyPr/>
          <a:lstStyle>
            <a:lvl1pPr>
              <a:defRPr/>
            </a:lvl1pPr>
          </a:lstStyle>
          <a:p>
            <a:pPr>
              <a:defRPr/>
            </a:pPr>
            <a:fld id="{32BE0C8B-5DC9-C244-82AC-F96E5AA766F0}" type="slidenum">
              <a:rPr lang="en-US"/>
              <a:pPr>
                <a:defRPr/>
              </a:pPr>
              <a:t>‹#›</a:t>
            </a:fld>
            <a:endParaRPr lang="en-US" sz="12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719263"/>
            <a:ext cx="8229600" cy="40687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5465A750-1589-154E-AF8D-C56D998487AB}" type="slidenum">
              <a:rPr lang="en-US"/>
              <a:pPr>
                <a:defRPr/>
              </a:pPr>
              <a:t>‹#›</a:t>
            </a:fld>
            <a:endParaRPr lang="en-US" sz="1200" dirty="0">
              <a:solidFill>
                <a:schemeClr val="tx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Slide Number Placeholder 4"/>
          <p:cNvSpPr>
            <a:spLocks noGrp="1"/>
          </p:cNvSpPr>
          <p:nvPr>
            <p:ph type="sldNum" sz="quarter" idx="11"/>
          </p:nvPr>
        </p:nvSpPr>
        <p:spPr/>
        <p:txBody>
          <a:bodyPr/>
          <a:lstStyle>
            <a:lvl1pPr>
              <a:defRPr/>
            </a:lvl1pPr>
          </a:lstStyle>
          <a:p>
            <a:pPr>
              <a:defRPr/>
            </a:pPr>
            <a:fld id="{E27D63D8-09F3-404F-A5A3-D241E7C90434}"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pPr>
              <a:defRPr/>
            </a:pPr>
            <a:fld id="{A913F7B9-F6A8-6549-8F7C-A64E277921A1}"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pPr>
              <a:defRPr/>
            </a:pPr>
            <a:fld id="{5226122B-AA23-864B-B2D7-516CD133033B}"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1DC77F3A-7A9D-5946-82B3-996B872F06D9}"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pPr>
              <a:defRPr/>
            </a:pPr>
            <a:fld id="{0FE7A0B9-57E7-9A41-A036-E29DEA4C2F64}"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596DA4FD-C138-3C43-AFF6-50213ADC89DD}"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3AF22279-AC4B-864E-8B0C-979BC76DBEFE}"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file://localhost/Current%20Work/G11-0034%20HWCS%20Craver%20Presentation%20template/Artwork/Small%20Background.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
          <p:cNvPicPr>
            <a:picLocks noChangeAspect="1" noChangeArrowheads="1"/>
          </p:cNvPicPr>
          <p:nvPr userDrawn="1"/>
        </p:nvPicPr>
        <p:blipFill>
          <a:blip r:embed="rId15" r:link="rId16" cstate="screen"/>
          <a:stretch>
            <a:fillRect/>
          </a:stretch>
        </p:blipFill>
        <p:spPr bwMode="auto">
          <a:xfrm>
            <a:off x="0" y="7937"/>
            <a:ext cx="9144000" cy="1371600"/>
          </a:xfrm>
          <a:prstGeom prst="rect">
            <a:avLst/>
          </a:prstGeom>
          <a:noFill/>
          <a:ln w="9525">
            <a:noFill/>
            <a:round/>
            <a:headEnd/>
            <a:tailEnd/>
          </a:ln>
        </p:spPr>
      </p:pic>
      <p:sp>
        <p:nvSpPr>
          <p:cNvPr id="1027" name="Rectangle 4"/>
          <p:cNvSpPr>
            <a:spLocks noGrp="1" noChangeArrowheads="1"/>
          </p:cNvSpPr>
          <p:nvPr>
            <p:ph type="body" idx="1"/>
          </p:nvPr>
        </p:nvSpPr>
        <p:spPr bwMode="auto">
          <a:xfrm>
            <a:off x="457200" y="1709738"/>
            <a:ext cx="8229600" cy="4068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6"/>
          <p:cNvSpPr>
            <a:spLocks noGrp="1" noChangeArrowheads="1"/>
          </p:cNvSpPr>
          <p:nvPr>
            <p:ph type="title"/>
          </p:nvPr>
        </p:nvSpPr>
        <p:spPr bwMode="auto">
          <a:xfrm>
            <a:off x="457200" y="0"/>
            <a:ext cx="8220854" cy="1379538"/>
          </a:xfrm>
          <a:prstGeom prst="rect">
            <a:avLst/>
          </a:prstGeom>
          <a:noFill/>
          <a:ln w="9525">
            <a:noFill/>
            <a:miter lim="800000"/>
            <a:headEnd/>
            <a:tailEnd/>
          </a:ln>
          <a:effectLst>
            <a:outerShdw blurRad="50800" dist="38100" dir="2700000">
              <a:srgbClr val="000000">
                <a:alpha val="43000"/>
              </a:srgbClr>
            </a:outerShdw>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8551" name="Rectangle 7"/>
          <p:cNvSpPr>
            <a:spLocks noGrp="1" noChangeArrowheads="1"/>
          </p:cNvSpPr>
          <p:nvPr>
            <p:ph type="sldNum" sz="quarter" idx="4"/>
          </p:nvPr>
        </p:nvSpPr>
        <p:spPr bwMode="auto">
          <a:xfrm flipH="1">
            <a:off x="457200" y="6373813"/>
            <a:ext cx="355600" cy="320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defRPr sz="1000">
                <a:solidFill>
                  <a:srgbClr val="0067B1"/>
                </a:solidFill>
                <a:latin typeface="Arial" charset="0"/>
                <a:ea typeface="ＭＳ Ｐゴシック" pitchFamily="-106" charset="-128"/>
                <a:cs typeface="ＭＳ Ｐゴシック" pitchFamily="-106" charset="-128"/>
              </a:defRPr>
            </a:lvl1pPr>
          </a:lstStyle>
          <a:p>
            <a:pPr>
              <a:defRPr/>
            </a:pPr>
            <a:fld id="{4479B32A-9C92-5A4C-A3CF-1AB171BA6A78}" type="slidenum">
              <a:rPr lang="en-US"/>
              <a:pPr>
                <a:defRPr/>
              </a:pPr>
              <a:t>‹#›</a:t>
            </a:fld>
            <a:endParaRPr lang="en-US" sz="1200" dirty="0"/>
          </a:p>
        </p:txBody>
      </p:sp>
      <p:sp>
        <p:nvSpPr>
          <p:cNvPr id="108553" name="Rectangle 9"/>
          <p:cNvSpPr>
            <a:spLocks noChangeArrowheads="1"/>
          </p:cNvSpPr>
          <p:nvPr/>
        </p:nvSpPr>
        <p:spPr bwMode="auto">
          <a:xfrm>
            <a:off x="0" y="6532461"/>
            <a:ext cx="9144000" cy="87312"/>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
        <p:nvSpPr>
          <p:cNvPr id="12" name="Rectangle 9"/>
          <p:cNvSpPr>
            <a:spLocks noChangeArrowheads="1"/>
          </p:cNvSpPr>
          <p:nvPr userDrawn="1"/>
        </p:nvSpPr>
        <p:spPr bwMode="auto">
          <a:xfrm>
            <a:off x="0" y="6510264"/>
            <a:ext cx="9144000" cy="87312"/>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Lst>
  <p:hf hdr="0" ftr="0" dt="0"/>
  <p:txStyles>
    <p:titleStyle>
      <a:lvl1pPr algn="l" rtl="0" eaLnBrk="0" fontAlgn="base" hangingPunct="0">
        <a:lnSpc>
          <a:spcPct val="110000"/>
        </a:lnSpc>
        <a:spcBef>
          <a:spcPct val="0"/>
        </a:spcBef>
        <a:spcAft>
          <a:spcPct val="0"/>
        </a:spcAft>
        <a:defRPr sz="2200" b="1">
          <a:solidFill>
            <a:schemeClr val="bg1"/>
          </a:solidFill>
          <a:latin typeface="+mj-lt"/>
          <a:ea typeface="+mj-ea"/>
          <a:cs typeface="ＭＳ Ｐゴシック" pitchFamily="-106" charset="-128"/>
        </a:defRPr>
      </a:lvl1pPr>
      <a:lvl2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2pPr>
      <a:lvl3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3pPr>
      <a:lvl4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4pPr>
      <a:lvl5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5pPr>
      <a:lvl6pPr marL="457200" algn="l" rtl="0" fontAlgn="base">
        <a:lnSpc>
          <a:spcPct val="110000"/>
        </a:lnSpc>
        <a:spcBef>
          <a:spcPct val="0"/>
        </a:spcBef>
        <a:spcAft>
          <a:spcPct val="0"/>
        </a:spcAft>
        <a:defRPr sz="2200" b="1">
          <a:solidFill>
            <a:schemeClr val="bg1"/>
          </a:solidFill>
          <a:latin typeface="Arial" charset="0"/>
          <a:ea typeface="ＭＳ Ｐゴシック" pitchFamily="-110" charset="-128"/>
        </a:defRPr>
      </a:lvl6pPr>
      <a:lvl7pPr marL="914400" algn="l" rtl="0" fontAlgn="base">
        <a:lnSpc>
          <a:spcPct val="110000"/>
        </a:lnSpc>
        <a:spcBef>
          <a:spcPct val="0"/>
        </a:spcBef>
        <a:spcAft>
          <a:spcPct val="0"/>
        </a:spcAft>
        <a:defRPr sz="2200" b="1">
          <a:solidFill>
            <a:schemeClr val="bg1"/>
          </a:solidFill>
          <a:latin typeface="Arial" charset="0"/>
          <a:ea typeface="ＭＳ Ｐゴシック" pitchFamily="-110" charset="-128"/>
        </a:defRPr>
      </a:lvl7pPr>
      <a:lvl8pPr marL="1371600" algn="l" rtl="0" fontAlgn="base">
        <a:lnSpc>
          <a:spcPct val="110000"/>
        </a:lnSpc>
        <a:spcBef>
          <a:spcPct val="0"/>
        </a:spcBef>
        <a:spcAft>
          <a:spcPct val="0"/>
        </a:spcAft>
        <a:defRPr sz="2200" b="1">
          <a:solidFill>
            <a:schemeClr val="bg1"/>
          </a:solidFill>
          <a:latin typeface="Arial" charset="0"/>
          <a:ea typeface="ＭＳ Ｐゴシック" pitchFamily="-110" charset="-128"/>
        </a:defRPr>
      </a:lvl8pPr>
      <a:lvl9pPr marL="1828800" algn="l" rtl="0" fontAlgn="base">
        <a:lnSpc>
          <a:spcPct val="110000"/>
        </a:lnSpc>
        <a:spcBef>
          <a:spcPct val="0"/>
        </a:spcBef>
        <a:spcAft>
          <a:spcPct val="0"/>
        </a:spcAft>
        <a:defRPr sz="2200" b="1">
          <a:solidFill>
            <a:schemeClr val="bg1"/>
          </a:solidFill>
          <a:latin typeface="Arial" charset="0"/>
          <a:ea typeface="ＭＳ Ｐゴシック" pitchFamily="-110" charset="-128"/>
        </a:defRPr>
      </a:lvl9pPr>
    </p:titleStyle>
    <p:bodyStyle>
      <a:lvl1pPr marL="176213" indent="-176213" algn="l" rtl="0" eaLnBrk="0" fontAlgn="base" hangingPunct="0">
        <a:spcBef>
          <a:spcPct val="20000"/>
        </a:spcBef>
        <a:spcAft>
          <a:spcPct val="0"/>
        </a:spcAft>
        <a:buClr>
          <a:schemeClr val="accent1"/>
        </a:buClr>
        <a:buChar char="•"/>
        <a:defRPr>
          <a:solidFill>
            <a:schemeClr val="tx1"/>
          </a:solidFill>
          <a:latin typeface="+mn-lt"/>
          <a:ea typeface="+mn-ea"/>
          <a:cs typeface="ＭＳ Ｐゴシック" pitchFamily="-106" charset="-128"/>
        </a:defRPr>
      </a:lvl1pPr>
      <a:lvl2pPr marL="682625" indent="-225425" algn="l" rtl="0" eaLnBrk="0" fontAlgn="base" hangingPunct="0">
        <a:spcBef>
          <a:spcPct val="20000"/>
        </a:spcBef>
        <a:spcAft>
          <a:spcPct val="0"/>
        </a:spcAft>
        <a:buClr>
          <a:schemeClr val="bg2"/>
        </a:buClr>
        <a:buSzPct val="90000"/>
        <a:buChar char="–"/>
        <a:defRPr sz="1600">
          <a:solidFill>
            <a:schemeClr val="tx1"/>
          </a:solidFill>
          <a:latin typeface="+mn-lt"/>
          <a:ea typeface="+mn-ea"/>
          <a:cs typeface="ＭＳ Ｐゴシック" pitchFamily="-106" charset="-128"/>
        </a:defRPr>
      </a:lvl2pPr>
      <a:lvl3pPr marL="922338" indent="-180975" algn="l" rtl="0" eaLnBrk="0" fontAlgn="base" hangingPunct="0">
        <a:spcBef>
          <a:spcPct val="20000"/>
        </a:spcBef>
        <a:spcAft>
          <a:spcPct val="0"/>
        </a:spcAft>
        <a:buClr>
          <a:schemeClr val="accent1"/>
        </a:buClr>
        <a:buChar char="•"/>
        <a:defRPr sz="1400">
          <a:solidFill>
            <a:schemeClr val="tx1"/>
          </a:solidFill>
          <a:latin typeface="+mn-lt"/>
          <a:ea typeface="+mn-ea"/>
          <a:cs typeface="ＭＳ Ｐゴシック" pitchFamily="-106"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mn-ea"/>
          <a:cs typeface="ＭＳ Ｐゴシック" pitchFamily="-106" charset="-128"/>
        </a:defRPr>
      </a:lvl4pPr>
      <a:lvl5pPr marL="1771650" indent="-228600" algn="l" rtl="0" eaLnBrk="0" fontAlgn="base" hangingPunct="0">
        <a:spcBef>
          <a:spcPct val="20000"/>
        </a:spcBef>
        <a:spcAft>
          <a:spcPct val="0"/>
        </a:spcAft>
        <a:defRPr sz="2000">
          <a:solidFill>
            <a:schemeClr val="tx1"/>
          </a:solidFill>
          <a:latin typeface="Myriad Pro" pitchFamily="34" charset="0"/>
          <a:ea typeface="+mn-ea"/>
          <a:cs typeface="ＭＳ Ｐゴシック" pitchFamily="-106" charset="-128"/>
        </a:defRPr>
      </a:lvl5pPr>
      <a:lvl6pPr marL="2228850" indent="-228600" algn="l" rtl="0" fontAlgn="base">
        <a:spcBef>
          <a:spcPct val="20000"/>
        </a:spcBef>
        <a:spcAft>
          <a:spcPct val="0"/>
        </a:spcAft>
        <a:defRPr sz="2000">
          <a:solidFill>
            <a:schemeClr val="tx1"/>
          </a:solidFill>
          <a:latin typeface="Myriad Pro" pitchFamily="34" charset="0"/>
          <a:ea typeface="+mn-ea"/>
        </a:defRPr>
      </a:lvl6pPr>
      <a:lvl7pPr marL="2686050" indent="-228600" algn="l" rtl="0" fontAlgn="base">
        <a:spcBef>
          <a:spcPct val="20000"/>
        </a:spcBef>
        <a:spcAft>
          <a:spcPct val="0"/>
        </a:spcAft>
        <a:defRPr sz="2000">
          <a:solidFill>
            <a:schemeClr val="tx1"/>
          </a:solidFill>
          <a:latin typeface="Myriad Pro" pitchFamily="34" charset="0"/>
          <a:ea typeface="+mn-ea"/>
        </a:defRPr>
      </a:lvl7pPr>
      <a:lvl8pPr marL="3143250" indent="-228600" algn="l" rtl="0" fontAlgn="base">
        <a:spcBef>
          <a:spcPct val="20000"/>
        </a:spcBef>
        <a:spcAft>
          <a:spcPct val="0"/>
        </a:spcAft>
        <a:defRPr sz="2000">
          <a:solidFill>
            <a:schemeClr val="tx1"/>
          </a:solidFill>
          <a:latin typeface="Myriad Pro" pitchFamily="34" charset="0"/>
          <a:ea typeface="+mn-ea"/>
        </a:defRPr>
      </a:lvl8pPr>
      <a:lvl9pPr marL="3600450" indent="-228600" algn="l" rtl="0" fontAlgn="base">
        <a:spcBef>
          <a:spcPct val="20000"/>
        </a:spcBef>
        <a:spcAft>
          <a:spcPct val="0"/>
        </a:spcAft>
        <a:defRPr sz="2000">
          <a:solidFill>
            <a:schemeClr val="tx1"/>
          </a:solidFill>
          <a:latin typeface="Myriad Pro" pitchFamily="34"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file://localhost/Current%20Work/G11-0034%20HWCS%20Craver%20Presentation%20template/Artwork/Large%20Background.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periodic.lanl.gov/index.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periodictable.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teachertube.com/viewVideo.php?video_id=14536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het.colorado.edu/en/simulation/build-an-at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eachersdomain.org/resource/psu06-nano.sci.pictur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
          <p:cNvPicPr>
            <a:picLocks noChangeAspect="1" noChangeArrowheads="1"/>
          </p:cNvPicPr>
          <p:nvPr/>
        </p:nvPicPr>
        <p:blipFill>
          <a:blip r:embed="rId3" r:link="rId4" cstate="screen"/>
          <a:stretch>
            <a:fillRect/>
          </a:stretch>
        </p:blipFill>
        <p:spPr bwMode="auto">
          <a:xfrm>
            <a:off x="0" y="3228"/>
            <a:ext cx="9144000" cy="4572000"/>
          </a:xfrm>
          <a:prstGeom prst="rect">
            <a:avLst/>
          </a:prstGeom>
          <a:noFill/>
          <a:ln w="9525">
            <a:noFill/>
            <a:round/>
            <a:headEnd/>
            <a:tailEnd/>
          </a:ln>
        </p:spPr>
      </p:pic>
      <p:sp>
        <p:nvSpPr>
          <p:cNvPr id="14" name="Rectangle 6"/>
          <p:cNvSpPr txBox="1">
            <a:spLocks noChangeArrowheads="1"/>
          </p:cNvSpPr>
          <p:nvPr/>
        </p:nvSpPr>
        <p:spPr bwMode="auto">
          <a:xfrm>
            <a:off x="482113" y="0"/>
            <a:ext cx="8184181" cy="94066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ＭＳ Ｐゴシック" pitchFamily="-106" charset="-128"/>
              </a:rPr>
              <a:t>The Harnessed Atom</a:t>
            </a:r>
            <a:endParaRPr kumimoji="0" lang="en-US" sz="2800" b="1" i="0" u="none" strike="noStrike" kern="0" cap="none" spc="0" normalizeH="0" baseline="0" noProof="0" dirty="0">
              <a:ln>
                <a:noFill/>
              </a:ln>
              <a:solidFill>
                <a:schemeClr val="bg1"/>
              </a:solidFill>
              <a:effectLst/>
              <a:uLnTx/>
              <a:uFillTx/>
              <a:latin typeface="+mj-lt"/>
              <a:ea typeface="+mj-ea"/>
              <a:cs typeface="ＭＳ Ｐゴシック" pitchFamily="-106" charset="-128"/>
            </a:endParaRPr>
          </a:p>
        </p:txBody>
      </p:sp>
      <p:sp>
        <p:nvSpPr>
          <p:cNvPr id="29699" name="Rectangle 8"/>
          <p:cNvSpPr>
            <a:spLocks noGrp="1" noChangeArrowheads="1"/>
          </p:cNvSpPr>
          <p:nvPr>
            <p:ph type="ctrTitle"/>
          </p:nvPr>
        </p:nvSpPr>
        <p:spPr>
          <a:xfrm>
            <a:off x="1387548" y="4952111"/>
            <a:ext cx="6368904" cy="1255713"/>
          </a:xfrm>
          <a:effectLst/>
        </p:spPr>
        <p:txBody>
          <a:bodyPr/>
          <a:lstStyle/>
          <a:p>
            <a:pPr algn="ctr" eaLnBrk="1" hangingPunct="1"/>
            <a:r>
              <a:rPr lang="en-US" sz="2000" dirty="0" smtClean="0">
                <a:cs typeface="ＭＳ Ｐゴシック" charset="-128"/>
              </a:rPr>
              <a:t>Lesson Three</a:t>
            </a:r>
            <a:r>
              <a:rPr lang="en-US" sz="3600" dirty="0" smtClean="0">
                <a:cs typeface="ＭＳ Ｐゴシック" charset="-128"/>
              </a:rPr>
              <a:t/>
            </a:r>
            <a:br>
              <a:rPr lang="en-US" sz="3600" dirty="0" smtClean="0">
                <a:cs typeface="ＭＳ Ｐゴシック" charset="-128"/>
              </a:rPr>
            </a:br>
            <a:r>
              <a:rPr lang="en-US" sz="3600" dirty="0" smtClean="0">
                <a:solidFill>
                  <a:schemeClr val="tx1"/>
                </a:solidFill>
                <a:cs typeface="ＭＳ Ｐゴシック" charset="-128"/>
              </a:rPr>
              <a:t>Atoms and Isotopes</a:t>
            </a:r>
            <a:endParaRPr lang="en-US" sz="3600" dirty="0">
              <a:solidFill>
                <a:schemeClr val="tx1"/>
              </a:solidFill>
              <a:cs typeface="ＭＳ Ｐゴシック" charset="-128"/>
            </a:endParaRPr>
          </a:p>
        </p:txBody>
      </p:sp>
      <p:pic>
        <p:nvPicPr>
          <p:cNvPr id="10" name="Picture 9"/>
          <p:cNvPicPr/>
          <p:nvPr/>
        </p:nvPicPr>
        <p:blipFill>
          <a:blip r:embed="rId5" cstate="screen"/>
          <a:srcRect l="15631" t="9974" r="14654" b="37901"/>
          <a:stretch>
            <a:fillRect/>
          </a:stretch>
        </p:blipFill>
        <p:spPr bwMode="auto">
          <a:xfrm>
            <a:off x="2319455" y="847492"/>
            <a:ext cx="4337824" cy="3914079"/>
          </a:xfrm>
          <a:prstGeom prst="rect">
            <a:avLst/>
          </a:prstGeom>
          <a:noFill/>
          <a:ln w="9525">
            <a:noFill/>
            <a:miter lim="800000"/>
            <a:headEnd/>
            <a:tailEnd/>
          </a:ln>
          <a:effectLst>
            <a:outerShdw blurRad="50800" dist="38100" dir="2700000" sx="101000" sy="101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are what they are.</a:t>
            </a:r>
            <a:endParaRPr lang="en-US" dirty="0"/>
          </a:p>
        </p:txBody>
      </p:sp>
      <p:sp>
        <p:nvSpPr>
          <p:cNvPr id="3" name="Content Placeholder 2"/>
          <p:cNvSpPr>
            <a:spLocks noGrp="1"/>
          </p:cNvSpPr>
          <p:nvPr>
            <p:ph idx="1"/>
          </p:nvPr>
        </p:nvSpPr>
        <p:spPr>
          <a:xfrm>
            <a:off x="326571" y="2784473"/>
            <a:ext cx="7784275" cy="3533504"/>
          </a:xfrm>
        </p:spPr>
        <p:txBody>
          <a:bodyPr/>
          <a:lstStyle/>
          <a:p>
            <a:pPr marL="173736" indent="-173736">
              <a:buNone/>
            </a:pPr>
            <a:r>
              <a:rPr lang="en-US" sz="2000" b="1" dirty="0" smtClean="0"/>
              <a:t>Elements</a:t>
            </a:r>
            <a:r>
              <a:rPr lang="en-US" sz="2000" dirty="0" smtClean="0"/>
              <a:t> are the most basic parts of all matter that </a:t>
            </a:r>
            <a:r>
              <a:rPr lang="en-US" sz="2000" i="1" dirty="0" smtClean="0"/>
              <a:t>cannot</a:t>
            </a:r>
            <a:r>
              <a:rPr lang="en-US" sz="2000" dirty="0" smtClean="0"/>
              <a:t> be broken down into simpler substances using chemical reactions. </a:t>
            </a:r>
          </a:p>
          <a:p>
            <a:pPr marL="173736" indent="-173736">
              <a:buNone/>
            </a:pPr>
            <a:r>
              <a:rPr lang="en-US" sz="2000" dirty="0" smtClean="0"/>
              <a:t>An element is a substance whose atoms all have the same number of protons.</a:t>
            </a:r>
          </a:p>
          <a:p>
            <a:pPr>
              <a:buNone/>
            </a:pPr>
            <a:r>
              <a:rPr lang="en-US" sz="2000" i="1" dirty="0" smtClean="0"/>
              <a:t>Example: </a:t>
            </a:r>
          </a:p>
          <a:p>
            <a:pPr>
              <a:buNone/>
            </a:pPr>
            <a:r>
              <a:rPr lang="en-US" sz="2000" dirty="0" smtClean="0"/>
              <a:t>Gold is an element.  A bar of pure gold contains only atoms of one element, gold.</a:t>
            </a:r>
            <a:r>
              <a:rPr lang="en-US" dirty="0" smtClean="0"/>
              <a:t> </a:t>
            </a:r>
            <a:endParaRPr lang="en-US" sz="1100" dirty="0" smtClean="0"/>
          </a:p>
          <a:p>
            <a:pPr>
              <a:buNone/>
            </a:pPr>
            <a:r>
              <a:rPr lang="en-US" dirty="0" smtClean="0"/>
              <a:t>Long ago, this was the symbol for gold:                        Now we use:  </a:t>
            </a:r>
            <a:r>
              <a:rPr lang="en-US" sz="3200" dirty="0" smtClean="0"/>
              <a:t>Au</a:t>
            </a:r>
          </a:p>
          <a:p>
            <a:pPr>
              <a:buNone/>
            </a:pPr>
            <a:r>
              <a:rPr lang="en-US" sz="2000" dirty="0" smtClean="0"/>
              <a:t>						</a:t>
            </a:r>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10</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5138158" y="461614"/>
            <a:ext cx="3105150" cy="2076450"/>
          </a:xfrm>
          <a:prstGeom prst="rect">
            <a:avLst/>
          </a:prstGeom>
          <a:noFill/>
          <a:ln w="9525">
            <a:noFill/>
            <a:miter lim="800000"/>
            <a:headEnd/>
            <a:tailEnd/>
          </a:ln>
        </p:spPr>
      </p:pic>
      <p:pic>
        <p:nvPicPr>
          <p:cNvPr id="1027" name="Picture 3"/>
          <p:cNvPicPr>
            <a:picLocks noChangeAspect="1" noChangeArrowheads="1"/>
          </p:cNvPicPr>
          <p:nvPr/>
        </p:nvPicPr>
        <p:blipFill>
          <a:blip r:embed="rId4" cstate="screen"/>
          <a:srcRect/>
          <a:stretch>
            <a:fillRect/>
          </a:stretch>
        </p:blipFill>
        <p:spPr bwMode="auto">
          <a:xfrm>
            <a:off x="7828155" y="1761892"/>
            <a:ext cx="1115123" cy="1115123"/>
          </a:xfrm>
          <a:prstGeom prst="rect">
            <a:avLst/>
          </a:prstGeom>
          <a:noFill/>
          <a:ln w="9525">
            <a:noFill/>
            <a:miter lim="800000"/>
            <a:headEnd/>
            <a:tailEnd/>
          </a:ln>
        </p:spPr>
      </p:pic>
      <p:pic>
        <p:nvPicPr>
          <p:cNvPr id="1029" name="Picture 5"/>
          <p:cNvPicPr>
            <a:picLocks noChangeAspect="1" noChangeArrowheads="1"/>
          </p:cNvPicPr>
          <p:nvPr/>
        </p:nvPicPr>
        <p:blipFill>
          <a:blip r:embed="rId5" cstate="screen"/>
          <a:srcRect/>
          <a:stretch>
            <a:fillRect/>
          </a:stretch>
        </p:blipFill>
        <p:spPr bwMode="auto">
          <a:xfrm>
            <a:off x="4447821" y="5175847"/>
            <a:ext cx="87630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Atoms combine with other atoms.</a:t>
            </a:r>
            <a:endParaRPr lang="en-US" dirty="0"/>
          </a:p>
        </p:txBody>
      </p:sp>
      <p:sp>
        <p:nvSpPr>
          <p:cNvPr id="3" name="Content Placeholder 2"/>
          <p:cNvSpPr>
            <a:spLocks noGrp="1"/>
          </p:cNvSpPr>
          <p:nvPr>
            <p:ph idx="1"/>
          </p:nvPr>
        </p:nvSpPr>
        <p:spPr>
          <a:xfrm>
            <a:off x="457200" y="1709738"/>
            <a:ext cx="8229600" cy="1401452"/>
          </a:xfrm>
        </p:spPr>
        <p:txBody>
          <a:bodyPr/>
          <a:lstStyle/>
          <a:p>
            <a:pPr>
              <a:buNone/>
            </a:pPr>
            <a:r>
              <a:rPr lang="en-US" sz="2000" dirty="0" smtClean="0"/>
              <a:t>Most things are made up of a combination of elements. </a:t>
            </a:r>
          </a:p>
          <a:p>
            <a:pPr>
              <a:buNone/>
            </a:pPr>
            <a:endParaRPr lang="en-US" i="1" dirty="0" smtClean="0"/>
          </a:p>
          <a:p>
            <a:pPr>
              <a:buNone/>
            </a:pPr>
            <a:r>
              <a:rPr lang="en-US" sz="2000" i="1" dirty="0" smtClean="0"/>
              <a:t>Example: </a:t>
            </a:r>
            <a:r>
              <a:rPr lang="en-US" sz="2000" dirty="0" smtClean="0"/>
              <a:t>A molecule of table salt has one atom of the element </a:t>
            </a:r>
            <a:r>
              <a:rPr lang="en-US" sz="2000" b="1" dirty="0" smtClean="0"/>
              <a:t>sodium</a:t>
            </a:r>
            <a:r>
              <a:rPr lang="en-US" sz="2000" dirty="0" smtClean="0"/>
              <a:t> and one atom of the element </a:t>
            </a:r>
            <a:r>
              <a:rPr lang="en-US" sz="2000" b="1" dirty="0" smtClean="0"/>
              <a:t>chlorine</a:t>
            </a:r>
            <a:r>
              <a:rPr lang="en-US" sz="2000" dirty="0" smtClean="0"/>
              <a:t>. </a:t>
            </a:r>
          </a:p>
          <a:p>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11</a:t>
            </a:fld>
            <a:endParaRPr lang="en-US" sz="1200" dirty="0">
              <a:solidFill>
                <a:schemeClr val="tx1"/>
              </a:solidFill>
            </a:endParaRPr>
          </a:p>
        </p:txBody>
      </p:sp>
      <p:pic>
        <p:nvPicPr>
          <p:cNvPr id="2051" name="Picture 3"/>
          <p:cNvPicPr>
            <a:picLocks noChangeAspect="1" noChangeArrowheads="1"/>
          </p:cNvPicPr>
          <p:nvPr/>
        </p:nvPicPr>
        <p:blipFill>
          <a:blip r:embed="rId3" cstate="screen"/>
          <a:srcRect/>
          <a:stretch>
            <a:fillRect/>
          </a:stretch>
        </p:blipFill>
        <p:spPr bwMode="auto">
          <a:xfrm>
            <a:off x="4438185" y="3322716"/>
            <a:ext cx="2960767" cy="1970845"/>
          </a:xfrm>
          <a:prstGeom prst="rect">
            <a:avLst/>
          </a:prstGeom>
          <a:noFill/>
          <a:ln w="9525">
            <a:noFill/>
            <a:miter lim="800000"/>
            <a:headEnd/>
            <a:tailEnd/>
          </a:ln>
        </p:spPr>
      </p:pic>
      <p:pic>
        <p:nvPicPr>
          <p:cNvPr id="2052" name="Picture 4"/>
          <p:cNvPicPr>
            <a:picLocks noChangeAspect="1" noChangeArrowheads="1"/>
          </p:cNvPicPr>
          <p:nvPr/>
        </p:nvPicPr>
        <p:blipFill>
          <a:blip r:embed="rId4" cstate="screen"/>
          <a:srcRect/>
          <a:stretch>
            <a:fillRect/>
          </a:stretch>
        </p:blipFill>
        <p:spPr bwMode="auto">
          <a:xfrm>
            <a:off x="7247868" y="3085854"/>
            <a:ext cx="1108735" cy="1097305"/>
          </a:xfrm>
          <a:prstGeom prst="rect">
            <a:avLst/>
          </a:prstGeom>
          <a:noFill/>
          <a:ln w="9525">
            <a:noFill/>
            <a:miter lim="800000"/>
            <a:headEnd/>
            <a:tailEnd/>
          </a:ln>
        </p:spPr>
      </p:pic>
      <p:pic>
        <p:nvPicPr>
          <p:cNvPr id="2053" name="Picture 5"/>
          <p:cNvPicPr>
            <a:picLocks noChangeAspect="1" noChangeArrowheads="1"/>
          </p:cNvPicPr>
          <p:nvPr/>
        </p:nvPicPr>
        <p:blipFill>
          <a:blip r:embed="rId5" cstate="screen"/>
          <a:srcRect/>
          <a:stretch>
            <a:fillRect/>
          </a:stretch>
        </p:blipFill>
        <p:spPr bwMode="auto">
          <a:xfrm>
            <a:off x="7234178" y="4339061"/>
            <a:ext cx="1112600" cy="1124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Table of the Elements</a:t>
            </a:r>
            <a:endParaRPr lang="en-US" dirty="0"/>
          </a:p>
        </p:txBody>
      </p:sp>
      <p:sp>
        <p:nvSpPr>
          <p:cNvPr id="3" name="Content Placeholder 2"/>
          <p:cNvSpPr>
            <a:spLocks noGrp="1"/>
          </p:cNvSpPr>
          <p:nvPr>
            <p:ph idx="1"/>
          </p:nvPr>
        </p:nvSpPr>
        <p:spPr>
          <a:xfrm>
            <a:off x="457200" y="1709738"/>
            <a:ext cx="8229600" cy="3551031"/>
          </a:xfrm>
        </p:spPr>
        <p:txBody>
          <a:bodyPr/>
          <a:lstStyle/>
          <a:p>
            <a:pPr>
              <a:buNone/>
            </a:pPr>
            <a:r>
              <a:rPr lang="en-US" dirty="0" smtClean="0"/>
              <a:t>As scientists started indirectly figuring out things about elements, like how heavy they are or how common they are, they started sorting them into a table. </a:t>
            </a:r>
          </a:p>
          <a:p>
            <a:pPr>
              <a:buNone/>
            </a:pPr>
            <a:endParaRPr lang="en-US" dirty="0" smtClean="0"/>
          </a:p>
          <a:p>
            <a:pPr>
              <a:buNone/>
            </a:pPr>
            <a:r>
              <a:rPr lang="en-US" dirty="0" smtClean="0"/>
              <a:t>The </a:t>
            </a:r>
            <a:r>
              <a:rPr lang="en-US" b="1" dirty="0" smtClean="0"/>
              <a:t>Periodic Table of the Elements </a:t>
            </a:r>
            <a:r>
              <a:rPr lang="en-US" dirty="0"/>
              <a:t>can tell </a:t>
            </a:r>
            <a:r>
              <a:rPr lang="en-US" dirty="0" smtClean="0"/>
              <a:t>you for each element</a:t>
            </a:r>
          </a:p>
          <a:p>
            <a:r>
              <a:rPr lang="en-US" dirty="0" smtClean="0"/>
              <a:t>Whether it’s a solid, liquid, or gas</a:t>
            </a:r>
          </a:p>
          <a:p>
            <a:r>
              <a:rPr lang="en-US" dirty="0" smtClean="0"/>
              <a:t>How many protons it has in its nucleus.</a:t>
            </a:r>
          </a:p>
          <a:p>
            <a:endParaRPr lang="en-US" dirty="0" smtClean="0"/>
          </a:p>
          <a:p>
            <a:pPr>
              <a:buNone/>
            </a:pPr>
            <a:r>
              <a:rPr lang="en-US" sz="1600" dirty="0" smtClean="0"/>
              <a:t>Interactive periodic table of the </a:t>
            </a:r>
            <a:r>
              <a:rPr lang="en-US" sz="1600" dirty="0"/>
              <a:t>elements</a:t>
            </a:r>
            <a:r>
              <a:rPr lang="en-US" sz="1600" dirty="0" smtClean="0"/>
              <a:t>:</a:t>
            </a:r>
          </a:p>
          <a:p>
            <a:pPr>
              <a:buNone/>
            </a:pPr>
            <a:r>
              <a:rPr lang="en-US" sz="1600" dirty="0">
                <a:hlinkClick r:id="rId3"/>
              </a:rPr>
              <a:t>http://</a:t>
            </a:r>
            <a:r>
              <a:rPr lang="en-US" sz="1600" dirty="0" smtClean="0">
                <a:hlinkClick r:id="rId3"/>
              </a:rPr>
              <a:t>periodic.lanl.gov/index.shtml</a:t>
            </a:r>
            <a:r>
              <a:rPr lang="en-US" sz="1600" dirty="0" smtClean="0"/>
              <a:t> </a:t>
            </a:r>
          </a:p>
          <a:p>
            <a:pPr>
              <a:buNone/>
            </a:pPr>
            <a:r>
              <a:rPr lang="en-US" sz="1600" dirty="0" smtClean="0"/>
              <a:t>Photographic periodic table:</a:t>
            </a:r>
          </a:p>
          <a:p>
            <a:pPr>
              <a:buNone/>
            </a:pPr>
            <a:r>
              <a:rPr lang="en-US" sz="1600" dirty="0" smtClean="0">
                <a:hlinkClick r:id="rId4"/>
              </a:rPr>
              <a:t>http</a:t>
            </a:r>
            <a:r>
              <a:rPr lang="en-US" sz="1600" dirty="0">
                <a:hlinkClick r:id="rId4"/>
              </a:rPr>
              <a:t>://periodictable.com</a:t>
            </a:r>
            <a:r>
              <a:rPr lang="en-US" sz="1600" dirty="0" smtClean="0">
                <a:hlinkClick r:id="rId4"/>
              </a:rPr>
              <a:t>/</a:t>
            </a:r>
            <a:r>
              <a:rPr lang="en-US" sz="1600" dirty="0" smtClean="0"/>
              <a:t> </a:t>
            </a:r>
          </a:p>
          <a:p>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12</a:t>
            </a:fld>
            <a:endParaRPr lang="en-US" sz="1200" dirty="0">
              <a:solidFill>
                <a:schemeClr val="tx1"/>
              </a:solidFill>
            </a:endParaRPr>
          </a:p>
        </p:txBody>
      </p:sp>
      <p:pic>
        <p:nvPicPr>
          <p:cNvPr id="5" name="Picture 4" descr="This is a vial containing ultrapure hydrogen gas."/>
          <p:cNvPicPr/>
          <p:nvPr/>
        </p:nvPicPr>
        <p:blipFill>
          <a:blip r:embed="rId5" cstate="screen"/>
          <a:srcRect/>
          <a:stretch>
            <a:fillRect/>
          </a:stretch>
        </p:blipFill>
        <p:spPr bwMode="auto">
          <a:xfrm>
            <a:off x="6445405" y="3379090"/>
            <a:ext cx="1845255" cy="21630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Table of the Elements</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13</a:t>
            </a:fld>
            <a:endParaRPr lang="en-US" sz="1200" dirty="0">
              <a:solidFill>
                <a:schemeClr val="tx1"/>
              </a:solidFill>
            </a:endParaRPr>
          </a:p>
        </p:txBody>
      </p:sp>
      <p:sp>
        <p:nvSpPr>
          <p:cNvPr id="3" name="Content Placeholder 2"/>
          <p:cNvSpPr>
            <a:spLocks noGrp="1"/>
          </p:cNvSpPr>
          <p:nvPr>
            <p:ph idx="1"/>
          </p:nvPr>
        </p:nvSpPr>
        <p:spPr/>
        <p:txBody>
          <a:bodyPr/>
          <a:lstStyle/>
          <a:p>
            <a:endParaRPr lang="en-US" dirty="0"/>
          </a:p>
        </p:txBody>
      </p:sp>
      <p:pic>
        <p:nvPicPr>
          <p:cNvPr id="5" name="Picture 2" descr="C:\Users\reddickv\Desktop\2015 end of year THA MS updates\Teacher Presentations 2016\Images needed for PwrPt\Periodic_Table.png"/>
          <p:cNvPicPr>
            <a:picLocks noChangeAspect="1" noChangeArrowheads="1"/>
          </p:cNvPicPr>
          <p:nvPr/>
        </p:nvPicPr>
        <p:blipFill rotWithShape="1">
          <a:blip r:embed="rId3">
            <a:extLst>
              <a:ext uri="{28A0092B-C50C-407E-A947-70E740481C1C}">
                <a14:useLocalDpi xmlns:a14="http://schemas.microsoft.com/office/drawing/2010/main" val="0"/>
              </a:ext>
            </a:extLst>
          </a:blip>
          <a:srcRect r="4820" b="5730"/>
          <a:stretch/>
        </p:blipFill>
        <p:spPr bwMode="auto">
          <a:xfrm>
            <a:off x="177039" y="179549"/>
            <a:ext cx="8820730" cy="64943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the elements</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14</a:t>
            </a:fld>
            <a:endParaRPr lang="en-US" sz="1200" dirty="0">
              <a:solidFill>
                <a:schemeClr val="tx1"/>
              </a:solidFill>
            </a:endParaRPr>
          </a:p>
        </p:txBody>
      </p:sp>
      <p:pic>
        <p:nvPicPr>
          <p:cNvPr id="1026" name="Picture 2"/>
          <p:cNvPicPr>
            <a:picLocks noGrp="1" noChangeAspect="1" noChangeArrowheads="1"/>
          </p:cNvPicPr>
          <p:nvPr>
            <p:ph idx="1"/>
          </p:nvPr>
        </p:nvPicPr>
        <p:blipFill>
          <a:blip r:embed="rId3"/>
          <a:srcRect/>
          <a:stretch>
            <a:fillRect/>
          </a:stretch>
        </p:blipFill>
        <p:spPr bwMode="auto">
          <a:xfrm>
            <a:off x="2933700" y="2872581"/>
            <a:ext cx="3276600" cy="1762125"/>
          </a:xfrm>
          <a:prstGeom prst="rect">
            <a:avLst/>
          </a:prstGeom>
          <a:noFill/>
          <a:ln w="9525">
            <a:noFill/>
            <a:miter lim="800000"/>
            <a:headEnd/>
            <a:tailEnd/>
          </a:ln>
        </p:spPr>
      </p:pic>
      <p:sp>
        <p:nvSpPr>
          <p:cNvPr id="7" name="Rectangle 6"/>
          <p:cNvSpPr/>
          <p:nvPr/>
        </p:nvSpPr>
        <p:spPr>
          <a:xfrm>
            <a:off x="946932" y="1586992"/>
            <a:ext cx="7543800" cy="1477328"/>
          </a:xfrm>
          <a:prstGeom prst="rect">
            <a:avLst/>
          </a:prstGeom>
        </p:spPr>
        <p:txBody>
          <a:bodyPr wrap="square">
            <a:spAutoFit/>
          </a:bodyPr>
          <a:lstStyle/>
          <a:p>
            <a:r>
              <a:rPr lang="en-US" sz="1800" dirty="0" smtClean="0"/>
              <a:t>The periodic table displays the chemical elements. Here is fun way to remember them. </a:t>
            </a:r>
          </a:p>
          <a:p>
            <a:endParaRPr lang="en-US" sz="1800" dirty="0"/>
          </a:p>
          <a:p>
            <a:r>
              <a:rPr lang="en-US" sz="1800" dirty="0">
                <a:hlinkClick r:id="rId4"/>
              </a:rPr>
              <a:t>http://</a:t>
            </a:r>
            <a:r>
              <a:rPr lang="en-US" sz="1800" dirty="0" smtClean="0">
                <a:hlinkClick r:id="rId4"/>
              </a:rPr>
              <a:t>www.teachertube.com/viewVideo.php?video_id=145369</a:t>
            </a:r>
            <a:r>
              <a:rPr lang="en-US" sz="1800" dirty="0" smtClean="0"/>
              <a:t> </a:t>
            </a:r>
          </a:p>
          <a:p>
            <a:pPr>
              <a:tabLst>
                <a:tab pos="3206750" algn="l"/>
              </a:tabLst>
            </a:pPr>
            <a:endParaRPr lang="en-US"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isotope? </a:t>
            </a:r>
            <a:endParaRPr lang="en-US" dirty="0"/>
          </a:p>
        </p:txBody>
      </p:sp>
      <p:sp>
        <p:nvSpPr>
          <p:cNvPr id="3" name="Content Placeholder 2"/>
          <p:cNvSpPr>
            <a:spLocks noGrp="1"/>
          </p:cNvSpPr>
          <p:nvPr>
            <p:ph idx="1"/>
          </p:nvPr>
        </p:nvSpPr>
        <p:spPr>
          <a:xfrm>
            <a:off x="434898" y="2166938"/>
            <a:ext cx="8229600" cy="3910477"/>
          </a:xfrm>
        </p:spPr>
        <p:txBody>
          <a:bodyPr/>
          <a:lstStyle/>
          <a:p>
            <a:pPr>
              <a:buNone/>
            </a:pPr>
            <a:r>
              <a:rPr lang="en-US" dirty="0" smtClean="0"/>
              <a:t>The nucleus in every atom of an element </a:t>
            </a:r>
            <a:r>
              <a:rPr lang="en-US" i="1" dirty="0" smtClean="0"/>
              <a:t>always </a:t>
            </a:r>
            <a:r>
              <a:rPr lang="en-US" dirty="0" smtClean="0"/>
              <a:t>has the                                same number of protons. However, the number of neutrons may vary. </a:t>
            </a:r>
          </a:p>
          <a:p>
            <a:pPr>
              <a:buNone/>
            </a:pPr>
            <a:r>
              <a:rPr lang="en-US" dirty="0" smtClean="0"/>
              <a:t>Atoms that contain the same number of protons but different numbers of neutrons are called </a:t>
            </a:r>
            <a:r>
              <a:rPr lang="en-US" b="1" dirty="0" smtClean="0"/>
              <a:t>isotopes of the element</a:t>
            </a:r>
            <a:r>
              <a:rPr lang="en-US" dirty="0" smtClean="0"/>
              <a:t>. We total the number of protons and neutrons to name the isotope.</a:t>
            </a:r>
          </a:p>
          <a:p>
            <a:endParaRPr lang="en-US" dirty="0" smtClean="0"/>
          </a:p>
          <a:p>
            <a:pPr>
              <a:buNone/>
            </a:pPr>
            <a:r>
              <a:rPr lang="en-US" sz="2000" i="1" dirty="0" smtClean="0"/>
              <a:t>Example:</a:t>
            </a:r>
          </a:p>
          <a:p>
            <a:pPr>
              <a:buNone/>
            </a:pPr>
            <a:r>
              <a:rPr lang="en-US" dirty="0" smtClean="0"/>
              <a:t>Let’s say your family name is Uranium. In your family, everybody has 92 protons.</a:t>
            </a:r>
          </a:p>
          <a:p>
            <a:r>
              <a:rPr lang="en-US" dirty="0" smtClean="0"/>
              <a:t>Your brother has 143 neutrons. His name is uranium-235. (92 + 143 = 235)</a:t>
            </a:r>
          </a:p>
          <a:p>
            <a:r>
              <a:rPr lang="en-US" dirty="0" smtClean="0"/>
              <a:t>You have 146 neutrons. Your name is uranium-238.</a:t>
            </a:r>
          </a:p>
          <a:p>
            <a:r>
              <a:rPr lang="en-US" dirty="0" smtClean="0"/>
              <a:t>Your big sister has 142 neutrons. What is her name?</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15</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6716971" y="178419"/>
            <a:ext cx="2264383" cy="202952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strongest force known in nature?</a:t>
            </a:r>
            <a:endParaRPr lang="en-US" dirty="0"/>
          </a:p>
        </p:txBody>
      </p:sp>
      <p:sp>
        <p:nvSpPr>
          <p:cNvPr id="3" name="Content Placeholder 2"/>
          <p:cNvSpPr>
            <a:spLocks noGrp="1"/>
          </p:cNvSpPr>
          <p:nvPr>
            <p:ph idx="1"/>
          </p:nvPr>
        </p:nvSpPr>
        <p:spPr>
          <a:xfrm>
            <a:off x="423747" y="2535240"/>
            <a:ext cx="8229600" cy="2899318"/>
          </a:xfrm>
        </p:spPr>
        <p:txBody>
          <a:bodyPr/>
          <a:lstStyle/>
          <a:p>
            <a:pPr>
              <a:buNone/>
            </a:pPr>
            <a:r>
              <a:rPr lang="en-US" sz="2000" dirty="0" smtClean="0"/>
              <a:t>Some proton-neutron combinations are more stable than others. </a:t>
            </a:r>
          </a:p>
          <a:p>
            <a:r>
              <a:rPr lang="en-US" sz="2000" dirty="0" smtClean="0"/>
              <a:t>Stable combinations </a:t>
            </a:r>
            <a:r>
              <a:rPr lang="en-US" sz="2000" i="1" dirty="0" smtClean="0"/>
              <a:t>are not likely </a:t>
            </a:r>
            <a:r>
              <a:rPr lang="en-US" sz="2000" dirty="0" smtClean="0"/>
              <a:t>to change. </a:t>
            </a:r>
          </a:p>
          <a:p>
            <a:r>
              <a:rPr lang="en-US" sz="2000" dirty="0" smtClean="0"/>
              <a:t>Unstable combinations </a:t>
            </a:r>
            <a:r>
              <a:rPr lang="en-US" sz="2000" i="1" dirty="0" smtClean="0"/>
              <a:t>are likely </a:t>
            </a:r>
            <a:r>
              <a:rPr lang="en-US" sz="2000" dirty="0" smtClean="0"/>
              <a:t>to change at some time. </a:t>
            </a:r>
          </a:p>
          <a:p>
            <a:endParaRPr lang="en-US" sz="2000" dirty="0" smtClean="0"/>
          </a:p>
          <a:p>
            <a:pPr>
              <a:buNone/>
            </a:pPr>
            <a:r>
              <a:rPr lang="en-US" sz="2000" dirty="0" smtClean="0"/>
              <a:t>Elements with unstable isotopes can change suddenly, releasing energy. </a:t>
            </a:r>
          </a:p>
          <a:p>
            <a:pPr>
              <a:buNone/>
            </a:pPr>
            <a:endParaRPr lang="en-US" sz="2000" dirty="0" smtClean="0"/>
          </a:p>
          <a:p>
            <a:pPr>
              <a:buNone/>
            </a:pPr>
            <a:r>
              <a:rPr lang="en-US" sz="2000" dirty="0" smtClean="0"/>
              <a:t>And although all atoms are extremely small, the energy that holds their centers together is the strongest force known in nature.</a:t>
            </a:r>
            <a:endParaRPr lang="en-US" sz="20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16</a:t>
            </a:fld>
            <a:endParaRPr lang="en-US" sz="1200" dirty="0">
              <a:solidFill>
                <a:schemeClr val="tx1"/>
              </a:solidFill>
            </a:endParaRPr>
          </a:p>
        </p:txBody>
      </p:sp>
      <p:pic>
        <p:nvPicPr>
          <p:cNvPr id="2051" name="Picture 3"/>
          <p:cNvPicPr>
            <a:picLocks noChangeAspect="1" noChangeArrowheads="1"/>
          </p:cNvPicPr>
          <p:nvPr/>
        </p:nvPicPr>
        <p:blipFill>
          <a:blip r:embed="rId3" cstate="screen"/>
          <a:srcRect/>
          <a:stretch>
            <a:fillRect/>
          </a:stretch>
        </p:blipFill>
        <p:spPr bwMode="auto">
          <a:xfrm>
            <a:off x="6880302" y="329318"/>
            <a:ext cx="1821990" cy="177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discovered the energy of atoms?</a:t>
            </a:r>
            <a:endParaRPr lang="en-US" dirty="0"/>
          </a:p>
        </p:txBody>
      </p:sp>
      <p:sp>
        <p:nvSpPr>
          <p:cNvPr id="3" name="Content Placeholder 2"/>
          <p:cNvSpPr>
            <a:spLocks noGrp="1"/>
          </p:cNvSpPr>
          <p:nvPr>
            <p:ph idx="1"/>
          </p:nvPr>
        </p:nvSpPr>
        <p:spPr>
          <a:xfrm>
            <a:off x="290945" y="1816919"/>
            <a:ext cx="5147953" cy="2173184"/>
          </a:xfrm>
        </p:spPr>
        <p:txBody>
          <a:bodyPr/>
          <a:lstStyle/>
          <a:p>
            <a:pPr>
              <a:buNone/>
            </a:pPr>
            <a:r>
              <a:rPr lang="en-US" dirty="0" smtClean="0"/>
              <a:t>Scientists from around the world ran experiments and realized the atom contains large amounts of energy. </a:t>
            </a:r>
          </a:p>
          <a:p>
            <a:r>
              <a:rPr lang="en-US" dirty="0" smtClean="0"/>
              <a:t>Wilhelm </a:t>
            </a:r>
            <a:r>
              <a:rPr lang="en-US" b="1" dirty="0" smtClean="0"/>
              <a:t>Roentgen</a:t>
            </a:r>
            <a:r>
              <a:rPr lang="en-US" dirty="0" smtClean="0"/>
              <a:t> discovered an invisible energy he called an x ray. (1895)</a:t>
            </a:r>
          </a:p>
          <a:p>
            <a:r>
              <a:rPr lang="en-US" dirty="0" smtClean="0"/>
              <a:t>Henri </a:t>
            </a:r>
            <a:r>
              <a:rPr lang="en-US" b="1" dirty="0" smtClean="0"/>
              <a:t>Becquerel</a:t>
            </a:r>
            <a:r>
              <a:rPr lang="en-US" dirty="0" smtClean="0"/>
              <a:t> observed that uranium gave off similar energy. (1896)</a:t>
            </a:r>
          </a:p>
          <a:p>
            <a:endParaRPr lang="en-US" b="1"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17</a:t>
            </a:fld>
            <a:endParaRPr lang="en-US" sz="1200" dirty="0">
              <a:solidFill>
                <a:schemeClr val="tx1"/>
              </a:solidFill>
            </a:endParaRPr>
          </a:p>
        </p:txBody>
      </p:sp>
      <p:pic>
        <p:nvPicPr>
          <p:cNvPr id="1028" name="Picture 4"/>
          <p:cNvPicPr>
            <a:picLocks noChangeAspect="1" noChangeArrowheads="1"/>
          </p:cNvPicPr>
          <p:nvPr/>
        </p:nvPicPr>
        <p:blipFill>
          <a:blip r:embed="rId3"/>
          <a:srcRect/>
          <a:stretch>
            <a:fillRect/>
          </a:stretch>
        </p:blipFill>
        <p:spPr bwMode="auto">
          <a:xfrm>
            <a:off x="5640871" y="961304"/>
            <a:ext cx="3130356" cy="2795814"/>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8" name="TextBox 7"/>
          <p:cNvSpPr txBox="1"/>
          <p:nvPr/>
        </p:nvSpPr>
        <p:spPr>
          <a:xfrm>
            <a:off x="296883" y="5173663"/>
            <a:ext cx="8039594" cy="646331"/>
          </a:xfrm>
          <a:prstGeom prst="rect">
            <a:avLst/>
          </a:prstGeom>
          <a:noFill/>
        </p:spPr>
        <p:txBody>
          <a:bodyPr wrap="square" rtlCol="0">
            <a:spAutoFit/>
          </a:bodyPr>
          <a:lstStyle/>
          <a:p>
            <a:r>
              <a:rPr lang="en-US" sz="1800" dirty="0" smtClean="0"/>
              <a:t>Many other scientists have contributed to our knowledge of elements and atoms.</a:t>
            </a:r>
            <a:endParaRPr lang="en-US" sz="1800" dirty="0"/>
          </a:p>
        </p:txBody>
      </p:sp>
      <p:sp>
        <p:nvSpPr>
          <p:cNvPr id="9" name="TextBox 8"/>
          <p:cNvSpPr txBox="1"/>
          <p:nvPr/>
        </p:nvSpPr>
        <p:spPr>
          <a:xfrm>
            <a:off x="225630" y="3870326"/>
            <a:ext cx="8550235" cy="978729"/>
          </a:xfrm>
          <a:prstGeom prst="rect">
            <a:avLst/>
          </a:prstGeom>
          <a:noFill/>
        </p:spPr>
        <p:txBody>
          <a:bodyPr wrap="square" rtlCol="0">
            <a:spAutoFit/>
          </a:bodyPr>
          <a:lstStyle/>
          <a:p>
            <a:pPr marL="176213" lvl="0" indent="-176213" eaLnBrk="0" hangingPunct="0">
              <a:spcBef>
                <a:spcPct val="20000"/>
              </a:spcBef>
              <a:buClr>
                <a:srgbClr val="4F81BD"/>
              </a:buClr>
              <a:buFontTx/>
              <a:buChar char="•"/>
            </a:pPr>
            <a:r>
              <a:rPr lang="en-US" sz="1800" dirty="0" smtClean="0">
                <a:latin typeface="+mn-lt"/>
              </a:rPr>
              <a:t>Marie </a:t>
            </a:r>
            <a:r>
              <a:rPr lang="en-US" sz="1800" b="1" dirty="0" smtClean="0">
                <a:latin typeface="+mn-lt"/>
              </a:rPr>
              <a:t>Curie</a:t>
            </a:r>
            <a:r>
              <a:rPr lang="en-US" sz="1800" dirty="0" smtClean="0">
                <a:latin typeface="+mn-lt"/>
              </a:rPr>
              <a:t> studied uranium rays and discovered radioactivity as energy from within the atom. (1898)</a:t>
            </a:r>
          </a:p>
          <a:p>
            <a:pPr marL="176213" lvl="0" indent="-176213" eaLnBrk="0" hangingPunct="0">
              <a:spcBef>
                <a:spcPct val="20000"/>
              </a:spcBef>
              <a:buClr>
                <a:srgbClr val="4F81BD"/>
              </a:buClr>
              <a:buFontTx/>
              <a:buChar char="•"/>
            </a:pPr>
            <a:r>
              <a:rPr lang="en-US" sz="1800" dirty="0" smtClean="0">
                <a:latin typeface="+mn-lt"/>
              </a:rPr>
              <a:t>Ernest </a:t>
            </a:r>
            <a:r>
              <a:rPr lang="en-US" sz="1800" b="1" dirty="0" smtClean="0">
                <a:latin typeface="+mn-lt"/>
              </a:rPr>
              <a:t>Rutherford </a:t>
            </a:r>
            <a:r>
              <a:rPr lang="en-US" sz="1800" dirty="0" smtClean="0">
                <a:latin typeface="+mn-lt"/>
              </a:rPr>
              <a:t>understood the “enormous energy” of such matter. (1904)</a:t>
            </a:r>
            <a:endParaRPr lang="en-US" sz="1800"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Atoms are the smallest units of matter that have all the characteristics of an element. Atoms combine to form </a:t>
            </a:r>
            <a:r>
              <a:rPr lang="en-US" dirty="0" smtClean="0">
                <a:solidFill>
                  <a:schemeClr val="bg1"/>
                </a:solidFill>
              </a:rPr>
              <a:t>molecules.</a:t>
            </a:r>
            <a:r>
              <a:rPr lang="en-US" dirty="0" smtClean="0"/>
              <a:t> Atoms are composed of smaller </a:t>
            </a:r>
            <a:r>
              <a:rPr lang="en-US" dirty="0" smtClean="0">
                <a:solidFill>
                  <a:schemeClr val="bg1"/>
                </a:solidFill>
              </a:rPr>
              <a:t>particles</a:t>
            </a:r>
            <a:r>
              <a:rPr lang="en-US" dirty="0" smtClean="0"/>
              <a:t> known as </a:t>
            </a:r>
            <a:r>
              <a:rPr lang="en-US" dirty="0" smtClean="0">
                <a:solidFill>
                  <a:schemeClr val="bg1"/>
                </a:solidFill>
              </a:rPr>
              <a:t>protons</a:t>
            </a:r>
            <a:r>
              <a:rPr lang="en-US" dirty="0" smtClean="0"/>
              <a:t>, </a:t>
            </a:r>
            <a:r>
              <a:rPr lang="en-US" dirty="0" smtClean="0">
                <a:solidFill>
                  <a:schemeClr val="bg1"/>
                </a:solidFill>
              </a:rPr>
              <a:t>neutrons, </a:t>
            </a:r>
            <a:r>
              <a:rPr lang="en-US" dirty="0" smtClean="0"/>
              <a:t>and </a:t>
            </a:r>
            <a:r>
              <a:rPr lang="en-US" dirty="0" smtClean="0">
                <a:solidFill>
                  <a:schemeClr val="bg1"/>
                </a:solidFill>
              </a:rPr>
              <a:t>electrons</a:t>
            </a:r>
            <a:r>
              <a:rPr lang="en-US" dirty="0" smtClean="0"/>
              <a:t>.</a:t>
            </a:r>
          </a:p>
          <a:p>
            <a:endParaRPr lang="en-US" dirty="0" smtClean="0"/>
          </a:p>
          <a:p>
            <a:r>
              <a:rPr lang="en-US" dirty="0" smtClean="0"/>
              <a:t>Protons have a </a:t>
            </a:r>
            <a:r>
              <a:rPr lang="en-US" dirty="0" smtClean="0">
                <a:solidFill>
                  <a:schemeClr val="bg1"/>
                </a:solidFill>
              </a:rPr>
              <a:t>positive </a:t>
            </a:r>
            <a:r>
              <a:rPr lang="en-US" dirty="0" smtClean="0"/>
              <a:t>electrical charge, neutrons have </a:t>
            </a:r>
            <a:r>
              <a:rPr lang="en-US" dirty="0" smtClean="0">
                <a:solidFill>
                  <a:schemeClr val="bg1"/>
                </a:solidFill>
              </a:rPr>
              <a:t>no</a:t>
            </a:r>
            <a:r>
              <a:rPr lang="en-US" dirty="0" smtClean="0"/>
              <a:t> electrical charge, and electrons have a </a:t>
            </a:r>
            <a:r>
              <a:rPr lang="en-US" dirty="0" smtClean="0">
                <a:solidFill>
                  <a:schemeClr val="bg1"/>
                </a:solidFill>
              </a:rPr>
              <a:t>negative</a:t>
            </a:r>
            <a:r>
              <a:rPr lang="en-US" dirty="0" smtClean="0"/>
              <a:t> electrical charge. </a:t>
            </a:r>
          </a:p>
          <a:p>
            <a:endParaRPr lang="en-US" dirty="0" smtClean="0"/>
          </a:p>
          <a:p>
            <a:r>
              <a:rPr lang="en-US" dirty="0" smtClean="0"/>
              <a:t>Protons and neutrons together form the </a:t>
            </a:r>
            <a:r>
              <a:rPr lang="en-US" dirty="0" smtClean="0">
                <a:solidFill>
                  <a:schemeClr val="bg1"/>
                </a:solidFill>
              </a:rPr>
              <a:t>nucleus</a:t>
            </a:r>
            <a:r>
              <a:rPr lang="en-US" dirty="0" smtClean="0"/>
              <a:t> or central mass of the atom. </a:t>
            </a:r>
            <a:r>
              <a:rPr lang="en-US" dirty="0" smtClean="0">
                <a:solidFill>
                  <a:schemeClr val="bg1"/>
                </a:solidFill>
              </a:rPr>
              <a:t>Electrons</a:t>
            </a:r>
            <a:r>
              <a:rPr lang="en-US" dirty="0" smtClean="0"/>
              <a:t> move around the </a:t>
            </a:r>
            <a:r>
              <a:rPr lang="en-US" dirty="0" smtClean="0">
                <a:solidFill>
                  <a:schemeClr val="bg1"/>
                </a:solidFill>
              </a:rPr>
              <a:t>nucleus</a:t>
            </a:r>
            <a:r>
              <a:rPr lang="en-US" dirty="0" smtClean="0"/>
              <a:t>.</a:t>
            </a:r>
          </a:p>
          <a:p>
            <a:endParaRPr lang="en-US" dirty="0" smtClean="0">
              <a:solidFill>
                <a:schemeClr val="bg1"/>
              </a:solidFill>
            </a:endParaRPr>
          </a:p>
          <a:p>
            <a:r>
              <a:rPr lang="en-US" dirty="0" smtClean="0"/>
              <a:t>The nucleus of each atom of an element contains the same number of </a:t>
            </a:r>
            <a:r>
              <a:rPr lang="en-US" dirty="0" smtClean="0">
                <a:solidFill>
                  <a:schemeClr val="bg1"/>
                </a:solidFill>
              </a:rPr>
              <a:t>protons</a:t>
            </a:r>
            <a:r>
              <a:rPr lang="en-US" dirty="0" smtClean="0"/>
              <a:t>, but the number of </a:t>
            </a:r>
            <a:r>
              <a:rPr lang="en-US" dirty="0" smtClean="0">
                <a:solidFill>
                  <a:schemeClr val="bg1"/>
                </a:solidFill>
              </a:rPr>
              <a:t>neutrons</a:t>
            </a:r>
            <a:r>
              <a:rPr lang="en-US" dirty="0" smtClean="0"/>
              <a:t> may vary.</a:t>
            </a:r>
            <a:endParaRPr lang="en-US" dirty="0" smtClean="0">
              <a:solidFill>
                <a:schemeClr val="bg1"/>
              </a:solidFill>
            </a:endParaRPr>
          </a:p>
          <a:p>
            <a:endParaRPr lang="en-US" dirty="0">
              <a:solidFill>
                <a:schemeClr val="bg1"/>
              </a:solidFill>
            </a:endParaRP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18</a:t>
            </a:fld>
            <a:endParaRPr lang="en-US" sz="1200" dirty="0">
              <a:solidFill>
                <a:schemeClr val="tx1"/>
              </a:solidFill>
            </a:endParaRPr>
          </a:p>
        </p:txBody>
      </p:sp>
      <p:cxnSp>
        <p:nvCxnSpPr>
          <p:cNvPr id="6" name="Straight Connector 5"/>
          <p:cNvCxnSpPr/>
          <p:nvPr/>
        </p:nvCxnSpPr>
        <p:spPr bwMode="auto">
          <a:xfrm>
            <a:off x="3966358" y="2268187"/>
            <a:ext cx="98565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579911" y="2551215"/>
            <a:ext cx="98565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2549236" y="2537361"/>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3604157" y="2559131"/>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4995552" y="2536950"/>
            <a:ext cx="98565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2297875" y="3192895"/>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6381008" y="3190915"/>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2836222" y="3493737"/>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4708567" y="4154797"/>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694707" y="4404179"/>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3449780" y="4380428"/>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2499758" y="5354205"/>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719263"/>
            <a:ext cx="8321040" cy="4068762"/>
          </a:xfrm>
        </p:spPr>
        <p:txBody>
          <a:bodyPr/>
          <a:lstStyle/>
          <a:p>
            <a:r>
              <a:rPr lang="en-US" dirty="0" smtClean="0"/>
              <a:t>Isotopes of an element are identified by adding the number of </a:t>
            </a:r>
            <a:r>
              <a:rPr lang="en-US" dirty="0" smtClean="0">
                <a:solidFill>
                  <a:schemeClr val="bg1"/>
                </a:solidFill>
              </a:rPr>
              <a:t>protons</a:t>
            </a:r>
            <a:r>
              <a:rPr lang="en-US" dirty="0" smtClean="0"/>
              <a:t> and </a:t>
            </a:r>
            <a:r>
              <a:rPr lang="en-US" dirty="0" smtClean="0">
                <a:solidFill>
                  <a:schemeClr val="bg1"/>
                </a:solidFill>
              </a:rPr>
              <a:t>neutrons </a:t>
            </a:r>
            <a:r>
              <a:rPr lang="en-US" dirty="0" smtClean="0"/>
              <a:t>together and writing the sum by the chemical symbol for the element.</a:t>
            </a:r>
          </a:p>
          <a:p>
            <a:endParaRPr lang="en-US" dirty="0" smtClean="0"/>
          </a:p>
          <a:p>
            <a:r>
              <a:rPr lang="en-US" dirty="0" smtClean="0"/>
              <a:t>The energy that holds the </a:t>
            </a:r>
            <a:r>
              <a:rPr lang="en-US" dirty="0" smtClean="0">
                <a:solidFill>
                  <a:schemeClr val="bg1"/>
                </a:solidFill>
              </a:rPr>
              <a:t>nucleus </a:t>
            </a:r>
            <a:r>
              <a:rPr lang="en-US" dirty="0" smtClean="0"/>
              <a:t>of an </a:t>
            </a:r>
            <a:r>
              <a:rPr lang="en-US" dirty="0" smtClean="0">
                <a:solidFill>
                  <a:schemeClr val="bg1"/>
                </a:solidFill>
              </a:rPr>
              <a:t>atom </a:t>
            </a:r>
            <a:r>
              <a:rPr lang="en-US" dirty="0" smtClean="0"/>
              <a:t>together</a:t>
            </a:r>
            <a:r>
              <a:rPr lang="en-US" dirty="0" smtClean="0">
                <a:solidFill>
                  <a:schemeClr val="bg1"/>
                </a:solidFill>
              </a:rPr>
              <a:t> </a:t>
            </a:r>
            <a:r>
              <a:rPr lang="en-US" dirty="0" smtClean="0"/>
              <a:t>is the strongest force known in nature.</a:t>
            </a:r>
          </a:p>
          <a:p>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19</a:t>
            </a:fld>
            <a:endParaRPr lang="en-US" sz="1200" dirty="0">
              <a:solidFill>
                <a:schemeClr val="tx1"/>
              </a:solidFill>
            </a:endParaRPr>
          </a:p>
        </p:txBody>
      </p:sp>
      <p:cxnSp>
        <p:nvCxnSpPr>
          <p:cNvPr id="5" name="Straight Connector 4"/>
          <p:cNvCxnSpPr/>
          <p:nvPr/>
        </p:nvCxnSpPr>
        <p:spPr bwMode="auto">
          <a:xfrm>
            <a:off x="6919356" y="1971716"/>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625436" y="2280475"/>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3283530" y="2900383"/>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4720444" y="2912259"/>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 about atoms and isotopes:</a:t>
            </a:r>
            <a:endParaRPr lang="en-US" dirty="0"/>
          </a:p>
        </p:txBody>
      </p:sp>
      <p:sp>
        <p:nvSpPr>
          <p:cNvPr id="3" name="Content Placeholder 2"/>
          <p:cNvSpPr>
            <a:spLocks noGrp="1"/>
          </p:cNvSpPr>
          <p:nvPr>
            <p:ph idx="1"/>
          </p:nvPr>
        </p:nvSpPr>
        <p:spPr/>
        <p:txBody>
          <a:bodyPr/>
          <a:lstStyle/>
          <a:p>
            <a:pPr>
              <a:buNone/>
            </a:pPr>
            <a:r>
              <a:rPr lang="en-US" b="1" dirty="0" smtClean="0"/>
              <a:t>Matter</a:t>
            </a:r>
          </a:p>
          <a:p>
            <a:pPr lvl="1">
              <a:buClrTx/>
            </a:pPr>
            <a:r>
              <a:rPr lang="en-US" sz="1800" dirty="0" smtClean="0"/>
              <a:t>Molecules</a:t>
            </a:r>
          </a:p>
          <a:p>
            <a:pPr lvl="1">
              <a:buClrTx/>
            </a:pPr>
            <a:r>
              <a:rPr lang="en-US" sz="1800" dirty="0" smtClean="0"/>
              <a:t>Elements</a:t>
            </a:r>
          </a:p>
          <a:p>
            <a:pPr lvl="1">
              <a:buClrTx/>
            </a:pPr>
            <a:r>
              <a:rPr lang="en-US" sz="1800" dirty="0" smtClean="0"/>
              <a:t>Chemical reaction</a:t>
            </a:r>
          </a:p>
          <a:p>
            <a:pPr lvl="1">
              <a:buClrTx/>
            </a:pPr>
            <a:r>
              <a:rPr lang="en-US" sz="1800" dirty="0" smtClean="0"/>
              <a:t>Periodic Table</a:t>
            </a:r>
            <a:endParaRPr lang="en-US" sz="1800" b="1" dirty="0" smtClean="0"/>
          </a:p>
          <a:p>
            <a:pPr>
              <a:buNone/>
            </a:pPr>
            <a:endParaRPr lang="en-US" b="1" dirty="0" smtClean="0"/>
          </a:p>
          <a:p>
            <a:pPr>
              <a:buNone/>
            </a:pPr>
            <a:r>
              <a:rPr lang="en-US" b="1" dirty="0" smtClean="0"/>
              <a:t>The Atom</a:t>
            </a:r>
          </a:p>
          <a:p>
            <a:pPr lvl="1">
              <a:buClrTx/>
              <a:buFont typeface="Arial" pitchFamily="34" charset="0"/>
              <a:buChar char="–"/>
            </a:pPr>
            <a:r>
              <a:rPr lang="en-US" sz="1800" dirty="0" smtClean="0">
                <a:solidFill>
                  <a:prstClr val="black"/>
                </a:solidFill>
              </a:rPr>
              <a:t>Parts of an atom</a:t>
            </a:r>
          </a:p>
          <a:p>
            <a:pPr lvl="1">
              <a:buClrTx/>
              <a:buFont typeface="Arial" pitchFamily="34" charset="0"/>
              <a:buChar char="–"/>
            </a:pPr>
            <a:r>
              <a:rPr lang="en-US" sz="1800" dirty="0" smtClean="0">
                <a:solidFill>
                  <a:prstClr val="black"/>
                </a:solidFill>
              </a:rPr>
              <a:t>Isotopes</a:t>
            </a:r>
          </a:p>
          <a:p>
            <a:pPr lvl="1">
              <a:buClrTx/>
              <a:buFont typeface="Arial" pitchFamily="34" charset="0"/>
              <a:buChar char="–"/>
            </a:pPr>
            <a:r>
              <a:rPr lang="en-US" sz="1800" dirty="0" smtClean="0">
                <a:solidFill>
                  <a:prstClr val="black"/>
                </a:solidFill>
              </a:rPr>
              <a:t>Unstable isotopes</a:t>
            </a:r>
          </a:p>
          <a:p>
            <a:pPr>
              <a:buNone/>
            </a:pPr>
            <a:endParaRPr lang="en-US" b="1" dirty="0" smtClean="0"/>
          </a:p>
          <a:p>
            <a:pPr>
              <a:buNone/>
            </a:pPr>
            <a:r>
              <a:rPr lang="en-US" b="1" dirty="0" smtClean="0"/>
              <a:t>Scientists and discoveries</a:t>
            </a: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Advanced Student Assignment: </a:t>
            </a:r>
            <a:r>
              <a:rPr lang="en-US" i="1" dirty="0" smtClean="0"/>
              <a:t>Making Matter: Build an Atom </a:t>
            </a:r>
            <a:endParaRPr lang="en-US" dirty="0"/>
          </a:p>
        </p:txBody>
      </p:sp>
      <p:sp>
        <p:nvSpPr>
          <p:cNvPr id="3" name="Content Placeholder 2"/>
          <p:cNvSpPr>
            <a:spLocks noGrp="1"/>
          </p:cNvSpPr>
          <p:nvPr>
            <p:ph idx="1"/>
          </p:nvPr>
        </p:nvSpPr>
        <p:spPr>
          <a:xfrm>
            <a:off x="4833257" y="1621376"/>
            <a:ext cx="4310743" cy="675955"/>
          </a:xfrm>
        </p:spPr>
        <p:txBody>
          <a:bodyPr/>
          <a:lstStyle/>
          <a:p>
            <a:pPr marL="0" indent="0">
              <a:buNone/>
            </a:pPr>
            <a:r>
              <a:rPr lang="en-US" dirty="0" smtClean="0"/>
              <a:t>Online interactive game:</a:t>
            </a:r>
          </a:p>
          <a:p>
            <a:pPr marL="0" indent="0">
              <a:buNone/>
            </a:pPr>
            <a:r>
              <a:rPr lang="en-US" sz="1400" dirty="0">
                <a:hlinkClick r:id="rId3"/>
              </a:rPr>
              <a:t>http://</a:t>
            </a:r>
            <a:r>
              <a:rPr lang="en-US" sz="1400" dirty="0" smtClean="0">
                <a:hlinkClick r:id="rId3"/>
              </a:rPr>
              <a:t>phet.colorado.edu/en/simulation/build-an-atom</a:t>
            </a:r>
            <a:r>
              <a:rPr lang="en-US" sz="1400" dirty="0" smtClean="0"/>
              <a:t>  </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20</a:t>
            </a:fld>
            <a:endParaRPr lang="en-US" sz="1200" dirty="0">
              <a:solidFill>
                <a:schemeClr val="tx1"/>
              </a:solidFill>
            </a:endParaRPr>
          </a:p>
        </p:txBody>
      </p:sp>
      <p:pic>
        <p:nvPicPr>
          <p:cNvPr id="2050" name="Picture 2"/>
          <p:cNvPicPr>
            <a:picLocks noChangeAspect="1" noChangeArrowheads="1"/>
          </p:cNvPicPr>
          <p:nvPr/>
        </p:nvPicPr>
        <p:blipFill>
          <a:blip r:embed="rId4"/>
          <a:srcRect/>
          <a:stretch>
            <a:fillRect/>
          </a:stretch>
        </p:blipFill>
        <p:spPr bwMode="auto">
          <a:xfrm>
            <a:off x="437370" y="2297331"/>
            <a:ext cx="3968376" cy="290358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0096" y="2304865"/>
            <a:ext cx="3928893" cy="2959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437370" y="1621376"/>
            <a:ext cx="2860461" cy="3901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6213" indent="-176213" algn="l" rtl="0" eaLnBrk="0" fontAlgn="base" hangingPunct="0">
              <a:spcBef>
                <a:spcPct val="20000"/>
              </a:spcBef>
              <a:spcAft>
                <a:spcPct val="0"/>
              </a:spcAft>
              <a:buClr>
                <a:schemeClr val="accent1"/>
              </a:buClr>
              <a:buChar char="•"/>
              <a:defRPr>
                <a:solidFill>
                  <a:schemeClr val="tx1"/>
                </a:solidFill>
                <a:latin typeface="+mn-lt"/>
                <a:ea typeface="+mn-ea"/>
                <a:cs typeface="ＭＳ Ｐゴシック" pitchFamily="-106" charset="-128"/>
              </a:defRPr>
            </a:lvl1pPr>
            <a:lvl2pPr marL="682625" indent="-225425" algn="l" rtl="0" eaLnBrk="0" fontAlgn="base" hangingPunct="0">
              <a:spcBef>
                <a:spcPct val="20000"/>
              </a:spcBef>
              <a:spcAft>
                <a:spcPct val="0"/>
              </a:spcAft>
              <a:buClr>
                <a:schemeClr val="bg2"/>
              </a:buClr>
              <a:buSzPct val="90000"/>
              <a:buChar char="–"/>
              <a:defRPr sz="1600">
                <a:solidFill>
                  <a:schemeClr val="tx1"/>
                </a:solidFill>
                <a:latin typeface="+mn-lt"/>
                <a:ea typeface="+mn-ea"/>
                <a:cs typeface="ＭＳ Ｐゴシック" pitchFamily="-106" charset="-128"/>
              </a:defRPr>
            </a:lvl2pPr>
            <a:lvl3pPr marL="922338" indent="-180975" algn="l" rtl="0" eaLnBrk="0" fontAlgn="base" hangingPunct="0">
              <a:spcBef>
                <a:spcPct val="20000"/>
              </a:spcBef>
              <a:spcAft>
                <a:spcPct val="0"/>
              </a:spcAft>
              <a:buClr>
                <a:schemeClr val="accent1"/>
              </a:buClr>
              <a:buChar char="•"/>
              <a:defRPr sz="1400">
                <a:solidFill>
                  <a:schemeClr val="tx1"/>
                </a:solidFill>
                <a:latin typeface="+mn-lt"/>
                <a:ea typeface="+mn-ea"/>
                <a:cs typeface="ＭＳ Ｐゴシック" pitchFamily="-106"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mn-ea"/>
                <a:cs typeface="ＭＳ Ｐゴシック" pitchFamily="-106" charset="-128"/>
              </a:defRPr>
            </a:lvl4pPr>
            <a:lvl5pPr marL="1771650" indent="-228600" algn="l" rtl="0" eaLnBrk="0" fontAlgn="base" hangingPunct="0">
              <a:spcBef>
                <a:spcPct val="20000"/>
              </a:spcBef>
              <a:spcAft>
                <a:spcPct val="0"/>
              </a:spcAft>
              <a:defRPr sz="2000">
                <a:solidFill>
                  <a:schemeClr val="tx1"/>
                </a:solidFill>
                <a:latin typeface="Myriad Pro" pitchFamily="34" charset="0"/>
                <a:ea typeface="+mn-ea"/>
                <a:cs typeface="ＭＳ Ｐゴシック" pitchFamily="-106" charset="-128"/>
              </a:defRPr>
            </a:lvl5pPr>
            <a:lvl6pPr marL="2228850" indent="-228600" algn="l" rtl="0" fontAlgn="base">
              <a:spcBef>
                <a:spcPct val="20000"/>
              </a:spcBef>
              <a:spcAft>
                <a:spcPct val="0"/>
              </a:spcAft>
              <a:defRPr sz="2000">
                <a:solidFill>
                  <a:schemeClr val="tx1"/>
                </a:solidFill>
                <a:latin typeface="Myriad Pro" pitchFamily="34" charset="0"/>
                <a:ea typeface="+mn-ea"/>
              </a:defRPr>
            </a:lvl6pPr>
            <a:lvl7pPr marL="2686050" indent="-228600" algn="l" rtl="0" fontAlgn="base">
              <a:spcBef>
                <a:spcPct val="20000"/>
              </a:spcBef>
              <a:spcAft>
                <a:spcPct val="0"/>
              </a:spcAft>
              <a:defRPr sz="2000">
                <a:solidFill>
                  <a:schemeClr val="tx1"/>
                </a:solidFill>
                <a:latin typeface="Myriad Pro" pitchFamily="34" charset="0"/>
                <a:ea typeface="+mn-ea"/>
              </a:defRPr>
            </a:lvl7pPr>
            <a:lvl8pPr marL="3143250" indent="-228600" algn="l" rtl="0" fontAlgn="base">
              <a:spcBef>
                <a:spcPct val="20000"/>
              </a:spcBef>
              <a:spcAft>
                <a:spcPct val="0"/>
              </a:spcAft>
              <a:defRPr sz="2000">
                <a:solidFill>
                  <a:schemeClr val="tx1"/>
                </a:solidFill>
                <a:latin typeface="Myriad Pro" pitchFamily="34" charset="0"/>
                <a:ea typeface="+mn-ea"/>
              </a:defRPr>
            </a:lvl8pPr>
            <a:lvl9pPr marL="3600450" indent="-228600" algn="l" rtl="0" fontAlgn="base">
              <a:spcBef>
                <a:spcPct val="20000"/>
              </a:spcBef>
              <a:spcAft>
                <a:spcPct val="0"/>
              </a:spcAft>
              <a:defRPr sz="2000">
                <a:solidFill>
                  <a:schemeClr val="tx1"/>
                </a:solidFill>
                <a:latin typeface="Myriad Pro" pitchFamily="34" charset="0"/>
                <a:ea typeface="+mn-ea"/>
              </a:defRPr>
            </a:lvl9pPr>
          </a:lstStyle>
          <a:p>
            <a:pPr marL="0" indent="0">
              <a:buNone/>
            </a:pPr>
            <a:r>
              <a:rPr lang="en-US" sz="1800" kern="0" dirty="0" smtClean="0"/>
              <a:t>Interactive game on CD: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719263"/>
            <a:ext cx="8229600" cy="4262438"/>
          </a:xfrm>
        </p:spPr>
        <p:txBody>
          <a:bodyPr/>
          <a:lstStyle/>
          <a:p>
            <a:pPr>
              <a:lnSpc>
                <a:spcPct val="114000"/>
              </a:lnSpc>
              <a:spcBef>
                <a:spcPts val="0"/>
              </a:spcBef>
              <a:spcAft>
                <a:spcPts val="1000"/>
              </a:spcAft>
            </a:pPr>
            <a:r>
              <a:rPr lang="en-US" b="1" dirty="0" smtClean="0"/>
              <a:t>atom</a:t>
            </a:r>
            <a:r>
              <a:rPr lang="en-US" dirty="0" smtClean="0"/>
              <a:t> – the smallest part of an element that has all the properties of that element </a:t>
            </a:r>
          </a:p>
          <a:p>
            <a:pPr>
              <a:lnSpc>
                <a:spcPct val="114000"/>
              </a:lnSpc>
              <a:spcBef>
                <a:spcPts val="0"/>
              </a:spcBef>
              <a:spcAft>
                <a:spcPts val="1000"/>
              </a:spcAft>
            </a:pPr>
            <a:r>
              <a:rPr lang="en-US" b="1" dirty="0" smtClean="0"/>
              <a:t>chemical reaction</a:t>
            </a:r>
            <a:r>
              <a:rPr lang="en-US" dirty="0" smtClean="0"/>
              <a:t> – a process in which the make-up of a substance is changed to form another substance; a process that involves changes in the structure and energy content of atoms, molecules, or ions but not their nuclei </a:t>
            </a:r>
          </a:p>
          <a:p>
            <a:pPr>
              <a:lnSpc>
                <a:spcPct val="114000"/>
              </a:lnSpc>
              <a:spcBef>
                <a:spcPts val="0"/>
              </a:spcBef>
              <a:spcAft>
                <a:spcPts val="1000"/>
              </a:spcAft>
            </a:pPr>
            <a:r>
              <a:rPr lang="en-US" b="1" dirty="0" smtClean="0"/>
              <a:t>electron</a:t>
            </a:r>
            <a:r>
              <a:rPr lang="en-US" dirty="0" smtClean="0"/>
              <a:t> – the smallest existing particle with a negative electrical charge; one of the three basic types of particles that make up an atom; particles that orbit the nucleus of an atom </a:t>
            </a:r>
          </a:p>
          <a:p>
            <a:pPr>
              <a:lnSpc>
                <a:spcPct val="114000"/>
              </a:lnSpc>
              <a:spcBef>
                <a:spcPts val="0"/>
              </a:spcBef>
              <a:spcAft>
                <a:spcPts val="1000"/>
              </a:spcAft>
            </a:pPr>
            <a:r>
              <a:rPr lang="en-US" b="1" dirty="0" smtClean="0"/>
              <a:t>element</a:t>
            </a:r>
            <a:r>
              <a:rPr lang="en-US" dirty="0" smtClean="0"/>
              <a:t> – one of more than 100 simple substances that cannot be chemically broken down and of which all matter is composed </a:t>
            </a:r>
          </a:p>
          <a:p>
            <a:pPr>
              <a:lnSpc>
                <a:spcPct val="114000"/>
              </a:lnSpc>
              <a:spcBef>
                <a:spcPts val="0"/>
              </a:spcBef>
              <a:spcAft>
                <a:spcPts val="1000"/>
              </a:spcAft>
            </a:pPr>
            <a:r>
              <a:rPr lang="en-US" b="1" dirty="0" smtClean="0"/>
              <a:t>emit</a:t>
            </a:r>
            <a:r>
              <a:rPr lang="en-US" dirty="0" smtClean="0"/>
              <a:t> – to send out or put forth; shooting out</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21</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719263"/>
            <a:ext cx="8229600" cy="4437697"/>
          </a:xfrm>
        </p:spPr>
        <p:txBody>
          <a:bodyPr/>
          <a:lstStyle/>
          <a:p>
            <a:pPr>
              <a:lnSpc>
                <a:spcPct val="114000"/>
              </a:lnSpc>
              <a:spcBef>
                <a:spcPts val="0"/>
              </a:spcBef>
              <a:spcAft>
                <a:spcPts val="1000"/>
              </a:spcAft>
            </a:pPr>
            <a:r>
              <a:rPr lang="en-US" b="1" dirty="0" smtClean="0"/>
              <a:t>isotopes – </a:t>
            </a:r>
            <a:r>
              <a:rPr lang="en-US" dirty="0" smtClean="0"/>
              <a:t>atoms of the same element that have equal numbers of protons but different numbers of neutrons; examples are uranium-235 and uranium-238</a:t>
            </a:r>
            <a:r>
              <a:rPr lang="en-US" b="1" dirty="0" smtClean="0"/>
              <a:t> </a:t>
            </a:r>
            <a:endParaRPr lang="en-US" dirty="0" smtClean="0"/>
          </a:p>
          <a:p>
            <a:pPr>
              <a:lnSpc>
                <a:spcPct val="114000"/>
              </a:lnSpc>
              <a:spcBef>
                <a:spcPts val="0"/>
              </a:spcBef>
              <a:spcAft>
                <a:spcPts val="1000"/>
              </a:spcAft>
            </a:pPr>
            <a:r>
              <a:rPr lang="en-US" b="1" dirty="0" smtClean="0"/>
              <a:t>mass</a:t>
            </a:r>
            <a:r>
              <a:rPr lang="en-US" dirty="0" smtClean="0"/>
              <a:t>– the amount of matter that makes up an object</a:t>
            </a:r>
          </a:p>
          <a:p>
            <a:pPr>
              <a:lnSpc>
                <a:spcPct val="114000"/>
              </a:lnSpc>
              <a:spcBef>
                <a:spcPts val="0"/>
              </a:spcBef>
              <a:spcAft>
                <a:spcPts val="1000"/>
              </a:spcAft>
            </a:pPr>
            <a:r>
              <a:rPr lang="en-US" b="1" dirty="0" smtClean="0"/>
              <a:t>matter</a:t>
            </a:r>
            <a:r>
              <a:rPr lang="en-US" dirty="0" smtClean="0"/>
              <a:t>– every substance that takes up space; something physical</a:t>
            </a:r>
          </a:p>
          <a:p>
            <a:pPr>
              <a:lnSpc>
                <a:spcPct val="114000"/>
              </a:lnSpc>
              <a:spcBef>
                <a:spcPts val="0"/>
              </a:spcBef>
              <a:spcAft>
                <a:spcPts val="1000"/>
              </a:spcAft>
            </a:pPr>
            <a:r>
              <a:rPr lang="en-US" b="1" dirty="0" smtClean="0"/>
              <a:t>molecule</a:t>
            </a:r>
            <a:r>
              <a:rPr lang="en-US" dirty="0" smtClean="0"/>
              <a:t> –the smallest part of a substance that keeps all the characteristics of a substance and is composed of one or more atoms </a:t>
            </a:r>
          </a:p>
          <a:p>
            <a:pPr>
              <a:lnSpc>
                <a:spcPct val="114000"/>
              </a:lnSpc>
              <a:spcBef>
                <a:spcPts val="0"/>
              </a:spcBef>
              <a:spcAft>
                <a:spcPts val="1000"/>
              </a:spcAft>
            </a:pPr>
            <a:r>
              <a:rPr lang="en-US" b="1" dirty="0" smtClean="0"/>
              <a:t>neutron</a:t>
            </a:r>
            <a:r>
              <a:rPr lang="en-US" dirty="0" smtClean="0"/>
              <a:t> – a particle that appears in the nucleus of all atoms except hydrogen atoms; one of the three basic particles that make up the atom; has no electrical charge </a:t>
            </a:r>
          </a:p>
          <a:p>
            <a:pPr>
              <a:lnSpc>
                <a:spcPct val="114000"/>
              </a:lnSpc>
              <a:spcBef>
                <a:spcPts val="0"/>
              </a:spcBef>
              <a:spcAft>
                <a:spcPts val="1000"/>
              </a:spcAft>
            </a:pPr>
            <a:r>
              <a:rPr lang="en-US" b="1" dirty="0" smtClean="0"/>
              <a:t>nuclei</a:t>
            </a:r>
            <a:r>
              <a:rPr lang="en-US" dirty="0" smtClean="0"/>
              <a:t> – the plural form of nucleus </a:t>
            </a:r>
          </a:p>
          <a:p>
            <a:pPr>
              <a:lnSpc>
                <a:spcPct val="114000"/>
              </a:lnSpc>
              <a:spcBef>
                <a:spcPts val="0"/>
              </a:spcBef>
              <a:spcAft>
                <a:spcPts val="1000"/>
              </a:spcAft>
            </a:pPr>
            <a:r>
              <a:rPr lang="en-US" b="1" dirty="0" smtClean="0"/>
              <a:t>nucleus</a:t>
            </a:r>
            <a:r>
              <a:rPr lang="en-US" dirty="0" smtClean="0"/>
              <a:t> – the central part of an atom that contains protons, neutrons, and other particles </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719262"/>
            <a:ext cx="8229600" cy="4401121"/>
          </a:xfrm>
        </p:spPr>
        <p:txBody>
          <a:bodyPr/>
          <a:lstStyle/>
          <a:p>
            <a:pPr>
              <a:lnSpc>
                <a:spcPct val="114000"/>
              </a:lnSpc>
              <a:spcBef>
                <a:spcPts val="0"/>
              </a:spcBef>
              <a:spcAft>
                <a:spcPts val="1000"/>
              </a:spcAft>
            </a:pPr>
            <a:r>
              <a:rPr lang="en-US" b="1" dirty="0" smtClean="0"/>
              <a:t>proton</a:t>
            </a:r>
            <a:r>
              <a:rPr lang="en-US" dirty="0" smtClean="0"/>
              <a:t> – an extremely small particle or bit of matter located in the nucleus and carrying one positive charge of electricity; one of the three particles that make up an atom </a:t>
            </a:r>
          </a:p>
          <a:p>
            <a:pPr>
              <a:lnSpc>
                <a:spcPct val="114000"/>
              </a:lnSpc>
              <a:spcBef>
                <a:spcPts val="0"/>
              </a:spcBef>
              <a:spcAft>
                <a:spcPts val="1000"/>
              </a:spcAft>
            </a:pPr>
            <a:r>
              <a:rPr lang="en-US" b="1" dirty="0" smtClean="0"/>
              <a:t>stable isotope</a:t>
            </a:r>
            <a:r>
              <a:rPr lang="en-US" dirty="0" smtClean="0"/>
              <a:t> – an isotope that does not undergo change</a:t>
            </a:r>
          </a:p>
          <a:p>
            <a:pPr>
              <a:lnSpc>
                <a:spcPct val="114000"/>
              </a:lnSpc>
              <a:spcBef>
                <a:spcPts val="0"/>
              </a:spcBef>
              <a:spcAft>
                <a:spcPts val="1000"/>
              </a:spcAft>
            </a:pPr>
            <a:r>
              <a:rPr lang="en-US" b="1" dirty="0" smtClean="0"/>
              <a:t>strong force</a:t>
            </a:r>
            <a:r>
              <a:rPr lang="en-US" dirty="0" smtClean="0"/>
              <a:t> – the strongest known force; the interactions within the nucleus of an atom that hold its nucleus together </a:t>
            </a:r>
          </a:p>
          <a:p>
            <a:pPr>
              <a:lnSpc>
                <a:spcPct val="114000"/>
              </a:lnSpc>
              <a:spcBef>
                <a:spcPts val="0"/>
              </a:spcBef>
              <a:spcAft>
                <a:spcPts val="1000"/>
              </a:spcAft>
            </a:pPr>
            <a:r>
              <a:rPr lang="en-US" b="1" dirty="0" smtClean="0"/>
              <a:t>unstable isotope</a:t>
            </a:r>
            <a:r>
              <a:rPr lang="en-US" dirty="0" smtClean="0"/>
              <a:t> – a radioactive isotope that will undergo change</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23</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smallest thing in your classroom?			</a:t>
            </a:r>
            <a:endParaRPr lang="en-US" dirty="0"/>
          </a:p>
        </p:txBody>
      </p:sp>
      <p:sp>
        <p:nvSpPr>
          <p:cNvPr id="3" name="Content Placeholder 2"/>
          <p:cNvSpPr>
            <a:spLocks noGrp="1"/>
          </p:cNvSpPr>
          <p:nvPr>
            <p:ph idx="1"/>
          </p:nvPr>
        </p:nvSpPr>
        <p:spPr>
          <a:xfrm>
            <a:off x="412595" y="2401113"/>
            <a:ext cx="8229600" cy="2953085"/>
          </a:xfrm>
        </p:spPr>
        <p:txBody>
          <a:bodyPr/>
          <a:lstStyle/>
          <a:p>
            <a:r>
              <a:rPr lang="en-US" dirty="0" smtClean="0"/>
              <a:t>Is it the dust under your desk?</a:t>
            </a:r>
          </a:p>
          <a:p>
            <a:r>
              <a:rPr lang="en-US" dirty="0" smtClean="0"/>
              <a:t>Is it the salt that fell off your pretzels at lunch?</a:t>
            </a:r>
          </a:p>
          <a:p>
            <a:r>
              <a:rPr lang="en-US" dirty="0" smtClean="0"/>
              <a:t>Maybe the smallest period you can make with your pencil?</a:t>
            </a:r>
          </a:p>
          <a:p>
            <a:pPr>
              <a:buNone/>
            </a:pPr>
            <a:endParaRPr lang="en-US" dirty="0" smtClean="0"/>
          </a:p>
          <a:p>
            <a:pPr>
              <a:buNone/>
            </a:pPr>
            <a:r>
              <a:rPr lang="en-US" dirty="0" smtClean="0"/>
              <a:t>No. </a:t>
            </a:r>
            <a:r>
              <a:rPr lang="en-US" b="1" dirty="0" smtClean="0"/>
              <a:t>Molecules</a:t>
            </a:r>
            <a:r>
              <a:rPr lang="en-US" dirty="0" smtClean="0"/>
              <a:t> are smaller. All the things you’ve thought of are made up of molecules!</a:t>
            </a:r>
          </a:p>
          <a:p>
            <a:pPr>
              <a:buNone/>
            </a:pPr>
            <a:endParaRPr lang="en-US" b="1" dirty="0" smtClean="0"/>
          </a:p>
          <a:p>
            <a:pPr>
              <a:buNone/>
            </a:pPr>
            <a:r>
              <a:rPr lang="en-US" dirty="0" smtClean="0"/>
              <a:t>Molecules are too small to see. Even with the most powerful microscope.</a:t>
            </a:r>
          </a:p>
          <a:p>
            <a:pPr>
              <a:buNone/>
            </a:pPr>
            <a:endParaRPr lang="en-US" dirty="0" smtClean="0"/>
          </a:p>
          <a:p>
            <a:pPr>
              <a:buNone/>
            </a:pPr>
            <a:endParaRPr lang="en-US" b="1" dirty="0" smtClean="0"/>
          </a:p>
          <a:p>
            <a:pPr>
              <a:buNone/>
            </a:pPr>
            <a:endParaRPr lang="en-US" dirty="0" smtClean="0"/>
          </a:p>
          <a:p>
            <a:pPr>
              <a:buNone/>
            </a:pPr>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a:t>
            </a:fld>
            <a:endParaRPr lang="en-US" sz="1200" dirty="0">
              <a:solidFill>
                <a:schemeClr val="tx1"/>
              </a:solidFill>
            </a:endParaRPr>
          </a:p>
        </p:txBody>
      </p:sp>
      <p:pic>
        <p:nvPicPr>
          <p:cNvPr id="1026" name="Picture 2"/>
          <p:cNvPicPr>
            <a:picLocks noChangeAspect="1" noChangeArrowheads="1"/>
          </p:cNvPicPr>
          <p:nvPr/>
        </p:nvPicPr>
        <p:blipFill>
          <a:blip r:embed="rId3" cstate="screen"/>
          <a:stretch>
            <a:fillRect/>
          </a:stretch>
        </p:blipFill>
        <p:spPr bwMode="auto">
          <a:xfrm>
            <a:off x="5670280" y="802541"/>
            <a:ext cx="3133725" cy="2085975"/>
          </a:xfrm>
          <a:prstGeom prst="rect">
            <a:avLst/>
          </a:prstGeom>
          <a:noFill/>
          <a:ln>
            <a:no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molecules the smallest?</a:t>
            </a:r>
            <a:br>
              <a:rPr lang="en-US" dirty="0" smtClean="0"/>
            </a:br>
            <a:endParaRPr lang="en-US" dirty="0"/>
          </a:p>
        </p:txBody>
      </p:sp>
      <p:sp>
        <p:nvSpPr>
          <p:cNvPr id="3" name="Content Placeholder 2"/>
          <p:cNvSpPr>
            <a:spLocks noGrp="1"/>
          </p:cNvSpPr>
          <p:nvPr>
            <p:ph idx="1"/>
          </p:nvPr>
        </p:nvSpPr>
        <p:spPr>
          <a:xfrm>
            <a:off x="457200" y="1832400"/>
            <a:ext cx="8229600" cy="3575942"/>
          </a:xfrm>
        </p:spPr>
        <p:txBody>
          <a:bodyPr/>
          <a:lstStyle/>
          <a:p>
            <a:pPr>
              <a:buNone/>
            </a:pPr>
            <a:endParaRPr lang="en-US" dirty="0" smtClean="0"/>
          </a:p>
          <a:p>
            <a:pPr>
              <a:buNone/>
            </a:pPr>
            <a:r>
              <a:rPr lang="en-US" dirty="0" smtClean="0"/>
              <a:t>No. </a:t>
            </a:r>
            <a:r>
              <a:rPr lang="en-US" b="1" dirty="0" smtClean="0"/>
              <a:t>Atoms</a:t>
            </a:r>
            <a:r>
              <a:rPr lang="en-US" dirty="0" smtClean="0"/>
              <a:t> are even smaller than molecules.</a:t>
            </a:r>
            <a:r>
              <a:rPr lang="en-US" b="1" dirty="0" smtClean="0"/>
              <a:t> </a:t>
            </a:r>
          </a:p>
          <a:p>
            <a:pPr>
              <a:buNone/>
            </a:pPr>
            <a:endParaRPr lang="en-US" b="1" dirty="0" smtClean="0"/>
          </a:p>
          <a:p>
            <a:r>
              <a:rPr lang="en-US" dirty="0" smtClean="0"/>
              <a:t>Molecules are made up of atoms. </a:t>
            </a:r>
          </a:p>
          <a:p>
            <a:r>
              <a:rPr lang="en-US" dirty="0" smtClean="0"/>
              <a:t>Dust, air, water, people— </a:t>
            </a:r>
            <a:r>
              <a:rPr lang="en-US" i="1" dirty="0" smtClean="0"/>
              <a:t>everything</a:t>
            </a:r>
            <a:r>
              <a:rPr lang="en-US" dirty="0" smtClean="0"/>
              <a:t> is made of atoms. </a:t>
            </a:r>
          </a:p>
          <a:p>
            <a:r>
              <a:rPr lang="en-US" dirty="0" smtClean="0"/>
              <a:t>Atoms are so small that it takes millions of them to make a speck of dust. </a:t>
            </a:r>
          </a:p>
          <a:p>
            <a:endParaRPr lang="en-US" dirty="0" smtClean="0"/>
          </a:p>
          <a:p>
            <a:pPr>
              <a:buNone/>
            </a:pPr>
            <a:r>
              <a:rPr lang="en-US" i="1" dirty="0" smtClean="0"/>
              <a:t>Example: </a:t>
            </a:r>
            <a:r>
              <a:rPr lang="en-US" dirty="0" smtClean="0"/>
              <a:t>If your pencil lead were all carbon, that little dot you make with your pencil has about 4 billion carbon atoms in it.</a:t>
            </a:r>
          </a:p>
          <a:p>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4</a:t>
            </a:fld>
            <a:endParaRPr lang="en-US" sz="1200" dirty="0">
              <a:solidFill>
                <a:schemeClr val="tx1"/>
              </a:solidFill>
            </a:endParaRPr>
          </a:p>
        </p:txBody>
      </p:sp>
      <p:pic>
        <p:nvPicPr>
          <p:cNvPr id="1026" name="Picture 2"/>
          <p:cNvPicPr>
            <a:picLocks noChangeAspect="1" noChangeArrowheads="1"/>
          </p:cNvPicPr>
          <p:nvPr/>
        </p:nvPicPr>
        <p:blipFill>
          <a:blip r:embed="rId2" cstate="screen"/>
          <a:srcRect/>
          <a:stretch>
            <a:fillRect/>
          </a:stretch>
        </p:blipFill>
        <p:spPr bwMode="auto">
          <a:xfrm>
            <a:off x="5795536" y="229065"/>
            <a:ext cx="2794000" cy="2095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atoms the smallest?</a:t>
            </a:r>
            <a:br>
              <a:rPr lang="en-US" dirty="0" smtClean="0"/>
            </a:br>
            <a:endParaRPr lang="en-US" dirty="0"/>
          </a:p>
        </p:txBody>
      </p:sp>
      <p:sp>
        <p:nvSpPr>
          <p:cNvPr id="3" name="Content Placeholder 2"/>
          <p:cNvSpPr>
            <a:spLocks noGrp="1"/>
          </p:cNvSpPr>
          <p:nvPr>
            <p:ph idx="1"/>
          </p:nvPr>
        </p:nvSpPr>
        <p:spPr>
          <a:xfrm>
            <a:off x="501806" y="2278450"/>
            <a:ext cx="8229600" cy="3877023"/>
          </a:xfrm>
        </p:spPr>
        <p:txBody>
          <a:bodyPr/>
          <a:lstStyle/>
          <a:p>
            <a:pPr>
              <a:buNone/>
            </a:pPr>
            <a:r>
              <a:rPr lang="en-US" dirty="0" smtClean="0"/>
              <a:t>No. Most atoms are made up of even                                                           smaller particles called </a:t>
            </a:r>
          </a:p>
          <a:p>
            <a:r>
              <a:rPr lang="en-US" b="1" dirty="0" smtClean="0"/>
              <a:t>protons</a:t>
            </a:r>
          </a:p>
          <a:p>
            <a:r>
              <a:rPr lang="en-US" b="1" dirty="0" smtClean="0"/>
              <a:t>neutrons</a:t>
            </a:r>
          </a:p>
          <a:p>
            <a:r>
              <a:rPr lang="en-US" b="1" dirty="0" smtClean="0"/>
              <a:t>electrons.</a:t>
            </a:r>
          </a:p>
          <a:p>
            <a:pPr>
              <a:buNone/>
            </a:pPr>
            <a:endParaRPr lang="en-US" sz="1400" dirty="0" smtClean="0"/>
          </a:p>
          <a:p>
            <a:pPr>
              <a:buNone/>
            </a:pPr>
            <a:r>
              <a:rPr lang="en-US" b="1" dirty="0" smtClean="0"/>
              <a:t>Protons </a:t>
            </a:r>
            <a:r>
              <a:rPr lang="en-US" dirty="0" smtClean="0"/>
              <a:t>carry a positive electrical charge (+). </a:t>
            </a:r>
            <a:r>
              <a:rPr lang="en-US" b="1" dirty="0" smtClean="0"/>
              <a:t>Neutrons </a:t>
            </a:r>
            <a:r>
              <a:rPr lang="en-US" dirty="0" smtClean="0"/>
              <a:t>have no electrical charge. </a:t>
            </a:r>
          </a:p>
          <a:p>
            <a:pPr>
              <a:buNone/>
            </a:pPr>
            <a:r>
              <a:rPr lang="en-US" dirty="0" smtClean="0"/>
              <a:t>Protons and neutrons together make a dense bundle at the center of an atom. This bundle is called the </a:t>
            </a:r>
            <a:r>
              <a:rPr lang="en-US" b="1" dirty="0" smtClean="0"/>
              <a:t>nucleus</a:t>
            </a:r>
            <a:r>
              <a:rPr lang="en-US" dirty="0" smtClean="0"/>
              <a:t>. </a:t>
            </a:r>
          </a:p>
          <a:p>
            <a:pPr>
              <a:buNone/>
            </a:pPr>
            <a:r>
              <a:rPr lang="en-US" b="1" dirty="0" smtClean="0"/>
              <a:t>Electrons </a:t>
            </a:r>
            <a:r>
              <a:rPr lang="en-US" dirty="0" smtClean="0"/>
              <a:t>have a negative electrical charge (-) and move around the nucleus. Electrons are the smallest of these particles.</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5</a:t>
            </a:fld>
            <a:endParaRPr lang="en-US" sz="1200" dirty="0">
              <a:solidFill>
                <a:schemeClr val="tx1"/>
              </a:solidFill>
            </a:endParaRPr>
          </a:p>
        </p:txBody>
      </p:sp>
      <p:pic>
        <p:nvPicPr>
          <p:cNvPr id="2050" name="Picture 2"/>
          <p:cNvPicPr>
            <a:picLocks noChangeAspect="1" noChangeArrowheads="1"/>
          </p:cNvPicPr>
          <p:nvPr/>
        </p:nvPicPr>
        <p:blipFill>
          <a:blip r:embed="rId3" cstate="screen"/>
          <a:srcRect/>
          <a:stretch>
            <a:fillRect/>
          </a:stretch>
        </p:blipFill>
        <p:spPr bwMode="auto">
          <a:xfrm>
            <a:off x="4512759" y="475668"/>
            <a:ext cx="4400550" cy="282892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additive="base">
                                        <p:cTn id="29" dur="500" fill="hold"/>
                                        <p:tgtEl>
                                          <p:spTgt spid="2050"/>
                                        </p:tgtEl>
                                        <p:attrNameLst>
                                          <p:attrName>ppt_x</p:attrName>
                                        </p:attrNameLst>
                                      </p:cBhvr>
                                      <p:tavLst>
                                        <p:tav tm="0">
                                          <p:val>
                                            <p:strVal val="1+#ppt_w/2"/>
                                          </p:val>
                                        </p:tav>
                                        <p:tav tm="100000">
                                          <p:val>
                                            <p:strVal val="#ppt_x"/>
                                          </p:val>
                                        </p:tav>
                                      </p:tavLst>
                                    </p:anim>
                                    <p:anim calcmode="lin" valueType="num">
                                      <p:cBhvr additive="base">
                                        <p:cTn id="30"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remember</a:t>
            </a:r>
            <a:endParaRPr lang="en-US" dirty="0"/>
          </a:p>
        </p:txBody>
      </p:sp>
      <p:sp>
        <p:nvSpPr>
          <p:cNvPr id="3" name="Content Placeholder 2"/>
          <p:cNvSpPr>
            <a:spLocks noGrp="1"/>
          </p:cNvSpPr>
          <p:nvPr>
            <p:ph idx="1"/>
          </p:nvPr>
        </p:nvSpPr>
        <p:spPr>
          <a:xfrm>
            <a:off x="724829" y="1754341"/>
            <a:ext cx="1639229" cy="553961"/>
          </a:xfrm>
        </p:spPr>
        <p:txBody>
          <a:bodyPr/>
          <a:lstStyle/>
          <a:p>
            <a:pPr>
              <a:buNone/>
            </a:pPr>
            <a:r>
              <a:rPr lang="en-US" sz="2800" dirty="0" smtClean="0">
                <a:solidFill>
                  <a:schemeClr val="tx1">
                    <a:lumMod val="50000"/>
                    <a:lumOff val="50000"/>
                  </a:schemeClr>
                </a:solidFill>
              </a:rPr>
              <a:t>Biggest</a:t>
            </a:r>
          </a:p>
          <a:p>
            <a:pPr>
              <a:buNone/>
            </a:pPr>
            <a:endParaRPr lang="en-US" dirty="0" smtClean="0"/>
          </a:p>
          <a:p>
            <a:pPr>
              <a:buNone/>
            </a:pPr>
            <a:endParaRPr lang="en-US" dirty="0" smtClean="0"/>
          </a:p>
          <a:p>
            <a:pPr>
              <a:buNone/>
            </a:pPr>
            <a:r>
              <a:rPr lang="en-US" sz="2000" dirty="0" smtClean="0"/>
              <a:t> </a:t>
            </a:r>
          </a:p>
          <a:p>
            <a:endParaRPr lang="en-US" dirty="0" smtClean="0"/>
          </a:p>
          <a:p>
            <a:endParaRPr lang="en-US" dirty="0" smtClean="0"/>
          </a:p>
          <a:p>
            <a:pPr>
              <a:buNone/>
            </a:pPr>
            <a:endParaRPr lang="en-US" dirty="0" smtClean="0"/>
          </a:p>
          <a:p>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6</a:t>
            </a:fld>
            <a:endParaRPr lang="en-US" sz="1200" dirty="0">
              <a:solidFill>
                <a:schemeClr val="tx1"/>
              </a:solidFill>
            </a:endParaRPr>
          </a:p>
        </p:txBody>
      </p:sp>
      <p:sp>
        <p:nvSpPr>
          <p:cNvPr id="7" name="TextBox 6"/>
          <p:cNvSpPr txBox="1"/>
          <p:nvPr/>
        </p:nvSpPr>
        <p:spPr>
          <a:xfrm>
            <a:off x="6802244" y="1739590"/>
            <a:ext cx="1550019" cy="523220"/>
          </a:xfrm>
          <a:prstGeom prst="rect">
            <a:avLst/>
          </a:prstGeom>
          <a:noFill/>
        </p:spPr>
        <p:txBody>
          <a:bodyPr wrap="square" rtlCol="0">
            <a:spAutoFit/>
          </a:bodyPr>
          <a:lstStyle/>
          <a:p>
            <a:r>
              <a:rPr lang="en-US" sz="2800" dirty="0" smtClean="0">
                <a:solidFill>
                  <a:schemeClr val="tx1">
                    <a:lumMod val="50000"/>
                    <a:lumOff val="50000"/>
                  </a:schemeClr>
                </a:solidFill>
              </a:rPr>
              <a:t>Smallest</a:t>
            </a:r>
            <a:endParaRPr lang="en-US" sz="2800" dirty="0">
              <a:solidFill>
                <a:schemeClr val="tx1">
                  <a:lumMod val="50000"/>
                  <a:lumOff val="50000"/>
                </a:schemeClr>
              </a:solidFill>
            </a:endParaRPr>
          </a:p>
        </p:txBody>
      </p:sp>
      <p:sp>
        <p:nvSpPr>
          <p:cNvPr id="9" name="TextBox 8"/>
          <p:cNvSpPr txBox="1"/>
          <p:nvPr/>
        </p:nvSpPr>
        <p:spPr>
          <a:xfrm>
            <a:off x="258956" y="3133491"/>
            <a:ext cx="1483112" cy="400110"/>
          </a:xfrm>
          <a:prstGeom prst="rect">
            <a:avLst/>
          </a:prstGeom>
          <a:noFill/>
        </p:spPr>
        <p:txBody>
          <a:bodyPr wrap="square" rtlCol="0">
            <a:spAutoFit/>
          </a:bodyPr>
          <a:lstStyle/>
          <a:p>
            <a:r>
              <a:rPr lang="en-US" sz="2000" dirty="0" smtClean="0"/>
              <a:t>molecule</a:t>
            </a:r>
            <a:endParaRPr lang="en-US" sz="2000" dirty="0"/>
          </a:p>
        </p:txBody>
      </p:sp>
      <p:sp>
        <p:nvSpPr>
          <p:cNvPr id="10" name="Right Arrow 9"/>
          <p:cNvSpPr/>
          <p:nvPr/>
        </p:nvSpPr>
        <p:spPr bwMode="auto">
          <a:xfrm>
            <a:off x="1491476" y="3218987"/>
            <a:ext cx="769434" cy="25647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11" name="TextBox 10"/>
          <p:cNvSpPr txBox="1"/>
          <p:nvPr/>
        </p:nvSpPr>
        <p:spPr>
          <a:xfrm>
            <a:off x="2263078" y="3166945"/>
            <a:ext cx="903249" cy="400110"/>
          </a:xfrm>
          <a:prstGeom prst="rect">
            <a:avLst/>
          </a:prstGeom>
          <a:noFill/>
        </p:spPr>
        <p:txBody>
          <a:bodyPr wrap="square" rtlCol="0">
            <a:spAutoFit/>
          </a:bodyPr>
          <a:lstStyle/>
          <a:p>
            <a:r>
              <a:rPr lang="en-US" sz="2000" dirty="0" smtClean="0"/>
              <a:t>atom</a:t>
            </a:r>
            <a:endParaRPr lang="en-US" sz="2000" dirty="0"/>
          </a:p>
        </p:txBody>
      </p:sp>
      <p:sp>
        <p:nvSpPr>
          <p:cNvPr id="12" name="Right Arrow 11"/>
          <p:cNvSpPr/>
          <p:nvPr/>
        </p:nvSpPr>
        <p:spPr bwMode="auto">
          <a:xfrm>
            <a:off x="3034991" y="3237571"/>
            <a:ext cx="769434" cy="25647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13" name="TextBox 12"/>
          <p:cNvSpPr txBox="1"/>
          <p:nvPr/>
        </p:nvSpPr>
        <p:spPr>
          <a:xfrm>
            <a:off x="5544936" y="3033132"/>
            <a:ext cx="1260089" cy="707886"/>
          </a:xfrm>
          <a:prstGeom prst="rect">
            <a:avLst/>
          </a:prstGeom>
          <a:noFill/>
        </p:spPr>
        <p:txBody>
          <a:bodyPr wrap="square" rtlCol="0">
            <a:spAutoFit/>
          </a:bodyPr>
          <a:lstStyle/>
          <a:p>
            <a:pPr>
              <a:buFont typeface="Arial" pitchFamily="34" charset="0"/>
              <a:buChar char="•"/>
            </a:pPr>
            <a:r>
              <a:rPr lang="en-US" sz="2000" dirty="0" smtClean="0"/>
              <a:t>protons</a:t>
            </a:r>
          </a:p>
          <a:p>
            <a:pPr>
              <a:buFont typeface="Arial" pitchFamily="34" charset="0"/>
              <a:buChar char="•"/>
            </a:pPr>
            <a:r>
              <a:rPr lang="en-US" sz="2000" dirty="0" smtClean="0"/>
              <a:t>neutrons</a:t>
            </a:r>
          </a:p>
        </p:txBody>
      </p:sp>
      <p:sp>
        <p:nvSpPr>
          <p:cNvPr id="15" name="TextBox 14"/>
          <p:cNvSpPr txBox="1"/>
          <p:nvPr/>
        </p:nvSpPr>
        <p:spPr>
          <a:xfrm>
            <a:off x="3775926" y="3168495"/>
            <a:ext cx="1059366" cy="400110"/>
          </a:xfrm>
          <a:prstGeom prst="rect">
            <a:avLst/>
          </a:prstGeom>
          <a:noFill/>
        </p:spPr>
        <p:txBody>
          <a:bodyPr wrap="square" rtlCol="0">
            <a:spAutoFit/>
          </a:bodyPr>
          <a:lstStyle/>
          <a:p>
            <a:r>
              <a:rPr lang="en-US" sz="2000" dirty="0" smtClean="0"/>
              <a:t>nucleus</a:t>
            </a:r>
            <a:endParaRPr lang="en-US" sz="2000" dirty="0"/>
          </a:p>
        </p:txBody>
      </p:sp>
      <p:sp>
        <p:nvSpPr>
          <p:cNvPr id="17" name="Right Arrow 16"/>
          <p:cNvSpPr/>
          <p:nvPr/>
        </p:nvSpPr>
        <p:spPr bwMode="auto">
          <a:xfrm>
            <a:off x="6789235" y="3233854"/>
            <a:ext cx="769434" cy="25647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18" name="TextBox 17"/>
          <p:cNvSpPr txBox="1"/>
          <p:nvPr/>
        </p:nvSpPr>
        <p:spPr>
          <a:xfrm>
            <a:off x="7638584" y="3189249"/>
            <a:ext cx="1215483" cy="400110"/>
          </a:xfrm>
          <a:prstGeom prst="rect">
            <a:avLst/>
          </a:prstGeom>
          <a:noFill/>
        </p:spPr>
        <p:txBody>
          <a:bodyPr wrap="square" rtlCol="0">
            <a:spAutoFit/>
          </a:bodyPr>
          <a:lstStyle/>
          <a:p>
            <a:r>
              <a:rPr lang="en-US" sz="2000" dirty="0" smtClean="0"/>
              <a:t>electrons</a:t>
            </a:r>
            <a:endParaRPr lang="en-US" sz="2000" dirty="0"/>
          </a:p>
        </p:txBody>
      </p:sp>
      <p:sp>
        <p:nvSpPr>
          <p:cNvPr id="20" name="TextBox 19"/>
          <p:cNvSpPr txBox="1"/>
          <p:nvPr/>
        </p:nvSpPr>
        <p:spPr>
          <a:xfrm>
            <a:off x="4605453" y="4605453"/>
            <a:ext cx="4081346" cy="707886"/>
          </a:xfrm>
          <a:prstGeom prst="rect">
            <a:avLst/>
          </a:prstGeom>
          <a:noFill/>
        </p:spPr>
        <p:txBody>
          <a:bodyPr wrap="square" rtlCol="0">
            <a:spAutoFit/>
          </a:bodyPr>
          <a:lstStyle/>
          <a:p>
            <a:r>
              <a:rPr lang="en-US" sz="2000" dirty="0" smtClean="0"/>
              <a:t>Protons, neutrons, and electrons  are all called </a:t>
            </a:r>
            <a:r>
              <a:rPr lang="en-US" sz="2000" b="1" dirty="0" smtClean="0"/>
              <a:t>particles. </a:t>
            </a:r>
            <a:endParaRPr lang="en-US" sz="2000" b="1" dirty="0"/>
          </a:p>
        </p:txBody>
      </p:sp>
      <p:sp>
        <p:nvSpPr>
          <p:cNvPr id="23" name="Isosceles Triangle 22"/>
          <p:cNvSpPr/>
          <p:nvPr/>
        </p:nvSpPr>
        <p:spPr bwMode="auto">
          <a:xfrm rot="10800000">
            <a:off x="5553306" y="3824868"/>
            <a:ext cx="3207091" cy="635620"/>
          </a:xfrm>
          <a:prstGeom prst="triangle">
            <a:avLst/>
          </a:prstGeom>
          <a:solidFill>
            <a:schemeClr val="accent1">
              <a:alpha val="3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22" name="TextBox 21"/>
          <p:cNvSpPr txBox="1"/>
          <p:nvPr/>
        </p:nvSpPr>
        <p:spPr>
          <a:xfrm>
            <a:off x="4125952" y="1795346"/>
            <a:ext cx="624467" cy="461665"/>
          </a:xfrm>
          <a:prstGeom prst="rect">
            <a:avLst/>
          </a:prstGeom>
          <a:noFill/>
        </p:spPr>
        <p:txBody>
          <a:bodyPr wrap="square" rtlCol="0">
            <a:spAutoFit/>
          </a:bodyPr>
          <a:lstStyle/>
          <a:p>
            <a:r>
              <a:rPr lang="en-US" dirty="0" smtClean="0">
                <a:solidFill>
                  <a:schemeClr val="tx1">
                    <a:lumMod val="50000"/>
                    <a:lumOff val="50000"/>
                  </a:schemeClr>
                </a:solidFill>
              </a:rPr>
              <a:t>to</a:t>
            </a:r>
            <a:endParaRPr lang="en-US" dirty="0"/>
          </a:p>
        </p:txBody>
      </p:sp>
      <p:sp>
        <p:nvSpPr>
          <p:cNvPr id="19" name="Right Arrow 18"/>
          <p:cNvSpPr/>
          <p:nvPr/>
        </p:nvSpPr>
        <p:spPr bwMode="auto">
          <a:xfrm>
            <a:off x="4808035" y="3233854"/>
            <a:ext cx="769434" cy="25647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0-#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5" grpId="0"/>
      <p:bldP spid="17" grpId="0" animBg="1"/>
      <p:bldP spid="18" grpId="0"/>
      <p:bldP spid="20" grpId="0"/>
      <p:bldP spid="23"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Empty space in atoms.</a:t>
            </a:r>
            <a:endParaRPr lang="en-US" dirty="0"/>
          </a:p>
        </p:txBody>
      </p:sp>
      <p:sp>
        <p:nvSpPr>
          <p:cNvPr id="3" name="Content Placeholder 2"/>
          <p:cNvSpPr>
            <a:spLocks noGrp="1"/>
          </p:cNvSpPr>
          <p:nvPr>
            <p:ph idx="1"/>
          </p:nvPr>
        </p:nvSpPr>
        <p:spPr>
          <a:xfrm>
            <a:off x="412594" y="2958674"/>
            <a:ext cx="8229600" cy="2025921"/>
          </a:xfrm>
        </p:spPr>
        <p:txBody>
          <a:bodyPr/>
          <a:lstStyle/>
          <a:p>
            <a:pPr>
              <a:buNone/>
            </a:pPr>
            <a:r>
              <a:rPr lang="en-US" dirty="0" smtClean="0"/>
              <a:t>The particles that make up an atom are                                                             very small.</a:t>
            </a:r>
          </a:p>
          <a:p>
            <a:pPr>
              <a:buNone/>
            </a:pPr>
            <a:endParaRPr lang="en-US" dirty="0" smtClean="0"/>
          </a:p>
          <a:p>
            <a:pPr>
              <a:buNone/>
            </a:pPr>
            <a:r>
              <a:rPr lang="en-US" dirty="0" smtClean="0"/>
              <a:t>But imagine if you could enlarge an atom to the size of a stadium. </a:t>
            </a:r>
          </a:p>
          <a:p>
            <a:r>
              <a:rPr lang="en-US" dirty="0" smtClean="0"/>
              <a:t>The nucleus would be about the size of a grape on the mid-field stripe. </a:t>
            </a:r>
          </a:p>
          <a:p>
            <a:r>
              <a:rPr lang="en-US" dirty="0" smtClean="0"/>
              <a:t>Electrons would be smaller than grains of salt whirling around the upper deck. </a:t>
            </a:r>
          </a:p>
          <a:p>
            <a:r>
              <a:rPr lang="en-US" dirty="0" smtClean="0"/>
              <a:t>Most of the atom would be empty space.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7</a:t>
            </a:fld>
            <a:endParaRPr lang="en-US" sz="1200" dirty="0">
              <a:solidFill>
                <a:schemeClr val="tx1"/>
              </a:solidFill>
            </a:endParaRPr>
          </a:p>
        </p:txBody>
      </p:sp>
      <p:pic>
        <p:nvPicPr>
          <p:cNvPr id="1026" name="Picture 2"/>
          <p:cNvPicPr>
            <a:picLocks noChangeAspect="1" noChangeArrowheads="1"/>
          </p:cNvPicPr>
          <p:nvPr/>
        </p:nvPicPr>
        <p:blipFill>
          <a:blip r:embed="rId3"/>
          <a:srcRect t="1514" r="1209"/>
          <a:stretch>
            <a:fillRect/>
          </a:stretch>
        </p:blipFill>
        <p:spPr bwMode="auto">
          <a:xfrm>
            <a:off x="4653380" y="421503"/>
            <a:ext cx="4053374" cy="32265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know about atoms if you can’t see them?</a:t>
            </a:r>
            <a:endParaRPr lang="en-US" dirty="0"/>
          </a:p>
        </p:txBody>
      </p:sp>
      <p:sp>
        <p:nvSpPr>
          <p:cNvPr id="3" name="Content Placeholder 2"/>
          <p:cNvSpPr>
            <a:spLocks noGrp="1"/>
          </p:cNvSpPr>
          <p:nvPr>
            <p:ph idx="1"/>
          </p:nvPr>
        </p:nvSpPr>
        <p:spPr>
          <a:xfrm>
            <a:off x="602167" y="2178088"/>
            <a:ext cx="8229600" cy="3453277"/>
          </a:xfrm>
        </p:spPr>
        <p:txBody>
          <a:bodyPr/>
          <a:lstStyle/>
          <a:p>
            <a:pPr>
              <a:buNone/>
            </a:pPr>
            <a:endParaRPr lang="en-US" dirty="0" smtClean="0"/>
          </a:p>
          <a:p>
            <a:pPr>
              <a:buNone/>
            </a:pPr>
            <a:r>
              <a:rPr lang="en-US" b="1" dirty="0" smtClean="0"/>
              <a:t>Direct observation </a:t>
            </a:r>
            <a:r>
              <a:rPr lang="en-US" dirty="0" smtClean="0"/>
              <a:t>is something you see for yourself. </a:t>
            </a:r>
          </a:p>
          <a:p>
            <a:pPr>
              <a:buNone/>
            </a:pPr>
            <a:r>
              <a:rPr lang="en-US" b="1" dirty="0" smtClean="0"/>
              <a:t>Indirect observation </a:t>
            </a:r>
            <a:r>
              <a:rPr lang="en-US" dirty="0" smtClean="0"/>
              <a:t>is learning by looking at what happens around the unseen. Scientists use </a:t>
            </a:r>
            <a:r>
              <a:rPr lang="en-US" b="1" dirty="0" smtClean="0"/>
              <a:t>indirect observation </a:t>
            </a:r>
            <a:r>
              <a:rPr lang="en-US" dirty="0" smtClean="0"/>
              <a:t>to learn about matter. </a:t>
            </a:r>
          </a:p>
          <a:p>
            <a:pPr>
              <a:buNone/>
            </a:pPr>
            <a:endParaRPr lang="en-US" dirty="0" smtClean="0"/>
          </a:p>
          <a:p>
            <a:pPr>
              <a:buNone/>
            </a:pPr>
            <a:r>
              <a:rPr lang="en-US" i="1" dirty="0" smtClean="0"/>
              <a:t>Example: </a:t>
            </a:r>
            <a:r>
              <a:rPr lang="en-US" dirty="0" smtClean="0"/>
              <a:t>You step out of the shower. Your wet feet leave footprints. An indirect observer might guess you made the footprints, based on the size of the prints.</a:t>
            </a:r>
          </a:p>
          <a:p>
            <a:pPr>
              <a:buNone/>
            </a:pPr>
            <a:endParaRPr lang="en-US" dirty="0" smtClean="0"/>
          </a:p>
          <a:p>
            <a:pPr>
              <a:buNone/>
            </a:pPr>
            <a:r>
              <a:rPr lang="en-US" dirty="0" smtClean="0"/>
              <a:t>Here’s a video clip that shows how scientists use indirect observation:</a:t>
            </a:r>
          </a:p>
          <a:p>
            <a:pPr>
              <a:buNone/>
            </a:pPr>
            <a:r>
              <a:rPr lang="en-US" dirty="0" smtClean="0">
                <a:hlinkClick r:id="rId3"/>
              </a:rPr>
              <a:t>http://www.teachersdomain.org/resource/psu06-nano.sci.pictures/</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8</a:t>
            </a:fld>
            <a:endParaRPr lang="en-US" sz="1200" dirty="0">
              <a:solidFill>
                <a:schemeClr val="tx1"/>
              </a:solidFill>
            </a:endParaRPr>
          </a:p>
        </p:txBody>
      </p:sp>
      <p:pic>
        <p:nvPicPr>
          <p:cNvPr id="4098" name="Picture 2"/>
          <p:cNvPicPr>
            <a:picLocks noChangeAspect="1" noChangeArrowheads="1"/>
          </p:cNvPicPr>
          <p:nvPr/>
        </p:nvPicPr>
        <p:blipFill>
          <a:blip r:embed="rId4" cstate="screen"/>
          <a:srcRect/>
          <a:stretch>
            <a:fillRect/>
          </a:stretch>
        </p:blipFill>
        <p:spPr bwMode="auto">
          <a:xfrm>
            <a:off x="6424381" y="1104087"/>
            <a:ext cx="2562225" cy="143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Studying individual atoms</a:t>
            </a:r>
            <a:endParaRPr lang="en-US" dirty="0"/>
          </a:p>
        </p:txBody>
      </p:sp>
      <p:sp>
        <p:nvSpPr>
          <p:cNvPr id="3" name="Content Placeholder 2"/>
          <p:cNvSpPr>
            <a:spLocks noGrp="1"/>
          </p:cNvSpPr>
          <p:nvPr>
            <p:ph idx="1"/>
          </p:nvPr>
        </p:nvSpPr>
        <p:spPr/>
        <p:txBody>
          <a:bodyPr/>
          <a:lstStyle/>
          <a:p>
            <a:pPr>
              <a:buNone/>
            </a:pPr>
            <a:r>
              <a:rPr lang="en-US" dirty="0" smtClean="0"/>
              <a:t>Today, scientists have complex ways to study things they can’t see. But scientists have been using indirect observation for hundreds of years.</a:t>
            </a:r>
          </a:p>
          <a:p>
            <a:pPr>
              <a:buNone/>
            </a:pPr>
            <a:endParaRPr lang="en-US" dirty="0" smtClean="0"/>
          </a:p>
          <a:p>
            <a:r>
              <a:rPr lang="en-US" dirty="0" smtClean="0"/>
              <a:t>First, they learned most things are not made out of just one kind of atom. Instead, different kinds of atoms get together to form larger clumps of atoms called molecules.</a:t>
            </a:r>
          </a:p>
          <a:p>
            <a:r>
              <a:rPr lang="en-US" dirty="0" smtClean="0"/>
              <a:t>Not all molecules are alike. A molecule of sugar is different from a molecule of salt. </a:t>
            </a:r>
          </a:p>
          <a:p>
            <a:r>
              <a:rPr lang="en-US" dirty="0" smtClean="0"/>
              <a:t>Scientists started isolating molecules based on what type of atoms were in them.</a:t>
            </a:r>
          </a:p>
          <a:p>
            <a:endParaRPr lang="en-US" dirty="0" smtClean="0"/>
          </a:p>
          <a:p>
            <a:pPr>
              <a:buNone/>
            </a:pPr>
            <a:endParaRPr lang="en-US" dirty="0" smtClean="0"/>
          </a:p>
          <a:p>
            <a:pPr>
              <a:buNone/>
            </a:pP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9</a:t>
            </a:fld>
            <a:endParaRPr lang="en-US" sz="1200" dirty="0">
              <a:solidFill>
                <a:schemeClr val="tx1"/>
              </a:solidFill>
            </a:endParaRPr>
          </a:p>
        </p:txBody>
      </p:sp>
      <p:pic>
        <p:nvPicPr>
          <p:cNvPr id="5" name="Picture 4"/>
          <p:cNvPicPr/>
          <p:nvPr/>
        </p:nvPicPr>
        <p:blipFill>
          <a:blip r:embed="rId3" cstate="screen"/>
          <a:srcRect/>
          <a:stretch>
            <a:fillRect/>
          </a:stretch>
        </p:blipFill>
        <p:spPr bwMode="auto">
          <a:xfrm>
            <a:off x="3330490" y="4550822"/>
            <a:ext cx="1904006" cy="1604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6_A2313-V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6_A2313-VI_PP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lnDef>
  </a:objectDefaults>
  <a:extraClrSchemeLst>
    <a:extraClrScheme>
      <a:clrScheme name="16_A2313-VI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A2313-VI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A2313-VI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A2313-VI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A2313-VI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A2313-VI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A2313-VI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A2313-VI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A2313-VI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A2313-VI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A2313-VI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A2313-VI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9712</TotalTime>
  <Words>2641</Words>
  <Application>Microsoft Office PowerPoint</Application>
  <PresentationFormat>On-screen Show (4:3)</PresentationFormat>
  <Paragraphs>244</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16_A2313-VI_PPT</vt:lpstr>
      <vt:lpstr>Lesson Three Atoms and Isotopes</vt:lpstr>
      <vt:lpstr>What you need to know about atoms and isotopes:</vt:lpstr>
      <vt:lpstr>What is the smallest thing in your classroom?   </vt:lpstr>
      <vt:lpstr>Are molecules the smallest? </vt:lpstr>
      <vt:lpstr>Are atoms the smallest? </vt:lpstr>
      <vt:lpstr>What to remember</vt:lpstr>
      <vt:lpstr>Empty space in atoms.</vt:lpstr>
      <vt:lpstr>How do you know about atoms if you can’t see them?</vt:lpstr>
      <vt:lpstr>Studying individual atoms</vt:lpstr>
      <vt:lpstr>Elements are what they are.</vt:lpstr>
      <vt:lpstr>Atoms combine with other atoms.</vt:lpstr>
      <vt:lpstr>Periodic Table of the Elements</vt:lpstr>
      <vt:lpstr>Periodic Table of the Elements</vt:lpstr>
      <vt:lpstr>Play the elements</vt:lpstr>
      <vt:lpstr>What is an isotope? </vt:lpstr>
      <vt:lpstr>What is the strongest force known in nature?</vt:lpstr>
      <vt:lpstr>Who discovered the energy of atoms?</vt:lpstr>
      <vt:lpstr>Summary</vt:lpstr>
      <vt:lpstr>Summary</vt:lpstr>
      <vt:lpstr>Advanced Student Assignment: Making Matter: Build an Atom </vt:lpstr>
      <vt:lpstr>Vocabulary</vt:lpstr>
      <vt:lpstr>Vocabulary</vt:lpstr>
      <vt:lpstr>Vocabulary</vt:lpstr>
    </vt:vector>
  </TitlesOfParts>
  <Company>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Arial Bold 24pt Blue</dc:title>
  <dc:creator>SAIC</dc:creator>
  <cp:lastModifiedBy>Reddick, Vickie M.</cp:lastModifiedBy>
  <cp:revision>544</cp:revision>
  <cp:lastPrinted>2007-12-06T17:16:05Z</cp:lastPrinted>
  <dcterms:created xsi:type="dcterms:W3CDTF">2011-03-30T11:43:36Z</dcterms:created>
  <dcterms:modified xsi:type="dcterms:W3CDTF">2016-02-24T18:23:59Z</dcterms:modified>
</cp:coreProperties>
</file>