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8" r:id="rId1"/>
    <p:sldMasterId id="2147484147" r:id="rId2"/>
  </p:sldMasterIdLst>
  <p:notesMasterIdLst>
    <p:notesMasterId r:id="rId48"/>
  </p:notesMasterIdLst>
  <p:handoutMasterIdLst>
    <p:handoutMasterId r:id="rId49"/>
  </p:handoutMasterIdLst>
  <p:sldIdLst>
    <p:sldId id="264" r:id="rId3"/>
    <p:sldId id="317" r:id="rId4"/>
    <p:sldId id="281" r:id="rId5"/>
    <p:sldId id="285" r:id="rId6"/>
    <p:sldId id="316" r:id="rId7"/>
    <p:sldId id="286" r:id="rId8"/>
    <p:sldId id="287" r:id="rId9"/>
    <p:sldId id="288" r:id="rId10"/>
    <p:sldId id="289" r:id="rId11"/>
    <p:sldId id="308" r:id="rId12"/>
    <p:sldId id="291" r:id="rId13"/>
    <p:sldId id="307" r:id="rId14"/>
    <p:sldId id="306" r:id="rId15"/>
    <p:sldId id="295" r:id="rId16"/>
    <p:sldId id="292" r:id="rId17"/>
    <p:sldId id="313" r:id="rId18"/>
    <p:sldId id="294" r:id="rId19"/>
    <p:sldId id="293" r:id="rId20"/>
    <p:sldId id="296" r:id="rId21"/>
    <p:sldId id="297" r:id="rId22"/>
    <p:sldId id="300" r:id="rId23"/>
    <p:sldId id="298" r:id="rId24"/>
    <p:sldId id="299" r:id="rId25"/>
    <p:sldId id="301" r:id="rId26"/>
    <p:sldId id="302" r:id="rId27"/>
    <p:sldId id="303" r:id="rId28"/>
    <p:sldId id="304" r:id="rId29"/>
    <p:sldId id="309" r:id="rId30"/>
    <p:sldId id="310" r:id="rId31"/>
    <p:sldId id="305" r:id="rId32"/>
    <p:sldId id="311" r:id="rId33"/>
    <p:sldId id="312" r:id="rId34"/>
    <p:sldId id="314"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extLst>
    <p:ext uri="{521415D9-36F7-43E2-AB2F-B90AF26B5E84}">
      <p14:sectionLst xmlns:p14="http://schemas.microsoft.com/office/powerpoint/2010/main">
        <p14:section name="Default Section" id="{5B9512EC-3BCA-4C8E-BA7E-94675400445A}">
          <p14:sldIdLst>
            <p14:sldId id="264"/>
            <p14:sldId id="317"/>
            <p14:sldId id="281"/>
            <p14:sldId id="285"/>
            <p14:sldId id="316"/>
            <p14:sldId id="286"/>
            <p14:sldId id="287"/>
            <p14:sldId id="288"/>
            <p14:sldId id="289"/>
            <p14:sldId id="308"/>
            <p14:sldId id="291"/>
            <p14:sldId id="307"/>
            <p14:sldId id="306"/>
            <p14:sldId id="295"/>
            <p14:sldId id="292"/>
            <p14:sldId id="313"/>
            <p14:sldId id="294"/>
            <p14:sldId id="293"/>
            <p14:sldId id="296"/>
            <p14:sldId id="297"/>
            <p14:sldId id="300"/>
            <p14:sldId id="298"/>
            <p14:sldId id="299"/>
            <p14:sldId id="301"/>
            <p14:sldId id="302"/>
            <p14:sldId id="303"/>
            <p14:sldId id="304"/>
            <p14:sldId id="309"/>
            <p14:sldId id="310"/>
            <p14:sldId id="305"/>
            <p14:sldId id="311"/>
            <p14:sldId id="312"/>
            <p14:sldId id="314"/>
          </p14:sldIdLst>
        </p14:section>
        <p14:section name="Untitled Section" id="{D9909444-52EF-4CB3-B48A-10AE233536CC}">
          <p14:sldIdLst>
            <p14:sldId id="318"/>
            <p14:sldId id="319"/>
            <p14:sldId id="320"/>
            <p14:sldId id="321"/>
            <p14:sldId id="322"/>
            <p14:sldId id="323"/>
            <p14:sldId id="324"/>
            <p14:sldId id="325"/>
            <p14:sldId id="326"/>
            <p14:sldId id="327"/>
            <p14:sldId id="328"/>
            <p14:sldId id="32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E04"/>
    <a:srgbClr val="006BB5"/>
    <a:srgbClr val="AAC35D"/>
    <a:srgbClr val="BE8121"/>
    <a:srgbClr val="ECBE3E"/>
    <a:srgbClr val="18807F"/>
    <a:srgbClr val="7ECFCE"/>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24" autoAdjust="0"/>
  </p:normalViewPr>
  <p:slideViewPr>
    <p:cSldViewPr snapToGrid="0" showGuides="1">
      <p:cViewPr varScale="1">
        <p:scale>
          <a:sx n="88" d="100"/>
          <a:sy n="88" d="100"/>
        </p:scale>
        <p:origin x="-690" y="300"/>
      </p:cViewPr>
      <p:guideLst>
        <p:guide orient="horz" pos="1934"/>
        <p:guide pos="287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56294136848874"/>
          <c:y val="0.21889019119083375"/>
          <c:w val="0.52583291028131729"/>
          <c:h val="0.78110976044174096"/>
        </c:manualLayout>
      </c:layout>
      <c:pieChart>
        <c:varyColors val="1"/>
        <c:ser>
          <c:idx val="0"/>
          <c:order val="0"/>
          <c:tx>
            <c:strRef>
              <c:f>Sheet1!$B$1</c:f>
              <c:strCache>
                <c:ptCount val="1"/>
                <c:pt idx="0">
                  <c:v>Energy in the Burger</c:v>
                </c:pt>
              </c:strCache>
            </c:strRef>
          </c:tx>
          <c:explosion val="6"/>
          <c:dPt>
            <c:idx val="0"/>
            <c:bubble3D val="0"/>
            <c:explosion val="14"/>
          </c:dPt>
          <c:cat>
            <c:strRef>
              <c:f>Sheet1!$A$2:$A$3</c:f>
              <c:strCache>
                <c:ptCount val="2"/>
                <c:pt idx="0">
                  <c:v>Mechanical Energy (playing soccer)</c:v>
                </c:pt>
                <c:pt idx="1">
                  <c:v>Thermal Energy (sweating)</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0.06576</cdr:x>
      <cdr:y>0.04553</cdr:y>
    </cdr:from>
    <cdr:to>
      <cdr:x>0.9744</cdr:x>
      <cdr:y>0.18307</cdr:y>
    </cdr:to>
    <cdr:sp macro="" textlink="">
      <cdr:nvSpPr>
        <cdr:cNvPr id="2" name="TextBox 1"/>
        <cdr:cNvSpPr txBox="1"/>
      </cdr:nvSpPr>
      <cdr:spPr>
        <a:xfrm xmlns:a="http://schemas.openxmlformats.org/drawingml/2006/main">
          <a:off x="439359" y="153124"/>
          <a:ext cx="6070958" cy="4625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0.02444</cdr:x>
      <cdr:y>0.06152</cdr:y>
    </cdr:from>
    <cdr:to>
      <cdr:x>0.9744</cdr:x>
      <cdr:y>0.18947</cdr:y>
    </cdr:to>
    <cdr:sp macro="" textlink="">
      <cdr:nvSpPr>
        <cdr:cNvPr id="3" name="TextBox 2"/>
        <cdr:cNvSpPr txBox="1"/>
      </cdr:nvSpPr>
      <cdr:spPr>
        <a:xfrm xmlns:a="http://schemas.openxmlformats.org/drawingml/2006/main">
          <a:off x="163305" y="206912"/>
          <a:ext cx="6347012" cy="4303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0.06576</cdr:x>
      <cdr:y>0.05832</cdr:y>
    </cdr:from>
    <cdr:to>
      <cdr:x>0.92717</cdr:x>
      <cdr:y>0.19267</cdr:y>
    </cdr:to>
    <cdr:sp macro="" textlink="">
      <cdr:nvSpPr>
        <cdr:cNvPr id="4" name="TextBox 3"/>
        <cdr:cNvSpPr txBox="1"/>
      </cdr:nvSpPr>
      <cdr:spPr>
        <a:xfrm xmlns:a="http://schemas.openxmlformats.org/drawingml/2006/main">
          <a:off x="439359" y="196155"/>
          <a:ext cx="5755341" cy="4518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000" b="1" dirty="0" smtClean="0"/>
            <a:t>Energy in the Soccer</a:t>
          </a:r>
          <a:r>
            <a:rPr lang="en-US" sz="2000" b="1" baseline="0" dirty="0" smtClean="0"/>
            <a:t> Player’s</a:t>
          </a:r>
          <a:r>
            <a:rPr lang="en-US" sz="2000" b="1" dirty="0" smtClean="0"/>
            <a:t> </a:t>
          </a:r>
          <a:r>
            <a:rPr lang="en-US" sz="2000" b="1" dirty="0"/>
            <a:t>B</a:t>
          </a:r>
          <a:r>
            <a:rPr lang="en-US" sz="2000" b="1" dirty="0" smtClean="0"/>
            <a:t>urger</a:t>
          </a:r>
          <a:endParaRPr lang="en-US" sz="2000" b="1" dirty="0" smtClean="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a:p>
        </p:txBody>
      </p:sp>
    </p:spTree>
    <p:extLst>
      <p:ext uri="{BB962C8B-B14F-4D97-AF65-F5344CB8AC3E}">
        <p14:creationId xmlns:p14="http://schemas.microsoft.com/office/powerpoint/2010/main" val="3545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a:p>
        </p:txBody>
      </p:sp>
    </p:spTree>
    <p:extLst>
      <p:ext uri="{BB962C8B-B14F-4D97-AF65-F5344CB8AC3E}">
        <p14:creationId xmlns:p14="http://schemas.microsoft.com/office/powerpoint/2010/main" val="998785281"/>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dirty="0">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buNone/>
            </a:pP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11</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0" indent="0" eaLnBrk="1" hangingPunct="1">
              <a:buNone/>
            </a:pP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Biomass, as a renewable energy source, is biological material from living, or recently living organisms. Biomass can either be used directly or converted into other fuels such as ethanol or</a:t>
            </a:r>
            <a:r>
              <a:rPr lang="en-US" baseline="0" dirty="0" smtClean="0"/>
              <a:t> methane</a:t>
            </a:r>
            <a:r>
              <a:rPr lang="en-US" dirty="0" smtClean="0"/>
              <a:t>. Biomass can be grown from many types of fast-growing plants, including switchgrass, hemp, corn, even sugarcane. It</a:t>
            </a:r>
            <a:r>
              <a:rPr lang="en-US" baseline="0" dirty="0" smtClean="0"/>
              <a:t> can also use wood waste from making paper and lumber.</a:t>
            </a:r>
            <a:endParaRPr lang="en-US" dirty="0" smtClean="0"/>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identify</a:t>
            </a:r>
            <a:r>
              <a:rPr lang="en-US" baseline="0" dirty="0" smtClean="0"/>
              <a:t> the non-renewables (petroleum, natural gas, coal, nuclear). Ask: What is the non-renewable energy source that we use the most? (petroleum) Ask: How do we use petroleum? (to run automotives, primarily) How do we use coal? nuclear? (to generate electricity, primarily). How do we use natural gas? (to heat buildings, in industrial heating, and to generate electricity). We’ll talk about electricity more in the next lesson. </a:t>
            </a:r>
          </a:p>
          <a:p>
            <a:r>
              <a:rPr lang="en-US" baseline="0" dirty="0" smtClean="0"/>
              <a:t>The renewables are listed in order of the most to the least used. </a:t>
            </a:r>
          </a:p>
          <a:p>
            <a:r>
              <a:rPr lang="en-US" baseline="0" dirty="0" smtClean="0"/>
              <a:t>Source: </a:t>
            </a:r>
            <a:r>
              <a:rPr lang="en-US" sz="1200" kern="1200" baseline="0" dirty="0" smtClean="0">
                <a:solidFill>
                  <a:schemeClr val="tx1"/>
                </a:solidFill>
                <a:latin typeface="Arial" pitchFamily="71" charset="0"/>
                <a:ea typeface="ＭＳ Ｐゴシック" pitchFamily="71" charset="-128"/>
                <a:cs typeface="ＭＳ Ｐゴシック" pitchFamily="71" charset="-128"/>
              </a:rPr>
              <a:t>U.S. Energy Information Administration, Monthly Energy Review, Table 10.1 (</a:t>
            </a:r>
            <a:r>
              <a:rPr lang="en-US" sz="1200" kern="1200" baseline="0" dirty="0" smtClean="0">
                <a:solidFill>
                  <a:schemeClr val="tx1"/>
                </a:solidFill>
                <a:latin typeface="Arial" pitchFamily="71" charset="0"/>
                <a:ea typeface="ＭＳ Ｐゴシック" pitchFamily="71" charset="-128"/>
                <a:cs typeface="ＭＳ Ｐゴシック" pitchFamily="71" charset="-128"/>
              </a:rPr>
              <a:t>2015). </a:t>
            </a:r>
            <a:r>
              <a:rPr lang="en-US" sz="1200" kern="1200" baseline="0" dirty="0" smtClean="0">
                <a:solidFill>
                  <a:schemeClr val="tx1"/>
                </a:solidFill>
                <a:latin typeface="Arial" pitchFamily="71" charset="0"/>
                <a:ea typeface="ＭＳ Ｐゴシック" pitchFamily="71" charset="-128"/>
                <a:cs typeface="ＭＳ Ｐゴシック" pitchFamily="71" charset="-128"/>
              </a:rPr>
              <a:t>You can update the information in the pie chart by checking the Department of Energy’s Energy Information Administration website: http://www.eia.gov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14</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Ask students to name</a:t>
            </a:r>
            <a:r>
              <a:rPr lang="en-US" baseline="0" dirty="0" smtClean="0"/>
              <a:t> the fossil fuels </a:t>
            </a:r>
            <a:r>
              <a:rPr lang="en-US" dirty="0" smtClean="0"/>
              <a:t>(oil, coal, and natural gas).</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clip above runs about 2 minutes. 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a:t>
            </a:r>
            <a:endParaRPr lang="en-US" dirty="0" smtClean="0">
              <a:latin typeface="Arial" pitchFamily="-106"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15</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Tell students that</a:t>
            </a:r>
            <a:r>
              <a:rPr lang="en-US" baseline="0" dirty="0" smtClean="0">
                <a:latin typeface="Arial" pitchFamily="-106" charset="0"/>
                <a:ea typeface="ＭＳ Ｐゴシック" charset="-128"/>
                <a:cs typeface="ＭＳ Ｐゴシック" charset="-128"/>
              </a:rPr>
              <a:t> scientists today are working on finding ways to use renewable energy. This photo is taken off the coast of Virginia. Scientists at the Virginia Coastal Energy Research Consortium are also working on using tidal and wave energy to create electricity and marine algae for creating fuel.</a:t>
            </a: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Some students may not understand the word ‘harness.’ When something weak uses something strong, we call that harnessing. You can harness a horse if you fasten gear to it so that the horse’s energy will move you or a vehicle. Today we control other energy sources to direct work we want done. </a:t>
            </a:r>
            <a:endParaRPr lang="en-US" dirty="0" smtClean="0">
              <a:latin typeface="Arial" pitchFamily="-106"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17</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baseline="0" dirty="0" smtClean="0">
                <a:latin typeface="Arial" pitchFamily="-106" charset="0"/>
                <a:ea typeface="ＭＳ Ｐゴシック" charset="-128"/>
                <a:cs typeface="ＭＳ Ｐゴシック" charset="-128"/>
              </a:rPr>
              <a:t>A car is an energy converter. </a:t>
            </a:r>
            <a:r>
              <a:rPr lang="en-US" dirty="0" smtClean="0">
                <a:latin typeface="Arial" pitchFamily="-106" charset="0"/>
                <a:ea typeface="ＭＳ Ｐゴシック" charset="-128"/>
                <a:cs typeface="ＭＳ Ｐゴシック" charset="-128"/>
              </a:rPr>
              <a:t>Ask</a:t>
            </a:r>
            <a:r>
              <a:rPr lang="en-US" baseline="0" dirty="0" smtClean="0">
                <a:latin typeface="Arial" pitchFamily="-106" charset="0"/>
                <a:ea typeface="ＭＳ Ｐゴシック" charset="-128"/>
                <a:cs typeface="ＭＳ Ｐゴシック" charset="-128"/>
              </a:rPr>
              <a:t> students: How do cars convert gasoline in the work we need? Answer: Car engines ignite and burn gasoline to produce mechanical energy to move the gears and wheels of a car. </a:t>
            </a:r>
            <a:r>
              <a:rPr lang="en-US" dirty="0" smtClean="0"/>
              <a:t>When the engine moves the wheels, the mechanical energy becomes kinetic energy</a:t>
            </a:r>
            <a:r>
              <a:rPr lang="en-US" baseline="0" dirty="0" smtClean="0"/>
              <a:t> moving </a:t>
            </a:r>
            <a:r>
              <a:rPr lang="en-US" dirty="0" smtClean="0"/>
              <a:t>the car and its occupants along.</a:t>
            </a: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18</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Ask the class how the soccer player wasted energy. Answer: Sweat!</a:t>
            </a:r>
            <a:r>
              <a:rPr lang="en-US" baseline="0" dirty="0" smtClean="0">
                <a:latin typeface="Arial" pitchFamily="-106" charset="0"/>
                <a:ea typeface="ＭＳ Ｐゴシック" charset="-128"/>
                <a:cs typeface="ＭＳ Ｐゴシック" charset="-128"/>
              </a:rPr>
              <a:t> He used only about 1/4</a:t>
            </a:r>
            <a:r>
              <a:rPr lang="en-US" baseline="30000" dirty="0" smtClean="0">
                <a:latin typeface="Arial" pitchFamily="-106" charset="0"/>
                <a:ea typeface="ＭＳ Ｐゴシック" charset="-128"/>
                <a:cs typeface="ＭＳ Ｐゴシック" charset="-128"/>
              </a:rPr>
              <a:t>th</a:t>
            </a:r>
            <a:r>
              <a:rPr lang="en-US" baseline="0" dirty="0" smtClean="0">
                <a:latin typeface="Arial" pitchFamily="-106" charset="0"/>
                <a:ea typeface="ＭＳ Ｐゴシック" charset="-128"/>
                <a:cs typeface="ＭＳ Ｐゴシック" charset="-128"/>
              </a:rPr>
              <a:t> of the burger to play soccer. The rest of the burger’s energy was lost to heat production.</a:t>
            </a:r>
          </a:p>
          <a:p>
            <a:pPr eaLnBrk="1" hangingPunct="1"/>
            <a:r>
              <a:rPr lang="en-US" baseline="0" dirty="0" smtClean="0">
                <a:latin typeface="Arial" pitchFamily="-106" charset="0"/>
                <a:ea typeface="ＭＳ Ｐゴシック" charset="-128"/>
                <a:cs typeface="ＭＳ Ｐゴシック" charset="-128"/>
              </a:rPr>
              <a:t>Ask students to think about a car ride. Gasoline moves the car. What else is produced? Answer: Heat. Think of how hot the hood of a car is after a trip. In fact, gas-powered cars waste about 85% of the energy in fuel.  The above link takes you to a diagram that shows typical energy uses and losses in a vehicle. (Highlight the url in the slide above and choose “Open Hyperlink.”) Ask students to draw a pie chart of the energy efficiency of a car using the percentages in the diagram. The pie piece used to actually move the car and run accessories will be slim!</a:t>
            </a:r>
            <a:endParaRPr lang="en-US" i="1" baseline="0" dirty="0" smtClean="0">
              <a:latin typeface="Arial" pitchFamily="-106" charset="0"/>
              <a:ea typeface="ＭＳ Ｐゴシック" charset="-128"/>
              <a:cs typeface="ＭＳ Ｐゴシック" charset="-128"/>
            </a:endParaRPr>
          </a:p>
          <a:p>
            <a:pPr eaLnBrk="1" hangingPunct="1"/>
            <a:endParaRPr lang="en-US" i="1" dirty="0">
              <a:latin typeface="Arial" pitchFamily="-106"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19</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Ask the class if they have any family rules or habits that conserve energy?</a:t>
            </a:r>
            <a:r>
              <a:rPr lang="en-US" baseline="0" dirty="0" smtClean="0">
                <a:latin typeface="Arial" pitchFamily="-106" charset="0"/>
                <a:ea typeface="ＭＳ Ｐゴシック" charset="-128"/>
                <a:cs typeface="ＭＳ Ｐゴシック" charset="-128"/>
              </a:rPr>
              <a:t> Do they leave their computers on all the time? Do they have a neighborhood recycling program? Does your school?</a:t>
            </a: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20</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Teacher resources</a:t>
            </a:r>
            <a:r>
              <a:rPr lang="en-US" baseline="0" dirty="0" smtClean="0">
                <a:latin typeface="Arial" pitchFamily="-106" charset="0"/>
                <a:ea typeface="ＭＳ Ｐゴシック" charset="-128"/>
                <a:cs typeface="ＭＳ Ｐゴシック" charset="-128"/>
              </a:rPr>
              <a:t> on the </a:t>
            </a:r>
            <a:r>
              <a:rPr lang="en-US" baseline="0" dirty="0" smtClean="0">
                <a:latin typeface="Arial" pitchFamily="-106" charset="0"/>
                <a:ea typeface="ＭＳ Ｐゴシック" charset="-128"/>
                <a:cs typeface="ＭＳ Ｐゴシック" charset="-128"/>
              </a:rPr>
              <a:t>greenhouse effect </a:t>
            </a:r>
            <a:r>
              <a:rPr lang="en-US" baseline="0" dirty="0" smtClean="0">
                <a:latin typeface="Arial" pitchFamily="-106" charset="0"/>
                <a:ea typeface="ＭＳ Ｐゴシック" charset="-128"/>
                <a:cs typeface="ＭＳ Ｐゴシック" charset="-128"/>
              </a:rPr>
              <a:t>are available from the National Oceanic and Atmospheric Administration (NOAA) .</a:t>
            </a:r>
          </a:p>
          <a:p>
            <a:pPr marL="0" indent="0" eaLnBrk="1" hangingPunct="1">
              <a:buNone/>
            </a:pPr>
            <a:r>
              <a:rPr lang="en-US" dirty="0" smtClean="0">
                <a:latin typeface="Arial" pitchFamily="-106" charset="0"/>
                <a:ea typeface="ＭＳ Ｐゴシック" charset="-128"/>
                <a:cs typeface="ＭＳ Ｐゴシック" charset="-128"/>
              </a:rPr>
              <a:t>http://www.esrl.noaa.gov/gmd/outreach/carbon_toolkit/basics.html</a:t>
            </a:r>
          </a:p>
          <a:p>
            <a:pPr marL="0" indent="0" eaLnBrk="1" hangingPunct="1">
              <a:buNone/>
            </a:pPr>
            <a:endParaRPr lang="en-US" dirty="0" smtClean="0">
              <a:latin typeface="Arial" pitchFamily="-106" charset="0"/>
              <a:ea typeface="ＭＳ Ｐゴシック" charset="-128"/>
              <a:cs typeface="ＭＳ Ｐゴシック" charset="-128"/>
            </a:endParaRPr>
          </a:p>
          <a:p>
            <a:pPr marL="0" indent="0">
              <a:buNone/>
            </a:pPr>
            <a:r>
              <a:rPr lang="en-US" b="1" dirty="0" smtClean="0"/>
              <a:t>Composition of Earth's Dry Atmosphere (as of </a:t>
            </a:r>
            <a:r>
              <a:rPr lang="en-US" b="1" dirty="0" smtClean="0"/>
              <a:t>2016, </a:t>
            </a:r>
            <a:r>
              <a:rPr lang="en-US" b="1" dirty="0" smtClean="0"/>
              <a:t>per NOAA)</a:t>
            </a:r>
          </a:p>
          <a:p>
            <a:r>
              <a:rPr lang="en-US" dirty="0" smtClean="0"/>
              <a:t>Nitrogen</a:t>
            </a:r>
            <a:r>
              <a:rPr lang="en-US" baseline="0" dirty="0" smtClean="0"/>
              <a:t>  </a:t>
            </a:r>
            <a:r>
              <a:rPr lang="en-US" dirty="0" smtClean="0"/>
              <a:t>78.1%</a:t>
            </a:r>
          </a:p>
          <a:p>
            <a:r>
              <a:rPr lang="en-US" dirty="0" smtClean="0"/>
              <a:t>Oxygen</a:t>
            </a:r>
            <a:r>
              <a:rPr lang="en-US" baseline="0" dirty="0" smtClean="0"/>
              <a:t>  </a:t>
            </a:r>
            <a:r>
              <a:rPr lang="en-US" dirty="0" smtClean="0"/>
              <a:t>20.9%</a:t>
            </a:r>
          </a:p>
          <a:p>
            <a:r>
              <a:rPr lang="en-US" dirty="0" smtClean="0"/>
              <a:t>Argon</a:t>
            </a:r>
            <a:r>
              <a:rPr lang="en-US" baseline="0" dirty="0" smtClean="0"/>
              <a:t>  0</a:t>
            </a:r>
            <a:r>
              <a:rPr lang="en-US" dirty="0" smtClean="0"/>
              <a:t>.9%</a:t>
            </a:r>
          </a:p>
          <a:p>
            <a:r>
              <a:rPr lang="en-US" dirty="0" smtClean="0"/>
              <a:t>Carbon Dioxide</a:t>
            </a:r>
            <a:r>
              <a:rPr lang="en-US" baseline="0" dirty="0" smtClean="0"/>
              <a:t>  0</a:t>
            </a:r>
            <a:r>
              <a:rPr lang="en-US" dirty="0" smtClean="0"/>
              <a:t>.039%</a:t>
            </a:r>
          </a:p>
          <a:p>
            <a:r>
              <a:rPr lang="en-US" dirty="0" smtClean="0"/>
              <a:t>Methane</a:t>
            </a:r>
            <a:r>
              <a:rPr lang="en-US" baseline="0" dirty="0" smtClean="0"/>
              <a:t>  0</a:t>
            </a:r>
            <a:r>
              <a:rPr lang="en-US" dirty="0" smtClean="0"/>
              <a:t>.00018%</a:t>
            </a:r>
          </a:p>
          <a:p>
            <a:r>
              <a:rPr lang="en-US" dirty="0" smtClean="0"/>
              <a:t>Helium</a:t>
            </a:r>
            <a:r>
              <a:rPr lang="en-US" baseline="0" dirty="0" smtClean="0"/>
              <a:t>  0</a:t>
            </a:r>
            <a:r>
              <a:rPr lang="en-US" dirty="0" smtClean="0"/>
              <a:t>.00052%</a:t>
            </a:r>
          </a:p>
          <a:p>
            <a:pPr marL="0" indent="0">
              <a:buNone/>
            </a:pPr>
            <a:endParaRPr lang="en-US" dirty="0" smtClean="0">
              <a:latin typeface="Arial" pitchFamily="-106" charset="0"/>
              <a:ea typeface="ＭＳ Ｐゴシック" charset="-128"/>
              <a:cs typeface="ＭＳ Ｐゴシック" charset="-128"/>
            </a:endParaRPr>
          </a:p>
          <a:p>
            <a:pPr marL="0" indent="0" eaLnBrk="1" hangingPunct="1">
              <a:buNone/>
            </a:pP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3</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Ask students what they have done that didn’t use energy.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We use energy all the time. Ask</a:t>
            </a:r>
            <a:r>
              <a:rPr lang="en-US" baseline="0" dirty="0" smtClean="0">
                <a:latin typeface="Arial" pitchFamily="-106" charset="0"/>
                <a:ea typeface="ＭＳ Ｐゴシック" charset="-128"/>
                <a:cs typeface="ＭＳ Ｐゴシック" charset="-128"/>
              </a:rPr>
              <a:t> students to identify ways that energy is used in your classroom.</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Some children may not understand the word ‘harness.’ When something weak uses something strong, we call that harnessing. You can harness a horse if you fasten a yoke to it so that the horse’s energy will move you or a vehicle. Today, we control other energy sources to direct work we want done. </a:t>
            </a:r>
            <a:endParaRPr lang="en-US" dirty="0" smtClean="0">
              <a:latin typeface="Arial" pitchFamily="-106" charset="0"/>
              <a:ea typeface="ＭＳ Ｐゴシック" charset="-128"/>
              <a:cs typeface="ＭＳ Ｐゴシック" charset="-128"/>
            </a:endParaRPr>
          </a:p>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In 2009, a presidential memo</a:t>
            </a:r>
            <a:r>
              <a:rPr lang="en-US" baseline="0" dirty="0" smtClean="0"/>
              <a:t> </a:t>
            </a:r>
            <a:r>
              <a:rPr lang="en-US" dirty="0" smtClean="0"/>
              <a:t>directed the Department of Transportation to raise fuel efficiency standards to 35 miles (56 kilometers) per gallon by 2020.</a:t>
            </a:r>
            <a:r>
              <a:rPr lang="en-US" baseline="0" dirty="0" smtClean="0"/>
              <a:t> An</a:t>
            </a:r>
            <a:r>
              <a:rPr lang="en-US" dirty="0" smtClean="0"/>
              <a:t>other directed the Environmental Protection Agency to allow individual states to set stricter car tailpipe emissions.</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Ask your students why U.S.</a:t>
            </a:r>
            <a:r>
              <a:rPr lang="en-US" baseline="0" dirty="0" smtClean="0"/>
              <a:t> energy policy changes matter.</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22</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The United States buys almost half of our oil from foreign countries. For our national security, many people want us to be able to produce the energy we need from U.S. sources.  Ask: What are those sources? Who should pay for</a:t>
            </a:r>
            <a:r>
              <a:rPr lang="en-US" baseline="0" dirty="0" smtClean="0"/>
              <a:t> the research?</a:t>
            </a:r>
            <a:endParaRPr lang="en-US" dirty="0" smtClean="0"/>
          </a:p>
          <a:p>
            <a:pPr eaLnBrk="1" hangingPunct="1"/>
            <a:r>
              <a:rPr lang="en-US" sz="1200" kern="1200" baseline="0" dirty="0" smtClean="0">
                <a:solidFill>
                  <a:schemeClr val="tx1"/>
                </a:solidFill>
                <a:latin typeface="Arial" pitchFamily="71" charset="0"/>
                <a:ea typeface="ＭＳ Ｐゴシック" pitchFamily="71" charset="-128"/>
                <a:cs typeface="ＭＳ Ｐゴシック" pitchFamily="71" charset="-128"/>
              </a:rPr>
              <a:t>Why is it difficult to use more renewable energy sources like wind and solar? Answer: The most significant problem with using renewable energy sources is that most of them produce electricity intermittently. Unlike nuclear and fossil fuel plants, which can provide a predictable and scalable base load of electricity to meet demand, intermittent sources may produce too little electricity at times and too much at others. Although technologies to transfer or store surplus electricity are improving, there is no efficient way to do so on a large scale at this time.</a:t>
            </a:r>
          </a:p>
          <a:p>
            <a:pPr eaLnBrk="1" hangingPunct="1"/>
            <a:r>
              <a:rPr lang="en-US" sz="1200" kern="1200" baseline="0" dirty="0" smtClean="0">
                <a:solidFill>
                  <a:schemeClr val="tx1"/>
                </a:solidFill>
                <a:latin typeface="Arial" pitchFamily="71" charset="0"/>
              </a:rPr>
              <a:t>The illustrations above are meant to help students think about natural energy sources in different U.S. regions.</a:t>
            </a:r>
            <a:endParaRPr lang="en-US" dirty="0" smtClean="0"/>
          </a:p>
          <a:p>
            <a:pPr eaLnBrk="1" hangingPunct="1"/>
            <a:endParaRPr lang="en-US" dirty="0" smtClean="0"/>
          </a:p>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23</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endParaRPr lang="en-US" dirty="0" smtClean="0"/>
          </a:p>
          <a:p>
            <a:r>
              <a:rPr lang="en-US" dirty="0" smtClean="0"/>
              <a:t>You may want to</a:t>
            </a:r>
            <a:r>
              <a:rPr lang="en-US" baseline="0" dirty="0" smtClean="0"/>
              <a:t> copy and paste this summary into a Word file to use as a quick quiz.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could be a homework assignment.</a:t>
            </a:r>
            <a:r>
              <a:rPr lang="en-US" baseline="0" dirty="0" smtClean="0"/>
              <a:t> Students could draw their billboards as posters.</a:t>
            </a:r>
          </a:p>
          <a:p>
            <a:r>
              <a:rPr lang="en-US" baseline="0" dirty="0" smtClean="0"/>
              <a:t>The photos are meant to encourage students to think about the natural resources of their locations and use them in designing their cities’ energy supplies.</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4</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Show</a:t>
            </a:r>
            <a:r>
              <a:rPr lang="en-US" baseline="0" dirty="0" smtClean="0">
                <a:latin typeface="Arial" pitchFamily="-106" charset="0"/>
                <a:ea typeface="ＭＳ Ｐゴシック" charset="-128"/>
                <a:cs typeface="ＭＳ Ｐゴシック" charset="-128"/>
              </a:rPr>
              <a:t> the class a rubber band. Pull on it and ask: is this potential or kinetic energy? What kind of energy is it if I release it? </a:t>
            </a:r>
          </a:p>
          <a:p>
            <a:pPr eaLnBrk="1" hangingPunct="1"/>
            <a:r>
              <a:rPr lang="en-US" baseline="0" dirty="0" smtClean="0">
                <a:latin typeface="Arial" pitchFamily="-106" charset="0"/>
                <a:ea typeface="ＭＳ Ｐゴシック" charset="-128"/>
                <a:cs typeface="ＭＳ Ｐゴシック" charset="-128"/>
              </a:rPr>
              <a:t>Wind up a yo-yo. Ask the same questions. </a:t>
            </a: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When we go somewhere in a car, we are using a machine to convert stored chemical energy in gasoline to mechanical energy (kinetic energy of motion). The Second Law of Thermodynamics tells us that every time energy is converted from one form to another, we lose some as wasted energy. In other words, there is less energy available to do useful work.</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baseline="0" dirty="0" smtClean="0">
                <a:solidFill>
                  <a:schemeClr val="tx1"/>
                </a:solidFill>
                <a:latin typeface="Arial" pitchFamily="71" charset="0"/>
                <a:ea typeface="ＭＳ Ｐゴシック" pitchFamily="71" charset="-128"/>
                <a:cs typeface="ＭＳ Ｐゴシック" pitchFamily="71" charset="-128"/>
              </a:rPr>
              <a:t>The typical gasoline-powered automobile engine has a thermal efficiency around 15%. </a:t>
            </a:r>
            <a:r>
              <a:rPr lang="en-US" sz="1200" kern="1200" baseline="0" dirty="0" smtClean="0">
                <a:solidFill>
                  <a:schemeClr val="tx1"/>
                </a:solidFill>
                <a:latin typeface="Arial" pitchFamily="71" charset="0"/>
                <a:ea typeface="ＭＳ Ｐゴシック" pitchFamily="71" charset="-128"/>
              </a:rPr>
              <a:t>Ask Students: How is an automobile inefficient? The fuel we buy is not all used to move the vehicle. Use the diagram to help students identify areas where energy is converted inefficiently. Lesson 1 has an Activity, </a:t>
            </a:r>
            <a:r>
              <a:rPr lang="en-US" sz="1200" i="1" kern="1200" baseline="0" dirty="0" smtClean="0">
                <a:solidFill>
                  <a:schemeClr val="tx1"/>
                </a:solidFill>
                <a:latin typeface="Arial" pitchFamily="71" charset="0"/>
                <a:ea typeface="ＭＳ Ｐゴシック" pitchFamily="71" charset="-128"/>
              </a:rPr>
              <a:t>Energy Efficiency and the Horseless Carriage </a:t>
            </a:r>
            <a:r>
              <a:rPr lang="en-US" sz="1200" kern="1200" baseline="0" dirty="0" smtClean="0">
                <a:solidFill>
                  <a:schemeClr val="tx1"/>
                </a:solidFill>
                <a:latin typeface="Arial" pitchFamily="71" charset="0"/>
                <a:ea typeface="ＭＳ Ｐゴシック" pitchFamily="71" charset="-128"/>
              </a:rPr>
              <a:t>that can be done individually or in groups of students as homework or as </a:t>
            </a:r>
            <a:r>
              <a:rPr lang="en-US" sz="1200" kern="1200" baseline="0" smtClean="0">
                <a:solidFill>
                  <a:schemeClr val="tx1"/>
                </a:solidFill>
                <a:latin typeface="Arial" pitchFamily="71" charset="0"/>
                <a:ea typeface="ＭＳ Ｐゴシック" pitchFamily="71" charset="-128"/>
              </a:rPr>
              <a:t>an in-class </a:t>
            </a:r>
            <a:r>
              <a:rPr lang="en-US" sz="1200" kern="1200" baseline="0" dirty="0" smtClean="0">
                <a:solidFill>
                  <a:schemeClr val="tx1"/>
                </a:solidFill>
                <a:latin typeface="Arial" pitchFamily="71" charset="0"/>
                <a:ea typeface="ＭＳ Ｐゴシック" pitchFamily="71" charset="-128"/>
              </a:rPr>
              <a:t>assignment.</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clip above is about 2 minutes. Highlight the url and choose “Open Hyperlink.” </a:t>
            </a:r>
            <a:r>
              <a:rPr lang="en-US" dirty="0" err="1" smtClean="0"/>
              <a:t>Olé</a:t>
            </a:r>
            <a:r>
              <a:rPr lang="en-US" dirty="0" smtClean="0"/>
              <a:t>!</a:t>
            </a:r>
          </a:p>
          <a:p>
            <a:endParaRPr lang="en-US" dirty="0" smtClean="0"/>
          </a:p>
          <a:p>
            <a:r>
              <a:rPr lang="en-US" dirty="0" smtClean="0"/>
              <a:t>Credit:</a:t>
            </a:r>
            <a:r>
              <a:rPr lang="en-US" baseline="0" dirty="0" smtClean="0"/>
              <a:t> </a:t>
            </a:r>
            <a:r>
              <a:rPr lang="en-US" dirty="0" smtClean="0"/>
              <a:t>"Kinetic and Potential Energy" by Tom Glazer and Dottie Evans from the Singing Science Records</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6</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Ask students to match</a:t>
            </a:r>
            <a:r>
              <a:rPr lang="en-US" baseline="0" dirty="0" smtClean="0">
                <a:latin typeface="Arial" pitchFamily="-106" charset="0"/>
                <a:ea typeface="ＭＳ Ｐゴシック" charset="-128"/>
                <a:cs typeface="ＭＳ Ｐゴシック" charset="-128"/>
              </a:rPr>
              <a:t> the examples at the bottom of the slides to the definitions above. Burning wood is </a:t>
            </a:r>
            <a:r>
              <a:rPr lang="en-US" i="1" baseline="0" dirty="0" smtClean="0">
                <a:latin typeface="Arial" pitchFamily="-106" charset="0"/>
                <a:ea typeface="ＭＳ Ｐゴシック" charset="-128"/>
                <a:cs typeface="ＭＳ Ｐゴシック" charset="-128"/>
              </a:rPr>
              <a:t>chemical</a:t>
            </a:r>
            <a:r>
              <a:rPr lang="en-US" baseline="0" dirty="0" smtClean="0">
                <a:latin typeface="Arial" pitchFamily="-106" charset="0"/>
                <a:ea typeface="ＭＳ Ｐゴシック" charset="-128"/>
                <a:cs typeface="ＭＳ Ｐゴシック" charset="-128"/>
              </a:rPr>
              <a:t> energy. The mousetrap is </a:t>
            </a:r>
            <a:r>
              <a:rPr lang="en-US" i="1" baseline="0" dirty="0" smtClean="0">
                <a:latin typeface="Arial" pitchFamily="-106" charset="0"/>
                <a:ea typeface="ＭＳ Ｐゴシック" charset="-128"/>
                <a:cs typeface="ＭＳ Ｐゴシック" charset="-128"/>
              </a:rPr>
              <a:t>mechanical</a:t>
            </a:r>
            <a:r>
              <a:rPr lang="en-US" baseline="0" dirty="0" smtClean="0">
                <a:latin typeface="Arial" pitchFamily="-106" charset="0"/>
                <a:ea typeface="ＭＳ Ｐゴシック" charset="-128"/>
                <a:cs typeface="ＭＳ Ｐゴシック" charset="-128"/>
              </a:rPr>
              <a:t> energy. The Sun is </a:t>
            </a:r>
            <a:r>
              <a:rPr lang="en-US" i="1" baseline="0" dirty="0" smtClean="0">
                <a:latin typeface="Arial" pitchFamily="-106" charset="0"/>
                <a:ea typeface="ＭＳ Ｐゴシック" charset="-128"/>
                <a:cs typeface="ＭＳ Ｐゴシック" charset="-128"/>
              </a:rPr>
              <a:t>radiant</a:t>
            </a:r>
            <a:r>
              <a:rPr lang="en-US" baseline="0" dirty="0" smtClean="0">
                <a:latin typeface="Arial" pitchFamily="-106" charset="0"/>
                <a:ea typeface="ＭＳ Ｐゴシック" charset="-128"/>
                <a:cs typeface="ＭＳ Ｐゴシック" charset="-128"/>
              </a:rPr>
              <a:t> energy. And the plug is </a:t>
            </a:r>
            <a:r>
              <a:rPr lang="en-US" i="1" baseline="0" dirty="0" smtClean="0">
                <a:latin typeface="Arial" pitchFamily="-106" charset="0"/>
                <a:ea typeface="ＭＳ Ｐゴシック" charset="-128"/>
                <a:cs typeface="ＭＳ Ｐゴシック" charset="-128"/>
              </a:rPr>
              <a:t>electrical </a:t>
            </a:r>
            <a:r>
              <a:rPr lang="en-US" baseline="0" dirty="0" smtClean="0">
                <a:latin typeface="Arial" pitchFamily="-106" charset="0"/>
                <a:ea typeface="ＭＳ Ｐゴシック" charset="-128"/>
                <a:cs typeface="ＭＳ Ｐゴシック" charset="-128"/>
              </a:rPr>
              <a:t>energy.</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Ask them to think of other examples of these forms. What are their potential and kinetic states?</a:t>
            </a:r>
            <a:endParaRPr lang="en-US" dirty="0" smtClean="0">
              <a:latin typeface="Arial" pitchFamily="-106"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7</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As you did with </a:t>
            </a:r>
            <a:r>
              <a:rPr lang="en-US" baseline="0" dirty="0" smtClean="0">
                <a:latin typeface="Arial" pitchFamily="-106" charset="0"/>
                <a:ea typeface="ＭＳ Ｐゴシック" charset="-128"/>
                <a:cs typeface="ＭＳ Ｐゴシック" charset="-128"/>
              </a:rPr>
              <a:t>slide </a:t>
            </a:r>
            <a:r>
              <a:rPr lang="en-US" baseline="0" dirty="0" smtClean="0">
                <a:latin typeface="Arial" pitchFamily="-106" charset="0"/>
                <a:ea typeface="ＭＳ Ｐゴシック" charset="-128"/>
                <a:cs typeface="ＭＳ Ｐゴシック" charset="-128"/>
              </a:rPr>
              <a:t>6, </a:t>
            </a:r>
            <a:r>
              <a:rPr lang="en-US" baseline="0" dirty="0" smtClean="0">
                <a:latin typeface="Arial" pitchFamily="-106" charset="0"/>
                <a:ea typeface="ＭＳ Ｐゴシック" charset="-128"/>
                <a:cs typeface="ＭＳ Ｐゴシック" charset="-128"/>
              </a:rPr>
              <a:t>ask students to match the illustrations with the forms of energy definitions.</a:t>
            </a:r>
          </a:p>
          <a:p>
            <a:pPr eaLnBrk="1" hangingPunct="1"/>
            <a:r>
              <a:rPr lang="en-US" baseline="0" dirty="0" smtClean="0">
                <a:latin typeface="Arial" pitchFamily="-106" charset="0"/>
                <a:ea typeface="ＭＳ Ｐゴシック" charset="-128"/>
                <a:cs typeface="ＭＳ Ｐゴシック" charset="-128"/>
              </a:rPr>
              <a:t>Ask them to think of other examples of these forms. What are their potential and kinetic states?</a:t>
            </a: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8</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Ask students:</a:t>
            </a:r>
            <a:r>
              <a:rPr lang="en-US" baseline="0" dirty="0" smtClean="0">
                <a:latin typeface="Arial" pitchFamily="-106" charset="0"/>
                <a:ea typeface="ＭＳ Ｐゴシック" charset="-128"/>
                <a:cs typeface="ＭＳ Ｐゴシック" charset="-128"/>
              </a:rPr>
              <a:t> Is the wind is related to the Sun? (Answer: the Sun warms some areas of the Earth more than others. </a:t>
            </a:r>
            <a:r>
              <a:rPr lang="en-US" sz="1200" kern="1200" baseline="0" dirty="0" smtClean="0">
                <a:solidFill>
                  <a:schemeClr val="tx1"/>
                </a:solidFill>
                <a:latin typeface="Arial" pitchFamily="71" charset="0"/>
                <a:ea typeface="ＭＳ Ｐゴシック" pitchFamily="71" charset="-128"/>
                <a:cs typeface="ＭＳ Ｐゴシック" pitchFamily="71" charset="-128"/>
              </a:rPr>
              <a:t>Air surrounding these warmer surfaces is heated, which causes it to rise. Cooler air from the less heated surfaces then flows in to replace the heated air that has risen. Wind results.)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sz="1200" kern="1200" baseline="0" dirty="0" smtClean="0">
                <a:solidFill>
                  <a:schemeClr val="tx1"/>
                </a:solidFill>
                <a:latin typeface="Arial" pitchFamily="71" charset="0"/>
                <a:ea typeface="ＭＳ Ｐゴシック" pitchFamily="71" charset="-128"/>
                <a:cs typeface="ＭＳ Ｐゴシック" pitchFamily="71" charset="-128"/>
              </a:rPr>
              <a:t>Ask students: What form of energy turns wind mills? (Answer: The kinetic energy of the wind moves the mechanical energy of the wind mill.)  What about water mills? (</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Energy from the flow of water moved acted on by gravity moves the mechanical mill.)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9</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solidFill>
                  <a:schemeClr val="tx1"/>
                </a:solidFill>
                <a:latin typeface="Arial" pitchFamily="-106" charset="0"/>
                <a:ea typeface="ＭＳ Ｐゴシック" charset="-128"/>
                <a:cs typeface="ＭＳ Ｐゴシック" charset="-128"/>
              </a:rPr>
              <a:t>Ask students</a:t>
            </a:r>
            <a:r>
              <a:rPr lang="en-US" baseline="0" dirty="0" smtClean="0">
                <a:solidFill>
                  <a:schemeClr val="tx1"/>
                </a:solidFill>
                <a:latin typeface="Arial" pitchFamily="-106" charset="0"/>
                <a:ea typeface="ＭＳ Ｐゴシック" charset="-128"/>
                <a:cs typeface="ＭＳ Ｐゴシック" charset="-128"/>
              </a:rPr>
              <a:t>: h</a:t>
            </a:r>
            <a:r>
              <a:rPr lang="en-US" sz="1200" kern="1200" baseline="0" dirty="0" smtClean="0">
                <a:solidFill>
                  <a:schemeClr val="tx1"/>
                </a:solidFill>
                <a:latin typeface="Arial" pitchFamily="71" charset="0"/>
                <a:ea typeface="ＭＳ Ｐゴシック" pitchFamily="71" charset="-128"/>
                <a:cs typeface="ＭＳ Ｐゴシック" pitchFamily="71" charset="-128"/>
              </a:rPr>
              <a:t>ow does tidal energy work? (Twice a day every day the tides rise and fall in ways that can be predicted. The rush of water of the tide can turn turbines placed in the water.)</a:t>
            </a:r>
          </a:p>
          <a:p>
            <a:pPr eaLnBrk="1" hangingPunct="1"/>
            <a:r>
              <a:rPr lang="en-US" sz="1200" kern="1200" baseline="0" dirty="0" smtClean="0">
                <a:solidFill>
                  <a:schemeClr val="tx1"/>
                </a:solidFill>
                <a:latin typeface="Arial" pitchFamily="71" charset="0"/>
                <a:ea typeface="ＭＳ Ｐゴシック" charset="-128"/>
                <a:cs typeface="ＭＳ Ｐゴシック" charset="-128"/>
              </a:rPr>
              <a:t>Why don’t we use this energy source more? (</a:t>
            </a:r>
            <a:r>
              <a:rPr lang="en-US" sz="1200" kern="1200" baseline="0" dirty="0" smtClean="0">
                <a:solidFill>
                  <a:schemeClr val="tx1"/>
                </a:solidFill>
                <a:latin typeface="Arial" pitchFamily="71" charset="0"/>
                <a:ea typeface="ＭＳ Ｐゴシック" pitchFamily="71" charset="-128"/>
                <a:cs typeface="ＭＳ Ｐゴシック" pitchFamily="71" charset="-128"/>
              </a:rPr>
              <a:t>A tidal range of at least 7 is best to provide energy. There are not many sites on Earth where the difference between the high tides and low tides is great enough to use tidal energy to generate electricity.)</a:t>
            </a:r>
            <a:endParaRPr lang="en-US" dirty="0">
              <a:solidFill>
                <a:schemeClr val="tx1"/>
              </a:solidFill>
              <a:latin typeface="Arial" pitchFamily="-106"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10</a:t>
            </a:fld>
            <a:endParaRPr lang="en-US" dirty="0">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Ask students</a:t>
            </a:r>
            <a:r>
              <a:rPr lang="en-US" baseline="0" dirty="0" smtClean="0">
                <a:latin typeface="Arial" pitchFamily="-106" charset="0"/>
                <a:ea typeface="ＭＳ Ｐゴシック" charset="-128"/>
                <a:cs typeface="ＭＳ Ｐゴシック" charset="-128"/>
              </a:rPr>
              <a:t> to name a fossil fuel their families use as a primary source everyday (gasoline in their cars; diesel fuel in buses; natural gas to heat their homes or to cook food). </a:t>
            </a:r>
          </a:p>
          <a:p>
            <a:pPr eaLnBrk="1" hangingPunct="1"/>
            <a:r>
              <a:rPr lang="en-US" baseline="0" dirty="0" smtClean="0">
                <a:latin typeface="Arial" pitchFamily="-106" charset="0"/>
                <a:ea typeface="ＭＳ Ｐゴシック" charset="-128"/>
                <a:cs typeface="ＭＳ Ｐゴシック" charset="-128"/>
              </a:rPr>
              <a:t>What secondary sources do they use? (electricity; food)</a:t>
            </a:r>
          </a:p>
          <a:p>
            <a:pPr eaLnBrk="1" hangingPunct="1"/>
            <a:r>
              <a:rPr lang="en-US" baseline="0" dirty="0" smtClean="0">
                <a:latin typeface="Arial" pitchFamily="-106" charset="0"/>
                <a:ea typeface="ＭＳ Ｐゴシック" charset="-128"/>
                <a:cs typeface="ＭＳ Ｐゴシック" charset="-128"/>
              </a:rPr>
              <a:t>Remind students that fossil fuels were formed millions of years ago from plant and animal material that stored the Sun’s energy, so we now list them as primary energy sources.</a:t>
            </a:r>
          </a:p>
          <a:p>
            <a:pPr eaLnBrk="1" hangingPunct="1"/>
            <a:r>
              <a:rPr lang="en-US" baseline="0" dirty="0" smtClean="0">
                <a:latin typeface="Arial" pitchFamily="-106" charset="0"/>
                <a:ea typeface="ＭＳ Ｐゴシック" charset="-128"/>
                <a:cs typeface="ＭＳ Ｐゴシック" charset="-128"/>
              </a:rPr>
              <a:t>Make sure students don’t confuse natural gas and gasoline.  Both are often referred to as “gas.”</a:t>
            </a:r>
            <a:endParaRPr lang="en-US" dirty="0">
              <a:latin typeface="Arial" pitchFamily="-106"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a:t>Click 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7" descr="HA_template_Cov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ubtitle 2"/>
          <p:cNvSpPr>
            <a:spLocks noGrp="1"/>
          </p:cNvSpPr>
          <p:nvPr>
            <p:ph type="subTitle" idx="1"/>
          </p:nvPr>
        </p:nvSpPr>
        <p:spPr>
          <a:xfrm>
            <a:off x="2743200" y="4994429"/>
            <a:ext cx="6051263" cy="1107020"/>
          </a:xfrm>
        </p:spPr>
        <p:txBody>
          <a:bodyPr>
            <a:normAutofit/>
          </a:bodyPr>
          <a:lstStyle>
            <a:lvl1pPr marL="0" indent="0" algn="ctr">
              <a:buNone/>
              <a:defRPr sz="2800" b="0" i="0">
                <a:solidFill>
                  <a:schemeClr val="tx1">
                    <a:lumMod val="50000"/>
                    <a:lumOff val="50000"/>
                  </a:schemeClr>
                </a:solidFill>
                <a:latin typeface="Arial Bold"/>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87345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CD45D0-8C0B-4FF9-84C0-A6692CA7CF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258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1BF4D4-F7C5-4B16-8FCF-182F18AE07D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2716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17369"/>
            <a:ext cx="4038600" cy="3308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9792A1-CE34-489B-9777-B329435999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9571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DF450B-439A-46E5-87CB-09EE137D61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1600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CCE8600-8539-43EF-A3D2-9F12F1F8AB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312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4114834-5145-477D-98BF-AA9618EABF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84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93FF7DB-DBAB-4E10-A2CB-89522688220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71126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CDB16E-A236-4893-89DA-BAC0B80985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139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B1A41B3-8273-4EFE-BAC4-CC3C8A42734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6473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solidFill>
                  <a:prstClr val="black">
                    <a:tint val="75000"/>
                  </a:prstClr>
                </a:solidFill>
              </a:rPr>
              <a:t>May 31, 2011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062098-D0D7-4CDE-A96C-E06D9FC5D14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731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0" y="6532461"/>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userDrawn="1"/>
        </p:nvSpPr>
        <p:spPr bwMode="auto">
          <a:xfrm>
            <a:off x="0" y="6510264"/>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hf hd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banner2.png"/>
          <p:cNvPicPr>
            <a:picLocks noChangeAspect="1"/>
          </p:cNvPicPr>
          <p:nvPr/>
        </p:nvPicPr>
        <p:blipFill>
          <a:blip r:embed="rId13" cstate="print"/>
          <a:srcRect/>
          <a:stretch>
            <a:fillRect/>
          </a:stretch>
        </p:blipFill>
        <p:spPr bwMode="auto">
          <a:xfrm>
            <a:off x="0" y="0"/>
            <a:ext cx="9142413" cy="1651000"/>
          </a:xfrm>
          <a:prstGeom prst="rect">
            <a:avLst/>
          </a:prstGeom>
          <a:noFill/>
          <a:ln w="9525">
            <a:noFill/>
            <a:miter lim="800000"/>
            <a:headEnd/>
            <a:tailEnd/>
          </a:ln>
        </p:spPr>
      </p:pic>
      <p:sp>
        <p:nvSpPr>
          <p:cNvPr id="1027" name="Title Placeholder 1"/>
          <p:cNvSpPr>
            <a:spLocks noGrp="1"/>
          </p:cNvSpPr>
          <p:nvPr>
            <p:ph type="title"/>
          </p:nvPr>
        </p:nvSpPr>
        <p:spPr bwMode="auto">
          <a:xfrm>
            <a:off x="457200" y="14652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786063"/>
            <a:ext cx="8229600" cy="3308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r>
              <a:rPr lang="en-US" dirty="0" smtClean="0">
                <a:solidFill>
                  <a:prstClr val="black">
                    <a:tint val="75000"/>
                  </a:prstClr>
                </a:solidFill>
                <a:latin typeface="Times New Roman" pitchFamily="18" charset="0"/>
                <a:ea typeface="+mn-ea"/>
                <a:cs typeface="+mn-cs"/>
              </a:rPr>
              <a:t>May 31, 2011</a:t>
            </a:r>
            <a:endParaRPr lang="en-US" dirty="0">
              <a:solidFill>
                <a:prstClr val="black">
                  <a:tint val="75000"/>
                </a:prstClr>
              </a:solidFill>
              <a:latin typeface="Times New Roman" pitchFamily="18"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dirty="0">
              <a:solidFill>
                <a:prstClr val="black">
                  <a:tint val="75000"/>
                </a:prstClr>
              </a:solidFill>
              <a:latin typeface="Times New Roman" pitchFamily="18"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192802DF-EE7B-4C24-A43D-F860EF4847E0}" type="slidenum">
              <a:rPr lang="en-US">
                <a:solidFill>
                  <a:prstClr val="black">
                    <a:tint val="75000"/>
                  </a:prstClr>
                </a:solidFill>
                <a:latin typeface="Times New Roman" pitchFamily="18" charset="0"/>
                <a:ea typeface="+mn-ea"/>
                <a:cs typeface="+mn-cs"/>
              </a:rPr>
              <a:pPr>
                <a:defRPr/>
              </a:pPr>
              <a:t>‹#›</a:t>
            </a:fld>
            <a:endParaRPr lang="en-US" dirty="0">
              <a:solidFill>
                <a:prstClr val="black">
                  <a:tint val="75000"/>
                </a:prstClr>
              </a:solidFill>
              <a:latin typeface="Times New Roman" pitchFamily="18" charset="0"/>
              <a:ea typeface="+mn-ea"/>
              <a:cs typeface="+mn-cs"/>
            </a:endParaRPr>
          </a:p>
        </p:txBody>
      </p:sp>
    </p:spTree>
    <p:extLst>
      <p:ext uri="{BB962C8B-B14F-4D97-AF65-F5344CB8AC3E}">
        <p14:creationId xmlns:p14="http://schemas.microsoft.com/office/powerpoint/2010/main" val="2366596740"/>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hf sldNum="0" hdr="0" ftr="0" dt="0"/>
  <p:txStyles>
    <p:titleStyle>
      <a:lvl1pPr algn="ctr" defTabSz="457200" rtl="0" eaLnBrk="0" fontAlgn="base" hangingPunct="0">
        <a:spcBef>
          <a:spcPct val="0"/>
        </a:spcBef>
        <a:spcAft>
          <a:spcPct val="0"/>
        </a:spcAft>
        <a:defRPr sz="3600" kern="1200">
          <a:solidFill>
            <a:schemeClr val="tx1"/>
          </a:solidFill>
          <a:latin typeface="Arial Black"/>
          <a:ea typeface="Arial Black" pitchFamily="34" charset="0"/>
          <a:cs typeface="Arial Black"/>
        </a:defRPr>
      </a:lvl1pPr>
      <a:lvl2pPr algn="ctr" defTabSz="457200" rtl="0" eaLnBrk="0" fontAlgn="base" hangingPunct="0">
        <a:spcBef>
          <a:spcPct val="0"/>
        </a:spcBef>
        <a:spcAft>
          <a:spcPct val="0"/>
        </a:spcAft>
        <a:defRPr sz="3600">
          <a:solidFill>
            <a:schemeClr val="tx1"/>
          </a:solidFill>
          <a:latin typeface="Arial Black" pitchFamily="34" charset="0"/>
          <a:ea typeface="Arial Black" pitchFamily="34" charset="0"/>
          <a:cs typeface="Arial Black" pitchFamily="34" charset="0"/>
        </a:defRPr>
      </a:lvl2pPr>
      <a:lvl3pPr algn="ctr" defTabSz="457200" rtl="0" eaLnBrk="0" fontAlgn="base" hangingPunct="0">
        <a:spcBef>
          <a:spcPct val="0"/>
        </a:spcBef>
        <a:spcAft>
          <a:spcPct val="0"/>
        </a:spcAft>
        <a:defRPr sz="3600">
          <a:solidFill>
            <a:schemeClr val="tx1"/>
          </a:solidFill>
          <a:latin typeface="Arial Black" pitchFamily="34" charset="0"/>
          <a:ea typeface="Arial Black" pitchFamily="34" charset="0"/>
          <a:cs typeface="Arial Black" pitchFamily="34" charset="0"/>
        </a:defRPr>
      </a:lvl3pPr>
      <a:lvl4pPr algn="ctr" defTabSz="457200" rtl="0" eaLnBrk="0" fontAlgn="base" hangingPunct="0">
        <a:spcBef>
          <a:spcPct val="0"/>
        </a:spcBef>
        <a:spcAft>
          <a:spcPct val="0"/>
        </a:spcAft>
        <a:defRPr sz="3600">
          <a:solidFill>
            <a:schemeClr val="tx1"/>
          </a:solidFill>
          <a:latin typeface="Arial Black" pitchFamily="34" charset="0"/>
          <a:ea typeface="Arial Black" pitchFamily="34" charset="0"/>
          <a:cs typeface="Arial Black" pitchFamily="34" charset="0"/>
        </a:defRPr>
      </a:lvl4pPr>
      <a:lvl5pPr algn="ctr" defTabSz="457200" rtl="0" eaLnBrk="0" fontAlgn="base" hangingPunct="0">
        <a:spcBef>
          <a:spcPct val="0"/>
        </a:spcBef>
        <a:spcAft>
          <a:spcPct val="0"/>
        </a:spcAft>
        <a:defRPr sz="3600">
          <a:solidFill>
            <a:schemeClr val="tx1"/>
          </a:solidFill>
          <a:latin typeface="Arial Black" pitchFamily="34" charset="0"/>
          <a:ea typeface="Arial Black" pitchFamily="34" charset="0"/>
          <a:cs typeface="Arial Black" pitchFamily="34" charset="0"/>
        </a:defRPr>
      </a:lvl5pPr>
      <a:lvl6pPr marL="457200" algn="ctr" defTabSz="457200" rtl="0" fontAlgn="base">
        <a:spcBef>
          <a:spcPct val="0"/>
        </a:spcBef>
        <a:spcAft>
          <a:spcPct val="0"/>
        </a:spcAft>
        <a:defRPr sz="3600">
          <a:solidFill>
            <a:schemeClr val="tx1"/>
          </a:solidFill>
          <a:latin typeface="Arial Black" pitchFamily="34" charset="0"/>
          <a:ea typeface="Arial Black" pitchFamily="34" charset="0"/>
          <a:cs typeface="Arial Black" pitchFamily="34" charset="0"/>
        </a:defRPr>
      </a:lvl6pPr>
      <a:lvl7pPr marL="914400" algn="ctr" defTabSz="457200" rtl="0" fontAlgn="base">
        <a:spcBef>
          <a:spcPct val="0"/>
        </a:spcBef>
        <a:spcAft>
          <a:spcPct val="0"/>
        </a:spcAft>
        <a:defRPr sz="3600">
          <a:solidFill>
            <a:schemeClr val="tx1"/>
          </a:solidFill>
          <a:latin typeface="Arial Black" pitchFamily="34" charset="0"/>
          <a:ea typeface="Arial Black" pitchFamily="34" charset="0"/>
          <a:cs typeface="Arial Black" pitchFamily="34" charset="0"/>
        </a:defRPr>
      </a:lvl7pPr>
      <a:lvl8pPr marL="1371600" algn="ctr" defTabSz="457200" rtl="0" fontAlgn="base">
        <a:spcBef>
          <a:spcPct val="0"/>
        </a:spcBef>
        <a:spcAft>
          <a:spcPct val="0"/>
        </a:spcAft>
        <a:defRPr sz="3600">
          <a:solidFill>
            <a:schemeClr val="tx1"/>
          </a:solidFill>
          <a:latin typeface="Arial Black" pitchFamily="34" charset="0"/>
          <a:ea typeface="Arial Black" pitchFamily="34" charset="0"/>
          <a:cs typeface="Arial Black" pitchFamily="34" charset="0"/>
        </a:defRPr>
      </a:lvl8pPr>
      <a:lvl9pPr marL="1828800" algn="ctr" defTabSz="457200" rtl="0" fontAlgn="base">
        <a:spcBef>
          <a:spcPct val="0"/>
        </a:spcBef>
        <a:spcAft>
          <a:spcPct val="0"/>
        </a:spcAft>
        <a:defRPr sz="3600">
          <a:solidFill>
            <a:schemeClr val="tx1"/>
          </a:solidFill>
          <a:latin typeface="Arial Black" pitchFamily="34" charset="0"/>
          <a:ea typeface="Arial Black" pitchFamily="34" charset="0"/>
          <a:cs typeface="Arial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b="1" kern="1200">
          <a:solidFill>
            <a:schemeClr val="tx1"/>
          </a:solidFill>
          <a:latin typeface="Arial Bold"/>
          <a:ea typeface="Arial Bold"/>
          <a:cs typeface="Arial Bold"/>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Arial Bold"/>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Arial Bold"/>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Arial Bold"/>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Arial Bold"/>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eachertube.com/viewVideo.php?video_id=20056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fueleconomy.gov/feg/atv.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file://localhost/Current%20Work/G11-0034%20HWCS%20Craver%20Presentation%20template/Artwork/GeoThermal.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hyperlink" Target="http://upload.wikimedia.org/wikipedia/commons/6/60/Chattahoochee.jp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image" Target="../media/image52.wmf"/><Relationship Id="rId1" Type="http://schemas.openxmlformats.org/officeDocument/2006/relationships/slideLayout" Target="../slideLayouts/slideLayout20.xml"/><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slides/_rels/slide45.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slideLayout" Target="../slideLayouts/slideLayout20.xml"/><Relationship Id="rId6" Type="http://schemas.openxmlformats.org/officeDocument/2006/relationships/image" Target="../media/image62.wmf"/><Relationship Id="rId5" Type="http://schemas.openxmlformats.org/officeDocument/2006/relationships/image" Target="../media/image61.png"/><Relationship Id="rId4" Type="http://schemas.openxmlformats.org/officeDocument/2006/relationships/image" Target="../media/image60.wmf"/></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vl4g7T5gw1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25.png"/><Relationship Id="rId5" Type="http://schemas.openxmlformats.org/officeDocument/2006/relationships/image" Target="../media/image19.emf"/><Relationship Id="rId10" Type="http://schemas.openxmlformats.org/officeDocument/2006/relationships/image" Target="../media/image24.png"/><Relationship Id="rId4" Type="http://schemas.openxmlformats.org/officeDocument/2006/relationships/image" Target="../media/image18.emf"/><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5591913"/>
            <a:ext cx="6368904" cy="1437537"/>
          </a:xfrm>
          <a:effectLst/>
        </p:spPr>
        <p:txBody>
          <a:bodyPr/>
          <a:lstStyle/>
          <a:p>
            <a:pPr marL="0" marR="0" algn="ctr">
              <a:lnSpc>
                <a:spcPct val="100000"/>
              </a:lnSpc>
              <a:spcBef>
                <a:spcPts val="0"/>
              </a:spcBef>
              <a:spcAft>
                <a:spcPts val="0"/>
              </a:spcAft>
            </a:pPr>
            <a:r>
              <a:rPr lang="en-US" sz="2000" dirty="0" smtClean="0">
                <a:cs typeface="ＭＳ Ｐゴシック" charset="-128"/>
              </a:rPr>
              <a:t>Lesson One</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Energy Basics</a:t>
            </a:r>
            <a:br>
              <a:rPr lang="en-US" sz="3600" dirty="0" smtClean="0">
                <a:solidFill>
                  <a:schemeClr val="tx1"/>
                </a:solidFill>
                <a:cs typeface="ＭＳ Ｐゴシック" charset="-128"/>
              </a:rPr>
            </a:br>
            <a:r>
              <a:rPr lang="en-US" sz="1600" dirty="0" smtClean="0">
                <a:solidFill>
                  <a:schemeClr val="tx1"/>
                </a:solidFill>
                <a:cs typeface="ＭＳ Ｐゴシック" charset="-128"/>
              </a:rPr>
              <a:t/>
            </a:r>
            <a:br>
              <a:rPr lang="en-US" sz="1600" dirty="0" smtClean="0">
                <a:solidFill>
                  <a:schemeClr val="tx1"/>
                </a:solidFill>
                <a:cs typeface="ＭＳ Ｐゴシック" charset="-128"/>
              </a:rPr>
            </a:br>
            <a:r>
              <a:rPr lang="en-US" sz="3600" dirty="0" smtClean="0">
                <a:latin typeface="Times New Roman"/>
                <a:ea typeface="Times New Roman"/>
              </a:rPr>
              <a:t/>
            </a:r>
            <a:br>
              <a:rPr lang="en-US" sz="3600" dirty="0" smtClean="0">
                <a:latin typeface="Times New Roman"/>
                <a:ea typeface="Times New Roman"/>
              </a:rPr>
            </a:b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t>Why aren’t wood or wind or switch grass on the list of primary sources?</a:t>
            </a:r>
            <a:endParaRPr lang="en-US" dirty="0">
              <a:cs typeface="ＭＳ Ｐゴシック" charset="-128"/>
            </a:endParaRPr>
          </a:p>
        </p:txBody>
      </p:sp>
      <p:sp>
        <p:nvSpPr>
          <p:cNvPr id="6" name="Content Placeholder 5"/>
          <p:cNvSpPr>
            <a:spLocks noGrp="1"/>
          </p:cNvSpPr>
          <p:nvPr>
            <p:ph idx="1"/>
          </p:nvPr>
        </p:nvSpPr>
        <p:spPr>
          <a:xfrm>
            <a:off x="457200" y="1709737"/>
            <a:ext cx="8229600" cy="1303093"/>
          </a:xfrm>
        </p:spPr>
        <p:txBody>
          <a:bodyPr/>
          <a:lstStyle/>
          <a:p>
            <a:pPr>
              <a:buNone/>
            </a:pPr>
            <a:r>
              <a:rPr lang="en-US" dirty="0" smtClean="0"/>
              <a:t>Because they are </a:t>
            </a:r>
            <a:r>
              <a:rPr lang="en-US" b="1" dirty="0" smtClean="0"/>
              <a:t>secondary sources</a:t>
            </a:r>
            <a:r>
              <a:rPr lang="en-US" dirty="0" smtClean="0"/>
              <a:t>. Secondary sources are produced by a primary source.</a:t>
            </a:r>
          </a:p>
          <a:p>
            <a:pPr>
              <a:buNone/>
            </a:pPr>
            <a:endParaRPr lang="en-US" dirty="0" smtClean="0"/>
          </a:p>
          <a:p>
            <a:pPr>
              <a:buNone/>
            </a:pPr>
            <a:r>
              <a:rPr lang="en-US" dirty="0" smtClean="0"/>
              <a:t>		</a:t>
            </a:r>
            <a:r>
              <a:rPr lang="en-US" u="sng" dirty="0" smtClean="0"/>
              <a:t>Primary source</a:t>
            </a:r>
            <a:r>
              <a:rPr lang="en-US" dirty="0" smtClean="0"/>
              <a:t>				</a:t>
            </a:r>
            <a:r>
              <a:rPr lang="en-US" u="sng" dirty="0" smtClean="0"/>
              <a:t>Secondary source(s)</a:t>
            </a:r>
          </a:p>
          <a:p>
            <a:pPr>
              <a:buNone/>
            </a:pPr>
            <a:endParaRPr lang="en-US" dirty="0" smtClean="0"/>
          </a:p>
          <a:p>
            <a:pPr>
              <a:buNone/>
            </a:pPr>
            <a:r>
              <a:rPr lang="en-US" dirty="0" smtClean="0"/>
              <a:t>	</a:t>
            </a:r>
            <a:endParaRPr lang="en-US" dirty="0"/>
          </a:p>
        </p:txBody>
      </p:sp>
      <p:sp>
        <p:nvSpPr>
          <p:cNvPr id="8" name="Right Arrow 7"/>
          <p:cNvSpPr/>
          <p:nvPr/>
        </p:nvSpPr>
        <p:spPr bwMode="auto">
          <a:xfrm>
            <a:off x="3392659" y="3105052"/>
            <a:ext cx="2255520" cy="33528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9" name="Right Arrow 8"/>
          <p:cNvSpPr/>
          <p:nvPr/>
        </p:nvSpPr>
        <p:spPr bwMode="auto">
          <a:xfrm>
            <a:off x="3416103" y="4193345"/>
            <a:ext cx="2255520" cy="33528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10" name="Right Arrow 9"/>
          <p:cNvSpPr/>
          <p:nvPr/>
        </p:nvSpPr>
        <p:spPr bwMode="auto">
          <a:xfrm>
            <a:off x="3393440" y="5301175"/>
            <a:ext cx="2255520" cy="33528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7" name="Slide Number Placeholder 6"/>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sp>
        <p:nvSpPr>
          <p:cNvPr id="11" name="TextBox 10"/>
          <p:cNvSpPr txBox="1"/>
          <p:nvPr/>
        </p:nvSpPr>
        <p:spPr>
          <a:xfrm>
            <a:off x="1359877" y="2930769"/>
            <a:ext cx="1957754" cy="461665"/>
          </a:xfrm>
          <a:prstGeom prst="rect">
            <a:avLst/>
          </a:prstGeom>
          <a:noFill/>
        </p:spPr>
        <p:txBody>
          <a:bodyPr wrap="square" rtlCol="0">
            <a:spAutoFit/>
          </a:bodyPr>
          <a:lstStyle/>
          <a:p>
            <a:r>
              <a:rPr lang="en-US" dirty="0" smtClean="0"/>
              <a:t>Sun</a:t>
            </a:r>
            <a:endParaRPr lang="en-US" dirty="0"/>
          </a:p>
        </p:txBody>
      </p:sp>
      <p:sp>
        <p:nvSpPr>
          <p:cNvPr id="12" name="TextBox 11"/>
          <p:cNvSpPr txBox="1"/>
          <p:nvPr/>
        </p:nvSpPr>
        <p:spPr>
          <a:xfrm>
            <a:off x="6025662" y="3059723"/>
            <a:ext cx="3118338" cy="830997"/>
          </a:xfrm>
          <a:prstGeom prst="rect">
            <a:avLst/>
          </a:prstGeom>
          <a:noFill/>
        </p:spPr>
        <p:txBody>
          <a:bodyPr wrap="square" rtlCol="0">
            <a:spAutoFit/>
          </a:bodyPr>
          <a:lstStyle/>
          <a:p>
            <a:r>
              <a:rPr lang="en-US" dirty="0" smtClean="0"/>
              <a:t>wood; food; water; wind; electricity</a:t>
            </a:r>
            <a:endParaRPr lang="en-US" dirty="0"/>
          </a:p>
        </p:txBody>
      </p:sp>
      <p:sp>
        <p:nvSpPr>
          <p:cNvPr id="13" name="TextBox 12"/>
          <p:cNvSpPr txBox="1"/>
          <p:nvPr/>
        </p:nvSpPr>
        <p:spPr>
          <a:xfrm>
            <a:off x="1137139" y="4021138"/>
            <a:ext cx="1828800" cy="461665"/>
          </a:xfrm>
          <a:prstGeom prst="rect">
            <a:avLst/>
          </a:prstGeom>
          <a:noFill/>
        </p:spPr>
        <p:txBody>
          <a:bodyPr wrap="square" rtlCol="0">
            <a:spAutoFit/>
          </a:bodyPr>
          <a:lstStyle/>
          <a:p>
            <a:r>
              <a:rPr lang="en-US" dirty="0" smtClean="0"/>
              <a:t>Fossil Fuels</a:t>
            </a:r>
            <a:endParaRPr lang="en-US" dirty="0"/>
          </a:p>
        </p:txBody>
      </p:sp>
      <p:sp>
        <p:nvSpPr>
          <p:cNvPr id="14" name="TextBox 13"/>
          <p:cNvSpPr txBox="1"/>
          <p:nvPr/>
        </p:nvSpPr>
        <p:spPr>
          <a:xfrm>
            <a:off x="6084278" y="4208585"/>
            <a:ext cx="2321169" cy="461665"/>
          </a:xfrm>
          <a:prstGeom prst="rect">
            <a:avLst/>
          </a:prstGeom>
          <a:noFill/>
        </p:spPr>
        <p:txBody>
          <a:bodyPr wrap="square" rtlCol="0">
            <a:spAutoFit/>
          </a:bodyPr>
          <a:lstStyle/>
          <a:p>
            <a:r>
              <a:rPr lang="en-US" dirty="0" smtClean="0"/>
              <a:t>electricity</a:t>
            </a:r>
            <a:endParaRPr lang="en-US" dirty="0"/>
          </a:p>
        </p:txBody>
      </p:sp>
      <p:sp>
        <p:nvSpPr>
          <p:cNvPr id="15" name="TextBox 14"/>
          <p:cNvSpPr txBox="1"/>
          <p:nvPr/>
        </p:nvSpPr>
        <p:spPr>
          <a:xfrm>
            <a:off x="1148862" y="5298831"/>
            <a:ext cx="2051538" cy="461665"/>
          </a:xfrm>
          <a:prstGeom prst="rect">
            <a:avLst/>
          </a:prstGeom>
          <a:noFill/>
        </p:spPr>
        <p:txBody>
          <a:bodyPr wrap="square" rtlCol="0">
            <a:spAutoFit/>
          </a:bodyPr>
          <a:lstStyle/>
          <a:p>
            <a:r>
              <a:rPr lang="en-US" dirty="0" smtClean="0"/>
              <a:t>Geothermal</a:t>
            </a:r>
            <a:endParaRPr lang="en-US" dirty="0"/>
          </a:p>
        </p:txBody>
      </p:sp>
      <p:sp>
        <p:nvSpPr>
          <p:cNvPr id="16" name="TextBox 15"/>
          <p:cNvSpPr txBox="1"/>
          <p:nvPr/>
        </p:nvSpPr>
        <p:spPr>
          <a:xfrm>
            <a:off x="6088574" y="5345723"/>
            <a:ext cx="2579077" cy="457200"/>
          </a:xfrm>
          <a:prstGeom prst="rect">
            <a:avLst/>
          </a:prstGeom>
          <a:noFill/>
        </p:spPr>
        <p:txBody>
          <a:bodyPr wrap="square" rtlCol="0">
            <a:spAutoFit/>
          </a:bodyPr>
          <a:lstStyle/>
          <a:p>
            <a:r>
              <a:rPr lang="en-US" dirty="0" smtClean="0"/>
              <a:t>electricity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1+#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Will we ever run out of some energy sources?</a:t>
            </a:r>
            <a:endParaRPr lang="en-US" dirty="0">
              <a:cs typeface="ＭＳ Ｐゴシック" charset="-128"/>
            </a:endParaRPr>
          </a:p>
        </p:txBody>
      </p:sp>
      <p:sp>
        <p:nvSpPr>
          <p:cNvPr id="6" name="Content Placeholder 5"/>
          <p:cNvSpPr>
            <a:spLocks noGrp="1"/>
          </p:cNvSpPr>
          <p:nvPr>
            <p:ph idx="1"/>
          </p:nvPr>
        </p:nvSpPr>
        <p:spPr>
          <a:xfrm>
            <a:off x="457200" y="1709738"/>
            <a:ext cx="8229600" cy="2529753"/>
          </a:xfrm>
        </p:spPr>
        <p:txBody>
          <a:bodyPr/>
          <a:lstStyle/>
          <a:p>
            <a:pPr>
              <a:buNone/>
            </a:pPr>
            <a:r>
              <a:rPr lang="en-US" dirty="0" smtClean="0"/>
              <a:t>Yes. Sources that are </a:t>
            </a:r>
            <a:r>
              <a:rPr lang="en-US" b="1" dirty="0" smtClean="0"/>
              <a:t>non-renewable </a:t>
            </a:r>
            <a:r>
              <a:rPr lang="en-US" dirty="0" smtClean="0"/>
              <a:t>are limited. </a:t>
            </a:r>
          </a:p>
          <a:p>
            <a:pPr>
              <a:buNone/>
            </a:pPr>
            <a:r>
              <a:rPr lang="en-US" dirty="0" smtClean="0"/>
              <a:t>Non-renewable energy sources include fossil fuels, like</a:t>
            </a:r>
          </a:p>
          <a:p>
            <a:pPr lvl="1"/>
            <a:r>
              <a:rPr lang="en-US" dirty="0"/>
              <a:t>Coal</a:t>
            </a:r>
          </a:p>
          <a:p>
            <a:pPr lvl="1"/>
            <a:r>
              <a:rPr lang="en-US" dirty="0"/>
              <a:t>Petroleum </a:t>
            </a:r>
            <a:r>
              <a:rPr lang="en-US" dirty="0" smtClean="0"/>
              <a:t>(Oil)</a:t>
            </a:r>
            <a:endParaRPr lang="en-US" dirty="0"/>
          </a:p>
          <a:p>
            <a:pPr lvl="1"/>
            <a:r>
              <a:rPr lang="en-US" dirty="0" smtClean="0"/>
              <a:t>Natural Gas</a:t>
            </a:r>
          </a:p>
          <a:p>
            <a:pPr>
              <a:buNone/>
            </a:pPr>
            <a:r>
              <a:rPr lang="en-US" dirty="0" smtClean="0"/>
              <a:t>Uranium is non-renewable, but can be recycled.</a:t>
            </a:r>
          </a:p>
          <a:p>
            <a:pPr>
              <a:buNone/>
            </a:pPr>
            <a:endParaRPr lang="en-US" sz="1100" dirty="0" smtClean="0"/>
          </a:p>
          <a:p>
            <a:pPr>
              <a:buNone/>
            </a:pPr>
            <a:r>
              <a:rPr lang="en-US" dirty="0" smtClean="0"/>
              <a:t>In the United States, most of the energy we use now comes from fossil fuels.</a:t>
            </a:r>
          </a:p>
          <a:p>
            <a:pPr>
              <a:buNone/>
            </a:pPr>
            <a:endParaRPr lang="en-US" dirty="0" smtClean="0"/>
          </a:p>
          <a:p>
            <a:pPr>
              <a:buNone/>
            </a:pPr>
            <a:endParaRPr lang="en-US" dirty="0"/>
          </a:p>
        </p:txBody>
      </p:sp>
      <p:pic>
        <p:nvPicPr>
          <p:cNvPr id="8194" name="Picture 2"/>
          <p:cNvPicPr>
            <a:picLocks noChangeAspect="1" noChangeArrowheads="1"/>
          </p:cNvPicPr>
          <p:nvPr/>
        </p:nvPicPr>
        <p:blipFill>
          <a:blip r:embed="rId3" cstate="screen"/>
          <a:srcRect/>
          <a:stretch>
            <a:fillRect/>
          </a:stretch>
        </p:blipFill>
        <p:spPr bwMode="auto">
          <a:xfrm>
            <a:off x="518160" y="4534218"/>
            <a:ext cx="2707005" cy="179118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195" name="Picture 3"/>
          <p:cNvPicPr>
            <a:picLocks noChangeAspect="1" noChangeArrowheads="1"/>
          </p:cNvPicPr>
          <p:nvPr/>
        </p:nvPicPr>
        <p:blipFill>
          <a:blip r:embed="rId4" cstate="screen"/>
          <a:srcRect/>
          <a:stretch>
            <a:fillRect/>
          </a:stretch>
        </p:blipFill>
        <p:spPr bwMode="auto">
          <a:xfrm>
            <a:off x="3673159" y="4359360"/>
            <a:ext cx="1975802" cy="202365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196" name="Picture 4"/>
          <p:cNvPicPr>
            <a:picLocks noChangeAspect="1" noChangeArrowheads="1"/>
          </p:cNvPicPr>
          <p:nvPr/>
        </p:nvPicPr>
        <p:blipFill>
          <a:blip r:embed="rId5" cstate="screen"/>
          <a:srcRect/>
          <a:stretch>
            <a:fillRect/>
          </a:stretch>
        </p:blipFill>
        <p:spPr bwMode="auto">
          <a:xfrm>
            <a:off x="6210618" y="4432300"/>
            <a:ext cx="2577782" cy="169059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Slide Number Placeholder 6"/>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0"/>
            <a:ext cx="8220854" cy="1379538"/>
          </a:xfrm>
        </p:spPr>
        <p:txBody>
          <a:bodyPr/>
          <a:lstStyle/>
          <a:p>
            <a:r>
              <a:rPr lang="en-US" dirty="0" smtClean="0"/>
              <a:t>What are renewables?</a:t>
            </a:r>
            <a:endParaRPr lang="en-US" dirty="0"/>
          </a:p>
        </p:txBody>
      </p:sp>
      <p:sp>
        <p:nvSpPr>
          <p:cNvPr id="3" name="Content Placeholder 2"/>
          <p:cNvSpPr>
            <a:spLocks noGrp="1"/>
          </p:cNvSpPr>
          <p:nvPr>
            <p:ph idx="1"/>
          </p:nvPr>
        </p:nvSpPr>
        <p:spPr>
          <a:xfrm>
            <a:off x="319415" y="1609181"/>
            <a:ext cx="4064695" cy="3062461"/>
          </a:xfrm>
        </p:spPr>
        <p:txBody>
          <a:bodyPr/>
          <a:lstStyle/>
          <a:p>
            <a:pPr>
              <a:buNone/>
            </a:pPr>
            <a:r>
              <a:rPr lang="en-US" sz="2000" dirty="0" smtClean="0"/>
              <a:t>Renewable energy sources are continuously replaced. They </a:t>
            </a:r>
            <a:r>
              <a:rPr lang="en-US" sz="2000" dirty="0" smtClean="0"/>
              <a:t>include:</a:t>
            </a:r>
            <a:endParaRPr lang="en-US" sz="2000" dirty="0" smtClean="0"/>
          </a:p>
          <a:p>
            <a:pPr lvl="1"/>
            <a:r>
              <a:rPr lang="en-US" sz="2000" dirty="0"/>
              <a:t>Biomass</a:t>
            </a:r>
          </a:p>
          <a:p>
            <a:pPr lvl="1"/>
            <a:r>
              <a:rPr lang="en-US" sz="2000" dirty="0"/>
              <a:t>Hydroelectric</a:t>
            </a:r>
          </a:p>
          <a:p>
            <a:pPr lvl="1"/>
            <a:r>
              <a:rPr lang="en-US" sz="2000" dirty="0"/>
              <a:t>Wind </a:t>
            </a:r>
          </a:p>
          <a:p>
            <a:pPr lvl="1"/>
            <a:r>
              <a:rPr lang="en-US" sz="2000" dirty="0"/>
              <a:t>Geothermal</a:t>
            </a:r>
          </a:p>
          <a:p>
            <a:pPr lvl="1"/>
            <a:r>
              <a:rPr lang="en-US" sz="2000" dirty="0" smtClean="0"/>
              <a:t>Solar</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4484318" y="2141669"/>
            <a:ext cx="4108913" cy="308168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4384110" y="5298510"/>
            <a:ext cx="4405930" cy="707886"/>
          </a:xfrm>
          <a:prstGeom prst="rect">
            <a:avLst/>
          </a:prstGeom>
          <a:noFill/>
        </p:spPr>
        <p:txBody>
          <a:bodyPr wrap="square" rtlCol="0">
            <a:spAutoFit/>
          </a:bodyPr>
          <a:lstStyle/>
          <a:p>
            <a:r>
              <a:rPr lang="en-US" sz="2000" dirty="0" smtClean="0"/>
              <a:t>Wood is biomass, </a:t>
            </a:r>
            <a:r>
              <a:rPr lang="en-US" sz="2000" dirty="0"/>
              <a:t>a </a:t>
            </a:r>
            <a:r>
              <a:rPr lang="en-US" sz="2000" dirty="0" smtClean="0"/>
              <a:t>renewable source of energy.</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energy in the United States</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13</a:t>
            </a:fld>
            <a:endParaRPr lang="en-US" sz="1200" dirty="0">
              <a:solidFill>
                <a:schemeClr val="tx1"/>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858"/>
          <a:stretch/>
        </p:blipFill>
        <p:spPr bwMode="auto">
          <a:xfrm>
            <a:off x="149297" y="1446353"/>
            <a:ext cx="8901404" cy="447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Where do fossil fuels come from?</a:t>
            </a:r>
            <a:endParaRPr lang="en-US" dirty="0">
              <a:cs typeface="ＭＳ Ｐゴシック" charset="-128"/>
            </a:endParaRPr>
          </a:p>
        </p:txBody>
      </p:sp>
      <p:sp>
        <p:nvSpPr>
          <p:cNvPr id="6" name="Content Placeholder 5"/>
          <p:cNvSpPr>
            <a:spLocks noGrp="1"/>
          </p:cNvSpPr>
          <p:nvPr>
            <p:ph idx="1"/>
          </p:nvPr>
        </p:nvSpPr>
        <p:spPr>
          <a:xfrm>
            <a:off x="457200" y="1582221"/>
            <a:ext cx="8229600" cy="2657867"/>
          </a:xfrm>
        </p:spPr>
        <p:txBody>
          <a:bodyPr/>
          <a:lstStyle/>
          <a:p>
            <a:pPr>
              <a:buNone/>
            </a:pPr>
            <a:r>
              <a:rPr lang="en-US" dirty="0" smtClean="0"/>
              <a:t>Fossil fuels formed </a:t>
            </a:r>
            <a:r>
              <a:rPr lang="en-US" dirty="0"/>
              <a:t>about 300 million years ago in </a:t>
            </a:r>
            <a:r>
              <a:rPr lang="en-US" dirty="0" smtClean="0"/>
              <a:t>the late Paleozoic Era from the remains of plants and animals under heat and pressure beneath layers of Earth. </a:t>
            </a:r>
          </a:p>
          <a:p>
            <a:pPr>
              <a:buNone/>
            </a:pPr>
            <a:endParaRPr lang="en-US" sz="1200" dirty="0" smtClean="0"/>
          </a:p>
          <a:p>
            <a:pPr>
              <a:buNone/>
            </a:pPr>
            <a:r>
              <a:rPr lang="en-US" dirty="0" smtClean="0"/>
              <a:t>We consider fossil fuels to be primary energy sources even though they originally took their energy from the Sun and stored it as chemical energy. </a:t>
            </a:r>
          </a:p>
          <a:p>
            <a:pPr>
              <a:buNone/>
            </a:pPr>
            <a:endParaRPr lang="en-US" dirty="0" smtClean="0"/>
          </a:p>
          <a:p>
            <a:pPr>
              <a:buNone/>
            </a:pPr>
            <a:r>
              <a:rPr lang="en-US" dirty="0" smtClean="0"/>
              <a:t>Video clip: How biomass created fossil fuels  </a:t>
            </a:r>
            <a:r>
              <a:rPr lang="en-US" sz="1600" dirty="0">
                <a:hlinkClick r:id="rId3"/>
              </a:rPr>
              <a:t>http://</a:t>
            </a:r>
            <a:r>
              <a:rPr lang="en-US" sz="1600" dirty="0" smtClean="0">
                <a:hlinkClick r:id="rId3"/>
              </a:rPr>
              <a:t>www.teachertube.com/viewVideo.php?video_id=200563</a:t>
            </a:r>
            <a:r>
              <a:rPr lang="en-US" sz="1600" dirty="0" smtClean="0"/>
              <a:t>   </a:t>
            </a:r>
          </a:p>
          <a:p>
            <a:pPr>
              <a:buNone/>
            </a:pPr>
            <a:r>
              <a:rPr lang="en-US" sz="1400" dirty="0" smtClean="0"/>
              <a:t>(courtesy of </a:t>
            </a:r>
            <a:r>
              <a:rPr lang="en-US" sz="1400" kern="1200" dirty="0" smtClean="0">
                <a:latin typeface="Arial" pitchFamily="71" charset="0"/>
                <a:ea typeface="ＭＳ Ｐゴシック" pitchFamily="71" charset="-128"/>
                <a:cs typeface="ＭＳ Ｐゴシック" pitchFamily="71" charset="-128"/>
              </a:rPr>
              <a:t>Ohio's Natural Gas &amp; Crude Oil Producers)</a:t>
            </a:r>
            <a:endParaRPr lang="en-US" sz="1400" dirty="0" smtClean="0"/>
          </a:p>
          <a:p>
            <a:pPr>
              <a:buNone/>
            </a:pPr>
            <a:endParaRPr lang="en-US" dirty="0" smtClean="0"/>
          </a:p>
          <a:p>
            <a:pPr>
              <a:buNone/>
            </a:pPr>
            <a:endParaRPr lang="en-US" dirty="0"/>
          </a:p>
        </p:txBody>
      </p:sp>
      <p:pic>
        <p:nvPicPr>
          <p:cNvPr id="10242" name="Picture 2" descr="Exit 1"/>
          <p:cNvPicPr>
            <a:picLocks noChangeAspect="1" noChangeArrowheads="1"/>
          </p:cNvPicPr>
          <p:nvPr/>
        </p:nvPicPr>
        <p:blipFill>
          <a:blip r:embed="rId4" cstate="screen"/>
          <a:srcRect/>
          <a:stretch>
            <a:fillRect/>
          </a:stretch>
        </p:blipFill>
        <p:spPr bwMode="auto">
          <a:xfrm>
            <a:off x="3315011" y="4462915"/>
            <a:ext cx="2513977" cy="1832772"/>
          </a:xfrm>
          <a:prstGeom prst="rect">
            <a:avLst/>
          </a:prstGeom>
          <a:noFill/>
          <a:effectLst>
            <a:outerShdw blurRad="50800" dist="38100" dir="2700000" algn="tl" rotWithShape="0">
              <a:prstClr val="black">
                <a:alpha val="40000"/>
              </a:prstClr>
            </a:outerShdw>
          </a:effectLst>
        </p:spPr>
      </p:pic>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10242"/>
                                        </p:tgtEl>
                                        <p:attrNameLst>
                                          <p:attrName>style.visibility</p:attrName>
                                        </p:attrNameLst>
                                      </p:cBhvr>
                                      <p:to>
                                        <p:strVal val="visible"/>
                                      </p:to>
                                    </p:set>
                                    <p:anim calcmode="lin" valueType="num">
                                      <p:cBhvr additive="base">
                                        <p:cTn id="25" dur="500" fill="hold"/>
                                        <p:tgtEl>
                                          <p:spTgt spid="10242"/>
                                        </p:tgtEl>
                                        <p:attrNameLst>
                                          <p:attrName>ppt_x</p:attrName>
                                        </p:attrNameLst>
                                      </p:cBhvr>
                                      <p:tavLst>
                                        <p:tav tm="0">
                                          <p:val>
                                            <p:strVal val="#ppt_x"/>
                                          </p:val>
                                        </p:tav>
                                        <p:tav tm="100000">
                                          <p:val>
                                            <p:strVal val="#ppt_x"/>
                                          </p:val>
                                        </p:tav>
                                      </p:tavLst>
                                    </p:anim>
                                    <p:anim calcmode="lin" valueType="num">
                                      <p:cBhvr additive="base">
                                        <p:cTn id="26"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Renewable sources have limits, too.</a:t>
            </a:r>
            <a:endParaRPr lang="en-US" dirty="0">
              <a:cs typeface="ＭＳ Ｐゴシック" charset="-128"/>
            </a:endParaRPr>
          </a:p>
        </p:txBody>
      </p:sp>
      <p:sp>
        <p:nvSpPr>
          <p:cNvPr id="6" name="Content Placeholder 5"/>
          <p:cNvSpPr>
            <a:spLocks noGrp="1"/>
          </p:cNvSpPr>
          <p:nvPr>
            <p:ph idx="1"/>
          </p:nvPr>
        </p:nvSpPr>
        <p:spPr>
          <a:xfrm>
            <a:off x="558800" y="2947737"/>
            <a:ext cx="8229600" cy="2983831"/>
          </a:xfrm>
        </p:spPr>
        <p:txBody>
          <a:bodyPr/>
          <a:lstStyle/>
          <a:p>
            <a:pPr>
              <a:buNone/>
            </a:pPr>
            <a:endParaRPr lang="en-US" dirty="0" smtClean="0"/>
          </a:p>
          <a:p>
            <a:pPr>
              <a:buNone/>
            </a:pPr>
            <a:r>
              <a:rPr lang="en-US" dirty="0" smtClean="0"/>
              <a:t>Having an energy supply we can use now and also count on into the future is important. </a:t>
            </a:r>
          </a:p>
          <a:p>
            <a:pPr>
              <a:buNone/>
            </a:pPr>
            <a:endParaRPr lang="en-US" dirty="0" smtClean="0"/>
          </a:p>
          <a:p>
            <a:pPr>
              <a:buNone/>
            </a:pPr>
            <a:r>
              <a:rPr lang="en-US" dirty="0" smtClean="0"/>
              <a:t>But there are limits to renewable energy:</a:t>
            </a:r>
          </a:p>
          <a:p>
            <a:r>
              <a:rPr lang="en-US" dirty="0" smtClean="0"/>
              <a:t>Sources are not constant. (The Sun goes down, wind dies down, and rivers have dry seasons.)</a:t>
            </a:r>
          </a:p>
          <a:p>
            <a:r>
              <a:rPr lang="en-US" dirty="0" smtClean="0"/>
              <a:t>Harnessing them can be expensive.</a:t>
            </a:r>
          </a:p>
          <a:p>
            <a:r>
              <a:rPr lang="en-US" dirty="0" smtClean="0"/>
              <a:t>The best locations for capturing renewable energy are often far from where people live, so getting the energy to people is difficult.</a:t>
            </a:r>
          </a:p>
          <a:p>
            <a:pPr>
              <a:buNone/>
            </a:pPr>
            <a:endParaRPr lang="en-US" dirty="0"/>
          </a:p>
        </p:txBody>
      </p:sp>
      <p:pic>
        <p:nvPicPr>
          <p:cNvPr id="12290" name="Picture 2" descr="Picture of windmills in water"/>
          <p:cNvPicPr>
            <a:picLocks noChangeAspect="1" noChangeArrowheads="1"/>
          </p:cNvPicPr>
          <p:nvPr/>
        </p:nvPicPr>
        <p:blipFill>
          <a:blip r:embed="rId3" cstate="screen"/>
          <a:srcRect/>
          <a:stretch>
            <a:fillRect/>
          </a:stretch>
        </p:blipFill>
        <p:spPr bwMode="auto">
          <a:xfrm>
            <a:off x="5582653" y="291556"/>
            <a:ext cx="2864508" cy="2864508"/>
          </a:xfrm>
          <a:prstGeom prst="rect">
            <a:avLst/>
          </a:prstGeom>
          <a:noFill/>
          <a:effectLst>
            <a:outerShdw blurRad="50800" dist="38100" dir="2700000" algn="tl" rotWithShape="0">
              <a:prstClr val="black">
                <a:alpha val="40000"/>
              </a:prstClr>
            </a:outerShdw>
          </a:effectLst>
        </p:spPr>
      </p:pic>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15</a:t>
            </a:fld>
            <a:endParaRPr lang="en-US" sz="1200" dirty="0">
              <a:solidFill>
                <a:schemeClr val="tx1"/>
              </a:solidFill>
            </a:endParaRPr>
          </a:p>
        </p:txBody>
      </p:sp>
      <p:sp>
        <p:nvSpPr>
          <p:cNvPr id="7" name="TextBox 6"/>
          <p:cNvSpPr txBox="1"/>
          <p:nvPr/>
        </p:nvSpPr>
        <p:spPr>
          <a:xfrm>
            <a:off x="558800" y="1973179"/>
            <a:ext cx="4903537" cy="923330"/>
          </a:xfrm>
          <a:prstGeom prst="rect">
            <a:avLst/>
          </a:prstGeom>
          <a:noFill/>
        </p:spPr>
        <p:txBody>
          <a:bodyPr wrap="square" rtlCol="0">
            <a:spAutoFit/>
          </a:bodyPr>
          <a:lstStyle/>
          <a:p>
            <a:pPr>
              <a:buNone/>
            </a:pPr>
            <a:r>
              <a:rPr lang="en-US" sz="1800" b="1" dirty="0" smtClean="0"/>
              <a:t>Renewable</a:t>
            </a:r>
            <a:r>
              <a:rPr lang="en-US" sz="1800" dirty="0" smtClean="0"/>
              <a:t> means new energy keeps being made. The Sun rises every day. The wind blows. Rivers 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Conservation of Energy</a:t>
            </a:r>
            <a:endParaRPr lang="en-US" dirty="0"/>
          </a:p>
        </p:txBody>
      </p:sp>
      <p:sp>
        <p:nvSpPr>
          <p:cNvPr id="3" name="Content Placeholder 2"/>
          <p:cNvSpPr>
            <a:spLocks noGrp="1"/>
          </p:cNvSpPr>
          <p:nvPr>
            <p:ph idx="1"/>
          </p:nvPr>
        </p:nvSpPr>
        <p:spPr/>
        <p:txBody>
          <a:bodyPr/>
          <a:lstStyle/>
          <a:p>
            <a:pPr>
              <a:buNone/>
            </a:pPr>
            <a:r>
              <a:rPr lang="en-US" dirty="0" smtClean="0"/>
              <a:t>The </a:t>
            </a:r>
            <a:r>
              <a:rPr lang="en-US" b="1" dirty="0" smtClean="0"/>
              <a:t>Law of Conservation of Energy </a:t>
            </a:r>
            <a:r>
              <a:rPr lang="en-US" dirty="0" smtClean="0"/>
              <a:t>says that energy can change from one form into another, but it cannot be created or destroyed.</a:t>
            </a:r>
          </a:p>
          <a:p>
            <a:pPr marL="339725" indent="-339725">
              <a:buFont typeface="Wingdings" pitchFamily="2" charset="2"/>
              <a:buChar char="Ø"/>
            </a:pPr>
            <a:r>
              <a:rPr lang="en-US" dirty="0" smtClean="0"/>
              <a:t>When we use energy, we harness it to do the work we need to do.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16</a:t>
            </a:fld>
            <a:endParaRPr lang="en-US" sz="1200" dirty="0">
              <a:solidFill>
                <a:schemeClr val="tx1"/>
              </a:solidFill>
            </a:endParaRPr>
          </a:p>
        </p:txBody>
      </p:sp>
      <p:pic>
        <p:nvPicPr>
          <p:cNvPr id="2050" name="Picture 2"/>
          <p:cNvPicPr>
            <a:picLocks noChangeAspect="1" noChangeArrowheads="1"/>
          </p:cNvPicPr>
          <p:nvPr/>
        </p:nvPicPr>
        <p:blipFill>
          <a:blip r:embed="rId3" cstate="screen"/>
          <a:srcRect/>
          <a:stretch>
            <a:fillRect/>
          </a:stretch>
        </p:blipFill>
        <p:spPr bwMode="auto">
          <a:xfrm>
            <a:off x="2515441" y="3052458"/>
            <a:ext cx="3912275" cy="3061992"/>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5" name="TextBox 4"/>
          <p:cNvSpPr txBox="1"/>
          <p:nvPr/>
        </p:nvSpPr>
        <p:spPr>
          <a:xfrm>
            <a:off x="951471" y="4075513"/>
            <a:ext cx="1223319" cy="400110"/>
          </a:xfrm>
          <a:prstGeom prst="rect">
            <a:avLst/>
          </a:prstGeom>
          <a:noFill/>
        </p:spPr>
        <p:txBody>
          <a:bodyPr wrap="square" rtlCol="0">
            <a:spAutoFit/>
          </a:bodyPr>
          <a:lstStyle/>
          <a:p>
            <a:r>
              <a:rPr lang="en-US" sz="2000" dirty="0" smtClean="0"/>
              <a:t>harness</a:t>
            </a:r>
            <a:endParaRPr lang="en-US" sz="2000" dirty="0"/>
          </a:p>
        </p:txBody>
      </p:sp>
      <p:cxnSp>
        <p:nvCxnSpPr>
          <p:cNvPr id="7" name="Straight Arrow Connector 6"/>
          <p:cNvCxnSpPr/>
          <p:nvPr/>
        </p:nvCxnSpPr>
        <p:spPr bwMode="auto">
          <a:xfrm>
            <a:off x="2088291" y="4367793"/>
            <a:ext cx="1841158" cy="215661"/>
          </a:xfrm>
          <a:prstGeom prst="straightConnector1">
            <a:avLst/>
          </a:prstGeom>
          <a:solidFill>
            <a:schemeClr val="accent1"/>
          </a:solidFill>
          <a:ln w="19050" cap="flat" cmpd="sng" algn="ctr">
            <a:solidFill>
              <a:srgbClr val="FFC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We mean energy conversion. </a:t>
            </a:r>
            <a:endParaRPr lang="en-US" dirty="0">
              <a:cs typeface="ＭＳ Ｐゴシック" charset="-128"/>
            </a:endParaRPr>
          </a:p>
        </p:txBody>
      </p:sp>
      <p:sp>
        <p:nvSpPr>
          <p:cNvPr id="6" name="Content Placeholder 5"/>
          <p:cNvSpPr>
            <a:spLocks noGrp="1"/>
          </p:cNvSpPr>
          <p:nvPr>
            <p:ph idx="1"/>
          </p:nvPr>
        </p:nvSpPr>
        <p:spPr>
          <a:xfrm>
            <a:off x="693154" y="3849330"/>
            <a:ext cx="7949388" cy="2406109"/>
          </a:xfrm>
        </p:spPr>
        <p:txBody>
          <a:bodyPr/>
          <a:lstStyle/>
          <a:p>
            <a:pPr>
              <a:buNone/>
            </a:pPr>
            <a:endParaRPr lang="en-US" dirty="0" smtClean="0"/>
          </a:p>
          <a:p>
            <a:pPr>
              <a:buNone/>
            </a:pPr>
            <a:r>
              <a:rPr lang="en-US" i="1" dirty="0" smtClean="0"/>
              <a:t>For example: </a:t>
            </a:r>
            <a:r>
              <a:rPr lang="en-US" dirty="0" smtClean="0"/>
              <a:t>a soccer player converts energy in his lunch into energy to play the game. </a:t>
            </a:r>
          </a:p>
          <a:p>
            <a:pPr>
              <a:buNone/>
            </a:pPr>
            <a:endParaRPr lang="en-US" sz="1600" dirty="0" smtClean="0"/>
          </a:p>
          <a:p>
            <a:pPr>
              <a:buNone/>
            </a:pPr>
            <a:r>
              <a:rPr lang="en-US" dirty="0" smtClean="0"/>
              <a:t>His muscles convert the stored chemical energy in the </a:t>
            </a:r>
            <a:r>
              <a:rPr lang="en-US" dirty="0" smtClean="0"/>
              <a:t>burger </a:t>
            </a:r>
            <a:r>
              <a:rPr lang="en-US" dirty="0" smtClean="0"/>
              <a:t>he ate into mechanical energy to run down the field. The chemical energy is also converted to thermal energy. As he plays, his body gives off a lot of heat! </a:t>
            </a:r>
          </a:p>
        </p:txBody>
      </p:sp>
      <p:pic>
        <p:nvPicPr>
          <p:cNvPr id="7" name="Picture 6"/>
          <p:cNvPicPr/>
          <p:nvPr/>
        </p:nvPicPr>
        <p:blipFill>
          <a:blip r:embed="rId3" cstate="screen"/>
          <a:srcRect l="23862" r="5966" b="21146"/>
          <a:stretch>
            <a:fillRect/>
          </a:stretch>
        </p:blipFill>
        <p:spPr bwMode="auto">
          <a:xfrm>
            <a:off x="6289589" y="325506"/>
            <a:ext cx="2352953" cy="352382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17</a:t>
            </a:fld>
            <a:endParaRPr lang="en-US" sz="1200" dirty="0">
              <a:solidFill>
                <a:schemeClr val="tx1"/>
              </a:solidFill>
            </a:endParaRPr>
          </a:p>
        </p:txBody>
      </p:sp>
      <p:sp>
        <p:nvSpPr>
          <p:cNvPr id="2" name="TextBox 1"/>
          <p:cNvSpPr txBox="1"/>
          <p:nvPr/>
        </p:nvSpPr>
        <p:spPr>
          <a:xfrm>
            <a:off x="602428" y="1688951"/>
            <a:ext cx="5421854" cy="1815882"/>
          </a:xfrm>
          <a:prstGeom prst="rect">
            <a:avLst/>
          </a:prstGeom>
          <a:noFill/>
        </p:spPr>
        <p:txBody>
          <a:bodyPr wrap="square" rtlCol="0">
            <a:spAutoFit/>
          </a:bodyPr>
          <a:lstStyle/>
          <a:p>
            <a:pPr marL="176213" lvl="0" indent="-176213" eaLnBrk="0" hangingPunct="0">
              <a:spcBef>
                <a:spcPct val="20000"/>
              </a:spcBef>
              <a:buClr>
                <a:srgbClr val="006BB5"/>
              </a:buClr>
            </a:pPr>
            <a:r>
              <a:rPr lang="en-US" sz="2000" kern="0" dirty="0">
                <a:solidFill>
                  <a:srgbClr val="000000"/>
                </a:solidFill>
                <a:latin typeface="Arial"/>
                <a:ea typeface="ＭＳ Ｐゴシック"/>
              </a:rPr>
              <a:t>When we use energy, we really mean we</a:t>
            </a:r>
          </a:p>
          <a:p>
            <a:pPr marL="176213" lvl="0" indent="-176213" eaLnBrk="0" hangingPunct="0">
              <a:spcBef>
                <a:spcPct val="20000"/>
              </a:spcBef>
              <a:buClr>
                <a:srgbClr val="006BB5"/>
              </a:buClr>
            </a:pPr>
            <a:r>
              <a:rPr lang="en-US" sz="2000" kern="0" dirty="0">
                <a:solidFill>
                  <a:srgbClr val="000000"/>
                </a:solidFill>
                <a:latin typeface="Arial"/>
                <a:ea typeface="ＭＳ Ｐゴシック"/>
              </a:rPr>
              <a:t>	</a:t>
            </a:r>
            <a:r>
              <a:rPr lang="en-US" sz="2000" b="1" kern="0" dirty="0">
                <a:solidFill>
                  <a:srgbClr val="000000"/>
                </a:solidFill>
                <a:latin typeface="Arial"/>
                <a:ea typeface="ＭＳ Ｐゴシック"/>
              </a:rPr>
              <a:t>convert</a:t>
            </a:r>
            <a:r>
              <a:rPr lang="en-US" sz="2000" kern="0" dirty="0">
                <a:solidFill>
                  <a:srgbClr val="000000"/>
                </a:solidFill>
                <a:latin typeface="Arial"/>
                <a:ea typeface="ＭＳ Ｐゴシック"/>
              </a:rPr>
              <a:t> it to do the work we need.</a:t>
            </a:r>
          </a:p>
          <a:p>
            <a:pPr marL="176213" lvl="0" indent="-176213" eaLnBrk="0" hangingPunct="0">
              <a:spcBef>
                <a:spcPct val="20000"/>
              </a:spcBef>
              <a:buClr>
                <a:srgbClr val="006BB5"/>
              </a:buClr>
            </a:pPr>
            <a:endParaRPr lang="en-US" sz="2000" kern="0" dirty="0">
              <a:solidFill>
                <a:srgbClr val="000000"/>
              </a:solidFill>
              <a:latin typeface="Arial"/>
              <a:ea typeface="ＭＳ Ｐゴシック"/>
            </a:endParaRPr>
          </a:p>
          <a:p>
            <a:pPr marL="176213" lvl="0" indent="-176213" eaLnBrk="0" hangingPunct="0">
              <a:spcBef>
                <a:spcPct val="20000"/>
              </a:spcBef>
              <a:buClr>
                <a:srgbClr val="006BB5"/>
              </a:buClr>
            </a:pPr>
            <a:r>
              <a:rPr lang="en-US" sz="2000" kern="0" dirty="0">
                <a:solidFill>
                  <a:srgbClr val="000000"/>
                </a:solidFill>
                <a:latin typeface="Arial"/>
                <a:ea typeface="ＭＳ Ｐゴシック"/>
              </a:rPr>
              <a:t>Every minute, energy is converted in many ways.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Conversion can waste a lot of energy.</a:t>
            </a:r>
            <a:endParaRPr lang="en-US" dirty="0">
              <a:cs typeface="ＭＳ Ｐゴシック" charset="-128"/>
            </a:endParaRPr>
          </a:p>
        </p:txBody>
      </p:sp>
      <p:sp>
        <p:nvSpPr>
          <p:cNvPr id="6" name="Content Placeholder 5"/>
          <p:cNvSpPr>
            <a:spLocks noGrp="1"/>
          </p:cNvSpPr>
          <p:nvPr>
            <p:ph idx="1"/>
          </p:nvPr>
        </p:nvSpPr>
        <p:spPr>
          <a:xfrm>
            <a:off x="457200" y="1574018"/>
            <a:ext cx="8229600" cy="3934684"/>
          </a:xfrm>
        </p:spPr>
        <p:txBody>
          <a:bodyPr/>
          <a:lstStyle/>
          <a:p>
            <a:pPr>
              <a:buNone/>
            </a:pPr>
            <a:r>
              <a:rPr lang="en-US" dirty="0" smtClean="0"/>
              <a:t>When a conversion process wastes a lot of energy, we call it </a:t>
            </a:r>
            <a:r>
              <a:rPr lang="en-US" b="1" dirty="0" smtClean="0"/>
              <a:t>inefficient</a:t>
            </a:r>
            <a:r>
              <a:rPr lang="en-US" dirty="0" smtClean="0"/>
              <a:t>. Most energy conversion processes are inefficient. As a result, energy is lost to the environment. </a:t>
            </a:r>
          </a:p>
          <a:p>
            <a:pPr>
              <a:buNone/>
            </a:pPr>
            <a:endParaRPr lang="en-US" dirty="0" smtClean="0"/>
          </a:p>
          <a:p>
            <a:pPr>
              <a:buNone/>
            </a:pPr>
            <a:endParaRPr lang="en-US" dirty="0" smtClean="0"/>
          </a:p>
        </p:txBody>
      </p:sp>
      <p:graphicFrame>
        <p:nvGraphicFramePr>
          <p:cNvPr id="7" name="Chart 6"/>
          <p:cNvGraphicFramePr/>
          <p:nvPr>
            <p:extLst>
              <p:ext uri="{D42A27DB-BD31-4B8C-83A1-F6EECF244321}">
                <p14:modId xmlns:p14="http://schemas.microsoft.com/office/powerpoint/2010/main" val="2371646655"/>
              </p:ext>
            </p:extLst>
          </p:nvPr>
        </p:nvGraphicFramePr>
        <p:xfrm>
          <a:off x="1256704" y="2536288"/>
          <a:ext cx="6681332" cy="336320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18</a:t>
            </a:fld>
            <a:endParaRPr lang="en-US" sz="1200" dirty="0">
              <a:solidFill>
                <a:schemeClr val="tx1"/>
              </a:solidFill>
            </a:endParaRPr>
          </a:p>
        </p:txBody>
      </p:sp>
      <p:sp>
        <p:nvSpPr>
          <p:cNvPr id="8" name="TextBox 7"/>
          <p:cNvSpPr txBox="1"/>
          <p:nvPr/>
        </p:nvSpPr>
        <p:spPr>
          <a:xfrm>
            <a:off x="1696063" y="6017482"/>
            <a:ext cx="5515897" cy="615553"/>
          </a:xfrm>
          <a:prstGeom prst="rect">
            <a:avLst/>
          </a:prstGeom>
          <a:noFill/>
        </p:spPr>
        <p:txBody>
          <a:bodyPr wrap="square" rtlCol="0">
            <a:spAutoFit/>
          </a:bodyPr>
          <a:lstStyle/>
          <a:p>
            <a:pPr algn="ctr"/>
            <a:r>
              <a:rPr lang="en-US" sz="1800" dirty="0" smtClean="0"/>
              <a:t>Diagram of the efficiency in a gas-powered car:</a:t>
            </a:r>
          </a:p>
          <a:p>
            <a:pPr algn="ctr"/>
            <a:r>
              <a:rPr lang="en-US" sz="1600" dirty="0" smtClean="0">
                <a:hlinkClick r:id="rId4"/>
              </a:rPr>
              <a:t>http://www.fueleconomy.gov/feg/atv.shtml</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t>How can we save energy?</a:t>
            </a:r>
            <a:endParaRPr lang="en-US" dirty="0">
              <a:cs typeface="ＭＳ Ｐゴシック" charset="-128"/>
            </a:endParaRPr>
          </a:p>
        </p:txBody>
      </p:sp>
      <p:sp>
        <p:nvSpPr>
          <p:cNvPr id="6" name="Content Placeholder 5"/>
          <p:cNvSpPr>
            <a:spLocks noGrp="1"/>
          </p:cNvSpPr>
          <p:nvPr>
            <p:ph idx="1"/>
          </p:nvPr>
        </p:nvSpPr>
        <p:spPr>
          <a:xfrm>
            <a:off x="457200" y="1981233"/>
            <a:ext cx="8229600" cy="4246263"/>
          </a:xfrm>
        </p:spPr>
        <p:txBody>
          <a:bodyPr/>
          <a:lstStyle/>
          <a:p>
            <a:pPr>
              <a:buNone/>
            </a:pPr>
            <a:r>
              <a:rPr lang="en-US" dirty="0" smtClean="0"/>
              <a:t>We can save energy through </a:t>
            </a:r>
            <a:r>
              <a:rPr lang="en-US" b="1" dirty="0" smtClean="0"/>
              <a:t>conservation</a:t>
            </a:r>
            <a:r>
              <a:rPr lang="en-US" dirty="0" smtClean="0"/>
              <a:t>. </a:t>
            </a:r>
          </a:p>
          <a:p>
            <a:pPr>
              <a:buNone/>
            </a:pPr>
            <a:r>
              <a:rPr lang="en-US" dirty="0" smtClean="0"/>
              <a:t>Conserving energy extends the length of time non-renewable energy sources are available.</a:t>
            </a:r>
          </a:p>
          <a:p>
            <a:pPr>
              <a:buNone/>
            </a:pPr>
            <a:endParaRPr lang="en-US" dirty="0" smtClean="0"/>
          </a:p>
          <a:p>
            <a:pPr>
              <a:buNone/>
            </a:pPr>
            <a:r>
              <a:rPr lang="en-US" dirty="0" smtClean="0"/>
              <a:t>How can you conserve energy?</a:t>
            </a:r>
          </a:p>
          <a:p>
            <a:pPr>
              <a:buNone/>
            </a:pPr>
            <a:r>
              <a:rPr lang="en-US" b="1" dirty="0" smtClean="0"/>
              <a:t>Reduce</a:t>
            </a:r>
          </a:p>
          <a:p>
            <a:r>
              <a:rPr lang="en-US" dirty="0" smtClean="0"/>
              <a:t>Drive less (walk, bike, carpool, take the </a:t>
            </a:r>
            <a:r>
              <a:rPr lang="en-US" dirty="0" smtClean="0"/>
              <a:t>bus).</a:t>
            </a:r>
            <a:endParaRPr lang="en-US" dirty="0" smtClean="0"/>
          </a:p>
          <a:p>
            <a:r>
              <a:rPr lang="en-US" dirty="0" smtClean="0"/>
              <a:t>Turn off things that use electricity when you don’t need </a:t>
            </a:r>
            <a:r>
              <a:rPr lang="en-US" dirty="0" smtClean="0"/>
              <a:t>them.</a:t>
            </a:r>
            <a:endParaRPr lang="en-US" dirty="0" smtClean="0"/>
          </a:p>
          <a:p>
            <a:pPr>
              <a:buNone/>
            </a:pPr>
            <a:r>
              <a:rPr lang="en-US" b="1" dirty="0" smtClean="0"/>
              <a:t>Reuse</a:t>
            </a:r>
          </a:p>
          <a:p>
            <a:r>
              <a:rPr lang="en-US" dirty="0" smtClean="0"/>
              <a:t>Give </a:t>
            </a:r>
            <a:r>
              <a:rPr lang="en-US" dirty="0" smtClean="0"/>
              <a:t>your </a:t>
            </a:r>
            <a:r>
              <a:rPr lang="en-US" dirty="0" smtClean="0"/>
              <a:t>too small soccer shoes to another </a:t>
            </a:r>
            <a:r>
              <a:rPr lang="en-US" dirty="0" smtClean="0"/>
              <a:t>player.</a:t>
            </a:r>
            <a:endParaRPr lang="en-US" dirty="0" smtClean="0"/>
          </a:p>
          <a:p>
            <a:pPr>
              <a:buNone/>
            </a:pPr>
            <a:r>
              <a:rPr lang="en-US" b="1" dirty="0" smtClean="0"/>
              <a:t>Recycle</a:t>
            </a:r>
          </a:p>
          <a:p>
            <a:r>
              <a:rPr lang="en-US" dirty="0" smtClean="0"/>
              <a:t>Gather paper, glass, plastic and metal to </a:t>
            </a:r>
            <a:r>
              <a:rPr lang="en-US" dirty="0" smtClean="0"/>
              <a:t>recycle.</a:t>
            </a:r>
            <a:endParaRPr lang="en-US" dirty="0" smtClean="0"/>
          </a:p>
        </p:txBody>
      </p:sp>
      <p:pic>
        <p:nvPicPr>
          <p:cNvPr id="9" name="Picture 2"/>
          <p:cNvPicPr>
            <a:picLocks noChangeAspect="1" noChangeArrowheads="1"/>
          </p:cNvPicPr>
          <p:nvPr/>
        </p:nvPicPr>
        <p:blipFill>
          <a:blip r:embed="rId3" cstate="screen"/>
          <a:srcRect/>
          <a:stretch>
            <a:fillRect/>
          </a:stretch>
        </p:blipFill>
        <p:spPr bwMode="auto">
          <a:xfrm>
            <a:off x="6110345" y="199466"/>
            <a:ext cx="2732441" cy="20050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19</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fade">
                                      <p:cBhvr>
                                        <p:cTn id="33" dur="500"/>
                                        <p:tgtEl>
                                          <p:spTgt spid="6">
                                            <p:txEl>
                                              <p:pRg st="7" end="7"/>
                                            </p:txEl>
                                          </p:spTgt>
                                        </p:tgtEl>
                                      </p:cBhvr>
                                    </p:animEffect>
                                  </p:childTnLst>
                                </p:cTn>
                              </p:par>
                              <p:par>
                                <p:cTn id="34" presetID="2" presetClass="entr" presetSubtype="4"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 calcmode="lin" valueType="num">
                                      <p:cBhvr additive="base">
                                        <p:cTn id="36"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par>
                                <p:cTn id="43" presetID="2" presetClass="entr" presetSubtype="4" fill="hold"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 calcmode="lin" valueType="num">
                                      <p:cBhvr additive="base">
                                        <p:cTn id="4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 about </a:t>
            </a:r>
            <a:r>
              <a:rPr lang="en-US" dirty="0" smtClean="0"/>
              <a:t>energy</a:t>
            </a:r>
            <a:r>
              <a:rPr lang="en-US" dirty="0" smtClean="0"/>
              <a:t>:</a:t>
            </a:r>
            <a:endParaRPr lang="en-US" dirty="0"/>
          </a:p>
        </p:txBody>
      </p:sp>
      <p:sp>
        <p:nvSpPr>
          <p:cNvPr id="3" name="Content Placeholder 2"/>
          <p:cNvSpPr>
            <a:spLocks noGrp="1"/>
          </p:cNvSpPr>
          <p:nvPr>
            <p:ph idx="1"/>
          </p:nvPr>
        </p:nvSpPr>
        <p:spPr>
          <a:xfrm>
            <a:off x="457200" y="1709738"/>
            <a:ext cx="8229600" cy="3710401"/>
          </a:xfrm>
        </p:spPr>
        <p:txBody>
          <a:bodyPr/>
          <a:lstStyle/>
          <a:p>
            <a:pPr>
              <a:buNone/>
            </a:pPr>
            <a:r>
              <a:rPr lang="en-US" b="1" dirty="0" smtClean="0"/>
              <a:t>States of energy</a:t>
            </a:r>
            <a:endParaRPr lang="en-US" dirty="0" smtClean="0"/>
          </a:p>
          <a:p>
            <a:pPr lvl="1"/>
            <a:r>
              <a:rPr lang="en-US" sz="1800" dirty="0" smtClean="0"/>
              <a:t>Potential</a:t>
            </a:r>
          </a:p>
          <a:p>
            <a:pPr lvl="1"/>
            <a:r>
              <a:rPr lang="en-US" sz="1800" dirty="0" smtClean="0"/>
              <a:t>Kinetic</a:t>
            </a:r>
          </a:p>
          <a:p>
            <a:pPr>
              <a:buNone/>
            </a:pPr>
            <a:r>
              <a:rPr lang="en-US" b="1" dirty="0" smtClean="0"/>
              <a:t>Forms of </a:t>
            </a:r>
            <a:r>
              <a:rPr lang="en-US" b="1" dirty="0"/>
              <a:t>energy</a:t>
            </a:r>
            <a:endParaRPr lang="en-US" dirty="0"/>
          </a:p>
          <a:p>
            <a:pPr>
              <a:buNone/>
            </a:pPr>
            <a:r>
              <a:rPr lang="en-US" b="1" dirty="0" smtClean="0"/>
              <a:t>Energy sources</a:t>
            </a:r>
            <a:endParaRPr lang="en-US" dirty="0" smtClean="0"/>
          </a:p>
          <a:p>
            <a:pPr lvl="1"/>
            <a:r>
              <a:rPr lang="en-US" sz="1800" dirty="0" smtClean="0"/>
              <a:t>Primary and secondary sources</a:t>
            </a:r>
          </a:p>
          <a:p>
            <a:pPr lvl="1"/>
            <a:r>
              <a:rPr lang="en-US" sz="1800" dirty="0" smtClean="0"/>
              <a:t>Renewable and nonrenewable</a:t>
            </a:r>
          </a:p>
          <a:p>
            <a:pPr lvl="1"/>
            <a:r>
              <a:rPr lang="en-US" sz="1800" dirty="0" smtClean="0"/>
              <a:t>Conversion</a:t>
            </a:r>
          </a:p>
          <a:p>
            <a:pPr lvl="1"/>
            <a:r>
              <a:rPr lang="en-US" sz="1800" dirty="0" smtClean="0"/>
              <a:t>Conservation</a:t>
            </a:r>
          </a:p>
          <a:p>
            <a:pPr>
              <a:buNone/>
            </a:pPr>
            <a:r>
              <a:rPr lang="en-US" b="1" dirty="0" smtClean="0"/>
              <a:t>Environmental impacts</a:t>
            </a:r>
            <a:endParaRPr lang="en-US" dirty="0" smtClean="0"/>
          </a:p>
          <a:p>
            <a:pPr lvl="1"/>
            <a:r>
              <a:rPr lang="en-US" sz="1800" dirty="0" smtClean="0"/>
              <a:t>Greenhouse effect</a:t>
            </a:r>
          </a:p>
          <a:p>
            <a:pPr>
              <a:buNone/>
            </a:pPr>
            <a:r>
              <a:rPr lang="en-US" b="1" dirty="0" smtClean="0"/>
              <a:t>Future sources</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Greenhouse gases trap heat.</a:t>
            </a:r>
            <a:endParaRPr lang="en-US" dirty="0">
              <a:cs typeface="ＭＳ Ｐゴシック" charset="-128"/>
            </a:endParaRPr>
          </a:p>
        </p:txBody>
      </p:sp>
      <p:sp>
        <p:nvSpPr>
          <p:cNvPr id="6" name="Content Placeholder 5"/>
          <p:cNvSpPr>
            <a:spLocks noGrp="1"/>
          </p:cNvSpPr>
          <p:nvPr>
            <p:ph idx="1"/>
          </p:nvPr>
        </p:nvSpPr>
        <p:spPr>
          <a:xfrm>
            <a:off x="485684" y="1717198"/>
            <a:ext cx="3857091" cy="4403903"/>
          </a:xfrm>
        </p:spPr>
        <p:txBody>
          <a:bodyPr/>
          <a:lstStyle/>
          <a:p>
            <a:pPr marL="0" indent="0">
              <a:buNone/>
            </a:pPr>
            <a:r>
              <a:rPr lang="en-US" dirty="0"/>
              <a:t>Gases surround our planet. When sunlight warms the Earth, these gases trap some of the </a:t>
            </a:r>
            <a:r>
              <a:rPr lang="en-US" dirty="0" smtClean="0"/>
              <a:t>Sun’s heat. </a:t>
            </a:r>
            <a:endParaRPr lang="en-US" dirty="0"/>
          </a:p>
          <a:p>
            <a:pPr marL="0" indent="0">
              <a:buNone/>
            </a:pPr>
            <a:endParaRPr lang="en-US" dirty="0"/>
          </a:p>
          <a:p>
            <a:pPr marL="0" indent="0">
              <a:buNone/>
            </a:pPr>
            <a:r>
              <a:rPr lang="en-US" dirty="0"/>
              <a:t>Certain gases like carbon dioxide are called </a:t>
            </a:r>
            <a:r>
              <a:rPr lang="en-US" b="1" dirty="0"/>
              <a:t>greenhouse gases </a:t>
            </a:r>
            <a:r>
              <a:rPr lang="en-US" dirty="0"/>
              <a:t>because </a:t>
            </a:r>
            <a:r>
              <a:rPr lang="en-US" dirty="0" smtClean="0"/>
              <a:t>they act like a greenhouse to </a:t>
            </a:r>
            <a:r>
              <a:rPr lang="en-US" dirty="0"/>
              <a:t>trap more heat in the </a:t>
            </a:r>
            <a:r>
              <a:rPr lang="en-US" dirty="0" smtClean="0"/>
              <a:t>atmosphere and affect the climate.</a:t>
            </a:r>
          </a:p>
          <a:p>
            <a:pPr marL="0" indent="0">
              <a:buNone/>
            </a:pPr>
            <a:endParaRPr lang="en-US" dirty="0" smtClean="0"/>
          </a:p>
          <a:p>
            <a:pPr marL="0" indent="0">
              <a:buNone/>
            </a:pPr>
            <a:r>
              <a:rPr lang="en-US" dirty="0"/>
              <a:t>Changing temperatures can produce more storms, floods, droughts, melting polar ice, and rising sea levels</a:t>
            </a:r>
            <a:r>
              <a:rPr lang="en-US" dirty="0" smtClean="0"/>
              <a:t>.</a:t>
            </a:r>
          </a:p>
          <a:p>
            <a:pPr marL="0" indent="0">
              <a:buNone/>
            </a:pPr>
            <a:endParaRPr lang="en-US" dirty="0"/>
          </a:p>
          <a:p>
            <a:pPr>
              <a:buNone/>
            </a:pPr>
            <a:endParaRPr lang="en-US" b="1" dirty="0"/>
          </a:p>
          <a:p>
            <a:pPr marL="0" indent="0">
              <a:buNone/>
            </a:pPr>
            <a:endParaRPr lang="en-US" dirty="0"/>
          </a:p>
          <a:p>
            <a:pPr>
              <a:buNone/>
            </a:pPr>
            <a:endParaRPr lang="en-US" b="1" dirty="0" smtClean="0"/>
          </a:p>
          <a:p>
            <a:endParaRPr lang="en-US" dirty="0" smtClean="0"/>
          </a:p>
          <a:p>
            <a:pPr>
              <a:buNone/>
            </a:pPr>
            <a:endParaRPr lang="en-US" dirty="0" smtClean="0"/>
          </a:p>
        </p:txBody>
      </p:sp>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20</a:t>
            </a:fld>
            <a:endParaRPr lang="en-US" sz="1200" dirty="0">
              <a:solidFill>
                <a:schemeClr val="tx1"/>
              </a:solidFill>
            </a:endParaRPr>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725" y="1392172"/>
            <a:ext cx="4540024" cy="4174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greenhouse gases come from?</a:t>
            </a:r>
            <a:endParaRPr lang="en-US" dirty="0"/>
          </a:p>
        </p:txBody>
      </p:sp>
      <p:sp>
        <p:nvSpPr>
          <p:cNvPr id="3" name="Content Placeholder 2"/>
          <p:cNvSpPr>
            <a:spLocks noGrp="1"/>
          </p:cNvSpPr>
          <p:nvPr>
            <p:ph idx="1"/>
          </p:nvPr>
        </p:nvSpPr>
        <p:spPr>
          <a:xfrm>
            <a:off x="457200" y="2584055"/>
            <a:ext cx="8229600" cy="2793981"/>
          </a:xfrm>
        </p:spPr>
        <p:txBody>
          <a:bodyPr/>
          <a:lstStyle/>
          <a:p>
            <a:pPr>
              <a:buNone/>
            </a:pPr>
            <a:r>
              <a:rPr lang="en-US" dirty="0" smtClean="0"/>
              <a:t>Greenhouse gases occur both naturally and from human activity. Some activities are related to energy uses.</a:t>
            </a:r>
          </a:p>
          <a:p>
            <a:pPr>
              <a:buNone/>
            </a:pPr>
            <a:endParaRPr lang="en-US" dirty="0" smtClean="0"/>
          </a:p>
          <a:p>
            <a:pPr>
              <a:buNone/>
            </a:pPr>
            <a:r>
              <a:rPr lang="en-US" dirty="0" smtClean="0"/>
              <a:t>What are the most common greenhouse gases?</a:t>
            </a:r>
          </a:p>
          <a:p>
            <a:r>
              <a:rPr lang="en-US" b="1" dirty="0" smtClean="0"/>
              <a:t>Carbon dioxide (CO</a:t>
            </a:r>
            <a:r>
              <a:rPr lang="en-US" b="1" baseline="-25000" dirty="0" smtClean="0"/>
              <a:t>2</a:t>
            </a:r>
            <a:r>
              <a:rPr lang="en-US" b="1" dirty="0" smtClean="0"/>
              <a:t>)</a:t>
            </a:r>
            <a:r>
              <a:rPr lang="en-US" dirty="0" smtClean="0"/>
              <a:t>— comes from burning fossil fuels and exhaling humans.</a:t>
            </a:r>
          </a:p>
          <a:p>
            <a:r>
              <a:rPr lang="en-US" b="1" dirty="0" smtClean="0"/>
              <a:t>Methane (CH</a:t>
            </a:r>
            <a:r>
              <a:rPr lang="en-US" b="1" baseline="-25000" dirty="0" smtClean="0"/>
              <a:t>4</a:t>
            </a:r>
            <a:r>
              <a:rPr lang="en-US" dirty="0" smtClean="0"/>
              <a:t>)— comes from landfills, burning oil and natural gas, and agriculture.</a:t>
            </a:r>
          </a:p>
          <a:p>
            <a:r>
              <a:rPr lang="en-US" b="1" dirty="0" smtClean="0"/>
              <a:t>Nitrous oxide (N</a:t>
            </a:r>
            <a:r>
              <a:rPr lang="en-US" b="1" baseline="-25000" dirty="0" smtClean="0"/>
              <a:t>2</a:t>
            </a:r>
            <a:r>
              <a:rPr lang="en-US" b="1" dirty="0" smtClean="0"/>
              <a:t>O)</a:t>
            </a:r>
            <a:r>
              <a:rPr lang="en-US" dirty="0" smtClean="0"/>
              <a:t>— comes from fertilizers, burning fossil fuels, and waste.</a:t>
            </a:r>
          </a:p>
          <a:p>
            <a:r>
              <a:rPr lang="en-US" b="1" dirty="0" smtClean="0"/>
              <a:t>Water vapor </a:t>
            </a:r>
            <a:r>
              <a:rPr lang="en-US" dirty="0" smtClean="0"/>
              <a:t>— comes from natural sources and is the most abundant.</a:t>
            </a:r>
            <a:endParaRPr lang="en-US" dirty="0"/>
          </a:p>
        </p:txBody>
      </p:sp>
      <p:pic>
        <p:nvPicPr>
          <p:cNvPr id="5" name="Picture 31" descr="smartgrid"/>
          <p:cNvPicPr>
            <a:picLocks noChangeAspect="1" noChangeArrowheads="1"/>
          </p:cNvPicPr>
          <p:nvPr/>
        </p:nvPicPr>
        <p:blipFill>
          <a:blip r:embed="rId3" r:link="rId4" cstate="screen"/>
          <a:stretch>
            <a:fillRect/>
          </a:stretch>
        </p:blipFill>
        <p:spPr bwMode="auto">
          <a:xfrm>
            <a:off x="6586198" y="277046"/>
            <a:ext cx="1828800" cy="18288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Slide Number Placeholder 5"/>
          <p:cNvSpPr>
            <a:spLocks noGrp="1"/>
          </p:cNvSpPr>
          <p:nvPr>
            <p:ph type="sldNum" sz="quarter" idx="11"/>
          </p:nvPr>
        </p:nvSpPr>
        <p:spPr/>
        <p:txBody>
          <a:bodyPr/>
          <a:lstStyle/>
          <a:p>
            <a:pPr>
              <a:defRPr/>
            </a:pPr>
            <a:fld id="{5465A750-1589-154E-AF8D-C56D998487AB}" type="slidenum">
              <a:rPr lang="en-US" smtClean="0"/>
              <a:pPr>
                <a:defRPr/>
              </a:pPr>
              <a:t>21</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t>Which energy sources will you use when you grow up?</a:t>
            </a:r>
            <a:endParaRPr lang="en-US" dirty="0">
              <a:cs typeface="ＭＳ Ｐゴシック" charset="-128"/>
            </a:endParaRPr>
          </a:p>
        </p:txBody>
      </p:sp>
      <p:sp>
        <p:nvSpPr>
          <p:cNvPr id="6" name="Content Placeholder 5"/>
          <p:cNvSpPr>
            <a:spLocks noGrp="1"/>
          </p:cNvSpPr>
          <p:nvPr>
            <p:ph idx="1"/>
          </p:nvPr>
        </p:nvSpPr>
        <p:spPr>
          <a:xfrm>
            <a:off x="457200" y="1744959"/>
            <a:ext cx="8229600" cy="4246263"/>
          </a:xfrm>
        </p:spPr>
        <p:txBody>
          <a:bodyPr/>
          <a:lstStyle/>
          <a:p>
            <a:pPr>
              <a:buNone/>
            </a:pPr>
            <a:r>
              <a:rPr lang="en-US" dirty="0" smtClean="0"/>
              <a:t>We will need to make some changes in our future energy sources and in how we use energy. </a:t>
            </a:r>
          </a:p>
          <a:p>
            <a:pPr>
              <a:buNone/>
            </a:pPr>
            <a:endParaRPr lang="en-US" sz="1200" dirty="0" smtClean="0"/>
          </a:p>
          <a:p>
            <a:pPr>
              <a:buNone/>
            </a:pPr>
            <a:r>
              <a:rPr lang="en-US" dirty="0" smtClean="0"/>
              <a:t>We’ll have to think about</a:t>
            </a:r>
          </a:p>
          <a:p>
            <a:r>
              <a:rPr lang="en-US" dirty="0" smtClean="0"/>
              <a:t>How available is each source, and where is it located? </a:t>
            </a:r>
          </a:p>
          <a:p>
            <a:r>
              <a:rPr lang="en-US" dirty="0" smtClean="0"/>
              <a:t>What is the cost of that source?</a:t>
            </a:r>
          </a:p>
          <a:p>
            <a:r>
              <a:rPr lang="en-US" dirty="0" smtClean="0"/>
              <a:t>What is the impact on the environment from using the energy resource?</a:t>
            </a:r>
          </a:p>
          <a:p>
            <a:r>
              <a:rPr lang="en-US" dirty="0" smtClean="0"/>
              <a:t>What is right for a location? </a:t>
            </a:r>
          </a:p>
          <a:p>
            <a:endParaRPr lang="en-US" dirty="0" smtClean="0"/>
          </a:p>
          <a:p>
            <a:pPr>
              <a:buNone/>
            </a:pPr>
            <a:endParaRPr lang="en-US" dirty="0" smtClean="0"/>
          </a:p>
          <a:p>
            <a:pPr>
              <a:buNone/>
            </a:pPr>
            <a:endParaRPr lang="en-US" dirty="0" smtClean="0"/>
          </a:p>
        </p:txBody>
      </p:sp>
      <p:pic>
        <p:nvPicPr>
          <p:cNvPr id="4" name="Picture 7"/>
          <p:cNvPicPr>
            <a:picLocks noChangeAspect="1" noChangeArrowheads="1"/>
          </p:cNvPicPr>
          <p:nvPr/>
        </p:nvPicPr>
        <p:blipFill>
          <a:blip r:embed="rId3" cstate="screen"/>
          <a:srcRect/>
          <a:stretch>
            <a:fillRect/>
          </a:stretch>
        </p:blipFill>
        <p:spPr bwMode="auto">
          <a:xfrm>
            <a:off x="566254" y="4386729"/>
            <a:ext cx="2399970" cy="1573867"/>
          </a:xfrm>
          <a:prstGeom prst="rect">
            <a:avLst/>
          </a:prstGeom>
          <a:noFill/>
          <a:ln w="9525">
            <a:noFill/>
            <a:miter lim="800000"/>
            <a:headEnd/>
            <a:tailEnd/>
          </a:ln>
        </p:spPr>
      </p:pic>
      <p:pic>
        <p:nvPicPr>
          <p:cNvPr id="5" name="Picture 4" descr="File:Chattahoochee.jpg">
            <a:hlinkClick r:id="rId4"/>
          </p:cNvPr>
          <p:cNvPicPr/>
          <p:nvPr/>
        </p:nvPicPr>
        <p:blipFill>
          <a:blip r:embed="rId5" cstate="screen"/>
          <a:srcRect/>
          <a:stretch>
            <a:fillRect/>
          </a:stretch>
        </p:blipFill>
        <p:spPr bwMode="auto">
          <a:xfrm>
            <a:off x="3496969" y="4375730"/>
            <a:ext cx="2150061" cy="159586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2"/>
          <p:cNvPicPr>
            <a:picLocks noChangeAspect="1" noChangeArrowheads="1"/>
          </p:cNvPicPr>
          <p:nvPr/>
        </p:nvPicPr>
        <p:blipFill>
          <a:blip r:embed="rId6" cstate="screen"/>
          <a:srcRect/>
          <a:stretch>
            <a:fillRect/>
          </a:stretch>
        </p:blipFill>
        <p:spPr bwMode="auto">
          <a:xfrm>
            <a:off x="6219831" y="4382110"/>
            <a:ext cx="1566173" cy="158310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Slide Number Placeholder 7"/>
          <p:cNvSpPr>
            <a:spLocks noGrp="1"/>
          </p:cNvSpPr>
          <p:nvPr>
            <p:ph type="sldNum" sz="quarter" idx="11"/>
          </p:nvPr>
        </p:nvSpPr>
        <p:spPr/>
        <p:txBody>
          <a:bodyPr/>
          <a:lstStyle/>
          <a:p>
            <a:pPr>
              <a:defRPr/>
            </a:pPr>
            <a:fld id="{5465A750-1589-154E-AF8D-C56D998487AB}" type="slidenum">
              <a:rPr lang="en-US" smtClean="0"/>
              <a:pPr>
                <a:defRPr/>
              </a:pPr>
              <a:t>22</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t>Summary: Fill in the blanks</a:t>
            </a:r>
            <a:endParaRPr lang="en-US" dirty="0">
              <a:cs typeface="ＭＳ Ｐゴシック" charset="-128"/>
            </a:endParaRPr>
          </a:p>
        </p:txBody>
      </p:sp>
      <p:sp>
        <p:nvSpPr>
          <p:cNvPr id="6" name="Content Placeholder 5"/>
          <p:cNvSpPr>
            <a:spLocks noGrp="1"/>
          </p:cNvSpPr>
          <p:nvPr>
            <p:ph idx="1"/>
          </p:nvPr>
        </p:nvSpPr>
        <p:spPr>
          <a:xfrm>
            <a:off x="435684" y="1681200"/>
            <a:ext cx="8321040" cy="4364598"/>
          </a:xfrm>
          <a:ln w="12700"/>
        </p:spPr>
        <p:txBody>
          <a:bodyPr/>
          <a:lstStyle/>
          <a:p>
            <a:pPr>
              <a:buNone/>
            </a:pPr>
            <a:endParaRPr lang="en-US" dirty="0" smtClean="0"/>
          </a:p>
          <a:p>
            <a:r>
              <a:rPr lang="en-US" dirty="0" smtClean="0"/>
              <a:t>Energy is the </a:t>
            </a:r>
            <a:r>
              <a:rPr lang="en-US" dirty="0" smtClean="0">
                <a:solidFill>
                  <a:schemeClr val="bg1"/>
                </a:solidFill>
              </a:rPr>
              <a:t>ability to do work  </a:t>
            </a:r>
            <a:r>
              <a:rPr lang="en-US" dirty="0" smtClean="0"/>
              <a:t>. </a:t>
            </a:r>
          </a:p>
          <a:p>
            <a:endParaRPr lang="en-US" dirty="0" smtClean="0"/>
          </a:p>
          <a:p>
            <a:r>
              <a:rPr lang="en-US" dirty="0" smtClean="0"/>
              <a:t>There are two basic states of energy – </a:t>
            </a:r>
            <a:r>
              <a:rPr lang="en-US" dirty="0" smtClean="0">
                <a:solidFill>
                  <a:schemeClr val="accent3"/>
                </a:solidFill>
              </a:rPr>
              <a:t>potential</a:t>
            </a:r>
            <a:r>
              <a:rPr lang="en-US" dirty="0" smtClean="0"/>
              <a:t> energy and </a:t>
            </a:r>
            <a:r>
              <a:rPr lang="en-US" dirty="0" smtClean="0">
                <a:solidFill>
                  <a:schemeClr val="accent3"/>
                </a:solidFill>
              </a:rPr>
              <a:t>kinetic</a:t>
            </a:r>
            <a:r>
              <a:rPr lang="en-US" dirty="0" smtClean="0"/>
              <a:t>    energy. </a:t>
            </a:r>
            <a:r>
              <a:rPr lang="en-US" dirty="0" smtClean="0">
                <a:solidFill>
                  <a:schemeClr val="accent3"/>
                </a:solidFill>
              </a:rPr>
              <a:t>Potential energy</a:t>
            </a:r>
            <a:r>
              <a:rPr lang="en-US" dirty="0" smtClean="0"/>
              <a:t> is stored energy. </a:t>
            </a:r>
            <a:r>
              <a:rPr lang="en-US" dirty="0" smtClean="0">
                <a:solidFill>
                  <a:schemeClr val="accent3"/>
                </a:solidFill>
              </a:rPr>
              <a:t>Kinetic energy </a:t>
            </a:r>
            <a:r>
              <a:rPr lang="en-US" dirty="0" smtClean="0"/>
              <a:t>is energy in motion. </a:t>
            </a:r>
          </a:p>
          <a:p>
            <a:endParaRPr lang="en-US" dirty="0" smtClean="0"/>
          </a:p>
          <a:p>
            <a:r>
              <a:rPr lang="en-US" dirty="0" smtClean="0"/>
              <a:t>There are many forms of potential and kinetic energy, including </a:t>
            </a:r>
            <a:r>
              <a:rPr lang="en-US" dirty="0" smtClean="0">
                <a:solidFill>
                  <a:schemeClr val="accent3"/>
                </a:solidFill>
              </a:rPr>
              <a:t>mechanical, chemical, thermal, electrical, radiant, nuclear, and the energy of gravity</a:t>
            </a:r>
            <a:r>
              <a:rPr lang="en-US" dirty="0" smtClean="0"/>
              <a:t>. </a:t>
            </a:r>
          </a:p>
          <a:p>
            <a:endParaRPr lang="en-US" dirty="0" smtClean="0"/>
          </a:p>
          <a:p>
            <a:r>
              <a:rPr lang="en-US" dirty="0" smtClean="0"/>
              <a:t>The five primary sources we use today are </a:t>
            </a:r>
            <a:r>
              <a:rPr lang="en-US" dirty="0" smtClean="0">
                <a:solidFill>
                  <a:schemeClr val="bg1"/>
                </a:solidFill>
              </a:rPr>
              <a:t>fossil fuel energy, nuclear energy, geothermal energy, solar energy, and </a:t>
            </a:r>
            <a:r>
              <a:rPr lang="en-US" dirty="0" err="1" smtClean="0">
                <a:solidFill>
                  <a:schemeClr val="bg1"/>
                </a:solidFill>
              </a:rPr>
              <a:t>tidall</a:t>
            </a:r>
            <a:r>
              <a:rPr lang="en-US" dirty="0" smtClean="0">
                <a:solidFill>
                  <a:schemeClr val="bg1"/>
                </a:solidFill>
              </a:rPr>
              <a:t> </a:t>
            </a:r>
            <a:r>
              <a:rPr lang="en-US" dirty="0" smtClean="0"/>
              <a:t>energy. All these can be used to make </a:t>
            </a:r>
            <a:r>
              <a:rPr lang="en-US" dirty="0" smtClean="0">
                <a:solidFill>
                  <a:schemeClr val="accent3"/>
                </a:solidFill>
              </a:rPr>
              <a:t>electricity</a:t>
            </a:r>
            <a:r>
              <a:rPr lang="en-US" dirty="0" smtClean="0"/>
              <a:t>, a </a:t>
            </a:r>
            <a:r>
              <a:rPr lang="en-US" dirty="0" smtClean="0">
                <a:solidFill>
                  <a:schemeClr val="accent3"/>
                </a:solidFill>
              </a:rPr>
              <a:t>secondary </a:t>
            </a:r>
            <a:r>
              <a:rPr lang="en-US" dirty="0" smtClean="0"/>
              <a:t>source of energy.</a:t>
            </a:r>
          </a:p>
          <a:p>
            <a:endParaRPr lang="en-US" dirty="0" smtClean="0"/>
          </a:p>
          <a:p>
            <a:r>
              <a:rPr lang="en-US" dirty="0" smtClean="0"/>
              <a:t>Energy sources can be divided into renewable and </a:t>
            </a:r>
            <a:r>
              <a:rPr lang="en-US" dirty="0" smtClean="0">
                <a:solidFill>
                  <a:schemeClr val="accent3"/>
                </a:solidFill>
              </a:rPr>
              <a:t>nonrenewable </a:t>
            </a:r>
            <a:r>
              <a:rPr lang="en-US" dirty="0" smtClean="0"/>
              <a:t>sources. </a:t>
            </a:r>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23</a:t>
            </a:fld>
            <a:endParaRPr lang="en-US" sz="1200" dirty="0">
              <a:solidFill>
                <a:schemeClr val="tx1"/>
              </a:solidFill>
            </a:endParaRPr>
          </a:p>
        </p:txBody>
      </p:sp>
      <p:cxnSp>
        <p:nvCxnSpPr>
          <p:cNvPr id="10" name="Straight Connector 9"/>
          <p:cNvCxnSpPr/>
          <p:nvPr/>
        </p:nvCxnSpPr>
        <p:spPr bwMode="auto">
          <a:xfrm>
            <a:off x="2060620" y="2266683"/>
            <a:ext cx="169357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4557713" y="2923505"/>
            <a:ext cx="8900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V="1">
            <a:off x="6753681" y="2926080"/>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693313" y="3230452"/>
            <a:ext cx="15544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5831985" y="5999410"/>
            <a:ext cx="1371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flipV="1">
            <a:off x="2522113" y="5318975"/>
            <a:ext cx="1083972" cy="107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247104" y="5329708"/>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5046372" y="4788796"/>
            <a:ext cx="33832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7094113" y="3835759"/>
            <a:ext cx="1371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731949" y="4157730"/>
            <a:ext cx="69494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4034118" y="3154252"/>
            <a:ext cx="14177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731949" y="5048772"/>
            <a:ext cx="401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457200" y="1709738"/>
            <a:ext cx="8229600" cy="4400606"/>
          </a:xfrm>
        </p:spPr>
        <p:style>
          <a:lnRef idx="2">
            <a:schemeClr val="accent3"/>
          </a:lnRef>
          <a:fillRef idx="1">
            <a:schemeClr val="lt1"/>
          </a:fillRef>
          <a:effectRef idx="0">
            <a:schemeClr val="accent3"/>
          </a:effectRef>
          <a:fontRef idx="minor">
            <a:schemeClr val="dk1"/>
          </a:fontRef>
        </p:style>
        <p:txBody>
          <a:bodyPr/>
          <a:lstStyle/>
          <a:p>
            <a:r>
              <a:rPr lang="en-US" dirty="0" smtClean="0">
                <a:solidFill>
                  <a:schemeClr val="accent3"/>
                </a:solidFill>
              </a:rPr>
              <a:t>Non-renewable</a:t>
            </a:r>
            <a:r>
              <a:rPr lang="en-US" dirty="0" smtClean="0"/>
              <a:t> sources cannot be replaced. Renewable sources can be replaced.</a:t>
            </a:r>
          </a:p>
          <a:p>
            <a:endParaRPr lang="en-US" dirty="0" smtClean="0"/>
          </a:p>
          <a:p>
            <a:r>
              <a:rPr lang="en-US" dirty="0" smtClean="0"/>
              <a:t>We can </a:t>
            </a:r>
            <a:r>
              <a:rPr lang="en-US" dirty="0" smtClean="0">
                <a:solidFill>
                  <a:schemeClr val="accent3"/>
                </a:solidFill>
              </a:rPr>
              <a:t>convert</a:t>
            </a:r>
            <a:r>
              <a:rPr lang="en-US" dirty="0" smtClean="0"/>
              <a:t> energy from one form to another, but we cannot create or destroy energy. </a:t>
            </a:r>
          </a:p>
          <a:p>
            <a:endParaRPr lang="en-US" dirty="0" smtClean="0"/>
          </a:p>
          <a:p>
            <a:r>
              <a:rPr lang="en-US" dirty="0" smtClean="0"/>
              <a:t>Saving energy is called </a:t>
            </a:r>
            <a:r>
              <a:rPr lang="en-US" dirty="0" smtClean="0">
                <a:solidFill>
                  <a:schemeClr val="accent3"/>
                </a:solidFill>
              </a:rPr>
              <a:t>conservation</a:t>
            </a:r>
            <a:r>
              <a:rPr lang="en-US" dirty="0" smtClean="0"/>
              <a:t>. Although conservation is not an energy source, we can use it to extend the </a:t>
            </a:r>
            <a:r>
              <a:rPr lang="en-US" dirty="0" smtClean="0">
                <a:solidFill>
                  <a:schemeClr val="bg1"/>
                </a:solidFill>
              </a:rPr>
              <a:t>time</a:t>
            </a:r>
            <a:r>
              <a:rPr lang="en-US" dirty="0" smtClean="0"/>
              <a:t> non-renewable sources will be available. </a:t>
            </a:r>
          </a:p>
          <a:p>
            <a:endParaRPr lang="en-US" dirty="0" smtClean="0"/>
          </a:p>
          <a:p>
            <a:r>
              <a:rPr lang="en-US" dirty="0" smtClean="0"/>
              <a:t>There are environmental impacts from use of all energy sources. Name 3.</a:t>
            </a:r>
          </a:p>
          <a:p>
            <a:pPr marL="0" indent="0">
              <a:buNone/>
            </a:pPr>
            <a:r>
              <a:rPr lang="en-US" dirty="0" smtClean="0"/>
              <a:t>    </a:t>
            </a:r>
            <a:r>
              <a:rPr lang="en-US" dirty="0" smtClean="0">
                <a:solidFill>
                  <a:schemeClr val="bg1"/>
                </a:solidFill>
              </a:rPr>
              <a:t>climate change      wastes                   water contamination   cutting forests</a:t>
            </a:r>
            <a:endParaRPr lang="en-US" dirty="0">
              <a:solidFill>
                <a:schemeClr val="bg1"/>
              </a:solidFill>
            </a:endParaRPr>
          </a:p>
          <a:p>
            <a:endParaRPr lang="en-US" dirty="0" smtClean="0"/>
          </a:p>
          <a:p>
            <a:r>
              <a:rPr lang="en-US" dirty="0"/>
              <a:t>Meeting </a:t>
            </a:r>
            <a:r>
              <a:rPr lang="en-US" dirty="0" smtClean="0"/>
              <a:t>energy </a:t>
            </a:r>
            <a:r>
              <a:rPr lang="en-US" dirty="0"/>
              <a:t>needs during your lifetime </a:t>
            </a:r>
            <a:r>
              <a:rPr lang="en-US" dirty="0" smtClean="0"/>
              <a:t>may be </a:t>
            </a:r>
            <a:r>
              <a:rPr lang="en-US" dirty="0">
                <a:solidFill>
                  <a:schemeClr val="bg1"/>
                </a:solidFill>
              </a:rPr>
              <a:t>different </a:t>
            </a:r>
            <a:r>
              <a:rPr lang="en-US" dirty="0" smtClean="0">
                <a:solidFill>
                  <a:schemeClr val="bg1"/>
                </a:solidFill>
              </a:rPr>
              <a:t>  </a:t>
            </a:r>
            <a:r>
              <a:rPr lang="en-US" dirty="0" smtClean="0"/>
              <a:t>than </a:t>
            </a:r>
            <a:r>
              <a:rPr lang="en-US" dirty="0"/>
              <a:t>in the past.</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24</a:t>
            </a:fld>
            <a:endParaRPr lang="en-US" sz="1200" dirty="0">
              <a:solidFill>
                <a:schemeClr val="tx1"/>
              </a:solidFill>
            </a:endParaRPr>
          </a:p>
        </p:txBody>
      </p:sp>
      <p:cxnSp>
        <p:nvCxnSpPr>
          <p:cNvPr id="5" name="Straight Connector 4"/>
          <p:cNvCxnSpPr/>
          <p:nvPr/>
        </p:nvCxnSpPr>
        <p:spPr bwMode="auto">
          <a:xfrm>
            <a:off x="656823" y="1957590"/>
            <a:ext cx="15544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93950" y="2897748"/>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003233" y="3812148"/>
            <a:ext cx="12801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230590" y="4101163"/>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70990" y="5384633"/>
            <a:ext cx="1540313" cy="5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514910" y="5371753"/>
            <a:ext cx="120503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4459190" y="5385200"/>
            <a:ext cx="20491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5768039" y="6021694"/>
            <a:ext cx="90170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Advanced Student Assignment</a:t>
            </a:r>
            <a:br>
              <a:rPr lang="en-US" dirty="0" smtClean="0">
                <a:solidFill>
                  <a:srgbClr val="FFC000"/>
                </a:solidFill>
              </a:rPr>
            </a:br>
            <a:endParaRPr lang="en-US" dirty="0"/>
          </a:p>
        </p:txBody>
      </p:sp>
      <p:sp>
        <p:nvSpPr>
          <p:cNvPr id="3" name="Content Placeholder 2"/>
          <p:cNvSpPr>
            <a:spLocks noGrp="1"/>
          </p:cNvSpPr>
          <p:nvPr>
            <p:ph idx="1"/>
          </p:nvPr>
        </p:nvSpPr>
        <p:spPr>
          <a:xfrm>
            <a:off x="457200" y="1709737"/>
            <a:ext cx="8229600" cy="4249999"/>
          </a:xfrm>
        </p:spPr>
        <p:txBody>
          <a:bodyPr/>
          <a:lstStyle/>
          <a:p>
            <a:pPr>
              <a:buNone/>
            </a:pPr>
            <a:endParaRPr lang="en-US" b="1" dirty="0" smtClean="0"/>
          </a:p>
          <a:p>
            <a:pPr>
              <a:buNone/>
            </a:pPr>
            <a:r>
              <a:rPr lang="en-US" b="1" dirty="0" smtClean="0"/>
              <a:t>Design an imaginary city.</a:t>
            </a:r>
          </a:p>
          <a:p>
            <a:r>
              <a:rPr lang="en-US" dirty="0" smtClean="0"/>
              <a:t>Give your city a name, a location, and a primary energy source.</a:t>
            </a:r>
          </a:p>
          <a:p>
            <a:endParaRPr lang="en-US" dirty="0" smtClean="0"/>
          </a:p>
          <a:p>
            <a:r>
              <a:rPr lang="en-US" dirty="0" smtClean="0"/>
              <a:t>Answer these questions: </a:t>
            </a:r>
          </a:p>
          <a:p>
            <a:pPr lvl="1"/>
            <a:r>
              <a:rPr lang="en-US" dirty="0" smtClean="0"/>
              <a:t>Why is that source perfect for your location?</a:t>
            </a:r>
          </a:p>
          <a:p>
            <a:pPr lvl="1"/>
            <a:r>
              <a:rPr lang="en-US" dirty="0" smtClean="0"/>
              <a:t>What cost savings does it offer newcomers?</a:t>
            </a:r>
          </a:p>
          <a:p>
            <a:pPr lvl="1"/>
            <a:r>
              <a:rPr lang="en-US" dirty="0" smtClean="0"/>
              <a:t>What impact on the environment does it have? </a:t>
            </a:r>
          </a:p>
          <a:p>
            <a:pPr lvl="1"/>
            <a:endParaRPr lang="en-US" dirty="0" smtClean="0"/>
          </a:p>
          <a:p>
            <a:r>
              <a:rPr lang="en-US" dirty="0" smtClean="0"/>
              <a:t>Create a bill board for visitors to read. Tell them what they need to know about your city’s energy source.</a:t>
            </a:r>
          </a:p>
          <a:p>
            <a:pPr lvl="1"/>
            <a:endParaRPr lang="en-US" b="1" dirty="0" smtClean="0"/>
          </a:p>
          <a:p>
            <a:endParaRPr lang="en-US" dirty="0"/>
          </a:p>
        </p:txBody>
      </p:sp>
      <p:pic>
        <p:nvPicPr>
          <p:cNvPr id="1027" name="Picture 3"/>
          <p:cNvPicPr>
            <a:picLocks noChangeAspect="1" noChangeArrowheads="1"/>
          </p:cNvPicPr>
          <p:nvPr/>
        </p:nvPicPr>
        <p:blipFill>
          <a:blip r:embed="rId3" cstate="screen"/>
          <a:srcRect/>
          <a:stretch>
            <a:fillRect/>
          </a:stretch>
        </p:blipFill>
        <p:spPr bwMode="auto">
          <a:xfrm>
            <a:off x="6507928" y="354612"/>
            <a:ext cx="1996340" cy="183385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Slide Number Placeholder 8"/>
          <p:cNvSpPr>
            <a:spLocks noGrp="1"/>
          </p:cNvSpPr>
          <p:nvPr>
            <p:ph type="sldNum" sz="quarter" idx="11"/>
          </p:nvPr>
        </p:nvSpPr>
        <p:spPr/>
        <p:txBody>
          <a:bodyPr/>
          <a:lstStyle/>
          <a:p>
            <a:pPr>
              <a:defRPr/>
            </a:pPr>
            <a:fld id="{5465A750-1589-154E-AF8D-C56D998487AB}" type="slidenum">
              <a:rPr lang="en-US" smtClean="0"/>
              <a:pPr>
                <a:defRPr/>
              </a:pPr>
              <a:t>25</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558800" y="1709737"/>
            <a:ext cx="8229600" cy="4318083"/>
          </a:xfrm>
        </p:spPr>
        <p:txBody>
          <a:bodyPr/>
          <a:lstStyle/>
          <a:p>
            <a:pPr marL="173736" marR="0">
              <a:lnSpc>
                <a:spcPct val="115000"/>
              </a:lnSpc>
              <a:spcBef>
                <a:spcPts val="0"/>
              </a:spcBef>
              <a:spcAft>
                <a:spcPts val="1000"/>
              </a:spcAft>
            </a:pPr>
            <a:r>
              <a:rPr lang="en-US" b="1" dirty="0" smtClean="0">
                <a:latin typeface="+mj-lt"/>
                <a:ea typeface="Times New Roman"/>
                <a:cs typeface="Times New Roman"/>
              </a:rPr>
              <a:t>biodiesel</a:t>
            </a:r>
            <a:r>
              <a:rPr lang="en-US" dirty="0" smtClean="0">
                <a:latin typeface="+mj-lt"/>
                <a:ea typeface="Times New Roman"/>
                <a:cs typeface="Times New Roman"/>
              </a:rPr>
              <a:t> – a type of fuel made by processing vegetable oils and other fats; used either in pure form or as an additive to petroleum-based diesel fuel</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biofuel</a:t>
            </a:r>
            <a:r>
              <a:rPr lang="en-US" dirty="0" smtClean="0">
                <a:latin typeface="+mj-lt"/>
                <a:ea typeface="Times New Roman"/>
                <a:cs typeface="Times New Roman"/>
              </a:rPr>
              <a:t> – a type of fuel made from plant material or animal waste; examples include </a:t>
            </a:r>
            <a:r>
              <a:rPr lang="en-US" dirty="0" err="1" smtClean="0">
                <a:latin typeface="+mj-lt"/>
                <a:ea typeface="Times New Roman"/>
                <a:cs typeface="Times New Roman"/>
              </a:rPr>
              <a:t>bioethanol</a:t>
            </a:r>
            <a:r>
              <a:rPr lang="en-US" dirty="0" smtClean="0">
                <a:latin typeface="+mj-lt"/>
                <a:ea typeface="Times New Roman"/>
                <a:cs typeface="Times New Roman"/>
              </a:rPr>
              <a:t>, alcohol, or biodiesel; used mostly for transportation</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biomass</a:t>
            </a:r>
            <a:r>
              <a:rPr lang="en-US" dirty="0" smtClean="0">
                <a:latin typeface="+mj-lt"/>
                <a:ea typeface="Times New Roman"/>
                <a:cs typeface="Times New Roman"/>
              </a:rPr>
              <a:t> – plant material and animal waste used as fuel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carbon dioxide (CO</a:t>
            </a:r>
            <a:r>
              <a:rPr lang="en-US" b="1" baseline="-25000" dirty="0" smtClean="0">
                <a:latin typeface="+mj-lt"/>
                <a:ea typeface="Times New Roman"/>
                <a:cs typeface="Times New Roman"/>
              </a:rPr>
              <a:t>2</a:t>
            </a:r>
            <a:r>
              <a:rPr lang="en-US" b="1" dirty="0" smtClean="0">
                <a:latin typeface="+mj-lt"/>
                <a:ea typeface="Times New Roman"/>
                <a:cs typeface="Times New Roman"/>
              </a:rPr>
              <a:t>)</a:t>
            </a:r>
            <a:r>
              <a:rPr lang="en-US" dirty="0" smtClean="0">
                <a:latin typeface="+mj-lt"/>
                <a:ea typeface="Times New Roman"/>
                <a:cs typeface="Times New Roman"/>
              </a:rPr>
              <a:t> – a greenhouse gas emitted from fossil fuel power plants and from burning biomass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chemical energy</a:t>
            </a:r>
            <a:r>
              <a:rPr lang="en-US" dirty="0" smtClean="0">
                <a:latin typeface="+mj-lt"/>
                <a:ea typeface="Times New Roman"/>
                <a:cs typeface="Times New Roman"/>
              </a:rPr>
              <a:t> – the energy released when the chemical makeup of atoms and molecules of a material changes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climate</a:t>
            </a:r>
            <a:r>
              <a:rPr lang="en-US" dirty="0" smtClean="0">
                <a:latin typeface="+mj-lt"/>
                <a:ea typeface="Times New Roman"/>
                <a:cs typeface="Times New Roman"/>
              </a:rPr>
              <a:t> – the average weather (temperature, precipitation, wind, etc.) for a particular region and time of year, usually figured for decades  </a:t>
            </a:r>
            <a:endParaRPr lang="en-US" sz="1600" dirty="0" smtClean="0">
              <a:latin typeface="+mj-lt"/>
              <a:ea typeface="Times New Roman"/>
              <a:cs typeface="Times New Roman"/>
            </a:endParaRPr>
          </a:p>
          <a:p>
            <a:pPr marL="168275" indent="-168275">
              <a:spcAft>
                <a:spcPts val="400"/>
              </a:spcAft>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26</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8"/>
            <a:ext cx="8229600" cy="4465594"/>
          </a:xfrm>
        </p:spPr>
        <p:txBody>
          <a:bodyPr/>
          <a:lstStyle/>
          <a:p>
            <a:pPr marL="173736" marR="0">
              <a:lnSpc>
                <a:spcPct val="114000"/>
              </a:lnSpc>
              <a:spcBef>
                <a:spcPts val="0"/>
              </a:spcBef>
              <a:spcAft>
                <a:spcPts val="1000"/>
              </a:spcAft>
            </a:pPr>
            <a:r>
              <a:rPr lang="en-US" b="1" dirty="0" smtClean="0">
                <a:ea typeface="Times New Roman"/>
                <a:cs typeface="Times New Roman"/>
              </a:rPr>
              <a:t>climate change</a:t>
            </a:r>
            <a:r>
              <a:rPr lang="en-US" dirty="0" smtClean="0">
                <a:ea typeface="Times New Roman"/>
                <a:cs typeface="Times New Roman"/>
              </a:rPr>
              <a:t> – any significant change in measures of climate (temperature, precipitation, wind) that lasts for decades or more</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conservation</a:t>
            </a:r>
            <a:r>
              <a:rPr lang="en-US" dirty="0" smtClean="0">
                <a:ea typeface="Times New Roman"/>
                <a:cs typeface="Times New Roman"/>
              </a:rPr>
              <a:t> – saving or preserving something </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efficient</a:t>
            </a:r>
            <a:r>
              <a:rPr lang="en-US" dirty="0" smtClean="0">
                <a:ea typeface="Times New Roman"/>
                <a:cs typeface="Times New Roman"/>
              </a:rPr>
              <a:t> – producing a desired effect, especially in producing the effect without waste  </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electrical energy</a:t>
            </a:r>
            <a:r>
              <a:rPr lang="en-US" dirty="0" smtClean="0">
                <a:ea typeface="Times New Roman"/>
                <a:cs typeface="Times New Roman"/>
              </a:rPr>
              <a:t> – the flow of tiny, negatively charged particles called electrons, usually through a wire </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energy</a:t>
            </a:r>
            <a:r>
              <a:rPr lang="en-US" dirty="0" smtClean="0">
                <a:ea typeface="Times New Roman"/>
                <a:cs typeface="Times New Roman"/>
              </a:rPr>
              <a:t> – the ability to do work </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energy from gravity</a:t>
            </a:r>
            <a:r>
              <a:rPr lang="en-US" dirty="0" smtClean="0">
                <a:ea typeface="Times New Roman"/>
                <a:cs typeface="Times New Roman"/>
              </a:rPr>
              <a:t> – the energy of position or place </a:t>
            </a:r>
            <a:endParaRPr lang="en-US" sz="1600" dirty="0" smtClean="0">
              <a:ea typeface="Times New Roman"/>
              <a:cs typeface="Times New Roman"/>
            </a:endParaRPr>
          </a:p>
          <a:p>
            <a:pPr marL="173736">
              <a:lnSpc>
                <a:spcPct val="114000"/>
              </a:lnSpc>
              <a:spcAft>
                <a:spcPts val="1000"/>
              </a:spcAft>
            </a:pPr>
            <a:r>
              <a:rPr lang="en-US" b="1" dirty="0" smtClean="0">
                <a:ea typeface="Times New Roman"/>
              </a:rPr>
              <a:t>ethanol</a:t>
            </a:r>
            <a:r>
              <a:rPr lang="en-US" dirty="0" smtClean="0">
                <a:ea typeface="Times New Roman"/>
              </a:rPr>
              <a:t> – an alcohol fuel made mainly from grain, such as corn</a:t>
            </a:r>
          </a:p>
          <a:p>
            <a:pPr marL="173736">
              <a:lnSpc>
                <a:spcPct val="114000"/>
              </a:lnSpc>
              <a:spcAft>
                <a:spcPts val="1000"/>
              </a:spcAft>
            </a:pPr>
            <a:r>
              <a:rPr lang="en-US" b="1" dirty="0" smtClean="0">
                <a:ea typeface="Times New Roman"/>
                <a:cs typeface="Times New Roman"/>
              </a:rPr>
              <a:t>exports</a:t>
            </a:r>
            <a:r>
              <a:rPr lang="en-US" dirty="0" smtClean="0">
                <a:ea typeface="Times New Roman"/>
                <a:cs typeface="Times New Roman"/>
              </a:rPr>
              <a:t> – products we make and sell to other countries </a:t>
            </a:r>
            <a:endParaRPr lang="en-US" sz="1600" dirty="0" smtClean="0">
              <a:ea typeface="Times New Roman"/>
              <a:cs typeface="Times New Roman"/>
            </a:endParaRPr>
          </a:p>
          <a:p>
            <a:pPr marL="173736">
              <a:lnSpc>
                <a:spcPct val="114000"/>
              </a:lnSpc>
              <a:spcAft>
                <a:spcPts val="1000"/>
              </a:spcAft>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27</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7"/>
            <a:ext cx="8229600" cy="4550385"/>
          </a:xfrm>
        </p:spPr>
        <p:txBody>
          <a:bodyPr/>
          <a:lstStyle/>
          <a:p>
            <a:pPr marL="173736" marR="0">
              <a:lnSpc>
                <a:spcPct val="114000"/>
              </a:lnSpc>
              <a:spcBef>
                <a:spcPts val="0"/>
              </a:spcBef>
              <a:spcAft>
                <a:spcPts val="1000"/>
              </a:spcAft>
            </a:pPr>
            <a:r>
              <a:rPr lang="en-US" b="1" dirty="0" smtClean="0">
                <a:ea typeface="Times New Roman"/>
                <a:cs typeface="Times New Roman"/>
              </a:rPr>
              <a:t>fossil fuel</a:t>
            </a:r>
            <a:r>
              <a:rPr lang="en-US" dirty="0" smtClean="0">
                <a:ea typeface="Times New Roman"/>
                <a:cs typeface="Times New Roman"/>
              </a:rPr>
              <a:t> – a natural fuel formed in the geological past from the remains of living organisms; examples are coal, oil, or natural gas</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geothermal energy</a:t>
            </a:r>
            <a:r>
              <a:rPr lang="en-US" dirty="0" smtClean="0">
                <a:ea typeface="Times New Roman"/>
                <a:cs typeface="Times New Roman"/>
              </a:rPr>
              <a:t> – energy from using the heat of the Earth’s interior </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global warming</a:t>
            </a:r>
            <a:r>
              <a:rPr lang="en-US" dirty="0" smtClean="0">
                <a:ea typeface="Times New Roman"/>
                <a:cs typeface="Times New Roman"/>
              </a:rPr>
              <a:t> - a</a:t>
            </a:r>
            <a:r>
              <a:rPr lang="en-US" dirty="0" smtClean="0">
                <a:solidFill>
                  <a:srgbClr val="000000"/>
                </a:solidFill>
                <a:ea typeface="Times New Roman"/>
                <a:cs typeface="Times New Roman"/>
              </a:rPr>
              <a:t>n average increase in the temperature of the Earth’s atmosphere and gradual changes in global climate patterns; higher average temperatures do not necessarily mean there will be warmer weather at any particular place on Earth  </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greenhouse effect</a:t>
            </a:r>
            <a:r>
              <a:rPr lang="en-US" dirty="0" smtClean="0">
                <a:ea typeface="Times New Roman"/>
                <a:cs typeface="Times New Roman"/>
              </a:rPr>
              <a:t> – </a:t>
            </a:r>
            <a:r>
              <a:rPr lang="en-US" dirty="0" smtClean="0">
                <a:solidFill>
                  <a:srgbClr val="000000"/>
                </a:solidFill>
                <a:ea typeface="Times New Roman"/>
                <a:cs typeface="Times New Roman"/>
              </a:rPr>
              <a:t>the situation whereby the Earth's atmosphere traps heat because of the presence in the atmosphere of gases that allow incoming sunlight to pass through but absorb heat radiated back from the Earth's surface </a:t>
            </a:r>
            <a:endParaRPr lang="en-US" sz="1600" dirty="0" smtClean="0">
              <a:ea typeface="Times New Roman"/>
              <a:cs typeface="Times New Roman"/>
            </a:endParaRPr>
          </a:p>
          <a:p>
            <a:pPr marL="173736" marR="0">
              <a:lnSpc>
                <a:spcPct val="114000"/>
              </a:lnSpc>
              <a:spcBef>
                <a:spcPts val="0"/>
              </a:spcBef>
              <a:spcAft>
                <a:spcPts val="1000"/>
              </a:spcAft>
            </a:pPr>
            <a:r>
              <a:rPr lang="en-US" b="1" dirty="0" smtClean="0">
                <a:ea typeface="Times New Roman"/>
                <a:cs typeface="Times New Roman"/>
              </a:rPr>
              <a:t>greenhouse gas</a:t>
            </a:r>
            <a:r>
              <a:rPr lang="en-US" dirty="0" smtClean="0">
                <a:ea typeface="Times New Roman"/>
                <a:cs typeface="Times New Roman"/>
              </a:rPr>
              <a:t> – </a:t>
            </a:r>
            <a:r>
              <a:rPr lang="en-US" dirty="0" smtClean="0">
                <a:solidFill>
                  <a:srgbClr val="000000"/>
                </a:solidFill>
                <a:ea typeface="Times New Roman"/>
                <a:cs typeface="Times New Roman"/>
              </a:rPr>
              <a:t>any gas that absorbs infrared radiation in the atmosphere and traps heat in the atmosphere. Greenhouse gases include water vapor, carbon dioxide (CO2), methane (CH4), and nitrous oxide (N2O).</a:t>
            </a:r>
            <a:endParaRPr lang="en-US" sz="1600" dirty="0" smtClean="0">
              <a:ea typeface="Times New Roman"/>
              <a:cs typeface="Times New Roman"/>
            </a:endParaRP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28</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7"/>
            <a:ext cx="8229600" cy="4526939"/>
          </a:xfrm>
        </p:spPr>
        <p:txBody>
          <a:bodyPr/>
          <a:lstStyle/>
          <a:p>
            <a:pPr marL="173736" marR="0">
              <a:lnSpc>
                <a:spcPct val="115000"/>
              </a:lnSpc>
              <a:spcBef>
                <a:spcPts val="0"/>
              </a:spcBef>
              <a:spcAft>
                <a:spcPts val="1000"/>
              </a:spcAft>
            </a:pPr>
            <a:r>
              <a:rPr lang="en-US" b="1" dirty="0" smtClean="0">
                <a:latin typeface="+mj-lt"/>
                <a:ea typeface="Times New Roman"/>
                <a:cs typeface="Times New Roman"/>
              </a:rPr>
              <a:t>hydropower</a:t>
            </a:r>
            <a:r>
              <a:rPr lang="en-US" dirty="0" smtClean="0">
                <a:latin typeface="+mj-lt"/>
                <a:ea typeface="Times New Roman"/>
                <a:cs typeface="Times New Roman"/>
              </a:rPr>
              <a:t> – electric power made by water falling at a dam or moving water in a river or the ocean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inefficient </a:t>
            </a:r>
            <a:r>
              <a:rPr lang="en-US" dirty="0" smtClean="0">
                <a:latin typeface="+mj-lt"/>
                <a:ea typeface="Times New Roman"/>
                <a:cs typeface="Times New Roman"/>
              </a:rPr>
              <a:t>– wasteful of time or energy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imports</a:t>
            </a:r>
            <a:r>
              <a:rPr lang="en-US" dirty="0" smtClean="0">
                <a:latin typeface="+mj-lt"/>
                <a:ea typeface="Times New Roman"/>
                <a:cs typeface="Times New Roman"/>
              </a:rPr>
              <a:t> – products we buy from other countries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intermittent </a:t>
            </a:r>
            <a:r>
              <a:rPr lang="en-US" dirty="0" smtClean="0">
                <a:latin typeface="+mj-lt"/>
                <a:ea typeface="Times New Roman"/>
                <a:cs typeface="Times New Roman"/>
              </a:rPr>
              <a:t>– not continuous; stopping and starting at intervals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kinetic energy</a:t>
            </a:r>
            <a:r>
              <a:rPr lang="en-US" dirty="0" smtClean="0">
                <a:latin typeface="+mj-lt"/>
                <a:ea typeface="Times New Roman"/>
                <a:cs typeface="Times New Roman"/>
              </a:rPr>
              <a:t> – energy in action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mechanical energy</a:t>
            </a:r>
            <a:r>
              <a:rPr lang="en-US" dirty="0" smtClean="0">
                <a:latin typeface="+mj-lt"/>
                <a:ea typeface="Times New Roman"/>
                <a:cs typeface="Times New Roman"/>
              </a:rPr>
              <a:t> – the energy that moves objects by applying a force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methane (CH</a:t>
            </a:r>
            <a:r>
              <a:rPr lang="en-US" b="1" baseline="-25000" dirty="0" smtClean="0">
                <a:latin typeface="+mj-lt"/>
                <a:ea typeface="Times New Roman"/>
                <a:cs typeface="Times New Roman"/>
              </a:rPr>
              <a:t>4</a:t>
            </a:r>
            <a:r>
              <a:rPr lang="en-US" b="1" dirty="0" smtClean="0">
                <a:latin typeface="+mj-lt"/>
                <a:ea typeface="Times New Roman"/>
                <a:cs typeface="Times New Roman"/>
              </a:rPr>
              <a:t>)</a:t>
            </a:r>
            <a:r>
              <a:rPr lang="en-US" dirty="0" smtClean="0">
                <a:latin typeface="+mj-lt"/>
                <a:ea typeface="Times New Roman"/>
                <a:cs typeface="Times New Roman"/>
              </a:rPr>
              <a:t> – a greenhouse gas that comes from landfills, coal mines, oil and natural gas operations, and from agriculture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nitrous oxide (N</a:t>
            </a:r>
            <a:r>
              <a:rPr lang="en-US" b="1" baseline="-25000" dirty="0" smtClean="0">
                <a:latin typeface="+mj-lt"/>
                <a:ea typeface="Times New Roman"/>
                <a:cs typeface="Times New Roman"/>
              </a:rPr>
              <a:t>2</a:t>
            </a:r>
            <a:r>
              <a:rPr lang="en-US" b="1" dirty="0" smtClean="0">
                <a:latin typeface="+mj-lt"/>
                <a:ea typeface="Times New Roman"/>
                <a:cs typeface="Times New Roman"/>
              </a:rPr>
              <a:t>O)</a:t>
            </a:r>
            <a:r>
              <a:rPr lang="en-US" dirty="0" smtClean="0">
                <a:latin typeface="+mj-lt"/>
                <a:ea typeface="Times New Roman"/>
                <a:cs typeface="Times New Roman"/>
              </a:rPr>
              <a:t> – a greenhouse gas that comes from the use of nitrogen fertilizers and from burning fossil fuels </a:t>
            </a:r>
            <a:endParaRPr lang="en-US" sz="1600" dirty="0" smtClean="0">
              <a:latin typeface="+mj-lt"/>
              <a:ea typeface="Times New Roman"/>
              <a:cs typeface="Times New Roman"/>
            </a:endParaRP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29</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What is ENERGY?</a:t>
            </a:r>
            <a:endParaRPr lang="en-US" dirty="0">
              <a:cs typeface="ＭＳ Ｐゴシック" charset="-128"/>
            </a:endParaRPr>
          </a:p>
        </p:txBody>
      </p:sp>
      <p:sp>
        <p:nvSpPr>
          <p:cNvPr id="6" name="Content Placeholder 5"/>
          <p:cNvSpPr>
            <a:spLocks noGrp="1"/>
          </p:cNvSpPr>
          <p:nvPr>
            <p:ph idx="1"/>
          </p:nvPr>
        </p:nvSpPr>
        <p:spPr>
          <a:xfrm>
            <a:off x="351692" y="1569062"/>
            <a:ext cx="8510954" cy="4702646"/>
          </a:xfrm>
          <a:effectLst>
            <a:outerShdw blurRad="50800" dist="38100" dir="2700000" sx="101000" sy="101000" algn="tl" rotWithShape="0">
              <a:prstClr val="black">
                <a:alpha val="30000"/>
              </a:prstClr>
            </a:outerShdw>
          </a:effectLst>
        </p:spPr>
        <p:txBody>
          <a:bodyPr/>
          <a:lstStyle/>
          <a:p>
            <a:pPr>
              <a:buNone/>
            </a:pPr>
            <a:r>
              <a:rPr lang="en-US" b="1" dirty="0" smtClean="0"/>
              <a:t>Energy is “the ability to do work.”</a:t>
            </a:r>
          </a:p>
          <a:p>
            <a:pPr>
              <a:buNone/>
            </a:pPr>
            <a:endParaRPr lang="en-US" dirty="0" smtClean="0"/>
          </a:p>
          <a:p>
            <a:pPr>
              <a:buNone/>
            </a:pPr>
            <a:r>
              <a:rPr lang="en-US" dirty="0" smtClean="0"/>
              <a:t>You might think of work as…</a:t>
            </a:r>
          </a:p>
          <a:p>
            <a:r>
              <a:rPr lang="en-US" dirty="0" smtClean="0"/>
              <a:t>cleaning your room</a:t>
            </a:r>
          </a:p>
          <a:p>
            <a:r>
              <a:rPr lang="en-US" dirty="0" smtClean="0"/>
              <a:t>cutting the grass</a:t>
            </a:r>
          </a:p>
          <a:p>
            <a:r>
              <a:rPr lang="en-US" dirty="0" smtClean="0"/>
              <a:t>studying for a test</a:t>
            </a:r>
          </a:p>
          <a:p>
            <a:pPr>
              <a:buNone/>
            </a:pPr>
            <a:endParaRPr lang="en-US" sz="1200" dirty="0" smtClean="0"/>
          </a:p>
          <a:p>
            <a:pPr>
              <a:buNone/>
            </a:pPr>
            <a:r>
              <a:rPr lang="en-US" dirty="0" smtClean="0"/>
              <a:t>To a scientist, “work” means something exact:  </a:t>
            </a:r>
            <a:r>
              <a:rPr lang="en-US" b="1" dirty="0" smtClean="0"/>
              <a:t>Work is causing a change, </a:t>
            </a:r>
            <a:r>
              <a:rPr lang="en-US" dirty="0" smtClean="0"/>
              <a:t>like </a:t>
            </a:r>
          </a:p>
          <a:p>
            <a:r>
              <a:rPr lang="en-US" b="1" dirty="0" smtClean="0"/>
              <a:t>change in position </a:t>
            </a:r>
            <a:r>
              <a:rPr lang="en-US" dirty="0" smtClean="0"/>
              <a:t>(moving clothes from the floor to the laundry basket)</a:t>
            </a:r>
          </a:p>
          <a:p>
            <a:r>
              <a:rPr lang="en-US" b="1" dirty="0" smtClean="0"/>
              <a:t>a change in temperature </a:t>
            </a:r>
            <a:r>
              <a:rPr lang="en-US" dirty="0" smtClean="0"/>
              <a:t>(heating water for a cup of tea) </a:t>
            </a:r>
          </a:p>
          <a:p>
            <a:r>
              <a:rPr lang="en-US" b="1" dirty="0" smtClean="0"/>
              <a:t>a change in form </a:t>
            </a:r>
            <a:r>
              <a:rPr lang="en-US" dirty="0" smtClean="0"/>
              <a:t>(the water in your tea changing to steam).</a:t>
            </a:r>
          </a:p>
          <a:p>
            <a:endParaRPr lang="en-US" dirty="0" smtClean="0"/>
          </a:p>
          <a:p>
            <a:pPr>
              <a:buNone/>
            </a:pPr>
            <a:r>
              <a:rPr lang="en-US" sz="2000" dirty="0" smtClean="0"/>
              <a:t>What have you done today that required energy? </a:t>
            </a:r>
          </a:p>
          <a:p>
            <a:pPr>
              <a:buNone/>
            </a:pPr>
            <a:endParaRPr lang="en-US" sz="1000" dirty="0" smtClean="0"/>
          </a:p>
          <a:p>
            <a:pPr>
              <a:buNone/>
            </a:pPr>
            <a:r>
              <a:rPr lang="en-US" dirty="0" smtClean="0"/>
              <a:t>What sources of energy have you </a:t>
            </a:r>
            <a:r>
              <a:rPr lang="en-US" i="1" dirty="0" smtClean="0"/>
              <a:t>harnessed</a:t>
            </a:r>
            <a:r>
              <a:rPr lang="en-US" dirty="0" smtClean="0"/>
              <a:t>?</a:t>
            </a:r>
          </a:p>
          <a:p>
            <a:pPr>
              <a:buNone/>
            </a:pPr>
            <a:endParaRPr lang="en-US" dirty="0" smtClean="0"/>
          </a:p>
          <a:p>
            <a:pPr>
              <a:buNone/>
            </a:pPr>
            <a:endParaRPr lang="en-US" dirty="0" smtClean="0"/>
          </a:p>
          <a:p>
            <a:pPr>
              <a:buNone/>
            </a:pPr>
            <a:endParaRPr lang="en-US" dirty="0" smtClean="0"/>
          </a:p>
          <a:p>
            <a:pPr>
              <a:buNone/>
            </a:pPr>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5235879" y="451944"/>
            <a:ext cx="3592811" cy="2683043"/>
          </a:xfrm>
          <a:prstGeom prst="rect">
            <a:avLst/>
          </a:prstGeom>
          <a:noFill/>
          <a:ln w="9525">
            <a:noFill/>
            <a:miter lim="800000"/>
            <a:headEnd/>
            <a:tailEnd/>
          </a:ln>
          <a:effectLst>
            <a:outerShdw blurRad="50800" dist="38100" dir="2700000" algn="tl" rotWithShape="0">
              <a:prstClr val="black">
                <a:alpha val="31000"/>
              </a:prstClr>
            </a:outerShdw>
          </a:effectLst>
        </p:spPr>
      </p:pic>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3</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8"/>
            <a:ext cx="8229600" cy="4714508"/>
          </a:xfrm>
        </p:spPr>
        <p:txBody>
          <a:bodyPr/>
          <a:lstStyle/>
          <a:p>
            <a:pPr marL="173736" marR="0">
              <a:lnSpc>
                <a:spcPct val="115000"/>
              </a:lnSpc>
              <a:spcBef>
                <a:spcPts val="0"/>
              </a:spcBef>
              <a:spcAft>
                <a:spcPts val="1000"/>
              </a:spcAft>
            </a:pPr>
            <a:r>
              <a:rPr lang="en-US" b="1" dirty="0" smtClean="0">
                <a:latin typeface="+mj-lt"/>
                <a:ea typeface="Times New Roman"/>
                <a:cs typeface="Times New Roman"/>
              </a:rPr>
              <a:t>non-renewable energy</a:t>
            </a:r>
            <a:r>
              <a:rPr lang="en-US" dirty="0" smtClean="0">
                <a:latin typeface="+mj-lt"/>
                <a:ea typeface="Times New Roman"/>
                <a:cs typeface="Times New Roman"/>
              </a:rPr>
              <a:t> - energy sources that cannot be replenished (made again) in a short period of time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nuclear energy</a:t>
            </a:r>
            <a:r>
              <a:rPr lang="en-US" dirty="0" smtClean="0">
                <a:latin typeface="+mj-lt"/>
                <a:ea typeface="Times New Roman"/>
                <a:cs typeface="Times New Roman"/>
              </a:rPr>
              <a:t> – the energy stored in the nucleus of an atom; can be released when the center splits apart during fission or when centers join together during fusion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photosynthesis</a:t>
            </a:r>
            <a:r>
              <a:rPr lang="en-US" dirty="0" smtClean="0">
                <a:latin typeface="+mj-lt"/>
                <a:ea typeface="Times New Roman"/>
                <a:cs typeface="Times New Roman"/>
              </a:rPr>
              <a:t> – the process in which plants convert the Sun’s energy to chemical energy stored as sugars or starches.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potential energy</a:t>
            </a:r>
            <a:r>
              <a:rPr lang="en-US" dirty="0" smtClean="0">
                <a:latin typeface="+mj-lt"/>
                <a:ea typeface="Times New Roman"/>
                <a:cs typeface="Times New Roman"/>
              </a:rPr>
              <a:t> – stored energy; the capability to produce energy; for example, coal has potential energy: when it is burned, it gives off heat and light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radiant energy</a:t>
            </a:r>
            <a:r>
              <a:rPr lang="en-US" dirty="0" smtClean="0">
                <a:latin typeface="+mj-lt"/>
                <a:ea typeface="Times New Roman"/>
                <a:cs typeface="Times New Roman"/>
              </a:rPr>
              <a:t> – energy traveling as waves </a:t>
            </a:r>
            <a:endParaRPr lang="en-US" sz="1600" dirty="0" smtClean="0">
              <a:latin typeface="+mj-lt"/>
              <a:ea typeface="Times New Roman"/>
              <a:cs typeface="Times New Roman"/>
            </a:endParaRPr>
          </a:p>
          <a:p>
            <a:pPr marL="173736" marR="0">
              <a:lnSpc>
                <a:spcPct val="115000"/>
              </a:lnSpc>
              <a:spcBef>
                <a:spcPts val="0"/>
              </a:spcBef>
              <a:spcAft>
                <a:spcPts val="1000"/>
              </a:spcAft>
            </a:pPr>
            <a:r>
              <a:rPr lang="en-US" b="1" dirty="0" smtClean="0">
                <a:latin typeface="+mj-lt"/>
                <a:ea typeface="Times New Roman"/>
                <a:cs typeface="Times New Roman"/>
              </a:rPr>
              <a:t>renewable energy - </a:t>
            </a:r>
            <a:r>
              <a:rPr lang="en-US" dirty="0" smtClean="0">
                <a:latin typeface="+mj-lt"/>
                <a:ea typeface="Times New Roman"/>
                <a:cs typeface="Times New Roman"/>
              </a:rPr>
              <a:t>an energy resource that is replaced rapidly by natural processes; examples include solar, wind, hydropower, geothermal, and biomass </a:t>
            </a:r>
            <a:endParaRPr lang="en-US" sz="1600" dirty="0" smtClean="0">
              <a:latin typeface="+mj-lt"/>
              <a:ea typeface="Times New Roman"/>
              <a:cs typeface="Times New Roman"/>
            </a:endParaRP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30</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7"/>
            <a:ext cx="8229600" cy="4679339"/>
          </a:xfrm>
        </p:spPr>
        <p:txBody>
          <a:bodyPr/>
          <a:lstStyle/>
          <a:p>
            <a:pPr>
              <a:lnSpc>
                <a:spcPct val="114000"/>
              </a:lnSpc>
              <a:spcBef>
                <a:spcPts val="0"/>
              </a:spcBef>
              <a:spcAft>
                <a:spcPts val="1000"/>
              </a:spcAft>
            </a:pPr>
            <a:r>
              <a:rPr lang="en-US" b="1" dirty="0" smtClean="0"/>
              <a:t>secondary energy sources – </a:t>
            </a:r>
            <a:r>
              <a:rPr lang="en-US" dirty="0" smtClean="0"/>
              <a:t>an energy source we get from the conversion of primary energy sources (coal, oil, nuclear, solar energy); the energy sources we use to make electricity can be renewable or non-renewable, but electricity itself is neither renewable nor nonrenewable  </a:t>
            </a:r>
          </a:p>
          <a:p>
            <a:pPr>
              <a:lnSpc>
                <a:spcPct val="114000"/>
              </a:lnSpc>
              <a:spcBef>
                <a:spcPts val="0"/>
              </a:spcBef>
              <a:spcAft>
                <a:spcPts val="1000"/>
              </a:spcAft>
            </a:pPr>
            <a:r>
              <a:rPr lang="en-US" b="1" dirty="0" smtClean="0"/>
              <a:t>solar energy</a:t>
            </a:r>
            <a:r>
              <a:rPr lang="en-US" dirty="0" smtClean="0"/>
              <a:t> – energy from the Sun </a:t>
            </a:r>
          </a:p>
          <a:p>
            <a:pPr>
              <a:lnSpc>
                <a:spcPct val="114000"/>
              </a:lnSpc>
              <a:spcBef>
                <a:spcPts val="0"/>
              </a:spcBef>
              <a:spcAft>
                <a:spcPts val="1000"/>
              </a:spcAft>
            </a:pPr>
            <a:r>
              <a:rPr lang="en-US" b="1" dirty="0" smtClean="0"/>
              <a:t>thermal energy</a:t>
            </a:r>
            <a:r>
              <a:rPr lang="en-US" dirty="0" smtClean="0"/>
              <a:t> – heat energy</a:t>
            </a:r>
          </a:p>
          <a:p>
            <a:pPr>
              <a:lnSpc>
                <a:spcPct val="114000"/>
              </a:lnSpc>
              <a:spcBef>
                <a:spcPts val="0"/>
              </a:spcBef>
              <a:spcAft>
                <a:spcPts val="1000"/>
              </a:spcAft>
            </a:pPr>
            <a:r>
              <a:rPr lang="en-US" b="1" dirty="0" smtClean="0"/>
              <a:t>tidal energy</a:t>
            </a:r>
            <a:r>
              <a:rPr lang="en-US" dirty="0" smtClean="0"/>
              <a:t> – a type of hydropower resulting from the rise and fall of the oceans’ tides </a:t>
            </a:r>
          </a:p>
          <a:p>
            <a:pPr>
              <a:lnSpc>
                <a:spcPct val="114000"/>
              </a:lnSpc>
              <a:spcBef>
                <a:spcPts val="0"/>
              </a:spcBef>
              <a:spcAft>
                <a:spcPts val="1000"/>
              </a:spcAft>
            </a:pPr>
            <a:r>
              <a:rPr lang="en-US" b="1" dirty="0" smtClean="0"/>
              <a:t>uranium</a:t>
            </a:r>
            <a:r>
              <a:rPr lang="en-US" dirty="0" smtClean="0"/>
              <a:t> – a heavy, hard, shiny metal that is radioactive; used as the fuel for nuclear power plants; symbol is U</a:t>
            </a:r>
          </a:p>
          <a:p>
            <a:pPr>
              <a:lnSpc>
                <a:spcPct val="114000"/>
              </a:lnSpc>
              <a:spcBef>
                <a:spcPts val="0"/>
              </a:spcBef>
              <a:spcAft>
                <a:spcPts val="1000"/>
              </a:spcAft>
            </a:pPr>
            <a:r>
              <a:rPr lang="en-US" b="1" dirty="0" smtClean="0"/>
              <a:t>water vapor</a:t>
            </a:r>
            <a:r>
              <a:rPr lang="en-US" dirty="0" smtClean="0"/>
              <a:t> – a greenhouse gas </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31</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7"/>
            <a:ext cx="8229600" cy="4679339"/>
          </a:xfrm>
        </p:spPr>
        <p:txBody>
          <a:bodyPr/>
          <a:lstStyle/>
          <a:p>
            <a:pPr>
              <a:lnSpc>
                <a:spcPct val="114000"/>
              </a:lnSpc>
              <a:spcBef>
                <a:spcPts val="0"/>
              </a:spcBef>
              <a:spcAft>
                <a:spcPts val="1000"/>
              </a:spcAft>
            </a:pPr>
            <a:r>
              <a:rPr lang="en-US" b="1" dirty="0" smtClean="0"/>
              <a:t>weather</a:t>
            </a:r>
            <a:r>
              <a:rPr lang="en-US" dirty="0" smtClean="0"/>
              <a:t> – a short-term state of the atmosphere; measured in temperature, precipitation, wind speed, storms, etc.</a:t>
            </a:r>
          </a:p>
          <a:p>
            <a:pPr>
              <a:lnSpc>
                <a:spcPct val="114000"/>
              </a:lnSpc>
              <a:spcBef>
                <a:spcPts val="0"/>
              </a:spcBef>
              <a:spcAft>
                <a:spcPts val="1000"/>
              </a:spcAft>
            </a:pPr>
            <a:r>
              <a:rPr lang="en-US" b="1" dirty="0" smtClean="0"/>
              <a:t>wind energy</a:t>
            </a:r>
            <a:r>
              <a:rPr lang="en-US" dirty="0" smtClean="0"/>
              <a:t> – energy from the flow of air </a:t>
            </a:r>
          </a:p>
          <a:p>
            <a:pPr>
              <a:lnSpc>
                <a:spcPct val="114000"/>
              </a:lnSpc>
              <a:spcBef>
                <a:spcPts val="0"/>
              </a:spcBef>
              <a:spcAft>
                <a:spcPts val="1000"/>
              </a:spcAft>
            </a:pPr>
            <a:r>
              <a:rPr lang="en-US" b="1" dirty="0" smtClean="0"/>
              <a:t>work </a:t>
            </a:r>
            <a:r>
              <a:rPr lang="en-US" dirty="0" smtClean="0"/>
              <a:t>– causing change (position, temperature, form, etc.)</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E04"/>
                </a:solidFill>
              </a:rPr>
              <a:t>For discussion: </a:t>
            </a:r>
            <a:r>
              <a:rPr lang="en-US" dirty="0" smtClean="0"/>
              <a:t>What is </a:t>
            </a:r>
            <a:r>
              <a:rPr lang="en-US" smtClean="0"/>
              <a:t>the best way </a:t>
            </a:r>
            <a:r>
              <a:rPr lang="en-US" dirty="0" smtClean="0"/>
              <a:t>to get there?</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33</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879676" y="1444266"/>
            <a:ext cx="7523544" cy="499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8077200" y="5105400"/>
            <a:ext cx="89154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060373"/>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524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&lt;1 million</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31,000 BCE</a:t>
            </a:r>
            <a:endParaRPr lang="en-US" sz="2000" dirty="0">
              <a:solidFill>
                <a:prstClr val="black"/>
              </a:solidFill>
              <a:latin typeface="Times New Roman" pitchFamily="18" charset="0"/>
              <a:ea typeface="+mn-ea"/>
              <a:cs typeface="+mn-cs"/>
            </a:endParaRPr>
          </a:p>
        </p:txBody>
      </p:sp>
      <p:sp>
        <p:nvSpPr>
          <p:cNvPr id="6" name="TextBox 5"/>
          <p:cNvSpPr txBox="1"/>
          <p:nvPr/>
        </p:nvSpPr>
        <p:spPr>
          <a:xfrm>
            <a:off x="23622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30,000 BCE</a:t>
            </a:r>
            <a:endParaRPr lang="en-US" sz="2000" dirty="0">
              <a:solidFill>
                <a:prstClr val="black"/>
              </a:solidFill>
              <a:latin typeface="Times New Roman" pitchFamily="18" charset="0"/>
              <a:ea typeface="+mn-ea"/>
              <a:cs typeface="+mn-cs"/>
            </a:endParaRPr>
          </a:p>
        </p:txBody>
      </p:sp>
      <p:sp>
        <p:nvSpPr>
          <p:cNvPr id="7" name="TextBox 6"/>
          <p:cNvSpPr txBox="1"/>
          <p:nvPr/>
        </p:nvSpPr>
        <p:spPr>
          <a:xfrm>
            <a:off x="2465559" y="4495800"/>
            <a:ext cx="1247526" cy="646331"/>
          </a:xfrm>
          <a:prstGeom prst="rect">
            <a:avLst/>
          </a:prstGeom>
          <a:noFill/>
        </p:spPr>
        <p:txBody>
          <a:bodyPr wrap="square" rtlCol="0">
            <a:spAutoFit/>
          </a:bodyPr>
          <a:lstStyle/>
          <a:p>
            <a:pPr eaLnBrk="0" hangingPunct="0"/>
            <a:r>
              <a:rPr lang="en-US" sz="1800" dirty="0" smtClean="0">
                <a:solidFill>
                  <a:srgbClr val="FF0000"/>
                </a:solidFill>
                <a:latin typeface="Times New Roman" pitchFamily="18" charset="0"/>
                <a:ea typeface="+mn-ea"/>
                <a:cs typeface="+mn-cs"/>
              </a:rPr>
              <a:t>Humans control fire</a:t>
            </a:r>
            <a:endParaRPr lang="en-US" sz="1800" dirty="0">
              <a:solidFill>
                <a:srgbClr val="FF0000"/>
              </a:solidFill>
              <a:latin typeface="Times New Roman" pitchFamily="18" charset="0"/>
              <a:ea typeface="+mn-ea"/>
              <a:cs typeface="+mn-cs"/>
            </a:endParaRPr>
          </a:p>
        </p:txBody>
      </p:sp>
      <p:sp>
        <p:nvSpPr>
          <p:cNvPr id="8" name="TextBox 7"/>
          <p:cNvSpPr txBox="1"/>
          <p:nvPr/>
        </p:nvSpPr>
        <p:spPr>
          <a:xfrm>
            <a:off x="7217735"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27,000 BCE</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6400800" y="42672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&lt;1 million</a:t>
            </a:r>
            <a:endParaRPr lang="en-US" dirty="0">
              <a:solidFill>
                <a:prstClr val="black"/>
              </a:solidFill>
              <a:latin typeface="Times New Roman" pitchFamily="18" charset="0"/>
              <a:ea typeface="+mn-ea"/>
              <a:cs typeface="+mn-cs"/>
            </a:endParaRPr>
          </a:p>
        </p:txBody>
      </p:sp>
      <p:pic>
        <p:nvPicPr>
          <p:cNvPr id="5122" name="Picture 2" descr="C:\Users\xiquesp\AppData\Local\Microsoft\Windows\Temporary Internet Files\Content.IE5\5EZD3NDU\MC9001123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6267" y="3296953"/>
            <a:ext cx="1277533" cy="8178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90600" y="1752600"/>
            <a:ext cx="7106657" cy="954107"/>
          </a:xfrm>
          <a:prstGeom prst="rect">
            <a:avLst/>
          </a:prstGeom>
          <a:noFill/>
        </p:spPr>
        <p:txBody>
          <a:bodyPr wrap="square" rtlCol="0">
            <a:spAutoFit/>
          </a:bodyPr>
          <a:lstStyle/>
          <a:p>
            <a:pPr algn="ctr" eaLnBrk="0" hangingPunct="0"/>
            <a:r>
              <a:rPr lang="en-US" sz="2800" dirty="0" smtClean="0">
                <a:solidFill>
                  <a:srgbClr val="FF0000"/>
                </a:solidFill>
                <a:latin typeface="Arial Bold" pitchFamily="34" charset="0"/>
                <a:ea typeface="+mn-ea"/>
                <a:cs typeface="Arial Bold" pitchFamily="34" charset="0"/>
              </a:rPr>
              <a:t>Human survival is linked to our ability to harness energy</a:t>
            </a:r>
            <a:endParaRPr lang="en-US" sz="2800" dirty="0">
              <a:solidFill>
                <a:srgbClr val="FF0000"/>
              </a:solidFill>
              <a:latin typeface="Arial Bold" pitchFamily="34" charset="0"/>
              <a:ea typeface="+mn-ea"/>
              <a:cs typeface="Arial Bold" pitchFamily="34" charset="0"/>
            </a:endParaRPr>
          </a:p>
        </p:txBody>
      </p:sp>
    </p:spTree>
    <p:extLst>
      <p:ext uri="{BB962C8B-B14F-4D97-AF65-F5344CB8AC3E}">
        <p14:creationId xmlns:p14="http://schemas.microsoft.com/office/powerpoint/2010/main" val="59089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12917 3.33333E-6 L 0.8625 3.33333E-6 " pathEditMode="relative" rAng="0" ptsTypes="AA">
                                      <p:cBhvr>
                                        <p:cTn id="6" dur="6500" fill="hold"/>
                                        <p:tgtEl>
                                          <p:spTgt spid="2"/>
                                        </p:tgtEl>
                                        <p:attrNameLst>
                                          <p:attrName>ppt_x</p:attrName>
                                          <p:attrName>ppt_y</p:attrName>
                                        </p:attrNameLst>
                                      </p:cBhvr>
                                      <p:rCtr x="49583" y="0"/>
                                    </p:animMotion>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childTnLst>
                                </p:cTn>
                              </p:par>
                              <p:par>
                                <p:cTn id="19" presetID="42" presetClass="entr" presetSubtype="0" fill="hold" nodeType="withEffect">
                                  <p:stCondLst>
                                    <p:cond delay="200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1000"/>
                                        <p:tgtEl>
                                          <p:spTgt spid="5122"/>
                                        </p:tgtEl>
                                      </p:cBhvr>
                                    </p:animEffect>
                                    <p:anim calcmode="lin" valueType="num">
                                      <p:cBhvr>
                                        <p:cTn id="22" dur="1000" fill="hold"/>
                                        <p:tgtEl>
                                          <p:spTgt spid="5122"/>
                                        </p:tgtEl>
                                        <p:attrNameLst>
                                          <p:attrName>ppt_x</p:attrName>
                                        </p:attrNameLst>
                                      </p:cBhvr>
                                      <p:tavLst>
                                        <p:tav tm="0">
                                          <p:val>
                                            <p:strVal val="#ppt_x"/>
                                          </p:val>
                                        </p:tav>
                                        <p:tav tm="100000">
                                          <p:val>
                                            <p:strVal val="#ppt_x"/>
                                          </p:val>
                                        </p:tav>
                                      </p:tavLst>
                                    </p:anim>
                                    <p:anim calcmode="lin" valueType="num">
                                      <p:cBhvr>
                                        <p:cTn id="23" dur="1000" fill="hold"/>
                                        <p:tgtEl>
                                          <p:spTgt spid="5122"/>
                                        </p:tgtEl>
                                        <p:attrNameLst>
                                          <p:attrName>ppt_y</p:attrName>
                                        </p:attrNameLst>
                                      </p:cBhvr>
                                      <p:tavLst>
                                        <p:tav tm="0">
                                          <p:val>
                                            <p:strVal val="#ppt_y+.1"/>
                                          </p:val>
                                        </p:tav>
                                        <p:tav tm="100000">
                                          <p:val>
                                            <p:strVal val="#ppt_y"/>
                                          </p:val>
                                        </p:tav>
                                      </p:tavLst>
                                    </p:anim>
                                  </p:childTnLst>
                                </p:cTn>
                              </p:par>
                              <p:par>
                                <p:cTn id="24" presetID="10" presetClass="entr" presetSubtype="0" fill="hold" grpId="0" nodeType="withEffect">
                                  <p:stCondLst>
                                    <p:cond delay="20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10" presetClass="entr" presetSubtype="0" fill="hold" grpId="0" nodeType="withEffect">
                                  <p:stCondLst>
                                    <p:cond delay="4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50"/>
                                        <p:tgtEl>
                                          <p:spTgt spid="8"/>
                                        </p:tgtEl>
                                      </p:cBhvr>
                                    </p:animEffect>
                                  </p:childTnLst>
                                </p:cTn>
                              </p:par>
                            </p:childTnLst>
                          </p:cTn>
                        </p:par>
                        <p:par>
                          <p:cTn id="30" fill="hold">
                            <p:stCondLst>
                              <p:cond delay="6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50"/>
                                        <p:tgtEl>
                                          <p:spTgt spid="9"/>
                                        </p:tgtEl>
                                      </p:cBhvr>
                                    </p:animEffect>
                                  </p:childTnLst>
                                </p:cTn>
                              </p:par>
                            </p:childTnLst>
                          </p:cTn>
                        </p:par>
                        <p:par>
                          <p:cTn id="34" fill="hold">
                            <p:stCondLst>
                              <p:cond delay="6750"/>
                            </p:stCondLst>
                            <p:childTnLst>
                              <p:par>
                                <p:cTn id="35" presetID="10" presetClass="entr" presetSubtype="0" fill="hold" grpId="0" nodeType="afterEffect">
                                  <p:stCondLst>
                                    <p:cond delay="5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8077200" y="5105400"/>
            <a:ext cx="8077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060373"/>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524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&lt;1 million</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25,000 BCE</a:t>
            </a:r>
            <a:endParaRPr lang="en-US" sz="2000" dirty="0">
              <a:solidFill>
                <a:prstClr val="black"/>
              </a:solidFill>
              <a:latin typeface="Times New Roman" pitchFamily="18" charset="0"/>
              <a:ea typeface="+mn-ea"/>
              <a:cs typeface="+mn-cs"/>
            </a:endParaRPr>
          </a:p>
        </p:txBody>
      </p:sp>
      <p:sp>
        <p:nvSpPr>
          <p:cNvPr id="6" name="TextBox 5"/>
          <p:cNvSpPr txBox="1"/>
          <p:nvPr/>
        </p:nvSpPr>
        <p:spPr>
          <a:xfrm>
            <a:off x="41148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22,000 BCE</a:t>
            </a:r>
            <a:endParaRPr lang="en-US" sz="2000" dirty="0">
              <a:solidFill>
                <a:prstClr val="black"/>
              </a:solidFill>
              <a:latin typeface="Times New Roman" pitchFamily="18" charset="0"/>
              <a:ea typeface="+mn-ea"/>
              <a:cs typeface="+mn-cs"/>
            </a:endParaRPr>
          </a:p>
        </p:txBody>
      </p:sp>
      <p:sp>
        <p:nvSpPr>
          <p:cNvPr id="8" name="TextBox 7"/>
          <p:cNvSpPr txBox="1"/>
          <p:nvPr/>
        </p:nvSpPr>
        <p:spPr>
          <a:xfrm>
            <a:off x="7217735"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20,000 BCE</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68580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&lt;1 million</a:t>
            </a:r>
            <a:endParaRPr lang="en-US" dirty="0">
              <a:solidFill>
                <a:prstClr val="black"/>
              </a:solidFill>
              <a:latin typeface="Times New Roman" pitchFamily="18" charset="0"/>
              <a:ea typeface="+mn-ea"/>
              <a:cs typeface="+mn-cs"/>
            </a:endParaRPr>
          </a:p>
        </p:txBody>
      </p:sp>
    </p:spTree>
    <p:extLst>
      <p:ext uri="{BB962C8B-B14F-4D97-AF65-F5344CB8AC3E}">
        <p14:creationId xmlns:p14="http://schemas.microsoft.com/office/powerpoint/2010/main" val="148340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par>
                                <p:cTn id="15" presetID="42" presetClass="path" presetSubtype="0" accel="50000" decel="50000" fill="hold" grpId="0" nodeType="withEffect">
                                  <p:stCondLst>
                                    <p:cond delay="0"/>
                                  </p:stCondLst>
                                  <p:childTnLst>
                                    <p:animMotion origin="layout" path="M -0.1 3.33333E-6 L 0.89167 3.33333E-6 " pathEditMode="relative" rAng="0" ptsTypes="AA">
                                      <p:cBhvr>
                                        <p:cTn id="16" dur="6000" fill="hold"/>
                                        <p:tgtEl>
                                          <p:spTgt spid="2"/>
                                        </p:tgtEl>
                                        <p:attrNameLst>
                                          <p:attrName>ppt_x</p:attrName>
                                          <p:attrName>ppt_y</p:attrName>
                                        </p:attrNameLst>
                                      </p:cBhvr>
                                      <p:rCtr x="49583" y="0"/>
                                    </p:animMotion>
                                  </p:childTnLst>
                                </p:cTn>
                              </p:par>
                              <p:par>
                                <p:cTn id="17" presetID="10" presetClass="entr" presetSubtype="0" fill="hold" grpId="0" nodeType="withEffect">
                                  <p:stCondLst>
                                    <p:cond delay="3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4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50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8077200" y="5105400"/>
            <a:ext cx="8077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060373"/>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524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&lt;1 million</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19,000 BCE</a:t>
            </a:r>
            <a:endParaRPr lang="en-US" sz="2000" dirty="0">
              <a:solidFill>
                <a:prstClr val="black"/>
              </a:solidFill>
              <a:latin typeface="Times New Roman" pitchFamily="18" charset="0"/>
              <a:ea typeface="+mn-ea"/>
              <a:cs typeface="+mn-cs"/>
            </a:endParaRPr>
          </a:p>
        </p:txBody>
      </p:sp>
      <p:sp>
        <p:nvSpPr>
          <p:cNvPr id="8" name="TextBox 7"/>
          <p:cNvSpPr txBox="1"/>
          <p:nvPr/>
        </p:nvSpPr>
        <p:spPr>
          <a:xfrm>
            <a:off x="7217735"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16,000 BCE</a:t>
            </a:r>
            <a:endParaRPr lang="en-US" sz="2000" dirty="0">
              <a:solidFill>
                <a:prstClr val="black"/>
              </a:solidFill>
              <a:latin typeface="Times New Roman" pitchFamily="18" charset="0"/>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457" y="4114800"/>
            <a:ext cx="25908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2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par>
                                <p:cTn id="15" presetID="42" presetClass="path" presetSubtype="0" accel="50000" decel="50000" fill="hold" grpId="0" nodeType="withEffect">
                                  <p:stCondLst>
                                    <p:cond delay="0"/>
                                  </p:stCondLst>
                                  <p:childTnLst>
                                    <p:animMotion origin="layout" path="M -0.04166 3.33333E-6 L 0.89167 3.33333E-6 " pathEditMode="relative" rAng="0" ptsTypes="AA">
                                      <p:cBhvr>
                                        <p:cTn id="16" dur="5000" fill="hold"/>
                                        <p:tgtEl>
                                          <p:spTgt spid="2"/>
                                        </p:tgtEl>
                                        <p:attrNameLst>
                                          <p:attrName>ppt_x</p:attrName>
                                          <p:attrName>ppt_y</p:attrName>
                                        </p:attrNameLst>
                                      </p:cBhvr>
                                      <p:rCtr x="46667" y="0"/>
                                    </p:animMotion>
                                  </p:childTnLst>
                                </p:cTn>
                              </p:par>
                            </p:childTnLst>
                          </p:cTn>
                        </p:par>
                        <p:par>
                          <p:cTn id="17" fill="hold">
                            <p:stCondLst>
                              <p:cond delay="6500"/>
                            </p:stCondLst>
                            <p:childTnLst>
                              <p:par>
                                <p:cTn id="18" presetID="10" presetClass="entr" presetSubtype="0" fill="hold" grpId="0" nodeType="afterEffect">
                                  <p:stCondLst>
                                    <p:cond delay="3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par>
                                <p:cTn id="21" presetID="1" presetClass="entr" presetSubtype="0" fill="hold" nodeType="withEffect">
                                  <p:stCondLst>
                                    <p:cond delay="30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8077200" y="5105400"/>
            <a:ext cx="8077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060373"/>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524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&lt;1 million</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15,000 BCE</a:t>
            </a:r>
            <a:endParaRPr lang="en-US" sz="2000" dirty="0">
              <a:solidFill>
                <a:prstClr val="black"/>
              </a:solidFill>
              <a:latin typeface="Times New Roman" pitchFamily="18" charset="0"/>
              <a:ea typeface="+mn-ea"/>
              <a:cs typeface="+mn-cs"/>
            </a:endParaRPr>
          </a:p>
        </p:txBody>
      </p:sp>
      <p:sp>
        <p:nvSpPr>
          <p:cNvPr id="8" name="TextBox 7"/>
          <p:cNvSpPr txBox="1"/>
          <p:nvPr/>
        </p:nvSpPr>
        <p:spPr>
          <a:xfrm>
            <a:off x="7217735"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13,000 BCE</a:t>
            </a:r>
            <a:endParaRPr lang="en-US" sz="2000" dirty="0">
              <a:solidFill>
                <a:prstClr val="black"/>
              </a:solidFill>
              <a:latin typeface="Times New Roman" pitchFamily="18" charset="0"/>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457" y="4114800"/>
            <a:ext cx="25908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4290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14,000 BCE</a:t>
            </a:r>
            <a:endParaRPr lang="en-US" sz="2000" dirty="0">
              <a:solidFill>
                <a:prstClr val="black"/>
              </a:solidFill>
              <a:latin typeface="Times New Roman" pitchFamily="18" charset="0"/>
              <a:ea typeface="+mn-ea"/>
              <a:cs typeface="+mn-cs"/>
            </a:endParaRPr>
          </a:p>
        </p:txBody>
      </p:sp>
      <p:sp>
        <p:nvSpPr>
          <p:cNvPr id="6" name="TextBox 5"/>
          <p:cNvSpPr txBox="1"/>
          <p:nvPr/>
        </p:nvSpPr>
        <p:spPr>
          <a:xfrm>
            <a:off x="2895600" y="3200400"/>
            <a:ext cx="3200400" cy="646331"/>
          </a:xfrm>
          <a:prstGeom prst="rect">
            <a:avLst/>
          </a:prstGeom>
          <a:noFill/>
        </p:spPr>
        <p:txBody>
          <a:bodyPr wrap="square" rtlCol="0">
            <a:spAutoFit/>
          </a:bodyPr>
          <a:lstStyle/>
          <a:p>
            <a:pPr eaLnBrk="0" hangingPunct="0"/>
            <a:r>
              <a:rPr lang="en-US" sz="1800" dirty="0" smtClean="0">
                <a:solidFill>
                  <a:srgbClr val="FF0000"/>
                </a:solidFill>
                <a:latin typeface="Times New Roman" pitchFamily="18" charset="0"/>
                <a:ea typeface="+mn-ea"/>
                <a:cs typeface="+mn-cs"/>
              </a:rPr>
              <a:t>Humans harness energy from burning wood, grass, dung</a:t>
            </a:r>
            <a:endParaRPr lang="en-US" sz="1800" dirty="0">
              <a:solidFill>
                <a:srgbClr val="FF0000"/>
              </a:solidFill>
              <a:latin typeface="Times New Roman" pitchFamily="18" charset="0"/>
              <a:ea typeface="+mn-ea"/>
              <a:cs typeface="+mn-cs"/>
            </a:endParaRPr>
          </a:p>
        </p:txBody>
      </p:sp>
      <p:pic>
        <p:nvPicPr>
          <p:cNvPr id="8195" name="Picture 3" descr="C:\Users\xiquesp\AppData\Local\Microsoft\Windows\Temporary Internet Files\Content.IE5\UQC415OY\MC9003912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673" y="2160575"/>
            <a:ext cx="928396" cy="10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78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par>
                                <p:cTn id="15" presetID="42" presetClass="path" presetSubtype="0" accel="50000" decel="50000" fill="hold" grpId="0" nodeType="withEffect">
                                  <p:stCondLst>
                                    <p:cond delay="0"/>
                                  </p:stCondLst>
                                  <p:childTnLst>
                                    <p:animMotion origin="layout" path="M 0.1 3.33333E-6 L 0.85834 3.33333E-6 " pathEditMode="relative" rAng="0" ptsTypes="AA">
                                      <p:cBhvr>
                                        <p:cTn id="16" dur="6250" fill="hold"/>
                                        <p:tgtEl>
                                          <p:spTgt spid="2"/>
                                        </p:tgtEl>
                                        <p:attrNameLst>
                                          <p:attrName>ppt_x</p:attrName>
                                          <p:attrName>ppt_y</p:attrName>
                                        </p:attrNameLst>
                                      </p:cBhvr>
                                      <p:rCtr x="37917" y="0"/>
                                    </p:animMotion>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2" presetClass="entr" presetSubtype="4" fill="hold" nodeType="withEffect">
                                  <p:stCondLst>
                                    <p:cond delay="400"/>
                                  </p:stCondLst>
                                  <p:childTnLst>
                                    <p:set>
                                      <p:cBhvr>
                                        <p:cTn id="21" dur="1" fill="hold">
                                          <p:stCondLst>
                                            <p:cond delay="0"/>
                                          </p:stCondLst>
                                        </p:cTn>
                                        <p:tgtEl>
                                          <p:spTgt spid="8195"/>
                                        </p:tgtEl>
                                        <p:attrNameLst>
                                          <p:attrName>style.visibility</p:attrName>
                                        </p:attrNameLst>
                                      </p:cBhvr>
                                      <p:to>
                                        <p:strVal val="visible"/>
                                      </p:to>
                                    </p:set>
                                    <p:anim calcmode="lin" valueType="num">
                                      <p:cBhvr additive="base">
                                        <p:cTn id="22" dur="1750" fill="hold"/>
                                        <p:tgtEl>
                                          <p:spTgt spid="8195"/>
                                        </p:tgtEl>
                                        <p:attrNameLst>
                                          <p:attrName>ppt_x</p:attrName>
                                        </p:attrNameLst>
                                      </p:cBhvr>
                                      <p:tavLst>
                                        <p:tav tm="0">
                                          <p:val>
                                            <p:strVal val="#ppt_x"/>
                                          </p:val>
                                        </p:tav>
                                        <p:tav tm="100000">
                                          <p:val>
                                            <p:strVal val="#ppt_x"/>
                                          </p:val>
                                        </p:tav>
                                      </p:tavLst>
                                    </p:anim>
                                    <p:anim calcmode="lin" valueType="num">
                                      <p:cBhvr additive="base">
                                        <p:cTn id="23" dur="1750" fill="hold"/>
                                        <p:tgtEl>
                                          <p:spTgt spid="819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4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750" fill="hold"/>
                                        <p:tgtEl>
                                          <p:spTgt spid="6"/>
                                        </p:tgtEl>
                                        <p:attrNameLst>
                                          <p:attrName>ppt_x</p:attrName>
                                        </p:attrNameLst>
                                      </p:cBhvr>
                                      <p:tavLst>
                                        <p:tav tm="0">
                                          <p:val>
                                            <p:strVal val="#ppt_x"/>
                                          </p:val>
                                        </p:tav>
                                        <p:tav tm="100000">
                                          <p:val>
                                            <p:strVal val="#ppt_x"/>
                                          </p:val>
                                        </p:tav>
                                      </p:tavLst>
                                    </p:anim>
                                    <p:anim calcmode="lin" valueType="num">
                                      <p:cBhvr additive="base">
                                        <p:cTn id="27" dur="1750" fill="hold"/>
                                        <p:tgtEl>
                                          <p:spTgt spid="6"/>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40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par>
                                <p:cTn id="31" presetID="1" presetClass="entr" presetSubtype="0" fill="hold" nodeType="withEffect">
                                  <p:stCondLst>
                                    <p:cond delay="4100"/>
                                  </p:stCondLst>
                                  <p:childTnLst>
                                    <p:set>
                                      <p:cBhvr>
                                        <p:cTn id="3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8458200" y="5341723"/>
            <a:ext cx="8382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2578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524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&lt;1 million</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12,000 BCE</a:t>
            </a:r>
            <a:endParaRPr lang="en-US" sz="2000" dirty="0">
              <a:solidFill>
                <a:prstClr val="black"/>
              </a:solidFill>
              <a:latin typeface="Times New Roman" pitchFamily="18" charset="0"/>
              <a:ea typeface="+mn-ea"/>
              <a:cs typeface="+mn-cs"/>
            </a:endParaRPr>
          </a:p>
        </p:txBody>
      </p:sp>
      <p:sp>
        <p:nvSpPr>
          <p:cNvPr id="8" name="TextBox 7"/>
          <p:cNvSpPr txBox="1"/>
          <p:nvPr/>
        </p:nvSpPr>
        <p:spPr>
          <a:xfrm>
            <a:off x="7217735" y="5943600"/>
            <a:ext cx="132600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8,000 BCE</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3429000" y="5943600"/>
            <a:ext cx="145424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10,000 BCE</a:t>
            </a:r>
            <a:endParaRPr lang="en-US" sz="2000" dirty="0">
              <a:solidFill>
                <a:prstClr val="black"/>
              </a:solidFill>
              <a:latin typeface="Times New Roman" pitchFamily="18" charset="0"/>
              <a:ea typeface="+mn-ea"/>
              <a:cs typeface="+mn-cs"/>
            </a:endParaRPr>
          </a:p>
        </p:txBody>
      </p:sp>
      <p:sp>
        <p:nvSpPr>
          <p:cNvPr id="6" name="Rectangle 5"/>
          <p:cNvSpPr/>
          <p:nvPr/>
        </p:nvSpPr>
        <p:spPr>
          <a:xfrm>
            <a:off x="6781800" y="3969603"/>
            <a:ext cx="2438400" cy="830997"/>
          </a:xfrm>
          <a:prstGeom prst="rect">
            <a:avLst/>
          </a:prstGeom>
        </p:spPr>
        <p:txBody>
          <a:bodyPr wrap="square">
            <a:spAutoFit/>
          </a:bodyPr>
          <a:lstStyle/>
          <a:p>
            <a:pPr eaLnBrk="0" hangingPunct="0"/>
            <a:r>
              <a:rPr lang="en-US" dirty="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5.3 million</a:t>
            </a:r>
            <a:endParaRPr lang="en-US" dirty="0">
              <a:solidFill>
                <a:prstClr val="black"/>
              </a:solidFill>
              <a:latin typeface="Times New Roman" pitchFamily="18" charset="0"/>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008562"/>
            <a:ext cx="554037"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077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par>
                                <p:cTn id="15" presetID="42" presetClass="path" presetSubtype="0" accel="50000" decel="50000" fill="hold" grpId="0" nodeType="withEffect">
                                  <p:stCondLst>
                                    <p:cond delay="0"/>
                                  </p:stCondLst>
                                  <p:childTnLst>
                                    <p:animMotion origin="layout" path="M -0.10833 0.02106 L 0.95 -0.01227 " pathEditMode="relative" rAng="0" ptsTypes="AA">
                                      <p:cBhvr>
                                        <p:cTn id="16" dur="6750" fill="hold"/>
                                        <p:tgtEl>
                                          <p:spTgt spid="2"/>
                                        </p:tgtEl>
                                        <p:attrNameLst>
                                          <p:attrName>ppt_x</p:attrName>
                                          <p:attrName>ppt_y</p:attrName>
                                        </p:attrNameLst>
                                      </p:cBhvr>
                                      <p:rCtr x="52917" y="-1667"/>
                                    </p:animMotion>
                                  </p:childTnLst>
                                </p:cTn>
                              </p:par>
                              <p:par>
                                <p:cTn id="17" presetID="10" presetClass="entr" presetSubtype="0" fill="hold" grpId="0" nodeType="withEffect">
                                  <p:stCondLst>
                                    <p:cond delay="37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6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650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500"/>
                                        <p:tgtEl>
                                          <p:spTgt spid="4098"/>
                                        </p:tgtEl>
                                      </p:cBhvr>
                                    </p:animEffect>
                                  </p:childTnLst>
                                </p:cTn>
                              </p:par>
                            </p:childTnLst>
                          </p:cTn>
                        </p:par>
                        <p:par>
                          <p:cTn id="26" fill="hold">
                            <p:stCondLst>
                              <p:cond delay="8500"/>
                            </p:stCondLst>
                            <p:childTnLst>
                              <p:par>
                                <p:cTn id="27" presetID="1" presetClass="entr" presetSubtype="0" fill="hold" grpId="0" nodeType="afterEffect">
                                  <p:stCondLst>
                                    <p:cond delay="0"/>
                                  </p:stCondLst>
                                  <p:childTnLst>
                                    <p:set>
                                      <p:cBhvr>
                                        <p:cTn id="28" dur="1" fill="hold">
                                          <p:stCondLst>
                                            <p:cond delay="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21349858">
            <a:off x="-8915829" y="5323411"/>
            <a:ext cx="8698754" cy="304800"/>
          </a:xfrm>
          <a:prstGeom prst="rightArrow">
            <a:avLst>
              <a:gd name="adj1" fmla="val 50000"/>
              <a:gd name="adj2" fmla="val 527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4864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524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7 million </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326004" cy="400110"/>
          </a:xfrm>
          <a:prstGeom prst="rect">
            <a:avLst/>
          </a:prstGeom>
          <a:noFill/>
        </p:spPr>
        <p:txBody>
          <a:bodyPr wrap="none" rtlCol="0">
            <a:spAutoFit/>
          </a:bodyPr>
          <a:lstStyle/>
          <a:p>
            <a:pPr eaLnBrk="0" hangingPunct="0"/>
            <a:r>
              <a:rPr lang="en-US" sz="2000" dirty="0">
                <a:solidFill>
                  <a:prstClr val="black"/>
                </a:solidFill>
                <a:latin typeface="Times New Roman" pitchFamily="18" charset="0"/>
                <a:ea typeface="+mn-ea"/>
                <a:cs typeface="+mn-cs"/>
              </a:rPr>
              <a:t>7</a:t>
            </a:r>
            <a:r>
              <a:rPr lang="en-US" sz="2000" dirty="0" smtClean="0">
                <a:solidFill>
                  <a:prstClr val="black"/>
                </a:solidFill>
                <a:latin typeface="Times New Roman" pitchFamily="18" charset="0"/>
                <a:ea typeface="+mn-ea"/>
                <a:cs typeface="+mn-cs"/>
              </a:rPr>
              <a:t>,000 BCE</a:t>
            </a:r>
            <a:endParaRPr lang="en-US" sz="2000" dirty="0">
              <a:solidFill>
                <a:prstClr val="black"/>
              </a:solidFill>
              <a:latin typeface="Times New Roman" pitchFamily="18" charset="0"/>
              <a:ea typeface="+mn-ea"/>
              <a:cs typeface="+mn-cs"/>
            </a:endParaRPr>
          </a:p>
        </p:txBody>
      </p:sp>
      <p:sp>
        <p:nvSpPr>
          <p:cNvPr id="8" name="TextBox 7"/>
          <p:cNvSpPr txBox="1"/>
          <p:nvPr/>
        </p:nvSpPr>
        <p:spPr>
          <a:xfrm>
            <a:off x="7217735" y="5943600"/>
            <a:ext cx="132600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5,000 BCE</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3429000" y="5943600"/>
            <a:ext cx="132600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6,000 BCE</a:t>
            </a:r>
            <a:endParaRPr lang="en-US" sz="2000" dirty="0">
              <a:solidFill>
                <a:prstClr val="black"/>
              </a:solidFill>
              <a:latin typeface="Times New Roman" pitchFamily="18" charset="0"/>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029200"/>
            <a:ext cx="554037"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76600" y="2588567"/>
            <a:ext cx="2390477" cy="707886"/>
          </a:xfrm>
          <a:prstGeom prst="rect">
            <a:avLst/>
          </a:prstGeom>
          <a:noFill/>
        </p:spPr>
        <p:txBody>
          <a:bodyPr wrap="square" rtlCol="0">
            <a:spAutoFit/>
          </a:bodyPr>
          <a:lstStyle/>
          <a:p>
            <a:pPr eaLnBrk="0" hangingPunct="0"/>
            <a:r>
              <a:rPr lang="en-US" sz="2000" dirty="0" smtClean="0">
                <a:solidFill>
                  <a:srgbClr val="FF0000"/>
                </a:solidFill>
                <a:latin typeface="Times New Roman" pitchFamily="18" charset="0"/>
                <a:ea typeface="+mn-ea"/>
                <a:cs typeface="+mn-cs"/>
              </a:rPr>
              <a:t>Farmers harness animal muscle power</a:t>
            </a:r>
            <a:endParaRPr lang="en-US" sz="2000" dirty="0">
              <a:solidFill>
                <a:srgbClr val="FF0000"/>
              </a:solidFill>
              <a:latin typeface="Times New Roman" pitchFamily="18" charset="0"/>
              <a:ea typeface="+mn-ea"/>
              <a:cs typeface="+mn-cs"/>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1252" y="3555319"/>
            <a:ext cx="152844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r="24579"/>
          <a:stretch/>
        </p:blipFill>
        <p:spPr bwMode="auto">
          <a:xfrm>
            <a:off x="6096000" y="3246559"/>
            <a:ext cx="2615045" cy="75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153262" y="2263564"/>
            <a:ext cx="2390477" cy="707886"/>
          </a:xfrm>
          <a:prstGeom prst="rect">
            <a:avLst/>
          </a:prstGeom>
          <a:noFill/>
        </p:spPr>
        <p:txBody>
          <a:bodyPr wrap="square" rtlCol="0">
            <a:spAutoFit/>
          </a:bodyPr>
          <a:lstStyle/>
          <a:p>
            <a:pPr eaLnBrk="0" hangingPunct="0"/>
            <a:r>
              <a:rPr lang="en-US" sz="2000" dirty="0" smtClean="0">
                <a:solidFill>
                  <a:srgbClr val="FF0000"/>
                </a:solidFill>
                <a:latin typeface="Times New Roman" pitchFamily="18" charset="0"/>
                <a:ea typeface="+mn-ea"/>
                <a:cs typeface="+mn-cs"/>
              </a:rPr>
              <a:t>And muscle power of their subjects</a:t>
            </a:r>
            <a:endParaRPr lang="en-US" sz="2000" dirty="0">
              <a:solidFill>
                <a:srgbClr val="FF0000"/>
              </a:solidFill>
              <a:latin typeface="Times New Roman" pitchFamily="18" charset="0"/>
              <a:ea typeface="+mn-ea"/>
              <a:cs typeface="+mn-cs"/>
            </a:endParaRPr>
          </a:p>
        </p:txBody>
      </p:sp>
      <p:sp>
        <p:nvSpPr>
          <p:cNvPr id="14" name="TextBox 13"/>
          <p:cNvSpPr txBox="1"/>
          <p:nvPr/>
        </p:nvSpPr>
        <p:spPr>
          <a:xfrm>
            <a:off x="6788701" y="4111336"/>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15 million </a:t>
            </a:r>
            <a:endParaRPr lang="en-US" dirty="0">
              <a:solidFill>
                <a:prstClr val="black"/>
              </a:solidFill>
              <a:latin typeface="Times New Roman" pitchFamily="18" charset="0"/>
              <a:ea typeface="+mn-ea"/>
              <a:cs typeface="+mn-cs"/>
            </a:endParaRPr>
          </a:p>
        </p:txBody>
      </p:sp>
    </p:spTree>
    <p:extLst>
      <p:ext uri="{BB962C8B-B14F-4D97-AF65-F5344CB8AC3E}">
        <p14:creationId xmlns:p14="http://schemas.microsoft.com/office/powerpoint/2010/main" val="294703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0" presetClass="path" presetSubtype="0" accel="50000" decel="50000" fill="hold" grpId="0" nodeType="withEffect">
                                  <p:stCondLst>
                                    <p:cond delay="0"/>
                                  </p:stCondLst>
                                  <p:childTnLst>
                                    <p:animMotion origin="layout" path="M -0.06077 0.06759 L 0.28697 0.06898 L 0.46996 0.05648 L 0.64809 0.03611 L 1.01197 0.00231 " pathEditMode="relative" rAng="0" ptsTypes="AAAAA">
                                      <p:cBhvr>
                                        <p:cTn id="15" dur="5000" fill="hold"/>
                                        <p:tgtEl>
                                          <p:spTgt spid="2"/>
                                        </p:tgtEl>
                                        <p:attrNameLst>
                                          <p:attrName>ppt_x</p:attrName>
                                          <p:attrName>ppt_y</p:attrName>
                                        </p:attrNameLst>
                                      </p:cBhvr>
                                      <p:rCtr x="53646" y="-3194"/>
                                    </p:animMotion>
                                  </p:childTnLst>
                                </p:cTn>
                              </p:par>
                              <p:par>
                                <p:cTn id="16" presetID="10" presetClass="entr" presetSubtype="0" fill="hold" grpId="0" nodeType="withEffect">
                                  <p:stCondLst>
                                    <p:cond delay="2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entr" presetSubtype="0" fill="hold" grpId="0" nodeType="withEffect">
                                  <p:stCondLst>
                                    <p:cond delay="2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1" presetClass="entr" presetSubtype="0" fill="hold" nodeType="withEffect">
                                  <p:stCondLst>
                                    <p:cond delay="2500"/>
                                  </p:stCondLst>
                                  <p:childTnLst>
                                    <p:set>
                                      <p:cBhvr>
                                        <p:cTn id="25" dur="1" fill="hold">
                                          <p:stCondLst>
                                            <p:cond delay="0"/>
                                          </p:stCondLst>
                                        </p:cTn>
                                        <p:tgtEl>
                                          <p:spTgt spid="9218"/>
                                        </p:tgtEl>
                                        <p:attrNameLst>
                                          <p:attrName>style.visibility</p:attrName>
                                        </p:attrNameLst>
                                      </p:cBhvr>
                                      <p:to>
                                        <p:strVal val="visible"/>
                                      </p:to>
                                    </p:set>
                                  </p:childTnLst>
                                </p:cTn>
                              </p:par>
                              <p:par>
                                <p:cTn id="26" presetID="10" presetClass="entr" presetSubtype="0" fill="hold" grpId="0" nodeType="withEffect">
                                  <p:stCondLst>
                                    <p:cond delay="35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42" presetClass="entr" presetSubtype="0" fill="hold" grpId="0" nodeType="withEffect">
                                  <p:stCondLst>
                                    <p:cond delay="36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1" presetClass="entr" presetSubtype="0" fill="hold" nodeType="withEffect">
                                  <p:stCondLst>
                                    <p:cond delay="4100"/>
                                  </p:stCondLst>
                                  <p:childTnLst>
                                    <p:set>
                                      <p:cBhvr>
                                        <p:cTn id="35" dur="1" fill="hold">
                                          <p:stCondLst>
                                            <p:cond delay="0"/>
                                          </p:stCondLst>
                                        </p:cTn>
                                        <p:tgtEl>
                                          <p:spTgt spid="9219"/>
                                        </p:tgtEl>
                                        <p:attrNameLst>
                                          <p:attrName>style.visibility</p:attrName>
                                        </p:attrNameLst>
                                      </p:cBhvr>
                                      <p:to>
                                        <p:strVal val="visible"/>
                                      </p:to>
                                    </p:set>
                                  </p:childTnLst>
                                </p:cTn>
                              </p:par>
                            </p:childTnLst>
                          </p:cTn>
                        </p:par>
                        <p:par>
                          <p:cTn id="36" fill="hold">
                            <p:stCondLst>
                              <p:cond delay="5000"/>
                            </p:stCondLst>
                            <p:childTnLst>
                              <p:par>
                                <p:cTn id="37" presetID="1" presetClass="entr" presetSubtype="0" fill="hold" nodeType="afterEffect">
                                  <p:stCondLst>
                                    <p:cond delay="0"/>
                                  </p:stCondLst>
                                  <p:childTnLst>
                                    <p:set>
                                      <p:cBhvr>
                                        <p:cTn id="38" dur="1" fill="hold">
                                          <p:stCondLst>
                                            <p:cond delay="0"/>
                                          </p:stCondLst>
                                        </p:cTn>
                                        <p:tgtEl>
                                          <p:spTgt spid="4098"/>
                                        </p:tgtEl>
                                        <p:attrNameLst>
                                          <p:attrName>style.visibility</p:attrName>
                                        </p:attrNameLst>
                                      </p:cBhvr>
                                      <p:to>
                                        <p:strVal val="visible"/>
                                      </p:to>
                                    </p:se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p:bldP spid="7"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What are the </a:t>
            </a:r>
            <a:r>
              <a:rPr lang="en-US" dirty="0" smtClean="0">
                <a:solidFill>
                  <a:srgbClr val="FF0000"/>
                </a:solidFill>
                <a:cs typeface="ＭＳ Ｐゴシック" charset="-128"/>
              </a:rPr>
              <a:t>states</a:t>
            </a:r>
            <a:r>
              <a:rPr lang="en-US" dirty="0" smtClean="0">
                <a:cs typeface="ＭＳ Ｐゴシック" charset="-128"/>
              </a:rPr>
              <a:t> of energy?</a:t>
            </a:r>
            <a:endParaRPr lang="en-US" dirty="0">
              <a:cs typeface="ＭＳ Ｐゴシック" charset="-128"/>
            </a:endParaRPr>
          </a:p>
        </p:txBody>
      </p:sp>
      <p:sp>
        <p:nvSpPr>
          <p:cNvPr id="6" name="Content Placeholder 5"/>
          <p:cNvSpPr>
            <a:spLocks noGrp="1"/>
          </p:cNvSpPr>
          <p:nvPr>
            <p:ph idx="1"/>
          </p:nvPr>
        </p:nvSpPr>
        <p:spPr>
          <a:xfrm>
            <a:off x="457200" y="1709738"/>
            <a:ext cx="4625439" cy="4068762"/>
          </a:xfrm>
        </p:spPr>
        <p:txBody>
          <a:bodyPr/>
          <a:lstStyle/>
          <a:p>
            <a:pPr>
              <a:buNone/>
            </a:pPr>
            <a:r>
              <a:rPr lang="en-US" dirty="0" smtClean="0"/>
              <a:t>There are two basic states of energy:</a:t>
            </a:r>
          </a:p>
          <a:p>
            <a:pPr>
              <a:buNone/>
            </a:pPr>
            <a:endParaRPr lang="en-US" dirty="0" smtClean="0"/>
          </a:p>
          <a:p>
            <a:pPr marL="342900" indent="-342900">
              <a:buNone/>
            </a:pPr>
            <a:endParaRPr lang="en-US" b="1" dirty="0" smtClean="0"/>
          </a:p>
          <a:p>
            <a:pPr marL="342900" indent="-342900">
              <a:buNone/>
            </a:pPr>
            <a:r>
              <a:rPr lang="en-US" b="1" dirty="0" smtClean="0">
                <a:solidFill>
                  <a:srgbClr val="00B050"/>
                </a:solidFill>
              </a:rPr>
              <a:t>Potential energy </a:t>
            </a:r>
            <a:endParaRPr lang="en-US" dirty="0" smtClean="0">
              <a:solidFill>
                <a:srgbClr val="00B050"/>
              </a:solidFill>
            </a:endParaRPr>
          </a:p>
          <a:p>
            <a:pPr marL="342900" indent="-342900">
              <a:buNone/>
            </a:pPr>
            <a:r>
              <a:rPr lang="en-US" dirty="0" smtClean="0"/>
              <a:t>is stored and waits for you to use it.</a:t>
            </a:r>
          </a:p>
          <a:p>
            <a:pPr marL="342900" indent="-342900">
              <a:buFont typeface="+mj-lt"/>
              <a:buAutoNum type="arabicPeriod"/>
            </a:pPr>
            <a:endParaRPr lang="en-US" dirty="0" smtClean="0"/>
          </a:p>
          <a:p>
            <a:pPr marL="342900" indent="-342900">
              <a:buNone/>
            </a:pPr>
            <a:endParaRPr lang="en-US" sz="800" dirty="0" smtClean="0"/>
          </a:p>
          <a:p>
            <a:pPr marL="342900" indent="-342900">
              <a:buNone/>
            </a:pPr>
            <a:endParaRPr lang="en-US" dirty="0" smtClean="0"/>
          </a:p>
          <a:p>
            <a:pPr marL="342900" indent="-342900">
              <a:buNone/>
            </a:pPr>
            <a:r>
              <a:rPr lang="en-US" b="1" dirty="0" smtClean="0">
                <a:solidFill>
                  <a:srgbClr val="FC6E04"/>
                </a:solidFill>
              </a:rPr>
              <a:t>Kinetic energy </a:t>
            </a:r>
          </a:p>
          <a:p>
            <a:pPr marL="342900" indent="-342900">
              <a:buNone/>
            </a:pPr>
            <a:r>
              <a:rPr lang="en-US" dirty="0" smtClean="0"/>
              <a:t>is energy in motion.</a:t>
            </a:r>
          </a:p>
          <a:p>
            <a:pPr marL="342900" indent="-342900">
              <a:buNone/>
            </a:pPr>
            <a:endParaRPr lang="en-US" dirty="0" smtClean="0"/>
          </a:p>
          <a:p>
            <a:pPr marL="342900" indent="-342900">
              <a:buNone/>
            </a:pPr>
            <a:endParaRPr lang="en-US" dirty="0"/>
          </a:p>
        </p:txBody>
      </p:sp>
      <p:sp>
        <p:nvSpPr>
          <p:cNvPr id="7" name="Slide Number Placeholder 6"/>
          <p:cNvSpPr>
            <a:spLocks noGrp="1"/>
          </p:cNvSpPr>
          <p:nvPr>
            <p:ph type="sldNum" sz="quarter" idx="11"/>
          </p:nvPr>
        </p:nvSpPr>
        <p:spPr/>
        <p:txBody>
          <a:bodyPr/>
          <a:lstStyle/>
          <a:p>
            <a:pPr>
              <a:defRPr/>
            </a:pPr>
            <a:fld id="{5465A750-1589-154E-AF8D-C56D998487AB}" type="slidenum">
              <a:rPr lang="en-US" smtClean="0"/>
              <a:pPr>
                <a:defRPr/>
              </a:pPr>
              <a:t>4</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5155654" y="2464892"/>
            <a:ext cx="2866888" cy="3925004"/>
          </a:xfrm>
          <a:prstGeom prst="rect">
            <a:avLst/>
          </a:prstGeom>
          <a:noFill/>
          <a:ln w="9525">
            <a:noFill/>
            <a:miter lim="800000"/>
            <a:headEnd/>
            <a:tailEnd/>
          </a:ln>
        </p:spPr>
      </p:pic>
      <p:sp>
        <p:nvSpPr>
          <p:cNvPr id="8" name="Oval 7"/>
          <p:cNvSpPr/>
          <p:nvPr/>
        </p:nvSpPr>
        <p:spPr bwMode="auto">
          <a:xfrm>
            <a:off x="5220182" y="2442259"/>
            <a:ext cx="1851950" cy="1759352"/>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9" name="Oval 8"/>
          <p:cNvSpPr/>
          <p:nvPr/>
        </p:nvSpPr>
        <p:spPr bwMode="auto">
          <a:xfrm>
            <a:off x="6553232" y="3717434"/>
            <a:ext cx="1851950" cy="1759352"/>
          </a:xfrm>
          <a:prstGeom prst="ellipse">
            <a:avLst/>
          </a:prstGeom>
          <a:noFill/>
          <a:ln w="19050" cap="flat" cmpd="sng" algn="ctr">
            <a:solidFill>
              <a:srgbClr val="FC6E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cxnSp>
        <p:nvCxnSpPr>
          <p:cNvPr id="12" name="Straight Arrow Connector 11"/>
          <p:cNvCxnSpPr/>
          <p:nvPr/>
        </p:nvCxnSpPr>
        <p:spPr bwMode="auto">
          <a:xfrm>
            <a:off x="2395960" y="2847372"/>
            <a:ext cx="2916820" cy="11575"/>
          </a:xfrm>
          <a:prstGeom prst="straightConnector1">
            <a:avLst/>
          </a:prstGeom>
          <a:solidFill>
            <a:schemeClr val="accent1"/>
          </a:solidFill>
          <a:ln w="22225" cap="flat" cmpd="sng" algn="ctr">
            <a:solidFill>
              <a:srgbClr val="00B050"/>
            </a:solidFill>
            <a:prstDash val="solid"/>
            <a:round/>
            <a:headEnd type="none" w="med" len="med"/>
            <a:tailEnd type="arrow"/>
          </a:ln>
          <a:effectLst/>
        </p:spPr>
      </p:cxnSp>
      <p:cxnSp>
        <p:nvCxnSpPr>
          <p:cNvPr id="13" name="Straight Arrow Connector 12"/>
          <p:cNvCxnSpPr/>
          <p:nvPr/>
        </p:nvCxnSpPr>
        <p:spPr bwMode="auto">
          <a:xfrm>
            <a:off x="2257063" y="4294208"/>
            <a:ext cx="4247909" cy="34724"/>
          </a:xfrm>
          <a:prstGeom prst="straightConnector1">
            <a:avLst/>
          </a:prstGeom>
          <a:solidFill>
            <a:schemeClr val="accent1"/>
          </a:solidFill>
          <a:ln w="22225" cap="flat" cmpd="sng" algn="ctr">
            <a:solidFill>
              <a:srgbClr val="FC6E04"/>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 calcmode="lin" valueType="num">
                                      <p:cBhvr additive="base">
                                        <p:cTn id="12"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3" end="3"/>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 calcmode="lin" valueType="num">
                                      <p:cBhvr additive="base">
                                        <p:cTn id="16"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 calcmode="lin" valueType="num">
                                      <p:cBhvr additive="base">
                                        <p:cTn id="22"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
                                            <p:txEl>
                                              <p:pRg st="8" end="8"/>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
                                            <p:txEl>
                                              <p:pRg st="9" end="9"/>
                                            </p:txEl>
                                          </p:spTgt>
                                        </p:tgtEl>
                                        <p:attrNameLst>
                                          <p:attrName>style.visibility</p:attrName>
                                        </p:attrNameLst>
                                      </p:cBhvr>
                                      <p:to>
                                        <p:strVal val="visible"/>
                                      </p:to>
                                    </p:set>
                                    <p:anim calcmode="lin" valueType="num">
                                      <p:cBhvr additive="base">
                                        <p:cTn id="26"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21428951">
            <a:off x="-9065603" y="5268793"/>
            <a:ext cx="8698754" cy="304800"/>
          </a:xfrm>
          <a:prstGeom prst="rightArrow">
            <a:avLst>
              <a:gd name="adj1" fmla="val 50000"/>
              <a:gd name="adj2" fmla="val 527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2578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52400" y="4114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20 million </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32600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4,000 BCE</a:t>
            </a:r>
            <a:endParaRPr lang="en-US" sz="2000" dirty="0">
              <a:solidFill>
                <a:prstClr val="black"/>
              </a:solidFill>
              <a:latin typeface="Times New Roman" pitchFamily="18" charset="0"/>
              <a:ea typeface="+mn-ea"/>
              <a:cs typeface="+mn-cs"/>
            </a:endParaRPr>
          </a:p>
        </p:txBody>
      </p:sp>
      <p:sp>
        <p:nvSpPr>
          <p:cNvPr id="8" name="TextBox 7"/>
          <p:cNvSpPr txBox="1"/>
          <p:nvPr/>
        </p:nvSpPr>
        <p:spPr>
          <a:xfrm>
            <a:off x="7217735" y="5943600"/>
            <a:ext cx="1326004" cy="400110"/>
          </a:xfrm>
          <a:prstGeom prst="rect">
            <a:avLst/>
          </a:prstGeom>
          <a:noFill/>
        </p:spPr>
        <p:txBody>
          <a:bodyPr wrap="none" rtlCol="0">
            <a:spAutoFit/>
          </a:bodyPr>
          <a:lstStyle/>
          <a:p>
            <a:pPr eaLnBrk="0" hangingPunct="0"/>
            <a:r>
              <a:rPr lang="en-US" sz="2000" dirty="0">
                <a:solidFill>
                  <a:prstClr val="black"/>
                </a:solidFill>
                <a:latin typeface="Times New Roman" pitchFamily="18" charset="0"/>
                <a:ea typeface="+mn-ea"/>
                <a:cs typeface="+mn-cs"/>
              </a:rPr>
              <a:t>2</a:t>
            </a:r>
            <a:r>
              <a:rPr lang="en-US" sz="2000" dirty="0" smtClean="0">
                <a:solidFill>
                  <a:prstClr val="black"/>
                </a:solidFill>
                <a:latin typeface="Times New Roman" pitchFamily="18" charset="0"/>
                <a:ea typeface="+mn-ea"/>
                <a:cs typeface="+mn-cs"/>
              </a:rPr>
              <a:t>,000 BCE</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3429000" y="5943600"/>
            <a:ext cx="1326004"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3,000 BCE</a:t>
            </a:r>
            <a:endParaRPr lang="en-US" sz="2000" dirty="0">
              <a:solidFill>
                <a:prstClr val="black"/>
              </a:solidFill>
              <a:latin typeface="Times New Roman" pitchFamily="18" charset="0"/>
              <a:ea typeface="+mn-ea"/>
              <a:cs typeface="+mn-cs"/>
            </a:endParaRPr>
          </a:p>
        </p:txBody>
      </p:sp>
      <p:pic>
        <p:nvPicPr>
          <p:cNvPr id="7170" name="Picture 2" descr="C:\Users\xiquesp\AppData\Local\Microsoft\Windows\Temporary Internet Files\Content.IE5\F97R52Y4\MC90024363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8602" y="3742455"/>
            <a:ext cx="827837" cy="12867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00400" y="2104072"/>
            <a:ext cx="1905000" cy="1477328"/>
          </a:xfrm>
          <a:prstGeom prst="rect">
            <a:avLst/>
          </a:prstGeom>
          <a:noFill/>
        </p:spPr>
        <p:txBody>
          <a:bodyPr wrap="square" rtlCol="0">
            <a:spAutoFit/>
          </a:bodyPr>
          <a:lstStyle/>
          <a:p>
            <a:pPr eaLnBrk="0" hangingPunct="0"/>
            <a:r>
              <a:rPr lang="en-US" sz="1800" dirty="0" smtClean="0">
                <a:solidFill>
                  <a:srgbClr val="FF0000"/>
                </a:solidFill>
                <a:latin typeface="Times New Roman" pitchFamily="18" charset="0"/>
                <a:ea typeface="+mn-ea"/>
                <a:cs typeface="+mn-cs"/>
              </a:rPr>
              <a:t>Geothermal energy harnessed for bathing, cooking, and heating</a:t>
            </a:r>
            <a:endParaRPr lang="en-US" sz="1800" dirty="0">
              <a:solidFill>
                <a:srgbClr val="FF0000"/>
              </a:solidFill>
              <a:latin typeface="Times New Roman" pitchFamily="18" charset="0"/>
              <a:ea typeface="+mn-ea"/>
              <a:cs typeface="+mn-cs"/>
            </a:endParaRPr>
          </a:p>
        </p:txBody>
      </p:sp>
      <p:sp>
        <p:nvSpPr>
          <p:cNvPr id="10" name="TextBox 9"/>
          <p:cNvSpPr txBox="1"/>
          <p:nvPr/>
        </p:nvSpPr>
        <p:spPr>
          <a:xfrm>
            <a:off x="6788701" y="38862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35 million </a:t>
            </a:r>
            <a:endParaRPr lang="en-US" dirty="0">
              <a:solidFill>
                <a:prstClr val="black"/>
              </a:solidFill>
              <a:latin typeface="Times New Roman" pitchFamily="18" charset="0"/>
              <a:ea typeface="+mn-ea"/>
              <a:cs typeface="+mn-cs"/>
            </a:endParaRPr>
          </a:p>
        </p:txBody>
      </p:sp>
    </p:spTree>
    <p:extLst>
      <p:ext uri="{BB962C8B-B14F-4D97-AF65-F5344CB8AC3E}">
        <p14:creationId xmlns:p14="http://schemas.microsoft.com/office/powerpoint/2010/main" val="100251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0" presetClass="path" presetSubtype="0" accel="50000" decel="50000" fill="hold" grpId="0" nodeType="withEffect">
                                  <p:stCondLst>
                                    <p:cond delay="1750"/>
                                  </p:stCondLst>
                                  <p:childTnLst>
                                    <p:animMotion origin="layout" path="M 0.11598 0.05255 L 0.4066 0.05393 L 0.55921 0.04143 L 0.70799 0.02106 L 1.01198 -0.01273 " pathEditMode="relative" rAng="0" ptsTypes="AAAAA">
                                      <p:cBhvr>
                                        <p:cTn id="15" dur="4000" fill="hold"/>
                                        <p:tgtEl>
                                          <p:spTgt spid="2"/>
                                        </p:tgtEl>
                                        <p:attrNameLst>
                                          <p:attrName>ppt_x</p:attrName>
                                          <p:attrName>ppt_y</p:attrName>
                                        </p:attrNameLst>
                                      </p:cBhvr>
                                      <p:rCtr x="44792" y="-3194"/>
                                    </p:animMotion>
                                  </p:childTnLst>
                                </p:cTn>
                              </p:par>
                              <p:par>
                                <p:cTn id="16" presetID="10" presetClass="entr" presetSubtype="0" fill="hold" grpId="0" nodeType="withEffect">
                                  <p:stCondLst>
                                    <p:cond delay="27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entr" presetSubtype="0" fill="hold" grpId="0" nodeType="withEffect">
                                  <p:stCondLst>
                                    <p:cond delay="3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anim calcmode="lin" valueType="num">
                                      <p:cBhvr>
                                        <p:cTn id="22" dur="750" fill="hold"/>
                                        <p:tgtEl>
                                          <p:spTgt spid="6"/>
                                        </p:tgtEl>
                                        <p:attrNameLst>
                                          <p:attrName>ppt_x</p:attrName>
                                        </p:attrNameLst>
                                      </p:cBhvr>
                                      <p:tavLst>
                                        <p:tav tm="0">
                                          <p:val>
                                            <p:strVal val="#ppt_x"/>
                                          </p:val>
                                        </p:tav>
                                        <p:tav tm="100000">
                                          <p:val>
                                            <p:strVal val="#ppt_x"/>
                                          </p:val>
                                        </p:tav>
                                      </p:tavLst>
                                    </p:anim>
                                    <p:anim calcmode="lin" valueType="num">
                                      <p:cBhvr>
                                        <p:cTn id="23" dur="75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750"/>
                                  </p:stCondLst>
                                  <p:childTnLst>
                                    <p:set>
                                      <p:cBhvr>
                                        <p:cTn id="25" dur="1" fill="hold">
                                          <p:stCondLst>
                                            <p:cond delay="0"/>
                                          </p:stCondLst>
                                        </p:cTn>
                                        <p:tgtEl>
                                          <p:spTgt spid="7170"/>
                                        </p:tgtEl>
                                        <p:attrNameLst>
                                          <p:attrName>style.visibility</p:attrName>
                                        </p:attrNameLst>
                                      </p:cBhvr>
                                      <p:to>
                                        <p:strVal val="visible"/>
                                      </p:to>
                                    </p:set>
                                    <p:animEffect transition="in" filter="fade">
                                      <p:cBhvr>
                                        <p:cTn id="26" dur="750"/>
                                        <p:tgtEl>
                                          <p:spTgt spid="7170"/>
                                        </p:tgtEl>
                                      </p:cBhvr>
                                    </p:animEffect>
                                    <p:anim calcmode="lin" valueType="num">
                                      <p:cBhvr>
                                        <p:cTn id="27" dur="750" fill="hold"/>
                                        <p:tgtEl>
                                          <p:spTgt spid="7170"/>
                                        </p:tgtEl>
                                        <p:attrNameLst>
                                          <p:attrName>ppt_x</p:attrName>
                                        </p:attrNameLst>
                                      </p:cBhvr>
                                      <p:tavLst>
                                        <p:tav tm="0">
                                          <p:val>
                                            <p:strVal val="#ppt_x"/>
                                          </p:val>
                                        </p:tav>
                                        <p:tav tm="100000">
                                          <p:val>
                                            <p:strVal val="#ppt_x"/>
                                          </p:val>
                                        </p:tav>
                                      </p:tavLst>
                                    </p:anim>
                                    <p:anim calcmode="lin" valueType="num">
                                      <p:cBhvr>
                                        <p:cTn id="28" dur="750" fill="hold"/>
                                        <p:tgtEl>
                                          <p:spTgt spid="7170"/>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4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 presetClass="entr" presetSubtype="0" fill="hold" grpId="0" nodeType="withEffect">
                                  <p:stCondLst>
                                    <p:cond delay="450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p:bldP spid="6"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21349858">
            <a:off x="-9158952" y="5573165"/>
            <a:ext cx="8105684" cy="304800"/>
          </a:xfrm>
          <a:prstGeom prst="rightArrow">
            <a:avLst>
              <a:gd name="adj1" fmla="val 50000"/>
              <a:gd name="adj2" fmla="val 527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3" name="Oval 2"/>
          <p:cNvSpPr/>
          <p:nvPr/>
        </p:nvSpPr>
        <p:spPr>
          <a:xfrm>
            <a:off x="381000" y="54102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6553200" y="4114799"/>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200 million </a:t>
            </a:r>
            <a:endParaRPr lang="en-US" dirty="0">
              <a:solidFill>
                <a:prstClr val="black"/>
              </a:solidFill>
              <a:latin typeface="Times New Roman" pitchFamily="18" charset="0"/>
              <a:ea typeface="+mn-ea"/>
              <a:cs typeface="+mn-cs"/>
            </a:endParaRPr>
          </a:p>
        </p:txBody>
      </p:sp>
      <p:sp>
        <p:nvSpPr>
          <p:cNvPr id="5" name="TextBox 4"/>
          <p:cNvSpPr txBox="1"/>
          <p:nvPr/>
        </p:nvSpPr>
        <p:spPr>
          <a:xfrm>
            <a:off x="381000" y="5943600"/>
            <a:ext cx="1326004" cy="400110"/>
          </a:xfrm>
          <a:prstGeom prst="rect">
            <a:avLst/>
          </a:prstGeom>
          <a:noFill/>
        </p:spPr>
        <p:txBody>
          <a:bodyPr wrap="none" rtlCol="0">
            <a:spAutoFit/>
          </a:bodyPr>
          <a:lstStyle/>
          <a:p>
            <a:pPr eaLnBrk="0" hangingPunct="0"/>
            <a:r>
              <a:rPr lang="en-US" sz="2000" dirty="0">
                <a:solidFill>
                  <a:prstClr val="black"/>
                </a:solidFill>
                <a:latin typeface="Times New Roman" pitchFamily="18" charset="0"/>
                <a:ea typeface="+mn-ea"/>
                <a:cs typeface="+mn-cs"/>
              </a:rPr>
              <a:t>1</a:t>
            </a:r>
            <a:r>
              <a:rPr lang="en-US" sz="2000" dirty="0" smtClean="0">
                <a:solidFill>
                  <a:prstClr val="black"/>
                </a:solidFill>
                <a:latin typeface="Times New Roman" pitchFamily="18" charset="0"/>
                <a:ea typeface="+mn-ea"/>
                <a:cs typeface="+mn-cs"/>
              </a:rPr>
              <a:t>,000 BCE</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8172018" y="5924490"/>
            <a:ext cx="877163"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0 BCE</a:t>
            </a:r>
            <a:endParaRPr lang="en-US" sz="2000" dirty="0">
              <a:solidFill>
                <a:prstClr val="black"/>
              </a:solidFill>
              <a:latin typeface="Times New Roman" pitchFamily="18" charset="0"/>
              <a:ea typeface="+mn-ea"/>
              <a:cs typeface="+mn-cs"/>
            </a:endParaRPr>
          </a:p>
        </p:txBody>
      </p:sp>
      <p:sp>
        <p:nvSpPr>
          <p:cNvPr id="11" name="Oval 10"/>
          <p:cNvSpPr/>
          <p:nvPr/>
        </p:nvSpPr>
        <p:spPr>
          <a:xfrm>
            <a:off x="8382000" y="48768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pic>
        <p:nvPicPr>
          <p:cNvPr id="8194" name="Picture 2" descr="C:\Users\xiquesp\AppData\Local\Microsoft\Windows\Temporary Internet Files\Content.IE5\5EZD3NDU\MC9002365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561" y="3644097"/>
            <a:ext cx="1043039" cy="139283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2400" y="2658070"/>
            <a:ext cx="1752600" cy="923330"/>
          </a:xfrm>
          <a:prstGeom prst="rect">
            <a:avLst/>
          </a:prstGeom>
          <a:noFill/>
        </p:spPr>
        <p:txBody>
          <a:bodyPr wrap="square" rtlCol="0">
            <a:spAutoFit/>
          </a:bodyPr>
          <a:lstStyle/>
          <a:p>
            <a:pPr eaLnBrk="0" hangingPunct="0"/>
            <a:r>
              <a:rPr lang="en-US" sz="1800" dirty="0" smtClean="0">
                <a:solidFill>
                  <a:srgbClr val="FF0000"/>
                </a:solidFill>
                <a:latin typeface="Times New Roman" pitchFamily="18" charset="0"/>
                <a:ea typeface="+mn-ea"/>
                <a:cs typeface="+mn-cs"/>
              </a:rPr>
              <a:t>Hydro power harnessed to mill grain in Asia</a:t>
            </a:r>
            <a:endParaRPr lang="en-US" sz="1800" dirty="0">
              <a:solidFill>
                <a:srgbClr val="FF0000"/>
              </a:solidFill>
              <a:latin typeface="Times New Roman" pitchFamily="18" charset="0"/>
              <a:ea typeface="+mn-ea"/>
              <a:cs typeface="+mn-cs"/>
            </a:endParaRPr>
          </a:p>
        </p:txBody>
      </p:sp>
      <p:sp>
        <p:nvSpPr>
          <p:cNvPr id="10" name="TextBox 9"/>
          <p:cNvSpPr txBox="1"/>
          <p:nvPr/>
        </p:nvSpPr>
        <p:spPr>
          <a:xfrm>
            <a:off x="76200" y="1828800"/>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50 million </a:t>
            </a:r>
            <a:endParaRPr lang="en-US" dirty="0">
              <a:solidFill>
                <a:prstClr val="black"/>
              </a:solidFill>
              <a:latin typeface="Times New Roman" pitchFamily="18" charset="0"/>
              <a:ea typeface="+mn-ea"/>
              <a:cs typeface="+mn-cs"/>
            </a:endParaRPr>
          </a:p>
        </p:txBody>
      </p:sp>
    </p:spTree>
    <p:extLst>
      <p:ext uri="{BB962C8B-B14F-4D97-AF65-F5344CB8AC3E}">
        <p14:creationId xmlns:p14="http://schemas.microsoft.com/office/powerpoint/2010/main" val="237707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42" presetClass="entr" presetSubtype="0" fill="hold" grpId="0" nodeType="withEffect">
                                  <p:stCondLst>
                                    <p:cond delay="75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par>
                                <p:cTn id="20" presetID="42" presetClass="entr" presetSubtype="0" fill="hold" nodeType="withEffect">
                                  <p:stCondLst>
                                    <p:cond delay="750"/>
                                  </p:stCondLst>
                                  <p:childTnLst>
                                    <p:set>
                                      <p:cBhvr>
                                        <p:cTn id="21" dur="1" fill="hold">
                                          <p:stCondLst>
                                            <p:cond delay="0"/>
                                          </p:stCondLst>
                                        </p:cTn>
                                        <p:tgtEl>
                                          <p:spTgt spid="8194"/>
                                        </p:tgtEl>
                                        <p:attrNameLst>
                                          <p:attrName>style.visibility</p:attrName>
                                        </p:attrNameLst>
                                      </p:cBhvr>
                                      <p:to>
                                        <p:strVal val="visible"/>
                                      </p:to>
                                    </p:set>
                                    <p:animEffect transition="in" filter="fade">
                                      <p:cBhvr>
                                        <p:cTn id="22" dur="1000"/>
                                        <p:tgtEl>
                                          <p:spTgt spid="8194"/>
                                        </p:tgtEl>
                                      </p:cBhvr>
                                    </p:animEffect>
                                    <p:anim calcmode="lin" valueType="num">
                                      <p:cBhvr>
                                        <p:cTn id="23" dur="1000" fill="hold"/>
                                        <p:tgtEl>
                                          <p:spTgt spid="8194"/>
                                        </p:tgtEl>
                                        <p:attrNameLst>
                                          <p:attrName>ppt_x</p:attrName>
                                        </p:attrNameLst>
                                      </p:cBhvr>
                                      <p:tavLst>
                                        <p:tav tm="0">
                                          <p:val>
                                            <p:strVal val="#ppt_x"/>
                                          </p:val>
                                        </p:tav>
                                        <p:tav tm="100000">
                                          <p:val>
                                            <p:strVal val="#ppt_x"/>
                                          </p:val>
                                        </p:tav>
                                      </p:tavLst>
                                    </p:anim>
                                    <p:anim calcmode="lin" valueType="num">
                                      <p:cBhvr>
                                        <p:cTn id="24" dur="1000" fill="hold"/>
                                        <p:tgtEl>
                                          <p:spTgt spid="8194"/>
                                        </p:tgtEl>
                                        <p:attrNameLst>
                                          <p:attrName>ppt_y</p:attrName>
                                        </p:attrNameLst>
                                      </p:cBhvr>
                                      <p:tavLst>
                                        <p:tav tm="0">
                                          <p:val>
                                            <p:strVal val="#ppt_y+.1"/>
                                          </p:val>
                                        </p:tav>
                                        <p:tav tm="100000">
                                          <p:val>
                                            <p:strVal val="#ppt_y"/>
                                          </p:val>
                                        </p:tav>
                                      </p:tavLst>
                                    </p:anim>
                                  </p:childTnLst>
                                </p:cTn>
                              </p:par>
                              <p:par>
                                <p:cTn id="25" presetID="0" presetClass="path" presetSubtype="0" accel="50000" decel="50000" fill="hold" grpId="0" nodeType="withEffect">
                                  <p:stCondLst>
                                    <p:cond delay="500"/>
                                  </p:stCondLst>
                                  <p:childTnLst>
                                    <p:animMotion origin="layout" path="M 3.33333E-6 0.01922 L 0.34323 0.02061 L 0.52378 0.00857 L 0.69913 -0.01111 L 1.05833 -0.04351 " pathEditMode="relative" rAng="0" ptsTypes="AAAAA">
                                      <p:cBhvr>
                                        <p:cTn id="26" dur="3000" fill="hold"/>
                                        <p:tgtEl>
                                          <p:spTgt spid="2"/>
                                        </p:tgtEl>
                                        <p:attrNameLst>
                                          <p:attrName>ppt_x</p:attrName>
                                          <p:attrName>ppt_y</p:attrName>
                                        </p:attrNameLst>
                                      </p:cBhvr>
                                      <p:rCtr x="52917" y="-3079"/>
                                    </p:animMotion>
                                  </p:childTnLst>
                                </p:cTn>
                              </p:par>
                              <p:par>
                                <p:cTn id="27" presetID="10" presetClass="entr" presetSubtype="0" fill="hold" grpId="0" nodeType="withEffect">
                                  <p:stCondLst>
                                    <p:cond delay="30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750"/>
                                        <p:tgtEl>
                                          <p:spTgt spid="9"/>
                                        </p:tgtEl>
                                      </p:cBhvr>
                                    </p:animEffect>
                                  </p:childTnLst>
                                </p:cTn>
                              </p:par>
                            </p:childTnLst>
                          </p:cTn>
                        </p:par>
                        <p:par>
                          <p:cTn id="30" fill="hold">
                            <p:stCondLst>
                              <p:cond delay="525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9" grpId="0"/>
      <p:bldP spid="11" grpId="0" animBg="1"/>
      <p:bldP spid="20"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8305800" y="50292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 name="Right Arrow 1"/>
          <p:cNvSpPr/>
          <p:nvPr/>
        </p:nvSpPr>
        <p:spPr>
          <a:xfrm rot="21422523">
            <a:off x="-9158952" y="5362344"/>
            <a:ext cx="8105684" cy="304800"/>
          </a:xfrm>
          <a:prstGeom prst="rightArrow">
            <a:avLst>
              <a:gd name="adj1" fmla="val 50000"/>
              <a:gd name="adj2" fmla="val 527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304800" y="3730474"/>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smtClean="0">
                <a:solidFill>
                  <a:prstClr val="black"/>
                </a:solidFill>
                <a:latin typeface="Times New Roman" pitchFamily="18" charset="0"/>
                <a:ea typeface="+mn-ea"/>
                <a:cs typeface="+mn-cs"/>
              </a:rPr>
              <a:t>300 million </a:t>
            </a:r>
            <a:endParaRPr lang="en-US" dirty="0">
              <a:solidFill>
                <a:prstClr val="black"/>
              </a:solidFill>
              <a:latin typeface="Times New Roman" pitchFamily="18" charset="0"/>
              <a:ea typeface="+mn-ea"/>
              <a:cs typeface="+mn-cs"/>
            </a:endParaRPr>
          </a:p>
        </p:txBody>
      </p:sp>
      <p:sp>
        <p:nvSpPr>
          <p:cNvPr id="9" name="TextBox 8"/>
          <p:cNvSpPr txBox="1"/>
          <p:nvPr/>
        </p:nvSpPr>
        <p:spPr>
          <a:xfrm>
            <a:off x="167554" y="5910320"/>
            <a:ext cx="705642"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0 CE</a:t>
            </a:r>
            <a:endParaRPr lang="en-US" sz="2000" dirty="0">
              <a:solidFill>
                <a:prstClr val="black"/>
              </a:solidFill>
              <a:latin typeface="Times New Roman" pitchFamily="18" charset="0"/>
              <a:ea typeface="+mn-ea"/>
              <a:cs typeface="+mn-cs"/>
            </a:endParaRPr>
          </a:p>
        </p:txBody>
      </p:sp>
      <p:sp>
        <p:nvSpPr>
          <p:cNvPr id="10" name="TextBox 9"/>
          <p:cNvSpPr txBox="1"/>
          <p:nvPr/>
        </p:nvSpPr>
        <p:spPr>
          <a:xfrm>
            <a:off x="7760917" y="5915917"/>
            <a:ext cx="1154483" cy="400110"/>
          </a:xfrm>
          <a:prstGeom prst="rect">
            <a:avLst/>
          </a:prstGeom>
          <a:noFill/>
        </p:spPr>
        <p:txBody>
          <a:bodyPr wrap="none" rtlCol="0">
            <a:spAutoFit/>
          </a:bodyPr>
          <a:lstStyle/>
          <a:p>
            <a:pPr eaLnBrk="0" hangingPunct="0"/>
            <a:r>
              <a:rPr lang="en-US" sz="2000" dirty="0">
                <a:solidFill>
                  <a:prstClr val="black"/>
                </a:solidFill>
                <a:latin typeface="Times New Roman" pitchFamily="18" charset="0"/>
                <a:ea typeface="+mn-ea"/>
                <a:cs typeface="+mn-cs"/>
              </a:rPr>
              <a:t>1</a:t>
            </a:r>
            <a:r>
              <a:rPr lang="en-US" sz="2000" dirty="0" smtClean="0">
                <a:solidFill>
                  <a:prstClr val="black"/>
                </a:solidFill>
                <a:latin typeface="Times New Roman" pitchFamily="18" charset="0"/>
                <a:ea typeface="+mn-ea"/>
                <a:cs typeface="+mn-cs"/>
              </a:rPr>
              <a:t>,000 CE</a:t>
            </a:r>
            <a:endParaRPr lang="en-US" sz="2000" dirty="0">
              <a:solidFill>
                <a:prstClr val="black"/>
              </a:solidFill>
              <a:latin typeface="Times New Roman" pitchFamily="18" charset="0"/>
              <a:ea typeface="+mn-ea"/>
              <a:cs typeface="+mn-cs"/>
            </a:endParaRPr>
          </a:p>
        </p:txBody>
      </p:sp>
      <p:sp>
        <p:nvSpPr>
          <p:cNvPr id="12" name="Oval 11"/>
          <p:cNvSpPr/>
          <p:nvPr/>
        </p:nvSpPr>
        <p:spPr>
          <a:xfrm>
            <a:off x="377536" y="54864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0" name="TextBox 19"/>
          <p:cNvSpPr txBox="1"/>
          <p:nvPr/>
        </p:nvSpPr>
        <p:spPr>
          <a:xfrm>
            <a:off x="2286000" y="3048000"/>
            <a:ext cx="1752600" cy="646331"/>
          </a:xfrm>
          <a:prstGeom prst="rect">
            <a:avLst/>
          </a:prstGeom>
          <a:noFill/>
        </p:spPr>
        <p:txBody>
          <a:bodyPr wrap="square" rtlCol="0">
            <a:spAutoFit/>
          </a:bodyPr>
          <a:lstStyle/>
          <a:p>
            <a:pPr eaLnBrk="0" hangingPunct="0"/>
            <a:r>
              <a:rPr lang="en-US" sz="1800" dirty="0" smtClean="0">
                <a:solidFill>
                  <a:srgbClr val="FF0000"/>
                </a:solidFill>
                <a:latin typeface="Times New Roman" pitchFamily="18" charset="0"/>
                <a:ea typeface="+mn-ea"/>
                <a:cs typeface="+mn-cs"/>
              </a:rPr>
              <a:t>Romans harness coal for heating</a:t>
            </a:r>
            <a:endParaRPr lang="en-US" sz="1800" dirty="0">
              <a:solidFill>
                <a:srgbClr val="FF0000"/>
              </a:solidFill>
              <a:latin typeface="Times New Roman" pitchFamily="18" charset="0"/>
              <a:ea typeface="+mn-ea"/>
              <a:cs typeface="+mn-cs"/>
            </a:endParaRPr>
          </a:p>
        </p:txBody>
      </p:sp>
      <p:pic>
        <p:nvPicPr>
          <p:cNvPr id="8195" name="Picture 3" descr="C:\Users\xiquesp\AppData\Local\Microsoft\Windows\Temporary Internet Files\Content.IE5\MP8AC5W8\MC9000147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3657601"/>
            <a:ext cx="818857" cy="1143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64901" y="3882874"/>
            <a:ext cx="2431499"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World Population </a:t>
            </a:r>
          </a:p>
          <a:p>
            <a:pPr eaLnBrk="0" hangingPunct="0"/>
            <a:r>
              <a:rPr lang="en-US" dirty="0">
                <a:solidFill>
                  <a:prstClr val="black"/>
                </a:solidFill>
                <a:latin typeface="Times New Roman" pitchFamily="18" charset="0"/>
                <a:ea typeface="+mn-ea"/>
                <a:cs typeface="+mn-cs"/>
              </a:rPr>
              <a:t>4</a:t>
            </a:r>
            <a:r>
              <a:rPr lang="en-US" dirty="0" smtClean="0">
                <a:solidFill>
                  <a:prstClr val="black"/>
                </a:solidFill>
                <a:latin typeface="Times New Roman" pitchFamily="18" charset="0"/>
                <a:ea typeface="+mn-ea"/>
                <a:cs typeface="+mn-cs"/>
              </a:rPr>
              <a:t>00 million </a:t>
            </a:r>
            <a:endParaRPr lang="en-US" dirty="0">
              <a:solidFill>
                <a:prstClr val="black"/>
              </a:solidFill>
              <a:latin typeface="Times New Roman" pitchFamily="18" charset="0"/>
              <a:ea typeface="+mn-ea"/>
              <a:cs typeface="+mn-cs"/>
            </a:endParaRPr>
          </a:p>
        </p:txBody>
      </p:sp>
    </p:spTree>
    <p:extLst>
      <p:ext uri="{BB962C8B-B14F-4D97-AF65-F5344CB8AC3E}">
        <p14:creationId xmlns:p14="http://schemas.microsoft.com/office/powerpoint/2010/main" val="207053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0" presetClass="path" presetSubtype="0" accel="50000" decel="50000" fill="hold" grpId="0" nodeType="withEffect">
                                  <p:stCondLst>
                                    <p:cond delay="250"/>
                                  </p:stCondLst>
                                  <p:childTnLst>
                                    <p:animMotion origin="layout" path="M 0.00034 0.00486 L 0.34687 0.03564 L 0.53038 0.03402 L 0.7092 0.02176 L 1.07465 0.00694 " pathEditMode="relative" rAng="214644" ptsTypes="AAAAA">
                                      <p:cBhvr>
                                        <p:cTn id="12" dur="3000" fill="hold"/>
                                        <p:tgtEl>
                                          <p:spTgt spid="2"/>
                                        </p:tgtEl>
                                        <p:attrNameLst>
                                          <p:attrName>ppt_x</p:attrName>
                                          <p:attrName>ppt_y</p:attrName>
                                        </p:attrNameLst>
                                      </p:cBhvr>
                                      <p:rCtr x="53715" y="208"/>
                                    </p:animMotion>
                                  </p:childTnLst>
                                </p:cTn>
                              </p:par>
                              <p:par>
                                <p:cTn id="13" presetID="42" presetClass="entr" presetSubtype="0" fill="hold" nodeType="withEffect">
                                  <p:stCondLst>
                                    <p:cond delay="1500"/>
                                  </p:stCondLst>
                                  <p:childTnLst>
                                    <p:set>
                                      <p:cBhvr>
                                        <p:cTn id="14" dur="1" fill="hold">
                                          <p:stCondLst>
                                            <p:cond delay="0"/>
                                          </p:stCondLst>
                                        </p:cTn>
                                        <p:tgtEl>
                                          <p:spTgt spid="8195"/>
                                        </p:tgtEl>
                                        <p:attrNameLst>
                                          <p:attrName>style.visibility</p:attrName>
                                        </p:attrNameLst>
                                      </p:cBhvr>
                                      <p:to>
                                        <p:strVal val="visible"/>
                                      </p:to>
                                    </p:set>
                                    <p:animEffect transition="in" filter="fade">
                                      <p:cBhvr>
                                        <p:cTn id="15" dur="750"/>
                                        <p:tgtEl>
                                          <p:spTgt spid="8195"/>
                                        </p:tgtEl>
                                      </p:cBhvr>
                                    </p:animEffect>
                                    <p:anim calcmode="lin" valueType="num">
                                      <p:cBhvr>
                                        <p:cTn id="16" dur="750" fill="hold"/>
                                        <p:tgtEl>
                                          <p:spTgt spid="8195"/>
                                        </p:tgtEl>
                                        <p:attrNameLst>
                                          <p:attrName>ppt_x</p:attrName>
                                        </p:attrNameLst>
                                      </p:cBhvr>
                                      <p:tavLst>
                                        <p:tav tm="0">
                                          <p:val>
                                            <p:strVal val="#ppt_x"/>
                                          </p:val>
                                        </p:tav>
                                        <p:tav tm="100000">
                                          <p:val>
                                            <p:strVal val="#ppt_x"/>
                                          </p:val>
                                        </p:tav>
                                      </p:tavLst>
                                    </p:anim>
                                    <p:anim calcmode="lin" valueType="num">
                                      <p:cBhvr>
                                        <p:cTn id="17" dur="750" fill="hold"/>
                                        <p:tgtEl>
                                          <p:spTgt spid="819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ppt_x</p:attrName>
                                        </p:attrNameLst>
                                      </p:cBhvr>
                                      <p:tavLst>
                                        <p:tav tm="0">
                                          <p:val>
                                            <p:strVal val="#ppt_x"/>
                                          </p:val>
                                        </p:tav>
                                        <p:tav tm="100000">
                                          <p:val>
                                            <p:strVal val="#ppt_x"/>
                                          </p:val>
                                        </p:tav>
                                      </p:tavLst>
                                    </p:anim>
                                    <p:anim calcmode="lin" valueType="num">
                                      <p:cBhvr>
                                        <p:cTn id="22" dur="750" fill="hold"/>
                                        <p:tgtEl>
                                          <p:spTgt spid="20"/>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30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4" grpId="0"/>
      <p:bldP spid="9" grpId="0"/>
      <p:bldP spid="10" grpId="0"/>
      <p:bldP spid="12" grpId="0" animBg="1"/>
      <p:bldP spid="2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21421661">
            <a:off x="-9142360" y="5094301"/>
            <a:ext cx="9311082" cy="304800"/>
          </a:xfrm>
          <a:prstGeom prst="rightArrow">
            <a:avLst>
              <a:gd name="adj1" fmla="val 50000"/>
              <a:gd name="adj2" fmla="val 527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6871" y="4210478"/>
            <a:ext cx="2055691" cy="707886"/>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World Population </a:t>
            </a:r>
          </a:p>
          <a:p>
            <a:pPr eaLnBrk="0" hangingPunct="0"/>
            <a:r>
              <a:rPr lang="en-US" sz="2000" dirty="0" smtClean="0">
                <a:solidFill>
                  <a:prstClr val="black"/>
                </a:solidFill>
                <a:latin typeface="Times New Roman" pitchFamily="18" charset="0"/>
                <a:ea typeface="+mn-ea"/>
                <a:cs typeface="+mn-cs"/>
              </a:rPr>
              <a:t>300 million </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167554" y="5910320"/>
            <a:ext cx="1090363"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1000 CE</a:t>
            </a:r>
            <a:endParaRPr lang="en-US" sz="2000" dirty="0">
              <a:solidFill>
                <a:prstClr val="black"/>
              </a:solidFill>
              <a:latin typeface="Times New Roman" pitchFamily="18" charset="0"/>
              <a:ea typeface="+mn-ea"/>
              <a:cs typeface="+mn-cs"/>
            </a:endParaRPr>
          </a:p>
        </p:txBody>
      </p:sp>
      <p:sp>
        <p:nvSpPr>
          <p:cNvPr id="12" name="Oval 11"/>
          <p:cNvSpPr/>
          <p:nvPr/>
        </p:nvSpPr>
        <p:spPr>
          <a:xfrm>
            <a:off x="377536" y="5562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3" name="Oval 12"/>
          <p:cNvSpPr/>
          <p:nvPr/>
        </p:nvSpPr>
        <p:spPr>
          <a:xfrm>
            <a:off x="8229600" y="5181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2" name="TextBox 21"/>
          <p:cNvSpPr txBox="1"/>
          <p:nvPr/>
        </p:nvSpPr>
        <p:spPr>
          <a:xfrm>
            <a:off x="7208855" y="4274403"/>
            <a:ext cx="2055691" cy="707886"/>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World Population </a:t>
            </a:r>
          </a:p>
          <a:p>
            <a:pPr eaLnBrk="0" hangingPunct="0"/>
            <a:r>
              <a:rPr lang="en-US" sz="2000" dirty="0" smtClean="0">
                <a:solidFill>
                  <a:prstClr val="black"/>
                </a:solidFill>
                <a:latin typeface="Times New Roman" pitchFamily="18" charset="0"/>
                <a:ea typeface="+mn-ea"/>
                <a:cs typeface="+mn-cs"/>
              </a:rPr>
              <a:t>500 million</a:t>
            </a:r>
            <a:endParaRPr lang="en-US" dirty="0">
              <a:solidFill>
                <a:prstClr val="black"/>
              </a:solidFill>
              <a:latin typeface="Times New Roman" pitchFamily="18" charset="0"/>
              <a:ea typeface="+mn-ea"/>
              <a:cs typeface="+mn-cs"/>
            </a:endParaRPr>
          </a:p>
        </p:txBody>
      </p:sp>
      <p:sp>
        <p:nvSpPr>
          <p:cNvPr id="15" name="TextBox 14"/>
          <p:cNvSpPr txBox="1"/>
          <p:nvPr/>
        </p:nvSpPr>
        <p:spPr>
          <a:xfrm>
            <a:off x="7534092" y="5924490"/>
            <a:ext cx="1090363"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1600 CE</a:t>
            </a:r>
            <a:endParaRPr lang="en-US" sz="2000" dirty="0">
              <a:solidFill>
                <a:prstClr val="black"/>
              </a:solidFill>
              <a:latin typeface="Times New Roman" pitchFamily="18" charset="0"/>
              <a:ea typeface="+mn-ea"/>
              <a:cs typeface="+mn-cs"/>
            </a:endParaRPr>
          </a:p>
        </p:txBody>
      </p:sp>
      <p:sp>
        <p:nvSpPr>
          <p:cNvPr id="20" name="TextBox 19"/>
          <p:cNvSpPr txBox="1"/>
          <p:nvPr/>
        </p:nvSpPr>
        <p:spPr>
          <a:xfrm>
            <a:off x="4624637" y="5885101"/>
            <a:ext cx="1090363"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1400 CE</a:t>
            </a:r>
            <a:endParaRPr lang="en-US" sz="2000" dirty="0">
              <a:solidFill>
                <a:prstClr val="black"/>
              </a:solidFill>
              <a:latin typeface="Times New Roman" pitchFamily="18" charset="0"/>
              <a:ea typeface="+mn-ea"/>
              <a:cs typeface="+mn-cs"/>
            </a:endParaRPr>
          </a:p>
        </p:txBody>
      </p:sp>
    </p:spTree>
    <p:extLst>
      <p:ext uri="{BB962C8B-B14F-4D97-AF65-F5344CB8AC3E}">
        <p14:creationId xmlns:p14="http://schemas.microsoft.com/office/powerpoint/2010/main" val="276266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42" presetClass="path" presetSubtype="0" accel="50000" decel="50000" fill="hold" grpId="0" nodeType="withEffect">
                                  <p:stCondLst>
                                    <p:cond delay="0"/>
                                  </p:stCondLst>
                                  <p:childTnLst>
                                    <p:animMotion origin="layout" path="M -0.35105 0.12384 L 0.97396 0.05717 " pathEditMode="relative" rAng="0" ptsTypes="AA">
                                      <p:cBhvr>
                                        <p:cTn id="9" dur="3000" fill="hold"/>
                                        <p:tgtEl>
                                          <p:spTgt spid="2"/>
                                        </p:tgtEl>
                                        <p:attrNameLst>
                                          <p:attrName>ppt_x</p:attrName>
                                          <p:attrName>ppt_y</p:attrName>
                                        </p:attrNameLst>
                                      </p:cBhvr>
                                      <p:rCtr x="66250" y="-3333"/>
                                    </p:animMotion>
                                  </p:childTnLst>
                                </p:cTn>
                              </p:par>
                              <p:par>
                                <p:cTn id="10" presetID="10" presetClass="entr" presetSubtype="0" fill="hold" grpId="0" nodeType="with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50"/>
                                        <p:tgtEl>
                                          <p:spTgt spid="15"/>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50"/>
                                        <p:tgtEl>
                                          <p:spTgt spid="22"/>
                                        </p:tgtEl>
                                      </p:cBhvr>
                                    </p:animEffect>
                                  </p:childTnLst>
                                </p:cTn>
                              </p:par>
                              <p:par>
                                <p:cTn id="25" presetID="10" presetClass="entr" presetSubtype="0" fill="hold" grpId="0" nodeType="withEffect">
                                  <p:stCondLst>
                                    <p:cond delay="175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9" grpId="0"/>
      <p:bldP spid="12" grpId="0" animBg="1"/>
      <p:bldP spid="13" grpId="0" animBg="1"/>
      <p:bldP spid="22" grpId="0"/>
      <p:bldP spid="15" grpId="0"/>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21435126">
            <a:off x="-9370894" y="5542427"/>
            <a:ext cx="8105684" cy="304800"/>
          </a:xfrm>
          <a:prstGeom prst="rightArrow">
            <a:avLst>
              <a:gd name="adj1" fmla="val 50000"/>
              <a:gd name="adj2" fmla="val 527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4" name="TextBox 3"/>
          <p:cNvSpPr txBox="1"/>
          <p:nvPr/>
        </p:nvSpPr>
        <p:spPr>
          <a:xfrm>
            <a:off x="16871" y="4210478"/>
            <a:ext cx="2055691" cy="707886"/>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World Population </a:t>
            </a:r>
          </a:p>
          <a:p>
            <a:pPr eaLnBrk="0" hangingPunct="0"/>
            <a:r>
              <a:rPr lang="en-US" sz="2000" dirty="0">
                <a:solidFill>
                  <a:prstClr val="black"/>
                </a:solidFill>
                <a:latin typeface="Times New Roman" pitchFamily="18" charset="0"/>
                <a:ea typeface="+mn-ea"/>
                <a:cs typeface="+mn-cs"/>
              </a:rPr>
              <a:t>5</a:t>
            </a:r>
            <a:r>
              <a:rPr lang="en-US" sz="2000" dirty="0" smtClean="0">
                <a:solidFill>
                  <a:prstClr val="black"/>
                </a:solidFill>
                <a:latin typeface="Times New Roman" pitchFamily="18" charset="0"/>
                <a:ea typeface="+mn-ea"/>
                <a:cs typeface="+mn-cs"/>
              </a:rPr>
              <a:t>00 million </a:t>
            </a:r>
            <a:endParaRPr lang="en-US" sz="2000" dirty="0">
              <a:solidFill>
                <a:prstClr val="black"/>
              </a:solidFill>
              <a:latin typeface="Times New Roman" pitchFamily="18" charset="0"/>
              <a:ea typeface="+mn-ea"/>
              <a:cs typeface="+mn-cs"/>
            </a:endParaRPr>
          </a:p>
        </p:txBody>
      </p:sp>
      <p:sp>
        <p:nvSpPr>
          <p:cNvPr id="9" name="TextBox 8"/>
          <p:cNvSpPr txBox="1"/>
          <p:nvPr/>
        </p:nvSpPr>
        <p:spPr>
          <a:xfrm>
            <a:off x="167554" y="5910320"/>
            <a:ext cx="1090363"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1700 CE</a:t>
            </a:r>
            <a:endParaRPr lang="en-US" sz="2000" dirty="0">
              <a:solidFill>
                <a:prstClr val="black"/>
              </a:solidFill>
              <a:latin typeface="Times New Roman" pitchFamily="18" charset="0"/>
              <a:ea typeface="+mn-ea"/>
              <a:cs typeface="+mn-cs"/>
            </a:endParaRPr>
          </a:p>
        </p:txBody>
      </p:sp>
      <p:sp>
        <p:nvSpPr>
          <p:cNvPr id="12" name="Oval 11"/>
          <p:cNvSpPr/>
          <p:nvPr/>
        </p:nvSpPr>
        <p:spPr>
          <a:xfrm>
            <a:off x="377536" y="5178136"/>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4" name="Oval 13"/>
          <p:cNvSpPr/>
          <p:nvPr/>
        </p:nvSpPr>
        <p:spPr>
          <a:xfrm>
            <a:off x="8610600" y="228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7" name="Bent Arrow 6"/>
          <p:cNvSpPr/>
          <p:nvPr/>
        </p:nvSpPr>
        <p:spPr>
          <a:xfrm rot="5570448" flipH="1">
            <a:off x="6130998" y="2307396"/>
            <a:ext cx="4808311" cy="67843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black"/>
              </a:solidFill>
            </a:endParaRPr>
          </a:p>
        </p:txBody>
      </p:sp>
      <p:sp>
        <p:nvSpPr>
          <p:cNvPr id="16" name="Oval 15"/>
          <p:cNvSpPr/>
          <p:nvPr/>
        </p:nvSpPr>
        <p:spPr>
          <a:xfrm>
            <a:off x="8382000" y="38100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7" name="Oval 16"/>
          <p:cNvSpPr/>
          <p:nvPr/>
        </p:nvSpPr>
        <p:spPr>
          <a:xfrm>
            <a:off x="8458200" y="3276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8" name="Oval 17"/>
          <p:cNvSpPr/>
          <p:nvPr/>
        </p:nvSpPr>
        <p:spPr>
          <a:xfrm>
            <a:off x="8458200" y="27432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9" name="Oval 18"/>
          <p:cNvSpPr/>
          <p:nvPr/>
        </p:nvSpPr>
        <p:spPr>
          <a:xfrm>
            <a:off x="8534400" y="2133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3" name="Oval 12"/>
          <p:cNvSpPr/>
          <p:nvPr/>
        </p:nvSpPr>
        <p:spPr>
          <a:xfrm>
            <a:off x="7848600" y="47244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2" name="TextBox 21"/>
          <p:cNvSpPr txBox="1"/>
          <p:nvPr/>
        </p:nvSpPr>
        <p:spPr>
          <a:xfrm>
            <a:off x="6019800" y="5112603"/>
            <a:ext cx="1593706"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Population </a:t>
            </a:r>
          </a:p>
          <a:p>
            <a:pPr eaLnBrk="0" hangingPunct="0"/>
            <a:r>
              <a:rPr lang="en-US" dirty="0" smtClean="0">
                <a:solidFill>
                  <a:prstClr val="black"/>
                </a:solidFill>
                <a:latin typeface="Times New Roman" pitchFamily="18" charset="0"/>
                <a:ea typeface="+mn-ea"/>
                <a:cs typeface="+mn-cs"/>
              </a:rPr>
              <a:t>1 billion </a:t>
            </a:r>
            <a:endParaRPr lang="en-US" dirty="0">
              <a:solidFill>
                <a:prstClr val="black"/>
              </a:solidFill>
              <a:latin typeface="Times New Roman" pitchFamily="18" charset="0"/>
              <a:ea typeface="+mn-ea"/>
              <a:cs typeface="+mn-cs"/>
            </a:endParaRPr>
          </a:p>
        </p:txBody>
      </p:sp>
      <p:sp>
        <p:nvSpPr>
          <p:cNvPr id="15" name="TextBox 14"/>
          <p:cNvSpPr txBox="1"/>
          <p:nvPr/>
        </p:nvSpPr>
        <p:spPr>
          <a:xfrm>
            <a:off x="7825037" y="5943600"/>
            <a:ext cx="1090363"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1900 CE</a:t>
            </a:r>
            <a:endParaRPr lang="en-US" sz="2000" dirty="0">
              <a:solidFill>
                <a:prstClr val="black"/>
              </a:solidFill>
              <a:latin typeface="Times New Roman" pitchFamily="18" charset="0"/>
              <a:ea typeface="+mn-ea"/>
              <a:cs typeface="+mn-cs"/>
            </a:endParaRPr>
          </a:p>
        </p:txBody>
      </p:sp>
      <p:pic>
        <p:nvPicPr>
          <p:cNvPr id="20" name="Picture 6" descr="C:\Users\xiquesp\AppData\Local\Microsoft\Windows\Temporary Internet Files\Content.IE5\F97R52Y4\MC9003913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2962" y="4606517"/>
            <a:ext cx="609600" cy="7417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C:\Users\xiquesp\AppData\Local\Microsoft\Windows\Temporary Internet Files\Content.IE5\F97R52Y4\MC9004347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9455" y="43434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C:\Users\xiquesp\AppData\Local\Microsoft\Windows\Temporary Internet Files\Content.IE5\UQC415OY\MC90033111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3054" y="3954744"/>
            <a:ext cx="1000945" cy="77731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C:\Users\xiquesp\AppData\Local\Microsoft\Windows\Temporary Internet Files\Content.IE5\5EZD3NDU\MC90018347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1725272"/>
            <a:ext cx="914400" cy="9213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C:\Users\xiquesp\AppData\Local\Microsoft\Windows\Temporary Internet Files\Content.IE5\MP8AC5W8\MC90035050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0570" y="3505200"/>
            <a:ext cx="1095030" cy="71213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553200" y="5943600"/>
            <a:ext cx="697627"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1830</a:t>
            </a:r>
            <a:endParaRPr lang="en-US" sz="2000" dirty="0">
              <a:solidFill>
                <a:prstClr val="black"/>
              </a:solidFill>
              <a:latin typeface="Times New Roman" pitchFamily="18" charset="0"/>
              <a:ea typeface="+mn-ea"/>
              <a:cs typeface="+mn-cs"/>
            </a:endParaRPr>
          </a:p>
        </p:txBody>
      </p:sp>
      <p:sp>
        <p:nvSpPr>
          <p:cNvPr id="27" name="TextBox 26"/>
          <p:cNvSpPr txBox="1"/>
          <p:nvPr/>
        </p:nvSpPr>
        <p:spPr>
          <a:xfrm>
            <a:off x="7321694" y="914400"/>
            <a:ext cx="1593706"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Population </a:t>
            </a:r>
          </a:p>
          <a:p>
            <a:pPr eaLnBrk="0" hangingPunct="0"/>
            <a:r>
              <a:rPr lang="en-US" dirty="0" smtClean="0">
                <a:solidFill>
                  <a:prstClr val="black"/>
                </a:solidFill>
                <a:latin typeface="Times New Roman" pitchFamily="18" charset="0"/>
                <a:ea typeface="+mn-ea"/>
                <a:cs typeface="+mn-cs"/>
              </a:rPr>
              <a:t>1.6 billion </a:t>
            </a:r>
            <a:endParaRPr lang="en-US" dirty="0">
              <a:solidFill>
                <a:prstClr val="black"/>
              </a:solidFill>
              <a:latin typeface="Times New Roman" pitchFamily="18" charset="0"/>
              <a:ea typeface="+mn-ea"/>
              <a:cs typeface="+mn-cs"/>
            </a:endParaRPr>
          </a:p>
        </p:txBody>
      </p:sp>
      <p:pic>
        <p:nvPicPr>
          <p:cNvPr id="9218" name="Picture 2" descr="http://thebrightestman.wikispaces.com/file/view/industrial_revolution.jpg/47833161/industrial_revolu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6262" y="1828800"/>
            <a:ext cx="1837200" cy="12287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3908" y="3070516"/>
            <a:ext cx="3427692" cy="830997"/>
          </a:xfrm>
          <a:prstGeom prst="rect">
            <a:avLst/>
          </a:prstGeom>
          <a:noFill/>
        </p:spPr>
        <p:txBody>
          <a:bodyPr wrap="square" rtlCol="0">
            <a:spAutoFit/>
          </a:bodyPr>
          <a:lstStyle/>
          <a:p>
            <a:pPr eaLnBrk="0" hangingPunct="0"/>
            <a:r>
              <a:rPr lang="en-US" sz="1600" dirty="0" smtClean="0">
                <a:solidFill>
                  <a:srgbClr val="FF0000"/>
                </a:solidFill>
                <a:latin typeface="Times New Roman" pitchFamily="18" charset="0"/>
                <a:ea typeface="+mn-ea"/>
                <a:cs typeface="+mn-cs"/>
              </a:rPr>
              <a:t>Industrial Revolution harnesses hydro, wind, wood, coal and muscle energy to increase productivity 50-fold</a:t>
            </a:r>
            <a:endParaRPr lang="en-US" sz="1600" dirty="0">
              <a:solidFill>
                <a:srgbClr val="FF0000"/>
              </a:solidFill>
              <a:latin typeface="Times New Roman" pitchFamily="18" charset="0"/>
              <a:ea typeface="+mn-ea"/>
              <a:cs typeface="+mn-cs"/>
            </a:endParaRPr>
          </a:p>
        </p:txBody>
      </p:sp>
    </p:spTree>
    <p:extLst>
      <p:ext uri="{BB962C8B-B14F-4D97-AF65-F5344CB8AC3E}">
        <p14:creationId xmlns:p14="http://schemas.microsoft.com/office/powerpoint/2010/main" val="21059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
                                        <p:tgtEl>
                                          <p:spTgt spid="12"/>
                                        </p:tgtEl>
                                      </p:cBhvr>
                                    </p:animEffect>
                                  </p:childTnLst>
                                </p:cTn>
                              </p:par>
                              <p:par>
                                <p:cTn id="18" presetID="42" presetClass="path" presetSubtype="0" accel="50000" decel="50000" fill="hold" grpId="0" nodeType="withEffect">
                                  <p:stCondLst>
                                    <p:cond delay="0"/>
                                  </p:stCondLst>
                                  <p:childTnLst>
                                    <p:animMotion origin="layout" path="M 0.02326 0.01805 L 1.05 -0.07778 " pathEditMode="relative" rAng="0" ptsTypes="AA">
                                      <p:cBhvr>
                                        <p:cTn id="19" dur="2000" fill="hold"/>
                                        <p:tgtEl>
                                          <p:spTgt spid="2"/>
                                        </p:tgtEl>
                                        <p:attrNameLst>
                                          <p:attrName>ppt_x</p:attrName>
                                          <p:attrName>ppt_y</p:attrName>
                                        </p:attrNameLst>
                                      </p:cBhvr>
                                      <p:rCtr x="51337" y="-4792"/>
                                    </p:animMotion>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200" fill="hold"/>
                                        <p:tgtEl>
                                          <p:spTgt spid="20"/>
                                        </p:tgtEl>
                                        <p:attrNameLst>
                                          <p:attrName>ppt_x</p:attrName>
                                        </p:attrNameLst>
                                      </p:cBhvr>
                                      <p:tavLst>
                                        <p:tav tm="0">
                                          <p:val>
                                            <p:strVal val="#ppt_x"/>
                                          </p:val>
                                        </p:tav>
                                        <p:tav tm="100000">
                                          <p:val>
                                            <p:strVal val="#ppt_x"/>
                                          </p:val>
                                        </p:tav>
                                      </p:tavLst>
                                    </p:anim>
                                    <p:anim calcmode="lin" valueType="num">
                                      <p:cBhvr additive="base">
                                        <p:cTn id="24" dur="2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7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50"/>
                                        <p:tgtEl>
                                          <p:spTgt spid="13"/>
                                        </p:tgtEl>
                                      </p:cBhvr>
                                    </p:animEffect>
                                  </p:childTnLst>
                                </p:cTn>
                              </p:par>
                            </p:childTnLst>
                          </p:cTn>
                        </p:par>
                        <p:par>
                          <p:cTn id="29" fill="hold">
                            <p:stCondLst>
                              <p:cond delay="295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childTnLst>
                                </p:cTn>
                              </p:par>
                            </p:childTnLst>
                          </p:cTn>
                        </p:par>
                        <p:par>
                          <p:cTn id="33" fill="hold">
                            <p:stCondLst>
                              <p:cond delay="37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50"/>
                                        <p:tgtEl>
                                          <p:spTgt spid="16"/>
                                        </p:tgtEl>
                                      </p:cBhvr>
                                    </p:animEffect>
                                  </p:childTnLst>
                                </p:cTn>
                              </p:par>
                            </p:childTnLst>
                          </p:cTn>
                        </p:par>
                        <p:par>
                          <p:cTn id="37" fill="hold">
                            <p:stCondLst>
                              <p:cond delay="3950"/>
                            </p:stCondLst>
                            <p:childTnLst>
                              <p:par>
                                <p:cTn id="38" presetID="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250" fill="hold"/>
                                        <p:tgtEl>
                                          <p:spTgt spid="21"/>
                                        </p:tgtEl>
                                        <p:attrNameLst>
                                          <p:attrName>ppt_x</p:attrName>
                                        </p:attrNameLst>
                                      </p:cBhvr>
                                      <p:tavLst>
                                        <p:tav tm="0">
                                          <p:val>
                                            <p:strVal val="#ppt_x"/>
                                          </p:val>
                                        </p:tav>
                                        <p:tav tm="100000">
                                          <p:val>
                                            <p:strVal val="#ppt_x"/>
                                          </p:val>
                                        </p:tav>
                                      </p:tavLst>
                                    </p:anim>
                                    <p:anim calcmode="lin" valueType="num">
                                      <p:cBhvr additive="base">
                                        <p:cTn id="41" dur="250" fill="hold"/>
                                        <p:tgtEl>
                                          <p:spTgt spid="21"/>
                                        </p:tgtEl>
                                        <p:attrNameLst>
                                          <p:attrName>ppt_y</p:attrName>
                                        </p:attrNameLst>
                                      </p:cBhvr>
                                      <p:tavLst>
                                        <p:tav tm="0">
                                          <p:val>
                                            <p:strVal val="1+#ppt_h/2"/>
                                          </p:val>
                                        </p:tav>
                                        <p:tav tm="100000">
                                          <p:val>
                                            <p:strVal val="#ppt_y"/>
                                          </p:val>
                                        </p:tav>
                                      </p:tavLst>
                                    </p:anim>
                                  </p:childTnLst>
                                </p:cTn>
                              </p:par>
                            </p:childTnLst>
                          </p:cTn>
                        </p:par>
                        <p:par>
                          <p:cTn id="42" fill="hold">
                            <p:stCondLst>
                              <p:cond delay="42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50"/>
                                        <p:tgtEl>
                                          <p:spTgt spid="17"/>
                                        </p:tgtEl>
                                      </p:cBhvr>
                                    </p:animEffect>
                                  </p:childTnLst>
                                </p:cTn>
                              </p:par>
                            </p:childTnLst>
                          </p:cTn>
                        </p:par>
                        <p:par>
                          <p:cTn id="46" fill="hold">
                            <p:stCondLst>
                              <p:cond delay="4450"/>
                            </p:stCondLst>
                            <p:childTnLst>
                              <p:par>
                                <p:cTn id="47" presetID="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250" fill="hold"/>
                                        <p:tgtEl>
                                          <p:spTgt spid="23"/>
                                        </p:tgtEl>
                                        <p:attrNameLst>
                                          <p:attrName>ppt_x</p:attrName>
                                        </p:attrNameLst>
                                      </p:cBhvr>
                                      <p:tavLst>
                                        <p:tav tm="0">
                                          <p:val>
                                            <p:strVal val="#ppt_x"/>
                                          </p:val>
                                        </p:tav>
                                        <p:tav tm="100000">
                                          <p:val>
                                            <p:strVal val="#ppt_x"/>
                                          </p:val>
                                        </p:tav>
                                      </p:tavLst>
                                    </p:anim>
                                    <p:anim calcmode="lin" valueType="num">
                                      <p:cBhvr additive="base">
                                        <p:cTn id="50" dur="250" fill="hold"/>
                                        <p:tgtEl>
                                          <p:spTgt spid="23"/>
                                        </p:tgtEl>
                                        <p:attrNameLst>
                                          <p:attrName>ppt_y</p:attrName>
                                        </p:attrNameLst>
                                      </p:cBhvr>
                                      <p:tavLst>
                                        <p:tav tm="0">
                                          <p:val>
                                            <p:strVal val="1+#ppt_h/2"/>
                                          </p:val>
                                        </p:tav>
                                        <p:tav tm="100000">
                                          <p:val>
                                            <p:strVal val="#ppt_y"/>
                                          </p:val>
                                        </p:tav>
                                      </p:tavLst>
                                    </p:anim>
                                  </p:childTnLst>
                                </p:cTn>
                              </p:par>
                            </p:childTnLst>
                          </p:cTn>
                        </p:par>
                        <p:par>
                          <p:cTn id="51" fill="hold">
                            <p:stCondLst>
                              <p:cond delay="4700"/>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50"/>
                                        <p:tgtEl>
                                          <p:spTgt spid="18"/>
                                        </p:tgtEl>
                                      </p:cBhvr>
                                    </p:animEffect>
                                  </p:childTnLst>
                                </p:cTn>
                              </p:par>
                            </p:childTnLst>
                          </p:cTn>
                        </p:par>
                        <p:par>
                          <p:cTn id="55" fill="hold">
                            <p:stCondLst>
                              <p:cond delay="4950"/>
                            </p:stCondLst>
                            <p:childTnLst>
                              <p:par>
                                <p:cTn id="56" presetID="2" presetClass="entr" presetSubtype="4"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250" fill="hold"/>
                                        <p:tgtEl>
                                          <p:spTgt spid="25"/>
                                        </p:tgtEl>
                                        <p:attrNameLst>
                                          <p:attrName>ppt_x</p:attrName>
                                        </p:attrNameLst>
                                      </p:cBhvr>
                                      <p:tavLst>
                                        <p:tav tm="0">
                                          <p:val>
                                            <p:strVal val="#ppt_x"/>
                                          </p:val>
                                        </p:tav>
                                        <p:tav tm="100000">
                                          <p:val>
                                            <p:strVal val="#ppt_x"/>
                                          </p:val>
                                        </p:tav>
                                      </p:tavLst>
                                    </p:anim>
                                    <p:anim calcmode="lin" valueType="num">
                                      <p:cBhvr additive="base">
                                        <p:cTn id="59" dur="250" fill="hold"/>
                                        <p:tgtEl>
                                          <p:spTgt spid="25"/>
                                        </p:tgtEl>
                                        <p:attrNameLst>
                                          <p:attrName>ppt_y</p:attrName>
                                        </p:attrNameLst>
                                      </p:cBhvr>
                                      <p:tavLst>
                                        <p:tav tm="0">
                                          <p:val>
                                            <p:strVal val="1+#ppt_h/2"/>
                                          </p:val>
                                        </p:tav>
                                        <p:tav tm="100000">
                                          <p:val>
                                            <p:strVal val="#ppt_y"/>
                                          </p:val>
                                        </p:tav>
                                      </p:tavLst>
                                    </p:anim>
                                  </p:childTnLst>
                                </p:cTn>
                              </p:par>
                            </p:childTnLst>
                          </p:cTn>
                        </p:par>
                        <p:par>
                          <p:cTn id="60" fill="hold">
                            <p:stCondLst>
                              <p:cond delay="52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
                                        <p:tgtEl>
                                          <p:spTgt spid="19"/>
                                        </p:tgtEl>
                                      </p:cBhvr>
                                    </p:animEffect>
                                  </p:childTnLst>
                                </p:cTn>
                              </p:par>
                            </p:childTnLst>
                          </p:cTn>
                        </p:par>
                        <p:par>
                          <p:cTn id="64" fill="hold">
                            <p:stCondLst>
                              <p:cond delay="5210"/>
                            </p:stCondLst>
                            <p:childTnLst>
                              <p:par>
                                <p:cTn id="65" presetID="2" presetClass="entr" presetSubtype="4"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250" fill="hold"/>
                                        <p:tgtEl>
                                          <p:spTgt spid="24"/>
                                        </p:tgtEl>
                                        <p:attrNameLst>
                                          <p:attrName>ppt_x</p:attrName>
                                        </p:attrNameLst>
                                      </p:cBhvr>
                                      <p:tavLst>
                                        <p:tav tm="0">
                                          <p:val>
                                            <p:strVal val="#ppt_x"/>
                                          </p:val>
                                        </p:tav>
                                        <p:tav tm="100000">
                                          <p:val>
                                            <p:strVal val="#ppt_x"/>
                                          </p:val>
                                        </p:tav>
                                      </p:tavLst>
                                    </p:anim>
                                    <p:anim calcmode="lin" valueType="num">
                                      <p:cBhvr additive="base">
                                        <p:cTn id="68" dur="250" fill="hold"/>
                                        <p:tgtEl>
                                          <p:spTgt spid="24"/>
                                        </p:tgtEl>
                                        <p:attrNameLst>
                                          <p:attrName>ppt_y</p:attrName>
                                        </p:attrNameLst>
                                      </p:cBhvr>
                                      <p:tavLst>
                                        <p:tav tm="0">
                                          <p:val>
                                            <p:strVal val="1+#ppt_h/2"/>
                                          </p:val>
                                        </p:tav>
                                        <p:tav tm="100000">
                                          <p:val>
                                            <p:strVal val="#ppt_y"/>
                                          </p:val>
                                        </p:tav>
                                      </p:tavLst>
                                    </p:anim>
                                  </p:childTnLst>
                                </p:cTn>
                              </p:par>
                            </p:childTnLst>
                          </p:cTn>
                        </p:par>
                        <p:par>
                          <p:cTn id="69" fill="hold">
                            <p:stCondLst>
                              <p:cond delay="5460"/>
                            </p:stCondLst>
                            <p:childTnLst>
                              <p:par>
                                <p:cTn id="70" presetID="10"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250"/>
                                        <p:tgtEl>
                                          <p:spTgt spid="14"/>
                                        </p:tgtEl>
                                      </p:cBhvr>
                                    </p:animEffect>
                                  </p:childTnLst>
                                </p:cTn>
                              </p:par>
                            </p:childTnLst>
                          </p:cTn>
                        </p:par>
                        <p:par>
                          <p:cTn id="73" fill="hold">
                            <p:stCondLst>
                              <p:cond delay="5710"/>
                            </p:stCondLst>
                            <p:childTnLst>
                              <p:par>
                                <p:cTn id="74" presetID="10"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621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9218"/>
                                        </p:tgtEl>
                                        <p:attrNameLst>
                                          <p:attrName>style.visibility</p:attrName>
                                        </p:attrNameLst>
                                      </p:cBhvr>
                                      <p:to>
                                        <p:strVal val="visible"/>
                                      </p:to>
                                    </p:set>
                                    <p:animEffect transition="in" filter="fade">
                                      <p:cBhvr>
                                        <p:cTn id="91" dur="500"/>
                                        <p:tgtEl>
                                          <p:spTgt spid="921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9" grpId="0"/>
      <p:bldP spid="12" grpId="0" animBg="1"/>
      <p:bldP spid="14" grpId="0" animBg="1"/>
      <p:bldP spid="7" grpId="0" animBg="1"/>
      <p:bldP spid="16" grpId="0" animBg="1"/>
      <p:bldP spid="17" grpId="0" animBg="1"/>
      <p:bldP spid="18" grpId="0" animBg="1"/>
      <p:bldP spid="19" grpId="0" animBg="1"/>
      <p:bldP spid="13" grpId="0" animBg="1"/>
      <p:bldP spid="22" grpId="0"/>
      <p:bldP spid="15" grpId="0"/>
      <p:bldP spid="26" grpId="0"/>
      <p:bldP spid="27"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rot="245551" flipV="1">
            <a:off x="8360702" y="272978"/>
            <a:ext cx="394596" cy="659379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8" name="TextBox 7"/>
          <p:cNvSpPr txBox="1"/>
          <p:nvPr/>
        </p:nvSpPr>
        <p:spPr>
          <a:xfrm>
            <a:off x="7461670" y="816114"/>
            <a:ext cx="1265090" cy="707886"/>
          </a:xfrm>
          <a:prstGeom prst="rect">
            <a:avLst/>
          </a:prstGeom>
          <a:noFill/>
        </p:spPr>
        <p:txBody>
          <a:bodyPr wrap="none" rtlCol="0">
            <a:spAutoFit/>
          </a:bodyPr>
          <a:lstStyle/>
          <a:p>
            <a:pPr eaLnBrk="0" hangingPunct="0"/>
            <a:r>
              <a:rPr lang="en-US" sz="2000" dirty="0" smtClean="0">
                <a:solidFill>
                  <a:srgbClr val="FF0000"/>
                </a:solidFill>
                <a:latin typeface="Times New Roman" pitchFamily="18" charset="0"/>
                <a:ea typeface="+mn-ea"/>
                <a:cs typeface="+mn-cs"/>
              </a:rPr>
              <a:t>Today</a:t>
            </a:r>
          </a:p>
          <a:p>
            <a:pPr eaLnBrk="0" hangingPunct="0"/>
            <a:r>
              <a:rPr lang="en-US" sz="2000" b="1" dirty="0" smtClean="0">
                <a:solidFill>
                  <a:srgbClr val="FF0000"/>
                </a:solidFill>
                <a:latin typeface="Times New Roman" pitchFamily="18" charset="0"/>
                <a:ea typeface="+mn-ea"/>
                <a:cs typeface="+mn-cs"/>
              </a:rPr>
              <a:t>7.3 </a:t>
            </a:r>
            <a:r>
              <a:rPr lang="en-US" sz="2000" b="1" dirty="0" smtClean="0">
                <a:solidFill>
                  <a:srgbClr val="FF0000"/>
                </a:solidFill>
                <a:latin typeface="Times New Roman" pitchFamily="18" charset="0"/>
                <a:ea typeface="+mn-ea"/>
                <a:cs typeface="+mn-cs"/>
              </a:rPr>
              <a:t>billion</a:t>
            </a:r>
            <a:endParaRPr lang="en-US" sz="2000" b="1" dirty="0">
              <a:solidFill>
                <a:srgbClr val="FF0000"/>
              </a:solidFill>
              <a:latin typeface="Times New Roman" pitchFamily="18" charset="0"/>
              <a:ea typeface="+mn-ea"/>
              <a:cs typeface="+mn-cs"/>
            </a:endParaRPr>
          </a:p>
        </p:txBody>
      </p:sp>
      <p:sp>
        <p:nvSpPr>
          <p:cNvPr id="16" name="Oval 15"/>
          <p:cNvSpPr/>
          <p:nvPr/>
        </p:nvSpPr>
        <p:spPr>
          <a:xfrm>
            <a:off x="8153400" y="5943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7" name="Oval 16"/>
          <p:cNvSpPr/>
          <p:nvPr/>
        </p:nvSpPr>
        <p:spPr>
          <a:xfrm>
            <a:off x="8229600" y="5562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8" name="Oval 17"/>
          <p:cNvSpPr/>
          <p:nvPr/>
        </p:nvSpPr>
        <p:spPr>
          <a:xfrm>
            <a:off x="8241427" y="49530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9" name="Oval 18"/>
          <p:cNvSpPr/>
          <p:nvPr/>
        </p:nvSpPr>
        <p:spPr>
          <a:xfrm>
            <a:off x="8359076" y="37338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2" name="TextBox 21"/>
          <p:cNvSpPr txBox="1"/>
          <p:nvPr/>
        </p:nvSpPr>
        <p:spPr>
          <a:xfrm>
            <a:off x="5394788" y="6027003"/>
            <a:ext cx="2286203" cy="830997"/>
          </a:xfrm>
          <a:prstGeom prst="rect">
            <a:avLst/>
          </a:prstGeom>
          <a:noFill/>
        </p:spPr>
        <p:txBody>
          <a:bodyPr wrap="none" rtlCol="0">
            <a:spAutoFit/>
          </a:bodyPr>
          <a:lstStyle/>
          <a:p>
            <a:pPr eaLnBrk="0" hangingPunct="0"/>
            <a:r>
              <a:rPr lang="en-US" dirty="0" smtClean="0">
                <a:solidFill>
                  <a:prstClr val="black"/>
                </a:solidFill>
                <a:latin typeface="Times New Roman" pitchFamily="18" charset="0"/>
                <a:ea typeface="+mn-ea"/>
                <a:cs typeface="+mn-cs"/>
              </a:rPr>
              <a:t>1930 Population </a:t>
            </a:r>
          </a:p>
          <a:p>
            <a:pPr eaLnBrk="0" hangingPunct="0"/>
            <a:r>
              <a:rPr lang="en-US" dirty="0" smtClean="0">
                <a:solidFill>
                  <a:prstClr val="black"/>
                </a:solidFill>
                <a:latin typeface="Times New Roman" pitchFamily="18" charset="0"/>
                <a:ea typeface="+mn-ea"/>
                <a:cs typeface="+mn-cs"/>
              </a:rPr>
              <a:t>2 billion </a:t>
            </a:r>
            <a:endParaRPr lang="en-US" dirty="0">
              <a:solidFill>
                <a:prstClr val="black"/>
              </a:solidFill>
              <a:latin typeface="Times New Roman" pitchFamily="18" charset="0"/>
              <a:ea typeface="+mn-ea"/>
              <a:cs typeface="+mn-cs"/>
            </a:endParaRPr>
          </a:p>
        </p:txBody>
      </p:sp>
      <p:sp>
        <p:nvSpPr>
          <p:cNvPr id="15" name="TextBox 14"/>
          <p:cNvSpPr txBox="1"/>
          <p:nvPr/>
        </p:nvSpPr>
        <p:spPr>
          <a:xfrm>
            <a:off x="7367837" y="7143690"/>
            <a:ext cx="1090363"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1900 CE</a:t>
            </a:r>
            <a:endParaRPr lang="en-US" sz="2000" dirty="0">
              <a:solidFill>
                <a:prstClr val="black"/>
              </a:solidFill>
              <a:latin typeface="Times New Roman" pitchFamily="18" charset="0"/>
              <a:ea typeface="+mn-ea"/>
              <a:cs typeface="+mn-cs"/>
            </a:endParaRPr>
          </a:p>
        </p:txBody>
      </p:sp>
      <p:sp>
        <p:nvSpPr>
          <p:cNvPr id="20" name="TextBox 19"/>
          <p:cNvSpPr txBox="1"/>
          <p:nvPr/>
        </p:nvSpPr>
        <p:spPr>
          <a:xfrm>
            <a:off x="7467600" y="6019800"/>
            <a:ext cx="697627"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1930</a:t>
            </a:r>
            <a:endParaRPr lang="en-US" sz="2000" dirty="0">
              <a:solidFill>
                <a:prstClr val="black"/>
              </a:solidFill>
              <a:latin typeface="Times New Roman" pitchFamily="18" charset="0"/>
              <a:ea typeface="+mn-ea"/>
              <a:cs typeface="+mn-cs"/>
            </a:endParaRPr>
          </a:p>
        </p:txBody>
      </p:sp>
      <p:sp>
        <p:nvSpPr>
          <p:cNvPr id="23" name="TextBox 22"/>
          <p:cNvSpPr txBox="1"/>
          <p:nvPr/>
        </p:nvSpPr>
        <p:spPr>
          <a:xfrm>
            <a:off x="7543798" y="5010090"/>
            <a:ext cx="697627"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1950</a:t>
            </a:r>
            <a:endParaRPr lang="en-US" sz="2000" dirty="0">
              <a:solidFill>
                <a:prstClr val="black"/>
              </a:solidFill>
              <a:latin typeface="Times New Roman" pitchFamily="18" charset="0"/>
              <a:ea typeface="+mn-ea"/>
              <a:cs typeface="+mn-cs"/>
            </a:endParaRPr>
          </a:p>
        </p:txBody>
      </p:sp>
      <p:sp>
        <p:nvSpPr>
          <p:cNvPr id="24" name="TextBox 23"/>
          <p:cNvSpPr txBox="1"/>
          <p:nvPr/>
        </p:nvSpPr>
        <p:spPr>
          <a:xfrm>
            <a:off x="7652658" y="3790890"/>
            <a:ext cx="697627"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1970</a:t>
            </a:r>
            <a:endParaRPr lang="en-US" sz="2000" dirty="0">
              <a:solidFill>
                <a:prstClr val="black"/>
              </a:solidFill>
              <a:latin typeface="Times New Roman" pitchFamily="18" charset="0"/>
              <a:ea typeface="+mn-ea"/>
              <a:cs typeface="+mn-cs"/>
            </a:endParaRPr>
          </a:p>
        </p:txBody>
      </p:sp>
      <p:sp>
        <p:nvSpPr>
          <p:cNvPr id="26" name="Oval 25"/>
          <p:cNvSpPr/>
          <p:nvPr/>
        </p:nvSpPr>
        <p:spPr>
          <a:xfrm>
            <a:off x="8458200" y="22860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7" name="TextBox 26"/>
          <p:cNvSpPr txBox="1"/>
          <p:nvPr/>
        </p:nvSpPr>
        <p:spPr>
          <a:xfrm>
            <a:off x="7772400" y="2819400"/>
            <a:ext cx="697627" cy="400110"/>
          </a:xfrm>
          <a:prstGeom prst="rect">
            <a:avLst/>
          </a:prstGeom>
          <a:noFill/>
        </p:spPr>
        <p:txBody>
          <a:bodyPr wrap="none" rtlCol="0">
            <a:spAutoFit/>
          </a:bodyPr>
          <a:lstStyle/>
          <a:p>
            <a:pPr eaLnBrk="0" hangingPunct="0"/>
            <a:r>
              <a:rPr lang="en-US" sz="2000" dirty="0" smtClean="0">
                <a:solidFill>
                  <a:prstClr val="black"/>
                </a:solidFill>
                <a:latin typeface="Times New Roman" pitchFamily="18" charset="0"/>
                <a:ea typeface="+mn-ea"/>
                <a:cs typeface="+mn-cs"/>
              </a:rPr>
              <a:t>1990</a:t>
            </a:r>
            <a:endParaRPr lang="en-US" sz="2000" dirty="0">
              <a:solidFill>
                <a:prstClr val="black"/>
              </a:solidFill>
              <a:latin typeface="Times New Roman" pitchFamily="18" charset="0"/>
              <a:ea typeface="+mn-ea"/>
              <a:cs typeface="+mn-cs"/>
            </a:endParaRPr>
          </a:p>
        </p:txBody>
      </p:sp>
      <p:pic>
        <p:nvPicPr>
          <p:cNvPr id="1037" name="Picture 13" descr="C:\Users\xiquesp\AppData\Local\Microsoft\Windows\Temporary Internet Files\Content.IE5\F97R52Y4\MC90015118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1387" y="5554941"/>
            <a:ext cx="782075" cy="8386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xiquesp\AppData\Local\Microsoft\Windows\Temporary Internet Files\Content.IE5\F97R52Y4\MC9000216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5310357"/>
            <a:ext cx="964988" cy="63324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xiquesp\AppData\Local\Microsoft\Windows\Temporary Internet Files\Content.IE5\MP8AC5W8\MC90026895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3564" y="4021083"/>
            <a:ext cx="1024594" cy="93884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xiquesp\AppData\Local\Microsoft\Windows\Temporary Internet Files\Content.IE5\5EZD3NDU\MC90043805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8158" y="2234045"/>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xiquesp\AppData\Local\Microsoft\Windows\Temporary Internet Files\Content.IE5\MP8AC5W8\MC90043224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9284" y="1502544"/>
            <a:ext cx="640684" cy="69062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xiquesp\AppData\Local\Microsoft\Windows\Temporary Internet Files\Content.IE5\F97R52Y4\MC90018347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32536" y="2989002"/>
            <a:ext cx="1103891" cy="1102786"/>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xiquesp\AppData\Local\Microsoft\Windows\Temporary Internet Files\Content.IE5\UQC415OY\MC90029799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4543" y="4663995"/>
            <a:ext cx="981301" cy="85481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7696200" y="1447800"/>
            <a:ext cx="1053057" cy="861774"/>
          </a:xfrm>
          <a:prstGeom prst="rect">
            <a:avLst/>
          </a:prstGeom>
          <a:noFill/>
        </p:spPr>
        <p:txBody>
          <a:bodyPr wrap="square" rtlCol="0">
            <a:spAutoFit/>
          </a:bodyPr>
          <a:lstStyle/>
          <a:p>
            <a:pPr eaLnBrk="0" hangingPunct="0"/>
            <a:r>
              <a:rPr lang="en-US" sz="1200" dirty="0" smtClean="0">
                <a:solidFill>
                  <a:srgbClr val="FF0000"/>
                </a:solidFill>
                <a:latin typeface="Times New Roman" pitchFamily="18" charset="0"/>
                <a:ea typeface="+mn-ea"/>
                <a:cs typeface="+mn-cs"/>
              </a:rPr>
              <a:t>In scale, this dot would be above </a:t>
            </a:r>
            <a:r>
              <a:rPr lang="en-US" sz="1200" dirty="0">
                <a:solidFill>
                  <a:srgbClr val="FF0000"/>
                </a:solidFill>
                <a:latin typeface="Times New Roman" pitchFamily="18" charset="0"/>
                <a:ea typeface="+mn-ea"/>
                <a:cs typeface="+mn-cs"/>
              </a:rPr>
              <a:t>the roof </a:t>
            </a:r>
            <a:r>
              <a:rPr lang="en-US" sz="1200" dirty="0" smtClean="0">
                <a:solidFill>
                  <a:srgbClr val="FF0000"/>
                </a:solidFill>
                <a:latin typeface="Times New Roman" pitchFamily="18" charset="0"/>
                <a:ea typeface="+mn-ea"/>
                <a:cs typeface="+mn-cs"/>
              </a:rPr>
              <a:t>↑</a:t>
            </a:r>
            <a:endParaRPr lang="en-US" sz="1200" b="1" dirty="0">
              <a:solidFill>
                <a:srgbClr val="FF0000"/>
              </a:solidFill>
              <a:latin typeface="Times New Roman" pitchFamily="18" charset="0"/>
              <a:ea typeface="+mn-ea"/>
              <a:cs typeface="+mn-cs"/>
            </a:endParaRPr>
          </a:p>
        </p:txBody>
      </p:sp>
    </p:spTree>
    <p:extLst>
      <p:ext uri="{BB962C8B-B14F-4D97-AF65-F5344CB8AC3E}">
        <p14:creationId xmlns:p14="http://schemas.microsoft.com/office/powerpoint/2010/main" val="220654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50"/>
                                        <p:tgtEl>
                                          <p:spTgt spid="16"/>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037"/>
                                        </p:tgtEl>
                                        <p:attrNameLst>
                                          <p:attrName>style.visibility</p:attrName>
                                        </p:attrNameLst>
                                      </p:cBhvr>
                                      <p:to>
                                        <p:strVal val="visible"/>
                                      </p:to>
                                    </p:set>
                                    <p:anim calcmode="lin" valueType="num">
                                      <p:cBhvr additive="base">
                                        <p:cTn id="17" dur="250" fill="hold"/>
                                        <p:tgtEl>
                                          <p:spTgt spid="1037"/>
                                        </p:tgtEl>
                                        <p:attrNameLst>
                                          <p:attrName>ppt_x</p:attrName>
                                        </p:attrNameLst>
                                      </p:cBhvr>
                                      <p:tavLst>
                                        <p:tav tm="0">
                                          <p:val>
                                            <p:strVal val="#ppt_x"/>
                                          </p:val>
                                        </p:tav>
                                        <p:tav tm="100000">
                                          <p:val>
                                            <p:strVal val="#ppt_x"/>
                                          </p:val>
                                        </p:tav>
                                      </p:tavLst>
                                    </p:anim>
                                    <p:anim calcmode="lin" valueType="num">
                                      <p:cBhvr additive="base">
                                        <p:cTn id="18" dur="250" fill="hold"/>
                                        <p:tgtEl>
                                          <p:spTgt spid="1037"/>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50"/>
                                        <p:tgtEl>
                                          <p:spTgt spid="17"/>
                                        </p:tgtEl>
                                      </p:cBhvr>
                                    </p:animEffect>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1038"/>
                                        </p:tgtEl>
                                        <p:attrNameLst>
                                          <p:attrName>style.visibility</p:attrName>
                                        </p:attrNameLst>
                                      </p:cBhvr>
                                      <p:to>
                                        <p:strVal val="visible"/>
                                      </p:to>
                                    </p:set>
                                    <p:anim calcmode="lin" valueType="num">
                                      <p:cBhvr additive="base">
                                        <p:cTn id="26" dur="250" fill="hold"/>
                                        <p:tgtEl>
                                          <p:spTgt spid="1038"/>
                                        </p:tgtEl>
                                        <p:attrNameLst>
                                          <p:attrName>ppt_x</p:attrName>
                                        </p:attrNameLst>
                                      </p:cBhvr>
                                      <p:tavLst>
                                        <p:tav tm="0">
                                          <p:val>
                                            <p:strVal val="#ppt_x"/>
                                          </p:val>
                                        </p:tav>
                                        <p:tav tm="100000">
                                          <p:val>
                                            <p:strVal val="#ppt_x"/>
                                          </p:val>
                                        </p:tav>
                                      </p:tavLst>
                                    </p:anim>
                                    <p:anim calcmode="lin" valueType="num">
                                      <p:cBhvr additive="base">
                                        <p:cTn id="27" dur="250" fill="hold"/>
                                        <p:tgtEl>
                                          <p:spTgt spid="1038"/>
                                        </p:tgtEl>
                                        <p:attrNameLst>
                                          <p:attrName>ppt_y</p:attrName>
                                        </p:attrNameLst>
                                      </p:cBhvr>
                                      <p:tavLst>
                                        <p:tav tm="0">
                                          <p:val>
                                            <p:strVal val="1+#ppt_h/2"/>
                                          </p:val>
                                        </p:tav>
                                        <p:tav tm="100000">
                                          <p:val>
                                            <p:strVal val="#ppt_y"/>
                                          </p:val>
                                        </p:tav>
                                      </p:tavLst>
                                    </p:anim>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50"/>
                                        <p:tgtEl>
                                          <p:spTgt spid="18"/>
                                        </p:tgtEl>
                                      </p:cBhvr>
                                    </p:animEffect>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1047"/>
                                        </p:tgtEl>
                                        <p:attrNameLst>
                                          <p:attrName>style.visibility</p:attrName>
                                        </p:attrNameLst>
                                      </p:cBhvr>
                                      <p:to>
                                        <p:strVal val="visible"/>
                                      </p:to>
                                    </p:set>
                                    <p:anim calcmode="lin" valueType="num">
                                      <p:cBhvr additive="base">
                                        <p:cTn id="35" dur="250" fill="hold"/>
                                        <p:tgtEl>
                                          <p:spTgt spid="1047"/>
                                        </p:tgtEl>
                                        <p:attrNameLst>
                                          <p:attrName>ppt_x</p:attrName>
                                        </p:attrNameLst>
                                      </p:cBhvr>
                                      <p:tavLst>
                                        <p:tav tm="0">
                                          <p:val>
                                            <p:strVal val="#ppt_x"/>
                                          </p:val>
                                        </p:tav>
                                        <p:tav tm="100000">
                                          <p:val>
                                            <p:strVal val="#ppt_x"/>
                                          </p:val>
                                        </p:tav>
                                      </p:tavLst>
                                    </p:anim>
                                    <p:anim calcmode="lin" valueType="num">
                                      <p:cBhvr additive="base">
                                        <p:cTn id="36" dur="250" fill="hold"/>
                                        <p:tgtEl>
                                          <p:spTgt spid="1047"/>
                                        </p:tgtEl>
                                        <p:attrNameLst>
                                          <p:attrName>ppt_y</p:attrName>
                                        </p:attrNameLst>
                                      </p:cBhvr>
                                      <p:tavLst>
                                        <p:tav tm="0">
                                          <p:val>
                                            <p:strVal val="1+#ppt_h/2"/>
                                          </p:val>
                                        </p:tav>
                                        <p:tav tm="100000">
                                          <p:val>
                                            <p:strVal val="#ppt_y"/>
                                          </p:val>
                                        </p:tav>
                                      </p:tavLst>
                                    </p:anim>
                                  </p:childTnLst>
                                </p:cTn>
                              </p:par>
                            </p:childTnLst>
                          </p:cTn>
                        </p:par>
                        <p:par>
                          <p:cTn id="37" fill="hold">
                            <p:stCondLst>
                              <p:cond delay="175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
                                        <p:tgtEl>
                                          <p:spTgt spid="19"/>
                                        </p:tgtEl>
                                      </p:cBhvr>
                                    </p:animEffect>
                                  </p:childTnLst>
                                </p:cTn>
                              </p:par>
                            </p:childTnLst>
                          </p:cTn>
                        </p:par>
                        <p:par>
                          <p:cTn id="41" fill="hold">
                            <p:stCondLst>
                              <p:cond delay="1760"/>
                            </p:stCondLst>
                            <p:childTnLst>
                              <p:par>
                                <p:cTn id="42" presetID="2" presetClass="entr" presetSubtype="4" fill="hold" nodeType="afterEffect">
                                  <p:stCondLst>
                                    <p:cond delay="0"/>
                                  </p:stCondLst>
                                  <p:childTnLst>
                                    <p:set>
                                      <p:cBhvr>
                                        <p:cTn id="43" dur="1" fill="hold">
                                          <p:stCondLst>
                                            <p:cond delay="0"/>
                                          </p:stCondLst>
                                        </p:cTn>
                                        <p:tgtEl>
                                          <p:spTgt spid="1039"/>
                                        </p:tgtEl>
                                        <p:attrNameLst>
                                          <p:attrName>style.visibility</p:attrName>
                                        </p:attrNameLst>
                                      </p:cBhvr>
                                      <p:to>
                                        <p:strVal val="visible"/>
                                      </p:to>
                                    </p:set>
                                    <p:anim calcmode="lin" valueType="num">
                                      <p:cBhvr additive="base">
                                        <p:cTn id="44" dur="250" fill="hold"/>
                                        <p:tgtEl>
                                          <p:spTgt spid="1039"/>
                                        </p:tgtEl>
                                        <p:attrNameLst>
                                          <p:attrName>ppt_x</p:attrName>
                                        </p:attrNameLst>
                                      </p:cBhvr>
                                      <p:tavLst>
                                        <p:tav tm="0">
                                          <p:val>
                                            <p:strVal val="#ppt_x"/>
                                          </p:val>
                                        </p:tav>
                                        <p:tav tm="100000">
                                          <p:val>
                                            <p:strVal val="#ppt_x"/>
                                          </p:val>
                                        </p:tav>
                                      </p:tavLst>
                                    </p:anim>
                                    <p:anim calcmode="lin" valueType="num">
                                      <p:cBhvr additive="base">
                                        <p:cTn id="45" dur="250" fill="hold"/>
                                        <p:tgtEl>
                                          <p:spTgt spid="1039"/>
                                        </p:tgtEl>
                                        <p:attrNameLst>
                                          <p:attrName>ppt_y</p:attrName>
                                        </p:attrNameLst>
                                      </p:cBhvr>
                                      <p:tavLst>
                                        <p:tav tm="0">
                                          <p:val>
                                            <p:strVal val="1+#ppt_h/2"/>
                                          </p:val>
                                        </p:tav>
                                        <p:tav tm="100000">
                                          <p:val>
                                            <p:strVal val="#ppt_y"/>
                                          </p:val>
                                        </p:tav>
                                      </p:tavLst>
                                    </p:anim>
                                  </p:childTnLst>
                                </p:cTn>
                              </p:par>
                            </p:childTnLst>
                          </p:cTn>
                        </p:par>
                        <p:par>
                          <p:cTn id="46" fill="hold">
                            <p:stCondLst>
                              <p:cond delay="2010"/>
                            </p:stCondLst>
                            <p:childTnLst>
                              <p:par>
                                <p:cTn id="47" presetID="10"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
                                        <p:tgtEl>
                                          <p:spTgt spid="26"/>
                                        </p:tgtEl>
                                      </p:cBhvr>
                                    </p:animEffect>
                                  </p:childTnLst>
                                </p:cTn>
                              </p:par>
                            </p:childTnLst>
                          </p:cTn>
                        </p:par>
                        <p:par>
                          <p:cTn id="50" fill="hold">
                            <p:stCondLst>
                              <p:cond delay="2020"/>
                            </p:stCondLst>
                            <p:childTnLst>
                              <p:par>
                                <p:cTn id="51" presetID="2" presetClass="entr" presetSubtype="4" fill="hold" nodeType="afterEffect">
                                  <p:stCondLst>
                                    <p:cond delay="0"/>
                                  </p:stCondLst>
                                  <p:childTnLst>
                                    <p:set>
                                      <p:cBhvr>
                                        <p:cTn id="52" dur="1" fill="hold">
                                          <p:stCondLst>
                                            <p:cond delay="0"/>
                                          </p:stCondLst>
                                        </p:cTn>
                                        <p:tgtEl>
                                          <p:spTgt spid="1042"/>
                                        </p:tgtEl>
                                        <p:attrNameLst>
                                          <p:attrName>style.visibility</p:attrName>
                                        </p:attrNameLst>
                                      </p:cBhvr>
                                      <p:to>
                                        <p:strVal val="visible"/>
                                      </p:to>
                                    </p:set>
                                    <p:anim calcmode="lin" valueType="num">
                                      <p:cBhvr additive="base">
                                        <p:cTn id="53" dur="250" fill="hold"/>
                                        <p:tgtEl>
                                          <p:spTgt spid="1042"/>
                                        </p:tgtEl>
                                        <p:attrNameLst>
                                          <p:attrName>ppt_x</p:attrName>
                                        </p:attrNameLst>
                                      </p:cBhvr>
                                      <p:tavLst>
                                        <p:tav tm="0">
                                          <p:val>
                                            <p:strVal val="#ppt_x"/>
                                          </p:val>
                                        </p:tav>
                                        <p:tav tm="100000">
                                          <p:val>
                                            <p:strVal val="#ppt_x"/>
                                          </p:val>
                                        </p:tav>
                                      </p:tavLst>
                                    </p:anim>
                                    <p:anim calcmode="lin" valueType="num">
                                      <p:cBhvr additive="base">
                                        <p:cTn id="54" dur="250" fill="hold"/>
                                        <p:tgtEl>
                                          <p:spTgt spid="1042"/>
                                        </p:tgtEl>
                                        <p:attrNameLst>
                                          <p:attrName>ppt_y</p:attrName>
                                        </p:attrNameLst>
                                      </p:cBhvr>
                                      <p:tavLst>
                                        <p:tav tm="0">
                                          <p:val>
                                            <p:strVal val="1+#ppt_h/2"/>
                                          </p:val>
                                        </p:tav>
                                        <p:tav tm="100000">
                                          <p:val>
                                            <p:strVal val="#ppt_y"/>
                                          </p:val>
                                        </p:tav>
                                      </p:tavLst>
                                    </p:anim>
                                  </p:childTnLst>
                                </p:cTn>
                              </p:par>
                            </p:childTnLst>
                          </p:cTn>
                        </p:par>
                        <p:par>
                          <p:cTn id="55" fill="hold">
                            <p:stCondLst>
                              <p:cond delay="2270"/>
                            </p:stCondLst>
                            <p:childTnLst>
                              <p:par>
                                <p:cTn id="56" presetID="2" presetClass="entr" presetSubtype="4" fill="hold" nodeType="afterEffect">
                                  <p:stCondLst>
                                    <p:cond delay="0"/>
                                  </p:stCondLst>
                                  <p:childTnLst>
                                    <p:set>
                                      <p:cBhvr>
                                        <p:cTn id="57" dur="1" fill="hold">
                                          <p:stCondLst>
                                            <p:cond delay="0"/>
                                          </p:stCondLst>
                                        </p:cTn>
                                        <p:tgtEl>
                                          <p:spTgt spid="1040"/>
                                        </p:tgtEl>
                                        <p:attrNameLst>
                                          <p:attrName>style.visibility</p:attrName>
                                        </p:attrNameLst>
                                      </p:cBhvr>
                                      <p:to>
                                        <p:strVal val="visible"/>
                                      </p:to>
                                    </p:set>
                                    <p:anim calcmode="lin" valueType="num">
                                      <p:cBhvr additive="base">
                                        <p:cTn id="58" dur="250" fill="hold"/>
                                        <p:tgtEl>
                                          <p:spTgt spid="1040"/>
                                        </p:tgtEl>
                                        <p:attrNameLst>
                                          <p:attrName>ppt_x</p:attrName>
                                        </p:attrNameLst>
                                      </p:cBhvr>
                                      <p:tavLst>
                                        <p:tav tm="0">
                                          <p:val>
                                            <p:strVal val="#ppt_x"/>
                                          </p:val>
                                        </p:tav>
                                        <p:tav tm="100000">
                                          <p:val>
                                            <p:strVal val="#ppt_x"/>
                                          </p:val>
                                        </p:tav>
                                      </p:tavLst>
                                    </p:anim>
                                    <p:anim calcmode="lin" valueType="num">
                                      <p:cBhvr additive="base">
                                        <p:cTn id="59" dur="250" fill="hold"/>
                                        <p:tgtEl>
                                          <p:spTgt spid="1040"/>
                                        </p:tgtEl>
                                        <p:attrNameLst>
                                          <p:attrName>ppt_y</p:attrName>
                                        </p:attrNameLst>
                                      </p:cBhvr>
                                      <p:tavLst>
                                        <p:tav tm="0">
                                          <p:val>
                                            <p:strVal val="1+#ppt_h/2"/>
                                          </p:val>
                                        </p:tav>
                                        <p:tav tm="100000">
                                          <p:val>
                                            <p:strVal val="#ppt_y"/>
                                          </p:val>
                                        </p:tav>
                                      </p:tavLst>
                                    </p:anim>
                                  </p:childTnLst>
                                </p:cTn>
                              </p:par>
                            </p:childTnLst>
                          </p:cTn>
                        </p:par>
                        <p:par>
                          <p:cTn id="60" fill="hold">
                            <p:stCondLst>
                              <p:cond delay="2520"/>
                            </p:stCondLst>
                            <p:childTnLst>
                              <p:par>
                                <p:cTn id="61" presetID="2" presetClass="entr" presetSubtype="4" fill="hold" nodeType="afterEffect">
                                  <p:stCondLst>
                                    <p:cond delay="0"/>
                                  </p:stCondLst>
                                  <p:childTnLst>
                                    <p:set>
                                      <p:cBhvr>
                                        <p:cTn id="62" dur="1" fill="hold">
                                          <p:stCondLst>
                                            <p:cond delay="0"/>
                                          </p:stCondLst>
                                        </p:cTn>
                                        <p:tgtEl>
                                          <p:spTgt spid="1041"/>
                                        </p:tgtEl>
                                        <p:attrNameLst>
                                          <p:attrName>style.visibility</p:attrName>
                                        </p:attrNameLst>
                                      </p:cBhvr>
                                      <p:to>
                                        <p:strVal val="visible"/>
                                      </p:to>
                                    </p:set>
                                    <p:anim calcmode="lin" valueType="num">
                                      <p:cBhvr additive="base">
                                        <p:cTn id="63" dur="250" fill="hold"/>
                                        <p:tgtEl>
                                          <p:spTgt spid="1041"/>
                                        </p:tgtEl>
                                        <p:attrNameLst>
                                          <p:attrName>ppt_x</p:attrName>
                                        </p:attrNameLst>
                                      </p:cBhvr>
                                      <p:tavLst>
                                        <p:tav tm="0">
                                          <p:val>
                                            <p:strVal val="#ppt_x"/>
                                          </p:val>
                                        </p:tav>
                                        <p:tav tm="100000">
                                          <p:val>
                                            <p:strVal val="#ppt_x"/>
                                          </p:val>
                                        </p:tav>
                                      </p:tavLst>
                                    </p:anim>
                                    <p:anim calcmode="lin" valueType="num">
                                      <p:cBhvr additive="base">
                                        <p:cTn id="64" dur="250" fill="hold"/>
                                        <p:tgtEl>
                                          <p:spTgt spid="1041"/>
                                        </p:tgtEl>
                                        <p:attrNameLst>
                                          <p:attrName>ppt_y</p:attrName>
                                        </p:attrNameLst>
                                      </p:cBhvr>
                                      <p:tavLst>
                                        <p:tav tm="0">
                                          <p:val>
                                            <p:strVal val="1+#ppt_h/2"/>
                                          </p:val>
                                        </p:tav>
                                        <p:tav tm="100000">
                                          <p:val>
                                            <p:strVal val="#ppt_y"/>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750"/>
                                        <p:tgtEl>
                                          <p:spTgt spid="3"/>
                                        </p:tgtEl>
                                      </p:cBhvr>
                                    </p:animEffect>
                                  </p:childTnLst>
                                </p:cTn>
                              </p:par>
                              <p:par>
                                <p:cTn id="68" presetID="42" presetClass="path" presetSubtype="0" accel="50000" decel="50000" fill="hold" grpId="1" nodeType="withEffect">
                                  <p:stCondLst>
                                    <p:cond delay="0"/>
                                  </p:stCondLst>
                                  <p:childTnLst>
                                    <p:animMotion origin="layout" path="M -1.11111E-6 3.7037E-6 L 0.01181 -0.1713 " pathEditMode="relative" rAng="0" ptsTypes="AA">
                                      <p:cBhvr>
                                        <p:cTn id="69" dur="750" fill="hold"/>
                                        <p:tgtEl>
                                          <p:spTgt spid="3"/>
                                        </p:tgtEl>
                                        <p:attrNameLst>
                                          <p:attrName>ppt_x</p:attrName>
                                          <p:attrName>ppt_y</p:attrName>
                                        </p:attrNameLst>
                                      </p:cBhvr>
                                      <p:rCtr x="590" y="-8565"/>
                                    </p:animMotion>
                                  </p:childTnLst>
                                </p:cTn>
                              </p:par>
                            </p:childTnLst>
                          </p:cTn>
                        </p:par>
                        <p:par>
                          <p:cTn id="70" fill="hold">
                            <p:stCondLst>
                              <p:cond delay="3270"/>
                            </p:stCondLst>
                            <p:childTnLst>
                              <p:par>
                                <p:cTn id="71" presetID="10"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250"/>
                                        <p:tgtEl>
                                          <p:spTgt spid="20"/>
                                        </p:tgtEl>
                                      </p:cBhvr>
                                    </p:animEffect>
                                  </p:childTnLst>
                                </p:cTn>
                              </p:par>
                            </p:childTnLst>
                          </p:cTn>
                        </p:par>
                        <p:par>
                          <p:cTn id="74" fill="hold">
                            <p:stCondLst>
                              <p:cond delay="3520"/>
                            </p:stCondLst>
                            <p:childTnLst>
                              <p:par>
                                <p:cTn id="75" presetID="10"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250"/>
                                        <p:tgtEl>
                                          <p:spTgt spid="23"/>
                                        </p:tgtEl>
                                      </p:cBhvr>
                                    </p:animEffect>
                                  </p:childTnLst>
                                </p:cTn>
                              </p:par>
                            </p:childTnLst>
                          </p:cTn>
                        </p:par>
                        <p:par>
                          <p:cTn id="78" fill="hold">
                            <p:stCondLst>
                              <p:cond delay="3770"/>
                            </p:stCondLst>
                            <p:childTnLst>
                              <p:par>
                                <p:cTn id="79" presetID="10" presetClass="entr" presetSubtype="0" fill="hold" grpId="0" nodeType="afterEffect">
                                  <p:stCondLst>
                                    <p:cond delay="5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250"/>
                                        <p:tgtEl>
                                          <p:spTgt spid="24"/>
                                        </p:tgtEl>
                                      </p:cBhvr>
                                    </p:animEffect>
                                  </p:childTnLst>
                                </p:cTn>
                              </p:par>
                            </p:childTnLst>
                          </p:cTn>
                        </p:par>
                        <p:par>
                          <p:cTn id="82" fill="hold">
                            <p:stCondLst>
                              <p:cond delay="4070"/>
                            </p:stCondLst>
                            <p:childTnLst>
                              <p:par>
                                <p:cTn id="83" presetID="10"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250"/>
                                        <p:tgtEl>
                                          <p:spTgt spid="27"/>
                                        </p:tgtEl>
                                      </p:cBhvr>
                                    </p:animEffect>
                                  </p:childTnLst>
                                </p:cTn>
                              </p:par>
                            </p:childTnLst>
                          </p:cTn>
                        </p:par>
                        <p:par>
                          <p:cTn id="86" fill="hold">
                            <p:stCondLst>
                              <p:cond delay="4320"/>
                            </p:stCondLst>
                            <p:childTnLst>
                              <p:par>
                                <p:cTn id="87" presetID="26" presetClass="entr" presetSubtype="0" fill="hold" grpId="0" nodeType="after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wipe(down)">
                                      <p:cBhvr>
                                        <p:cTn id="89" dur="580">
                                          <p:stCondLst>
                                            <p:cond delay="0"/>
                                          </p:stCondLst>
                                        </p:cTn>
                                        <p:tgtEl>
                                          <p:spTgt spid="8"/>
                                        </p:tgtEl>
                                      </p:cBhvr>
                                    </p:animEffect>
                                    <p:anim calcmode="lin" valueType="num">
                                      <p:cBhvr>
                                        <p:cTn id="9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5" dur="26">
                                          <p:stCondLst>
                                            <p:cond delay="650"/>
                                          </p:stCondLst>
                                        </p:cTn>
                                        <p:tgtEl>
                                          <p:spTgt spid="8"/>
                                        </p:tgtEl>
                                      </p:cBhvr>
                                      <p:to x="100000" y="60000"/>
                                    </p:animScale>
                                    <p:animScale>
                                      <p:cBhvr>
                                        <p:cTn id="96" dur="166" decel="50000">
                                          <p:stCondLst>
                                            <p:cond delay="676"/>
                                          </p:stCondLst>
                                        </p:cTn>
                                        <p:tgtEl>
                                          <p:spTgt spid="8"/>
                                        </p:tgtEl>
                                      </p:cBhvr>
                                      <p:to x="100000" y="100000"/>
                                    </p:animScale>
                                    <p:animScale>
                                      <p:cBhvr>
                                        <p:cTn id="97" dur="26">
                                          <p:stCondLst>
                                            <p:cond delay="1312"/>
                                          </p:stCondLst>
                                        </p:cTn>
                                        <p:tgtEl>
                                          <p:spTgt spid="8"/>
                                        </p:tgtEl>
                                      </p:cBhvr>
                                      <p:to x="100000" y="80000"/>
                                    </p:animScale>
                                    <p:animScale>
                                      <p:cBhvr>
                                        <p:cTn id="98" dur="166" decel="50000">
                                          <p:stCondLst>
                                            <p:cond delay="1338"/>
                                          </p:stCondLst>
                                        </p:cTn>
                                        <p:tgtEl>
                                          <p:spTgt spid="8"/>
                                        </p:tgtEl>
                                      </p:cBhvr>
                                      <p:to x="100000" y="100000"/>
                                    </p:animScale>
                                    <p:animScale>
                                      <p:cBhvr>
                                        <p:cTn id="99" dur="26">
                                          <p:stCondLst>
                                            <p:cond delay="1642"/>
                                          </p:stCondLst>
                                        </p:cTn>
                                        <p:tgtEl>
                                          <p:spTgt spid="8"/>
                                        </p:tgtEl>
                                      </p:cBhvr>
                                      <p:to x="100000" y="90000"/>
                                    </p:animScale>
                                    <p:animScale>
                                      <p:cBhvr>
                                        <p:cTn id="100" dur="166" decel="50000">
                                          <p:stCondLst>
                                            <p:cond delay="1668"/>
                                          </p:stCondLst>
                                        </p:cTn>
                                        <p:tgtEl>
                                          <p:spTgt spid="8"/>
                                        </p:tgtEl>
                                      </p:cBhvr>
                                      <p:to x="100000" y="100000"/>
                                    </p:animScale>
                                    <p:animScale>
                                      <p:cBhvr>
                                        <p:cTn id="101" dur="26">
                                          <p:stCondLst>
                                            <p:cond delay="1808"/>
                                          </p:stCondLst>
                                        </p:cTn>
                                        <p:tgtEl>
                                          <p:spTgt spid="8"/>
                                        </p:tgtEl>
                                      </p:cBhvr>
                                      <p:to x="100000" y="95000"/>
                                    </p:animScale>
                                    <p:animScale>
                                      <p:cBhvr>
                                        <p:cTn id="102" dur="166" decel="50000">
                                          <p:stCondLst>
                                            <p:cond delay="1834"/>
                                          </p:stCondLst>
                                        </p:cTn>
                                        <p:tgtEl>
                                          <p:spTgt spid="8"/>
                                        </p:tgtEl>
                                      </p:cBhvr>
                                      <p:to x="100000" y="100000"/>
                                    </p:animScale>
                                  </p:childTnLst>
                                </p:cTn>
                              </p:par>
                            </p:childTnLst>
                          </p:cTn>
                        </p:par>
                        <p:par>
                          <p:cTn id="103" fill="hold">
                            <p:stCondLst>
                              <p:cond delay="6320"/>
                            </p:stCondLst>
                            <p:childTnLst>
                              <p:par>
                                <p:cTn id="104" presetID="26" presetClass="entr" presetSubtype="0"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wipe(down)">
                                      <p:cBhvr>
                                        <p:cTn id="106" dur="580">
                                          <p:stCondLst>
                                            <p:cond delay="0"/>
                                          </p:stCondLst>
                                        </p:cTn>
                                        <p:tgtEl>
                                          <p:spTgt spid="25"/>
                                        </p:tgtEl>
                                      </p:cBhvr>
                                    </p:animEffect>
                                    <p:anim calcmode="lin" valueType="num">
                                      <p:cBhvr>
                                        <p:cTn id="10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12" dur="26">
                                          <p:stCondLst>
                                            <p:cond delay="650"/>
                                          </p:stCondLst>
                                        </p:cTn>
                                        <p:tgtEl>
                                          <p:spTgt spid="25"/>
                                        </p:tgtEl>
                                      </p:cBhvr>
                                      <p:to x="100000" y="60000"/>
                                    </p:animScale>
                                    <p:animScale>
                                      <p:cBhvr>
                                        <p:cTn id="113" dur="166" decel="50000">
                                          <p:stCondLst>
                                            <p:cond delay="676"/>
                                          </p:stCondLst>
                                        </p:cTn>
                                        <p:tgtEl>
                                          <p:spTgt spid="25"/>
                                        </p:tgtEl>
                                      </p:cBhvr>
                                      <p:to x="100000" y="100000"/>
                                    </p:animScale>
                                    <p:animScale>
                                      <p:cBhvr>
                                        <p:cTn id="114" dur="26">
                                          <p:stCondLst>
                                            <p:cond delay="1312"/>
                                          </p:stCondLst>
                                        </p:cTn>
                                        <p:tgtEl>
                                          <p:spTgt spid="25"/>
                                        </p:tgtEl>
                                      </p:cBhvr>
                                      <p:to x="100000" y="80000"/>
                                    </p:animScale>
                                    <p:animScale>
                                      <p:cBhvr>
                                        <p:cTn id="115" dur="166" decel="50000">
                                          <p:stCondLst>
                                            <p:cond delay="1338"/>
                                          </p:stCondLst>
                                        </p:cTn>
                                        <p:tgtEl>
                                          <p:spTgt spid="25"/>
                                        </p:tgtEl>
                                      </p:cBhvr>
                                      <p:to x="100000" y="100000"/>
                                    </p:animScale>
                                    <p:animScale>
                                      <p:cBhvr>
                                        <p:cTn id="116" dur="26">
                                          <p:stCondLst>
                                            <p:cond delay="1642"/>
                                          </p:stCondLst>
                                        </p:cTn>
                                        <p:tgtEl>
                                          <p:spTgt spid="25"/>
                                        </p:tgtEl>
                                      </p:cBhvr>
                                      <p:to x="100000" y="90000"/>
                                    </p:animScale>
                                    <p:animScale>
                                      <p:cBhvr>
                                        <p:cTn id="117" dur="166" decel="50000">
                                          <p:stCondLst>
                                            <p:cond delay="1668"/>
                                          </p:stCondLst>
                                        </p:cTn>
                                        <p:tgtEl>
                                          <p:spTgt spid="25"/>
                                        </p:tgtEl>
                                      </p:cBhvr>
                                      <p:to x="100000" y="100000"/>
                                    </p:animScale>
                                    <p:animScale>
                                      <p:cBhvr>
                                        <p:cTn id="118" dur="26">
                                          <p:stCondLst>
                                            <p:cond delay="1808"/>
                                          </p:stCondLst>
                                        </p:cTn>
                                        <p:tgtEl>
                                          <p:spTgt spid="25"/>
                                        </p:tgtEl>
                                      </p:cBhvr>
                                      <p:to x="100000" y="95000"/>
                                    </p:animScale>
                                    <p:animScale>
                                      <p:cBhvr>
                                        <p:cTn id="119"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p:bldP spid="16" grpId="0" animBg="1"/>
      <p:bldP spid="17" grpId="0" animBg="1"/>
      <p:bldP spid="18" grpId="0" animBg="1"/>
      <p:bldP spid="19" grpId="0" animBg="1"/>
      <p:bldP spid="22" grpId="0"/>
      <p:bldP spid="15" grpId="0"/>
      <p:bldP spid="20" grpId="0"/>
      <p:bldP spid="23" grpId="0"/>
      <p:bldP spid="24" grpId="0"/>
      <p:bldP spid="26" grpId="0" animBg="1"/>
      <p:bldP spid="27"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tune is sure to get stuck in your head!</a:t>
            </a:r>
            <a:endParaRPr lang="en-US" dirty="0"/>
          </a:p>
        </p:txBody>
      </p:sp>
      <p:sp>
        <p:nvSpPr>
          <p:cNvPr id="3" name="Content Placeholder 2"/>
          <p:cNvSpPr>
            <a:spLocks noGrp="1"/>
          </p:cNvSpPr>
          <p:nvPr>
            <p:ph idx="1"/>
          </p:nvPr>
        </p:nvSpPr>
        <p:spPr>
          <a:xfrm>
            <a:off x="457200" y="1709738"/>
            <a:ext cx="8229600" cy="1460182"/>
          </a:xfrm>
        </p:spPr>
        <p:txBody>
          <a:bodyPr/>
          <a:lstStyle/>
          <a:p>
            <a:pPr>
              <a:buNone/>
            </a:pPr>
            <a:r>
              <a:rPr lang="en-US" dirty="0" smtClean="0"/>
              <a:t>This tune and animation will help you remember the two energy states: </a:t>
            </a:r>
          </a:p>
          <a:p>
            <a:pPr>
              <a:buNone/>
            </a:pPr>
            <a:r>
              <a:rPr lang="en-US" dirty="0" smtClean="0"/>
              <a:t>		</a:t>
            </a:r>
            <a:r>
              <a:rPr lang="en-US" b="1" dirty="0" smtClean="0"/>
              <a:t>Potential</a:t>
            </a:r>
            <a:r>
              <a:rPr lang="en-US" dirty="0" smtClean="0"/>
              <a:t> </a:t>
            </a:r>
            <a:r>
              <a:rPr lang="en-US" dirty="0" smtClean="0"/>
              <a:t>and </a:t>
            </a:r>
            <a:r>
              <a:rPr lang="en-US" b="1" dirty="0" smtClean="0"/>
              <a:t>Kinetic</a:t>
            </a:r>
            <a:r>
              <a:rPr lang="en-US" dirty="0" smtClean="0"/>
              <a:t>.</a:t>
            </a:r>
            <a:endParaRPr lang="en-US" dirty="0" smtClean="0">
              <a:hlinkClick r:id="rId3"/>
            </a:endParaRPr>
          </a:p>
          <a:p>
            <a:pPr>
              <a:buNone/>
            </a:pPr>
            <a:r>
              <a:rPr lang="en-US" dirty="0" smtClean="0">
                <a:hlinkClick r:id="rId3"/>
              </a:rPr>
              <a:t>http://www.youtube.com/watch?v=vl4g7T5gw1M</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sp>
        <p:nvSpPr>
          <p:cNvPr id="7" name="Oval 6"/>
          <p:cNvSpPr/>
          <p:nvPr/>
        </p:nvSpPr>
        <p:spPr bwMode="auto">
          <a:xfrm>
            <a:off x="3657600" y="3258354"/>
            <a:ext cx="1365160" cy="1197736"/>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9" name="Oval 8"/>
          <p:cNvSpPr/>
          <p:nvPr/>
        </p:nvSpPr>
        <p:spPr bwMode="auto">
          <a:xfrm>
            <a:off x="4557713" y="4546241"/>
            <a:ext cx="1302174" cy="1236374"/>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pic>
        <p:nvPicPr>
          <p:cNvPr id="1026" name="Picture 2"/>
          <p:cNvPicPr>
            <a:picLocks noChangeAspect="1" noChangeArrowheads="1"/>
          </p:cNvPicPr>
          <p:nvPr/>
        </p:nvPicPr>
        <p:blipFill>
          <a:blip r:embed="rId4" cstate="screen"/>
          <a:srcRect r="1161"/>
          <a:stretch>
            <a:fillRect/>
          </a:stretch>
        </p:blipFill>
        <p:spPr bwMode="auto">
          <a:xfrm>
            <a:off x="2195613" y="3070225"/>
            <a:ext cx="4669360" cy="2964763"/>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What are the </a:t>
            </a:r>
            <a:r>
              <a:rPr lang="en-US" dirty="0" smtClean="0">
                <a:solidFill>
                  <a:srgbClr val="FF0000"/>
                </a:solidFill>
                <a:cs typeface="ＭＳ Ｐゴシック" charset="-128"/>
              </a:rPr>
              <a:t>forms </a:t>
            </a:r>
            <a:r>
              <a:rPr lang="en-US" dirty="0" smtClean="0">
                <a:cs typeface="ＭＳ Ｐゴシック" charset="-128"/>
              </a:rPr>
              <a:t>of energy?</a:t>
            </a:r>
            <a:endParaRPr lang="en-US" dirty="0">
              <a:cs typeface="ＭＳ Ｐゴシック" charset="-128"/>
            </a:endParaRPr>
          </a:p>
        </p:txBody>
      </p:sp>
      <p:sp>
        <p:nvSpPr>
          <p:cNvPr id="6" name="Content Placeholder 5"/>
          <p:cNvSpPr>
            <a:spLocks noGrp="1"/>
          </p:cNvSpPr>
          <p:nvPr>
            <p:ph idx="1"/>
          </p:nvPr>
        </p:nvSpPr>
        <p:spPr>
          <a:xfrm>
            <a:off x="365760" y="1513490"/>
            <a:ext cx="8412481" cy="4761186"/>
          </a:xfrm>
        </p:spPr>
        <p:txBody>
          <a:bodyPr/>
          <a:lstStyle/>
          <a:p>
            <a:pPr>
              <a:buNone/>
            </a:pPr>
            <a:r>
              <a:rPr lang="en-US" b="1" dirty="0" smtClean="0"/>
              <a:t>	Mechanical energy </a:t>
            </a:r>
            <a:r>
              <a:rPr lang="en-US" dirty="0" smtClean="0"/>
              <a:t>is the energy that moves objects by applying a force.</a:t>
            </a:r>
          </a:p>
          <a:p>
            <a:pPr>
              <a:buNone/>
            </a:pPr>
            <a:r>
              <a:rPr lang="en-US" dirty="0" smtClean="0"/>
              <a:t>	</a:t>
            </a:r>
          </a:p>
          <a:p>
            <a:pPr>
              <a:buNone/>
            </a:pPr>
            <a:r>
              <a:rPr lang="en-US" b="1" dirty="0" smtClean="0"/>
              <a:t>	Chemical energy </a:t>
            </a:r>
            <a:r>
              <a:rPr lang="en-US" dirty="0" smtClean="0"/>
              <a:t>is the energy released when the chemical bonds of a material change.</a:t>
            </a:r>
          </a:p>
          <a:p>
            <a:pPr>
              <a:buNone/>
            </a:pPr>
            <a:endParaRPr lang="en-US" dirty="0" smtClean="0"/>
          </a:p>
          <a:p>
            <a:pPr>
              <a:buNone/>
            </a:pPr>
            <a:r>
              <a:rPr lang="en-US" b="1" dirty="0" smtClean="0"/>
              <a:t>	Electrical energy </a:t>
            </a:r>
            <a:r>
              <a:rPr lang="en-US" dirty="0" smtClean="0"/>
              <a:t>is the flow of tiny charged particles called electrons. Electrons move through a conductor, like copper wire.</a:t>
            </a:r>
          </a:p>
          <a:p>
            <a:pPr>
              <a:buNone/>
            </a:pPr>
            <a:endParaRPr lang="en-US" dirty="0" smtClean="0"/>
          </a:p>
          <a:p>
            <a:pPr>
              <a:buNone/>
            </a:pPr>
            <a:r>
              <a:rPr lang="en-US" b="1" dirty="0" smtClean="0"/>
              <a:t>	Radiant energy </a:t>
            </a:r>
            <a:r>
              <a:rPr lang="en-US" dirty="0" smtClean="0"/>
              <a:t>is energy traveling in waves.</a:t>
            </a:r>
          </a:p>
          <a:p>
            <a:pPr>
              <a:buNone/>
            </a:pPr>
            <a:endParaRPr lang="en-US" dirty="0" smtClean="0"/>
          </a:p>
          <a:p>
            <a:pPr>
              <a:buNone/>
            </a:pPr>
            <a:r>
              <a:rPr lang="en-US" b="1" dirty="0" smtClean="0"/>
              <a:t>		</a:t>
            </a:r>
            <a:endParaRPr lang="en-US" b="1" dirty="0"/>
          </a:p>
        </p:txBody>
      </p:sp>
      <p:pic>
        <p:nvPicPr>
          <p:cNvPr id="10242" name="Picture 2"/>
          <p:cNvPicPr>
            <a:picLocks noChangeAspect="1" noChangeArrowheads="1"/>
          </p:cNvPicPr>
          <p:nvPr/>
        </p:nvPicPr>
        <p:blipFill>
          <a:blip r:embed="rId3" cstate="screen"/>
          <a:srcRect/>
          <a:stretch>
            <a:fillRect/>
          </a:stretch>
        </p:blipFill>
        <p:spPr bwMode="auto">
          <a:xfrm>
            <a:off x="1622738" y="4766770"/>
            <a:ext cx="1478660" cy="1435800"/>
          </a:xfrm>
          <a:prstGeom prst="rect">
            <a:avLst/>
          </a:prstGeom>
          <a:noFill/>
          <a:ln w="9525">
            <a:noFill/>
            <a:miter lim="800000"/>
            <a:headEnd/>
            <a:tailEnd/>
          </a:ln>
        </p:spPr>
      </p:pic>
      <p:pic>
        <p:nvPicPr>
          <p:cNvPr id="10244" name="Picture 4"/>
          <p:cNvPicPr>
            <a:picLocks noChangeAspect="1" noChangeArrowheads="1"/>
          </p:cNvPicPr>
          <p:nvPr/>
        </p:nvPicPr>
        <p:blipFill>
          <a:blip r:embed="rId4" cstate="screen"/>
          <a:srcRect/>
          <a:stretch>
            <a:fillRect/>
          </a:stretch>
        </p:blipFill>
        <p:spPr bwMode="auto">
          <a:xfrm>
            <a:off x="4687910" y="4801261"/>
            <a:ext cx="1424209" cy="1321748"/>
          </a:xfrm>
          <a:prstGeom prst="rect">
            <a:avLst/>
          </a:prstGeom>
          <a:noFill/>
          <a:ln w="9525">
            <a:noFill/>
            <a:miter lim="800000"/>
            <a:headEnd/>
            <a:tailEnd/>
          </a:ln>
        </p:spPr>
      </p:pic>
      <p:pic>
        <p:nvPicPr>
          <p:cNvPr id="10245" name="Picture 5"/>
          <p:cNvPicPr>
            <a:picLocks noChangeAspect="1" noChangeArrowheads="1"/>
          </p:cNvPicPr>
          <p:nvPr/>
        </p:nvPicPr>
        <p:blipFill>
          <a:blip r:embed="rId5" cstate="screen"/>
          <a:srcRect/>
          <a:stretch>
            <a:fillRect/>
          </a:stretch>
        </p:blipFill>
        <p:spPr bwMode="auto">
          <a:xfrm>
            <a:off x="6233375" y="4860317"/>
            <a:ext cx="1334023" cy="1323436"/>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5465A750-1589-154E-AF8D-C56D998487AB}" type="slidenum">
              <a:rPr lang="en-US" smtClean="0"/>
              <a:pPr>
                <a:defRPr/>
              </a:pPr>
              <a:t>6</a:t>
            </a:fld>
            <a:endParaRPr lang="en-US" sz="1200" dirty="0">
              <a:solidFill>
                <a:schemeClr val="tx1"/>
              </a:solidFill>
            </a:endParaRPr>
          </a:p>
        </p:txBody>
      </p:sp>
      <p:pic>
        <p:nvPicPr>
          <p:cNvPr id="2050" name="Picture 2"/>
          <p:cNvPicPr>
            <a:picLocks noChangeAspect="1" noChangeArrowheads="1"/>
          </p:cNvPicPr>
          <p:nvPr/>
        </p:nvPicPr>
        <p:blipFill>
          <a:blip r:embed="rId6" cstate="screen"/>
          <a:srcRect/>
          <a:stretch>
            <a:fillRect/>
          </a:stretch>
        </p:blipFill>
        <p:spPr bwMode="auto">
          <a:xfrm>
            <a:off x="3382610" y="4881717"/>
            <a:ext cx="1105900" cy="12618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More forms of energy</a:t>
            </a:r>
            <a:endParaRPr lang="en-US" dirty="0">
              <a:cs typeface="ＭＳ Ｐゴシック" charset="-128"/>
            </a:endParaRPr>
          </a:p>
        </p:txBody>
      </p:sp>
      <p:sp>
        <p:nvSpPr>
          <p:cNvPr id="6" name="Content Placeholder 5"/>
          <p:cNvSpPr>
            <a:spLocks noGrp="1"/>
          </p:cNvSpPr>
          <p:nvPr>
            <p:ph idx="1"/>
          </p:nvPr>
        </p:nvSpPr>
        <p:spPr>
          <a:xfrm>
            <a:off x="560438" y="1709738"/>
            <a:ext cx="8229600" cy="4068762"/>
          </a:xfrm>
        </p:spPr>
        <p:txBody>
          <a:bodyPr/>
          <a:lstStyle/>
          <a:p>
            <a:pPr>
              <a:buNone/>
            </a:pPr>
            <a:r>
              <a:rPr lang="en-US" b="1" dirty="0" smtClean="0"/>
              <a:t>Nuclear energy </a:t>
            </a:r>
            <a:r>
              <a:rPr lang="en-US" dirty="0" smtClean="0"/>
              <a:t>is energy stored in the center (nucleus) of an atom. That energy binds the center together and is released when atoms split apart.</a:t>
            </a:r>
          </a:p>
          <a:p>
            <a:pPr>
              <a:buNone/>
            </a:pPr>
            <a:endParaRPr lang="en-US" dirty="0" smtClean="0"/>
          </a:p>
          <a:p>
            <a:pPr>
              <a:buNone/>
            </a:pPr>
            <a:r>
              <a:rPr lang="en-US" b="1" dirty="0" smtClean="0"/>
              <a:t>Thermal energy </a:t>
            </a:r>
            <a:r>
              <a:rPr lang="en-US" dirty="0" smtClean="0"/>
              <a:t>is heat energy. </a:t>
            </a:r>
          </a:p>
          <a:p>
            <a:pPr>
              <a:buNone/>
            </a:pPr>
            <a:endParaRPr lang="en-US" b="1" dirty="0" smtClean="0"/>
          </a:p>
          <a:p>
            <a:pPr>
              <a:buNone/>
            </a:pPr>
            <a:r>
              <a:rPr lang="en-US" b="1" dirty="0" smtClean="0"/>
              <a:t>Energy from gravity </a:t>
            </a:r>
            <a:r>
              <a:rPr lang="en-US" dirty="0" smtClean="0"/>
              <a:t>is the energy of position or place.</a:t>
            </a:r>
            <a:endParaRPr lang="en-US" b="1" dirty="0" smtClean="0"/>
          </a:p>
          <a:p>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4016829" y="4270452"/>
            <a:ext cx="1085850" cy="1104900"/>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5515131" y="4281603"/>
            <a:ext cx="1123950" cy="1104900"/>
          </a:xfrm>
          <a:prstGeom prst="rect">
            <a:avLst/>
          </a:prstGeom>
          <a:noFill/>
          <a:ln w="9525">
            <a:noFill/>
            <a:miter lim="800000"/>
            <a:headEnd/>
            <a:tailEnd/>
          </a:ln>
        </p:spPr>
      </p:pic>
      <p:pic>
        <p:nvPicPr>
          <p:cNvPr id="1028" name="Picture 4"/>
          <p:cNvPicPr>
            <a:picLocks noChangeAspect="1" noChangeArrowheads="1"/>
          </p:cNvPicPr>
          <p:nvPr/>
        </p:nvPicPr>
        <p:blipFill>
          <a:blip r:embed="rId5" cstate="screen"/>
          <a:srcRect/>
          <a:stretch>
            <a:fillRect/>
          </a:stretch>
        </p:blipFill>
        <p:spPr bwMode="auto">
          <a:xfrm>
            <a:off x="2451683" y="4285160"/>
            <a:ext cx="1095375" cy="108585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5465A750-1589-154E-AF8D-C56D998487AB}" type="slidenum">
              <a:rPr lang="en-US" smtClean="0"/>
              <a:pPr>
                <a:defRPr/>
              </a:pPr>
              <a:t>7</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t>Where does energy come from? </a:t>
            </a:r>
            <a:endParaRPr lang="en-US" dirty="0">
              <a:cs typeface="ＭＳ Ｐゴシック" charset="-128"/>
            </a:endParaRPr>
          </a:p>
        </p:txBody>
      </p:sp>
      <p:sp>
        <p:nvSpPr>
          <p:cNvPr id="6" name="Content Placeholder 5"/>
          <p:cNvSpPr>
            <a:spLocks noGrp="1"/>
          </p:cNvSpPr>
          <p:nvPr>
            <p:ph idx="1"/>
          </p:nvPr>
        </p:nvSpPr>
        <p:spPr>
          <a:xfrm>
            <a:off x="457200" y="1709738"/>
            <a:ext cx="5088577" cy="4068762"/>
          </a:xfrm>
        </p:spPr>
        <p:txBody>
          <a:bodyPr/>
          <a:lstStyle/>
          <a:p>
            <a:pPr>
              <a:buNone/>
            </a:pPr>
            <a:r>
              <a:rPr lang="en-US" dirty="0" smtClean="0"/>
              <a:t>Much of the energy we use comes from the Sun.</a:t>
            </a:r>
          </a:p>
          <a:p>
            <a:pPr>
              <a:buNone/>
            </a:pPr>
            <a:r>
              <a:rPr lang="en-US" dirty="0" smtClean="0"/>
              <a:t> </a:t>
            </a:r>
          </a:p>
          <a:p>
            <a:r>
              <a:rPr lang="en-US" dirty="0" smtClean="0"/>
              <a:t>Plants convert the Sun’s radiant energy into chemical energy (wood or sugars, for example).</a:t>
            </a:r>
          </a:p>
          <a:p>
            <a:pPr>
              <a:buNone/>
            </a:pPr>
            <a:endParaRPr lang="en-US" dirty="0" smtClean="0"/>
          </a:p>
          <a:p>
            <a:r>
              <a:rPr lang="en-US" dirty="0" smtClean="0"/>
              <a:t>Wood can be burned for thermal energy (to boil water) or radiant energy (to heat your home.)</a:t>
            </a:r>
          </a:p>
          <a:p>
            <a:pPr>
              <a:buNone/>
            </a:pPr>
            <a:endParaRPr lang="en-US" dirty="0" smtClean="0"/>
          </a:p>
          <a:p>
            <a:pPr>
              <a:buNone/>
            </a:pPr>
            <a:r>
              <a:rPr lang="en-US" b="1" dirty="0" smtClean="0"/>
              <a:t>Biomass </a:t>
            </a:r>
            <a:r>
              <a:rPr lang="en-US" dirty="0" smtClean="0"/>
              <a:t>is the name for plant and animal materials that have chemical energy from the Sun stored in them. </a:t>
            </a:r>
            <a:endParaRPr lang="en-US" dirty="0"/>
          </a:p>
        </p:txBody>
      </p:sp>
      <p:pic>
        <p:nvPicPr>
          <p:cNvPr id="2051" name="Picture 3"/>
          <p:cNvPicPr>
            <a:picLocks noChangeAspect="1" noChangeArrowheads="1"/>
          </p:cNvPicPr>
          <p:nvPr/>
        </p:nvPicPr>
        <p:blipFill>
          <a:blip r:embed="rId3" cstate="screen"/>
          <a:srcRect/>
          <a:stretch>
            <a:fillRect/>
          </a:stretch>
        </p:blipFill>
        <p:spPr bwMode="auto">
          <a:xfrm>
            <a:off x="5465026" y="1839780"/>
            <a:ext cx="3467100" cy="425767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8</a:t>
            </a:fld>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0-#ppt_w/2"/>
                                          </p:val>
                                        </p:tav>
                                        <p:tav tm="100000">
                                          <p:val>
                                            <p:strVal val="#ppt_x"/>
                                          </p:val>
                                        </p:tav>
                                      </p:tavLst>
                                    </p:anim>
                                    <p:anim calcmode="lin" valueType="num">
                                      <p:cBhvr additive="base">
                                        <p:cTn id="12"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What are the primary energy sources?</a:t>
            </a:r>
            <a:endParaRPr lang="en-US" dirty="0">
              <a:cs typeface="ＭＳ Ｐゴシック" charset="-128"/>
            </a:endParaRPr>
          </a:p>
        </p:txBody>
      </p:sp>
      <p:sp>
        <p:nvSpPr>
          <p:cNvPr id="6" name="Content Placeholder 5"/>
          <p:cNvSpPr>
            <a:spLocks noGrp="1"/>
          </p:cNvSpPr>
          <p:nvPr>
            <p:ph idx="1"/>
          </p:nvPr>
        </p:nvSpPr>
        <p:spPr>
          <a:xfrm>
            <a:off x="1143434" y="2079529"/>
            <a:ext cx="8454966" cy="3514147"/>
          </a:xfrm>
        </p:spPr>
        <p:txBody>
          <a:bodyPr/>
          <a:lstStyle/>
          <a:p>
            <a:pPr marL="0" indent="0">
              <a:lnSpc>
                <a:spcPct val="150000"/>
              </a:lnSpc>
              <a:spcAft>
                <a:spcPts val="600"/>
              </a:spcAft>
              <a:buNone/>
            </a:pPr>
            <a:r>
              <a:rPr lang="en-US" b="1" dirty="0" smtClean="0"/>
              <a:t>solar</a:t>
            </a:r>
            <a:r>
              <a:rPr lang="en-US" dirty="0" smtClean="0"/>
              <a:t> energy ……sunlight </a:t>
            </a:r>
          </a:p>
          <a:p>
            <a:pPr marL="0" indent="0">
              <a:lnSpc>
                <a:spcPct val="150000"/>
              </a:lnSpc>
              <a:spcAft>
                <a:spcPts val="600"/>
              </a:spcAft>
              <a:buNone/>
            </a:pPr>
            <a:r>
              <a:rPr lang="en-US" b="1" dirty="0" smtClean="0"/>
              <a:t>biomass</a:t>
            </a:r>
            <a:r>
              <a:rPr lang="en-US" dirty="0" smtClean="0"/>
              <a:t> …..plants</a:t>
            </a:r>
          </a:p>
          <a:p>
            <a:pPr marL="0" indent="0">
              <a:lnSpc>
                <a:spcPct val="150000"/>
              </a:lnSpc>
              <a:spcAft>
                <a:spcPts val="600"/>
              </a:spcAft>
              <a:buNone/>
            </a:pPr>
            <a:r>
              <a:rPr lang="en-US" b="1" dirty="0" smtClean="0"/>
              <a:t>water power</a:t>
            </a:r>
            <a:r>
              <a:rPr lang="en-US" dirty="0" smtClean="0"/>
              <a:t>…. flowing water</a:t>
            </a:r>
          </a:p>
          <a:p>
            <a:pPr marL="0" indent="0">
              <a:lnSpc>
                <a:spcPct val="150000"/>
              </a:lnSpc>
              <a:spcAft>
                <a:spcPts val="600"/>
              </a:spcAft>
              <a:buNone/>
            </a:pPr>
            <a:r>
              <a:rPr lang="en-US" b="1" dirty="0" smtClean="0"/>
              <a:t>fossil fuel </a:t>
            </a:r>
            <a:r>
              <a:rPr lang="en-US" dirty="0" smtClean="0"/>
              <a:t>energy ……coal, natural gas, oil</a:t>
            </a:r>
          </a:p>
          <a:p>
            <a:pPr marL="0" indent="0">
              <a:lnSpc>
                <a:spcPct val="150000"/>
              </a:lnSpc>
              <a:spcAft>
                <a:spcPts val="600"/>
              </a:spcAft>
              <a:buNone/>
            </a:pPr>
            <a:r>
              <a:rPr lang="en-US" b="1" dirty="0" smtClean="0"/>
              <a:t>nuclear</a:t>
            </a:r>
            <a:r>
              <a:rPr lang="en-US" dirty="0" smtClean="0"/>
              <a:t> energy…..uranium, plutonium, hydrogen</a:t>
            </a:r>
          </a:p>
          <a:p>
            <a:pPr marL="0" indent="0">
              <a:lnSpc>
                <a:spcPct val="150000"/>
              </a:lnSpc>
              <a:spcAft>
                <a:spcPts val="600"/>
              </a:spcAft>
              <a:buNone/>
            </a:pPr>
            <a:r>
              <a:rPr lang="en-US" b="1" dirty="0" smtClean="0"/>
              <a:t>geothermal</a:t>
            </a:r>
            <a:r>
              <a:rPr lang="en-US" dirty="0" smtClean="0"/>
              <a:t> energy……heat from inside the Earth</a:t>
            </a:r>
          </a:p>
          <a:p>
            <a:pPr marL="0" indent="0">
              <a:lnSpc>
                <a:spcPct val="150000"/>
              </a:lnSpc>
              <a:spcAft>
                <a:spcPts val="600"/>
              </a:spcAft>
              <a:buNone/>
            </a:pPr>
            <a:r>
              <a:rPr lang="en-US" b="1" dirty="0" smtClean="0">
                <a:solidFill>
                  <a:srgbClr val="000000"/>
                </a:solidFill>
              </a:rPr>
              <a:t>tidal energy </a:t>
            </a:r>
            <a:r>
              <a:rPr lang="en-US" dirty="0" smtClean="0">
                <a:solidFill>
                  <a:srgbClr val="000000"/>
                </a:solidFill>
              </a:rPr>
              <a:t>……gravity of the Moon and Sun affects the oceans</a:t>
            </a:r>
          </a:p>
          <a:p>
            <a:pPr marL="0" indent="0">
              <a:lnSpc>
                <a:spcPct val="150000"/>
              </a:lnSpc>
              <a:buNone/>
            </a:pPr>
            <a:r>
              <a:rPr lang="en-US" b="1" dirty="0" smtClean="0"/>
              <a:t>wind energy </a:t>
            </a:r>
            <a:r>
              <a:rPr lang="en-US" dirty="0" smtClean="0"/>
              <a:t>…. moving air caused by the sun heating the atmosphere</a:t>
            </a:r>
          </a:p>
          <a:p>
            <a:endParaRPr lang="en-US" dirty="0" smtClean="0"/>
          </a:p>
        </p:txBody>
      </p:sp>
      <p:sp>
        <p:nvSpPr>
          <p:cNvPr id="5" name="Slide Number Placeholder 4"/>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978" y="946670"/>
            <a:ext cx="4065022" cy="203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31" y="2066089"/>
            <a:ext cx="577790" cy="50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652" y="3113363"/>
            <a:ext cx="571728" cy="54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431" y="3690852"/>
            <a:ext cx="527264" cy="50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688" y="4266367"/>
            <a:ext cx="484927" cy="45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23191" t="8512" r="29433" b="8057"/>
          <a:stretch/>
        </p:blipFill>
        <p:spPr bwMode="auto">
          <a:xfrm>
            <a:off x="559164" y="5925093"/>
            <a:ext cx="442451" cy="431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rotWithShape="1">
          <a:blip r:embed="rId9">
            <a:extLst>
              <a:ext uri="{28A0092B-C50C-407E-A947-70E740481C1C}">
                <a14:useLocalDpi xmlns:a14="http://schemas.microsoft.com/office/drawing/2010/main" val="0"/>
              </a:ext>
            </a:extLst>
          </a:blip>
          <a:srcRect t="13198" r="7135" b="30911"/>
          <a:stretch/>
        </p:blipFill>
        <p:spPr bwMode="auto">
          <a:xfrm>
            <a:off x="559164" y="4796018"/>
            <a:ext cx="442451" cy="42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rotWithShape="1">
          <a:blip r:embed="rId10">
            <a:extLst>
              <a:ext uri="{28A0092B-C50C-407E-A947-70E740481C1C}">
                <a14:useLocalDpi xmlns:a14="http://schemas.microsoft.com/office/drawing/2010/main" val="0"/>
              </a:ext>
            </a:extLst>
          </a:blip>
          <a:srcRect l="27143" r="7972"/>
          <a:stretch/>
        </p:blipFill>
        <p:spPr bwMode="auto">
          <a:xfrm>
            <a:off x="561604" y="5353665"/>
            <a:ext cx="451077" cy="43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rotWithShape="1">
          <a:blip r:embed="rId11">
            <a:extLst>
              <a:ext uri="{28A0092B-C50C-407E-A947-70E740481C1C}">
                <a14:useLocalDpi xmlns:a14="http://schemas.microsoft.com/office/drawing/2010/main" val="0"/>
              </a:ext>
            </a:extLst>
          </a:blip>
          <a:srcRect l="29674" r="9945" b="16079"/>
          <a:stretch/>
        </p:blipFill>
        <p:spPr bwMode="auto">
          <a:xfrm>
            <a:off x="501893" y="2567687"/>
            <a:ext cx="499722" cy="560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16_A2313-VI_PPT">
  <a:themeElements>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arnessed_Atom_template_05May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25170</TotalTime>
  <Words>4418</Words>
  <Application>Microsoft Office PowerPoint</Application>
  <PresentationFormat>On-screen Show (4:3)</PresentationFormat>
  <Paragraphs>484</Paragraphs>
  <Slides>45</Slides>
  <Notes>32</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16_A2313-VI_PPT</vt:lpstr>
      <vt:lpstr>1_Harnessed_Atom_template_05May11</vt:lpstr>
      <vt:lpstr>Lesson One Energy Basics   </vt:lpstr>
      <vt:lpstr>What you need to know about energy:</vt:lpstr>
      <vt:lpstr>What is ENERGY?</vt:lpstr>
      <vt:lpstr>What are the states of energy?</vt:lpstr>
      <vt:lpstr>This tune is sure to get stuck in your head!</vt:lpstr>
      <vt:lpstr>What are the forms of energy?</vt:lpstr>
      <vt:lpstr>More forms of energy</vt:lpstr>
      <vt:lpstr>Where does energy come from? </vt:lpstr>
      <vt:lpstr>What are the primary energy sources?</vt:lpstr>
      <vt:lpstr>Why aren’t wood or wind or switch grass on the list of primary sources?</vt:lpstr>
      <vt:lpstr>Will we ever run out of some energy sources?</vt:lpstr>
      <vt:lpstr>What are renewables?</vt:lpstr>
      <vt:lpstr>Sources of energy in the United States</vt:lpstr>
      <vt:lpstr>Where do fossil fuels come from?</vt:lpstr>
      <vt:lpstr>Renewable sources have limits, too.</vt:lpstr>
      <vt:lpstr>Law of Conservation of Energy</vt:lpstr>
      <vt:lpstr>We mean energy conversion. </vt:lpstr>
      <vt:lpstr>Conversion can waste a lot of energy.</vt:lpstr>
      <vt:lpstr>How can we save energy?</vt:lpstr>
      <vt:lpstr>Greenhouse gases trap heat.</vt:lpstr>
      <vt:lpstr>Where do greenhouse gases come from?</vt:lpstr>
      <vt:lpstr>Which energy sources will you use when you grow up?</vt:lpstr>
      <vt:lpstr>Summary: Fill in the blanks</vt:lpstr>
      <vt:lpstr>Summary (continued)</vt:lpstr>
      <vt:lpstr>Advanced Student Assignment </vt:lpstr>
      <vt:lpstr>Vocabulary</vt:lpstr>
      <vt:lpstr>Vocabulary</vt:lpstr>
      <vt:lpstr>Vocabulary</vt:lpstr>
      <vt:lpstr>Vocabulary</vt:lpstr>
      <vt:lpstr>Vocabulary</vt:lpstr>
      <vt:lpstr>Vocabulary</vt:lpstr>
      <vt:lpstr>Vocabulary</vt:lpstr>
      <vt:lpstr>For discussion: What is the best way to get there?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Reddick, Vickie M.</cp:lastModifiedBy>
  <cp:revision>542</cp:revision>
  <cp:lastPrinted>2007-12-06T17:16:05Z</cp:lastPrinted>
  <dcterms:created xsi:type="dcterms:W3CDTF">2011-03-30T11:43:36Z</dcterms:created>
  <dcterms:modified xsi:type="dcterms:W3CDTF">2016-02-17T20:37:43Z</dcterms:modified>
</cp:coreProperties>
</file>