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87" r:id="rId3"/>
  </p:sldMasterIdLst>
  <p:notesMasterIdLst>
    <p:notesMasterId r:id="rId21"/>
  </p:notesMasterIdLst>
  <p:handoutMasterIdLst>
    <p:handoutMasterId r:id="rId22"/>
  </p:handoutMasterIdLst>
  <p:sldIdLst>
    <p:sldId id="285" r:id="rId4"/>
    <p:sldId id="257" r:id="rId5"/>
    <p:sldId id="2147483132" r:id="rId6"/>
    <p:sldId id="259" r:id="rId7"/>
    <p:sldId id="260" r:id="rId8"/>
    <p:sldId id="261" r:id="rId9"/>
    <p:sldId id="2147483133" r:id="rId10"/>
    <p:sldId id="262" r:id="rId11"/>
    <p:sldId id="2147483134" r:id="rId12"/>
    <p:sldId id="264" r:id="rId13"/>
    <p:sldId id="265" r:id="rId14"/>
    <p:sldId id="266" r:id="rId15"/>
    <p:sldId id="2147483135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ight Theme" id="{0CC3B6C7-D165-44E5-96E3-4D49537B6DF6}">
          <p14:sldIdLst>
            <p14:sldId id="285"/>
            <p14:sldId id="257"/>
            <p14:sldId id="2147483132"/>
            <p14:sldId id="259"/>
            <p14:sldId id="260"/>
            <p14:sldId id="261"/>
            <p14:sldId id="2147483133"/>
            <p14:sldId id="262"/>
            <p14:sldId id="2147483134"/>
            <p14:sldId id="264"/>
            <p14:sldId id="265"/>
            <p14:sldId id="266"/>
            <p14:sldId id="2147483135"/>
            <p14:sldId id="267"/>
            <p14:sldId id="268"/>
            <p14:sldId id="269"/>
            <p14:sldId id="270"/>
          </p14:sldIdLst>
        </p14:section>
        <p14:section name="Dark Theme" id="{531BD2A1-FBD4-44B3-922E-A1953AE6A2B5}">
          <p14:sldIdLst/>
        </p14:section>
        <p14:section name="Custom Picture Theme" id="{6CCDFBB2-C589-4C7C-863C-0FA8A563C18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53165F-7E2D-6BEB-5326-F7B75106ACC2}" name="Deeney, Payton (CONTR)" initials="PD" userId="S::payton.deeney@nnsa.doe.gov::44ae866e-5032-442c-b708-7f80602fdb87" providerId="AD"/>
  <p188:author id="{73370CE7-9BEE-CB6D-2491-1ED6D4BA830C}" name="Marlette, Xander (CONTR)" initials="XM" userId="S::xander.marlette@nnsa.doe.gov::03f18b7d-746d-4323-b6ac-1a04d7942a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AFC"/>
    <a:srgbClr val="A38AB7"/>
    <a:srgbClr val="99CCFF"/>
    <a:srgbClr val="CCFFFF"/>
    <a:srgbClr val="FFFF99"/>
    <a:srgbClr val="660066"/>
    <a:srgbClr val="6C3BAA"/>
    <a:srgbClr val="653C87"/>
    <a:srgbClr val="C2A1E7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ACD2F2-11CB-4D91-9655-6B5A1BA0DF00}" v="7" dt="2026-08-04T22:50:23.913"/>
    <p1510:client id="{BFFEC915-BEA0-4706-939B-0FE823D90946}" v="21" dt="2026-08-04T23:32:55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5004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7095A-E341-4AFF-A535-4C3A176DAD7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C94DB4-192C-47F3-B883-2D11B2FCF077}">
      <dgm:prSet phldrT="[Text]"/>
      <dgm:spPr/>
      <dgm:t>
        <a:bodyPr/>
        <a:lstStyle/>
        <a:p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Initial Evaluation</a:t>
          </a:r>
        </a:p>
      </dgm:t>
    </dgm:pt>
    <dgm:pt modelId="{8E0E9CF2-743A-4D37-8F33-05011FC737D8}" type="parTrans" cxnId="{6DCAD06B-AF58-4641-908E-27743C148101}">
      <dgm:prSet/>
      <dgm:spPr/>
      <dgm:t>
        <a:bodyPr/>
        <a:lstStyle/>
        <a:p>
          <a:endParaRPr lang="en-US"/>
        </a:p>
      </dgm:t>
    </dgm:pt>
    <dgm:pt modelId="{34E36B79-BBA3-4653-8252-B32D3859C7CC}" type="sibTrans" cxnId="{6DCAD06B-AF58-4641-908E-27743C148101}">
      <dgm:prSet/>
      <dgm:spPr/>
      <dgm:t>
        <a:bodyPr/>
        <a:lstStyle/>
        <a:p>
          <a:endParaRPr lang="en-US"/>
        </a:p>
      </dgm:t>
    </dgm:pt>
    <dgm:pt modelId="{9E5E88D1-67C2-4245-A638-A320FBC736FE}">
      <dgm:prSet phldrT="[Text]"/>
      <dgm:spPr/>
      <dgm:t>
        <a:bodyPr/>
        <a:lstStyle/>
        <a:p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Kickoff</a:t>
          </a:r>
        </a:p>
      </dgm:t>
    </dgm:pt>
    <dgm:pt modelId="{97E5F1E2-63DE-4844-97C1-8113224E8C06}" type="parTrans" cxnId="{FD78EDBB-1E67-47D8-95AA-3CFD7CCF0AFE}">
      <dgm:prSet/>
      <dgm:spPr/>
      <dgm:t>
        <a:bodyPr/>
        <a:lstStyle/>
        <a:p>
          <a:endParaRPr lang="en-US"/>
        </a:p>
      </dgm:t>
    </dgm:pt>
    <dgm:pt modelId="{9FB4A6C8-C68B-4569-B933-22C6BAA762DC}" type="sibTrans" cxnId="{FD78EDBB-1E67-47D8-95AA-3CFD7CCF0AFE}">
      <dgm:prSet/>
      <dgm:spPr/>
      <dgm:t>
        <a:bodyPr/>
        <a:lstStyle/>
        <a:p>
          <a:endParaRPr lang="en-US"/>
        </a:p>
      </dgm:t>
    </dgm:pt>
    <dgm:pt modelId="{A4E4C429-190C-4E7A-B8DC-D6817F97121E}">
      <dgm:prSet phldrT="[Text]"/>
      <dgm:spPr/>
      <dgm:t>
        <a:bodyPr/>
        <a:lstStyle/>
        <a:p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Technical &amp; Programmatic</a:t>
          </a:r>
        </a:p>
      </dgm:t>
    </dgm:pt>
    <dgm:pt modelId="{B094230E-D386-4727-897F-260761F754E5}" type="parTrans" cxnId="{89720098-B676-4ECB-A63B-32C13265C906}">
      <dgm:prSet/>
      <dgm:spPr/>
      <dgm:t>
        <a:bodyPr/>
        <a:lstStyle/>
        <a:p>
          <a:endParaRPr lang="en-US"/>
        </a:p>
      </dgm:t>
    </dgm:pt>
    <dgm:pt modelId="{EFCACBC0-6FCA-4A07-A6A6-F195EED0F0F9}" type="sibTrans" cxnId="{89720098-B676-4ECB-A63B-32C13265C906}">
      <dgm:prSet/>
      <dgm:spPr/>
      <dgm:t>
        <a:bodyPr/>
        <a:lstStyle/>
        <a:p>
          <a:endParaRPr lang="en-US"/>
        </a:p>
      </dgm:t>
    </dgm:pt>
    <dgm:pt modelId="{002F90DD-491A-48B6-99E3-89F0FB19911D}">
      <dgm:prSet phldrT="[Text]"/>
      <dgm:spPr/>
      <dgm:t>
        <a:bodyPr/>
        <a:lstStyle/>
        <a:p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Reviewers Alignment with Feedback</a:t>
          </a:r>
        </a:p>
      </dgm:t>
    </dgm:pt>
    <dgm:pt modelId="{F743C325-048E-49FB-BF96-8CD8A32D2D77}" type="parTrans" cxnId="{F32E1776-C093-4815-BE2D-2FE7061C8B23}">
      <dgm:prSet/>
      <dgm:spPr/>
      <dgm:t>
        <a:bodyPr/>
        <a:lstStyle/>
        <a:p>
          <a:endParaRPr lang="en-US"/>
        </a:p>
      </dgm:t>
    </dgm:pt>
    <dgm:pt modelId="{49868208-8D1B-4777-A287-6A085414C18C}" type="sibTrans" cxnId="{F32E1776-C093-4815-BE2D-2FE7061C8B23}">
      <dgm:prSet/>
      <dgm:spPr/>
      <dgm:t>
        <a:bodyPr/>
        <a:lstStyle/>
        <a:p>
          <a:endParaRPr lang="en-US"/>
        </a:p>
      </dgm:t>
    </dgm:pt>
    <dgm:pt modelId="{1AC44F56-833C-46BA-98C4-16A421545E31}">
      <dgm:prSet phldrT="[Text]"/>
      <dgm:spPr/>
      <dgm:t>
        <a:bodyPr/>
        <a:lstStyle/>
        <a:p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Peer Review Feedback with Applicable Team</a:t>
          </a:r>
        </a:p>
      </dgm:t>
    </dgm:pt>
    <dgm:pt modelId="{DE6F3DC9-8996-4E02-8323-4C0AB91C19E0}" type="parTrans" cxnId="{F481E595-F096-43C8-B759-BD33877944C4}">
      <dgm:prSet/>
      <dgm:spPr/>
      <dgm:t>
        <a:bodyPr/>
        <a:lstStyle/>
        <a:p>
          <a:endParaRPr lang="en-US"/>
        </a:p>
      </dgm:t>
    </dgm:pt>
    <dgm:pt modelId="{C7B48B4B-70F4-464A-A323-73F17A91F020}" type="sibTrans" cxnId="{F481E595-F096-43C8-B759-BD33877944C4}">
      <dgm:prSet/>
      <dgm:spPr/>
      <dgm:t>
        <a:bodyPr/>
        <a:lstStyle/>
        <a:p>
          <a:endParaRPr lang="en-US"/>
        </a:p>
      </dgm:t>
    </dgm:pt>
    <dgm:pt modelId="{B93C85C0-541D-4B0C-B535-CF8F56F02C4C}">
      <dgm:prSet phldrT="[Text]"/>
      <dgm:spPr/>
      <dgm:t>
        <a:bodyPr/>
        <a:lstStyle/>
        <a:p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Follow-up on Progress Against Actions</a:t>
          </a:r>
        </a:p>
      </dgm:t>
    </dgm:pt>
    <dgm:pt modelId="{DB75F3C9-6DDC-46D9-9F9B-83AF5A569CF5}" type="parTrans" cxnId="{64C9E454-3878-456D-AED9-D65A1CD2AFAF}">
      <dgm:prSet/>
      <dgm:spPr/>
      <dgm:t>
        <a:bodyPr/>
        <a:lstStyle/>
        <a:p>
          <a:endParaRPr lang="en-US"/>
        </a:p>
      </dgm:t>
    </dgm:pt>
    <dgm:pt modelId="{401DBF4C-6179-4B05-B75C-38B221292DF1}" type="sibTrans" cxnId="{64C9E454-3878-456D-AED9-D65A1CD2AFAF}">
      <dgm:prSet/>
      <dgm:spPr/>
      <dgm:t>
        <a:bodyPr/>
        <a:lstStyle/>
        <a:p>
          <a:endParaRPr lang="en-US"/>
        </a:p>
      </dgm:t>
    </dgm:pt>
    <dgm:pt modelId="{D70F61DE-7BDE-49BC-A7D1-7663507DEA00}">
      <dgm:prSet phldrT="[Text]"/>
      <dgm:spPr/>
      <dgm:t>
        <a:bodyPr/>
        <a:lstStyle/>
        <a:p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Leadership Review/ ICER Summary Report</a:t>
          </a:r>
        </a:p>
      </dgm:t>
    </dgm:pt>
    <dgm:pt modelId="{EDA180A6-E344-4269-B928-A92D0215BAE2}" type="parTrans" cxnId="{61BF6A9F-E8CD-4284-A0C6-09F9F39F8B6F}">
      <dgm:prSet/>
      <dgm:spPr/>
      <dgm:t>
        <a:bodyPr/>
        <a:lstStyle/>
        <a:p>
          <a:endParaRPr lang="en-US"/>
        </a:p>
      </dgm:t>
    </dgm:pt>
    <dgm:pt modelId="{D0D0C782-EF89-493D-BA2B-39FD27B6AE72}" type="sibTrans" cxnId="{61BF6A9F-E8CD-4284-A0C6-09F9F39F8B6F}">
      <dgm:prSet/>
      <dgm:spPr/>
      <dgm:t>
        <a:bodyPr/>
        <a:lstStyle/>
        <a:p>
          <a:endParaRPr lang="en-US"/>
        </a:p>
      </dgm:t>
    </dgm:pt>
    <dgm:pt modelId="{2C79BBE5-862D-47AC-BAF3-D4559841B7F6}" type="pres">
      <dgm:prSet presAssocID="{0B07095A-E341-4AFF-A535-4C3A176DAD78}" presName="Name0" presStyleCnt="0">
        <dgm:presLayoutVars>
          <dgm:dir/>
          <dgm:resizeHandles val="exact"/>
        </dgm:presLayoutVars>
      </dgm:prSet>
      <dgm:spPr/>
    </dgm:pt>
    <dgm:pt modelId="{D026EB54-22C3-4815-8AD4-37A3C8B18E92}" type="pres">
      <dgm:prSet presAssocID="{74C94DB4-192C-47F3-B883-2D11B2FCF077}" presName="node" presStyleLbl="node1" presStyleIdx="0" presStyleCnt="7">
        <dgm:presLayoutVars>
          <dgm:bulletEnabled val="1"/>
        </dgm:presLayoutVars>
      </dgm:prSet>
      <dgm:spPr/>
    </dgm:pt>
    <dgm:pt modelId="{E40C94B7-0BBD-42DB-B4EC-DA3E92F6C492}" type="pres">
      <dgm:prSet presAssocID="{34E36B79-BBA3-4653-8252-B32D3859C7CC}" presName="sibTrans" presStyleLbl="sibTrans2D1" presStyleIdx="0" presStyleCnt="6"/>
      <dgm:spPr/>
    </dgm:pt>
    <dgm:pt modelId="{31E7D420-D6DC-4A1B-AFE6-A45CD6C7A8E5}" type="pres">
      <dgm:prSet presAssocID="{34E36B79-BBA3-4653-8252-B32D3859C7CC}" presName="connectorText" presStyleLbl="sibTrans2D1" presStyleIdx="0" presStyleCnt="6"/>
      <dgm:spPr/>
    </dgm:pt>
    <dgm:pt modelId="{D78BDFAB-6347-4C74-AEDB-6FD20E6BA888}" type="pres">
      <dgm:prSet presAssocID="{9E5E88D1-67C2-4245-A638-A320FBC736FE}" presName="node" presStyleLbl="node1" presStyleIdx="1" presStyleCnt="7" custLinFactNeighborX="-22017" custLinFactNeighborY="-657">
        <dgm:presLayoutVars>
          <dgm:bulletEnabled val="1"/>
        </dgm:presLayoutVars>
      </dgm:prSet>
      <dgm:spPr/>
    </dgm:pt>
    <dgm:pt modelId="{6C1A85DC-E654-41BF-8346-FF69A0E6D5B8}" type="pres">
      <dgm:prSet presAssocID="{9FB4A6C8-C68B-4569-B933-22C6BAA762DC}" presName="sibTrans" presStyleLbl="sibTrans2D1" presStyleIdx="1" presStyleCnt="6"/>
      <dgm:spPr/>
    </dgm:pt>
    <dgm:pt modelId="{F5069DEB-B077-4E47-AEC4-3C1EE591952A}" type="pres">
      <dgm:prSet presAssocID="{9FB4A6C8-C68B-4569-B933-22C6BAA762DC}" presName="connectorText" presStyleLbl="sibTrans2D1" presStyleIdx="1" presStyleCnt="6"/>
      <dgm:spPr/>
    </dgm:pt>
    <dgm:pt modelId="{7F9EDABD-E523-4BB4-B4CA-7C6142661E7E}" type="pres">
      <dgm:prSet presAssocID="{A4E4C429-190C-4E7A-B8DC-D6817F97121E}" presName="node" presStyleLbl="node1" presStyleIdx="2" presStyleCnt="7" custLinFactNeighborX="-19516">
        <dgm:presLayoutVars>
          <dgm:bulletEnabled val="1"/>
        </dgm:presLayoutVars>
      </dgm:prSet>
      <dgm:spPr/>
    </dgm:pt>
    <dgm:pt modelId="{F8C58C5B-B603-44AB-BB1E-B2AEC134C819}" type="pres">
      <dgm:prSet presAssocID="{EFCACBC0-6FCA-4A07-A6A6-F195EED0F0F9}" presName="sibTrans" presStyleLbl="sibTrans2D1" presStyleIdx="2" presStyleCnt="6"/>
      <dgm:spPr/>
    </dgm:pt>
    <dgm:pt modelId="{169D6D2E-B69A-4DB1-84DE-A19419144092}" type="pres">
      <dgm:prSet presAssocID="{EFCACBC0-6FCA-4A07-A6A6-F195EED0F0F9}" presName="connectorText" presStyleLbl="sibTrans2D1" presStyleIdx="2" presStyleCnt="6"/>
      <dgm:spPr/>
    </dgm:pt>
    <dgm:pt modelId="{79BA9FEC-AC3E-4E53-A96D-FA4659BFE952}" type="pres">
      <dgm:prSet presAssocID="{002F90DD-491A-48B6-99E3-89F0FB19911D}" presName="node" presStyleLbl="node1" presStyleIdx="3" presStyleCnt="7" custLinFactNeighborX="-19516">
        <dgm:presLayoutVars>
          <dgm:bulletEnabled val="1"/>
        </dgm:presLayoutVars>
      </dgm:prSet>
      <dgm:spPr/>
    </dgm:pt>
    <dgm:pt modelId="{17EC0F6D-9CD6-47AF-BB48-E0CEEE8DB706}" type="pres">
      <dgm:prSet presAssocID="{49868208-8D1B-4777-A287-6A085414C18C}" presName="sibTrans" presStyleLbl="sibTrans2D1" presStyleIdx="3" presStyleCnt="6"/>
      <dgm:spPr/>
    </dgm:pt>
    <dgm:pt modelId="{533E7C1E-A504-47DE-8D75-E660EE0BB3F9}" type="pres">
      <dgm:prSet presAssocID="{49868208-8D1B-4777-A287-6A085414C18C}" presName="connectorText" presStyleLbl="sibTrans2D1" presStyleIdx="3" presStyleCnt="6"/>
      <dgm:spPr/>
    </dgm:pt>
    <dgm:pt modelId="{DA122EC2-EC59-454E-8348-4BEC1CA70423}" type="pres">
      <dgm:prSet presAssocID="{1AC44F56-833C-46BA-98C4-16A421545E31}" presName="node" presStyleLbl="node1" presStyleIdx="4" presStyleCnt="7" custLinFactNeighborX="-19516">
        <dgm:presLayoutVars>
          <dgm:bulletEnabled val="1"/>
        </dgm:presLayoutVars>
      </dgm:prSet>
      <dgm:spPr/>
    </dgm:pt>
    <dgm:pt modelId="{E8940F72-5F4A-45D6-A230-23377D1F1D1D}" type="pres">
      <dgm:prSet presAssocID="{C7B48B4B-70F4-464A-A323-73F17A91F020}" presName="sibTrans" presStyleLbl="sibTrans2D1" presStyleIdx="4" presStyleCnt="6"/>
      <dgm:spPr/>
    </dgm:pt>
    <dgm:pt modelId="{B14B1DAA-13CD-484B-8437-FD3F3753F88A}" type="pres">
      <dgm:prSet presAssocID="{C7B48B4B-70F4-464A-A323-73F17A91F020}" presName="connectorText" presStyleLbl="sibTrans2D1" presStyleIdx="4" presStyleCnt="6"/>
      <dgm:spPr/>
    </dgm:pt>
    <dgm:pt modelId="{BAB39742-619E-41A4-AC44-26AE3586E234}" type="pres">
      <dgm:prSet presAssocID="{B93C85C0-541D-4B0C-B535-CF8F56F02C4C}" presName="node" presStyleLbl="node1" presStyleIdx="5" presStyleCnt="7" custLinFactNeighborX="-19516">
        <dgm:presLayoutVars>
          <dgm:bulletEnabled val="1"/>
        </dgm:presLayoutVars>
      </dgm:prSet>
      <dgm:spPr/>
    </dgm:pt>
    <dgm:pt modelId="{C6DB47F4-2ACA-4FA0-BB94-5AAEB5427C21}" type="pres">
      <dgm:prSet presAssocID="{401DBF4C-6179-4B05-B75C-38B221292DF1}" presName="sibTrans" presStyleLbl="sibTrans2D1" presStyleIdx="5" presStyleCnt="6"/>
      <dgm:spPr/>
    </dgm:pt>
    <dgm:pt modelId="{11BA6474-0B4E-4C10-94D0-520BB7646E0C}" type="pres">
      <dgm:prSet presAssocID="{401DBF4C-6179-4B05-B75C-38B221292DF1}" presName="connectorText" presStyleLbl="sibTrans2D1" presStyleIdx="5" presStyleCnt="6"/>
      <dgm:spPr/>
    </dgm:pt>
    <dgm:pt modelId="{D9B5C637-6B4D-4F22-8B07-9B57EDE8BB86}" type="pres">
      <dgm:prSet presAssocID="{D70F61DE-7BDE-49BC-A7D1-7663507DEA00}" presName="node" presStyleLbl="node1" presStyleIdx="6" presStyleCnt="7" custLinFactNeighborX="-19516">
        <dgm:presLayoutVars>
          <dgm:bulletEnabled val="1"/>
        </dgm:presLayoutVars>
      </dgm:prSet>
      <dgm:spPr/>
    </dgm:pt>
  </dgm:ptLst>
  <dgm:cxnLst>
    <dgm:cxn modelId="{EC7CFC0A-E91D-4919-96E0-FE936BFFCC2C}" type="presOf" srcId="{401DBF4C-6179-4B05-B75C-38B221292DF1}" destId="{11BA6474-0B4E-4C10-94D0-520BB7646E0C}" srcOrd="1" destOrd="0" presId="urn:microsoft.com/office/officeart/2005/8/layout/process1"/>
    <dgm:cxn modelId="{07D09D16-F44D-4F63-946F-9B3F0296D8AA}" type="presOf" srcId="{34E36B79-BBA3-4653-8252-B32D3859C7CC}" destId="{E40C94B7-0BBD-42DB-B4EC-DA3E92F6C492}" srcOrd="0" destOrd="0" presId="urn:microsoft.com/office/officeart/2005/8/layout/process1"/>
    <dgm:cxn modelId="{606C2627-F6AA-4513-8534-99BB1BD60A5F}" type="presOf" srcId="{74C94DB4-192C-47F3-B883-2D11B2FCF077}" destId="{D026EB54-22C3-4815-8AD4-37A3C8B18E92}" srcOrd="0" destOrd="0" presId="urn:microsoft.com/office/officeart/2005/8/layout/process1"/>
    <dgm:cxn modelId="{ECBDF33D-E2BF-4564-AB2F-60048DAB0517}" type="presOf" srcId="{49868208-8D1B-4777-A287-6A085414C18C}" destId="{17EC0F6D-9CD6-47AF-BB48-E0CEEE8DB706}" srcOrd="0" destOrd="0" presId="urn:microsoft.com/office/officeart/2005/8/layout/process1"/>
    <dgm:cxn modelId="{6DCAD06B-AF58-4641-908E-27743C148101}" srcId="{0B07095A-E341-4AFF-A535-4C3A176DAD78}" destId="{74C94DB4-192C-47F3-B883-2D11B2FCF077}" srcOrd="0" destOrd="0" parTransId="{8E0E9CF2-743A-4D37-8F33-05011FC737D8}" sibTransId="{34E36B79-BBA3-4653-8252-B32D3859C7CC}"/>
    <dgm:cxn modelId="{2254EA6B-B03D-4C93-BE87-457E490537AD}" type="presOf" srcId="{9FB4A6C8-C68B-4569-B933-22C6BAA762DC}" destId="{6C1A85DC-E654-41BF-8346-FF69A0E6D5B8}" srcOrd="0" destOrd="0" presId="urn:microsoft.com/office/officeart/2005/8/layout/process1"/>
    <dgm:cxn modelId="{458F5E6E-9D73-4C40-934F-5D8DFC053693}" type="presOf" srcId="{B93C85C0-541D-4B0C-B535-CF8F56F02C4C}" destId="{BAB39742-619E-41A4-AC44-26AE3586E234}" srcOrd="0" destOrd="0" presId="urn:microsoft.com/office/officeart/2005/8/layout/process1"/>
    <dgm:cxn modelId="{64C9E454-3878-456D-AED9-D65A1CD2AFAF}" srcId="{0B07095A-E341-4AFF-A535-4C3A176DAD78}" destId="{B93C85C0-541D-4B0C-B535-CF8F56F02C4C}" srcOrd="5" destOrd="0" parTransId="{DB75F3C9-6DDC-46D9-9F9B-83AF5A569CF5}" sibTransId="{401DBF4C-6179-4B05-B75C-38B221292DF1}"/>
    <dgm:cxn modelId="{5CAF0C55-2A07-47ED-8A05-47EF26FE1B8D}" type="presOf" srcId="{9FB4A6C8-C68B-4569-B933-22C6BAA762DC}" destId="{F5069DEB-B077-4E47-AEC4-3C1EE591952A}" srcOrd="1" destOrd="0" presId="urn:microsoft.com/office/officeart/2005/8/layout/process1"/>
    <dgm:cxn modelId="{F32E1776-C093-4815-BE2D-2FE7061C8B23}" srcId="{0B07095A-E341-4AFF-A535-4C3A176DAD78}" destId="{002F90DD-491A-48B6-99E3-89F0FB19911D}" srcOrd="3" destOrd="0" parTransId="{F743C325-048E-49FB-BF96-8CD8A32D2D77}" sibTransId="{49868208-8D1B-4777-A287-6A085414C18C}"/>
    <dgm:cxn modelId="{48CA8B58-7096-419F-81BD-169B781AB413}" type="presOf" srcId="{EFCACBC0-6FCA-4A07-A6A6-F195EED0F0F9}" destId="{169D6D2E-B69A-4DB1-84DE-A19419144092}" srcOrd="1" destOrd="0" presId="urn:microsoft.com/office/officeart/2005/8/layout/process1"/>
    <dgm:cxn modelId="{8395838D-322C-47AD-B778-67621EEAB5A7}" type="presOf" srcId="{C7B48B4B-70F4-464A-A323-73F17A91F020}" destId="{E8940F72-5F4A-45D6-A230-23377D1F1D1D}" srcOrd="0" destOrd="0" presId="urn:microsoft.com/office/officeart/2005/8/layout/process1"/>
    <dgm:cxn modelId="{CD8C7D94-99DD-4C9C-89E5-B314F0D9928E}" type="presOf" srcId="{49868208-8D1B-4777-A287-6A085414C18C}" destId="{533E7C1E-A504-47DE-8D75-E660EE0BB3F9}" srcOrd="1" destOrd="0" presId="urn:microsoft.com/office/officeart/2005/8/layout/process1"/>
    <dgm:cxn modelId="{F481E595-F096-43C8-B759-BD33877944C4}" srcId="{0B07095A-E341-4AFF-A535-4C3A176DAD78}" destId="{1AC44F56-833C-46BA-98C4-16A421545E31}" srcOrd="4" destOrd="0" parTransId="{DE6F3DC9-8996-4E02-8323-4C0AB91C19E0}" sibTransId="{C7B48B4B-70F4-464A-A323-73F17A91F020}"/>
    <dgm:cxn modelId="{89720098-B676-4ECB-A63B-32C13265C906}" srcId="{0B07095A-E341-4AFF-A535-4C3A176DAD78}" destId="{A4E4C429-190C-4E7A-B8DC-D6817F97121E}" srcOrd="2" destOrd="0" parTransId="{B094230E-D386-4727-897F-260761F754E5}" sibTransId="{EFCACBC0-6FCA-4A07-A6A6-F195EED0F0F9}"/>
    <dgm:cxn modelId="{86050B99-0918-429F-9DF2-76338A74DD5C}" type="presOf" srcId="{401DBF4C-6179-4B05-B75C-38B221292DF1}" destId="{C6DB47F4-2ACA-4FA0-BB94-5AAEB5427C21}" srcOrd="0" destOrd="0" presId="urn:microsoft.com/office/officeart/2005/8/layout/process1"/>
    <dgm:cxn modelId="{F8D5129E-9D2A-4278-8E54-9A79F2C22935}" type="presOf" srcId="{D70F61DE-7BDE-49BC-A7D1-7663507DEA00}" destId="{D9B5C637-6B4D-4F22-8B07-9B57EDE8BB86}" srcOrd="0" destOrd="0" presId="urn:microsoft.com/office/officeart/2005/8/layout/process1"/>
    <dgm:cxn modelId="{61BF6A9F-E8CD-4284-A0C6-09F9F39F8B6F}" srcId="{0B07095A-E341-4AFF-A535-4C3A176DAD78}" destId="{D70F61DE-7BDE-49BC-A7D1-7663507DEA00}" srcOrd="6" destOrd="0" parTransId="{EDA180A6-E344-4269-B928-A92D0215BAE2}" sibTransId="{D0D0C782-EF89-493D-BA2B-39FD27B6AE72}"/>
    <dgm:cxn modelId="{B3AC8DB6-D1E8-486C-9C5F-97865646C947}" type="presOf" srcId="{C7B48B4B-70F4-464A-A323-73F17A91F020}" destId="{B14B1DAA-13CD-484B-8437-FD3F3753F88A}" srcOrd="1" destOrd="0" presId="urn:microsoft.com/office/officeart/2005/8/layout/process1"/>
    <dgm:cxn modelId="{FD78EDBB-1E67-47D8-95AA-3CFD7CCF0AFE}" srcId="{0B07095A-E341-4AFF-A535-4C3A176DAD78}" destId="{9E5E88D1-67C2-4245-A638-A320FBC736FE}" srcOrd="1" destOrd="0" parTransId="{97E5F1E2-63DE-4844-97C1-8113224E8C06}" sibTransId="{9FB4A6C8-C68B-4569-B933-22C6BAA762DC}"/>
    <dgm:cxn modelId="{5234A7C0-76DB-440B-B01A-5D0E3CFAF6F2}" type="presOf" srcId="{002F90DD-491A-48B6-99E3-89F0FB19911D}" destId="{79BA9FEC-AC3E-4E53-A96D-FA4659BFE952}" srcOrd="0" destOrd="0" presId="urn:microsoft.com/office/officeart/2005/8/layout/process1"/>
    <dgm:cxn modelId="{EABC82DB-CBEC-4783-8BC5-AE5B5C7DFCA5}" type="presOf" srcId="{0B07095A-E341-4AFF-A535-4C3A176DAD78}" destId="{2C79BBE5-862D-47AC-BAF3-D4559841B7F6}" srcOrd="0" destOrd="0" presId="urn:microsoft.com/office/officeart/2005/8/layout/process1"/>
    <dgm:cxn modelId="{0EEB7FDE-216D-4095-A034-4AFB785D7CDB}" type="presOf" srcId="{34E36B79-BBA3-4653-8252-B32D3859C7CC}" destId="{31E7D420-D6DC-4A1B-AFE6-A45CD6C7A8E5}" srcOrd="1" destOrd="0" presId="urn:microsoft.com/office/officeart/2005/8/layout/process1"/>
    <dgm:cxn modelId="{F5F31CEA-9B05-4DE5-901A-CF1409502DA2}" type="presOf" srcId="{EFCACBC0-6FCA-4A07-A6A6-F195EED0F0F9}" destId="{F8C58C5B-B603-44AB-BB1E-B2AEC134C819}" srcOrd="0" destOrd="0" presId="urn:microsoft.com/office/officeart/2005/8/layout/process1"/>
    <dgm:cxn modelId="{B61233EE-9927-4BF1-AA46-6A72E7612251}" type="presOf" srcId="{1AC44F56-833C-46BA-98C4-16A421545E31}" destId="{DA122EC2-EC59-454E-8348-4BEC1CA70423}" srcOrd="0" destOrd="0" presId="urn:microsoft.com/office/officeart/2005/8/layout/process1"/>
    <dgm:cxn modelId="{4C1A84F3-58A5-4C5F-A184-C10AFB61F6E4}" type="presOf" srcId="{A4E4C429-190C-4E7A-B8DC-D6817F97121E}" destId="{7F9EDABD-E523-4BB4-B4CA-7C6142661E7E}" srcOrd="0" destOrd="0" presId="urn:microsoft.com/office/officeart/2005/8/layout/process1"/>
    <dgm:cxn modelId="{A291C2FD-F634-426B-A488-F3BF59ADAC76}" type="presOf" srcId="{9E5E88D1-67C2-4245-A638-A320FBC736FE}" destId="{D78BDFAB-6347-4C74-AEDB-6FD20E6BA888}" srcOrd="0" destOrd="0" presId="urn:microsoft.com/office/officeart/2005/8/layout/process1"/>
    <dgm:cxn modelId="{ADF3F0B7-C17F-4358-974B-F32E69592B25}" type="presParOf" srcId="{2C79BBE5-862D-47AC-BAF3-D4559841B7F6}" destId="{D026EB54-22C3-4815-8AD4-37A3C8B18E92}" srcOrd="0" destOrd="0" presId="urn:microsoft.com/office/officeart/2005/8/layout/process1"/>
    <dgm:cxn modelId="{80A02E3E-5BE1-465C-A5D4-C3B11B0FD6ED}" type="presParOf" srcId="{2C79BBE5-862D-47AC-BAF3-D4559841B7F6}" destId="{E40C94B7-0BBD-42DB-B4EC-DA3E92F6C492}" srcOrd="1" destOrd="0" presId="urn:microsoft.com/office/officeart/2005/8/layout/process1"/>
    <dgm:cxn modelId="{1B74E3E2-81A7-4627-A035-04A1B06CF159}" type="presParOf" srcId="{E40C94B7-0BBD-42DB-B4EC-DA3E92F6C492}" destId="{31E7D420-D6DC-4A1B-AFE6-A45CD6C7A8E5}" srcOrd="0" destOrd="0" presId="urn:microsoft.com/office/officeart/2005/8/layout/process1"/>
    <dgm:cxn modelId="{D394B0E6-5B50-4079-93DD-8E650A8A7B7E}" type="presParOf" srcId="{2C79BBE5-862D-47AC-BAF3-D4559841B7F6}" destId="{D78BDFAB-6347-4C74-AEDB-6FD20E6BA888}" srcOrd="2" destOrd="0" presId="urn:microsoft.com/office/officeart/2005/8/layout/process1"/>
    <dgm:cxn modelId="{8F50FF35-0714-4150-8634-220AC36BBB5B}" type="presParOf" srcId="{2C79BBE5-862D-47AC-BAF3-D4559841B7F6}" destId="{6C1A85DC-E654-41BF-8346-FF69A0E6D5B8}" srcOrd="3" destOrd="0" presId="urn:microsoft.com/office/officeart/2005/8/layout/process1"/>
    <dgm:cxn modelId="{FFCB581F-A81D-4665-A7A7-E6804918E321}" type="presParOf" srcId="{6C1A85DC-E654-41BF-8346-FF69A0E6D5B8}" destId="{F5069DEB-B077-4E47-AEC4-3C1EE591952A}" srcOrd="0" destOrd="0" presId="urn:microsoft.com/office/officeart/2005/8/layout/process1"/>
    <dgm:cxn modelId="{137093F6-271F-4175-B3D5-C4674CBF2413}" type="presParOf" srcId="{2C79BBE5-862D-47AC-BAF3-D4559841B7F6}" destId="{7F9EDABD-E523-4BB4-B4CA-7C6142661E7E}" srcOrd="4" destOrd="0" presId="urn:microsoft.com/office/officeart/2005/8/layout/process1"/>
    <dgm:cxn modelId="{9496DEF2-3228-4F36-ABF5-5C8F42B3116C}" type="presParOf" srcId="{2C79BBE5-862D-47AC-BAF3-D4559841B7F6}" destId="{F8C58C5B-B603-44AB-BB1E-B2AEC134C819}" srcOrd="5" destOrd="0" presId="urn:microsoft.com/office/officeart/2005/8/layout/process1"/>
    <dgm:cxn modelId="{E4B95C16-EA3A-4870-9B78-F6DB4DEF032E}" type="presParOf" srcId="{F8C58C5B-B603-44AB-BB1E-B2AEC134C819}" destId="{169D6D2E-B69A-4DB1-84DE-A19419144092}" srcOrd="0" destOrd="0" presId="urn:microsoft.com/office/officeart/2005/8/layout/process1"/>
    <dgm:cxn modelId="{608C51C9-1416-43B1-9E08-AC3F97C532E6}" type="presParOf" srcId="{2C79BBE5-862D-47AC-BAF3-D4559841B7F6}" destId="{79BA9FEC-AC3E-4E53-A96D-FA4659BFE952}" srcOrd="6" destOrd="0" presId="urn:microsoft.com/office/officeart/2005/8/layout/process1"/>
    <dgm:cxn modelId="{EF335A6D-F440-4B03-A590-A828BD51B475}" type="presParOf" srcId="{2C79BBE5-862D-47AC-BAF3-D4559841B7F6}" destId="{17EC0F6D-9CD6-47AF-BB48-E0CEEE8DB706}" srcOrd="7" destOrd="0" presId="urn:microsoft.com/office/officeart/2005/8/layout/process1"/>
    <dgm:cxn modelId="{1FA4D354-44A9-4E07-8CC1-EA89CAF1DBB1}" type="presParOf" srcId="{17EC0F6D-9CD6-47AF-BB48-E0CEEE8DB706}" destId="{533E7C1E-A504-47DE-8D75-E660EE0BB3F9}" srcOrd="0" destOrd="0" presId="urn:microsoft.com/office/officeart/2005/8/layout/process1"/>
    <dgm:cxn modelId="{8675DBAB-F2AE-4CBB-BAF9-65757D3932AB}" type="presParOf" srcId="{2C79BBE5-862D-47AC-BAF3-D4559841B7F6}" destId="{DA122EC2-EC59-454E-8348-4BEC1CA70423}" srcOrd="8" destOrd="0" presId="urn:microsoft.com/office/officeart/2005/8/layout/process1"/>
    <dgm:cxn modelId="{3030F90E-D854-446F-B7DD-64ABEFE78C6F}" type="presParOf" srcId="{2C79BBE5-862D-47AC-BAF3-D4559841B7F6}" destId="{E8940F72-5F4A-45D6-A230-23377D1F1D1D}" srcOrd="9" destOrd="0" presId="urn:microsoft.com/office/officeart/2005/8/layout/process1"/>
    <dgm:cxn modelId="{E247EB28-1B6E-4214-9FC5-78878A68E7D5}" type="presParOf" srcId="{E8940F72-5F4A-45D6-A230-23377D1F1D1D}" destId="{B14B1DAA-13CD-484B-8437-FD3F3753F88A}" srcOrd="0" destOrd="0" presId="urn:microsoft.com/office/officeart/2005/8/layout/process1"/>
    <dgm:cxn modelId="{C0A964D5-68FC-46AA-9A21-D8EADEFFDFE3}" type="presParOf" srcId="{2C79BBE5-862D-47AC-BAF3-D4559841B7F6}" destId="{BAB39742-619E-41A4-AC44-26AE3586E234}" srcOrd="10" destOrd="0" presId="urn:microsoft.com/office/officeart/2005/8/layout/process1"/>
    <dgm:cxn modelId="{7B5598C5-E96E-45A0-BD86-BAB6538593BD}" type="presParOf" srcId="{2C79BBE5-862D-47AC-BAF3-D4559841B7F6}" destId="{C6DB47F4-2ACA-4FA0-BB94-5AAEB5427C21}" srcOrd="11" destOrd="0" presId="urn:microsoft.com/office/officeart/2005/8/layout/process1"/>
    <dgm:cxn modelId="{3D3557BE-4341-4D2D-877D-1944E2F0E4A2}" type="presParOf" srcId="{C6DB47F4-2ACA-4FA0-BB94-5AAEB5427C21}" destId="{11BA6474-0B4E-4C10-94D0-520BB7646E0C}" srcOrd="0" destOrd="0" presId="urn:microsoft.com/office/officeart/2005/8/layout/process1"/>
    <dgm:cxn modelId="{30A8CD1E-12C3-4EEE-A397-01AAE70C1DE1}" type="presParOf" srcId="{2C79BBE5-862D-47AC-BAF3-D4559841B7F6}" destId="{D9B5C637-6B4D-4F22-8B07-9B57EDE8BB86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EB54-22C3-4815-8AD4-37A3C8B18E92}">
      <dsp:nvSpPr>
        <dsp:cNvPr id="0" name=""/>
        <dsp:cNvSpPr/>
      </dsp:nvSpPr>
      <dsp:spPr>
        <a:xfrm>
          <a:off x="3203" y="329984"/>
          <a:ext cx="1213165" cy="898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Initial Evaluation</a:t>
          </a:r>
        </a:p>
      </dsp:txBody>
      <dsp:txXfrm>
        <a:off x="29519" y="356300"/>
        <a:ext cx="1160533" cy="845868"/>
      </dsp:txXfrm>
    </dsp:sp>
    <dsp:sp modelId="{E40C94B7-0BBD-42DB-B4EC-DA3E92F6C492}">
      <dsp:nvSpPr>
        <dsp:cNvPr id="0" name=""/>
        <dsp:cNvSpPr/>
      </dsp:nvSpPr>
      <dsp:spPr>
        <a:xfrm rot="21587250">
          <a:off x="1310974" y="625829"/>
          <a:ext cx="200566" cy="300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310974" y="686114"/>
        <a:ext cx="140396" cy="180519"/>
      </dsp:txXfrm>
    </dsp:sp>
    <dsp:sp modelId="{D78BDFAB-6347-4C74-AEDB-6FD20E6BA888}">
      <dsp:nvSpPr>
        <dsp:cNvPr id="0" name=""/>
        <dsp:cNvSpPr/>
      </dsp:nvSpPr>
      <dsp:spPr>
        <a:xfrm>
          <a:off x="1594794" y="324081"/>
          <a:ext cx="1213165" cy="898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Kickoff</a:t>
          </a:r>
        </a:p>
      </dsp:txBody>
      <dsp:txXfrm>
        <a:off x="1621110" y="350397"/>
        <a:ext cx="1160533" cy="845868"/>
      </dsp:txXfrm>
    </dsp:sp>
    <dsp:sp modelId="{6C1A85DC-E654-41BF-8346-FF69A0E6D5B8}">
      <dsp:nvSpPr>
        <dsp:cNvPr id="0" name=""/>
        <dsp:cNvSpPr/>
      </dsp:nvSpPr>
      <dsp:spPr>
        <a:xfrm rot="11864">
          <a:off x="2932310" y="625876"/>
          <a:ext cx="263625" cy="300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932310" y="685913"/>
        <a:ext cx="184538" cy="180519"/>
      </dsp:txXfrm>
    </dsp:sp>
    <dsp:sp modelId="{7F9EDABD-E523-4BB4-B4CA-7C6142661E7E}">
      <dsp:nvSpPr>
        <dsp:cNvPr id="0" name=""/>
        <dsp:cNvSpPr/>
      </dsp:nvSpPr>
      <dsp:spPr>
        <a:xfrm>
          <a:off x="3305363" y="329984"/>
          <a:ext cx="1213165" cy="898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Technical &amp; Programmatic</a:t>
          </a:r>
        </a:p>
      </dsp:txBody>
      <dsp:txXfrm>
        <a:off x="3331679" y="356300"/>
        <a:ext cx="1160533" cy="845868"/>
      </dsp:txXfrm>
    </dsp:sp>
    <dsp:sp modelId="{F8C58C5B-B603-44AB-BB1E-B2AEC134C819}">
      <dsp:nvSpPr>
        <dsp:cNvPr id="0" name=""/>
        <dsp:cNvSpPr/>
      </dsp:nvSpPr>
      <dsp:spPr>
        <a:xfrm>
          <a:off x="4639845" y="628802"/>
          <a:ext cx="257191" cy="300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639845" y="688975"/>
        <a:ext cx="180034" cy="180519"/>
      </dsp:txXfrm>
    </dsp:sp>
    <dsp:sp modelId="{79BA9FEC-AC3E-4E53-A96D-FA4659BFE952}">
      <dsp:nvSpPr>
        <dsp:cNvPr id="0" name=""/>
        <dsp:cNvSpPr/>
      </dsp:nvSpPr>
      <dsp:spPr>
        <a:xfrm>
          <a:off x="5003795" y="329984"/>
          <a:ext cx="1213165" cy="898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Reviewers Alignment with Feedback</a:t>
          </a:r>
        </a:p>
      </dsp:txBody>
      <dsp:txXfrm>
        <a:off x="5030111" y="356300"/>
        <a:ext cx="1160533" cy="845868"/>
      </dsp:txXfrm>
    </dsp:sp>
    <dsp:sp modelId="{17EC0F6D-9CD6-47AF-BB48-E0CEEE8DB706}">
      <dsp:nvSpPr>
        <dsp:cNvPr id="0" name=""/>
        <dsp:cNvSpPr/>
      </dsp:nvSpPr>
      <dsp:spPr>
        <a:xfrm>
          <a:off x="6338277" y="628802"/>
          <a:ext cx="257191" cy="300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338277" y="688975"/>
        <a:ext cx="180034" cy="180519"/>
      </dsp:txXfrm>
    </dsp:sp>
    <dsp:sp modelId="{DA122EC2-EC59-454E-8348-4BEC1CA70423}">
      <dsp:nvSpPr>
        <dsp:cNvPr id="0" name=""/>
        <dsp:cNvSpPr/>
      </dsp:nvSpPr>
      <dsp:spPr>
        <a:xfrm>
          <a:off x="6702227" y="329984"/>
          <a:ext cx="1213165" cy="898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Peer Review Feedback with Applicable Team</a:t>
          </a:r>
        </a:p>
      </dsp:txBody>
      <dsp:txXfrm>
        <a:off x="6728543" y="356300"/>
        <a:ext cx="1160533" cy="845868"/>
      </dsp:txXfrm>
    </dsp:sp>
    <dsp:sp modelId="{E8940F72-5F4A-45D6-A230-23377D1F1D1D}">
      <dsp:nvSpPr>
        <dsp:cNvPr id="0" name=""/>
        <dsp:cNvSpPr/>
      </dsp:nvSpPr>
      <dsp:spPr>
        <a:xfrm>
          <a:off x="8036709" y="628802"/>
          <a:ext cx="257191" cy="300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8036709" y="688975"/>
        <a:ext cx="180034" cy="180519"/>
      </dsp:txXfrm>
    </dsp:sp>
    <dsp:sp modelId="{BAB39742-619E-41A4-AC44-26AE3586E234}">
      <dsp:nvSpPr>
        <dsp:cNvPr id="0" name=""/>
        <dsp:cNvSpPr/>
      </dsp:nvSpPr>
      <dsp:spPr>
        <a:xfrm>
          <a:off x="8400659" y="329984"/>
          <a:ext cx="1213165" cy="898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Follow-up on Progress Against Actions</a:t>
          </a:r>
        </a:p>
      </dsp:txBody>
      <dsp:txXfrm>
        <a:off x="8426975" y="356300"/>
        <a:ext cx="1160533" cy="845868"/>
      </dsp:txXfrm>
    </dsp:sp>
    <dsp:sp modelId="{C6DB47F4-2ACA-4FA0-BB94-5AAEB5427C21}">
      <dsp:nvSpPr>
        <dsp:cNvPr id="0" name=""/>
        <dsp:cNvSpPr/>
      </dsp:nvSpPr>
      <dsp:spPr>
        <a:xfrm>
          <a:off x="9735141" y="628802"/>
          <a:ext cx="257191" cy="300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9735141" y="688975"/>
        <a:ext cx="180034" cy="180519"/>
      </dsp:txXfrm>
    </dsp:sp>
    <dsp:sp modelId="{D9B5C637-6B4D-4F22-8B07-9B57EDE8BB86}">
      <dsp:nvSpPr>
        <dsp:cNvPr id="0" name=""/>
        <dsp:cNvSpPr/>
      </dsp:nvSpPr>
      <dsp:spPr>
        <a:xfrm>
          <a:off x="10099091" y="329984"/>
          <a:ext cx="1213165" cy="8985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Leadership Review/ ICER Summary Report</a:t>
          </a:r>
        </a:p>
      </dsp:txBody>
      <dsp:txXfrm>
        <a:off x="10125407" y="356300"/>
        <a:ext cx="1160533" cy="8458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CC3196-3C0E-DE24-BBF9-14710D314D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Unclassified Unlimited Release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6E923B-1339-9BC3-2A65-4F627CA192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93C8F-77EF-4303-9227-7DC0AAD49E52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35954A-7814-78AB-0084-8E67B1A982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Unclassified Unlimited Release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7B06A2-DC27-124D-47F7-DF8F8792BE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611A3-4116-408F-87EB-681BBA87E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5429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Unclassified Unlimited Release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09866-D8E6-4E00-B60A-6EDA6969CC1A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Unclassified Unlimited Release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EECD0-C183-46C6-9BDD-2B43B7DA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0063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5A3E55-41F0-42FE-A2DE-02DE39F56AAB}" type="datetime1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Unclassified Unlimited Release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1FC7E3-C809-DE7D-D66F-EBED0EB16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942" y="5938858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12" name="Picture 11" descr="Logo&#10;&#10;AI-generated content may be incorrect.">
            <a:extLst>
              <a:ext uri="{FF2B5EF4-FFF2-40B4-BE49-F238E27FC236}">
                <a16:creationId xmlns:a16="http://schemas.microsoft.com/office/drawing/2014/main" id="{4BE11ADF-44DA-14EB-1956-B8A3E9414A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339AE2-19F3-4BFA-1777-6851A913CEDB}"/>
              </a:ext>
            </a:extLst>
          </p:cNvPr>
          <p:cNvSpPr txBox="1"/>
          <p:nvPr userDrawn="1"/>
        </p:nvSpPr>
        <p:spPr>
          <a:xfrm>
            <a:off x="415554" y="6061750"/>
            <a:ext cx="4051642" cy="3915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10000"/>
              </a:lnSpc>
            </a:pPr>
            <a:r>
              <a:rPr lang="en-US" sz="650" b="0" i="0" u="none" strike="noStrike">
                <a:solidFill>
                  <a:schemeClr val="bg1"/>
                </a:solidFill>
                <a:effectLst/>
                <a:latin typeface="+mn-lt"/>
              </a:rPr>
              <a:t>Sandia National Laboratories is a multimission laboratory managed and operated by National Technology &amp; Engineering Solutions of Sandia, LLC, a wholly owned subsidiary of Honeywell International Inc., for the U.S. Department of Energy’s National Nuclear Security Administration under contract DE-NA0003525.</a:t>
            </a:r>
            <a:endParaRPr lang="en-US" sz="650" b="0" i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AF1752-ECEA-BB7C-659C-F386BF3C71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88" r="-3731"/>
          <a:stretch/>
        </p:blipFill>
        <p:spPr>
          <a:xfrm>
            <a:off x="10498802" y="80217"/>
            <a:ext cx="1329210" cy="514736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96F0A8F-1062-B95F-4B07-540E274522A1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435287" y="6514030"/>
            <a:ext cx="2820445" cy="174373"/>
          </a:xfrm>
        </p:spPr>
        <p:txBody>
          <a:bodyPr lIns="0" rIns="0">
            <a:noAutofit/>
          </a:bodyPr>
          <a:lstStyle>
            <a:lvl1pPr marL="0" indent="0" algn="r">
              <a:buFontTx/>
              <a:buNone/>
              <a:defRPr lang="en-US" sz="800" b="1" i="0" kern="1200" spc="300" baseline="0" dirty="0" smtClean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/>
              <a:t>CLICK TO ADD SAND XXXX-XXXX P</a:t>
            </a:r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851064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740" y="549117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6B7EA0D-EBB2-AAB7-37D3-06B57647CD7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0AEC771-634F-9E32-34C2-BEB876FA9AF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8/4/2026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2878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5B9C9-DD58-6101-5B93-89C076039231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51057C-32A8-4696-C3CF-86B951E77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02D647-6F84-BEC1-00FE-413131304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064" y="1112340"/>
            <a:ext cx="5900737" cy="49689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FF2C9A1-9DDE-3BBE-6C42-AEEC42C00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2407" y="710214"/>
            <a:ext cx="5659438" cy="56306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8E1E2-E791-2185-BEBC-F6334AC78084}"/>
              </a:ext>
            </a:extLst>
          </p:cNvPr>
          <p:cNvSpPr/>
          <p:nvPr userDrawn="1"/>
        </p:nvSpPr>
        <p:spPr>
          <a:xfrm>
            <a:off x="0" y="0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278FDA8-0F15-794A-D70A-F28897EB7C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302" y="86969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7EA998-EA4A-9197-840C-111B768A93A9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4139AE-AA5E-1B06-3466-1B2AE913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  <a:prstGeom prst="rect">
            <a:avLst/>
          </a:prstGeom>
        </p:spPr>
        <p:txBody>
          <a:bodyPr/>
          <a:lstStyle/>
          <a:p>
            <a:fld id="{DE871C37-AB1E-428C-B312-1353C226A7F4}" type="datetime1">
              <a:rPr lang="en-US" smtClean="0"/>
              <a:t>8/4/2026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FEFE49-6DFE-0696-BA90-451C5500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73EA224-60CA-4405-1AFC-E9009EA8422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C34147C-1597-2FAE-FB1F-310C899B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Unclassified Unlimited Release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129010-32DE-1271-0B31-9BAE773986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469C1C3F-D0CC-2EA7-2AA7-27F7F15482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63680B-8792-65C8-079C-610A68EA0E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F1302C4-FF3A-B06D-80E0-88CEC67625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7C84E-C66E-6F73-8B2F-C23ADC51FFF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0C781-D886-F3F7-D8C8-AEC62093B6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14F3A2-5D23-8339-3B89-10EA171CF562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75FC8C8-B45D-6E85-FE32-7C44D9974C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00842"/>
            <a:ext cx="11801474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708CADC-AEA2-422E-47F2-F8B178203B7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4286-563F-D1EE-49E0-71CA94B9FB92}"/>
              </a:ext>
            </a:extLst>
          </p:cNvPr>
          <p:cNvSpPr/>
          <p:nvPr userDrawn="1"/>
        </p:nvSpPr>
        <p:spPr>
          <a:xfrm>
            <a:off x="0" y="2656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2C759F7-CB06-0F9B-9A93-2536177DD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027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E37D4D9-2A5F-EC59-16F1-4151EF5C0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44040"/>
            <a:ext cx="5787323" cy="49162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42B7D06-C118-BE1A-1F60-E965FB5A8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44040"/>
            <a:ext cx="5787323" cy="49135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D7FC36B-5570-9687-45DC-1091C183D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7166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0E439-A379-BA5F-8849-2A8D73D3B02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1A8D3-52E0-8117-9757-E896F3AE4C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61C953-8CBE-3E3A-E788-C9B0ABA3BE5E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644D82-C319-2FD1-27E0-21F2B8DF5CB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55233-3CE7-F2C1-CC63-1E9FB5CF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0D24E0-CB63-2F94-B07B-646180A78D23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216E214-D0B1-0CCA-CF40-85D4CE596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7501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8C5A113-328C-BE7F-5D1C-DF72A8C0F614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B4B15DB-8D24-B7C1-CB2E-096D32E3292E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8/4/2026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2DDDE1-885F-64EB-9C8A-3D603BCF75DD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12250F-7791-4E10-A986-D26E6A05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3C19A4B-F554-21E4-CB47-974030749D1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CBCFD27-206D-1F8E-E6C3-103836B0BFF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8/4/2026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7D124B-72B7-1E37-9F92-96D32332E4FB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D61CD-C932-5191-81C0-035ED257C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AD5350C-5F05-0BE9-B383-5DF4DF01732D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C469126-D9EA-2AED-A371-42D4824D13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2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DACACCA-C574-92EE-1019-357CCC4519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1D7423-9910-2AD5-48EE-937DD790139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8/4/2026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681DDB-DD4B-06ED-0ED0-4F736859A6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5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  <a:prstGeom prst="rect">
            <a:avLst/>
          </a:prstGeom>
        </p:spPr>
        <p:txBody>
          <a:bodyPr/>
          <a:lstStyle/>
          <a:p>
            <a:fld id="{BA4A6CAC-4168-41DD-9953-D652008407BB}" type="datetime1">
              <a:rPr lang="en-US" smtClean="0"/>
              <a:t>8/4/2026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4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2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5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60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6EA6D-5443-9DCB-2D8F-EA4128ECC47F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54535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640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01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81821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1431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88108A-0EEC-8122-903F-AB8B18917CF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52CF0D3-17E1-9815-0178-17474199400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8/4/2026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733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8D28DEC-A608-0D7C-0816-25650FC58C95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E67450-788F-F436-678F-43E0146B312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A3506-2EA1-33D1-CFF7-9AAC44DA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3B841A-55AE-31D2-4A27-6D73AB611BC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EAE6EC-DA4E-D09B-71A5-AF4950BC3CB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8/4/2026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6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BF60CA-F18C-EE86-2233-07AE32E8AC1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41361-1216-F28B-C468-25A37D5AE3BD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6DA441-E26E-D956-56A9-5BE1A8375BC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1F4CC-E773-A63B-4CC1-E0786A518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2710B4E-18D6-9016-6CFA-001B6FED9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0" y="1152751"/>
            <a:ext cx="5722783" cy="5068057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CC2FD-5339-873C-1141-6829799E2611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A0479-4AA3-8439-5737-F228CBA7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24BDEB-0F66-AB62-24DE-5309A310D9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1718" y="825622"/>
            <a:ext cx="5722780" cy="552577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F0714C-F200-DC1C-092C-7A4A6980FDC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632335C-EBA8-B446-C011-196E03842DD7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8/4/2026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92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77A03A-F527-9D8A-BF8D-649AFF2AA965}"/>
              </a:ext>
            </a:extLst>
          </p:cNvPr>
          <p:cNvSpPr/>
          <p:nvPr userDrawn="1"/>
        </p:nvSpPr>
        <p:spPr>
          <a:xfrm>
            <a:off x="0" y="0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3E4355C3-9AFA-74E1-D54D-2748EED3BE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1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CCCC1F-D963-9672-11D5-69EB6A36EA8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A32B3-E6EF-D900-DF41-1FC0CD45EAB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DA944-E4A0-C756-6F09-4AB3EF1BF07C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77ECE13-C4AE-1862-0E7B-424F72AE6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BA1642D-1F12-6DE4-93F1-86EECB88B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D4D50-9523-6936-2562-3F7BCE14F149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D6CE47-56A2-CA84-FA46-ED70D4E91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60244B-4CC8-77DE-E2EF-80B8D909E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254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4BBD7B-CB31-8567-E3E4-5DD5DBC22E0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75024-6F36-6254-FDA7-E538FAFB3C2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8/4/2026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22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690C2-3341-3862-0749-B8AEBB98D75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48B13-D69F-618C-8E40-66A7388210F5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1098-6780-10DF-CC10-DD923899A51D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052B37E-729E-F095-5D8B-B5354FF57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2" y="129191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1E43ED0-A914-4653-4501-898D396E8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1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FBD70-E636-46FF-457A-5ABC265E575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F810D5-9FC0-CF8B-CB45-C2C7C12D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7782A20-0077-B968-26CA-579C0A2E75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F2524A8-70EE-787C-11EE-0173F342A7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3283" y="140664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CA377-A138-C639-0121-BFCA6349B16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B6AA7F-947E-C831-C6A7-DA51207B441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8/4/2026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14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2F171-FBC3-89F0-E8F7-1BEF0630917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24CB5F-329D-3951-D8BA-3870E5EFA994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8916A-0920-82AF-CA61-A71A4F3D970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37DF11E-F3EA-8342-D010-F9C496693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881A0-63A3-4F40-2EB7-D6B1934F55C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B1CE19-5096-9510-BDC3-DE1400E16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F8E4F6-F2CF-B089-2E34-9588678EAC2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437282-BBD4-B964-0C10-4928FA8B0F83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8/4/2026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409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AAEE3-81A6-D66D-D090-5E799916B708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F4781-C232-712D-7C8B-964ED59DF35B}"/>
              </a:ext>
            </a:extLst>
          </p:cNvPr>
          <p:cNvSpPr/>
          <p:nvPr userDrawn="1"/>
        </p:nvSpPr>
        <p:spPr>
          <a:xfrm>
            <a:off x="0" y="0"/>
            <a:ext cx="12192001" cy="61734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0F6A1-EDBA-6561-FD12-5AD0CA832507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8E307-1501-E2FD-A74E-DD6962A648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052968-B79E-7EF7-35B8-1A9911DC5C98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C2876A-AEA2-F505-C9B0-78DD5297906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8/4/2026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3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A4D0E-153D-11B3-5397-AA57FE0B6F57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0337A-E250-613A-0B9B-9735B7FA45A7}"/>
              </a:ext>
            </a:extLst>
          </p:cNvPr>
          <p:cNvSpPr/>
          <p:nvPr userDrawn="1"/>
        </p:nvSpPr>
        <p:spPr>
          <a:xfrm>
            <a:off x="0" y="0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D094F-EEFB-415B-1B86-603EA22EC3BE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644B8C2-A2DF-78B7-AF9F-93117CE07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C9340-D837-4AD3-18F7-E618E59EBC88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0F96F9-2F1A-B80C-16A9-B918F3619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>
                <a:solidFill>
                  <a:srgbClr val="C2A1E7"/>
                </a:solidFill>
              </a:defRPr>
            </a:lvl1pPr>
            <a:lvl2pPr>
              <a:defRPr sz="1600">
                <a:solidFill>
                  <a:srgbClr val="C2A1E7"/>
                </a:solidFill>
              </a:defRPr>
            </a:lvl2pPr>
            <a:lvl3pPr>
              <a:defRPr sz="1400">
                <a:solidFill>
                  <a:srgbClr val="C2A1E7"/>
                </a:solidFill>
              </a:defRPr>
            </a:lvl3pPr>
            <a:lvl4pPr>
              <a:defRPr sz="1200"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A5B709-1899-8DDC-4F37-07D1829FDEC6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FB2C2D-D2AD-BE92-CE7A-4BB1EB5A22B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8/4/2026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922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5BDCB-3882-1C8E-55CD-82597D3AD9D8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9DF35-5435-BB2C-3A6F-D6C7CE03A4C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886AC9-AF00-8189-3A27-741214D9EBF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8/4/2026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7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B793709E-8794-4CD9-912B-4D3360D9CAEE}" type="datetime1">
              <a:rPr lang="en-US" smtClean="0"/>
              <a:t>8/4/2026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3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1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4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59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66A57A-C491-CD97-7975-7280BE0192B3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2288281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7EF86FA9-C340-F9E9-F7F4-BA7E3D35D5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14900" y="1102936"/>
            <a:ext cx="7145338" cy="50030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498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-12240" y="62132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46598F7-3754-BF4D-8CFD-7E0DF3B27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1BC59-F615-E95D-3E26-6EF67AC0AF5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EF21B81-07B4-9247-421B-149B01A9C71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24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14900" y="1107763"/>
            <a:ext cx="7081838" cy="4999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86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79852B2-C489-50CB-3401-D35AC77766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3F879-1028-E974-5312-FA9499343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57C334D-4920-140F-4FAC-2C15CAA8F5BF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F3588D2-08C3-C2EE-252E-32B14F0DF0A2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64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83979CA-C42D-3EF9-D3FC-230DFFE11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E65437-7DDA-0D18-852C-FEA14423E76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A568970-FDDF-C374-63D2-5B0FE6ECEAC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8/4/2026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2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90" r:id="rId10"/>
    <p:sldLayoutId id="2147483672" r:id="rId11"/>
    <p:sldLayoutId id="2147483696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C3AEE-9E06-EB20-29E2-8C3DBE9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D5FC-500B-F932-DC2C-46A355D9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62BC-E286-9455-29C3-B85C4C6C4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9A80AE-5C97-419A-B436-239B5392F90C}" type="datetime1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D5E2-9725-0798-908F-C8CDAF18E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Unclassified Unlimited Release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9BC6-B02C-902C-C56F-301B0300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CC1C-B9D3-43A8-A8DE-E505C025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6" r:id="rId2"/>
    <p:sldLayoutId id="2147483679" r:id="rId3"/>
    <p:sldLayoutId id="2147483680" r:id="rId4"/>
    <p:sldLayoutId id="2147483689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78" r:id="rId11"/>
    <p:sldLayoutId id="214748368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4B519-1448-C93C-18C8-EF5C67ED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EC6-E2FF-79B5-B120-ED6993806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5A79-3C3D-ACDB-9BFE-8B6ABB8A5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BA7FED-B05A-4CAC-9E9A-4896BB5F2B1C}" type="datetime1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276E-60D6-D21D-95D2-5FF0F1BDD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Unclassified Unlimited Release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62F9-764B-825D-5541-8B7E3E236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B5BF8-0CAB-40DF-AFC7-EC780805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4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4" r:id="rId3"/>
    <p:sldLayoutId id="2147483692" r:id="rId4"/>
    <p:sldLayoutId id="2147483674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57.png"/><Relationship Id="rId18" Type="http://schemas.openxmlformats.org/officeDocument/2006/relationships/diagramQuickStyle" Target="../diagrams/quickStyle1.xml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17" Type="http://schemas.openxmlformats.org/officeDocument/2006/relationships/diagramLayout" Target="../diagrams/layout1.xml"/><Relationship Id="rId2" Type="http://schemas.openxmlformats.org/officeDocument/2006/relationships/image" Target="../media/image47.png"/><Relationship Id="rId16" Type="http://schemas.openxmlformats.org/officeDocument/2006/relationships/diagramData" Target="../diagrams/data1.xml"/><Relationship Id="rId20" Type="http://schemas.microsoft.com/office/2007/relationships/diagramDrawing" Target="../diagrams/drawing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diagramColors" Target="../diagrams/colors1.xml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39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sv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A7433-65E8-47A1-1EBD-0EDF046631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/>
              <a:t>Dave Fong, Courtney Allen, Carla Jordan</a:t>
            </a:r>
          </a:p>
          <a:p>
            <a:r>
              <a:rPr lang="en-US"/>
              <a:t>(contributions by Pamela DiVito)</a:t>
            </a:r>
          </a:p>
          <a:p>
            <a:r>
              <a:rPr lang="en-US"/>
              <a:t>Sandia National Laboratories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3E35C-5DCC-2952-8E8A-816575333A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August 13,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DD893-8873-455C-6BB0-846C0479A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latin typeface="+mj-lt"/>
              </a:rPr>
              <a:t>Journey of a Cost Estimate – W87-1 Modification Program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B6484-0D50-4FC5-10FA-823DE15C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7" name="Content Placeholder 12">
            <a:extLst>
              <a:ext uri="{FF2B5EF4-FFF2-40B4-BE49-F238E27FC236}">
                <a16:creationId xmlns:a16="http://schemas.microsoft.com/office/drawing/2014/main" id="{B9A43131-9F46-9345-2E83-3A1419D3AD67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0" y="6472006"/>
            <a:ext cx="3794671" cy="136411"/>
          </a:xfrm>
        </p:spPr>
        <p:txBody>
          <a:bodyPr lIns="0" rIns="0">
            <a:noAutofit/>
          </a:bodyPr>
          <a:lstStyle>
            <a:lvl1pPr marL="0" indent="0" algn="r">
              <a:buFontTx/>
              <a:buNone/>
              <a:defRPr lang="en-US" sz="800" b="1" i="0" kern="1200" spc="300" baseline="0" dirty="0" smtClean="0">
                <a:solidFill>
                  <a:schemeClr val="tx1"/>
                </a:solidFill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b="0" dirty="0">
                <a:solidFill>
                  <a:schemeClr val="bg1"/>
                </a:solidFill>
              </a:rPr>
              <a:t>SAND2026-24748PE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5292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351633"/>
            <a:ext cx="2607468" cy="2781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468" y="2351633"/>
            <a:ext cx="2607468" cy="2781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2351633"/>
            <a:ext cx="2607468" cy="2781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0656" y="2351633"/>
            <a:ext cx="2607468" cy="27813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89495"/>
            <a:ext cx="266700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50" y="2627858"/>
            <a:ext cx="514350" cy="5143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2950" y="3313658"/>
            <a:ext cx="227778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1. Program &amp; Replan Context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950" y="3999458"/>
            <a:ext cx="216931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</a:rPr>
              <a:t>Background on W87-1 Mod Program timeline, lifecycle phases, and key transition from WDCR to the 2025 Replan.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543" y="2627858"/>
            <a:ext cx="514350" cy="5143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88543" y="3313658"/>
            <a:ext cx="227778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2. Peer Review Execution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8543" y="3999458"/>
            <a:ext cx="216931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</a:rPr>
              <a:t>Peer review framework replacing formal ICER, critical focus areas across technical/programmatic domains, and key results.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137" y="2627858"/>
            <a:ext cx="514350" cy="5143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34137" y="3313658"/>
            <a:ext cx="227778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3. Risk, Uncertainty &amp; SCURA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4137" y="3999458"/>
            <a:ext cx="216931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</a:rPr>
              <a:t>Early integration of risk management, Schedule and Cost Uncertainty Analysis (SCURA) timeline, and quantitative results.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9731" y="2627858"/>
            <a:ext cx="514350" cy="5143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279731" y="3313658"/>
            <a:ext cx="227778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4. Data &amp; Future Roadmap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9731" y="3999458"/>
            <a:ext cx="216931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</a:rPr>
              <a:t>Simplifying complex P6 data, LOE control accounts, GAO cost credibility standards, and path to FY27 Baseline Cost Report (BCR).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25" y="2770733"/>
            <a:ext cx="228600" cy="2286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2843" y="2770733"/>
            <a:ext cx="285750" cy="2286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7012" y="2770733"/>
            <a:ext cx="228600" cy="2286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22606" y="2770733"/>
            <a:ext cx="228600" cy="228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7749" y="476020"/>
            <a:ext cx="11287125" cy="3962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Presentation Outline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36" y="5172690"/>
            <a:ext cx="2005905" cy="990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12" y="5173719"/>
            <a:ext cx="2005905" cy="990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897" y="5164884"/>
            <a:ext cx="2005905" cy="990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257" y="5172521"/>
            <a:ext cx="4326055" cy="990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177" y="4809546"/>
            <a:ext cx="342900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7314" y="4818380"/>
            <a:ext cx="342900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4399" y="4807552"/>
            <a:ext cx="342900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0406" y="4825713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64935" y="4821804"/>
            <a:ext cx="342900" cy="3429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875" y="489495"/>
            <a:ext cx="333375" cy="2667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43747" y="5240951"/>
            <a:ext cx="1766158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200" b="1" i="0" u="none">
                <a:solidFill>
                  <a:srgbClr val="0B2545"/>
                </a:solidFill>
              </a:rPr>
              <a:t>2022 </a:t>
            </a:r>
            <a:r>
              <a:rPr sz="1200" b="1" i="0" u="none">
                <a:solidFill>
                  <a:srgbClr val="0B2545"/>
                </a:solidFill>
              </a:rPr>
              <a:t>WDCR Phase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799" y="5429299"/>
            <a:ext cx="168205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475569"/>
                </a:solidFill>
              </a:rPr>
              <a:t>Initial Weapon Design Cost Report estimate established.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38694" y="5254900"/>
            <a:ext cx="1766158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B2545"/>
                </a:solidFill>
              </a:rPr>
              <a:t>2025 Replan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80746" y="5523872"/>
            <a:ext cx="168205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475569"/>
                </a:solidFill>
              </a:rPr>
              <a:t>Comprehensive scope, schedule, and cost alignment.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43088" y="5214652"/>
            <a:ext cx="176615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200" b="1" i="0" u="none">
                <a:solidFill>
                  <a:srgbClr val="0B2545"/>
                </a:solidFill>
              </a:rPr>
              <a:t>2026-2027</a:t>
            </a:r>
          </a:p>
          <a:p>
            <a:pPr algn="ctr"/>
            <a:r>
              <a:rPr sz="1200" b="1" i="0" u="none">
                <a:solidFill>
                  <a:srgbClr val="0B2545"/>
                </a:solidFill>
              </a:rPr>
              <a:t>Baseline Cost Report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85139" y="5633752"/>
            <a:ext cx="168205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475569"/>
                </a:solidFill>
              </a:rPr>
              <a:t>Formal BCR submittal for Phase 6.4 entry.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15707" y="5217274"/>
            <a:ext cx="1766158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200" b="1" i="0" u="none">
                <a:solidFill>
                  <a:srgbClr val="0B2545"/>
                </a:solidFill>
              </a:rPr>
              <a:t>2028-2033</a:t>
            </a:r>
            <a:endParaRPr sz="1200" b="1" i="0" u="none">
              <a:solidFill>
                <a:srgbClr val="0B2545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94701" y="5583240"/>
            <a:ext cx="3408169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/>
              <a:t>Future Replans/BCR updates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550" y="428625"/>
            <a:ext cx="11220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Product Lifecycle Review Timeline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FD9183-AEE7-2FFB-3629-8FEBB4DAA9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46776" y="832517"/>
            <a:ext cx="8498449" cy="389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08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103983"/>
            <a:ext cx="5429250" cy="3276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025" y="1980430"/>
            <a:ext cx="5429250" cy="401852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89495"/>
            <a:ext cx="20002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5375" y="2429462"/>
            <a:ext cx="4790598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Schedule &amp; Logic Alignment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8950" y="2429462"/>
            <a:ext cx="4760595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Cost</a:t>
            </a:r>
            <a:r>
              <a:rPr lang="en-US" sz="1650" b="1" i="0" u="none">
                <a:solidFill>
                  <a:srgbClr val="0B2545"/>
                </a:solidFill>
              </a:rPr>
              <a:t>, </a:t>
            </a:r>
            <a:r>
              <a:rPr sz="1650" b="1" i="0" u="none">
                <a:solidFill>
                  <a:srgbClr val="0B2545"/>
                </a:solidFill>
              </a:rPr>
              <a:t>FYNSP Target Realism</a:t>
            </a:r>
            <a:r>
              <a:rPr lang="en-US" sz="1650" b="1" i="0" u="none">
                <a:solidFill>
                  <a:srgbClr val="0B2545"/>
                </a:solidFill>
              </a:rPr>
              <a:t>, Risk</a:t>
            </a:r>
            <a:endParaRPr sz="1650" b="1" i="0" u="none">
              <a:solidFill>
                <a:srgbClr val="0B2545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451645"/>
            <a:ext cx="180975" cy="209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62050" y="285645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LOE Percentages:</a:t>
            </a:r>
            <a:r>
              <a:rPr sz="1200" b="0" i="0" u="none">
                <a:solidFill>
                  <a:srgbClr val="334155"/>
                </a:solidFill>
              </a:rPr>
              <a:t> Establish clear Level of Effort baselines across all key stakeholders.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2050" y="344700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Schedule Constraints:</a:t>
            </a:r>
            <a:r>
              <a:rPr sz="1200" b="0" i="0" u="none">
                <a:solidFill>
                  <a:srgbClr val="334155"/>
                </a:solidFill>
              </a:rPr>
              <a:t> Define explicit assumptions early (fixed target dates vs. range).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2050" y="403755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Joint Milestones:</a:t>
            </a:r>
            <a:r>
              <a:rPr sz="1200" b="0" i="0" u="none">
                <a:solidFill>
                  <a:srgbClr val="334155"/>
                </a:solidFill>
              </a:rPr>
              <a:t> Enforce mutually agreed-upon due dates between M&amp;O, NNSA, and DoD Flight Tests.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050" y="462810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P6 Pipeline:</a:t>
            </a:r>
            <a:r>
              <a:rPr sz="1200" b="0" i="0" u="none">
                <a:solidFill>
                  <a:srgbClr val="334155"/>
                </a:solidFill>
              </a:rPr>
              <a:t> Develop staff training pipeline to sustain specialized Primavera P6 expertise.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2451645"/>
            <a:ext cx="209550" cy="2095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77050" y="285645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Early Target Setting:</a:t>
            </a:r>
            <a:r>
              <a:rPr sz="1200" b="0" i="0" u="none">
                <a:solidFill>
                  <a:srgbClr val="334155"/>
                </a:solidFill>
              </a:rPr>
              <a:t> Establish total program ROM/Target early to ensure cost reasonableness.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77050" y="344700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FYNSP Constraints:</a:t>
            </a:r>
            <a:r>
              <a:rPr sz="1200" b="0" i="0" u="none">
                <a:solidFill>
                  <a:srgbClr val="334155"/>
                </a:solidFill>
              </a:rPr>
              <a:t> Directly factor in Future Years Nuclear Security Program funding limits.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7050" y="403755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Integrated Core Team:</a:t>
            </a:r>
            <a:r>
              <a:rPr sz="1200" b="0" i="0" u="none">
                <a:solidFill>
                  <a:srgbClr val="334155"/>
                </a:solidFill>
              </a:rPr>
              <a:t> Maintain unified leadership spanning Cost, Schedule, and Risk/SCURA.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7050" y="4639896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Early Peer Reviews:</a:t>
            </a:r>
            <a:r>
              <a:rPr sz="1200" b="0" i="0" u="none">
                <a:solidFill>
                  <a:srgbClr val="334155"/>
                </a:solidFill>
              </a:rPr>
              <a:t> Shift peer reviews upstream rather than at final deliverable stages.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2880270"/>
            <a:ext cx="17145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3470820"/>
            <a:ext cx="171450" cy="1809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4061370"/>
            <a:ext cx="171450" cy="1809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4651920"/>
            <a:ext cx="171450" cy="18097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50" y="2913049"/>
            <a:ext cx="171450" cy="18097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4597" y="3470820"/>
            <a:ext cx="171450" cy="18097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1084" y="4072858"/>
            <a:ext cx="171450" cy="18097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1300" y="4680237"/>
            <a:ext cx="171450" cy="1809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8200" y="428625"/>
            <a:ext cx="1135380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Lessons Learned: WDCR to Replan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2FA37E-DE00-6101-A762-DD678988D5AC}"/>
              </a:ext>
            </a:extLst>
          </p:cNvPr>
          <p:cNvSpPr txBox="1"/>
          <p:nvPr/>
        </p:nvSpPr>
        <p:spPr>
          <a:xfrm>
            <a:off x="6877050" y="5214644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 b="1" i="0" u="none">
                <a:solidFill>
                  <a:srgbClr val="334155"/>
                </a:solidFill>
              </a:rPr>
              <a:t>SCURA</a:t>
            </a:r>
            <a:r>
              <a:rPr sz="1200" b="1" i="0" u="none">
                <a:solidFill>
                  <a:srgbClr val="334155"/>
                </a:solidFill>
              </a:rPr>
              <a:t>:</a:t>
            </a:r>
            <a:r>
              <a:rPr sz="1200" b="0" i="0" u="none">
                <a:solidFill>
                  <a:srgbClr val="334155"/>
                </a:solidFill>
              </a:rPr>
              <a:t> </a:t>
            </a:r>
            <a:r>
              <a:rPr lang="en-US" sz="1200" b="0" i="0" u="none">
                <a:solidFill>
                  <a:srgbClr val="334155"/>
                </a:solidFill>
              </a:rPr>
              <a:t>Improve quantification of cost and schedule impacts in risk </a:t>
            </a:r>
            <a:endParaRPr sz="1200" b="0" i="0" u="none">
              <a:solidFill>
                <a:srgbClr val="334155"/>
              </a:solidFill>
            </a:endParaRPr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26DD6D07-5FCC-EA8A-DEB2-F35DBFFCC3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505" y="5249369"/>
            <a:ext cx="171450" cy="180975"/>
          </a:xfrm>
          <a:prstGeom prst="rect">
            <a:avLst/>
          </a:prstGeom>
        </p:spPr>
      </p:pic>
      <p:pic>
        <p:nvPicPr>
          <p:cNvPr id="30" name="Picture 29" descr="image.png">
            <a:extLst>
              <a:ext uri="{FF2B5EF4-FFF2-40B4-BE49-F238E27FC236}">
                <a16:creationId xmlns:a16="http://schemas.microsoft.com/office/drawing/2014/main" id="{6C5806A2-FD79-4C27-615C-ACE1778B39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229" y="5623992"/>
            <a:ext cx="171450" cy="18097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3EABB17-9B6D-A91C-3FFD-449CB6F0053A}"/>
              </a:ext>
            </a:extLst>
          </p:cNvPr>
          <p:cNvSpPr txBox="1"/>
          <p:nvPr/>
        </p:nvSpPr>
        <p:spPr>
          <a:xfrm>
            <a:off x="6877050" y="5611967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 b="1" i="0" u="none">
                <a:solidFill>
                  <a:srgbClr val="334155"/>
                </a:solidFill>
              </a:rPr>
              <a:t>Staf</a:t>
            </a:r>
            <a:r>
              <a:rPr lang="en-US" sz="1200" b="1">
                <a:solidFill>
                  <a:srgbClr val="334155"/>
                </a:solidFill>
              </a:rPr>
              <a:t>f experience</a:t>
            </a:r>
            <a:r>
              <a:rPr sz="1200" b="1" i="0" u="none">
                <a:solidFill>
                  <a:srgbClr val="334155"/>
                </a:solidFill>
              </a:rPr>
              <a:t>:</a:t>
            </a:r>
            <a:r>
              <a:rPr sz="1200" b="0" i="0" u="none">
                <a:solidFill>
                  <a:srgbClr val="334155"/>
                </a:solidFill>
              </a:rPr>
              <a:t> </a:t>
            </a:r>
            <a:r>
              <a:rPr lang="en-US" sz="1200">
                <a:solidFill>
                  <a:srgbClr val="334155"/>
                </a:solidFill>
              </a:rPr>
              <a:t>Grow</a:t>
            </a:r>
            <a:r>
              <a:rPr lang="en-US" sz="1200" b="0" i="0" u="none">
                <a:solidFill>
                  <a:srgbClr val="334155"/>
                </a:solidFill>
              </a:rPr>
              <a:t> knowledge base across cost and risk</a:t>
            </a:r>
            <a:endParaRPr sz="1200" b="0" i="0" u="none">
              <a:solidFill>
                <a:srgbClr val="334155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970633"/>
            <a:ext cx="5429250" cy="3543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970633"/>
            <a:ext cx="5429250" cy="3543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4291763"/>
            <a:ext cx="4876800" cy="914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89495"/>
            <a:ext cx="2667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2246858"/>
            <a:ext cx="1495425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0100" y="2580233"/>
            <a:ext cx="5120640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Comprehensive Alternative to ICER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3008858"/>
            <a:ext cx="4876800" cy="677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</a:rPr>
              <a:t>Replaced the formal PMO Independent Cost Estimate Review (ICER) with a proactive internal peer review </a:t>
            </a:r>
            <a:r>
              <a:rPr lang="en-US" sz="1200" b="0" i="0" u="none">
                <a:solidFill>
                  <a:srgbClr val="475569"/>
                </a:solidFill>
              </a:rPr>
              <a:t> process </a:t>
            </a:r>
            <a:r>
              <a:rPr sz="1200" b="0" i="0" u="none">
                <a:solidFill>
                  <a:srgbClr val="475569"/>
                </a:solidFill>
              </a:rPr>
              <a:t>to ensure readiness and technical rigor.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5100" y="2246858"/>
            <a:ext cx="1171575" cy="2190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15100" y="2580233"/>
            <a:ext cx="5120640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Review Architecture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1351" y="4504007"/>
            <a:ext cx="455295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B2545"/>
                </a:solidFill>
              </a:rPr>
              <a:t>Primary Review Objective: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1351" y="4732607"/>
            <a:ext cx="45529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334155"/>
                </a:solidFill>
              </a:rPr>
              <a:t>Foster successful replan through early identification of programmatic and technical gaps. Positioned as collaborative assistance rather than an audit.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0" y="3008858"/>
            <a:ext cx="4533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Benchmark Lessons:</a:t>
            </a:r>
            <a:r>
              <a:rPr sz="1200" b="0" i="0" u="none">
                <a:solidFill>
                  <a:srgbClr val="334155"/>
                </a:solidFill>
              </a:rPr>
              <a:t> Analyzed peer review outcomes from preceding weapon programs.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0" y="3599408"/>
            <a:ext cx="4533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SME Pairing:</a:t>
            </a:r>
            <a:r>
              <a:rPr sz="1200" b="0" i="0" u="none">
                <a:solidFill>
                  <a:srgbClr val="334155"/>
                </a:solidFill>
              </a:rPr>
              <a:t> Paired technical Subject Matter Experts directly with Project Managers.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0" y="4189958"/>
            <a:ext cx="4533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Targeted Focus:</a:t>
            </a:r>
            <a:r>
              <a:rPr sz="1200" b="0" i="0" u="none">
                <a:solidFill>
                  <a:srgbClr val="334155"/>
                </a:solidFill>
              </a:rPr>
              <a:t> Defined clear criteria spanning technical</a:t>
            </a:r>
            <a:r>
              <a:rPr lang="en-US" sz="1200" b="0" i="0" u="none">
                <a:solidFill>
                  <a:srgbClr val="334155"/>
                </a:solidFill>
              </a:rPr>
              <a:t> scope</a:t>
            </a:r>
            <a:r>
              <a:rPr sz="1200" b="0" i="0" u="none">
                <a:solidFill>
                  <a:srgbClr val="334155"/>
                </a:solidFill>
              </a:rPr>
              <a:t>, cost, and schedule</a:t>
            </a:r>
            <a:r>
              <a:rPr lang="en-US" sz="1200" b="0" i="0" u="none">
                <a:solidFill>
                  <a:srgbClr val="334155"/>
                </a:solidFill>
              </a:rPr>
              <a:t> elements.</a:t>
            </a:r>
            <a:endParaRPr sz="1200" b="0" i="0" u="none">
              <a:solidFill>
                <a:srgbClr val="334155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0" y="4780508"/>
            <a:ext cx="4533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Structured Kickoff:</a:t>
            </a:r>
            <a:r>
              <a:rPr sz="1200" b="0" i="0" u="none">
                <a:solidFill>
                  <a:srgbClr val="334155"/>
                </a:solidFill>
              </a:rPr>
              <a:t> Conducted aligned kickoff sessions for review teams.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5100" y="3032670"/>
            <a:ext cx="17145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5100" y="3623220"/>
            <a:ext cx="171450" cy="1809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5100" y="4213770"/>
            <a:ext cx="171450" cy="1809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5100" y="4804320"/>
            <a:ext cx="171450" cy="1809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4875" y="428625"/>
            <a:ext cx="11287125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Replan Peer Review Strategy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04" y="2513558"/>
            <a:ext cx="2622121" cy="3282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431" y="2513558"/>
            <a:ext cx="2997948" cy="328785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1" y="2506230"/>
            <a:ext cx="2852997" cy="328767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5540" y="2511115"/>
            <a:ext cx="2867650" cy="328278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89495"/>
            <a:ext cx="2667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3875" y="6515100"/>
            <a:ext cx="15811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</a:rPr>
              <a:t>Sandia National Laboratories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50" y="2313533"/>
            <a:ext cx="514350" cy="5143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3735" y="2995948"/>
            <a:ext cx="216027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Programmatic Costs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3389" y="2367264"/>
            <a:ext cx="514350" cy="514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88543" y="2999333"/>
            <a:ext cx="210026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Technical Readiness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137" y="2313533"/>
            <a:ext cx="514350" cy="514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34137" y="2999333"/>
            <a:ext cx="153019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Schedule Logic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9731" y="2313533"/>
            <a:ext cx="514350" cy="5143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79731" y="2999333"/>
            <a:ext cx="178022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B2545"/>
                </a:solidFill>
              </a:rPr>
              <a:t>Estimate Realism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0" y="2456408"/>
            <a:ext cx="171450" cy="228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85850" y="3399383"/>
            <a:ext cx="1826418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FY26 target alignment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5850" y="3761333"/>
            <a:ext cx="182641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Total Labor Equivalents (TLEs)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5850" y="4351883"/>
            <a:ext cx="182641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Procurement commit timing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5850" y="4942433"/>
            <a:ext cx="1826418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Air Force vs. NNSA sharing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87187" y="2505254"/>
            <a:ext cx="228600" cy="228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31443" y="3399383"/>
            <a:ext cx="1826418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Critical path vs challenges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31443" y="3761333"/>
            <a:ext cx="1826418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PRT hardware requirements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31443" y="4137208"/>
            <a:ext cx="1826418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Design description fit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18347" y="4511975"/>
            <a:ext cx="1826418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Technical knowledge gaps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48437" y="2456408"/>
            <a:ext cx="285750" cy="2286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777037" y="3399383"/>
            <a:ext cx="1647825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Activity durations &amp; logic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77037" y="3761333"/>
            <a:ext cx="1647825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Key milestone alignment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77037" y="4123283"/>
            <a:ext cx="1647825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Target date feasibility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77037" y="4485233"/>
            <a:ext cx="1647825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Critical path validity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94031" y="2456408"/>
            <a:ext cx="285750" cy="2286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622631" y="3399383"/>
            <a:ext cx="17526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Baseline variance analysis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22631" y="3761333"/>
            <a:ext cx="17526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LOE re-assessment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22631" y="4123283"/>
            <a:ext cx="17526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Outyear impact evaluation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22631" y="4485233"/>
            <a:ext cx="17526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Historical actuals check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2950" y="3423195"/>
            <a:ext cx="104775" cy="180975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2950" y="3785145"/>
            <a:ext cx="104775" cy="180975"/>
          </a:xfrm>
          <a:prstGeom prst="rect">
            <a:avLst/>
          </a:prstGeom>
        </p:spPr>
      </p:pic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2950" y="4375695"/>
            <a:ext cx="104775" cy="180975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2950" y="4966245"/>
            <a:ext cx="104775" cy="180975"/>
          </a:xfrm>
          <a:prstGeom prst="rect">
            <a:avLst/>
          </a:prstGeom>
        </p:spPr>
      </p:pic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88543" y="3423195"/>
            <a:ext cx="104775" cy="180975"/>
          </a:xfrm>
          <a:prstGeom prst="rect">
            <a:avLst/>
          </a:prstGeom>
        </p:spPr>
      </p:pic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88543" y="3785145"/>
            <a:ext cx="104775" cy="180975"/>
          </a:xfrm>
          <a:prstGeom prst="rect">
            <a:avLst/>
          </a:prstGeom>
        </p:spPr>
      </p:pic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88543" y="4194720"/>
            <a:ext cx="104775" cy="180975"/>
          </a:xfrm>
          <a:prstGeom prst="rect">
            <a:avLst/>
          </a:prstGeom>
        </p:spPr>
      </p:pic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88543" y="4547968"/>
            <a:ext cx="104775" cy="180975"/>
          </a:xfrm>
          <a:prstGeom prst="rect">
            <a:avLst/>
          </a:prstGeom>
        </p:spPr>
      </p:pic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4137" y="3423195"/>
            <a:ext cx="104775" cy="180975"/>
          </a:xfrm>
          <a:prstGeom prst="rect">
            <a:avLst/>
          </a:prstGeom>
        </p:spPr>
      </p:pic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4137" y="3785145"/>
            <a:ext cx="104775" cy="180975"/>
          </a:xfrm>
          <a:prstGeom prst="rect">
            <a:avLst/>
          </a:prstGeom>
        </p:spPr>
      </p:pic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4137" y="4147095"/>
            <a:ext cx="104775" cy="180975"/>
          </a:xfrm>
          <a:prstGeom prst="rect">
            <a:avLst/>
          </a:prstGeom>
        </p:spPr>
      </p:pic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4137" y="4509045"/>
            <a:ext cx="104775" cy="180975"/>
          </a:xfrm>
          <a:prstGeom prst="rect">
            <a:avLst/>
          </a:prstGeom>
        </p:spPr>
      </p:pic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79731" y="3423195"/>
            <a:ext cx="104775" cy="180975"/>
          </a:xfrm>
          <a:prstGeom prst="rect">
            <a:avLst/>
          </a:prstGeom>
        </p:spPr>
      </p:pic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79731" y="3785145"/>
            <a:ext cx="104775" cy="180975"/>
          </a:xfrm>
          <a:prstGeom prst="rect">
            <a:avLst/>
          </a:prstGeom>
        </p:spPr>
      </p:pic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79731" y="4147095"/>
            <a:ext cx="104775" cy="180975"/>
          </a:xfrm>
          <a:prstGeom prst="rect">
            <a:avLst/>
          </a:prstGeom>
        </p:spPr>
      </p:pic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79731" y="4509045"/>
            <a:ext cx="104775" cy="1809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14400" y="388670"/>
            <a:ext cx="11287125" cy="7863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Peer Review</a:t>
            </a:r>
            <a:r>
              <a:rPr lang="en-US" sz="2550" b="1" i="0" u="none">
                <a:solidFill>
                  <a:srgbClr val="660066"/>
                </a:solidFill>
              </a:rPr>
              <a:t> Process &amp; Focus Areas</a:t>
            </a:r>
          </a:p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0892F00-93C4-D9D3-C2F2-6D8462975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193366"/>
              </p:ext>
            </p:extLst>
          </p:nvPr>
        </p:nvGraphicFramePr>
        <p:xfrm>
          <a:off x="521951" y="1012832"/>
          <a:ext cx="11410165" cy="1558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D517A77-EF54-246F-B296-B92B8334196E}"/>
              </a:ext>
            </a:extLst>
          </p:cNvPr>
          <p:cNvSpPr txBox="1"/>
          <p:nvPr/>
        </p:nvSpPr>
        <p:spPr>
          <a:xfrm>
            <a:off x="668458" y="1007655"/>
            <a:ext cx="6096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defTabSz="914126">
              <a:buClr>
                <a:srgbClr val="00ADD0"/>
              </a:buClr>
              <a:buNone/>
            </a:pPr>
            <a:r>
              <a:rPr lang="en-US" sz="1800" b="1" u="sng">
                <a:solidFill>
                  <a:srgbClr val="FFFFFF">
                    <a:lumMod val="25000"/>
                  </a:srgbClr>
                </a:solidFill>
              </a:rPr>
              <a:t>Process Flow</a:t>
            </a:r>
            <a:r>
              <a:rPr lang="en-US" sz="1800">
                <a:solidFill>
                  <a:srgbClr val="FFFFFF">
                    <a:lumMod val="25000"/>
                  </a:srgbClr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4853AB-CB1A-70E8-2AE0-2D5F363A4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3FF02CF3-ABF5-475E-826E-7BA643C7D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89495"/>
            <a:ext cx="238125" cy="2667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B4851B0-A322-4F34-BDC9-6CDFAAB742EC}"/>
              </a:ext>
            </a:extLst>
          </p:cNvPr>
          <p:cNvSpPr txBox="1"/>
          <p:nvPr/>
        </p:nvSpPr>
        <p:spPr>
          <a:xfrm>
            <a:off x="876300" y="428625"/>
            <a:ext cx="1131570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 i="0" u="none">
                <a:solidFill>
                  <a:srgbClr val="660066"/>
                </a:solidFill>
              </a:rPr>
              <a:t>Peer Review Attributes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EB23E2-2119-18AC-32EF-95ACE95F7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450" y="718513"/>
            <a:ext cx="7901101" cy="52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54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82" y="1410714"/>
            <a:ext cx="5429250" cy="37088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595" y="1410714"/>
            <a:ext cx="5429250" cy="4747129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89495"/>
            <a:ext cx="23812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0698" y="1745111"/>
            <a:ext cx="4760595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166534"/>
                </a:solidFill>
              </a:rPr>
              <a:t>Successful Practices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77050" y="1696067"/>
            <a:ext cx="4760595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B91C1C"/>
                </a:solidFill>
              </a:rPr>
              <a:t>Key Areas for Refinement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846" y="1789477"/>
            <a:ext cx="209550" cy="209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10698" y="2282280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Fiscal Year Assessment Tools:</a:t>
            </a:r>
            <a:r>
              <a:rPr sz="1200" b="0" i="0" u="none">
                <a:solidFill>
                  <a:srgbClr val="334155"/>
                </a:solidFill>
              </a:rPr>
              <a:t> Newly created tools to evaluate estimates by FY were highly praised.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698" y="300181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Systems-Level Iterations:</a:t>
            </a:r>
            <a:r>
              <a:rPr sz="1200" b="0" i="0" u="none">
                <a:solidFill>
                  <a:srgbClr val="334155"/>
                </a:solidFill>
              </a:rPr>
              <a:t> Follow-up reviews with Systems and PMO successfully aligned costs to targets.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698" y="3660198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Historical Actuals Integration:</a:t>
            </a:r>
            <a:r>
              <a:rPr sz="1200" b="0" i="0" u="none">
                <a:solidFill>
                  <a:srgbClr val="334155"/>
                </a:solidFill>
              </a:rPr>
              <a:t> Program actuals to date provided essential sanity checks.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7050" y="2026119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Outyear Targets:</a:t>
            </a:r>
            <a:r>
              <a:rPr sz="1200" b="0" i="0" u="none">
                <a:solidFill>
                  <a:srgbClr val="334155"/>
                </a:solidFill>
              </a:rPr>
              <a:t> Target guidance was limited to Year 1, leading teams to assume unconstrained outyear growth.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77050" y="2541905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Communicating Limits:</a:t>
            </a:r>
            <a:r>
              <a:rPr sz="1200" b="0" i="0" u="none">
                <a:solidFill>
                  <a:srgbClr val="334155"/>
                </a:solidFill>
              </a:rPr>
              <a:t> Total cost increase expectations were not conveyed early enough by management.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77050" y="3076666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Overly High Ramp Down:</a:t>
            </a:r>
            <a:r>
              <a:rPr sz="1200" b="0" i="0" u="none">
                <a:solidFill>
                  <a:srgbClr val="334155"/>
                </a:solidFill>
              </a:rPr>
              <a:t> Team ramp-down estimates were too conservative and required realistic recalibration.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6300" y="428625"/>
            <a:ext cx="1131570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Peer Review Results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DF0F80-C67F-02E3-20AD-08083E4CF906}"/>
              </a:ext>
            </a:extLst>
          </p:cNvPr>
          <p:cNvSpPr txBox="1"/>
          <p:nvPr/>
        </p:nvSpPr>
        <p:spPr>
          <a:xfrm>
            <a:off x="6877050" y="3603720"/>
            <a:ext cx="4495800" cy="677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 b="1" i="0" u="none">
                <a:solidFill>
                  <a:srgbClr val="334155"/>
                </a:solidFill>
              </a:rPr>
              <a:t>Structured Guidance &amp; Lead Designation: </a:t>
            </a:r>
            <a:r>
              <a:rPr lang="en-US" sz="1200" b="0" i="0" u="none">
                <a:solidFill>
                  <a:srgbClr val="334155"/>
                </a:solidFill>
              </a:rPr>
              <a:t>Kickoff meetings require granular instructions. Teams lacked designated review leads, resulting in varying and inconsistent reviews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A7C1A9-DBF2-A7E4-3231-FFDE4FB514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059" y="1679539"/>
            <a:ext cx="650898" cy="5408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9AF9C7-6444-86D8-A3AD-3725A139DC6A}"/>
              </a:ext>
            </a:extLst>
          </p:cNvPr>
          <p:cNvSpPr txBox="1"/>
          <p:nvPr/>
        </p:nvSpPr>
        <p:spPr>
          <a:xfrm>
            <a:off x="6904935" y="4374682"/>
            <a:ext cx="4495800" cy="908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b="1">
                <a:solidFill>
                  <a:srgbClr val="0B2545"/>
                </a:solidFill>
              </a:rPr>
              <a:t>Action Item Verification Loop</a:t>
            </a:r>
            <a:r>
              <a:rPr lang="en-US" sz="1200" b="1" i="0" u="none">
                <a:solidFill>
                  <a:srgbClr val="334155"/>
                </a:solidFill>
              </a:rPr>
              <a:t>: </a:t>
            </a:r>
            <a:r>
              <a:rPr lang="en-US" sz="1200">
                <a:solidFill>
                  <a:srgbClr val="475569"/>
                </a:solidFill>
              </a:rPr>
              <a:t>While initial timelines were clear, follow-up procedures to verify that teams addressed corrective actions were undefined and infrequently validated.</a:t>
            </a:r>
          </a:p>
          <a:p>
            <a:pPr algn="l">
              <a:lnSpc>
                <a:spcPts val="1800"/>
              </a:lnSpc>
            </a:pPr>
            <a:endParaRPr lang="en-US" sz="1200" b="0" i="0" u="none">
              <a:solidFill>
                <a:srgbClr val="334155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7F6421-B8F3-AEF8-E0A2-9CE602C50365}"/>
              </a:ext>
            </a:extLst>
          </p:cNvPr>
          <p:cNvSpPr txBox="1"/>
          <p:nvPr/>
        </p:nvSpPr>
        <p:spPr>
          <a:xfrm>
            <a:off x="6904935" y="5205700"/>
            <a:ext cx="4495800" cy="11390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b="1">
                <a:solidFill>
                  <a:srgbClr val="0B2545"/>
                </a:solidFill>
              </a:rPr>
              <a:t>SME Fit &amp; Management Reinforcement</a:t>
            </a:r>
            <a:r>
              <a:rPr sz="1200" b="1" i="0" u="none">
                <a:solidFill>
                  <a:srgbClr val="334155"/>
                </a:solidFill>
              </a:rPr>
              <a:t>:</a:t>
            </a:r>
            <a:r>
              <a:rPr sz="1200" b="0" i="0" u="none">
                <a:solidFill>
                  <a:srgbClr val="334155"/>
                </a:solidFill>
              </a:rPr>
              <a:t> </a:t>
            </a:r>
            <a:r>
              <a:rPr lang="en-US" sz="1200">
                <a:solidFill>
                  <a:srgbClr val="475569"/>
                </a:solidFill>
              </a:rPr>
              <a:t>SME selection must prioritize technical expertise over availability. Active management enforcement of review standards is vital for consistent documentation.</a:t>
            </a:r>
          </a:p>
          <a:p>
            <a:pPr algn="l">
              <a:lnSpc>
                <a:spcPts val="1800"/>
              </a:lnSpc>
            </a:pPr>
            <a:endParaRPr sz="1200" b="0" i="0" u="none">
              <a:solidFill>
                <a:srgbClr val="334155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33FB40-72E2-C867-CD66-02EEA0D91256}"/>
              </a:ext>
            </a:extLst>
          </p:cNvPr>
          <p:cNvSpPr txBox="1"/>
          <p:nvPr/>
        </p:nvSpPr>
        <p:spPr>
          <a:xfrm>
            <a:off x="1110698" y="4440694"/>
            <a:ext cx="4495800" cy="7543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sz="1200" b="1">
                <a:solidFill>
                  <a:srgbClr val="334155"/>
                </a:solidFill>
              </a:rPr>
              <a:t>Actionable Feedback</a:t>
            </a:r>
            <a:r>
              <a:rPr sz="1200" b="1">
                <a:solidFill>
                  <a:srgbClr val="334155"/>
                </a:solidFill>
              </a:rPr>
              <a:t>: </a:t>
            </a:r>
            <a:r>
              <a:rPr lang="en-US" sz="1200">
                <a:solidFill>
                  <a:srgbClr val="334155"/>
                </a:solidFill>
              </a:rPr>
              <a:t>Many good observations, recommendations, and actions were identified for scope, schedule, and cost</a:t>
            </a:r>
          </a:p>
          <a:p>
            <a:pPr algn="l">
              <a:lnSpc>
                <a:spcPts val="1800"/>
              </a:lnSpc>
            </a:pPr>
            <a:endParaRPr sz="1200" b="0" i="0" u="none">
              <a:solidFill>
                <a:srgbClr val="33415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E0231-FF34-25D1-A3BA-142459919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6DE511D3-F20C-A336-8803-5817B054D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286E1EDF-B3EE-4871-EE85-DE6A75C33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89495"/>
            <a:ext cx="200025" cy="2667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4CB80C7-B417-149E-B832-00AC80523F4E}"/>
              </a:ext>
            </a:extLst>
          </p:cNvPr>
          <p:cNvSpPr txBox="1"/>
          <p:nvPr/>
        </p:nvSpPr>
        <p:spPr>
          <a:xfrm>
            <a:off x="819150" y="446423"/>
            <a:ext cx="11353800" cy="7863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060"/>
              </a:lnSpc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Lessons Learned: </a:t>
            </a:r>
            <a:r>
              <a:rPr lang="en-US" sz="2550" b="1">
                <a:solidFill>
                  <a:srgbClr val="660066"/>
                </a:solidFill>
              </a:rPr>
              <a:t>Risk &amp; SCURA Integration</a:t>
            </a:r>
          </a:p>
          <a:p>
            <a:pPr marL="0" marR="0" lvl="0" indent="0" algn="l" defTabSz="914400" rtl="0" eaLnBrk="1" fontAlgn="auto" latinLnBrk="0" hangingPunct="1">
              <a:lnSpc>
                <a:spcPts val="3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50" b="1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pic>
        <p:nvPicPr>
          <p:cNvPr id="32" name="Picture 31" descr="image.png">
            <a:extLst>
              <a:ext uri="{FF2B5EF4-FFF2-40B4-BE49-F238E27FC236}">
                <a16:creationId xmlns:a16="http://schemas.microsoft.com/office/drawing/2014/main" id="{30D02D15-6F3E-2A17-AC54-61068C015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49" y="1586558"/>
            <a:ext cx="8749619" cy="357042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E55AB54-587A-2A95-A0EE-4166D3856B40}"/>
              </a:ext>
            </a:extLst>
          </p:cNvPr>
          <p:cNvSpPr txBox="1"/>
          <p:nvPr/>
        </p:nvSpPr>
        <p:spPr>
          <a:xfrm>
            <a:off x="1061122" y="1653258"/>
            <a:ext cx="824636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2400" b="1">
                <a:solidFill>
                  <a:srgbClr val="334155"/>
                </a:solidFill>
              </a:rPr>
              <a:t>Early Integration of Risk: </a:t>
            </a:r>
            <a:r>
              <a:rPr lang="en-US" sz="2400">
                <a:solidFill>
                  <a:srgbClr val="334155"/>
                </a:solidFill>
              </a:rPr>
              <a:t>Staffing changes throughout WDCR; Risk not integrated with other programmatic areas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3BF6FE9-7190-88B7-4973-0B172F63924C}"/>
              </a:ext>
            </a:extLst>
          </p:cNvPr>
          <p:cNvSpPr txBox="1"/>
          <p:nvPr/>
        </p:nvSpPr>
        <p:spPr>
          <a:xfrm>
            <a:off x="1061122" y="3031963"/>
            <a:ext cx="8251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>
                <a:solidFill>
                  <a:srgbClr val="334155"/>
                </a:solidFill>
              </a:rPr>
              <a:t>Schedule and Cost Uncertainty Training:  </a:t>
            </a:r>
            <a:r>
              <a:rPr lang="en-US" sz="2400">
                <a:solidFill>
                  <a:srgbClr val="334155"/>
                </a:solidFill>
              </a:rPr>
              <a:t>Lack of experience and limited training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445C407-D13D-F1B2-A33A-045A76F8BA7D}"/>
              </a:ext>
            </a:extLst>
          </p:cNvPr>
          <p:cNvSpPr txBox="1"/>
          <p:nvPr/>
        </p:nvSpPr>
        <p:spPr>
          <a:xfrm>
            <a:off x="1061122" y="4111199"/>
            <a:ext cx="8244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>
                <a:solidFill>
                  <a:srgbClr val="334155"/>
                </a:solidFill>
              </a:rPr>
              <a:t>Quality of SCURA Inputs:  </a:t>
            </a:r>
            <a:r>
              <a:rPr lang="en-US" sz="2400">
                <a:solidFill>
                  <a:srgbClr val="334155"/>
                </a:solidFill>
              </a:rPr>
              <a:t>Dry run SCURA timed too late to address input data concerns</a:t>
            </a:r>
          </a:p>
        </p:txBody>
      </p:sp>
      <p:pic>
        <p:nvPicPr>
          <p:cNvPr id="36" name="Picture 35" descr="image.png">
            <a:extLst>
              <a:ext uri="{FF2B5EF4-FFF2-40B4-BE49-F238E27FC236}">
                <a16:creationId xmlns:a16="http://schemas.microsoft.com/office/drawing/2014/main" id="{B00CB0BF-D8D6-9718-466B-809DFDC54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06" y="1666493"/>
            <a:ext cx="171450" cy="180975"/>
          </a:xfrm>
          <a:prstGeom prst="rect">
            <a:avLst/>
          </a:prstGeom>
        </p:spPr>
      </p:pic>
      <p:pic>
        <p:nvPicPr>
          <p:cNvPr id="37" name="Picture 36" descr="image.png">
            <a:extLst>
              <a:ext uri="{FF2B5EF4-FFF2-40B4-BE49-F238E27FC236}">
                <a16:creationId xmlns:a16="http://schemas.microsoft.com/office/drawing/2014/main" id="{0DBAA1BC-5487-4967-254F-B706F7FA5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06" y="3191412"/>
            <a:ext cx="171450" cy="180975"/>
          </a:xfrm>
          <a:prstGeom prst="rect">
            <a:avLst/>
          </a:prstGeom>
        </p:spPr>
      </p:pic>
      <p:pic>
        <p:nvPicPr>
          <p:cNvPr id="38" name="Picture 37" descr="image.png">
            <a:extLst>
              <a:ext uri="{FF2B5EF4-FFF2-40B4-BE49-F238E27FC236}">
                <a16:creationId xmlns:a16="http://schemas.microsoft.com/office/drawing/2014/main" id="{C8840AC2-181C-30F2-3899-BF5435C4D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346" y="4287726"/>
            <a:ext cx="171450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13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456408"/>
            <a:ext cx="5429250" cy="2571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456408"/>
            <a:ext cx="5429250" cy="25717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89495"/>
            <a:ext cx="2667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100" y="2781887"/>
            <a:ext cx="4700587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Early Integration Improvements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208883"/>
            <a:ext cx="48387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200" b="0" i="0" u="none">
                <a:solidFill>
                  <a:srgbClr val="334155"/>
                </a:solidFill>
              </a:rPr>
              <a:t>Unlike the WDCR process, the Risk Lead was fully embedded from day one of the Replan effort: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6100" y="2781887"/>
            <a:ext cx="4700587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Targeted Training &amp; Coaching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4150" y="3208883"/>
            <a:ext cx="48387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87"/>
              </a:lnSpc>
            </a:pPr>
            <a:r>
              <a:rPr lang="en-US" sz="1200" b="0" i="0" u="none">
                <a:solidFill>
                  <a:srgbClr val="334155"/>
                </a:solidFill>
              </a:rPr>
              <a:t>Addressed past training deficits with two comprehensive program-wide uncertainty workshops and </a:t>
            </a:r>
            <a:r>
              <a:rPr lang="en-US" sz="1200">
                <a:solidFill>
                  <a:srgbClr val="334155"/>
                </a:solidFill>
              </a:rPr>
              <a:t>individual engagement</a:t>
            </a:r>
            <a:r>
              <a:rPr lang="en-US" sz="1200" b="0" i="0" u="none">
                <a:solidFill>
                  <a:srgbClr val="334155"/>
                </a:solidFill>
              </a:rPr>
              <a:t>: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804070"/>
            <a:ext cx="266700" cy="209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62050" y="378038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Uncertainty coding integrated into schedule timelines.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050" y="414233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Internal SCURAs planned &amp; pre-approved by leadership.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2050" y="450428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Monthly risk/uncertainty updates at check-ins.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2804070"/>
            <a:ext cx="26670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77050" y="378038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>
                <a:solidFill>
                  <a:srgbClr val="334155"/>
                </a:solidFill>
              </a:rPr>
              <a:t>Demonstrated how uncertainty codes affect</a:t>
            </a:r>
            <a:r>
              <a:rPr sz="1200" b="0" i="0" u="none">
                <a:solidFill>
                  <a:srgbClr val="334155"/>
                </a:solidFill>
              </a:rPr>
              <a:t> single-point estimates.</a:t>
            </a:r>
            <a:endParaRPr lang="en-US" sz="1200" b="0" i="0" u="none">
              <a:solidFill>
                <a:srgbClr val="334155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77050" y="414233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Held 1-on-1 </a:t>
            </a:r>
            <a:r>
              <a:rPr lang="en-US" sz="1200">
                <a:solidFill>
                  <a:srgbClr val="334155"/>
                </a:solidFill>
              </a:rPr>
              <a:t>risk/uncertainty</a:t>
            </a:r>
            <a:r>
              <a:rPr lang="en-US" sz="1200" b="0" i="0" u="none">
                <a:solidFill>
                  <a:srgbClr val="334155"/>
                </a:solidFill>
              </a:rPr>
              <a:t> </a:t>
            </a:r>
            <a:r>
              <a:rPr sz="1200" b="0" i="0" u="none">
                <a:solidFill>
                  <a:srgbClr val="334155"/>
                </a:solidFill>
              </a:rPr>
              <a:t>deep dives with </a:t>
            </a:r>
            <a:r>
              <a:rPr lang="en-US" sz="1200">
                <a:solidFill>
                  <a:srgbClr val="334155"/>
                </a:solidFill>
              </a:rPr>
              <a:t>teams</a:t>
            </a:r>
            <a:r>
              <a:rPr sz="1200" b="0" i="0" u="none">
                <a:solidFill>
                  <a:srgbClr val="334155"/>
                </a:solidFill>
              </a:rPr>
              <a:t>.</a:t>
            </a:r>
            <a:endParaRPr lang="en-US" sz="1200" b="0" i="0" u="none">
              <a:solidFill>
                <a:srgbClr val="334155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7050" y="450428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334155"/>
                </a:solidFill>
              </a:rPr>
              <a:t>Provided</a:t>
            </a:r>
            <a:r>
              <a:rPr lang="en-US" sz="1200" b="0" i="0" u="none">
                <a:solidFill>
                  <a:srgbClr val="334155"/>
                </a:solidFill>
              </a:rPr>
              <a:t> </a:t>
            </a:r>
            <a:r>
              <a:rPr sz="1200" b="0" i="0" u="none">
                <a:solidFill>
                  <a:srgbClr val="334155"/>
                </a:solidFill>
              </a:rPr>
              <a:t>quantitative </a:t>
            </a:r>
            <a:r>
              <a:rPr lang="en-US" sz="1200">
                <a:solidFill>
                  <a:srgbClr val="334155"/>
                </a:solidFill>
              </a:rPr>
              <a:t>benchmarks</a:t>
            </a:r>
            <a:r>
              <a:rPr sz="1200" b="0" i="0" u="none">
                <a:solidFill>
                  <a:srgbClr val="334155"/>
                </a:solidFill>
              </a:rPr>
              <a:t> (SPI/CPI, CEI, variance).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3804195"/>
            <a:ext cx="15240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4166145"/>
            <a:ext cx="152400" cy="1809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4528095"/>
            <a:ext cx="152400" cy="1809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0" y="3804195"/>
            <a:ext cx="152400" cy="18097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0" y="4166145"/>
            <a:ext cx="152400" cy="18097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0" y="4528095"/>
            <a:ext cx="152400" cy="18097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04875" y="428625"/>
            <a:ext cx="11287125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Risk &amp; SCURA Integration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89495"/>
            <a:ext cx="266700" cy="2667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745994"/>
              </p:ext>
            </p:extLst>
          </p:nvPr>
        </p:nvGraphicFramePr>
        <p:xfrm>
          <a:off x="534607" y="2120417"/>
          <a:ext cx="11125198" cy="2617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6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3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9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2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SCURA Cycle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Timing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Target Audience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Key Output &amp; Value Proposition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1" i="0" u="none">
                          <a:solidFill>
                            <a:srgbClr val="334155"/>
                          </a:solidFill>
                          <a:latin typeface="Lato"/>
                        </a:rPr>
                        <a:t>Internal SCURA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Jan 2025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L1/L2 Mgmt, Programmatic Leads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First time assessing MR since Oct 2023.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1" i="0" u="none">
                          <a:solidFill>
                            <a:srgbClr val="334155"/>
                          </a:solidFill>
                          <a:latin typeface="Lato"/>
                        </a:rPr>
                        <a:t>Internal SCURA 2</a:t>
                      </a:r>
                      <a:endParaRPr sz="1100" b="1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0" i="0" u="none" kern="1200">
                          <a:solidFill>
                            <a:srgbClr val="334155"/>
                          </a:solidFill>
                          <a:latin typeface="Lato"/>
                          <a:ea typeface="+mn-ea"/>
                          <a:cs typeface="+mn-cs"/>
                        </a:rPr>
                        <a:t>Mar 2025</a:t>
                      </a:r>
                      <a:endParaRPr sz="1100" b="0" i="0" u="none" kern="1200">
                        <a:solidFill>
                          <a:srgbClr val="334155"/>
                        </a:solidFill>
                        <a:latin typeface="Lato"/>
                        <a:ea typeface="+mn-ea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kern="1200" noProof="0">
                          <a:solidFill>
                            <a:srgbClr val="334155"/>
                          </a:solidFill>
                          <a:latin typeface="Lato"/>
                          <a:ea typeface="+mn-ea"/>
                          <a:cs typeface="+mn-cs"/>
                        </a:rPr>
                        <a:t>L1/L2 </a:t>
                      </a:r>
                      <a:r>
                        <a:rPr lang="en-US" sz="1100" b="0" i="0" u="none" kern="1200" noProof="0" err="1">
                          <a:solidFill>
                            <a:srgbClr val="334155"/>
                          </a:solidFill>
                          <a:latin typeface="Lato"/>
                          <a:ea typeface="+mn-ea"/>
                          <a:cs typeface="+mn-cs"/>
                        </a:rPr>
                        <a:t>Mgmt</a:t>
                      </a:r>
                      <a:r>
                        <a:rPr lang="en-US" sz="1100" b="0" i="0" u="none" kern="1200" noProof="0">
                          <a:solidFill>
                            <a:srgbClr val="334155"/>
                          </a:solidFill>
                          <a:latin typeface="Lato"/>
                          <a:ea typeface="+mn-ea"/>
                          <a:cs typeface="+mn-cs"/>
                        </a:rPr>
                        <a:t>, Programmatic Leads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Schedules, ETCs, and uncertainty coding still in development; learned that overlay needed refinement.</a:t>
                      </a:r>
                      <a:endParaRPr sz="110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370471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algn="l"/>
                      <a:r>
                        <a:rPr lang="en-US" sz="1100" b="1" i="0" u="none">
                          <a:solidFill>
                            <a:srgbClr val="334155"/>
                          </a:solidFill>
                          <a:latin typeface="Lato"/>
                        </a:rPr>
                        <a:t>Internal SCURA 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kern="1200">
                          <a:solidFill>
                            <a:srgbClr val="334155"/>
                          </a:solidFill>
                          <a:latin typeface="Lato"/>
                          <a:ea typeface="+mn-ea"/>
                          <a:cs typeface="+mn-cs"/>
                        </a:rPr>
                        <a:t>May 2025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kern="1200" noProof="0">
                          <a:solidFill>
                            <a:srgbClr val="334155"/>
                          </a:solidFill>
                          <a:latin typeface="Lato"/>
                          <a:ea typeface="+mn-ea"/>
                          <a:cs typeface="+mn-cs"/>
                        </a:rPr>
                        <a:t>L1/L2 Mgmt, Programmatic Leads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Just before "pencils-down"; learned risk burn down was optimistic.</a:t>
                      </a:r>
                      <a:endParaRPr lang="en-US" sz="1125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algn="l"/>
                      <a:r>
                        <a:rPr lang="en-US" sz="1100" b="1" i="0" u="none">
                          <a:solidFill>
                            <a:srgbClr val="334155"/>
                          </a:solidFill>
                          <a:latin typeface="Lato"/>
                        </a:rPr>
                        <a:t>Interim SCURA (Required)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Jun 2025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SNL Senior Leadership, W87-1 FPO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MR supporting peer review; addressed previous learnings.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pPr algn="l"/>
                      <a:r>
                        <a:rPr lang="en-US" sz="1100" b="1" i="0" u="none">
                          <a:solidFill>
                            <a:srgbClr val="334155"/>
                          </a:solidFill>
                          <a:latin typeface="Lato"/>
                        </a:rPr>
                        <a:t>Final SCURA (Required)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Oct 2025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SNL Senior Leadership, W87-1 FPO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>
                          <a:solidFill>
                            <a:srgbClr val="334155"/>
                          </a:solidFill>
                          <a:latin typeface="Lato"/>
                        </a:rPr>
                        <a:t>Final MR &amp; schedule contingency recommendations.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904875" y="428625"/>
            <a:ext cx="11287125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Re-Baseline SCURA Timeline (2025)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346870"/>
            <a:ext cx="5429250" cy="2790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346870"/>
            <a:ext cx="5429250" cy="27908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89495"/>
            <a:ext cx="3048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67000" y="3027908"/>
            <a:ext cx="1143000" cy="7902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sz="6000" b="1" i="0" u="none">
                <a:solidFill>
                  <a:srgbClr val="F59E0B"/>
                </a:solidFill>
              </a:rPr>
              <a:t>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9225" y="3885158"/>
            <a:ext cx="36385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E2E8F0"/>
                </a:solidFill>
              </a:rPr>
              <a:t>Recommended Management Reserve (MR)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" y="4256633"/>
            <a:ext cx="4591050" cy="1912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CBD5E1"/>
                </a:solidFill>
              </a:rPr>
              <a:t>Resulting from rigorous iterative SCURA runs and quantitative data validation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2766238"/>
            <a:ext cx="5180647" cy="230832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B2545"/>
                </a:solidFill>
              </a:rPr>
              <a:t>Key Achievements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525" y="2813863"/>
            <a:ext cx="190500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29425" y="3194863"/>
            <a:ext cx="45910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Clean Data Baseline:</a:t>
            </a:r>
            <a:r>
              <a:rPr sz="1200" b="0" i="0" u="none">
                <a:solidFill>
                  <a:srgbClr val="334155"/>
                </a:solidFill>
              </a:rPr>
              <a:t> Successfully eliminated missing coding and missing justifications across all P6 tasks.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29425" y="3785413"/>
            <a:ext cx="45910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</a:rPr>
              <a:t>Effective Overlay </a:t>
            </a:r>
            <a:r>
              <a:rPr lang="en-US" sz="1200" b="1">
                <a:solidFill>
                  <a:srgbClr val="334155"/>
                </a:solidFill>
              </a:rPr>
              <a:t>Method</a:t>
            </a:r>
            <a:r>
              <a:rPr sz="1200" b="1" i="0" u="none">
                <a:solidFill>
                  <a:srgbClr val="334155"/>
                </a:solidFill>
              </a:rPr>
              <a:t>:</a:t>
            </a:r>
            <a:r>
              <a:rPr sz="1200" b="0" i="0" u="none">
                <a:solidFill>
                  <a:srgbClr val="334155"/>
                </a:solidFill>
              </a:rPr>
              <a:t> Refined risk overlay </a:t>
            </a:r>
            <a:r>
              <a:rPr lang="en-US" sz="1200">
                <a:solidFill>
                  <a:srgbClr val="334155"/>
                </a:solidFill>
              </a:rPr>
              <a:t>methodology </a:t>
            </a:r>
            <a:r>
              <a:rPr sz="1200" b="0" i="0" u="none">
                <a:solidFill>
                  <a:srgbClr val="334155"/>
                </a:solidFill>
              </a:rPr>
              <a:t>through iterative test runs.</a:t>
            </a:r>
            <a:endParaRPr lang="en-US" sz="1200" b="0" i="0" u="none">
              <a:solidFill>
                <a:srgbClr val="33415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29425" y="4375963"/>
            <a:ext cx="4591050" cy="4465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b="1">
                <a:solidFill>
                  <a:srgbClr val="334155"/>
                </a:solidFill>
              </a:rPr>
              <a:t>Reasonable Risk Burn Down</a:t>
            </a:r>
            <a:r>
              <a:rPr sz="1200" b="1" i="0" u="none">
                <a:solidFill>
                  <a:srgbClr val="334155"/>
                </a:solidFill>
              </a:rPr>
              <a:t>:</a:t>
            </a:r>
            <a:r>
              <a:rPr lang="en-US" sz="1200">
                <a:solidFill>
                  <a:srgbClr val="334155"/>
                </a:solidFill>
              </a:rPr>
              <a:t> Reflected only approved and in-progress mitigations</a:t>
            </a:r>
            <a:r>
              <a:rPr sz="1200" b="0" i="0" u="none">
                <a:solidFill>
                  <a:srgbClr val="334155"/>
                </a:solidFill>
              </a:rPr>
              <a:t>.</a:t>
            </a:r>
            <a:endParaRPr lang="en-US" sz="1200" b="0" i="0" u="none">
              <a:solidFill>
                <a:srgbClr val="334155"/>
              </a:solidFill>
            </a:endParaRP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3218676"/>
            <a:ext cx="17145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3809226"/>
            <a:ext cx="171450" cy="1809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4399776"/>
            <a:ext cx="171450" cy="1809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42975" y="428625"/>
            <a:ext cx="11249025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060"/>
              </a:lnSpc>
            </a:pPr>
            <a:r>
              <a:rPr lang="en-US" sz="2550" b="1">
                <a:solidFill>
                  <a:srgbClr val="660066"/>
                </a:solidFill>
              </a:rPr>
              <a:t>Impact: Risk &amp; SCURA</a:t>
            </a:r>
            <a:r>
              <a:rPr sz="2550" b="1" i="0" u="none">
                <a:solidFill>
                  <a:srgbClr val="660066"/>
                </a:solidFill>
              </a:rPr>
              <a:t> </a:t>
            </a:r>
            <a:r>
              <a:rPr lang="en-US" sz="2550" b="1">
                <a:solidFill>
                  <a:srgbClr val="660066"/>
                </a:solidFill>
              </a:rPr>
              <a:t>Integration</a:t>
            </a:r>
            <a:endParaRPr lang="en-US" sz="2550" b="1" i="0" u="none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22537B-C744-8F37-C510-A74DBACCA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FCAE0EC5-86B3-BA9F-3AB0-FE94C4B9D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6146360"/>
            <a:ext cx="11144250" cy="257175"/>
          </a:xfrm>
          <a:prstGeom prst="rect">
            <a:avLst/>
          </a:prstGeom>
        </p:spPr>
      </p:pic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7CACF99D-9D80-E1D8-5B90-D239BAFC9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89495"/>
            <a:ext cx="200025" cy="2667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950AC9A-40C9-FB69-D7CA-E2004FAC1FBC}"/>
              </a:ext>
            </a:extLst>
          </p:cNvPr>
          <p:cNvSpPr txBox="1"/>
          <p:nvPr/>
        </p:nvSpPr>
        <p:spPr>
          <a:xfrm>
            <a:off x="819150" y="446423"/>
            <a:ext cx="11353800" cy="7863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Lessons Learned: </a:t>
            </a:r>
            <a:r>
              <a:rPr kumimoji="0" lang="en-US" sz="2550" b="1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Cost &amp; Funding</a:t>
            </a:r>
          </a:p>
          <a:p>
            <a:pPr marL="0" marR="0" lvl="0" indent="0" algn="l" defTabSz="914400" rtl="0" eaLnBrk="1" fontAlgn="auto" latinLnBrk="0" hangingPunct="1">
              <a:lnSpc>
                <a:spcPts val="3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50" b="1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pic>
        <p:nvPicPr>
          <p:cNvPr id="32" name="Picture 31" descr="image.png">
            <a:extLst>
              <a:ext uri="{FF2B5EF4-FFF2-40B4-BE49-F238E27FC236}">
                <a16:creationId xmlns:a16="http://schemas.microsoft.com/office/drawing/2014/main" id="{E4F21D10-CA55-5312-D895-30501652C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1337504"/>
            <a:ext cx="7821267" cy="445584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D9B5608-93E3-A2F6-EEBD-A97E97A49DC9}"/>
              </a:ext>
            </a:extLst>
          </p:cNvPr>
          <p:cNvSpPr txBox="1"/>
          <p:nvPr/>
        </p:nvSpPr>
        <p:spPr>
          <a:xfrm>
            <a:off x="1055756" y="1621061"/>
            <a:ext cx="7377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Affordability against FYNSP:</a:t>
            </a:r>
            <a:r>
              <a:rPr lang="en-US" sz="2400" b="1">
                <a:solidFill>
                  <a:srgbClr val="334155"/>
                </a:solidFill>
                <a:latin typeface="Aptos" panose="020B0004020202020204"/>
              </a:rPr>
              <a:t> 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Constrain or at least factor in FYNSP funding targets in earl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176AC7-48F2-0B36-CBF7-A2F23A7A8175}"/>
              </a:ext>
            </a:extLst>
          </p:cNvPr>
          <p:cNvSpPr txBox="1"/>
          <p:nvPr/>
        </p:nvSpPr>
        <p:spPr>
          <a:xfrm>
            <a:off x="1062796" y="2775114"/>
            <a:ext cx="7377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Understand Time Phasing of Costs:  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Hardware (HW) commitments &amp; costing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818FE8-A34F-8E40-B9E0-69D485EE27F9}"/>
              </a:ext>
            </a:extLst>
          </p:cNvPr>
          <p:cNvSpPr txBox="1"/>
          <p:nvPr/>
        </p:nvSpPr>
        <p:spPr>
          <a:xfrm>
            <a:off x="1055756" y="3795203"/>
            <a:ext cx="7536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Understand Level of Effort (LOE) percentages:  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LOE levels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</a:t>
            </a:r>
            <a:r>
              <a:rPr lang="en-US" sz="2400">
                <a:solidFill>
                  <a:srgbClr val="334155"/>
                </a:solidFill>
                <a:latin typeface="Aptos" panose="020B0004020202020204"/>
              </a:rPr>
              <a:t>Pre and 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Post FPU across program</a:t>
            </a:r>
          </a:p>
        </p:txBody>
      </p:sp>
      <p:pic>
        <p:nvPicPr>
          <p:cNvPr id="36" name="Picture 35" descr="image.png">
            <a:extLst>
              <a:ext uri="{FF2B5EF4-FFF2-40B4-BE49-F238E27FC236}">
                <a16:creationId xmlns:a16="http://schemas.microsoft.com/office/drawing/2014/main" id="{FB652A32-4AD3-D7AF-D1A7-88534FA68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06" y="1666493"/>
            <a:ext cx="171450" cy="180975"/>
          </a:xfrm>
          <a:prstGeom prst="rect">
            <a:avLst/>
          </a:prstGeom>
        </p:spPr>
      </p:pic>
      <p:pic>
        <p:nvPicPr>
          <p:cNvPr id="37" name="Picture 36" descr="image.png">
            <a:extLst>
              <a:ext uri="{FF2B5EF4-FFF2-40B4-BE49-F238E27FC236}">
                <a16:creationId xmlns:a16="http://schemas.microsoft.com/office/drawing/2014/main" id="{CB32F4D7-7FFA-B798-E799-365537F7E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346" y="2933658"/>
            <a:ext cx="171450" cy="180975"/>
          </a:xfrm>
          <a:prstGeom prst="rect">
            <a:avLst/>
          </a:prstGeom>
        </p:spPr>
      </p:pic>
      <p:pic>
        <p:nvPicPr>
          <p:cNvPr id="38" name="Picture 37" descr="image.png">
            <a:extLst>
              <a:ext uri="{FF2B5EF4-FFF2-40B4-BE49-F238E27FC236}">
                <a16:creationId xmlns:a16="http://schemas.microsoft.com/office/drawing/2014/main" id="{CFF17006-E3A2-03D2-4516-C6AC70B35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68" y="3929167"/>
            <a:ext cx="171450" cy="1809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2ED922-DDF2-EF38-4666-11513B961E55}"/>
              </a:ext>
            </a:extLst>
          </p:cNvPr>
          <p:cNvSpPr txBox="1"/>
          <p:nvPr/>
        </p:nvSpPr>
        <p:spPr>
          <a:xfrm>
            <a:off x="1062796" y="4821440"/>
            <a:ext cx="7536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Establish Total program Target:  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Cost range needed early to ensure cost reasonableness </a:t>
            </a:r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0172E0B9-BB65-F88D-037E-12DFB1E49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346" y="5010532"/>
            <a:ext cx="171450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80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356395"/>
            <a:ext cx="5429250" cy="27717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356395"/>
            <a:ext cx="5429250" cy="27717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89495"/>
            <a:ext cx="23812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2525" y="2681874"/>
            <a:ext cx="4730591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Leveraging Historical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108870"/>
            <a:ext cx="48387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</a:rPr>
              <a:t>Capitalized on </a:t>
            </a:r>
            <a:r>
              <a:rPr sz="1125" b="1" i="0" u="none">
                <a:solidFill>
                  <a:srgbClr val="334155"/>
                </a:solidFill>
              </a:rPr>
              <a:t>2.5 full years of actual execution data</a:t>
            </a:r>
            <a:r>
              <a:rPr sz="1125" b="0" i="0" u="none">
                <a:solidFill>
                  <a:srgbClr val="334155"/>
                </a:solidFill>
              </a:rPr>
              <a:t> to inform future estimates: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67525" y="2681874"/>
            <a:ext cx="4730591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2545"/>
                </a:solidFill>
              </a:rPr>
              <a:t>Addressing Optimism Bias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4150" y="3108870"/>
            <a:ext cx="4838700" cy="2034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</a:rPr>
              <a:t>Mitigated team tendencies to plan for "optimal" vs. "available" staffing: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704058"/>
            <a:ext cx="238125" cy="209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62050" y="3651795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Built custom template to "data dump" P6 schedules into Cobra.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050" y="4013745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Combined historical actuals seamlessly with future ETCs.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2050" y="4375695"/>
            <a:ext cx="4495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Enabled teams to analyze time-phased costs by expenditure category.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2704058"/>
            <a:ext cx="238125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77050" y="343748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Conducted deep dives into labor headcount increases.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7050" y="379943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</a:rPr>
              <a:t>Deployed external technical reviewers to validate resource spikes.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7050" y="4161383"/>
            <a:ext cx="4495800" cy="215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 b="0" i="0" u="none">
                <a:solidFill>
                  <a:srgbClr val="334155"/>
                </a:solidFill>
              </a:rPr>
              <a:t>Focused on </a:t>
            </a:r>
            <a:r>
              <a:rPr sz="1200" b="0" i="0" u="none">
                <a:solidFill>
                  <a:srgbClr val="334155"/>
                </a:solidFill>
              </a:rPr>
              <a:t>alignment with FYNSP profile &amp; FY26 targets.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3675608"/>
            <a:ext cx="15240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4037558"/>
            <a:ext cx="152400" cy="1809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4399508"/>
            <a:ext cx="152400" cy="1809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0" y="3461295"/>
            <a:ext cx="152400" cy="18097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0" y="3823245"/>
            <a:ext cx="152400" cy="18097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0" y="4185195"/>
            <a:ext cx="152400" cy="18097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76300" y="428625"/>
            <a:ext cx="1131570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Data Optimization &amp; Actuals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89495"/>
            <a:ext cx="266700" cy="2667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707203"/>
              </p:ext>
            </p:extLst>
          </p:nvPr>
        </p:nvGraphicFramePr>
        <p:xfrm>
          <a:off x="582685" y="3956479"/>
          <a:ext cx="11125196" cy="1767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1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33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5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2589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Expenditure Category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Hours (Labor)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Burdened Labor ($K)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Purchases ($K)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Travel &amp; Chargebacks ($K)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FFFFFF"/>
                          </a:solidFill>
                          <a:latin typeface="Lato SemiBold"/>
                        </a:rPr>
                        <a:t>Total EAC ($K)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818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Lato"/>
                        </a:rPr>
                        <a:t>Previous Baseline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Original Planned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$ ---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$ ---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$ ---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Baseline Ref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818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Lato"/>
                        </a:rPr>
                        <a:t>2025 Replan EAC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Recalibrated TLEs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Optimized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Phased Commits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Refined Rates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Updated Replan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821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Lato"/>
                        </a:rPr>
                        <a:t>Variance / Delta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Scope Extension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FYNSP Aligned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HW Schedule Shift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Efficiency Savings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Lato"/>
                        </a:rPr>
                        <a:t>Target Compliant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75" y="5852070"/>
            <a:ext cx="228600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9054" y="5852070"/>
            <a:ext cx="10029825" cy="1912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1E40AF"/>
                </a:solidFill>
              </a:rPr>
              <a:t>Simplicity Drives Results:</a:t>
            </a:r>
            <a:r>
              <a:rPr sz="1050" b="0" i="0" u="none">
                <a:solidFill>
                  <a:srgbClr val="1E40AF"/>
                </a:solidFill>
              </a:rPr>
              <a:t> Converting raw P6 sche</a:t>
            </a:r>
            <a:r>
              <a:rPr lang="en-US" sz="1050" b="0" i="0" u="none">
                <a:solidFill>
                  <a:srgbClr val="1E40AF"/>
                </a:solidFill>
              </a:rPr>
              <a:t>dule data</a:t>
            </a:r>
            <a:r>
              <a:rPr sz="1050" b="0" i="0" u="none">
                <a:solidFill>
                  <a:srgbClr val="1E40AF"/>
                </a:solidFill>
              </a:rPr>
              <a:t> into standardized cost categories enabled rapid executive decision-making and clear peer review validation.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3575595"/>
            <a:ext cx="19320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465486" y="3575595"/>
            <a:ext cx="16308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096345" y="3575595"/>
            <a:ext cx="185930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55655" y="3575595"/>
            <a:ext cx="16411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596782" y="3575595"/>
            <a:ext cx="22333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830097" y="3575595"/>
            <a:ext cx="18285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33400" y="4032795"/>
            <a:ext cx="19320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465486" y="4032795"/>
            <a:ext cx="16308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096345" y="4032795"/>
            <a:ext cx="185930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955655" y="4032795"/>
            <a:ext cx="16411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596782" y="4032795"/>
            <a:ext cx="22333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830097" y="4032795"/>
            <a:ext cx="18285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096" y="3256507"/>
            <a:ext cx="952500" cy="2190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4397" y="4964782"/>
            <a:ext cx="1200150" cy="21907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397" y="5383824"/>
            <a:ext cx="1333500" cy="2190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04875" y="428625"/>
            <a:ext cx="11287125" cy="38859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660066"/>
                </a:solidFill>
              </a:rPr>
              <a:t>Cost &amp; Resource Phasing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03083-985B-5CBB-2BF2-AB4ADD5F2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743" y="947034"/>
            <a:ext cx="9939821" cy="259040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66" y="5661569"/>
            <a:ext cx="11144250" cy="552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77851"/>
            <a:ext cx="5429250" cy="153828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2577851"/>
            <a:ext cx="5429250" cy="153828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89495"/>
            <a:ext cx="3048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350" y="4554289"/>
            <a:ext cx="152400" cy="17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1525" y="2825501"/>
            <a:ext cx="5180647" cy="230832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</a:rPr>
              <a:t>Previous Challenge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25" y="3225551"/>
            <a:ext cx="493395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7F1D1D"/>
                </a:solidFill>
              </a:rPr>
              <a:t>Level of Effort (LOE) accounts were fragmented across multiple work packages by engineer type and fiscal year, obscuring true long-term resource requirements.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6525" y="2825501"/>
            <a:ext cx="5180647" cy="230832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6534"/>
                </a:solidFill>
              </a:rPr>
              <a:t>Applied Solution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6525" y="3225551"/>
            <a:ext cx="49339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14532D"/>
                </a:solidFill>
              </a:rPr>
              <a:t>Re-categorized and labeled LOE inputs (e.g., SEI_Elec_Desgn, SEI_Mech_Desgn) to provide management with direct visibility into multi-year TLE trends.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425" y="2837685"/>
            <a:ext cx="19050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286" y="2810736"/>
            <a:ext cx="190500" cy="190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2975" y="428625"/>
            <a:ext cx="11249025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660066"/>
                </a:solidFill>
              </a:rPr>
              <a:t>LOE Account Simplification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792999"/>
            <a:ext cx="11144250" cy="129243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3" y="3380333"/>
            <a:ext cx="2678906" cy="1362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131" y="3380333"/>
            <a:ext cx="2678906" cy="13620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885" y="3462267"/>
            <a:ext cx="2678906" cy="1295541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2945" y="3430924"/>
            <a:ext cx="2678906" cy="1362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89495"/>
            <a:ext cx="238125" cy="266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2937" y="4898840"/>
            <a:ext cx="11281410" cy="246221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66534"/>
                </a:solidFill>
                <a:latin typeface="Poppins"/>
              </a:rPr>
              <a:t>Looking </a:t>
            </a:r>
            <a:r>
              <a:rPr sz="1600" b="1" i="0" u="none">
                <a:solidFill>
                  <a:srgbClr val="166534"/>
                </a:solidFill>
                <a:latin typeface="Poppins"/>
              </a:rPr>
              <a:t>Ahead</a:t>
            </a:r>
            <a:r>
              <a:rPr sz="1350" b="1" i="0" u="none">
                <a:solidFill>
                  <a:srgbClr val="166534"/>
                </a:solidFill>
                <a:latin typeface="Poppins"/>
              </a:rPr>
              <a:t> to Phase 6.4 &amp; FY27 BCR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275" y="5260131"/>
            <a:ext cx="10744200" cy="872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>
                <a:solidFill>
                  <a:srgbClr val="15803D"/>
                </a:solidFill>
                <a:latin typeface="Lato"/>
              </a:rPr>
              <a:t>The successful 2025 Replan positions the W87-1 program strongly to submit a defendable Baseline Cost Report (BCR) in FY27. </a:t>
            </a:r>
            <a:endParaRPr lang="en-US" sz="1600" b="0" i="0" u="none">
              <a:solidFill>
                <a:srgbClr val="15803D"/>
              </a:solidFill>
              <a:latin typeface="Lato"/>
            </a:endParaRPr>
          </a:p>
          <a:p>
            <a:pPr algn="l">
              <a:lnSpc>
                <a:spcPts val="1687"/>
              </a:lnSpc>
            </a:pPr>
            <a:r>
              <a:rPr sz="1600" b="0" i="0" u="none">
                <a:solidFill>
                  <a:srgbClr val="15803D"/>
                </a:solidFill>
                <a:latin typeface="Lato"/>
              </a:rPr>
              <a:t>Continuous </a:t>
            </a:r>
            <a:r>
              <a:rPr lang="en-US" sz="1600" b="0" i="0" u="none">
                <a:solidFill>
                  <a:srgbClr val="15803D"/>
                </a:solidFill>
                <a:latin typeface="Lato"/>
              </a:rPr>
              <a:t>improvement of best</a:t>
            </a:r>
            <a:r>
              <a:rPr sz="1600" b="0" i="0" u="none">
                <a:solidFill>
                  <a:srgbClr val="15803D"/>
                </a:solidFill>
                <a:latin typeface="Lato"/>
              </a:rPr>
              <a:t> practices, active change control, and close technical SME partnership will sustain cost credibility as scope evolves.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3900" y="3685690"/>
            <a:ext cx="2432804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B2545"/>
                </a:solidFill>
                <a:latin typeface="Poppins"/>
              </a:rPr>
              <a:t>Comprehensive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021" y="3941996"/>
            <a:ext cx="231695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64748B"/>
                </a:solidFill>
                <a:latin typeface="Lato"/>
              </a:rPr>
              <a:t>Includes all direct and indirect lifecycle costs.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6625" y="3697790"/>
            <a:ext cx="2432804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B2545"/>
                </a:solidFill>
                <a:latin typeface="Poppins"/>
              </a:rPr>
              <a:t>Well-Documented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7027" y="3965988"/>
            <a:ext cx="231695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64748B"/>
                </a:solidFill>
                <a:latin typeface="Lato"/>
              </a:rPr>
              <a:t>Clear ground rules, assumptions &amp; replicate data.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7613" y="3710412"/>
            <a:ext cx="2432804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B2545"/>
                </a:solidFill>
                <a:latin typeface="Poppins"/>
              </a:rPr>
              <a:t>Accurate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11860" y="3974500"/>
            <a:ext cx="2316956" cy="3632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lang="en-US" sz="975" b="0" i="0" u="none">
                <a:solidFill>
                  <a:srgbClr val="64748B"/>
                </a:solidFill>
                <a:latin typeface="Lato"/>
              </a:rPr>
              <a:t>Unbiased, </a:t>
            </a:r>
            <a:r>
              <a:rPr lang="en-US" sz="975" b="1" i="0" u="none">
                <a:solidFill>
                  <a:srgbClr val="64748B"/>
                </a:solidFill>
                <a:latin typeface="Lato"/>
              </a:rPr>
              <a:t>stripped of overly optimistic assumptions</a:t>
            </a:r>
            <a:r>
              <a:rPr lang="en-US" sz="975" b="0" i="0" u="none">
                <a:solidFill>
                  <a:srgbClr val="64748B"/>
                </a:solidFill>
                <a:latin typeface="Lato"/>
              </a:rPr>
              <a:t>, and </a:t>
            </a:r>
            <a:r>
              <a:rPr lang="en-US" sz="975" b="1" i="0" u="none">
                <a:solidFill>
                  <a:srgbClr val="64748B"/>
                </a:solidFill>
                <a:latin typeface="Lato"/>
              </a:rPr>
              <a:t>continually updated</a:t>
            </a:r>
            <a:r>
              <a:rPr sz="975" b="0" i="0" u="none">
                <a:solidFill>
                  <a:srgbClr val="64748B"/>
                </a:solidFill>
                <a:latin typeface="Lato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09673" y="3712415"/>
            <a:ext cx="2432804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B2545"/>
                </a:solidFill>
                <a:latin typeface="Poppins"/>
              </a:rPr>
              <a:t>Credible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5521" y="3940714"/>
            <a:ext cx="231695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64748B"/>
                </a:solidFill>
                <a:latin typeface="Lato"/>
              </a:rPr>
              <a:t>Rigorous sensitivity, risk &amp; uncertainty testing.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817" y="4898840"/>
            <a:ext cx="171450" cy="1714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599" y="3445189"/>
            <a:ext cx="257175" cy="2286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4055" y="3423430"/>
            <a:ext cx="171450" cy="2286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6038" y="3472040"/>
            <a:ext cx="228600" cy="228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76300" y="424789"/>
            <a:ext cx="11315700" cy="3962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ts val="3060"/>
              </a:lnSpc>
              <a:defRPr sz="2550" b="1" i="0" u="none">
                <a:solidFill>
                  <a:srgbClr val="660066"/>
                </a:solidFill>
                <a:latin typeface="Poppins"/>
              </a:defRPr>
            </a:lvl1pPr>
          </a:lstStyle>
          <a:p>
            <a:r>
              <a:rPr>
                <a:latin typeface="+mj-lt"/>
              </a:rPr>
              <a:t>Cost Credibility &amp; Path</a:t>
            </a:r>
            <a:r>
              <a:rPr lang="en-US">
                <a:latin typeface="+mj-lt"/>
              </a:rPr>
              <a:t> Forward</a:t>
            </a:r>
            <a:endParaRPr>
              <a:latin typeface="+mj-lt"/>
            </a:endParaRPr>
          </a:p>
        </p:txBody>
      </p:sp>
      <p:pic>
        <p:nvPicPr>
          <p:cNvPr id="27" name="Graphic 26" descr="Checkbox Checked with solid fill">
            <a:extLst>
              <a:ext uri="{FF2B5EF4-FFF2-40B4-BE49-F238E27FC236}">
                <a16:creationId xmlns:a16="http://schemas.microsoft.com/office/drawing/2014/main" id="{CAD5167E-7AF3-3EF9-71A4-2EC4D4B01E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02090" y="3343394"/>
            <a:ext cx="385764" cy="3857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87773-C8F2-2F4D-861A-A8BFA3FE0587}"/>
              </a:ext>
            </a:extLst>
          </p:cNvPr>
          <p:cNvSpPr txBox="1"/>
          <p:nvPr/>
        </p:nvSpPr>
        <p:spPr>
          <a:xfrm>
            <a:off x="815533" y="1146789"/>
            <a:ext cx="1009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Our process included many iterative assessments of the cost estimate leading into the  “pencils down” date and the refinement that occurs ahead of executive reviews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ABD963-5237-E6F6-FC50-989CECEEF979}"/>
              </a:ext>
            </a:extLst>
          </p:cNvPr>
          <p:cNvSpPr txBox="1"/>
          <p:nvPr/>
        </p:nvSpPr>
        <p:spPr>
          <a:xfrm>
            <a:off x="815533" y="2117323"/>
            <a:ext cx="10095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Previous lessons learned became the criteria we used in getting to a credible cost estimate</a:t>
            </a:r>
          </a:p>
        </p:txBody>
      </p:sp>
      <p:pic>
        <p:nvPicPr>
          <p:cNvPr id="11" name="Picture 10" descr="image.png">
            <a:extLst>
              <a:ext uri="{FF2B5EF4-FFF2-40B4-BE49-F238E27FC236}">
                <a16:creationId xmlns:a16="http://schemas.microsoft.com/office/drawing/2014/main" id="{3FC97760-B2A9-99A0-F01B-3BDB2D3410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550" y="1268928"/>
            <a:ext cx="171450" cy="180975"/>
          </a:xfrm>
          <a:prstGeom prst="rect">
            <a:avLst/>
          </a:prstGeom>
        </p:spPr>
      </p:pic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232D34F5-E63C-E3E3-15FC-66BB4BDECD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550" y="2222315"/>
            <a:ext cx="171450" cy="1809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igh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Pictur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1578</Words>
  <Application>Microsoft Office PowerPoint</Application>
  <PresentationFormat>Widescreen</PresentationFormat>
  <Paragraphs>203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Aptos</vt:lpstr>
      <vt:lpstr>Aptos Display</vt:lpstr>
      <vt:lpstr>Arial</vt:lpstr>
      <vt:lpstr>Bahnschrift SemiCondensed</vt:lpstr>
      <vt:lpstr>Figtree ExtraBold</vt:lpstr>
      <vt:lpstr>Lato</vt:lpstr>
      <vt:lpstr>Lato SemiBold</vt:lpstr>
      <vt:lpstr>Open Sans</vt:lpstr>
      <vt:lpstr>Poppins</vt:lpstr>
      <vt:lpstr>Light Theme</vt:lpstr>
      <vt:lpstr>Dark Theme</vt:lpstr>
      <vt:lpstr>Custom Picture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Jordan, Carla Moncayo</dc:creator>
  <cp:lastModifiedBy>Marlette, Xander (CONTR)</cp:lastModifiedBy>
  <cp:revision>2</cp:revision>
  <dcterms:created xsi:type="dcterms:W3CDTF">2025-12-19T15:57:02Z</dcterms:created>
  <dcterms:modified xsi:type="dcterms:W3CDTF">2026-08-04T23:50:03Z</dcterms:modified>
</cp:coreProperties>
</file>