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omments/modernComment_172_DFC15253.xml" ContentType="application/vnd.ms-powerpoint.comments+xml"/>
  <Override PartName="/ppt/comments/modernComment_176_6474B978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72" r:id="rId3"/>
  </p:sldMasterIdLst>
  <p:notesMasterIdLst>
    <p:notesMasterId r:id="rId21"/>
  </p:notesMasterIdLst>
  <p:handoutMasterIdLst>
    <p:handoutMasterId r:id="rId22"/>
  </p:handoutMasterIdLst>
  <p:sldIdLst>
    <p:sldId id="260" r:id="rId4"/>
    <p:sldId id="385" r:id="rId5"/>
    <p:sldId id="372" r:id="rId6"/>
    <p:sldId id="373" r:id="rId7"/>
    <p:sldId id="376" r:id="rId8"/>
    <p:sldId id="370" r:id="rId9"/>
    <p:sldId id="262" r:id="rId10"/>
    <p:sldId id="367" r:id="rId11"/>
    <p:sldId id="368" r:id="rId12"/>
    <p:sldId id="375" r:id="rId13"/>
    <p:sldId id="365" r:id="rId14"/>
    <p:sldId id="374" r:id="rId15"/>
    <p:sldId id="387" r:id="rId16"/>
    <p:sldId id="371" r:id="rId17"/>
    <p:sldId id="272" r:id="rId18"/>
    <p:sldId id="280" r:id="rId19"/>
    <p:sldId id="36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7A1F08-CA02-90BF-F781-F3B8566523A9}" name="Doblado, Derrian" initials="DD" userId="S::derrian.doblado@nnsa.doe.gov::d44b9c59-14be-44f0-a33b-bdf5e22bb172" providerId="AD"/>
  <p188:author id="{804CADF9-3C75-E20A-4529-AC5C90087CA4}" name="Lane, Kathleen (CONTR)" initials="LK" userId="S::kathleen.lane@nnsa.doe.gov::7a71c69b-be41-4bb0-92a6-a98706930ae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114F87-FE09-47EF-8241-B1EB299E161B}" v="1" dt="2026-08-02T01:31:40.0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25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752" y="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blado, Derrian" userId="d44b9c59-14be-44f0-a33b-bdf5e22bb172" providerId="ADAL" clId="{82A18ACA-8DA7-46A8-AB22-A4DF3478B681}"/>
    <pc:docChg chg="undo custSel addSld delSld modSld sldOrd">
      <pc:chgData name="Doblado, Derrian" userId="d44b9c59-14be-44f0-a33b-bdf5e22bb172" providerId="ADAL" clId="{82A18ACA-8DA7-46A8-AB22-A4DF3478B681}" dt="2026-08-02T01:37:43.039" v="410" actId="255"/>
      <pc:docMkLst>
        <pc:docMk/>
      </pc:docMkLst>
      <pc:sldChg chg="addSp delSp modSp mod">
        <pc:chgData name="Doblado, Derrian" userId="d44b9c59-14be-44f0-a33b-bdf5e22bb172" providerId="ADAL" clId="{82A18ACA-8DA7-46A8-AB22-A4DF3478B681}" dt="2026-07-29T17:27:54.619" v="333" actId="14100"/>
        <pc:sldMkLst>
          <pc:docMk/>
          <pc:sldMk cId="2091851520" sldId="260"/>
        </pc:sldMkLst>
        <pc:spChg chg="mod">
          <ac:chgData name="Doblado, Derrian" userId="d44b9c59-14be-44f0-a33b-bdf5e22bb172" providerId="ADAL" clId="{82A18ACA-8DA7-46A8-AB22-A4DF3478B681}" dt="2026-07-29T17:09:36.049" v="1" actId="113"/>
          <ac:spMkLst>
            <pc:docMk/>
            <pc:sldMk cId="2091851520" sldId="260"/>
            <ac:spMk id="6" creationId="{386602E2-D4AD-4D12-5992-AB8EC7F3D672}"/>
          </ac:spMkLst>
        </pc:spChg>
        <pc:picChg chg="add mod">
          <ac:chgData name="Doblado, Derrian" userId="d44b9c59-14be-44f0-a33b-bdf5e22bb172" providerId="ADAL" clId="{82A18ACA-8DA7-46A8-AB22-A4DF3478B681}" dt="2026-07-29T17:27:54.619" v="333" actId="14100"/>
          <ac:picMkLst>
            <pc:docMk/>
            <pc:sldMk cId="2091851520" sldId="260"/>
            <ac:picMk id="5" creationId="{3234EA5E-8F49-2E90-E147-73FFF23B078B}"/>
          </ac:picMkLst>
        </pc:picChg>
      </pc:sldChg>
      <pc:sldChg chg="add del">
        <pc:chgData name="Doblado, Derrian" userId="d44b9c59-14be-44f0-a33b-bdf5e22bb172" providerId="ADAL" clId="{82A18ACA-8DA7-46A8-AB22-A4DF3478B681}" dt="2026-08-02T01:30:17.549" v="352" actId="47"/>
        <pc:sldMkLst>
          <pc:docMk/>
          <pc:sldMk cId="1036596064" sldId="272"/>
        </pc:sldMkLst>
      </pc:sldChg>
      <pc:sldChg chg="add del">
        <pc:chgData name="Doblado, Derrian" userId="d44b9c59-14be-44f0-a33b-bdf5e22bb172" providerId="ADAL" clId="{82A18ACA-8DA7-46A8-AB22-A4DF3478B681}" dt="2026-08-02T01:30:17.549" v="352" actId="47"/>
        <pc:sldMkLst>
          <pc:docMk/>
          <pc:sldMk cId="4105025030" sldId="280"/>
        </pc:sldMkLst>
      </pc:sldChg>
      <pc:sldChg chg="add del">
        <pc:chgData name="Doblado, Derrian" userId="d44b9c59-14be-44f0-a33b-bdf5e22bb172" providerId="ADAL" clId="{82A18ACA-8DA7-46A8-AB22-A4DF3478B681}" dt="2026-08-02T01:30:39.551" v="353" actId="47"/>
        <pc:sldMkLst>
          <pc:docMk/>
          <pc:sldMk cId="963023148" sldId="363"/>
        </pc:sldMkLst>
      </pc:sldChg>
      <pc:sldChg chg="add del">
        <pc:chgData name="Doblado, Derrian" userId="d44b9c59-14be-44f0-a33b-bdf5e22bb172" providerId="ADAL" clId="{82A18ACA-8DA7-46A8-AB22-A4DF3478B681}" dt="2026-08-02T01:30:39.551" v="353" actId="47"/>
        <pc:sldMkLst>
          <pc:docMk/>
          <pc:sldMk cId="2397571005" sldId="364"/>
        </pc:sldMkLst>
      </pc:sldChg>
      <pc:sldChg chg="ord">
        <pc:chgData name="Doblado, Derrian" userId="d44b9c59-14be-44f0-a33b-bdf5e22bb172" providerId="ADAL" clId="{82A18ACA-8DA7-46A8-AB22-A4DF3478B681}" dt="2026-08-02T01:29:53.743" v="348"/>
        <pc:sldMkLst>
          <pc:docMk/>
          <pc:sldMk cId="904460687" sldId="365"/>
        </pc:sldMkLst>
      </pc:sldChg>
      <pc:sldChg chg="modSp add del mod">
        <pc:chgData name="Doblado, Derrian" userId="d44b9c59-14be-44f0-a33b-bdf5e22bb172" providerId="ADAL" clId="{82A18ACA-8DA7-46A8-AB22-A4DF3478B681}" dt="2026-08-02T01:30:17.549" v="352" actId="47"/>
        <pc:sldMkLst>
          <pc:docMk/>
          <pc:sldMk cId="1970452135" sldId="366"/>
        </pc:sldMkLst>
        <pc:spChg chg="mod">
          <ac:chgData name="Doblado, Derrian" userId="d44b9c59-14be-44f0-a33b-bdf5e22bb172" providerId="ADAL" clId="{82A18ACA-8DA7-46A8-AB22-A4DF3478B681}" dt="2026-07-29T17:30:35.513" v="344" actId="20577"/>
          <ac:spMkLst>
            <pc:docMk/>
            <pc:sldMk cId="1970452135" sldId="366"/>
            <ac:spMk id="2" creationId="{F819736F-A11E-28E0-FD22-05103C468FAB}"/>
          </ac:spMkLst>
        </pc:spChg>
        <pc:spChg chg="mod">
          <ac:chgData name="Doblado, Derrian" userId="d44b9c59-14be-44f0-a33b-bdf5e22bb172" providerId="ADAL" clId="{82A18ACA-8DA7-46A8-AB22-A4DF3478B681}" dt="2026-07-29T17:27:38.617" v="332" actId="20577"/>
          <ac:spMkLst>
            <pc:docMk/>
            <pc:sldMk cId="1970452135" sldId="366"/>
            <ac:spMk id="3" creationId="{724A1C2A-541D-EFF0-7394-99F89CC17256}"/>
          </ac:spMkLst>
        </pc:spChg>
      </pc:sldChg>
      <pc:sldChg chg="add del">
        <pc:chgData name="Doblado, Derrian" userId="d44b9c59-14be-44f0-a33b-bdf5e22bb172" providerId="ADAL" clId="{82A18ACA-8DA7-46A8-AB22-A4DF3478B681}" dt="2026-08-02T01:30:39.551" v="353" actId="47"/>
        <pc:sldMkLst>
          <pc:docMk/>
          <pc:sldMk cId="2499893754" sldId="369"/>
        </pc:sldMkLst>
      </pc:sldChg>
      <pc:sldChg chg="addSp delSp modSp mod">
        <pc:chgData name="Doblado, Derrian" userId="d44b9c59-14be-44f0-a33b-bdf5e22bb172" providerId="ADAL" clId="{82A18ACA-8DA7-46A8-AB22-A4DF3478B681}" dt="2026-08-02T01:37:43.039" v="410" actId="255"/>
        <pc:sldMkLst>
          <pc:docMk/>
          <pc:sldMk cId="51085404" sldId="371"/>
        </pc:sldMkLst>
        <pc:spChg chg="del">
          <ac:chgData name="Doblado, Derrian" userId="d44b9c59-14be-44f0-a33b-bdf5e22bb172" providerId="ADAL" clId="{82A18ACA-8DA7-46A8-AB22-A4DF3478B681}" dt="2026-08-02T01:30:04.120" v="349" actId="478"/>
          <ac:spMkLst>
            <pc:docMk/>
            <pc:sldMk cId="51085404" sldId="371"/>
            <ac:spMk id="2" creationId="{44DD1A22-C92B-BAA1-D85D-770379F86117}"/>
          </ac:spMkLst>
        </pc:spChg>
        <pc:spChg chg="del">
          <ac:chgData name="Doblado, Derrian" userId="d44b9c59-14be-44f0-a33b-bdf5e22bb172" providerId="ADAL" clId="{82A18ACA-8DA7-46A8-AB22-A4DF3478B681}" dt="2026-08-02T01:33:52.888" v="401" actId="478"/>
          <ac:spMkLst>
            <pc:docMk/>
            <pc:sldMk cId="51085404" sldId="371"/>
            <ac:spMk id="3" creationId="{EC7CFC5A-9478-E89D-975B-EB48952AC535}"/>
          </ac:spMkLst>
        </pc:spChg>
        <pc:spChg chg="add del mod">
          <ac:chgData name="Doblado, Derrian" userId="d44b9c59-14be-44f0-a33b-bdf5e22bb172" providerId="ADAL" clId="{82A18ACA-8DA7-46A8-AB22-A4DF3478B681}" dt="2026-08-02T01:30:06.405" v="350" actId="478"/>
          <ac:spMkLst>
            <pc:docMk/>
            <pc:sldMk cId="51085404" sldId="371"/>
            <ac:spMk id="5" creationId="{E4AB439F-5D6D-C204-86C5-4642F7936C34}"/>
          </ac:spMkLst>
        </pc:spChg>
        <pc:spChg chg="add mod">
          <ac:chgData name="Doblado, Derrian" userId="d44b9c59-14be-44f0-a33b-bdf5e22bb172" providerId="ADAL" clId="{82A18ACA-8DA7-46A8-AB22-A4DF3478B681}" dt="2026-08-02T01:37:43.039" v="410" actId="255"/>
          <ac:spMkLst>
            <pc:docMk/>
            <pc:sldMk cId="51085404" sldId="371"/>
            <ac:spMk id="6" creationId="{F8659975-4150-C19B-B534-A134CAD30137}"/>
          </ac:spMkLst>
        </pc:spChg>
      </pc:sldChg>
      <pc:sldChg chg="ord">
        <pc:chgData name="Doblado, Derrian" userId="d44b9c59-14be-44f0-a33b-bdf5e22bb172" providerId="ADAL" clId="{82A18ACA-8DA7-46A8-AB22-A4DF3478B681}" dt="2026-08-02T01:29:37.411" v="346"/>
        <pc:sldMkLst>
          <pc:docMk/>
          <pc:sldMk cId="620945167" sldId="375"/>
        </pc:sldMkLst>
      </pc:sldChg>
      <pc:sldChg chg="addSp delSp modSp new mod">
        <pc:chgData name="Doblado, Derrian" userId="d44b9c59-14be-44f0-a33b-bdf5e22bb172" providerId="ADAL" clId="{82A18ACA-8DA7-46A8-AB22-A4DF3478B681}" dt="2026-08-02T01:32:54.631" v="400" actId="255"/>
        <pc:sldMkLst>
          <pc:docMk/>
          <pc:sldMk cId="2090941425" sldId="387"/>
        </pc:sldMkLst>
        <pc:spChg chg="mod">
          <ac:chgData name="Doblado, Derrian" userId="d44b9c59-14be-44f0-a33b-bdf5e22bb172" providerId="ADAL" clId="{82A18ACA-8DA7-46A8-AB22-A4DF3478B681}" dt="2026-07-29T17:23:18.176" v="242" actId="20577"/>
          <ac:spMkLst>
            <pc:docMk/>
            <pc:sldMk cId="2090941425" sldId="387"/>
            <ac:spMk id="2" creationId="{A973C6DC-DB24-8F93-499F-6CF4D4C17BAB}"/>
          </ac:spMkLst>
        </pc:spChg>
        <pc:spChg chg="add mod">
          <ac:chgData name="Doblado, Derrian" userId="d44b9c59-14be-44f0-a33b-bdf5e22bb172" providerId="ADAL" clId="{82A18ACA-8DA7-46A8-AB22-A4DF3478B681}" dt="2026-08-02T01:32:54.631" v="400" actId="255"/>
          <ac:spMkLst>
            <pc:docMk/>
            <pc:sldMk cId="2090941425" sldId="387"/>
            <ac:spMk id="5" creationId="{9CC3C6A5-5BE2-B15C-39FD-B58D13A8DBB7}"/>
          </ac:spMkLst>
        </pc:spChg>
      </pc:sldChg>
      <pc:sldChg chg="modSp new del mod">
        <pc:chgData name="Doblado, Derrian" userId="d44b9c59-14be-44f0-a33b-bdf5e22bb172" providerId="ADAL" clId="{82A18ACA-8DA7-46A8-AB22-A4DF3478B681}" dt="2026-08-02T01:32:22.338" v="395" actId="47"/>
        <pc:sldMkLst>
          <pc:docMk/>
          <pc:sldMk cId="1546223487" sldId="388"/>
        </pc:sldMkLst>
        <pc:spChg chg="mod">
          <ac:chgData name="Doblado, Derrian" userId="d44b9c59-14be-44f0-a33b-bdf5e22bb172" providerId="ADAL" clId="{82A18ACA-8DA7-46A8-AB22-A4DF3478B681}" dt="2026-08-02T01:32:02.899" v="380" actId="20577"/>
          <ac:spMkLst>
            <pc:docMk/>
            <pc:sldMk cId="1546223487" sldId="388"/>
            <ac:spMk id="2" creationId="{68B767AD-F726-BB1D-4A15-353A89C508E5}"/>
          </ac:spMkLst>
        </pc:spChg>
      </pc:sldChg>
    </pc:docChg>
  </pc:docChgLst>
</pc:chgInfo>
</file>

<file path=ppt/comments/modernComment_172_DFC1525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0B8ABA5-A9BB-4F44-8046-5C9C53D6DF93}" authorId="{804CADF9-3C75-E20A-4529-AC5C90087CA4}" status="resolved" created="2026-07-27T18:38:45.440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753988691" sldId="370"/>
      <ac:spMk id="3" creationId="{5657FF00-EA42-6F49-6159-7D6FCB40941B}"/>
      <ac:txMk cp="21" len="28">
        <ac:context len="235" hash="3957162276"/>
      </ac:txMk>
    </ac:txMkLst>
    <p188:pos x="8636000" y="253999"/>
    <p188:txBody>
      <a:bodyPr/>
      <a:lstStyle/>
      <a:p>
        <a:r>
          <a:rPr lang="en-US"/>
          <a:t>The model is how it's possible for the work to be performed ... the original way sounded like BCWP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7-27T18:40:07.829" authorId="{0C7A1F08-CA02-90BF-F781-F3B8566523A9}"/>
          </p223:rxn>
        </p223:reactions>
      </p:ext>
    </p188:extLst>
  </p188:cm>
</p188:cmLst>
</file>

<file path=ppt/comments/modernComment_176_6474B97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882D87A-E592-4C6E-B4F0-00D6F1D407E7}" authorId="{804CADF9-3C75-E20A-4529-AC5C90087CA4}" status="resolved" created="2026-07-27T18:41:14.552" complete="100000">
    <pc:sldMkLst xmlns:pc="http://schemas.microsoft.com/office/powerpoint/2013/main/command">
      <pc:docMk/>
      <pc:sldMk cId="1685371256" sldId="374"/>
    </pc:sldMkLst>
    <p188:replyLst>
      <p188:reply id="{CCD7A747-B6B5-441B-84C3-3352DB26E52D}" authorId="{0C7A1F08-CA02-90BF-F781-F3B8566523A9}" created="2026-07-27T18:45:41.365">
        <p188:txBody>
          <a:bodyPr/>
          <a:lstStyle/>
          <a:p>
            <a:r>
              <a:rPr lang="en-US"/>
              <a:t>This slide will be updated. Moved the original over to backup.</a:t>
            </a:r>
          </a:p>
        </p188:txBody>
      </p188:reply>
    </p188:replyLst>
    <p188:txBody>
      <a:bodyPr/>
      <a:lstStyle/>
      <a:p>
        <a:r>
          <a:rPr lang="en-US"/>
          <a:t>Not sure if you meant to show the "older" projects but we definitely want to promote the E-SURA and SCORE thing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2BE8E59-9066-0842-DED4-A584C9197D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33F2B1-B857-87E5-8DFB-27C7781BCB6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AA29E-27ED-42F9-995F-70C1F23FB1AE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221D31-76BF-5AE2-9CE6-28E8DEBAF9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279FAE-E4C2-DC1F-B96E-07779CB424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F4B483-C606-4411-90CA-7634C7CBB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28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688806-DABF-46A7-8A31-4540F1291B48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77366-567A-4918-A4E5-6F5207F90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42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7A63-970C-DC91-B82B-0931B1A0B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569" y="1041400"/>
            <a:ext cx="6941905" cy="2387600"/>
          </a:xfrm>
          <a:prstGeom prst="rect">
            <a:avLst/>
          </a:prstGeom>
        </p:spPr>
        <p:txBody>
          <a:bodyPr anchor="b"/>
          <a:lstStyle>
            <a:lvl1pPr algn="l">
              <a:defRPr sz="6000" b="1">
                <a:latin typeface="Montserrat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9868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7A63-970C-DC91-B82B-0931B1A0B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5F30B6-1D21-6788-7A5F-81A8D2D0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8BB47-30F3-74F7-EF97-81404D137C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E376C-4BF2-9728-485A-BABD48D58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7A18E-B2A6-0795-0415-938A3231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186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9FEC8-5E1A-389F-CEB8-2545597C0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C366E-3D17-A51C-6A23-E5FF033F6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3F142-5014-6A49-BA68-F7767A20AF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A69DD-70B0-578A-4060-D0493714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1B48F-7AAC-CF8D-E05C-9302F2E9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79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A4AEB-3DFA-E318-8620-D25BFDD95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76F1B-F30E-6571-54DF-9EE72DF0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EC31A-FAFF-F59B-C947-3C0661FC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19646-3657-CB06-E99A-4A5DA1F99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C52A0-3E67-2777-2612-DE45CFF3C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71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801B2-D977-5C19-F4E3-F3652775D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E7E83-B1FC-CDD7-CE93-D5FE574D6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18198C-262F-A73B-419F-17C8634F2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E07737-EFD8-819B-9EA2-9CA32BC15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86624-96DC-6237-2FCF-105CA78B5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2C644-B491-490F-4868-6E908A68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25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77874-A87D-9998-FDD0-BDB565290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18EEC-DF2F-9670-4C39-FFFFE8058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513F85-056D-AEC2-98DA-936AC487C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59FB38-9D26-1131-91CA-9970CDDC4D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F96DFF-510D-3824-657F-B1E418FCC4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ACF79A-2E68-2C39-C0B8-737220A9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0EF024-9CD5-0D79-8738-EA455C791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E11ED6-0C3C-8B37-4562-A2C4E7695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977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FCD82-C2DB-2531-0B66-D4ADCBDE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93B0BF-1459-3BF2-19D3-FD3271783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AC02B6-746F-A6EB-5A55-C90602E9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9DCC2C-6B18-2C7F-59E2-874997AA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785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1D1EC4-B9D2-7B34-DFB2-365F1003BD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A1D714-575C-81C1-B1D1-8284DF6E8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0A673-00B0-3A5A-ED73-67FDFC750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425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F888-E805-3843-04A3-D6075729A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8F4AE-8F5B-019B-0BA7-35DEF8CE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98E3E-3BE2-643E-7930-A715B5175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020AD-025A-9F56-B61E-8A9515BE1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28990-F041-CE5B-F30B-9DDEC1DDB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3888D-F2CA-C167-E87E-F5F38ED7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570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1B725-DC07-93AD-5878-302381FD3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CDA040-878B-3C92-A5D7-6B71C2884B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9F927-7BB9-E952-1808-734156A37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5E90D4-B38D-BE5F-676D-33246137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5E6CC-7821-065B-86E5-CCE80C1D3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68C3A-5069-6C20-029C-446F2CCF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328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7A63-970C-DC91-B82B-0931B1A0B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5F30B6-1D21-6788-7A5F-81A8D2D0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7A18E-B2A6-0795-0415-938A3231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11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9FEC8-5E1A-389F-CEB8-2545597C0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C366E-3D17-A51C-6A23-E5FF033F6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1B48F-7AAC-CF8D-E05C-9302F2E9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336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A4AEB-3DFA-E318-8620-D25BFDD95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76F1B-F30E-6571-54DF-9EE72DF0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C52A0-3E67-2777-2612-DE45CFF3C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142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801B2-D977-5C19-F4E3-F3652775D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E7E83-B1FC-CDD7-CE93-D5FE574D6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18198C-262F-A73B-419F-17C8634F2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2C644-B491-490F-4868-6E908A68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528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77874-A87D-9998-FDD0-BDB565290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18EEC-DF2F-9670-4C39-FFFFE8058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513F85-056D-AEC2-98DA-936AC487C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59FB38-9D26-1131-91CA-9970CDDC4D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F96DFF-510D-3824-657F-B1E418FCC4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E11ED6-0C3C-8B37-4562-A2C4E7695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97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FCD82-C2DB-2531-0B66-D4ADCBDE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9DCC2C-6B18-2C7F-59E2-874997AA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4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0A673-00B0-3A5A-ED73-67FDFC750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94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F888-E805-3843-04A3-D6075729A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8F4AE-8F5B-019B-0BA7-35DEF8CE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98E3E-3BE2-643E-7930-A715B5175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3888D-F2CA-C167-E87E-F5F38ED7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06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1B725-DC07-93AD-5878-302381FD3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CDA040-878B-3C92-A5D7-6B71C2884B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9F927-7BB9-E952-1808-734156A37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68C3A-5069-6C20-029C-446F2CCF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1520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7A63-970C-DC91-B82B-0931B1A0B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569" y="606176"/>
            <a:ext cx="10969375" cy="1397285"/>
          </a:xfrm>
          <a:prstGeom prst="rect">
            <a:avLst/>
          </a:prstGeom>
        </p:spPr>
        <p:txBody>
          <a:bodyPr anchor="b"/>
          <a:lstStyle>
            <a:lvl1pPr algn="l">
              <a:defRPr sz="6000" b="1">
                <a:solidFill>
                  <a:srgbClr val="021E42"/>
                </a:solidFill>
                <a:latin typeface="Montserrat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4908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C366E-3D17-A51C-6A23-E5FF033F6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3F142-5014-6A49-BA68-F7767A20AF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69B93B-DC43-40D5-97D4-107C9CC3A8D8}" type="datetime1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A69DD-70B0-578A-4060-D0493714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CUI/ /OPSEC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1B48F-7AAC-CF8D-E05C-9302F2E9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EF223D3-C0BB-027B-5C4B-7961865B55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4663" y="155843"/>
            <a:ext cx="11153775" cy="1009650"/>
          </a:xfrm>
        </p:spPr>
        <p:txBody>
          <a:bodyPr anchor="ctr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en-US">
                <a:latin typeface="Montserrat" panose="00000500000000000000" pitchFamily="2" charset="0"/>
              </a:rPr>
              <a:t>Click to edit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6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7C248-DFF3-D940-9EFE-E1B0672E0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380" y="322504"/>
            <a:ext cx="10860840" cy="1281113"/>
          </a:xfrm>
        </p:spPr>
        <p:txBody>
          <a:bodyPr>
            <a:no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77804-E4A0-996C-64B2-AC6FAA4376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9413" y="1665446"/>
            <a:ext cx="6702425" cy="45369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EA1250-F876-3F8B-C9C1-359B3553E2D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26313" y="1846601"/>
            <a:ext cx="4865687" cy="41784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51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8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BE351B-1D9E-ED4F-A0EA-931F8B085416}"/>
              </a:ext>
            </a:extLst>
          </p:cNvPr>
          <p:cNvSpPr/>
          <p:nvPr userDrawn="1"/>
        </p:nvSpPr>
        <p:spPr>
          <a:xfrm>
            <a:off x="1524" y="0"/>
            <a:ext cx="12188952" cy="5879592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-up of a logo&#10;&#10;AI-generated content may be incorrect.">
            <a:extLst>
              <a:ext uri="{FF2B5EF4-FFF2-40B4-BE49-F238E27FC236}">
                <a16:creationId xmlns:a16="http://schemas.microsoft.com/office/drawing/2014/main" id="{0E6D0458-8C03-2C2E-6851-612DA12D93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1922" y="6145805"/>
            <a:ext cx="2060447" cy="531400"/>
          </a:xfrm>
          <a:prstGeom prst="rect">
            <a:avLst/>
          </a:prstGeom>
        </p:spPr>
      </p:pic>
      <p:pic>
        <p:nvPicPr>
          <p:cNvPr id="3" name="Picture 2" descr="A blue and black logo&#10;&#10;AI-generated content may be incorrect.">
            <a:extLst>
              <a:ext uri="{FF2B5EF4-FFF2-40B4-BE49-F238E27FC236}">
                <a16:creationId xmlns:a16="http://schemas.microsoft.com/office/drawing/2014/main" id="{EE77629E-41B2-22BA-A255-FB02E0872B6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28000" y="6241617"/>
            <a:ext cx="1491065" cy="411534"/>
          </a:xfrm>
          <a:prstGeom prst="rect">
            <a:avLst/>
          </a:prstGeom>
        </p:spPr>
      </p:pic>
      <p:pic>
        <p:nvPicPr>
          <p:cNvPr id="7" name="Picture 6" descr="A black and white image of a person&#10;&#10;AI-generated content may be incorrect.">
            <a:extLst>
              <a:ext uri="{FF2B5EF4-FFF2-40B4-BE49-F238E27FC236}">
                <a16:creationId xmlns:a16="http://schemas.microsoft.com/office/drawing/2014/main" id="{907FD5D8-27D9-56A5-127C-56F3851DE00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511" y="1197859"/>
            <a:ext cx="12188977" cy="44622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C63FEF-36B9-7DA6-0155-D1C4809EA843}"/>
              </a:ext>
            </a:extLst>
          </p:cNvPr>
          <p:cNvSpPr/>
          <p:nvPr userDrawn="1"/>
        </p:nvSpPr>
        <p:spPr>
          <a:xfrm>
            <a:off x="0" y="842480"/>
            <a:ext cx="6185043" cy="2774023"/>
          </a:xfrm>
          <a:prstGeom prst="rect">
            <a:avLst/>
          </a:prstGeom>
          <a:solidFill>
            <a:srgbClr val="C50E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3DDE3A7-859C-9DCE-339F-7BE8FD8828D6}"/>
              </a:ext>
            </a:extLst>
          </p:cNvPr>
          <p:cNvSpPr txBox="1">
            <a:spLocks/>
          </p:cNvSpPr>
          <p:nvPr userDrawn="1"/>
        </p:nvSpPr>
        <p:spPr>
          <a:xfrm>
            <a:off x="330200" y="6038420"/>
            <a:ext cx="6098309" cy="746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Peace Through Atomic Strength</a:t>
            </a:r>
          </a:p>
        </p:txBody>
      </p:sp>
    </p:spTree>
    <p:extLst>
      <p:ext uri="{BB962C8B-B14F-4D97-AF65-F5344CB8AC3E}">
        <p14:creationId xmlns:p14="http://schemas.microsoft.com/office/powerpoint/2010/main" val="307755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7663" indent="-338138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6"/>
        </a:buBlip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FF140BE-57F8-C5F5-1132-D7ABA2D29D21}"/>
              </a:ext>
            </a:extLst>
          </p:cNvPr>
          <p:cNvSpPr/>
          <p:nvPr userDrawn="1"/>
        </p:nvSpPr>
        <p:spPr>
          <a:xfrm>
            <a:off x="0" y="0"/>
            <a:ext cx="12192000" cy="1277655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EAC3C-A2F3-4508-2817-B155E8A22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4034" y="56166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3EB71B-0E20-644D-98EB-4348420301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BC9C23-350F-2819-7ED2-FB9A07F2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6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0D493-5D93-C6FB-8137-14EFBC39E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0462D4-7EED-F678-B986-CA5AFD070ABC}"/>
              </a:ext>
            </a:extLst>
          </p:cNvPr>
          <p:cNvSpPr/>
          <p:nvPr userDrawn="1"/>
        </p:nvSpPr>
        <p:spPr>
          <a:xfrm>
            <a:off x="7421" y="6111832"/>
            <a:ext cx="12192000" cy="758255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895ED5-62B8-36C2-AB69-88FDA7BD82A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7010400" y="-8873"/>
            <a:ext cx="5181600" cy="1295400"/>
          </a:xfrm>
          <a:prstGeom prst="rect">
            <a:avLst/>
          </a:prstGeom>
        </p:spPr>
      </p:pic>
      <p:pic>
        <p:nvPicPr>
          <p:cNvPr id="10" name="Picture 9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171E5CF7-AE7D-7185-CABF-0AB10F0BDF8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387245" y="6246341"/>
            <a:ext cx="1654629" cy="4741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07DA46-1E84-3F7F-FB3B-62E88707977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0350847" y="6293735"/>
            <a:ext cx="1369791" cy="384502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20B4B526-EF33-C752-4091-14E9ECC948CF}"/>
              </a:ext>
            </a:extLst>
          </p:cNvPr>
          <p:cNvSpPr txBox="1">
            <a:spLocks/>
          </p:cNvSpPr>
          <p:nvPr userDrawn="1"/>
        </p:nvSpPr>
        <p:spPr>
          <a:xfrm>
            <a:off x="912091" y="6111831"/>
            <a:ext cx="6098309" cy="746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Peace Through Atomic Strength</a:t>
            </a:r>
          </a:p>
        </p:txBody>
      </p:sp>
      <p:pic>
        <p:nvPicPr>
          <p:cNvPr id="12" name="Picture 11" descr="Logo&#10;&#10;AI-generated content may be incorrect.">
            <a:extLst>
              <a:ext uri="{FF2B5EF4-FFF2-40B4-BE49-F238E27FC236}">
                <a16:creationId xmlns:a16="http://schemas.microsoft.com/office/drawing/2014/main" id="{42CFE8FA-65EA-B7C6-8819-960FDD25147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91" y="6176963"/>
            <a:ext cx="619664" cy="61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985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Montserrat" pitchFamily="2" charset="0"/>
          <a:ea typeface="+mj-ea"/>
          <a:cs typeface="Arial" panose="020B0604020202020204" pitchFamily="34" charset="0"/>
        </a:defRPr>
      </a:lvl1pPr>
    </p:titleStyle>
    <p:bodyStyle>
      <a:lvl1pPr marL="347663" indent="-338138" algn="l" defTabSz="914400" rtl="0" eaLnBrk="1" latinLnBrk="0" hangingPunct="1">
        <a:lnSpc>
          <a:spcPct val="90000"/>
        </a:lnSpc>
        <a:spcBef>
          <a:spcPts val="1000"/>
        </a:spcBef>
        <a:buClr>
          <a:srgbClr val="C50E3D"/>
        </a:buClr>
        <a:buFont typeface="Wingdings" panose="05000000000000000000" pitchFamily="2" charset="2"/>
        <a:buChar char="«"/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EAC3C-A2F3-4508-2817-B155E8A22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4034" y="56166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3EB71B-0E20-644D-98EB-4348420301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F140BE-57F8-C5F5-1132-D7ABA2D29D21}"/>
              </a:ext>
            </a:extLst>
          </p:cNvPr>
          <p:cNvSpPr/>
          <p:nvPr userDrawn="1"/>
        </p:nvSpPr>
        <p:spPr>
          <a:xfrm>
            <a:off x="0" y="0"/>
            <a:ext cx="12192000" cy="1277655"/>
          </a:xfrm>
          <a:prstGeom prst="rect">
            <a:avLst/>
          </a:prstGeom>
          <a:solidFill>
            <a:srgbClr val="081E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F30497-342B-5A83-27A3-3C260E64904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7010400" y="-8873"/>
            <a:ext cx="5181600" cy="12954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BC9C23-350F-2819-7ED2-FB9A07F2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6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0D493-5D93-C6FB-8137-14EFBC39E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0462D4-7EED-F678-B986-CA5AFD070ABC}"/>
              </a:ext>
            </a:extLst>
          </p:cNvPr>
          <p:cNvSpPr/>
          <p:nvPr userDrawn="1"/>
        </p:nvSpPr>
        <p:spPr>
          <a:xfrm>
            <a:off x="7421" y="6111832"/>
            <a:ext cx="12192000" cy="758255"/>
          </a:xfrm>
          <a:prstGeom prst="rect">
            <a:avLst/>
          </a:prstGeom>
          <a:solidFill>
            <a:srgbClr val="2528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171E5CF7-AE7D-7185-CABF-0AB10F0BDF8B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387245" y="6246341"/>
            <a:ext cx="1654629" cy="4741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07DA46-1E84-3F7F-FB3B-62E88707977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rcRect/>
          <a:stretch/>
        </p:blipFill>
        <p:spPr>
          <a:xfrm>
            <a:off x="10350847" y="6293735"/>
            <a:ext cx="1369791" cy="384502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174B7CBB-CC45-C148-0EE2-C4670522CBFA}"/>
              </a:ext>
            </a:extLst>
          </p:cNvPr>
          <p:cNvSpPr txBox="1">
            <a:spLocks/>
          </p:cNvSpPr>
          <p:nvPr userDrawn="1"/>
        </p:nvSpPr>
        <p:spPr>
          <a:xfrm>
            <a:off x="912091" y="6111831"/>
            <a:ext cx="6098309" cy="746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Peace Through Atomic Strength</a:t>
            </a:r>
          </a:p>
        </p:txBody>
      </p:sp>
      <p:pic>
        <p:nvPicPr>
          <p:cNvPr id="14" name="Picture 13" descr="Logo&#10;&#10;AI-generated content may be incorrect.">
            <a:extLst>
              <a:ext uri="{FF2B5EF4-FFF2-40B4-BE49-F238E27FC236}">
                <a16:creationId xmlns:a16="http://schemas.microsoft.com/office/drawing/2014/main" id="{2AC774D4-86A7-7785-2CC1-B22DF9E6D494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27" y="6173585"/>
            <a:ext cx="619664" cy="61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68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Montserrat" pitchFamily="2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Relationship Id="rId9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Relationship Id="rId9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Relationship Id="rId9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72_DFC1525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76_6474B97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connect.gov/x/5SHilw" TargetMode="External"/><Relationship Id="rId2" Type="http://schemas.openxmlformats.org/officeDocument/2006/relationships/hyperlink" Target="mailto:scop@nnsa.doe.gov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energy.gov/nnsa/schedule-community-practice-scop" TargetMode="External"/><Relationship Id="rId4" Type="http://schemas.openxmlformats.org/officeDocument/2006/relationships/hyperlink" Target="https://powerpedia.energy.gov/wiki/Schedule_Community_of_Practice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owerpedia.energy.gov/wiki/Schedule_Community_of_Practice" TargetMode="External"/><Relationship Id="rId2" Type="http://schemas.openxmlformats.org/officeDocument/2006/relationships/hyperlink" Target="https://community.connect.gov/x/5SHilw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scop@nnsa.doe.gov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44822-5222-7DA8-BC59-ECAB7BA53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60D530EE-B523-AFA1-6D00-725FAECFD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53719"/>
            <a:ext cx="6200384" cy="2014950"/>
          </a:xfrm>
        </p:spPr>
        <p:txBody>
          <a:bodyPr/>
          <a:lstStyle/>
          <a:p>
            <a:r>
              <a:rPr lang="en-US" sz="4000" b="1" dirty="0">
                <a:latin typeface="Montserrat" pitchFamily="2" charset="0"/>
              </a:rPr>
              <a:t>Introducing the Schedule Community of Practice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6602E2-D4AD-4D12-5992-AB8EC7F3D672}"/>
              </a:ext>
            </a:extLst>
          </p:cNvPr>
          <p:cNvSpPr txBox="1"/>
          <p:nvPr/>
        </p:nvSpPr>
        <p:spPr>
          <a:xfrm>
            <a:off x="0" y="2968669"/>
            <a:ext cx="62066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+mj-lt"/>
              </a:rPr>
              <a:t>Derrian Doblado, NA-181</a:t>
            </a:r>
          </a:p>
          <a:p>
            <a:r>
              <a:rPr lang="en-US" sz="2000" dirty="0">
                <a:solidFill>
                  <a:schemeClr val="bg1"/>
                </a:solidFill>
                <a:latin typeface="+mj-lt"/>
              </a:rPr>
              <a:t>Federal Lead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34EA5E-8F49-2E90-E147-73FFF23B0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4281"/>
            <a:ext cx="6814159" cy="95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51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C5DCF-E6C4-33D4-BD36-8BB5A8969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89CEEB4-8C50-8982-4610-50913DEFF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686" y="1315232"/>
            <a:ext cx="6968628" cy="4759897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D1A42E8E-31F9-0D4A-F12A-A1F93DD08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657"/>
            <a:ext cx="10515600" cy="1325563"/>
          </a:xfrm>
        </p:spPr>
        <p:txBody>
          <a:bodyPr/>
          <a:lstStyle/>
          <a:p>
            <a:r>
              <a:rPr lang="en-US" dirty="0"/>
              <a:t>Meet the Team</a:t>
            </a:r>
          </a:p>
        </p:txBody>
      </p:sp>
    </p:spTree>
    <p:extLst>
      <p:ext uri="{BB962C8B-B14F-4D97-AF65-F5344CB8AC3E}">
        <p14:creationId xmlns:p14="http://schemas.microsoft.com/office/powerpoint/2010/main" val="810021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 descr="Labor with solid fill">
            <a:extLst>
              <a:ext uri="{FF2B5EF4-FFF2-40B4-BE49-F238E27FC236}">
                <a16:creationId xmlns:a16="http://schemas.microsoft.com/office/drawing/2014/main" id="{E555DBC9-C8A3-4854-2D4D-0B52352B28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4879" y="1289493"/>
            <a:ext cx="914400" cy="914400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30219D2-9989-10EF-0A93-80514A6E3832}"/>
              </a:ext>
            </a:extLst>
          </p:cNvPr>
          <p:cNvCxnSpPr>
            <a:cxnSpLocks/>
          </p:cNvCxnSpPr>
          <p:nvPr/>
        </p:nvCxnSpPr>
        <p:spPr>
          <a:xfrm>
            <a:off x="5595204" y="2401844"/>
            <a:ext cx="0" cy="110680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421B992-432E-E3F3-C810-1E1E8092127C}"/>
              </a:ext>
            </a:extLst>
          </p:cNvPr>
          <p:cNvSpPr/>
          <p:nvPr/>
        </p:nvSpPr>
        <p:spPr>
          <a:xfrm>
            <a:off x="1495948" y="3646397"/>
            <a:ext cx="8693620" cy="2101755"/>
          </a:xfrm>
          <a:prstGeom prst="roundRect">
            <a:avLst/>
          </a:prstGeom>
          <a:noFill/>
          <a:ln w="31750"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385ABB-BF94-ECB2-5C34-2D3D7B6B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Schedule?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AF8A377F-9842-4D6F-BA3D-3DED875DA036}"/>
              </a:ext>
            </a:extLst>
          </p:cNvPr>
          <p:cNvSpPr/>
          <p:nvPr/>
        </p:nvSpPr>
        <p:spPr>
          <a:xfrm>
            <a:off x="1803021" y="1542197"/>
            <a:ext cx="8268268" cy="99558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latin typeface="Aptos" panose="020B0004020202020204" pitchFamily="34" charset="0"/>
              </a:rPr>
              <a:t>Physical Work Being Performed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38A6F1F-3E08-72E6-9602-52B774BC45C3}"/>
              </a:ext>
            </a:extLst>
          </p:cNvPr>
          <p:cNvCxnSpPr>
            <a:cxnSpLocks/>
          </p:cNvCxnSpPr>
          <p:nvPr/>
        </p:nvCxnSpPr>
        <p:spPr>
          <a:xfrm>
            <a:off x="2035414" y="2510799"/>
            <a:ext cx="0" cy="834917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AA44C09-B1F7-76B7-EB08-796E2E69FBA9}"/>
              </a:ext>
            </a:extLst>
          </p:cNvPr>
          <p:cNvCxnSpPr>
            <a:cxnSpLocks/>
          </p:cNvCxnSpPr>
          <p:nvPr/>
        </p:nvCxnSpPr>
        <p:spPr>
          <a:xfrm>
            <a:off x="3141260" y="2537786"/>
            <a:ext cx="0" cy="834917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857D2EA-E57B-381A-072E-F52ECA74283A}"/>
              </a:ext>
            </a:extLst>
          </p:cNvPr>
          <p:cNvCxnSpPr>
            <a:cxnSpLocks/>
          </p:cNvCxnSpPr>
          <p:nvPr/>
        </p:nvCxnSpPr>
        <p:spPr>
          <a:xfrm>
            <a:off x="7546072" y="2510798"/>
            <a:ext cx="0" cy="834917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754962F-E669-611A-FD0F-A97E8CB95392}"/>
              </a:ext>
            </a:extLst>
          </p:cNvPr>
          <p:cNvCxnSpPr>
            <a:cxnSpLocks/>
          </p:cNvCxnSpPr>
          <p:nvPr/>
        </p:nvCxnSpPr>
        <p:spPr>
          <a:xfrm>
            <a:off x="8891517" y="2537785"/>
            <a:ext cx="0" cy="834917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80F2170-E0D3-935B-E2C4-30661C445BD7}"/>
              </a:ext>
            </a:extLst>
          </p:cNvPr>
          <p:cNvSpPr txBox="1"/>
          <p:nvPr/>
        </p:nvSpPr>
        <p:spPr>
          <a:xfrm>
            <a:off x="4817281" y="3630824"/>
            <a:ext cx="1555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Aptos" panose="020B0004020202020204" pitchFamily="34" charset="0"/>
              </a:rPr>
              <a:t>Schedule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4D748A7F-72FA-3FCD-72D6-D6C023B11868}"/>
              </a:ext>
            </a:extLst>
          </p:cNvPr>
          <p:cNvGraphicFramePr>
            <a:graphicFrameLocks noGrp="1"/>
          </p:cNvGraphicFramePr>
          <p:nvPr/>
        </p:nvGraphicFramePr>
        <p:xfrm>
          <a:off x="1803021" y="4048717"/>
          <a:ext cx="7933138" cy="40174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sx="3000" sy="3000" algn="ctr" rotWithShape="0">
                    <a:srgbClr val="00B0F0">
                      <a:alpha val="43000"/>
                    </a:srgbClr>
                  </a:outerShdw>
                </a:effectLst>
                <a:tableStyleId>{5C22544A-7EE6-4342-B048-85BDC9FD1C3A}</a:tableStyleId>
              </a:tblPr>
              <a:tblGrid>
                <a:gridCol w="1136553">
                  <a:extLst>
                    <a:ext uri="{9D8B030D-6E8A-4147-A177-3AD203B41FA5}">
                      <a16:colId xmlns:a16="http://schemas.microsoft.com/office/drawing/2014/main" val="4184997606"/>
                    </a:ext>
                  </a:extLst>
                </a:gridCol>
                <a:gridCol w="1473958">
                  <a:extLst>
                    <a:ext uri="{9D8B030D-6E8A-4147-A177-3AD203B41FA5}">
                      <a16:colId xmlns:a16="http://schemas.microsoft.com/office/drawing/2014/main" val="977381707"/>
                    </a:ext>
                  </a:extLst>
                </a:gridCol>
                <a:gridCol w="1973620">
                  <a:extLst>
                    <a:ext uri="{9D8B030D-6E8A-4147-A177-3AD203B41FA5}">
                      <a16:colId xmlns:a16="http://schemas.microsoft.com/office/drawing/2014/main" val="967966380"/>
                    </a:ext>
                  </a:extLst>
                </a:gridCol>
                <a:gridCol w="1984231">
                  <a:extLst>
                    <a:ext uri="{9D8B030D-6E8A-4147-A177-3AD203B41FA5}">
                      <a16:colId xmlns:a16="http://schemas.microsoft.com/office/drawing/2014/main" val="3184007705"/>
                    </a:ext>
                  </a:extLst>
                </a:gridCol>
                <a:gridCol w="1364776">
                  <a:extLst>
                    <a:ext uri="{9D8B030D-6E8A-4147-A177-3AD203B41FA5}">
                      <a16:colId xmlns:a16="http://schemas.microsoft.com/office/drawing/2014/main" val="1187750764"/>
                    </a:ext>
                  </a:extLst>
                </a:gridCol>
              </a:tblGrid>
              <a:tr h="401743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n>
                            <a:noFill/>
                          </a:ln>
                          <a:solidFill>
                            <a:srgbClr val="0070C0"/>
                          </a:solidFill>
                        </a:rPr>
                        <a:t>Initiating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n>
                            <a:noFill/>
                          </a:ln>
                          <a:solidFill>
                            <a:srgbClr val="0070C0"/>
                          </a:solidFill>
                        </a:rPr>
                        <a:t>Planning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n>
                            <a:noFill/>
                          </a:ln>
                          <a:solidFill>
                            <a:srgbClr val="0070C0"/>
                          </a:solidFill>
                        </a:rPr>
                        <a:t>Execution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n>
                            <a:noFill/>
                          </a:ln>
                          <a:solidFill>
                            <a:srgbClr val="0070C0"/>
                          </a:solidFill>
                        </a:rPr>
                        <a:t>Monitor &amp; </a:t>
                      </a:r>
                      <a:r>
                        <a:rPr lang="en-US" sz="1800" b="1" i="0" u="none" strike="noStrike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Calibri"/>
                        </a:rPr>
                        <a:t>Control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n>
                            <a:noFill/>
                          </a:ln>
                          <a:solidFill>
                            <a:srgbClr val="0070C0"/>
                          </a:solidFill>
                        </a:rPr>
                        <a:t>Closeout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996013"/>
                  </a:ext>
                </a:extLst>
              </a:tr>
            </a:tbl>
          </a:graphicData>
        </a:graphic>
      </p:graphicFrame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1871A73-5779-E7F0-95A3-308299A77D00}"/>
              </a:ext>
            </a:extLst>
          </p:cNvPr>
          <p:cNvSpPr/>
          <p:nvPr/>
        </p:nvSpPr>
        <p:spPr>
          <a:xfrm>
            <a:off x="2744717" y="4782170"/>
            <a:ext cx="1649484" cy="19493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A008DF3-BD0A-2FE4-80D3-A8E39C244BE9}"/>
              </a:ext>
            </a:extLst>
          </p:cNvPr>
          <p:cNvSpPr/>
          <p:nvPr/>
        </p:nvSpPr>
        <p:spPr>
          <a:xfrm>
            <a:off x="4394201" y="5008132"/>
            <a:ext cx="1978925" cy="194933"/>
          </a:xfrm>
          <a:prstGeom prst="roundRect">
            <a:avLst/>
          </a:prstGeom>
          <a:solidFill>
            <a:srgbClr val="0DD12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94D2FDD1-FEFA-A5FC-110B-F270333A8D1A}"/>
              </a:ext>
            </a:extLst>
          </p:cNvPr>
          <p:cNvSpPr/>
          <p:nvPr/>
        </p:nvSpPr>
        <p:spPr>
          <a:xfrm>
            <a:off x="6373126" y="5201100"/>
            <a:ext cx="1978925" cy="19493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AF23EA9-316B-D901-2398-1688AA4C90A0}"/>
              </a:ext>
            </a:extLst>
          </p:cNvPr>
          <p:cNvSpPr/>
          <p:nvPr/>
        </p:nvSpPr>
        <p:spPr>
          <a:xfrm>
            <a:off x="8352051" y="5474626"/>
            <a:ext cx="1403445" cy="194933"/>
          </a:xfrm>
          <a:prstGeom prst="roundRect">
            <a:avLst/>
          </a:prstGeom>
          <a:solidFill>
            <a:srgbClr val="A729A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1AE6C8F-ED87-DDB3-6656-66D4D68B5F6D}"/>
              </a:ext>
            </a:extLst>
          </p:cNvPr>
          <p:cNvSpPr/>
          <p:nvPr/>
        </p:nvSpPr>
        <p:spPr>
          <a:xfrm>
            <a:off x="1803021" y="4556208"/>
            <a:ext cx="941696" cy="19493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" name="TextBox 2">
            <a:extLst>
              <a:ext uri="{FF2B5EF4-FFF2-40B4-BE49-F238E27FC236}">
                <a16:creationId xmlns:a16="http://schemas.microsoft.com/office/drawing/2014/main" id="{0387A0B8-6602-2480-7B7E-BFB739F73041}"/>
              </a:ext>
            </a:extLst>
          </p:cNvPr>
          <p:cNvSpPr txBox="1"/>
          <p:nvPr/>
        </p:nvSpPr>
        <p:spPr>
          <a:xfrm>
            <a:off x="3769965" y="2624611"/>
            <a:ext cx="3650476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Aptos" panose="020B0004020202020204" pitchFamily="34" charset="0"/>
              </a:rPr>
              <a:t>Feedback Loops</a:t>
            </a:r>
          </a:p>
          <a:p>
            <a:pPr algn="ctr"/>
            <a:r>
              <a:rPr lang="en-US" sz="1600" i="1" dirty="0">
                <a:solidFill>
                  <a:srgbClr val="0070C0"/>
                </a:solidFill>
                <a:latin typeface="Aptos" panose="020B0004020202020204" pitchFamily="34" charset="0"/>
              </a:rPr>
              <a:t>Bilateral Transfer of Information</a:t>
            </a:r>
          </a:p>
        </p:txBody>
      </p:sp>
      <p:pic>
        <p:nvPicPr>
          <p:cNvPr id="7" name="Graphic 6" descr="Gold bars with solid fill">
            <a:extLst>
              <a:ext uri="{FF2B5EF4-FFF2-40B4-BE49-F238E27FC236}">
                <a16:creationId xmlns:a16="http://schemas.microsoft.com/office/drawing/2014/main" id="{57533594-E2F8-4D67-7A18-C6471229B4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3" y="1695363"/>
            <a:ext cx="914400" cy="914400"/>
          </a:xfrm>
          <a:prstGeom prst="rect">
            <a:avLst/>
          </a:prstGeom>
        </p:spPr>
      </p:pic>
      <p:pic>
        <p:nvPicPr>
          <p:cNvPr id="11" name="Graphic 10" descr="Building with solid fill">
            <a:extLst>
              <a:ext uri="{FF2B5EF4-FFF2-40B4-BE49-F238E27FC236}">
                <a16:creationId xmlns:a16="http://schemas.microsoft.com/office/drawing/2014/main" id="{8617139A-E70E-8950-4D35-033488E7C1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25907" y="1325665"/>
            <a:ext cx="914400" cy="914400"/>
          </a:xfrm>
          <a:prstGeom prst="rect">
            <a:avLst/>
          </a:prstGeom>
        </p:spPr>
      </p:pic>
      <p:pic>
        <p:nvPicPr>
          <p:cNvPr id="17" name="Graphic 16" descr="Cabin with solid fill">
            <a:extLst>
              <a:ext uri="{FF2B5EF4-FFF2-40B4-BE49-F238E27FC236}">
                <a16:creationId xmlns:a16="http://schemas.microsoft.com/office/drawing/2014/main" id="{DC08995C-BE7D-96D4-24D7-7C14F7D674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0755" y="2214113"/>
            <a:ext cx="914400" cy="914400"/>
          </a:xfrm>
          <a:prstGeom prst="rect">
            <a:avLst/>
          </a:prstGeom>
        </p:spPr>
      </p:pic>
      <p:pic>
        <p:nvPicPr>
          <p:cNvPr id="22" name="Graphic 21" descr="Court with solid fill">
            <a:extLst>
              <a:ext uri="{FF2B5EF4-FFF2-40B4-BE49-F238E27FC236}">
                <a16:creationId xmlns:a16="http://schemas.microsoft.com/office/drawing/2014/main" id="{074E0893-2130-1E4F-FED5-466B36E041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12820" y="1798438"/>
            <a:ext cx="914400" cy="914400"/>
          </a:xfrm>
          <a:prstGeom prst="rect">
            <a:avLst/>
          </a:prstGeom>
        </p:spPr>
      </p:pic>
      <p:pic>
        <p:nvPicPr>
          <p:cNvPr id="24" name="Graphic 23" descr="Factory with solid fill">
            <a:extLst>
              <a:ext uri="{FF2B5EF4-FFF2-40B4-BE49-F238E27FC236}">
                <a16:creationId xmlns:a16="http://schemas.microsoft.com/office/drawing/2014/main" id="{107C27E5-ED5F-0F39-9FE7-11ECDCEDEF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51060" y="1596398"/>
            <a:ext cx="914400" cy="914400"/>
          </a:xfrm>
          <a:prstGeom prst="rect">
            <a:avLst/>
          </a:prstGeom>
        </p:spPr>
      </p:pic>
      <p:pic>
        <p:nvPicPr>
          <p:cNvPr id="26" name="Graphic 25" descr="Forest scene with solid fill">
            <a:extLst>
              <a:ext uri="{FF2B5EF4-FFF2-40B4-BE49-F238E27FC236}">
                <a16:creationId xmlns:a16="http://schemas.microsoft.com/office/drawing/2014/main" id="{DE0E26D2-EB25-0E44-DD79-0BC1E88884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4829" y="2299563"/>
            <a:ext cx="914400" cy="914400"/>
          </a:xfrm>
          <a:prstGeom prst="rect">
            <a:avLst/>
          </a:prstGeom>
        </p:spPr>
      </p:pic>
      <p:pic>
        <p:nvPicPr>
          <p:cNvPr id="39" name="Graphic 38" descr="Raw Materials with solid fill">
            <a:extLst>
              <a:ext uri="{FF2B5EF4-FFF2-40B4-BE49-F238E27FC236}">
                <a16:creationId xmlns:a16="http://schemas.microsoft.com/office/drawing/2014/main" id="{6070622C-0984-4577-B380-EE8F5CE1A2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3802" y="2101232"/>
            <a:ext cx="914400" cy="9144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CD189F67-1F04-8616-C487-67D960B7FBE4}"/>
              </a:ext>
            </a:extLst>
          </p:cNvPr>
          <p:cNvSpPr txBox="1"/>
          <p:nvPr/>
        </p:nvSpPr>
        <p:spPr>
          <a:xfrm>
            <a:off x="386208" y="3120697"/>
            <a:ext cx="1109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70C0"/>
                </a:solidFill>
                <a:latin typeface="Aptos" panose="020B0004020202020204" pitchFamily="34" charset="0"/>
              </a:rPr>
              <a:t>Start</a:t>
            </a:r>
          </a:p>
          <a:p>
            <a:pPr algn="ctr"/>
            <a:r>
              <a:rPr lang="en-US" sz="1200" i="1">
                <a:solidFill>
                  <a:srgbClr val="0070C0"/>
                </a:solidFill>
                <a:latin typeface="Aptos" panose="020B0004020202020204" pitchFamily="34" charset="0"/>
              </a:rPr>
              <a:t>Raw Materials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D29BDB2-CE40-22D4-8FF9-E9E2C188853F}"/>
              </a:ext>
            </a:extLst>
          </p:cNvPr>
          <p:cNvSpPr txBox="1"/>
          <p:nvPr/>
        </p:nvSpPr>
        <p:spPr>
          <a:xfrm>
            <a:off x="10252453" y="3172647"/>
            <a:ext cx="15533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70C0"/>
                </a:solidFill>
                <a:latin typeface="Aptos" panose="020B0004020202020204" pitchFamily="34" charset="0"/>
              </a:rPr>
              <a:t>Finish</a:t>
            </a:r>
            <a:r>
              <a:rPr lang="en-US" sz="2000" b="1" i="1">
                <a:solidFill>
                  <a:srgbClr val="0070C0"/>
                </a:solidFill>
                <a:latin typeface="Aptos" panose="020B0004020202020204" pitchFamily="34" charset="0"/>
              </a:rPr>
              <a:t>/FPU</a:t>
            </a:r>
          </a:p>
        </p:txBody>
      </p:sp>
    </p:spTree>
    <p:extLst>
      <p:ext uri="{BB962C8B-B14F-4D97-AF65-F5344CB8AC3E}">
        <p14:creationId xmlns:p14="http://schemas.microsoft.com/office/powerpoint/2010/main" val="2660845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FBBF1-84FB-3253-DC1B-6336DAFCF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 descr="Labor with solid fill">
            <a:extLst>
              <a:ext uri="{FF2B5EF4-FFF2-40B4-BE49-F238E27FC236}">
                <a16:creationId xmlns:a16="http://schemas.microsoft.com/office/drawing/2014/main" id="{B083A9BE-9880-1F17-CA7C-EC4F7E17A8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4879" y="1289493"/>
            <a:ext cx="914400" cy="914400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25CFC45-94FD-AF66-2C5A-C1924D1284FF}"/>
              </a:ext>
            </a:extLst>
          </p:cNvPr>
          <p:cNvCxnSpPr>
            <a:cxnSpLocks/>
          </p:cNvCxnSpPr>
          <p:nvPr/>
        </p:nvCxnSpPr>
        <p:spPr>
          <a:xfrm>
            <a:off x="5595204" y="2401844"/>
            <a:ext cx="0" cy="110680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672692E-0FC0-4D46-25AD-83847498D093}"/>
              </a:ext>
            </a:extLst>
          </p:cNvPr>
          <p:cNvSpPr/>
          <p:nvPr/>
        </p:nvSpPr>
        <p:spPr>
          <a:xfrm>
            <a:off x="1495948" y="3646397"/>
            <a:ext cx="8693620" cy="2101755"/>
          </a:xfrm>
          <a:prstGeom prst="roundRect">
            <a:avLst/>
          </a:prstGeom>
          <a:noFill/>
          <a:ln w="31750"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5321F-7567-0D74-D36D-4B39DE0AE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Schedule?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10DE0653-2AEB-C041-BDEC-3901657AB70C}"/>
              </a:ext>
            </a:extLst>
          </p:cNvPr>
          <p:cNvSpPr/>
          <p:nvPr/>
        </p:nvSpPr>
        <p:spPr>
          <a:xfrm>
            <a:off x="1803021" y="1542197"/>
            <a:ext cx="8268268" cy="99558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latin typeface="Aptos" panose="020B0004020202020204" pitchFamily="34" charset="0"/>
              </a:rPr>
              <a:t>Physical Work Being Performed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180FCA6-E004-3B54-6DA6-6638F09AB652}"/>
              </a:ext>
            </a:extLst>
          </p:cNvPr>
          <p:cNvCxnSpPr>
            <a:cxnSpLocks/>
          </p:cNvCxnSpPr>
          <p:nvPr/>
        </p:nvCxnSpPr>
        <p:spPr>
          <a:xfrm>
            <a:off x="2035414" y="2510799"/>
            <a:ext cx="0" cy="834917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CB810F0-DB65-91CE-5577-5BE03B071D14}"/>
              </a:ext>
            </a:extLst>
          </p:cNvPr>
          <p:cNvCxnSpPr>
            <a:cxnSpLocks/>
          </p:cNvCxnSpPr>
          <p:nvPr/>
        </p:nvCxnSpPr>
        <p:spPr>
          <a:xfrm>
            <a:off x="3141260" y="2537786"/>
            <a:ext cx="0" cy="834917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CD822BD-8628-2015-E0BA-06F96EE9C4E9}"/>
              </a:ext>
            </a:extLst>
          </p:cNvPr>
          <p:cNvCxnSpPr>
            <a:cxnSpLocks/>
          </p:cNvCxnSpPr>
          <p:nvPr/>
        </p:nvCxnSpPr>
        <p:spPr>
          <a:xfrm>
            <a:off x="7546072" y="2510798"/>
            <a:ext cx="0" cy="834917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D13068A-451F-C17C-97A8-F8D0423F62DA}"/>
              </a:ext>
            </a:extLst>
          </p:cNvPr>
          <p:cNvCxnSpPr>
            <a:cxnSpLocks/>
          </p:cNvCxnSpPr>
          <p:nvPr/>
        </p:nvCxnSpPr>
        <p:spPr>
          <a:xfrm>
            <a:off x="8891517" y="2537785"/>
            <a:ext cx="0" cy="834917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CE64923-A74E-0849-5FF0-E90395F279F7}"/>
              </a:ext>
            </a:extLst>
          </p:cNvPr>
          <p:cNvSpPr txBox="1"/>
          <p:nvPr/>
        </p:nvSpPr>
        <p:spPr>
          <a:xfrm>
            <a:off x="4817281" y="3630824"/>
            <a:ext cx="1555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Aptos" panose="020B0004020202020204" pitchFamily="34" charset="0"/>
              </a:rPr>
              <a:t>Schedule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023EAAEC-6551-ECE3-7A98-04E601DD654F}"/>
              </a:ext>
            </a:extLst>
          </p:cNvPr>
          <p:cNvGraphicFramePr>
            <a:graphicFrameLocks noGrp="1"/>
          </p:cNvGraphicFramePr>
          <p:nvPr/>
        </p:nvGraphicFramePr>
        <p:xfrm>
          <a:off x="1803021" y="4048717"/>
          <a:ext cx="7933138" cy="40174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sx="3000" sy="3000" algn="ctr" rotWithShape="0">
                    <a:srgbClr val="00B0F0">
                      <a:alpha val="43000"/>
                    </a:srgbClr>
                  </a:outerShdw>
                </a:effectLst>
                <a:tableStyleId>{5C22544A-7EE6-4342-B048-85BDC9FD1C3A}</a:tableStyleId>
              </a:tblPr>
              <a:tblGrid>
                <a:gridCol w="1136553">
                  <a:extLst>
                    <a:ext uri="{9D8B030D-6E8A-4147-A177-3AD203B41FA5}">
                      <a16:colId xmlns:a16="http://schemas.microsoft.com/office/drawing/2014/main" val="4184997606"/>
                    </a:ext>
                  </a:extLst>
                </a:gridCol>
                <a:gridCol w="1473958">
                  <a:extLst>
                    <a:ext uri="{9D8B030D-6E8A-4147-A177-3AD203B41FA5}">
                      <a16:colId xmlns:a16="http://schemas.microsoft.com/office/drawing/2014/main" val="977381707"/>
                    </a:ext>
                  </a:extLst>
                </a:gridCol>
                <a:gridCol w="1973620">
                  <a:extLst>
                    <a:ext uri="{9D8B030D-6E8A-4147-A177-3AD203B41FA5}">
                      <a16:colId xmlns:a16="http://schemas.microsoft.com/office/drawing/2014/main" val="967966380"/>
                    </a:ext>
                  </a:extLst>
                </a:gridCol>
                <a:gridCol w="1984231">
                  <a:extLst>
                    <a:ext uri="{9D8B030D-6E8A-4147-A177-3AD203B41FA5}">
                      <a16:colId xmlns:a16="http://schemas.microsoft.com/office/drawing/2014/main" val="3184007705"/>
                    </a:ext>
                  </a:extLst>
                </a:gridCol>
                <a:gridCol w="1364776">
                  <a:extLst>
                    <a:ext uri="{9D8B030D-6E8A-4147-A177-3AD203B41FA5}">
                      <a16:colId xmlns:a16="http://schemas.microsoft.com/office/drawing/2014/main" val="1187750764"/>
                    </a:ext>
                  </a:extLst>
                </a:gridCol>
              </a:tblGrid>
              <a:tr h="401743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n>
                            <a:noFill/>
                          </a:ln>
                          <a:solidFill>
                            <a:srgbClr val="0070C0"/>
                          </a:solidFill>
                        </a:rPr>
                        <a:t>Initiating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n>
                            <a:noFill/>
                          </a:ln>
                          <a:solidFill>
                            <a:srgbClr val="0070C0"/>
                          </a:solidFill>
                        </a:rPr>
                        <a:t>Planning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n>
                            <a:noFill/>
                          </a:ln>
                          <a:solidFill>
                            <a:srgbClr val="0070C0"/>
                          </a:solidFill>
                        </a:rPr>
                        <a:t>Execution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Calibri"/>
                        </a:rPr>
                        <a:t>Monitor &amp; Control </a:t>
                      </a:r>
                      <a:endParaRPr lang="en-US" sz="1800" b="1" i="0" u="none" strike="noStrike" noProof="0">
                        <a:ln>
                          <a:noFill/>
                        </a:ln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n>
                            <a:noFill/>
                          </a:ln>
                          <a:solidFill>
                            <a:srgbClr val="0070C0"/>
                          </a:solidFill>
                        </a:rPr>
                        <a:t>Closeout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996013"/>
                  </a:ext>
                </a:extLst>
              </a:tr>
            </a:tbl>
          </a:graphicData>
        </a:graphic>
      </p:graphicFrame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DC2D10D-DED5-C630-F99E-5AA7882EA9DF}"/>
              </a:ext>
            </a:extLst>
          </p:cNvPr>
          <p:cNvSpPr/>
          <p:nvPr/>
        </p:nvSpPr>
        <p:spPr>
          <a:xfrm>
            <a:off x="2744717" y="4782170"/>
            <a:ext cx="1649484" cy="19493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8F13DE0-CC9B-1796-FD04-8DE13187B10E}"/>
              </a:ext>
            </a:extLst>
          </p:cNvPr>
          <p:cNvSpPr/>
          <p:nvPr/>
        </p:nvSpPr>
        <p:spPr>
          <a:xfrm>
            <a:off x="4394201" y="5008132"/>
            <a:ext cx="1978925" cy="194933"/>
          </a:xfrm>
          <a:prstGeom prst="roundRect">
            <a:avLst/>
          </a:prstGeom>
          <a:solidFill>
            <a:srgbClr val="0DD12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79A09BCA-3009-B81E-4968-8ABAE47D915D}"/>
              </a:ext>
            </a:extLst>
          </p:cNvPr>
          <p:cNvSpPr/>
          <p:nvPr/>
        </p:nvSpPr>
        <p:spPr>
          <a:xfrm>
            <a:off x="6373126" y="5201100"/>
            <a:ext cx="1978925" cy="19493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840FCB37-B415-EE89-A268-FDC67625B5EF}"/>
              </a:ext>
            </a:extLst>
          </p:cNvPr>
          <p:cNvSpPr/>
          <p:nvPr/>
        </p:nvSpPr>
        <p:spPr>
          <a:xfrm>
            <a:off x="8352051" y="5474626"/>
            <a:ext cx="1403445" cy="194933"/>
          </a:xfrm>
          <a:prstGeom prst="roundRect">
            <a:avLst/>
          </a:prstGeom>
          <a:solidFill>
            <a:srgbClr val="A729A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1F87481-8704-E6E1-1A20-CBB8BAE196F4}"/>
              </a:ext>
            </a:extLst>
          </p:cNvPr>
          <p:cNvSpPr/>
          <p:nvPr/>
        </p:nvSpPr>
        <p:spPr>
          <a:xfrm>
            <a:off x="1803021" y="4556208"/>
            <a:ext cx="941696" cy="19493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" name="TextBox 2">
            <a:extLst>
              <a:ext uri="{FF2B5EF4-FFF2-40B4-BE49-F238E27FC236}">
                <a16:creationId xmlns:a16="http://schemas.microsoft.com/office/drawing/2014/main" id="{F8624CED-A8EF-6DF8-5323-17CE04414316}"/>
              </a:ext>
            </a:extLst>
          </p:cNvPr>
          <p:cNvSpPr txBox="1"/>
          <p:nvPr/>
        </p:nvSpPr>
        <p:spPr>
          <a:xfrm>
            <a:off x="3769965" y="2624611"/>
            <a:ext cx="3650476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70C0"/>
                </a:solidFill>
                <a:latin typeface="Aptos" panose="020B0004020202020204" pitchFamily="34" charset="0"/>
              </a:rPr>
              <a:t>Feedback Loops</a:t>
            </a:r>
          </a:p>
          <a:p>
            <a:pPr algn="ctr"/>
            <a:r>
              <a:rPr lang="en-US" sz="1600" i="1">
                <a:solidFill>
                  <a:srgbClr val="0070C0"/>
                </a:solidFill>
                <a:latin typeface="Aptos" panose="020B0004020202020204" pitchFamily="34" charset="0"/>
              </a:rPr>
              <a:t>Bilateral Transfer of Information</a:t>
            </a:r>
          </a:p>
        </p:txBody>
      </p:sp>
      <p:pic>
        <p:nvPicPr>
          <p:cNvPr id="7" name="Graphic 6" descr="Gold bars with solid fill">
            <a:extLst>
              <a:ext uri="{FF2B5EF4-FFF2-40B4-BE49-F238E27FC236}">
                <a16:creationId xmlns:a16="http://schemas.microsoft.com/office/drawing/2014/main" id="{877116C1-2FFC-9C26-18AF-555147D509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3" y="1695363"/>
            <a:ext cx="914400" cy="914400"/>
          </a:xfrm>
          <a:prstGeom prst="rect">
            <a:avLst/>
          </a:prstGeom>
        </p:spPr>
      </p:pic>
      <p:pic>
        <p:nvPicPr>
          <p:cNvPr id="11" name="Graphic 10" descr="Building with solid fill">
            <a:extLst>
              <a:ext uri="{FF2B5EF4-FFF2-40B4-BE49-F238E27FC236}">
                <a16:creationId xmlns:a16="http://schemas.microsoft.com/office/drawing/2014/main" id="{72BF2B05-48A8-B563-859C-3390CEBCFF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25907" y="1325665"/>
            <a:ext cx="914400" cy="914400"/>
          </a:xfrm>
          <a:prstGeom prst="rect">
            <a:avLst/>
          </a:prstGeom>
        </p:spPr>
      </p:pic>
      <p:pic>
        <p:nvPicPr>
          <p:cNvPr id="17" name="Graphic 16" descr="Cabin with solid fill">
            <a:extLst>
              <a:ext uri="{FF2B5EF4-FFF2-40B4-BE49-F238E27FC236}">
                <a16:creationId xmlns:a16="http://schemas.microsoft.com/office/drawing/2014/main" id="{58B93A23-275F-C209-56EC-EB09838D10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0755" y="2214113"/>
            <a:ext cx="914400" cy="914400"/>
          </a:xfrm>
          <a:prstGeom prst="rect">
            <a:avLst/>
          </a:prstGeom>
        </p:spPr>
      </p:pic>
      <p:pic>
        <p:nvPicPr>
          <p:cNvPr id="22" name="Graphic 21" descr="Court with solid fill">
            <a:extLst>
              <a:ext uri="{FF2B5EF4-FFF2-40B4-BE49-F238E27FC236}">
                <a16:creationId xmlns:a16="http://schemas.microsoft.com/office/drawing/2014/main" id="{26C82D5B-587F-5C01-4E42-C4C7E75028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12820" y="1798438"/>
            <a:ext cx="914400" cy="914400"/>
          </a:xfrm>
          <a:prstGeom prst="rect">
            <a:avLst/>
          </a:prstGeom>
        </p:spPr>
      </p:pic>
      <p:pic>
        <p:nvPicPr>
          <p:cNvPr id="24" name="Graphic 23" descr="Factory with solid fill">
            <a:extLst>
              <a:ext uri="{FF2B5EF4-FFF2-40B4-BE49-F238E27FC236}">
                <a16:creationId xmlns:a16="http://schemas.microsoft.com/office/drawing/2014/main" id="{8BAB96CF-D4EF-E311-AEF3-DE5CEB8689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51060" y="1596398"/>
            <a:ext cx="914400" cy="914400"/>
          </a:xfrm>
          <a:prstGeom prst="rect">
            <a:avLst/>
          </a:prstGeom>
        </p:spPr>
      </p:pic>
      <p:pic>
        <p:nvPicPr>
          <p:cNvPr id="26" name="Graphic 25" descr="Forest scene with solid fill">
            <a:extLst>
              <a:ext uri="{FF2B5EF4-FFF2-40B4-BE49-F238E27FC236}">
                <a16:creationId xmlns:a16="http://schemas.microsoft.com/office/drawing/2014/main" id="{A783808C-A523-4062-3752-7DAC529943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4829" y="2299563"/>
            <a:ext cx="914400" cy="914400"/>
          </a:xfrm>
          <a:prstGeom prst="rect">
            <a:avLst/>
          </a:prstGeom>
        </p:spPr>
      </p:pic>
      <p:pic>
        <p:nvPicPr>
          <p:cNvPr id="39" name="Graphic 38" descr="Raw Materials with solid fill">
            <a:extLst>
              <a:ext uri="{FF2B5EF4-FFF2-40B4-BE49-F238E27FC236}">
                <a16:creationId xmlns:a16="http://schemas.microsoft.com/office/drawing/2014/main" id="{8A850A90-7D17-E799-F6D6-ACEEE5BA3B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3802" y="2101232"/>
            <a:ext cx="914400" cy="9144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802E1AC3-6680-5F48-E776-9EF9C9E927BB}"/>
              </a:ext>
            </a:extLst>
          </p:cNvPr>
          <p:cNvSpPr txBox="1"/>
          <p:nvPr/>
        </p:nvSpPr>
        <p:spPr>
          <a:xfrm>
            <a:off x="386208" y="3120697"/>
            <a:ext cx="1109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70C0"/>
                </a:solidFill>
                <a:latin typeface="Aptos" panose="020B0004020202020204" pitchFamily="34" charset="0"/>
              </a:rPr>
              <a:t>Start</a:t>
            </a:r>
          </a:p>
          <a:p>
            <a:pPr algn="ctr"/>
            <a:r>
              <a:rPr lang="en-US" sz="1200" i="1">
                <a:solidFill>
                  <a:srgbClr val="0070C0"/>
                </a:solidFill>
                <a:latin typeface="Aptos" panose="020B0004020202020204" pitchFamily="34" charset="0"/>
              </a:rPr>
              <a:t>Raw Materials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E7262E1-F4D1-5FAB-A2BA-77B7C97C195C}"/>
              </a:ext>
            </a:extLst>
          </p:cNvPr>
          <p:cNvSpPr txBox="1"/>
          <p:nvPr/>
        </p:nvSpPr>
        <p:spPr>
          <a:xfrm>
            <a:off x="10252453" y="3172647"/>
            <a:ext cx="15533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70C0"/>
                </a:solidFill>
                <a:latin typeface="Aptos" panose="020B0004020202020204" pitchFamily="34" charset="0"/>
              </a:rPr>
              <a:t>Finish</a:t>
            </a:r>
            <a:r>
              <a:rPr lang="en-US" sz="2000" b="1" i="1">
                <a:solidFill>
                  <a:srgbClr val="0070C0"/>
                </a:solidFill>
                <a:latin typeface="Aptos" panose="020B0004020202020204" pitchFamily="34" charset="0"/>
              </a:rPr>
              <a:t>/FPU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5899-89C6-EE53-4AA3-D8D7A2D2471C}"/>
              </a:ext>
            </a:extLst>
          </p:cNvPr>
          <p:cNvSpPr txBox="1"/>
          <p:nvPr/>
        </p:nvSpPr>
        <p:spPr>
          <a:xfrm rot="19054266">
            <a:off x="928358" y="1924546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F2CAE2-21E4-B887-9AFA-C0B5A0155050}"/>
              </a:ext>
            </a:extLst>
          </p:cNvPr>
          <p:cNvSpPr txBox="1"/>
          <p:nvPr/>
        </p:nvSpPr>
        <p:spPr>
          <a:xfrm rot="2260840">
            <a:off x="8428502" y="1638503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D7C75-7DA0-6BA9-F615-57E4E20EF827}"/>
              </a:ext>
            </a:extLst>
          </p:cNvPr>
          <p:cNvSpPr txBox="1"/>
          <p:nvPr/>
        </p:nvSpPr>
        <p:spPr>
          <a:xfrm rot="1949226">
            <a:off x="7497594" y="4206569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6C4805-8E29-7DB3-F12B-011B35604B5F}"/>
              </a:ext>
            </a:extLst>
          </p:cNvPr>
          <p:cNvSpPr txBox="1"/>
          <p:nvPr/>
        </p:nvSpPr>
        <p:spPr>
          <a:xfrm rot="19651720">
            <a:off x="2555726" y="2370883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4D8A211-24B8-80BE-A73D-8EEAF230A8A9}"/>
              </a:ext>
            </a:extLst>
          </p:cNvPr>
          <p:cNvSpPr txBox="1"/>
          <p:nvPr/>
        </p:nvSpPr>
        <p:spPr>
          <a:xfrm rot="3131514">
            <a:off x="6730780" y="2793039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A35AB8F-8F6D-8493-2156-55ACE4B3BCC7}"/>
              </a:ext>
            </a:extLst>
          </p:cNvPr>
          <p:cNvSpPr txBox="1"/>
          <p:nvPr/>
        </p:nvSpPr>
        <p:spPr>
          <a:xfrm rot="19202615">
            <a:off x="3041983" y="4727682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F51605C-8673-21B6-C065-C0CBD20B7198}"/>
              </a:ext>
            </a:extLst>
          </p:cNvPr>
          <p:cNvSpPr txBox="1"/>
          <p:nvPr/>
        </p:nvSpPr>
        <p:spPr>
          <a:xfrm>
            <a:off x="5061320" y="2038530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588E29F-5232-9762-ADED-757DD76B0DED}"/>
              </a:ext>
            </a:extLst>
          </p:cNvPr>
          <p:cNvSpPr txBox="1"/>
          <p:nvPr/>
        </p:nvSpPr>
        <p:spPr>
          <a:xfrm>
            <a:off x="112734" y="4092489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3D947DE-BC69-7636-3CE6-D9D79B47E917}"/>
              </a:ext>
            </a:extLst>
          </p:cNvPr>
          <p:cNvSpPr txBox="1"/>
          <p:nvPr/>
        </p:nvSpPr>
        <p:spPr>
          <a:xfrm rot="20220563">
            <a:off x="10716219" y="1037157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887F892-A243-3480-EEFE-2D34B213A367}"/>
              </a:ext>
            </a:extLst>
          </p:cNvPr>
          <p:cNvSpPr txBox="1"/>
          <p:nvPr/>
        </p:nvSpPr>
        <p:spPr>
          <a:xfrm rot="949612">
            <a:off x="9757494" y="5370619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29590C7-C7BC-5525-7BAC-32F4170701C5}"/>
              </a:ext>
            </a:extLst>
          </p:cNvPr>
          <p:cNvSpPr txBox="1"/>
          <p:nvPr/>
        </p:nvSpPr>
        <p:spPr>
          <a:xfrm rot="20665961">
            <a:off x="1428937" y="4728990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F2B270F-D76B-7CA1-7358-31666A34265D}"/>
              </a:ext>
            </a:extLst>
          </p:cNvPr>
          <p:cNvSpPr txBox="1"/>
          <p:nvPr/>
        </p:nvSpPr>
        <p:spPr>
          <a:xfrm rot="1106893">
            <a:off x="5438534" y="4428835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5A55091-F0E0-DFB2-1971-F1CF2CDD2C85}"/>
              </a:ext>
            </a:extLst>
          </p:cNvPr>
          <p:cNvSpPr txBox="1"/>
          <p:nvPr/>
        </p:nvSpPr>
        <p:spPr>
          <a:xfrm>
            <a:off x="327765" y="5442030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EA3A936-3C39-34CD-FBB9-FA3FB1710B06}"/>
              </a:ext>
            </a:extLst>
          </p:cNvPr>
          <p:cNvSpPr txBox="1"/>
          <p:nvPr/>
        </p:nvSpPr>
        <p:spPr>
          <a:xfrm rot="958997">
            <a:off x="10339982" y="4110957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</p:spTree>
    <p:extLst>
      <p:ext uri="{BB962C8B-B14F-4D97-AF65-F5344CB8AC3E}">
        <p14:creationId xmlns:p14="http://schemas.microsoft.com/office/powerpoint/2010/main" val="4084849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09EBB-78F5-1FDB-2F9F-A21A5AB32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 descr="Labor with solid fill">
            <a:extLst>
              <a:ext uri="{FF2B5EF4-FFF2-40B4-BE49-F238E27FC236}">
                <a16:creationId xmlns:a16="http://schemas.microsoft.com/office/drawing/2014/main" id="{0AAC07A7-DF74-1910-8D77-6E307C4977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4879" y="1289493"/>
            <a:ext cx="914400" cy="914400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0C93220-C37C-3D62-8C40-107432FF8D3D}"/>
              </a:ext>
            </a:extLst>
          </p:cNvPr>
          <p:cNvCxnSpPr>
            <a:cxnSpLocks/>
          </p:cNvCxnSpPr>
          <p:nvPr/>
        </p:nvCxnSpPr>
        <p:spPr>
          <a:xfrm>
            <a:off x="5595204" y="2401844"/>
            <a:ext cx="0" cy="110680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185005C-D7E9-B423-FCB6-0ABEDB3D0915}"/>
              </a:ext>
            </a:extLst>
          </p:cNvPr>
          <p:cNvSpPr/>
          <p:nvPr/>
        </p:nvSpPr>
        <p:spPr>
          <a:xfrm>
            <a:off x="1495948" y="3646397"/>
            <a:ext cx="8693620" cy="2101755"/>
          </a:xfrm>
          <a:prstGeom prst="roundRect">
            <a:avLst/>
          </a:prstGeom>
          <a:noFill/>
          <a:ln w="31750"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60AD64-3FF7-FA0F-38E1-ED2C6266C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Schedule?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8662B30-DECB-5D59-1503-E90BBDBEB5C7}"/>
              </a:ext>
            </a:extLst>
          </p:cNvPr>
          <p:cNvSpPr/>
          <p:nvPr/>
        </p:nvSpPr>
        <p:spPr>
          <a:xfrm>
            <a:off x="1803021" y="1542197"/>
            <a:ext cx="8268268" cy="99558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latin typeface="Aptos" panose="020B0004020202020204" pitchFamily="34" charset="0"/>
              </a:rPr>
              <a:t>Physical Work Being Performed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84CE655-1298-18B4-DD14-032BCBD49C86}"/>
              </a:ext>
            </a:extLst>
          </p:cNvPr>
          <p:cNvCxnSpPr>
            <a:cxnSpLocks/>
          </p:cNvCxnSpPr>
          <p:nvPr/>
        </p:nvCxnSpPr>
        <p:spPr>
          <a:xfrm>
            <a:off x="2035414" y="2510799"/>
            <a:ext cx="0" cy="834917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FB8BB8E-6C76-F73A-C64F-94E8B802F3A8}"/>
              </a:ext>
            </a:extLst>
          </p:cNvPr>
          <p:cNvCxnSpPr>
            <a:cxnSpLocks/>
          </p:cNvCxnSpPr>
          <p:nvPr/>
        </p:nvCxnSpPr>
        <p:spPr>
          <a:xfrm>
            <a:off x="3141260" y="2537786"/>
            <a:ext cx="0" cy="834917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4EF19B1-6E5D-434F-DC87-9DEF1600C85E}"/>
              </a:ext>
            </a:extLst>
          </p:cNvPr>
          <p:cNvCxnSpPr>
            <a:cxnSpLocks/>
          </p:cNvCxnSpPr>
          <p:nvPr/>
        </p:nvCxnSpPr>
        <p:spPr>
          <a:xfrm>
            <a:off x="7546072" y="2510798"/>
            <a:ext cx="0" cy="834917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703A7EA-3DAB-381F-EBA3-BAF5F2C8FF3A}"/>
              </a:ext>
            </a:extLst>
          </p:cNvPr>
          <p:cNvCxnSpPr>
            <a:cxnSpLocks/>
          </p:cNvCxnSpPr>
          <p:nvPr/>
        </p:nvCxnSpPr>
        <p:spPr>
          <a:xfrm>
            <a:off x="8891517" y="2537785"/>
            <a:ext cx="0" cy="834917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BB87999-DA62-8D8B-29C2-FCD9221043CD}"/>
              </a:ext>
            </a:extLst>
          </p:cNvPr>
          <p:cNvSpPr txBox="1"/>
          <p:nvPr/>
        </p:nvSpPr>
        <p:spPr>
          <a:xfrm>
            <a:off x="4817281" y="3630824"/>
            <a:ext cx="1555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Aptos" panose="020B0004020202020204" pitchFamily="34" charset="0"/>
              </a:rPr>
              <a:t>Schedule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655ECEE-E43B-9496-EEB4-409C0D171A1E}"/>
              </a:ext>
            </a:extLst>
          </p:cNvPr>
          <p:cNvGraphicFramePr>
            <a:graphicFrameLocks noGrp="1"/>
          </p:cNvGraphicFramePr>
          <p:nvPr/>
        </p:nvGraphicFramePr>
        <p:xfrm>
          <a:off x="1803021" y="4048717"/>
          <a:ext cx="7933138" cy="40174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sx="3000" sy="3000" algn="ctr" rotWithShape="0">
                    <a:srgbClr val="00B0F0">
                      <a:alpha val="43000"/>
                    </a:srgbClr>
                  </a:outerShdw>
                </a:effectLst>
                <a:tableStyleId>{5C22544A-7EE6-4342-B048-85BDC9FD1C3A}</a:tableStyleId>
              </a:tblPr>
              <a:tblGrid>
                <a:gridCol w="1136553">
                  <a:extLst>
                    <a:ext uri="{9D8B030D-6E8A-4147-A177-3AD203B41FA5}">
                      <a16:colId xmlns:a16="http://schemas.microsoft.com/office/drawing/2014/main" val="4184997606"/>
                    </a:ext>
                  </a:extLst>
                </a:gridCol>
                <a:gridCol w="1473958">
                  <a:extLst>
                    <a:ext uri="{9D8B030D-6E8A-4147-A177-3AD203B41FA5}">
                      <a16:colId xmlns:a16="http://schemas.microsoft.com/office/drawing/2014/main" val="977381707"/>
                    </a:ext>
                  </a:extLst>
                </a:gridCol>
                <a:gridCol w="1973620">
                  <a:extLst>
                    <a:ext uri="{9D8B030D-6E8A-4147-A177-3AD203B41FA5}">
                      <a16:colId xmlns:a16="http://schemas.microsoft.com/office/drawing/2014/main" val="967966380"/>
                    </a:ext>
                  </a:extLst>
                </a:gridCol>
                <a:gridCol w="1984231">
                  <a:extLst>
                    <a:ext uri="{9D8B030D-6E8A-4147-A177-3AD203B41FA5}">
                      <a16:colId xmlns:a16="http://schemas.microsoft.com/office/drawing/2014/main" val="3184007705"/>
                    </a:ext>
                  </a:extLst>
                </a:gridCol>
                <a:gridCol w="1364776">
                  <a:extLst>
                    <a:ext uri="{9D8B030D-6E8A-4147-A177-3AD203B41FA5}">
                      <a16:colId xmlns:a16="http://schemas.microsoft.com/office/drawing/2014/main" val="1187750764"/>
                    </a:ext>
                  </a:extLst>
                </a:gridCol>
              </a:tblGrid>
              <a:tr h="401743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n>
                            <a:noFill/>
                          </a:ln>
                          <a:solidFill>
                            <a:srgbClr val="0070C0"/>
                          </a:solidFill>
                        </a:rPr>
                        <a:t>Initiating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n>
                            <a:noFill/>
                          </a:ln>
                          <a:solidFill>
                            <a:srgbClr val="0070C0"/>
                          </a:solidFill>
                        </a:rPr>
                        <a:t>Planning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n>
                            <a:noFill/>
                          </a:ln>
                          <a:solidFill>
                            <a:srgbClr val="0070C0"/>
                          </a:solidFill>
                        </a:rPr>
                        <a:t>Execution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Calibri"/>
                        </a:rPr>
                        <a:t>Monitor &amp; Control </a:t>
                      </a:r>
                      <a:endParaRPr lang="en-US" sz="1800" b="1" i="0" u="none" strike="noStrike" noProof="0">
                        <a:ln>
                          <a:noFill/>
                        </a:ln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n>
                            <a:noFill/>
                          </a:ln>
                          <a:solidFill>
                            <a:srgbClr val="0070C0"/>
                          </a:solidFill>
                        </a:rPr>
                        <a:t>Closeout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996013"/>
                  </a:ext>
                </a:extLst>
              </a:tr>
            </a:tbl>
          </a:graphicData>
        </a:graphic>
      </p:graphicFrame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386090D-000B-FA6B-D1C1-D30C8F841B88}"/>
              </a:ext>
            </a:extLst>
          </p:cNvPr>
          <p:cNvSpPr/>
          <p:nvPr/>
        </p:nvSpPr>
        <p:spPr>
          <a:xfrm>
            <a:off x="2744717" y="4782170"/>
            <a:ext cx="1649484" cy="19493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E49B0AE-DF19-CFFD-8C17-7D4060A0E477}"/>
              </a:ext>
            </a:extLst>
          </p:cNvPr>
          <p:cNvSpPr/>
          <p:nvPr/>
        </p:nvSpPr>
        <p:spPr>
          <a:xfrm>
            <a:off x="4394201" y="5008132"/>
            <a:ext cx="1978925" cy="194933"/>
          </a:xfrm>
          <a:prstGeom prst="roundRect">
            <a:avLst/>
          </a:prstGeom>
          <a:solidFill>
            <a:srgbClr val="0DD12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9B32BB2-8757-2727-A5D0-BE2AA00FBD96}"/>
              </a:ext>
            </a:extLst>
          </p:cNvPr>
          <p:cNvSpPr/>
          <p:nvPr/>
        </p:nvSpPr>
        <p:spPr>
          <a:xfrm>
            <a:off x="6373126" y="5201100"/>
            <a:ext cx="1978925" cy="19493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44488BD-4C30-2DF5-D516-B58A900244FD}"/>
              </a:ext>
            </a:extLst>
          </p:cNvPr>
          <p:cNvSpPr/>
          <p:nvPr/>
        </p:nvSpPr>
        <p:spPr>
          <a:xfrm>
            <a:off x="8352051" y="5474626"/>
            <a:ext cx="1403445" cy="194933"/>
          </a:xfrm>
          <a:prstGeom prst="roundRect">
            <a:avLst/>
          </a:prstGeom>
          <a:solidFill>
            <a:srgbClr val="A729A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A29FA1D-2A1E-24E3-CC38-799748FF0468}"/>
              </a:ext>
            </a:extLst>
          </p:cNvPr>
          <p:cNvSpPr/>
          <p:nvPr/>
        </p:nvSpPr>
        <p:spPr>
          <a:xfrm>
            <a:off x="1803021" y="4556208"/>
            <a:ext cx="941696" cy="19493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" name="TextBox 2">
            <a:extLst>
              <a:ext uri="{FF2B5EF4-FFF2-40B4-BE49-F238E27FC236}">
                <a16:creationId xmlns:a16="http://schemas.microsoft.com/office/drawing/2014/main" id="{FB308B73-E272-C24B-4214-9E70CA5E6D37}"/>
              </a:ext>
            </a:extLst>
          </p:cNvPr>
          <p:cNvSpPr txBox="1"/>
          <p:nvPr/>
        </p:nvSpPr>
        <p:spPr>
          <a:xfrm>
            <a:off x="3769965" y="2624611"/>
            <a:ext cx="3650476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70C0"/>
                </a:solidFill>
                <a:latin typeface="Aptos" panose="020B0004020202020204" pitchFamily="34" charset="0"/>
              </a:rPr>
              <a:t>Feedback Loops</a:t>
            </a:r>
          </a:p>
          <a:p>
            <a:pPr algn="ctr"/>
            <a:r>
              <a:rPr lang="en-US" sz="1600" i="1">
                <a:solidFill>
                  <a:srgbClr val="0070C0"/>
                </a:solidFill>
                <a:latin typeface="Aptos" panose="020B0004020202020204" pitchFamily="34" charset="0"/>
              </a:rPr>
              <a:t>Bilateral Transfer of Information</a:t>
            </a:r>
          </a:p>
        </p:txBody>
      </p:sp>
      <p:pic>
        <p:nvPicPr>
          <p:cNvPr id="7" name="Graphic 6" descr="Gold bars with solid fill">
            <a:extLst>
              <a:ext uri="{FF2B5EF4-FFF2-40B4-BE49-F238E27FC236}">
                <a16:creationId xmlns:a16="http://schemas.microsoft.com/office/drawing/2014/main" id="{7ED910D4-55B9-1A1A-0434-AD1D2D1C93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3" y="1695363"/>
            <a:ext cx="914400" cy="914400"/>
          </a:xfrm>
          <a:prstGeom prst="rect">
            <a:avLst/>
          </a:prstGeom>
        </p:spPr>
      </p:pic>
      <p:pic>
        <p:nvPicPr>
          <p:cNvPr id="11" name="Graphic 10" descr="Building with solid fill">
            <a:extLst>
              <a:ext uri="{FF2B5EF4-FFF2-40B4-BE49-F238E27FC236}">
                <a16:creationId xmlns:a16="http://schemas.microsoft.com/office/drawing/2014/main" id="{BDEA73C2-3134-37F9-A7F2-42D8F96237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25907" y="1325665"/>
            <a:ext cx="914400" cy="914400"/>
          </a:xfrm>
          <a:prstGeom prst="rect">
            <a:avLst/>
          </a:prstGeom>
        </p:spPr>
      </p:pic>
      <p:pic>
        <p:nvPicPr>
          <p:cNvPr id="17" name="Graphic 16" descr="Cabin with solid fill">
            <a:extLst>
              <a:ext uri="{FF2B5EF4-FFF2-40B4-BE49-F238E27FC236}">
                <a16:creationId xmlns:a16="http://schemas.microsoft.com/office/drawing/2014/main" id="{A4A23696-86F1-46FD-30C1-80C81F5761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0755" y="2214113"/>
            <a:ext cx="914400" cy="914400"/>
          </a:xfrm>
          <a:prstGeom prst="rect">
            <a:avLst/>
          </a:prstGeom>
        </p:spPr>
      </p:pic>
      <p:pic>
        <p:nvPicPr>
          <p:cNvPr id="22" name="Graphic 21" descr="Court with solid fill">
            <a:extLst>
              <a:ext uri="{FF2B5EF4-FFF2-40B4-BE49-F238E27FC236}">
                <a16:creationId xmlns:a16="http://schemas.microsoft.com/office/drawing/2014/main" id="{681F15B5-C534-FC64-7F0C-487AECAD3F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12820" y="1798438"/>
            <a:ext cx="914400" cy="914400"/>
          </a:xfrm>
          <a:prstGeom prst="rect">
            <a:avLst/>
          </a:prstGeom>
        </p:spPr>
      </p:pic>
      <p:pic>
        <p:nvPicPr>
          <p:cNvPr id="24" name="Graphic 23" descr="Factory with solid fill">
            <a:extLst>
              <a:ext uri="{FF2B5EF4-FFF2-40B4-BE49-F238E27FC236}">
                <a16:creationId xmlns:a16="http://schemas.microsoft.com/office/drawing/2014/main" id="{4FEF5E6A-652C-F05F-36B5-0263D9984E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51060" y="1596398"/>
            <a:ext cx="914400" cy="914400"/>
          </a:xfrm>
          <a:prstGeom prst="rect">
            <a:avLst/>
          </a:prstGeom>
        </p:spPr>
      </p:pic>
      <p:pic>
        <p:nvPicPr>
          <p:cNvPr id="26" name="Graphic 25" descr="Forest scene with solid fill">
            <a:extLst>
              <a:ext uri="{FF2B5EF4-FFF2-40B4-BE49-F238E27FC236}">
                <a16:creationId xmlns:a16="http://schemas.microsoft.com/office/drawing/2014/main" id="{80B8178B-BD6C-EF5C-0F62-89EEB0A5FD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4829" y="2299563"/>
            <a:ext cx="914400" cy="914400"/>
          </a:xfrm>
          <a:prstGeom prst="rect">
            <a:avLst/>
          </a:prstGeom>
        </p:spPr>
      </p:pic>
      <p:pic>
        <p:nvPicPr>
          <p:cNvPr id="39" name="Graphic 38" descr="Raw Materials with solid fill">
            <a:extLst>
              <a:ext uri="{FF2B5EF4-FFF2-40B4-BE49-F238E27FC236}">
                <a16:creationId xmlns:a16="http://schemas.microsoft.com/office/drawing/2014/main" id="{AB77FDCC-641D-FA02-80A8-4190CE51D9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3802" y="2101232"/>
            <a:ext cx="914400" cy="9144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669B4C83-4C27-C67F-87A2-8146A98621BA}"/>
              </a:ext>
            </a:extLst>
          </p:cNvPr>
          <p:cNvSpPr txBox="1"/>
          <p:nvPr/>
        </p:nvSpPr>
        <p:spPr>
          <a:xfrm>
            <a:off x="386208" y="3120697"/>
            <a:ext cx="1109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70C0"/>
                </a:solidFill>
                <a:latin typeface="Aptos" panose="020B0004020202020204" pitchFamily="34" charset="0"/>
              </a:rPr>
              <a:t>Start</a:t>
            </a:r>
          </a:p>
          <a:p>
            <a:pPr algn="ctr"/>
            <a:r>
              <a:rPr lang="en-US" sz="1200" i="1">
                <a:solidFill>
                  <a:srgbClr val="0070C0"/>
                </a:solidFill>
                <a:latin typeface="Aptos" panose="020B0004020202020204" pitchFamily="34" charset="0"/>
              </a:rPr>
              <a:t>Raw Materials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8ACD29E-EE70-7451-C40C-D5ED76B13C56}"/>
              </a:ext>
            </a:extLst>
          </p:cNvPr>
          <p:cNvSpPr txBox="1"/>
          <p:nvPr/>
        </p:nvSpPr>
        <p:spPr>
          <a:xfrm>
            <a:off x="10252453" y="3172647"/>
            <a:ext cx="15533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70C0"/>
                </a:solidFill>
                <a:latin typeface="Aptos" panose="020B0004020202020204" pitchFamily="34" charset="0"/>
              </a:rPr>
              <a:t>Finish</a:t>
            </a:r>
            <a:r>
              <a:rPr lang="en-US" sz="2000" b="1" i="1">
                <a:solidFill>
                  <a:srgbClr val="0070C0"/>
                </a:solidFill>
                <a:latin typeface="Aptos" panose="020B0004020202020204" pitchFamily="34" charset="0"/>
              </a:rPr>
              <a:t>/FPU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C7A85E-CD36-3867-D899-51EBB10D0824}"/>
              </a:ext>
            </a:extLst>
          </p:cNvPr>
          <p:cNvSpPr txBox="1"/>
          <p:nvPr/>
        </p:nvSpPr>
        <p:spPr>
          <a:xfrm>
            <a:off x="6560594" y="4504743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FE2492-A11F-3184-14A8-C15F30540E74}"/>
              </a:ext>
            </a:extLst>
          </p:cNvPr>
          <p:cNvSpPr txBox="1"/>
          <p:nvPr/>
        </p:nvSpPr>
        <p:spPr>
          <a:xfrm rot="19200000">
            <a:off x="1948335" y="2503405"/>
            <a:ext cx="134151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>
                <a:solidFill>
                  <a:srgbClr val="00B050"/>
                </a:solidFill>
                <a:latin typeface="Aptos Slab Black"/>
              </a:rPr>
              <a:t>Cost</a:t>
            </a:r>
            <a:endParaRPr lang="en-US">
              <a:solidFill>
                <a:srgbClr val="00B05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EF4755F-06F5-52B3-9957-4E6ADCAFC6CA}"/>
              </a:ext>
            </a:extLst>
          </p:cNvPr>
          <p:cNvSpPr txBox="1"/>
          <p:nvPr/>
        </p:nvSpPr>
        <p:spPr>
          <a:xfrm rot="3131514">
            <a:off x="5944324" y="3196709"/>
            <a:ext cx="3573955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dirty="0">
                <a:solidFill>
                  <a:srgbClr val="7030A0"/>
                </a:solidFill>
                <a:latin typeface="Aptos Slab Black"/>
              </a:rPr>
              <a:t>Performance Measurement</a:t>
            </a:r>
            <a:endParaRPr lang="en-US" sz="4000" dirty="0">
              <a:solidFill>
                <a:srgbClr val="7030A0"/>
              </a:solidFill>
              <a:latin typeface="Aptos Slab Black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46362FE-13C5-C2D8-408E-3D9496FE8381}"/>
              </a:ext>
            </a:extLst>
          </p:cNvPr>
          <p:cNvSpPr txBox="1"/>
          <p:nvPr/>
        </p:nvSpPr>
        <p:spPr>
          <a:xfrm>
            <a:off x="3041983" y="4871247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A937B36-9263-8D67-042B-22057A4BD5B2}"/>
              </a:ext>
            </a:extLst>
          </p:cNvPr>
          <p:cNvSpPr txBox="1"/>
          <p:nvPr/>
        </p:nvSpPr>
        <p:spPr>
          <a:xfrm>
            <a:off x="5061320" y="2038530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0D26F5-B43C-DF60-A9B1-1C5BA82475A9}"/>
              </a:ext>
            </a:extLst>
          </p:cNvPr>
          <p:cNvSpPr txBox="1"/>
          <p:nvPr/>
        </p:nvSpPr>
        <p:spPr>
          <a:xfrm>
            <a:off x="112734" y="4092489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F290238-D367-1FCF-6222-758C9624EA9E}"/>
              </a:ext>
            </a:extLst>
          </p:cNvPr>
          <p:cNvSpPr txBox="1"/>
          <p:nvPr/>
        </p:nvSpPr>
        <p:spPr>
          <a:xfrm rot="20220563">
            <a:off x="10716219" y="1037157"/>
            <a:ext cx="134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ptos Slab Black" panose="020F0502020204030204" pitchFamily="34" charset="0"/>
              </a:rPr>
              <a:t>Risk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613D343-F719-E665-B9CB-84501A52A2B0}"/>
              </a:ext>
            </a:extLst>
          </p:cNvPr>
          <p:cNvSpPr txBox="1"/>
          <p:nvPr/>
        </p:nvSpPr>
        <p:spPr>
          <a:xfrm rot="19200000">
            <a:off x="5662732" y="4163792"/>
            <a:ext cx="134151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>
                <a:solidFill>
                  <a:srgbClr val="00B050"/>
                </a:solidFill>
                <a:latin typeface="Aptos Slab Black"/>
              </a:rPr>
              <a:t>Cost</a:t>
            </a:r>
            <a:endParaRPr lang="en-US" sz="4000">
              <a:solidFill>
                <a:srgbClr val="00B050"/>
              </a:solidFill>
              <a:latin typeface="Aptos Slab Black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41B99C4-597B-68AA-EE80-6A3024D15C82}"/>
              </a:ext>
            </a:extLst>
          </p:cNvPr>
          <p:cNvSpPr txBox="1"/>
          <p:nvPr/>
        </p:nvSpPr>
        <p:spPr>
          <a:xfrm>
            <a:off x="8323175" y="3462633"/>
            <a:ext cx="408029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>
                <a:solidFill>
                  <a:srgbClr val="00754A"/>
                </a:solidFill>
                <a:latin typeface="Aptos Slab Black"/>
              </a:rPr>
              <a:t>Historical Data</a:t>
            </a:r>
            <a:endParaRPr lang="en-US" sz="4000">
              <a:solidFill>
                <a:srgbClr val="00754A"/>
              </a:solidFill>
              <a:latin typeface="Aptos Slab Black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9AFC30-174E-9986-3B88-1EEE5BD85240}"/>
              </a:ext>
            </a:extLst>
          </p:cNvPr>
          <p:cNvSpPr txBox="1"/>
          <p:nvPr/>
        </p:nvSpPr>
        <p:spPr>
          <a:xfrm rot="3131514">
            <a:off x="2698857" y="3228692"/>
            <a:ext cx="3682870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dirty="0">
                <a:solidFill>
                  <a:srgbClr val="7030A0"/>
                </a:solidFill>
                <a:latin typeface="Aptos Slab Black"/>
              </a:rPr>
              <a:t>Performance Measurement</a:t>
            </a:r>
            <a:endParaRPr lang="en-US" sz="4000" dirty="0">
              <a:solidFill>
                <a:srgbClr val="7030A0"/>
              </a:solidFill>
              <a:latin typeface="Aptos Slab Black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9826B7-44E2-2205-D758-3384A9E23D27}"/>
              </a:ext>
            </a:extLst>
          </p:cNvPr>
          <p:cNvSpPr txBox="1"/>
          <p:nvPr/>
        </p:nvSpPr>
        <p:spPr>
          <a:xfrm>
            <a:off x="9869262" y="4502161"/>
            <a:ext cx="2324382" cy="13123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>
                <a:solidFill>
                  <a:srgbClr val="00754A"/>
                </a:solidFill>
                <a:latin typeface="Aptos Slab Black"/>
              </a:rPr>
              <a:t>Lessons Learned</a:t>
            </a:r>
            <a:endParaRPr lang="en-US" sz="4000">
              <a:solidFill>
                <a:srgbClr val="00754A"/>
              </a:solidFill>
              <a:latin typeface="Aptos Slab Black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4C3DC3-BD8C-BC61-46DA-4BA2CABD3D4E}"/>
              </a:ext>
            </a:extLst>
          </p:cNvPr>
          <p:cNvSpPr txBox="1"/>
          <p:nvPr/>
        </p:nvSpPr>
        <p:spPr>
          <a:xfrm>
            <a:off x="10697522" y="3994160"/>
            <a:ext cx="74516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>
                <a:solidFill>
                  <a:srgbClr val="00754A"/>
                </a:solidFill>
                <a:latin typeface="Aptos Slab Black"/>
              </a:rPr>
              <a:t>&amp;</a:t>
            </a:r>
            <a:endParaRPr lang="en-US" sz="4000">
              <a:solidFill>
                <a:srgbClr val="00754A"/>
              </a:solidFill>
              <a:latin typeface="Aptos Slab Black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533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3670E-EE02-622D-6B54-F687A2828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Schedule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7FF00-EA42-6F49-6159-7D6FCB409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en-US" dirty="0">
                <a:latin typeface="Arial"/>
                <a:cs typeface="Arial"/>
              </a:rPr>
              <a:t>Schedules are models of the work can be performed</a:t>
            </a:r>
          </a:p>
          <a:p>
            <a:pPr marL="227965" indent="-227965"/>
            <a:r>
              <a:rPr lang="en-US" dirty="0"/>
              <a:t>Schedules drive visibility into critical path, risk, and performance </a:t>
            </a:r>
          </a:p>
          <a:p>
            <a:pPr marL="227965" indent="-227965"/>
            <a:r>
              <a:rPr lang="en-US" dirty="0"/>
              <a:t>Inconsistent practices lead to rework, confusion, and weak decision support.</a:t>
            </a:r>
          </a:p>
          <a:p>
            <a:pPr marL="227965" indent="-227965"/>
            <a:r>
              <a:rPr lang="en-US" dirty="0">
                <a:latin typeface="Arial"/>
                <a:cs typeface="Arial"/>
              </a:rPr>
              <a:t>Provides cost estimate time-phasing.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98869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083DE-9B4F-8BF8-979F-D3C9B1C9C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160C4B-5888-E462-2AA1-28427B1B3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3EB71B-0E20-644D-98EB-4348420301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34882F7-1DA7-2C88-EBFD-64C06D4AF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CEAG Governance Structure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64A504E-394A-2EF7-A3B1-495B11113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2" t="6349" r="5793" b="7238"/>
          <a:stretch/>
        </p:blipFill>
        <p:spPr>
          <a:xfrm>
            <a:off x="3219189" y="1376220"/>
            <a:ext cx="5724395" cy="459047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8AC9D87-D579-2A23-4787-1E84000ED097}"/>
              </a:ext>
            </a:extLst>
          </p:cNvPr>
          <p:cNvSpPr/>
          <p:nvPr/>
        </p:nvSpPr>
        <p:spPr>
          <a:xfrm>
            <a:off x="6538586" y="3607496"/>
            <a:ext cx="2404998" cy="1678488"/>
          </a:xfrm>
          <a:prstGeom prst="rect">
            <a:avLst/>
          </a:prstGeom>
          <a:noFill/>
          <a:ln w="1301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744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66DFB-E0DE-4AEA-C119-E1D3CC90F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SCOP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671BD-F1AB-81AB-2E7C-BA1C46BF4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0156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Promote scheduling as a professional discipline across the NSE</a:t>
            </a:r>
          </a:p>
          <a:p>
            <a:pPr lvl="0"/>
            <a:r>
              <a:rPr lang="en-US" dirty="0"/>
              <a:t>Develop and encourage the application of consistent enterprise-wide scheduling framework</a:t>
            </a:r>
          </a:p>
          <a:p>
            <a:pPr lvl="0"/>
            <a:r>
              <a:rPr lang="en-US" dirty="0"/>
              <a:t>Improve scheduling collaboration across the NSE</a:t>
            </a:r>
          </a:p>
          <a:p>
            <a:pPr lvl="0"/>
            <a:r>
              <a:rPr lang="en-US" dirty="0"/>
              <a:t>Provide a forum for community members to share best practices and promote innovation</a:t>
            </a:r>
          </a:p>
          <a:p>
            <a:r>
              <a:rPr lang="en-US" dirty="0"/>
              <a:t>Bring together the scheduling community to define common needs and practices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362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040F4-7F87-3D7A-0867-9017F6431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SCOP Measures of Success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EBE45-CC3A-249E-AA17-29599A93A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Active program office and site participation, knowledge sharing, and learning​</a:t>
            </a:r>
          </a:p>
          <a:p>
            <a:pPr lvl="0"/>
            <a:r>
              <a:rPr lang="en-US" dirty="0"/>
              <a:t>Regular growth of the scheduling body of knowledge​</a:t>
            </a:r>
          </a:p>
          <a:p>
            <a:pPr lvl="0"/>
            <a:r>
              <a:rPr lang="en-US" dirty="0"/>
              <a:t>NNSA and member sites value the SCOP contribution​</a:t>
            </a:r>
          </a:p>
          <a:p>
            <a:pPr lvl="0"/>
            <a:r>
              <a:rPr lang="en-US" dirty="0"/>
              <a:t>Activities supported by NNSA and M&amp;O Sites management​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288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6901E-F40C-4C8E-3B2C-E781BA253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Engagement Forums 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743D8-3224-FD34-4BFD-5849C8275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>
                <a:latin typeface="Arial"/>
                <a:cs typeface="Arial"/>
              </a:rPr>
              <a:t>Quarterly Site Meetings</a:t>
            </a:r>
          </a:p>
          <a:p>
            <a:pPr marL="457200" indent="-457200"/>
            <a:r>
              <a:rPr lang="en-US">
                <a:latin typeface="Arial"/>
                <a:cs typeface="Arial"/>
              </a:rPr>
              <a:t>Monthly SCOP Meetings</a:t>
            </a:r>
          </a:p>
          <a:p>
            <a:pPr marL="457200" indent="-457200"/>
            <a:r>
              <a:rPr lang="en-US">
                <a:latin typeface="Arial"/>
                <a:cs typeface="Arial"/>
              </a:rPr>
              <a:t>Scheduling Track @ Risk Summit</a:t>
            </a:r>
            <a:endParaRPr lang="en-US"/>
          </a:p>
          <a:p>
            <a:pPr marL="914400" lvl="1" indent="-457200"/>
            <a:r>
              <a:rPr lang="en-US" sz="1800"/>
              <a:t>November 3-5 @ Y-12</a:t>
            </a:r>
            <a:endParaRPr lang="en-US"/>
          </a:p>
          <a:p>
            <a:pPr marL="457200" indent="-457200"/>
            <a:r>
              <a:rPr lang="en-US">
                <a:latin typeface="Arial"/>
                <a:cs typeface="Arial"/>
              </a:rPr>
              <a:t>CECOP Annual Symposium</a:t>
            </a:r>
          </a:p>
          <a:p>
            <a:pPr marL="457200" lvl="1" indent="0">
              <a:buNone/>
            </a:pPr>
            <a:endParaRPr lang="en-US" sz="2800"/>
          </a:p>
          <a:p>
            <a:pPr marL="457200" lvl="1" indent="0">
              <a:buNone/>
            </a:pPr>
            <a:endParaRPr lang="en-US" sz="2800"/>
          </a:p>
          <a:p>
            <a:pPr marL="685165" lvl="1" indent="-227965"/>
            <a:endParaRPr lang="en-US" sz="2800"/>
          </a:p>
          <a:p>
            <a:pPr marL="685165" lvl="1" indent="-227965"/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620945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E72C3-76F8-27C4-416E-23977EF65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Participation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7043F98-3BFE-C8F6-5576-5774FC84311C}"/>
              </a:ext>
            </a:extLst>
          </p:cNvPr>
          <p:cNvGraphicFramePr>
            <a:graphicFrameLocks noGrp="1"/>
          </p:cNvGraphicFramePr>
          <p:nvPr/>
        </p:nvGraphicFramePr>
        <p:xfrm>
          <a:off x="704385" y="1424475"/>
          <a:ext cx="4667459" cy="3516295"/>
        </p:xfrm>
        <a:graphic>
          <a:graphicData uri="http://schemas.openxmlformats.org/drawingml/2006/table">
            <a:tbl>
              <a:tblPr firstRow="1" firstCol="1" bandRow="1"/>
              <a:tblGrid>
                <a:gridCol w="2267315">
                  <a:extLst>
                    <a:ext uri="{9D8B030D-6E8A-4147-A177-3AD203B41FA5}">
                      <a16:colId xmlns:a16="http://schemas.microsoft.com/office/drawing/2014/main" val="3135421968"/>
                    </a:ext>
                  </a:extLst>
                </a:gridCol>
                <a:gridCol w="2400144">
                  <a:extLst>
                    <a:ext uri="{9D8B030D-6E8A-4147-A177-3AD203B41FA5}">
                      <a16:colId xmlns:a16="http://schemas.microsoft.com/office/drawing/2014/main" val="87815593"/>
                    </a:ext>
                  </a:extLst>
                </a:gridCol>
              </a:tblGrid>
              <a:tr h="33027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Participating Offices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432558"/>
                  </a:ext>
                </a:extLst>
              </a:tr>
              <a:tr h="3721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NA-1.3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NA-191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3024060"/>
                  </a:ext>
                </a:extLst>
              </a:tr>
              <a:tr h="2700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NA-125.2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NA-192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209905"/>
                  </a:ext>
                </a:extLst>
              </a:tr>
              <a:tr h="2963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NA-125.3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NA-193.1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8050719"/>
                  </a:ext>
                </a:extLst>
              </a:tr>
              <a:tr h="2410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NA-125.4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NA-90.1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8757115"/>
                  </a:ext>
                </a:extLst>
              </a:tr>
              <a:tr h="2353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NA-125.5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NA-922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7893159"/>
                  </a:ext>
                </a:extLst>
              </a:tr>
              <a:tr h="3721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NA-152.32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NA-MB-90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565522"/>
                  </a:ext>
                </a:extLst>
              </a:tr>
              <a:tr h="3721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NA-18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NA-MB-92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609737"/>
                  </a:ext>
                </a:extLst>
              </a:tr>
              <a:tr h="2825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NA-181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/>
                          <a:ea typeface="Aptos" panose="020B0004020202020204" pitchFamily="34" charset="0"/>
                          <a:cs typeface="Times New Roman"/>
                        </a:rPr>
                        <a:t>NA-MB-922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5545482"/>
                  </a:ext>
                </a:extLst>
              </a:tr>
              <a:tr h="3721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NA-182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NA-MB-923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0226181"/>
                  </a:ext>
                </a:extLst>
              </a:tr>
              <a:tr h="372133"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1499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ptos"/>
                          <a:ea typeface="Aptos" panose="020B0004020202020204" pitchFamily="34" charset="0"/>
                          <a:cs typeface="Times New Roman"/>
                        </a:rPr>
                        <a:t>DOE PM-30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14999"/>
                        </a:lnSpc>
                        <a:spcAft>
                          <a:spcPts val="800"/>
                        </a:spcAft>
                        <a:buNone/>
                      </a:pP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Aptos"/>
                        <a:ea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779530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7CBD4B9D-6E4F-B18F-EE73-A1E286790D4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1866491" y="609599"/>
            <a:ext cx="517905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0F6A2C-9F73-630B-E748-D53D6DC83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177" y="1584250"/>
            <a:ext cx="5500051" cy="420695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E38C5FE-06BF-1973-9FF6-A8653E9746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063920"/>
              </p:ext>
            </p:extLst>
          </p:nvPr>
        </p:nvGraphicFramePr>
        <p:xfrm>
          <a:off x="2948936" y="5102823"/>
          <a:ext cx="3147064" cy="987555"/>
        </p:xfrm>
        <a:graphic>
          <a:graphicData uri="http://schemas.openxmlformats.org/drawingml/2006/table">
            <a:tbl>
              <a:tblPr/>
              <a:tblGrid>
                <a:gridCol w="1337098">
                  <a:extLst>
                    <a:ext uri="{9D8B030D-6E8A-4147-A177-3AD203B41FA5}">
                      <a16:colId xmlns:a16="http://schemas.microsoft.com/office/drawing/2014/main" val="3138438517"/>
                    </a:ext>
                  </a:extLst>
                </a:gridCol>
                <a:gridCol w="877559">
                  <a:extLst>
                    <a:ext uri="{9D8B030D-6E8A-4147-A177-3AD203B41FA5}">
                      <a16:colId xmlns:a16="http://schemas.microsoft.com/office/drawing/2014/main" val="1433229765"/>
                    </a:ext>
                  </a:extLst>
                </a:gridCol>
                <a:gridCol w="932407">
                  <a:extLst>
                    <a:ext uri="{9D8B030D-6E8A-4147-A177-3AD203B41FA5}">
                      <a16:colId xmlns:a16="http://schemas.microsoft.com/office/drawing/2014/main" val="1818298775"/>
                    </a:ext>
                  </a:extLst>
                </a:gridCol>
              </a:tblGrid>
              <a:tr h="329185"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Average for Life of SCOP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383149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Attended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Invited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Attended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1217037"/>
                  </a:ext>
                </a:extLst>
              </a:tr>
              <a:tr h="329185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152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34%</a:t>
                      </a:r>
                    </a:p>
                  </a:txBody>
                  <a:tcPr marL="6350" marR="6350" marT="635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7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460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3AA1D-5452-BDB9-82B7-B1A19C8D9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SCOP Projects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1D09586-0DE1-7100-3D4D-9EBDD9032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9"/>
            <a:ext cx="10515600" cy="42148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7663" marR="0" lvl="0" indent="-33813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50E3D"/>
              </a:buClr>
              <a:buSzTx/>
              <a:buFont typeface="Wingdings" panose="05000000000000000000" pitchFamily="2" charset="2"/>
              <a:buChar char="«"/>
              <a:tabLst/>
              <a:defRPr/>
            </a:pPr>
            <a:r>
              <a:rPr lang="en-US" dirty="0">
                <a:latin typeface="Arial"/>
                <a:cs typeface="Arial"/>
              </a:rPr>
              <a:t>E-SURA/SCORE</a:t>
            </a:r>
          </a:p>
          <a:p>
            <a:pPr marL="347663" marR="0" lvl="0" indent="-33813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50E3D"/>
              </a:buClr>
              <a:buSzTx/>
              <a:buFont typeface="Wingdings" panose="05000000000000000000" pitchFamily="2" charset="2"/>
              <a:buChar char="«"/>
              <a:tabLst/>
              <a:defRPr/>
            </a:pPr>
            <a:r>
              <a:rPr lang="en-US" dirty="0">
                <a:latin typeface="Arial"/>
                <a:cs typeface="Arial"/>
              </a:rPr>
              <a:t>Training</a:t>
            </a:r>
            <a:endParaRPr lang="en-US" dirty="0"/>
          </a:p>
          <a:p>
            <a:pPr marL="347663" marR="0" lvl="0" indent="-33813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50E3D"/>
              </a:buClr>
              <a:buSzTx/>
              <a:buFont typeface="Wingdings" panose="05000000000000000000" pitchFamily="2" charset="2"/>
              <a:buChar char="«"/>
              <a:tabLst/>
              <a:defRPr/>
            </a:pPr>
            <a:r>
              <a:rPr lang="en-US" dirty="0">
                <a:latin typeface="Arial"/>
                <a:cs typeface="Arial"/>
              </a:rPr>
              <a:t>CEAG Program Review Support</a:t>
            </a: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	</a:t>
            </a:r>
          </a:p>
          <a:p>
            <a:pPr marL="457177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37125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3C6DC-DB24-8F93-499F-6CF4D4C17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AA22D-EE3C-04D7-9EE2-2D2E4550F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13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CC3C6A5-5BE2-B15C-39FD-B58D13A8D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Contact information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SCOP email </a:t>
            </a:r>
            <a:r>
              <a:rPr lang="en-US" dirty="0">
                <a:hlinkClick r:id="rId2"/>
              </a:rPr>
              <a:t>scop@nnsa.doe.gov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Connect.gov page </a:t>
            </a:r>
            <a:r>
              <a:rPr lang="en-US" sz="2000" dirty="0">
                <a:hlinkClick r:id="rId3"/>
              </a:rPr>
              <a:t>https://community.connect.gov/x/5SHilw</a:t>
            </a:r>
            <a:endParaRPr lang="en-US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err="1"/>
              <a:t>PowerPedia</a:t>
            </a:r>
            <a:r>
              <a:rPr lang="en-US" dirty="0"/>
              <a:t> page </a:t>
            </a:r>
            <a:r>
              <a:rPr lang="en-US" sz="2000" dirty="0">
                <a:hlinkClick r:id="rId4"/>
              </a:rPr>
              <a:t>https://powerpedia.energy.gov/wiki/Schedule_Community_of_Practice</a:t>
            </a:r>
            <a:endParaRPr lang="en-US" sz="2000" dirty="0"/>
          </a:p>
          <a:p>
            <a:pPr lvl="1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0" indent="0">
              <a:buNone/>
            </a:pPr>
            <a:r>
              <a:rPr lang="en-US" sz="2400" dirty="0">
                <a:hlinkClick r:id="rId5"/>
              </a:rPr>
              <a:t>Schedule Community of Practice (SCOP) | Department of Energy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b="1" dirty="0"/>
              <a:t>Questions???</a:t>
            </a:r>
          </a:p>
          <a:p>
            <a:pPr marL="9525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941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8659975-4150-C19B-B534-A134CAD30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980" y="2906591"/>
            <a:ext cx="1002604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accent2">
                    <a:lumMod val="75000"/>
                  </a:schemeClr>
                </a:solidFill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51085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D531C-A994-1A7E-3B46-F892D4CFB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6D2E1-2EBD-7A93-138B-F878AE6D3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Early Accomplishments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D8682-B388-1C0A-849A-84564FFC1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378" y="1512570"/>
            <a:ext cx="11425382" cy="4442552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/>
              <a:t>Establish initial SCOP representatives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/>
              <a:t>Review existing CEAG charter and propose new language for SCOP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/>
              <a:t>Set up Connect.gov page </a:t>
            </a:r>
            <a:r>
              <a:rPr lang="en-US" sz="2000">
                <a:hlinkClick r:id="rId2"/>
              </a:rPr>
              <a:t>https://community.connect.gov/x/5SHilw</a:t>
            </a:r>
            <a:endParaRPr lang="en-US" sz="2000"/>
          </a:p>
          <a:p>
            <a:pPr>
              <a:buFont typeface="Wingdings" panose="05000000000000000000" pitchFamily="2" charset="2"/>
              <a:buChar char="ü"/>
            </a:pPr>
            <a:r>
              <a:rPr lang="en-US"/>
              <a:t>Set up </a:t>
            </a:r>
            <a:r>
              <a:rPr lang="en-US" err="1"/>
              <a:t>PowerPedia</a:t>
            </a:r>
            <a:r>
              <a:rPr lang="en-US"/>
              <a:t> page </a:t>
            </a:r>
            <a:r>
              <a:rPr lang="en-US" sz="2000">
                <a:hlinkClick r:id="rId3"/>
              </a:rPr>
              <a:t>https://powerpedia.energy.gov/wiki/Schedule_Community_of_Practice</a:t>
            </a:r>
            <a:endParaRPr lang="en-US" sz="2000"/>
          </a:p>
          <a:p>
            <a:pPr>
              <a:buFont typeface="Wingdings" panose="05000000000000000000" pitchFamily="2" charset="2"/>
              <a:buChar char="ü"/>
            </a:pPr>
            <a:r>
              <a:rPr lang="en-US"/>
              <a:t>Create email entity for SCOP (</a:t>
            </a:r>
            <a:r>
              <a:rPr lang="en-US">
                <a:hlinkClick r:id="rId4"/>
              </a:rPr>
              <a:t>scop@nnsa.doe.gov</a:t>
            </a:r>
            <a:r>
              <a:rPr lang="en-US"/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/>
              <a:t>Kickoff meeting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/>
              <a:t>Set up recurring meetings for SCOP (currently monthly – 2</a:t>
            </a:r>
            <a:r>
              <a:rPr lang="en-US" baseline="30000"/>
              <a:t>nd</a:t>
            </a:r>
            <a:r>
              <a:rPr lang="en-US"/>
              <a:t> Wednesday of each month @ 2 pm ET 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/>
              <a:t>Create an outward facing web page on energy.gov/NNSA (like CECOP at https://energy.gov/nnsa/cecop)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/>
              <a:t>Join CECOP planning for potential scheduling focus area(s), a possible third symposium track, etc.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596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A28D3-BFBB-83DB-665C-C75F00592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SCOP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8C264-7B85-1FC1-EF54-2CF238D17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Common PCP Consolidation</a:t>
            </a:r>
          </a:p>
          <a:p>
            <a:pPr lvl="1"/>
            <a:r>
              <a:rPr lang="en-US" sz="2000"/>
              <a:t>SCOP hosted a structured information session between NA-125 and stakeholders to collect and consolidate over 160 comments for formal review and submittal into SUMMT.  </a:t>
            </a:r>
          </a:p>
          <a:p>
            <a:pPr marL="0" indent="0">
              <a:buNone/>
            </a:pPr>
            <a:r>
              <a:rPr lang="en-US"/>
              <a:t>Digital Platforms</a:t>
            </a:r>
          </a:p>
          <a:p>
            <a:pPr lvl="1"/>
            <a:r>
              <a:rPr lang="en-US" sz="2000"/>
              <a:t>External facing webpage, </a:t>
            </a:r>
            <a:r>
              <a:rPr lang="en-US" sz="2000" err="1"/>
              <a:t>Connect.Gov</a:t>
            </a:r>
            <a:r>
              <a:rPr lang="en-US" sz="2000"/>
              <a:t>, </a:t>
            </a:r>
            <a:r>
              <a:rPr lang="en-US" sz="2000" err="1"/>
              <a:t>PowerPedia</a:t>
            </a:r>
            <a:r>
              <a:rPr lang="en-US" sz="2000"/>
              <a:t>, NNSA </a:t>
            </a:r>
            <a:r>
              <a:rPr lang="en-US" sz="2000" err="1"/>
              <a:t>Sharepoint</a:t>
            </a:r>
            <a:endParaRPr lang="en-US" sz="2000"/>
          </a:p>
          <a:p>
            <a:pPr marL="0" indent="0">
              <a:buNone/>
            </a:pPr>
            <a:r>
              <a:rPr lang="en-US"/>
              <a:t>Resources and Training Materials</a:t>
            </a:r>
          </a:p>
          <a:p>
            <a:pPr lvl="1"/>
            <a:r>
              <a:rPr lang="en-US" sz="2000"/>
              <a:t>GAO, NASA, EMDI, Lessons Learned, DOE Information,  	</a:t>
            </a:r>
          </a:p>
          <a:p>
            <a:pPr marL="0" indent="0">
              <a:buNone/>
            </a:pPr>
            <a:r>
              <a:rPr lang="en-US"/>
              <a:t>	</a:t>
            </a:r>
          </a:p>
          <a:p>
            <a:pPr marL="457177" lvl="1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025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9736F-A11E-28E0-FD22-05103C46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A1C2A-541D-EFF0-7394-99F89CC17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Schedule Fundamentals for CAMs</a:t>
            </a:r>
            <a:endParaRPr lang="en-US" sz="2000" i="1" dirty="0"/>
          </a:p>
          <a:p>
            <a:pPr lvl="1"/>
            <a:r>
              <a:rPr lang="en-US" dirty="0"/>
              <a:t>Training materials key scheduling principles within a project control environment, interpret and utilize Integrated Master Schedules NIMS and identify and manage schedule risks. </a:t>
            </a:r>
          </a:p>
          <a:p>
            <a:pPr marL="0" indent="0">
              <a:buNone/>
            </a:pPr>
            <a:r>
              <a:rPr lang="en-US" dirty="0"/>
              <a:t>Common Construction Codes</a:t>
            </a:r>
            <a:endParaRPr lang="en-US" sz="2000" i="1" dirty="0"/>
          </a:p>
          <a:p>
            <a:pPr lvl="1"/>
            <a:r>
              <a:rPr lang="en-US" dirty="0"/>
              <a:t>Develop a common “construction” summary schedule to eventually allow rolling up “construction” projects to a or multiple portfolio levels.</a:t>
            </a:r>
          </a:p>
          <a:p>
            <a:pPr marL="0" indent="0">
              <a:buNone/>
            </a:pPr>
            <a:r>
              <a:rPr lang="en-US" dirty="0"/>
              <a:t>Schedule Estimating Workshop</a:t>
            </a:r>
            <a:endParaRPr lang="en-US" sz="2000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45213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NNSA Brand 2025">
      <a:dk1>
        <a:sysClr val="windowText" lastClr="000000"/>
      </a:dk1>
      <a:lt1>
        <a:sysClr val="window" lastClr="FFFFFF"/>
      </a:lt1>
      <a:dk2>
        <a:srgbClr val="021E42"/>
      </a:dk2>
      <a:lt2>
        <a:srgbClr val="E3E0DE"/>
      </a:lt2>
      <a:accent1>
        <a:srgbClr val="C50E3D"/>
      </a:accent1>
      <a:accent2>
        <a:srgbClr val="064472"/>
      </a:accent2>
      <a:accent3>
        <a:srgbClr val="911A39"/>
      </a:accent3>
      <a:accent4>
        <a:srgbClr val="AFAEAE"/>
      </a:accent4>
      <a:accent5>
        <a:srgbClr val="C50E3D"/>
      </a:accent5>
      <a:accent6>
        <a:srgbClr val="E3E0D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NNSA Brand 2025">
      <a:dk1>
        <a:sysClr val="windowText" lastClr="000000"/>
      </a:dk1>
      <a:lt1>
        <a:sysClr val="window" lastClr="FFFFFF"/>
      </a:lt1>
      <a:dk2>
        <a:srgbClr val="021E42"/>
      </a:dk2>
      <a:lt2>
        <a:srgbClr val="E3E0DE"/>
      </a:lt2>
      <a:accent1>
        <a:srgbClr val="C50E3D"/>
      </a:accent1>
      <a:accent2>
        <a:srgbClr val="064472"/>
      </a:accent2>
      <a:accent3>
        <a:srgbClr val="911A39"/>
      </a:accent3>
      <a:accent4>
        <a:srgbClr val="AFAEAE"/>
      </a:accent4>
      <a:accent5>
        <a:srgbClr val="C50E3D"/>
      </a:accent5>
      <a:accent6>
        <a:srgbClr val="E3E0D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659</Words>
  <Application>Microsoft Office PowerPoint</Application>
  <PresentationFormat>Widescreen</PresentationFormat>
  <Paragraphs>164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Aptos</vt:lpstr>
      <vt:lpstr>Aptos Slab Black</vt:lpstr>
      <vt:lpstr>Arial</vt:lpstr>
      <vt:lpstr>Calibri</vt:lpstr>
      <vt:lpstr>Montserrat</vt:lpstr>
      <vt:lpstr>Wingdings</vt:lpstr>
      <vt:lpstr>2_Office Theme</vt:lpstr>
      <vt:lpstr>1_Office Theme</vt:lpstr>
      <vt:lpstr>3_Office Theme</vt:lpstr>
      <vt:lpstr>Introducing the Schedule Community of Practice</vt:lpstr>
      <vt:lpstr>Meet the Team</vt:lpstr>
      <vt:lpstr>What is Schedule?</vt:lpstr>
      <vt:lpstr>What is Schedule?</vt:lpstr>
      <vt:lpstr>What is Schedule?</vt:lpstr>
      <vt:lpstr>Why Schedule Matters</vt:lpstr>
      <vt:lpstr>CEAG Governance Structure</vt:lpstr>
      <vt:lpstr>SCOP Goals</vt:lpstr>
      <vt:lpstr>SCOP Measures of Success </vt:lpstr>
      <vt:lpstr>Engagement Forums </vt:lpstr>
      <vt:lpstr>Participation</vt:lpstr>
      <vt:lpstr>SCOP Projects</vt:lpstr>
      <vt:lpstr>Contact Information</vt:lpstr>
      <vt:lpstr>Backup Slides</vt:lpstr>
      <vt:lpstr>Early Accomplishments</vt:lpstr>
      <vt:lpstr>SCOP Projects</vt:lpstr>
      <vt:lpstr>Past Projects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Doblado, Derrian</dc:creator>
  <cp:lastModifiedBy>Doblado, Derrian</cp:lastModifiedBy>
  <cp:revision>1</cp:revision>
  <dcterms:created xsi:type="dcterms:W3CDTF">2026-07-29T14:47:45Z</dcterms:created>
  <dcterms:modified xsi:type="dcterms:W3CDTF">2026-08-02T01:37:47Z</dcterms:modified>
</cp:coreProperties>
</file>