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87" r:id="rId3"/>
  </p:sldMasterIdLst>
  <p:notesMasterIdLst>
    <p:notesMasterId r:id="rId26"/>
  </p:notesMasterIdLst>
  <p:sldIdLst>
    <p:sldId id="285" r:id="rId4"/>
    <p:sldId id="286" r:id="rId5"/>
    <p:sldId id="313" r:id="rId6"/>
    <p:sldId id="314" r:id="rId7"/>
    <p:sldId id="311" r:id="rId8"/>
    <p:sldId id="315" r:id="rId9"/>
    <p:sldId id="316" r:id="rId10"/>
    <p:sldId id="288" r:id="rId11"/>
    <p:sldId id="310" r:id="rId12"/>
    <p:sldId id="290" r:id="rId13"/>
    <p:sldId id="309" r:id="rId14"/>
    <p:sldId id="304" r:id="rId15"/>
    <p:sldId id="308" r:id="rId16"/>
    <p:sldId id="303" r:id="rId17"/>
    <p:sldId id="291" r:id="rId18"/>
    <p:sldId id="312" r:id="rId19"/>
    <p:sldId id="292" r:id="rId20"/>
    <p:sldId id="294" r:id="rId21"/>
    <p:sldId id="307" r:id="rId22"/>
    <p:sldId id="298" r:id="rId23"/>
    <p:sldId id="297" r:id="rId24"/>
    <p:sldId id="29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Deck" id="{0CC3B6C7-D165-44E5-96E3-4D49537B6DF6}">
          <p14:sldIdLst>
            <p14:sldId id="285"/>
            <p14:sldId id="286"/>
            <p14:sldId id="313"/>
            <p14:sldId id="314"/>
            <p14:sldId id="311"/>
            <p14:sldId id="315"/>
            <p14:sldId id="316"/>
            <p14:sldId id="288"/>
            <p14:sldId id="310"/>
            <p14:sldId id="290"/>
            <p14:sldId id="309"/>
            <p14:sldId id="304"/>
            <p14:sldId id="308"/>
            <p14:sldId id="303"/>
            <p14:sldId id="291"/>
            <p14:sldId id="312"/>
            <p14:sldId id="292"/>
            <p14:sldId id="294"/>
            <p14:sldId id="307"/>
          </p14:sldIdLst>
        </p14:section>
        <p14:section name="Backup" id="{F77E00CD-AE12-4583-9AC0-094678079730}">
          <p14:sldIdLst>
            <p14:sldId id="298"/>
            <p14:sldId id="297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53165F-7E2D-6BEB-5326-F7B75106ACC2}" name="Deeney, Payton (CONTR)" initials="PD" userId="S::payton.deeney@nnsa.doe.gov::44ae866e-5032-442c-b708-7f80602fdb87" providerId="AD"/>
  <p188:author id="{73370CE7-9BEE-CB6D-2491-1ED6D4BA830C}" name="Marlette, Xander (CONTR)" initials="XM" userId="S::xander.marlette@nnsa.doe.gov::03f18b7d-746d-4323-b6ac-1a04d7942a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A1E7"/>
    <a:srgbClr val="653C87"/>
    <a:srgbClr val="A38AB7"/>
    <a:srgbClr val="3A3A3A"/>
    <a:srgbClr val="6C3BAA"/>
    <a:srgbClr val="660066"/>
    <a:srgbClr val="6600FF"/>
    <a:srgbClr val="423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D7EAFA-8F64-C8BF-F628-8D3A8F77ED9A}" v="191" dt="2026-07-29T18:46:45.368"/>
    <p1510:client id="{22F1A7CA-EF7A-48C0-9226-F4FF12BD7E6D}" v="18" dt="2026-07-29T13:59:22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94660"/>
  </p:normalViewPr>
  <p:slideViewPr>
    <p:cSldViewPr snapToGrid="0">
      <p:cViewPr varScale="1">
        <p:scale>
          <a:sx n="97" d="100"/>
          <a:sy n="97" d="100"/>
        </p:scale>
        <p:origin x="108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microsoft.com/office/2018/10/relationships/authors" Target="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CEPE%20Folder/FY25%20Work/Crest%20Schedule/Task%20Slip%20Analysis%20Less%20Strict%20v5%20Bar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CEPE%20Folder/FY25%20Work/Crest%20Schedule/Task%20Slip%20Analysis%20Less%20Strict%20v5%20Bar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SRPPF%20Bar%20Char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bby.Schendt\OneDrive%20-%20US%20Department%20of%20Energy\Documents\project_stats_CECOP.csv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Historical Delays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'Bar Charts slip only'!$Q$15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'Bar Charts slip only'!$P$16:$P$18</c:f>
              <c:strCache>
                <c:ptCount val="3"/>
                <c:pt idx="0">
                  <c:v>Instrumentation</c:v>
                </c:pt>
                <c:pt idx="1">
                  <c:v>Procurement</c:v>
                </c:pt>
                <c:pt idx="2">
                  <c:v>Ventilation</c:v>
                </c:pt>
              </c:strCache>
            </c:strRef>
          </c:cat>
          <c:val>
            <c:numRef>
              <c:f>'Bar Charts slip only'!$Q$16:$Q$18</c:f>
              <c:numCache>
                <c:formatCode>General</c:formatCode>
                <c:ptCount val="3"/>
                <c:pt idx="0">
                  <c:v>0.75671232876712347</c:v>
                </c:pt>
                <c:pt idx="1">
                  <c:v>0.4827397260273974</c:v>
                </c:pt>
                <c:pt idx="2">
                  <c:v>0.17260273972602741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A9-4C7F-9A09-F91C765892AA}"/>
            </c:ext>
          </c:extLst>
        </c:ser>
        <c:ser>
          <c:idx val="1"/>
          <c:order val="1"/>
          <c:tx>
            <c:strRef>
              <c:f>'Bar Charts slip only'!$R$15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'Bar Charts slip only'!$P$16:$P$18</c:f>
              <c:strCache>
                <c:ptCount val="3"/>
                <c:pt idx="0">
                  <c:v>Instrumentation</c:v>
                </c:pt>
                <c:pt idx="1">
                  <c:v>Procurement</c:v>
                </c:pt>
                <c:pt idx="2">
                  <c:v>Ventilation</c:v>
                </c:pt>
              </c:strCache>
            </c:strRef>
          </c:cat>
          <c:val>
            <c:numRef>
              <c:f>'Bar Charts slip only'!$R$16:$R$18</c:f>
              <c:numCache>
                <c:formatCode>General</c:formatCode>
                <c:ptCount val="3"/>
                <c:pt idx="0">
                  <c:v>0.3747945205479451</c:v>
                </c:pt>
                <c:pt idx="1">
                  <c:v>0.4076712328767122</c:v>
                </c:pt>
                <c:pt idx="2">
                  <c:v>1.0164383561643835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A9-4C7F-9A09-F91C765892AA}"/>
            </c:ext>
          </c:extLst>
        </c:ser>
        <c:ser>
          <c:idx val="2"/>
          <c:order val="2"/>
          <c:tx>
            <c:strRef>
              <c:f>'Bar Charts slip only'!$S$15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'Bar Charts slip only'!$P$16:$P$18</c:f>
              <c:strCache>
                <c:ptCount val="3"/>
                <c:pt idx="0">
                  <c:v>Instrumentation</c:v>
                </c:pt>
                <c:pt idx="1">
                  <c:v>Procurement</c:v>
                </c:pt>
                <c:pt idx="2">
                  <c:v>Ventilation</c:v>
                </c:pt>
              </c:strCache>
            </c:strRef>
          </c:cat>
          <c:val>
            <c:numRef>
              <c:f>'Bar Charts slip only'!$S$16:$S$18</c:f>
              <c:numCache>
                <c:formatCode>General</c:formatCode>
                <c:ptCount val="3"/>
                <c:pt idx="0">
                  <c:v>1.2279452054794522</c:v>
                </c:pt>
                <c:pt idx="1">
                  <c:v>0.64109589041095894</c:v>
                </c:pt>
                <c:pt idx="2">
                  <c:v>1.3386301369863014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A9-4C7F-9A09-F91C76589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70730527"/>
        <c:axId val="970755967"/>
      </c:barChart>
      <c:catAx>
        <c:axId val="970730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0755967"/>
        <c:crosses val="autoZero"/>
        <c:auto val="1"/>
        <c:lblAlgn val="ctr"/>
        <c:lblOffset val="100"/>
        <c:noMultiLvlLbl val="0"/>
      </c:catAx>
      <c:valAx>
        <c:axId val="9707559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>
                    <a:latin typeface="Arial" panose="020B0604020202020204" pitchFamily="34" charset="0"/>
                    <a:cs typeface="Arial" panose="020B0604020202020204" pitchFamily="34" charset="0"/>
                  </a:rPr>
                  <a:t>Years of Delay</a:t>
                </a:r>
              </a:p>
            </c:rich>
          </c:tx>
          <c:layout>
            <c:manualLayout>
              <c:xMode val="edge"/>
              <c:yMode val="edge"/>
              <c:x val="0.47155694079906679"/>
              <c:y val="0.804364126444981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0730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Historical</a:t>
            </a:r>
            <a:r>
              <a:rPr lang="en-US" sz="1600" baseline="0">
                <a:latin typeface="Arial" panose="020B0604020202020204" pitchFamily="34" charset="0"/>
                <a:cs typeface="Arial" panose="020B0604020202020204" pitchFamily="34" charset="0"/>
              </a:rPr>
              <a:t> Delays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'Bar Charts slip only'!$F$15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'Bar Charts slip only'!$E$16:$E$18</c:f>
              <c:strCache>
                <c:ptCount val="3"/>
                <c:pt idx="0">
                  <c:v>Design</c:v>
                </c:pt>
                <c:pt idx="1">
                  <c:v>Gate</c:v>
                </c:pt>
                <c:pt idx="2">
                  <c:v>Architecture</c:v>
                </c:pt>
              </c:strCache>
            </c:strRef>
          </c:cat>
          <c:val>
            <c:numRef>
              <c:f>'Bar Charts slip only'!$F$16:$F$18</c:f>
              <c:numCache>
                <c:formatCode>General</c:formatCode>
                <c:ptCount val="3"/>
                <c:pt idx="0">
                  <c:v>0.29260273972602741</c:v>
                </c:pt>
                <c:pt idx="1">
                  <c:v>0.55342465753424652</c:v>
                </c:pt>
                <c:pt idx="2">
                  <c:v>0.70575342465753443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5-4DEB-829D-429ACE82F2EE}"/>
            </c:ext>
          </c:extLst>
        </c:ser>
        <c:ser>
          <c:idx val="1"/>
          <c:order val="1"/>
          <c:tx>
            <c:strRef>
              <c:f>'Bar Charts slip only'!$G$15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'Bar Charts slip only'!$E$16:$E$18</c:f>
              <c:strCache>
                <c:ptCount val="3"/>
                <c:pt idx="0">
                  <c:v>Design</c:v>
                </c:pt>
                <c:pt idx="1">
                  <c:v>Gate</c:v>
                </c:pt>
                <c:pt idx="2">
                  <c:v>Architecture</c:v>
                </c:pt>
              </c:strCache>
            </c:strRef>
          </c:cat>
          <c:val>
            <c:numRef>
              <c:f>'Bar Charts slip only'!$G$16:$G$18</c:f>
              <c:numCache>
                <c:formatCode>General</c:formatCode>
                <c:ptCount val="3"/>
                <c:pt idx="0">
                  <c:v>0.52383561643835619</c:v>
                </c:pt>
                <c:pt idx="1">
                  <c:v>0.17534246575342466</c:v>
                </c:pt>
                <c:pt idx="2">
                  <c:v>0.17643835616438333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45-4DEB-829D-429ACE82F2EE}"/>
            </c:ext>
          </c:extLst>
        </c:ser>
        <c:ser>
          <c:idx val="2"/>
          <c:order val="2"/>
          <c:tx>
            <c:strRef>
              <c:f>'Bar Charts slip only'!$H$15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'Bar Charts slip only'!$E$16:$E$18</c:f>
              <c:strCache>
                <c:ptCount val="3"/>
                <c:pt idx="0">
                  <c:v>Design</c:v>
                </c:pt>
                <c:pt idx="1">
                  <c:v>Gate</c:v>
                </c:pt>
                <c:pt idx="2">
                  <c:v>Architecture</c:v>
                </c:pt>
              </c:strCache>
            </c:strRef>
          </c:cat>
          <c:val>
            <c:numRef>
              <c:f>'Bar Charts slip only'!$H$16:$H$18</c:f>
              <c:numCache>
                <c:formatCode>General</c:formatCode>
                <c:ptCount val="3"/>
                <c:pt idx="0">
                  <c:v>0.31013698630137121</c:v>
                </c:pt>
                <c:pt idx="1">
                  <c:v>0.30136986301369861</c:v>
                </c:pt>
                <c:pt idx="2">
                  <c:v>0.9068493150684932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45-4DEB-829D-429ACE82F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70671967"/>
        <c:axId val="970674367"/>
      </c:barChart>
      <c:catAx>
        <c:axId val="9706719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0674367"/>
        <c:crosses val="autoZero"/>
        <c:auto val="1"/>
        <c:lblAlgn val="ctr"/>
        <c:lblOffset val="100"/>
        <c:noMultiLvlLbl val="0"/>
      </c:catAx>
      <c:valAx>
        <c:axId val="9706743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100">
                    <a:latin typeface="Arial" panose="020B0604020202020204" pitchFamily="34" charset="0"/>
                    <a:cs typeface="Arial" panose="020B0604020202020204" pitchFamily="34" charset="0"/>
                  </a:rPr>
                  <a:t>Years of</a:t>
                </a:r>
                <a:r>
                  <a:rPr lang="en-US" sz="1100" baseline="0">
                    <a:latin typeface="Arial" panose="020B0604020202020204" pitchFamily="34" charset="0"/>
                    <a:cs typeface="Arial" panose="020B0604020202020204" pitchFamily="34" charset="0"/>
                  </a:rPr>
                  <a:t> Delay</a:t>
                </a:r>
                <a:endParaRPr lang="en-US" sz="110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9706719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Example of Schedule</a:t>
            </a:r>
            <a:r>
              <a:rPr lang="en-US" baseline="0"/>
              <a:t> Performance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Fakes!$J$1</c:f>
              <c:strCache>
                <c:ptCount val="1"/>
                <c:pt idx="0">
                  <c:v>All Projects</c:v>
                </c:pt>
              </c:strCache>
            </c:strRef>
          </c:tx>
          <c:spPr>
            <a:solidFill>
              <a:srgbClr val="653C87"/>
            </a:solidFill>
            <a:ln>
              <a:noFill/>
            </a:ln>
            <a:effectLst/>
          </c:spPr>
          <c:invertIfNegative val="0"/>
          <c:cat>
            <c:strRef>
              <c:f>Fakes!$I$2:$I$9</c:f>
              <c:strCache>
                <c:ptCount val="8"/>
                <c:pt idx="0">
                  <c:v>award</c:v>
                </c:pt>
                <c:pt idx="1">
                  <c:v>fabrication</c:v>
                </c:pt>
                <c:pt idx="2">
                  <c:v>install</c:v>
                </c:pt>
                <c:pt idx="3">
                  <c:v>process</c:v>
                </c:pt>
                <c:pt idx="4">
                  <c:v>procure</c:v>
                </c:pt>
                <c:pt idx="5">
                  <c:v>system</c:v>
                </c:pt>
                <c:pt idx="6">
                  <c:v>test</c:v>
                </c:pt>
                <c:pt idx="7">
                  <c:v>vendor</c:v>
                </c:pt>
              </c:strCache>
            </c:strRef>
          </c:cat>
          <c:val>
            <c:numRef>
              <c:f>Fakes!$J$2:$J$9</c:f>
              <c:numCache>
                <c:formatCode>General</c:formatCode>
                <c:ptCount val="8"/>
                <c:pt idx="0">
                  <c:v>51.29165637394766</c:v>
                </c:pt>
                <c:pt idx="1">
                  <c:v>107.71222454292574</c:v>
                </c:pt>
                <c:pt idx="2">
                  <c:v>63.481791414975937</c:v>
                </c:pt>
                <c:pt idx="3">
                  <c:v>77.590208825128414</c:v>
                </c:pt>
                <c:pt idx="4">
                  <c:v>144.2810116576679</c:v>
                </c:pt>
                <c:pt idx="5">
                  <c:v>24.37400502004532</c:v>
                </c:pt>
                <c:pt idx="6">
                  <c:v>1.4598440681837734</c:v>
                </c:pt>
                <c:pt idx="7">
                  <c:v>13.566475482910668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54-4A4F-8972-1A1AB594B758}"/>
            </c:ext>
          </c:extLst>
        </c:ser>
        <c:ser>
          <c:idx val="1"/>
          <c:order val="1"/>
          <c:tx>
            <c:strRef>
              <c:f>Fakes!$K$1</c:f>
              <c:strCache>
                <c:ptCount val="1"/>
                <c:pt idx="0">
                  <c:v>Sample Project</c:v>
                </c:pt>
              </c:strCache>
            </c:strRef>
          </c:tx>
          <c:spPr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Fakes!$I$2:$I$9</c:f>
              <c:strCache>
                <c:ptCount val="8"/>
                <c:pt idx="0">
                  <c:v>award</c:v>
                </c:pt>
                <c:pt idx="1">
                  <c:v>fabrication</c:v>
                </c:pt>
                <c:pt idx="2">
                  <c:v>install</c:v>
                </c:pt>
                <c:pt idx="3">
                  <c:v>process</c:v>
                </c:pt>
                <c:pt idx="4">
                  <c:v>procure</c:v>
                </c:pt>
                <c:pt idx="5">
                  <c:v>system</c:v>
                </c:pt>
                <c:pt idx="6">
                  <c:v>test</c:v>
                </c:pt>
                <c:pt idx="7">
                  <c:v>vendor</c:v>
                </c:pt>
              </c:strCache>
            </c:strRef>
          </c:cat>
          <c:val>
            <c:numRef>
              <c:f>Fakes!$K$2:$K$9</c:f>
              <c:numCache>
                <c:formatCode>General</c:formatCode>
                <c:ptCount val="8"/>
                <c:pt idx="0">
                  <c:v>26.116287114176437</c:v>
                </c:pt>
                <c:pt idx="1">
                  <c:v>2.0876983129506397</c:v>
                </c:pt>
                <c:pt idx="2">
                  <c:v>3.1586165730026194</c:v>
                </c:pt>
                <c:pt idx="3">
                  <c:v>66.702798338361006</c:v>
                </c:pt>
                <c:pt idx="4">
                  <c:v>135.96558242102637</c:v>
                </c:pt>
                <c:pt idx="5">
                  <c:v>115.66207289845806</c:v>
                </c:pt>
                <c:pt idx="6">
                  <c:v>137.20578587995354</c:v>
                </c:pt>
                <c:pt idx="7">
                  <c:v>195.16135197668206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54-4A4F-8972-1A1AB594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9298048"/>
        <c:axId val="679303328"/>
      </c:barChart>
      <c:catAx>
        <c:axId val="679298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9303328"/>
        <c:crosses val="autoZero"/>
        <c:auto val="1"/>
        <c:lblAlgn val="ctr"/>
        <c:lblOffset val="100"/>
        <c:noMultiLvlLbl val="0"/>
      </c:catAx>
      <c:valAx>
        <c:axId val="679303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Delay (Days)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92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'remove small tags and 0 duratio'!$D$1</c:f>
              <c:strCache>
                <c:ptCount val="1"/>
                <c:pt idx="0">
                  <c:v>resolved_task_count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'remove small tags and 0 duratio'!$C$2:$C$20</c:f>
              <c:strCache>
                <c:ptCount val="19"/>
                <c:pt idx="0">
                  <c:v>CMRR RLUOB Equipment Installation, Phase 2</c:v>
                </c:pt>
                <c:pt idx="1">
                  <c:v>Transuranic Liquid Waste Facility</c:v>
                </c:pt>
                <c:pt idx="2">
                  <c:v>Electrorefining Project</c:v>
                </c:pt>
                <c:pt idx="3">
                  <c:v>Calciner Project</c:v>
                </c:pt>
                <c:pt idx="4">
                  <c:v>Enhanced Capabilities for Subcritical Experiments Laboratory and Support Infrastructure</c:v>
                </c:pt>
                <c:pt idx="5">
                  <c:v>Enhanced Capabilities for Subcritical Experiments Advanced Sources &amp; Detectors Major Item of Equipment (MIE)</c:v>
                </c:pt>
                <c:pt idx="6">
                  <c:v>Uranium Processing Facility Main Process Building Subproject</c:v>
                </c:pt>
                <c:pt idx="7">
                  <c:v>Uranium Processing Facility Mechanical Electrical Building Subproject</c:v>
                </c:pt>
                <c:pt idx="8">
                  <c:v>Uranium Processing Facility Process Support Facilities</c:v>
                </c:pt>
                <c:pt idx="9">
                  <c:v>Uranium Processing Facility Salvage and Accountability Building Subproject</c:v>
                </c:pt>
                <c:pt idx="10">
                  <c:v>Los Alamos Plutonium Pit Production Project Decontamination and Demolition Subproject</c:v>
                </c:pt>
                <c:pt idx="11">
                  <c:v>Los Alamos Plutonium Pit Production Project 30 Base Equipment Installation Subproject</c:v>
                </c:pt>
                <c:pt idx="12">
                  <c:v>Neutron Diagnosed Subcritical Experiments (NDSE) Mining and Critical Procurements</c:v>
                </c:pt>
                <c:pt idx="13">
                  <c:v>High Explosive Pressing Facility</c:v>
                </c:pt>
                <c:pt idx="14">
                  <c:v>Mixed Oxide Fuel Fabrication Facility</c:v>
                </c:pt>
                <c:pt idx="15">
                  <c:v>Security Improvements Project</c:v>
                </c:pt>
                <c:pt idx="16">
                  <c:v>TRU Waste Facilities, Phase B, Staging and Characterization Facility</c:v>
                </c:pt>
                <c:pt idx="17">
                  <c:v>HE Science &amp; Engineering Facility</c:v>
                </c:pt>
                <c:pt idx="18">
                  <c:v>Dynamic Compression Sector (DCS) at the Advanced Photon Source (ANL-APS)</c:v>
                </c:pt>
              </c:strCache>
            </c:strRef>
          </c:cat>
          <c:val>
            <c:numRef>
              <c:f>'remove small tags and 0 duratio'!$D$2:$D$20</c:f>
            </c:numRef>
          </c:val>
          <c:extLst>
            <c:ext xmlns:c16="http://schemas.microsoft.com/office/drawing/2014/chart" uri="{C3380CC4-5D6E-409C-BE32-E72D297353CC}">
              <c16:uniqueId val="{00000000-1DF7-4B06-ABF6-4DED2C5904A4}"/>
            </c:ext>
          </c:extLst>
        </c:ser>
        <c:ser>
          <c:idx val="1"/>
          <c:order val="1"/>
          <c:tx>
            <c:strRef>
              <c:f>'remove small tags and 0 duratio'!$E$1</c:f>
              <c:strCache>
                <c:ptCount val="1"/>
                <c:pt idx="0">
                  <c:v>Average Planned Duration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'remove small tags and 0 duratio'!$C$2:$C$20</c:f>
              <c:strCache>
                <c:ptCount val="19"/>
                <c:pt idx="0">
                  <c:v>CMRR RLUOB Equipment Installation, Phase 2</c:v>
                </c:pt>
                <c:pt idx="1">
                  <c:v>Transuranic Liquid Waste Facility</c:v>
                </c:pt>
                <c:pt idx="2">
                  <c:v>Electrorefining Project</c:v>
                </c:pt>
                <c:pt idx="3">
                  <c:v>Calciner Project</c:v>
                </c:pt>
                <c:pt idx="4">
                  <c:v>Enhanced Capabilities for Subcritical Experiments Laboratory and Support Infrastructure</c:v>
                </c:pt>
                <c:pt idx="5">
                  <c:v>Enhanced Capabilities for Subcritical Experiments Advanced Sources &amp; Detectors Major Item of Equipment (MIE)</c:v>
                </c:pt>
                <c:pt idx="6">
                  <c:v>Uranium Processing Facility Main Process Building Subproject</c:v>
                </c:pt>
                <c:pt idx="7">
                  <c:v>Uranium Processing Facility Mechanical Electrical Building Subproject</c:v>
                </c:pt>
                <c:pt idx="8">
                  <c:v>Uranium Processing Facility Process Support Facilities</c:v>
                </c:pt>
                <c:pt idx="9">
                  <c:v>Uranium Processing Facility Salvage and Accountability Building Subproject</c:v>
                </c:pt>
                <c:pt idx="10">
                  <c:v>Los Alamos Plutonium Pit Production Project Decontamination and Demolition Subproject</c:v>
                </c:pt>
                <c:pt idx="11">
                  <c:v>Los Alamos Plutonium Pit Production Project 30 Base Equipment Installation Subproject</c:v>
                </c:pt>
                <c:pt idx="12">
                  <c:v>Neutron Diagnosed Subcritical Experiments (NDSE) Mining and Critical Procurements</c:v>
                </c:pt>
                <c:pt idx="13">
                  <c:v>High Explosive Pressing Facility</c:v>
                </c:pt>
                <c:pt idx="14">
                  <c:v>Mixed Oxide Fuel Fabrication Facility</c:v>
                </c:pt>
                <c:pt idx="15">
                  <c:v>Security Improvements Project</c:v>
                </c:pt>
                <c:pt idx="16">
                  <c:v>TRU Waste Facilities, Phase B, Staging and Characterization Facility</c:v>
                </c:pt>
                <c:pt idx="17">
                  <c:v>HE Science &amp; Engineering Facility</c:v>
                </c:pt>
                <c:pt idx="18">
                  <c:v>Dynamic Compression Sector (DCS) at the Advanced Photon Source (ANL-APS)</c:v>
                </c:pt>
              </c:strCache>
            </c:strRef>
          </c:cat>
          <c:val>
            <c:numRef>
              <c:f>'remove small tags and 0 duratio'!$E$2:$E$20</c:f>
              <c:numCache>
                <c:formatCode>General</c:formatCode>
                <c:ptCount val="19"/>
                <c:pt idx="0">
                  <c:v>26.79</c:v>
                </c:pt>
                <c:pt idx="1">
                  <c:v>43.22</c:v>
                </c:pt>
                <c:pt idx="2">
                  <c:v>36.1</c:v>
                </c:pt>
                <c:pt idx="3">
                  <c:v>27.56</c:v>
                </c:pt>
                <c:pt idx="4">
                  <c:v>16.850000000000001</c:v>
                </c:pt>
                <c:pt idx="5">
                  <c:v>43.07</c:v>
                </c:pt>
                <c:pt idx="6">
                  <c:v>39.68</c:v>
                </c:pt>
                <c:pt idx="7">
                  <c:v>36.049999999999997</c:v>
                </c:pt>
                <c:pt idx="8">
                  <c:v>44.41</c:v>
                </c:pt>
                <c:pt idx="9">
                  <c:v>38.29</c:v>
                </c:pt>
                <c:pt idx="10">
                  <c:v>50.09</c:v>
                </c:pt>
                <c:pt idx="11">
                  <c:v>63.87</c:v>
                </c:pt>
                <c:pt idx="12">
                  <c:v>27.62</c:v>
                </c:pt>
                <c:pt idx="13">
                  <c:v>28.27</c:v>
                </c:pt>
                <c:pt idx="14">
                  <c:v>50.01</c:v>
                </c:pt>
                <c:pt idx="15">
                  <c:v>118.48</c:v>
                </c:pt>
                <c:pt idx="16">
                  <c:v>46.08</c:v>
                </c:pt>
                <c:pt idx="17">
                  <c:v>16.63</c:v>
                </c:pt>
                <c:pt idx="18">
                  <c:v>34.17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F7-4B06-ABF6-4DED2C5904A4}"/>
            </c:ext>
          </c:extLst>
        </c:ser>
        <c:ser>
          <c:idx val="2"/>
          <c:order val="2"/>
          <c:tx>
            <c:strRef>
              <c:f>'remove small tags and 0 duratio'!$F$1</c:f>
              <c:strCache>
                <c:ptCount val="1"/>
                <c:pt idx="0">
                  <c:v>median_planned_duration_days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'remove small tags and 0 duratio'!$C$2:$C$20</c:f>
              <c:strCache>
                <c:ptCount val="19"/>
                <c:pt idx="0">
                  <c:v>CMRR RLUOB Equipment Installation, Phase 2</c:v>
                </c:pt>
                <c:pt idx="1">
                  <c:v>Transuranic Liquid Waste Facility</c:v>
                </c:pt>
                <c:pt idx="2">
                  <c:v>Electrorefining Project</c:v>
                </c:pt>
                <c:pt idx="3">
                  <c:v>Calciner Project</c:v>
                </c:pt>
                <c:pt idx="4">
                  <c:v>Enhanced Capabilities for Subcritical Experiments Laboratory and Support Infrastructure</c:v>
                </c:pt>
                <c:pt idx="5">
                  <c:v>Enhanced Capabilities for Subcritical Experiments Advanced Sources &amp; Detectors Major Item of Equipment (MIE)</c:v>
                </c:pt>
                <c:pt idx="6">
                  <c:v>Uranium Processing Facility Main Process Building Subproject</c:v>
                </c:pt>
                <c:pt idx="7">
                  <c:v>Uranium Processing Facility Mechanical Electrical Building Subproject</c:v>
                </c:pt>
                <c:pt idx="8">
                  <c:v>Uranium Processing Facility Process Support Facilities</c:v>
                </c:pt>
                <c:pt idx="9">
                  <c:v>Uranium Processing Facility Salvage and Accountability Building Subproject</c:v>
                </c:pt>
                <c:pt idx="10">
                  <c:v>Los Alamos Plutonium Pit Production Project Decontamination and Demolition Subproject</c:v>
                </c:pt>
                <c:pt idx="11">
                  <c:v>Los Alamos Plutonium Pit Production Project 30 Base Equipment Installation Subproject</c:v>
                </c:pt>
                <c:pt idx="12">
                  <c:v>Neutron Diagnosed Subcritical Experiments (NDSE) Mining and Critical Procurements</c:v>
                </c:pt>
                <c:pt idx="13">
                  <c:v>High Explosive Pressing Facility</c:v>
                </c:pt>
                <c:pt idx="14">
                  <c:v>Mixed Oxide Fuel Fabrication Facility</c:v>
                </c:pt>
                <c:pt idx="15">
                  <c:v>Security Improvements Project</c:v>
                </c:pt>
                <c:pt idx="16">
                  <c:v>TRU Waste Facilities, Phase B, Staging and Characterization Facility</c:v>
                </c:pt>
                <c:pt idx="17">
                  <c:v>HE Science &amp; Engineering Facility</c:v>
                </c:pt>
                <c:pt idx="18">
                  <c:v>Dynamic Compression Sector (DCS) at the Advanced Photon Source (ANL-APS)</c:v>
                </c:pt>
              </c:strCache>
            </c:strRef>
          </c:cat>
          <c:val>
            <c:numRef>
              <c:f>'remove small tags and 0 duratio'!$F$2:$F$20</c:f>
            </c:numRef>
          </c:val>
          <c:extLst>
            <c:ext xmlns:c16="http://schemas.microsoft.com/office/drawing/2014/chart" uri="{C3380CC4-5D6E-409C-BE32-E72D297353CC}">
              <c16:uniqueId val="{00000002-1DF7-4B06-ABF6-4DED2C5904A4}"/>
            </c:ext>
          </c:extLst>
        </c:ser>
        <c:ser>
          <c:idx val="3"/>
          <c:order val="3"/>
          <c:tx>
            <c:strRef>
              <c:f>'remove small tags and 0 duratio'!$G$1</c:f>
              <c:strCache>
                <c:ptCount val="1"/>
                <c:pt idx="0">
                  <c:v>Average Actual Duration</c:v>
                </c:pt>
              </c:strCache>
            </c:strRef>
          </c:tx>
          <c:spPr>
            <a:solidFill>
              <a:srgbClr val="653C87"/>
            </a:solidFill>
            <a:ln>
              <a:noFill/>
            </a:ln>
            <a:effectLst/>
          </c:spPr>
          <c:invertIfNegative val="0"/>
          <c:cat>
            <c:strRef>
              <c:f>'remove small tags and 0 duratio'!$C$2:$C$20</c:f>
              <c:strCache>
                <c:ptCount val="19"/>
                <c:pt idx="0">
                  <c:v>CMRR RLUOB Equipment Installation, Phase 2</c:v>
                </c:pt>
                <c:pt idx="1">
                  <c:v>Transuranic Liquid Waste Facility</c:v>
                </c:pt>
                <c:pt idx="2">
                  <c:v>Electrorefining Project</c:v>
                </c:pt>
                <c:pt idx="3">
                  <c:v>Calciner Project</c:v>
                </c:pt>
                <c:pt idx="4">
                  <c:v>Enhanced Capabilities for Subcritical Experiments Laboratory and Support Infrastructure</c:v>
                </c:pt>
                <c:pt idx="5">
                  <c:v>Enhanced Capabilities for Subcritical Experiments Advanced Sources &amp; Detectors Major Item of Equipment (MIE)</c:v>
                </c:pt>
                <c:pt idx="6">
                  <c:v>Uranium Processing Facility Main Process Building Subproject</c:v>
                </c:pt>
                <c:pt idx="7">
                  <c:v>Uranium Processing Facility Mechanical Electrical Building Subproject</c:v>
                </c:pt>
                <c:pt idx="8">
                  <c:v>Uranium Processing Facility Process Support Facilities</c:v>
                </c:pt>
                <c:pt idx="9">
                  <c:v>Uranium Processing Facility Salvage and Accountability Building Subproject</c:v>
                </c:pt>
                <c:pt idx="10">
                  <c:v>Los Alamos Plutonium Pit Production Project Decontamination and Demolition Subproject</c:v>
                </c:pt>
                <c:pt idx="11">
                  <c:v>Los Alamos Plutonium Pit Production Project 30 Base Equipment Installation Subproject</c:v>
                </c:pt>
                <c:pt idx="12">
                  <c:v>Neutron Diagnosed Subcritical Experiments (NDSE) Mining and Critical Procurements</c:v>
                </c:pt>
                <c:pt idx="13">
                  <c:v>High Explosive Pressing Facility</c:v>
                </c:pt>
                <c:pt idx="14">
                  <c:v>Mixed Oxide Fuel Fabrication Facility</c:v>
                </c:pt>
                <c:pt idx="15">
                  <c:v>Security Improvements Project</c:v>
                </c:pt>
                <c:pt idx="16">
                  <c:v>TRU Waste Facilities, Phase B, Staging and Characterization Facility</c:v>
                </c:pt>
                <c:pt idx="17">
                  <c:v>HE Science &amp; Engineering Facility</c:v>
                </c:pt>
                <c:pt idx="18">
                  <c:v>Dynamic Compression Sector (DCS) at the Advanced Photon Source (ANL-APS)</c:v>
                </c:pt>
              </c:strCache>
            </c:strRef>
          </c:cat>
          <c:val>
            <c:numRef>
              <c:f>'remove small tags and 0 duratio'!$G$2:$G$20</c:f>
              <c:numCache>
                <c:formatCode>General</c:formatCode>
                <c:ptCount val="19"/>
                <c:pt idx="0">
                  <c:v>65.88</c:v>
                </c:pt>
                <c:pt idx="1">
                  <c:v>73.05</c:v>
                </c:pt>
                <c:pt idx="2">
                  <c:v>48.72</c:v>
                </c:pt>
                <c:pt idx="3">
                  <c:v>48.55</c:v>
                </c:pt>
                <c:pt idx="4">
                  <c:v>26.61</c:v>
                </c:pt>
                <c:pt idx="5">
                  <c:v>52.63</c:v>
                </c:pt>
                <c:pt idx="6">
                  <c:v>87.02</c:v>
                </c:pt>
                <c:pt idx="7">
                  <c:v>68.78</c:v>
                </c:pt>
                <c:pt idx="8">
                  <c:v>72.45</c:v>
                </c:pt>
                <c:pt idx="9">
                  <c:v>76.599999999999994</c:v>
                </c:pt>
                <c:pt idx="10">
                  <c:v>61.55</c:v>
                </c:pt>
                <c:pt idx="11">
                  <c:v>63.54</c:v>
                </c:pt>
                <c:pt idx="12">
                  <c:v>23.35</c:v>
                </c:pt>
                <c:pt idx="13">
                  <c:v>50.97</c:v>
                </c:pt>
                <c:pt idx="14">
                  <c:v>69.680000000000007</c:v>
                </c:pt>
                <c:pt idx="15">
                  <c:v>107.51</c:v>
                </c:pt>
                <c:pt idx="16">
                  <c:v>74.84</c:v>
                </c:pt>
                <c:pt idx="17">
                  <c:v>39.69</c:v>
                </c:pt>
                <c:pt idx="18">
                  <c:v>45.3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DF7-4B06-ABF6-4DED2C590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32888095"/>
        <c:axId val="1332897215"/>
      </c:barChart>
      <c:catAx>
        <c:axId val="13328880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897215"/>
        <c:crosses val="autoZero"/>
        <c:auto val="1"/>
        <c:lblAlgn val="ctr"/>
        <c:lblOffset val="100"/>
        <c:noMultiLvlLbl val="0"/>
      </c:catAx>
      <c:valAx>
        <c:axId val="13328972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Delay Days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2888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6433E0-C855-4CCE-8359-57266B979191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18B71-D622-4123-AF61-150698A494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5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o.gov/assets/gao-23-104402.pdf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warren.senate.gov/wp-content/uploads/media/doc/letter_to_doe__nnsa_re_pit_production_mismanagement.pdf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GAO-23-104402, National Nuclear Security Administration: Assessments of Major Projects</a:t>
            </a:r>
            <a:endParaRPr lang="en-US" dirty="0"/>
          </a:p>
          <a:p>
            <a:r>
              <a:rPr lang="en-US" dirty="0">
                <a:hlinkClick r:id="rId4"/>
              </a:rPr>
              <a:t>Letter to DOE &amp; NNSA re Pit Production Mismanagement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18B71-D622-4123-AF61-150698A4943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73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18B71-D622-4123-AF61-150698A4943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87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1FC7E3-C809-DE7D-D66F-EBED0EB16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BE11ADF-44DA-14EB-1956-B8A3E9414A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0" y="0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6B7EA0D-EBB2-AAB7-37D3-06B57647CD7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0AEC771-634F-9E32-34C2-BEB876FA9AF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5B9C9-DD58-6101-5B93-89C076039231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51057C-32A8-4696-C3CF-86B951E77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02D647-6F84-BEC1-00FE-413131304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064" y="1112340"/>
            <a:ext cx="5900737" cy="49689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FF2C9A1-9DDE-3BBE-6C42-AEEC42C00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2407" y="710214"/>
            <a:ext cx="5659438" cy="56306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8E1E2-E791-2185-BEBC-F6334AC78084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278FDA8-0F15-794A-D70A-F28897EB7C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302" y="86969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7EA998-EA4A-9197-840C-111B768A93A9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26933A-59DE-7B2C-DBE5-0B70BC88430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4139AE-AA5E-1B06-3466-1B2AE913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FEFE49-6DFE-0696-BA90-451C5500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3EA224-60CA-4405-1AFC-E9009EA8422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C34147C-1597-2FAE-FB1F-310C899B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129010-32DE-1271-0B31-9BAE77398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469C1C3F-D0CC-2EA7-2AA7-27F7F15482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63680B-8792-65C8-079C-610A68EA0E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F1302C4-FF3A-B06D-80E0-88CEC67625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7C84E-C66E-6F73-8B2F-C23ADC51FFF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0C781-D886-F3F7-D8C8-AEC62093B6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4F3A2-5D23-8339-3B89-10EA171CF562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75FC8C8-B45D-6E85-FE32-7C44D9974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00842"/>
            <a:ext cx="11801474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08CADC-AEA2-422E-47F2-F8B178203B7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7EB1AF2-7ADB-3610-5161-6AB4BF963CB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4286-563F-D1EE-49E0-71CA94B9FB92}"/>
              </a:ext>
            </a:extLst>
          </p:cNvPr>
          <p:cNvSpPr/>
          <p:nvPr userDrawn="1"/>
        </p:nvSpPr>
        <p:spPr>
          <a:xfrm>
            <a:off x="0" y="2656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2C759F7-CB06-0F9B-9A93-2536177DD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027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E37D4D9-2A5F-EC59-16F1-4151EF5C0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44040"/>
            <a:ext cx="5787323" cy="49162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42B7D06-C118-BE1A-1F60-E965FB5A8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44040"/>
            <a:ext cx="5787323" cy="49135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D7FC36B-5570-9687-45DC-1091C183D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7166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0E439-A379-BA5F-8849-2A8D73D3B02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1A8D3-52E0-8117-9757-E896F3AE4C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61C953-8CBE-3E3A-E788-C9B0ABA3BE5E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78AAD7E-A8FF-7986-509B-1C998B5C206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644D82-C319-2FD1-27E0-21F2B8DF5CB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55233-3CE7-F2C1-CC63-1E9FB5CF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D24E0-CB63-2F94-B07B-646180A78D23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216E214-D0B1-0CCA-CF40-85D4CE596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7501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8C5A113-328C-BE7F-5D1C-DF72A8C0F614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4B15DB-8D24-B7C1-CB2E-096D32E3292E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DDDE1-885F-64EB-9C8A-3D603BCF75DD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12250F-7791-4E10-A986-D26E6A05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3C19A4B-F554-21E4-CB47-974030749D1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CBCFD27-206D-1F8E-E6C3-103836B0BFF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D124B-72B7-1E37-9F92-96D32332E4FB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61CD-C932-5191-81C0-035ED257C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5350C-5F05-0BE9-B383-5DF4DF01732D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C469126-D9EA-2AED-A371-42D4824D1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2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DACACCA-C574-92EE-1019-357CCC4519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1D7423-9910-2AD5-48EE-937DD790139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681DDB-DD4B-06ED-0ED0-4F736859A6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4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2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5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60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6EA6D-5443-9DCB-2D8F-EA4128ECC47F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54535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1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33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7/29/2026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92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1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22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14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40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7/29/2026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3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7/29/2026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92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7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288281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7EF86FA9-C340-F9E9-F7F4-BA7E3D35D5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4900" y="1102936"/>
            <a:ext cx="7145338" cy="50030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49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-12240" y="62132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46598F7-3754-BF4D-8CFD-7E0DF3B27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1BC59-F615-E95D-3E26-6EF67AC0AF5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EF21B81-07B4-9247-421B-149B01A9C71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24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14900" y="1107763"/>
            <a:ext cx="7081838" cy="4999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8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79852B2-C489-50CB-3401-D35AC7776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3F879-1028-E974-5312-FA9499343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57C334D-4920-140F-4FAC-2C15CAA8F5BF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F3588D2-08C3-C2EE-252E-32B14F0DF0A2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646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83979CA-C42D-3EF9-D3FC-230DFFE11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E65437-7DDA-0D18-852C-FEA14423E76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568970-FDDF-C374-63D2-5B0FE6ECEAC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2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90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0AF71-A241-4654-80ED-1B93EE329A3B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6" r:id="rId2"/>
    <p:sldLayoutId id="2147483679" r:id="rId3"/>
    <p:sldLayoutId id="2147483680" r:id="rId4"/>
    <p:sldLayoutId id="2147483689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78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4B519-1448-C93C-18C8-EF5C67ED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EC6-E2FF-79B5-B120-ED699380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5A79-3C3D-ACDB-9BFE-8B6ABB8A5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4BA79-85BA-4806-AD3D-3E73EFA15933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276E-60D6-D21D-95D2-5FF0F1BD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2F9-764B-825D-5541-8B7E3E236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B5BF8-0CAB-40DF-AFC7-EC780805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  <p:sldLayoutId id="2147483692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vertexaisearch.cloud.google.com/grounding-api-redirect/AUZIYQEU7IaEPO-HYUAuBUYLQaDhZDoBbaccB4LOezYQZdEM8RF6_aAikx6S0i4v7L4TY4BzrOltR5OyAyEy1MI2ddOa2rrim33lZlxoZUq6Y2MYUTS5PPurdsA_VG-hNwnby09HwNDgnHCfIqb8QO-SBx5maB4cg-ao5i1t9kU-qQ5_FrPWz-SAZQCvG5TIQekgZKgERubH-bCreMMCtPF_1lDL4Syi-tsSdkdEuVjnwg==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A7433-65E8-47A1-1EBD-0EDF04663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7730" y="3756403"/>
            <a:ext cx="6759575" cy="1154577"/>
          </a:xfrm>
        </p:spPr>
        <p:txBody>
          <a:bodyPr>
            <a:normAutofit/>
          </a:bodyPr>
          <a:lstStyle/>
          <a:p>
            <a:r>
              <a:rPr lang="en-US" dirty="0"/>
              <a:t>Abby Schendt NA-BA-44</a:t>
            </a:r>
          </a:p>
          <a:p>
            <a:r>
              <a:rPr lang="en-US" dirty="0"/>
              <a:t>Stephen Colodner NA-BA-44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E35C-5DCC-2952-8E8A-816575333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7730" y="5054913"/>
            <a:ext cx="6759575" cy="434976"/>
          </a:xfrm>
        </p:spPr>
        <p:txBody>
          <a:bodyPr/>
          <a:lstStyle/>
          <a:p>
            <a:r>
              <a:rPr lang="en-US" dirty="0"/>
              <a:t>August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D893-8873-455C-6BB0-846C0479A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8188" y="2030413"/>
            <a:ext cx="8462962" cy="14430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Independent Chain Analysis of Risk and Uncertainty for Schedules (ICARUS) </a:t>
            </a:r>
          </a:p>
          <a:p>
            <a:r>
              <a:rPr lang="en-US" sz="2000" dirty="0">
                <a:latin typeface="Figtree ExtraBold"/>
              </a:rPr>
              <a:t>Schedule Estimating for Capital Acquisition Projects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NNSA and Schedule Analysis</a:t>
            </a:r>
          </a:p>
          <a:p>
            <a:r>
              <a:rPr lang="en-US"/>
              <a:t>Icarus</a:t>
            </a:r>
          </a:p>
          <a:p>
            <a:r>
              <a:rPr lang="en-US" dirty="0"/>
              <a:t>Preliminary Model and Results</a:t>
            </a:r>
          </a:p>
          <a:p>
            <a:r>
              <a:rPr lang="en-US" dirty="0"/>
              <a:t>Conclusions</a:t>
            </a:r>
          </a:p>
          <a:p>
            <a:r>
              <a:rPr lang="en-US" dirty="0"/>
              <a:t>Future Work and Data Needs</a:t>
            </a:r>
          </a:p>
        </p:txBody>
      </p:sp>
    </p:spTree>
    <p:extLst>
      <p:ext uri="{BB962C8B-B14F-4D97-AF65-F5344CB8AC3E}">
        <p14:creationId xmlns:p14="http://schemas.microsoft.com/office/powerpoint/2010/main" val="355462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8E6055-0222-1EFA-4A5F-83598CAB6A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501" y="108014"/>
            <a:ext cx="11776997" cy="805704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NNSA’s Schedule History on Capital Acquisition Projects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6D5F65-C904-B083-EAD3-A494A167D242}"/>
              </a:ext>
            </a:extLst>
          </p:cNvPr>
          <p:cNvSpPr txBox="1"/>
          <p:nvPr/>
        </p:nvSpPr>
        <p:spPr>
          <a:xfrm>
            <a:off x="295846" y="1172538"/>
            <a:ext cx="674503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effectLst/>
                <a:latin typeface="-apple-system"/>
              </a:rPr>
              <a:t>"For example, </a:t>
            </a:r>
            <a:r>
              <a:rPr lang="en-US" b="1" i="1" dirty="0">
                <a:effectLst/>
                <a:latin typeface="-apple-system"/>
              </a:rPr>
              <a:t>two</a:t>
            </a:r>
            <a:r>
              <a:rPr lang="en-US" b="0" i="1" dirty="0">
                <a:effectLst/>
                <a:latin typeface="-apple-system"/>
              </a:rPr>
              <a:t> </a:t>
            </a:r>
            <a:r>
              <a:rPr lang="en-US" b="1" i="1" dirty="0">
                <a:effectLst/>
                <a:latin typeface="-apple-system"/>
              </a:rPr>
              <a:t>of the four </a:t>
            </a:r>
            <a:r>
              <a:rPr lang="en-US" b="0" i="1" dirty="0">
                <a:effectLst/>
                <a:latin typeface="-apple-system"/>
              </a:rPr>
              <a:t>projects are part of the Uranium Processing Facility family of projects (in Tennessee). They are a combined $2 billion over their cost baselines and </a:t>
            </a:r>
            <a:r>
              <a:rPr lang="en-US" b="1" i="1" dirty="0">
                <a:effectLst/>
                <a:latin typeface="-apple-system"/>
              </a:rPr>
              <a:t>6.5 years behind their schedule baselines.</a:t>
            </a:r>
            <a:r>
              <a:rPr lang="en-US" b="0" i="1" dirty="0">
                <a:effectLst/>
                <a:latin typeface="-apple-system"/>
              </a:rPr>
              <a:t>"  -GAO-23-104402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C61364-BD1C-C2C4-CA7F-D5A15CC1645F}"/>
              </a:ext>
            </a:extLst>
          </p:cNvPr>
          <p:cNvSpPr txBox="1"/>
          <p:nvPr/>
        </p:nvSpPr>
        <p:spPr>
          <a:xfrm>
            <a:off x="6830568" y="1128924"/>
            <a:ext cx="499948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effectLst/>
                <a:latin typeface="-apple-system"/>
              </a:rPr>
              <a:t>“However, the baseline [LAP4-30B] project completion date of August 2030 is </a:t>
            </a:r>
            <a:r>
              <a:rPr lang="en-US" b="1" i="1" dirty="0">
                <a:effectLst/>
                <a:latin typeface="-apple-system"/>
              </a:rPr>
              <a:t>4 years later than the high end </a:t>
            </a:r>
            <a:r>
              <a:rPr lang="en-US" b="0" i="1" dirty="0">
                <a:effectLst/>
                <a:latin typeface="-apple-system"/>
              </a:rPr>
              <a:t>of the preliminary date range approved at the alternative selection milestone in April 2021 and the statutory requirement to produce 30 pits per year in 2026.</a:t>
            </a:r>
            <a:r>
              <a:rPr lang="en-US" i="1" dirty="0">
                <a:latin typeface="-apple-system"/>
              </a:rPr>
              <a:t>” -GAO-23-104402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0BEB29-489E-A3AD-E7F9-8F323CC83561}"/>
              </a:ext>
            </a:extLst>
          </p:cNvPr>
          <p:cNvSpPr txBox="1"/>
          <p:nvPr/>
        </p:nvSpPr>
        <p:spPr>
          <a:xfrm>
            <a:off x="293751" y="2372867"/>
            <a:ext cx="6094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effectLst/>
                <a:latin typeface="-apple-system"/>
              </a:rPr>
              <a:t>"Too often project cost and </a:t>
            </a:r>
            <a:r>
              <a:rPr lang="en-US" i="1" dirty="0">
                <a:effectLst/>
                <a:latin typeface="-apple-system"/>
              </a:rPr>
              <a:t>schedule information are </a:t>
            </a:r>
            <a:r>
              <a:rPr lang="en-US" b="1" i="1" dirty="0">
                <a:effectLst/>
                <a:latin typeface="-apple-system"/>
              </a:rPr>
              <a:t>deficient </a:t>
            </a:r>
            <a:r>
              <a:rPr lang="en-US" b="0" i="1" dirty="0">
                <a:effectLst/>
                <a:latin typeface="-apple-system"/>
              </a:rPr>
              <a:t>and </a:t>
            </a:r>
            <a:r>
              <a:rPr lang="en-US" b="1" i="1" dirty="0">
                <a:effectLst/>
                <a:latin typeface="-apple-system"/>
              </a:rPr>
              <a:t>do not accurately reflect </a:t>
            </a:r>
            <a:r>
              <a:rPr lang="en-US" i="1" dirty="0">
                <a:effectLst/>
                <a:latin typeface="-apple-system"/>
              </a:rPr>
              <a:t>current project status </a:t>
            </a:r>
            <a:r>
              <a:rPr lang="en-US" b="0" i="1" dirty="0">
                <a:effectLst/>
                <a:latin typeface="-apple-system"/>
              </a:rPr>
              <a:t>or provide </a:t>
            </a:r>
            <a:r>
              <a:rPr lang="en-US" b="1" i="1" dirty="0">
                <a:effectLst/>
                <a:latin typeface="-apple-system"/>
              </a:rPr>
              <a:t>acceptable</a:t>
            </a:r>
            <a:r>
              <a:rPr lang="en-US" b="0" i="1" dirty="0">
                <a:effectLst/>
                <a:latin typeface="-apple-system"/>
              </a:rPr>
              <a:t> forecasts, so effective project management and oversight is </a:t>
            </a:r>
            <a:r>
              <a:rPr lang="en-US" b="1" i="1" dirty="0">
                <a:effectLst/>
                <a:latin typeface="-apple-system"/>
              </a:rPr>
              <a:t>impaired.</a:t>
            </a:r>
            <a:r>
              <a:rPr lang="en-US" b="0" i="1" dirty="0">
                <a:effectLst/>
                <a:latin typeface="-apple-system"/>
              </a:rPr>
              <a:t>“ -</a:t>
            </a:r>
            <a:r>
              <a:rPr lang="en-US" i="1" dirty="0">
                <a:latin typeface="-apple-system"/>
              </a:rPr>
              <a:t> GAO-23-104402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5238DB-749B-8712-0209-82BE71F88D13}"/>
              </a:ext>
            </a:extLst>
          </p:cNvPr>
          <p:cNvSpPr txBox="1"/>
          <p:nvPr/>
        </p:nvSpPr>
        <p:spPr>
          <a:xfrm>
            <a:off x="293751" y="3621914"/>
            <a:ext cx="62624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effectLst/>
                <a:latin typeface="-apple-system"/>
              </a:rPr>
              <a:t>However, a May 2022 peer review, a September 2022 letter from the project's federal contracting officer... </a:t>
            </a:r>
            <a:r>
              <a:rPr lang="en-US" b="1" i="1" dirty="0">
                <a:effectLst/>
                <a:latin typeface="-apple-system"/>
              </a:rPr>
              <a:t>raised concerns</a:t>
            </a:r>
            <a:r>
              <a:rPr lang="en-US" b="0" i="1" dirty="0">
                <a:effectLst/>
                <a:latin typeface="-apple-system"/>
              </a:rPr>
              <a:t> about the [TA-55]project's ability to be completed within the </a:t>
            </a:r>
            <a:r>
              <a:rPr lang="en-US" b="1" i="1" dirty="0">
                <a:effectLst/>
                <a:latin typeface="-apple-system"/>
              </a:rPr>
              <a:t>schedule baseline…</a:t>
            </a:r>
            <a:r>
              <a:rPr lang="en-US" i="1" dirty="0">
                <a:effectLst/>
                <a:latin typeface="-apple-system"/>
              </a:rPr>
              <a:t>” -</a:t>
            </a:r>
            <a:r>
              <a:rPr lang="en-US" i="1" dirty="0">
                <a:latin typeface="-apple-system"/>
              </a:rPr>
              <a:t> GAO-23-104402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74404D-4FB4-29B2-D0FF-5E7D7E172408}"/>
              </a:ext>
            </a:extLst>
          </p:cNvPr>
          <p:cNvSpPr txBox="1"/>
          <p:nvPr/>
        </p:nvSpPr>
        <p:spPr>
          <a:xfrm>
            <a:off x="6830568" y="3192472"/>
            <a:ext cx="537438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effectLst/>
                <a:latin typeface="-apple-system"/>
              </a:rPr>
              <a:t>To date, GAO's recommendation for NNSA to have an integrated master schedule consistent with best practices remains open. As the GAO has pointed out, without having a schedule, NNSA is </a:t>
            </a:r>
            <a:r>
              <a:rPr lang="en-US" b="1" i="1" dirty="0">
                <a:effectLst/>
                <a:latin typeface="-apple-system"/>
              </a:rPr>
              <a:t>'increasing the likelihood of disruption and delay</a:t>
            </a:r>
            <a:r>
              <a:rPr lang="en-US" b="0" i="1" dirty="0">
                <a:effectLst/>
                <a:latin typeface="-apple-system"/>
              </a:rPr>
              <a:t>' for the program.</a:t>
            </a:r>
            <a:r>
              <a:rPr lang="en-US" b="0" i="1" u="none" strike="noStrike" baseline="30000" dirty="0">
                <a:solidFill>
                  <a:srgbClr val="1976D2"/>
                </a:solidFill>
                <a:effectLst/>
                <a:latin typeface="-apple-system"/>
                <a:hlinkClick r:id="rId3"/>
              </a:rPr>
              <a:t>[1]</a:t>
            </a:r>
            <a:r>
              <a:rPr lang="en-US" b="0" i="1" dirty="0">
                <a:effectLst/>
                <a:latin typeface="-apple-system"/>
              </a:rPr>
              <a:t> The lack of a schedule also inhibits Congress's ability to provide responsible appropriations and policy...-Letter from Congress to Secretary Chris Wright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92E714-A34C-37C4-29A9-711771C3D113}"/>
              </a:ext>
            </a:extLst>
          </p:cNvPr>
          <p:cNvSpPr txBox="1"/>
          <p:nvPr/>
        </p:nvSpPr>
        <p:spPr>
          <a:xfrm>
            <a:off x="275463" y="4941667"/>
            <a:ext cx="61127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1" dirty="0">
                <a:effectLst/>
                <a:latin typeface="-apple-system"/>
              </a:rPr>
              <a:t>"Facility recapitalization projects have been a </a:t>
            </a:r>
            <a:r>
              <a:rPr lang="en-US" b="1" i="1" dirty="0">
                <a:effectLst/>
                <a:latin typeface="-apple-system"/>
              </a:rPr>
              <a:t>continuing source </a:t>
            </a:r>
            <a:r>
              <a:rPr lang="en-US" b="0" i="1" dirty="0">
                <a:effectLst/>
                <a:latin typeface="-apple-system"/>
              </a:rPr>
              <a:t>of program schedule delays and cost overruns that...have significantly </a:t>
            </a:r>
            <a:r>
              <a:rPr lang="en-US" b="1" i="1" dirty="0">
                <a:effectLst/>
                <a:latin typeface="-apple-system"/>
              </a:rPr>
              <a:t>undermined NNSA’s credibility</a:t>
            </a:r>
            <a:r>
              <a:rPr lang="en-US" b="0" i="1" dirty="0">
                <a:effectLst/>
                <a:latin typeface="-apple-system"/>
              </a:rPr>
              <a:t>.</a:t>
            </a:r>
            <a:r>
              <a:rPr lang="en-US" i="1" dirty="0">
                <a:latin typeface="-apple-system"/>
              </a:rPr>
              <a:t>“ - Letter from Congress to Secretary Chris Wright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933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32E5C-A185-5BCC-F2C2-5BCECB6B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34AA62-B0C5-64BB-28C4-DB79BF9C6F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What’s happening?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3CDDD-46DD-3B43-BEBA-78BC8DDCA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52752"/>
            <a:ext cx="11776997" cy="11618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Analysis of NNSA Capital Acquisition Projects indicates some of the delays can be attributed scheduling practices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304E65-2DE0-3FBA-714F-4C217EC50E67}"/>
              </a:ext>
            </a:extLst>
          </p:cNvPr>
          <p:cNvSpPr txBox="1"/>
          <p:nvPr/>
        </p:nvSpPr>
        <p:spPr>
          <a:xfrm>
            <a:off x="334040" y="2165818"/>
            <a:ext cx="110959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Program pressure to deliver on a specific date</a:t>
            </a:r>
            <a:r>
              <a:rPr lang="en-US" sz="2800" dirty="0"/>
              <a:t> – Schedules are built backwards (forced) often resulting in negative float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Optimistic assessments of technical and design maturity- </a:t>
            </a:r>
            <a:r>
              <a:rPr lang="en-US" sz="2800" dirty="0"/>
              <a:t>Leads to unplanned re-designs, testing, and validation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Logic loading –</a:t>
            </a:r>
            <a:r>
              <a:rPr lang="en-US" sz="2800" dirty="0"/>
              <a:t> Misidentified critical paths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Resource loading issues- </a:t>
            </a:r>
            <a:r>
              <a:rPr lang="en-US" sz="2800" dirty="0"/>
              <a:t>Misalignment in the schedule compounds the ability to maintain schedule in an uncertain budgetary environment</a:t>
            </a:r>
          </a:p>
        </p:txBody>
      </p:sp>
    </p:spTree>
    <p:extLst>
      <p:ext uri="{BB962C8B-B14F-4D97-AF65-F5344CB8AC3E}">
        <p14:creationId xmlns:p14="http://schemas.microsoft.com/office/powerpoint/2010/main" val="1003306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54B7142-5FA3-BFC9-314A-3854B467CC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Impacts of project delays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55019-4F2E-4EBB-E4AD-9A7E8AE50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1" y="1485900"/>
            <a:ext cx="11776997" cy="4267882"/>
          </a:xfrm>
        </p:spPr>
        <p:txBody>
          <a:bodyPr>
            <a:normAutofit/>
          </a:bodyPr>
          <a:lstStyle/>
          <a:p>
            <a:r>
              <a:rPr lang="en-US" b="1" dirty="0"/>
              <a:t>Project risk mitigation is limited </a:t>
            </a:r>
            <a:r>
              <a:rPr lang="en-US" dirty="0"/>
              <a:t>–  Without an upfront, clear understanding of schedule risks, decisions are reactive and mitigation windows are missed</a:t>
            </a:r>
          </a:p>
          <a:p>
            <a:r>
              <a:rPr lang="en-US" b="1" dirty="0"/>
              <a:t>Resources are not optimized </a:t>
            </a:r>
            <a:r>
              <a:rPr lang="en-US" dirty="0"/>
              <a:t>-Early warning works best if we can analyze schedule variance and allows us to reallocate resources or replan schedules</a:t>
            </a:r>
          </a:p>
          <a:p>
            <a:r>
              <a:rPr lang="en-US" b="1" dirty="0"/>
              <a:t>Loss of trust with stakeholders </a:t>
            </a:r>
            <a:r>
              <a:rPr lang="en-US" dirty="0"/>
              <a:t>– Increased schedules often lead to increased costs (OMB/Appropriators) and increases risk to program deliveries (</a:t>
            </a:r>
            <a:r>
              <a:rPr lang="en-US" dirty="0" err="1"/>
              <a:t>DoW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2553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CE1D6-0CB2-B8DA-91EC-C48C26B0C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5B37C5-A84C-ABAA-BCF4-6AB77B846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Schedule Analysis Methodologies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005F8-4549-FF65-8590-3A3C64229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7416" y="1753028"/>
            <a:ext cx="10397447" cy="1943100"/>
          </a:xfrm>
        </p:spPr>
        <p:txBody>
          <a:bodyPr>
            <a:normAutofit/>
          </a:bodyPr>
          <a:lstStyle/>
          <a:p>
            <a:r>
              <a:rPr lang="en-US" sz="2200" b="1" dirty="0"/>
              <a:t>Milestone Analysis- </a:t>
            </a:r>
            <a:r>
              <a:rPr lang="en-US" sz="2200" dirty="0"/>
              <a:t>uses historical data</a:t>
            </a:r>
            <a:endParaRPr lang="en-US" sz="2200" b="1" dirty="0"/>
          </a:p>
          <a:p>
            <a:r>
              <a:rPr lang="en-US" sz="2200" b="1" dirty="0"/>
              <a:t>Schedule Estimating Relationships- </a:t>
            </a:r>
            <a:r>
              <a:rPr lang="en-US" sz="2200" dirty="0"/>
              <a:t>uses historical data</a:t>
            </a:r>
            <a:endParaRPr lang="en-US" sz="2200" b="1" dirty="0"/>
          </a:p>
          <a:p>
            <a:r>
              <a:rPr lang="en-US" sz="2200" b="1" dirty="0"/>
              <a:t>Bottoms Up- </a:t>
            </a:r>
            <a:r>
              <a:rPr lang="en-US" sz="2200" dirty="0"/>
              <a:t>Relies on SME input</a:t>
            </a:r>
          </a:p>
          <a:p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BE985-746F-FFDD-A850-FD63EEECE8E3}"/>
              </a:ext>
            </a:extLst>
          </p:cNvPr>
          <p:cNvSpPr txBox="1"/>
          <p:nvPr/>
        </p:nvSpPr>
        <p:spPr>
          <a:xfrm>
            <a:off x="513708" y="1138102"/>
            <a:ext cx="11024171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Standard Methodologies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A7F347-5CF8-DFB0-4E3C-0B32E5CDF708}"/>
              </a:ext>
            </a:extLst>
          </p:cNvPr>
          <p:cNvSpPr txBox="1"/>
          <p:nvPr/>
        </p:nvSpPr>
        <p:spPr>
          <a:xfrm>
            <a:off x="513708" y="3142131"/>
            <a:ext cx="1102417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Newly Developed Methodologies for NNSA Projects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9A0811-3578-0DD3-87C1-F0054FF44EA6}"/>
              </a:ext>
            </a:extLst>
          </p:cNvPr>
          <p:cNvSpPr txBox="1">
            <a:spLocks/>
          </p:cNvSpPr>
          <p:nvPr/>
        </p:nvSpPr>
        <p:spPr>
          <a:xfrm>
            <a:off x="1027416" y="3787834"/>
            <a:ext cx="10674850" cy="1943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/>
              <a:t>Independent Chain Analysis of Risk and Uncertainty in Scheduling (ICARUS)-</a:t>
            </a:r>
            <a:r>
              <a:rPr lang="en-US" sz="2200" dirty="0"/>
              <a:t> Uses SME input and adds historical performance </a:t>
            </a:r>
          </a:p>
          <a:p>
            <a:r>
              <a:rPr lang="en-US" sz="2200" b="1" dirty="0"/>
              <a:t>TRL/MRL </a:t>
            </a:r>
            <a:r>
              <a:rPr lang="en-US" sz="2200" b="1" baseline="30000" dirty="0"/>
              <a:t>1 </a:t>
            </a:r>
            <a:r>
              <a:rPr lang="en-US" sz="2200" b="1" dirty="0"/>
              <a:t> - </a:t>
            </a:r>
            <a:r>
              <a:rPr lang="en-US" sz="2200" dirty="0"/>
              <a:t>Time to completion based on technology and manufacturing maturity; uses SME input and adds historical performance</a:t>
            </a:r>
            <a:endParaRPr lang="en-US" sz="2200" b="1" dirty="0"/>
          </a:p>
          <a:p>
            <a:r>
              <a:rPr lang="en-US" sz="2200" b="1" dirty="0"/>
              <a:t>NIMS adjusted earned value estimate (NAEVE) </a:t>
            </a:r>
            <a:r>
              <a:rPr lang="en-US" sz="2200" b="1" baseline="30000" dirty="0"/>
              <a:t>2   </a:t>
            </a:r>
            <a:r>
              <a:rPr lang="en-US" sz="2200" b="1" dirty="0"/>
              <a:t>- </a:t>
            </a:r>
            <a:r>
              <a:rPr lang="en-US" sz="2200" dirty="0"/>
              <a:t>uses historical data</a:t>
            </a:r>
            <a:endParaRPr lang="en-US" sz="2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EAB4BF-E6DD-C60F-D011-BF56A537FFE9}"/>
              </a:ext>
            </a:extLst>
          </p:cNvPr>
          <p:cNvSpPr txBox="1"/>
          <p:nvPr/>
        </p:nvSpPr>
        <p:spPr>
          <a:xfrm>
            <a:off x="400692" y="5730934"/>
            <a:ext cx="1067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/>
              <a:t>Presented in in a different brief</a:t>
            </a:r>
          </a:p>
          <a:p>
            <a:pPr marL="228600" indent="-228600">
              <a:buAutoNum type="arabicPeriod"/>
            </a:pPr>
            <a:r>
              <a:rPr lang="en-US" sz="1200" dirty="0"/>
              <a:t>Still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99500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E2183-448B-9912-99DD-BD382FCCF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8B43D5-EAE5-6462-10F0-42F592DC4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1647" y="1112340"/>
            <a:ext cx="11759775" cy="49689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ICARUS</a:t>
            </a:r>
            <a:r>
              <a:rPr lang="en-US" sz="3200" dirty="0"/>
              <a:t> utilizes both </a:t>
            </a:r>
            <a:r>
              <a:rPr lang="en-US" sz="3200" b="1" dirty="0"/>
              <a:t>Markov Chain Analysis </a:t>
            </a:r>
            <a:r>
              <a:rPr lang="en-US" sz="3200" dirty="0"/>
              <a:t>and </a:t>
            </a:r>
            <a:r>
              <a:rPr lang="en-US" sz="3200" b="1"/>
              <a:t>Text Analysis</a:t>
            </a:r>
            <a:endParaRPr lang="en-US"/>
          </a:p>
          <a:p>
            <a:r>
              <a:rPr lang="en-US" sz="3200" b="1"/>
              <a:t>Markov Chain Analysis</a:t>
            </a:r>
            <a:r>
              <a:rPr lang="en-US" sz="3200" b="1" i="1" dirty="0"/>
              <a:t> </a:t>
            </a:r>
            <a:r>
              <a:rPr lang="en-US" sz="3200"/>
              <a:t>helps model the effect of delays, duration growth, and scope growth on the schedule</a:t>
            </a:r>
          </a:p>
          <a:p>
            <a:pPr lvl="1"/>
            <a:r>
              <a:rPr lang="en-US" sz="2800"/>
              <a:t>This is used in current schedule uncertainty runs through P6</a:t>
            </a:r>
            <a:endParaRPr lang="en-US" sz="2800" dirty="0"/>
          </a:p>
          <a:p>
            <a:r>
              <a:rPr lang="en-US" sz="3200" b="1"/>
              <a:t>Text Analysis</a:t>
            </a:r>
            <a:r>
              <a:rPr lang="en-US" sz="3200"/>
              <a:t> is used to look at task descriptions to measure to prior performance of similar tasks across prior projects</a:t>
            </a:r>
            <a:endParaRPr lang="en-US" sz="3200" dirty="0"/>
          </a:p>
          <a:p>
            <a:pPr lvl="1"/>
            <a:r>
              <a:rPr lang="en-US" sz="2800"/>
              <a:t>This is the motor that forces historical performance into the</a:t>
            </a:r>
            <a:r>
              <a:rPr lang="en-US" sz="2800" dirty="0"/>
              <a:t> Markov </a:t>
            </a:r>
            <a:r>
              <a:rPr lang="en-US" sz="2800"/>
              <a:t>model</a:t>
            </a:r>
          </a:p>
          <a:p>
            <a:pPr marL="0" indent="0" algn="ctr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F454B-E49F-2850-EB9E-B386B91066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ICARUS</a:t>
            </a:r>
          </a:p>
        </p:txBody>
      </p:sp>
    </p:spTree>
    <p:extLst>
      <p:ext uri="{BB962C8B-B14F-4D97-AF65-F5344CB8AC3E}">
        <p14:creationId xmlns:p14="http://schemas.microsoft.com/office/powerpoint/2010/main" val="1448736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F31A92-277D-197A-3D97-DD3F6936D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Studies the movement of a process that moves between a set of states/events based only on the current point in the chain</a:t>
            </a:r>
          </a:p>
          <a:p>
            <a:r>
              <a:rPr lang="en-US" dirty="0"/>
              <a:t>Assumptions are that movement to the next state is only dependent on the current state</a:t>
            </a:r>
          </a:p>
          <a:p>
            <a:r>
              <a:rPr lang="en-US" dirty="0"/>
              <a:t>Analysis required calculating the probability of a future state based only on the current state</a:t>
            </a:r>
          </a:p>
          <a:p>
            <a:r>
              <a:rPr lang="en-US" dirty="0"/>
              <a:t>Allows for a structured way to model and predict the behavior in a stochastic system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AB942-5614-8D18-18E7-863009E65D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What is a Markov Chain Analysis?</a:t>
            </a:r>
          </a:p>
        </p:txBody>
      </p:sp>
      <p:pic>
        <p:nvPicPr>
          <p:cNvPr id="5" name="Picture 4" descr="Markov Chain Tree Diagram: Understanding Machine Learning Concepts ...">
            <a:extLst>
              <a:ext uri="{FF2B5EF4-FFF2-40B4-BE49-F238E27FC236}">
                <a16:creationId xmlns:a16="http://schemas.microsoft.com/office/drawing/2014/main" id="{87B9753A-E1C4-A6C6-7C6A-97F361916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0201" y="1976065"/>
            <a:ext cx="5947239" cy="324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3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7FBC91-69DB-7556-F899-0F2071133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4" y="3635048"/>
            <a:ext cx="11672160" cy="2446232"/>
          </a:xfrm>
        </p:spPr>
        <p:txBody>
          <a:bodyPr/>
          <a:lstStyle/>
          <a:p>
            <a:r>
              <a:rPr lang="en-US" dirty="0"/>
              <a:t>By establishing a probability of each task slipping and having predecessors/successors, the effects of task slippage can be measured at total program level</a:t>
            </a:r>
          </a:p>
          <a:p>
            <a:r>
              <a:rPr lang="en-US" dirty="0"/>
              <a:t>Probabilities can be established via SME input or via historical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729AC-BD28-8B39-6DE3-EB487F06FE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Markov Chain Analysis in Schedules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A7BD18-8336-8E5E-C14B-9ABCE723B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985" y="1188816"/>
            <a:ext cx="6904318" cy="24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9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485BF-BEB9-68BB-F779-03A6022046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Uses statistical technique to interpret, classify, and model textual data</a:t>
            </a:r>
          </a:p>
          <a:p>
            <a:r>
              <a:rPr lang="en-US" dirty="0"/>
              <a:t>Takes unstructured data (like task descriptions) and turns it into structured data that can be analyzed for patterns</a:t>
            </a:r>
          </a:p>
          <a:p>
            <a:r>
              <a:rPr lang="en-US" dirty="0"/>
              <a:t>Currently we focus on keyword extraction, but we hope to be able to examine to include text classification and concordance analysis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3F82-0310-6E89-1C6E-B0F18BC9BA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Introduction to Text Analysis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6ED486-1F84-E484-603F-EAE59C2D3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7151"/>
            <a:ext cx="6158601" cy="294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01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59252-345A-A7E4-2D63-9AF03B823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5D992-E873-5F8E-E422-CCFA88B2D8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Using text analysis we can utilize the larger data set provided by the NIMS across all projects to determine  past task performance (probability of delays and distribution of delays)</a:t>
            </a:r>
          </a:p>
          <a:p>
            <a:r>
              <a:rPr lang="en-US" dirty="0"/>
              <a:t>We can look for key words, group tasks, or find common tasks to evaluate against a standardized baseline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32029-D952-C97B-5616-B9233CD2C0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Text analysis for Schedules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FD095-260A-FC50-D9A0-CE6215931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56" y="1772965"/>
            <a:ext cx="5787323" cy="249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87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269D-FFF0-3873-DB46-AB10F8F9F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1EE398A-2A24-5DAB-2DC5-F98D704CB5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First Version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94CFD8-CBE9-8536-D5F6-6403DA736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Used pre-identified key words</a:t>
            </a:r>
          </a:p>
          <a:p>
            <a:r>
              <a:rPr lang="en-US" dirty="0"/>
              <a:t>NIMS data was mapped manually across 4 programs</a:t>
            </a:r>
          </a:p>
          <a:p>
            <a:pPr lvl="1"/>
            <a:r>
              <a:rPr lang="en-US" dirty="0"/>
              <a:t>Utilized NIMS from program offices so contained pre-CD-2 data</a:t>
            </a:r>
          </a:p>
          <a:p>
            <a:r>
              <a:rPr lang="en-US" dirty="0"/>
              <a:t>Model existed across excel, R code, and python</a:t>
            </a:r>
          </a:p>
          <a:p>
            <a:r>
              <a:rPr lang="en-US" dirty="0"/>
              <a:t>Model was limited to reviewing schedule slip and not duration growth (compounding occurred in early attempt to combined)</a:t>
            </a:r>
          </a:p>
          <a:p>
            <a:r>
              <a:rPr lang="en-US" dirty="0"/>
              <a:t>Data limitations prevented fully chain analysis with predecessors and successors</a:t>
            </a:r>
          </a:p>
          <a:p>
            <a:r>
              <a:rPr lang="en-US" dirty="0"/>
              <a:t>Model was based on preselected key words (~100) to generate a logistic growth model (for probability of slip) and a parametric model (for size of slip)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195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44FFB7-0335-F0BC-515A-222E75AE49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8527" y="1152526"/>
            <a:ext cx="5787323" cy="73977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Figtree ExtraBold"/>
              </a:rPr>
              <a:t>Pre CD-2 Activities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CF454-9078-4863-2C47-48F5D3E9E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430" y="4487851"/>
            <a:ext cx="5766156" cy="156182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Pre-CD-2 activity delays are tied to design/engineering tasks (architecture, design) and milestone reviews (gate)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05809-E5F3-EFCB-53B3-4D596D03A5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19997" y="4485193"/>
            <a:ext cx="5787323" cy="157240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Post-CD-2 activity delays are often tied to equipment (procurement and instrumentation) and HVAC (ventilation)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4C16A-77C5-324A-5AD8-16662C82A9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38333" y="1152526"/>
            <a:ext cx="5787323" cy="739774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Figtree ExtraBold"/>
              </a:rPr>
              <a:t>Post CD-2 Activities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536DFAE-3F3B-882F-28B9-A044D8DC2E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524040"/>
              </p:ext>
            </p:extLst>
          </p:nvPr>
        </p:nvGraphicFramePr>
        <p:xfrm>
          <a:off x="6238333" y="1816198"/>
          <a:ext cx="5762807" cy="267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C808570-6F06-B20A-C372-DAC53C6504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261469"/>
              </p:ext>
            </p:extLst>
          </p:nvPr>
        </p:nvGraphicFramePr>
        <p:xfrm>
          <a:off x="159110" y="1818492"/>
          <a:ext cx="5762806" cy="2785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C9D9EBD1-AEAF-4A05-33FE-7660685673D1}"/>
              </a:ext>
            </a:extLst>
          </p:cNvPr>
          <p:cNvSpPr txBox="1">
            <a:spLocks/>
          </p:cNvSpPr>
          <p:nvPr/>
        </p:nvSpPr>
        <p:spPr>
          <a:xfrm>
            <a:off x="195262" y="88964"/>
            <a:ext cx="11776997" cy="805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Figtree Extra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Figtree ExtraBold"/>
              </a:rPr>
              <a:t>First Version Model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98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43553-4562-9647-EB72-D1381F6D1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52C343-B4C8-8E8B-2DC6-8C9B8C371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Second/Third Version Model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891D9-0592-E27F-9C10-B1AA201C6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Used a naïve 3 letter identifier (second version) and a cleaned text naïve identifier (third version)</a:t>
            </a:r>
          </a:p>
          <a:p>
            <a:r>
              <a:rPr lang="en-US" dirty="0"/>
              <a:t>Model relied on all PARS data</a:t>
            </a:r>
          </a:p>
          <a:p>
            <a:pPr lvl="1"/>
            <a:r>
              <a:rPr lang="en-US" dirty="0"/>
              <a:t>Only post-CD-2 activities</a:t>
            </a:r>
          </a:p>
          <a:p>
            <a:r>
              <a:rPr lang="en-US" dirty="0"/>
              <a:t>Model utilizes automated mapping of schedules and allows for a greater intake of schedules</a:t>
            </a:r>
          </a:p>
          <a:p>
            <a:pPr lvl="1"/>
            <a:r>
              <a:rPr lang="en-US" dirty="0"/>
              <a:t>Mapping depends on a perfect match of </a:t>
            </a:r>
            <a:r>
              <a:rPr lang="en-US" dirty="0" err="1"/>
              <a:t>Task_ID</a:t>
            </a:r>
            <a:r>
              <a:rPr lang="en-US" dirty="0"/>
              <a:t> and </a:t>
            </a:r>
            <a:r>
              <a:rPr lang="en-US" dirty="0" err="1"/>
              <a:t>Task_Description</a:t>
            </a:r>
            <a:endParaRPr lang="en-US" dirty="0"/>
          </a:p>
          <a:p>
            <a:r>
              <a:rPr lang="en-US" dirty="0"/>
              <a:t>All steps are in python and utilize machine learning to predict likelihood of slip, size of slip, and duration growth</a:t>
            </a:r>
          </a:p>
          <a:p>
            <a:r>
              <a:rPr lang="en-US" dirty="0"/>
              <a:t>Data limitations prevented fully chain analysis with predecessors and successors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225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0EF51C-B329-8BD0-380B-66A3B3FDD3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2027" y="136526"/>
            <a:ext cx="11723205" cy="739774"/>
          </a:xfrm>
        </p:spPr>
        <p:txBody>
          <a:bodyPr/>
          <a:lstStyle/>
          <a:p>
            <a:r>
              <a:rPr lang="en-US" dirty="0"/>
              <a:t>Understanding Historic Schedule Performance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04F43F-74C5-DC2E-2EB7-64F1EA072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Using large programmatic sets, we can look at project performance and benchmark to other projects’ performance</a:t>
            </a:r>
          </a:p>
          <a:p>
            <a:pPr lvl="1"/>
            <a:r>
              <a:rPr lang="en-US" dirty="0"/>
              <a:t>Monitor project progress</a:t>
            </a:r>
          </a:p>
          <a:p>
            <a:pPr lvl="1"/>
            <a:r>
              <a:rPr lang="en-US" dirty="0"/>
              <a:t>Check for schedule realism</a:t>
            </a:r>
          </a:p>
          <a:p>
            <a:pPr lvl="1"/>
            <a:r>
              <a:rPr lang="en-US" dirty="0"/>
              <a:t>Understand historical performance </a:t>
            </a:r>
            <a:r>
              <a:rPr lang="en-US"/>
              <a:t>on key tasks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CF80535-1D7C-2826-9131-4CA94251CB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5980407"/>
              </p:ext>
            </p:extLst>
          </p:nvPr>
        </p:nvGraphicFramePr>
        <p:xfrm>
          <a:off x="6626338" y="1730828"/>
          <a:ext cx="5212703" cy="3177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6984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30A186-0483-2252-98BD-925ADAD253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Project Performance Cross Section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64161B4-A08A-6CD6-5357-BCABDBC475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391508"/>
              </p:ext>
            </p:extLst>
          </p:nvPr>
        </p:nvGraphicFramePr>
        <p:xfrm>
          <a:off x="114013" y="1101012"/>
          <a:ext cx="11858246" cy="4973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8050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7721D9-F34E-359E-7ECF-4F4FA547B7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C16792-6BBD-29B7-0BB5-2F11245612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This methodology allows us to baseline project schedule performance on tasks against predictions based on historical tasks with similar names and to independently assess schedule realism at lower task items</a:t>
            </a:r>
          </a:p>
          <a:p>
            <a:r>
              <a:rPr lang="en-US" dirty="0"/>
              <a:t>Further work will also help us identify high risk/high cost schedule tasks to more efficiently identify areas for improvement</a:t>
            </a:r>
          </a:p>
          <a:p>
            <a:pPr lvl="1"/>
            <a:r>
              <a:rPr lang="en-US" dirty="0"/>
              <a:t>Example 99% of all tasks associated with project reviews experience a slip</a:t>
            </a:r>
          </a:p>
        </p:txBody>
      </p:sp>
    </p:spTree>
    <p:extLst>
      <p:ext uri="{BB962C8B-B14F-4D97-AF65-F5344CB8AC3E}">
        <p14:creationId xmlns:p14="http://schemas.microsoft.com/office/powerpoint/2010/main" val="1982941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0FA200-F100-54D3-B999-6AA3452AB2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Future Work	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824223-BF4A-190C-310F-0BE0AC70A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Work to better look at the impact of task growth on schedule delays and model both impacts on tasks</a:t>
            </a:r>
          </a:p>
          <a:p>
            <a:pPr lvl="1"/>
            <a:r>
              <a:rPr lang="en-US" dirty="0"/>
              <a:t>Right now we see tasks slipping but not the cause of those slips</a:t>
            </a:r>
          </a:p>
          <a:p>
            <a:r>
              <a:rPr lang="en-US" dirty="0"/>
              <a:t>Perform network analysis to identify high risk / high reward tasks to bring schedule to the left</a:t>
            </a:r>
          </a:p>
          <a:p>
            <a:r>
              <a:rPr lang="en-US" dirty="0"/>
              <a:t>Cluster tasks into groups for more robust analysis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2D6430C-88D9-8C10-E6E7-F70CB5D38E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NIMS directly from the program office</a:t>
            </a:r>
          </a:p>
          <a:p>
            <a:pPr lvl="1"/>
            <a:r>
              <a:rPr lang="en-US" dirty="0"/>
              <a:t>Allows the capture of pre-CD-2 work</a:t>
            </a:r>
          </a:p>
          <a:p>
            <a:pPr lvl="1"/>
            <a:r>
              <a:rPr lang="en-US" dirty="0"/>
              <a:t>NIMS with logic information still intact</a:t>
            </a:r>
          </a:p>
          <a:p>
            <a:r>
              <a:rPr lang="en-US" dirty="0"/>
              <a:t>Survey of tasks/keywords to feed into mapping for language model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28CA1B1-2F18-34A4-AD11-1044DF65F5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Data Needs</a:t>
            </a:r>
          </a:p>
        </p:txBody>
      </p:sp>
    </p:spTree>
    <p:extLst>
      <p:ext uri="{BB962C8B-B14F-4D97-AF65-F5344CB8AC3E}">
        <p14:creationId xmlns:p14="http://schemas.microsoft.com/office/powerpoint/2010/main" val="3447565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2FA0-B417-57B3-411B-34F5BA0BB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E90A4A-DD2C-D366-D5D3-6CB850A8B5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97614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DD877-12AD-3891-E7AE-F0A65E5CE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9F69B2-B4CE-673F-A9D7-1C2A2CF75A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42590" y="1224775"/>
            <a:ext cx="5154148" cy="4716674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Pros</a:t>
            </a:r>
          </a:p>
          <a:p>
            <a:pPr lvl="1"/>
            <a:r>
              <a:rPr lang="en-US" b="1" dirty="0"/>
              <a:t>Utilizes historical actuals </a:t>
            </a:r>
            <a:r>
              <a:rPr lang="en-US" dirty="0"/>
              <a:t>to project future analysis</a:t>
            </a:r>
          </a:p>
          <a:p>
            <a:pPr lvl="1"/>
            <a:r>
              <a:rPr lang="en-US" b="1" dirty="0"/>
              <a:t>Allows independent reviewers </a:t>
            </a:r>
            <a:r>
              <a:rPr lang="en-US" dirty="0"/>
              <a:t>to assess schedule realism</a:t>
            </a:r>
          </a:p>
          <a:p>
            <a:pPr lvl="1"/>
            <a:r>
              <a:rPr lang="en-US" b="1" dirty="0"/>
              <a:t>Easy to implement </a:t>
            </a:r>
            <a:r>
              <a:rPr lang="en-US" dirty="0"/>
              <a:t>with very little data</a:t>
            </a:r>
          </a:p>
          <a:p>
            <a:pPr marL="0" indent="0">
              <a:buNone/>
            </a:pPr>
            <a:r>
              <a:rPr lang="en-US" b="1" dirty="0"/>
              <a:t>Cons</a:t>
            </a:r>
          </a:p>
          <a:p>
            <a:pPr lvl="1"/>
            <a:r>
              <a:rPr lang="en-US" b="1" dirty="0"/>
              <a:t>Is not scope adjusted</a:t>
            </a:r>
            <a:r>
              <a:rPr lang="en-US" dirty="0"/>
              <a:t>, and depends heavily on nearly perfect analogies</a:t>
            </a:r>
          </a:p>
          <a:p>
            <a:pPr lvl="1"/>
            <a:r>
              <a:rPr lang="en-US" dirty="0"/>
              <a:t>Milestone </a:t>
            </a:r>
            <a:r>
              <a:rPr lang="en-US" b="1" dirty="0"/>
              <a:t>definitions change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B9FF856-0545-74F9-5DDD-09CBB72E2FC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Milestone Analysis</a:t>
            </a:r>
          </a:p>
        </p:txBody>
      </p:sp>
      <p:pic>
        <p:nvPicPr>
          <p:cNvPr id="3" name="Picture 2" descr="Simple Project Timeline and Gantt Chart Template - Highfile">
            <a:extLst>
              <a:ext uri="{FF2B5EF4-FFF2-40B4-BE49-F238E27FC236}">
                <a16:creationId xmlns:a16="http://schemas.microsoft.com/office/drawing/2014/main" id="{1CE62437-F5EF-1A18-C8BE-70157AA80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539" y="2374001"/>
            <a:ext cx="6022518" cy="35674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6492CF-F753-A9E7-97D2-7083FB159265}"/>
              </a:ext>
            </a:extLst>
          </p:cNvPr>
          <p:cNvSpPr txBox="1"/>
          <p:nvPr/>
        </p:nvSpPr>
        <p:spPr>
          <a:xfrm>
            <a:off x="275539" y="1224775"/>
            <a:ext cx="6022519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Forecasts schedules using key project checkpoints over time</a:t>
            </a:r>
          </a:p>
        </p:txBody>
      </p:sp>
    </p:spTree>
    <p:extLst>
      <p:ext uri="{BB962C8B-B14F-4D97-AF65-F5344CB8AC3E}">
        <p14:creationId xmlns:p14="http://schemas.microsoft.com/office/powerpoint/2010/main" val="1414881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8E52D-6BC7-A109-D8CE-80905F86A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B460D2-DCF1-8DD5-6AD2-9AB38493BB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48072" y="1274038"/>
            <a:ext cx="4948665" cy="43099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Pros</a:t>
            </a:r>
          </a:p>
          <a:p>
            <a:pPr lvl="1"/>
            <a:r>
              <a:rPr lang="en-US" b="1" dirty="0"/>
              <a:t>Utilizes historical actuals </a:t>
            </a:r>
            <a:r>
              <a:rPr lang="en-US" dirty="0"/>
              <a:t>to project future analysis</a:t>
            </a:r>
          </a:p>
          <a:p>
            <a:pPr lvl="1"/>
            <a:r>
              <a:rPr lang="en-US" b="1" dirty="0"/>
              <a:t>Repeatable</a:t>
            </a:r>
            <a:r>
              <a:rPr lang="en-US" dirty="0"/>
              <a:t> and allows for some scope adjustment</a:t>
            </a:r>
          </a:p>
          <a:p>
            <a:pPr lvl="1"/>
            <a:r>
              <a:rPr lang="en-US" b="1" dirty="0"/>
              <a:t>Allows independent reviewers </a:t>
            </a:r>
            <a:r>
              <a:rPr lang="en-US" dirty="0"/>
              <a:t>to assess schedule realism</a:t>
            </a:r>
          </a:p>
          <a:p>
            <a:pPr marL="0" indent="0">
              <a:buNone/>
            </a:pPr>
            <a:r>
              <a:rPr lang="en-US" b="1" dirty="0"/>
              <a:t>Cons</a:t>
            </a:r>
          </a:p>
          <a:p>
            <a:pPr lvl="1"/>
            <a:r>
              <a:rPr lang="en-US" dirty="0"/>
              <a:t>In reality, schedule drives costs. In SERs, </a:t>
            </a:r>
            <a:r>
              <a:rPr lang="en-US" b="1" dirty="0"/>
              <a:t>cost is often used as the driver of schedule</a:t>
            </a:r>
          </a:p>
          <a:p>
            <a:pPr marL="457200" lvl="1" indent="0">
              <a:buNone/>
            </a:pPr>
            <a:endParaRPr lang="en-US" b="1" dirty="0"/>
          </a:p>
          <a:p>
            <a:pPr lvl="1"/>
            <a:r>
              <a:rPr lang="en-US" b="1" dirty="0"/>
              <a:t>Access to consistent, analogous technical data </a:t>
            </a:r>
            <a:r>
              <a:rPr lang="en-US" dirty="0"/>
              <a:t>can be difficult, reducing accuracy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D1DA2E-5D65-2D36-4B37-937E826E48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Schedule Estimating Relationship (SER)</a:t>
            </a:r>
          </a:p>
        </p:txBody>
      </p:sp>
      <p:pic>
        <p:nvPicPr>
          <p:cNvPr id="11" name="Picture 10" descr="Project Management Study Notes">
            <a:extLst>
              <a:ext uri="{FF2B5EF4-FFF2-40B4-BE49-F238E27FC236}">
                <a16:creationId xmlns:a16="http://schemas.microsoft.com/office/drawing/2014/main" id="{0017AFD6-683B-9122-18DD-C8C43165C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68" y="2979186"/>
            <a:ext cx="2673259" cy="24044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366DF7-7FB1-89C8-609C-07E6EE3F4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2741" y="2979186"/>
            <a:ext cx="2673259" cy="24044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F65E2F-0D39-0978-B597-CEF8A74AE559}"/>
              </a:ext>
            </a:extLst>
          </p:cNvPr>
          <p:cNvSpPr txBox="1"/>
          <p:nvPr/>
        </p:nvSpPr>
        <p:spPr>
          <a:xfrm>
            <a:off x="337069" y="1342702"/>
            <a:ext cx="575893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Mathematical formula that calculates a projects duration based off a specific technical or cost parameter</a:t>
            </a:r>
          </a:p>
        </p:txBody>
      </p:sp>
    </p:spTree>
    <p:extLst>
      <p:ext uri="{BB962C8B-B14F-4D97-AF65-F5344CB8AC3E}">
        <p14:creationId xmlns:p14="http://schemas.microsoft.com/office/powerpoint/2010/main" val="852867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95B83-FD96-FD6E-C41B-014BDB1AA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982CDAA-8362-671C-04A8-7B7CD2A6B9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4677" y="1342702"/>
            <a:ext cx="5787323" cy="43080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Pros</a:t>
            </a:r>
          </a:p>
          <a:p>
            <a:pPr lvl="1"/>
            <a:r>
              <a:rPr lang="en-US" b="1" dirty="0"/>
              <a:t>Low-level schedule </a:t>
            </a:r>
            <a:r>
              <a:rPr lang="en-US" dirty="0"/>
              <a:t>with a detailed list of tasks; </a:t>
            </a:r>
            <a:r>
              <a:rPr lang="en-US" b="1" dirty="0"/>
              <a:t>allows for program management </a:t>
            </a:r>
          </a:p>
          <a:p>
            <a:pPr lvl="1"/>
            <a:r>
              <a:rPr lang="en-US" b="1" dirty="0"/>
              <a:t>Well developed field </a:t>
            </a:r>
            <a:r>
              <a:rPr lang="en-US" dirty="0"/>
              <a:t>with known best practices and health metrics </a:t>
            </a:r>
          </a:p>
          <a:p>
            <a:pPr marL="0" indent="0">
              <a:buNone/>
            </a:pPr>
            <a:r>
              <a:rPr lang="en-US" b="1" dirty="0"/>
              <a:t>Cons</a:t>
            </a:r>
          </a:p>
          <a:p>
            <a:pPr lvl="1"/>
            <a:r>
              <a:rPr lang="en-US" b="1" dirty="0"/>
              <a:t>Relies on SME input </a:t>
            </a:r>
            <a:r>
              <a:rPr lang="en-US" dirty="0"/>
              <a:t>for duration and risks assessment  </a:t>
            </a:r>
            <a:r>
              <a:rPr lang="en-US" b="1" dirty="0"/>
              <a:t>(often leads to optimism bias)</a:t>
            </a:r>
          </a:p>
          <a:p>
            <a:pPr lvl="1"/>
            <a:r>
              <a:rPr lang="en-US" b="1" dirty="0"/>
              <a:t>Difficult to verify accuracy</a:t>
            </a:r>
            <a:r>
              <a:rPr lang="en-US" dirty="0"/>
              <a:t> of SME assessments</a:t>
            </a:r>
          </a:p>
          <a:p>
            <a:pPr lvl="1"/>
            <a:r>
              <a:rPr lang="en-US" b="1" dirty="0"/>
              <a:t>Allows for negative float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86E72F-256F-AA29-DBFB-B9A8EF54A6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Bottoms-up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64D3E-7CBF-B6EE-F544-88F0E4AE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069" y="2778712"/>
            <a:ext cx="5787322" cy="28720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2753A2-A829-9808-DADD-D924DA88AE2E}"/>
              </a:ext>
            </a:extLst>
          </p:cNvPr>
          <p:cNvSpPr txBox="1"/>
          <p:nvPr/>
        </p:nvSpPr>
        <p:spPr>
          <a:xfrm>
            <a:off x="337069" y="1342702"/>
            <a:ext cx="5758931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SME estimates are used to plan each task; Tasks are aggregated to determine total project duration</a:t>
            </a:r>
          </a:p>
        </p:txBody>
      </p:sp>
    </p:spTree>
    <p:extLst>
      <p:ext uri="{BB962C8B-B14F-4D97-AF65-F5344CB8AC3E}">
        <p14:creationId xmlns:p14="http://schemas.microsoft.com/office/powerpoint/2010/main" val="3492506558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Pictur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1311</TotalTime>
  <Words>1548</Words>
  <Application>Microsoft Office PowerPoint</Application>
  <PresentationFormat>Widescreen</PresentationFormat>
  <Paragraphs>142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-apple-system</vt:lpstr>
      <vt:lpstr>Aptos</vt:lpstr>
      <vt:lpstr>Aptos Display</vt:lpstr>
      <vt:lpstr>Arial</vt:lpstr>
      <vt:lpstr>Bahnschrift SemiCondensed</vt:lpstr>
      <vt:lpstr>Figtree ExtraBold</vt:lpstr>
      <vt:lpstr>Light Theme</vt:lpstr>
      <vt:lpstr>Dark Theme</vt:lpstr>
      <vt:lpstr>Custom Picture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Schendt, Abby</dc:creator>
  <cp:lastModifiedBy>Schendt, Abby</cp:lastModifiedBy>
  <cp:revision>70</cp:revision>
  <dcterms:created xsi:type="dcterms:W3CDTF">2025-12-19T15:57:02Z</dcterms:created>
  <dcterms:modified xsi:type="dcterms:W3CDTF">2026-07-29T18:57:09Z</dcterms:modified>
</cp:coreProperties>
</file>