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6"/>
  </p:notesMasterIdLst>
  <p:sldIdLst>
    <p:sldId id="262" r:id="rId2"/>
    <p:sldId id="4514" r:id="rId3"/>
    <p:sldId id="681" r:id="rId4"/>
    <p:sldId id="4511" r:id="rId5"/>
    <p:sldId id="4501" r:id="rId6"/>
    <p:sldId id="4513" r:id="rId7"/>
    <p:sldId id="4510" r:id="rId8"/>
    <p:sldId id="622" r:id="rId9"/>
    <p:sldId id="4397" r:id="rId10"/>
    <p:sldId id="4509" r:id="rId11"/>
    <p:sldId id="4313" r:id="rId12"/>
    <p:sldId id="4503" r:id="rId13"/>
    <p:sldId id="651" r:id="rId14"/>
    <p:sldId id="4396" r:id="rId15"/>
    <p:sldId id="4504" r:id="rId16"/>
    <p:sldId id="4499" r:id="rId17"/>
    <p:sldId id="4515" r:id="rId18"/>
    <p:sldId id="682" r:id="rId19"/>
    <p:sldId id="4506" r:id="rId20"/>
    <p:sldId id="4508" r:id="rId21"/>
    <p:sldId id="4505" r:id="rId22"/>
    <p:sldId id="4392" r:id="rId23"/>
    <p:sldId id="4341" r:id="rId24"/>
    <p:sldId id="257" r:id="rId25"/>
  </p:sldIdLst>
  <p:sldSz cx="10160000" cy="5715000"/>
  <p:notesSz cx="7315200" cy="9601200"/>
  <p:defaultTextStyle>
    <a:defPPr>
      <a:defRPr lang="en-US"/>
    </a:defPPr>
    <a:lvl1pPr marL="0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3E89"/>
    <a:srgbClr val="505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381" autoAdjust="0"/>
    <p:restoredTop sz="77215" autoAdjust="0"/>
  </p:normalViewPr>
  <p:slideViewPr>
    <p:cSldViewPr snapToGrid="0">
      <p:cViewPr varScale="1">
        <p:scale>
          <a:sx n="61" d="100"/>
          <a:sy n="61" d="100"/>
        </p:scale>
        <p:origin x="1512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A59EED9-881E-4C21-8095-24C9D37BF677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7162C3C1-2DC0-4F21-B672-811A633CC2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75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628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1B01E-465C-68D2-C6EE-BE2D7635D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817F4F-0270-A65E-0372-097A89A9F1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BD3007-47E5-A4A3-8D4B-0410BC3E5A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4B68ED-B4D4-9C92-6233-24433DF304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006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993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6EE51-0FD6-1288-D0AC-E8E0920E5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326919-FB42-8466-C1AC-574FE86F98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635F5B-476C-D616-96CF-189F08BC19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6C52DD-2EA1-5750-B224-620FEB105F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968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645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7516-2CCB-2F91-1C28-617D32523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BDDC53-7D83-4483-3AE2-9F3D9D06FB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74EEE1-B0AB-F1C2-4964-BE4BD59240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E41211-0B6B-5DB9-AA76-6C57BA60D6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497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303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627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844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349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8514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 Facility layout studies incorporating preliminary systems costs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0400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 Facility layout studies incorporating preliminary systems costs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084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3460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4301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8813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05C2D-B406-2854-8BFE-F969C740E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14EBC5-D0DE-75D4-FB9D-DEB82ECABB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7F1160-ABF5-0470-D093-9045A51C99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1A2315-8579-7910-E58D-CF0C2B7214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0796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5959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742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0695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3963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7791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C3C1-2DC0-4F21-B672-811A633CC21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204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cid:582F327B-BE2C-4727-A7DB-B365CDAAB1C2@domain.actdsltmp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327" y="5353265"/>
            <a:ext cx="5764343" cy="30427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8585" y="5353265"/>
            <a:ext cx="877092" cy="304271"/>
          </a:xfrm>
          <a:prstGeom prst="rect">
            <a:avLst/>
          </a:prstGeom>
        </p:spPr>
        <p:txBody>
          <a:bodyPr/>
          <a:lstStyle/>
          <a:p>
            <a:fld id="{0996F277-A317-4759-B650-03A62CAADFF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2A3263ED-872B-4B5C-95F5-B2A4FB82E42A}"/>
              </a:ext>
            </a:extLst>
          </p:cNvPr>
          <p:cNvSpPr txBox="1">
            <a:spLocks/>
          </p:cNvSpPr>
          <p:nvPr userDrawn="1"/>
        </p:nvSpPr>
        <p:spPr>
          <a:xfrm>
            <a:off x="4676441" y="5342934"/>
            <a:ext cx="802936" cy="304271"/>
          </a:xfrm>
          <a:prstGeom prst="rect">
            <a:avLst/>
          </a:prstGeom>
        </p:spPr>
        <p:txBody>
          <a:bodyPr vert="horz" lIns="101600" tIns="50800" rIns="101600" bIns="5080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January 2021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2023B3B7-D231-494A-9132-E75A7E212EBF}"/>
              </a:ext>
            </a:extLst>
          </p:cNvPr>
          <p:cNvSpPr txBox="1">
            <a:spLocks/>
          </p:cNvSpPr>
          <p:nvPr userDrawn="1"/>
        </p:nvSpPr>
        <p:spPr>
          <a:xfrm>
            <a:off x="8798585" y="5353265"/>
            <a:ext cx="877092" cy="304271"/>
          </a:xfrm>
          <a:prstGeom prst="rect">
            <a:avLst/>
          </a:prstGeom>
        </p:spPr>
        <p:txBody>
          <a:bodyPr vert="horz" lIns="101600" tIns="50800" rIns="101600" bIns="5080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96F277-A317-4759-B650-03A62CAADFFB}" type="slidenum">
              <a:rPr lang="en-US" sz="1000" smtClean="0"/>
              <a:pPr/>
              <a:t>‹#›</a:t>
            </a:fld>
            <a:endParaRPr lang="en-US" sz="1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DB4C0C-7F27-41AE-84CF-F18A7D85F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351435" cy="5715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6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EA58FB8-2DEF-4DF3-BB8D-01684824C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  <p:sp>
        <p:nvSpPr>
          <p:cNvPr id="15" name="Freeform 50">
            <a:extLst>
              <a:ext uri="{FF2B5EF4-FFF2-40B4-BE49-F238E27FC236}">
                <a16:creationId xmlns:a16="http://schemas.microsoft.com/office/drawing/2014/main" id="{8EC02459-9556-4095-BBE1-CF02672D8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484302"/>
            <a:ext cx="4554067" cy="523070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56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448BC8A-FB74-40F1-8CF7-120061CC123F}"/>
              </a:ext>
            </a:extLst>
          </p:cNvPr>
          <p:cNvPicPr/>
          <p:nvPr userDrawn="1"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3725" y="2604297"/>
            <a:ext cx="3451467" cy="1268413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  <a:noFill/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2E3FD33-C7FD-4413-A607-579116C4A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3464" y="2579400"/>
            <a:ext cx="4821587" cy="907215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512AD1-9B19-4263-A086-5C2EB5BBBB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52863" y="3694116"/>
            <a:ext cx="4822472" cy="14874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0219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328" y="1950720"/>
            <a:ext cx="9191347" cy="3028738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E46BF93-DE7E-46A3-9AD9-300766B3C3BE}"/>
              </a:ext>
            </a:extLst>
          </p:cNvPr>
          <p:cNvSpPr txBox="1">
            <a:spLocks/>
          </p:cNvSpPr>
          <p:nvPr userDrawn="1"/>
        </p:nvSpPr>
        <p:spPr>
          <a:xfrm>
            <a:off x="484328" y="585133"/>
            <a:ext cx="9191347" cy="99065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effectLst>
            <a:softEdge rad="12700"/>
          </a:effectLst>
        </p:spPr>
        <p:txBody>
          <a:bodyPr vert="horz" lIns="101600" tIns="2032000" rIns="101600" bIns="0" rtlCol="0" anchor="b">
            <a:no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endParaRPr lang="en-US" sz="3111" kern="0" dirty="0">
              <a:solidFill>
                <a:srgbClr val="002166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20E8CEB-8540-409A-9FD1-C77AFDA94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88A3E5-39AC-B973-1597-2A3CDB288B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B188-4897-4FF1-9305-80711197F5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247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4329" y="1856673"/>
            <a:ext cx="4328972" cy="3027539"/>
          </a:xfrm>
          <a:solidFill>
            <a:schemeClr val="bg2"/>
          </a:solidFill>
        </p:spPr>
        <p:txBody>
          <a:bodyPr>
            <a:normAutofit/>
          </a:bodyPr>
          <a:lstStyle>
            <a:lvl1pPr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6702" y="1856673"/>
            <a:ext cx="4328975" cy="3027539"/>
          </a:xfrm>
          <a:solidFill>
            <a:schemeClr val="bg2"/>
          </a:solidFill>
        </p:spPr>
        <p:txBody>
          <a:bodyPr>
            <a:normAutofit/>
          </a:bodyPr>
          <a:lstStyle>
            <a:lvl1pPr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05477211-416C-4C52-9E36-FEFEB175ACD0}"/>
              </a:ext>
            </a:extLst>
          </p:cNvPr>
          <p:cNvSpPr txBox="1">
            <a:spLocks/>
          </p:cNvSpPr>
          <p:nvPr userDrawn="1"/>
        </p:nvSpPr>
        <p:spPr>
          <a:xfrm>
            <a:off x="484328" y="585133"/>
            <a:ext cx="9191347" cy="99065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effectLst>
            <a:softEdge rad="12700"/>
          </a:effectLst>
        </p:spPr>
        <p:txBody>
          <a:bodyPr vert="horz" lIns="101600" tIns="2032000" rIns="101600" bIns="0" rtlCol="0" anchor="b">
            <a:no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endParaRPr lang="en-US" sz="3111" kern="0" dirty="0">
              <a:solidFill>
                <a:srgbClr val="002166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7A42FC0-5C8B-4943-A169-2656DF748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6821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4327" y="1875743"/>
            <a:ext cx="4328975" cy="464820"/>
          </a:xfrm>
        </p:spPr>
        <p:txBody>
          <a:bodyPr anchor="ctr">
            <a:noAutofit/>
          </a:bodyPr>
          <a:lstStyle>
            <a:lvl1pPr marL="0" indent="0">
              <a:buNone/>
              <a:defRPr sz="2223" b="0">
                <a:solidFill>
                  <a:schemeClr val="tx1"/>
                </a:solidFill>
              </a:defRPr>
            </a:lvl1pPr>
            <a:lvl2pPr marL="507982" indent="0">
              <a:buNone/>
              <a:defRPr sz="2223" b="1"/>
            </a:lvl2pPr>
            <a:lvl3pPr marL="1015964" indent="0">
              <a:buNone/>
              <a:defRPr sz="2000" b="1"/>
            </a:lvl3pPr>
            <a:lvl4pPr marL="1523947" indent="0">
              <a:buNone/>
              <a:defRPr sz="1777" b="1"/>
            </a:lvl4pPr>
            <a:lvl5pPr marL="2031929" indent="0">
              <a:buNone/>
              <a:defRPr sz="1777" b="1"/>
            </a:lvl5pPr>
            <a:lvl6pPr marL="2539911" indent="0">
              <a:buNone/>
              <a:defRPr sz="1777" b="1"/>
            </a:lvl6pPr>
            <a:lvl7pPr marL="3047893" indent="0">
              <a:buNone/>
              <a:defRPr sz="1777" b="1"/>
            </a:lvl7pPr>
            <a:lvl8pPr marL="3555875" indent="0">
              <a:buNone/>
              <a:defRPr sz="1777" b="1"/>
            </a:lvl8pPr>
            <a:lvl9pPr marL="4063858" indent="0">
              <a:buNone/>
              <a:defRPr sz="1777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329" y="2438380"/>
            <a:ext cx="4328972" cy="2445833"/>
          </a:xfrm>
          <a:solidFill>
            <a:schemeClr val="bg2"/>
          </a:solidFill>
        </p:spPr>
        <p:txBody>
          <a:bodyPr anchor="t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46699" y="1875744"/>
            <a:ext cx="4328976" cy="461144"/>
          </a:xfrm>
        </p:spPr>
        <p:txBody>
          <a:bodyPr anchor="ctr">
            <a:noAutofit/>
          </a:bodyPr>
          <a:lstStyle>
            <a:lvl1pPr marL="0" marR="0" indent="0" algn="l" defTabSz="5079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7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223" b="0">
                <a:solidFill>
                  <a:schemeClr val="tx1"/>
                </a:solidFill>
              </a:defRPr>
            </a:lvl1pPr>
            <a:lvl2pPr marL="507982" indent="0">
              <a:buNone/>
              <a:defRPr sz="2223" b="1"/>
            </a:lvl2pPr>
            <a:lvl3pPr marL="1015964" indent="0">
              <a:buNone/>
              <a:defRPr sz="2000" b="1"/>
            </a:lvl3pPr>
            <a:lvl4pPr marL="1523947" indent="0">
              <a:buNone/>
              <a:defRPr sz="1777" b="1"/>
            </a:lvl4pPr>
            <a:lvl5pPr marL="2031929" indent="0">
              <a:buNone/>
              <a:defRPr sz="1777" b="1"/>
            </a:lvl5pPr>
            <a:lvl6pPr marL="2539911" indent="0">
              <a:buNone/>
              <a:defRPr sz="1777" b="1"/>
            </a:lvl6pPr>
            <a:lvl7pPr marL="3047893" indent="0">
              <a:buNone/>
              <a:defRPr sz="1777" b="1"/>
            </a:lvl7pPr>
            <a:lvl8pPr marL="3555875" indent="0">
              <a:buNone/>
              <a:defRPr sz="1777" b="1"/>
            </a:lvl8pPr>
            <a:lvl9pPr marL="4063858" indent="0">
              <a:buNone/>
              <a:defRPr sz="1777" b="1"/>
            </a:lvl9pPr>
          </a:lstStyle>
          <a:p>
            <a:pPr marL="0" marR="0" lvl="0" indent="0" algn="l" defTabSz="5079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7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46699" y="2438380"/>
            <a:ext cx="4328976" cy="2445833"/>
          </a:xfrm>
          <a:solidFill>
            <a:schemeClr val="bg2"/>
          </a:solidFill>
        </p:spPr>
        <p:txBody>
          <a:bodyPr anchor="t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A66BD59D-951A-4723-9F70-E3C171D9D345}"/>
              </a:ext>
            </a:extLst>
          </p:cNvPr>
          <p:cNvSpPr txBox="1">
            <a:spLocks/>
          </p:cNvSpPr>
          <p:nvPr userDrawn="1"/>
        </p:nvSpPr>
        <p:spPr>
          <a:xfrm>
            <a:off x="484328" y="524525"/>
            <a:ext cx="9191347" cy="99065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effectLst>
            <a:softEdge rad="12700"/>
          </a:effectLst>
        </p:spPr>
        <p:txBody>
          <a:bodyPr vert="horz" lIns="101600" tIns="2032000" rIns="101600" bIns="0" rtlCol="0" anchor="b">
            <a:no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endParaRPr lang="en-US" sz="3111" kern="0" dirty="0">
              <a:solidFill>
                <a:srgbClr val="002166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006337-9A4F-40C1-97BE-C4D41D9A1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0073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7217A6F-D9CF-4B5B-896C-C1E8D175448D}"/>
              </a:ext>
            </a:extLst>
          </p:cNvPr>
          <p:cNvSpPr txBox="1">
            <a:spLocks/>
          </p:cNvSpPr>
          <p:nvPr userDrawn="1"/>
        </p:nvSpPr>
        <p:spPr>
          <a:xfrm>
            <a:off x="484328" y="585133"/>
            <a:ext cx="9191347" cy="99065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effectLst>
            <a:softEdge rad="12700"/>
          </a:effectLst>
        </p:spPr>
        <p:txBody>
          <a:bodyPr vert="horz" lIns="101600" tIns="2032000" rIns="101600" bIns="0" rtlCol="0" anchor="b">
            <a:no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br>
              <a:rPr lang="en-US" sz="3111" kern="0" dirty="0">
                <a:solidFill>
                  <a:srgbClr val="002166"/>
                </a:solidFill>
                <a:cs typeface="Times New Roman" panose="02020603050405020304" pitchFamily="18" charset="0"/>
              </a:rPr>
            </a:br>
            <a:endParaRPr lang="en-US" sz="3111" kern="0" dirty="0">
              <a:solidFill>
                <a:srgbClr val="002166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7F0650-97B9-40F8-AE66-3AB97BAB8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4437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1011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80930" y="523151"/>
            <a:ext cx="2795203" cy="441397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883" y="777879"/>
            <a:ext cx="2526543" cy="1435349"/>
          </a:xfrm>
        </p:spPr>
        <p:txBody>
          <a:bodyPr anchor="b">
            <a:normAutofit/>
          </a:bodyPr>
          <a:lstStyle>
            <a:lvl1pPr algn="l">
              <a:defRPr sz="2667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4109" y="983194"/>
            <a:ext cx="5542492" cy="3881847"/>
          </a:xfrm>
        </p:spPr>
        <p:txBody>
          <a:bodyPr anchor="t">
            <a:normAutofit/>
          </a:bodyPr>
          <a:lstStyle>
            <a:lvl1pPr>
              <a:defRPr sz="2223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777">
                <a:solidFill>
                  <a:schemeClr val="tx2"/>
                </a:solidFill>
              </a:defRPr>
            </a:lvl3pPr>
            <a:lvl4pPr>
              <a:defRPr sz="1556">
                <a:solidFill>
                  <a:schemeClr val="tx2"/>
                </a:solidFill>
              </a:defRPr>
            </a:lvl4pPr>
            <a:lvl5pPr>
              <a:defRPr sz="1556">
                <a:solidFill>
                  <a:schemeClr val="tx2"/>
                </a:solidFill>
              </a:defRPr>
            </a:lvl5pPr>
            <a:lvl6pPr>
              <a:defRPr sz="1556">
                <a:solidFill>
                  <a:schemeClr val="tx2"/>
                </a:solidFill>
              </a:defRPr>
            </a:lvl6pPr>
            <a:lvl7pPr>
              <a:defRPr sz="1556">
                <a:solidFill>
                  <a:schemeClr val="tx2"/>
                </a:solidFill>
              </a:defRPr>
            </a:lvl7pPr>
            <a:lvl8pPr>
              <a:defRPr sz="1556">
                <a:solidFill>
                  <a:schemeClr val="tx2"/>
                </a:solidFill>
              </a:defRPr>
            </a:lvl8pPr>
            <a:lvl9pPr>
              <a:defRPr sz="1556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883" y="2363878"/>
            <a:ext cx="2526543" cy="2501160"/>
          </a:xfrm>
        </p:spPr>
        <p:txBody>
          <a:bodyPr anchor="t">
            <a:normAutofit/>
          </a:bodyPr>
          <a:lstStyle>
            <a:lvl1pPr marL="0" indent="0" algn="l">
              <a:buNone/>
              <a:defRPr sz="1777">
                <a:solidFill>
                  <a:srgbClr val="FFFFFF"/>
                </a:solidFill>
              </a:defRPr>
            </a:lvl1pPr>
            <a:lvl2pPr marL="507982" indent="0">
              <a:buNone/>
              <a:defRPr sz="1223"/>
            </a:lvl2pPr>
            <a:lvl3pPr marL="1015964" indent="0">
              <a:buNone/>
              <a:defRPr sz="1111"/>
            </a:lvl3pPr>
            <a:lvl4pPr marL="1523947" indent="0">
              <a:buNone/>
              <a:defRPr sz="1000"/>
            </a:lvl4pPr>
            <a:lvl5pPr marL="2031929" indent="0">
              <a:buNone/>
              <a:defRPr sz="1000"/>
            </a:lvl5pPr>
            <a:lvl6pPr marL="2539911" indent="0">
              <a:buNone/>
              <a:defRPr sz="1000"/>
            </a:lvl6pPr>
            <a:lvl7pPr marL="3047893" indent="0">
              <a:buNone/>
              <a:defRPr sz="1000"/>
            </a:lvl7pPr>
            <a:lvl8pPr marL="3555875" indent="0">
              <a:buNone/>
              <a:defRPr sz="1000"/>
            </a:lvl8pPr>
            <a:lvl9pPr marL="406385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5038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328" y="3911157"/>
            <a:ext cx="9191347" cy="472282"/>
          </a:xfrm>
        </p:spPr>
        <p:txBody>
          <a:bodyPr anchor="b">
            <a:normAutofit/>
          </a:bodyPr>
          <a:lstStyle>
            <a:lvl1pPr algn="l">
              <a:defRPr sz="2667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73182" y="534459"/>
            <a:ext cx="9409049" cy="3042708"/>
          </a:xfrm>
        </p:spPr>
        <p:txBody>
          <a:bodyPr anchor="t">
            <a:normAutofit/>
          </a:bodyPr>
          <a:lstStyle>
            <a:lvl1pPr marL="0" indent="0" algn="ctr">
              <a:buNone/>
              <a:defRPr sz="1777">
                <a:solidFill>
                  <a:schemeClr val="tx1"/>
                </a:solidFill>
              </a:defRPr>
            </a:lvl1pPr>
            <a:lvl2pPr marL="507982" indent="0">
              <a:buNone/>
              <a:defRPr sz="1777"/>
            </a:lvl2pPr>
            <a:lvl3pPr marL="1015964" indent="0">
              <a:buNone/>
              <a:defRPr sz="1777"/>
            </a:lvl3pPr>
            <a:lvl4pPr marL="1523947" indent="0">
              <a:buNone/>
              <a:defRPr sz="1777"/>
            </a:lvl4pPr>
            <a:lvl5pPr marL="2031929" indent="0">
              <a:buNone/>
              <a:defRPr sz="1777"/>
            </a:lvl5pPr>
            <a:lvl6pPr marL="2539911" indent="0">
              <a:buNone/>
              <a:defRPr sz="1777"/>
            </a:lvl6pPr>
            <a:lvl7pPr marL="3047893" indent="0">
              <a:buNone/>
              <a:defRPr sz="1777"/>
            </a:lvl7pPr>
            <a:lvl8pPr marL="3555875" indent="0">
              <a:buNone/>
              <a:defRPr sz="1777"/>
            </a:lvl8pPr>
            <a:lvl9pPr marL="4063858" indent="0">
              <a:buNone/>
              <a:defRPr sz="1777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4327" y="4383439"/>
            <a:ext cx="9191348" cy="609297"/>
          </a:xfrm>
        </p:spPr>
        <p:txBody>
          <a:bodyPr anchor="t">
            <a:normAutofit/>
          </a:bodyPr>
          <a:lstStyle>
            <a:lvl1pPr marL="0" indent="0">
              <a:buNone/>
              <a:defRPr sz="1777">
                <a:solidFill>
                  <a:schemeClr val="tx1"/>
                </a:solidFill>
              </a:defRPr>
            </a:lvl1pPr>
            <a:lvl2pPr marL="507982" indent="0">
              <a:buNone/>
              <a:defRPr sz="1333"/>
            </a:lvl2pPr>
            <a:lvl3pPr marL="1015964" indent="0">
              <a:buNone/>
              <a:defRPr sz="1111"/>
            </a:lvl3pPr>
            <a:lvl4pPr marL="1523947" indent="0">
              <a:buNone/>
              <a:defRPr sz="1000"/>
            </a:lvl4pPr>
            <a:lvl5pPr marL="2031929" indent="0">
              <a:buNone/>
              <a:defRPr sz="1000"/>
            </a:lvl5pPr>
            <a:lvl6pPr marL="2539911" indent="0">
              <a:buNone/>
              <a:defRPr sz="1000"/>
            </a:lvl6pPr>
            <a:lvl7pPr marL="3047893" indent="0">
              <a:buNone/>
              <a:defRPr sz="1000"/>
            </a:lvl7pPr>
            <a:lvl8pPr marL="3555875" indent="0">
              <a:buNone/>
              <a:defRPr sz="1000"/>
            </a:lvl8pPr>
            <a:lvl9pPr marL="4063858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7721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31D0A-F89E-4CF1-BB20-9BBC16470181}" type="datetime1">
              <a:rPr lang="en-US"/>
              <a:pPr>
                <a:defRPr/>
              </a:pPr>
              <a:t>7/31/2026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820725"/>
      </p:ext>
    </p:extLst>
  </p:cSld>
  <p:clrMapOvr>
    <a:masterClrMapping/>
  </p:clrMapOvr>
  <p:transition spd="med"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31D0A-F89E-4CF1-BB20-9BBC16470181}" type="datetime1">
              <a:rPr lang="en-US"/>
              <a:pPr>
                <a:defRPr/>
              </a:pPr>
              <a:t>7/31/2026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311128"/>
      </p:ext>
    </p:extLst>
  </p:cSld>
  <p:clrMapOvr>
    <a:masterClrMapping/>
  </p:clrMapOvr>
  <p:transition spd="med"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49235" anchor="t" anchorCtr="0">
            <a:noAutofit/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C96F5B8B-7232-4C2C-B2C3-2F84D7BB9C93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1" y="1734671"/>
            <a:ext cx="9264073" cy="482996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389" tIns="45695" rIns="91389" bIns="45695" numCol="6">
            <a:spAutoFit/>
          </a:bodyPr>
          <a:lstStyle>
            <a:lvl1pPr algn="l" defTabSz="762054" rtl="0" eaLnBrk="1" fontAlgn="base" hangingPunct="1">
              <a:lnSpc>
                <a:spcPts val="598"/>
              </a:lnSpc>
              <a:spcBef>
                <a:spcPct val="25000"/>
              </a:spcBef>
              <a:spcAft>
                <a:spcPct val="0"/>
              </a:spcAft>
              <a:buNone/>
              <a:defRPr lang="en-US" sz="667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algn="l" defTabSz="762054" rtl="0" eaLnBrk="1" fontAlgn="base" hangingPunct="1">
              <a:lnSpc>
                <a:spcPts val="598"/>
              </a:lnSpc>
              <a:spcBef>
                <a:spcPct val="25000"/>
              </a:spcBef>
              <a:spcAft>
                <a:spcPct val="0"/>
              </a:spcAft>
              <a:buNone/>
              <a:defRPr lang="en-US" sz="667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02605" algn="l" defTabSz="762054" rtl="0" eaLnBrk="1" fontAlgn="base" hangingPunct="1">
              <a:lnSpc>
                <a:spcPts val="598"/>
              </a:lnSpc>
              <a:spcBef>
                <a:spcPct val="25000"/>
              </a:spcBef>
              <a:spcAft>
                <a:spcPct val="0"/>
              </a:spcAft>
              <a:buNone/>
              <a:defRPr lang="en-US" sz="667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189797" algn="l" defTabSz="762054" rtl="0" eaLnBrk="1" fontAlgn="base" hangingPunct="1">
              <a:lnSpc>
                <a:spcPts val="598"/>
              </a:lnSpc>
              <a:spcBef>
                <a:spcPts val="121"/>
              </a:spcBef>
              <a:spcAft>
                <a:spcPct val="0"/>
              </a:spcAft>
              <a:buNone/>
              <a:defRPr lang="en-US" sz="667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476989" algn="l" defTabSz="762054" rtl="0" eaLnBrk="1" fontAlgn="base" hangingPunct="1">
              <a:lnSpc>
                <a:spcPts val="598"/>
              </a:lnSpc>
              <a:spcBef>
                <a:spcPts val="121"/>
              </a:spcBef>
              <a:spcAft>
                <a:spcPct val="0"/>
              </a:spcAft>
              <a:buNone/>
              <a:defRPr lang="en-US" sz="667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marL="238615" lvl="0" indent="-238615" algn="l" defTabSz="762054" rtl="0" eaLnBrk="1" fontAlgn="base" hangingPunct="1">
              <a:lnSpc>
                <a:spcPts val="598"/>
              </a:lnSpc>
              <a:spcBef>
                <a:spcPct val="25000"/>
              </a:spcBef>
              <a:spcAft>
                <a:spcPct val="0"/>
              </a:spcAft>
              <a:buNone/>
            </a:pPr>
            <a:r>
              <a:rPr lang="en-US"/>
              <a:t>Click to edit Master text styles</a:t>
            </a:r>
          </a:p>
          <a:p>
            <a:pPr marL="238615" lvl="1" indent="-238615" algn="l" defTabSz="762054" rtl="0" eaLnBrk="1" fontAlgn="base" hangingPunct="1">
              <a:lnSpc>
                <a:spcPts val="598"/>
              </a:lnSpc>
              <a:spcBef>
                <a:spcPct val="25000"/>
              </a:spcBef>
              <a:spcAft>
                <a:spcPct val="0"/>
              </a:spcAft>
              <a:buNone/>
            </a:pPr>
            <a:r>
              <a:rPr lang="en-US"/>
              <a:t>Second level</a:t>
            </a:r>
          </a:p>
          <a:p>
            <a:pPr marL="238615" lvl="2" indent="-238615" algn="l" defTabSz="762054" rtl="0" eaLnBrk="1" fontAlgn="base" hangingPunct="1">
              <a:lnSpc>
                <a:spcPts val="598"/>
              </a:lnSpc>
              <a:spcBef>
                <a:spcPct val="25000"/>
              </a:spcBef>
              <a:spcAft>
                <a:spcPct val="0"/>
              </a:spcAft>
              <a:buNone/>
            </a:pPr>
            <a:r>
              <a:rPr lang="en-US"/>
              <a:t>Third level</a:t>
            </a:r>
          </a:p>
          <a:p>
            <a:pPr marL="238615" lvl="3" indent="-238615" algn="l" defTabSz="762054" rtl="0" eaLnBrk="1" fontAlgn="base" hangingPunct="1">
              <a:lnSpc>
                <a:spcPts val="598"/>
              </a:lnSpc>
              <a:spcBef>
                <a:spcPct val="25000"/>
              </a:spcBef>
              <a:spcAft>
                <a:spcPct val="0"/>
              </a:spcAft>
              <a:buNone/>
            </a:pPr>
            <a:r>
              <a:rPr lang="en-US"/>
              <a:t>Fourth level</a:t>
            </a:r>
          </a:p>
          <a:p>
            <a:pPr marL="238615" lvl="4" indent="-238615" algn="l" defTabSz="762054" rtl="0" eaLnBrk="1" fontAlgn="base" hangingPunct="1">
              <a:lnSpc>
                <a:spcPts val="598"/>
              </a:lnSpc>
              <a:spcBef>
                <a:spcPct val="25000"/>
              </a:spcBef>
              <a:spcAft>
                <a:spcPct val="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485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333500" y="1988953"/>
            <a:ext cx="7493000" cy="137160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167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45995" y="3627120"/>
            <a:ext cx="5668010" cy="1033245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6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687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9D0C6E4-15AE-44E3-AB49-69B38E6B6E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64668" y="875393"/>
            <a:ext cx="4160763" cy="4133548"/>
          </a:xfrm>
          <a:custGeom>
            <a:avLst/>
            <a:gdLst>
              <a:gd name="connsiteX0" fmla="*/ 0 w 4992915"/>
              <a:gd name="connsiteY0" fmla="*/ 0 h 4960258"/>
              <a:gd name="connsiteX1" fmla="*/ 4992915 w 4992915"/>
              <a:gd name="connsiteY1" fmla="*/ 0 h 4960258"/>
              <a:gd name="connsiteX2" fmla="*/ 4992915 w 4992915"/>
              <a:gd name="connsiteY2" fmla="*/ 4960258 h 4960258"/>
              <a:gd name="connsiteX3" fmla="*/ 0 w 4992915"/>
              <a:gd name="connsiteY3" fmla="*/ 4960258 h 4960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2915" h="4960258">
                <a:moveTo>
                  <a:pt x="0" y="0"/>
                </a:moveTo>
                <a:lnTo>
                  <a:pt x="4992915" y="0"/>
                </a:lnTo>
                <a:lnTo>
                  <a:pt x="4992915" y="4960258"/>
                </a:lnTo>
                <a:lnTo>
                  <a:pt x="0" y="496025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75"/>
            </a:lvl1pPr>
          </a:lstStyle>
          <a:p>
            <a:endParaRPr lang="en-ID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5E8F53-5A8B-A5E4-477C-F7A97F308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1" y="93492"/>
            <a:ext cx="9226825" cy="423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92322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cid:image001.png@01D64A22.58B41A30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DC00D12-B7C8-44B8-A2DF-4313332B0C8E}"/>
              </a:ext>
            </a:extLst>
          </p:cNvPr>
          <p:cNvSpPr/>
          <p:nvPr userDrawn="1"/>
        </p:nvSpPr>
        <p:spPr>
          <a:xfrm>
            <a:off x="483281" y="4990045"/>
            <a:ext cx="9191347" cy="527323"/>
          </a:xfrm>
          <a:prstGeom prst="rect">
            <a:avLst/>
          </a:prstGeom>
          <a:solidFill>
            <a:srgbClr val="5055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328" y="587606"/>
            <a:ext cx="9191347" cy="9912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4328" y="1946672"/>
            <a:ext cx="9191347" cy="30433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/>
        </p:nvSpPr>
        <p:spPr>
          <a:xfrm>
            <a:off x="372113" y="381000"/>
            <a:ext cx="3086100" cy="7916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01790" y="378036"/>
            <a:ext cx="3086100" cy="82128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534859" y="381000"/>
            <a:ext cx="308610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7010E0-6011-41D7-9D49-10D5FB70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3846" y="5184828"/>
            <a:ext cx="430996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33">
                <a:solidFill>
                  <a:schemeClr val="bg1"/>
                </a:solidFill>
              </a:defRPr>
            </a:lvl1pPr>
          </a:lstStyle>
          <a:p>
            <a:fld id="{A3F1B188-4897-4FF1-9305-80711197F5C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8D3F6D1-9457-420E-B3DC-A46D8E01E5FB}"/>
              </a:ext>
            </a:extLst>
          </p:cNvPr>
          <p:cNvPicPr>
            <a:picLocks noChangeAspect="1"/>
          </p:cNvPicPr>
          <p:nvPr userDrawn="1"/>
        </p:nvPicPr>
        <p:blipFill>
          <a:blip r:embed="rId15" r:link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63" y="5001297"/>
            <a:ext cx="4597765" cy="504817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</p:pic>
      <p:sp>
        <p:nvSpPr>
          <p:cNvPr id="12" name="Slide Number Placeholder 9">
            <a:extLst>
              <a:ext uri="{FF2B5EF4-FFF2-40B4-BE49-F238E27FC236}">
                <a16:creationId xmlns:a16="http://schemas.microsoft.com/office/drawing/2014/main" id="{01313A12-7D9D-4A45-B318-DC0258B8C196}"/>
              </a:ext>
            </a:extLst>
          </p:cNvPr>
          <p:cNvSpPr txBox="1">
            <a:spLocks/>
          </p:cNvSpPr>
          <p:nvPr userDrawn="1"/>
        </p:nvSpPr>
        <p:spPr>
          <a:xfrm>
            <a:off x="9289028" y="5161984"/>
            <a:ext cx="430996" cy="30427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F1B188-4897-4FF1-9305-80711197F5C6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33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2" r:id="rId10"/>
    <p:sldLayoutId id="2147483673" r:id="rId11"/>
    <p:sldLayoutId id="2147483674" r:id="rId12"/>
    <p:sldLayoutId id="2147483676" r:id="rId13"/>
  </p:sldLayoutIdLst>
  <p:hf hdr="0" ftr="0" dt="0"/>
  <p:txStyles>
    <p:titleStyle>
      <a:lvl1pPr algn="l" defTabSz="507982" rtl="0" eaLnBrk="1" latinLnBrk="0" hangingPunct="1">
        <a:lnSpc>
          <a:spcPct val="100000"/>
        </a:lnSpc>
        <a:spcBef>
          <a:spcPct val="0"/>
        </a:spcBef>
        <a:buNone/>
        <a:defRPr sz="3111" b="1" i="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39988" indent="-339988" algn="l" defTabSz="507982" rtl="0" eaLnBrk="1" latinLnBrk="0" hangingPunct="1">
        <a:lnSpc>
          <a:spcPct val="100000"/>
        </a:lnSpc>
        <a:spcBef>
          <a:spcPct val="20000"/>
        </a:spcBef>
        <a:spcAft>
          <a:spcPts val="667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99976" indent="-339988" algn="l" defTabSz="507982" rtl="0" eaLnBrk="1" latinLnBrk="0" hangingPunct="1">
        <a:lnSpc>
          <a:spcPct val="100000"/>
        </a:lnSpc>
        <a:spcBef>
          <a:spcPct val="20000"/>
        </a:spcBef>
        <a:spcAft>
          <a:spcPts val="667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77" kern="1200">
          <a:solidFill>
            <a:schemeClr val="tx1"/>
          </a:solidFill>
          <a:latin typeface="+mn-lt"/>
          <a:ea typeface="+mn-ea"/>
          <a:cs typeface="+mn-cs"/>
        </a:defRPr>
      </a:lvl2pPr>
      <a:lvl3pPr marL="999966" indent="-299990" algn="l" defTabSz="507982" rtl="0" eaLnBrk="1" latinLnBrk="0" hangingPunct="1">
        <a:lnSpc>
          <a:spcPct val="100000"/>
        </a:lnSpc>
        <a:spcBef>
          <a:spcPct val="20000"/>
        </a:spcBef>
        <a:spcAft>
          <a:spcPts val="667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556" kern="1200">
          <a:solidFill>
            <a:schemeClr val="tx1"/>
          </a:solidFill>
          <a:latin typeface="+mn-lt"/>
          <a:ea typeface="+mn-ea"/>
          <a:cs typeface="+mn-cs"/>
        </a:defRPr>
      </a:lvl3pPr>
      <a:lvl4pPr marL="1379952" indent="-259991" algn="l" defTabSz="507982" rtl="0" eaLnBrk="1" latinLnBrk="0" hangingPunct="1">
        <a:lnSpc>
          <a:spcPct val="100000"/>
        </a:lnSpc>
        <a:spcBef>
          <a:spcPct val="20000"/>
        </a:spcBef>
        <a:spcAft>
          <a:spcPts val="667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779938" indent="-259991" algn="l" defTabSz="507982" rtl="0" eaLnBrk="1" latinLnBrk="0" hangingPunct="1">
        <a:lnSpc>
          <a:spcPct val="100000"/>
        </a:lnSpc>
        <a:spcBef>
          <a:spcPct val="20000"/>
        </a:spcBef>
        <a:spcAft>
          <a:spcPts val="667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2111038" indent="-253991" algn="l" defTabSz="507982" rtl="0" eaLnBrk="1" latinLnBrk="0" hangingPunct="1">
        <a:spcBef>
          <a:spcPct val="20000"/>
        </a:spcBef>
        <a:spcAft>
          <a:spcPts val="667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333" kern="1200">
          <a:solidFill>
            <a:schemeClr val="tx2"/>
          </a:solidFill>
          <a:latin typeface="+mn-lt"/>
          <a:ea typeface="+mn-ea"/>
          <a:cs typeface="+mn-cs"/>
        </a:defRPr>
      </a:lvl6pPr>
      <a:lvl7pPr marL="2444359" indent="-253991" algn="l" defTabSz="507982" rtl="0" eaLnBrk="1" latinLnBrk="0" hangingPunct="1">
        <a:spcBef>
          <a:spcPct val="20000"/>
        </a:spcBef>
        <a:spcAft>
          <a:spcPts val="667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333" kern="1200">
          <a:solidFill>
            <a:schemeClr val="tx2"/>
          </a:solidFill>
          <a:latin typeface="+mn-lt"/>
          <a:ea typeface="+mn-ea"/>
          <a:cs typeface="+mn-cs"/>
        </a:defRPr>
      </a:lvl7pPr>
      <a:lvl8pPr marL="2777681" indent="-253991" algn="l" defTabSz="507982" rtl="0" eaLnBrk="1" latinLnBrk="0" hangingPunct="1">
        <a:spcBef>
          <a:spcPct val="20000"/>
        </a:spcBef>
        <a:spcAft>
          <a:spcPts val="667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333" kern="1200">
          <a:solidFill>
            <a:schemeClr val="tx2"/>
          </a:solidFill>
          <a:latin typeface="+mn-lt"/>
          <a:ea typeface="+mn-ea"/>
          <a:cs typeface="+mn-cs"/>
        </a:defRPr>
      </a:lvl8pPr>
      <a:lvl9pPr marL="3111002" indent="-253991" algn="l" defTabSz="507982" rtl="0" eaLnBrk="1" latinLnBrk="0" hangingPunct="1">
        <a:spcBef>
          <a:spcPct val="20000"/>
        </a:spcBef>
        <a:spcAft>
          <a:spcPts val="667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333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79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82" algn="l" defTabSz="5079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64" algn="l" defTabSz="5079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47" algn="l" defTabSz="5079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29" algn="l" defTabSz="5079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11" algn="l" defTabSz="5079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893" algn="l" defTabSz="5079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875" algn="l" defTabSz="5079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858" algn="l" defTabSz="5079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3F5D9-83CF-4D1D-9B4A-3F3D00B07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3464" y="2113936"/>
            <a:ext cx="4821587" cy="1372680"/>
          </a:xfrm>
        </p:spPr>
        <p:txBody>
          <a:bodyPr anchor="ctr">
            <a:normAutofit/>
          </a:bodyPr>
          <a:lstStyle/>
          <a:p>
            <a:r>
              <a:rPr lang="en-US" sz="2600" dirty="0"/>
              <a:t>2026 CECOP SYMPOSIUM:  </a:t>
            </a:r>
            <a:br>
              <a:rPr lang="en-US" sz="2600" i="1" dirty="0"/>
            </a:br>
            <a:r>
              <a:rPr lang="en-US" sz="2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Implementing AACE Cost Estimating Frameworks on NNSA Capital Projects</a:t>
            </a:r>
            <a:endParaRPr lang="en-US" sz="22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76D20-656F-4CCA-B2E9-45CDA3E1A59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0"/>
              </a:spcAft>
              <a:buNone/>
              <a:tabLst>
                <a:tab pos="862013" algn="l"/>
                <a:tab pos="968375" algn="l"/>
              </a:tabLst>
            </a:pPr>
            <a:r>
              <a:rPr lang="en-US" sz="1600" i="1" dirty="0"/>
              <a:t>Presenter:  	Michael Nosbisch, CCP PSP FAACE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tabLst>
                <a:tab pos="862013" algn="l"/>
                <a:tab pos="968375" algn="l"/>
              </a:tabLst>
            </a:pPr>
            <a:r>
              <a:rPr lang="en-US" sz="1600" i="1" dirty="0"/>
              <a:t>		</a:t>
            </a:r>
          </a:p>
          <a:p>
            <a:pPr marL="0" indent="0">
              <a:spcBef>
                <a:spcPts val="0"/>
              </a:spcBef>
              <a:buNone/>
              <a:tabLst>
                <a:tab pos="862013" algn="l"/>
                <a:tab pos="968375" algn="l"/>
              </a:tabLst>
            </a:pPr>
            <a:r>
              <a:rPr lang="en-US" sz="1600" i="1" dirty="0"/>
              <a:t>Date:	August 12, 2026</a:t>
            </a:r>
          </a:p>
        </p:txBody>
      </p:sp>
    </p:spTree>
    <p:extLst>
      <p:ext uri="{BB962C8B-B14F-4D97-AF65-F5344CB8AC3E}">
        <p14:creationId xmlns:p14="http://schemas.microsoft.com/office/powerpoint/2010/main" val="3572315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AB216-BB6A-8AB6-EEEA-5847BF9BD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B1333C-9BB1-5EBA-5B43-0FEC5B927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328" y="1836420"/>
            <a:ext cx="9158782" cy="3028738"/>
          </a:xfrm>
        </p:spPr>
        <p:txBody>
          <a:bodyPr>
            <a:normAutofit/>
          </a:bodyPr>
          <a:lstStyle/>
          <a:p>
            <a:r>
              <a:rPr lang="en-US" dirty="0"/>
              <a:t>More than 35 years of overall experience</a:t>
            </a:r>
          </a:p>
          <a:p>
            <a:pPr lvl="1"/>
            <a:r>
              <a:rPr lang="en-US" dirty="0"/>
              <a:t>Currently Director of Project Controls Consulting                                                                     Services at Strategic Management Solutions, LLC (SMSI)</a:t>
            </a:r>
          </a:p>
          <a:p>
            <a:pPr lvl="1"/>
            <a:r>
              <a:rPr lang="en-US" dirty="0"/>
              <a:t>Visiting Senior Lecturer at Texas A&amp;M (online Masters of                                                       Construction Management program)</a:t>
            </a:r>
          </a:p>
          <a:p>
            <a:r>
              <a:rPr lang="en-US" dirty="0"/>
              <a:t>Past President (2011-2012) and Fellow at AACE International</a:t>
            </a:r>
          </a:p>
          <a:p>
            <a:r>
              <a:rPr lang="en-US" dirty="0"/>
              <a:t>Former Vice Chair of EFCOG Project Delivery Working Group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37E5CD2-FA2D-B562-2070-090C7D6AB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Speaker Introduction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38AAA5-4363-5728-AA43-45F2BB1FE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CFB745-BBAF-6839-69C5-AF02E590BD6F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EF10A3-BA89-84C0-B854-0C307074F7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1528" y="1578901"/>
            <a:ext cx="1934144" cy="192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648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AA801F-E3E0-46FB-AA3E-3ACC71D92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328" y="1836420"/>
            <a:ext cx="9158782" cy="3028738"/>
          </a:xfrm>
        </p:spPr>
        <p:txBody>
          <a:bodyPr>
            <a:normAutofit/>
          </a:bodyPr>
          <a:lstStyle/>
          <a:p>
            <a:pPr marL="0" indent="0"/>
            <a:r>
              <a:rPr lang="en-US" dirty="0"/>
              <a:t>NNSA manages many of DOE's largest, most complex national security capital asset projects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Capital project landscape driven by modernization of nuclear infrastructure across multiple sites (e.g., Y-12, LANL, SRS)</a:t>
            </a:r>
          </a:p>
          <a:p>
            <a:pPr marL="0" indent="0"/>
            <a:r>
              <a:rPr lang="en-US" dirty="0"/>
              <a:t>NNSA is considered to be a </a:t>
            </a:r>
            <a:r>
              <a:rPr lang="en-US" b="1" dirty="0"/>
              <a:t>semi-autonomous agency </a:t>
            </a:r>
            <a:r>
              <a:rPr lang="en-US" dirty="0"/>
              <a:t>within DOE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Although it operates with degree of independent management, </a:t>
            </a:r>
            <a:r>
              <a:rPr lang="en-US" sz="1800" b="1" dirty="0"/>
              <a:t>NNSA is subject to DOE policy and governance</a:t>
            </a:r>
          </a:p>
          <a:p>
            <a:pPr marL="0" indent="0"/>
            <a:endParaRPr lang="en-US" b="1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83652A-EE99-46E2-9247-FD1B5A57B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Presentation Overview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96E5A0-A9B6-7F10-991D-87FC15E88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AD54C4-014F-1455-10B6-DF5F1F78E88B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</p:spTree>
    <p:extLst>
      <p:ext uri="{BB962C8B-B14F-4D97-AF65-F5344CB8AC3E}">
        <p14:creationId xmlns:p14="http://schemas.microsoft.com/office/powerpoint/2010/main" val="2479659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4F368-AA88-7A95-1C9D-A5D029D10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6BE9054-C2C1-22D2-5471-91CE1C6B7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328" y="1836420"/>
            <a:ext cx="9158782" cy="3028738"/>
          </a:xfrm>
        </p:spPr>
        <p:txBody>
          <a:bodyPr>
            <a:normAutofit/>
          </a:bodyPr>
          <a:lstStyle/>
          <a:p>
            <a:pPr marL="0" indent="0"/>
            <a:r>
              <a:rPr lang="en-US" dirty="0"/>
              <a:t>NNSA capital projects ≥ $50 million TPC ($300 million at National Labs) are subject to DOE Order 413.3B (</a:t>
            </a:r>
            <a:r>
              <a:rPr lang="en-US" i="1" dirty="0"/>
              <a:t>Program and Project Management for Acquisition of Capital Assets</a:t>
            </a:r>
            <a:r>
              <a:rPr lang="en-US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Establishes framework for project planning, execution, and oversight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/>
              <a:t>Defines Critical Decision (CD) milestones, baseline management, and project governance requirements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DOE/NNSA can supplement the order with mission-specific policies and </a:t>
            </a:r>
            <a:r>
              <a:rPr lang="en-US" sz="1800" b="1" dirty="0"/>
              <a:t>guidance </a:t>
            </a:r>
            <a:r>
              <a:rPr lang="en-US" sz="1800" dirty="0"/>
              <a:t>where appropriate 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0AC6567-E30C-D3D1-C073-4B057CF83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Presentation Overview (cont’d)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CDD34E-8713-D8F3-DAE2-CCB45145318E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1A2B8A-0768-B66C-901F-2F3DC5330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705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Presentation Overview (cont’d)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3F6D29-B1D9-C85F-CAB8-612D1CB5E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" y="2033433"/>
            <a:ext cx="9296399" cy="19120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15C0C7-D172-AD39-EF7A-6CD87852EA99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06101A-1C0A-F4A7-8063-B68641AC9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929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EE0CD-3EC5-47A9-0E60-2F6FAE3DD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A4F60AE-836D-5713-2F96-47FF40E95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328" y="1836420"/>
            <a:ext cx="9158782" cy="3028738"/>
          </a:xfrm>
        </p:spPr>
        <p:txBody>
          <a:bodyPr>
            <a:normAutofit fontScale="77500" lnSpcReduction="20000"/>
          </a:bodyPr>
          <a:lstStyle/>
          <a:p>
            <a:pPr marL="0" indent="0"/>
            <a:r>
              <a:rPr lang="en-US" sz="2300" i="1" dirty="0"/>
              <a:t>DOE’s</a:t>
            </a:r>
            <a:r>
              <a:rPr lang="en-US" sz="2300" dirty="0"/>
              <a:t> Estimating Guide (DOE G 413.3-21A) establishes </a:t>
            </a:r>
            <a:r>
              <a:rPr lang="en-US" sz="2300" i="1" dirty="0"/>
              <a:t>a</a:t>
            </a:r>
            <a:r>
              <a:rPr lang="en-US" sz="2300" dirty="0"/>
              <a:t> standard methodology for developing and maintaining capital project cost estimates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Defines characteristics of complete, accurate, credible, and well-documented estimates (per GAO)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Describes cost estimating process from planning through estimate development, review, and updates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Integrates scope, assumptions, risk, contingency, and estimate documentation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Provides guidance for estimate validation, independent reviews, and cost confidence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Supports consistent estimating throughout DOE Critical Decision (CD)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Adopts AACE International's Recommended Practices as the basis for estimate classifications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CA141E3-7BB4-4D50-2805-73C7E54B6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Presentation Overview (cont’d)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A0A866-15ED-211D-0F7C-6F955AE80F21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1C216A-6EFD-70B4-0F79-6269B7CA2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358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AA801F-E3E0-46FB-AA3E-3ACC71D92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326" y="1783080"/>
            <a:ext cx="9191347" cy="3028738"/>
          </a:xfrm>
        </p:spPr>
        <p:txBody>
          <a:bodyPr>
            <a:normAutofit/>
          </a:bodyPr>
          <a:lstStyle/>
          <a:p>
            <a:pPr marL="0" indent="0"/>
            <a:r>
              <a:rPr lang="en-US" dirty="0"/>
              <a:t>Founded in 1956, AACE is the leading professional association for “cost engineering” (project controls)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Develops industry standards and best practices for Total Cost Management (TCM)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Offers globally-recognized certifications in cost management (CCP), estimating (CEP), scheduling (PSP), earned value (EVP), and risk management (DRMP)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Supports professional development through publications, training, and conferences</a:t>
            </a:r>
          </a:p>
          <a:p>
            <a:pPr marL="702888" lvl="1" indent="-342900">
              <a:buFont typeface="Arial" panose="020B0604020202020204" pitchFamily="34" charset="0"/>
              <a:buChar char="•"/>
            </a:pPr>
            <a:r>
              <a:rPr lang="en-US" sz="1600" b="1" dirty="0"/>
              <a:t>Has published more than 120 Recommended Practices (RPs)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83652A-EE99-46E2-9247-FD1B5A57B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AACE International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57F076-03E9-2C61-7E42-8609F75A1325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CD0491-54AF-9BAB-8947-33D761D82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250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328" y="1818835"/>
            <a:ext cx="6252803" cy="302873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Classification system that defines estimate classes from 5 (least defined) to 1 (most defined)</a:t>
            </a:r>
          </a:p>
          <a:p>
            <a:pPr marL="630238" lvl="1" indent="-271463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dirty="0"/>
              <a:t>Based on level of scope definition, purpose, and methods used</a:t>
            </a:r>
          </a:p>
          <a:p>
            <a:pPr marL="630238" lvl="1" indent="-271463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dirty="0"/>
              <a:t>Accuracy range narrows as scope definition increases</a:t>
            </a:r>
          </a:p>
          <a:p>
            <a:pPr marL="630238" lvl="1" indent="-271463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dirty="0"/>
              <a:t>Meant as a guide (“</a:t>
            </a:r>
            <a:r>
              <a:rPr lang="en-US" sz="1800" i="1" dirty="0"/>
              <a:t>recommended</a:t>
            </a:r>
            <a:r>
              <a:rPr lang="en-US" sz="1800" dirty="0"/>
              <a:t> practice”), not a standard</a:t>
            </a:r>
          </a:p>
          <a:p>
            <a:pPr marL="630238" lvl="1" indent="-271463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b="1" dirty="0"/>
              <a:t>Included as appendix within </a:t>
            </a:r>
            <a:r>
              <a:rPr lang="en-US" sz="1800" b="1" i="1" dirty="0"/>
              <a:t>DOE Estimating Guide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n-US" dirty="0"/>
              <a:t>AACE RP 18R-97 (Cost Estimate Classification System as Applied in EPC for the Process Industries)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2E5F0D-A75B-75CB-CC74-0F711DE22D05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10C9DE-9209-E4D0-8434-B4A881E0B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0D4B32-9826-10E4-9266-FC7F9DF815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0604" y="1578901"/>
            <a:ext cx="2625068" cy="340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750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AACE RP 18R-97 (cont’d)</a:t>
            </a:r>
            <a:endParaRPr lang="en-US" alt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70661F6-FE5D-DD6F-AB7E-CC52176B1E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855200" y="5280025"/>
            <a:ext cx="304800" cy="304800"/>
          </a:xfrm>
        </p:spPr>
        <p:txBody>
          <a:bodyPr/>
          <a:lstStyle/>
          <a:p>
            <a:pPr algn="ctr" defTabSz="380985">
              <a:defRPr/>
            </a:pPr>
            <a:fld id="{24E2D0E7-C78B-4D43-94B4-D4964081DE17}" type="slidenum">
              <a:rPr lang="en-US" sz="917">
                <a:solidFill>
                  <a:srgbClr val="FFFFFF"/>
                </a:solidFill>
                <a:latin typeface="Gill Sans MT" panose="020B0502020104020203"/>
              </a:rPr>
              <a:pPr algn="ctr" defTabSz="380985">
                <a:defRPr/>
              </a:pPr>
              <a:t>9</a:t>
            </a:fld>
            <a:endParaRPr lang="en-US" sz="917" dirty="0">
              <a:solidFill>
                <a:srgbClr val="FFFFFF"/>
              </a:solidFill>
              <a:latin typeface="Gill Sans MT" panose="020B0502020104020203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445E54-9A63-8D04-4A85-17FAF3AA6748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EBFEB3-BBC7-AD39-836D-6F2FFBB8E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B01DF3-3019-0EF2-FD3A-550399D8CD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5365" y="1578901"/>
            <a:ext cx="6369269" cy="338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231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9E2622B-536F-ACB9-92CC-458F2839D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329" y="1950720"/>
            <a:ext cx="4739312" cy="3028738"/>
          </a:xfrm>
        </p:spPr>
        <p:txBody>
          <a:bodyPr>
            <a:normAutofit fontScale="77500" lnSpcReduction="20000"/>
          </a:bodyPr>
          <a:lstStyle/>
          <a:p>
            <a:r>
              <a:rPr lang="en-US" sz="2200" dirty="0"/>
              <a:t>Estimate accuracy improves with project definition</a:t>
            </a:r>
          </a:p>
          <a:p>
            <a:pPr lvl="1"/>
            <a:r>
              <a:rPr lang="en-US" sz="1800" dirty="0"/>
              <a:t>Depends on complexity, data, and contingency</a:t>
            </a:r>
          </a:p>
          <a:p>
            <a:r>
              <a:rPr lang="en-US" sz="2200" dirty="0"/>
              <a:t>Accuracy ranges overlap</a:t>
            </a:r>
          </a:p>
          <a:p>
            <a:pPr lvl="1"/>
            <a:r>
              <a:rPr lang="en-US" sz="1800" dirty="0"/>
              <a:t>Lower-class estimates can match higher-class accuracy in some cases</a:t>
            </a:r>
          </a:p>
          <a:p>
            <a:pPr lvl="1"/>
            <a:r>
              <a:rPr lang="en-US" sz="1800" dirty="0"/>
              <a:t>Accuracy must be set via project-specific risk analysis, not predetermined</a:t>
            </a:r>
          </a:p>
          <a:p>
            <a:r>
              <a:rPr lang="en-US" sz="2200" dirty="0"/>
              <a:t>~80% of outcomes should fall within ranges if contingency is sound</a:t>
            </a:r>
          </a:p>
          <a:p>
            <a:pPr lvl="1"/>
            <a:r>
              <a:rPr lang="en-US" sz="2000" dirty="0"/>
              <a:t>High-risk projects may exceed them</a:t>
            </a:r>
            <a:endParaRPr lang="en-US" dirty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AACE RP 18R-97 (cont’d)</a:t>
            </a:r>
            <a:endParaRPr lang="en-US" alt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70661F6-FE5D-DD6F-AB7E-CC52176B1E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 defTabSz="380985">
              <a:defRPr/>
            </a:pPr>
            <a:fld id="{24E2D0E7-C78B-4D43-94B4-D4964081DE17}" type="slidenum">
              <a:rPr lang="en-US" sz="917">
                <a:solidFill>
                  <a:srgbClr val="FFFFFF"/>
                </a:solidFill>
                <a:latin typeface="Gill Sans MT" panose="020B0502020104020203"/>
              </a:rPr>
              <a:pPr algn="ctr" defTabSz="380985">
                <a:defRPr/>
              </a:pPr>
              <a:t>10</a:t>
            </a:fld>
            <a:endParaRPr lang="en-US" sz="917" dirty="0">
              <a:solidFill>
                <a:srgbClr val="FFFFFF"/>
              </a:solidFill>
              <a:latin typeface="Gill Sans MT" panose="020B0502020104020203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2F3C0-F991-B992-4E90-72D017915E56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41CFFD-F372-FA60-A4BB-34D95755D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DADCA3-84BD-B09D-8C7C-C196172FE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641" y="1699251"/>
            <a:ext cx="4477836" cy="324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890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n-US" i="1" dirty="0"/>
              <a:t>DOE Estimating Guide </a:t>
            </a:r>
            <a:r>
              <a:rPr lang="en-US" dirty="0"/>
              <a:t>Application of AACE Estimate Classifications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801941-3D3A-CE1D-72A4-818AAD688E5C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B25BFE-31A1-9FA2-0EE0-4DEAAB6C5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C8446C-C407-A97F-FF10-620933783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007" y="1578901"/>
            <a:ext cx="5917324" cy="336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74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A549F5-E1D5-AB75-86BA-A1422EFB1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2400" b="1" dirty="0"/>
              <a:t>Stage:  Approve Mission Need</a:t>
            </a:r>
          </a:p>
          <a:p>
            <a:pPr marL="630238" lvl="1" indent="-271463"/>
            <a:r>
              <a:rPr lang="en-US" sz="2000" dirty="0"/>
              <a:t>Design maturity ~2% or less</a:t>
            </a:r>
          </a:p>
          <a:p>
            <a:pPr marL="630238" lvl="1" indent="-271463"/>
            <a:r>
              <a:rPr lang="en-US" sz="2000" dirty="0"/>
              <a:t>Typical accuracy: –50% to +100%</a:t>
            </a:r>
          </a:p>
          <a:p>
            <a:pPr marL="630238" lvl="1" indent="-271463"/>
            <a:r>
              <a:rPr lang="en-US" sz="2000" dirty="0"/>
              <a:t>ROM estimates for preconceptual or feasibility studies</a:t>
            </a:r>
          </a:p>
          <a:p>
            <a:pPr marL="630238" lvl="1" indent="-271463"/>
            <a:r>
              <a:rPr lang="en-US" sz="2000" dirty="0"/>
              <a:t>Deliverables: process flow diagrams, equipment lists, specifications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altLang="en-US" dirty="0"/>
              <a:t>Class 5 Estimates at CD-0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70661F6-FE5D-DD6F-AB7E-CC52176B1E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855200" y="5280025"/>
            <a:ext cx="304800" cy="304800"/>
          </a:xfrm>
        </p:spPr>
        <p:txBody>
          <a:bodyPr/>
          <a:lstStyle/>
          <a:p>
            <a:pPr algn="ctr" defTabSz="380985">
              <a:defRPr/>
            </a:pPr>
            <a:fld id="{24E2D0E7-C78B-4D43-94B4-D4964081DE17}" type="slidenum">
              <a:rPr lang="en-US" sz="917">
                <a:solidFill>
                  <a:srgbClr val="FFFFFF"/>
                </a:solidFill>
                <a:latin typeface="Gill Sans MT" panose="020B0502020104020203"/>
              </a:rPr>
              <a:pPr algn="ctr" defTabSz="380985">
                <a:defRPr/>
              </a:pPr>
              <a:t>12</a:t>
            </a:fld>
            <a:endParaRPr lang="en-US" sz="917" dirty="0">
              <a:solidFill>
                <a:srgbClr val="FFFFFF"/>
              </a:solidFill>
              <a:latin typeface="Gill Sans MT" panose="020B0502020104020203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0B902A-0963-1A93-1D3B-1A9C3681E6B1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49F5FB-B581-9CBF-D6C3-7603B3E0C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316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A549F5-E1D5-AB75-86BA-A1422EFB1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en-US" sz="2400" b="1" dirty="0"/>
              <a:t>Stage:  Alternative Selection and Cost Range</a:t>
            </a:r>
          </a:p>
          <a:p>
            <a:pPr marL="682625" lvl="1" indent="-323850"/>
            <a:r>
              <a:rPr lang="en-US" sz="2000" dirty="0"/>
              <a:t>Design maturity: 1–15%</a:t>
            </a:r>
          </a:p>
          <a:p>
            <a:pPr marL="682625" lvl="1" indent="-323850"/>
            <a:r>
              <a:rPr lang="en-US" sz="2000" dirty="0"/>
              <a:t>Typical accuracy: –30% to +50%</a:t>
            </a:r>
          </a:p>
          <a:p>
            <a:pPr marL="682625" lvl="1" indent="-323850"/>
            <a:r>
              <a:rPr lang="en-US" sz="2000" dirty="0"/>
              <a:t>Estimate class determined by assessing project design deliverables</a:t>
            </a:r>
          </a:p>
          <a:p>
            <a:pPr marL="982615" lvl="2" indent="-323850"/>
            <a:r>
              <a:rPr lang="en-US" sz="1779" dirty="0"/>
              <a:t>As resources are invested, design matures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altLang="en-US" dirty="0"/>
              <a:t>Transition to Class 4 Estimates at CD-0/CD-1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70661F6-FE5D-DD6F-AB7E-CC52176B1E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855200" y="5280025"/>
            <a:ext cx="304800" cy="304800"/>
          </a:xfrm>
        </p:spPr>
        <p:txBody>
          <a:bodyPr/>
          <a:lstStyle/>
          <a:p>
            <a:pPr algn="ctr" defTabSz="380985">
              <a:defRPr/>
            </a:pPr>
            <a:fld id="{24E2D0E7-C78B-4D43-94B4-D4964081DE17}" type="slidenum">
              <a:rPr lang="en-US" sz="917">
                <a:solidFill>
                  <a:srgbClr val="FFFFFF"/>
                </a:solidFill>
                <a:latin typeface="Gill Sans MT" panose="020B0502020104020203"/>
              </a:rPr>
              <a:pPr algn="ctr" defTabSz="380985">
                <a:defRPr/>
              </a:pPr>
              <a:t>13</a:t>
            </a:fld>
            <a:endParaRPr lang="en-US" sz="917" dirty="0">
              <a:solidFill>
                <a:srgbClr val="FFFFFF"/>
              </a:solidFill>
              <a:latin typeface="Gill Sans MT" panose="020B0502020104020203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433556-2930-50EF-2F44-0331FBD6D03D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E6932A-631A-AB19-32AC-20F8EAE9D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03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D27F23-6D8D-83A5-FFED-1B860ADCA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b="1" dirty="0"/>
              <a:t>Stage:  Approve Performance Baseline</a:t>
            </a:r>
          </a:p>
          <a:p>
            <a:pPr marL="630238" lvl="1" indent="-271463"/>
            <a:r>
              <a:rPr lang="en-US" dirty="0"/>
              <a:t>Design maturity: 10–40% for non-nuclear; </a:t>
            </a:r>
            <a:r>
              <a:rPr lang="en-US" b="1" dirty="0"/>
              <a:t>90% for nuclear </a:t>
            </a:r>
          </a:p>
          <a:p>
            <a:pPr marL="630238" lvl="1" indent="-271463"/>
            <a:r>
              <a:rPr lang="en-US" sz="1800" dirty="0"/>
              <a:t>Typical accuracy: –20% to +30%</a:t>
            </a:r>
          </a:p>
          <a:p>
            <a:pPr marL="630238" lvl="1" indent="-271463"/>
            <a:r>
              <a:rPr lang="en-US" dirty="0"/>
              <a:t>Estimate includes quantified contingency</a:t>
            </a:r>
          </a:p>
          <a:p>
            <a:pPr marL="930228" lvl="2" indent="-271463"/>
            <a:r>
              <a:rPr lang="en-US" dirty="0"/>
              <a:t>Provides foundation for Performance Baseline approval</a:t>
            </a:r>
          </a:p>
          <a:p>
            <a:pPr marL="630238" lvl="1" indent="-271463"/>
            <a:r>
              <a:rPr lang="en-US" b="1" dirty="0"/>
              <a:t>Class 2 for “high risk” projects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altLang="en-US" dirty="0"/>
              <a:t>Class 3 Estimates Toward CD-2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70661F6-FE5D-DD6F-AB7E-CC52176B1E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855200" y="5280025"/>
            <a:ext cx="304800" cy="304800"/>
          </a:xfrm>
        </p:spPr>
        <p:txBody>
          <a:bodyPr/>
          <a:lstStyle/>
          <a:p>
            <a:pPr algn="ctr" defTabSz="380985">
              <a:defRPr/>
            </a:pPr>
            <a:fld id="{24E2D0E7-C78B-4D43-94B4-D4964081DE17}" type="slidenum">
              <a:rPr lang="en-US" sz="917">
                <a:solidFill>
                  <a:srgbClr val="FFFFFF"/>
                </a:solidFill>
                <a:latin typeface="Gill Sans MT" panose="020B0502020104020203"/>
              </a:rPr>
              <a:pPr algn="ctr" defTabSz="380985">
                <a:defRPr/>
              </a:pPr>
              <a:t>14</a:t>
            </a:fld>
            <a:endParaRPr lang="en-US" sz="917" dirty="0">
              <a:solidFill>
                <a:srgbClr val="FFFFFF"/>
              </a:solidFill>
              <a:latin typeface="Gill Sans MT" panose="020B0502020104020203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F6F0FD-EA00-0336-6602-40F0D16C1507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B21E78-2B02-8AB5-8F8E-370B992DF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097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D27F23-6D8D-83A5-FFED-1B860ADCA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en-US" sz="2400" b="1" dirty="0"/>
              <a:t>Stage:  Approve Start of Construction/Execution</a:t>
            </a:r>
          </a:p>
          <a:p>
            <a:pPr marL="630238" lvl="1" indent="-271463"/>
            <a:r>
              <a:rPr lang="en-US" sz="2000" dirty="0"/>
              <a:t>AACE states design maturity: 30–75%</a:t>
            </a:r>
          </a:p>
          <a:p>
            <a:pPr marL="930228" lvl="2" indent="-271463"/>
            <a:r>
              <a:rPr lang="en-US" sz="1779" dirty="0"/>
              <a:t>DOE states based on final design/“sufficient to start construction”</a:t>
            </a:r>
            <a:endParaRPr lang="en-US" sz="1779" b="1" dirty="0"/>
          </a:p>
          <a:p>
            <a:pPr marL="630238" lvl="1" indent="-271463"/>
            <a:r>
              <a:rPr lang="en-US" sz="2000" dirty="0"/>
              <a:t>Typical accuracy: –15% to +20%</a:t>
            </a:r>
          </a:p>
          <a:p>
            <a:pPr marL="630238" lvl="1" indent="-271463"/>
            <a:r>
              <a:rPr lang="en-US" sz="2000"/>
              <a:t>Based </a:t>
            </a:r>
            <a:r>
              <a:rPr lang="en-US" sz="2000" dirty="0"/>
              <a:t>on detailed quantity takeoffs (“forced”/derived if design not 100%)</a:t>
            </a:r>
          </a:p>
          <a:p>
            <a:pPr marL="630238" lvl="1" indent="-271463"/>
            <a:r>
              <a:rPr lang="en-US" sz="2000" dirty="0"/>
              <a:t>No differentiation between low and high risk projects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altLang="en-US" dirty="0"/>
              <a:t>Class 2 [Detailed] Estimates at CD-3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70661F6-FE5D-DD6F-AB7E-CC52176B1E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855200" y="5280025"/>
            <a:ext cx="304800" cy="304800"/>
          </a:xfrm>
        </p:spPr>
        <p:txBody>
          <a:bodyPr/>
          <a:lstStyle/>
          <a:p>
            <a:pPr algn="ctr" defTabSz="380985">
              <a:defRPr/>
            </a:pPr>
            <a:fld id="{24E2D0E7-C78B-4D43-94B4-D4964081DE17}" type="slidenum">
              <a:rPr lang="en-US" sz="917">
                <a:solidFill>
                  <a:srgbClr val="FFFFFF"/>
                </a:solidFill>
                <a:latin typeface="Gill Sans MT" panose="020B0502020104020203"/>
              </a:rPr>
              <a:pPr algn="ctr" defTabSz="380985">
                <a:defRPr/>
              </a:pPr>
              <a:t>15</a:t>
            </a:fld>
            <a:endParaRPr lang="en-US" sz="917" dirty="0">
              <a:solidFill>
                <a:srgbClr val="FFFFFF"/>
              </a:solidFill>
              <a:latin typeface="Gill Sans MT" panose="020B0502020104020203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E3837E-9754-D516-ADA1-34812EA59368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098025-8BBB-3F1B-9597-5CC67A3BC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26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84329" y="1766488"/>
            <a:ext cx="9191346" cy="3028738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Risk and uncertainty ideally                                                                                              modeled with QRA</a:t>
            </a:r>
          </a:p>
          <a:p>
            <a:pPr marL="702888" lvl="1" indent="-342900">
              <a:buFont typeface="Arial" panose="020B0604020202020204" pitchFamily="34" charset="0"/>
              <a:buChar char="•"/>
            </a:pPr>
            <a:r>
              <a:rPr lang="en-US" dirty="0"/>
              <a:t>One approach to account for                                                                                                               estimate uncertainty is to use                                                                                                                         ranges established within                                                                                                           classifications</a:t>
            </a:r>
          </a:p>
          <a:p>
            <a:pPr marL="702888" lvl="1" indent="-342900">
              <a:buFont typeface="Arial" panose="020B0604020202020204" pitchFamily="34" charset="0"/>
              <a:buChar char="•"/>
            </a:pPr>
            <a:r>
              <a:rPr lang="en-US" dirty="0"/>
              <a:t>Provides DOE with decision-quality information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Contingency applied at P-50 during CD-1</a:t>
            </a:r>
          </a:p>
          <a:p>
            <a:pPr marL="702888" lvl="1" indent="-342900">
              <a:buFont typeface="Arial" panose="020B0604020202020204" pitchFamily="34" charset="0"/>
              <a:buChar char="•"/>
            </a:pPr>
            <a:r>
              <a:rPr lang="en-US" dirty="0"/>
              <a:t>If large enough (≥ $100M TPC), ICE conducted at CD-2 to validate at P-80 to P-90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Role of Uncertainty and Risk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9795DA-A0F6-29A5-2CA3-11575F9A4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2042" y="1766488"/>
            <a:ext cx="5713054" cy="16647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848041-A715-B163-69E9-E7398B11844F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6BE795-E053-0C5D-3226-09785F1A0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44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E9B31-1DC8-8C8C-53AD-0D0BDD9C2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DAD99F-C056-78F3-B570-BC775D44F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1800" dirty="0"/>
              <a:t>Case Study:  Tritium                                                                                                  Processing Facility (TPF)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10EFC5-F2EA-8184-195C-5D209DD4F1CA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AFEB91-AEDD-D360-1A40-DCBD02236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8A1F62-8E3B-9450-C757-F77361F645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2736" y="587606"/>
            <a:ext cx="6372936" cy="424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602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AA801F-E3E0-46FB-AA3E-3ACC71D92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326" y="1783080"/>
            <a:ext cx="9191347" cy="3028738"/>
          </a:xfrm>
        </p:spPr>
        <p:txBody>
          <a:bodyPr>
            <a:normAutofit fontScale="92500" lnSpcReduction="20000"/>
          </a:bodyPr>
          <a:lstStyle/>
          <a:p>
            <a:pPr marL="0" indent="0"/>
            <a:r>
              <a:rPr lang="en-US" sz="2200" dirty="0"/>
              <a:t>NNSA Capital Projects present unique estimating challenges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Long project durations (10–20 years) with shifting design baselines and evolving mission requirements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Restricted access to historical cost data due to classification/security concerns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Market volatility</a:t>
            </a:r>
          </a:p>
          <a:p>
            <a:pPr marL="702888" lvl="1" indent="-342900">
              <a:buFont typeface="Arial" panose="020B0604020202020204" pitchFamily="34" charset="0"/>
              <a:buChar char="•"/>
            </a:pPr>
            <a:r>
              <a:rPr lang="en-US" dirty="0"/>
              <a:t>Labor availability</a:t>
            </a:r>
          </a:p>
          <a:p>
            <a:pPr marL="702888" lvl="1" indent="-342900">
              <a:buFont typeface="Arial" panose="020B0604020202020204" pitchFamily="34" charset="0"/>
              <a:buChar char="•"/>
            </a:pPr>
            <a:r>
              <a:rPr lang="en-US" dirty="0"/>
              <a:t>Specialty materials (e.g., nuclear-grade steel, high-density concrete)</a:t>
            </a:r>
          </a:p>
          <a:p>
            <a:pPr marL="702888" lvl="1" indent="-342900">
              <a:buFont typeface="Arial" panose="020B0604020202020204" pitchFamily="34" charset="0"/>
              <a:buChar char="•"/>
            </a:pPr>
            <a:r>
              <a:rPr lang="en-US" dirty="0"/>
              <a:t>Inflation	</a:t>
            </a:r>
            <a:endParaRPr lang="en-US" i="1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83652A-EE99-46E2-9247-FD1B5A57B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Case Study:  Tritium Processing Facility (TPF)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3DA87-5B08-8B92-F20C-7D6A6E828391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FD954F-3958-596C-4549-13486B635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974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84328" y="587606"/>
            <a:ext cx="9191347" cy="991295"/>
          </a:xfrm>
        </p:spPr>
        <p:txBody>
          <a:bodyPr anchor="ctr">
            <a:normAutofit/>
          </a:bodyPr>
          <a:lstStyle/>
          <a:p>
            <a:r>
              <a:rPr lang="en-US" sz="3100" dirty="0"/>
              <a:t>Case Study:  Tritium Processing Facility (TPF) </a:t>
            </a:r>
          </a:p>
        </p:txBody>
      </p:sp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668E2CE4-506C-1849-8E17-0150393C8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328" y="1950720"/>
            <a:ext cx="9191347" cy="3028738"/>
          </a:xfrm>
        </p:spPr>
        <p:txBody>
          <a:bodyPr>
            <a:normAutofit fontScale="85000" lnSpcReduction="20000"/>
          </a:bodyPr>
          <a:lstStyle/>
          <a:p>
            <a:pPr marL="0" indent="0"/>
            <a:r>
              <a:rPr lang="en-US" dirty="0"/>
              <a:t>Project Background</a:t>
            </a:r>
          </a:p>
          <a:p>
            <a:pPr lvl="1"/>
            <a:r>
              <a:rPr lang="en-US" dirty="0"/>
              <a:t>The TPF is envisioned as a replacement or augmentation of aging tritium extraction and processing infrastructure, ensuring NNSA maintains the ability to support the nuclear stockpile</a:t>
            </a:r>
          </a:p>
          <a:p>
            <a:pPr lvl="1"/>
            <a:r>
              <a:rPr lang="en-US" dirty="0"/>
              <a:t>Facility Scope:  </a:t>
            </a:r>
          </a:p>
          <a:p>
            <a:pPr lvl="2"/>
            <a:r>
              <a:rPr lang="en-US" dirty="0"/>
              <a:t>Secure processing lines for tritium handling, purification, and recycling</a:t>
            </a:r>
          </a:p>
          <a:p>
            <a:pPr lvl="2"/>
            <a:r>
              <a:rPr lang="en-US" dirty="0"/>
              <a:t>Specialized gloveboxes and hot cells</a:t>
            </a:r>
          </a:p>
          <a:p>
            <a:pPr lvl="2"/>
            <a:r>
              <a:rPr lang="en-US" dirty="0"/>
              <a:t>Integrated waste management systems</a:t>
            </a:r>
          </a:p>
          <a:p>
            <a:pPr lvl="2"/>
            <a:r>
              <a:rPr lang="en-US" dirty="0"/>
              <a:t>Robust safety/security features</a:t>
            </a:r>
          </a:p>
          <a:p>
            <a:pPr lvl="1"/>
            <a:r>
              <a:rPr lang="en-US" dirty="0"/>
              <a:t>Technical Complexity:  Tritium is radioactive and requires specialized containment and monitoring systems</a:t>
            </a:r>
          </a:p>
          <a:p>
            <a:pPr lvl="2"/>
            <a:r>
              <a:rPr lang="en-US" dirty="0"/>
              <a:t>Design must comply with stringent nuclear safety and environmental regulations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C100DF-594D-A827-A351-660CD3AE9E7C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4A60C6-0468-9DD4-6C78-3EAABEAFA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40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84328" y="587606"/>
            <a:ext cx="8783497" cy="991295"/>
          </a:xfrm>
        </p:spPr>
        <p:txBody>
          <a:bodyPr anchor="ctr">
            <a:normAutofit/>
          </a:bodyPr>
          <a:lstStyle/>
          <a:p>
            <a:r>
              <a:rPr lang="en-US" sz="3100" dirty="0"/>
              <a:t>Case Study:  Tritium Processing Facility (TPF)</a:t>
            </a:r>
          </a:p>
        </p:txBody>
      </p:sp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668E2CE4-506C-1849-8E17-0150393C8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328" y="1950720"/>
            <a:ext cx="9191347" cy="3028738"/>
          </a:xfrm>
        </p:spPr>
        <p:txBody>
          <a:bodyPr>
            <a:normAutofit fontScale="92500" lnSpcReduction="10000"/>
          </a:bodyPr>
          <a:lstStyle/>
          <a:p>
            <a:pPr marL="0" indent="0"/>
            <a:r>
              <a:rPr lang="en-US" dirty="0"/>
              <a:t>Project Background (cont’d)</a:t>
            </a:r>
          </a:p>
          <a:p>
            <a:pPr lvl="1"/>
            <a:r>
              <a:rPr lang="en-US" dirty="0"/>
              <a:t>Schedule Challenges:  Project spans multiple decades with phased CD approvals</a:t>
            </a:r>
          </a:p>
          <a:p>
            <a:pPr lvl="2"/>
            <a:r>
              <a:rPr lang="en-US" dirty="0"/>
              <a:t>Escalation and workforce availability pose risks</a:t>
            </a:r>
          </a:p>
          <a:p>
            <a:pPr lvl="1"/>
            <a:r>
              <a:rPr lang="en-US" dirty="0"/>
              <a:t>Estimating Challenges:</a:t>
            </a:r>
          </a:p>
          <a:p>
            <a:pPr marL="945728" lvl="2" indent="-285750"/>
            <a:r>
              <a:rPr lang="en-US" dirty="0"/>
              <a:t>Scarcity of comparable benchmark data due to unique tritium handling requirements</a:t>
            </a:r>
          </a:p>
          <a:p>
            <a:pPr marL="945728" lvl="2" indent="-285750"/>
            <a:r>
              <a:rPr lang="en-US" dirty="0"/>
              <a:t>Incorporation of evolving safety/security design criteria</a:t>
            </a:r>
          </a:p>
          <a:p>
            <a:pPr marL="945728" lvl="2" indent="-285750"/>
            <a:r>
              <a:rPr lang="en-US" dirty="0"/>
              <a:t>Uncertainties in long-lead equipment procurement and specialized vendor base</a:t>
            </a:r>
          </a:p>
          <a:p>
            <a:pPr lvl="1"/>
            <a:r>
              <a:rPr lang="en-US" dirty="0"/>
              <a:t>Lifecycle Considerations:  Beyond construction, estimates must account for 40+ years of operations, decontamination, and decommissioning costs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021CB5-1448-7AB9-A249-852DA7D06CFD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6296CE-541E-96EF-5479-393EAF42A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94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84328" y="587606"/>
            <a:ext cx="8783497" cy="991295"/>
          </a:xfrm>
        </p:spPr>
        <p:txBody>
          <a:bodyPr anchor="ctr">
            <a:normAutofit/>
          </a:bodyPr>
          <a:lstStyle/>
          <a:p>
            <a:r>
              <a:rPr lang="en-US" sz="3100" dirty="0"/>
              <a:t>Case Study:  Tritium Processing Facility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201060B-D85D-4D0E-F9A6-8DF9249E66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126097"/>
              </p:ext>
            </p:extLst>
          </p:nvPr>
        </p:nvGraphicFramePr>
        <p:xfrm>
          <a:off x="2108696" y="1712251"/>
          <a:ext cx="5511303" cy="31169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7329">
                  <a:extLst>
                    <a:ext uri="{9D8B030D-6E8A-4147-A177-3AD203B41FA5}">
                      <a16:colId xmlns:a16="http://schemas.microsoft.com/office/drawing/2014/main" val="3517143867"/>
                    </a:ext>
                  </a:extLst>
                </a:gridCol>
                <a:gridCol w="787329">
                  <a:extLst>
                    <a:ext uri="{9D8B030D-6E8A-4147-A177-3AD203B41FA5}">
                      <a16:colId xmlns:a16="http://schemas.microsoft.com/office/drawing/2014/main" val="1034095368"/>
                    </a:ext>
                  </a:extLst>
                </a:gridCol>
                <a:gridCol w="787329">
                  <a:extLst>
                    <a:ext uri="{9D8B030D-6E8A-4147-A177-3AD203B41FA5}">
                      <a16:colId xmlns:a16="http://schemas.microsoft.com/office/drawing/2014/main" val="3482642203"/>
                    </a:ext>
                  </a:extLst>
                </a:gridCol>
                <a:gridCol w="787329">
                  <a:extLst>
                    <a:ext uri="{9D8B030D-6E8A-4147-A177-3AD203B41FA5}">
                      <a16:colId xmlns:a16="http://schemas.microsoft.com/office/drawing/2014/main" val="566959845"/>
                    </a:ext>
                  </a:extLst>
                </a:gridCol>
                <a:gridCol w="787329">
                  <a:extLst>
                    <a:ext uri="{9D8B030D-6E8A-4147-A177-3AD203B41FA5}">
                      <a16:colId xmlns:a16="http://schemas.microsoft.com/office/drawing/2014/main" val="3889559805"/>
                    </a:ext>
                  </a:extLst>
                </a:gridCol>
                <a:gridCol w="787329">
                  <a:extLst>
                    <a:ext uri="{9D8B030D-6E8A-4147-A177-3AD203B41FA5}">
                      <a16:colId xmlns:a16="http://schemas.microsoft.com/office/drawing/2014/main" val="4124171110"/>
                    </a:ext>
                  </a:extLst>
                </a:gridCol>
                <a:gridCol w="787329">
                  <a:extLst>
                    <a:ext uri="{9D8B030D-6E8A-4147-A177-3AD203B41FA5}">
                      <a16:colId xmlns:a16="http://schemas.microsoft.com/office/drawing/2014/main" val="2198511521"/>
                    </a:ext>
                  </a:extLst>
                </a:gridCol>
              </a:tblGrid>
              <a:tr h="2750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Critical Decision (CD)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Estimate Class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Scope &amp; Design Maturity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Estimating Methodology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Accuracy Range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Estimate Value (Hypothetical)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DOE Oversight &amp; Notes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extLst>
                  <a:ext uri="{0D108BD9-81ED-4DB2-BD59-A6C34878D82A}">
                    <a16:rowId xmlns:a16="http://schemas.microsoft.com/office/drawing/2014/main" val="3637595264"/>
                  </a:ext>
                </a:extLst>
              </a:tr>
              <a:tr h="94728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CD-0: Approve Mission Need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Class 5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~2% or less design maturity (preconceptual)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Parametric (e.g., $/SF, historical tritium facility factors)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–50% to +100%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$1.8B–$3.6B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ROM used to justify mission need; broad assumptions; minimal deliverables (e.g., process flow diagrams, equipment list)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extLst>
                  <a:ext uri="{0D108BD9-81ED-4DB2-BD59-A6C34878D82A}">
                    <a16:rowId xmlns:a16="http://schemas.microsoft.com/office/drawing/2014/main" val="188386025"/>
                  </a:ext>
                </a:extLst>
              </a:tr>
              <a:tr h="94728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CD-0/CD-1 Transition: Preconceptual → Conceptual Design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Class 4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5–10% design maturity (site layout, preliminary P&amp;IDs)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Hybrid parametric with early unit rates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–30% to +50%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$2.2B–$3.0B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Supports CD-0 approval and informs CD-1 alternatives; DOE PM team begins review of methodology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extLst>
                  <a:ext uri="{0D108BD9-81ED-4DB2-BD59-A6C34878D82A}">
                    <a16:rowId xmlns:a16="http://schemas.microsoft.com/office/drawing/2014/main" val="3750011561"/>
                  </a:ext>
                </a:extLst>
              </a:tr>
              <a:tr h="94728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CD-1: Approve Alternative Selection &amp; Cost Range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Class 4–3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10–15% design maturity (conceptual design defined, process systems outlined)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Refined parametric, early vendor input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–20% to +30%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$2.4B–$2.9B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DOE PM validates methodology and estimate classification; uncertainty range applied; contingency via QRA at P-50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8" marR="3868" marT="3868" marB="3868" anchor="ctr"/>
                </a:tc>
                <a:extLst>
                  <a:ext uri="{0D108BD9-81ED-4DB2-BD59-A6C34878D82A}">
                    <a16:rowId xmlns:a16="http://schemas.microsoft.com/office/drawing/2014/main" val="285172289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38FC6C0-C638-402C-700E-696EB8041A86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B2BA0C-C2C7-B8BF-E0ED-EBCBF4001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0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Case Study:  Tritium Processing Facility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2C86EC3-B04F-871E-8163-E877E4D366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7446807"/>
              </p:ext>
            </p:extLst>
          </p:nvPr>
        </p:nvGraphicFramePr>
        <p:xfrm>
          <a:off x="2190750" y="1743075"/>
          <a:ext cx="5514971" cy="304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7853">
                  <a:extLst>
                    <a:ext uri="{9D8B030D-6E8A-4147-A177-3AD203B41FA5}">
                      <a16:colId xmlns:a16="http://schemas.microsoft.com/office/drawing/2014/main" val="2000974292"/>
                    </a:ext>
                  </a:extLst>
                </a:gridCol>
                <a:gridCol w="787853">
                  <a:extLst>
                    <a:ext uri="{9D8B030D-6E8A-4147-A177-3AD203B41FA5}">
                      <a16:colId xmlns:a16="http://schemas.microsoft.com/office/drawing/2014/main" val="3971717776"/>
                    </a:ext>
                  </a:extLst>
                </a:gridCol>
                <a:gridCol w="787853">
                  <a:extLst>
                    <a:ext uri="{9D8B030D-6E8A-4147-A177-3AD203B41FA5}">
                      <a16:colId xmlns:a16="http://schemas.microsoft.com/office/drawing/2014/main" val="4274674094"/>
                    </a:ext>
                  </a:extLst>
                </a:gridCol>
                <a:gridCol w="787853">
                  <a:extLst>
                    <a:ext uri="{9D8B030D-6E8A-4147-A177-3AD203B41FA5}">
                      <a16:colId xmlns:a16="http://schemas.microsoft.com/office/drawing/2014/main" val="3133315036"/>
                    </a:ext>
                  </a:extLst>
                </a:gridCol>
                <a:gridCol w="787853">
                  <a:extLst>
                    <a:ext uri="{9D8B030D-6E8A-4147-A177-3AD203B41FA5}">
                      <a16:colId xmlns:a16="http://schemas.microsoft.com/office/drawing/2014/main" val="706468537"/>
                    </a:ext>
                  </a:extLst>
                </a:gridCol>
                <a:gridCol w="787853">
                  <a:extLst>
                    <a:ext uri="{9D8B030D-6E8A-4147-A177-3AD203B41FA5}">
                      <a16:colId xmlns:a16="http://schemas.microsoft.com/office/drawing/2014/main" val="1678282300"/>
                    </a:ext>
                  </a:extLst>
                </a:gridCol>
                <a:gridCol w="787853">
                  <a:extLst>
                    <a:ext uri="{9D8B030D-6E8A-4147-A177-3AD203B41FA5}">
                      <a16:colId xmlns:a16="http://schemas.microsoft.com/office/drawing/2014/main" val="499862699"/>
                    </a:ext>
                  </a:extLst>
                </a:gridCol>
              </a:tblGrid>
              <a:tr h="363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Critical Decision (CD)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Estimate Class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Scope &amp; Design Maturity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Estimating Methodology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Accuracy Range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Estimate Value (Hypothetical)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DOE Oversight &amp; Notes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extLst>
                  <a:ext uri="{0D108BD9-81ED-4DB2-BD59-A6C34878D82A}">
                    <a16:rowId xmlns:a16="http://schemas.microsoft.com/office/drawing/2014/main" val="443460876"/>
                  </a:ext>
                </a:extLst>
              </a:tr>
              <a:tr h="12531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CD-2: Approve Performance Baseline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Class 3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30–40% for non-nuclear systems; 90% for nuclear safety systems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Detailed bottoms-up with vendor quotes and labor rates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–15% to +20%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$2.55B–$2.85B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Provides foundation for Performance Baseline approval; QRA contingency applied; Performance Baseline established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extLst>
                  <a:ext uri="{0D108BD9-81ED-4DB2-BD59-A6C34878D82A}">
                    <a16:rowId xmlns:a16="http://schemas.microsoft.com/office/drawing/2014/main" val="3095768583"/>
                  </a:ext>
                </a:extLst>
              </a:tr>
              <a:tr h="14310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CD-3: Approve Execution Readiness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Class 2–1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≥90% design maturity (final design packages, construction ready)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Bottom-up takeoffs, firm vendor/subcontractor bids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–10% to +15%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$2.65B–$2.85B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kern="0" dirty="0">
                          <a:effectLst/>
                        </a:rPr>
                        <a:t>DOE Independent Cost Estimate (ICE) validates TPC; point estimate with contingency &amp; management reserve at 80–90% confidence</a:t>
                      </a:r>
                      <a:endParaRPr lang="en-US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0" marR="3850" marT="3850" marB="3850" anchor="ctr"/>
                </a:tc>
                <a:extLst>
                  <a:ext uri="{0D108BD9-81ED-4DB2-BD59-A6C34878D82A}">
                    <a16:rowId xmlns:a16="http://schemas.microsoft.com/office/drawing/2014/main" val="386291795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E86F4C9-361E-9136-9717-AE1E81CDE266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9D8E22-E7C3-5684-A71D-FD30EF6E9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96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DOE has historically applied AACE RP 18R-97 to establish consistency and traceability in relation to major capital projects  </a:t>
            </a:r>
          </a:p>
          <a:p>
            <a:pPr marL="682625" lvl="1" indent="-323850"/>
            <a:r>
              <a:rPr lang="en-US" dirty="0"/>
              <a:t>Provides structured, risk-informed framework for capital project estimating</a:t>
            </a:r>
          </a:p>
          <a:p>
            <a:pPr marL="682625" lvl="1" indent="-323850"/>
            <a:r>
              <a:rPr lang="en-US" dirty="0"/>
              <a:t>Estimate class evolves with design maturity through critical decision milestones</a:t>
            </a:r>
          </a:p>
          <a:p>
            <a:pPr marL="31936" indent="0"/>
            <a:r>
              <a:rPr lang="en-US" dirty="0"/>
              <a:t>NNSA appears to be moving away from DOE </a:t>
            </a:r>
            <a:r>
              <a:rPr lang="en-US" i="1" dirty="0"/>
              <a:t>guidance</a:t>
            </a:r>
            <a:r>
              <a:rPr lang="en-US" dirty="0"/>
              <a:t> in relation to capital projects</a:t>
            </a:r>
          </a:p>
          <a:p>
            <a:pPr marL="682625" lvl="1" indent="-323850"/>
            <a:r>
              <a:rPr lang="en-US" dirty="0"/>
              <a:t>Presenter’s recommendation is to maintain AACE classification system as key tenet of NNSA’s cost estimating practices and procedures moving forward</a:t>
            </a:r>
          </a:p>
          <a:p>
            <a:pPr marL="702888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Conclusion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6AC70B-B315-A7DD-5E71-44928597BA7D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4C5C0F-D2D0-54A8-BB66-7A1B0CB4C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2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A5E75A5-A0BD-4093-A901-32A30C87B001}"/>
              </a:ext>
            </a:extLst>
          </p:cNvPr>
          <p:cNvSpPr txBox="1">
            <a:spLocks/>
          </p:cNvSpPr>
          <p:nvPr/>
        </p:nvSpPr>
        <p:spPr>
          <a:xfrm>
            <a:off x="1786754" y="2278570"/>
            <a:ext cx="6586491" cy="658940"/>
          </a:xfrm>
          <a:prstGeom prst="rect">
            <a:avLst/>
          </a:prstGeom>
        </p:spPr>
        <p:txBody>
          <a:bodyPr anchor="b">
            <a:normAutofit lnSpcReduction="10000"/>
          </a:bodyPr>
          <a:lstStyle>
            <a:lvl1pPr algn="l" defTabSz="50798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111" b="1" i="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/>
              <a:t>Questions?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6CE56C-8E6F-82E4-6425-0F746249B47A}"/>
              </a:ext>
            </a:extLst>
          </p:cNvPr>
          <p:cNvSpPr txBox="1"/>
          <p:nvPr/>
        </p:nvSpPr>
        <p:spPr>
          <a:xfrm>
            <a:off x="1377005" y="5122677"/>
            <a:ext cx="5785795" cy="30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CECOP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SYMPOSIUM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F95ED6-01AB-F684-8CBA-B447956A8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42" y="4982814"/>
            <a:ext cx="573213" cy="52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333633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Custom 1">
      <a:dk1>
        <a:srgbClr val="002060"/>
      </a:dk1>
      <a:lt1>
        <a:srgbClr val="F8F8F8"/>
      </a:lt1>
      <a:dk2>
        <a:srgbClr val="002060"/>
      </a:dk2>
      <a:lt2>
        <a:srgbClr val="EBEBEB"/>
      </a:lt2>
      <a:accent1>
        <a:srgbClr val="002D89"/>
      </a:accent1>
      <a:accent2>
        <a:srgbClr val="0042C7"/>
      </a:accent2>
      <a:accent3>
        <a:srgbClr val="002060"/>
      </a:accent3>
      <a:accent4>
        <a:srgbClr val="FF0000"/>
      </a:accent4>
      <a:accent5>
        <a:srgbClr val="002060"/>
      </a:accent5>
      <a:accent6>
        <a:srgbClr val="828282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57654C0-1419-4103-80D2-6C9E79FB8C8E}" vid="{C498DA16-1E1E-4AAC-A761-760173FBDC8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SMSI PowerPoint Template</Template>
  <TotalTime>1725</TotalTime>
  <Words>1617</Words>
  <Application>Microsoft Office PowerPoint</Application>
  <PresentationFormat>Custom</PresentationFormat>
  <Paragraphs>224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Gill Sans MT</vt:lpstr>
      <vt:lpstr>Times New Roman</vt:lpstr>
      <vt:lpstr>Wingdings 2</vt:lpstr>
      <vt:lpstr>DividendVTI</vt:lpstr>
      <vt:lpstr>2026 CECOP SYMPOSIUM:   Implementing AACE Cost Estimating Frameworks on NNSA Capital Projects</vt:lpstr>
      <vt:lpstr>Speaker Introduction</vt:lpstr>
      <vt:lpstr>Presentation Overview</vt:lpstr>
      <vt:lpstr>Presentation Overview (cont’d)</vt:lpstr>
      <vt:lpstr>Presentation Overview (cont’d)</vt:lpstr>
      <vt:lpstr>Presentation Overview (cont’d)</vt:lpstr>
      <vt:lpstr>AACE International</vt:lpstr>
      <vt:lpstr>AACE RP 18R-97 (Cost Estimate Classification System as Applied in EPC for the Process Industries)  </vt:lpstr>
      <vt:lpstr>AACE RP 18R-97 (cont’d)</vt:lpstr>
      <vt:lpstr>AACE RP 18R-97 (cont’d)</vt:lpstr>
      <vt:lpstr>DOE Estimating Guide Application of AACE Estimate Classifications</vt:lpstr>
      <vt:lpstr>Class 5 Estimates at CD-0</vt:lpstr>
      <vt:lpstr>Transition to Class 4 Estimates at CD-0/CD-1</vt:lpstr>
      <vt:lpstr>Class 3 Estimates Toward CD-2</vt:lpstr>
      <vt:lpstr>Class 2 [Detailed] Estimates at CD-3</vt:lpstr>
      <vt:lpstr>Role of Uncertainty and Risk</vt:lpstr>
      <vt:lpstr>Case Study:  Tritium                                                                                                  Processing Facility (TPF)</vt:lpstr>
      <vt:lpstr>Case Study:  Tritium Processing Facility (TPF)</vt:lpstr>
      <vt:lpstr>Case Study:  Tritium Processing Facility (TPF) </vt:lpstr>
      <vt:lpstr>Case Study:  Tritium Processing Facility (TPF)</vt:lpstr>
      <vt:lpstr>Case Study:  Tritium Processing Facility</vt:lpstr>
      <vt:lpstr>Case Study:  Tritium Processing Facility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Amber Bucci</dc:creator>
  <cp:lastModifiedBy>Michael Nosbisch</cp:lastModifiedBy>
  <cp:revision>108</cp:revision>
  <cp:lastPrinted>2023-08-25T18:00:44Z</cp:lastPrinted>
  <dcterms:created xsi:type="dcterms:W3CDTF">2021-02-03T01:56:43Z</dcterms:created>
  <dcterms:modified xsi:type="dcterms:W3CDTF">2026-08-01T03:03:17Z</dcterms:modified>
</cp:coreProperties>
</file>