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4"/>
    <p:sldMasterId id="2147483701" r:id="rId5"/>
    <p:sldMasterId id="2147483714" r:id="rId6"/>
  </p:sldMasterIdLst>
  <p:notesMasterIdLst>
    <p:notesMasterId r:id="rId43"/>
  </p:notesMasterIdLst>
  <p:handoutMasterIdLst>
    <p:handoutMasterId r:id="rId44"/>
  </p:handoutMasterIdLst>
  <p:sldIdLst>
    <p:sldId id="604" r:id="rId7"/>
    <p:sldId id="586" r:id="rId8"/>
    <p:sldId id="606" r:id="rId9"/>
    <p:sldId id="607" r:id="rId10"/>
    <p:sldId id="598" r:id="rId11"/>
    <p:sldId id="2147479704" r:id="rId12"/>
    <p:sldId id="2147479688" r:id="rId13"/>
    <p:sldId id="2147479689" r:id="rId14"/>
    <p:sldId id="2147479691" r:id="rId15"/>
    <p:sldId id="2147479697" r:id="rId16"/>
    <p:sldId id="2147479692" r:id="rId17"/>
    <p:sldId id="2147479701" r:id="rId18"/>
    <p:sldId id="2147479702" r:id="rId19"/>
    <p:sldId id="2147479693" r:id="rId20"/>
    <p:sldId id="2147479694" r:id="rId21"/>
    <p:sldId id="2147479698" r:id="rId22"/>
    <p:sldId id="2147479695" r:id="rId23"/>
    <p:sldId id="2147479700" r:id="rId24"/>
    <p:sldId id="2147479703" r:id="rId25"/>
    <p:sldId id="608" r:id="rId26"/>
    <p:sldId id="270" r:id="rId27"/>
    <p:sldId id="277" r:id="rId28"/>
    <p:sldId id="260" r:id="rId29"/>
    <p:sldId id="274" r:id="rId30"/>
    <p:sldId id="2147479713" r:id="rId31"/>
    <p:sldId id="269" r:id="rId32"/>
    <p:sldId id="275" r:id="rId33"/>
    <p:sldId id="264" r:id="rId34"/>
    <p:sldId id="267" r:id="rId35"/>
    <p:sldId id="268" r:id="rId36"/>
    <p:sldId id="266" r:id="rId37"/>
    <p:sldId id="276" r:id="rId38"/>
    <p:sldId id="263" r:id="rId39"/>
    <p:sldId id="271" r:id="rId40"/>
    <p:sldId id="610" r:id="rId41"/>
    <p:sldId id="605" r:id="rId4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56" userDrawn="1">
          <p15:clr>
            <a:srgbClr val="A4A3A4"/>
          </p15:clr>
        </p15:guide>
        <p15:guide id="2" pos="47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CE57CF-AF90-5471-0775-47CEBE7332BB}" name="Bell, Whitney" initials="BW" userId="S::54422@icf.com::b792fc60-c610-45ac-99de-a1cd9ed665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erri Lee" initials="TL (rtp)" lastIdx="3" clrIdx="0">
    <p:extLst>
      <p:ext uri="{19B8F6BF-5375-455C-9EA6-DF929625EA0E}">
        <p15:presenceInfo xmlns:p15="http://schemas.microsoft.com/office/powerpoint/2012/main" userId="Terri Lee" providerId="None"/>
      </p:ext>
    </p:extLst>
  </p:cmAuthor>
  <p:cmAuthor id="2" name="Rusty Perrin" initials="rtp" lastIdx="1" clrIdx="1">
    <p:extLst>
      <p:ext uri="{19B8F6BF-5375-455C-9EA6-DF929625EA0E}">
        <p15:presenceInfo xmlns:p15="http://schemas.microsoft.com/office/powerpoint/2012/main" userId="Rusty Perrin" providerId="None"/>
      </p:ext>
    </p:extLst>
  </p:cmAuthor>
  <p:cmAuthor id="3" name="Brown Shute, Theresa" initials="BST" lastIdx="1" clrIdx="2">
    <p:extLst>
      <p:ext uri="{19B8F6BF-5375-455C-9EA6-DF929625EA0E}">
        <p15:presenceInfo xmlns:p15="http://schemas.microsoft.com/office/powerpoint/2012/main" userId="Brown Shute, There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C359"/>
    <a:srgbClr val="172B6E"/>
    <a:srgbClr val="005A7C"/>
    <a:srgbClr val="396FF7"/>
    <a:srgbClr val="FFFFFF"/>
    <a:srgbClr val="200C35"/>
    <a:srgbClr val="38165B"/>
    <a:srgbClr val="E7E9EC"/>
    <a:srgbClr val="4EA4DB"/>
    <a:srgbClr val="017E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5037DF-79CE-40F1-BF9F-6F7840032175}" v="65" dt="2023-08-30T15:00:53.7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96" y="1986"/>
      </p:cViewPr>
      <p:guideLst>
        <p:guide orient="horz" pos="1956"/>
        <p:guide pos="477"/>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65DA9E-620C-427E-9A13-4A06B6EC47F5}"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8821C16B-B215-4B44-8F6A-3A73E2BAD39A}">
      <dgm:prSet phldrT="[Text]"/>
      <dgm:spPr>
        <a:xfrm>
          <a:off x="528"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Calibri"/>
              <a:ea typeface="+mn-ea"/>
              <a:cs typeface="+mn-cs"/>
            </a:rPr>
            <a:t>RFI Released</a:t>
          </a:r>
        </a:p>
      </dgm:t>
    </dgm:pt>
    <dgm:pt modelId="{992EBD5A-9C29-4E75-BAD6-222F20A4A567}" type="parTrans" cxnId="{51F56769-31F9-4E20-9BC4-10908F3D949F}">
      <dgm:prSet/>
      <dgm:spPr/>
      <dgm:t>
        <a:bodyPr/>
        <a:lstStyle/>
        <a:p>
          <a:pPr algn="ctr"/>
          <a:endParaRPr lang="en-US"/>
        </a:p>
      </dgm:t>
    </dgm:pt>
    <dgm:pt modelId="{49AB4DB7-7633-4225-A632-4D0366311ACF}" type="sibTrans" cxnId="{51F56769-31F9-4E20-9BC4-10908F3D949F}">
      <dgm:prSet/>
      <dgm:spPr/>
      <dgm:t>
        <a:bodyPr/>
        <a:lstStyle/>
        <a:p>
          <a:pPr algn="ctr"/>
          <a:endParaRPr lang="en-US"/>
        </a:p>
      </dgm:t>
    </dgm:pt>
    <dgm:pt modelId="{D9C2F57D-43F5-4576-849E-64294FF1DE6C}">
      <dgm:prSet phldrT="[Text]"/>
      <dgm:spPr>
        <a:xfrm>
          <a:off x="3866990"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Calibri"/>
              <a:ea typeface="+mn-ea"/>
              <a:cs typeface="+mn-cs"/>
            </a:rPr>
            <a:t>FOA Opens</a:t>
          </a:r>
        </a:p>
      </dgm:t>
    </dgm:pt>
    <dgm:pt modelId="{F6711AC2-8291-4C05-BA66-F2474D49FCDA}" type="parTrans" cxnId="{38AEA7B3-BB2B-4126-9C57-12F9934DE439}">
      <dgm:prSet/>
      <dgm:spPr/>
      <dgm:t>
        <a:bodyPr/>
        <a:lstStyle/>
        <a:p>
          <a:pPr algn="ctr"/>
          <a:endParaRPr lang="en-US"/>
        </a:p>
      </dgm:t>
    </dgm:pt>
    <dgm:pt modelId="{F4FC4049-0CB5-4A84-AB4A-EFDB0523640C}" type="sibTrans" cxnId="{38AEA7B3-BB2B-4126-9C57-12F9934DE439}">
      <dgm:prSet/>
      <dgm:spPr/>
      <dgm:t>
        <a:bodyPr/>
        <a:lstStyle/>
        <a:p>
          <a:pPr algn="ctr"/>
          <a:endParaRPr lang="en-US"/>
        </a:p>
      </dgm:t>
    </dgm:pt>
    <dgm:pt modelId="{DF9A9886-21E8-4F5B-8F6D-E4C4797E30DD}">
      <dgm:prSet phldrT="[Text]"/>
      <dgm:spPr>
        <a:xfrm>
          <a:off x="1933759"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Calibri"/>
              <a:ea typeface="+mn-ea"/>
              <a:cs typeface="+mn-cs"/>
            </a:rPr>
            <a:t>RFI comments due</a:t>
          </a:r>
        </a:p>
      </dgm:t>
    </dgm:pt>
    <dgm:pt modelId="{7114BECB-9044-46E0-BFA6-72E3EF71F3C5}" type="parTrans" cxnId="{CC8FE566-C9C4-43CC-9D6D-3B27BF5292B7}">
      <dgm:prSet/>
      <dgm:spPr/>
      <dgm:t>
        <a:bodyPr/>
        <a:lstStyle/>
        <a:p>
          <a:pPr algn="ctr"/>
          <a:endParaRPr lang="en-US"/>
        </a:p>
      </dgm:t>
    </dgm:pt>
    <dgm:pt modelId="{D1FB7189-C007-4E31-856B-9F2211DE8C09}" type="sibTrans" cxnId="{CC8FE566-C9C4-43CC-9D6D-3B27BF5292B7}">
      <dgm:prSet/>
      <dgm:spPr/>
      <dgm:t>
        <a:bodyPr/>
        <a:lstStyle/>
        <a:p>
          <a:pPr algn="ctr"/>
          <a:endParaRPr lang="en-US"/>
        </a:p>
      </dgm:t>
    </dgm:pt>
    <dgm:pt modelId="{A2EFF5AF-7C18-46DC-9887-26A283847C92}">
      <dgm:prSet phldrT="[Text]"/>
      <dgm:spPr>
        <a:xfrm>
          <a:off x="5800221"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Calibri"/>
              <a:ea typeface="+mn-ea"/>
              <a:cs typeface="+mn-cs"/>
            </a:rPr>
            <a:t>Concept Papers Due</a:t>
          </a:r>
        </a:p>
      </dgm:t>
    </dgm:pt>
    <dgm:pt modelId="{CAFCDEF7-00C8-425E-8A7F-8A9E7FC220FE}" type="parTrans" cxnId="{1EEC70EE-4CD8-49A6-885E-47B9476269A7}">
      <dgm:prSet/>
      <dgm:spPr/>
      <dgm:t>
        <a:bodyPr/>
        <a:lstStyle/>
        <a:p>
          <a:pPr algn="ctr"/>
          <a:endParaRPr lang="en-US"/>
        </a:p>
      </dgm:t>
    </dgm:pt>
    <dgm:pt modelId="{C9F8CA18-C995-40BB-A73A-40E477C2495A}" type="sibTrans" cxnId="{1EEC70EE-4CD8-49A6-885E-47B9476269A7}">
      <dgm:prSet/>
      <dgm:spPr/>
      <dgm:t>
        <a:bodyPr/>
        <a:lstStyle/>
        <a:p>
          <a:pPr algn="ctr"/>
          <a:endParaRPr lang="en-US"/>
        </a:p>
      </dgm:t>
    </dgm:pt>
    <dgm:pt modelId="{617D1D68-F31E-4C0C-AEAC-5977DBBAC313}">
      <dgm:prSet phldrT="[Text]"/>
      <dgm:spPr>
        <a:xfrm>
          <a:off x="7733452"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Calibri"/>
              <a:ea typeface="+mn-ea"/>
              <a:cs typeface="+mn-cs"/>
            </a:rPr>
            <a:t>Full Applications Due</a:t>
          </a:r>
        </a:p>
      </dgm:t>
    </dgm:pt>
    <dgm:pt modelId="{D260F03B-137F-4373-9E4A-6EC1A9808947}" type="parTrans" cxnId="{85D589FD-0331-4078-AB07-C235E0F4844A}">
      <dgm:prSet/>
      <dgm:spPr/>
      <dgm:t>
        <a:bodyPr/>
        <a:lstStyle/>
        <a:p>
          <a:pPr algn="ctr"/>
          <a:endParaRPr lang="en-US"/>
        </a:p>
      </dgm:t>
    </dgm:pt>
    <dgm:pt modelId="{AD4E61E1-AE5A-44B3-A598-F1BB1129F4B7}" type="sibTrans" cxnId="{85D589FD-0331-4078-AB07-C235E0F4844A}">
      <dgm:prSet/>
      <dgm:spPr/>
      <dgm:t>
        <a:bodyPr/>
        <a:lstStyle/>
        <a:p>
          <a:pPr algn="ctr"/>
          <a:endParaRPr lang="en-US"/>
        </a:p>
      </dgm:t>
    </dgm:pt>
    <dgm:pt modelId="{C11DB4D2-D101-42F3-9495-8E3ED863110A}">
      <dgm:prSet phldrT="[Text]"/>
      <dgm:spPr>
        <a:xfrm>
          <a:off x="9666683"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Calibri"/>
              <a:ea typeface="+mn-ea"/>
              <a:cs typeface="+mn-cs"/>
            </a:rPr>
            <a:t>Selections Made</a:t>
          </a:r>
        </a:p>
      </dgm:t>
    </dgm:pt>
    <dgm:pt modelId="{83A7EB5A-2C01-4F06-ACBE-71DCCE8B0977}" type="parTrans" cxnId="{D49D6FD6-7155-43B8-9A4E-AA0CBABF1E80}">
      <dgm:prSet/>
      <dgm:spPr/>
      <dgm:t>
        <a:bodyPr/>
        <a:lstStyle/>
        <a:p>
          <a:pPr algn="ctr"/>
          <a:endParaRPr lang="en-US"/>
        </a:p>
      </dgm:t>
    </dgm:pt>
    <dgm:pt modelId="{66809459-F597-4F07-8C72-CF80A8EA2E08}" type="sibTrans" cxnId="{D49D6FD6-7155-43B8-9A4E-AA0CBABF1E80}">
      <dgm:prSet/>
      <dgm:spPr/>
      <dgm:t>
        <a:bodyPr/>
        <a:lstStyle/>
        <a:p>
          <a:pPr algn="ctr"/>
          <a:endParaRPr lang="en-US"/>
        </a:p>
      </dgm:t>
    </dgm:pt>
    <dgm:pt modelId="{9D67D8F0-1C52-4A2E-8DED-C496E90252CA}">
      <dgm:prSet phldrT="[Text]"/>
      <dgm:spPr>
        <a:xfrm>
          <a:off x="11291" y="1083191"/>
          <a:ext cx="1719384" cy="506250"/>
        </a:xfrm>
        <a:prstGeom prst="rect">
          <a:avLst/>
        </a:prstGeom>
        <a:noFill/>
        <a:ln>
          <a:noFill/>
        </a:ln>
        <a:effectLst/>
      </dgm:spPr>
      <dgm:t>
        <a:bodyPr anchor="ctr" anchorCtr="0"/>
        <a:lstStyle/>
        <a:p>
          <a:pPr algn="ctr">
            <a:buChar char="•"/>
          </a:pPr>
          <a:r>
            <a:rPr lang="en-US">
              <a:solidFill>
                <a:sysClr val="window" lastClr="FFFFFF"/>
              </a:solidFill>
              <a:latin typeface="Calibri"/>
              <a:ea typeface="+mn-ea"/>
              <a:cs typeface="+mn-cs"/>
            </a:rPr>
            <a:t> </a:t>
          </a:r>
          <a:r>
            <a:rPr lang="en-US">
              <a:solidFill>
                <a:sysClr val="windowText" lastClr="000000">
                  <a:hueOff val="0"/>
                  <a:satOff val="0"/>
                  <a:lumOff val="0"/>
                  <a:alphaOff val="0"/>
                </a:sysClr>
              </a:solidFill>
              <a:latin typeface="Calibri"/>
              <a:ea typeface="+mn-ea"/>
              <a:cs typeface="+mn-cs"/>
            </a:rPr>
            <a:t>March 8, 2023</a:t>
          </a:r>
        </a:p>
      </dgm:t>
    </dgm:pt>
    <dgm:pt modelId="{EC572BC6-689D-44A8-8029-91F386A60511}" type="parTrans" cxnId="{76FDC9AD-982A-4331-9E61-C41CEE0AED32}">
      <dgm:prSet/>
      <dgm:spPr/>
      <dgm:t>
        <a:bodyPr/>
        <a:lstStyle/>
        <a:p>
          <a:pPr algn="ctr"/>
          <a:endParaRPr lang="en-US"/>
        </a:p>
      </dgm:t>
    </dgm:pt>
    <dgm:pt modelId="{DDFA4E0E-2704-4C33-8453-8F92D82E013C}" type="sibTrans" cxnId="{76FDC9AD-982A-4331-9E61-C41CEE0AED32}">
      <dgm:prSet/>
      <dgm:spPr/>
      <dgm:t>
        <a:bodyPr/>
        <a:lstStyle/>
        <a:p>
          <a:pPr algn="ctr"/>
          <a:endParaRPr lang="en-US"/>
        </a:p>
      </dgm:t>
    </dgm:pt>
    <dgm:pt modelId="{877C9E7A-8F95-4A48-82C0-5917BA31314E}">
      <dgm:prSet phldrT="[Text]"/>
      <dgm:spPr>
        <a:xfrm>
          <a:off x="1933759" y="1231937"/>
          <a:ext cx="1719384" cy="506250"/>
        </a:xfrm>
        <a:prstGeom prst="rect">
          <a:avLst/>
        </a:prstGeom>
        <a:noFill/>
        <a:ln>
          <a:noFill/>
        </a:ln>
        <a:effectLst/>
      </dgm:spPr>
      <dgm:t>
        <a:bodyPr/>
        <a:lstStyle/>
        <a:p>
          <a:pPr algn="ctr">
            <a:buChar char="•"/>
          </a:pPr>
          <a:r>
            <a:rPr lang="en-US">
              <a:solidFill>
                <a:sysClr val="window" lastClr="FFFFFF"/>
              </a:solidFill>
              <a:latin typeface="Calibri"/>
              <a:ea typeface="+mn-ea"/>
              <a:cs typeface="+mn-cs"/>
            </a:rPr>
            <a:t> </a:t>
          </a:r>
          <a:r>
            <a:rPr lang="en-US">
              <a:solidFill>
                <a:sysClr val="windowText" lastClr="000000">
                  <a:hueOff val="0"/>
                  <a:satOff val="0"/>
                  <a:lumOff val="0"/>
                  <a:alphaOff val="0"/>
                </a:sysClr>
              </a:solidFill>
              <a:latin typeface="Calibri"/>
              <a:ea typeface="+mn-ea"/>
              <a:cs typeface="+mn-cs"/>
            </a:rPr>
            <a:t>April 3, 2023</a:t>
          </a:r>
        </a:p>
      </dgm:t>
    </dgm:pt>
    <dgm:pt modelId="{0EB8C11D-54D5-4470-83CA-A7ED01255EE4}" type="parTrans" cxnId="{39102B8D-8439-4DCB-8E67-1887652BF0CC}">
      <dgm:prSet/>
      <dgm:spPr/>
      <dgm:t>
        <a:bodyPr/>
        <a:lstStyle/>
        <a:p>
          <a:pPr algn="ctr"/>
          <a:endParaRPr lang="en-US"/>
        </a:p>
      </dgm:t>
    </dgm:pt>
    <dgm:pt modelId="{51A13910-B09B-405E-9FF8-D306D012BC9B}" type="sibTrans" cxnId="{39102B8D-8439-4DCB-8E67-1887652BF0CC}">
      <dgm:prSet/>
      <dgm:spPr/>
      <dgm:t>
        <a:bodyPr/>
        <a:lstStyle/>
        <a:p>
          <a:pPr algn="ctr"/>
          <a:endParaRPr lang="en-US"/>
        </a:p>
      </dgm:t>
    </dgm:pt>
    <dgm:pt modelId="{5E8FFDA6-B6D8-4EF1-BB0E-38E6984E0CDF}">
      <dgm:prSet phldrT="[Text]"/>
      <dgm:spPr>
        <a:xfrm>
          <a:off x="3866990" y="1231937"/>
          <a:ext cx="1719384" cy="506250"/>
        </a:xfrm>
        <a:prstGeom prst="rect">
          <a:avLst/>
        </a:prstGeom>
        <a:noFill/>
        <a:ln>
          <a:noFill/>
        </a:ln>
        <a:effectLst/>
      </dgm:spPr>
      <dgm:t>
        <a:bodyPr/>
        <a:lstStyle/>
        <a:p>
          <a:pPr algn="ctr">
            <a:buChar char="•"/>
          </a:pPr>
          <a:r>
            <a:rPr lang="en-US">
              <a:solidFill>
                <a:sysClr val="window" lastClr="FFFFFF"/>
              </a:solidFill>
              <a:latin typeface="Calibri"/>
              <a:ea typeface="+mn-ea"/>
              <a:cs typeface="+mn-cs"/>
            </a:rPr>
            <a:t> </a:t>
          </a:r>
          <a:r>
            <a:rPr lang="en-US">
              <a:solidFill>
                <a:sysClr val="windowText" lastClr="000000">
                  <a:hueOff val="0"/>
                  <a:satOff val="0"/>
                  <a:lumOff val="0"/>
                  <a:alphaOff val="0"/>
                </a:sysClr>
              </a:solidFill>
              <a:latin typeface="Calibri"/>
              <a:ea typeface="+mn-ea"/>
              <a:cs typeface="+mn-cs"/>
            </a:rPr>
            <a:t>July 25, 2023</a:t>
          </a:r>
        </a:p>
      </dgm:t>
    </dgm:pt>
    <dgm:pt modelId="{BB67254E-2D2D-4F79-9BBD-2FB128EDA1F2}" type="parTrans" cxnId="{1C6A1EFB-AE98-419C-819B-7CDD8F56DBAB}">
      <dgm:prSet/>
      <dgm:spPr/>
      <dgm:t>
        <a:bodyPr/>
        <a:lstStyle/>
        <a:p>
          <a:pPr algn="ctr"/>
          <a:endParaRPr lang="en-US"/>
        </a:p>
      </dgm:t>
    </dgm:pt>
    <dgm:pt modelId="{1D86F811-B539-49AC-9279-08126E8DD69F}" type="sibTrans" cxnId="{1C6A1EFB-AE98-419C-819B-7CDD8F56DBAB}">
      <dgm:prSet/>
      <dgm:spPr/>
      <dgm:t>
        <a:bodyPr/>
        <a:lstStyle/>
        <a:p>
          <a:pPr algn="ctr"/>
          <a:endParaRPr lang="en-US"/>
        </a:p>
      </dgm:t>
    </dgm:pt>
    <dgm:pt modelId="{55D40024-B5F8-42BE-9034-47EC38AF806F}">
      <dgm:prSet phldrT="[Text]"/>
      <dgm:spPr>
        <a:xfrm>
          <a:off x="5800221" y="1231937"/>
          <a:ext cx="1719384" cy="506250"/>
        </a:xfrm>
        <a:prstGeom prst="rect">
          <a:avLst/>
        </a:prstGeom>
        <a:noFill/>
        <a:ln>
          <a:noFill/>
        </a:ln>
        <a:effectLst/>
      </dgm:spPr>
      <dgm:t>
        <a:bodyPr/>
        <a:lstStyle/>
        <a:p>
          <a:pPr algn="ctr">
            <a:buNone/>
          </a:pPr>
          <a:r>
            <a:rPr lang="en-US">
              <a:solidFill>
                <a:sysClr val="window" lastClr="FFFFFF"/>
              </a:solidFill>
              <a:latin typeface="Calibri"/>
              <a:ea typeface="+mn-ea"/>
              <a:cs typeface="+mn-cs"/>
            </a:rPr>
            <a:t> </a:t>
          </a:r>
          <a:r>
            <a:rPr lang="en-US">
              <a:solidFill>
                <a:sysClr val="windowText" lastClr="000000"/>
              </a:solidFill>
              <a:latin typeface="Calibri"/>
              <a:ea typeface="+mn-ea"/>
              <a:cs typeface="+mn-cs"/>
            </a:rPr>
            <a:t>September 15,</a:t>
          </a:r>
          <a:r>
            <a:rPr lang="en-US">
              <a:solidFill>
                <a:sysClr val="windowText" lastClr="000000">
                  <a:hueOff val="0"/>
                  <a:satOff val="0"/>
                  <a:lumOff val="0"/>
                  <a:alphaOff val="0"/>
                </a:sysClr>
              </a:solidFill>
              <a:latin typeface="Calibri"/>
              <a:ea typeface="+mn-ea"/>
              <a:cs typeface="+mn-cs"/>
            </a:rPr>
            <a:t> 2023</a:t>
          </a:r>
        </a:p>
      </dgm:t>
    </dgm:pt>
    <dgm:pt modelId="{7A36C549-9784-4E3D-B303-5763DD948550}" type="parTrans" cxnId="{AB6E4315-9AE9-4C52-A329-7E4B3BE51C80}">
      <dgm:prSet/>
      <dgm:spPr/>
      <dgm:t>
        <a:bodyPr/>
        <a:lstStyle/>
        <a:p>
          <a:pPr algn="ctr"/>
          <a:endParaRPr lang="en-US"/>
        </a:p>
      </dgm:t>
    </dgm:pt>
    <dgm:pt modelId="{29CFDEA6-EA84-43E5-925B-34945F3661F3}" type="sibTrans" cxnId="{AB6E4315-9AE9-4C52-A329-7E4B3BE51C80}">
      <dgm:prSet/>
      <dgm:spPr/>
      <dgm:t>
        <a:bodyPr/>
        <a:lstStyle/>
        <a:p>
          <a:pPr algn="ctr"/>
          <a:endParaRPr lang="en-US"/>
        </a:p>
      </dgm:t>
    </dgm:pt>
    <dgm:pt modelId="{C42232F7-8E08-4DF9-9041-B36A7410527D}">
      <dgm:prSet phldrT="[Text]"/>
      <dgm:spPr>
        <a:xfrm>
          <a:off x="7733452" y="1231937"/>
          <a:ext cx="1719384" cy="506250"/>
        </a:xfrm>
        <a:prstGeom prst="rect">
          <a:avLst/>
        </a:prstGeom>
        <a:noFill/>
        <a:ln>
          <a:noFill/>
        </a:ln>
        <a:effectLst/>
      </dgm:spPr>
      <dgm:t>
        <a:bodyPr/>
        <a:lstStyle/>
        <a:p>
          <a:pPr algn="ctr">
            <a:buNone/>
          </a:pPr>
          <a:r>
            <a:rPr lang="en-US">
              <a:solidFill>
                <a:sysClr val="windowText" lastClr="000000"/>
              </a:solidFill>
              <a:latin typeface="Calibri"/>
              <a:ea typeface="+mn-ea"/>
              <a:cs typeface="+mn-cs"/>
            </a:rPr>
            <a:t>December 4, 2023</a:t>
          </a:r>
        </a:p>
      </dgm:t>
    </dgm:pt>
    <dgm:pt modelId="{382F035E-0D38-490D-A7AB-AC8210CF36F1}" type="parTrans" cxnId="{DBC003FC-D9C4-4E26-B4CE-0AA27F85719B}">
      <dgm:prSet/>
      <dgm:spPr/>
      <dgm:t>
        <a:bodyPr/>
        <a:lstStyle/>
        <a:p>
          <a:pPr algn="ctr"/>
          <a:endParaRPr lang="en-US"/>
        </a:p>
      </dgm:t>
    </dgm:pt>
    <dgm:pt modelId="{D4914D7A-E816-4200-BEFC-C3875700A52E}" type="sibTrans" cxnId="{DBC003FC-D9C4-4E26-B4CE-0AA27F85719B}">
      <dgm:prSet/>
      <dgm:spPr/>
      <dgm:t>
        <a:bodyPr/>
        <a:lstStyle/>
        <a:p>
          <a:pPr algn="ctr"/>
          <a:endParaRPr lang="en-US"/>
        </a:p>
      </dgm:t>
    </dgm:pt>
    <dgm:pt modelId="{B1C219D5-DF1C-4A80-B14F-0C57758D03BF}">
      <dgm:prSet phldrT="[Text]"/>
      <dgm:spPr>
        <a:xfrm>
          <a:off x="9666683" y="1231937"/>
          <a:ext cx="1719384" cy="506250"/>
        </a:xfrm>
        <a:prstGeom prst="rect">
          <a:avLst/>
        </a:prstGeom>
        <a:noFill/>
        <a:ln>
          <a:noFill/>
        </a:ln>
        <a:effectLst/>
      </dgm:spPr>
      <dgm:t>
        <a:bodyPr/>
        <a:lstStyle/>
        <a:p>
          <a:pPr algn="ctr">
            <a:buChar char="•"/>
          </a:pPr>
          <a:r>
            <a:rPr lang="en-US">
              <a:solidFill>
                <a:sysClr val="window" lastClr="FFFFFF"/>
              </a:solidFill>
              <a:latin typeface="Calibri"/>
              <a:ea typeface="+mn-ea"/>
              <a:cs typeface="+mn-cs"/>
            </a:rPr>
            <a:t> </a:t>
          </a:r>
          <a:r>
            <a:rPr lang="en-US">
              <a:solidFill>
                <a:sysClr val="windowText" lastClr="000000">
                  <a:hueOff val="0"/>
                  <a:satOff val="0"/>
                  <a:lumOff val="0"/>
                  <a:alphaOff val="0"/>
                </a:sysClr>
              </a:solidFill>
              <a:latin typeface="Calibri"/>
              <a:ea typeface="+mn-ea"/>
              <a:cs typeface="+mn-cs"/>
            </a:rPr>
            <a:t>Q1 2024</a:t>
          </a:r>
        </a:p>
      </dgm:t>
    </dgm:pt>
    <dgm:pt modelId="{550485D0-A709-4857-8F53-08C3968E6E3D}" type="parTrans" cxnId="{5B5A7FAB-A25E-4CCB-82F2-6193A944777C}">
      <dgm:prSet/>
      <dgm:spPr/>
      <dgm:t>
        <a:bodyPr/>
        <a:lstStyle/>
        <a:p>
          <a:pPr algn="ctr"/>
          <a:endParaRPr lang="en-US"/>
        </a:p>
      </dgm:t>
    </dgm:pt>
    <dgm:pt modelId="{7FD699D2-FA9F-43D4-9FB9-2F8D9D0B6967}" type="sibTrans" cxnId="{5B5A7FAB-A25E-4CCB-82F2-6193A944777C}">
      <dgm:prSet/>
      <dgm:spPr/>
      <dgm:t>
        <a:bodyPr/>
        <a:lstStyle/>
        <a:p>
          <a:pPr algn="ctr"/>
          <a:endParaRPr lang="en-US"/>
        </a:p>
      </dgm:t>
    </dgm:pt>
    <dgm:pt modelId="{6BCE363A-26E1-4E15-B1C8-9082C950217C}" type="pres">
      <dgm:prSet presAssocID="{4465DA9E-620C-427E-9A13-4A06B6EC47F5}" presName="Name0" presStyleCnt="0">
        <dgm:presLayoutVars>
          <dgm:dir/>
          <dgm:animLvl val="lvl"/>
          <dgm:resizeHandles val="exact"/>
        </dgm:presLayoutVars>
      </dgm:prSet>
      <dgm:spPr/>
    </dgm:pt>
    <dgm:pt modelId="{C462516B-928F-4DF4-A79A-7D599F3E26A1}" type="pres">
      <dgm:prSet presAssocID="{8821C16B-B215-4B44-8F6A-3A73E2BAD39A}" presName="composite" presStyleCnt="0"/>
      <dgm:spPr/>
    </dgm:pt>
    <dgm:pt modelId="{947AAD0E-006D-4385-8203-A70480005D15}" type="pres">
      <dgm:prSet presAssocID="{8821C16B-B215-4B44-8F6A-3A73E2BAD39A}" presName="parTx" presStyleLbl="node1" presStyleIdx="0" presStyleCnt="6">
        <dgm:presLayoutVars>
          <dgm:chMax val="0"/>
          <dgm:chPref val="0"/>
          <dgm:bulletEnabled val="1"/>
        </dgm:presLayoutVars>
      </dgm:prSet>
      <dgm:spPr/>
    </dgm:pt>
    <dgm:pt modelId="{BC6BC1E9-E5BE-4421-B873-BFF9FF08EB7A}" type="pres">
      <dgm:prSet presAssocID="{8821C16B-B215-4B44-8F6A-3A73E2BAD39A}" presName="desTx" presStyleLbl="revTx" presStyleIdx="0" presStyleCnt="6" custLinFactNeighborX="626" custLinFactNeighborY="-29382">
        <dgm:presLayoutVars>
          <dgm:bulletEnabled val="1"/>
        </dgm:presLayoutVars>
      </dgm:prSet>
      <dgm:spPr/>
    </dgm:pt>
    <dgm:pt modelId="{268A9497-A856-4700-B67F-7E1267941CE8}" type="pres">
      <dgm:prSet presAssocID="{49AB4DB7-7633-4225-A632-4D0366311ACF}" presName="space" presStyleCnt="0"/>
      <dgm:spPr/>
    </dgm:pt>
    <dgm:pt modelId="{57B2F4AD-4894-49BC-99E4-E2059A118E0D}" type="pres">
      <dgm:prSet presAssocID="{DF9A9886-21E8-4F5B-8F6D-E4C4797E30DD}" presName="composite" presStyleCnt="0"/>
      <dgm:spPr/>
    </dgm:pt>
    <dgm:pt modelId="{0CBA2CFB-CD5D-4DE8-B675-B4192A8046B8}" type="pres">
      <dgm:prSet presAssocID="{DF9A9886-21E8-4F5B-8F6D-E4C4797E30DD}" presName="parTx" presStyleLbl="node1" presStyleIdx="1" presStyleCnt="6">
        <dgm:presLayoutVars>
          <dgm:chMax val="0"/>
          <dgm:chPref val="0"/>
          <dgm:bulletEnabled val="1"/>
        </dgm:presLayoutVars>
      </dgm:prSet>
      <dgm:spPr/>
    </dgm:pt>
    <dgm:pt modelId="{B5AA3AB0-3286-445C-9952-C389A5BAAF5A}" type="pres">
      <dgm:prSet presAssocID="{DF9A9886-21E8-4F5B-8F6D-E4C4797E30DD}" presName="desTx" presStyleLbl="revTx" presStyleIdx="1" presStyleCnt="6">
        <dgm:presLayoutVars>
          <dgm:bulletEnabled val="1"/>
        </dgm:presLayoutVars>
      </dgm:prSet>
      <dgm:spPr/>
    </dgm:pt>
    <dgm:pt modelId="{B76871E5-A688-4336-B1A7-D629132882F4}" type="pres">
      <dgm:prSet presAssocID="{D1FB7189-C007-4E31-856B-9F2211DE8C09}" presName="space" presStyleCnt="0"/>
      <dgm:spPr/>
    </dgm:pt>
    <dgm:pt modelId="{9581F62C-2A76-4E08-AA27-C4166039C82C}" type="pres">
      <dgm:prSet presAssocID="{D9C2F57D-43F5-4576-849E-64294FF1DE6C}" presName="composite" presStyleCnt="0"/>
      <dgm:spPr/>
    </dgm:pt>
    <dgm:pt modelId="{67C75797-2CEC-4924-A163-A9CCFBD43D95}" type="pres">
      <dgm:prSet presAssocID="{D9C2F57D-43F5-4576-849E-64294FF1DE6C}" presName="parTx" presStyleLbl="node1" presStyleIdx="2" presStyleCnt="6">
        <dgm:presLayoutVars>
          <dgm:chMax val="0"/>
          <dgm:chPref val="0"/>
          <dgm:bulletEnabled val="1"/>
        </dgm:presLayoutVars>
      </dgm:prSet>
      <dgm:spPr/>
    </dgm:pt>
    <dgm:pt modelId="{52A71DF2-D3B1-4C7D-8E36-407F437ED95B}" type="pres">
      <dgm:prSet presAssocID="{D9C2F57D-43F5-4576-849E-64294FF1DE6C}" presName="desTx" presStyleLbl="revTx" presStyleIdx="2" presStyleCnt="6">
        <dgm:presLayoutVars>
          <dgm:bulletEnabled val="1"/>
        </dgm:presLayoutVars>
      </dgm:prSet>
      <dgm:spPr/>
    </dgm:pt>
    <dgm:pt modelId="{DB75EEA5-D50A-4F61-97C4-97D0FA614E03}" type="pres">
      <dgm:prSet presAssocID="{F4FC4049-0CB5-4A84-AB4A-EFDB0523640C}" presName="space" presStyleCnt="0"/>
      <dgm:spPr/>
    </dgm:pt>
    <dgm:pt modelId="{F1057697-CF45-4CDE-9550-4B4AFBCC4BA9}" type="pres">
      <dgm:prSet presAssocID="{A2EFF5AF-7C18-46DC-9887-26A283847C92}" presName="composite" presStyleCnt="0"/>
      <dgm:spPr/>
    </dgm:pt>
    <dgm:pt modelId="{596E797A-6178-4B90-BF28-C3BD9F0934C7}" type="pres">
      <dgm:prSet presAssocID="{A2EFF5AF-7C18-46DC-9887-26A283847C92}" presName="parTx" presStyleLbl="node1" presStyleIdx="3" presStyleCnt="6">
        <dgm:presLayoutVars>
          <dgm:chMax val="0"/>
          <dgm:chPref val="0"/>
          <dgm:bulletEnabled val="1"/>
        </dgm:presLayoutVars>
      </dgm:prSet>
      <dgm:spPr/>
    </dgm:pt>
    <dgm:pt modelId="{8C2536AD-EB3B-41F1-93EB-5F77813534EB}" type="pres">
      <dgm:prSet presAssocID="{A2EFF5AF-7C18-46DC-9887-26A283847C92}" presName="desTx" presStyleLbl="revTx" presStyleIdx="3" presStyleCnt="6">
        <dgm:presLayoutVars>
          <dgm:bulletEnabled val="1"/>
        </dgm:presLayoutVars>
      </dgm:prSet>
      <dgm:spPr/>
    </dgm:pt>
    <dgm:pt modelId="{AF42DCEB-7F8F-4DC3-86F4-EF9658D5883F}" type="pres">
      <dgm:prSet presAssocID="{C9F8CA18-C995-40BB-A73A-40E477C2495A}" presName="space" presStyleCnt="0"/>
      <dgm:spPr/>
    </dgm:pt>
    <dgm:pt modelId="{F395DD3B-6017-42B3-A305-39A9AE933946}" type="pres">
      <dgm:prSet presAssocID="{617D1D68-F31E-4C0C-AEAC-5977DBBAC313}" presName="composite" presStyleCnt="0"/>
      <dgm:spPr/>
    </dgm:pt>
    <dgm:pt modelId="{7A1766E1-C04C-467F-A328-EDFFE7A3EB75}" type="pres">
      <dgm:prSet presAssocID="{617D1D68-F31E-4C0C-AEAC-5977DBBAC313}" presName="parTx" presStyleLbl="node1" presStyleIdx="4" presStyleCnt="6">
        <dgm:presLayoutVars>
          <dgm:chMax val="0"/>
          <dgm:chPref val="0"/>
          <dgm:bulletEnabled val="1"/>
        </dgm:presLayoutVars>
      </dgm:prSet>
      <dgm:spPr/>
    </dgm:pt>
    <dgm:pt modelId="{64AD37DC-240B-4955-8285-9450F772CF37}" type="pres">
      <dgm:prSet presAssocID="{617D1D68-F31E-4C0C-AEAC-5977DBBAC313}" presName="desTx" presStyleLbl="revTx" presStyleIdx="4" presStyleCnt="6">
        <dgm:presLayoutVars>
          <dgm:bulletEnabled val="1"/>
        </dgm:presLayoutVars>
      </dgm:prSet>
      <dgm:spPr/>
    </dgm:pt>
    <dgm:pt modelId="{F8658B18-B575-471C-84EE-1C1968AB11D0}" type="pres">
      <dgm:prSet presAssocID="{AD4E61E1-AE5A-44B3-A598-F1BB1129F4B7}" presName="space" presStyleCnt="0"/>
      <dgm:spPr/>
    </dgm:pt>
    <dgm:pt modelId="{DA4E869E-D24F-404F-9586-118601BCD54B}" type="pres">
      <dgm:prSet presAssocID="{C11DB4D2-D101-42F3-9495-8E3ED863110A}" presName="composite" presStyleCnt="0"/>
      <dgm:spPr/>
    </dgm:pt>
    <dgm:pt modelId="{09300A69-E3E7-435F-B9C1-4D2684CB08C5}" type="pres">
      <dgm:prSet presAssocID="{C11DB4D2-D101-42F3-9495-8E3ED863110A}" presName="parTx" presStyleLbl="node1" presStyleIdx="5" presStyleCnt="6">
        <dgm:presLayoutVars>
          <dgm:chMax val="0"/>
          <dgm:chPref val="0"/>
          <dgm:bulletEnabled val="1"/>
        </dgm:presLayoutVars>
      </dgm:prSet>
      <dgm:spPr/>
    </dgm:pt>
    <dgm:pt modelId="{8E19C8AB-DF94-4EB8-B5FB-B860036D6348}" type="pres">
      <dgm:prSet presAssocID="{C11DB4D2-D101-42F3-9495-8E3ED863110A}" presName="desTx" presStyleLbl="revTx" presStyleIdx="5" presStyleCnt="6">
        <dgm:presLayoutVars>
          <dgm:bulletEnabled val="1"/>
        </dgm:presLayoutVars>
      </dgm:prSet>
      <dgm:spPr/>
    </dgm:pt>
  </dgm:ptLst>
  <dgm:cxnLst>
    <dgm:cxn modelId="{C3CE1E01-DF03-491A-AE3D-E6B209FB10A4}" type="presOf" srcId="{5E8FFDA6-B6D8-4EF1-BB0E-38E6984E0CDF}" destId="{52A71DF2-D3B1-4C7D-8E36-407F437ED95B}" srcOrd="0" destOrd="0" presId="urn:microsoft.com/office/officeart/2005/8/layout/chevron1"/>
    <dgm:cxn modelId="{AB6E4315-9AE9-4C52-A329-7E4B3BE51C80}" srcId="{A2EFF5AF-7C18-46DC-9887-26A283847C92}" destId="{55D40024-B5F8-42BE-9034-47EC38AF806F}" srcOrd="0" destOrd="0" parTransId="{7A36C549-9784-4E3D-B303-5763DD948550}" sibTransId="{29CFDEA6-EA84-43E5-925B-34945F3661F3}"/>
    <dgm:cxn modelId="{3598A61D-59F2-415F-A6C8-D7D18FFC6D20}" type="presOf" srcId="{877C9E7A-8F95-4A48-82C0-5917BA31314E}" destId="{B5AA3AB0-3286-445C-9952-C389A5BAAF5A}" srcOrd="0" destOrd="0" presId="urn:microsoft.com/office/officeart/2005/8/layout/chevron1"/>
    <dgm:cxn modelId="{931AC32E-98DD-43D2-8DC1-79F934F440E1}" type="presOf" srcId="{A2EFF5AF-7C18-46DC-9887-26A283847C92}" destId="{596E797A-6178-4B90-BF28-C3BD9F0934C7}" srcOrd="0" destOrd="0" presId="urn:microsoft.com/office/officeart/2005/8/layout/chevron1"/>
    <dgm:cxn modelId="{86507F30-EB02-4972-877C-4797DA3B8EFF}" type="presOf" srcId="{55D40024-B5F8-42BE-9034-47EC38AF806F}" destId="{8C2536AD-EB3B-41F1-93EB-5F77813534EB}" srcOrd="0" destOrd="0" presId="urn:microsoft.com/office/officeart/2005/8/layout/chevron1"/>
    <dgm:cxn modelId="{6AD31C3A-07A1-49ED-88DA-383909DD6057}" type="presOf" srcId="{9D67D8F0-1C52-4A2E-8DED-C496E90252CA}" destId="{BC6BC1E9-E5BE-4421-B873-BFF9FF08EB7A}" srcOrd="0" destOrd="0" presId="urn:microsoft.com/office/officeart/2005/8/layout/chevron1"/>
    <dgm:cxn modelId="{7A59C13C-B422-4D25-96F6-0D7A92B3AB26}" type="presOf" srcId="{D9C2F57D-43F5-4576-849E-64294FF1DE6C}" destId="{67C75797-2CEC-4924-A163-A9CCFBD43D95}" srcOrd="0" destOrd="0" presId="urn:microsoft.com/office/officeart/2005/8/layout/chevron1"/>
    <dgm:cxn modelId="{9DA3373E-8613-4EB4-98FD-C18BD6D808DA}" type="presOf" srcId="{8821C16B-B215-4B44-8F6A-3A73E2BAD39A}" destId="{947AAD0E-006D-4385-8203-A70480005D15}" srcOrd="0" destOrd="0" presId="urn:microsoft.com/office/officeart/2005/8/layout/chevron1"/>
    <dgm:cxn modelId="{CC8FE566-C9C4-43CC-9D6D-3B27BF5292B7}" srcId="{4465DA9E-620C-427E-9A13-4A06B6EC47F5}" destId="{DF9A9886-21E8-4F5B-8F6D-E4C4797E30DD}" srcOrd="1" destOrd="0" parTransId="{7114BECB-9044-46E0-BFA6-72E3EF71F3C5}" sibTransId="{D1FB7189-C007-4E31-856B-9F2211DE8C09}"/>
    <dgm:cxn modelId="{51F56769-31F9-4E20-9BC4-10908F3D949F}" srcId="{4465DA9E-620C-427E-9A13-4A06B6EC47F5}" destId="{8821C16B-B215-4B44-8F6A-3A73E2BAD39A}" srcOrd="0" destOrd="0" parTransId="{992EBD5A-9C29-4E75-BAD6-222F20A4A567}" sibTransId="{49AB4DB7-7633-4225-A632-4D0366311ACF}"/>
    <dgm:cxn modelId="{00AF295A-55F0-49B0-ABA6-B068F48D2DD8}" type="presOf" srcId="{B1C219D5-DF1C-4A80-B14F-0C57758D03BF}" destId="{8E19C8AB-DF94-4EB8-B5FB-B860036D6348}" srcOrd="0" destOrd="0" presId="urn:microsoft.com/office/officeart/2005/8/layout/chevron1"/>
    <dgm:cxn modelId="{EB88447F-66C3-4512-B341-B5765DC24534}" type="presOf" srcId="{C11DB4D2-D101-42F3-9495-8E3ED863110A}" destId="{09300A69-E3E7-435F-B9C1-4D2684CB08C5}" srcOrd="0" destOrd="0" presId="urn:microsoft.com/office/officeart/2005/8/layout/chevron1"/>
    <dgm:cxn modelId="{84CCD385-E124-48E2-89A3-D93244109612}" type="presOf" srcId="{C42232F7-8E08-4DF9-9041-B36A7410527D}" destId="{64AD37DC-240B-4955-8285-9450F772CF37}" srcOrd="0" destOrd="0" presId="urn:microsoft.com/office/officeart/2005/8/layout/chevron1"/>
    <dgm:cxn modelId="{39102B8D-8439-4DCB-8E67-1887652BF0CC}" srcId="{DF9A9886-21E8-4F5B-8F6D-E4C4797E30DD}" destId="{877C9E7A-8F95-4A48-82C0-5917BA31314E}" srcOrd="0" destOrd="0" parTransId="{0EB8C11D-54D5-4470-83CA-A7ED01255EE4}" sibTransId="{51A13910-B09B-405E-9FF8-D306D012BC9B}"/>
    <dgm:cxn modelId="{5B5A7FAB-A25E-4CCB-82F2-6193A944777C}" srcId="{C11DB4D2-D101-42F3-9495-8E3ED863110A}" destId="{B1C219D5-DF1C-4A80-B14F-0C57758D03BF}" srcOrd="0" destOrd="0" parTransId="{550485D0-A709-4857-8F53-08C3968E6E3D}" sibTransId="{7FD699D2-FA9F-43D4-9FB9-2F8D9D0B6967}"/>
    <dgm:cxn modelId="{76FDC9AD-982A-4331-9E61-C41CEE0AED32}" srcId="{8821C16B-B215-4B44-8F6A-3A73E2BAD39A}" destId="{9D67D8F0-1C52-4A2E-8DED-C496E90252CA}" srcOrd="0" destOrd="0" parTransId="{EC572BC6-689D-44A8-8029-91F386A60511}" sibTransId="{DDFA4E0E-2704-4C33-8453-8F92D82E013C}"/>
    <dgm:cxn modelId="{38AEA7B3-BB2B-4126-9C57-12F9934DE439}" srcId="{4465DA9E-620C-427E-9A13-4A06B6EC47F5}" destId="{D9C2F57D-43F5-4576-849E-64294FF1DE6C}" srcOrd="2" destOrd="0" parTransId="{F6711AC2-8291-4C05-BA66-F2474D49FCDA}" sibTransId="{F4FC4049-0CB5-4A84-AB4A-EFDB0523640C}"/>
    <dgm:cxn modelId="{424754BA-C812-433F-8203-D5C95A6371AF}" type="presOf" srcId="{DF9A9886-21E8-4F5B-8F6D-E4C4797E30DD}" destId="{0CBA2CFB-CD5D-4DE8-B675-B4192A8046B8}" srcOrd="0" destOrd="0" presId="urn:microsoft.com/office/officeart/2005/8/layout/chevron1"/>
    <dgm:cxn modelId="{66362FD3-A202-4B81-A313-7CAD159F1050}" type="presOf" srcId="{4465DA9E-620C-427E-9A13-4A06B6EC47F5}" destId="{6BCE363A-26E1-4E15-B1C8-9082C950217C}" srcOrd="0" destOrd="0" presId="urn:microsoft.com/office/officeart/2005/8/layout/chevron1"/>
    <dgm:cxn modelId="{D49D6FD6-7155-43B8-9A4E-AA0CBABF1E80}" srcId="{4465DA9E-620C-427E-9A13-4A06B6EC47F5}" destId="{C11DB4D2-D101-42F3-9495-8E3ED863110A}" srcOrd="5" destOrd="0" parTransId="{83A7EB5A-2C01-4F06-ACBE-71DCCE8B0977}" sibTransId="{66809459-F597-4F07-8C72-CF80A8EA2E08}"/>
    <dgm:cxn modelId="{F4F684E3-FBD2-4C67-A433-535979148E5C}" type="presOf" srcId="{617D1D68-F31E-4C0C-AEAC-5977DBBAC313}" destId="{7A1766E1-C04C-467F-A328-EDFFE7A3EB75}" srcOrd="0" destOrd="0" presId="urn:microsoft.com/office/officeart/2005/8/layout/chevron1"/>
    <dgm:cxn modelId="{1EEC70EE-4CD8-49A6-885E-47B9476269A7}" srcId="{4465DA9E-620C-427E-9A13-4A06B6EC47F5}" destId="{A2EFF5AF-7C18-46DC-9887-26A283847C92}" srcOrd="3" destOrd="0" parTransId="{CAFCDEF7-00C8-425E-8A7F-8A9E7FC220FE}" sibTransId="{C9F8CA18-C995-40BB-A73A-40E477C2495A}"/>
    <dgm:cxn modelId="{1C6A1EFB-AE98-419C-819B-7CDD8F56DBAB}" srcId="{D9C2F57D-43F5-4576-849E-64294FF1DE6C}" destId="{5E8FFDA6-B6D8-4EF1-BB0E-38E6984E0CDF}" srcOrd="0" destOrd="0" parTransId="{BB67254E-2D2D-4F79-9BBD-2FB128EDA1F2}" sibTransId="{1D86F811-B539-49AC-9279-08126E8DD69F}"/>
    <dgm:cxn modelId="{DBC003FC-D9C4-4E26-B4CE-0AA27F85719B}" srcId="{617D1D68-F31E-4C0C-AEAC-5977DBBAC313}" destId="{C42232F7-8E08-4DF9-9041-B36A7410527D}" srcOrd="0" destOrd="0" parTransId="{382F035E-0D38-490D-A7AB-AC8210CF36F1}" sibTransId="{D4914D7A-E816-4200-BEFC-C3875700A52E}"/>
    <dgm:cxn modelId="{85D589FD-0331-4078-AB07-C235E0F4844A}" srcId="{4465DA9E-620C-427E-9A13-4A06B6EC47F5}" destId="{617D1D68-F31E-4C0C-AEAC-5977DBBAC313}" srcOrd="4" destOrd="0" parTransId="{D260F03B-137F-4373-9E4A-6EC1A9808947}" sibTransId="{AD4E61E1-AE5A-44B3-A598-F1BB1129F4B7}"/>
    <dgm:cxn modelId="{DD13F93A-75C2-47C1-9578-FF2EC483DABC}" type="presParOf" srcId="{6BCE363A-26E1-4E15-B1C8-9082C950217C}" destId="{C462516B-928F-4DF4-A79A-7D599F3E26A1}" srcOrd="0" destOrd="0" presId="urn:microsoft.com/office/officeart/2005/8/layout/chevron1"/>
    <dgm:cxn modelId="{8FE98CC8-E8B2-4154-9E34-2CD6286A73A0}" type="presParOf" srcId="{C462516B-928F-4DF4-A79A-7D599F3E26A1}" destId="{947AAD0E-006D-4385-8203-A70480005D15}" srcOrd="0" destOrd="0" presId="urn:microsoft.com/office/officeart/2005/8/layout/chevron1"/>
    <dgm:cxn modelId="{800BD673-81EE-43F5-9CCF-3BD4AAE8DDD3}" type="presParOf" srcId="{C462516B-928F-4DF4-A79A-7D599F3E26A1}" destId="{BC6BC1E9-E5BE-4421-B873-BFF9FF08EB7A}" srcOrd="1" destOrd="0" presId="urn:microsoft.com/office/officeart/2005/8/layout/chevron1"/>
    <dgm:cxn modelId="{A0735FB0-FFBC-4EEA-8629-EA044BEAD4A9}" type="presParOf" srcId="{6BCE363A-26E1-4E15-B1C8-9082C950217C}" destId="{268A9497-A856-4700-B67F-7E1267941CE8}" srcOrd="1" destOrd="0" presId="urn:microsoft.com/office/officeart/2005/8/layout/chevron1"/>
    <dgm:cxn modelId="{E98A50E3-8077-4513-BCC6-29CCDBE8A8B3}" type="presParOf" srcId="{6BCE363A-26E1-4E15-B1C8-9082C950217C}" destId="{57B2F4AD-4894-49BC-99E4-E2059A118E0D}" srcOrd="2" destOrd="0" presId="urn:microsoft.com/office/officeart/2005/8/layout/chevron1"/>
    <dgm:cxn modelId="{A0668810-DDD0-418D-B52F-C1282C3EDF20}" type="presParOf" srcId="{57B2F4AD-4894-49BC-99E4-E2059A118E0D}" destId="{0CBA2CFB-CD5D-4DE8-B675-B4192A8046B8}" srcOrd="0" destOrd="0" presId="urn:microsoft.com/office/officeart/2005/8/layout/chevron1"/>
    <dgm:cxn modelId="{8292AB09-BD69-4061-AD00-4F9189055A5D}" type="presParOf" srcId="{57B2F4AD-4894-49BC-99E4-E2059A118E0D}" destId="{B5AA3AB0-3286-445C-9952-C389A5BAAF5A}" srcOrd="1" destOrd="0" presId="urn:microsoft.com/office/officeart/2005/8/layout/chevron1"/>
    <dgm:cxn modelId="{114080D6-8893-4296-8B89-01C71446E3F1}" type="presParOf" srcId="{6BCE363A-26E1-4E15-B1C8-9082C950217C}" destId="{B76871E5-A688-4336-B1A7-D629132882F4}" srcOrd="3" destOrd="0" presId="urn:microsoft.com/office/officeart/2005/8/layout/chevron1"/>
    <dgm:cxn modelId="{7348A25C-9733-4F2E-A1BC-8718D29A6223}" type="presParOf" srcId="{6BCE363A-26E1-4E15-B1C8-9082C950217C}" destId="{9581F62C-2A76-4E08-AA27-C4166039C82C}" srcOrd="4" destOrd="0" presId="urn:microsoft.com/office/officeart/2005/8/layout/chevron1"/>
    <dgm:cxn modelId="{0888E5CE-DCB7-4FEE-8A57-701C147957F5}" type="presParOf" srcId="{9581F62C-2A76-4E08-AA27-C4166039C82C}" destId="{67C75797-2CEC-4924-A163-A9CCFBD43D95}" srcOrd="0" destOrd="0" presId="urn:microsoft.com/office/officeart/2005/8/layout/chevron1"/>
    <dgm:cxn modelId="{F9B05131-F679-47EC-8C9D-E69714F16196}" type="presParOf" srcId="{9581F62C-2A76-4E08-AA27-C4166039C82C}" destId="{52A71DF2-D3B1-4C7D-8E36-407F437ED95B}" srcOrd="1" destOrd="0" presId="urn:microsoft.com/office/officeart/2005/8/layout/chevron1"/>
    <dgm:cxn modelId="{E81116F2-8842-4B79-99C6-EF96A99E49EF}" type="presParOf" srcId="{6BCE363A-26E1-4E15-B1C8-9082C950217C}" destId="{DB75EEA5-D50A-4F61-97C4-97D0FA614E03}" srcOrd="5" destOrd="0" presId="urn:microsoft.com/office/officeart/2005/8/layout/chevron1"/>
    <dgm:cxn modelId="{61D1CDE6-AF82-4CCE-83E6-F1FB2498DD1C}" type="presParOf" srcId="{6BCE363A-26E1-4E15-B1C8-9082C950217C}" destId="{F1057697-CF45-4CDE-9550-4B4AFBCC4BA9}" srcOrd="6" destOrd="0" presId="urn:microsoft.com/office/officeart/2005/8/layout/chevron1"/>
    <dgm:cxn modelId="{B34B6BF6-B44A-492C-8E12-1199652362EE}" type="presParOf" srcId="{F1057697-CF45-4CDE-9550-4B4AFBCC4BA9}" destId="{596E797A-6178-4B90-BF28-C3BD9F0934C7}" srcOrd="0" destOrd="0" presId="urn:microsoft.com/office/officeart/2005/8/layout/chevron1"/>
    <dgm:cxn modelId="{5858B1AC-A286-43C9-8D0D-F7B75C9858A2}" type="presParOf" srcId="{F1057697-CF45-4CDE-9550-4B4AFBCC4BA9}" destId="{8C2536AD-EB3B-41F1-93EB-5F77813534EB}" srcOrd="1" destOrd="0" presId="urn:microsoft.com/office/officeart/2005/8/layout/chevron1"/>
    <dgm:cxn modelId="{2C80A085-1B96-4A01-BD4F-5579A8E728FC}" type="presParOf" srcId="{6BCE363A-26E1-4E15-B1C8-9082C950217C}" destId="{AF42DCEB-7F8F-4DC3-86F4-EF9658D5883F}" srcOrd="7" destOrd="0" presId="urn:microsoft.com/office/officeart/2005/8/layout/chevron1"/>
    <dgm:cxn modelId="{DEEFB3D9-9F69-4B1A-B209-F955FDDF5CCC}" type="presParOf" srcId="{6BCE363A-26E1-4E15-B1C8-9082C950217C}" destId="{F395DD3B-6017-42B3-A305-39A9AE933946}" srcOrd="8" destOrd="0" presId="urn:microsoft.com/office/officeart/2005/8/layout/chevron1"/>
    <dgm:cxn modelId="{3580491B-FD53-478E-9621-AB626D471814}" type="presParOf" srcId="{F395DD3B-6017-42B3-A305-39A9AE933946}" destId="{7A1766E1-C04C-467F-A328-EDFFE7A3EB75}" srcOrd="0" destOrd="0" presId="urn:microsoft.com/office/officeart/2005/8/layout/chevron1"/>
    <dgm:cxn modelId="{0DFA0BD2-B150-4CE9-A8DB-CDB37AB8CA7A}" type="presParOf" srcId="{F395DD3B-6017-42B3-A305-39A9AE933946}" destId="{64AD37DC-240B-4955-8285-9450F772CF37}" srcOrd="1" destOrd="0" presId="urn:microsoft.com/office/officeart/2005/8/layout/chevron1"/>
    <dgm:cxn modelId="{BBA974AA-F36B-471C-A60B-7057D1A7A244}" type="presParOf" srcId="{6BCE363A-26E1-4E15-B1C8-9082C950217C}" destId="{F8658B18-B575-471C-84EE-1C1968AB11D0}" srcOrd="9" destOrd="0" presId="urn:microsoft.com/office/officeart/2005/8/layout/chevron1"/>
    <dgm:cxn modelId="{07A44EE9-42A8-4940-B4E5-B40E22A91C05}" type="presParOf" srcId="{6BCE363A-26E1-4E15-B1C8-9082C950217C}" destId="{DA4E869E-D24F-404F-9586-118601BCD54B}" srcOrd="10" destOrd="0" presId="urn:microsoft.com/office/officeart/2005/8/layout/chevron1"/>
    <dgm:cxn modelId="{E478F504-BA84-44DF-9A38-AFFBB99018F9}" type="presParOf" srcId="{DA4E869E-D24F-404F-9586-118601BCD54B}" destId="{09300A69-E3E7-435F-B9C1-4D2684CB08C5}" srcOrd="0" destOrd="0" presId="urn:microsoft.com/office/officeart/2005/8/layout/chevron1"/>
    <dgm:cxn modelId="{61D8E0FF-881E-4C88-88F9-0C07D9308416}" type="presParOf" srcId="{DA4E869E-D24F-404F-9586-118601BCD54B}" destId="{8E19C8AB-DF94-4EB8-B5FB-B860036D6348}" srcOrd="1" destOrd="0" presId="urn:microsoft.com/office/officeart/2005/8/layout/chevron1"/>
  </dgm:cxnLst>
  <dgm:bg>
    <a:noFill/>
  </dgm:bg>
  <dgm:whole>
    <a:ln>
      <a:noFill/>
    </a:ln>
    <a:effectLst/>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65DA9E-620C-427E-9A13-4A06B6EC47F5}"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8821C16B-B215-4B44-8F6A-3A73E2BAD39A}">
      <dgm:prSet phldrT="[Text]"/>
      <dgm:spPr>
        <a:xfrm>
          <a:off x="528"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Calibri"/>
              <a:ea typeface="+mn-ea"/>
              <a:cs typeface="+mn-cs"/>
            </a:rPr>
            <a:t>RFI Released</a:t>
          </a:r>
        </a:p>
      </dgm:t>
    </dgm:pt>
    <dgm:pt modelId="{992EBD5A-9C29-4E75-BAD6-222F20A4A567}" type="parTrans" cxnId="{51F56769-31F9-4E20-9BC4-10908F3D949F}">
      <dgm:prSet/>
      <dgm:spPr/>
      <dgm:t>
        <a:bodyPr/>
        <a:lstStyle/>
        <a:p>
          <a:pPr algn="ctr"/>
          <a:endParaRPr lang="en-US"/>
        </a:p>
      </dgm:t>
    </dgm:pt>
    <dgm:pt modelId="{49AB4DB7-7633-4225-A632-4D0366311ACF}" type="sibTrans" cxnId="{51F56769-31F9-4E20-9BC4-10908F3D949F}">
      <dgm:prSet/>
      <dgm:spPr/>
      <dgm:t>
        <a:bodyPr/>
        <a:lstStyle/>
        <a:p>
          <a:pPr algn="ctr"/>
          <a:endParaRPr lang="en-US"/>
        </a:p>
      </dgm:t>
    </dgm:pt>
    <dgm:pt modelId="{D9C2F57D-43F5-4576-849E-64294FF1DE6C}">
      <dgm:prSet phldrT="[Text]"/>
      <dgm:spPr>
        <a:xfrm>
          <a:off x="3866990"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Calibri"/>
              <a:ea typeface="+mn-ea"/>
              <a:cs typeface="+mn-cs"/>
            </a:rPr>
            <a:t>FOA Opens</a:t>
          </a:r>
        </a:p>
      </dgm:t>
    </dgm:pt>
    <dgm:pt modelId="{F6711AC2-8291-4C05-BA66-F2474D49FCDA}" type="parTrans" cxnId="{38AEA7B3-BB2B-4126-9C57-12F9934DE439}">
      <dgm:prSet/>
      <dgm:spPr/>
      <dgm:t>
        <a:bodyPr/>
        <a:lstStyle/>
        <a:p>
          <a:pPr algn="ctr"/>
          <a:endParaRPr lang="en-US"/>
        </a:p>
      </dgm:t>
    </dgm:pt>
    <dgm:pt modelId="{F4FC4049-0CB5-4A84-AB4A-EFDB0523640C}" type="sibTrans" cxnId="{38AEA7B3-BB2B-4126-9C57-12F9934DE439}">
      <dgm:prSet/>
      <dgm:spPr/>
      <dgm:t>
        <a:bodyPr/>
        <a:lstStyle/>
        <a:p>
          <a:pPr algn="ctr"/>
          <a:endParaRPr lang="en-US"/>
        </a:p>
      </dgm:t>
    </dgm:pt>
    <dgm:pt modelId="{DF9A9886-21E8-4F5B-8F6D-E4C4797E30DD}">
      <dgm:prSet phldrT="[Text]"/>
      <dgm:spPr>
        <a:xfrm>
          <a:off x="1933759"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Calibri"/>
              <a:ea typeface="+mn-ea"/>
              <a:cs typeface="+mn-cs"/>
            </a:rPr>
            <a:t>RFI comments due</a:t>
          </a:r>
        </a:p>
      </dgm:t>
    </dgm:pt>
    <dgm:pt modelId="{7114BECB-9044-46E0-BFA6-72E3EF71F3C5}" type="parTrans" cxnId="{CC8FE566-C9C4-43CC-9D6D-3B27BF5292B7}">
      <dgm:prSet/>
      <dgm:spPr/>
      <dgm:t>
        <a:bodyPr/>
        <a:lstStyle/>
        <a:p>
          <a:pPr algn="ctr"/>
          <a:endParaRPr lang="en-US"/>
        </a:p>
      </dgm:t>
    </dgm:pt>
    <dgm:pt modelId="{D1FB7189-C007-4E31-856B-9F2211DE8C09}" type="sibTrans" cxnId="{CC8FE566-C9C4-43CC-9D6D-3B27BF5292B7}">
      <dgm:prSet/>
      <dgm:spPr/>
      <dgm:t>
        <a:bodyPr/>
        <a:lstStyle/>
        <a:p>
          <a:pPr algn="ctr"/>
          <a:endParaRPr lang="en-US"/>
        </a:p>
      </dgm:t>
    </dgm:pt>
    <dgm:pt modelId="{A2EFF5AF-7C18-46DC-9887-26A283847C92}">
      <dgm:prSet phldrT="[Text]"/>
      <dgm:spPr>
        <a:xfrm>
          <a:off x="5800221"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Calibri"/>
              <a:ea typeface="+mn-ea"/>
              <a:cs typeface="+mn-cs"/>
            </a:rPr>
            <a:t>Concept Papers Due</a:t>
          </a:r>
        </a:p>
      </dgm:t>
    </dgm:pt>
    <dgm:pt modelId="{CAFCDEF7-00C8-425E-8A7F-8A9E7FC220FE}" type="parTrans" cxnId="{1EEC70EE-4CD8-49A6-885E-47B9476269A7}">
      <dgm:prSet/>
      <dgm:spPr/>
      <dgm:t>
        <a:bodyPr/>
        <a:lstStyle/>
        <a:p>
          <a:pPr algn="ctr"/>
          <a:endParaRPr lang="en-US"/>
        </a:p>
      </dgm:t>
    </dgm:pt>
    <dgm:pt modelId="{C9F8CA18-C995-40BB-A73A-40E477C2495A}" type="sibTrans" cxnId="{1EEC70EE-4CD8-49A6-885E-47B9476269A7}">
      <dgm:prSet/>
      <dgm:spPr/>
      <dgm:t>
        <a:bodyPr/>
        <a:lstStyle/>
        <a:p>
          <a:pPr algn="ctr"/>
          <a:endParaRPr lang="en-US"/>
        </a:p>
      </dgm:t>
    </dgm:pt>
    <dgm:pt modelId="{617D1D68-F31E-4C0C-AEAC-5977DBBAC313}">
      <dgm:prSet phldrT="[Text]"/>
      <dgm:spPr>
        <a:xfrm>
          <a:off x="7733452"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Calibri"/>
              <a:ea typeface="+mn-ea"/>
              <a:cs typeface="+mn-cs"/>
            </a:rPr>
            <a:t>Full Applications Due</a:t>
          </a:r>
        </a:p>
      </dgm:t>
    </dgm:pt>
    <dgm:pt modelId="{D260F03B-137F-4373-9E4A-6EC1A9808947}" type="parTrans" cxnId="{85D589FD-0331-4078-AB07-C235E0F4844A}">
      <dgm:prSet/>
      <dgm:spPr/>
      <dgm:t>
        <a:bodyPr/>
        <a:lstStyle/>
        <a:p>
          <a:pPr algn="ctr"/>
          <a:endParaRPr lang="en-US"/>
        </a:p>
      </dgm:t>
    </dgm:pt>
    <dgm:pt modelId="{AD4E61E1-AE5A-44B3-A598-F1BB1129F4B7}" type="sibTrans" cxnId="{85D589FD-0331-4078-AB07-C235E0F4844A}">
      <dgm:prSet/>
      <dgm:spPr/>
      <dgm:t>
        <a:bodyPr/>
        <a:lstStyle/>
        <a:p>
          <a:pPr algn="ctr"/>
          <a:endParaRPr lang="en-US"/>
        </a:p>
      </dgm:t>
    </dgm:pt>
    <dgm:pt modelId="{C11DB4D2-D101-42F3-9495-8E3ED863110A}">
      <dgm:prSet phldrT="[Text]"/>
      <dgm:spPr>
        <a:xfrm>
          <a:off x="9666683"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Calibri"/>
              <a:ea typeface="+mn-ea"/>
              <a:cs typeface="+mn-cs"/>
            </a:rPr>
            <a:t>Selections Made</a:t>
          </a:r>
        </a:p>
      </dgm:t>
    </dgm:pt>
    <dgm:pt modelId="{83A7EB5A-2C01-4F06-ACBE-71DCCE8B0977}" type="parTrans" cxnId="{D49D6FD6-7155-43B8-9A4E-AA0CBABF1E80}">
      <dgm:prSet/>
      <dgm:spPr/>
      <dgm:t>
        <a:bodyPr/>
        <a:lstStyle/>
        <a:p>
          <a:pPr algn="ctr"/>
          <a:endParaRPr lang="en-US"/>
        </a:p>
      </dgm:t>
    </dgm:pt>
    <dgm:pt modelId="{66809459-F597-4F07-8C72-CF80A8EA2E08}" type="sibTrans" cxnId="{D49D6FD6-7155-43B8-9A4E-AA0CBABF1E80}">
      <dgm:prSet/>
      <dgm:spPr/>
      <dgm:t>
        <a:bodyPr/>
        <a:lstStyle/>
        <a:p>
          <a:pPr algn="ctr"/>
          <a:endParaRPr lang="en-US"/>
        </a:p>
      </dgm:t>
    </dgm:pt>
    <dgm:pt modelId="{9D67D8F0-1C52-4A2E-8DED-C496E90252CA}">
      <dgm:prSet phldrT="[Text]"/>
      <dgm:spPr>
        <a:xfrm>
          <a:off x="11291" y="1083191"/>
          <a:ext cx="1719384" cy="506250"/>
        </a:xfrm>
        <a:prstGeom prst="rect">
          <a:avLst/>
        </a:prstGeom>
        <a:noFill/>
        <a:ln>
          <a:noFill/>
        </a:ln>
        <a:effectLst/>
      </dgm:spPr>
      <dgm:t>
        <a:bodyPr anchor="ctr" anchorCtr="0"/>
        <a:lstStyle/>
        <a:p>
          <a:pPr algn="ctr">
            <a:buChar char="•"/>
          </a:pPr>
          <a:r>
            <a:rPr lang="en-US">
              <a:solidFill>
                <a:sysClr val="window" lastClr="FFFFFF"/>
              </a:solidFill>
              <a:latin typeface="Calibri"/>
              <a:ea typeface="+mn-ea"/>
              <a:cs typeface="+mn-cs"/>
            </a:rPr>
            <a:t> </a:t>
          </a:r>
          <a:r>
            <a:rPr lang="en-US">
              <a:solidFill>
                <a:sysClr val="windowText" lastClr="000000">
                  <a:hueOff val="0"/>
                  <a:satOff val="0"/>
                  <a:lumOff val="0"/>
                  <a:alphaOff val="0"/>
                </a:sysClr>
              </a:solidFill>
              <a:latin typeface="Calibri"/>
              <a:ea typeface="+mn-ea"/>
              <a:cs typeface="+mn-cs"/>
            </a:rPr>
            <a:t>March 8, 2023</a:t>
          </a:r>
        </a:p>
      </dgm:t>
    </dgm:pt>
    <dgm:pt modelId="{EC572BC6-689D-44A8-8029-91F386A60511}" type="parTrans" cxnId="{76FDC9AD-982A-4331-9E61-C41CEE0AED32}">
      <dgm:prSet/>
      <dgm:spPr/>
      <dgm:t>
        <a:bodyPr/>
        <a:lstStyle/>
        <a:p>
          <a:pPr algn="ctr"/>
          <a:endParaRPr lang="en-US"/>
        </a:p>
      </dgm:t>
    </dgm:pt>
    <dgm:pt modelId="{DDFA4E0E-2704-4C33-8453-8F92D82E013C}" type="sibTrans" cxnId="{76FDC9AD-982A-4331-9E61-C41CEE0AED32}">
      <dgm:prSet/>
      <dgm:spPr/>
      <dgm:t>
        <a:bodyPr/>
        <a:lstStyle/>
        <a:p>
          <a:pPr algn="ctr"/>
          <a:endParaRPr lang="en-US"/>
        </a:p>
      </dgm:t>
    </dgm:pt>
    <dgm:pt modelId="{877C9E7A-8F95-4A48-82C0-5917BA31314E}">
      <dgm:prSet phldrT="[Text]"/>
      <dgm:spPr>
        <a:xfrm>
          <a:off x="1933759" y="1231937"/>
          <a:ext cx="1719384" cy="506250"/>
        </a:xfrm>
        <a:prstGeom prst="rect">
          <a:avLst/>
        </a:prstGeom>
        <a:noFill/>
        <a:ln>
          <a:noFill/>
        </a:ln>
        <a:effectLst/>
      </dgm:spPr>
      <dgm:t>
        <a:bodyPr/>
        <a:lstStyle/>
        <a:p>
          <a:pPr algn="ctr">
            <a:buChar char="•"/>
          </a:pPr>
          <a:r>
            <a:rPr lang="en-US">
              <a:solidFill>
                <a:sysClr val="window" lastClr="FFFFFF"/>
              </a:solidFill>
              <a:latin typeface="Calibri"/>
              <a:ea typeface="+mn-ea"/>
              <a:cs typeface="+mn-cs"/>
            </a:rPr>
            <a:t> </a:t>
          </a:r>
          <a:r>
            <a:rPr lang="en-US">
              <a:solidFill>
                <a:sysClr val="windowText" lastClr="000000">
                  <a:hueOff val="0"/>
                  <a:satOff val="0"/>
                  <a:lumOff val="0"/>
                  <a:alphaOff val="0"/>
                </a:sysClr>
              </a:solidFill>
              <a:latin typeface="Calibri"/>
              <a:ea typeface="+mn-ea"/>
              <a:cs typeface="+mn-cs"/>
            </a:rPr>
            <a:t>April 3, 2023</a:t>
          </a:r>
        </a:p>
      </dgm:t>
    </dgm:pt>
    <dgm:pt modelId="{0EB8C11D-54D5-4470-83CA-A7ED01255EE4}" type="parTrans" cxnId="{39102B8D-8439-4DCB-8E67-1887652BF0CC}">
      <dgm:prSet/>
      <dgm:spPr/>
      <dgm:t>
        <a:bodyPr/>
        <a:lstStyle/>
        <a:p>
          <a:pPr algn="ctr"/>
          <a:endParaRPr lang="en-US"/>
        </a:p>
      </dgm:t>
    </dgm:pt>
    <dgm:pt modelId="{51A13910-B09B-405E-9FF8-D306D012BC9B}" type="sibTrans" cxnId="{39102B8D-8439-4DCB-8E67-1887652BF0CC}">
      <dgm:prSet/>
      <dgm:spPr/>
      <dgm:t>
        <a:bodyPr/>
        <a:lstStyle/>
        <a:p>
          <a:pPr algn="ctr"/>
          <a:endParaRPr lang="en-US"/>
        </a:p>
      </dgm:t>
    </dgm:pt>
    <dgm:pt modelId="{5E8FFDA6-B6D8-4EF1-BB0E-38E6984E0CDF}">
      <dgm:prSet phldrT="[Text]"/>
      <dgm:spPr>
        <a:xfrm>
          <a:off x="3866990" y="1231937"/>
          <a:ext cx="1719384" cy="506250"/>
        </a:xfrm>
        <a:prstGeom prst="rect">
          <a:avLst/>
        </a:prstGeom>
        <a:noFill/>
        <a:ln>
          <a:noFill/>
        </a:ln>
        <a:effectLst/>
      </dgm:spPr>
      <dgm:t>
        <a:bodyPr/>
        <a:lstStyle/>
        <a:p>
          <a:pPr algn="ctr">
            <a:buChar char="•"/>
          </a:pPr>
          <a:r>
            <a:rPr lang="en-US">
              <a:solidFill>
                <a:sysClr val="window" lastClr="FFFFFF"/>
              </a:solidFill>
              <a:latin typeface="Calibri"/>
              <a:ea typeface="+mn-ea"/>
              <a:cs typeface="+mn-cs"/>
            </a:rPr>
            <a:t> </a:t>
          </a:r>
          <a:r>
            <a:rPr lang="en-US">
              <a:solidFill>
                <a:sysClr val="windowText" lastClr="000000">
                  <a:hueOff val="0"/>
                  <a:satOff val="0"/>
                  <a:lumOff val="0"/>
                  <a:alphaOff val="0"/>
                </a:sysClr>
              </a:solidFill>
              <a:latin typeface="Calibri"/>
              <a:ea typeface="+mn-ea"/>
              <a:cs typeface="+mn-cs"/>
            </a:rPr>
            <a:t>July 25, 2023</a:t>
          </a:r>
        </a:p>
      </dgm:t>
    </dgm:pt>
    <dgm:pt modelId="{BB67254E-2D2D-4F79-9BBD-2FB128EDA1F2}" type="parTrans" cxnId="{1C6A1EFB-AE98-419C-819B-7CDD8F56DBAB}">
      <dgm:prSet/>
      <dgm:spPr/>
      <dgm:t>
        <a:bodyPr/>
        <a:lstStyle/>
        <a:p>
          <a:pPr algn="ctr"/>
          <a:endParaRPr lang="en-US"/>
        </a:p>
      </dgm:t>
    </dgm:pt>
    <dgm:pt modelId="{1D86F811-B539-49AC-9279-08126E8DD69F}" type="sibTrans" cxnId="{1C6A1EFB-AE98-419C-819B-7CDD8F56DBAB}">
      <dgm:prSet/>
      <dgm:spPr/>
      <dgm:t>
        <a:bodyPr/>
        <a:lstStyle/>
        <a:p>
          <a:pPr algn="ctr"/>
          <a:endParaRPr lang="en-US"/>
        </a:p>
      </dgm:t>
    </dgm:pt>
    <dgm:pt modelId="{55D40024-B5F8-42BE-9034-47EC38AF806F}">
      <dgm:prSet phldrT="[Text]"/>
      <dgm:spPr>
        <a:xfrm>
          <a:off x="5800221" y="1231937"/>
          <a:ext cx="1719384" cy="506250"/>
        </a:xfrm>
        <a:prstGeom prst="rect">
          <a:avLst/>
        </a:prstGeom>
        <a:noFill/>
        <a:ln>
          <a:noFill/>
        </a:ln>
        <a:effectLst/>
      </dgm:spPr>
      <dgm:t>
        <a:bodyPr/>
        <a:lstStyle/>
        <a:p>
          <a:pPr algn="ctr">
            <a:buNone/>
          </a:pPr>
          <a:r>
            <a:rPr lang="en-US">
              <a:solidFill>
                <a:sysClr val="window" lastClr="FFFFFF"/>
              </a:solidFill>
              <a:latin typeface="Calibri"/>
              <a:ea typeface="+mn-ea"/>
              <a:cs typeface="+mn-cs"/>
            </a:rPr>
            <a:t> </a:t>
          </a:r>
          <a:r>
            <a:rPr lang="en-US">
              <a:solidFill>
                <a:sysClr val="windowText" lastClr="000000"/>
              </a:solidFill>
              <a:latin typeface="Calibri"/>
              <a:ea typeface="+mn-ea"/>
              <a:cs typeface="+mn-cs"/>
            </a:rPr>
            <a:t>September 15,</a:t>
          </a:r>
          <a:r>
            <a:rPr lang="en-US">
              <a:solidFill>
                <a:sysClr val="windowText" lastClr="000000">
                  <a:hueOff val="0"/>
                  <a:satOff val="0"/>
                  <a:lumOff val="0"/>
                  <a:alphaOff val="0"/>
                </a:sysClr>
              </a:solidFill>
              <a:latin typeface="Calibri"/>
              <a:ea typeface="+mn-ea"/>
              <a:cs typeface="+mn-cs"/>
            </a:rPr>
            <a:t> 2023</a:t>
          </a:r>
        </a:p>
      </dgm:t>
    </dgm:pt>
    <dgm:pt modelId="{7A36C549-9784-4E3D-B303-5763DD948550}" type="parTrans" cxnId="{AB6E4315-9AE9-4C52-A329-7E4B3BE51C80}">
      <dgm:prSet/>
      <dgm:spPr/>
      <dgm:t>
        <a:bodyPr/>
        <a:lstStyle/>
        <a:p>
          <a:pPr algn="ctr"/>
          <a:endParaRPr lang="en-US"/>
        </a:p>
      </dgm:t>
    </dgm:pt>
    <dgm:pt modelId="{29CFDEA6-EA84-43E5-925B-34945F3661F3}" type="sibTrans" cxnId="{AB6E4315-9AE9-4C52-A329-7E4B3BE51C80}">
      <dgm:prSet/>
      <dgm:spPr/>
      <dgm:t>
        <a:bodyPr/>
        <a:lstStyle/>
        <a:p>
          <a:pPr algn="ctr"/>
          <a:endParaRPr lang="en-US"/>
        </a:p>
      </dgm:t>
    </dgm:pt>
    <dgm:pt modelId="{C42232F7-8E08-4DF9-9041-B36A7410527D}">
      <dgm:prSet phldrT="[Text]"/>
      <dgm:spPr>
        <a:xfrm>
          <a:off x="7733452" y="1231937"/>
          <a:ext cx="1719384" cy="506250"/>
        </a:xfrm>
        <a:prstGeom prst="rect">
          <a:avLst/>
        </a:prstGeom>
        <a:noFill/>
        <a:ln>
          <a:noFill/>
        </a:ln>
        <a:effectLst/>
      </dgm:spPr>
      <dgm:t>
        <a:bodyPr/>
        <a:lstStyle/>
        <a:p>
          <a:pPr algn="ctr">
            <a:buNone/>
          </a:pPr>
          <a:r>
            <a:rPr lang="en-US">
              <a:solidFill>
                <a:sysClr val="windowText" lastClr="000000"/>
              </a:solidFill>
              <a:latin typeface="Calibri"/>
              <a:ea typeface="+mn-ea"/>
              <a:cs typeface="+mn-cs"/>
            </a:rPr>
            <a:t>December 4, 2023</a:t>
          </a:r>
        </a:p>
      </dgm:t>
    </dgm:pt>
    <dgm:pt modelId="{382F035E-0D38-490D-A7AB-AC8210CF36F1}" type="parTrans" cxnId="{DBC003FC-D9C4-4E26-B4CE-0AA27F85719B}">
      <dgm:prSet/>
      <dgm:spPr/>
      <dgm:t>
        <a:bodyPr/>
        <a:lstStyle/>
        <a:p>
          <a:pPr algn="ctr"/>
          <a:endParaRPr lang="en-US"/>
        </a:p>
      </dgm:t>
    </dgm:pt>
    <dgm:pt modelId="{D4914D7A-E816-4200-BEFC-C3875700A52E}" type="sibTrans" cxnId="{DBC003FC-D9C4-4E26-B4CE-0AA27F85719B}">
      <dgm:prSet/>
      <dgm:spPr/>
      <dgm:t>
        <a:bodyPr/>
        <a:lstStyle/>
        <a:p>
          <a:pPr algn="ctr"/>
          <a:endParaRPr lang="en-US"/>
        </a:p>
      </dgm:t>
    </dgm:pt>
    <dgm:pt modelId="{B1C219D5-DF1C-4A80-B14F-0C57758D03BF}">
      <dgm:prSet phldrT="[Text]"/>
      <dgm:spPr>
        <a:xfrm>
          <a:off x="9666683" y="1231937"/>
          <a:ext cx="1719384" cy="506250"/>
        </a:xfrm>
        <a:prstGeom prst="rect">
          <a:avLst/>
        </a:prstGeom>
        <a:noFill/>
        <a:ln>
          <a:noFill/>
        </a:ln>
        <a:effectLst/>
      </dgm:spPr>
      <dgm:t>
        <a:bodyPr/>
        <a:lstStyle/>
        <a:p>
          <a:pPr algn="ctr">
            <a:buChar char="•"/>
          </a:pPr>
          <a:r>
            <a:rPr lang="en-US">
              <a:solidFill>
                <a:sysClr val="window" lastClr="FFFFFF"/>
              </a:solidFill>
              <a:latin typeface="Calibri"/>
              <a:ea typeface="+mn-ea"/>
              <a:cs typeface="+mn-cs"/>
            </a:rPr>
            <a:t> </a:t>
          </a:r>
          <a:r>
            <a:rPr lang="en-US">
              <a:solidFill>
                <a:sysClr val="windowText" lastClr="000000">
                  <a:hueOff val="0"/>
                  <a:satOff val="0"/>
                  <a:lumOff val="0"/>
                  <a:alphaOff val="0"/>
                </a:sysClr>
              </a:solidFill>
              <a:latin typeface="Calibri"/>
              <a:ea typeface="+mn-ea"/>
              <a:cs typeface="+mn-cs"/>
            </a:rPr>
            <a:t>Q1 2024</a:t>
          </a:r>
        </a:p>
      </dgm:t>
    </dgm:pt>
    <dgm:pt modelId="{550485D0-A709-4857-8F53-08C3968E6E3D}" type="parTrans" cxnId="{5B5A7FAB-A25E-4CCB-82F2-6193A944777C}">
      <dgm:prSet/>
      <dgm:spPr/>
      <dgm:t>
        <a:bodyPr/>
        <a:lstStyle/>
        <a:p>
          <a:pPr algn="ctr"/>
          <a:endParaRPr lang="en-US"/>
        </a:p>
      </dgm:t>
    </dgm:pt>
    <dgm:pt modelId="{7FD699D2-FA9F-43D4-9FB9-2F8D9D0B6967}" type="sibTrans" cxnId="{5B5A7FAB-A25E-4CCB-82F2-6193A944777C}">
      <dgm:prSet/>
      <dgm:spPr/>
      <dgm:t>
        <a:bodyPr/>
        <a:lstStyle/>
        <a:p>
          <a:pPr algn="ctr"/>
          <a:endParaRPr lang="en-US"/>
        </a:p>
      </dgm:t>
    </dgm:pt>
    <dgm:pt modelId="{6BCE363A-26E1-4E15-B1C8-9082C950217C}" type="pres">
      <dgm:prSet presAssocID="{4465DA9E-620C-427E-9A13-4A06B6EC47F5}" presName="Name0" presStyleCnt="0">
        <dgm:presLayoutVars>
          <dgm:dir/>
          <dgm:animLvl val="lvl"/>
          <dgm:resizeHandles val="exact"/>
        </dgm:presLayoutVars>
      </dgm:prSet>
      <dgm:spPr/>
    </dgm:pt>
    <dgm:pt modelId="{C462516B-928F-4DF4-A79A-7D599F3E26A1}" type="pres">
      <dgm:prSet presAssocID="{8821C16B-B215-4B44-8F6A-3A73E2BAD39A}" presName="composite" presStyleCnt="0"/>
      <dgm:spPr/>
    </dgm:pt>
    <dgm:pt modelId="{947AAD0E-006D-4385-8203-A70480005D15}" type="pres">
      <dgm:prSet presAssocID="{8821C16B-B215-4B44-8F6A-3A73E2BAD39A}" presName="parTx" presStyleLbl="node1" presStyleIdx="0" presStyleCnt="6">
        <dgm:presLayoutVars>
          <dgm:chMax val="0"/>
          <dgm:chPref val="0"/>
          <dgm:bulletEnabled val="1"/>
        </dgm:presLayoutVars>
      </dgm:prSet>
      <dgm:spPr/>
    </dgm:pt>
    <dgm:pt modelId="{BC6BC1E9-E5BE-4421-B873-BFF9FF08EB7A}" type="pres">
      <dgm:prSet presAssocID="{8821C16B-B215-4B44-8F6A-3A73E2BAD39A}" presName="desTx" presStyleLbl="revTx" presStyleIdx="0" presStyleCnt="6" custLinFactNeighborX="626" custLinFactNeighborY="-29382">
        <dgm:presLayoutVars>
          <dgm:bulletEnabled val="1"/>
        </dgm:presLayoutVars>
      </dgm:prSet>
      <dgm:spPr/>
    </dgm:pt>
    <dgm:pt modelId="{268A9497-A856-4700-B67F-7E1267941CE8}" type="pres">
      <dgm:prSet presAssocID="{49AB4DB7-7633-4225-A632-4D0366311ACF}" presName="space" presStyleCnt="0"/>
      <dgm:spPr/>
    </dgm:pt>
    <dgm:pt modelId="{57B2F4AD-4894-49BC-99E4-E2059A118E0D}" type="pres">
      <dgm:prSet presAssocID="{DF9A9886-21E8-4F5B-8F6D-E4C4797E30DD}" presName="composite" presStyleCnt="0"/>
      <dgm:spPr/>
    </dgm:pt>
    <dgm:pt modelId="{0CBA2CFB-CD5D-4DE8-B675-B4192A8046B8}" type="pres">
      <dgm:prSet presAssocID="{DF9A9886-21E8-4F5B-8F6D-E4C4797E30DD}" presName="parTx" presStyleLbl="node1" presStyleIdx="1" presStyleCnt="6">
        <dgm:presLayoutVars>
          <dgm:chMax val="0"/>
          <dgm:chPref val="0"/>
          <dgm:bulletEnabled val="1"/>
        </dgm:presLayoutVars>
      </dgm:prSet>
      <dgm:spPr/>
    </dgm:pt>
    <dgm:pt modelId="{B5AA3AB0-3286-445C-9952-C389A5BAAF5A}" type="pres">
      <dgm:prSet presAssocID="{DF9A9886-21E8-4F5B-8F6D-E4C4797E30DD}" presName="desTx" presStyleLbl="revTx" presStyleIdx="1" presStyleCnt="6">
        <dgm:presLayoutVars>
          <dgm:bulletEnabled val="1"/>
        </dgm:presLayoutVars>
      </dgm:prSet>
      <dgm:spPr/>
    </dgm:pt>
    <dgm:pt modelId="{B76871E5-A688-4336-B1A7-D629132882F4}" type="pres">
      <dgm:prSet presAssocID="{D1FB7189-C007-4E31-856B-9F2211DE8C09}" presName="space" presStyleCnt="0"/>
      <dgm:spPr/>
    </dgm:pt>
    <dgm:pt modelId="{9581F62C-2A76-4E08-AA27-C4166039C82C}" type="pres">
      <dgm:prSet presAssocID="{D9C2F57D-43F5-4576-849E-64294FF1DE6C}" presName="composite" presStyleCnt="0"/>
      <dgm:spPr/>
    </dgm:pt>
    <dgm:pt modelId="{67C75797-2CEC-4924-A163-A9CCFBD43D95}" type="pres">
      <dgm:prSet presAssocID="{D9C2F57D-43F5-4576-849E-64294FF1DE6C}" presName="parTx" presStyleLbl="node1" presStyleIdx="2" presStyleCnt="6">
        <dgm:presLayoutVars>
          <dgm:chMax val="0"/>
          <dgm:chPref val="0"/>
          <dgm:bulletEnabled val="1"/>
        </dgm:presLayoutVars>
      </dgm:prSet>
      <dgm:spPr/>
    </dgm:pt>
    <dgm:pt modelId="{52A71DF2-D3B1-4C7D-8E36-407F437ED95B}" type="pres">
      <dgm:prSet presAssocID="{D9C2F57D-43F5-4576-849E-64294FF1DE6C}" presName="desTx" presStyleLbl="revTx" presStyleIdx="2" presStyleCnt="6">
        <dgm:presLayoutVars>
          <dgm:bulletEnabled val="1"/>
        </dgm:presLayoutVars>
      </dgm:prSet>
      <dgm:spPr/>
    </dgm:pt>
    <dgm:pt modelId="{DB75EEA5-D50A-4F61-97C4-97D0FA614E03}" type="pres">
      <dgm:prSet presAssocID="{F4FC4049-0CB5-4A84-AB4A-EFDB0523640C}" presName="space" presStyleCnt="0"/>
      <dgm:spPr/>
    </dgm:pt>
    <dgm:pt modelId="{F1057697-CF45-4CDE-9550-4B4AFBCC4BA9}" type="pres">
      <dgm:prSet presAssocID="{A2EFF5AF-7C18-46DC-9887-26A283847C92}" presName="composite" presStyleCnt="0"/>
      <dgm:spPr/>
    </dgm:pt>
    <dgm:pt modelId="{596E797A-6178-4B90-BF28-C3BD9F0934C7}" type="pres">
      <dgm:prSet presAssocID="{A2EFF5AF-7C18-46DC-9887-26A283847C92}" presName="parTx" presStyleLbl="node1" presStyleIdx="3" presStyleCnt="6">
        <dgm:presLayoutVars>
          <dgm:chMax val="0"/>
          <dgm:chPref val="0"/>
          <dgm:bulletEnabled val="1"/>
        </dgm:presLayoutVars>
      </dgm:prSet>
      <dgm:spPr/>
    </dgm:pt>
    <dgm:pt modelId="{8C2536AD-EB3B-41F1-93EB-5F77813534EB}" type="pres">
      <dgm:prSet presAssocID="{A2EFF5AF-7C18-46DC-9887-26A283847C92}" presName="desTx" presStyleLbl="revTx" presStyleIdx="3" presStyleCnt="6">
        <dgm:presLayoutVars>
          <dgm:bulletEnabled val="1"/>
        </dgm:presLayoutVars>
      </dgm:prSet>
      <dgm:spPr/>
    </dgm:pt>
    <dgm:pt modelId="{AF42DCEB-7F8F-4DC3-86F4-EF9658D5883F}" type="pres">
      <dgm:prSet presAssocID="{C9F8CA18-C995-40BB-A73A-40E477C2495A}" presName="space" presStyleCnt="0"/>
      <dgm:spPr/>
    </dgm:pt>
    <dgm:pt modelId="{F395DD3B-6017-42B3-A305-39A9AE933946}" type="pres">
      <dgm:prSet presAssocID="{617D1D68-F31E-4C0C-AEAC-5977DBBAC313}" presName="composite" presStyleCnt="0"/>
      <dgm:spPr/>
    </dgm:pt>
    <dgm:pt modelId="{7A1766E1-C04C-467F-A328-EDFFE7A3EB75}" type="pres">
      <dgm:prSet presAssocID="{617D1D68-F31E-4C0C-AEAC-5977DBBAC313}" presName="parTx" presStyleLbl="node1" presStyleIdx="4" presStyleCnt="6">
        <dgm:presLayoutVars>
          <dgm:chMax val="0"/>
          <dgm:chPref val="0"/>
          <dgm:bulletEnabled val="1"/>
        </dgm:presLayoutVars>
      </dgm:prSet>
      <dgm:spPr/>
    </dgm:pt>
    <dgm:pt modelId="{64AD37DC-240B-4955-8285-9450F772CF37}" type="pres">
      <dgm:prSet presAssocID="{617D1D68-F31E-4C0C-AEAC-5977DBBAC313}" presName="desTx" presStyleLbl="revTx" presStyleIdx="4" presStyleCnt="6">
        <dgm:presLayoutVars>
          <dgm:bulletEnabled val="1"/>
        </dgm:presLayoutVars>
      </dgm:prSet>
      <dgm:spPr/>
    </dgm:pt>
    <dgm:pt modelId="{F8658B18-B575-471C-84EE-1C1968AB11D0}" type="pres">
      <dgm:prSet presAssocID="{AD4E61E1-AE5A-44B3-A598-F1BB1129F4B7}" presName="space" presStyleCnt="0"/>
      <dgm:spPr/>
    </dgm:pt>
    <dgm:pt modelId="{DA4E869E-D24F-404F-9586-118601BCD54B}" type="pres">
      <dgm:prSet presAssocID="{C11DB4D2-D101-42F3-9495-8E3ED863110A}" presName="composite" presStyleCnt="0"/>
      <dgm:spPr/>
    </dgm:pt>
    <dgm:pt modelId="{09300A69-E3E7-435F-B9C1-4D2684CB08C5}" type="pres">
      <dgm:prSet presAssocID="{C11DB4D2-D101-42F3-9495-8E3ED863110A}" presName="parTx" presStyleLbl="node1" presStyleIdx="5" presStyleCnt="6">
        <dgm:presLayoutVars>
          <dgm:chMax val="0"/>
          <dgm:chPref val="0"/>
          <dgm:bulletEnabled val="1"/>
        </dgm:presLayoutVars>
      </dgm:prSet>
      <dgm:spPr/>
    </dgm:pt>
    <dgm:pt modelId="{8E19C8AB-DF94-4EB8-B5FB-B860036D6348}" type="pres">
      <dgm:prSet presAssocID="{C11DB4D2-D101-42F3-9495-8E3ED863110A}" presName="desTx" presStyleLbl="revTx" presStyleIdx="5" presStyleCnt="6">
        <dgm:presLayoutVars>
          <dgm:bulletEnabled val="1"/>
        </dgm:presLayoutVars>
      </dgm:prSet>
      <dgm:spPr/>
    </dgm:pt>
  </dgm:ptLst>
  <dgm:cxnLst>
    <dgm:cxn modelId="{C3CE1E01-DF03-491A-AE3D-E6B209FB10A4}" type="presOf" srcId="{5E8FFDA6-B6D8-4EF1-BB0E-38E6984E0CDF}" destId="{52A71DF2-D3B1-4C7D-8E36-407F437ED95B}" srcOrd="0" destOrd="0" presId="urn:microsoft.com/office/officeart/2005/8/layout/chevron1"/>
    <dgm:cxn modelId="{AB6E4315-9AE9-4C52-A329-7E4B3BE51C80}" srcId="{A2EFF5AF-7C18-46DC-9887-26A283847C92}" destId="{55D40024-B5F8-42BE-9034-47EC38AF806F}" srcOrd="0" destOrd="0" parTransId="{7A36C549-9784-4E3D-B303-5763DD948550}" sibTransId="{29CFDEA6-EA84-43E5-925B-34945F3661F3}"/>
    <dgm:cxn modelId="{3598A61D-59F2-415F-A6C8-D7D18FFC6D20}" type="presOf" srcId="{877C9E7A-8F95-4A48-82C0-5917BA31314E}" destId="{B5AA3AB0-3286-445C-9952-C389A5BAAF5A}" srcOrd="0" destOrd="0" presId="urn:microsoft.com/office/officeart/2005/8/layout/chevron1"/>
    <dgm:cxn modelId="{931AC32E-98DD-43D2-8DC1-79F934F440E1}" type="presOf" srcId="{A2EFF5AF-7C18-46DC-9887-26A283847C92}" destId="{596E797A-6178-4B90-BF28-C3BD9F0934C7}" srcOrd="0" destOrd="0" presId="urn:microsoft.com/office/officeart/2005/8/layout/chevron1"/>
    <dgm:cxn modelId="{86507F30-EB02-4972-877C-4797DA3B8EFF}" type="presOf" srcId="{55D40024-B5F8-42BE-9034-47EC38AF806F}" destId="{8C2536AD-EB3B-41F1-93EB-5F77813534EB}" srcOrd="0" destOrd="0" presId="urn:microsoft.com/office/officeart/2005/8/layout/chevron1"/>
    <dgm:cxn modelId="{6AD31C3A-07A1-49ED-88DA-383909DD6057}" type="presOf" srcId="{9D67D8F0-1C52-4A2E-8DED-C496E90252CA}" destId="{BC6BC1E9-E5BE-4421-B873-BFF9FF08EB7A}" srcOrd="0" destOrd="0" presId="urn:microsoft.com/office/officeart/2005/8/layout/chevron1"/>
    <dgm:cxn modelId="{7A59C13C-B422-4D25-96F6-0D7A92B3AB26}" type="presOf" srcId="{D9C2F57D-43F5-4576-849E-64294FF1DE6C}" destId="{67C75797-2CEC-4924-A163-A9CCFBD43D95}" srcOrd="0" destOrd="0" presId="urn:microsoft.com/office/officeart/2005/8/layout/chevron1"/>
    <dgm:cxn modelId="{9DA3373E-8613-4EB4-98FD-C18BD6D808DA}" type="presOf" srcId="{8821C16B-B215-4B44-8F6A-3A73E2BAD39A}" destId="{947AAD0E-006D-4385-8203-A70480005D15}" srcOrd="0" destOrd="0" presId="urn:microsoft.com/office/officeart/2005/8/layout/chevron1"/>
    <dgm:cxn modelId="{CC8FE566-C9C4-43CC-9D6D-3B27BF5292B7}" srcId="{4465DA9E-620C-427E-9A13-4A06B6EC47F5}" destId="{DF9A9886-21E8-4F5B-8F6D-E4C4797E30DD}" srcOrd="1" destOrd="0" parTransId="{7114BECB-9044-46E0-BFA6-72E3EF71F3C5}" sibTransId="{D1FB7189-C007-4E31-856B-9F2211DE8C09}"/>
    <dgm:cxn modelId="{51F56769-31F9-4E20-9BC4-10908F3D949F}" srcId="{4465DA9E-620C-427E-9A13-4A06B6EC47F5}" destId="{8821C16B-B215-4B44-8F6A-3A73E2BAD39A}" srcOrd="0" destOrd="0" parTransId="{992EBD5A-9C29-4E75-BAD6-222F20A4A567}" sibTransId="{49AB4DB7-7633-4225-A632-4D0366311ACF}"/>
    <dgm:cxn modelId="{00AF295A-55F0-49B0-ABA6-B068F48D2DD8}" type="presOf" srcId="{B1C219D5-DF1C-4A80-B14F-0C57758D03BF}" destId="{8E19C8AB-DF94-4EB8-B5FB-B860036D6348}" srcOrd="0" destOrd="0" presId="urn:microsoft.com/office/officeart/2005/8/layout/chevron1"/>
    <dgm:cxn modelId="{EB88447F-66C3-4512-B341-B5765DC24534}" type="presOf" srcId="{C11DB4D2-D101-42F3-9495-8E3ED863110A}" destId="{09300A69-E3E7-435F-B9C1-4D2684CB08C5}" srcOrd="0" destOrd="0" presId="urn:microsoft.com/office/officeart/2005/8/layout/chevron1"/>
    <dgm:cxn modelId="{84CCD385-E124-48E2-89A3-D93244109612}" type="presOf" srcId="{C42232F7-8E08-4DF9-9041-B36A7410527D}" destId="{64AD37DC-240B-4955-8285-9450F772CF37}" srcOrd="0" destOrd="0" presId="urn:microsoft.com/office/officeart/2005/8/layout/chevron1"/>
    <dgm:cxn modelId="{39102B8D-8439-4DCB-8E67-1887652BF0CC}" srcId="{DF9A9886-21E8-4F5B-8F6D-E4C4797E30DD}" destId="{877C9E7A-8F95-4A48-82C0-5917BA31314E}" srcOrd="0" destOrd="0" parTransId="{0EB8C11D-54D5-4470-83CA-A7ED01255EE4}" sibTransId="{51A13910-B09B-405E-9FF8-D306D012BC9B}"/>
    <dgm:cxn modelId="{5B5A7FAB-A25E-4CCB-82F2-6193A944777C}" srcId="{C11DB4D2-D101-42F3-9495-8E3ED863110A}" destId="{B1C219D5-DF1C-4A80-B14F-0C57758D03BF}" srcOrd="0" destOrd="0" parTransId="{550485D0-A709-4857-8F53-08C3968E6E3D}" sibTransId="{7FD699D2-FA9F-43D4-9FB9-2F8D9D0B6967}"/>
    <dgm:cxn modelId="{76FDC9AD-982A-4331-9E61-C41CEE0AED32}" srcId="{8821C16B-B215-4B44-8F6A-3A73E2BAD39A}" destId="{9D67D8F0-1C52-4A2E-8DED-C496E90252CA}" srcOrd="0" destOrd="0" parTransId="{EC572BC6-689D-44A8-8029-91F386A60511}" sibTransId="{DDFA4E0E-2704-4C33-8453-8F92D82E013C}"/>
    <dgm:cxn modelId="{38AEA7B3-BB2B-4126-9C57-12F9934DE439}" srcId="{4465DA9E-620C-427E-9A13-4A06B6EC47F5}" destId="{D9C2F57D-43F5-4576-849E-64294FF1DE6C}" srcOrd="2" destOrd="0" parTransId="{F6711AC2-8291-4C05-BA66-F2474D49FCDA}" sibTransId="{F4FC4049-0CB5-4A84-AB4A-EFDB0523640C}"/>
    <dgm:cxn modelId="{424754BA-C812-433F-8203-D5C95A6371AF}" type="presOf" srcId="{DF9A9886-21E8-4F5B-8F6D-E4C4797E30DD}" destId="{0CBA2CFB-CD5D-4DE8-B675-B4192A8046B8}" srcOrd="0" destOrd="0" presId="urn:microsoft.com/office/officeart/2005/8/layout/chevron1"/>
    <dgm:cxn modelId="{66362FD3-A202-4B81-A313-7CAD159F1050}" type="presOf" srcId="{4465DA9E-620C-427E-9A13-4A06B6EC47F5}" destId="{6BCE363A-26E1-4E15-B1C8-9082C950217C}" srcOrd="0" destOrd="0" presId="urn:microsoft.com/office/officeart/2005/8/layout/chevron1"/>
    <dgm:cxn modelId="{D49D6FD6-7155-43B8-9A4E-AA0CBABF1E80}" srcId="{4465DA9E-620C-427E-9A13-4A06B6EC47F5}" destId="{C11DB4D2-D101-42F3-9495-8E3ED863110A}" srcOrd="5" destOrd="0" parTransId="{83A7EB5A-2C01-4F06-ACBE-71DCCE8B0977}" sibTransId="{66809459-F597-4F07-8C72-CF80A8EA2E08}"/>
    <dgm:cxn modelId="{F4F684E3-FBD2-4C67-A433-535979148E5C}" type="presOf" srcId="{617D1D68-F31E-4C0C-AEAC-5977DBBAC313}" destId="{7A1766E1-C04C-467F-A328-EDFFE7A3EB75}" srcOrd="0" destOrd="0" presId="urn:microsoft.com/office/officeart/2005/8/layout/chevron1"/>
    <dgm:cxn modelId="{1EEC70EE-4CD8-49A6-885E-47B9476269A7}" srcId="{4465DA9E-620C-427E-9A13-4A06B6EC47F5}" destId="{A2EFF5AF-7C18-46DC-9887-26A283847C92}" srcOrd="3" destOrd="0" parTransId="{CAFCDEF7-00C8-425E-8A7F-8A9E7FC220FE}" sibTransId="{C9F8CA18-C995-40BB-A73A-40E477C2495A}"/>
    <dgm:cxn modelId="{1C6A1EFB-AE98-419C-819B-7CDD8F56DBAB}" srcId="{D9C2F57D-43F5-4576-849E-64294FF1DE6C}" destId="{5E8FFDA6-B6D8-4EF1-BB0E-38E6984E0CDF}" srcOrd="0" destOrd="0" parTransId="{BB67254E-2D2D-4F79-9BBD-2FB128EDA1F2}" sibTransId="{1D86F811-B539-49AC-9279-08126E8DD69F}"/>
    <dgm:cxn modelId="{DBC003FC-D9C4-4E26-B4CE-0AA27F85719B}" srcId="{617D1D68-F31E-4C0C-AEAC-5977DBBAC313}" destId="{C42232F7-8E08-4DF9-9041-B36A7410527D}" srcOrd="0" destOrd="0" parTransId="{382F035E-0D38-490D-A7AB-AC8210CF36F1}" sibTransId="{D4914D7A-E816-4200-BEFC-C3875700A52E}"/>
    <dgm:cxn modelId="{85D589FD-0331-4078-AB07-C235E0F4844A}" srcId="{4465DA9E-620C-427E-9A13-4A06B6EC47F5}" destId="{617D1D68-F31E-4C0C-AEAC-5977DBBAC313}" srcOrd="4" destOrd="0" parTransId="{D260F03B-137F-4373-9E4A-6EC1A9808947}" sibTransId="{AD4E61E1-AE5A-44B3-A598-F1BB1129F4B7}"/>
    <dgm:cxn modelId="{DD13F93A-75C2-47C1-9578-FF2EC483DABC}" type="presParOf" srcId="{6BCE363A-26E1-4E15-B1C8-9082C950217C}" destId="{C462516B-928F-4DF4-A79A-7D599F3E26A1}" srcOrd="0" destOrd="0" presId="urn:microsoft.com/office/officeart/2005/8/layout/chevron1"/>
    <dgm:cxn modelId="{8FE98CC8-E8B2-4154-9E34-2CD6286A73A0}" type="presParOf" srcId="{C462516B-928F-4DF4-A79A-7D599F3E26A1}" destId="{947AAD0E-006D-4385-8203-A70480005D15}" srcOrd="0" destOrd="0" presId="urn:microsoft.com/office/officeart/2005/8/layout/chevron1"/>
    <dgm:cxn modelId="{800BD673-81EE-43F5-9CCF-3BD4AAE8DDD3}" type="presParOf" srcId="{C462516B-928F-4DF4-A79A-7D599F3E26A1}" destId="{BC6BC1E9-E5BE-4421-B873-BFF9FF08EB7A}" srcOrd="1" destOrd="0" presId="urn:microsoft.com/office/officeart/2005/8/layout/chevron1"/>
    <dgm:cxn modelId="{A0735FB0-FFBC-4EEA-8629-EA044BEAD4A9}" type="presParOf" srcId="{6BCE363A-26E1-4E15-B1C8-9082C950217C}" destId="{268A9497-A856-4700-B67F-7E1267941CE8}" srcOrd="1" destOrd="0" presId="urn:microsoft.com/office/officeart/2005/8/layout/chevron1"/>
    <dgm:cxn modelId="{E98A50E3-8077-4513-BCC6-29CCDBE8A8B3}" type="presParOf" srcId="{6BCE363A-26E1-4E15-B1C8-9082C950217C}" destId="{57B2F4AD-4894-49BC-99E4-E2059A118E0D}" srcOrd="2" destOrd="0" presId="urn:microsoft.com/office/officeart/2005/8/layout/chevron1"/>
    <dgm:cxn modelId="{A0668810-DDD0-418D-B52F-C1282C3EDF20}" type="presParOf" srcId="{57B2F4AD-4894-49BC-99E4-E2059A118E0D}" destId="{0CBA2CFB-CD5D-4DE8-B675-B4192A8046B8}" srcOrd="0" destOrd="0" presId="urn:microsoft.com/office/officeart/2005/8/layout/chevron1"/>
    <dgm:cxn modelId="{8292AB09-BD69-4061-AD00-4F9189055A5D}" type="presParOf" srcId="{57B2F4AD-4894-49BC-99E4-E2059A118E0D}" destId="{B5AA3AB0-3286-445C-9952-C389A5BAAF5A}" srcOrd="1" destOrd="0" presId="urn:microsoft.com/office/officeart/2005/8/layout/chevron1"/>
    <dgm:cxn modelId="{114080D6-8893-4296-8B89-01C71446E3F1}" type="presParOf" srcId="{6BCE363A-26E1-4E15-B1C8-9082C950217C}" destId="{B76871E5-A688-4336-B1A7-D629132882F4}" srcOrd="3" destOrd="0" presId="urn:microsoft.com/office/officeart/2005/8/layout/chevron1"/>
    <dgm:cxn modelId="{7348A25C-9733-4F2E-A1BC-8718D29A6223}" type="presParOf" srcId="{6BCE363A-26E1-4E15-B1C8-9082C950217C}" destId="{9581F62C-2A76-4E08-AA27-C4166039C82C}" srcOrd="4" destOrd="0" presId="urn:microsoft.com/office/officeart/2005/8/layout/chevron1"/>
    <dgm:cxn modelId="{0888E5CE-DCB7-4FEE-8A57-701C147957F5}" type="presParOf" srcId="{9581F62C-2A76-4E08-AA27-C4166039C82C}" destId="{67C75797-2CEC-4924-A163-A9CCFBD43D95}" srcOrd="0" destOrd="0" presId="urn:microsoft.com/office/officeart/2005/8/layout/chevron1"/>
    <dgm:cxn modelId="{F9B05131-F679-47EC-8C9D-E69714F16196}" type="presParOf" srcId="{9581F62C-2A76-4E08-AA27-C4166039C82C}" destId="{52A71DF2-D3B1-4C7D-8E36-407F437ED95B}" srcOrd="1" destOrd="0" presId="urn:microsoft.com/office/officeart/2005/8/layout/chevron1"/>
    <dgm:cxn modelId="{E81116F2-8842-4B79-99C6-EF96A99E49EF}" type="presParOf" srcId="{6BCE363A-26E1-4E15-B1C8-9082C950217C}" destId="{DB75EEA5-D50A-4F61-97C4-97D0FA614E03}" srcOrd="5" destOrd="0" presId="urn:microsoft.com/office/officeart/2005/8/layout/chevron1"/>
    <dgm:cxn modelId="{61D1CDE6-AF82-4CCE-83E6-F1FB2498DD1C}" type="presParOf" srcId="{6BCE363A-26E1-4E15-B1C8-9082C950217C}" destId="{F1057697-CF45-4CDE-9550-4B4AFBCC4BA9}" srcOrd="6" destOrd="0" presId="urn:microsoft.com/office/officeart/2005/8/layout/chevron1"/>
    <dgm:cxn modelId="{B34B6BF6-B44A-492C-8E12-1199652362EE}" type="presParOf" srcId="{F1057697-CF45-4CDE-9550-4B4AFBCC4BA9}" destId="{596E797A-6178-4B90-BF28-C3BD9F0934C7}" srcOrd="0" destOrd="0" presId="urn:microsoft.com/office/officeart/2005/8/layout/chevron1"/>
    <dgm:cxn modelId="{5858B1AC-A286-43C9-8D0D-F7B75C9858A2}" type="presParOf" srcId="{F1057697-CF45-4CDE-9550-4B4AFBCC4BA9}" destId="{8C2536AD-EB3B-41F1-93EB-5F77813534EB}" srcOrd="1" destOrd="0" presId="urn:microsoft.com/office/officeart/2005/8/layout/chevron1"/>
    <dgm:cxn modelId="{2C80A085-1B96-4A01-BD4F-5579A8E728FC}" type="presParOf" srcId="{6BCE363A-26E1-4E15-B1C8-9082C950217C}" destId="{AF42DCEB-7F8F-4DC3-86F4-EF9658D5883F}" srcOrd="7" destOrd="0" presId="urn:microsoft.com/office/officeart/2005/8/layout/chevron1"/>
    <dgm:cxn modelId="{DEEFB3D9-9F69-4B1A-B209-F955FDDF5CCC}" type="presParOf" srcId="{6BCE363A-26E1-4E15-B1C8-9082C950217C}" destId="{F395DD3B-6017-42B3-A305-39A9AE933946}" srcOrd="8" destOrd="0" presId="urn:microsoft.com/office/officeart/2005/8/layout/chevron1"/>
    <dgm:cxn modelId="{3580491B-FD53-478E-9621-AB626D471814}" type="presParOf" srcId="{F395DD3B-6017-42B3-A305-39A9AE933946}" destId="{7A1766E1-C04C-467F-A328-EDFFE7A3EB75}" srcOrd="0" destOrd="0" presId="urn:microsoft.com/office/officeart/2005/8/layout/chevron1"/>
    <dgm:cxn modelId="{0DFA0BD2-B150-4CE9-A8DB-CDB37AB8CA7A}" type="presParOf" srcId="{F395DD3B-6017-42B3-A305-39A9AE933946}" destId="{64AD37DC-240B-4955-8285-9450F772CF37}" srcOrd="1" destOrd="0" presId="urn:microsoft.com/office/officeart/2005/8/layout/chevron1"/>
    <dgm:cxn modelId="{BBA974AA-F36B-471C-A60B-7057D1A7A244}" type="presParOf" srcId="{6BCE363A-26E1-4E15-B1C8-9082C950217C}" destId="{F8658B18-B575-471C-84EE-1C1968AB11D0}" srcOrd="9" destOrd="0" presId="urn:microsoft.com/office/officeart/2005/8/layout/chevron1"/>
    <dgm:cxn modelId="{07A44EE9-42A8-4940-B4E5-B40E22A91C05}" type="presParOf" srcId="{6BCE363A-26E1-4E15-B1C8-9082C950217C}" destId="{DA4E869E-D24F-404F-9586-118601BCD54B}" srcOrd="10" destOrd="0" presId="urn:microsoft.com/office/officeart/2005/8/layout/chevron1"/>
    <dgm:cxn modelId="{E478F504-BA84-44DF-9A38-AFFBB99018F9}" type="presParOf" srcId="{DA4E869E-D24F-404F-9586-118601BCD54B}" destId="{09300A69-E3E7-435F-B9C1-4D2684CB08C5}" srcOrd="0" destOrd="0" presId="urn:microsoft.com/office/officeart/2005/8/layout/chevron1"/>
    <dgm:cxn modelId="{61D8E0FF-881E-4C88-88F9-0C07D9308416}" type="presParOf" srcId="{DA4E869E-D24F-404F-9586-118601BCD54B}" destId="{8E19C8AB-DF94-4EB8-B5FB-B860036D6348}" srcOrd="1" destOrd="0" presId="urn:microsoft.com/office/officeart/2005/8/layout/chevron1"/>
  </dgm:cxnLst>
  <dgm:bg>
    <a:noFill/>
  </dgm:bg>
  <dgm:whole>
    <a:ln>
      <a:noFill/>
    </a:ln>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65DA9E-620C-427E-9A13-4A06B6EC47F5}"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A2EFF5AF-7C18-46DC-9887-26A283847C92}">
      <dgm:prSet phldrT="[Text]"/>
      <dgm:spPr>
        <a:xfrm>
          <a:off x="2341654" y="745895"/>
          <a:ext cx="2553111" cy="972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Heebo" pitchFamily="2" charset="-79"/>
              <a:ea typeface="+mn-ea"/>
              <a:cs typeface="Heebo" pitchFamily="2" charset="-79"/>
            </a:rPr>
            <a:t>Concept Papers Due</a:t>
          </a:r>
        </a:p>
      </dgm:t>
    </dgm:pt>
    <dgm:pt modelId="{CAFCDEF7-00C8-425E-8A7F-8A9E7FC220FE}" type="parTrans" cxnId="{1EEC70EE-4CD8-49A6-885E-47B9476269A7}">
      <dgm:prSet/>
      <dgm:spPr/>
      <dgm:t>
        <a:bodyPr/>
        <a:lstStyle/>
        <a:p>
          <a:pPr algn="ctr"/>
          <a:endParaRPr lang="en-US"/>
        </a:p>
      </dgm:t>
    </dgm:pt>
    <dgm:pt modelId="{C9F8CA18-C995-40BB-A73A-40E477C2495A}" type="sibTrans" cxnId="{1EEC70EE-4CD8-49A6-885E-47B9476269A7}">
      <dgm:prSet/>
      <dgm:spPr/>
      <dgm:t>
        <a:bodyPr/>
        <a:lstStyle/>
        <a:p>
          <a:pPr algn="ctr"/>
          <a:endParaRPr lang="en-US"/>
        </a:p>
      </dgm:t>
    </dgm:pt>
    <dgm:pt modelId="{617D1D68-F31E-4C0C-AEAC-5977DBBAC313}">
      <dgm:prSet phldrT="[Text]"/>
      <dgm:spPr>
        <a:xfrm>
          <a:off x="7015877" y="745895"/>
          <a:ext cx="2553111" cy="972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Heebo" pitchFamily="2" charset="-79"/>
              <a:ea typeface="+mn-ea"/>
              <a:cs typeface="Heebo" pitchFamily="2" charset="-79"/>
            </a:rPr>
            <a:t>Full Applications Due</a:t>
          </a:r>
        </a:p>
      </dgm:t>
    </dgm:pt>
    <dgm:pt modelId="{D260F03B-137F-4373-9E4A-6EC1A9808947}" type="parTrans" cxnId="{85D589FD-0331-4078-AB07-C235E0F4844A}">
      <dgm:prSet/>
      <dgm:spPr/>
      <dgm:t>
        <a:bodyPr/>
        <a:lstStyle/>
        <a:p>
          <a:pPr algn="ctr"/>
          <a:endParaRPr lang="en-US"/>
        </a:p>
      </dgm:t>
    </dgm:pt>
    <dgm:pt modelId="{AD4E61E1-AE5A-44B3-A598-F1BB1129F4B7}" type="sibTrans" cxnId="{85D589FD-0331-4078-AB07-C235E0F4844A}">
      <dgm:prSet/>
      <dgm:spPr/>
      <dgm:t>
        <a:bodyPr/>
        <a:lstStyle/>
        <a:p>
          <a:pPr algn="ctr"/>
          <a:endParaRPr lang="en-US"/>
        </a:p>
      </dgm:t>
    </dgm:pt>
    <dgm:pt modelId="{C11DB4D2-D101-42F3-9495-8E3ED863110A}">
      <dgm:prSet phldrT="[Text]"/>
      <dgm:spPr>
        <a:xfrm>
          <a:off x="9352988" y="745895"/>
          <a:ext cx="2553111" cy="972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Heebo" pitchFamily="2" charset="-79"/>
              <a:ea typeface="+mn-ea"/>
              <a:cs typeface="Heebo" pitchFamily="2" charset="-79"/>
            </a:rPr>
            <a:t>Expected Selection Notifications</a:t>
          </a:r>
        </a:p>
      </dgm:t>
    </dgm:pt>
    <dgm:pt modelId="{83A7EB5A-2C01-4F06-ACBE-71DCCE8B0977}" type="parTrans" cxnId="{D49D6FD6-7155-43B8-9A4E-AA0CBABF1E80}">
      <dgm:prSet/>
      <dgm:spPr/>
      <dgm:t>
        <a:bodyPr/>
        <a:lstStyle/>
        <a:p>
          <a:pPr algn="ctr"/>
          <a:endParaRPr lang="en-US"/>
        </a:p>
      </dgm:t>
    </dgm:pt>
    <dgm:pt modelId="{66809459-F597-4F07-8C72-CF80A8EA2E08}" type="sibTrans" cxnId="{D49D6FD6-7155-43B8-9A4E-AA0CBABF1E80}">
      <dgm:prSet/>
      <dgm:spPr/>
      <dgm:t>
        <a:bodyPr/>
        <a:lstStyle/>
        <a:p>
          <a:pPr algn="ctr"/>
          <a:endParaRPr lang="en-US"/>
        </a:p>
      </dgm:t>
    </dgm:pt>
    <dgm:pt modelId="{55D40024-B5F8-42BE-9034-47EC38AF806F}">
      <dgm:prSet phldrT="[Text]"/>
      <dgm:spPr>
        <a:xfrm>
          <a:off x="2341654" y="1839396"/>
          <a:ext cx="2042489" cy="506250"/>
        </a:xfrm>
        <a:prstGeom prst="rect">
          <a:avLst/>
        </a:prstGeom>
        <a:noFill/>
        <a:ln>
          <a:noFill/>
        </a:ln>
        <a:effectLst/>
      </dgm:spPr>
      <dgm:t>
        <a:bodyPr/>
        <a:lstStyle/>
        <a:p>
          <a:pPr algn="ctr">
            <a:buChar char="•"/>
          </a:pPr>
          <a:r>
            <a:rPr lang="en-US">
              <a:solidFill>
                <a:sysClr val="window" lastClr="FFFFFF"/>
              </a:solidFill>
              <a:latin typeface="Heebo" pitchFamily="2" charset="-79"/>
              <a:ea typeface="+mn-ea"/>
              <a:cs typeface="Heebo" pitchFamily="2" charset="-79"/>
            </a:rPr>
            <a:t> </a:t>
          </a:r>
          <a:r>
            <a:rPr lang="en-US">
              <a:solidFill>
                <a:sysClr val="windowText" lastClr="000000">
                  <a:hueOff val="0"/>
                  <a:satOff val="0"/>
                  <a:lumOff val="0"/>
                  <a:alphaOff val="0"/>
                </a:sysClr>
              </a:solidFill>
              <a:latin typeface="Heebo" pitchFamily="2" charset="-79"/>
              <a:ea typeface="+mn-ea"/>
              <a:cs typeface="Heebo" pitchFamily="2" charset="-79"/>
            </a:rPr>
            <a:t>September 15, 2023</a:t>
          </a:r>
        </a:p>
      </dgm:t>
    </dgm:pt>
    <dgm:pt modelId="{7A36C549-9784-4E3D-B303-5763DD948550}" type="parTrans" cxnId="{AB6E4315-9AE9-4C52-A329-7E4B3BE51C80}">
      <dgm:prSet/>
      <dgm:spPr/>
      <dgm:t>
        <a:bodyPr/>
        <a:lstStyle/>
        <a:p>
          <a:pPr algn="ctr"/>
          <a:endParaRPr lang="en-US"/>
        </a:p>
      </dgm:t>
    </dgm:pt>
    <dgm:pt modelId="{29CFDEA6-EA84-43E5-925B-34945F3661F3}" type="sibTrans" cxnId="{AB6E4315-9AE9-4C52-A329-7E4B3BE51C80}">
      <dgm:prSet/>
      <dgm:spPr/>
      <dgm:t>
        <a:bodyPr/>
        <a:lstStyle/>
        <a:p>
          <a:pPr algn="ctr"/>
          <a:endParaRPr lang="en-US"/>
        </a:p>
      </dgm:t>
    </dgm:pt>
    <dgm:pt modelId="{C42232F7-8E08-4DF9-9041-B36A7410527D}">
      <dgm:prSet phldrT="[Text]"/>
      <dgm:spPr>
        <a:xfrm>
          <a:off x="7015877" y="1839396"/>
          <a:ext cx="2042489" cy="506250"/>
        </a:xfrm>
        <a:prstGeom prst="rect">
          <a:avLst/>
        </a:prstGeom>
        <a:noFill/>
        <a:ln>
          <a:noFill/>
        </a:ln>
        <a:effectLst/>
      </dgm:spPr>
      <dgm:t>
        <a:bodyPr/>
        <a:lstStyle/>
        <a:p>
          <a:pPr algn="ctr">
            <a:buNone/>
          </a:pPr>
          <a:r>
            <a:rPr lang="en-US">
              <a:solidFill>
                <a:sysClr val="windowText" lastClr="000000">
                  <a:hueOff val="0"/>
                  <a:satOff val="0"/>
                  <a:lumOff val="0"/>
                  <a:alphaOff val="0"/>
                </a:sysClr>
              </a:solidFill>
              <a:latin typeface="Heebo" pitchFamily="2" charset="-79"/>
              <a:ea typeface="+mn-ea"/>
              <a:cs typeface="Heebo" pitchFamily="2" charset="-79"/>
            </a:rPr>
            <a:t>December 4, 2023</a:t>
          </a:r>
        </a:p>
      </dgm:t>
    </dgm:pt>
    <dgm:pt modelId="{382F035E-0D38-490D-A7AB-AC8210CF36F1}" type="parTrans" cxnId="{DBC003FC-D9C4-4E26-B4CE-0AA27F85719B}">
      <dgm:prSet/>
      <dgm:spPr/>
      <dgm:t>
        <a:bodyPr/>
        <a:lstStyle/>
        <a:p>
          <a:pPr algn="ctr"/>
          <a:endParaRPr lang="en-US"/>
        </a:p>
      </dgm:t>
    </dgm:pt>
    <dgm:pt modelId="{D4914D7A-E816-4200-BEFC-C3875700A52E}" type="sibTrans" cxnId="{DBC003FC-D9C4-4E26-B4CE-0AA27F85719B}">
      <dgm:prSet/>
      <dgm:spPr/>
      <dgm:t>
        <a:bodyPr/>
        <a:lstStyle/>
        <a:p>
          <a:pPr algn="ctr"/>
          <a:endParaRPr lang="en-US"/>
        </a:p>
      </dgm:t>
    </dgm:pt>
    <dgm:pt modelId="{B1C219D5-DF1C-4A80-B14F-0C57758D03BF}">
      <dgm:prSet phldrT="[Text]"/>
      <dgm:spPr>
        <a:xfrm>
          <a:off x="9352988" y="1839396"/>
          <a:ext cx="2042489" cy="506250"/>
        </a:xfrm>
        <a:prstGeom prst="rect">
          <a:avLst/>
        </a:prstGeom>
        <a:noFill/>
        <a:ln>
          <a:noFill/>
        </a:ln>
        <a:effectLst/>
      </dgm:spPr>
      <dgm:t>
        <a:bodyPr/>
        <a:lstStyle/>
        <a:p>
          <a:pPr algn="ctr">
            <a:buNone/>
          </a:pPr>
          <a:r>
            <a:rPr lang="en-US">
              <a:solidFill>
                <a:sysClr val="windowText" lastClr="000000">
                  <a:hueOff val="0"/>
                  <a:satOff val="0"/>
                  <a:lumOff val="0"/>
                  <a:alphaOff val="0"/>
                </a:sysClr>
              </a:solidFill>
              <a:latin typeface="Heebo" pitchFamily="2" charset="-79"/>
              <a:ea typeface="+mn-ea"/>
              <a:cs typeface="Heebo" pitchFamily="2" charset="-79"/>
            </a:rPr>
            <a:t>Q1 2024</a:t>
          </a:r>
        </a:p>
      </dgm:t>
    </dgm:pt>
    <dgm:pt modelId="{550485D0-A709-4857-8F53-08C3968E6E3D}" type="parTrans" cxnId="{5B5A7FAB-A25E-4CCB-82F2-6193A944777C}">
      <dgm:prSet/>
      <dgm:spPr/>
      <dgm:t>
        <a:bodyPr/>
        <a:lstStyle/>
        <a:p>
          <a:pPr algn="ctr"/>
          <a:endParaRPr lang="en-US"/>
        </a:p>
      </dgm:t>
    </dgm:pt>
    <dgm:pt modelId="{7FD699D2-FA9F-43D4-9FB9-2F8D9D0B6967}" type="sibTrans" cxnId="{5B5A7FAB-A25E-4CCB-82F2-6193A944777C}">
      <dgm:prSet/>
      <dgm:spPr/>
      <dgm:t>
        <a:bodyPr/>
        <a:lstStyle/>
        <a:p>
          <a:pPr algn="ctr"/>
          <a:endParaRPr lang="en-US"/>
        </a:p>
      </dgm:t>
    </dgm:pt>
    <dgm:pt modelId="{FA53D703-31C8-4B37-93CC-C696D7914603}">
      <dgm:prSet phldrT="[Text]"/>
      <dgm:spPr>
        <a:xfrm>
          <a:off x="4678765" y="745895"/>
          <a:ext cx="2553111" cy="972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Heebo" pitchFamily="2" charset="-79"/>
              <a:ea typeface="+mn-ea"/>
              <a:cs typeface="Heebo" pitchFamily="2" charset="-79"/>
            </a:rPr>
            <a:t>Concept Paper Responsiveness Feedback</a:t>
          </a:r>
        </a:p>
      </dgm:t>
    </dgm:pt>
    <dgm:pt modelId="{A88CFDC6-2685-4585-A6FF-A49EC544B13E}" type="parTrans" cxnId="{628ACB09-820D-41B2-9FCE-E4030BC8DA9E}">
      <dgm:prSet/>
      <dgm:spPr/>
      <dgm:t>
        <a:bodyPr/>
        <a:lstStyle/>
        <a:p>
          <a:endParaRPr lang="en-US"/>
        </a:p>
      </dgm:t>
    </dgm:pt>
    <dgm:pt modelId="{5ABDA713-E192-45B0-B0BC-AE4C7E3D08FF}" type="sibTrans" cxnId="{628ACB09-820D-41B2-9FCE-E4030BC8DA9E}">
      <dgm:prSet/>
      <dgm:spPr/>
      <dgm:t>
        <a:bodyPr/>
        <a:lstStyle/>
        <a:p>
          <a:endParaRPr lang="en-US"/>
        </a:p>
      </dgm:t>
    </dgm:pt>
    <dgm:pt modelId="{E2706C2A-72A1-462E-95C3-9E807AB8BB02}">
      <dgm:prSet phldrT="[Text]"/>
      <dgm:spPr>
        <a:xfrm>
          <a:off x="4678765" y="1839396"/>
          <a:ext cx="2042489" cy="506250"/>
        </a:xfrm>
        <a:prstGeom prst="rect">
          <a:avLst/>
        </a:prstGeom>
        <a:noFill/>
        <a:ln>
          <a:noFill/>
        </a:ln>
        <a:effectLst/>
      </dgm:spPr>
      <dgm:t>
        <a:bodyPr/>
        <a:lstStyle/>
        <a:p>
          <a:pPr algn="ctr">
            <a:buNone/>
          </a:pPr>
          <a:r>
            <a:rPr lang="en-US">
              <a:solidFill>
                <a:sysClr val="windowText" lastClr="000000">
                  <a:hueOff val="0"/>
                  <a:satOff val="0"/>
                  <a:lumOff val="0"/>
                  <a:alphaOff val="0"/>
                </a:sysClr>
              </a:solidFill>
              <a:latin typeface="Heebo" pitchFamily="2" charset="-79"/>
              <a:ea typeface="+mn-ea"/>
              <a:cs typeface="Heebo" pitchFamily="2" charset="-79"/>
            </a:rPr>
            <a:t>October 10, 2023</a:t>
          </a:r>
        </a:p>
      </dgm:t>
    </dgm:pt>
    <dgm:pt modelId="{2D9054E6-3E11-4B36-8C63-327760E30AA7}" type="parTrans" cxnId="{0FEC8945-00D9-4A04-9D20-D03DB197BDF5}">
      <dgm:prSet/>
      <dgm:spPr/>
      <dgm:t>
        <a:bodyPr/>
        <a:lstStyle/>
        <a:p>
          <a:endParaRPr lang="en-US"/>
        </a:p>
      </dgm:t>
    </dgm:pt>
    <dgm:pt modelId="{2C56C6D9-0954-451A-BF29-97BA0715FAD8}" type="sibTrans" cxnId="{0FEC8945-00D9-4A04-9D20-D03DB197BDF5}">
      <dgm:prSet/>
      <dgm:spPr/>
      <dgm:t>
        <a:bodyPr/>
        <a:lstStyle/>
        <a:p>
          <a:endParaRPr lang="en-US"/>
        </a:p>
      </dgm:t>
    </dgm:pt>
    <dgm:pt modelId="{4E62FD3F-AF86-4770-8F79-9E5709229FF0}">
      <dgm:prSet phldrT="[Text]"/>
      <dgm:spPr>
        <a:xfrm>
          <a:off x="4542" y="745895"/>
          <a:ext cx="2553111" cy="972000"/>
        </a:xfr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Heebo" pitchFamily="2" charset="-79"/>
              <a:ea typeface="+mn-ea"/>
              <a:cs typeface="Heebo" pitchFamily="2" charset="-79"/>
            </a:rPr>
            <a:t>Expected Award Date </a:t>
          </a:r>
        </a:p>
      </dgm:t>
    </dgm:pt>
    <dgm:pt modelId="{83566664-73FE-41F9-88EC-912EF5025FD3}" type="parTrans" cxnId="{C0712BA4-3611-4C11-84C0-FF13F855BFB4}">
      <dgm:prSet/>
      <dgm:spPr/>
      <dgm:t>
        <a:bodyPr/>
        <a:lstStyle/>
        <a:p>
          <a:endParaRPr lang="en-US"/>
        </a:p>
      </dgm:t>
    </dgm:pt>
    <dgm:pt modelId="{82C78C02-6014-4038-9EC1-153B1419C721}" type="sibTrans" cxnId="{C0712BA4-3611-4C11-84C0-FF13F855BFB4}">
      <dgm:prSet/>
      <dgm:spPr/>
      <dgm:t>
        <a:bodyPr/>
        <a:lstStyle/>
        <a:p>
          <a:endParaRPr lang="en-US"/>
        </a:p>
      </dgm:t>
    </dgm:pt>
    <dgm:pt modelId="{6BCE363A-26E1-4E15-B1C8-9082C950217C}" type="pres">
      <dgm:prSet presAssocID="{4465DA9E-620C-427E-9A13-4A06B6EC47F5}" presName="Name0" presStyleCnt="0">
        <dgm:presLayoutVars>
          <dgm:dir/>
          <dgm:animLvl val="lvl"/>
          <dgm:resizeHandles val="exact"/>
        </dgm:presLayoutVars>
      </dgm:prSet>
      <dgm:spPr/>
    </dgm:pt>
    <dgm:pt modelId="{F1057697-CF45-4CDE-9550-4B4AFBCC4BA9}" type="pres">
      <dgm:prSet presAssocID="{A2EFF5AF-7C18-46DC-9887-26A283847C92}" presName="composite" presStyleCnt="0"/>
      <dgm:spPr/>
    </dgm:pt>
    <dgm:pt modelId="{596E797A-6178-4B90-BF28-C3BD9F0934C7}" type="pres">
      <dgm:prSet presAssocID="{A2EFF5AF-7C18-46DC-9887-26A283847C92}" presName="parTx" presStyleLbl="node1" presStyleIdx="0" presStyleCnt="5" custLinFactNeighborX="1406" custLinFactNeighborY="-202">
        <dgm:presLayoutVars>
          <dgm:chMax val="0"/>
          <dgm:chPref val="0"/>
          <dgm:bulletEnabled val="1"/>
        </dgm:presLayoutVars>
      </dgm:prSet>
      <dgm:spPr/>
    </dgm:pt>
    <dgm:pt modelId="{8C2536AD-EB3B-41F1-93EB-5F77813534EB}" type="pres">
      <dgm:prSet presAssocID="{A2EFF5AF-7C18-46DC-9887-26A283847C92}" presName="desTx" presStyleLbl="revTx" presStyleIdx="0" presStyleCnt="4" custScaleX="123422" custLinFactNeighborX="-8918" custLinFactNeighborY="-5181">
        <dgm:presLayoutVars>
          <dgm:bulletEnabled val="1"/>
        </dgm:presLayoutVars>
      </dgm:prSet>
      <dgm:spPr/>
    </dgm:pt>
    <dgm:pt modelId="{AF42DCEB-7F8F-4DC3-86F4-EF9658D5883F}" type="pres">
      <dgm:prSet presAssocID="{C9F8CA18-C995-40BB-A73A-40E477C2495A}" presName="space" presStyleCnt="0"/>
      <dgm:spPr/>
    </dgm:pt>
    <dgm:pt modelId="{F1E0F8D6-6740-4E89-A8CF-AB6E4688036E}" type="pres">
      <dgm:prSet presAssocID="{FA53D703-31C8-4B37-93CC-C696D7914603}" presName="composite" presStyleCnt="0"/>
      <dgm:spPr/>
    </dgm:pt>
    <dgm:pt modelId="{B7F7EEFF-5859-494A-B075-215A8C307A20}" type="pres">
      <dgm:prSet presAssocID="{FA53D703-31C8-4B37-93CC-C696D7914603}" presName="parTx" presStyleLbl="node1" presStyleIdx="1" presStyleCnt="5">
        <dgm:presLayoutVars>
          <dgm:chMax val="0"/>
          <dgm:chPref val="0"/>
          <dgm:bulletEnabled val="1"/>
        </dgm:presLayoutVars>
      </dgm:prSet>
      <dgm:spPr/>
    </dgm:pt>
    <dgm:pt modelId="{4CD5AC79-0B8E-40D8-A361-FAB1E339284F}" type="pres">
      <dgm:prSet presAssocID="{FA53D703-31C8-4B37-93CC-C696D7914603}" presName="desTx" presStyleLbl="revTx" presStyleIdx="1" presStyleCnt="4" custLinFactNeighborX="2801" custLinFactNeighborY="-7806">
        <dgm:presLayoutVars>
          <dgm:bulletEnabled val="1"/>
        </dgm:presLayoutVars>
      </dgm:prSet>
      <dgm:spPr/>
    </dgm:pt>
    <dgm:pt modelId="{FBAFABB6-3450-4270-883C-B97B7D605D71}" type="pres">
      <dgm:prSet presAssocID="{5ABDA713-E192-45B0-B0BC-AE4C7E3D08FF}" presName="space" presStyleCnt="0"/>
      <dgm:spPr/>
    </dgm:pt>
    <dgm:pt modelId="{F395DD3B-6017-42B3-A305-39A9AE933946}" type="pres">
      <dgm:prSet presAssocID="{617D1D68-F31E-4C0C-AEAC-5977DBBAC313}" presName="composite" presStyleCnt="0"/>
      <dgm:spPr/>
    </dgm:pt>
    <dgm:pt modelId="{7A1766E1-C04C-467F-A328-EDFFE7A3EB75}" type="pres">
      <dgm:prSet presAssocID="{617D1D68-F31E-4C0C-AEAC-5977DBBAC313}" presName="parTx" presStyleLbl="node1" presStyleIdx="2" presStyleCnt="5">
        <dgm:presLayoutVars>
          <dgm:chMax val="0"/>
          <dgm:chPref val="0"/>
          <dgm:bulletEnabled val="1"/>
        </dgm:presLayoutVars>
      </dgm:prSet>
      <dgm:spPr/>
    </dgm:pt>
    <dgm:pt modelId="{64AD37DC-240B-4955-8285-9450F772CF37}" type="pres">
      <dgm:prSet presAssocID="{617D1D68-F31E-4C0C-AEAC-5977DBBAC313}" presName="desTx" presStyleLbl="revTx" presStyleIdx="2" presStyleCnt="4" custLinFactNeighborX="11859" custLinFactNeighborY="-11827">
        <dgm:presLayoutVars>
          <dgm:bulletEnabled val="1"/>
        </dgm:presLayoutVars>
      </dgm:prSet>
      <dgm:spPr/>
    </dgm:pt>
    <dgm:pt modelId="{F8658B18-B575-471C-84EE-1C1968AB11D0}" type="pres">
      <dgm:prSet presAssocID="{AD4E61E1-AE5A-44B3-A598-F1BB1129F4B7}" presName="space" presStyleCnt="0"/>
      <dgm:spPr/>
    </dgm:pt>
    <dgm:pt modelId="{DA4E869E-D24F-404F-9586-118601BCD54B}" type="pres">
      <dgm:prSet presAssocID="{C11DB4D2-D101-42F3-9495-8E3ED863110A}" presName="composite" presStyleCnt="0"/>
      <dgm:spPr/>
    </dgm:pt>
    <dgm:pt modelId="{09300A69-E3E7-435F-B9C1-4D2684CB08C5}" type="pres">
      <dgm:prSet presAssocID="{C11DB4D2-D101-42F3-9495-8E3ED863110A}" presName="parTx" presStyleLbl="node1" presStyleIdx="3" presStyleCnt="5">
        <dgm:presLayoutVars>
          <dgm:chMax val="0"/>
          <dgm:chPref val="0"/>
          <dgm:bulletEnabled val="1"/>
        </dgm:presLayoutVars>
      </dgm:prSet>
      <dgm:spPr/>
    </dgm:pt>
    <dgm:pt modelId="{8E19C8AB-DF94-4EB8-B5FB-B860036D6348}" type="pres">
      <dgm:prSet presAssocID="{C11DB4D2-D101-42F3-9495-8E3ED863110A}" presName="desTx" presStyleLbl="revTx" presStyleIdx="3" presStyleCnt="4" custLinFactNeighborX="9804" custLinFactNeighborY="-7807">
        <dgm:presLayoutVars>
          <dgm:bulletEnabled val="1"/>
        </dgm:presLayoutVars>
      </dgm:prSet>
      <dgm:spPr>
        <a:prstGeom prst="rect">
          <a:avLst/>
        </a:prstGeom>
      </dgm:spPr>
    </dgm:pt>
    <dgm:pt modelId="{65D944E1-40B1-4F31-8911-6E8BDA743B08}" type="pres">
      <dgm:prSet presAssocID="{66809459-F597-4F07-8C72-CF80A8EA2E08}" presName="space" presStyleCnt="0"/>
      <dgm:spPr/>
    </dgm:pt>
    <dgm:pt modelId="{F1F518DF-5905-4EB9-BC73-A58CB16FF5A1}" type="pres">
      <dgm:prSet presAssocID="{4E62FD3F-AF86-4770-8F79-9E5709229FF0}" presName="composite" presStyleCnt="0"/>
      <dgm:spPr/>
    </dgm:pt>
    <dgm:pt modelId="{C7DF926C-C555-448E-840D-6902753F8518}" type="pres">
      <dgm:prSet presAssocID="{4E62FD3F-AF86-4770-8F79-9E5709229FF0}" presName="parTx" presStyleLbl="node1" presStyleIdx="4" presStyleCnt="5">
        <dgm:presLayoutVars>
          <dgm:chMax val="0"/>
          <dgm:chPref val="0"/>
          <dgm:bulletEnabled val="1"/>
        </dgm:presLayoutVars>
      </dgm:prSet>
      <dgm:spPr>
        <a:prstGeom prst="chevron">
          <a:avLst/>
        </a:prstGeom>
      </dgm:spPr>
    </dgm:pt>
    <dgm:pt modelId="{9504EE76-1464-4D1E-A311-7EA8E52CC88D}" type="pres">
      <dgm:prSet presAssocID="{4E62FD3F-AF86-4770-8F79-9E5709229FF0}" presName="desTx" presStyleLbl="revTx" presStyleIdx="3" presStyleCnt="4">
        <dgm:presLayoutVars>
          <dgm:bulletEnabled val="1"/>
        </dgm:presLayoutVars>
      </dgm:prSet>
      <dgm:spPr/>
    </dgm:pt>
  </dgm:ptLst>
  <dgm:cxnLst>
    <dgm:cxn modelId="{628ACB09-820D-41B2-9FCE-E4030BC8DA9E}" srcId="{4465DA9E-620C-427E-9A13-4A06B6EC47F5}" destId="{FA53D703-31C8-4B37-93CC-C696D7914603}" srcOrd="1" destOrd="0" parTransId="{A88CFDC6-2685-4585-A6FF-A49EC544B13E}" sibTransId="{5ABDA713-E192-45B0-B0BC-AE4C7E3D08FF}"/>
    <dgm:cxn modelId="{AB6E4315-9AE9-4C52-A329-7E4B3BE51C80}" srcId="{A2EFF5AF-7C18-46DC-9887-26A283847C92}" destId="{55D40024-B5F8-42BE-9034-47EC38AF806F}" srcOrd="0" destOrd="0" parTransId="{7A36C549-9784-4E3D-B303-5763DD948550}" sibTransId="{29CFDEA6-EA84-43E5-925B-34945F3661F3}"/>
    <dgm:cxn modelId="{931AC32E-98DD-43D2-8DC1-79F934F440E1}" type="presOf" srcId="{A2EFF5AF-7C18-46DC-9887-26A283847C92}" destId="{596E797A-6178-4B90-BF28-C3BD9F0934C7}" srcOrd="0" destOrd="0" presId="urn:microsoft.com/office/officeart/2005/8/layout/chevron1"/>
    <dgm:cxn modelId="{86507F30-EB02-4972-877C-4797DA3B8EFF}" type="presOf" srcId="{55D40024-B5F8-42BE-9034-47EC38AF806F}" destId="{8C2536AD-EB3B-41F1-93EB-5F77813534EB}" srcOrd="0" destOrd="0" presId="urn:microsoft.com/office/officeart/2005/8/layout/chevron1"/>
    <dgm:cxn modelId="{234CFD3B-B187-4FE7-934F-C3C512A74DB7}" type="presOf" srcId="{E2706C2A-72A1-462E-95C3-9E807AB8BB02}" destId="{4CD5AC79-0B8E-40D8-A361-FAB1E339284F}" srcOrd="0" destOrd="0" presId="urn:microsoft.com/office/officeart/2005/8/layout/chevron1"/>
    <dgm:cxn modelId="{0FEC8945-00D9-4A04-9D20-D03DB197BDF5}" srcId="{FA53D703-31C8-4B37-93CC-C696D7914603}" destId="{E2706C2A-72A1-462E-95C3-9E807AB8BB02}" srcOrd="0" destOrd="0" parTransId="{2D9054E6-3E11-4B36-8C63-327760E30AA7}" sibTransId="{2C56C6D9-0954-451A-BF29-97BA0715FAD8}"/>
    <dgm:cxn modelId="{38B9406A-3624-412B-AD7B-764B4FE2AF21}" type="presOf" srcId="{FA53D703-31C8-4B37-93CC-C696D7914603}" destId="{B7F7EEFF-5859-494A-B075-215A8C307A20}" srcOrd="0" destOrd="0" presId="urn:microsoft.com/office/officeart/2005/8/layout/chevron1"/>
    <dgm:cxn modelId="{2D5D8677-D60C-4D44-B8A0-C1360417705F}" type="presOf" srcId="{C42232F7-8E08-4DF9-9041-B36A7410527D}" destId="{64AD37DC-240B-4955-8285-9450F772CF37}" srcOrd="0" destOrd="0" presId="urn:microsoft.com/office/officeart/2005/8/layout/chevron1"/>
    <dgm:cxn modelId="{00AF295A-55F0-49B0-ABA6-B068F48D2DD8}" type="presOf" srcId="{B1C219D5-DF1C-4A80-B14F-0C57758D03BF}" destId="{8E19C8AB-DF94-4EB8-B5FB-B860036D6348}" srcOrd="0" destOrd="0" presId="urn:microsoft.com/office/officeart/2005/8/layout/chevron1"/>
    <dgm:cxn modelId="{EB88447F-66C3-4512-B341-B5765DC24534}" type="presOf" srcId="{C11DB4D2-D101-42F3-9495-8E3ED863110A}" destId="{09300A69-E3E7-435F-B9C1-4D2684CB08C5}" srcOrd="0" destOrd="0" presId="urn:microsoft.com/office/officeart/2005/8/layout/chevron1"/>
    <dgm:cxn modelId="{BEFA7686-CB35-45A8-8C19-D21B74BA11F9}" type="presOf" srcId="{4E62FD3F-AF86-4770-8F79-9E5709229FF0}" destId="{C7DF926C-C555-448E-840D-6902753F8518}" srcOrd="0" destOrd="0" presId="urn:microsoft.com/office/officeart/2005/8/layout/chevron1"/>
    <dgm:cxn modelId="{C0712BA4-3611-4C11-84C0-FF13F855BFB4}" srcId="{4465DA9E-620C-427E-9A13-4A06B6EC47F5}" destId="{4E62FD3F-AF86-4770-8F79-9E5709229FF0}" srcOrd="4" destOrd="0" parTransId="{83566664-73FE-41F9-88EC-912EF5025FD3}" sibTransId="{82C78C02-6014-4038-9EC1-153B1419C721}"/>
    <dgm:cxn modelId="{5B5A7FAB-A25E-4CCB-82F2-6193A944777C}" srcId="{C11DB4D2-D101-42F3-9495-8E3ED863110A}" destId="{B1C219D5-DF1C-4A80-B14F-0C57758D03BF}" srcOrd="0" destOrd="0" parTransId="{550485D0-A709-4857-8F53-08C3968E6E3D}" sibTransId="{7FD699D2-FA9F-43D4-9FB9-2F8D9D0B6967}"/>
    <dgm:cxn modelId="{66362FD3-A202-4B81-A313-7CAD159F1050}" type="presOf" srcId="{4465DA9E-620C-427E-9A13-4A06B6EC47F5}" destId="{6BCE363A-26E1-4E15-B1C8-9082C950217C}" srcOrd="0" destOrd="0" presId="urn:microsoft.com/office/officeart/2005/8/layout/chevron1"/>
    <dgm:cxn modelId="{D49D6FD6-7155-43B8-9A4E-AA0CBABF1E80}" srcId="{4465DA9E-620C-427E-9A13-4A06B6EC47F5}" destId="{C11DB4D2-D101-42F3-9495-8E3ED863110A}" srcOrd="3" destOrd="0" parTransId="{83A7EB5A-2C01-4F06-ACBE-71DCCE8B0977}" sibTransId="{66809459-F597-4F07-8C72-CF80A8EA2E08}"/>
    <dgm:cxn modelId="{F4F684E3-FBD2-4C67-A433-535979148E5C}" type="presOf" srcId="{617D1D68-F31E-4C0C-AEAC-5977DBBAC313}" destId="{7A1766E1-C04C-467F-A328-EDFFE7A3EB75}" srcOrd="0" destOrd="0" presId="urn:microsoft.com/office/officeart/2005/8/layout/chevron1"/>
    <dgm:cxn modelId="{1EEC70EE-4CD8-49A6-885E-47B9476269A7}" srcId="{4465DA9E-620C-427E-9A13-4A06B6EC47F5}" destId="{A2EFF5AF-7C18-46DC-9887-26A283847C92}" srcOrd="0" destOrd="0" parTransId="{CAFCDEF7-00C8-425E-8A7F-8A9E7FC220FE}" sibTransId="{C9F8CA18-C995-40BB-A73A-40E477C2495A}"/>
    <dgm:cxn modelId="{DBC003FC-D9C4-4E26-B4CE-0AA27F85719B}" srcId="{617D1D68-F31E-4C0C-AEAC-5977DBBAC313}" destId="{C42232F7-8E08-4DF9-9041-B36A7410527D}" srcOrd="0" destOrd="0" parTransId="{382F035E-0D38-490D-A7AB-AC8210CF36F1}" sibTransId="{D4914D7A-E816-4200-BEFC-C3875700A52E}"/>
    <dgm:cxn modelId="{85D589FD-0331-4078-AB07-C235E0F4844A}" srcId="{4465DA9E-620C-427E-9A13-4A06B6EC47F5}" destId="{617D1D68-F31E-4C0C-AEAC-5977DBBAC313}" srcOrd="2" destOrd="0" parTransId="{D260F03B-137F-4373-9E4A-6EC1A9808947}" sibTransId="{AD4E61E1-AE5A-44B3-A598-F1BB1129F4B7}"/>
    <dgm:cxn modelId="{61D1CDE6-AF82-4CCE-83E6-F1FB2498DD1C}" type="presParOf" srcId="{6BCE363A-26E1-4E15-B1C8-9082C950217C}" destId="{F1057697-CF45-4CDE-9550-4B4AFBCC4BA9}" srcOrd="0" destOrd="0" presId="urn:microsoft.com/office/officeart/2005/8/layout/chevron1"/>
    <dgm:cxn modelId="{B34B6BF6-B44A-492C-8E12-1199652362EE}" type="presParOf" srcId="{F1057697-CF45-4CDE-9550-4B4AFBCC4BA9}" destId="{596E797A-6178-4B90-BF28-C3BD9F0934C7}" srcOrd="0" destOrd="0" presId="urn:microsoft.com/office/officeart/2005/8/layout/chevron1"/>
    <dgm:cxn modelId="{5858B1AC-A286-43C9-8D0D-F7B75C9858A2}" type="presParOf" srcId="{F1057697-CF45-4CDE-9550-4B4AFBCC4BA9}" destId="{8C2536AD-EB3B-41F1-93EB-5F77813534EB}" srcOrd="1" destOrd="0" presId="urn:microsoft.com/office/officeart/2005/8/layout/chevron1"/>
    <dgm:cxn modelId="{2C80A085-1B96-4A01-BD4F-5579A8E728FC}" type="presParOf" srcId="{6BCE363A-26E1-4E15-B1C8-9082C950217C}" destId="{AF42DCEB-7F8F-4DC3-86F4-EF9658D5883F}" srcOrd="1" destOrd="0" presId="urn:microsoft.com/office/officeart/2005/8/layout/chevron1"/>
    <dgm:cxn modelId="{D29CE93A-1415-4B68-BF81-2367B4315BE1}" type="presParOf" srcId="{6BCE363A-26E1-4E15-B1C8-9082C950217C}" destId="{F1E0F8D6-6740-4E89-A8CF-AB6E4688036E}" srcOrd="2" destOrd="0" presId="urn:microsoft.com/office/officeart/2005/8/layout/chevron1"/>
    <dgm:cxn modelId="{9908E525-E83C-4871-91D7-87D4238B565C}" type="presParOf" srcId="{F1E0F8D6-6740-4E89-A8CF-AB6E4688036E}" destId="{B7F7EEFF-5859-494A-B075-215A8C307A20}" srcOrd="0" destOrd="0" presId="urn:microsoft.com/office/officeart/2005/8/layout/chevron1"/>
    <dgm:cxn modelId="{49947EE4-3021-48B7-92CF-847C9FA77D9B}" type="presParOf" srcId="{F1E0F8D6-6740-4E89-A8CF-AB6E4688036E}" destId="{4CD5AC79-0B8E-40D8-A361-FAB1E339284F}" srcOrd="1" destOrd="0" presId="urn:microsoft.com/office/officeart/2005/8/layout/chevron1"/>
    <dgm:cxn modelId="{46836C71-61BF-454D-A974-281A04DB14BF}" type="presParOf" srcId="{6BCE363A-26E1-4E15-B1C8-9082C950217C}" destId="{FBAFABB6-3450-4270-883C-B97B7D605D71}" srcOrd="3" destOrd="0" presId="urn:microsoft.com/office/officeart/2005/8/layout/chevron1"/>
    <dgm:cxn modelId="{DEEFB3D9-9F69-4B1A-B209-F955FDDF5CCC}" type="presParOf" srcId="{6BCE363A-26E1-4E15-B1C8-9082C950217C}" destId="{F395DD3B-6017-42B3-A305-39A9AE933946}" srcOrd="4" destOrd="0" presId="urn:microsoft.com/office/officeart/2005/8/layout/chevron1"/>
    <dgm:cxn modelId="{3580491B-FD53-478E-9621-AB626D471814}" type="presParOf" srcId="{F395DD3B-6017-42B3-A305-39A9AE933946}" destId="{7A1766E1-C04C-467F-A328-EDFFE7A3EB75}" srcOrd="0" destOrd="0" presId="urn:microsoft.com/office/officeart/2005/8/layout/chevron1"/>
    <dgm:cxn modelId="{0DFA0BD2-B150-4CE9-A8DB-CDB37AB8CA7A}" type="presParOf" srcId="{F395DD3B-6017-42B3-A305-39A9AE933946}" destId="{64AD37DC-240B-4955-8285-9450F772CF37}" srcOrd="1" destOrd="0" presId="urn:microsoft.com/office/officeart/2005/8/layout/chevron1"/>
    <dgm:cxn modelId="{BBA974AA-F36B-471C-A60B-7057D1A7A244}" type="presParOf" srcId="{6BCE363A-26E1-4E15-B1C8-9082C950217C}" destId="{F8658B18-B575-471C-84EE-1C1968AB11D0}" srcOrd="5" destOrd="0" presId="urn:microsoft.com/office/officeart/2005/8/layout/chevron1"/>
    <dgm:cxn modelId="{07A44EE9-42A8-4940-B4E5-B40E22A91C05}" type="presParOf" srcId="{6BCE363A-26E1-4E15-B1C8-9082C950217C}" destId="{DA4E869E-D24F-404F-9586-118601BCD54B}" srcOrd="6" destOrd="0" presId="urn:microsoft.com/office/officeart/2005/8/layout/chevron1"/>
    <dgm:cxn modelId="{E478F504-BA84-44DF-9A38-AFFBB99018F9}" type="presParOf" srcId="{DA4E869E-D24F-404F-9586-118601BCD54B}" destId="{09300A69-E3E7-435F-B9C1-4D2684CB08C5}" srcOrd="0" destOrd="0" presId="urn:microsoft.com/office/officeart/2005/8/layout/chevron1"/>
    <dgm:cxn modelId="{61D8E0FF-881E-4C88-88F9-0C07D9308416}" type="presParOf" srcId="{DA4E869E-D24F-404F-9586-118601BCD54B}" destId="{8E19C8AB-DF94-4EB8-B5FB-B860036D6348}" srcOrd="1" destOrd="0" presId="urn:microsoft.com/office/officeart/2005/8/layout/chevron1"/>
    <dgm:cxn modelId="{B423DD2B-6362-477A-8F48-0812EF6C1191}" type="presParOf" srcId="{6BCE363A-26E1-4E15-B1C8-9082C950217C}" destId="{65D944E1-40B1-4F31-8911-6E8BDA743B08}" srcOrd="7" destOrd="0" presId="urn:microsoft.com/office/officeart/2005/8/layout/chevron1"/>
    <dgm:cxn modelId="{2DF7E00A-C02B-4C0C-9F47-23F5A656C08A}" type="presParOf" srcId="{6BCE363A-26E1-4E15-B1C8-9082C950217C}" destId="{F1F518DF-5905-4EB9-BC73-A58CB16FF5A1}" srcOrd="8" destOrd="0" presId="urn:microsoft.com/office/officeart/2005/8/layout/chevron1"/>
    <dgm:cxn modelId="{EBB31879-1BC5-4BB1-9BB5-D18BE36896D0}" type="presParOf" srcId="{F1F518DF-5905-4EB9-BC73-A58CB16FF5A1}" destId="{C7DF926C-C555-448E-840D-6902753F8518}" srcOrd="0" destOrd="0" presId="urn:microsoft.com/office/officeart/2005/8/layout/chevron1"/>
    <dgm:cxn modelId="{4BA38996-1847-4652-89C3-7D393A5A3662}" type="presParOf" srcId="{F1F518DF-5905-4EB9-BC73-A58CB16FF5A1}" destId="{9504EE76-1464-4D1E-A311-7EA8E52CC88D}" srcOrd="1" destOrd="0" presId="urn:microsoft.com/office/officeart/2005/8/layout/chevron1"/>
  </dgm:cxnLst>
  <dgm:bg>
    <a:noFill/>
  </dgm:bg>
  <dgm:whole>
    <a:ln>
      <a:noFill/>
    </a:ln>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65DA9E-620C-427E-9A13-4A06B6EC47F5}"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A2EFF5AF-7C18-46DC-9887-26A283847C92}">
      <dgm:prSet phldrT="[Text]"/>
      <dgm:spPr>
        <a:xfrm>
          <a:off x="2341654" y="745895"/>
          <a:ext cx="2553111" cy="972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Heebo" pitchFamily="2" charset="-79"/>
              <a:ea typeface="+mn-ea"/>
              <a:cs typeface="Heebo" pitchFamily="2" charset="-79"/>
            </a:rPr>
            <a:t>Concept Papers Due</a:t>
          </a:r>
        </a:p>
      </dgm:t>
    </dgm:pt>
    <dgm:pt modelId="{CAFCDEF7-00C8-425E-8A7F-8A9E7FC220FE}" type="parTrans" cxnId="{1EEC70EE-4CD8-49A6-885E-47B9476269A7}">
      <dgm:prSet/>
      <dgm:spPr/>
      <dgm:t>
        <a:bodyPr/>
        <a:lstStyle/>
        <a:p>
          <a:pPr algn="ctr"/>
          <a:endParaRPr lang="en-US"/>
        </a:p>
      </dgm:t>
    </dgm:pt>
    <dgm:pt modelId="{C9F8CA18-C995-40BB-A73A-40E477C2495A}" type="sibTrans" cxnId="{1EEC70EE-4CD8-49A6-885E-47B9476269A7}">
      <dgm:prSet/>
      <dgm:spPr/>
      <dgm:t>
        <a:bodyPr/>
        <a:lstStyle/>
        <a:p>
          <a:pPr algn="ctr"/>
          <a:endParaRPr lang="en-US"/>
        </a:p>
      </dgm:t>
    </dgm:pt>
    <dgm:pt modelId="{617D1D68-F31E-4C0C-AEAC-5977DBBAC313}">
      <dgm:prSet phldrT="[Text]"/>
      <dgm:spPr>
        <a:xfrm>
          <a:off x="7015877" y="745895"/>
          <a:ext cx="2553111" cy="972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Heebo" pitchFamily="2" charset="-79"/>
              <a:ea typeface="+mn-ea"/>
              <a:cs typeface="Heebo" pitchFamily="2" charset="-79"/>
            </a:rPr>
            <a:t>Full Applications Due</a:t>
          </a:r>
        </a:p>
      </dgm:t>
    </dgm:pt>
    <dgm:pt modelId="{D260F03B-137F-4373-9E4A-6EC1A9808947}" type="parTrans" cxnId="{85D589FD-0331-4078-AB07-C235E0F4844A}">
      <dgm:prSet/>
      <dgm:spPr/>
      <dgm:t>
        <a:bodyPr/>
        <a:lstStyle/>
        <a:p>
          <a:pPr algn="ctr"/>
          <a:endParaRPr lang="en-US"/>
        </a:p>
      </dgm:t>
    </dgm:pt>
    <dgm:pt modelId="{AD4E61E1-AE5A-44B3-A598-F1BB1129F4B7}" type="sibTrans" cxnId="{85D589FD-0331-4078-AB07-C235E0F4844A}">
      <dgm:prSet/>
      <dgm:spPr/>
      <dgm:t>
        <a:bodyPr/>
        <a:lstStyle/>
        <a:p>
          <a:pPr algn="ctr"/>
          <a:endParaRPr lang="en-US"/>
        </a:p>
      </dgm:t>
    </dgm:pt>
    <dgm:pt modelId="{C11DB4D2-D101-42F3-9495-8E3ED863110A}">
      <dgm:prSet phldrT="[Text]"/>
      <dgm:spPr>
        <a:xfrm>
          <a:off x="9352988" y="745895"/>
          <a:ext cx="2553111" cy="972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Heebo" pitchFamily="2" charset="-79"/>
              <a:ea typeface="+mn-ea"/>
              <a:cs typeface="Heebo" pitchFamily="2" charset="-79"/>
            </a:rPr>
            <a:t>Expected Selection Notifications</a:t>
          </a:r>
        </a:p>
      </dgm:t>
    </dgm:pt>
    <dgm:pt modelId="{83A7EB5A-2C01-4F06-ACBE-71DCCE8B0977}" type="parTrans" cxnId="{D49D6FD6-7155-43B8-9A4E-AA0CBABF1E80}">
      <dgm:prSet/>
      <dgm:spPr/>
      <dgm:t>
        <a:bodyPr/>
        <a:lstStyle/>
        <a:p>
          <a:pPr algn="ctr"/>
          <a:endParaRPr lang="en-US"/>
        </a:p>
      </dgm:t>
    </dgm:pt>
    <dgm:pt modelId="{66809459-F597-4F07-8C72-CF80A8EA2E08}" type="sibTrans" cxnId="{D49D6FD6-7155-43B8-9A4E-AA0CBABF1E80}">
      <dgm:prSet/>
      <dgm:spPr/>
      <dgm:t>
        <a:bodyPr/>
        <a:lstStyle/>
        <a:p>
          <a:pPr algn="ctr"/>
          <a:endParaRPr lang="en-US"/>
        </a:p>
      </dgm:t>
    </dgm:pt>
    <dgm:pt modelId="{55D40024-B5F8-42BE-9034-47EC38AF806F}">
      <dgm:prSet phldrT="[Text]"/>
      <dgm:spPr>
        <a:xfrm>
          <a:off x="2341654" y="1839396"/>
          <a:ext cx="2042489" cy="506250"/>
        </a:xfrm>
        <a:prstGeom prst="rect">
          <a:avLst/>
        </a:prstGeom>
        <a:noFill/>
        <a:ln>
          <a:noFill/>
        </a:ln>
        <a:effectLst/>
      </dgm:spPr>
      <dgm:t>
        <a:bodyPr/>
        <a:lstStyle/>
        <a:p>
          <a:pPr algn="ctr">
            <a:buChar char="•"/>
          </a:pPr>
          <a:r>
            <a:rPr lang="en-US">
              <a:solidFill>
                <a:sysClr val="window" lastClr="FFFFFF"/>
              </a:solidFill>
              <a:latin typeface="Heebo" pitchFamily="2" charset="-79"/>
              <a:ea typeface="+mn-ea"/>
              <a:cs typeface="Heebo" pitchFamily="2" charset="-79"/>
            </a:rPr>
            <a:t> </a:t>
          </a:r>
          <a:r>
            <a:rPr lang="en-US">
              <a:solidFill>
                <a:sysClr val="windowText" lastClr="000000">
                  <a:hueOff val="0"/>
                  <a:satOff val="0"/>
                  <a:lumOff val="0"/>
                  <a:alphaOff val="0"/>
                </a:sysClr>
              </a:solidFill>
              <a:latin typeface="Heebo" pitchFamily="2" charset="-79"/>
              <a:ea typeface="+mn-ea"/>
              <a:cs typeface="Heebo" pitchFamily="2" charset="-79"/>
            </a:rPr>
            <a:t>September 15, 2023</a:t>
          </a:r>
        </a:p>
      </dgm:t>
    </dgm:pt>
    <dgm:pt modelId="{7A36C549-9784-4E3D-B303-5763DD948550}" type="parTrans" cxnId="{AB6E4315-9AE9-4C52-A329-7E4B3BE51C80}">
      <dgm:prSet/>
      <dgm:spPr/>
      <dgm:t>
        <a:bodyPr/>
        <a:lstStyle/>
        <a:p>
          <a:pPr algn="ctr"/>
          <a:endParaRPr lang="en-US"/>
        </a:p>
      </dgm:t>
    </dgm:pt>
    <dgm:pt modelId="{29CFDEA6-EA84-43E5-925B-34945F3661F3}" type="sibTrans" cxnId="{AB6E4315-9AE9-4C52-A329-7E4B3BE51C80}">
      <dgm:prSet/>
      <dgm:spPr/>
      <dgm:t>
        <a:bodyPr/>
        <a:lstStyle/>
        <a:p>
          <a:pPr algn="ctr"/>
          <a:endParaRPr lang="en-US"/>
        </a:p>
      </dgm:t>
    </dgm:pt>
    <dgm:pt modelId="{C42232F7-8E08-4DF9-9041-B36A7410527D}">
      <dgm:prSet phldrT="[Text]"/>
      <dgm:spPr>
        <a:xfrm>
          <a:off x="7015877" y="1839396"/>
          <a:ext cx="2042489" cy="506250"/>
        </a:xfrm>
        <a:prstGeom prst="rect">
          <a:avLst/>
        </a:prstGeom>
        <a:noFill/>
        <a:ln>
          <a:noFill/>
        </a:ln>
        <a:effectLst/>
      </dgm:spPr>
      <dgm:t>
        <a:bodyPr/>
        <a:lstStyle/>
        <a:p>
          <a:pPr algn="ctr">
            <a:buNone/>
          </a:pPr>
          <a:r>
            <a:rPr lang="en-US">
              <a:solidFill>
                <a:sysClr val="windowText" lastClr="000000">
                  <a:hueOff val="0"/>
                  <a:satOff val="0"/>
                  <a:lumOff val="0"/>
                  <a:alphaOff val="0"/>
                </a:sysClr>
              </a:solidFill>
              <a:latin typeface="Heebo" pitchFamily="2" charset="-79"/>
              <a:ea typeface="+mn-ea"/>
              <a:cs typeface="Heebo" pitchFamily="2" charset="-79"/>
            </a:rPr>
            <a:t>December 4, 2023</a:t>
          </a:r>
        </a:p>
      </dgm:t>
    </dgm:pt>
    <dgm:pt modelId="{382F035E-0D38-490D-A7AB-AC8210CF36F1}" type="parTrans" cxnId="{DBC003FC-D9C4-4E26-B4CE-0AA27F85719B}">
      <dgm:prSet/>
      <dgm:spPr/>
      <dgm:t>
        <a:bodyPr/>
        <a:lstStyle/>
        <a:p>
          <a:pPr algn="ctr"/>
          <a:endParaRPr lang="en-US"/>
        </a:p>
      </dgm:t>
    </dgm:pt>
    <dgm:pt modelId="{D4914D7A-E816-4200-BEFC-C3875700A52E}" type="sibTrans" cxnId="{DBC003FC-D9C4-4E26-B4CE-0AA27F85719B}">
      <dgm:prSet/>
      <dgm:spPr/>
      <dgm:t>
        <a:bodyPr/>
        <a:lstStyle/>
        <a:p>
          <a:pPr algn="ctr"/>
          <a:endParaRPr lang="en-US"/>
        </a:p>
      </dgm:t>
    </dgm:pt>
    <dgm:pt modelId="{B1C219D5-DF1C-4A80-B14F-0C57758D03BF}">
      <dgm:prSet phldrT="[Text]"/>
      <dgm:spPr>
        <a:xfrm>
          <a:off x="9352988" y="1839396"/>
          <a:ext cx="2042489" cy="506250"/>
        </a:xfrm>
        <a:prstGeom prst="rect">
          <a:avLst/>
        </a:prstGeom>
        <a:noFill/>
        <a:ln>
          <a:noFill/>
        </a:ln>
        <a:effectLst/>
      </dgm:spPr>
      <dgm:t>
        <a:bodyPr/>
        <a:lstStyle/>
        <a:p>
          <a:pPr algn="ctr">
            <a:buNone/>
          </a:pPr>
          <a:r>
            <a:rPr lang="en-US">
              <a:solidFill>
                <a:sysClr val="windowText" lastClr="000000">
                  <a:hueOff val="0"/>
                  <a:satOff val="0"/>
                  <a:lumOff val="0"/>
                  <a:alphaOff val="0"/>
                </a:sysClr>
              </a:solidFill>
              <a:latin typeface="Heebo" pitchFamily="2" charset="-79"/>
              <a:ea typeface="+mn-ea"/>
              <a:cs typeface="Heebo" pitchFamily="2" charset="-79"/>
            </a:rPr>
            <a:t>Q1 2024</a:t>
          </a:r>
        </a:p>
      </dgm:t>
    </dgm:pt>
    <dgm:pt modelId="{550485D0-A709-4857-8F53-08C3968E6E3D}" type="parTrans" cxnId="{5B5A7FAB-A25E-4CCB-82F2-6193A944777C}">
      <dgm:prSet/>
      <dgm:spPr/>
      <dgm:t>
        <a:bodyPr/>
        <a:lstStyle/>
        <a:p>
          <a:pPr algn="ctr"/>
          <a:endParaRPr lang="en-US"/>
        </a:p>
      </dgm:t>
    </dgm:pt>
    <dgm:pt modelId="{7FD699D2-FA9F-43D4-9FB9-2F8D9D0B6967}" type="sibTrans" cxnId="{5B5A7FAB-A25E-4CCB-82F2-6193A944777C}">
      <dgm:prSet/>
      <dgm:spPr/>
      <dgm:t>
        <a:bodyPr/>
        <a:lstStyle/>
        <a:p>
          <a:pPr algn="ctr"/>
          <a:endParaRPr lang="en-US"/>
        </a:p>
      </dgm:t>
    </dgm:pt>
    <dgm:pt modelId="{FA53D703-31C8-4B37-93CC-C696D7914603}">
      <dgm:prSet phldrT="[Text]"/>
      <dgm:spPr>
        <a:xfrm>
          <a:off x="4678765" y="745895"/>
          <a:ext cx="2553111" cy="972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Heebo" pitchFamily="2" charset="-79"/>
              <a:ea typeface="+mn-ea"/>
              <a:cs typeface="Heebo" pitchFamily="2" charset="-79"/>
            </a:rPr>
            <a:t>Concept Paper Responsiveness Feedback</a:t>
          </a:r>
        </a:p>
      </dgm:t>
    </dgm:pt>
    <dgm:pt modelId="{A88CFDC6-2685-4585-A6FF-A49EC544B13E}" type="parTrans" cxnId="{628ACB09-820D-41B2-9FCE-E4030BC8DA9E}">
      <dgm:prSet/>
      <dgm:spPr/>
      <dgm:t>
        <a:bodyPr/>
        <a:lstStyle/>
        <a:p>
          <a:endParaRPr lang="en-US"/>
        </a:p>
      </dgm:t>
    </dgm:pt>
    <dgm:pt modelId="{5ABDA713-E192-45B0-B0BC-AE4C7E3D08FF}" type="sibTrans" cxnId="{628ACB09-820D-41B2-9FCE-E4030BC8DA9E}">
      <dgm:prSet/>
      <dgm:spPr/>
      <dgm:t>
        <a:bodyPr/>
        <a:lstStyle/>
        <a:p>
          <a:endParaRPr lang="en-US"/>
        </a:p>
      </dgm:t>
    </dgm:pt>
    <dgm:pt modelId="{E2706C2A-72A1-462E-95C3-9E807AB8BB02}">
      <dgm:prSet phldrT="[Text]"/>
      <dgm:spPr>
        <a:xfrm>
          <a:off x="4678765" y="1839396"/>
          <a:ext cx="2042489" cy="506250"/>
        </a:xfrm>
        <a:prstGeom prst="rect">
          <a:avLst/>
        </a:prstGeom>
        <a:noFill/>
        <a:ln>
          <a:noFill/>
        </a:ln>
        <a:effectLst/>
      </dgm:spPr>
      <dgm:t>
        <a:bodyPr/>
        <a:lstStyle/>
        <a:p>
          <a:pPr algn="ctr">
            <a:buNone/>
          </a:pPr>
          <a:r>
            <a:rPr lang="en-US">
              <a:solidFill>
                <a:sysClr val="windowText" lastClr="000000">
                  <a:hueOff val="0"/>
                  <a:satOff val="0"/>
                  <a:lumOff val="0"/>
                  <a:alphaOff val="0"/>
                </a:sysClr>
              </a:solidFill>
              <a:latin typeface="Heebo" pitchFamily="2" charset="-79"/>
              <a:ea typeface="+mn-ea"/>
              <a:cs typeface="Heebo" pitchFamily="2" charset="-79"/>
            </a:rPr>
            <a:t>October 10, 2023</a:t>
          </a:r>
        </a:p>
      </dgm:t>
    </dgm:pt>
    <dgm:pt modelId="{2D9054E6-3E11-4B36-8C63-327760E30AA7}" type="parTrans" cxnId="{0FEC8945-00D9-4A04-9D20-D03DB197BDF5}">
      <dgm:prSet/>
      <dgm:spPr/>
      <dgm:t>
        <a:bodyPr/>
        <a:lstStyle/>
        <a:p>
          <a:endParaRPr lang="en-US"/>
        </a:p>
      </dgm:t>
    </dgm:pt>
    <dgm:pt modelId="{2C56C6D9-0954-451A-BF29-97BA0715FAD8}" type="sibTrans" cxnId="{0FEC8945-00D9-4A04-9D20-D03DB197BDF5}">
      <dgm:prSet/>
      <dgm:spPr/>
      <dgm:t>
        <a:bodyPr/>
        <a:lstStyle/>
        <a:p>
          <a:endParaRPr lang="en-US"/>
        </a:p>
      </dgm:t>
    </dgm:pt>
    <dgm:pt modelId="{4E62FD3F-AF86-4770-8F79-9E5709229FF0}">
      <dgm:prSet phldrT="[Text]"/>
      <dgm:spPr>
        <a:xfrm>
          <a:off x="4542" y="745895"/>
          <a:ext cx="2553111" cy="972000"/>
        </a:xfrm>
        <a:solidFill>
          <a:srgbClr val="4472C4">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Heebo" pitchFamily="2" charset="-79"/>
              <a:ea typeface="+mn-ea"/>
              <a:cs typeface="Heebo" pitchFamily="2" charset="-79"/>
            </a:rPr>
            <a:t>Expected Award Date </a:t>
          </a:r>
        </a:p>
      </dgm:t>
    </dgm:pt>
    <dgm:pt modelId="{83566664-73FE-41F9-88EC-912EF5025FD3}" type="parTrans" cxnId="{C0712BA4-3611-4C11-84C0-FF13F855BFB4}">
      <dgm:prSet/>
      <dgm:spPr/>
      <dgm:t>
        <a:bodyPr/>
        <a:lstStyle/>
        <a:p>
          <a:endParaRPr lang="en-US"/>
        </a:p>
      </dgm:t>
    </dgm:pt>
    <dgm:pt modelId="{82C78C02-6014-4038-9EC1-153B1419C721}" type="sibTrans" cxnId="{C0712BA4-3611-4C11-84C0-FF13F855BFB4}">
      <dgm:prSet/>
      <dgm:spPr/>
      <dgm:t>
        <a:bodyPr/>
        <a:lstStyle/>
        <a:p>
          <a:endParaRPr lang="en-US"/>
        </a:p>
      </dgm:t>
    </dgm:pt>
    <dgm:pt modelId="{6BCE363A-26E1-4E15-B1C8-9082C950217C}" type="pres">
      <dgm:prSet presAssocID="{4465DA9E-620C-427E-9A13-4A06B6EC47F5}" presName="Name0" presStyleCnt="0">
        <dgm:presLayoutVars>
          <dgm:dir/>
          <dgm:animLvl val="lvl"/>
          <dgm:resizeHandles val="exact"/>
        </dgm:presLayoutVars>
      </dgm:prSet>
      <dgm:spPr/>
    </dgm:pt>
    <dgm:pt modelId="{F1057697-CF45-4CDE-9550-4B4AFBCC4BA9}" type="pres">
      <dgm:prSet presAssocID="{A2EFF5AF-7C18-46DC-9887-26A283847C92}" presName="composite" presStyleCnt="0"/>
      <dgm:spPr/>
    </dgm:pt>
    <dgm:pt modelId="{596E797A-6178-4B90-BF28-C3BD9F0934C7}" type="pres">
      <dgm:prSet presAssocID="{A2EFF5AF-7C18-46DC-9887-26A283847C92}" presName="parTx" presStyleLbl="node1" presStyleIdx="0" presStyleCnt="5" custLinFactNeighborX="1406" custLinFactNeighborY="-202">
        <dgm:presLayoutVars>
          <dgm:chMax val="0"/>
          <dgm:chPref val="0"/>
          <dgm:bulletEnabled val="1"/>
        </dgm:presLayoutVars>
      </dgm:prSet>
      <dgm:spPr/>
    </dgm:pt>
    <dgm:pt modelId="{8C2536AD-EB3B-41F1-93EB-5F77813534EB}" type="pres">
      <dgm:prSet presAssocID="{A2EFF5AF-7C18-46DC-9887-26A283847C92}" presName="desTx" presStyleLbl="revTx" presStyleIdx="0" presStyleCnt="4" custScaleX="123422" custLinFactNeighborX="-8918" custLinFactNeighborY="-5181">
        <dgm:presLayoutVars>
          <dgm:bulletEnabled val="1"/>
        </dgm:presLayoutVars>
      </dgm:prSet>
      <dgm:spPr/>
    </dgm:pt>
    <dgm:pt modelId="{AF42DCEB-7F8F-4DC3-86F4-EF9658D5883F}" type="pres">
      <dgm:prSet presAssocID="{C9F8CA18-C995-40BB-A73A-40E477C2495A}" presName="space" presStyleCnt="0"/>
      <dgm:spPr/>
    </dgm:pt>
    <dgm:pt modelId="{F1E0F8D6-6740-4E89-A8CF-AB6E4688036E}" type="pres">
      <dgm:prSet presAssocID="{FA53D703-31C8-4B37-93CC-C696D7914603}" presName="composite" presStyleCnt="0"/>
      <dgm:spPr/>
    </dgm:pt>
    <dgm:pt modelId="{B7F7EEFF-5859-494A-B075-215A8C307A20}" type="pres">
      <dgm:prSet presAssocID="{FA53D703-31C8-4B37-93CC-C696D7914603}" presName="parTx" presStyleLbl="node1" presStyleIdx="1" presStyleCnt="5">
        <dgm:presLayoutVars>
          <dgm:chMax val="0"/>
          <dgm:chPref val="0"/>
          <dgm:bulletEnabled val="1"/>
        </dgm:presLayoutVars>
      </dgm:prSet>
      <dgm:spPr/>
    </dgm:pt>
    <dgm:pt modelId="{4CD5AC79-0B8E-40D8-A361-FAB1E339284F}" type="pres">
      <dgm:prSet presAssocID="{FA53D703-31C8-4B37-93CC-C696D7914603}" presName="desTx" presStyleLbl="revTx" presStyleIdx="1" presStyleCnt="4" custLinFactNeighborX="2801" custLinFactNeighborY="-7806">
        <dgm:presLayoutVars>
          <dgm:bulletEnabled val="1"/>
        </dgm:presLayoutVars>
      </dgm:prSet>
      <dgm:spPr/>
    </dgm:pt>
    <dgm:pt modelId="{FBAFABB6-3450-4270-883C-B97B7D605D71}" type="pres">
      <dgm:prSet presAssocID="{5ABDA713-E192-45B0-B0BC-AE4C7E3D08FF}" presName="space" presStyleCnt="0"/>
      <dgm:spPr/>
    </dgm:pt>
    <dgm:pt modelId="{F395DD3B-6017-42B3-A305-39A9AE933946}" type="pres">
      <dgm:prSet presAssocID="{617D1D68-F31E-4C0C-AEAC-5977DBBAC313}" presName="composite" presStyleCnt="0"/>
      <dgm:spPr/>
    </dgm:pt>
    <dgm:pt modelId="{7A1766E1-C04C-467F-A328-EDFFE7A3EB75}" type="pres">
      <dgm:prSet presAssocID="{617D1D68-F31E-4C0C-AEAC-5977DBBAC313}" presName="parTx" presStyleLbl="node1" presStyleIdx="2" presStyleCnt="5">
        <dgm:presLayoutVars>
          <dgm:chMax val="0"/>
          <dgm:chPref val="0"/>
          <dgm:bulletEnabled val="1"/>
        </dgm:presLayoutVars>
      </dgm:prSet>
      <dgm:spPr/>
    </dgm:pt>
    <dgm:pt modelId="{64AD37DC-240B-4955-8285-9450F772CF37}" type="pres">
      <dgm:prSet presAssocID="{617D1D68-F31E-4C0C-AEAC-5977DBBAC313}" presName="desTx" presStyleLbl="revTx" presStyleIdx="2" presStyleCnt="4" custLinFactNeighborX="11859" custLinFactNeighborY="-11827">
        <dgm:presLayoutVars>
          <dgm:bulletEnabled val="1"/>
        </dgm:presLayoutVars>
      </dgm:prSet>
      <dgm:spPr/>
    </dgm:pt>
    <dgm:pt modelId="{F8658B18-B575-471C-84EE-1C1968AB11D0}" type="pres">
      <dgm:prSet presAssocID="{AD4E61E1-AE5A-44B3-A598-F1BB1129F4B7}" presName="space" presStyleCnt="0"/>
      <dgm:spPr/>
    </dgm:pt>
    <dgm:pt modelId="{DA4E869E-D24F-404F-9586-118601BCD54B}" type="pres">
      <dgm:prSet presAssocID="{C11DB4D2-D101-42F3-9495-8E3ED863110A}" presName="composite" presStyleCnt="0"/>
      <dgm:spPr/>
    </dgm:pt>
    <dgm:pt modelId="{09300A69-E3E7-435F-B9C1-4D2684CB08C5}" type="pres">
      <dgm:prSet presAssocID="{C11DB4D2-D101-42F3-9495-8E3ED863110A}" presName="parTx" presStyleLbl="node1" presStyleIdx="3" presStyleCnt="5">
        <dgm:presLayoutVars>
          <dgm:chMax val="0"/>
          <dgm:chPref val="0"/>
          <dgm:bulletEnabled val="1"/>
        </dgm:presLayoutVars>
      </dgm:prSet>
      <dgm:spPr/>
    </dgm:pt>
    <dgm:pt modelId="{8E19C8AB-DF94-4EB8-B5FB-B860036D6348}" type="pres">
      <dgm:prSet presAssocID="{C11DB4D2-D101-42F3-9495-8E3ED863110A}" presName="desTx" presStyleLbl="revTx" presStyleIdx="3" presStyleCnt="4" custLinFactNeighborX="9804" custLinFactNeighborY="-7807">
        <dgm:presLayoutVars>
          <dgm:bulletEnabled val="1"/>
        </dgm:presLayoutVars>
      </dgm:prSet>
      <dgm:spPr>
        <a:prstGeom prst="rect">
          <a:avLst/>
        </a:prstGeom>
      </dgm:spPr>
    </dgm:pt>
    <dgm:pt modelId="{65D944E1-40B1-4F31-8911-6E8BDA743B08}" type="pres">
      <dgm:prSet presAssocID="{66809459-F597-4F07-8C72-CF80A8EA2E08}" presName="space" presStyleCnt="0"/>
      <dgm:spPr/>
    </dgm:pt>
    <dgm:pt modelId="{F1F518DF-5905-4EB9-BC73-A58CB16FF5A1}" type="pres">
      <dgm:prSet presAssocID="{4E62FD3F-AF86-4770-8F79-9E5709229FF0}" presName="composite" presStyleCnt="0"/>
      <dgm:spPr/>
    </dgm:pt>
    <dgm:pt modelId="{C7DF926C-C555-448E-840D-6902753F8518}" type="pres">
      <dgm:prSet presAssocID="{4E62FD3F-AF86-4770-8F79-9E5709229FF0}" presName="parTx" presStyleLbl="node1" presStyleIdx="4" presStyleCnt="5">
        <dgm:presLayoutVars>
          <dgm:chMax val="0"/>
          <dgm:chPref val="0"/>
          <dgm:bulletEnabled val="1"/>
        </dgm:presLayoutVars>
      </dgm:prSet>
      <dgm:spPr>
        <a:prstGeom prst="chevron">
          <a:avLst/>
        </a:prstGeom>
      </dgm:spPr>
    </dgm:pt>
    <dgm:pt modelId="{9504EE76-1464-4D1E-A311-7EA8E52CC88D}" type="pres">
      <dgm:prSet presAssocID="{4E62FD3F-AF86-4770-8F79-9E5709229FF0}" presName="desTx" presStyleLbl="revTx" presStyleIdx="3" presStyleCnt="4">
        <dgm:presLayoutVars>
          <dgm:bulletEnabled val="1"/>
        </dgm:presLayoutVars>
      </dgm:prSet>
      <dgm:spPr/>
    </dgm:pt>
  </dgm:ptLst>
  <dgm:cxnLst>
    <dgm:cxn modelId="{628ACB09-820D-41B2-9FCE-E4030BC8DA9E}" srcId="{4465DA9E-620C-427E-9A13-4A06B6EC47F5}" destId="{FA53D703-31C8-4B37-93CC-C696D7914603}" srcOrd="1" destOrd="0" parTransId="{A88CFDC6-2685-4585-A6FF-A49EC544B13E}" sibTransId="{5ABDA713-E192-45B0-B0BC-AE4C7E3D08FF}"/>
    <dgm:cxn modelId="{AB6E4315-9AE9-4C52-A329-7E4B3BE51C80}" srcId="{A2EFF5AF-7C18-46DC-9887-26A283847C92}" destId="{55D40024-B5F8-42BE-9034-47EC38AF806F}" srcOrd="0" destOrd="0" parTransId="{7A36C549-9784-4E3D-B303-5763DD948550}" sibTransId="{29CFDEA6-EA84-43E5-925B-34945F3661F3}"/>
    <dgm:cxn modelId="{931AC32E-98DD-43D2-8DC1-79F934F440E1}" type="presOf" srcId="{A2EFF5AF-7C18-46DC-9887-26A283847C92}" destId="{596E797A-6178-4B90-BF28-C3BD9F0934C7}" srcOrd="0" destOrd="0" presId="urn:microsoft.com/office/officeart/2005/8/layout/chevron1"/>
    <dgm:cxn modelId="{86507F30-EB02-4972-877C-4797DA3B8EFF}" type="presOf" srcId="{55D40024-B5F8-42BE-9034-47EC38AF806F}" destId="{8C2536AD-EB3B-41F1-93EB-5F77813534EB}" srcOrd="0" destOrd="0" presId="urn:microsoft.com/office/officeart/2005/8/layout/chevron1"/>
    <dgm:cxn modelId="{234CFD3B-B187-4FE7-934F-C3C512A74DB7}" type="presOf" srcId="{E2706C2A-72A1-462E-95C3-9E807AB8BB02}" destId="{4CD5AC79-0B8E-40D8-A361-FAB1E339284F}" srcOrd="0" destOrd="0" presId="urn:microsoft.com/office/officeart/2005/8/layout/chevron1"/>
    <dgm:cxn modelId="{0FEC8945-00D9-4A04-9D20-D03DB197BDF5}" srcId="{FA53D703-31C8-4B37-93CC-C696D7914603}" destId="{E2706C2A-72A1-462E-95C3-9E807AB8BB02}" srcOrd="0" destOrd="0" parTransId="{2D9054E6-3E11-4B36-8C63-327760E30AA7}" sibTransId="{2C56C6D9-0954-451A-BF29-97BA0715FAD8}"/>
    <dgm:cxn modelId="{38B9406A-3624-412B-AD7B-764B4FE2AF21}" type="presOf" srcId="{FA53D703-31C8-4B37-93CC-C696D7914603}" destId="{B7F7EEFF-5859-494A-B075-215A8C307A20}" srcOrd="0" destOrd="0" presId="urn:microsoft.com/office/officeart/2005/8/layout/chevron1"/>
    <dgm:cxn modelId="{2D5D8677-D60C-4D44-B8A0-C1360417705F}" type="presOf" srcId="{C42232F7-8E08-4DF9-9041-B36A7410527D}" destId="{64AD37DC-240B-4955-8285-9450F772CF37}" srcOrd="0" destOrd="0" presId="urn:microsoft.com/office/officeart/2005/8/layout/chevron1"/>
    <dgm:cxn modelId="{00AF295A-55F0-49B0-ABA6-B068F48D2DD8}" type="presOf" srcId="{B1C219D5-DF1C-4A80-B14F-0C57758D03BF}" destId="{8E19C8AB-DF94-4EB8-B5FB-B860036D6348}" srcOrd="0" destOrd="0" presId="urn:microsoft.com/office/officeart/2005/8/layout/chevron1"/>
    <dgm:cxn modelId="{EB88447F-66C3-4512-B341-B5765DC24534}" type="presOf" srcId="{C11DB4D2-D101-42F3-9495-8E3ED863110A}" destId="{09300A69-E3E7-435F-B9C1-4D2684CB08C5}" srcOrd="0" destOrd="0" presId="urn:microsoft.com/office/officeart/2005/8/layout/chevron1"/>
    <dgm:cxn modelId="{BEFA7686-CB35-45A8-8C19-D21B74BA11F9}" type="presOf" srcId="{4E62FD3F-AF86-4770-8F79-9E5709229FF0}" destId="{C7DF926C-C555-448E-840D-6902753F8518}" srcOrd="0" destOrd="0" presId="urn:microsoft.com/office/officeart/2005/8/layout/chevron1"/>
    <dgm:cxn modelId="{C0712BA4-3611-4C11-84C0-FF13F855BFB4}" srcId="{4465DA9E-620C-427E-9A13-4A06B6EC47F5}" destId="{4E62FD3F-AF86-4770-8F79-9E5709229FF0}" srcOrd="4" destOrd="0" parTransId="{83566664-73FE-41F9-88EC-912EF5025FD3}" sibTransId="{82C78C02-6014-4038-9EC1-153B1419C721}"/>
    <dgm:cxn modelId="{5B5A7FAB-A25E-4CCB-82F2-6193A944777C}" srcId="{C11DB4D2-D101-42F3-9495-8E3ED863110A}" destId="{B1C219D5-DF1C-4A80-B14F-0C57758D03BF}" srcOrd="0" destOrd="0" parTransId="{550485D0-A709-4857-8F53-08C3968E6E3D}" sibTransId="{7FD699D2-FA9F-43D4-9FB9-2F8D9D0B6967}"/>
    <dgm:cxn modelId="{66362FD3-A202-4B81-A313-7CAD159F1050}" type="presOf" srcId="{4465DA9E-620C-427E-9A13-4A06B6EC47F5}" destId="{6BCE363A-26E1-4E15-B1C8-9082C950217C}" srcOrd="0" destOrd="0" presId="urn:microsoft.com/office/officeart/2005/8/layout/chevron1"/>
    <dgm:cxn modelId="{D49D6FD6-7155-43B8-9A4E-AA0CBABF1E80}" srcId="{4465DA9E-620C-427E-9A13-4A06B6EC47F5}" destId="{C11DB4D2-D101-42F3-9495-8E3ED863110A}" srcOrd="3" destOrd="0" parTransId="{83A7EB5A-2C01-4F06-ACBE-71DCCE8B0977}" sibTransId="{66809459-F597-4F07-8C72-CF80A8EA2E08}"/>
    <dgm:cxn modelId="{F4F684E3-FBD2-4C67-A433-535979148E5C}" type="presOf" srcId="{617D1D68-F31E-4C0C-AEAC-5977DBBAC313}" destId="{7A1766E1-C04C-467F-A328-EDFFE7A3EB75}" srcOrd="0" destOrd="0" presId="urn:microsoft.com/office/officeart/2005/8/layout/chevron1"/>
    <dgm:cxn modelId="{1EEC70EE-4CD8-49A6-885E-47B9476269A7}" srcId="{4465DA9E-620C-427E-9A13-4A06B6EC47F5}" destId="{A2EFF5AF-7C18-46DC-9887-26A283847C92}" srcOrd="0" destOrd="0" parTransId="{CAFCDEF7-00C8-425E-8A7F-8A9E7FC220FE}" sibTransId="{C9F8CA18-C995-40BB-A73A-40E477C2495A}"/>
    <dgm:cxn modelId="{DBC003FC-D9C4-4E26-B4CE-0AA27F85719B}" srcId="{617D1D68-F31E-4C0C-AEAC-5977DBBAC313}" destId="{C42232F7-8E08-4DF9-9041-B36A7410527D}" srcOrd="0" destOrd="0" parTransId="{382F035E-0D38-490D-A7AB-AC8210CF36F1}" sibTransId="{D4914D7A-E816-4200-BEFC-C3875700A52E}"/>
    <dgm:cxn modelId="{85D589FD-0331-4078-AB07-C235E0F4844A}" srcId="{4465DA9E-620C-427E-9A13-4A06B6EC47F5}" destId="{617D1D68-F31E-4C0C-AEAC-5977DBBAC313}" srcOrd="2" destOrd="0" parTransId="{D260F03B-137F-4373-9E4A-6EC1A9808947}" sibTransId="{AD4E61E1-AE5A-44B3-A598-F1BB1129F4B7}"/>
    <dgm:cxn modelId="{61D1CDE6-AF82-4CCE-83E6-F1FB2498DD1C}" type="presParOf" srcId="{6BCE363A-26E1-4E15-B1C8-9082C950217C}" destId="{F1057697-CF45-4CDE-9550-4B4AFBCC4BA9}" srcOrd="0" destOrd="0" presId="urn:microsoft.com/office/officeart/2005/8/layout/chevron1"/>
    <dgm:cxn modelId="{B34B6BF6-B44A-492C-8E12-1199652362EE}" type="presParOf" srcId="{F1057697-CF45-4CDE-9550-4B4AFBCC4BA9}" destId="{596E797A-6178-4B90-BF28-C3BD9F0934C7}" srcOrd="0" destOrd="0" presId="urn:microsoft.com/office/officeart/2005/8/layout/chevron1"/>
    <dgm:cxn modelId="{5858B1AC-A286-43C9-8D0D-F7B75C9858A2}" type="presParOf" srcId="{F1057697-CF45-4CDE-9550-4B4AFBCC4BA9}" destId="{8C2536AD-EB3B-41F1-93EB-5F77813534EB}" srcOrd="1" destOrd="0" presId="urn:microsoft.com/office/officeart/2005/8/layout/chevron1"/>
    <dgm:cxn modelId="{2C80A085-1B96-4A01-BD4F-5579A8E728FC}" type="presParOf" srcId="{6BCE363A-26E1-4E15-B1C8-9082C950217C}" destId="{AF42DCEB-7F8F-4DC3-86F4-EF9658D5883F}" srcOrd="1" destOrd="0" presId="urn:microsoft.com/office/officeart/2005/8/layout/chevron1"/>
    <dgm:cxn modelId="{D29CE93A-1415-4B68-BF81-2367B4315BE1}" type="presParOf" srcId="{6BCE363A-26E1-4E15-B1C8-9082C950217C}" destId="{F1E0F8D6-6740-4E89-A8CF-AB6E4688036E}" srcOrd="2" destOrd="0" presId="urn:microsoft.com/office/officeart/2005/8/layout/chevron1"/>
    <dgm:cxn modelId="{9908E525-E83C-4871-91D7-87D4238B565C}" type="presParOf" srcId="{F1E0F8D6-6740-4E89-A8CF-AB6E4688036E}" destId="{B7F7EEFF-5859-494A-B075-215A8C307A20}" srcOrd="0" destOrd="0" presId="urn:microsoft.com/office/officeart/2005/8/layout/chevron1"/>
    <dgm:cxn modelId="{49947EE4-3021-48B7-92CF-847C9FA77D9B}" type="presParOf" srcId="{F1E0F8D6-6740-4E89-A8CF-AB6E4688036E}" destId="{4CD5AC79-0B8E-40D8-A361-FAB1E339284F}" srcOrd="1" destOrd="0" presId="urn:microsoft.com/office/officeart/2005/8/layout/chevron1"/>
    <dgm:cxn modelId="{46836C71-61BF-454D-A974-281A04DB14BF}" type="presParOf" srcId="{6BCE363A-26E1-4E15-B1C8-9082C950217C}" destId="{FBAFABB6-3450-4270-883C-B97B7D605D71}" srcOrd="3" destOrd="0" presId="urn:microsoft.com/office/officeart/2005/8/layout/chevron1"/>
    <dgm:cxn modelId="{DEEFB3D9-9F69-4B1A-B209-F955FDDF5CCC}" type="presParOf" srcId="{6BCE363A-26E1-4E15-B1C8-9082C950217C}" destId="{F395DD3B-6017-42B3-A305-39A9AE933946}" srcOrd="4" destOrd="0" presId="urn:microsoft.com/office/officeart/2005/8/layout/chevron1"/>
    <dgm:cxn modelId="{3580491B-FD53-478E-9621-AB626D471814}" type="presParOf" srcId="{F395DD3B-6017-42B3-A305-39A9AE933946}" destId="{7A1766E1-C04C-467F-A328-EDFFE7A3EB75}" srcOrd="0" destOrd="0" presId="urn:microsoft.com/office/officeart/2005/8/layout/chevron1"/>
    <dgm:cxn modelId="{0DFA0BD2-B150-4CE9-A8DB-CDB37AB8CA7A}" type="presParOf" srcId="{F395DD3B-6017-42B3-A305-39A9AE933946}" destId="{64AD37DC-240B-4955-8285-9450F772CF37}" srcOrd="1" destOrd="0" presId="urn:microsoft.com/office/officeart/2005/8/layout/chevron1"/>
    <dgm:cxn modelId="{BBA974AA-F36B-471C-A60B-7057D1A7A244}" type="presParOf" srcId="{6BCE363A-26E1-4E15-B1C8-9082C950217C}" destId="{F8658B18-B575-471C-84EE-1C1968AB11D0}" srcOrd="5" destOrd="0" presId="urn:microsoft.com/office/officeart/2005/8/layout/chevron1"/>
    <dgm:cxn modelId="{07A44EE9-42A8-4940-B4E5-B40E22A91C05}" type="presParOf" srcId="{6BCE363A-26E1-4E15-B1C8-9082C950217C}" destId="{DA4E869E-D24F-404F-9586-118601BCD54B}" srcOrd="6" destOrd="0" presId="urn:microsoft.com/office/officeart/2005/8/layout/chevron1"/>
    <dgm:cxn modelId="{E478F504-BA84-44DF-9A38-AFFBB99018F9}" type="presParOf" srcId="{DA4E869E-D24F-404F-9586-118601BCD54B}" destId="{09300A69-E3E7-435F-B9C1-4D2684CB08C5}" srcOrd="0" destOrd="0" presId="urn:microsoft.com/office/officeart/2005/8/layout/chevron1"/>
    <dgm:cxn modelId="{61D8E0FF-881E-4C88-88F9-0C07D9308416}" type="presParOf" srcId="{DA4E869E-D24F-404F-9586-118601BCD54B}" destId="{8E19C8AB-DF94-4EB8-B5FB-B860036D6348}" srcOrd="1" destOrd="0" presId="urn:microsoft.com/office/officeart/2005/8/layout/chevron1"/>
    <dgm:cxn modelId="{B423DD2B-6362-477A-8F48-0812EF6C1191}" type="presParOf" srcId="{6BCE363A-26E1-4E15-B1C8-9082C950217C}" destId="{65D944E1-40B1-4F31-8911-6E8BDA743B08}" srcOrd="7" destOrd="0" presId="urn:microsoft.com/office/officeart/2005/8/layout/chevron1"/>
    <dgm:cxn modelId="{2DF7E00A-C02B-4C0C-9F47-23F5A656C08A}" type="presParOf" srcId="{6BCE363A-26E1-4E15-B1C8-9082C950217C}" destId="{F1F518DF-5905-4EB9-BC73-A58CB16FF5A1}" srcOrd="8" destOrd="0" presId="urn:microsoft.com/office/officeart/2005/8/layout/chevron1"/>
    <dgm:cxn modelId="{EBB31879-1BC5-4BB1-9BB5-D18BE36896D0}" type="presParOf" srcId="{F1F518DF-5905-4EB9-BC73-A58CB16FF5A1}" destId="{C7DF926C-C555-448E-840D-6902753F8518}" srcOrd="0" destOrd="0" presId="urn:microsoft.com/office/officeart/2005/8/layout/chevron1"/>
    <dgm:cxn modelId="{4BA38996-1847-4652-89C3-7D393A5A3662}" type="presParOf" srcId="{F1F518DF-5905-4EB9-BC73-A58CB16FF5A1}" destId="{9504EE76-1464-4D1E-A311-7EA8E52CC88D}" srcOrd="1" destOrd="0" presId="urn:microsoft.com/office/officeart/2005/8/layout/chevron1"/>
  </dgm:cxnLst>
  <dgm:bg>
    <a:noFill/>
  </dgm:bg>
  <dgm:whole>
    <a:ln>
      <a:noFill/>
    </a:ln>
    <a:effectLst/>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AAD0E-006D-4385-8203-A70480005D15}">
      <dsp:nvSpPr>
        <dsp:cNvPr id="0" name=""/>
        <dsp:cNvSpPr/>
      </dsp:nvSpPr>
      <dsp:spPr>
        <a:xfrm>
          <a:off x="528"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a:ea typeface="+mn-ea"/>
              <a:cs typeface="+mn-cs"/>
            </a:rPr>
            <a:t>RFI Released</a:t>
          </a:r>
        </a:p>
      </dsp:txBody>
      <dsp:txXfrm>
        <a:off x="430374" y="264783"/>
        <a:ext cx="1289538" cy="859692"/>
      </dsp:txXfrm>
    </dsp:sp>
    <dsp:sp modelId="{BC6BC1E9-E5BE-4421-B873-BFF9FF08EB7A}">
      <dsp:nvSpPr>
        <dsp:cNvPr id="0" name=""/>
        <dsp:cNvSpPr/>
      </dsp:nvSpPr>
      <dsp:spPr>
        <a:xfrm>
          <a:off x="11291" y="1083191"/>
          <a:ext cx="1719384"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ctr" defTabSz="800100">
            <a:lnSpc>
              <a:spcPct val="90000"/>
            </a:lnSpc>
            <a:spcBef>
              <a:spcPct val="0"/>
            </a:spcBef>
            <a:spcAft>
              <a:spcPct val="15000"/>
            </a:spcAft>
            <a:buChar char="•"/>
          </a:pPr>
          <a:r>
            <a:rPr lang="en-US" sz="1800" kern="1200">
              <a:solidFill>
                <a:sysClr val="window" lastClr="FFFFFF"/>
              </a:solidFill>
              <a:latin typeface="Calibri"/>
              <a:ea typeface="+mn-ea"/>
              <a:cs typeface="+mn-cs"/>
            </a:rPr>
            <a:t> </a:t>
          </a:r>
          <a:r>
            <a:rPr lang="en-US" sz="1800" kern="1200">
              <a:solidFill>
                <a:sysClr val="windowText" lastClr="000000">
                  <a:hueOff val="0"/>
                  <a:satOff val="0"/>
                  <a:lumOff val="0"/>
                  <a:alphaOff val="0"/>
                </a:sysClr>
              </a:solidFill>
              <a:latin typeface="Calibri"/>
              <a:ea typeface="+mn-ea"/>
              <a:cs typeface="+mn-cs"/>
            </a:rPr>
            <a:t>March 8, 2023</a:t>
          </a:r>
        </a:p>
      </dsp:txBody>
      <dsp:txXfrm>
        <a:off x="11291" y="1083191"/>
        <a:ext cx="1719384" cy="506250"/>
      </dsp:txXfrm>
    </dsp:sp>
    <dsp:sp modelId="{0CBA2CFB-CD5D-4DE8-B675-B4192A8046B8}">
      <dsp:nvSpPr>
        <dsp:cNvPr id="0" name=""/>
        <dsp:cNvSpPr/>
      </dsp:nvSpPr>
      <dsp:spPr>
        <a:xfrm>
          <a:off x="1933759"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a:ea typeface="+mn-ea"/>
              <a:cs typeface="+mn-cs"/>
            </a:rPr>
            <a:t>RFI comments due</a:t>
          </a:r>
        </a:p>
      </dsp:txBody>
      <dsp:txXfrm>
        <a:off x="2363605" y="264783"/>
        <a:ext cx="1289538" cy="859692"/>
      </dsp:txXfrm>
    </dsp:sp>
    <dsp:sp modelId="{B5AA3AB0-3286-445C-9952-C389A5BAAF5A}">
      <dsp:nvSpPr>
        <dsp:cNvPr id="0" name=""/>
        <dsp:cNvSpPr/>
      </dsp:nvSpPr>
      <dsp:spPr>
        <a:xfrm>
          <a:off x="1933759" y="1231937"/>
          <a:ext cx="1719384"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800100">
            <a:lnSpc>
              <a:spcPct val="90000"/>
            </a:lnSpc>
            <a:spcBef>
              <a:spcPct val="0"/>
            </a:spcBef>
            <a:spcAft>
              <a:spcPct val="15000"/>
            </a:spcAft>
            <a:buChar char="•"/>
          </a:pPr>
          <a:r>
            <a:rPr lang="en-US" sz="1800" kern="1200">
              <a:solidFill>
                <a:sysClr val="window" lastClr="FFFFFF"/>
              </a:solidFill>
              <a:latin typeface="Calibri"/>
              <a:ea typeface="+mn-ea"/>
              <a:cs typeface="+mn-cs"/>
            </a:rPr>
            <a:t> </a:t>
          </a:r>
          <a:r>
            <a:rPr lang="en-US" sz="1800" kern="1200">
              <a:solidFill>
                <a:sysClr val="windowText" lastClr="000000">
                  <a:hueOff val="0"/>
                  <a:satOff val="0"/>
                  <a:lumOff val="0"/>
                  <a:alphaOff val="0"/>
                </a:sysClr>
              </a:solidFill>
              <a:latin typeface="Calibri"/>
              <a:ea typeface="+mn-ea"/>
              <a:cs typeface="+mn-cs"/>
            </a:rPr>
            <a:t>April 3, 2023</a:t>
          </a:r>
        </a:p>
      </dsp:txBody>
      <dsp:txXfrm>
        <a:off x="1933759" y="1231937"/>
        <a:ext cx="1719384" cy="506250"/>
      </dsp:txXfrm>
    </dsp:sp>
    <dsp:sp modelId="{67C75797-2CEC-4924-A163-A9CCFBD43D95}">
      <dsp:nvSpPr>
        <dsp:cNvPr id="0" name=""/>
        <dsp:cNvSpPr/>
      </dsp:nvSpPr>
      <dsp:spPr>
        <a:xfrm>
          <a:off x="3866990"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a:ea typeface="+mn-ea"/>
              <a:cs typeface="+mn-cs"/>
            </a:rPr>
            <a:t>FOA Opens</a:t>
          </a:r>
        </a:p>
      </dsp:txBody>
      <dsp:txXfrm>
        <a:off x="4296836" y="264783"/>
        <a:ext cx="1289538" cy="859692"/>
      </dsp:txXfrm>
    </dsp:sp>
    <dsp:sp modelId="{52A71DF2-D3B1-4C7D-8E36-407F437ED95B}">
      <dsp:nvSpPr>
        <dsp:cNvPr id="0" name=""/>
        <dsp:cNvSpPr/>
      </dsp:nvSpPr>
      <dsp:spPr>
        <a:xfrm>
          <a:off x="3866990" y="1231937"/>
          <a:ext cx="1719384"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800100">
            <a:lnSpc>
              <a:spcPct val="90000"/>
            </a:lnSpc>
            <a:spcBef>
              <a:spcPct val="0"/>
            </a:spcBef>
            <a:spcAft>
              <a:spcPct val="15000"/>
            </a:spcAft>
            <a:buChar char="•"/>
          </a:pPr>
          <a:r>
            <a:rPr lang="en-US" sz="1800" kern="1200">
              <a:solidFill>
                <a:sysClr val="window" lastClr="FFFFFF"/>
              </a:solidFill>
              <a:latin typeface="Calibri"/>
              <a:ea typeface="+mn-ea"/>
              <a:cs typeface="+mn-cs"/>
            </a:rPr>
            <a:t> </a:t>
          </a:r>
          <a:r>
            <a:rPr lang="en-US" sz="1800" kern="1200">
              <a:solidFill>
                <a:sysClr val="windowText" lastClr="000000">
                  <a:hueOff val="0"/>
                  <a:satOff val="0"/>
                  <a:lumOff val="0"/>
                  <a:alphaOff val="0"/>
                </a:sysClr>
              </a:solidFill>
              <a:latin typeface="Calibri"/>
              <a:ea typeface="+mn-ea"/>
              <a:cs typeface="+mn-cs"/>
            </a:rPr>
            <a:t>July 25, 2023</a:t>
          </a:r>
        </a:p>
      </dsp:txBody>
      <dsp:txXfrm>
        <a:off x="3866990" y="1231937"/>
        <a:ext cx="1719384" cy="506250"/>
      </dsp:txXfrm>
    </dsp:sp>
    <dsp:sp modelId="{596E797A-6178-4B90-BF28-C3BD9F0934C7}">
      <dsp:nvSpPr>
        <dsp:cNvPr id="0" name=""/>
        <dsp:cNvSpPr/>
      </dsp:nvSpPr>
      <dsp:spPr>
        <a:xfrm>
          <a:off x="5800221"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a:ea typeface="+mn-ea"/>
              <a:cs typeface="+mn-cs"/>
            </a:rPr>
            <a:t>Concept Papers Due</a:t>
          </a:r>
        </a:p>
      </dsp:txBody>
      <dsp:txXfrm>
        <a:off x="6230067" y="264783"/>
        <a:ext cx="1289538" cy="859692"/>
      </dsp:txXfrm>
    </dsp:sp>
    <dsp:sp modelId="{8C2536AD-EB3B-41F1-93EB-5F77813534EB}">
      <dsp:nvSpPr>
        <dsp:cNvPr id="0" name=""/>
        <dsp:cNvSpPr/>
      </dsp:nvSpPr>
      <dsp:spPr>
        <a:xfrm>
          <a:off x="5800221" y="1231937"/>
          <a:ext cx="1719384"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800100">
            <a:lnSpc>
              <a:spcPct val="90000"/>
            </a:lnSpc>
            <a:spcBef>
              <a:spcPct val="0"/>
            </a:spcBef>
            <a:spcAft>
              <a:spcPct val="15000"/>
            </a:spcAft>
            <a:buNone/>
          </a:pPr>
          <a:r>
            <a:rPr lang="en-US" sz="1800" kern="1200">
              <a:solidFill>
                <a:sysClr val="window" lastClr="FFFFFF"/>
              </a:solidFill>
              <a:latin typeface="Calibri"/>
              <a:ea typeface="+mn-ea"/>
              <a:cs typeface="+mn-cs"/>
            </a:rPr>
            <a:t> </a:t>
          </a:r>
          <a:r>
            <a:rPr lang="en-US" sz="1800" kern="1200">
              <a:solidFill>
                <a:sysClr val="windowText" lastClr="000000"/>
              </a:solidFill>
              <a:latin typeface="Calibri"/>
              <a:ea typeface="+mn-ea"/>
              <a:cs typeface="+mn-cs"/>
            </a:rPr>
            <a:t>September 15,</a:t>
          </a:r>
          <a:r>
            <a:rPr lang="en-US" sz="1800" kern="1200">
              <a:solidFill>
                <a:sysClr val="windowText" lastClr="000000">
                  <a:hueOff val="0"/>
                  <a:satOff val="0"/>
                  <a:lumOff val="0"/>
                  <a:alphaOff val="0"/>
                </a:sysClr>
              </a:solidFill>
              <a:latin typeface="Calibri"/>
              <a:ea typeface="+mn-ea"/>
              <a:cs typeface="+mn-cs"/>
            </a:rPr>
            <a:t> 2023</a:t>
          </a:r>
        </a:p>
      </dsp:txBody>
      <dsp:txXfrm>
        <a:off x="5800221" y="1231937"/>
        <a:ext cx="1719384" cy="506250"/>
      </dsp:txXfrm>
    </dsp:sp>
    <dsp:sp modelId="{7A1766E1-C04C-467F-A328-EDFFE7A3EB75}">
      <dsp:nvSpPr>
        <dsp:cNvPr id="0" name=""/>
        <dsp:cNvSpPr/>
      </dsp:nvSpPr>
      <dsp:spPr>
        <a:xfrm>
          <a:off x="7733452"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a:ea typeface="+mn-ea"/>
              <a:cs typeface="+mn-cs"/>
            </a:rPr>
            <a:t>Full Applications Due</a:t>
          </a:r>
        </a:p>
      </dsp:txBody>
      <dsp:txXfrm>
        <a:off x="8163298" y="264783"/>
        <a:ext cx="1289538" cy="859692"/>
      </dsp:txXfrm>
    </dsp:sp>
    <dsp:sp modelId="{64AD37DC-240B-4955-8285-9450F772CF37}">
      <dsp:nvSpPr>
        <dsp:cNvPr id="0" name=""/>
        <dsp:cNvSpPr/>
      </dsp:nvSpPr>
      <dsp:spPr>
        <a:xfrm>
          <a:off x="7733452" y="1231937"/>
          <a:ext cx="1719384"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800100">
            <a:lnSpc>
              <a:spcPct val="90000"/>
            </a:lnSpc>
            <a:spcBef>
              <a:spcPct val="0"/>
            </a:spcBef>
            <a:spcAft>
              <a:spcPct val="15000"/>
            </a:spcAft>
            <a:buNone/>
          </a:pPr>
          <a:r>
            <a:rPr lang="en-US" sz="1800" kern="1200">
              <a:solidFill>
                <a:sysClr val="windowText" lastClr="000000"/>
              </a:solidFill>
              <a:latin typeface="Calibri"/>
              <a:ea typeface="+mn-ea"/>
              <a:cs typeface="+mn-cs"/>
            </a:rPr>
            <a:t>December 4, 2023</a:t>
          </a:r>
        </a:p>
      </dsp:txBody>
      <dsp:txXfrm>
        <a:off x="7733452" y="1231937"/>
        <a:ext cx="1719384" cy="506250"/>
      </dsp:txXfrm>
    </dsp:sp>
    <dsp:sp modelId="{09300A69-E3E7-435F-B9C1-4D2684CB08C5}">
      <dsp:nvSpPr>
        <dsp:cNvPr id="0" name=""/>
        <dsp:cNvSpPr/>
      </dsp:nvSpPr>
      <dsp:spPr>
        <a:xfrm>
          <a:off x="9666683"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a:ea typeface="+mn-ea"/>
              <a:cs typeface="+mn-cs"/>
            </a:rPr>
            <a:t>Selections Made</a:t>
          </a:r>
        </a:p>
      </dsp:txBody>
      <dsp:txXfrm>
        <a:off x="10096529" y="264783"/>
        <a:ext cx="1289538" cy="859692"/>
      </dsp:txXfrm>
    </dsp:sp>
    <dsp:sp modelId="{8E19C8AB-DF94-4EB8-B5FB-B860036D6348}">
      <dsp:nvSpPr>
        <dsp:cNvPr id="0" name=""/>
        <dsp:cNvSpPr/>
      </dsp:nvSpPr>
      <dsp:spPr>
        <a:xfrm>
          <a:off x="9666683" y="1231937"/>
          <a:ext cx="1719384"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800100">
            <a:lnSpc>
              <a:spcPct val="90000"/>
            </a:lnSpc>
            <a:spcBef>
              <a:spcPct val="0"/>
            </a:spcBef>
            <a:spcAft>
              <a:spcPct val="15000"/>
            </a:spcAft>
            <a:buChar char="•"/>
          </a:pPr>
          <a:r>
            <a:rPr lang="en-US" sz="1800" kern="1200">
              <a:solidFill>
                <a:sysClr val="window" lastClr="FFFFFF"/>
              </a:solidFill>
              <a:latin typeface="Calibri"/>
              <a:ea typeface="+mn-ea"/>
              <a:cs typeface="+mn-cs"/>
            </a:rPr>
            <a:t> </a:t>
          </a:r>
          <a:r>
            <a:rPr lang="en-US" sz="1800" kern="1200">
              <a:solidFill>
                <a:sysClr val="windowText" lastClr="000000">
                  <a:hueOff val="0"/>
                  <a:satOff val="0"/>
                  <a:lumOff val="0"/>
                  <a:alphaOff val="0"/>
                </a:sysClr>
              </a:solidFill>
              <a:latin typeface="Calibri"/>
              <a:ea typeface="+mn-ea"/>
              <a:cs typeface="+mn-cs"/>
            </a:rPr>
            <a:t>Q1 2024</a:t>
          </a:r>
        </a:p>
      </dsp:txBody>
      <dsp:txXfrm>
        <a:off x="9666683" y="1231937"/>
        <a:ext cx="1719384" cy="506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AAD0E-006D-4385-8203-A70480005D15}">
      <dsp:nvSpPr>
        <dsp:cNvPr id="0" name=""/>
        <dsp:cNvSpPr/>
      </dsp:nvSpPr>
      <dsp:spPr>
        <a:xfrm>
          <a:off x="528"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a:ea typeface="+mn-ea"/>
              <a:cs typeface="+mn-cs"/>
            </a:rPr>
            <a:t>RFI Released</a:t>
          </a:r>
        </a:p>
      </dsp:txBody>
      <dsp:txXfrm>
        <a:off x="430374" y="264783"/>
        <a:ext cx="1289538" cy="859692"/>
      </dsp:txXfrm>
    </dsp:sp>
    <dsp:sp modelId="{BC6BC1E9-E5BE-4421-B873-BFF9FF08EB7A}">
      <dsp:nvSpPr>
        <dsp:cNvPr id="0" name=""/>
        <dsp:cNvSpPr/>
      </dsp:nvSpPr>
      <dsp:spPr>
        <a:xfrm>
          <a:off x="11291" y="1083191"/>
          <a:ext cx="1719384"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ctr" defTabSz="800100">
            <a:lnSpc>
              <a:spcPct val="90000"/>
            </a:lnSpc>
            <a:spcBef>
              <a:spcPct val="0"/>
            </a:spcBef>
            <a:spcAft>
              <a:spcPct val="15000"/>
            </a:spcAft>
            <a:buChar char="•"/>
          </a:pPr>
          <a:r>
            <a:rPr lang="en-US" sz="1800" kern="1200">
              <a:solidFill>
                <a:sysClr val="window" lastClr="FFFFFF"/>
              </a:solidFill>
              <a:latin typeface="Calibri"/>
              <a:ea typeface="+mn-ea"/>
              <a:cs typeface="+mn-cs"/>
            </a:rPr>
            <a:t> </a:t>
          </a:r>
          <a:r>
            <a:rPr lang="en-US" sz="1800" kern="1200">
              <a:solidFill>
                <a:sysClr val="windowText" lastClr="000000">
                  <a:hueOff val="0"/>
                  <a:satOff val="0"/>
                  <a:lumOff val="0"/>
                  <a:alphaOff val="0"/>
                </a:sysClr>
              </a:solidFill>
              <a:latin typeface="Calibri"/>
              <a:ea typeface="+mn-ea"/>
              <a:cs typeface="+mn-cs"/>
            </a:rPr>
            <a:t>March 8, 2023</a:t>
          </a:r>
        </a:p>
      </dsp:txBody>
      <dsp:txXfrm>
        <a:off x="11291" y="1083191"/>
        <a:ext cx="1719384" cy="506250"/>
      </dsp:txXfrm>
    </dsp:sp>
    <dsp:sp modelId="{0CBA2CFB-CD5D-4DE8-B675-B4192A8046B8}">
      <dsp:nvSpPr>
        <dsp:cNvPr id="0" name=""/>
        <dsp:cNvSpPr/>
      </dsp:nvSpPr>
      <dsp:spPr>
        <a:xfrm>
          <a:off x="1933759"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a:ea typeface="+mn-ea"/>
              <a:cs typeface="+mn-cs"/>
            </a:rPr>
            <a:t>RFI comments due</a:t>
          </a:r>
        </a:p>
      </dsp:txBody>
      <dsp:txXfrm>
        <a:off x="2363605" y="264783"/>
        <a:ext cx="1289538" cy="859692"/>
      </dsp:txXfrm>
    </dsp:sp>
    <dsp:sp modelId="{B5AA3AB0-3286-445C-9952-C389A5BAAF5A}">
      <dsp:nvSpPr>
        <dsp:cNvPr id="0" name=""/>
        <dsp:cNvSpPr/>
      </dsp:nvSpPr>
      <dsp:spPr>
        <a:xfrm>
          <a:off x="1933759" y="1231937"/>
          <a:ext cx="1719384"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800100">
            <a:lnSpc>
              <a:spcPct val="90000"/>
            </a:lnSpc>
            <a:spcBef>
              <a:spcPct val="0"/>
            </a:spcBef>
            <a:spcAft>
              <a:spcPct val="15000"/>
            </a:spcAft>
            <a:buChar char="•"/>
          </a:pPr>
          <a:r>
            <a:rPr lang="en-US" sz="1800" kern="1200">
              <a:solidFill>
                <a:sysClr val="window" lastClr="FFFFFF"/>
              </a:solidFill>
              <a:latin typeface="Calibri"/>
              <a:ea typeface="+mn-ea"/>
              <a:cs typeface="+mn-cs"/>
            </a:rPr>
            <a:t> </a:t>
          </a:r>
          <a:r>
            <a:rPr lang="en-US" sz="1800" kern="1200">
              <a:solidFill>
                <a:sysClr val="windowText" lastClr="000000">
                  <a:hueOff val="0"/>
                  <a:satOff val="0"/>
                  <a:lumOff val="0"/>
                  <a:alphaOff val="0"/>
                </a:sysClr>
              </a:solidFill>
              <a:latin typeface="Calibri"/>
              <a:ea typeface="+mn-ea"/>
              <a:cs typeface="+mn-cs"/>
            </a:rPr>
            <a:t>April 3, 2023</a:t>
          </a:r>
        </a:p>
      </dsp:txBody>
      <dsp:txXfrm>
        <a:off x="1933759" y="1231937"/>
        <a:ext cx="1719384" cy="506250"/>
      </dsp:txXfrm>
    </dsp:sp>
    <dsp:sp modelId="{67C75797-2CEC-4924-A163-A9CCFBD43D95}">
      <dsp:nvSpPr>
        <dsp:cNvPr id="0" name=""/>
        <dsp:cNvSpPr/>
      </dsp:nvSpPr>
      <dsp:spPr>
        <a:xfrm>
          <a:off x="3866990"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a:ea typeface="+mn-ea"/>
              <a:cs typeface="+mn-cs"/>
            </a:rPr>
            <a:t>FOA Opens</a:t>
          </a:r>
        </a:p>
      </dsp:txBody>
      <dsp:txXfrm>
        <a:off x="4296836" y="264783"/>
        <a:ext cx="1289538" cy="859692"/>
      </dsp:txXfrm>
    </dsp:sp>
    <dsp:sp modelId="{52A71DF2-D3B1-4C7D-8E36-407F437ED95B}">
      <dsp:nvSpPr>
        <dsp:cNvPr id="0" name=""/>
        <dsp:cNvSpPr/>
      </dsp:nvSpPr>
      <dsp:spPr>
        <a:xfrm>
          <a:off x="3866990" y="1231937"/>
          <a:ext cx="1719384"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800100">
            <a:lnSpc>
              <a:spcPct val="90000"/>
            </a:lnSpc>
            <a:spcBef>
              <a:spcPct val="0"/>
            </a:spcBef>
            <a:spcAft>
              <a:spcPct val="15000"/>
            </a:spcAft>
            <a:buChar char="•"/>
          </a:pPr>
          <a:r>
            <a:rPr lang="en-US" sz="1800" kern="1200">
              <a:solidFill>
                <a:sysClr val="window" lastClr="FFFFFF"/>
              </a:solidFill>
              <a:latin typeface="Calibri"/>
              <a:ea typeface="+mn-ea"/>
              <a:cs typeface="+mn-cs"/>
            </a:rPr>
            <a:t> </a:t>
          </a:r>
          <a:r>
            <a:rPr lang="en-US" sz="1800" kern="1200">
              <a:solidFill>
                <a:sysClr val="windowText" lastClr="000000">
                  <a:hueOff val="0"/>
                  <a:satOff val="0"/>
                  <a:lumOff val="0"/>
                  <a:alphaOff val="0"/>
                </a:sysClr>
              </a:solidFill>
              <a:latin typeface="Calibri"/>
              <a:ea typeface="+mn-ea"/>
              <a:cs typeface="+mn-cs"/>
            </a:rPr>
            <a:t>July 25, 2023</a:t>
          </a:r>
        </a:p>
      </dsp:txBody>
      <dsp:txXfrm>
        <a:off x="3866990" y="1231937"/>
        <a:ext cx="1719384" cy="506250"/>
      </dsp:txXfrm>
    </dsp:sp>
    <dsp:sp modelId="{596E797A-6178-4B90-BF28-C3BD9F0934C7}">
      <dsp:nvSpPr>
        <dsp:cNvPr id="0" name=""/>
        <dsp:cNvSpPr/>
      </dsp:nvSpPr>
      <dsp:spPr>
        <a:xfrm>
          <a:off x="5800221"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a:ea typeface="+mn-ea"/>
              <a:cs typeface="+mn-cs"/>
            </a:rPr>
            <a:t>Concept Papers Due</a:t>
          </a:r>
        </a:p>
      </dsp:txBody>
      <dsp:txXfrm>
        <a:off x="6230067" y="264783"/>
        <a:ext cx="1289538" cy="859692"/>
      </dsp:txXfrm>
    </dsp:sp>
    <dsp:sp modelId="{8C2536AD-EB3B-41F1-93EB-5F77813534EB}">
      <dsp:nvSpPr>
        <dsp:cNvPr id="0" name=""/>
        <dsp:cNvSpPr/>
      </dsp:nvSpPr>
      <dsp:spPr>
        <a:xfrm>
          <a:off x="5800221" y="1231937"/>
          <a:ext cx="1719384"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800100">
            <a:lnSpc>
              <a:spcPct val="90000"/>
            </a:lnSpc>
            <a:spcBef>
              <a:spcPct val="0"/>
            </a:spcBef>
            <a:spcAft>
              <a:spcPct val="15000"/>
            </a:spcAft>
            <a:buNone/>
          </a:pPr>
          <a:r>
            <a:rPr lang="en-US" sz="1800" kern="1200">
              <a:solidFill>
                <a:sysClr val="window" lastClr="FFFFFF"/>
              </a:solidFill>
              <a:latin typeface="Calibri"/>
              <a:ea typeface="+mn-ea"/>
              <a:cs typeface="+mn-cs"/>
            </a:rPr>
            <a:t> </a:t>
          </a:r>
          <a:r>
            <a:rPr lang="en-US" sz="1800" kern="1200">
              <a:solidFill>
                <a:sysClr val="windowText" lastClr="000000"/>
              </a:solidFill>
              <a:latin typeface="Calibri"/>
              <a:ea typeface="+mn-ea"/>
              <a:cs typeface="+mn-cs"/>
            </a:rPr>
            <a:t>September 15,</a:t>
          </a:r>
          <a:r>
            <a:rPr lang="en-US" sz="1800" kern="1200">
              <a:solidFill>
                <a:sysClr val="windowText" lastClr="000000">
                  <a:hueOff val="0"/>
                  <a:satOff val="0"/>
                  <a:lumOff val="0"/>
                  <a:alphaOff val="0"/>
                </a:sysClr>
              </a:solidFill>
              <a:latin typeface="Calibri"/>
              <a:ea typeface="+mn-ea"/>
              <a:cs typeface="+mn-cs"/>
            </a:rPr>
            <a:t> 2023</a:t>
          </a:r>
        </a:p>
      </dsp:txBody>
      <dsp:txXfrm>
        <a:off x="5800221" y="1231937"/>
        <a:ext cx="1719384" cy="506250"/>
      </dsp:txXfrm>
    </dsp:sp>
    <dsp:sp modelId="{7A1766E1-C04C-467F-A328-EDFFE7A3EB75}">
      <dsp:nvSpPr>
        <dsp:cNvPr id="0" name=""/>
        <dsp:cNvSpPr/>
      </dsp:nvSpPr>
      <dsp:spPr>
        <a:xfrm>
          <a:off x="7733452"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a:ea typeface="+mn-ea"/>
              <a:cs typeface="+mn-cs"/>
            </a:rPr>
            <a:t>Full Applications Due</a:t>
          </a:r>
        </a:p>
      </dsp:txBody>
      <dsp:txXfrm>
        <a:off x="8163298" y="264783"/>
        <a:ext cx="1289538" cy="859692"/>
      </dsp:txXfrm>
    </dsp:sp>
    <dsp:sp modelId="{64AD37DC-240B-4955-8285-9450F772CF37}">
      <dsp:nvSpPr>
        <dsp:cNvPr id="0" name=""/>
        <dsp:cNvSpPr/>
      </dsp:nvSpPr>
      <dsp:spPr>
        <a:xfrm>
          <a:off x="7733452" y="1231937"/>
          <a:ext cx="1719384"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800100">
            <a:lnSpc>
              <a:spcPct val="90000"/>
            </a:lnSpc>
            <a:spcBef>
              <a:spcPct val="0"/>
            </a:spcBef>
            <a:spcAft>
              <a:spcPct val="15000"/>
            </a:spcAft>
            <a:buNone/>
          </a:pPr>
          <a:r>
            <a:rPr lang="en-US" sz="1800" kern="1200">
              <a:solidFill>
                <a:sysClr val="windowText" lastClr="000000"/>
              </a:solidFill>
              <a:latin typeface="Calibri"/>
              <a:ea typeface="+mn-ea"/>
              <a:cs typeface="+mn-cs"/>
            </a:rPr>
            <a:t>December 4, 2023</a:t>
          </a:r>
        </a:p>
      </dsp:txBody>
      <dsp:txXfrm>
        <a:off x="7733452" y="1231937"/>
        <a:ext cx="1719384" cy="506250"/>
      </dsp:txXfrm>
    </dsp:sp>
    <dsp:sp modelId="{09300A69-E3E7-435F-B9C1-4D2684CB08C5}">
      <dsp:nvSpPr>
        <dsp:cNvPr id="0" name=""/>
        <dsp:cNvSpPr/>
      </dsp:nvSpPr>
      <dsp:spPr>
        <a:xfrm>
          <a:off x="9666683" y="264783"/>
          <a:ext cx="2149230" cy="859692"/>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a:ea typeface="+mn-ea"/>
              <a:cs typeface="+mn-cs"/>
            </a:rPr>
            <a:t>Selections Made</a:t>
          </a:r>
        </a:p>
      </dsp:txBody>
      <dsp:txXfrm>
        <a:off x="10096529" y="264783"/>
        <a:ext cx="1289538" cy="859692"/>
      </dsp:txXfrm>
    </dsp:sp>
    <dsp:sp modelId="{8E19C8AB-DF94-4EB8-B5FB-B860036D6348}">
      <dsp:nvSpPr>
        <dsp:cNvPr id="0" name=""/>
        <dsp:cNvSpPr/>
      </dsp:nvSpPr>
      <dsp:spPr>
        <a:xfrm>
          <a:off x="9666683" y="1231937"/>
          <a:ext cx="1719384"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800100">
            <a:lnSpc>
              <a:spcPct val="90000"/>
            </a:lnSpc>
            <a:spcBef>
              <a:spcPct val="0"/>
            </a:spcBef>
            <a:spcAft>
              <a:spcPct val="15000"/>
            </a:spcAft>
            <a:buChar char="•"/>
          </a:pPr>
          <a:r>
            <a:rPr lang="en-US" sz="1800" kern="1200">
              <a:solidFill>
                <a:sysClr val="window" lastClr="FFFFFF"/>
              </a:solidFill>
              <a:latin typeface="Calibri"/>
              <a:ea typeface="+mn-ea"/>
              <a:cs typeface="+mn-cs"/>
            </a:rPr>
            <a:t> </a:t>
          </a:r>
          <a:r>
            <a:rPr lang="en-US" sz="1800" kern="1200">
              <a:solidFill>
                <a:sysClr val="windowText" lastClr="000000">
                  <a:hueOff val="0"/>
                  <a:satOff val="0"/>
                  <a:lumOff val="0"/>
                  <a:alphaOff val="0"/>
                </a:sysClr>
              </a:solidFill>
              <a:latin typeface="Calibri"/>
              <a:ea typeface="+mn-ea"/>
              <a:cs typeface="+mn-cs"/>
            </a:rPr>
            <a:t>Q1 2024</a:t>
          </a:r>
        </a:p>
      </dsp:txBody>
      <dsp:txXfrm>
        <a:off x="9666683" y="1231937"/>
        <a:ext cx="1719384" cy="5062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E797A-6178-4B90-BF28-C3BD9F0934C7}">
      <dsp:nvSpPr>
        <dsp:cNvPr id="0" name=""/>
        <dsp:cNvSpPr/>
      </dsp:nvSpPr>
      <dsp:spPr>
        <a:xfrm>
          <a:off x="270465" y="1309054"/>
          <a:ext cx="2448272" cy="864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 lastClr="FFFFFF"/>
              </a:solidFill>
              <a:latin typeface="Heebo" pitchFamily="2" charset="-79"/>
              <a:ea typeface="+mn-ea"/>
              <a:cs typeface="Heebo" pitchFamily="2" charset="-79"/>
            </a:rPr>
            <a:t>Concept Papers Due</a:t>
          </a:r>
        </a:p>
      </dsp:txBody>
      <dsp:txXfrm>
        <a:off x="702465" y="1309054"/>
        <a:ext cx="1584272" cy="864000"/>
      </dsp:txXfrm>
    </dsp:sp>
    <dsp:sp modelId="{8C2536AD-EB3B-41F1-93EB-5F77813534EB}">
      <dsp:nvSpPr>
        <dsp:cNvPr id="0" name=""/>
        <dsp:cNvSpPr/>
      </dsp:nvSpPr>
      <dsp:spPr>
        <a:xfrm>
          <a:off x="0" y="2250158"/>
          <a:ext cx="2417365" cy="630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711200">
            <a:lnSpc>
              <a:spcPct val="90000"/>
            </a:lnSpc>
            <a:spcBef>
              <a:spcPct val="0"/>
            </a:spcBef>
            <a:spcAft>
              <a:spcPct val="15000"/>
            </a:spcAft>
            <a:buChar char="•"/>
          </a:pPr>
          <a:r>
            <a:rPr lang="en-US" sz="1600" kern="1200">
              <a:solidFill>
                <a:sysClr val="window" lastClr="FFFFFF"/>
              </a:solidFill>
              <a:latin typeface="Heebo" pitchFamily="2" charset="-79"/>
              <a:ea typeface="+mn-ea"/>
              <a:cs typeface="Heebo" pitchFamily="2" charset="-79"/>
            </a:rPr>
            <a:t> </a:t>
          </a:r>
          <a:r>
            <a:rPr lang="en-US" sz="1600" kern="1200">
              <a:solidFill>
                <a:sysClr val="windowText" lastClr="000000">
                  <a:hueOff val="0"/>
                  <a:satOff val="0"/>
                  <a:lumOff val="0"/>
                  <a:alphaOff val="0"/>
                </a:sysClr>
              </a:solidFill>
              <a:latin typeface="Heebo" pitchFamily="2" charset="-79"/>
              <a:ea typeface="+mn-ea"/>
              <a:cs typeface="Heebo" pitchFamily="2" charset="-79"/>
            </a:rPr>
            <a:t>September 15, 2023</a:t>
          </a:r>
        </a:p>
      </dsp:txBody>
      <dsp:txXfrm>
        <a:off x="0" y="2250158"/>
        <a:ext cx="2417365" cy="630010"/>
      </dsp:txXfrm>
    </dsp:sp>
    <dsp:sp modelId="{B7F7EEFF-5859-494A-B075-215A8C307A20}">
      <dsp:nvSpPr>
        <dsp:cNvPr id="0" name=""/>
        <dsp:cNvSpPr/>
      </dsp:nvSpPr>
      <dsp:spPr>
        <a:xfrm>
          <a:off x="2468314" y="1310799"/>
          <a:ext cx="2448272" cy="864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 lastClr="FFFFFF"/>
              </a:solidFill>
              <a:latin typeface="Heebo" pitchFamily="2" charset="-79"/>
              <a:ea typeface="+mn-ea"/>
              <a:cs typeface="Heebo" pitchFamily="2" charset="-79"/>
            </a:rPr>
            <a:t>Concept Paper Responsiveness Feedback</a:t>
          </a:r>
        </a:p>
      </dsp:txBody>
      <dsp:txXfrm>
        <a:off x="2900314" y="1310799"/>
        <a:ext cx="1584272" cy="864000"/>
      </dsp:txXfrm>
    </dsp:sp>
    <dsp:sp modelId="{4CD5AC79-0B8E-40D8-A361-FAB1E339284F}">
      <dsp:nvSpPr>
        <dsp:cNvPr id="0" name=""/>
        <dsp:cNvSpPr/>
      </dsp:nvSpPr>
      <dsp:spPr>
        <a:xfrm>
          <a:off x="2523175" y="2233620"/>
          <a:ext cx="1958617" cy="630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711200">
            <a:lnSpc>
              <a:spcPct val="90000"/>
            </a:lnSpc>
            <a:spcBef>
              <a:spcPct val="0"/>
            </a:spcBef>
            <a:spcAft>
              <a:spcPct val="15000"/>
            </a:spcAft>
            <a:buNone/>
          </a:pPr>
          <a:r>
            <a:rPr lang="en-US" sz="1600" kern="1200">
              <a:solidFill>
                <a:sysClr val="windowText" lastClr="000000">
                  <a:hueOff val="0"/>
                  <a:satOff val="0"/>
                  <a:lumOff val="0"/>
                  <a:alphaOff val="0"/>
                </a:sysClr>
              </a:solidFill>
              <a:latin typeface="Heebo" pitchFamily="2" charset="-79"/>
              <a:ea typeface="+mn-ea"/>
              <a:cs typeface="Heebo" pitchFamily="2" charset="-79"/>
            </a:rPr>
            <a:t>October 10, 2023</a:t>
          </a:r>
        </a:p>
      </dsp:txBody>
      <dsp:txXfrm>
        <a:off x="2523175" y="2233620"/>
        <a:ext cx="1958617" cy="630010"/>
      </dsp:txXfrm>
    </dsp:sp>
    <dsp:sp modelId="{7A1766E1-C04C-467F-A328-EDFFE7A3EB75}">
      <dsp:nvSpPr>
        <dsp:cNvPr id="0" name=""/>
        <dsp:cNvSpPr/>
      </dsp:nvSpPr>
      <dsp:spPr>
        <a:xfrm>
          <a:off x="4700586" y="1310799"/>
          <a:ext cx="2448272" cy="864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 lastClr="FFFFFF"/>
              </a:solidFill>
              <a:latin typeface="Heebo" pitchFamily="2" charset="-79"/>
              <a:ea typeface="+mn-ea"/>
              <a:cs typeface="Heebo" pitchFamily="2" charset="-79"/>
            </a:rPr>
            <a:t>Full Applications Due</a:t>
          </a:r>
        </a:p>
      </dsp:txBody>
      <dsp:txXfrm>
        <a:off x="5132586" y="1310799"/>
        <a:ext cx="1584272" cy="864000"/>
      </dsp:txXfrm>
    </dsp:sp>
    <dsp:sp modelId="{64AD37DC-240B-4955-8285-9450F772CF37}">
      <dsp:nvSpPr>
        <dsp:cNvPr id="0" name=""/>
        <dsp:cNvSpPr/>
      </dsp:nvSpPr>
      <dsp:spPr>
        <a:xfrm>
          <a:off x="4932859" y="2208288"/>
          <a:ext cx="1958617" cy="630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711200">
            <a:lnSpc>
              <a:spcPct val="90000"/>
            </a:lnSpc>
            <a:spcBef>
              <a:spcPct val="0"/>
            </a:spcBef>
            <a:spcAft>
              <a:spcPct val="15000"/>
            </a:spcAft>
            <a:buNone/>
          </a:pPr>
          <a:r>
            <a:rPr lang="en-US" sz="1600" kern="1200">
              <a:solidFill>
                <a:sysClr val="windowText" lastClr="000000">
                  <a:hueOff val="0"/>
                  <a:satOff val="0"/>
                  <a:lumOff val="0"/>
                  <a:alphaOff val="0"/>
                </a:sysClr>
              </a:solidFill>
              <a:latin typeface="Heebo" pitchFamily="2" charset="-79"/>
              <a:ea typeface="+mn-ea"/>
              <a:cs typeface="Heebo" pitchFamily="2" charset="-79"/>
            </a:rPr>
            <a:t>December 4, 2023</a:t>
          </a:r>
        </a:p>
      </dsp:txBody>
      <dsp:txXfrm>
        <a:off x="4932859" y="2208288"/>
        <a:ext cx="1958617" cy="630010"/>
      </dsp:txXfrm>
    </dsp:sp>
    <dsp:sp modelId="{09300A69-E3E7-435F-B9C1-4D2684CB08C5}">
      <dsp:nvSpPr>
        <dsp:cNvPr id="0" name=""/>
        <dsp:cNvSpPr/>
      </dsp:nvSpPr>
      <dsp:spPr>
        <a:xfrm>
          <a:off x="6932858" y="1310799"/>
          <a:ext cx="2448272" cy="864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 lastClr="FFFFFF"/>
              </a:solidFill>
              <a:latin typeface="Heebo" pitchFamily="2" charset="-79"/>
              <a:ea typeface="+mn-ea"/>
              <a:cs typeface="Heebo" pitchFamily="2" charset="-79"/>
            </a:rPr>
            <a:t>Expected Selection Notifications</a:t>
          </a:r>
        </a:p>
      </dsp:txBody>
      <dsp:txXfrm>
        <a:off x="7364858" y="1310799"/>
        <a:ext cx="1584272" cy="864000"/>
      </dsp:txXfrm>
    </dsp:sp>
    <dsp:sp modelId="{8E19C8AB-DF94-4EB8-B5FB-B860036D6348}">
      <dsp:nvSpPr>
        <dsp:cNvPr id="0" name=""/>
        <dsp:cNvSpPr/>
      </dsp:nvSpPr>
      <dsp:spPr>
        <a:xfrm>
          <a:off x="7124881" y="2233614"/>
          <a:ext cx="1958617" cy="630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711200">
            <a:lnSpc>
              <a:spcPct val="90000"/>
            </a:lnSpc>
            <a:spcBef>
              <a:spcPct val="0"/>
            </a:spcBef>
            <a:spcAft>
              <a:spcPct val="15000"/>
            </a:spcAft>
            <a:buNone/>
          </a:pPr>
          <a:r>
            <a:rPr lang="en-US" sz="1600" kern="1200">
              <a:solidFill>
                <a:sysClr val="windowText" lastClr="000000">
                  <a:hueOff val="0"/>
                  <a:satOff val="0"/>
                  <a:lumOff val="0"/>
                  <a:alphaOff val="0"/>
                </a:sysClr>
              </a:solidFill>
              <a:latin typeface="Heebo" pitchFamily="2" charset="-79"/>
              <a:ea typeface="+mn-ea"/>
              <a:cs typeface="Heebo" pitchFamily="2" charset="-79"/>
            </a:rPr>
            <a:t>Q1 2024</a:t>
          </a:r>
        </a:p>
      </dsp:txBody>
      <dsp:txXfrm>
        <a:off x="7124881" y="2233614"/>
        <a:ext cx="1958617" cy="630010"/>
      </dsp:txXfrm>
    </dsp:sp>
    <dsp:sp modelId="{C7DF926C-C555-448E-840D-6902753F8518}">
      <dsp:nvSpPr>
        <dsp:cNvPr id="0" name=""/>
        <dsp:cNvSpPr/>
      </dsp:nvSpPr>
      <dsp:spPr>
        <a:xfrm>
          <a:off x="9165130" y="1310799"/>
          <a:ext cx="2448272" cy="864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 lastClr="FFFFFF"/>
              </a:solidFill>
              <a:latin typeface="Heebo" pitchFamily="2" charset="-79"/>
              <a:ea typeface="+mn-ea"/>
              <a:cs typeface="Heebo" pitchFamily="2" charset="-79"/>
            </a:rPr>
            <a:t>Expected Award Date </a:t>
          </a:r>
        </a:p>
      </dsp:txBody>
      <dsp:txXfrm>
        <a:off x="9597130" y="1310799"/>
        <a:ext cx="1584272" cy="864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E797A-6178-4B90-BF28-C3BD9F0934C7}">
      <dsp:nvSpPr>
        <dsp:cNvPr id="0" name=""/>
        <dsp:cNvSpPr/>
      </dsp:nvSpPr>
      <dsp:spPr>
        <a:xfrm>
          <a:off x="270465" y="1309054"/>
          <a:ext cx="2448272" cy="864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 lastClr="FFFFFF"/>
              </a:solidFill>
              <a:latin typeface="Heebo" pitchFamily="2" charset="-79"/>
              <a:ea typeface="+mn-ea"/>
              <a:cs typeface="Heebo" pitchFamily="2" charset="-79"/>
            </a:rPr>
            <a:t>Concept Papers Due</a:t>
          </a:r>
        </a:p>
      </dsp:txBody>
      <dsp:txXfrm>
        <a:off x="702465" y="1309054"/>
        <a:ext cx="1584272" cy="864000"/>
      </dsp:txXfrm>
    </dsp:sp>
    <dsp:sp modelId="{8C2536AD-EB3B-41F1-93EB-5F77813534EB}">
      <dsp:nvSpPr>
        <dsp:cNvPr id="0" name=""/>
        <dsp:cNvSpPr/>
      </dsp:nvSpPr>
      <dsp:spPr>
        <a:xfrm>
          <a:off x="0" y="2250158"/>
          <a:ext cx="2417365" cy="630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711200">
            <a:lnSpc>
              <a:spcPct val="90000"/>
            </a:lnSpc>
            <a:spcBef>
              <a:spcPct val="0"/>
            </a:spcBef>
            <a:spcAft>
              <a:spcPct val="15000"/>
            </a:spcAft>
            <a:buChar char="•"/>
          </a:pPr>
          <a:r>
            <a:rPr lang="en-US" sz="1600" kern="1200">
              <a:solidFill>
                <a:sysClr val="window" lastClr="FFFFFF"/>
              </a:solidFill>
              <a:latin typeface="Heebo" pitchFamily="2" charset="-79"/>
              <a:ea typeface="+mn-ea"/>
              <a:cs typeface="Heebo" pitchFamily="2" charset="-79"/>
            </a:rPr>
            <a:t> </a:t>
          </a:r>
          <a:r>
            <a:rPr lang="en-US" sz="1600" kern="1200">
              <a:solidFill>
                <a:sysClr val="windowText" lastClr="000000">
                  <a:hueOff val="0"/>
                  <a:satOff val="0"/>
                  <a:lumOff val="0"/>
                  <a:alphaOff val="0"/>
                </a:sysClr>
              </a:solidFill>
              <a:latin typeface="Heebo" pitchFamily="2" charset="-79"/>
              <a:ea typeface="+mn-ea"/>
              <a:cs typeface="Heebo" pitchFamily="2" charset="-79"/>
            </a:rPr>
            <a:t>September 15, 2023</a:t>
          </a:r>
        </a:p>
      </dsp:txBody>
      <dsp:txXfrm>
        <a:off x="0" y="2250158"/>
        <a:ext cx="2417365" cy="630010"/>
      </dsp:txXfrm>
    </dsp:sp>
    <dsp:sp modelId="{B7F7EEFF-5859-494A-B075-215A8C307A20}">
      <dsp:nvSpPr>
        <dsp:cNvPr id="0" name=""/>
        <dsp:cNvSpPr/>
      </dsp:nvSpPr>
      <dsp:spPr>
        <a:xfrm>
          <a:off x="2468314" y="1310799"/>
          <a:ext cx="2448272" cy="864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 lastClr="FFFFFF"/>
              </a:solidFill>
              <a:latin typeface="Heebo" pitchFamily="2" charset="-79"/>
              <a:ea typeface="+mn-ea"/>
              <a:cs typeface="Heebo" pitchFamily="2" charset="-79"/>
            </a:rPr>
            <a:t>Concept Paper Responsiveness Feedback</a:t>
          </a:r>
        </a:p>
      </dsp:txBody>
      <dsp:txXfrm>
        <a:off x="2900314" y="1310799"/>
        <a:ext cx="1584272" cy="864000"/>
      </dsp:txXfrm>
    </dsp:sp>
    <dsp:sp modelId="{4CD5AC79-0B8E-40D8-A361-FAB1E339284F}">
      <dsp:nvSpPr>
        <dsp:cNvPr id="0" name=""/>
        <dsp:cNvSpPr/>
      </dsp:nvSpPr>
      <dsp:spPr>
        <a:xfrm>
          <a:off x="2523175" y="2233620"/>
          <a:ext cx="1958617" cy="630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711200">
            <a:lnSpc>
              <a:spcPct val="90000"/>
            </a:lnSpc>
            <a:spcBef>
              <a:spcPct val="0"/>
            </a:spcBef>
            <a:spcAft>
              <a:spcPct val="15000"/>
            </a:spcAft>
            <a:buNone/>
          </a:pPr>
          <a:r>
            <a:rPr lang="en-US" sz="1600" kern="1200">
              <a:solidFill>
                <a:sysClr val="windowText" lastClr="000000">
                  <a:hueOff val="0"/>
                  <a:satOff val="0"/>
                  <a:lumOff val="0"/>
                  <a:alphaOff val="0"/>
                </a:sysClr>
              </a:solidFill>
              <a:latin typeface="Heebo" pitchFamily="2" charset="-79"/>
              <a:ea typeface="+mn-ea"/>
              <a:cs typeface="Heebo" pitchFamily="2" charset="-79"/>
            </a:rPr>
            <a:t>October 10, 2023</a:t>
          </a:r>
        </a:p>
      </dsp:txBody>
      <dsp:txXfrm>
        <a:off x="2523175" y="2233620"/>
        <a:ext cx="1958617" cy="630010"/>
      </dsp:txXfrm>
    </dsp:sp>
    <dsp:sp modelId="{7A1766E1-C04C-467F-A328-EDFFE7A3EB75}">
      <dsp:nvSpPr>
        <dsp:cNvPr id="0" name=""/>
        <dsp:cNvSpPr/>
      </dsp:nvSpPr>
      <dsp:spPr>
        <a:xfrm>
          <a:off x="4700586" y="1310799"/>
          <a:ext cx="2448272" cy="864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 lastClr="FFFFFF"/>
              </a:solidFill>
              <a:latin typeface="Heebo" pitchFamily="2" charset="-79"/>
              <a:ea typeface="+mn-ea"/>
              <a:cs typeface="Heebo" pitchFamily="2" charset="-79"/>
            </a:rPr>
            <a:t>Full Applications Due</a:t>
          </a:r>
        </a:p>
      </dsp:txBody>
      <dsp:txXfrm>
        <a:off x="5132586" y="1310799"/>
        <a:ext cx="1584272" cy="864000"/>
      </dsp:txXfrm>
    </dsp:sp>
    <dsp:sp modelId="{64AD37DC-240B-4955-8285-9450F772CF37}">
      <dsp:nvSpPr>
        <dsp:cNvPr id="0" name=""/>
        <dsp:cNvSpPr/>
      </dsp:nvSpPr>
      <dsp:spPr>
        <a:xfrm>
          <a:off x="4932859" y="2208288"/>
          <a:ext cx="1958617" cy="630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711200">
            <a:lnSpc>
              <a:spcPct val="90000"/>
            </a:lnSpc>
            <a:spcBef>
              <a:spcPct val="0"/>
            </a:spcBef>
            <a:spcAft>
              <a:spcPct val="15000"/>
            </a:spcAft>
            <a:buNone/>
          </a:pPr>
          <a:r>
            <a:rPr lang="en-US" sz="1600" kern="1200">
              <a:solidFill>
                <a:sysClr val="windowText" lastClr="000000">
                  <a:hueOff val="0"/>
                  <a:satOff val="0"/>
                  <a:lumOff val="0"/>
                  <a:alphaOff val="0"/>
                </a:sysClr>
              </a:solidFill>
              <a:latin typeface="Heebo" pitchFamily="2" charset="-79"/>
              <a:ea typeface="+mn-ea"/>
              <a:cs typeface="Heebo" pitchFamily="2" charset="-79"/>
            </a:rPr>
            <a:t>December 4, 2023</a:t>
          </a:r>
        </a:p>
      </dsp:txBody>
      <dsp:txXfrm>
        <a:off x="4932859" y="2208288"/>
        <a:ext cx="1958617" cy="630010"/>
      </dsp:txXfrm>
    </dsp:sp>
    <dsp:sp modelId="{09300A69-E3E7-435F-B9C1-4D2684CB08C5}">
      <dsp:nvSpPr>
        <dsp:cNvPr id="0" name=""/>
        <dsp:cNvSpPr/>
      </dsp:nvSpPr>
      <dsp:spPr>
        <a:xfrm>
          <a:off x="6932858" y="1310799"/>
          <a:ext cx="2448272" cy="864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 lastClr="FFFFFF"/>
              </a:solidFill>
              <a:latin typeface="Heebo" pitchFamily="2" charset="-79"/>
              <a:ea typeface="+mn-ea"/>
              <a:cs typeface="Heebo" pitchFamily="2" charset="-79"/>
            </a:rPr>
            <a:t>Expected Selection Notifications</a:t>
          </a:r>
        </a:p>
      </dsp:txBody>
      <dsp:txXfrm>
        <a:off x="7364858" y="1310799"/>
        <a:ext cx="1584272" cy="864000"/>
      </dsp:txXfrm>
    </dsp:sp>
    <dsp:sp modelId="{8E19C8AB-DF94-4EB8-B5FB-B860036D6348}">
      <dsp:nvSpPr>
        <dsp:cNvPr id="0" name=""/>
        <dsp:cNvSpPr/>
      </dsp:nvSpPr>
      <dsp:spPr>
        <a:xfrm>
          <a:off x="7124881" y="2233614"/>
          <a:ext cx="1958617" cy="630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711200">
            <a:lnSpc>
              <a:spcPct val="90000"/>
            </a:lnSpc>
            <a:spcBef>
              <a:spcPct val="0"/>
            </a:spcBef>
            <a:spcAft>
              <a:spcPct val="15000"/>
            </a:spcAft>
            <a:buNone/>
          </a:pPr>
          <a:r>
            <a:rPr lang="en-US" sz="1600" kern="1200">
              <a:solidFill>
                <a:sysClr val="windowText" lastClr="000000">
                  <a:hueOff val="0"/>
                  <a:satOff val="0"/>
                  <a:lumOff val="0"/>
                  <a:alphaOff val="0"/>
                </a:sysClr>
              </a:solidFill>
              <a:latin typeface="Heebo" pitchFamily="2" charset="-79"/>
              <a:ea typeface="+mn-ea"/>
              <a:cs typeface="Heebo" pitchFamily="2" charset="-79"/>
            </a:rPr>
            <a:t>Q1 2024</a:t>
          </a:r>
        </a:p>
      </dsp:txBody>
      <dsp:txXfrm>
        <a:off x="7124881" y="2233614"/>
        <a:ext cx="1958617" cy="630010"/>
      </dsp:txXfrm>
    </dsp:sp>
    <dsp:sp modelId="{C7DF926C-C555-448E-840D-6902753F8518}">
      <dsp:nvSpPr>
        <dsp:cNvPr id="0" name=""/>
        <dsp:cNvSpPr/>
      </dsp:nvSpPr>
      <dsp:spPr>
        <a:xfrm>
          <a:off x="9165130" y="1310799"/>
          <a:ext cx="2448272" cy="864000"/>
        </a:xfrm>
        <a:prstGeom prst="chevron">
          <a:avLst/>
        </a:prstGeom>
        <a:solidFill>
          <a:srgbClr val="4472C4">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 lastClr="FFFFFF"/>
              </a:solidFill>
              <a:latin typeface="Heebo" pitchFamily="2" charset="-79"/>
              <a:ea typeface="+mn-ea"/>
              <a:cs typeface="Heebo" pitchFamily="2" charset="-79"/>
            </a:rPr>
            <a:t>Expected Award Date </a:t>
          </a:r>
        </a:p>
      </dsp:txBody>
      <dsp:txXfrm>
        <a:off x="9597130" y="1310799"/>
        <a:ext cx="1584272" cy="864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475" cy="481045"/>
          </a:xfrm>
          <a:prstGeom prst="rect">
            <a:avLst/>
          </a:prstGeom>
        </p:spPr>
        <p:txBody>
          <a:bodyPr vert="horz" lIns="94958" tIns="47479" rIns="94958" bIns="47479" rtlCol="0"/>
          <a:lstStyle>
            <a:lvl1pPr algn="l">
              <a:defRPr sz="1200"/>
            </a:lvl1pPr>
          </a:lstStyle>
          <a:p>
            <a:endParaRPr lang="en-US"/>
          </a:p>
        </p:txBody>
      </p:sp>
      <p:sp>
        <p:nvSpPr>
          <p:cNvPr id="3" name="Date Placeholder 2"/>
          <p:cNvSpPr>
            <a:spLocks noGrp="1"/>
          </p:cNvSpPr>
          <p:nvPr>
            <p:ph type="dt" sz="quarter" idx="1"/>
          </p:nvPr>
        </p:nvSpPr>
        <p:spPr>
          <a:xfrm>
            <a:off x="4143071" y="0"/>
            <a:ext cx="3170475" cy="481045"/>
          </a:xfrm>
          <a:prstGeom prst="rect">
            <a:avLst/>
          </a:prstGeom>
        </p:spPr>
        <p:txBody>
          <a:bodyPr vert="horz" lIns="94958" tIns="47479" rIns="94958" bIns="47479" rtlCol="0"/>
          <a:lstStyle>
            <a:lvl1pPr algn="r">
              <a:defRPr sz="1200"/>
            </a:lvl1pPr>
          </a:lstStyle>
          <a:p>
            <a:fld id="{EE736834-19BA-435A-BFEE-59793E2D5790}" type="datetimeFigureOut">
              <a:rPr lang="en-US" smtClean="0"/>
              <a:t>8/30/2023</a:t>
            </a:fld>
            <a:endParaRPr lang="en-US"/>
          </a:p>
        </p:txBody>
      </p:sp>
      <p:sp>
        <p:nvSpPr>
          <p:cNvPr id="4" name="Footer Placeholder 3"/>
          <p:cNvSpPr>
            <a:spLocks noGrp="1"/>
          </p:cNvSpPr>
          <p:nvPr>
            <p:ph type="ftr" sz="quarter" idx="2"/>
          </p:nvPr>
        </p:nvSpPr>
        <p:spPr>
          <a:xfrm>
            <a:off x="0" y="9120157"/>
            <a:ext cx="3170475" cy="481044"/>
          </a:xfrm>
          <a:prstGeom prst="rect">
            <a:avLst/>
          </a:prstGeom>
        </p:spPr>
        <p:txBody>
          <a:bodyPr vert="horz" lIns="94958" tIns="47479" rIns="94958" bIns="47479" rtlCol="0" anchor="b"/>
          <a:lstStyle>
            <a:lvl1pPr algn="l">
              <a:defRPr sz="1200"/>
            </a:lvl1pPr>
          </a:lstStyle>
          <a:p>
            <a:endParaRPr lang="en-US"/>
          </a:p>
        </p:txBody>
      </p:sp>
      <p:sp>
        <p:nvSpPr>
          <p:cNvPr id="5" name="Slide Number Placeholder 4"/>
          <p:cNvSpPr>
            <a:spLocks noGrp="1"/>
          </p:cNvSpPr>
          <p:nvPr>
            <p:ph type="sldNum" sz="quarter" idx="3"/>
          </p:nvPr>
        </p:nvSpPr>
        <p:spPr>
          <a:xfrm>
            <a:off x="4143071" y="9120157"/>
            <a:ext cx="3170475" cy="481044"/>
          </a:xfrm>
          <a:prstGeom prst="rect">
            <a:avLst/>
          </a:prstGeom>
        </p:spPr>
        <p:txBody>
          <a:bodyPr vert="horz" lIns="94958" tIns="47479" rIns="94958" bIns="47479" rtlCol="0" anchor="b"/>
          <a:lstStyle>
            <a:lvl1pPr algn="r">
              <a:defRPr sz="1200"/>
            </a:lvl1pPr>
          </a:lstStyle>
          <a:p>
            <a:fld id="{15260F4F-6A6B-4F37-8EC6-D711D00BE28B}" type="slidenum">
              <a:rPr lang="en-US" smtClean="0"/>
              <a:t>‹#›</a:t>
            </a:fld>
            <a:endParaRPr lang="en-US"/>
          </a:p>
        </p:txBody>
      </p:sp>
    </p:spTree>
    <p:extLst>
      <p:ext uri="{BB962C8B-B14F-4D97-AF65-F5344CB8AC3E}">
        <p14:creationId xmlns:p14="http://schemas.microsoft.com/office/powerpoint/2010/main" val="71223519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819150" y="0"/>
            <a:ext cx="9001125" cy="5064125"/>
          </a:xfrm>
          <a:prstGeom prst="rect">
            <a:avLst/>
          </a:prstGeom>
          <a:noFill/>
          <a:ln w="12700">
            <a:solidFill>
              <a:schemeClr val="bg1"/>
            </a:solidFill>
          </a:ln>
        </p:spPr>
        <p:txBody>
          <a:bodyPr vert="horz" lIns="96533" tIns="48267" rIns="96533" bIns="48267" rtlCol="0" anchor="ctr"/>
          <a:lstStyle/>
          <a:p>
            <a:endParaRPr lang="en-US"/>
          </a:p>
        </p:txBody>
      </p:sp>
      <p:sp>
        <p:nvSpPr>
          <p:cNvPr id="5" name="Notes Placeholder 4"/>
          <p:cNvSpPr>
            <a:spLocks noGrp="1"/>
          </p:cNvSpPr>
          <p:nvPr>
            <p:ph type="body" sz="quarter" idx="3"/>
          </p:nvPr>
        </p:nvSpPr>
        <p:spPr>
          <a:xfrm>
            <a:off x="270937" y="5067012"/>
            <a:ext cx="6820453" cy="4208906"/>
          </a:xfrm>
          <a:prstGeom prst="rect">
            <a:avLst/>
          </a:prstGeom>
        </p:spPr>
        <p:txBody>
          <a:bodyPr vert="horz" lIns="96533" tIns="48267" rIns="96533" bIns="4826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88837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225425" indent="0" algn="l" defTabSz="914400" rtl="0" eaLnBrk="1" latinLnBrk="0" hangingPunct="1">
      <a:defRPr sz="1200" kern="1200">
        <a:solidFill>
          <a:schemeClr val="tx1"/>
        </a:solidFill>
        <a:latin typeface="+mn-lt"/>
        <a:ea typeface="+mn-ea"/>
        <a:cs typeface="+mn-cs"/>
      </a:defRPr>
    </a:lvl2pPr>
    <a:lvl3pPr marL="463550" indent="0" algn="l" defTabSz="914400" rtl="0" eaLnBrk="1" latinLnBrk="0" hangingPunct="1">
      <a:defRPr sz="1200" kern="1200">
        <a:solidFill>
          <a:schemeClr val="tx1"/>
        </a:solidFill>
        <a:latin typeface="+mn-lt"/>
        <a:ea typeface="+mn-ea"/>
        <a:cs typeface="+mn-cs"/>
      </a:defRPr>
    </a:lvl3pPr>
    <a:lvl4pPr marL="688975" indent="-6350" algn="l" defTabSz="914400" rtl="0" eaLnBrk="1" latinLnBrk="0" hangingPunct="1">
      <a:defRPr sz="1200" kern="1200">
        <a:solidFill>
          <a:schemeClr val="tx1"/>
        </a:solidFill>
        <a:latin typeface="+mn-lt"/>
        <a:ea typeface="+mn-ea"/>
        <a:cs typeface="+mn-cs"/>
      </a:defRPr>
    </a:lvl4pPr>
    <a:lvl5pPr marL="914400" indent="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35146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457200" fontAlgn="base">
              <a:spcBef>
                <a:spcPts val="0"/>
              </a:spcBef>
              <a:spcAft>
                <a:spcPts val="0"/>
              </a:spcAft>
            </a:pPr>
            <a:r>
              <a:rPr lang="en-US" sz="1800" b="1" u="sng">
                <a:effectLst/>
                <a:latin typeface="Calibri" panose="020F0502020204030204" pitchFamily="34" charset="0"/>
                <a:ea typeface="Times New Roman" panose="02020603050405020304" pitchFamily="18" charset="0"/>
              </a:rPr>
              <a:t>CRITERION 1: TECHNICAL MERIT, INNOVATION, AND IMPACT (30%)  </a:t>
            </a:r>
            <a:endParaRPr lang="en-US" sz="1800">
              <a:effectLst/>
              <a:latin typeface="Times New Roman" panose="02020603050405020304" pitchFamily="18" charset="0"/>
              <a:ea typeface="Times New Roman" panose="02020603050405020304" pitchFamily="18" charset="0"/>
            </a:endParaRPr>
          </a:p>
          <a:p>
            <a:pPr marL="457200" marR="0" indent="457200" fontAlgn="base">
              <a:spcBef>
                <a:spcPts val="0"/>
              </a:spcBef>
              <a:spcAft>
                <a:spcPts val="0"/>
              </a:spcAft>
            </a:pPr>
            <a:r>
              <a:rPr lang="en-US" sz="1800" b="1" u="none" strike="noStrike">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1066800" marR="0" algn="just" fontAlgn="base">
              <a:spcBef>
                <a:spcPts val="0"/>
              </a:spcBef>
              <a:spcAft>
                <a:spcPts val="0"/>
              </a:spcAft>
            </a:pPr>
            <a:r>
              <a:rPr lang="en-US" sz="1800">
                <a:effectLst/>
                <a:latin typeface="Calibri" panose="020F0502020204030204" pitchFamily="34" charset="0"/>
                <a:ea typeface="Times New Roman" panose="02020603050405020304" pitchFamily="18" charset="0"/>
              </a:rPr>
              <a:t>This criterion will evaluate the technical merit and feasibility of the proposed pre-competitive R&amp;D as detailed in the application. This criterion will also be used to gauge the degree of innovation of the proposed solution, along with the effectiveness of the proposal in addressing the technical requirements specified in the FOA. </a:t>
            </a:r>
            <a:endParaRPr lang="en-US" sz="1800">
              <a:effectLst/>
              <a:latin typeface="Times New Roman" panose="02020603050405020304" pitchFamily="18" charset="0"/>
              <a:ea typeface="Times New Roman" panose="02020603050405020304" pitchFamily="18" charset="0"/>
            </a:endParaRPr>
          </a:p>
          <a:p>
            <a:pPr marL="1066800" marR="0" algn="just" fontAlgn="base">
              <a:spcBef>
                <a:spcPts val="0"/>
              </a:spcBef>
              <a:spcAft>
                <a:spcPts val="0"/>
              </a:spcAft>
            </a:pPr>
            <a:r>
              <a:rPr lang="en-US" sz="1800">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723900" marR="0" indent="133350" fontAlgn="base">
              <a:spcBef>
                <a:spcPts val="0"/>
              </a:spcBef>
              <a:spcAft>
                <a:spcPts val="0"/>
              </a:spcAft>
            </a:pPr>
            <a:r>
              <a:rPr lang="en-US" sz="1800" b="1" u="sng">
                <a:effectLst/>
                <a:latin typeface="Calibri" panose="020F0502020204030204" pitchFamily="34" charset="0"/>
                <a:ea typeface="Times New Roman" panose="02020603050405020304" pitchFamily="18" charset="0"/>
              </a:rPr>
              <a:t>CRITERION 2:  PARTNERSHIP STRENGTH, TEAM, AND RESOURCES (30%) </a:t>
            </a:r>
            <a:endParaRPr lang="en-US" sz="1800">
              <a:effectLst/>
              <a:latin typeface="Times New Roman" panose="02020603050405020304" pitchFamily="18" charset="0"/>
              <a:ea typeface="Times New Roman" panose="02020603050405020304" pitchFamily="18" charset="0"/>
            </a:endParaRPr>
          </a:p>
          <a:p>
            <a:pPr marL="723900" marR="0" indent="133350" fontAlgn="base">
              <a:spcBef>
                <a:spcPts val="0"/>
              </a:spcBef>
              <a:spcAft>
                <a:spcPts val="0"/>
              </a:spcAft>
            </a:pPr>
            <a:r>
              <a:rPr lang="en-US" sz="1800" b="1" u="none" strike="noStrike">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1066800" marR="0" algn="just" fontAlgn="base">
              <a:spcBef>
                <a:spcPts val="0"/>
              </a:spcBef>
              <a:spcAft>
                <a:spcPts val="0"/>
              </a:spcAft>
            </a:pPr>
            <a:r>
              <a:rPr lang="en-US" sz="1800">
                <a:effectLst/>
                <a:latin typeface="Calibri" panose="020F0502020204030204" pitchFamily="34" charset="0"/>
                <a:ea typeface="Times New Roman" panose="02020603050405020304" pitchFamily="18" charset="0"/>
              </a:rPr>
              <a:t>This criterion will evaluate the strength, impact, and durability of the partnership developed under SI Liftoff. Criteria for evaluation include ensuring the management plan, project team, facilities and other resources are appropriate and sufficient to achieve the project’s proposed goals and objectives. </a:t>
            </a:r>
            <a:endParaRPr lang="en-US" sz="1800">
              <a:effectLst/>
              <a:latin typeface="Times New Roman" panose="02020603050405020304" pitchFamily="18" charset="0"/>
              <a:ea typeface="Times New Roman" panose="02020603050405020304" pitchFamily="18" charset="0"/>
            </a:endParaRPr>
          </a:p>
          <a:p>
            <a:endParaRPr lang="en-US"/>
          </a:p>
          <a:p>
            <a:pPr marL="723900" marR="0" indent="133350" fontAlgn="base">
              <a:spcBef>
                <a:spcPts val="0"/>
              </a:spcBef>
              <a:spcAft>
                <a:spcPts val="0"/>
              </a:spcAft>
            </a:pPr>
            <a:r>
              <a:rPr lang="en-US" sz="1800" b="1" u="sng">
                <a:effectLst/>
                <a:latin typeface="Calibri" panose="020F0502020204030204" pitchFamily="34" charset="0"/>
                <a:ea typeface="Times New Roman" panose="02020603050405020304" pitchFamily="18" charset="0"/>
              </a:rPr>
              <a:t>CRITERION 3:  PROJECT EXECUTION AND MANAGEMENT APPROACH (25%) </a:t>
            </a:r>
            <a:endParaRPr lang="en-US" sz="1800">
              <a:effectLst/>
              <a:latin typeface="Times New Roman" panose="02020603050405020304" pitchFamily="18" charset="0"/>
              <a:ea typeface="Times New Roman" panose="02020603050405020304" pitchFamily="18" charset="0"/>
            </a:endParaRPr>
          </a:p>
          <a:p>
            <a:pPr marL="723900" marR="0" indent="133350" fontAlgn="base">
              <a:spcBef>
                <a:spcPts val="0"/>
              </a:spcBef>
              <a:spcAft>
                <a:spcPts val="0"/>
              </a:spcAft>
            </a:pPr>
            <a:r>
              <a:rPr lang="en-US" sz="1800" b="1" u="none" strike="noStrike">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1066800" marR="0" algn="just" fontAlgn="base">
              <a:spcBef>
                <a:spcPts val="0"/>
              </a:spcBef>
              <a:spcAft>
                <a:spcPts val="0"/>
              </a:spcAft>
            </a:pPr>
            <a:r>
              <a:rPr lang="en-US" sz="1800">
                <a:effectLst/>
                <a:latin typeface="Calibri" panose="020F0502020204030204" pitchFamily="34" charset="0"/>
                <a:ea typeface="Times New Roman" panose="02020603050405020304" pitchFamily="18" charset="0"/>
              </a:rPr>
              <a:t>This criterion will evaluate the level of the Applicant’s management skills and the adequacy, appropriateness, and reasonableness of the proposed management strategy to achieve the stated goals and objectives of both the FOA and the proposed technical concept/project as articulated through the Project Management Plan (PMP) and Statement of Project Objectives (SOPO). </a:t>
            </a:r>
            <a:endParaRPr lang="en-US" sz="1800">
              <a:effectLst/>
              <a:latin typeface="Times New Roman" panose="02020603050405020304" pitchFamily="18" charset="0"/>
              <a:ea typeface="Times New Roman" panose="02020603050405020304" pitchFamily="18" charset="0"/>
            </a:endParaRPr>
          </a:p>
          <a:p>
            <a:endParaRPr lang="en-US"/>
          </a:p>
          <a:p>
            <a:pPr marL="723900" marR="0" indent="133350" fontAlgn="base">
              <a:spcBef>
                <a:spcPts val="0"/>
              </a:spcBef>
              <a:spcAft>
                <a:spcPts val="0"/>
              </a:spcAft>
            </a:pPr>
            <a:r>
              <a:rPr lang="en-US" sz="1800" b="1" u="sng">
                <a:effectLst/>
                <a:latin typeface="Calibri" panose="020F0502020204030204" pitchFamily="34" charset="0"/>
                <a:ea typeface="Times New Roman" panose="02020603050405020304" pitchFamily="18" charset="0"/>
              </a:rPr>
              <a:t>Criterion 4: Community Benefits Plan (15%)</a:t>
            </a:r>
            <a:endParaRPr lang="en-US" sz="1800">
              <a:effectLst/>
              <a:latin typeface="Times New Roman" panose="02020603050405020304" pitchFamily="18" charset="0"/>
              <a:ea typeface="Times New Roman" panose="02020603050405020304" pitchFamily="18" charset="0"/>
            </a:endParaRPr>
          </a:p>
          <a:p>
            <a:pPr marL="723900" marR="0" indent="133350" fontAlgn="base">
              <a:spcBef>
                <a:spcPts val="0"/>
              </a:spcBef>
              <a:spcAft>
                <a:spcPts val="0"/>
              </a:spcAft>
            </a:pPr>
            <a:r>
              <a:rPr lang="en-US" sz="1800" b="1" u="none" strike="noStrike">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1066800" marR="0">
              <a:spcBef>
                <a:spcPts val="0"/>
              </a:spcBef>
              <a:spcAft>
                <a:spcPts val="0"/>
              </a:spcAft>
            </a:pPr>
            <a:r>
              <a:rPr lang="en-US" sz="1800">
                <a:effectLst/>
                <a:latin typeface="Calibri" panose="020F0502020204030204" pitchFamily="34" charset="0"/>
                <a:ea typeface="Times New Roman" panose="02020603050405020304" pitchFamily="18" charset="0"/>
                <a:cs typeface="Calibri" panose="020F0502020204030204" pitchFamily="34" charset="0"/>
              </a:rPr>
              <a:t>This criterion will ensure </a:t>
            </a:r>
            <a:r>
              <a:rPr lang="en-US" sz="1800">
                <a:effectLst/>
                <a:latin typeface="Calibri" panose="020F0502020204030204" pitchFamily="34" charset="0"/>
                <a:ea typeface="Times New Roman" panose="02020603050405020304" pitchFamily="18" charset="0"/>
                <a:cs typeface="Times New Roman" panose="02020603050405020304" pitchFamily="18" charset="0"/>
              </a:rPr>
              <a:t>the project advances the following three (3) objectives: (1) advance diversity, equity, inclusion and accessibility (DEIA); (2) contribute to energy equity; and (3) invest in America’s workforce.  See section </a:t>
            </a:r>
            <a:r>
              <a:rPr lang="en-US" sz="1800" b="1">
                <a:effectLst/>
                <a:latin typeface="Calibri" panose="020F0502020204030204" pitchFamily="34" charset="0"/>
                <a:ea typeface="Times New Roman" panose="02020603050405020304" pitchFamily="18" charset="0"/>
                <a:cs typeface="Times New Roman" panose="02020603050405020304" pitchFamily="18" charset="0"/>
              </a:rPr>
              <a:t>IV.C.xix. R&amp;D Community Benefits Plan (April 2023)</a:t>
            </a:r>
            <a:r>
              <a:rPr lang="en-US" sz="1800">
                <a:effectLst/>
                <a:latin typeface="Calibri" panose="020F0502020204030204" pitchFamily="34" charset="0"/>
                <a:ea typeface="Times New Roman" panose="02020603050405020304" pitchFamily="18" charset="0"/>
                <a:cs typeface="Times New Roman" panose="02020603050405020304" pitchFamily="18" charset="0"/>
              </a:rPr>
              <a:t> for more in depth description of what is expected to be included in the CBP. Applicants must address all three (3) sections below:</a:t>
            </a:r>
          </a:p>
          <a:p>
            <a:pPr marL="1066800" marR="0" algn="just" fontAlgn="base">
              <a:spcBef>
                <a:spcPts val="0"/>
              </a:spcBef>
              <a:spcAft>
                <a:spcPts val="0"/>
              </a:spcAft>
            </a:pPr>
            <a:r>
              <a:rPr lang="en-US" sz="1800">
                <a:effectLst/>
                <a:latin typeface="Times New Roman" panose="02020603050405020304" pitchFamily="18" charset="0"/>
                <a:ea typeface="Times New Roman" panose="02020603050405020304" pitchFamily="18" charset="0"/>
                <a:cs typeface="Calibri" panose="020F0502020204030204" pitchFamily="34" charset="0"/>
              </a:rPr>
              <a:t> </a:t>
            </a:r>
            <a:endParaRPr lang="en-US" sz="18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4062994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9150" y="0"/>
            <a:ext cx="9001125" cy="50641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50986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E6597-AB99-4AAF-BD9E-3B1C72570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57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E6597-AB99-4AAF-BD9E-3B1C72570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823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E6597-AB99-4AAF-BD9E-3B1C72570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757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E6597-AB99-4AAF-BD9E-3B1C72570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32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9150" y="0"/>
            <a:ext cx="9001125" cy="50641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793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9150" y="0"/>
            <a:ext cx="9001125" cy="50641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477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9150" y="0"/>
            <a:ext cx="9001125" cy="50641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010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9150" y="0"/>
            <a:ext cx="9001125" cy="50641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63164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Energy storage is one of the signature priorities of the department, and was the second energy Earthshot launched by DOE. The Long Duration Storage Shot seeks a 90% reduction in storage costs by the end of the decade for 10+ hour duration systems. This target, based on a LCOS of 5c, would make the combination of renewables and storage competitive, on both a cost and dispatchability basis, with combined cycle thermal units in many contexts. </a:t>
            </a:r>
          </a:p>
          <a:p>
            <a:endParaRPr lang="en-US"/>
          </a:p>
          <a:p>
            <a:r>
              <a:rPr lang="en-US"/>
              <a:t>It’s important to note that the LDES target is an ambitious, aspirational goal. Many of the applications highlighted earlier in the LDES liftoff report become financially viable before technologies fully achieve the LDES criteria.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A28DA3-7F3D-45E8-BCAE-0224BE9807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239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9150" y="0"/>
            <a:ext cx="9001125" cy="50641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9822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9150" y="0"/>
            <a:ext cx="9001125" cy="50641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781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definition of a non-profit research institution as defined in section 4 of the Stevenson-Wydler Technology Innovation Act of 1980 (15 U.S.C. 3703): “’Nonprofit institution’ means an organization owned and operated exclusively for scientific or educational purposes, no part of the net earnings of which inures to the benefit of any private shareholder or individual”</a:t>
            </a:r>
          </a:p>
          <a:p>
            <a:endParaRPr lang="en-US"/>
          </a:p>
        </p:txBody>
      </p:sp>
    </p:spTree>
    <p:extLst>
      <p:ext uri="{BB962C8B-B14F-4D97-AF65-F5344CB8AC3E}">
        <p14:creationId xmlns:p14="http://schemas.microsoft.com/office/powerpoint/2010/main" val="1802533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twitter.com/DOEelectricity" TargetMode="External"/><Relationship Id="rId7"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hyperlink" Target="https://www.linkedin.com/company/office-of-electricity" TargetMode="External"/><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hyperlink" Target="https://www.facebook.com/DOEElectricity" TargetMode="Externa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hyperlink" Target="https://twitter.com/DOEelectricity" TargetMode="External"/><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hyperlink" Target="https://www.linkedin.com/company/office-of-electricity" TargetMode="External"/><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hyperlink" Target="https://www.facebook.com/DOEElectricity"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twitter.com/DOEelectricity" TargetMode="External"/><Relationship Id="rId7"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2.xml"/><Relationship Id="rId6" Type="http://schemas.openxmlformats.org/officeDocument/2006/relationships/hyperlink" Target="https://www.linkedin.com/company/office-of-electricity" TargetMode="External"/><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hyperlink" Target="https://www.facebook.com/DOEElectricity" TargetMode="Externa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hyperlink" Target="https://twitter.com/DOEelectricity" TargetMode="External"/><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image" Target="../media/image4.emf"/><Relationship Id="rId1" Type="http://schemas.openxmlformats.org/officeDocument/2006/relationships/slideMaster" Target="../slideMasters/slideMaster2.xml"/><Relationship Id="rId6" Type="http://schemas.openxmlformats.org/officeDocument/2006/relationships/hyperlink" Target="https://www.linkedin.com/company/office-of-electricity" TargetMode="External"/><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hyperlink" Target="https://www.facebook.com/DOEElectricity"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twitter.com/DOEelectricity" TargetMode="External"/><Relationship Id="rId7"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3.xml"/><Relationship Id="rId6" Type="http://schemas.openxmlformats.org/officeDocument/2006/relationships/hyperlink" Target="https://www.linkedin.com/company/office-of-electricity" TargetMode="External"/><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hyperlink" Target="https://www.facebook.com/DOEElectricity" TargetMode="Externa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hyperlink" Target="https://twitter.com/DOEelectricity" TargetMode="External"/><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image" Target="../media/image4.emf"/><Relationship Id="rId1" Type="http://schemas.openxmlformats.org/officeDocument/2006/relationships/slideMaster" Target="../slideMasters/slideMaster3.xml"/><Relationship Id="rId6" Type="http://schemas.openxmlformats.org/officeDocument/2006/relationships/hyperlink" Target="https://www.linkedin.com/company/office-of-electricity" TargetMode="External"/><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hyperlink" Target="https://www.facebook.com/DOEElectricity"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Transmission lines next to a highway">
            <a:extLst>
              <a:ext uri="{FF2B5EF4-FFF2-40B4-BE49-F238E27FC236}">
                <a16:creationId xmlns:a16="http://schemas.microsoft.com/office/drawing/2014/main" id="{4DFDF6C6-48B6-3696-7E12-5F9DDFA15C7F}"/>
              </a:ext>
            </a:extLst>
          </p:cNvPr>
          <p:cNvPicPr>
            <a:picLocks noChangeAspect="1"/>
          </p:cNvPicPr>
          <p:nvPr userDrawn="1"/>
        </p:nvPicPr>
        <p:blipFill>
          <a:blip r:embed="rId2" cstate="email">
            <a:alphaModFix/>
            <a:extLst>
              <a:ext uri="{28A0092B-C50C-407E-A947-70E740481C1C}">
                <a14:useLocalDpi xmlns:a14="http://schemas.microsoft.com/office/drawing/2010/main" val="0"/>
              </a:ext>
            </a:extLst>
          </a:blip>
          <a:srcRect t="1563" b="1563"/>
          <a:stretch/>
        </p:blipFill>
        <p:spPr>
          <a:xfrm>
            <a:off x="0" y="1"/>
            <a:ext cx="12192000" cy="6857999"/>
          </a:xfrm>
          <a:prstGeom prst="rect">
            <a:avLst/>
          </a:prstGeom>
        </p:spPr>
      </p:pic>
      <p:pic>
        <p:nvPicPr>
          <p:cNvPr id="7" name="Picture 6">
            <a:extLst>
              <a:ext uri="{FF2B5EF4-FFF2-40B4-BE49-F238E27FC236}">
                <a16:creationId xmlns:a16="http://schemas.microsoft.com/office/drawing/2014/main" id="{D3A39790-55D7-AD95-D698-B6F9A60A94DD}"/>
              </a:ext>
            </a:extLst>
          </p:cNvPr>
          <p:cNvPicPr>
            <a:picLocks noChangeAspect="1"/>
          </p:cNvPicPr>
          <p:nvPr userDrawn="1"/>
        </p:nvPicPr>
        <p:blipFill rotWithShape="1">
          <a:blip r:embed="rId3"/>
          <a:srcRect l="12825" t="3133"/>
          <a:stretch/>
        </p:blipFill>
        <p:spPr>
          <a:xfrm>
            <a:off x="677549" y="753678"/>
            <a:ext cx="4125946" cy="620694"/>
          </a:xfrm>
          <a:prstGeom prst="rect">
            <a:avLst/>
          </a:prstGeom>
        </p:spPr>
      </p:pic>
      <p:sp>
        <p:nvSpPr>
          <p:cNvPr id="2" name="Title 1">
            <a:extLst>
              <a:ext uri="{FF2B5EF4-FFF2-40B4-BE49-F238E27FC236}">
                <a16:creationId xmlns:a16="http://schemas.microsoft.com/office/drawing/2014/main" id="{63A3E3BD-BF04-54EF-A132-AF126F26428E}"/>
              </a:ext>
            </a:extLst>
          </p:cNvPr>
          <p:cNvSpPr>
            <a:spLocks noGrp="1"/>
          </p:cNvSpPr>
          <p:nvPr>
            <p:ph type="ctrTitle" hasCustomPrompt="1"/>
          </p:nvPr>
        </p:nvSpPr>
        <p:spPr>
          <a:xfrm>
            <a:off x="677548" y="2006599"/>
            <a:ext cx="7018651" cy="1465263"/>
          </a:xfrm>
        </p:spPr>
        <p:txBody>
          <a:bodyPr anchor="b"/>
          <a:lstStyle>
            <a:lvl1pPr algn="l">
              <a:defRPr sz="4800" b="0" i="0">
                <a:solidFill>
                  <a:schemeClr val="bg1"/>
                </a:solidFill>
                <a:latin typeface="Heebo Light" pitchFamily="2" charset="-79"/>
                <a:cs typeface="Heebo Light" pitchFamily="2" charset="-79"/>
              </a:defRPr>
            </a:lvl1pPr>
          </a:lstStyle>
          <a:p>
            <a:r>
              <a:rPr lang="en-US"/>
              <a:t>Title</a:t>
            </a:r>
          </a:p>
        </p:txBody>
      </p:sp>
      <p:sp>
        <p:nvSpPr>
          <p:cNvPr id="3" name="Subtitle 2">
            <a:extLst>
              <a:ext uri="{FF2B5EF4-FFF2-40B4-BE49-F238E27FC236}">
                <a16:creationId xmlns:a16="http://schemas.microsoft.com/office/drawing/2014/main" id="{6C133E56-503F-AADD-D0B8-BB39400AE843}"/>
              </a:ext>
            </a:extLst>
          </p:cNvPr>
          <p:cNvSpPr>
            <a:spLocks noGrp="1"/>
          </p:cNvSpPr>
          <p:nvPr>
            <p:ph type="subTitle" idx="1" hasCustomPrompt="1"/>
          </p:nvPr>
        </p:nvSpPr>
        <p:spPr>
          <a:xfrm>
            <a:off x="677550" y="4761502"/>
            <a:ext cx="7018650" cy="496297"/>
          </a:xfrm>
        </p:spPr>
        <p:txBody>
          <a:bodyPr>
            <a:normAutofit/>
          </a:bodyPr>
          <a:lstStyle>
            <a:lvl1pPr marL="0" indent="0" algn="l">
              <a:buNone/>
              <a:defRPr sz="1800" b="0" i="0">
                <a:solidFill>
                  <a:schemeClr val="bg1"/>
                </a:solidFill>
                <a:latin typeface="Heebo Medium" pitchFamily="2" charset="-79"/>
                <a:cs typeface="Heebo Medium"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sp>
        <p:nvSpPr>
          <p:cNvPr id="15" name="Text Placeholder 14">
            <a:extLst>
              <a:ext uri="{FF2B5EF4-FFF2-40B4-BE49-F238E27FC236}">
                <a16:creationId xmlns:a16="http://schemas.microsoft.com/office/drawing/2014/main" id="{B7564830-BD5F-0C09-F69E-2E92EF5C88A8}"/>
              </a:ext>
            </a:extLst>
          </p:cNvPr>
          <p:cNvSpPr>
            <a:spLocks noGrp="1"/>
          </p:cNvSpPr>
          <p:nvPr>
            <p:ph type="body" sz="quarter" idx="10" hasCustomPrompt="1"/>
          </p:nvPr>
        </p:nvSpPr>
        <p:spPr>
          <a:xfrm>
            <a:off x="677548" y="3471862"/>
            <a:ext cx="7018650" cy="915988"/>
          </a:xfrm>
        </p:spPr>
        <p:txBody>
          <a:bodyPr>
            <a:normAutofit/>
          </a:bodyPr>
          <a:lstStyle>
            <a:lvl1pPr marL="0" indent="0">
              <a:lnSpc>
                <a:spcPct val="100000"/>
              </a:lnSpc>
              <a:buNone/>
              <a:defRPr sz="4800" b="1" i="0">
                <a:solidFill>
                  <a:srgbClr val="7BC359"/>
                </a:solidFill>
                <a:latin typeface="Heebo" pitchFamily="2" charset="-79"/>
                <a:cs typeface="Heebo" pitchFamily="2" charset="-79"/>
              </a:defRPr>
            </a:lvl1pPr>
          </a:lstStyle>
          <a:p>
            <a:pPr lvl="0"/>
            <a:r>
              <a:rPr lang="en-US"/>
              <a:t>Subtitle</a:t>
            </a:r>
          </a:p>
        </p:txBody>
      </p:sp>
    </p:spTree>
    <p:extLst>
      <p:ext uri="{BB962C8B-B14F-4D97-AF65-F5344CB8AC3E}">
        <p14:creationId xmlns:p14="http://schemas.microsoft.com/office/powerpoint/2010/main" val="1829379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CF0F3CC-AC43-6E22-7321-DE6EA15DF232}"/>
              </a:ext>
            </a:extLst>
          </p:cNvPr>
          <p:cNvSpPr/>
          <p:nvPr userDrawn="1"/>
        </p:nvSpPr>
        <p:spPr>
          <a:xfrm>
            <a:off x="551050" y="349108"/>
            <a:ext cx="11087100" cy="49614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28A239-829D-BDD3-34F9-8356A80951A9}"/>
              </a:ext>
            </a:extLst>
          </p:cNvPr>
          <p:cNvSpPr>
            <a:spLocks noGrp="1"/>
          </p:cNvSpPr>
          <p:nvPr>
            <p:ph type="title" hasCustomPrompt="1"/>
          </p:nvPr>
        </p:nvSpPr>
        <p:spPr>
          <a:xfrm>
            <a:off x="1024128" y="771294"/>
            <a:ext cx="10140944" cy="905256"/>
          </a:xfrm>
          <a:solidFill>
            <a:srgbClr val="7BC359"/>
          </a:solidFill>
        </p:spPr>
        <p:txBody>
          <a:bodyPr wrap="square" lIns="0" tIns="0" rIns="0" bIns="0">
            <a:noAutofit/>
          </a:bodyPr>
          <a:lstStyle>
            <a:lvl1pPr algn="ctr">
              <a:lnSpc>
                <a:spcPct val="100000"/>
              </a:lnSpc>
              <a:defRPr>
                <a:latin typeface="Heebo Medium" pitchFamily="2" charset="-79"/>
                <a:cs typeface="Heebo Medium" pitchFamily="2" charset="-79"/>
              </a:defRPr>
            </a:lvl1pPr>
          </a:lstStyle>
          <a:p>
            <a:r>
              <a:rPr lang="en-US"/>
              <a:t>Thank you</a:t>
            </a:r>
          </a:p>
        </p:txBody>
      </p:sp>
      <p:pic>
        <p:nvPicPr>
          <p:cNvPr id="13" name="Picture 12" descr="U.S. Department of Energy Office of Electricity logo">
            <a:extLst>
              <a:ext uri="{FF2B5EF4-FFF2-40B4-BE49-F238E27FC236}">
                <a16:creationId xmlns:a16="http://schemas.microsoft.com/office/drawing/2014/main" id="{F1C129FA-1EA4-F80D-8BB5-A59D646DF5E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625767" y="3667494"/>
            <a:ext cx="2940466" cy="469486"/>
          </a:xfrm>
          <a:prstGeom prst="rect">
            <a:avLst/>
          </a:prstGeom>
        </p:spPr>
      </p:pic>
      <p:sp>
        <p:nvSpPr>
          <p:cNvPr id="6" name="Content Placeholder 3">
            <a:extLst>
              <a:ext uri="{FF2B5EF4-FFF2-40B4-BE49-F238E27FC236}">
                <a16:creationId xmlns:a16="http://schemas.microsoft.com/office/drawing/2014/main" id="{EE388D03-EEE8-EEA9-EBDB-B8063C440007}"/>
              </a:ext>
            </a:extLst>
          </p:cNvPr>
          <p:cNvSpPr>
            <a:spLocks noGrp="1"/>
          </p:cNvSpPr>
          <p:nvPr>
            <p:ph sz="half" idx="2" hasCustomPrompt="1"/>
          </p:nvPr>
        </p:nvSpPr>
        <p:spPr>
          <a:xfrm>
            <a:off x="1024128" y="2154308"/>
            <a:ext cx="10140944" cy="389936"/>
          </a:xfrm>
          <a:noFill/>
        </p:spPr>
        <p:txBody>
          <a:bodyPr anchor="ctr" anchorCtr="0">
            <a:noAutofit/>
          </a:bodyPr>
          <a:lstStyle>
            <a:lvl1pPr marL="0" indent="0" algn="ctr">
              <a:buClr>
                <a:srgbClr val="396FF7"/>
              </a:buClr>
              <a:buFont typeface="System Font Regular"/>
              <a:buNone/>
              <a:defRPr sz="1800" b="1" i="0">
                <a:latin typeface="Heebo Light" pitchFamily="2" charset="-79"/>
                <a:cs typeface="Heebo Light" pitchFamily="2" charset="-79"/>
              </a:defRPr>
            </a:lvl1pPr>
            <a:lvl2pPr marL="457200" indent="0" algn="ctr">
              <a:buClr>
                <a:srgbClr val="396FF7"/>
              </a:buClr>
              <a:buFont typeface="System Font Regular"/>
              <a:buNone/>
              <a:defRPr sz="1800" b="0" i="0">
                <a:latin typeface="Heebo Light" pitchFamily="2" charset="-79"/>
                <a:cs typeface="Heebo Light" pitchFamily="2" charset="-79"/>
              </a:defRPr>
            </a:lvl2pPr>
            <a:lvl3pPr marL="914400" indent="0" algn="ctr">
              <a:buClr>
                <a:srgbClr val="396FF7"/>
              </a:buClr>
              <a:buFont typeface="System Font Regular"/>
              <a:buNone/>
              <a:defRPr sz="1600" b="0" i="0">
                <a:latin typeface="Heebo Light" pitchFamily="2" charset="-79"/>
                <a:cs typeface="Heebo Light" pitchFamily="2" charset="-79"/>
              </a:defRPr>
            </a:lvl3pPr>
            <a:lvl4pPr marL="1600200" indent="-228600">
              <a:buClr>
                <a:srgbClr val="396FF7"/>
              </a:buClr>
              <a:buFont typeface="System Font Regular"/>
              <a:buChar char="＋"/>
              <a:defRPr sz="1400" b="0" i="0">
                <a:latin typeface="Heebo Light" pitchFamily="2" charset="-79"/>
                <a:cs typeface="Heebo Light" pitchFamily="2" charset="-79"/>
              </a:defRPr>
            </a:lvl4pPr>
            <a:lvl5pPr marL="2057400" indent="-228600">
              <a:buClr>
                <a:srgbClr val="396FF7"/>
              </a:buClr>
              <a:buFont typeface="System Font Regular"/>
              <a:buChar char="＋"/>
              <a:defRPr sz="1200" b="0" i="0">
                <a:latin typeface="Heebo Light" pitchFamily="2" charset="-79"/>
                <a:cs typeface="Heebo Light" pitchFamily="2" charset="-79"/>
              </a:defRPr>
            </a:lvl5pPr>
          </a:lstStyle>
          <a:p>
            <a:pPr lvl="0"/>
            <a:r>
              <a:rPr lang="en-US"/>
              <a:t>Presenter Name</a:t>
            </a:r>
          </a:p>
        </p:txBody>
      </p:sp>
      <p:pic>
        <p:nvPicPr>
          <p:cNvPr id="14" name="Picture 13" descr="Twitter icon">
            <a:hlinkClick r:id="rId3"/>
            <a:extLst>
              <a:ext uri="{FF2B5EF4-FFF2-40B4-BE49-F238E27FC236}">
                <a16:creationId xmlns:a16="http://schemas.microsoft.com/office/drawing/2014/main" id="{F2D7CC7C-8E53-5D03-53E4-744CC7D944BA}"/>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1525991" y="5624860"/>
            <a:ext cx="919497" cy="919497"/>
          </a:xfrm>
          <a:prstGeom prst="rect">
            <a:avLst/>
          </a:prstGeom>
        </p:spPr>
      </p:pic>
      <p:sp>
        <p:nvSpPr>
          <p:cNvPr id="19" name="TextBox 18">
            <a:extLst>
              <a:ext uri="{FF2B5EF4-FFF2-40B4-BE49-F238E27FC236}">
                <a16:creationId xmlns:a16="http://schemas.microsoft.com/office/drawing/2014/main" id="{8248B922-2C5D-A964-8658-4C4C6A3291A3}"/>
              </a:ext>
            </a:extLst>
          </p:cNvPr>
          <p:cNvSpPr txBox="1"/>
          <p:nvPr userDrawn="1"/>
        </p:nvSpPr>
        <p:spPr>
          <a:xfrm>
            <a:off x="2544717" y="5899942"/>
            <a:ext cx="1184519" cy="369332"/>
          </a:xfrm>
          <a:prstGeom prst="rect">
            <a:avLst/>
          </a:prstGeom>
          <a:noFill/>
        </p:spPr>
        <p:txBody>
          <a:bodyPr wrap="square">
            <a:spAutoFit/>
          </a:bodyPr>
          <a:lstStyle/>
          <a:p>
            <a:r>
              <a:rPr lang="en-US">
                <a:solidFill>
                  <a:schemeClr val="tx1"/>
                </a:solidFill>
                <a:latin typeface="Heebo Medium" pitchFamily="2" charset="-79"/>
                <a:cs typeface="Heebo Medium" pitchFamily="2" charset="-79"/>
              </a:rPr>
              <a:t>Twitter</a:t>
            </a:r>
          </a:p>
        </p:txBody>
      </p:sp>
      <p:pic>
        <p:nvPicPr>
          <p:cNvPr id="28" name="Picture 27" descr="QR code to find OE Twitter">
            <a:extLst>
              <a:ext uri="{FF2B5EF4-FFF2-40B4-BE49-F238E27FC236}">
                <a16:creationId xmlns:a16="http://schemas.microsoft.com/office/drawing/2014/main" id="{ABC8C157-6461-8010-10D9-2DC8A3C9CD15}"/>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8966" t="-9090" r="-7891" b="-7767"/>
          <a:stretch/>
        </p:blipFill>
        <p:spPr>
          <a:xfrm>
            <a:off x="551050" y="5651480"/>
            <a:ext cx="866256" cy="866256"/>
          </a:xfrm>
          <a:prstGeom prst="rect">
            <a:avLst/>
          </a:prstGeom>
          <a:ln w="15875" cap="rnd">
            <a:solidFill>
              <a:schemeClr val="accent1"/>
            </a:solidFill>
            <a:bevel/>
          </a:ln>
        </p:spPr>
      </p:pic>
      <p:pic>
        <p:nvPicPr>
          <p:cNvPr id="5" name="Picture 4" descr="LinkedIn Icon">
            <a:hlinkClick r:id="rId6"/>
            <a:extLst>
              <a:ext uri="{FF2B5EF4-FFF2-40B4-BE49-F238E27FC236}">
                <a16:creationId xmlns:a16="http://schemas.microsoft.com/office/drawing/2014/main" id="{930A5BE9-EC2F-F01C-8B4C-A502D913E23F}"/>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p:blipFill>
        <p:spPr>
          <a:xfrm>
            <a:off x="5387728" y="5624860"/>
            <a:ext cx="919497" cy="919497"/>
          </a:xfrm>
          <a:prstGeom prst="rect">
            <a:avLst/>
          </a:prstGeom>
        </p:spPr>
      </p:pic>
      <p:sp>
        <p:nvSpPr>
          <p:cNvPr id="7" name="TextBox 6">
            <a:extLst>
              <a:ext uri="{FF2B5EF4-FFF2-40B4-BE49-F238E27FC236}">
                <a16:creationId xmlns:a16="http://schemas.microsoft.com/office/drawing/2014/main" id="{DD3A4AA6-D9B7-DC10-D976-7ACD782891DC}"/>
              </a:ext>
            </a:extLst>
          </p:cNvPr>
          <p:cNvSpPr txBox="1"/>
          <p:nvPr userDrawn="1"/>
        </p:nvSpPr>
        <p:spPr>
          <a:xfrm>
            <a:off x="6406454" y="5899942"/>
            <a:ext cx="1184519" cy="369332"/>
          </a:xfrm>
          <a:prstGeom prst="rect">
            <a:avLst/>
          </a:prstGeom>
          <a:noFill/>
        </p:spPr>
        <p:txBody>
          <a:bodyPr wrap="square">
            <a:spAutoFit/>
          </a:bodyPr>
          <a:lstStyle/>
          <a:p>
            <a:r>
              <a:rPr lang="en-US">
                <a:solidFill>
                  <a:schemeClr val="tx1"/>
                </a:solidFill>
                <a:latin typeface="Heebo Medium" pitchFamily="2" charset="-79"/>
                <a:cs typeface="Heebo Medium" pitchFamily="2" charset="-79"/>
              </a:rPr>
              <a:t>LinkedIn</a:t>
            </a:r>
          </a:p>
        </p:txBody>
      </p:sp>
      <p:pic>
        <p:nvPicPr>
          <p:cNvPr id="8" name="Picture 7" descr="QR code to find OE LinkedIn">
            <a:extLst>
              <a:ext uri="{FF2B5EF4-FFF2-40B4-BE49-F238E27FC236}">
                <a16:creationId xmlns:a16="http://schemas.microsoft.com/office/drawing/2014/main" id="{62AE4599-8F23-0726-890C-C4B5139C3FF4}"/>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l="-7638" t="-7640" r="-7638" b="-7640"/>
          <a:stretch/>
        </p:blipFill>
        <p:spPr>
          <a:xfrm>
            <a:off x="4424447" y="5651480"/>
            <a:ext cx="866256" cy="866256"/>
          </a:xfrm>
          <a:prstGeom prst="rect">
            <a:avLst/>
          </a:prstGeom>
          <a:ln w="15875" cap="rnd">
            <a:solidFill>
              <a:schemeClr val="accent1"/>
            </a:solidFill>
            <a:bevel/>
          </a:ln>
        </p:spPr>
      </p:pic>
      <p:pic>
        <p:nvPicPr>
          <p:cNvPr id="10" name="Picture 9" descr="Facebook icon">
            <a:hlinkClick r:id="rId9"/>
            <a:extLst>
              <a:ext uri="{FF2B5EF4-FFF2-40B4-BE49-F238E27FC236}">
                <a16:creationId xmlns:a16="http://schemas.microsoft.com/office/drawing/2014/main" id="{0F865950-75CC-0AD9-0257-CD080C9CFE4B}"/>
              </a:ext>
            </a:extLst>
          </p:cNvPr>
          <p:cNvPicPr>
            <a:picLocks noChangeAspect="1"/>
          </p:cNvPicPr>
          <p:nvPr userDrawn="1"/>
        </p:nvPicPr>
        <p:blipFill>
          <a:blip r:embed="rId10" cstate="email">
            <a:extLst>
              <a:ext uri="{28A0092B-C50C-407E-A947-70E740481C1C}">
                <a14:useLocalDpi xmlns:a14="http://schemas.microsoft.com/office/drawing/2010/main" val="0"/>
              </a:ext>
            </a:extLst>
          </a:blip>
          <a:srcRect/>
          <a:stretch/>
        </p:blipFill>
        <p:spPr>
          <a:xfrm>
            <a:off x="9354972" y="5624860"/>
            <a:ext cx="919497" cy="919497"/>
          </a:xfrm>
          <a:prstGeom prst="rect">
            <a:avLst/>
          </a:prstGeom>
        </p:spPr>
      </p:pic>
      <p:sp>
        <p:nvSpPr>
          <p:cNvPr id="12" name="TextBox 11">
            <a:extLst>
              <a:ext uri="{FF2B5EF4-FFF2-40B4-BE49-F238E27FC236}">
                <a16:creationId xmlns:a16="http://schemas.microsoft.com/office/drawing/2014/main" id="{C5107C30-DC73-43C5-AF46-2CB568316EF5}"/>
              </a:ext>
            </a:extLst>
          </p:cNvPr>
          <p:cNvSpPr txBox="1"/>
          <p:nvPr userDrawn="1"/>
        </p:nvSpPr>
        <p:spPr>
          <a:xfrm>
            <a:off x="10373698" y="5899942"/>
            <a:ext cx="1184519" cy="369332"/>
          </a:xfrm>
          <a:prstGeom prst="rect">
            <a:avLst/>
          </a:prstGeom>
          <a:noFill/>
        </p:spPr>
        <p:txBody>
          <a:bodyPr wrap="square">
            <a:spAutoFit/>
          </a:bodyPr>
          <a:lstStyle/>
          <a:p>
            <a:r>
              <a:rPr lang="en-US">
                <a:solidFill>
                  <a:schemeClr val="tx1"/>
                </a:solidFill>
                <a:latin typeface="Heebo Medium" pitchFamily="2" charset="-79"/>
                <a:cs typeface="Heebo Medium" pitchFamily="2" charset="-79"/>
              </a:rPr>
              <a:t>Facebook</a:t>
            </a:r>
          </a:p>
        </p:txBody>
      </p:sp>
      <p:pic>
        <p:nvPicPr>
          <p:cNvPr id="16" name="Picture 15" descr="QR code to find OE Facebook">
            <a:extLst>
              <a:ext uri="{FF2B5EF4-FFF2-40B4-BE49-F238E27FC236}">
                <a16:creationId xmlns:a16="http://schemas.microsoft.com/office/drawing/2014/main" id="{E87851C0-7443-C2C5-4FD2-11F3290F2388}"/>
              </a:ext>
            </a:extLst>
          </p:cNvPr>
          <p:cNvPicPr>
            <a:picLocks noChangeAspect="1"/>
          </p:cNvPicPr>
          <p:nvPr userDrawn="1"/>
        </p:nvPicPr>
        <p:blipFill rotWithShape="1">
          <a:blip r:embed="rId11" cstate="email">
            <a:extLst>
              <a:ext uri="{28A0092B-C50C-407E-A947-70E740481C1C}">
                <a14:useLocalDpi xmlns:a14="http://schemas.microsoft.com/office/drawing/2010/main" val="0"/>
              </a:ext>
            </a:extLst>
          </a:blip>
          <a:srcRect l="-7805" t="-7805" r="-7805" b="-7805"/>
          <a:stretch/>
        </p:blipFill>
        <p:spPr>
          <a:xfrm>
            <a:off x="8391691" y="5651480"/>
            <a:ext cx="866256" cy="866256"/>
          </a:xfrm>
          <a:prstGeom prst="rect">
            <a:avLst/>
          </a:prstGeom>
          <a:ln w="15875" cap="rnd">
            <a:solidFill>
              <a:schemeClr val="accent1"/>
            </a:solidFill>
            <a:bevel/>
          </a:ln>
        </p:spPr>
      </p:pic>
      <p:sp>
        <p:nvSpPr>
          <p:cNvPr id="20" name="Content Placeholder 3">
            <a:extLst>
              <a:ext uri="{FF2B5EF4-FFF2-40B4-BE49-F238E27FC236}">
                <a16:creationId xmlns:a16="http://schemas.microsoft.com/office/drawing/2014/main" id="{C2420364-8281-21DC-B4E7-8F6E9C6422C9}"/>
              </a:ext>
            </a:extLst>
          </p:cNvPr>
          <p:cNvSpPr>
            <a:spLocks noGrp="1"/>
          </p:cNvSpPr>
          <p:nvPr>
            <p:ph sz="half" idx="10" hasCustomPrompt="1"/>
          </p:nvPr>
        </p:nvSpPr>
        <p:spPr>
          <a:xfrm>
            <a:off x="1024128" y="2632607"/>
            <a:ext cx="10140944" cy="274879"/>
          </a:xfrm>
          <a:noFill/>
        </p:spPr>
        <p:txBody>
          <a:bodyPr anchor="ctr" anchorCtr="0">
            <a:noAutofit/>
          </a:bodyPr>
          <a:lstStyle>
            <a:lvl1pPr marL="0" indent="0" algn="ctr">
              <a:buClr>
                <a:srgbClr val="396FF7"/>
              </a:buClr>
              <a:buFont typeface="System Font Regular"/>
              <a:buNone/>
              <a:defRPr sz="1600" b="0" i="0">
                <a:latin typeface="Heebo Light" pitchFamily="2" charset="-79"/>
                <a:cs typeface="Heebo Light" pitchFamily="2" charset="-79"/>
              </a:defRPr>
            </a:lvl1pPr>
            <a:lvl2pPr marL="457200" indent="0" algn="ctr">
              <a:buClr>
                <a:srgbClr val="396FF7"/>
              </a:buClr>
              <a:buFont typeface="System Font Regular"/>
              <a:buNone/>
              <a:defRPr sz="1800" b="0" i="0">
                <a:latin typeface="Heebo Light" pitchFamily="2" charset="-79"/>
                <a:cs typeface="Heebo Light" pitchFamily="2" charset="-79"/>
              </a:defRPr>
            </a:lvl2pPr>
            <a:lvl3pPr marL="914400" indent="0" algn="ctr">
              <a:buClr>
                <a:srgbClr val="396FF7"/>
              </a:buClr>
              <a:buFont typeface="System Font Regular"/>
              <a:buNone/>
              <a:defRPr sz="1600" b="0" i="0">
                <a:latin typeface="Heebo Light" pitchFamily="2" charset="-79"/>
                <a:cs typeface="Heebo Light" pitchFamily="2" charset="-79"/>
              </a:defRPr>
            </a:lvl3pPr>
            <a:lvl4pPr marL="1600200" indent="-228600">
              <a:buClr>
                <a:srgbClr val="396FF7"/>
              </a:buClr>
              <a:buFont typeface="System Font Regular"/>
              <a:buChar char="＋"/>
              <a:defRPr sz="1400" b="0" i="0">
                <a:latin typeface="Heebo Light" pitchFamily="2" charset="-79"/>
                <a:cs typeface="Heebo Light" pitchFamily="2" charset="-79"/>
              </a:defRPr>
            </a:lvl4pPr>
            <a:lvl5pPr marL="2057400" indent="-228600">
              <a:buClr>
                <a:srgbClr val="396FF7"/>
              </a:buClr>
              <a:buFont typeface="System Font Regular"/>
              <a:buChar char="＋"/>
              <a:defRPr sz="1200" b="0" i="0">
                <a:latin typeface="Heebo Light" pitchFamily="2" charset="-79"/>
                <a:cs typeface="Heebo Light" pitchFamily="2" charset="-79"/>
              </a:defRPr>
            </a:lvl5pPr>
          </a:lstStyle>
          <a:p>
            <a:pPr lvl="0"/>
            <a:r>
              <a:rPr lang="en-US"/>
              <a:t>Presenter Title</a:t>
            </a:r>
          </a:p>
        </p:txBody>
      </p:sp>
      <p:sp>
        <p:nvSpPr>
          <p:cNvPr id="29" name="Content Placeholder 3">
            <a:extLst>
              <a:ext uri="{FF2B5EF4-FFF2-40B4-BE49-F238E27FC236}">
                <a16:creationId xmlns:a16="http://schemas.microsoft.com/office/drawing/2014/main" id="{DE495BF0-98AE-B1DA-B3F7-CA41FD6EF070}"/>
              </a:ext>
            </a:extLst>
          </p:cNvPr>
          <p:cNvSpPr>
            <a:spLocks noGrp="1"/>
          </p:cNvSpPr>
          <p:nvPr>
            <p:ph sz="half" idx="11" hasCustomPrompt="1"/>
          </p:nvPr>
        </p:nvSpPr>
        <p:spPr>
          <a:xfrm>
            <a:off x="1024128" y="3000179"/>
            <a:ext cx="10140944" cy="274879"/>
          </a:xfrm>
          <a:noFill/>
        </p:spPr>
        <p:txBody>
          <a:bodyPr anchor="ctr" anchorCtr="0">
            <a:noAutofit/>
          </a:bodyPr>
          <a:lstStyle>
            <a:lvl1pPr marL="0" indent="0" algn="ctr">
              <a:buClr>
                <a:srgbClr val="396FF7"/>
              </a:buClr>
              <a:buFont typeface="System Font Regular"/>
              <a:buNone/>
              <a:defRPr sz="1600" b="0" i="0">
                <a:latin typeface="Heebo Light" pitchFamily="2" charset="-79"/>
                <a:cs typeface="Heebo Light" pitchFamily="2" charset="-79"/>
              </a:defRPr>
            </a:lvl1pPr>
            <a:lvl2pPr marL="457200" indent="0" algn="ctr">
              <a:buClr>
                <a:srgbClr val="396FF7"/>
              </a:buClr>
              <a:buFont typeface="System Font Regular"/>
              <a:buNone/>
              <a:defRPr sz="1800" b="0" i="0">
                <a:latin typeface="Heebo Light" pitchFamily="2" charset="-79"/>
                <a:cs typeface="Heebo Light" pitchFamily="2" charset="-79"/>
              </a:defRPr>
            </a:lvl2pPr>
            <a:lvl3pPr marL="914400" indent="0" algn="ctr">
              <a:buClr>
                <a:srgbClr val="396FF7"/>
              </a:buClr>
              <a:buFont typeface="System Font Regular"/>
              <a:buNone/>
              <a:defRPr sz="1600" b="0" i="0">
                <a:latin typeface="Heebo Light" pitchFamily="2" charset="-79"/>
                <a:cs typeface="Heebo Light" pitchFamily="2" charset="-79"/>
              </a:defRPr>
            </a:lvl3pPr>
            <a:lvl4pPr marL="1600200" indent="-228600">
              <a:buClr>
                <a:srgbClr val="396FF7"/>
              </a:buClr>
              <a:buFont typeface="System Font Regular"/>
              <a:buChar char="＋"/>
              <a:defRPr sz="1400" b="0" i="0">
                <a:latin typeface="Heebo Light" pitchFamily="2" charset="-79"/>
                <a:cs typeface="Heebo Light" pitchFamily="2" charset="-79"/>
              </a:defRPr>
            </a:lvl4pPr>
            <a:lvl5pPr marL="2057400" indent="-228600">
              <a:buClr>
                <a:srgbClr val="396FF7"/>
              </a:buClr>
              <a:buFont typeface="System Font Regular"/>
              <a:buChar char="＋"/>
              <a:defRPr sz="1200" b="0" i="0">
                <a:latin typeface="Heebo Light" pitchFamily="2" charset="-79"/>
                <a:cs typeface="Heebo Light" pitchFamily="2" charset="-79"/>
              </a:defRPr>
            </a:lvl5pPr>
          </a:lstStyle>
          <a:p>
            <a:pPr lvl="0"/>
            <a:r>
              <a:rPr lang="en-US"/>
              <a:t>Presenter Division</a:t>
            </a:r>
          </a:p>
        </p:txBody>
      </p:sp>
      <p:sp>
        <p:nvSpPr>
          <p:cNvPr id="4" name="TextBox 3">
            <a:extLst>
              <a:ext uri="{FF2B5EF4-FFF2-40B4-BE49-F238E27FC236}">
                <a16:creationId xmlns:a16="http://schemas.microsoft.com/office/drawing/2014/main" id="{63D8975D-697B-2E76-7022-5A39C732BDC2}"/>
              </a:ext>
            </a:extLst>
          </p:cNvPr>
          <p:cNvSpPr txBox="1"/>
          <p:nvPr userDrawn="1"/>
        </p:nvSpPr>
        <p:spPr>
          <a:xfrm>
            <a:off x="1809573" y="4123360"/>
            <a:ext cx="8572854" cy="954107"/>
          </a:xfrm>
          <a:prstGeom prst="rect">
            <a:avLst/>
          </a:prstGeom>
          <a:noFill/>
        </p:spPr>
        <p:txBody>
          <a:bodyPr wrap="square" rtlCol="0">
            <a:spAutoFit/>
          </a:bodyPr>
          <a:lstStyle/>
          <a:p>
            <a:pPr algn="ctr">
              <a:lnSpc>
                <a:spcPct val="100000"/>
              </a:lnSpc>
            </a:pPr>
            <a:r>
              <a:rPr lang="en-US" sz="1400" b="0" i="0">
                <a:latin typeface="Heebo Medium" pitchFamily="2" charset="-79"/>
                <a:cs typeface="Heebo Medium" pitchFamily="2" charset="-79"/>
              </a:rPr>
              <a:t>www.energy.gov/oe/</a:t>
            </a:r>
          </a:p>
          <a:p>
            <a:pPr marL="0" marR="0" indent="0" algn="ctr" defTabSz="914400" rtl="0" eaLnBrk="1" fontAlgn="auto" latinLnBrk="0" hangingPunct="1">
              <a:lnSpc>
                <a:spcPct val="100000"/>
              </a:lnSpc>
              <a:spcBef>
                <a:spcPts val="0"/>
              </a:spcBef>
              <a:spcAft>
                <a:spcPts val="0"/>
              </a:spcAft>
              <a:buClrTx/>
              <a:buSzTx/>
              <a:buFontTx/>
              <a:buNone/>
              <a:tabLst/>
              <a:defRPr/>
            </a:pPr>
            <a:br>
              <a:rPr lang="en-US" sz="1400" b="0" i="0" u="none" strike="noStrike">
                <a:solidFill>
                  <a:srgbClr val="212121"/>
                </a:solidFill>
                <a:effectLst/>
                <a:latin typeface="Heebo Medium" pitchFamily="2" charset="-79"/>
                <a:cs typeface="Heebo Medium" pitchFamily="2" charset="-79"/>
              </a:rPr>
            </a:br>
            <a:r>
              <a:rPr lang="en-US" sz="1400" b="0" i="0" u="none" strike="noStrike">
                <a:solidFill>
                  <a:srgbClr val="212121"/>
                </a:solidFill>
                <a:effectLst/>
                <a:latin typeface="Heebo" pitchFamily="2" charset="-79"/>
                <a:cs typeface="Heebo" pitchFamily="2" charset="-79"/>
              </a:rPr>
              <a:t>Sign Up for Office of Electricity Email Updates at</a:t>
            </a:r>
            <a:br>
              <a:rPr lang="en-US" sz="1400" b="0" i="0" u="none" strike="noStrike">
                <a:solidFill>
                  <a:srgbClr val="212121"/>
                </a:solidFill>
                <a:effectLst/>
                <a:latin typeface="Heebo Medium" pitchFamily="2" charset="-79"/>
                <a:cs typeface="Heebo Medium" pitchFamily="2" charset="-79"/>
              </a:rPr>
            </a:br>
            <a:r>
              <a:rPr lang="en-US" sz="1400" b="0" i="0" u="none" strike="noStrike">
                <a:solidFill>
                  <a:srgbClr val="212121"/>
                </a:solidFill>
                <a:effectLst/>
                <a:latin typeface="Heebo Medium" pitchFamily="2" charset="-79"/>
                <a:cs typeface="Heebo Medium" pitchFamily="2" charset="-79"/>
              </a:rPr>
              <a:t> </a:t>
            </a:r>
            <a:r>
              <a:rPr lang="en-US" sz="1400" b="0" i="0" u="none">
                <a:solidFill>
                  <a:schemeClr val="tx1"/>
                </a:solidFill>
                <a:effectLst/>
                <a:latin typeface="Heebo Medium" pitchFamily="2" charset="-79"/>
                <a:cs typeface="Heebo Medium" pitchFamily="2" charset="-79"/>
              </a:rPr>
              <a:t>https://bit.ly/OfficeOfElectricity</a:t>
            </a:r>
          </a:p>
        </p:txBody>
      </p:sp>
    </p:spTree>
    <p:extLst>
      <p:ext uri="{BB962C8B-B14F-4D97-AF65-F5344CB8AC3E}">
        <p14:creationId xmlns:p14="http://schemas.microsoft.com/office/powerpoint/2010/main" val="190365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CF0F3CC-AC43-6E22-7321-DE6EA15DF232}"/>
              </a:ext>
            </a:extLst>
          </p:cNvPr>
          <p:cNvSpPr/>
          <p:nvPr userDrawn="1"/>
        </p:nvSpPr>
        <p:spPr>
          <a:xfrm>
            <a:off x="551050" y="349109"/>
            <a:ext cx="11087100" cy="44686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28A239-829D-BDD3-34F9-8356A80951A9}"/>
              </a:ext>
            </a:extLst>
          </p:cNvPr>
          <p:cNvSpPr>
            <a:spLocks noGrp="1"/>
          </p:cNvSpPr>
          <p:nvPr>
            <p:ph type="title" hasCustomPrompt="1"/>
          </p:nvPr>
        </p:nvSpPr>
        <p:spPr>
          <a:xfrm>
            <a:off x="1024128" y="771294"/>
            <a:ext cx="10140944" cy="905256"/>
          </a:xfrm>
          <a:solidFill>
            <a:srgbClr val="7BC359"/>
          </a:solidFill>
        </p:spPr>
        <p:txBody>
          <a:bodyPr wrap="square" lIns="0" tIns="0" rIns="0" bIns="0">
            <a:noAutofit/>
          </a:bodyPr>
          <a:lstStyle>
            <a:lvl1pPr algn="ctr">
              <a:lnSpc>
                <a:spcPct val="100000"/>
              </a:lnSpc>
              <a:defRPr>
                <a:latin typeface="Heebo Medium" pitchFamily="2" charset="-79"/>
                <a:cs typeface="Heebo Medium" pitchFamily="2" charset="-79"/>
              </a:defRPr>
            </a:lvl1pPr>
          </a:lstStyle>
          <a:p>
            <a:r>
              <a:rPr lang="en-US"/>
              <a:t>Thank you</a:t>
            </a:r>
          </a:p>
        </p:txBody>
      </p:sp>
      <p:pic>
        <p:nvPicPr>
          <p:cNvPr id="13" name="Picture 12" descr="U.S. Department of Energy Office of Electricity logo">
            <a:extLst>
              <a:ext uri="{FF2B5EF4-FFF2-40B4-BE49-F238E27FC236}">
                <a16:creationId xmlns:a16="http://schemas.microsoft.com/office/drawing/2014/main" id="{F1C129FA-1EA4-F80D-8BB5-A59D646DF5E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625767" y="3687158"/>
            <a:ext cx="2940466" cy="469486"/>
          </a:xfrm>
          <a:prstGeom prst="rect">
            <a:avLst/>
          </a:prstGeom>
        </p:spPr>
      </p:pic>
      <p:sp>
        <p:nvSpPr>
          <p:cNvPr id="6" name="Content Placeholder 3">
            <a:extLst>
              <a:ext uri="{FF2B5EF4-FFF2-40B4-BE49-F238E27FC236}">
                <a16:creationId xmlns:a16="http://schemas.microsoft.com/office/drawing/2014/main" id="{EE388D03-EEE8-EEA9-EBDB-B8063C440007}"/>
              </a:ext>
            </a:extLst>
          </p:cNvPr>
          <p:cNvSpPr>
            <a:spLocks noGrp="1"/>
          </p:cNvSpPr>
          <p:nvPr>
            <p:ph sz="half" idx="2" hasCustomPrompt="1"/>
          </p:nvPr>
        </p:nvSpPr>
        <p:spPr>
          <a:xfrm>
            <a:off x="1024128" y="2154308"/>
            <a:ext cx="10140944" cy="389936"/>
          </a:xfrm>
          <a:noFill/>
        </p:spPr>
        <p:txBody>
          <a:bodyPr anchor="ctr" anchorCtr="0">
            <a:noAutofit/>
          </a:bodyPr>
          <a:lstStyle>
            <a:lvl1pPr marL="0" indent="0" algn="ctr">
              <a:buClr>
                <a:srgbClr val="396FF7"/>
              </a:buClr>
              <a:buFont typeface="System Font Regular"/>
              <a:buNone/>
              <a:defRPr sz="1800" b="1" i="0">
                <a:latin typeface="Heebo Light" pitchFamily="2" charset="-79"/>
                <a:cs typeface="Heebo Light" pitchFamily="2" charset="-79"/>
              </a:defRPr>
            </a:lvl1pPr>
            <a:lvl2pPr marL="457200" indent="0" algn="ctr">
              <a:buClr>
                <a:srgbClr val="396FF7"/>
              </a:buClr>
              <a:buFont typeface="System Font Regular"/>
              <a:buNone/>
              <a:defRPr sz="1800" b="0" i="0">
                <a:latin typeface="Heebo Light" pitchFamily="2" charset="-79"/>
                <a:cs typeface="Heebo Light" pitchFamily="2" charset="-79"/>
              </a:defRPr>
            </a:lvl2pPr>
            <a:lvl3pPr marL="914400" indent="0" algn="ctr">
              <a:buClr>
                <a:srgbClr val="396FF7"/>
              </a:buClr>
              <a:buFont typeface="System Font Regular"/>
              <a:buNone/>
              <a:defRPr sz="1600" b="0" i="0">
                <a:latin typeface="Heebo Light" pitchFamily="2" charset="-79"/>
                <a:cs typeface="Heebo Light" pitchFamily="2" charset="-79"/>
              </a:defRPr>
            </a:lvl3pPr>
            <a:lvl4pPr marL="1600200" indent="-228600">
              <a:buClr>
                <a:srgbClr val="396FF7"/>
              </a:buClr>
              <a:buFont typeface="System Font Regular"/>
              <a:buChar char="＋"/>
              <a:defRPr sz="1400" b="0" i="0">
                <a:latin typeface="Heebo Light" pitchFamily="2" charset="-79"/>
                <a:cs typeface="Heebo Light" pitchFamily="2" charset="-79"/>
              </a:defRPr>
            </a:lvl4pPr>
            <a:lvl5pPr marL="2057400" indent="-228600">
              <a:buClr>
                <a:srgbClr val="396FF7"/>
              </a:buClr>
              <a:buFont typeface="System Font Regular"/>
              <a:buChar char="＋"/>
              <a:defRPr sz="1200" b="0" i="0">
                <a:latin typeface="Heebo Light" pitchFamily="2" charset="-79"/>
                <a:cs typeface="Heebo Light" pitchFamily="2" charset="-79"/>
              </a:defRPr>
            </a:lvl5pPr>
          </a:lstStyle>
          <a:p>
            <a:pPr lvl="0"/>
            <a:r>
              <a:rPr lang="en-US"/>
              <a:t>Presenter Name</a:t>
            </a:r>
          </a:p>
        </p:txBody>
      </p:sp>
      <p:pic>
        <p:nvPicPr>
          <p:cNvPr id="14" name="Picture 13" descr="Twitter icon">
            <a:hlinkClick r:id="rId3"/>
            <a:extLst>
              <a:ext uri="{FF2B5EF4-FFF2-40B4-BE49-F238E27FC236}">
                <a16:creationId xmlns:a16="http://schemas.microsoft.com/office/drawing/2014/main" id="{F2D7CC7C-8E53-5D03-53E4-744CC7D944BA}"/>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1656454" y="5028215"/>
            <a:ext cx="1081462" cy="1081462"/>
          </a:xfrm>
          <a:prstGeom prst="rect">
            <a:avLst/>
          </a:prstGeom>
        </p:spPr>
      </p:pic>
      <p:sp>
        <p:nvSpPr>
          <p:cNvPr id="19" name="TextBox 18">
            <a:extLst>
              <a:ext uri="{FF2B5EF4-FFF2-40B4-BE49-F238E27FC236}">
                <a16:creationId xmlns:a16="http://schemas.microsoft.com/office/drawing/2014/main" id="{8248B922-2C5D-A964-8658-4C4C6A3291A3}"/>
              </a:ext>
            </a:extLst>
          </p:cNvPr>
          <p:cNvSpPr txBox="1"/>
          <p:nvPr userDrawn="1"/>
        </p:nvSpPr>
        <p:spPr>
          <a:xfrm>
            <a:off x="1156763" y="6192224"/>
            <a:ext cx="944137" cy="307777"/>
          </a:xfrm>
          <a:prstGeom prst="rect">
            <a:avLst/>
          </a:prstGeom>
          <a:noFill/>
        </p:spPr>
        <p:txBody>
          <a:bodyPr wrap="square">
            <a:spAutoFit/>
          </a:bodyPr>
          <a:lstStyle/>
          <a:p>
            <a:pPr algn="ctr"/>
            <a:r>
              <a:rPr lang="en-US" sz="1400">
                <a:solidFill>
                  <a:schemeClr val="tx1"/>
                </a:solidFill>
                <a:latin typeface="Heebo Medium" pitchFamily="2" charset="-79"/>
                <a:cs typeface="Heebo Medium" pitchFamily="2" charset="-79"/>
              </a:rPr>
              <a:t>Twitter</a:t>
            </a:r>
          </a:p>
        </p:txBody>
      </p:sp>
      <p:pic>
        <p:nvPicPr>
          <p:cNvPr id="28" name="Picture 27" descr="QR code to find OE Twitter">
            <a:extLst>
              <a:ext uri="{FF2B5EF4-FFF2-40B4-BE49-F238E27FC236}">
                <a16:creationId xmlns:a16="http://schemas.microsoft.com/office/drawing/2014/main" id="{ABC8C157-6461-8010-10D9-2DC8A3C9CD15}"/>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8966" t="-9090" r="-7891" b="-7767"/>
          <a:stretch/>
        </p:blipFill>
        <p:spPr>
          <a:xfrm>
            <a:off x="564700" y="5065123"/>
            <a:ext cx="1018844" cy="1018844"/>
          </a:xfrm>
          <a:prstGeom prst="rect">
            <a:avLst/>
          </a:prstGeom>
          <a:ln w="15875" cap="rnd">
            <a:solidFill>
              <a:schemeClr val="accent1"/>
            </a:solidFill>
            <a:bevel/>
          </a:ln>
        </p:spPr>
      </p:pic>
      <p:pic>
        <p:nvPicPr>
          <p:cNvPr id="5" name="Picture 4" descr="LinkedIn Icon">
            <a:hlinkClick r:id="rId6"/>
            <a:extLst>
              <a:ext uri="{FF2B5EF4-FFF2-40B4-BE49-F238E27FC236}">
                <a16:creationId xmlns:a16="http://schemas.microsoft.com/office/drawing/2014/main" id="{930A5BE9-EC2F-F01C-8B4C-A502D913E23F}"/>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p:blipFill>
        <p:spPr>
          <a:xfrm>
            <a:off x="4551985" y="5028215"/>
            <a:ext cx="1081462" cy="1081462"/>
          </a:xfrm>
          <a:prstGeom prst="rect">
            <a:avLst/>
          </a:prstGeom>
        </p:spPr>
      </p:pic>
      <p:sp>
        <p:nvSpPr>
          <p:cNvPr id="7" name="TextBox 6">
            <a:extLst>
              <a:ext uri="{FF2B5EF4-FFF2-40B4-BE49-F238E27FC236}">
                <a16:creationId xmlns:a16="http://schemas.microsoft.com/office/drawing/2014/main" id="{DD3A4AA6-D9B7-DC10-D976-7ACD782891DC}"/>
              </a:ext>
            </a:extLst>
          </p:cNvPr>
          <p:cNvSpPr txBox="1"/>
          <p:nvPr userDrawn="1"/>
        </p:nvSpPr>
        <p:spPr>
          <a:xfrm>
            <a:off x="4003134" y="6192224"/>
            <a:ext cx="1073833" cy="307777"/>
          </a:xfrm>
          <a:prstGeom prst="rect">
            <a:avLst/>
          </a:prstGeom>
          <a:noFill/>
        </p:spPr>
        <p:txBody>
          <a:bodyPr wrap="square">
            <a:spAutoFit/>
          </a:bodyPr>
          <a:lstStyle/>
          <a:p>
            <a:pPr algn="ctr"/>
            <a:r>
              <a:rPr lang="en-US" sz="1400">
                <a:solidFill>
                  <a:schemeClr val="tx1"/>
                </a:solidFill>
                <a:latin typeface="Heebo Medium" pitchFamily="2" charset="-79"/>
                <a:cs typeface="Heebo Medium" pitchFamily="2" charset="-79"/>
              </a:rPr>
              <a:t>LinkedIn</a:t>
            </a:r>
          </a:p>
        </p:txBody>
      </p:sp>
      <p:pic>
        <p:nvPicPr>
          <p:cNvPr id="8" name="Picture 7" descr="QR code to find OE LinkedIn">
            <a:extLst>
              <a:ext uri="{FF2B5EF4-FFF2-40B4-BE49-F238E27FC236}">
                <a16:creationId xmlns:a16="http://schemas.microsoft.com/office/drawing/2014/main" id="{62AE4599-8F23-0726-890C-C4B5139C3FF4}"/>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l="-7638" t="-7640" r="-7638" b="-7640"/>
          <a:stretch/>
        </p:blipFill>
        <p:spPr>
          <a:xfrm>
            <a:off x="3471891" y="5065123"/>
            <a:ext cx="1018844" cy="1018844"/>
          </a:xfrm>
          <a:prstGeom prst="rect">
            <a:avLst/>
          </a:prstGeom>
          <a:ln w="15875" cap="rnd">
            <a:solidFill>
              <a:schemeClr val="accent1"/>
            </a:solidFill>
            <a:bevel/>
          </a:ln>
        </p:spPr>
      </p:pic>
      <p:pic>
        <p:nvPicPr>
          <p:cNvPr id="10" name="Picture 9" descr="Facebook icon">
            <a:hlinkClick r:id="rId9"/>
            <a:extLst>
              <a:ext uri="{FF2B5EF4-FFF2-40B4-BE49-F238E27FC236}">
                <a16:creationId xmlns:a16="http://schemas.microsoft.com/office/drawing/2014/main" id="{0F865950-75CC-0AD9-0257-CD080C9CFE4B}"/>
              </a:ext>
            </a:extLst>
          </p:cNvPr>
          <p:cNvPicPr>
            <a:picLocks noChangeAspect="1"/>
          </p:cNvPicPr>
          <p:nvPr userDrawn="1"/>
        </p:nvPicPr>
        <p:blipFill>
          <a:blip r:embed="rId10" cstate="email">
            <a:extLst>
              <a:ext uri="{28A0092B-C50C-407E-A947-70E740481C1C}">
                <a14:useLocalDpi xmlns:a14="http://schemas.microsoft.com/office/drawing/2010/main" val="0"/>
              </a:ext>
            </a:extLst>
          </a:blip>
          <a:srcRect/>
          <a:stretch/>
        </p:blipFill>
        <p:spPr>
          <a:xfrm>
            <a:off x="7722813" y="5028215"/>
            <a:ext cx="1081462" cy="1081462"/>
          </a:xfrm>
          <a:prstGeom prst="rect">
            <a:avLst/>
          </a:prstGeom>
        </p:spPr>
      </p:pic>
      <p:sp>
        <p:nvSpPr>
          <p:cNvPr id="12" name="TextBox 11">
            <a:extLst>
              <a:ext uri="{FF2B5EF4-FFF2-40B4-BE49-F238E27FC236}">
                <a16:creationId xmlns:a16="http://schemas.microsoft.com/office/drawing/2014/main" id="{C5107C30-DC73-43C5-AF46-2CB568316EF5}"/>
              </a:ext>
            </a:extLst>
          </p:cNvPr>
          <p:cNvSpPr txBox="1"/>
          <p:nvPr userDrawn="1"/>
        </p:nvSpPr>
        <p:spPr>
          <a:xfrm>
            <a:off x="7107529" y="6192224"/>
            <a:ext cx="1198872" cy="307777"/>
          </a:xfrm>
          <a:prstGeom prst="rect">
            <a:avLst/>
          </a:prstGeom>
          <a:noFill/>
        </p:spPr>
        <p:txBody>
          <a:bodyPr wrap="square">
            <a:spAutoFit/>
          </a:bodyPr>
          <a:lstStyle/>
          <a:p>
            <a:pPr algn="ctr"/>
            <a:r>
              <a:rPr lang="en-US" sz="1400">
                <a:solidFill>
                  <a:schemeClr val="tx1"/>
                </a:solidFill>
                <a:latin typeface="Heebo Medium" pitchFamily="2" charset="-79"/>
                <a:cs typeface="Heebo Medium" pitchFamily="2" charset="-79"/>
              </a:rPr>
              <a:t>Facebook</a:t>
            </a:r>
          </a:p>
        </p:txBody>
      </p:sp>
      <p:pic>
        <p:nvPicPr>
          <p:cNvPr id="16" name="Picture 15" descr="QR code to find OE Facebook">
            <a:extLst>
              <a:ext uri="{FF2B5EF4-FFF2-40B4-BE49-F238E27FC236}">
                <a16:creationId xmlns:a16="http://schemas.microsoft.com/office/drawing/2014/main" id="{E87851C0-7443-C2C5-4FD2-11F3290F2388}"/>
              </a:ext>
            </a:extLst>
          </p:cNvPr>
          <p:cNvPicPr>
            <a:picLocks noChangeAspect="1"/>
          </p:cNvPicPr>
          <p:nvPr userDrawn="1"/>
        </p:nvPicPr>
        <p:blipFill rotWithShape="1">
          <a:blip r:embed="rId11" cstate="email">
            <a:extLst>
              <a:ext uri="{28A0092B-C50C-407E-A947-70E740481C1C}">
                <a14:useLocalDpi xmlns:a14="http://schemas.microsoft.com/office/drawing/2010/main" val="0"/>
              </a:ext>
            </a:extLst>
          </a:blip>
          <a:srcRect l="-7805" t="-7805" r="-7805" b="-7805"/>
          <a:stretch/>
        </p:blipFill>
        <p:spPr>
          <a:xfrm>
            <a:off x="6642719" y="5065123"/>
            <a:ext cx="1018844" cy="1018844"/>
          </a:xfrm>
          <a:prstGeom prst="rect">
            <a:avLst/>
          </a:prstGeom>
          <a:ln w="15875" cap="rnd">
            <a:solidFill>
              <a:schemeClr val="accent1"/>
            </a:solidFill>
            <a:bevel/>
          </a:ln>
        </p:spPr>
      </p:pic>
      <p:sp>
        <p:nvSpPr>
          <p:cNvPr id="20" name="Content Placeholder 3">
            <a:extLst>
              <a:ext uri="{FF2B5EF4-FFF2-40B4-BE49-F238E27FC236}">
                <a16:creationId xmlns:a16="http://schemas.microsoft.com/office/drawing/2014/main" id="{C2420364-8281-21DC-B4E7-8F6E9C6422C9}"/>
              </a:ext>
            </a:extLst>
          </p:cNvPr>
          <p:cNvSpPr>
            <a:spLocks noGrp="1"/>
          </p:cNvSpPr>
          <p:nvPr>
            <p:ph sz="half" idx="10" hasCustomPrompt="1"/>
          </p:nvPr>
        </p:nvSpPr>
        <p:spPr>
          <a:xfrm>
            <a:off x="1024128" y="2632607"/>
            <a:ext cx="10140944" cy="274879"/>
          </a:xfrm>
          <a:noFill/>
        </p:spPr>
        <p:txBody>
          <a:bodyPr anchor="ctr" anchorCtr="0">
            <a:noAutofit/>
          </a:bodyPr>
          <a:lstStyle>
            <a:lvl1pPr marL="0" indent="0" algn="ctr">
              <a:buClr>
                <a:srgbClr val="396FF7"/>
              </a:buClr>
              <a:buFont typeface="System Font Regular"/>
              <a:buNone/>
              <a:defRPr sz="1600" b="0" i="0">
                <a:latin typeface="Heebo Light" pitchFamily="2" charset="-79"/>
                <a:cs typeface="Heebo Light" pitchFamily="2" charset="-79"/>
              </a:defRPr>
            </a:lvl1pPr>
            <a:lvl2pPr marL="457200" indent="0" algn="ctr">
              <a:buClr>
                <a:srgbClr val="396FF7"/>
              </a:buClr>
              <a:buFont typeface="System Font Regular"/>
              <a:buNone/>
              <a:defRPr sz="1800" b="0" i="0">
                <a:latin typeface="Heebo Light" pitchFamily="2" charset="-79"/>
                <a:cs typeface="Heebo Light" pitchFamily="2" charset="-79"/>
              </a:defRPr>
            </a:lvl2pPr>
            <a:lvl3pPr marL="914400" indent="0" algn="ctr">
              <a:buClr>
                <a:srgbClr val="396FF7"/>
              </a:buClr>
              <a:buFont typeface="System Font Regular"/>
              <a:buNone/>
              <a:defRPr sz="1600" b="0" i="0">
                <a:latin typeface="Heebo Light" pitchFamily="2" charset="-79"/>
                <a:cs typeface="Heebo Light" pitchFamily="2" charset="-79"/>
              </a:defRPr>
            </a:lvl3pPr>
            <a:lvl4pPr marL="1600200" indent="-228600">
              <a:buClr>
                <a:srgbClr val="396FF7"/>
              </a:buClr>
              <a:buFont typeface="System Font Regular"/>
              <a:buChar char="＋"/>
              <a:defRPr sz="1400" b="0" i="0">
                <a:latin typeface="Heebo Light" pitchFamily="2" charset="-79"/>
                <a:cs typeface="Heebo Light" pitchFamily="2" charset="-79"/>
              </a:defRPr>
            </a:lvl4pPr>
            <a:lvl5pPr marL="2057400" indent="-228600">
              <a:buClr>
                <a:srgbClr val="396FF7"/>
              </a:buClr>
              <a:buFont typeface="System Font Regular"/>
              <a:buChar char="＋"/>
              <a:defRPr sz="1200" b="0" i="0">
                <a:latin typeface="Heebo Light" pitchFamily="2" charset="-79"/>
                <a:cs typeface="Heebo Light" pitchFamily="2" charset="-79"/>
              </a:defRPr>
            </a:lvl5pPr>
          </a:lstStyle>
          <a:p>
            <a:pPr lvl="0"/>
            <a:r>
              <a:rPr lang="en-US"/>
              <a:t>Presenter Title</a:t>
            </a:r>
          </a:p>
        </p:txBody>
      </p:sp>
      <p:sp>
        <p:nvSpPr>
          <p:cNvPr id="29" name="Content Placeholder 3">
            <a:extLst>
              <a:ext uri="{FF2B5EF4-FFF2-40B4-BE49-F238E27FC236}">
                <a16:creationId xmlns:a16="http://schemas.microsoft.com/office/drawing/2014/main" id="{DE495BF0-98AE-B1DA-B3F7-CA41FD6EF070}"/>
              </a:ext>
            </a:extLst>
          </p:cNvPr>
          <p:cNvSpPr>
            <a:spLocks noGrp="1"/>
          </p:cNvSpPr>
          <p:nvPr>
            <p:ph sz="half" idx="11" hasCustomPrompt="1"/>
          </p:nvPr>
        </p:nvSpPr>
        <p:spPr>
          <a:xfrm>
            <a:off x="1024128" y="3000179"/>
            <a:ext cx="10140944" cy="274879"/>
          </a:xfrm>
          <a:noFill/>
        </p:spPr>
        <p:txBody>
          <a:bodyPr anchor="ctr" anchorCtr="0">
            <a:noAutofit/>
          </a:bodyPr>
          <a:lstStyle>
            <a:lvl1pPr marL="0" indent="0" algn="ctr">
              <a:buClr>
                <a:srgbClr val="396FF7"/>
              </a:buClr>
              <a:buFont typeface="System Font Regular"/>
              <a:buNone/>
              <a:defRPr sz="1600" b="0" i="0">
                <a:latin typeface="Heebo Light" pitchFamily="2" charset="-79"/>
                <a:cs typeface="Heebo Light" pitchFamily="2" charset="-79"/>
              </a:defRPr>
            </a:lvl1pPr>
            <a:lvl2pPr marL="457200" indent="0" algn="ctr">
              <a:buClr>
                <a:srgbClr val="396FF7"/>
              </a:buClr>
              <a:buFont typeface="System Font Regular"/>
              <a:buNone/>
              <a:defRPr sz="1800" b="0" i="0">
                <a:latin typeface="Heebo Light" pitchFamily="2" charset="-79"/>
                <a:cs typeface="Heebo Light" pitchFamily="2" charset="-79"/>
              </a:defRPr>
            </a:lvl2pPr>
            <a:lvl3pPr marL="914400" indent="0" algn="ctr">
              <a:buClr>
                <a:srgbClr val="396FF7"/>
              </a:buClr>
              <a:buFont typeface="System Font Regular"/>
              <a:buNone/>
              <a:defRPr sz="1600" b="0" i="0">
                <a:latin typeface="Heebo Light" pitchFamily="2" charset="-79"/>
                <a:cs typeface="Heebo Light" pitchFamily="2" charset="-79"/>
              </a:defRPr>
            </a:lvl3pPr>
            <a:lvl4pPr marL="1600200" indent="-228600">
              <a:buClr>
                <a:srgbClr val="396FF7"/>
              </a:buClr>
              <a:buFont typeface="System Font Regular"/>
              <a:buChar char="＋"/>
              <a:defRPr sz="1400" b="0" i="0">
                <a:latin typeface="Heebo Light" pitchFamily="2" charset="-79"/>
                <a:cs typeface="Heebo Light" pitchFamily="2" charset="-79"/>
              </a:defRPr>
            </a:lvl4pPr>
            <a:lvl5pPr marL="2057400" indent="-228600">
              <a:buClr>
                <a:srgbClr val="396FF7"/>
              </a:buClr>
              <a:buFont typeface="System Font Regular"/>
              <a:buChar char="＋"/>
              <a:defRPr sz="1200" b="0" i="0">
                <a:latin typeface="Heebo Light" pitchFamily="2" charset="-79"/>
                <a:cs typeface="Heebo Light" pitchFamily="2" charset="-79"/>
              </a:defRPr>
            </a:lvl5pPr>
          </a:lstStyle>
          <a:p>
            <a:pPr lvl="0"/>
            <a:r>
              <a:rPr lang="en-US"/>
              <a:t>Presenter Division</a:t>
            </a:r>
          </a:p>
        </p:txBody>
      </p:sp>
      <p:sp>
        <p:nvSpPr>
          <p:cNvPr id="4" name="TextBox 3">
            <a:extLst>
              <a:ext uri="{FF2B5EF4-FFF2-40B4-BE49-F238E27FC236}">
                <a16:creationId xmlns:a16="http://schemas.microsoft.com/office/drawing/2014/main" id="{63D8975D-697B-2E76-7022-5A39C732BDC2}"/>
              </a:ext>
            </a:extLst>
          </p:cNvPr>
          <p:cNvSpPr txBox="1"/>
          <p:nvPr userDrawn="1"/>
        </p:nvSpPr>
        <p:spPr>
          <a:xfrm>
            <a:off x="3863096" y="4136086"/>
            <a:ext cx="4463008" cy="388568"/>
          </a:xfrm>
          <a:prstGeom prst="rect">
            <a:avLst/>
          </a:prstGeom>
          <a:noFill/>
        </p:spPr>
        <p:txBody>
          <a:bodyPr wrap="square" rtlCol="0">
            <a:spAutoFit/>
          </a:bodyPr>
          <a:lstStyle/>
          <a:p>
            <a:pPr algn="ctr">
              <a:lnSpc>
                <a:spcPct val="150000"/>
              </a:lnSpc>
            </a:pPr>
            <a:r>
              <a:rPr lang="en-US" sz="1400" b="0" i="0">
                <a:latin typeface="Heebo Medium" pitchFamily="2" charset="-79"/>
                <a:cs typeface="Heebo Medium" pitchFamily="2" charset="-79"/>
              </a:rPr>
              <a:t>www.energy.gov/oe/</a:t>
            </a:r>
          </a:p>
        </p:txBody>
      </p:sp>
      <p:pic>
        <p:nvPicPr>
          <p:cNvPr id="3" name="Picture 2">
            <a:hlinkClick r:id="rId9"/>
            <a:extLst>
              <a:ext uri="{FF2B5EF4-FFF2-40B4-BE49-F238E27FC236}">
                <a16:creationId xmlns:a16="http://schemas.microsoft.com/office/drawing/2014/main" id="{D2B4ED10-EA95-8B4B-FDFE-F94774CE5E69}"/>
              </a:ext>
            </a:extLst>
          </p:cNvPr>
          <p:cNvPicPr>
            <a:picLocks noChangeAspect="1"/>
          </p:cNvPicPr>
          <p:nvPr userDrawn="1"/>
        </p:nvPicPr>
        <p:blipFill>
          <a:blip r:embed="rId12" cstate="email">
            <a:extLst>
              <a:ext uri="{28A0092B-C50C-407E-A947-70E740481C1C}">
                <a14:useLocalDpi xmlns:a14="http://schemas.microsoft.com/office/drawing/2010/main" val="0"/>
              </a:ext>
            </a:extLst>
          </a:blip>
          <a:srcRect/>
          <a:stretch/>
        </p:blipFill>
        <p:spPr>
          <a:xfrm>
            <a:off x="10527192" y="5028215"/>
            <a:ext cx="1081462" cy="1081462"/>
          </a:xfrm>
          <a:prstGeom prst="rect">
            <a:avLst/>
          </a:prstGeom>
        </p:spPr>
      </p:pic>
      <p:sp>
        <p:nvSpPr>
          <p:cNvPr id="9" name="TextBox 8">
            <a:extLst>
              <a:ext uri="{FF2B5EF4-FFF2-40B4-BE49-F238E27FC236}">
                <a16:creationId xmlns:a16="http://schemas.microsoft.com/office/drawing/2014/main" id="{A423C1B1-92AC-069D-507E-513D09E49F9F}"/>
              </a:ext>
            </a:extLst>
          </p:cNvPr>
          <p:cNvSpPr txBox="1"/>
          <p:nvPr userDrawn="1"/>
        </p:nvSpPr>
        <p:spPr>
          <a:xfrm>
            <a:off x="9383791" y="6192224"/>
            <a:ext cx="2238511" cy="523220"/>
          </a:xfrm>
          <a:prstGeom prst="rect">
            <a:avLst/>
          </a:prstGeom>
          <a:noFill/>
        </p:spPr>
        <p:txBody>
          <a:bodyPr wrap="square">
            <a:spAutoFit/>
          </a:bodyPr>
          <a:lstStyle/>
          <a:p>
            <a:pPr algn="ctr"/>
            <a:r>
              <a:rPr lang="en-US" sz="1400" b="0" i="0" u="none" strike="noStrike">
                <a:solidFill>
                  <a:srgbClr val="212121"/>
                </a:solidFill>
                <a:effectLst/>
                <a:latin typeface="Heebo Medium" pitchFamily="2" charset="-79"/>
                <a:cs typeface="Heebo Medium" pitchFamily="2" charset="-79"/>
              </a:rPr>
              <a:t>Sign Up for Office of Electricity Email Updates</a:t>
            </a:r>
            <a:endParaRPr lang="en-US" sz="1400" b="0" i="0">
              <a:solidFill>
                <a:schemeClr val="tx1"/>
              </a:solidFill>
              <a:latin typeface="Heebo Medium" pitchFamily="2" charset="-79"/>
              <a:cs typeface="Heebo Medium" pitchFamily="2" charset="-79"/>
            </a:endParaRPr>
          </a:p>
        </p:txBody>
      </p:sp>
      <p:pic>
        <p:nvPicPr>
          <p:cNvPr id="11" name="Picture 10">
            <a:extLst>
              <a:ext uri="{FF2B5EF4-FFF2-40B4-BE49-F238E27FC236}">
                <a16:creationId xmlns:a16="http://schemas.microsoft.com/office/drawing/2014/main" id="{86DC5AD0-2297-E750-C580-B88B2B4A15AC}"/>
              </a:ext>
            </a:extLst>
          </p:cNvPr>
          <p:cNvPicPr>
            <a:picLocks noChangeAspect="1"/>
          </p:cNvPicPr>
          <p:nvPr userDrawn="1"/>
        </p:nvPicPr>
        <p:blipFill rotWithShape="1">
          <a:blip r:embed="rId13" cstate="email">
            <a:extLst>
              <a:ext uri="{28A0092B-C50C-407E-A947-70E740481C1C}">
                <a14:useLocalDpi xmlns:a14="http://schemas.microsoft.com/office/drawing/2010/main" val="0"/>
              </a:ext>
            </a:extLst>
          </a:blip>
          <a:srcRect l="-7595" t="-7595" r="-7595" b="-7595"/>
          <a:stretch/>
        </p:blipFill>
        <p:spPr>
          <a:xfrm>
            <a:off x="9447098" y="5066111"/>
            <a:ext cx="1013320" cy="1013320"/>
          </a:xfrm>
          <a:prstGeom prst="rect">
            <a:avLst/>
          </a:prstGeom>
          <a:ln w="15875" cap="rnd">
            <a:solidFill>
              <a:schemeClr val="accent1"/>
            </a:solidFill>
            <a:bevel/>
          </a:ln>
        </p:spPr>
      </p:pic>
    </p:spTree>
    <p:extLst>
      <p:ext uri="{BB962C8B-B14F-4D97-AF65-F5344CB8AC3E}">
        <p14:creationId xmlns:p14="http://schemas.microsoft.com/office/powerpoint/2010/main" val="2354150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Transmission lines next to a highway">
            <a:extLst>
              <a:ext uri="{FF2B5EF4-FFF2-40B4-BE49-F238E27FC236}">
                <a16:creationId xmlns:a16="http://schemas.microsoft.com/office/drawing/2014/main" id="{4DFDF6C6-48B6-3696-7E12-5F9DDFA15C7F}"/>
              </a:ext>
            </a:extLst>
          </p:cNvPr>
          <p:cNvPicPr>
            <a:picLocks noChangeAspect="1"/>
          </p:cNvPicPr>
          <p:nvPr userDrawn="1"/>
        </p:nvPicPr>
        <p:blipFill>
          <a:blip r:embed="rId2" cstate="email">
            <a:alphaModFix/>
            <a:extLst>
              <a:ext uri="{28A0092B-C50C-407E-A947-70E740481C1C}">
                <a14:useLocalDpi xmlns:a14="http://schemas.microsoft.com/office/drawing/2010/main" val="0"/>
              </a:ext>
            </a:extLst>
          </a:blip>
          <a:srcRect t="1563" b="1563"/>
          <a:stretch/>
        </p:blipFill>
        <p:spPr>
          <a:xfrm>
            <a:off x="0" y="4"/>
            <a:ext cx="12192000" cy="6857999"/>
          </a:xfrm>
          <a:prstGeom prst="rect">
            <a:avLst/>
          </a:prstGeom>
        </p:spPr>
      </p:pic>
      <p:pic>
        <p:nvPicPr>
          <p:cNvPr id="7" name="Picture 6">
            <a:extLst>
              <a:ext uri="{FF2B5EF4-FFF2-40B4-BE49-F238E27FC236}">
                <a16:creationId xmlns:a16="http://schemas.microsoft.com/office/drawing/2014/main" id="{D3A39790-55D7-AD95-D698-B6F9A60A94DD}"/>
              </a:ext>
            </a:extLst>
          </p:cNvPr>
          <p:cNvPicPr>
            <a:picLocks noChangeAspect="1"/>
          </p:cNvPicPr>
          <p:nvPr userDrawn="1"/>
        </p:nvPicPr>
        <p:blipFill rotWithShape="1">
          <a:blip r:embed="rId3"/>
          <a:srcRect l="12825" t="3133"/>
          <a:stretch/>
        </p:blipFill>
        <p:spPr>
          <a:xfrm>
            <a:off x="677549" y="753678"/>
            <a:ext cx="4125947" cy="620694"/>
          </a:xfrm>
          <a:prstGeom prst="rect">
            <a:avLst/>
          </a:prstGeom>
        </p:spPr>
      </p:pic>
      <p:sp>
        <p:nvSpPr>
          <p:cNvPr id="2" name="Title 1">
            <a:extLst>
              <a:ext uri="{FF2B5EF4-FFF2-40B4-BE49-F238E27FC236}">
                <a16:creationId xmlns:a16="http://schemas.microsoft.com/office/drawing/2014/main" id="{63A3E3BD-BF04-54EF-A132-AF126F26428E}"/>
              </a:ext>
            </a:extLst>
          </p:cNvPr>
          <p:cNvSpPr>
            <a:spLocks noGrp="1"/>
          </p:cNvSpPr>
          <p:nvPr>
            <p:ph type="ctrTitle" hasCustomPrompt="1"/>
          </p:nvPr>
        </p:nvSpPr>
        <p:spPr>
          <a:xfrm>
            <a:off x="677549" y="2006603"/>
            <a:ext cx="7018651" cy="1465263"/>
          </a:xfrm>
        </p:spPr>
        <p:txBody>
          <a:bodyPr anchor="b"/>
          <a:lstStyle>
            <a:lvl1pPr algn="l">
              <a:defRPr sz="4800" b="0" i="0">
                <a:solidFill>
                  <a:schemeClr val="bg1"/>
                </a:solidFill>
                <a:latin typeface="Heebo Light" pitchFamily="2" charset="-79"/>
                <a:cs typeface="Heebo Light" pitchFamily="2" charset="-79"/>
              </a:defRPr>
            </a:lvl1pPr>
          </a:lstStyle>
          <a:p>
            <a:r>
              <a:rPr lang="en-US"/>
              <a:t>Title</a:t>
            </a:r>
          </a:p>
        </p:txBody>
      </p:sp>
      <p:sp>
        <p:nvSpPr>
          <p:cNvPr id="3" name="Subtitle 2">
            <a:extLst>
              <a:ext uri="{FF2B5EF4-FFF2-40B4-BE49-F238E27FC236}">
                <a16:creationId xmlns:a16="http://schemas.microsoft.com/office/drawing/2014/main" id="{6C133E56-503F-AADD-D0B8-BB39400AE843}"/>
              </a:ext>
            </a:extLst>
          </p:cNvPr>
          <p:cNvSpPr>
            <a:spLocks noGrp="1"/>
          </p:cNvSpPr>
          <p:nvPr>
            <p:ph type="subTitle" idx="1" hasCustomPrompt="1"/>
          </p:nvPr>
        </p:nvSpPr>
        <p:spPr>
          <a:xfrm>
            <a:off x="677549" y="4761506"/>
            <a:ext cx="7018651" cy="496297"/>
          </a:xfrm>
        </p:spPr>
        <p:txBody>
          <a:bodyPr>
            <a:normAutofit/>
          </a:bodyPr>
          <a:lstStyle>
            <a:lvl1pPr marL="0" indent="0" algn="l">
              <a:buNone/>
              <a:defRPr sz="1800" b="0" i="0">
                <a:solidFill>
                  <a:schemeClr val="bg1"/>
                </a:solidFill>
                <a:latin typeface="Heebo Medium" pitchFamily="2" charset="-79"/>
                <a:cs typeface="Heebo Medium" pitchFamily="2" charset="-79"/>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Date</a:t>
            </a:r>
          </a:p>
        </p:txBody>
      </p:sp>
      <p:sp>
        <p:nvSpPr>
          <p:cNvPr id="15" name="Text Placeholder 14">
            <a:extLst>
              <a:ext uri="{FF2B5EF4-FFF2-40B4-BE49-F238E27FC236}">
                <a16:creationId xmlns:a16="http://schemas.microsoft.com/office/drawing/2014/main" id="{B7564830-BD5F-0C09-F69E-2E92EF5C88A8}"/>
              </a:ext>
            </a:extLst>
          </p:cNvPr>
          <p:cNvSpPr>
            <a:spLocks noGrp="1"/>
          </p:cNvSpPr>
          <p:nvPr>
            <p:ph type="body" sz="quarter" idx="10" hasCustomPrompt="1"/>
          </p:nvPr>
        </p:nvSpPr>
        <p:spPr>
          <a:xfrm>
            <a:off x="677549" y="3471862"/>
            <a:ext cx="7018651" cy="915988"/>
          </a:xfrm>
        </p:spPr>
        <p:txBody>
          <a:bodyPr>
            <a:normAutofit/>
          </a:bodyPr>
          <a:lstStyle>
            <a:lvl1pPr marL="0" indent="0">
              <a:lnSpc>
                <a:spcPct val="100000"/>
              </a:lnSpc>
              <a:buNone/>
              <a:defRPr sz="4800" b="1" i="0">
                <a:solidFill>
                  <a:srgbClr val="7BC359"/>
                </a:solidFill>
                <a:latin typeface="Heebo" pitchFamily="2" charset="-79"/>
                <a:cs typeface="Heebo" pitchFamily="2" charset="-79"/>
              </a:defRPr>
            </a:lvl1pPr>
          </a:lstStyle>
          <a:p>
            <a:pPr lvl="0"/>
            <a:r>
              <a:rPr lang="en-US"/>
              <a:t>Subtitle</a:t>
            </a:r>
          </a:p>
        </p:txBody>
      </p:sp>
    </p:spTree>
    <p:extLst>
      <p:ext uri="{BB962C8B-B14F-4D97-AF65-F5344CB8AC3E}">
        <p14:creationId xmlns:p14="http://schemas.microsoft.com/office/powerpoint/2010/main" val="2472019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Energy Storage containers with transmission lines in the background">
            <a:extLst>
              <a:ext uri="{FF2B5EF4-FFF2-40B4-BE49-F238E27FC236}">
                <a16:creationId xmlns:a16="http://schemas.microsoft.com/office/drawing/2014/main" id="{F28CF77C-7BB4-1102-DB02-B55A6B41D87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0594" r="10594"/>
          <a:stretch/>
        </p:blipFill>
        <p:spPr>
          <a:xfrm>
            <a:off x="1" y="2"/>
            <a:ext cx="12193523" cy="6857998"/>
          </a:xfrm>
          <a:prstGeom prst="rect">
            <a:avLst/>
          </a:prstGeom>
        </p:spPr>
      </p:pic>
      <p:sp>
        <p:nvSpPr>
          <p:cNvPr id="4" name="Rectangle 3">
            <a:extLst>
              <a:ext uri="{FF2B5EF4-FFF2-40B4-BE49-F238E27FC236}">
                <a16:creationId xmlns:a16="http://schemas.microsoft.com/office/drawing/2014/main" id="{F853EA41-ADAC-65D7-CBB6-B502232C5DB2}"/>
              </a:ext>
            </a:extLst>
          </p:cNvPr>
          <p:cNvSpPr/>
          <p:nvPr userDrawn="1"/>
        </p:nvSpPr>
        <p:spPr>
          <a:xfrm>
            <a:off x="1" y="-1"/>
            <a:ext cx="7732059" cy="6857999"/>
          </a:xfrm>
          <a:prstGeom prst="rect">
            <a:avLst/>
          </a:prstGeom>
          <a:gradFill flip="none" rotWithShape="1">
            <a:gsLst>
              <a:gs pos="0">
                <a:srgbClr val="172B6E"/>
              </a:gs>
              <a:gs pos="100000">
                <a:srgbClr val="005A7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D3A39790-55D7-AD95-D698-B6F9A60A94DD}"/>
              </a:ext>
            </a:extLst>
          </p:cNvPr>
          <p:cNvPicPr>
            <a:picLocks noChangeAspect="1"/>
          </p:cNvPicPr>
          <p:nvPr userDrawn="1"/>
        </p:nvPicPr>
        <p:blipFill rotWithShape="1">
          <a:blip r:embed="rId3"/>
          <a:srcRect l="12825" t="3133"/>
          <a:stretch/>
        </p:blipFill>
        <p:spPr>
          <a:xfrm>
            <a:off x="677549" y="753678"/>
            <a:ext cx="4125947" cy="620694"/>
          </a:xfrm>
          <a:prstGeom prst="rect">
            <a:avLst/>
          </a:prstGeom>
        </p:spPr>
      </p:pic>
      <p:sp>
        <p:nvSpPr>
          <p:cNvPr id="2" name="Title 1">
            <a:extLst>
              <a:ext uri="{FF2B5EF4-FFF2-40B4-BE49-F238E27FC236}">
                <a16:creationId xmlns:a16="http://schemas.microsoft.com/office/drawing/2014/main" id="{63A3E3BD-BF04-54EF-A132-AF126F26428E}"/>
              </a:ext>
            </a:extLst>
          </p:cNvPr>
          <p:cNvSpPr>
            <a:spLocks noGrp="1"/>
          </p:cNvSpPr>
          <p:nvPr>
            <p:ph type="ctrTitle" hasCustomPrompt="1"/>
          </p:nvPr>
        </p:nvSpPr>
        <p:spPr>
          <a:xfrm>
            <a:off x="677549" y="2006603"/>
            <a:ext cx="6126664" cy="1465263"/>
          </a:xfrm>
        </p:spPr>
        <p:txBody>
          <a:bodyPr anchor="b"/>
          <a:lstStyle>
            <a:lvl1pPr algn="l">
              <a:defRPr sz="4800" b="0" i="0">
                <a:solidFill>
                  <a:schemeClr val="bg1"/>
                </a:solidFill>
                <a:latin typeface="Heebo Light" pitchFamily="2" charset="-79"/>
                <a:cs typeface="Heebo Light" pitchFamily="2" charset="-79"/>
              </a:defRPr>
            </a:lvl1pPr>
          </a:lstStyle>
          <a:p>
            <a:r>
              <a:rPr lang="en-US"/>
              <a:t>Title</a:t>
            </a:r>
          </a:p>
        </p:txBody>
      </p:sp>
      <p:sp>
        <p:nvSpPr>
          <p:cNvPr id="3" name="Subtitle 2">
            <a:extLst>
              <a:ext uri="{FF2B5EF4-FFF2-40B4-BE49-F238E27FC236}">
                <a16:creationId xmlns:a16="http://schemas.microsoft.com/office/drawing/2014/main" id="{6C133E56-503F-AADD-D0B8-BB39400AE843}"/>
              </a:ext>
            </a:extLst>
          </p:cNvPr>
          <p:cNvSpPr>
            <a:spLocks noGrp="1"/>
          </p:cNvSpPr>
          <p:nvPr>
            <p:ph type="subTitle" idx="1" hasCustomPrompt="1"/>
          </p:nvPr>
        </p:nvSpPr>
        <p:spPr>
          <a:xfrm>
            <a:off x="677551" y="4761506"/>
            <a:ext cx="6126663" cy="496297"/>
          </a:xfrm>
        </p:spPr>
        <p:txBody>
          <a:bodyPr>
            <a:normAutofit/>
          </a:bodyPr>
          <a:lstStyle>
            <a:lvl1pPr marL="0" indent="0" algn="l">
              <a:buNone/>
              <a:defRPr sz="1800" b="0" i="0">
                <a:solidFill>
                  <a:schemeClr val="bg1"/>
                </a:solidFill>
                <a:latin typeface="Heebo Medium" pitchFamily="2" charset="-79"/>
                <a:cs typeface="Heebo Medium" pitchFamily="2" charset="-79"/>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Date</a:t>
            </a:r>
          </a:p>
        </p:txBody>
      </p:sp>
      <p:sp>
        <p:nvSpPr>
          <p:cNvPr id="15" name="Text Placeholder 14">
            <a:extLst>
              <a:ext uri="{FF2B5EF4-FFF2-40B4-BE49-F238E27FC236}">
                <a16:creationId xmlns:a16="http://schemas.microsoft.com/office/drawing/2014/main" id="{B7564830-BD5F-0C09-F69E-2E92EF5C88A8}"/>
              </a:ext>
            </a:extLst>
          </p:cNvPr>
          <p:cNvSpPr>
            <a:spLocks noGrp="1"/>
          </p:cNvSpPr>
          <p:nvPr>
            <p:ph type="body" sz="quarter" idx="10" hasCustomPrompt="1"/>
          </p:nvPr>
        </p:nvSpPr>
        <p:spPr>
          <a:xfrm>
            <a:off x="677548" y="3471862"/>
            <a:ext cx="6126664" cy="915988"/>
          </a:xfrm>
        </p:spPr>
        <p:txBody>
          <a:bodyPr>
            <a:normAutofit/>
          </a:bodyPr>
          <a:lstStyle>
            <a:lvl1pPr marL="0" indent="0">
              <a:lnSpc>
                <a:spcPct val="100000"/>
              </a:lnSpc>
              <a:buNone/>
              <a:defRPr sz="4800" b="1" i="0">
                <a:solidFill>
                  <a:srgbClr val="7BC359"/>
                </a:solidFill>
                <a:latin typeface="Heebo" pitchFamily="2" charset="-79"/>
                <a:cs typeface="Heebo" pitchFamily="2" charset="-79"/>
              </a:defRPr>
            </a:lvl1pPr>
          </a:lstStyle>
          <a:p>
            <a:pPr lvl="0"/>
            <a:r>
              <a:rPr lang="en-US"/>
              <a:t>Subtitle</a:t>
            </a:r>
          </a:p>
        </p:txBody>
      </p:sp>
    </p:spTree>
    <p:extLst>
      <p:ext uri="{BB962C8B-B14F-4D97-AF65-F5344CB8AC3E}">
        <p14:creationId xmlns:p14="http://schemas.microsoft.com/office/powerpoint/2010/main" val="2926622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A239-829D-BDD3-34F9-8356A80951A9}"/>
              </a:ext>
            </a:extLst>
          </p:cNvPr>
          <p:cNvSpPr>
            <a:spLocks noGrp="1"/>
          </p:cNvSpPr>
          <p:nvPr>
            <p:ph type="title"/>
          </p:nvPr>
        </p:nvSpPr>
        <p:spPr>
          <a:xfrm>
            <a:off x="1036320" y="623962"/>
            <a:ext cx="10140944" cy="813493"/>
          </a:xfrm>
        </p:spPr>
        <p:txBody>
          <a:bodyPr/>
          <a:lstStyle>
            <a:lvl1pPr>
              <a:defRPr>
                <a:latin typeface="Heebo Medium" pitchFamily="2" charset="-79"/>
                <a:cs typeface="Heebo Medium" pitchFamily="2" charset="-79"/>
              </a:defRPr>
            </a:lvl1pPr>
          </a:lstStyle>
          <a:p>
            <a:r>
              <a:rPr lang="en-US"/>
              <a:t>Click to edit Master title style</a:t>
            </a:r>
          </a:p>
        </p:txBody>
      </p:sp>
      <p:sp>
        <p:nvSpPr>
          <p:cNvPr id="3" name="Content Placeholder 2">
            <a:extLst>
              <a:ext uri="{FF2B5EF4-FFF2-40B4-BE49-F238E27FC236}">
                <a16:creationId xmlns:a16="http://schemas.microsoft.com/office/drawing/2014/main" id="{52A45DA0-7241-8C1F-22B1-FFAFCCB2103E}"/>
              </a:ext>
            </a:extLst>
          </p:cNvPr>
          <p:cNvSpPr>
            <a:spLocks noGrp="1"/>
          </p:cNvSpPr>
          <p:nvPr>
            <p:ph idx="1"/>
          </p:nvPr>
        </p:nvSpPr>
        <p:spPr>
          <a:xfrm>
            <a:off x="1036322" y="1721231"/>
            <a:ext cx="10140945" cy="4351338"/>
          </a:xfrm>
        </p:spPr>
        <p:txBody>
          <a:bodyPr/>
          <a:lstStyle>
            <a:lvl1pPr marL="228594" indent="-228594">
              <a:lnSpc>
                <a:spcPct val="100000"/>
              </a:lnSpc>
              <a:buClr>
                <a:srgbClr val="396FF7"/>
              </a:buClr>
              <a:buFont typeface="System Font Regular"/>
              <a:buChar char="＋"/>
              <a:defRPr>
                <a:latin typeface="Heebo" pitchFamily="2" charset="-79"/>
                <a:cs typeface="Heebo" pitchFamily="2" charset="-79"/>
              </a:defRPr>
            </a:lvl1pPr>
            <a:lvl2pPr marL="685783" indent="-228594">
              <a:lnSpc>
                <a:spcPct val="100000"/>
              </a:lnSpc>
              <a:buClr>
                <a:srgbClr val="396FF7"/>
              </a:buClr>
              <a:buFont typeface="System Font Regular"/>
              <a:buChar char="＋"/>
              <a:defRPr>
                <a:latin typeface="Heebo Light" pitchFamily="2" charset="-79"/>
                <a:cs typeface="Heebo Light" pitchFamily="2" charset="-79"/>
              </a:defRPr>
            </a:lvl2pPr>
            <a:lvl3pPr marL="1142971" indent="-228594">
              <a:lnSpc>
                <a:spcPct val="100000"/>
              </a:lnSpc>
              <a:buClr>
                <a:srgbClr val="396FF7"/>
              </a:buClr>
              <a:buFont typeface="System Font Regular"/>
              <a:buChar char="＋"/>
              <a:defRPr>
                <a:latin typeface="Heebo Light" pitchFamily="2" charset="-79"/>
                <a:cs typeface="Heebo Light" pitchFamily="2" charset="-79"/>
              </a:defRPr>
            </a:lvl3pPr>
            <a:lvl4pPr marL="1600160" indent="-228594">
              <a:lnSpc>
                <a:spcPct val="100000"/>
              </a:lnSpc>
              <a:buClr>
                <a:srgbClr val="396FF7"/>
              </a:buClr>
              <a:buFont typeface="System Font Regular"/>
              <a:buChar char="＋"/>
              <a:defRPr>
                <a:latin typeface="Heebo Light" pitchFamily="2" charset="-79"/>
                <a:cs typeface="Heebo Light" pitchFamily="2" charset="-79"/>
              </a:defRPr>
            </a:lvl4pPr>
            <a:lvl5pPr marL="2057349" indent="-228594">
              <a:lnSpc>
                <a:spcPct val="100000"/>
              </a:lnSpc>
              <a:buClr>
                <a:srgbClr val="396FF7"/>
              </a:buClr>
              <a:buFont typeface="System Font Regular"/>
              <a:buChar char="＋"/>
              <a:defRPr>
                <a:latin typeface="Heebo Light" pitchFamily="2" charset="-79"/>
                <a:cs typeface="Heebo Ligh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5A7A088C-48A1-4109-B4AC-8CD923A3C8C3}" type="datetimeFigureOut">
              <a:rPr lang="en-US" smtClean="0"/>
              <a:t>8/30/2023</a:t>
            </a:fld>
            <a:endParaRPr lang="en-US"/>
          </a:p>
        </p:txBody>
      </p:sp>
      <p:grpSp>
        <p:nvGrpSpPr>
          <p:cNvPr id="7" name="Group 6">
            <a:extLst>
              <a:ext uri="{FF2B5EF4-FFF2-40B4-BE49-F238E27FC236}">
                <a16:creationId xmlns:a16="http://schemas.microsoft.com/office/drawing/2014/main" id="{99DA38FE-DACE-AB12-4976-8EA07CB9E842}"/>
              </a:ext>
            </a:extLst>
          </p:cNvPr>
          <p:cNvGrpSpPr/>
          <p:nvPr userDrawn="1"/>
        </p:nvGrpSpPr>
        <p:grpSpPr>
          <a:xfrm>
            <a:off x="345092" y="698849"/>
            <a:ext cx="493109" cy="481717"/>
            <a:chOff x="1161870" y="5071997"/>
            <a:chExt cx="630765" cy="624284"/>
          </a:xfrm>
        </p:grpSpPr>
        <p:cxnSp>
          <p:nvCxnSpPr>
            <p:cNvPr id="8" name="Straight Arrow Connector 7">
              <a:extLst>
                <a:ext uri="{FF2B5EF4-FFF2-40B4-BE49-F238E27FC236}">
                  <a16:creationId xmlns:a16="http://schemas.microsoft.com/office/drawing/2014/main" id="{3649E928-C704-55D9-B889-2A5D92207F5C}"/>
                </a:ext>
              </a:extLst>
            </p:cNvPr>
            <p:cNvCxnSpPr/>
            <p:nvPr/>
          </p:nvCxnSpPr>
          <p:spPr>
            <a:xfrm flipV="1">
              <a:off x="1476502" y="5071997"/>
              <a:ext cx="3959" cy="624284"/>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C6A0BC0-EB4D-EC99-C70D-123BC1962A2D}"/>
                </a:ext>
              </a:extLst>
            </p:cNvPr>
            <p:cNvCxnSpPr>
              <a:cxnSpLocks/>
            </p:cNvCxnSpPr>
            <p:nvPr/>
          </p:nvCxnSpPr>
          <p:spPr>
            <a:xfrm>
              <a:off x="1161870" y="5381713"/>
              <a:ext cx="630765" cy="2522"/>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grpSp>
      <p:pic>
        <p:nvPicPr>
          <p:cNvPr id="13" name="Picture 12" descr="U.S. Department of Energy Office of Electricity logo">
            <a:extLst>
              <a:ext uri="{FF2B5EF4-FFF2-40B4-BE49-F238E27FC236}">
                <a16:creationId xmlns:a16="http://schemas.microsoft.com/office/drawing/2014/main" id="{F1C129FA-1EA4-F80D-8BB5-A59D646DF5E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121325" y="6310730"/>
            <a:ext cx="2706007" cy="432052"/>
          </a:xfrm>
          <a:prstGeom prst="rect">
            <a:avLst/>
          </a:prstGeom>
        </p:spPr>
      </p:pic>
      <p:sp>
        <p:nvSpPr>
          <p:cNvPr id="11" name="Footer Placeholder 7">
            <a:extLst>
              <a:ext uri="{FF2B5EF4-FFF2-40B4-BE49-F238E27FC236}">
                <a16:creationId xmlns:a16="http://schemas.microsoft.com/office/drawing/2014/main" id="{C34452A2-E7A4-0D5F-F26B-CFA48FC3AD0A}"/>
              </a:ext>
            </a:extLst>
          </p:cNvPr>
          <p:cNvSpPr>
            <a:spLocks noGrp="1"/>
          </p:cNvSpPr>
          <p:nvPr>
            <p:ph type="ftr" sz="quarter" idx="11"/>
          </p:nvPr>
        </p:nvSpPr>
        <p:spPr>
          <a:xfrm>
            <a:off x="4038600" y="6356354"/>
            <a:ext cx="4114800" cy="365125"/>
          </a:xfrm>
        </p:spPr>
        <p:txBody>
          <a:bodyPr/>
          <a:lstStyle/>
          <a:p>
            <a:fld id="{98DBFD8E-7DFA-4F3C-AFE8-1FF3D91A443A}" type="slidenum">
              <a:rPr lang="en-US" smtClean="0"/>
              <a:pPr/>
              <a:t>‹#›</a:t>
            </a:fld>
            <a:endParaRPr lang="en-US"/>
          </a:p>
        </p:txBody>
      </p:sp>
      <p:cxnSp>
        <p:nvCxnSpPr>
          <p:cNvPr id="6" name="Straight Connector 5">
            <a:extLst>
              <a:ext uri="{FF2B5EF4-FFF2-40B4-BE49-F238E27FC236}">
                <a16:creationId xmlns:a16="http://schemas.microsoft.com/office/drawing/2014/main" id="{C13D8651-901C-1D28-ED23-6006E449D62F}"/>
              </a:ext>
            </a:extLst>
          </p:cNvPr>
          <p:cNvCxnSpPr>
            <a:cxnSpLocks/>
          </p:cNvCxnSpPr>
          <p:nvPr userDrawn="1"/>
        </p:nvCxnSpPr>
        <p:spPr>
          <a:xfrm>
            <a:off x="8768861" y="293077"/>
            <a:ext cx="342313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CFE1916-896E-E061-F5D0-E684CD35DE64}"/>
              </a:ext>
            </a:extLst>
          </p:cNvPr>
          <p:cNvCxnSpPr>
            <a:cxnSpLocks/>
          </p:cNvCxnSpPr>
          <p:nvPr userDrawn="1"/>
        </p:nvCxnSpPr>
        <p:spPr>
          <a:xfrm>
            <a:off x="2" y="6216946"/>
            <a:ext cx="876886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041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A239-829D-BDD3-34F9-8356A80951A9}"/>
              </a:ext>
            </a:extLst>
          </p:cNvPr>
          <p:cNvSpPr>
            <a:spLocks noGrp="1"/>
          </p:cNvSpPr>
          <p:nvPr>
            <p:ph type="title"/>
          </p:nvPr>
        </p:nvSpPr>
        <p:spPr>
          <a:xfrm>
            <a:off x="1036320" y="623962"/>
            <a:ext cx="10140944" cy="813493"/>
          </a:xfrm>
        </p:spPr>
        <p:txBody>
          <a:bodyPr/>
          <a:lstStyle>
            <a:lvl1pPr>
              <a:defRPr>
                <a:latin typeface="Heebo Medium" pitchFamily="2" charset="-79"/>
                <a:cs typeface="Heebo Medium" pitchFamily="2" charset="-79"/>
              </a:defRPr>
            </a:lvl1pPr>
          </a:lstStyle>
          <a:p>
            <a:r>
              <a:rPr lang="en-US"/>
              <a:t>Click to edit Master title style</a:t>
            </a:r>
          </a:p>
        </p:txBody>
      </p:sp>
      <p:sp>
        <p:nvSpPr>
          <p:cNvPr id="3" name="Content Placeholder 2">
            <a:extLst>
              <a:ext uri="{FF2B5EF4-FFF2-40B4-BE49-F238E27FC236}">
                <a16:creationId xmlns:a16="http://schemas.microsoft.com/office/drawing/2014/main" id="{52A45DA0-7241-8C1F-22B1-FFAFCCB2103E}"/>
              </a:ext>
            </a:extLst>
          </p:cNvPr>
          <p:cNvSpPr>
            <a:spLocks noGrp="1"/>
          </p:cNvSpPr>
          <p:nvPr>
            <p:ph idx="1"/>
          </p:nvPr>
        </p:nvSpPr>
        <p:spPr>
          <a:xfrm>
            <a:off x="1036322" y="1721231"/>
            <a:ext cx="10140945" cy="4351338"/>
          </a:xfrm>
        </p:spPr>
        <p:txBody>
          <a:bodyPr/>
          <a:lstStyle>
            <a:lvl1pPr marL="0" indent="0">
              <a:lnSpc>
                <a:spcPct val="100000"/>
              </a:lnSpc>
              <a:buClr>
                <a:srgbClr val="396FF7"/>
              </a:buClr>
              <a:buFont typeface="System Font Regular"/>
              <a:buNone/>
              <a:defRPr>
                <a:latin typeface="Heebo" pitchFamily="2" charset="-79"/>
                <a:cs typeface="Heebo" pitchFamily="2" charset="-79"/>
              </a:defRPr>
            </a:lvl1pPr>
            <a:lvl2pPr marL="685783" indent="-228594">
              <a:lnSpc>
                <a:spcPct val="100000"/>
              </a:lnSpc>
              <a:buClr>
                <a:srgbClr val="396FF7"/>
              </a:buClr>
              <a:buFont typeface="System Font Regular"/>
              <a:buChar char="＋"/>
              <a:defRPr>
                <a:latin typeface="Heebo Light" pitchFamily="2" charset="-79"/>
                <a:cs typeface="Heebo Light" pitchFamily="2" charset="-79"/>
              </a:defRPr>
            </a:lvl2pPr>
            <a:lvl3pPr marL="1142971" indent="-228594">
              <a:lnSpc>
                <a:spcPct val="100000"/>
              </a:lnSpc>
              <a:buClr>
                <a:srgbClr val="396FF7"/>
              </a:buClr>
              <a:buFont typeface="System Font Regular"/>
              <a:buChar char="＋"/>
              <a:defRPr>
                <a:latin typeface="Heebo Light" pitchFamily="2" charset="-79"/>
                <a:cs typeface="Heebo Light" pitchFamily="2" charset="-79"/>
              </a:defRPr>
            </a:lvl3pPr>
            <a:lvl4pPr marL="1600160" indent="-228594">
              <a:lnSpc>
                <a:spcPct val="100000"/>
              </a:lnSpc>
              <a:buClr>
                <a:srgbClr val="396FF7"/>
              </a:buClr>
              <a:buFont typeface="System Font Regular"/>
              <a:buChar char="＋"/>
              <a:defRPr>
                <a:latin typeface="Heebo Light" pitchFamily="2" charset="-79"/>
                <a:cs typeface="Heebo Light" pitchFamily="2" charset="-79"/>
              </a:defRPr>
            </a:lvl4pPr>
            <a:lvl5pPr marL="2057349" indent="-228594">
              <a:lnSpc>
                <a:spcPct val="100000"/>
              </a:lnSpc>
              <a:buClr>
                <a:srgbClr val="396FF7"/>
              </a:buClr>
              <a:buFont typeface="System Font Regular"/>
              <a:buChar char="＋"/>
              <a:defRPr>
                <a:latin typeface="Heebo Light" pitchFamily="2" charset="-79"/>
                <a:cs typeface="Heebo Light" pitchFamily="2" charset="-79"/>
              </a:defRPr>
            </a:lvl5pPr>
          </a:lstStyle>
          <a:p>
            <a:pPr lvl="0"/>
            <a:endParaRPr lang="en-US"/>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5A7A088C-48A1-4109-B4AC-8CD923A3C8C3}" type="datetimeFigureOut">
              <a:rPr lang="en-US" smtClean="0"/>
              <a:t>8/30/2023</a:t>
            </a:fld>
            <a:endParaRPr lang="en-US"/>
          </a:p>
        </p:txBody>
      </p:sp>
      <p:grpSp>
        <p:nvGrpSpPr>
          <p:cNvPr id="7" name="Group 6">
            <a:extLst>
              <a:ext uri="{FF2B5EF4-FFF2-40B4-BE49-F238E27FC236}">
                <a16:creationId xmlns:a16="http://schemas.microsoft.com/office/drawing/2014/main" id="{99DA38FE-DACE-AB12-4976-8EA07CB9E842}"/>
              </a:ext>
            </a:extLst>
          </p:cNvPr>
          <p:cNvGrpSpPr/>
          <p:nvPr userDrawn="1"/>
        </p:nvGrpSpPr>
        <p:grpSpPr>
          <a:xfrm>
            <a:off x="345092" y="698849"/>
            <a:ext cx="493109" cy="481717"/>
            <a:chOff x="1161870" y="5071997"/>
            <a:chExt cx="630765" cy="624284"/>
          </a:xfrm>
        </p:grpSpPr>
        <p:cxnSp>
          <p:nvCxnSpPr>
            <p:cNvPr id="8" name="Straight Arrow Connector 7">
              <a:extLst>
                <a:ext uri="{FF2B5EF4-FFF2-40B4-BE49-F238E27FC236}">
                  <a16:creationId xmlns:a16="http://schemas.microsoft.com/office/drawing/2014/main" id="{3649E928-C704-55D9-B889-2A5D92207F5C}"/>
                </a:ext>
              </a:extLst>
            </p:cNvPr>
            <p:cNvCxnSpPr/>
            <p:nvPr/>
          </p:nvCxnSpPr>
          <p:spPr>
            <a:xfrm flipV="1">
              <a:off x="1476502" y="5071997"/>
              <a:ext cx="3959" cy="624284"/>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C6A0BC0-EB4D-EC99-C70D-123BC1962A2D}"/>
                </a:ext>
              </a:extLst>
            </p:cNvPr>
            <p:cNvCxnSpPr>
              <a:cxnSpLocks/>
            </p:cNvCxnSpPr>
            <p:nvPr/>
          </p:nvCxnSpPr>
          <p:spPr>
            <a:xfrm>
              <a:off x="1161870" y="5381713"/>
              <a:ext cx="630765" cy="2522"/>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grpSp>
      <p:sp>
        <p:nvSpPr>
          <p:cNvPr id="11" name="Footer Placeholder 7">
            <a:extLst>
              <a:ext uri="{FF2B5EF4-FFF2-40B4-BE49-F238E27FC236}">
                <a16:creationId xmlns:a16="http://schemas.microsoft.com/office/drawing/2014/main" id="{C34452A2-E7A4-0D5F-F26B-CFA48FC3AD0A}"/>
              </a:ext>
            </a:extLst>
          </p:cNvPr>
          <p:cNvSpPr>
            <a:spLocks noGrp="1"/>
          </p:cNvSpPr>
          <p:nvPr>
            <p:ph type="ftr" sz="quarter" idx="11"/>
          </p:nvPr>
        </p:nvSpPr>
        <p:spPr>
          <a:xfrm>
            <a:off x="4038600" y="6356354"/>
            <a:ext cx="4114800" cy="365125"/>
          </a:xfrm>
        </p:spPr>
        <p:txBody>
          <a:bodyPr/>
          <a:lstStyle/>
          <a:p>
            <a:fld id="{98DBFD8E-7DFA-4F3C-AFE8-1FF3D91A443A}" type="slidenum">
              <a:rPr lang="en-US" smtClean="0"/>
              <a:pPr/>
              <a:t>‹#›</a:t>
            </a:fld>
            <a:endParaRPr lang="en-US"/>
          </a:p>
        </p:txBody>
      </p:sp>
      <p:pic>
        <p:nvPicPr>
          <p:cNvPr id="5" name="Picture 4" descr="U.S. Department of Energy Office of Electricity logo">
            <a:extLst>
              <a:ext uri="{FF2B5EF4-FFF2-40B4-BE49-F238E27FC236}">
                <a16:creationId xmlns:a16="http://schemas.microsoft.com/office/drawing/2014/main" id="{E521968E-286B-2F69-2ABD-39CAECBB17C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121325" y="6310730"/>
            <a:ext cx="2706007" cy="432052"/>
          </a:xfrm>
          <a:prstGeom prst="rect">
            <a:avLst/>
          </a:prstGeom>
        </p:spPr>
      </p:pic>
      <p:cxnSp>
        <p:nvCxnSpPr>
          <p:cNvPr id="10" name="Straight Connector 9">
            <a:extLst>
              <a:ext uri="{FF2B5EF4-FFF2-40B4-BE49-F238E27FC236}">
                <a16:creationId xmlns:a16="http://schemas.microsoft.com/office/drawing/2014/main" id="{659DF90A-E18D-0A71-480C-5E584F1A101E}"/>
              </a:ext>
            </a:extLst>
          </p:cNvPr>
          <p:cNvCxnSpPr>
            <a:cxnSpLocks/>
          </p:cNvCxnSpPr>
          <p:nvPr userDrawn="1"/>
        </p:nvCxnSpPr>
        <p:spPr>
          <a:xfrm>
            <a:off x="2" y="6216946"/>
            <a:ext cx="876886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4B0333-6F4C-66DE-5CE9-F0529665851D}"/>
              </a:ext>
            </a:extLst>
          </p:cNvPr>
          <p:cNvCxnSpPr>
            <a:cxnSpLocks/>
          </p:cNvCxnSpPr>
          <p:nvPr userDrawn="1"/>
        </p:nvCxnSpPr>
        <p:spPr>
          <a:xfrm>
            <a:off x="8768861" y="293077"/>
            <a:ext cx="342313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318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A239-829D-BDD3-34F9-8356A80951A9}"/>
              </a:ext>
            </a:extLst>
          </p:cNvPr>
          <p:cNvSpPr>
            <a:spLocks noGrp="1"/>
          </p:cNvSpPr>
          <p:nvPr>
            <p:ph type="title"/>
          </p:nvPr>
        </p:nvSpPr>
        <p:spPr>
          <a:xfrm>
            <a:off x="1036320" y="322578"/>
            <a:ext cx="6689320" cy="1453468"/>
          </a:xfrm>
        </p:spPr>
        <p:txBody>
          <a:bodyPr/>
          <a:lstStyle>
            <a:lvl1pPr>
              <a:defRPr>
                <a:latin typeface="Heebo Medium" pitchFamily="2" charset="-79"/>
                <a:cs typeface="Heebo Medium" pitchFamily="2" charset="-79"/>
              </a:defRPr>
            </a:lvl1pPr>
          </a:lstStyle>
          <a:p>
            <a:r>
              <a:rPr lang="en-US"/>
              <a:t>Click to edit Master title style</a:t>
            </a:r>
          </a:p>
        </p:txBody>
      </p:sp>
      <p:sp>
        <p:nvSpPr>
          <p:cNvPr id="3" name="Content Placeholder 2">
            <a:extLst>
              <a:ext uri="{FF2B5EF4-FFF2-40B4-BE49-F238E27FC236}">
                <a16:creationId xmlns:a16="http://schemas.microsoft.com/office/drawing/2014/main" id="{52A45DA0-7241-8C1F-22B1-FFAFCCB2103E}"/>
              </a:ext>
            </a:extLst>
          </p:cNvPr>
          <p:cNvSpPr>
            <a:spLocks noGrp="1"/>
          </p:cNvSpPr>
          <p:nvPr>
            <p:ph idx="1"/>
          </p:nvPr>
        </p:nvSpPr>
        <p:spPr>
          <a:xfrm>
            <a:off x="8110085" y="788584"/>
            <a:ext cx="3717247" cy="5283987"/>
          </a:xfrm>
        </p:spPr>
        <p:txBody>
          <a:bodyPr/>
          <a:lstStyle>
            <a:lvl1pPr marL="0" indent="0">
              <a:lnSpc>
                <a:spcPct val="100000"/>
              </a:lnSpc>
              <a:buClr>
                <a:srgbClr val="396FF7"/>
              </a:buClr>
              <a:buFont typeface="System Font Regular"/>
              <a:buNone/>
              <a:defRPr sz="1800">
                <a:solidFill>
                  <a:srgbClr val="396FF7"/>
                </a:solidFill>
                <a:latin typeface="Heebo" pitchFamily="2" charset="-79"/>
                <a:cs typeface="Heebo" pitchFamily="2" charset="-79"/>
              </a:defRPr>
            </a:lvl1pPr>
            <a:lvl2pPr marL="685783" indent="-228594">
              <a:lnSpc>
                <a:spcPct val="100000"/>
              </a:lnSpc>
              <a:buClr>
                <a:srgbClr val="396FF7"/>
              </a:buClr>
              <a:buFont typeface="System Font Regular"/>
              <a:buChar char="＋"/>
              <a:defRPr>
                <a:latin typeface="Heebo Light" pitchFamily="2" charset="-79"/>
                <a:cs typeface="Heebo Light" pitchFamily="2" charset="-79"/>
              </a:defRPr>
            </a:lvl2pPr>
            <a:lvl3pPr marL="1142971" indent="-228594">
              <a:lnSpc>
                <a:spcPct val="100000"/>
              </a:lnSpc>
              <a:buClr>
                <a:srgbClr val="396FF7"/>
              </a:buClr>
              <a:buFont typeface="System Font Regular"/>
              <a:buChar char="＋"/>
              <a:defRPr>
                <a:latin typeface="Heebo Light" pitchFamily="2" charset="-79"/>
                <a:cs typeface="Heebo Light" pitchFamily="2" charset="-79"/>
              </a:defRPr>
            </a:lvl3pPr>
            <a:lvl4pPr marL="1371566" indent="0">
              <a:lnSpc>
                <a:spcPct val="100000"/>
              </a:lnSpc>
              <a:buClr>
                <a:srgbClr val="396FF7"/>
              </a:buClr>
              <a:buFont typeface="System Font Regular"/>
              <a:buNone/>
              <a:defRPr>
                <a:latin typeface="Heebo Light" pitchFamily="2" charset="-79"/>
                <a:cs typeface="Heebo Light" pitchFamily="2" charset="-79"/>
              </a:defRPr>
            </a:lvl4pPr>
            <a:lvl5pPr marL="2057349" indent="-228594">
              <a:lnSpc>
                <a:spcPct val="100000"/>
              </a:lnSpc>
              <a:buClr>
                <a:srgbClr val="396FF7"/>
              </a:buClr>
              <a:buFont typeface="System Font Regular"/>
              <a:buChar char="＋"/>
              <a:defRPr>
                <a:latin typeface="Heebo Light" pitchFamily="2" charset="-79"/>
                <a:cs typeface="Heebo Light" pitchFamily="2" charset="-79"/>
              </a:defRPr>
            </a:lvl5pPr>
          </a:lstStyle>
          <a:p>
            <a:pPr lvl="0"/>
            <a:r>
              <a:rPr lang="en-US"/>
              <a:t>Click to edit Master text styles</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5A7A088C-48A1-4109-B4AC-8CD923A3C8C3}" type="datetimeFigureOut">
              <a:rPr lang="en-US" smtClean="0"/>
              <a:t>8/30/2023</a:t>
            </a:fld>
            <a:endParaRPr lang="en-US"/>
          </a:p>
        </p:txBody>
      </p:sp>
      <p:grpSp>
        <p:nvGrpSpPr>
          <p:cNvPr id="7" name="Group 6">
            <a:extLst>
              <a:ext uri="{FF2B5EF4-FFF2-40B4-BE49-F238E27FC236}">
                <a16:creationId xmlns:a16="http://schemas.microsoft.com/office/drawing/2014/main" id="{99DA38FE-DACE-AB12-4976-8EA07CB9E842}"/>
              </a:ext>
            </a:extLst>
          </p:cNvPr>
          <p:cNvGrpSpPr/>
          <p:nvPr userDrawn="1"/>
        </p:nvGrpSpPr>
        <p:grpSpPr>
          <a:xfrm>
            <a:off x="345092" y="698849"/>
            <a:ext cx="493109" cy="481717"/>
            <a:chOff x="1161870" y="5071997"/>
            <a:chExt cx="630765" cy="624284"/>
          </a:xfrm>
        </p:grpSpPr>
        <p:cxnSp>
          <p:nvCxnSpPr>
            <p:cNvPr id="8" name="Straight Arrow Connector 7">
              <a:extLst>
                <a:ext uri="{FF2B5EF4-FFF2-40B4-BE49-F238E27FC236}">
                  <a16:creationId xmlns:a16="http://schemas.microsoft.com/office/drawing/2014/main" id="{3649E928-C704-55D9-B889-2A5D92207F5C}"/>
                </a:ext>
              </a:extLst>
            </p:cNvPr>
            <p:cNvCxnSpPr/>
            <p:nvPr/>
          </p:nvCxnSpPr>
          <p:spPr>
            <a:xfrm flipV="1">
              <a:off x="1476502" y="5071997"/>
              <a:ext cx="3959" cy="624284"/>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C6A0BC0-EB4D-EC99-C70D-123BC1962A2D}"/>
                </a:ext>
              </a:extLst>
            </p:cNvPr>
            <p:cNvCxnSpPr>
              <a:cxnSpLocks/>
            </p:cNvCxnSpPr>
            <p:nvPr/>
          </p:nvCxnSpPr>
          <p:spPr>
            <a:xfrm>
              <a:off x="1161870" y="5381713"/>
              <a:ext cx="630765" cy="2522"/>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grpSp>
      <p:sp>
        <p:nvSpPr>
          <p:cNvPr id="11" name="Content Placeholder 3">
            <a:extLst>
              <a:ext uri="{FF2B5EF4-FFF2-40B4-BE49-F238E27FC236}">
                <a16:creationId xmlns:a16="http://schemas.microsoft.com/office/drawing/2014/main" id="{DE914505-FE30-1354-A4F6-913AEC397F75}"/>
              </a:ext>
            </a:extLst>
          </p:cNvPr>
          <p:cNvSpPr>
            <a:spLocks noGrp="1"/>
          </p:cNvSpPr>
          <p:nvPr>
            <p:ph sz="half" idx="2"/>
          </p:nvPr>
        </p:nvSpPr>
        <p:spPr>
          <a:xfrm>
            <a:off x="1036320" y="2059827"/>
            <a:ext cx="6689320" cy="4012742"/>
          </a:xfrm>
        </p:spPr>
        <p:txBody>
          <a:bodyPr/>
          <a:lstStyle>
            <a:lvl1pPr marL="0" indent="0">
              <a:buNone/>
              <a:defRPr/>
            </a:lvl1pPr>
          </a:lstStyle>
          <a:p>
            <a:pPr lvl="0"/>
            <a:endParaRPr lang="en-US"/>
          </a:p>
        </p:txBody>
      </p:sp>
      <p:sp>
        <p:nvSpPr>
          <p:cNvPr id="12" name="Footer Placeholder 7">
            <a:extLst>
              <a:ext uri="{FF2B5EF4-FFF2-40B4-BE49-F238E27FC236}">
                <a16:creationId xmlns:a16="http://schemas.microsoft.com/office/drawing/2014/main" id="{06DC32DC-A4C1-D85C-C3EF-3E3B28AD6120}"/>
              </a:ext>
            </a:extLst>
          </p:cNvPr>
          <p:cNvSpPr>
            <a:spLocks noGrp="1"/>
          </p:cNvSpPr>
          <p:nvPr>
            <p:ph type="ftr" sz="quarter" idx="11"/>
          </p:nvPr>
        </p:nvSpPr>
        <p:spPr>
          <a:xfrm>
            <a:off x="4038600" y="6356354"/>
            <a:ext cx="4114800" cy="365125"/>
          </a:xfrm>
        </p:spPr>
        <p:txBody>
          <a:bodyPr/>
          <a:lstStyle/>
          <a:p>
            <a:fld id="{98DBFD8E-7DFA-4F3C-AFE8-1FF3D91A443A}" type="slidenum">
              <a:rPr lang="en-US" smtClean="0"/>
              <a:pPr/>
              <a:t>‹#›</a:t>
            </a:fld>
            <a:endParaRPr lang="en-US"/>
          </a:p>
        </p:txBody>
      </p:sp>
      <p:pic>
        <p:nvPicPr>
          <p:cNvPr id="5" name="Picture 4" descr="U.S. Department of Energy Office of Electricity logo">
            <a:extLst>
              <a:ext uri="{FF2B5EF4-FFF2-40B4-BE49-F238E27FC236}">
                <a16:creationId xmlns:a16="http://schemas.microsoft.com/office/drawing/2014/main" id="{F562DDDF-8C0D-AD21-E36D-19AD448EA39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121325" y="6310730"/>
            <a:ext cx="2706007" cy="432052"/>
          </a:xfrm>
          <a:prstGeom prst="rect">
            <a:avLst/>
          </a:prstGeom>
        </p:spPr>
      </p:pic>
      <p:cxnSp>
        <p:nvCxnSpPr>
          <p:cNvPr id="10" name="Straight Connector 9">
            <a:extLst>
              <a:ext uri="{FF2B5EF4-FFF2-40B4-BE49-F238E27FC236}">
                <a16:creationId xmlns:a16="http://schemas.microsoft.com/office/drawing/2014/main" id="{8E151B11-7B3E-06BB-B2F1-546A84B98086}"/>
              </a:ext>
            </a:extLst>
          </p:cNvPr>
          <p:cNvCxnSpPr>
            <a:cxnSpLocks/>
          </p:cNvCxnSpPr>
          <p:nvPr userDrawn="1"/>
        </p:nvCxnSpPr>
        <p:spPr>
          <a:xfrm>
            <a:off x="2" y="6216946"/>
            <a:ext cx="876886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113AED-4846-8880-A22E-D35FA8F1A5ED}"/>
              </a:ext>
            </a:extLst>
          </p:cNvPr>
          <p:cNvCxnSpPr>
            <a:cxnSpLocks/>
          </p:cNvCxnSpPr>
          <p:nvPr userDrawn="1"/>
        </p:nvCxnSpPr>
        <p:spPr>
          <a:xfrm>
            <a:off x="8768861" y="293077"/>
            <a:ext cx="342313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913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dar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071DC8-2BE5-06DF-2D75-F3B89DEDB333}"/>
              </a:ext>
            </a:extLst>
          </p:cNvPr>
          <p:cNvSpPr/>
          <p:nvPr userDrawn="1"/>
        </p:nvSpPr>
        <p:spPr>
          <a:xfrm>
            <a:off x="2" y="0"/>
            <a:ext cx="12213585" cy="6858000"/>
          </a:xfrm>
          <a:prstGeom prst="rect">
            <a:avLst/>
          </a:prstGeom>
          <a:gradFill flip="none" rotWithShape="1">
            <a:gsLst>
              <a:gs pos="50000">
                <a:srgbClr val="200C35"/>
              </a:gs>
              <a:gs pos="100000">
                <a:srgbClr val="005A7C"/>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Arial map of the United States with locations of lights in cities on the map.">
            <a:extLst>
              <a:ext uri="{FF2B5EF4-FFF2-40B4-BE49-F238E27FC236}">
                <a16:creationId xmlns:a16="http://schemas.microsoft.com/office/drawing/2014/main" id="{EDAEF79C-A9C0-B483-1214-0AFB0CF4BFC1}"/>
              </a:ext>
            </a:extLst>
          </p:cNvPr>
          <p:cNvPicPr>
            <a:picLocks noChangeAspect="1"/>
          </p:cNvPicPr>
          <p:nvPr userDrawn="1"/>
        </p:nvPicPr>
        <p:blipFill rotWithShape="1">
          <a:blip r:embed="rId2">
            <a:alphaModFix amt="31000"/>
            <a:extLst>
              <a:ext uri="{BEBA8EAE-BF5A-486C-A8C5-ECC9F3942E4B}">
                <a14:imgProps xmlns:a14="http://schemas.microsoft.com/office/drawing/2010/main">
                  <a14:imgLayer r:embed="rId3">
                    <a14:imgEffect>
                      <a14:artisticBlur/>
                    </a14:imgEffect>
                    <a14:imgEffect>
                      <a14:brightnessContrast bright="-20000"/>
                    </a14:imgEffect>
                  </a14:imgLayer>
                </a14:imgProps>
              </a:ext>
            </a:extLst>
          </a:blip>
          <a:srcRect l="32424" r="12154"/>
          <a:stretch/>
        </p:blipFill>
        <p:spPr>
          <a:xfrm>
            <a:off x="2" y="0"/>
            <a:ext cx="12213585" cy="6858000"/>
          </a:xfrm>
          <a:prstGeom prst="rect">
            <a:avLst/>
          </a:prstGeom>
        </p:spPr>
      </p:pic>
      <p:sp>
        <p:nvSpPr>
          <p:cNvPr id="2" name="Title 1">
            <a:extLst>
              <a:ext uri="{FF2B5EF4-FFF2-40B4-BE49-F238E27FC236}">
                <a16:creationId xmlns:a16="http://schemas.microsoft.com/office/drawing/2014/main" id="{3428A239-829D-BDD3-34F9-8356A80951A9}"/>
              </a:ext>
            </a:extLst>
          </p:cNvPr>
          <p:cNvSpPr>
            <a:spLocks noGrp="1"/>
          </p:cNvSpPr>
          <p:nvPr>
            <p:ph type="title"/>
          </p:nvPr>
        </p:nvSpPr>
        <p:spPr>
          <a:xfrm>
            <a:off x="1036322" y="623962"/>
            <a:ext cx="10137849" cy="813493"/>
          </a:xfrm>
        </p:spPr>
        <p:txBody>
          <a:bodyPr/>
          <a:lstStyle>
            <a:lvl1pPr>
              <a:defRPr>
                <a:solidFill>
                  <a:schemeClr val="bg1"/>
                </a:solidFill>
                <a:latin typeface="Heebo Medium" pitchFamily="2" charset="-79"/>
                <a:cs typeface="Heebo Medium" pitchFamily="2" charset="-79"/>
              </a:defRPr>
            </a:lvl1pPr>
          </a:lstStyle>
          <a:p>
            <a:r>
              <a:rPr lang="en-US"/>
              <a:t>Click to edit Master title style</a:t>
            </a:r>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5A7A088C-48A1-4109-B4AC-8CD923A3C8C3}" type="datetimeFigureOut">
              <a:rPr lang="en-US" smtClean="0"/>
              <a:t>8/30/2023</a:t>
            </a:fld>
            <a:endParaRPr lang="en-US"/>
          </a:p>
        </p:txBody>
      </p:sp>
      <p:grpSp>
        <p:nvGrpSpPr>
          <p:cNvPr id="7" name="Group 6">
            <a:extLst>
              <a:ext uri="{FF2B5EF4-FFF2-40B4-BE49-F238E27FC236}">
                <a16:creationId xmlns:a16="http://schemas.microsoft.com/office/drawing/2014/main" id="{99DA38FE-DACE-AB12-4976-8EA07CB9E842}"/>
              </a:ext>
            </a:extLst>
          </p:cNvPr>
          <p:cNvGrpSpPr/>
          <p:nvPr userDrawn="1"/>
        </p:nvGrpSpPr>
        <p:grpSpPr>
          <a:xfrm>
            <a:off x="345092" y="698849"/>
            <a:ext cx="493109" cy="481717"/>
            <a:chOff x="1161870" y="5071997"/>
            <a:chExt cx="630765" cy="624284"/>
          </a:xfrm>
        </p:grpSpPr>
        <p:cxnSp>
          <p:nvCxnSpPr>
            <p:cNvPr id="8" name="Straight Arrow Connector 7">
              <a:extLst>
                <a:ext uri="{FF2B5EF4-FFF2-40B4-BE49-F238E27FC236}">
                  <a16:creationId xmlns:a16="http://schemas.microsoft.com/office/drawing/2014/main" id="{3649E928-C704-55D9-B889-2A5D92207F5C}"/>
                </a:ext>
              </a:extLst>
            </p:cNvPr>
            <p:cNvCxnSpPr/>
            <p:nvPr/>
          </p:nvCxnSpPr>
          <p:spPr>
            <a:xfrm flipV="1">
              <a:off x="1476502" y="5071997"/>
              <a:ext cx="3959" cy="624284"/>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C6A0BC0-EB4D-EC99-C70D-123BC1962A2D}"/>
                </a:ext>
              </a:extLst>
            </p:cNvPr>
            <p:cNvCxnSpPr>
              <a:cxnSpLocks/>
            </p:cNvCxnSpPr>
            <p:nvPr/>
          </p:nvCxnSpPr>
          <p:spPr>
            <a:xfrm>
              <a:off x="1161870" y="5381713"/>
              <a:ext cx="630765" cy="2522"/>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grpSp>
      <p:pic>
        <p:nvPicPr>
          <p:cNvPr id="11" name="Picture 10" descr="U.S. Department of Energy Office of Electricity logo">
            <a:extLst>
              <a:ext uri="{FF2B5EF4-FFF2-40B4-BE49-F238E27FC236}">
                <a16:creationId xmlns:a16="http://schemas.microsoft.com/office/drawing/2014/main" id="{5B17647B-2A6E-CED8-2DB4-1C4D4B3E340B}"/>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9121325" y="6310734"/>
            <a:ext cx="2706007" cy="432051"/>
          </a:xfrm>
          <a:prstGeom prst="rect">
            <a:avLst/>
          </a:prstGeom>
        </p:spPr>
      </p:pic>
      <p:sp>
        <p:nvSpPr>
          <p:cNvPr id="15" name="Footer Placeholder 7">
            <a:extLst>
              <a:ext uri="{FF2B5EF4-FFF2-40B4-BE49-F238E27FC236}">
                <a16:creationId xmlns:a16="http://schemas.microsoft.com/office/drawing/2014/main" id="{6432FEEA-A683-0B26-275A-CB5937D8CF01}"/>
              </a:ext>
            </a:extLst>
          </p:cNvPr>
          <p:cNvSpPr>
            <a:spLocks noGrp="1"/>
          </p:cNvSpPr>
          <p:nvPr>
            <p:ph type="ftr" sz="quarter" idx="11"/>
          </p:nvPr>
        </p:nvSpPr>
        <p:spPr>
          <a:xfrm>
            <a:off x="4038600" y="6356354"/>
            <a:ext cx="4114800" cy="365125"/>
          </a:xfrm>
        </p:spPr>
        <p:txBody>
          <a:bodyPr/>
          <a:lstStyle>
            <a:lvl1pPr>
              <a:defRPr>
                <a:solidFill>
                  <a:schemeClr val="bg1"/>
                </a:solidFill>
              </a:defRPr>
            </a:lvl1pPr>
          </a:lstStyle>
          <a:p>
            <a:fld id="{98DBFD8E-7DFA-4F3C-AFE8-1FF3D91A443A}" type="slidenum">
              <a:rPr lang="en-US" smtClean="0"/>
              <a:pPr/>
              <a:t>‹#›</a:t>
            </a:fld>
            <a:endParaRPr lang="en-US"/>
          </a:p>
        </p:txBody>
      </p:sp>
      <p:sp>
        <p:nvSpPr>
          <p:cNvPr id="3" name="Content Placeholder 2">
            <a:extLst>
              <a:ext uri="{FF2B5EF4-FFF2-40B4-BE49-F238E27FC236}">
                <a16:creationId xmlns:a16="http://schemas.microsoft.com/office/drawing/2014/main" id="{52A45DA0-7241-8C1F-22B1-FFAFCCB2103E}"/>
              </a:ext>
            </a:extLst>
          </p:cNvPr>
          <p:cNvSpPr>
            <a:spLocks noGrp="1"/>
          </p:cNvSpPr>
          <p:nvPr>
            <p:ph idx="1"/>
          </p:nvPr>
        </p:nvSpPr>
        <p:spPr>
          <a:xfrm>
            <a:off x="1036322" y="1721231"/>
            <a:ext cx="10140945" cy="4351338"/>
          </a:xfrm>
        </p:spPr>
        <p:txBody>
          <a:bodyPr/>
          <a:lstStyle>
            <a:lvl1pPr marL="228594" indent="-228594">
              <a:lnSpc>
                <a:spcPct val="100000"/>
              </a:lnSpc>
              <a:buClr>
                <a:srgbClr val="396FF7"/>
              </a:buClr>
              <a:buFont typeface="System Font Regular"/>
              <a:buChar char="＋"/>
              <a:defRPr>
                <a:solidFill>
                  <a:srgbClr val="FFFFFF"/>
                </a:solidFill>
                <a:latin typeface="Heebo" pitchFamily="2" charset="-79"/>
                <a:cs typeface="Heebo" pitchFamily="2" charset="-79"/>
              </a:defRPr>
            </a:lvl1pPr>
            <a:lvl2pPr marL="685783" indent="-228594">
              <a:lnSpc>
                <a:spcPct val="100000"/>
              </a:lnSpc>
              <a:buClr>
                <a:srgbClr val="396FF7"/>
              </a:buClr>
              <a:buFont typeface="System Font Regular"/>
              <a:buChar char="＋"/>
              <a:defRPr>
                <a:solidFill>
                  <a:srgbClr val="FFFFFF"/>
                </a:solidFill>
                <a:latin typeface="Heebo Light" pitchFamily="2" charset="-79"/>
                <a:cs typeface="Heebo Light" pitchFamily="2" charset="-79"/>
              </a:defRPr>
            </a:lvl2pPr>
            <a:lvl3pPr marL="1142971" indent="-228594">
              <a:lnSpc>
                <a:spcPct val="100000"/>
              </a:lnSpc>
              <a:buClr>
                <a:srgbClr val="396FF7"/>
              </a:buClr>
              <a:buFont typeface="System Font Regular"/>
              <a:buChar char="＋"/>
              <a:defRPr>
                <a:solidFill>
                  <a:srgbClr val="FFFFFF"/>
                </a:solidFill>
                <a:latin typeface="Heebo Light" pitchFamily="2" charset="-79"/>
                <a:cs typeface="Heebo Light" pitchFamily="2" charset="-79"/>
              </a:defRPr>
            </a:lvl3pPr>
            <a:lvl4pPr marL="1600160" indent="-228594">
              <a:lnSpc>
                <a:spcPct val="100000"/>
              </a:lnSpc>
              <a:buClr>
                <a:srgbClr val="396FF7"/>
              </a:buClr>
              <a:buFont typeface="System Font Regular"/>
              <a:buChar char="＋"/>
              <a:defRPr>
                <a:solidFill>
                  <a:srgbClr val="FFFFFF"/>
                </a:solidFill>
                <a:latin typeface="Heebo Light" pitchFamily="2" charset="-79"/>
                <a:cs typeface="Heebo Light" pitchFamily="2" charset="-79"/>
              </a:defRPr>
            </a:lvl4pPr>
            <a:lvl5pPr marL="2057349" indent="-228594">
              <a:lnSpc>
                <a:spcPct val="100000"/>
              </a:lnSpc>
              <a:buClr>
                <a:srgbClr val="396FF7"/>
              </a:buClr>
              <a:buFont typeface="System Font Regular"/>
              <a:buChar char="＋"/>
              <a:defRPr>
                <a:solidFill>
                  <a:srgbClr val="FFFFFF"/>
                </a:solidFill>
                <a:latin typeface="Heebo Light" pitchFamily="2" charset="-79"/>
                <a:cs typeface="Heebo Ligh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CA755BD0-0675-D6B5-BED9-844081596807}"/>
              </a:ext>
            </a:extLst>
          </p:cNvPr>
          <p:cNvCxnSpPr>
            <a:cxnSpLocks/>
          </p:cNvCxnSpPr>
          <p:nvPr userDrawn="1"/>
        </p:nvCxnSpPr>
        <p:spPr>
          <a:xfrm>
            <a:off x="2" y="6216946"/>
            <a:ext cx="876886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CDB7DD-2DBB-581E-929A-C122FAD0C2EE}"/>
              </a:ext>
            </a:extLst>
          </p:cNvPr>
          <p:cNvCxnSpPr>
            <a:cxnSpLocks/>
          </p:cNvCxnSpPr>
          <p:nvPr userDrawn="1"/>
        </p:nvCxnSpPr>
        <p:spPr>
          <a:xfrm>
            <a:off x="8768861" y="293077"/>
            <a:ext cx="342313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460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Full Image - Light image">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8BFCAABF-A5B9-AD0D-F7D8-9FBE187E97E0}"/>
              </a:ext>
            </a:extLst>
          </p:cNvPr>
          <p:cNvSpPr>
            <a:spLocks noGrp="1"/>
          </p:cNvSpPr>
          <p:nvPr>
            <p:ph type="pic" sz="quarter" idx="12"/>
          </p:nvPr>
        </p:nvSpPr>
        <p:spPr>
          <a:xfrm>
            <a:off x="0" y="0"/>
            <a:ext cx="12192000" cy="6858000"/>
          </a:xfrm>
        </p:spPr>
        <p:txBody>
          <a:bodyPr/>
          <a:lstStyle/>
          <a:p>
            <a:endParaRPr lang="en-US"/>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5A7A088C-48A1-4109-B4AC-8CD923A3C8C3}" type="datetimeFigureOut">
              <a:rPr lang="en-US" smtClean="0"/>
              <a:t>8/30/2023</a:t>
            </a:fld>
            <a:endParaRPr lang="en-US"/>
          </a:p>
        </p:txBody>
      </p:sp>
      <p:sp>
        <p:nvSpPr>
          <p:cNvPr id="11" name="Footer Placeholder 7">
            <a:extLst>
              <a:ext uri="{FF2B5EF4-FFF2-40B4-BE49-F238E27FC236}">
                <a16:creationId xmlns:a16="http://schemas.microsoft.com/office/drawing/2014/main" id="{C34452A2-E7A4-0D5F-F26B-CFA48FC3AD0A}"/>
              </a:ext>
            </a:extLst>
          </p:cNvPr>
          <p:cNvSpPr>
            <a:spLocks noGrp="1"/>
          </p:cNvSpPr>
          <p:nvPr>
            <p:ph type="ftr" sz="quarter" idx="11"/>
          </p:nvPr>
        </p:nvSpPr>
        <p:spPr>
          <a:xfrm>
            <a:off x="4038600" y="6356354"/>
            <a:ext cx="4114800" cy="365125"/>
          </a:xfrm>
        </p:spPr>
        <p:txBody>
          <a:bodyPr/>
          <a:lstStyle/>
          <a:p>
            <a:fld id="{98DBFD8E-7DFA-4F3C-AFE8-1FF3D91A443A}" type="slidenum">
              <a:rPr lang="en-US" smtClean="0"/>
              <a:pPr/>
              <a:t>‹#›</a:t>
            </a:fld>
            <a:endParaRPr lang="en-US"/>
          </a:p>
        </p:txBody>
      </p:sp>
      <p:sp>
        <p:nvSpPr>
          <p:cNvPr id="5" name="Title 1">
            <a:extLst>
              <a:ext uri="{FF2B5EF4-FFF2-40B4-BE49-F238E27FC236}">
                <a16:creationId xmlns:a16="http://schemas.microsoft.com/office/drawing/2014/main" id="{EA9DC0BF-757E-17F9-A7A1-0C4DAE980943}"/>
              </a:ext>
            </a:extLst>
          </p:cNvPr>
          <p:cNvSpPr>
            <a:spLocks noGrp="1"/>
          </p:cNvSpPr>
          <p:nvPr>
            <p:ph type="title"/>
          </p:nvPr>
        </p:nvSpPr>
        <p:spPr>
          <a:xfrm>
            <a:off x="1037870" y="2803084"/>
            <a:ext cx="10137849" cy="1016064"/>
          </a:xfrm>
          <a:solidFill>
            <a:srgbClr val="7BC359"/>
          </a:solidFill>
        </p:spPr>
        <p:txBody>
          <a:bodyPr lIns="274320" rIns="274320"/>
          <a:lstStyle>
            <a:lvl1pPr algn="ctr">
              <a:lnSpc>
                <a:spcPct val="100000"/>
              </a:lnSpc>
              <a:defRPr>
                <a:solidFill>
                  <a:schemeClr val="tx1"/>
                </a:solidFill>
                <a:latin typeface="Heebo Medium" pitchFamily="2" charset="-79"/>
                <a:cs typeface="Heebo Medium" pitchFamily="2" charset="-79"/>
              </a:defRPr>
            </a:lvl1pPr>
          </a:lstStyle>
          <a:p>
            <a:r>
              <a:rPr lang="en-US"/>
              <a:t>Click to edit Master title style</a:t>
            </a:r>
          </a:p>
        </p:txBody>
      </p:sp>
      <p:pic>
        <p:nvPicPr>
          <p:cNvPr id="8" name="Picture 7" descr="U.S. Department of Energy Office of Electricity logo">
            <a:extLst>
              <a:ext uri="{FF2B5EF4-FFF2-40B4-BE49-F238E27FC236}">
                <a16:creationId xmlns:a16="http://schemas.microsoft.com/office/drawing/2014/main" id="{3DD48DD8-61F7-B850-ADFF-FA5E27C411C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121325" y="6310730"/>
            <a:ext cx="2706007" cy="432052"/>
          </a:xfrm>
          <a:prstGeom prst="rect">
            <a:avLst/>
          </a:prstGeom>
        </p:spPr>
      </p:pic>
      <p:cxnSp>
        <p:nvCxnSpPr>
          <p:cNvPr id="10" name="Straight Connector 9">
            <a:extLst>
              <a:ext uri="{FF2B5EF4-FFF2-40B4-BE49-F238E27FC236}">
                <a16:creationId xmlns:a16="http://schemas.microsoft.com/office/drawing/2014/main" id="{B7A2E6D2-E2F3-5148-DA4D-258E919D11DA}"/>
              </a:ext>
            </a:extLst>
          </p:cNvPr>
          <p:cNvCxnSpPr>
            <a:cxnSpLocks/>
          </p:cNvCxnSpPr>
          <p:nvPr userDrawn="1"/>
        </p:nvCxnSpPr>
        <p:spPr>
          <a:xfrm>
            <a:off x="2" y="6216946"/>
            <a:ext cx="876886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481E18-3477-3B56-B085-331C96D65FED}"/>
              </a:ext>
            </a:extLst>
          </p:cNvPr>
          <p:cNvCxnSpPr>
            <a:cxnSpLocks/>
          </p:cNvCxnSpPr>
          <p:nvPr userDrawn="1"/>
        </p:nvCxnSpPr>
        <p:spPr>
          <a:xfrm>
            <a:off x="8768861" y="293077"/>
            <a:ext cx="342313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577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Full Image - dark imag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2177DB-6FB9-63F7-41C8-F988D714703E}"/>
              </a:ext>
            </a:extLst>
          </p:cNvPr>
          <p:cNvSpPr>
            <a:spLocks noGrp="1"/>
          </p:cNvSpPr>
          <p:nvPr>
            <p:ph type="pic" sz="quarter" idx="12"/>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3428A239-829D-BDD3-34F9-8356A80951A9}"/>
              </a:ext>
            </a:extLst>
          </p:cNvPr>
          <p:cNvSpPr>
            <a:spLocks noGrp="1"/>
          </p:cNvSpPr>
          <p:nvPr>
            <p:ph type="title"/>
          </p:nvPr>
        </p:nvSpPr>
        <p:spPr>
          <a:xfrm>
            <a:off x="1037870" y="2803084"/>
            <a:ext cx="10137849" cy="1016064"/>
          </a:xfrm>
          <a:solidFill>
            <a:srgbClr val="7BC359"/>
          </a:solidFill>
        </p:spPr>
        <p:txBody>
          <a:bodyPr lIns="274320" rIns="274320"/>
          <a:lstStyle>
            <a:lvl1pPr algn="ctr">
              <a:lnSpc>
                <a:spcPct val="100000"/>
              </a:lnSpc>
              <a:defRPr>
                <a:solidFill>
                  <a:schemeClr val="tx1"/>
                </a:solidFill>
                <a:latin typeface="Heebo Medium" pitchFamily="2" charset="-79"/>
                <a:cs typeface="Heebo Medium" pitchFamily="2" charset="-79"/>
              </a:defRPr>
            </a:lvl1pPr>
          </a:lstStyle>
          <a:p>
            <a:r>
              <a:rPr lang="en-US"/>
              <a:t>Click to edit Master title style</a:t>
            </a:r>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5A7A088C-48A1-4109-B4AC-8CD923A3C8C3}" type="datetimeFigureOut">
              <a:rPr lang="en-US" smtClean="0"/>
              <a:t>8/30/2023</a:t>
            </a:fld>
            <a:endParaRPr lang="en-US"/>
          </a:p>
        </p:txBody>
      </p:sp>
      <p:sp>
        <p:nvSpPr>
          <p:cNvPr id="15" name="Footer Placeholder 7">
            <a:extLst>
              <a:ext uri="{FF2B5EF4-FFF2-40B4-BE49-F238E27FC236}">
                <a16:creationId xmlns:a16="http://schemas.microsoft.com/office/drawing/2014/main" id="{6432FEEA-A683-0B26-275A-CB5937D8CF01}"/>
              </a:ext>
            </a:extLst>
          </p:cNvPr>
          <p:cNvSpPr>
            <a:spLocks noGrp="1"/>
          </p:cNvSpPr>
          <p:nvPr>
            <p:ph type="ftr" sz="quarter" idx="11"/>
          </p:nvPr>
        </p:nvSpPr>
        <p:spPr>
          <a:xfrm>
            <a:off x="4038600" y="6356354"/>
            <a:ext cx="4114800" cy="365125"/>
          </a:xfrm>
        </p:spPr>
        <p:txBody>
          <a:bodyPr/>
          <a:lstStyle>
            <a:lvl1pPr>
              <a:defRPr>
                <a:solidFill>
                  <a:schemeClr val="bg1"/>
                </a:solidFill>
              </a:defRPr>
            </a:lvl1pPr>
          </a:lstStyle>
          <a:p>
            <a:fld id="{98DBFD8E-7DFA-4F3C-AFE8-1FF3D91A443A}" type="slidenum">
              <a:rPr lang="en-US" smtClean="0"/>
              <a:pPr/>
              <a:t>‹#›</a:t>
            </a:fld>
            <a:endParaRPr lang="en-US"/>
          </a:p>
        </p:txBody>
      </p:sp>
      <p:pic>
        <p:nvPicPr>
          <p:cNvPr id="11" name="Picture 10" descr="U.S. Department of Energy Office of Electricity logo">
            <a:extLst>
              <a:ext uri="{FF2B5EF4-FFF2-40B4-BE49-F238E27FC236}">
                <a16:creationId xmlns:a16="http://schemas.microsoft.com/office/drawing/2014/main" id="{5B17647B-2A6E-CED8-2DB4-1C4D4B3E340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121325" y="6299011"/>
            <a:ext cx="2706007" cy="432051"/>
          </a:xfrm>
          <a:prstGeom prst="rect">
            <a:avLst/>
          </a:prstGeom>
        </p:spPr>
      </p:pic>
      <p:cxnSp>
        <p:nvCxnSpPr>
          <p:cNvPr id="9" name="Straight Connector 8">
            <a:extLst>
              <a:ext uri="{FF2B5EF4-FFF2-40B4-BE49-F238E27FC236}">
                <a16:creationId xmlns:a16="http://schemas.microsoft.com/office/drawing/2014/main" id="{295B2A3B-8506-3DB2-7D18-794DE461EDDD}"/>
              </a:ext>
            </a:extLst>
          </p:cNvPr>
          <p:cNvCxnSpPr>
            <a:cxnSpLocks/>
          </p:cNvCxnSpPr>
          <p:nvPr userDrawn="1"/>
        </p:nvCxnSpPr>
        <p:spPr>
          <a:xfrm>
            <a:off x="2" y="6216946"/>
            <a:ext cx="876886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92E157C-8932-F4FE-0E77-29E697B38C0B}"/>
              </a:ext>
            </a:extLst>
          </p:cNvPr>
          <p:cNvCxnSpPr>
            <a:cxnSpLocks/>
          </p:cNvCxnSpPr>
          <p:nvPr userDrawn="1"/>
        </p:nvCxnSpPr>
        <p:spPr>
          <a:xfrm>
            <a:off x="8768861" y="293077"/>
            <a:ext cx="342313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108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Energy Storage containers with transmission lines in the background">
            <a:extLst>
              <a:ext uri="{FF2B5EF4-FFF2-40B4-BE49-F238E27FC236}">
                <a16:creationId xmlns:a16="http://schemas.microsoft.com/office/drawing/2014/main" id="{F28CF77C-7BB4-1102-DB02-B55A6B41D87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0594" r="10594"/>
          <a:stretch/>
        </p:blipFill>
        <p:spPr>
          <a:xfrm>
            <a:off x="0" y="2"/>
            <a:ext cx="12193522" cy="6857998"/>
          </a:xfrm>
          <a:prstGeom prst="rect">
            <a:avLst/>
          </a:prstGeom>
        </p:spPr>
      </p:pic>
      <p:sp>
        <p:nvSpPr>
          <p:cNvPr id="4" name="Rectangle 3">
            <a:extLst>
              <a:ext uri="{FF2B5EF4-FFF2-40B4-BE49-F238E27FC236}">
                <a16:creationId xmlns:a16="http://schemas.microsoft.com/office/drawing/2014/main" id="{F853EA41-ADAC-65D7-CBB6-B502232C5DB2}"/>
              </a:ext>
            </a:extLst>
          </p:cNvPr>
          <p:cNvSpPr/>
          <p:nvPr userDrawn="1"/>
        </p:nvSpPr>
        <p:spPr>
          <a:xfrm>
            <a:off x="1" y="-1"/>
            <a:ext cx="7732058" cy="6857999"/>
          </a:xfrm>
          <a:prstGeom prst="rect">
            <a:avLst/>
          </a:prstGeom>
          <a:gradFill flip="none" rotWithShape="1">
            <a:gsLst>
              <a:gs pos="0">
                <a:srgbClr val="172B6E"/>
              </a:gs>
              <a:gs pos="100000">
                <a:srgbClr val="005A7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3A39790-55D7-AD95-D698-B6F9A60A94DD}"/>
              </a:ext>
            </a:extLst>
          </p:cNvPr>
          <p:cNvPicPr>
            <a:picLocks noChangeAspect="1"/>
          </p:cNvPicPr>
          <p:nvPr userDrawn="1"/>
        </p:nvPicPr>
        <p:blipFill rotWithShape="1">
          <a:blip r:embed="rId3"/>
          <a:srcRect l="12825" t="3133"/>
          <a:stretch/>
        </p:blipFill>
        <p:spPr>
          <a:xfrm>
            <a:off x="677549" y="753678"/>
            <a:ext cx="4125946" cy="620694"/>
          </a:xfrm>
          <a:prstGeom prst="rect">
            <a:avLst/>
          </a:prstGeom>
        </p:spPr>
      </p:pic>
      <p:sp>
        <p:nvSpPr>
          <p:cNvPr id="2" name="Title 1">
            <a:extLst>
              <a:ext uri="{FF2B5EF4-FFF2-40B4-BE49-F238E27FC236}">
                <a16:creationId xmlns:a16="http://schemas.microsoft.com/office/drawing/2014/main" id="{63A3E3BD-BF04-54EF-A132-AF126F26428E}"/>
              </a:ext>
            </a:extLst>
          </p:cNvPr>
          <p:cNvSpPr>
            <a:spLocks noGrp="1"/>
          </p:cNvSpPr>
          <p:nvPr>
            <p:ph type="ctrTitle" hasCustomPrompt="1"/>
          </p:nvPr>
        </p:nvSpPr>
        <p:spPr>
          <a:xfrm>
            <a:off x="677549" y="2006599"/>
            <a:ext cx="6126664" cy="1465263"/>
          </a:xfrm>
        </p:spPr>
        <p:txBody>
          <a:bodyPr anchor="b"/>
          <a:lstStyle>
            <a:lvl1pPr algn="l">
              <a:defRPr sz="4800" b="0" i="0">
                <a:solidFill>
                  <a:schemeClr val="bg1"/>
                </a:solidFill>
                <a:latin typeface="Heebo Light" pitchFamily="2" charset="-79"/>
                <a:cs typeface="Heebo Light" pitchFamily="2" charset="-79"/>
              </a:defRPr>
            </a:lvl1pPr>
          </a:lstStyle>
          <a:p>
            <a:r>
              <a:rPr lang="en-US"/>
              <a:t>Title</a:t>
            </a:r>
          </a:p>
        </p:txBody>
      </p:sp>
      <p:sp>
        <p:nvSpPr>
          <p:cNvPr id="3" name="Subtitle 2">
            <a:extLst>
              <a:ext uri="{FF2B5EF4-FFF2-40B4-BE49-F238E27FC236}">
                <a16:creationId xmlns:a16="http://schemas.microsoft.com/office/drawing/2014/main" id="{6C133E56-503F-AADD-D0B8-BB39400AE843}"/>
              </a:ext>
            </a:extLst>
          </p:cNvPr>
          <p:cNvSpPr>
            <a:spLocks noGrp="1"/>
          </p:cNvSpPr>
          <p:nvPr>
            <p:ph type="subTitle" idx="1" hasCustomPrompt="1"/>
          </p:nvPr>
        </p:nvSpPr>
        <p:spPr>
          <a:xfrm>
            <a:off x="677550" y="4761502"/>
            <a:ext cx="6126662" cy="496297"/>
          </a:xfrm>
        </p:spPr>
        <p:txBody>
          <a:bodyPr>
            <a:normAutofit/>
          </a:bodyPr>
          <a:lstStyle>
            <a:lvl1pPr marL="0" indent="0" algn="l">
              <a:buNone/>
              <a:defRPr sz="1800" b="0" i="0">
                <a:solidFill>
                  <a:schemeClr val="bg1"/>
                </a:solidFill>
                <a:latin typeface="Heebo Medium" pitchFamily="2" charset="-79"/>
                <a:cs typeface="Heebo Medium"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sp>
        <p:nvSpPr>
          <p:cNvPr id="15" name="Text Placeholder 14">
            <a:extLst>
              <a:ext uri="{FF2B5EF4-FFF2-40B4-BE49-F238E27FC236}">
                <a16:creationId xmlns:a16="http://schemas.microsoft.com/office/drawing/2014/main" id="{B7564830-BD5F-0C09-F69E-2E92EF5C88A8}"/>
              </a:ext>
            </a:extLst>
          </p:cNvPr>
          <p:cNvSpPr>
            <a:spLocks noGrp="1"/>
          </p:cNvSpPr>
          <p:nvPr>
            <p:ph type="body" sz="quarter" idx="10" hasCustomPrompt="1"/>
          </p:nvPr>
        </p:nvSpPr>
        <p:spPr>
          <a:xfrm>
            <a:off x="677548" y="3471862"/>
            <a:ext cx="6126664" cy="915988"/>
          </a:xfrm>
        </p:spPr>
        <p:txBody>
          <a:bodyPr>
            <a:normAutofit/>
          </a:bodyPr>
          <a:lstStyle>
            <a:lvl1pPr marL="0" indent="0">
              <a:lnSpc>
                <a:spcPct val="100000"/>
              </a:lnSpc>
              <a:buNone/>
              <a:defRPr sz="4800" b="1" i="0">
                <a:solidFill>
                  <a:srgbClr val="7BC359"/>
                </a:solidFill>
                <a:latin typeface="Heebo" pitchFamily="2" charset="-79"/>
                <a:cs typeface="Heebo" pitchFamily="2" charset="-79"/>
              </a:defRPr>
            </a:lvl1pPr>
          </a:lstStyle>
          <a:p>
            <a:pPr lvl="0"/>
            <a:r>
              <a:rPr lang="en-US"/>
              <a:t>Subtitle</a:t>
            </a:r>
          </a:p>
        </p:txBody>
      </p:sp>
    </p:spTree>
    <p:extLst>
      <p:ext uri="{BB962C8B-B14F-4D97-AF65-F5344CB8AC3E}">
        <p14:creationId xmlns:p14="http://schemas.microsoft.com/office/powerpoint/2010/main" val="4103644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F7A282-63E1-45E8-0AFF-990777235C2F}"/>
              </a:ext>
            </a:extLst>
          </p:cNvPr>
          <p:cNvSpPr>
            <a:spLocks noGrp="1"/>
          </p:cNvSpPr>
          <p:nvPr>
            <p:ph sz="half" idx="2"/>
          </p:nvPr>
        </p:nvSpPr>
        <p:spPr>
          <a:xfrm>
            <a:off x="1036321" y="4450157"/>
            <a:ext cx="4869807" cy="1580490"/>
          </a:xfrm>
        </p:spPr>
        <p:txBody>
          <a:bodyPr>
            <a:noAutofit/>
          </a:bodyPr>
          <a:lstStyle>
            <a:lvl1pPr marL="228594" indent="-228594">
              <a:buClr>
                <a:srgbClr val="396FF7"/>
              </a:buClr>
              <a:buFont typeface="System Font Regular"/>
              <a:buChar char="＋"/>
              <a:defRPr sz="1800" b="0" i="0">
                <a:latin typeface="Heebo Light" pitchFamily="2" charset="-79"/>
                <a:cs typeface="Heebo Light" pitchFamily="2" charset="-79"/>
              </a:defRPr>
            </a:lvl1pPr>
            <a:lvl2pPr marL="685783" indent="-228594">
              <a:buClr>
                <a:srgbClr val="396FF7"/>
              </a:buClr>
              <a:buFont typeface="System Font Regular"/>
              <a:buChar char="＋"/>
              <a:defRPr sz="1800" b="0" i="0">
                <a:latin typeface="Heebo Light" pitchFamily="2" charset="-79"/>
                <a:cs typeface="Heebo Light" pitchFamily="2" charset="-79"/>
              </a:defRPr>
            </a:lvl2pPr>
            <a:lvl3pPr marL="1142971" indent="-228594">
              <a:buClr>
                <a:srgbClr val="396FF7"/>
              </a:buClr>
              <a:buFont typeface="System Font Regular"/>
              <a:buChar char="＋"/>
              <a:defRPr sz="1600" b="0" i="0">
                <a:latin typeface="Heebo Light" pitchFamily="2" charset="-79"/>
                <a:cs typeface="Heebo Light" pitchFamily="2" charset="-79"/>
              </a:defRPr>
            </a:lvl3pPr>
            <a:lvl4pPr marL="1600160" indent="-228594">
              <a:buClr>
                <a:srgbClr val="396FF7"/>
              </a:buClr>
              <a:buFont typeface="System Font Regular"/>
              <a:buChar char="＋"/>
              <a:defRPr sz="1400" b="0" i="0">
                <a:latin typeface="Heebo Light" pitchFamily="2" charset="-79"/>
                <a:cs typeface="Heebo Light" pitchFamily="2" charset="-79"/>
              </a:defRPr>
            </a:lvl4pPr>
            <a:lvl5pPr marL="2057349" indent="-228594">
              <a:buClr>
                <a:srgbClr val="396FF7"/>
              </a:buClr>
              <a:buFont typeface="System Font Regular"/>
              <a:buChar char="＋"/>
              <a:defRPr sz="1200" b="0" i="0">
                <a:latin typeface="Heebo Light" pitchFamily="2" charset="-79"/>
                <a:cs typeface="Heebo Ligh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A49A30-6EBF-0C76-AC5C-62CD3F14A3D3}"/>
              </a:ext>
            </a:extLst>
          </p:cNvPr>
          <p:cNvSpPr>
            <a:spLocks noGrp="1"/>
          </p:cNvSpPr>
          <p:nvPr>
            <p:ph type="body" sz="quarter" idx="3"/>
          </p:nvPr>
        </p:nvSpPr>
        <p:spPr>
          <a:xfrm>
            <a:off x="1036322" y="3715185"/>
            <a:ext cx="10140943" cy="560250"/>
          </a:xfrm>
          <a:solidFill>
            <a:srgbClr val="7BC359"/>
          </a:solidFill>
        </p:spPr>
        <p:txBody>
          <a:bodyPr lIns="274320" rIns="274320" anchor="ctr" anchorCtr="0">
            <a:normAutofit/>
          </a:bodyPr>
          <a:lstStyle>
            <a:lvl1pPr marL="0" indent="0">
              <a:buNone/>
              <a:defRPr sz="1800" b="0" i="0">
                <a:latin typeface="Heebo Medium" pitchFamily="2" charset="-79"/>
                <a:cs typeface="Heebo Medium" pitchFamily="2" charset="-79"/>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19D23F-F7D7-9948-2BBC-8A0037DF6E73}"/>
              </a:ext>
            </a:extLst>
          </p:cNvPr>
          <p:cNvSpPr>
            <a:spLocks noGrp="1"/>
          </p:cNvSpPr>
          <p:nvPr>
            <p:ph sz="quarter" idx="4"/>
          </p:nvPr>
        </p:nvSpPr>
        <p:spPr>
          <a:xfrm>
            <a:off x="6285878" y="4450159"/>
            <a:ext cx="4891385" cy="1580491"/>
          </a:xfrm>
        </p:spPr>
        <p:txBody>
          <a:bodyPr>
            <a:noAutofit/>
          </a:bodyPr>
          <a:lstStyle>
            <a:lvl1pPr marL="228594" indent="-228594">
              <a:buClr>
                <a:srgbClr val="396FF7"/>
              </a:buClr>
              <a:buFont typeface="System Font Regular"/>
              <a:buChar char="＋"/>
              <a:defRPr sz="1800" b="0" i="0">
                <a:latin typeface="Heebo Light" pitchFamily="2" charset="-79"/>
                <a:cs typeface="Heebo Light" pitchFamily="2" charset="-79"/>
              </a:defRPr>
            </a:lvl1pPr>
            <a:lvl2pPr marL="685783" indent="-228594">
              <a:buClr>
                <a:srgbClr val="396FF7"/>
              </a:buClr>
              <a:buFont typeface="System Font Regular"/>
              <a:buChar char="＋"/>
              <a:defRPr sz="1600" b="0" i="0">
                <a:latin typeface="Heebo Light" pitchFamily="2" charset="-79"/>
                <a:cs typeface="Heebo Light" pitchFamily="2" charset="-79"/>
              </a:defRPr>
            </a:lvl2pPr>
            <a:lvl3pPr marL="1142971" indent="-228594">
              <a:buClr>
                <a:srgbClr val="396FF7"/>
              </a:buClr>
              <a:buFont typeface="System Font Regular"/>
              <a:buChar char="＋"/>
              <a:defRPr sz="1600" b="0" i="0">
                <a:latin typeface="Heebo Light" pitchFamily="2" charset="-79"/>
                <a:cs typeface="Heebo Light" pitchFamily="2" charset="-79"/>
              </a:defRPr>
            </a:lvl3pPr>
            <a:lvl4pPr marL="1600160" indent="-228594">
              <a:buClr>
                <a:srgbClr val="396FF7"/>
              </a:buClr>
              <a:buFont typeface="System Font Regular"/>
              <a:buChar char="＋"/>
              <a:defRPr sz="1400" b="0" i="0">
                <a:latin typeface="Heebo Light" pitchFamily="2" charset="-79"/>
                <a:cs typeface="Heebo Light" pitchFamily="2" charset="-79"/>
              </a:defRPr>
            </a:lvl4pPr>
            <a:lvl5pPr marL="2057349" indent="-228594">
              <a:buClr>
                <a:srgbClr val="396FF7"/>
              </a:buClr>
              <a:buFont typeface="System Font Regular"/>
              <a:buChar char="＋"/>
              <a:defRPr sz="1200" b="0" i="0">
                <a:latin typeface="Heebo Light" pitchFamily="2" charset="-79"/>
                <a:cs typeface="Heebo Ligh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D5F6E-2820-5F20-F584-6DE5C15D9F8E}"/>
              </a:ext>
            </a:extLst>
          </p:cNvPr>
          <p:cNvSpPr>
            <a:spLocks noGrp="1"/>
          </p:cNvSpPr>
          <p:nvPr>
            <p:ph type="dt" sz="half" idx="10"/>
          </p:nvPr>
        </p:nvSpPr>
        <p:spPr/>
        <p:txBody>
          <a:bodyPr/>
          <a:lstStyle/>
          <a:p>
            <a:fld id="{5A7A088C-48A1-4109-B4AC-8CD923A3C8C3}" type="datetimeFigureOut">
              <a:rPr lang="en-US" smtClean="0"/>
              <a:t>8/30/2023</a:t>
            </a:fld>
            <a:endParaRPr lang="en-US"/>
          </a:p>
        </p:txBody>
      </p:sp>
      <p:sp>
        <p:nvSpPr>
          <p:cNvPr id="8" name="Footer Placeholder 7">
            <a:extLst>
              <a:ext uri="{FF2B5EF4-FFF2-40B4-BE49-F238E27FC236}">
                <a16:creationId xmlns:a16="http://schemas.microsoft.com/office/drawing/2014/main" id="{0E93F98D-65C0-FAD3-3978-2EFED1B090D2}"/>
              </a:ext>
            </a:extLst>
          </p:cNvPr>
          <p:cNvSpPr>
            <a:spLocks noGrp="1"/>
          </p:cNvSpPr>
          <p:nvPr>
            <p:ph type="ftr" sz="quarter" idx="11"/>
          </p:nvPr>
        </p:nvSpPr>
        <p:spPr/>
        <p:txBody>
          <a:bodyPr/>
          <a:lstStyle/>
          <a:p>
            <a:fld id="{98DBFD8E-7DFA-4F3C-AFE8-1FF3D91A443A}" type="slidenum">
              <a:rPr lang="en-US" smtClean="0"/>
              <a:pPr/>
              <a:t>‹#›</a:t>
            </a:fld>
            <a:endParaRPr lang="en-US"/>
          </a:p>
        </p:txBody>
      </p:sp>
      <p:cxnSp>
        <p:nvCxnSpPr>
          <p:cNvPr id="20" name="Straight Connector 19">
            <a:extLst>
              <a:ext uri="{FF2B5EF4-FFF2-40B4-BE49-F238E27FC236}">
                <a16:creationId xmlns:a16="http://schemas.microsoft.com/office/drawing/2014/main" id="{FADBCC90-3EFE-95E3-FF5A-D8D286BA9BDF}"/>
              </a:ext>
            </a:extLst>
          </p:cNvPr>
          <p:cNvCxnSpPr>
            <a:cxnSpLocks/>
          </p:cNvCxnSpPr>
          <p:nvPr userDrawn="1"/>
        </p:nvCxnSpPr>
        <p:spPr>
          <a:xfrm>
            <a:off x="6096000" y="4450159"/>
            <a:ext cx="0" cy="1580491"/>
          </a:xfrm>
          <a:prstGeom prst="line">
            <a:avLst/>
          </a:prstGeom>
          <a:ln w="19050">
            <a:solidFill>
              <a:srgbClr val="396FF7"/>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FCA7DA17-8023-8334-1084-903362E0E806}"/>
              </a:ext>
            </a:extLst>
          </p:cNvPr>
          <p:cNvSpPr>
            <a:spLocks noGrp="1"/>
          </p:cNvSpPr>
          <p:nvPr>
            <p:ph type="title"/>
          </p:nvPr>
        </p:nvSpPr>
        <p:spPr>
          <a:xfrm>
            <a:off x="1036320" y="623962"/>
            <a:ext cx="10140944" cy="813493"/>
          </a:xfrm>
        </p:spPr>
        <p:txBody>
          <a:bodyPr/>
          <a:lstStyle>
            <a:lvl1pPr>
              <a:defRPr>
                <a:latin typeface="Heebo Medium" pitchFamily="2" charset="-79"/>
                <a:cs typeface="Heebo Medium" pitchFamily="2" charset="-79"/>
              </a:defRPr>
            </a:lvl1pPr>
          </a:lstStyle>
          <a:p>
            <a:r>
              <a:rPr lang="en-US"/>
              <a:t>Click to edit Master title style</a:t>
            </a:r>
          </a:p>
        </p:txBody>
      </p:sp>
      <p:grpSp>
        <p:nvGrpSpPr>
          <p:cNvPr id="29" name="Group 28">
            <a:extLst>
              <a:ext uri="{FF2B5EF4-FFF2-40B4-BE49-F238E27FC236}">
                <a16:creationId xmlns:a16="http://schemas.microsoft.com/office/drawing/2014/main" id="{DA7DC01A-D906-99CE-CF44-578A3DA47D3F}"/>
              </a:ext>
            </a:extLst>
          </p:cNvPr>
          <p:cNvGrpSpPr/>
          <p:nvPr userDrawn="1"/>
        </p:nvGrpSpPr>
        <p:grpSpPr>
          <a:xfrm>
            <a:off x="345092" y="698849"/>
            <a:ext cx="493109" cy="481717"/>
            <a:chOff x="1161870" y="5071997"/>
            <a:chExt cx="630765" cy="624284"/>
          </a:xfrm>
        </p:grpSpPr>
        <p:cxnSp>
          <p:nvCxnSpPr>
            <p:cNvPr id="30" name="Straight Arrow Connector 29">
              <a:extLst>
                <a:ext uri="{FF2B5EF4-FFF2-40B4-BE49-F238E27FC236}">
                  <a16:creationId xmlns:a16="http://schemas.microsoft.com/office/drawing/2014/main" id="{631C3EB3-68F4-B7BD-31D6-A70A2CAF7AF1}"/>
                </a:ext>
              </a:extLst>
            </p:cNvPr>
            <p:cNvCxnSpPr/>
            <p:nvPr/>
          </p:nvCxnSpPr>
          <p:spPr>
            <a:xfrm flipV="1">
              <a:off x="1476502" y="5071997"/>
              <a:ext cx="3959" cy="624284"/>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013C38E-26CD-10F5-B9B1-C8EE5C439118}"/>
                </a:ext>
              </a:extLst>
            </p:cNvPr>
            <p:cNvCxnSpPr>
              <a:cxnSpLocks/>
            </p:cNvCxnSpPr>
            <p:nvPr/>
          </p:nvCxnSpPr>
          <p:spPr>
            <a:xfrm>
              <a:off x="1161870" y="5381713"/>
              <a:ext cx="630765" cy="2522"/>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grpSp>
      <p:sp>
        <p:nvSpPr>
          <p:cNvPr id="32" name="Content Placeholder 2">
            <a:extLst>
              <a:ext uri="{FF2B5EF4-FFF2-40B4-BE49-F238E27FC236}">
                <a16:creationId xmlns:a16="http://schemas.microsoft.com/office/drawing/2014/main" id="{370E0EA0-47DA-97D8-64BC-48B79F714A62}"/>
              </a:ext>
            </a:extLst>
          </p:cNvPr>
          <p:cNvSpPr>
            <a:spLocks noGrp="1"/>
          </p:cNvSpPr>
          <p:nvPr>
            <p:ph idx="1"/>
          </p:nvPr>
        </p:nvSpPr>
        <p:spPr>
          <a:xfrm>
            <a:off x="1036322" y="1721231"/>
            <a:ext cx="10140945" cy="1819232"/>
          </a:xfrm>
        </p:spPr>
        <p:txBody>
          <a:bodyPr/>
          <a:lstStyle>
            <a:lvl1pPr marL="228594" indent="-228594">
              <a:lnSpc>
                <a:spcPct val="100000"/>
              </a:lnSpc>
              <a:buClr>
                <a:srgbClr val="396FF7"/>
              </a:buClr>
              <a:buFont typeface="System Font Regular"/>
              <a:buChar char="＋"/>
              <a:defRPr>
                <a:latin typeface="Heebo" pitchFamily="2" charset="-79"/>
                <a:cs typeface="Heebo" pitchFamily="2" charset="-79"/>
              </a:defRPr>
            </a:lvl1pPr>
            <a:lvl2pPr marL="685783" indent="-228594">
              <a:lnSpc>
                <a:spcPct val="100000"/>
              </a:lnSpc>
              <a:buClr>
                <a:srgbClr val="396FF7"/>
              </a:buClr>
              <a:buFont typeface="System Font Regular"/>
              <a:buChar char="＋"/>
              <a:defRPr>
                <a:latin typeface="Heebo Light" pitchFamily="2" charset="-79"/>
                <a:cs typeface="Heebo Light" pitchFamily="2" charset="-79"/>
              </a:defRPr>
            </a:lvl2pPr>
            <a:lvl3pPr marL="1142971" indent="-228594">
              <a:lnSpc>
                <a:spcPct val="100000"/>
              </a:lnSpc>
              <a:buClr>
                <a:srgbClr val="396FF7"/>
              </a:buClr>
              <a:buFont typeface="System Font Regular"/>
              <a:buChar char="＋"/>
              <a:defRPr>
                <a:latin typeface="Heebo Light" pitchFamily="2" charset="-79"/>
                <a:cs typeface="Heebo Light" pitchFamily="2" charset="-79"/>
              </a:defRPr>
            </a:lvl3pPr>
            <a:lvl4pPr marL="1600160" indent="-228594">
              <a:lnSpc>
                <a:spcPct val="100000"/>
              </a:lnSpc>
              <a:buClr>
                <a:srgbClr val="396FF7"/>
              </a:buClr>
              <a:buFont typeface="System Font Regular"/>
              <a:buChar char="＋"/>
              <a:defRPr>
                <a:latin typeface="Heebo Light" pitchFamily="2" charset="-79"/>
                <a:cs typeface="Heebo Light" pitchFamily="2" charset="-79"/>
              </a:defRPr>
            </a:lvl4pPr>
            <a:lvl5pPr marL="2057349" indent="-228594">
              <a:lnSpc>
                <a:spcPct val="100000"/>
              </a:lnSpc>
              <a:buClr>
                <a:srgbClr val="396FF7"/>
              </a:buClr>
              <a:buFont typeface="System Font Regular"/>
              <a:buChar char="＋"/>
              <a:defRPr>
                <a:latin typeface="Heebo Light" pitchFamily="2" charset="-79"/>
                <a:cs typeface="Heebo Light" pitchFamily="2" charset="-79"/>
              </a:defRPr>
            </a:lvl5pPr>
          </a:lstStyle>
          <a:p>
            <a:pPr lvl="0"/>
            <a:r>
              <a:rPr lang="en-US"/>
              <a:t>Click to edit Master text styles</a:t>
            </a:r>
          </a:p>
          <a:p>
            <a:pPr lvl="1"/>
            <a:r>
              <a:rPr lang="en-US"/>
              <a:t>Second level</a:t>
            </a:r>
          </a:p>
          <a:p>
            <a:pPr lvl="2"/>
            <a:r>
              <a:rPr lang="en-US"/>
              <a:t>Third level</a:t>
            </a:r>
          </a:p>
        </p:txBody>
      </p:sp>
      <p:pic>
        <p:nvPicPr>
          <p:cNvPr id="2" name="Picture 1" descr="U.S. Department of Energy Office of Electricity logo">
            <a:extLst>
              <a:ext uri="{FF2B5EF4-FFF2-40B4-BE49-F238E27FC236}">
                <a16:creationId xmlns:a16="http://schemas.microsoft.com/office/drawing/2014/main" id="{4E7A7D38-A37A-1A7A-BD54-53E16C79E59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121325" y="6310730"/>
            <a:ext cx="2706007" cy="432052"/>
          </a:xfrm>
          <a:prstGeom prst="rect">
            <a:avLst/>
          </a:prstGeom>
        </p:spPr>
      </p:pic>
      <p:cxnSp>
        <p:nvCxnSpPr>
          <p:cNvPr id="9" name="Straight Connector 8">
            <a:extLst>
              <a:ext uri="{FF2B5EF4-FFF2-40B4-BE49-F238E27FC236}">
                <a16:creationId xmlns:a16="http://schemas.microsoft.com/office/drawing/2014/main" id="{178FC327-3206-1D3F-9150-F038CC2E12E1}"/>
              </a:ext>
            </a:extLst>
          </p:cNvPr>
          <p:cNvCxnSpPr>
            <a:cxnSpLocks/>
          </p:cNvCxnSpPr>
          <p:nvPr userDrawn="1"/>
        </p:nvCxnSpPr>
        <p:spPr>
          <a:xfrm>
            <a:off x="2" y="6216946"/>
            <a:ext cx="876886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124E8E0-37E9-B337-BFAA-8AC096B9DBD5}"/>
              </a:ext>
            </a:extLst>
          </p:cNvPr>
          <p:cNvCxnSpPr>
            <a:cxnSpLocks/>
          </p:cNvCxnSpPr>
          <p:nvPr userDrawn="1"/>
        </p:nvCxnSpPr>
        <p:spPr>
          <a:xfrm>
            <a:off x="8768861" y="293077"/>
            <a:ext cx="342313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195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CF0F3CC-AC43-6E22-7321-DE6EA15DF232}"/>
              </a:ext>
            </a:extLst>
          </p:cNvPr>
          <p:cNvSpPr/>
          <p:nvPr userDrawn="1"/>
        </p:nvSpPr>
        <p:spPr>
          <a:xfrm>
            <a:off x="551051" y="349108"/>
            <a:ext cx="11087100" cy="49614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428A239-829D-BDD3-34F9-8356A80951A9}"/>
              </a:ext>
            </a:extLst>
          </p:cNvPr>
          <p:cNvSpPr>
            <a:spLocks noGrp="1"/>
          </p:cNvSpPr>
          <p:nvPr>
            <p:ph type="title" hasCustomPrompt="1"/>
          </p:nvPr>
        </p:nvSpPr>
        <p:spPr>
          <a:xfrm>
            <a:off x="1024128" y="771294"/>
            <a:ext cx="10140944" cy="905256"/>
          </a:xfrm>
          <a:solidFill>
            <a:srgbClr val="7BC359"/>
          </a:solidFill>
        </p:spPr>
        <p:txBody>
          <a:bodyPr wrap="square" lIns="0" tIns="0" rIns="0" bIns="0">
            <a:noAutofit/>
          </a:bodyPr>
          <a:lstStyle>
            <a:lvl1pPr algn="ctr">
              <a:lnSpc>
                <a:spcPct val="100000"/>
              </a:lnSpc>
              <a:defRPr>
                <a:latin typeface="Heebo Medium" pitchFamily="2" charset="-79"/>
                <a:cs typeface="Heebo Medium" pitchFamily="2" charset="-79"/>
              </a:defRPr>
            </a:lvl1pPr>
          </a:lstStyle>
          <a:p>
            <a:r>
              <a:rPr lang="en-US"/>
              <a:t>Thank you</a:t>
            </a:r>
          </a:p>
        </p:txBody>
      </p:sp>
      <p:pic>
        <p:nvPicPr>
          <p:cNvPr id="13" name="Picture 12" descr="U.S. Department of Energy Office of Electricity logo">
            <a:extLst>
              <a:ext uri="{FF2B5EF4-FFF2-40B4-BE49-F238E27FC236}">
                <a16:creationId xmlns:a16="http://schemas.microsoft.com/office/drawing/2014/main" id="{F1C129FA-1EA4-F80D-8BB5-A59D646DF5E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625768" y="3667494"/>
            <a:ext cx="2940467" cy="469486"/>
          </a:xfrm>
          <a:prstGeom prst="rect">
            <a:avLst/>
          </a:prstGeom>
        </p:spPr>
      </p:pic>
      <p:sp>
        <p:nvSpPr>
          <p:cNvPr id="6" name="Content Placeholder 3">
            <a:extLst>
              <a:ext uri="{FF2B5EF4-FFF2-40B4-BE49-F238E27FC236}">
                <a16:creationId xmlns:a16="http://schemas.microsoft.com/office/drawing/2014/main" id="{EE388D03-EEE8-EEA9-EBDB-B8063C440007}"/>
              </a:ext>
            </a:extLst>
          </p:cNvPr>
          <p:cNvSpPr>
            <a:spLocks noGrp="1"/>
          </p:cNvSpPr>
          <p:nvPr>
            <p:ph sz="half" idx="2" hasCustomPrompt="1"/>
          </p:nvPr>
        </p:nvSpPr>
        <p:spPr>
          <a:xfrm>
            <a:off x="1024128" y="2154308"/>
            <a:ext cx="10140944" cy="389936"/>
          </a:xfrm>
          <a:noFill/>
        </p:spPr>
        <p:txBody>
          <a:bodyPr anchor="ctr" anchorCtr="0">
            <a:noAutofit/>
          </a:bodyPr>
          <a:lstStyle>
            <a:lvl1pPr marL="0" indent="0" algn="ctr">
              <a:buClr>
                <a:srgbClr val="396FF7"/>
              </a:buClr>
              <a:buFont typeface="System Font Regular"/>
              <a:buNone/>
              <a:defRPr sz="1800" b="1" i="0">
                <a:latin typeface="Heebo Light" pitchFamily="2" charset="-79"/>
                <a:cs typeface="Heebo Light" pitchFamily="2" charset="-79"/>
              </a:defRPr>
            </a:lvl1pPr>
            <a:lvl2pPr marL="457189" indent="0" algn="ctr">
              <a:buClr>
                <a:srgbClr val="396FF7"/>
              </a:buClr>
              <a:buFont typeface="System Font Regular"/>
              <a:buNone/>
              <a:defRPr sz="1800" b="0" i="0">
                <a:latin typeface="Heebo Light" pitchFamily="2" charset="-79"/>
                <a:cs typeface="Heebo Light" pitchFamily="2" charset="-79"/>
              </a:defRPr>
            </a:lvl2pPr>
            <a:lvl3pPr marL="914377" indent="0" algn="ctr">
              <a:buClr>
                <a:srgbClr val="396FF7"/>
              </a:buClr>
              <a:buFont typeface="System Font Regular"/>
              <a:buNone/>
              <a:defRPr sz="1600" b="0" i="0">
                <a:latin typeface="Heebo Light" pitchFamily="2" charset="-79"/>
                <a:cs typeface="Heebo Light" pitchFamily="2" charset="-79"/>
              </a:defRPr>
            </a:lvl3pPr>
            <a:lvl4pPr marL="1600160" indent="-228594">
              <a:buClr>
                <a:srgbClr val="396FF7"/>
              </a:buClr>
              <a:buFont typeface="System Font Regular"/>
              <a:buChar char="＋"/>
              <a:defRPr sz="1400" b="0" i="0">
                <a:latin typeface="Heebo Light" pitchFamily="2" charset="-79"/>
                <a:cs typeface="Heebo Light" pitchFamily="2" charset="-79"/>
              </a:defRPr>
            </a:lvl4pPr>
            <a:lvl5pPr marL="2057349" indent="-228594">
              <a:buClr>
                <a:srgbClr val="396FF7"/>
              </a:buClr>
              <a:buFont typeface="System Font Regular"/>
              <a:buChar char="＋"/>
              <a:defRPr sz="1200" b="0" i="0">
                <a:latin typeface="Heebo Light" pitchFamily="2" charset="-79"/>
                <a:cs typeface="Heebo Light" pitchFamily="2" charset="-79"/>
              </a:defRPr>
            </a:lvl5pPr>
          </a:lstStyle>
          <a:p>
            <a:pPr lvl="0"/>
            <a:r>
              <a:rPr lang="en-US"/>
              <a:t>Presenter Name</a:t>
            </a:r>
          </a:p>
        </p:txBody>
      </p:sp>
      <p:pic>
        <p:nvPicPr>
          <p:cNvPr id="14" name="Picture 13" descr="Twitter icon">
            <a:hlinkClick r:id="rId3"/>
            <a:extLst>
              <a:ext uri="{FF2B5EF4-FFF2-40B4-BE49-F238E27FC236}">
                <a16:creationId xmlns:a16="http://schemas.microsoft.com/office/drawing/2014/main" id="{F2D7CC7C-8E53-5D03-53E4-744CC7D944BA}"/>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1525994" y="5624864"/>
            <a:ext cx="919497" cy="919497"/>
          </a:xfrm>
          <a:prstGeom prst="rect">
            <a:avLst/>
          </a:prstGeom>
        </p:spPr>
      </p:pic>
      <p:sp>
        <p:nvSpPr>
          <p:cNvPr id="19" name="TextBox 18">
            <a:extLst>
              <a:ext uri="{FF2B5EF4-FFF2-40B4-BE49-F238E27FC236}">
                <a16:creationId xmlns:a16="http://schemas.microsoft.com/office/drawing/2014/main" id="{8248B922-2C5D-A964-8658-4C4C6A3291A3}"/>
              </a:ext>
            </a:extLst>
          </p:cNvPr>
          <p:cNvSpPr txBox="1"/>
          <p:nvPr userDrawn="1"/>
        </p:nvSpPr>
        <p:spPr>
          <a:xfrm>
            <a:off x="2544719" y="5899944"/>
            <a:ext cx="1184519" cy="369332"/>
          </a:xfrm>
          <a:prstGeom prst="rect">
            <a:avLst/>
          </a:prstGeom>
          <a:noFill/>
        </p:spPr>
        <p:txBody>
          <a:bodyPr wrap="square">
            <a:spAutoFit/>
          </a:bodyPr>
          <a:lstStyle/>
          <a:p>
            <a:r>
              <a:rPr lang="en-US" sz="1800">
                <a:solidFill>
                  <a:schemeClr val="tx1"/>
                </a:solidFill>
                <a:latin typeface="Heebo Medium" pitchFamily="2" charset="-79"/>
                <a:cs typeface="Heebo Medium" pitchFamily="2" charset="-79"/>
              </a:rPr>
              <a:t>Twitter</a:t>
            </a:r>
          </a:p>
        </p:txBody>
      </p:sp>
      <p:pic>
        <p:nvPicPr>
          <p:cNvPr id="28" name="Picture 27" descr="QR code to find OE Twitter">
            <a:extLst>
              <a:ext uri="{FF2B5EF4-FFF2-40B4-BE49-F238E27FC236}">
                <a16:creationId xmlns:a16="http://schemas.microsoft.com/office/drawing/2014/main" id="{ABC8C157-6461-8010-10D9-2DC8A3C9CD15}"/>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8966" t="-9090" r="-7891" b="-7767"/>
          <a:stretch/>
        </p:blipFill>
        <p:spPr>
          <a:xfrm>
            <a:off x="551051" y="5651480"/>
            <a:ext cx="866256" cy="866256"/>
          </a:xfrm>
          <a:prstGeom prst="rect">
            <a:avLst/>
          </a:prstGeom>
          <a:ln w="15875" cap="rnd">
            <a:solidFill>
              <a:schemeClr val="accent1"/>
            </a:solidFill>
            <a:bevel/>
          </a:ln>
        </p:spPr>
      </p:pic>
      <p:pic>
        <p:nvPicPr>
          <p:cNvPr id="5" name="Picture 4" descr="LinkedIn Icon">
            <a:hlinkClick r:id="rId6"/>
            <a:extLst>
              <a:ext uri="{FF2B5EF4-FFF2-40B4-BE49-F238E27FC236}">
                <a16:creationId xmlns:a16="http://schemas.microsoft.com/office/drawing/2014/main" id="{930A5BE9-EC2F-F01C-8B4C-A502D913E23F}"/>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p:blipFill>
        <p:spPr>
          <a:xfrm>
            <a:off x="5387730" y="5624864"/>
            <a:ext cx="919497" cy="919497"/>
          </a:xfrm>
          <a:prstGeom prst="rect">
            <a:avLst/>
          </a:prstGeom>
        </p:spPr>
      </p:pic>
      <p:sp>
        <p:nvSpPr>
          <p:cNvPr id="7" name="TextBox 6">
            <a:extLst>
              <a:ext uri="{FF2B5EF4-FFF2-40B4-BE49-F238E27FC236}">
                <a16:creationId xmlns:a16="http://schemas.microsoft.com/office/drawing/2014/main" id="{DD3A4AA6-D9B7-DC10-D976-7ACD782891DC}"/>
              </a:ext>
            </a:extLst>
          </p:cNvPr>
          <p:cNvSpPr txBox="1"/>
          <p:nvPr userDrawn="1"/>
        </p:nvSpPr>
        <p:spPr>
          <a:xfrm>
            <a:off x="6406457" y="5899944"/>
            <a:ext cx="1184519" cy="369332"/>
          </a:xfrm>
          <a:prstGeom prst="rect">
            <a:avLst/>
          </a:prstGeom>
          <a:noFill/>
        </p:spPr>
        <p:txBody>
          <a:bodyPr wrap="square">
            <a:spAutoFit/>
          </a:bodyPr>
          <a:lstStyle/>
          <a:p>
            <a:r>
              <a:rPr lang="en-US" sz="1800">
                <a:solidFill>
                  <a:schemeClr val="tx1"/>
                </a:solidFill>
                <a:latin typeface="Heebo Medium" pitchFamily="2" charset="-79"/>
                <a:cs typeface="Heebo Medium" pitchFamily="2" charset="-79"/>
              </a:rPr>
              <a:t>LinkedIn</a:t>
            </a:r>
          </a:p>
        </p:txBody>
      </p:sp>
      <p:pic>
        <p:nvPicPr>
          <p:cNvPr id="8" name="Picture 7" descr="QR code to find OE LinkedIn">
            <a:extLst>
              <a:ext uri="{FF2B5EF4-FFF2-40B4-BE49-F238E27FC236}">
                <a16:creationId xmlns:a16="http://schemas.microsoft.com/office/drawing/2014/main" id="{62AE4599-8F23-0726-890C-C4B5139C3FF4}"/>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l="-7638" t="-7640" r="-7638" b="-7640"/>
          <a:stretch/>
        </p:blipFill>
        <p:spPr>
          <a:xfrm>
            <a:off x="4424447" y="5651480"/>
            <a:ext cx="866256" cy="866256"/>
          </a:xfrm>
          <a:prstGeom prst="rect">
            <a:avLst/>
          </a:prstGeom>
          <a:ln w="15875" cap="rnd">
            <a:solidFill>
              <a:schemeClr val="accent1"/>
            </a:solidFill>
            <a:bevel/>
          </a:ln>
        </p:spPr>
      </p:pic>
      <p:pic>
        <p:nvPicPr>
          <p:cNvPr id="10" name="Picture 9" descr="Facebook icon">
            <a:hlinkClick r:id="rId9"/>
            <a:extLst>
              <a:ext uri="{FF2B5EF4-FFF2-40B4-BE49-F238E27FC236}">
                <a16:creationId xmlns:a16="http://schemas.microsoft.com/office/drawing/2014/main" id="{0F865950-75CC-0AD9-0257-CD080C9CFE4B}"/>
              </a:ext>
            </a:extLst>
          </p:cNvPr>
          <p:cNvPicPr>
            <a:picLocks noChangeAspect="1"/>
          </p:cNvPicPr>
          <p:nvPr userDrawn="1"/>
        </p:nvPicPr>
        <p:blipFill>
          <a:blip r:embed="rId10" cstate="email">
            <a:extLst>
              <a:ext uri="{28A0092B-C50C-407E-A947-70E740481C1C}">
                <a14:useLocalDpi xmlns:a14="http://schemas.microsoft.com/office/drawing/2010/main" val="0"/>
              </a:ext>
            </a:extLst>
          </a:blip>
          <a:srcRect/>
          <a:stretch/>
        </p:blipFill>
        <p:spPr>
          <a:xfrm>
            <a:off x="9354974" y="5624864"/>
            <a:ext cx="919497" cy="919497"/>
          </a:xfrm>
          <a:prstGeom prst="rect">
            <a:avLst/>
          </a:prstGeom>
        </p:spPr>
      </p:pic>
      <p:sp>
        <p:nvSpPr>
          <p:cNvPr id="12" name="TextBox 11">
            <a:extLst>
              <a:ext uri="{FF2B5EF4-FFF2-40B4-BE49-F238E27FC236}">
                <a16:creationId xmlns:a16="http://schemas.microsoft.com/office/drawing/2014/main" id="{C5107C30-DC73-43C5-AF46-2CB568316EF5}"/>
              </a:ext>
            </a:extLst>
          </p:cNvPr>
          <p:cNvSpPr txBox="1"/>
          <p:nvPr userDrawn="1"/>
        </p:nvSpPr>
        <p:spPr>
          <a:xfrm>
            <a:off x="10373701" y="5899944"/>
            <a:ext cx="1184519" cy="369332"/>
          </a:xfrm>
          <a:prstGeom prst="rect">
            <a:avLst/>
          </a:prstGeom>
          <a:noFill/>
        </p:spPr>
        <p:txBody>
          <a:bodyPr wrap="square">
            <a:spAutoFit/>
          </a:bodyPr>
          <a:lstStyle/>
          <a:p>
            <a:r>
              <a:rPr lang="en-US" sz="1800">
                <a:solidFill>
                  <a:schemeClr val="tx1"/>
                </a:solidFill>
                <a:latin typeface="Heebo Medium" pitchFamily="2" charset="-79"/>
                <a:cs typeface="Heebo Medium" pitchFamily="2" charset="-79"/>
              </a:rPr>
              <a:t>Facebook</a:t>
            </a:r>
          </a:p>
        </p:txBody>
      </p:sp>
      <p:pic>
        <p:nvPicPr>
          <p:cNvPr id="16" name="Picture 15" descr="QR code to find OE Facebook">
            <a:extLst>
              <a:ext uri="{FF2B5EF4-FFF2-40B4-BE49-F238E27FC236}">
                <a16:creationId xmlns:a16="http://schemas.microsoft.com/office/drawing/2014/main" id="{E87851C0-7443-C2C5-4FD2-11F3290F2388}"/>
              </a:ext>
            </a:extLst>
          </p:cNvPr>
          <p:cNvPicPr>
            <a:picLocks noChangeAspect="1"/>
          </p:cNvPicPr>
          <p:nvPr userDrawn="1"/>
        </p:nvPicPr>
        <p:blipFill rotWithShape="1">
          <a:blip r:embed="rId11" cstate="email">
            <a:extLst>
              <a:ext uri="{28A0092B-C50C-407E-A947-70E740481C1C}">
                <a14:useLocalDpi xmlns:a14="http://schemas.microsoft.com/office/drawing/2010/main" val="0"/>
              </a:ext>
            </a:extLst>
          </a:blip>
          <a:srcRect l="-7805" t="-7805" r="-7805" b="-7805"/>
          <a:stretch/>
        </p:blipFill>
        <p:spPr>
          <a:xfrm>
            <a:off x="8391691" y="5651480"/>
            <a:ext cx="866256" cy="866256"/>
          </a:xfrm>
          <a:prstGeom prst="rect">
            <a:avLst/>
          </a:prstGeom>
          <a:ln w="15875" cap="rnd">
            <a:solidFill>
              <a:schemeClr val="accent1"/>
            </a:solidFill>
            <a:bevel/>
          </a:ln>
        </p:spPr>
      </p:pic>
      <p:sp>
        <p:nvSpPr>
          <p:cNvPr id="20" name="Content Placeholder 3">
            <a:extLst>
              <a:ext uri="{FF2B5EF4-FFF2-40B4-BE49-F238E27FC236}">
                <a16:creationId xmlns:a16="http://schemas.microsoft.com/office/drawing/2014/main" id="{C2420364-8281-21DC-B4E7-8F6E9C6422C9}"/>
              </a:ext>
            </a:extLst>
          </p:cNvPr>
          <p:cNvSpPr>
            <a:spLocks noGrp="1"/>
          </p:cNvSpPr>
          <p:nvPr>
            <p:ph sz="half" idx="10" hasCustomPrompt="1"/>
          </p:nvPr>
        </p:nvSpPr>
        <p:spPr>
          <a:xfrm>
            <a:off x="1024128" y="2632611"/>
            <a:ext cx="10140944" cy="274879"/>
          </a:xfrm>
          <a:noFill/>
        </p:spPr>
        <p:txBody>
          <a:bodyPr anchor="ctr" anchorCtr="0">
            <a:noAutofit/>
          </a:bodyPr>
          <a:lstStyle>
            <a:lvl1pPr marL="0" indent="0" algn="ctr">
              <a:buClr>
                <a:srgbClr val="396FF7"/>
              </a:buClr>
              <a:buFont typeface="System Font Regular"/>
              <a:buNone/>
              <a:defRPr sz="1600" b="0" i="0">
                <a:latin typeface="Heebo Light" pitchFamily="2" charset="-79"/>
                <a:cs typeface="Heebo Light" pitchFamily="2" charset="-79"/>
              </a:defRPr>
            </a:lvl1pPr>
            <a:lvl2pPr marL="457189" indent="0" algn="ctr">
              <a:buClr>
                <a:srgbClr val="396FF7"/>
              </a:buClr>
              <a:buFont typeface="System Font Regular"/>
              <a:buNone/>
              <a:defRPr sz="1800" b="0" i="0">
                <a:latin typeface="Heebo Light" pitchFamily="2" charset="-79"/>
                <a:cs typeface="Heebo Light" pitchFamily="2" charset="-79"/>
              </a:defRPr>
            </a:lvl2pPr>
            <a:lvl3pPr marL="914377" indent="0" algn="ctr">
              <a:buClr>
                <a:srgbClr val="396FF7"/>
              </a:buClr>
              <a:buFont typeface="System Font Regular"/>
              <a:buNone/>
              <a:defRPr sz="1600" b="0" i="0">
                <a:latin typeface="Heebo Light" pitchFamily="2" charset="-79"/>
                <a:cs typeface="Heebo Light" pitchFamily="2" charset="-79"/>
              </a:defRPr>
            </a:lvl3pPr>
            <a:lvl4pPr marL="1600160" indent="-228594">
              <a:buClr>
                <a:srgbClr val="396FF7"/>
              </a:buClr>
              <a:buFont typeface="System Font Regular"/>
              <a:buChar char="＋"/>
              <a:defRPr sz="1400" b="0" i="0">
                <a:latin typeface="Heebo Light" pitchFamily="2" charset="-79"/>
                <a:cs typeface="Heebo Light" pitchFamily="2" charset="-79"/>
              </a:defRPr>
            </a:lvl4pPr>
            <a:lvl5pPr marL="2057349" indent="-228594">
              <a:buClr>
                <a:srgbClr val="396FF7"/>
              </a:buClr>
              <a:buFont typeface="System Font Regular"/>
              <a:buChar char="＋"/>
              <a:defRPr sz="1200" b="0" i="0">
                <a:latin typeface="Heebo Light" pitchFamily="2" charset="-79"/>
                <a:cs typeface="Heebo Light" pitchFamily="2" charset="-79"/>
              </a:defRPr>
            </a:lvl5pPr>
          </a:lstStyle>
          <a:p>
            <a:pPr lvl="0"/>
            <a:r>
              <a:rPr lang="en-US"/>
              <a:t>Presenter Title</a:t>
            </a:r>
          </a:p>
        </p:txBody>
      </p:sp>
      <p:sp>
        <p:nvSpPr>
          <p:cNvPr id="29" name="Content Placeholder 3">
            <a:extLst>
              <a:ext uri="{FF2B5EF4-FFF2-40B4-BE49-F238E27FC236}">
                <a16:creationId xmlns:a16="http://schemas.microsoft.com/office/drawing/2014/main" id="{DE495BF0-98AE-B1DA-B3F7-CA41FD6EF070}"/>
              </a:ext>
            </a:extLst>
          </p:cNvPr>
          <p:cNvSpPr>
            <a:spLocks noGrp="1"/>
          </p:cNvSpPr>
          <p:nvPr>
            <p:ph sz="half" idx="11" hasCustomPrompt="1"/>
          </p:nvPr>
        </p:nvSpPr>
        <p:spPr>
          <a:xfrm>
            <a:off x="1024128" y="3000183"/>
            <a:ext cx="10140944" cy="274879"/>
          </a:xfrm>
          <a:noFill/>
        </p:spPr>
        <p:txBody>
          <a:bodyPr anchor="ctr" anchorCtr="0">
            <a:noAutofit/>
          </a:bodyPr>
          <a:lstStyle>
            <a:lvl1pPr marL="0" indent="0" algn="ctr">
              <a:buClr>
                <a:srgbClr val="396FF7"/>
              </a:buClr>
              <a:buFont typeface="System Font Regular"/>
              <a:buNone/>
              <a:defRPr sz="1600" b="0" i="0">
                <a:latin typeface="Heebo Light" pitchFamily="2" charset="-79"/>
                <a:cs typeface="Heebo Light" pitchFamily="2" charset="-79"/>
              </a:defRPr>
            </a:lvl1pPr>
            <a:lvl2pPr marL="457189" indent="0" algn="ctr">
              <a:buClr>
                <a:srgbClr val="396FF7"/>
              </a:buClr>
              <a:buFont typeface="System Font Regular"/>
              <a:buNone/>
              <a:defRPr sz="1800" b="0" i="0">
                <a:latin typeface="Heebo Light" pitchFamily="2" charset="-79"/>
                <a:cs typeface="Heebo Light" pitchFamily="2" charset="-79"/>
              </a:defRPr>
            </a:lvl2pPr>
            <a:lvl3pPr marL="914377" indent="0" algn="ctr">
              <a:buClr>
                <a:srgbClr val="396FF7"/>
              </a:buClr>
              <a:buFont typeface="System Font Regular"/>
              <a:buNone/>
              <a:defRPr sz="1600" b="0" i="0">
                <a:latin typeface="Heebo Light" pitchFamily="2" charset="-79"/>
                <a:cs typeface="Heebo Light" pitchFamily="2" charset="-79"/>
              </a:defRPr>
            </a:lvl3pPr>
            <a:lvl4pPr marL="1600160" indent="-228594">
              <a:buClr>
                <a:srgbClr val="396FF7"/>
              </a:buClr>
              <a:buFont typeface="System Font Regular"/>
              <a:buChar char="＋"/>
              <a:defRPr sz="1400" b="0" i="0">
                <a:latin typeface="Heebo Light" pitchFamily="2" charset="-79"/>
                <a:cs typeface="Heebo Light" pitchFamily="2" charset="-79"/>
              </a:defRPr>
            </a:lvl4pPr>
            <a:lvl5pPr marL="2057349" indent="-228594">
              <a:buClr>
                <a:srgbClr val="396FF7"/>
              </a:buClr>
              <a:buFont typeface="System Font Regular"/>
              <a:buChar char="＋"/>
              <a:defRPr sz="1200" b="0" i="0">
                <a:latin typeface="Heebo Light" pitchFamily="2" charset="-79"/>
                <a:cs typeface="Heebo Light" pitchFamily="2" charset="-79"/>
              </a:defRPr>
            </a:lvl5pPr>
          </a:lstStyle>
          <a:p>
            <a:pPr lvl="0"/>
            <a:r>
              <a:rPr lang="en-US"/>
              <a:t>Presenter Division</a:t>
            </a:r>
          </a:p>
        </p:txBody>
      </p:sp>
      <p:sp>
        <p:nvSpPr>
          <p:cNvPr id="4" name="TextBox 3">
            <a:extLst>
              <a:ext uri="{FF2B5EF4-FFF2-40B4-BE49-F238E27FC236}">
                <a16:creationId xmlns:a16="http://schemas.microsoft.com/office/drawing/2014/main" id="{63D8975D-697B-2E76-7022-5A39C732BDC2}"/>
              </a:ext>
            </a:extLst>
          </p:cNvPr>
          <p:cNvSpPr txBox="1"/>
          <p:nvPr userDrawn="1"/>
        </p:nvSpPr>
        <p:spPr>
          <a:xfrm>
            <a:off x="1809575" y="4123363"/>
            <a:ext cx="8572855" cy="954107"/>
          </a:xfrm>
          <a:prstGeom prst="rect">
            <a:avLst/>
          </a:prstGeom>
          <a:noFill/>
        </p:spPr>
        <p:txBody>
          <a:bodyPr wrap="square" rtlCol="0">
            <a:spAutoFit/>
          </a:bodyPr>
          <a:lstStyle/>
          <a:p>
            <a:pPr algn="ctr">
              <a:lnSpc>
                <a:spcPct val="100000"/>
              </a:lnSpc>
            </a:pPr>
            <a:r>
              <a:rPr lang="en-US" sz="1400" b="0" i="0">
                <a:latin typeface="Heebo Medium" pitchFamily="2" charset="-79"/>
                <a:cs typeface="Heebo Medium" pitchFamily="2" charset="-79"/>
              </a:rPr>
              <a:t>www.energy.gov/oe/</a:t>
            </a:r>
          </a:p>
          <a:p>
            <a:pPr marL="0" marR="0" indent="0" algn="ctr" defTabSz="914377" rtl="0" eaLnBrk="1" fontAlgn="auto" latinLnBrk="0" hangingPunct="1">
              <a:lnSpc>
                <a:spcPct val="100000"/>
              </a:lnSpc>
              <a:spcBef>
                <a:spcPts val="0"/>
              </a:spcBef>
              <a:spcAft>
                <a:spcPts val="0"/>
              </a:spcAft>
              <a:buClrTx/>
              <a:buSzTx/>
              <a:buFontTx/>
              <a:buNone/>
              <a:tabLst/>
              <a:defRPr/>
            </a:pPr>
            <a:br>
              <a:rPr lang="en-US" sz="1400" b="0" i="0" u="none" strike="noStrike">
                <a:solidFill>
                  <a:srgbClr val="212121"/>
                </a:solidFill>
                <a:effectLst/>
                <a:latin typeface="Heebo Medium" pitchFamily="2" charset="-79"/>
                <a:cs typeface="Heebo Medium" pitchFamily="2" charset="-79"/>
              </a:rPr>
            </a:br>
            <a:r>
              <a:rPr lang="en-US" sz="1400" b="0" i="0" u="none" strike="noStrike">
                <a:solidFill>
                  <a:srgbClr val="212121"/>
                </a:solidFill>
                <a:effectLst/>
                <a:latin typeface="Heebo" pitchFamily="2" charset="-79"/>
                <a:cs typeface="Heebo" pitchFamily="2" charset="-79"/>
              </a:rPr>
              <a:t>Sign Up for Office of Electricity Email Updates at</a:t>
            </a:r>
            <a:br>
              <a:rPr lang="en-US" sz="1400" b="0" i="0" u="none" strike="noStrike">
                <a:solidFill>
                  <a:srgbClr val="212121"/>
                </a:solidFill>
                <a:effectLst/>
                <a:latin typeface="Heebo Medium" pitchFamily="2" charset="-79"/>
                <a:cs typeface="Heebo Medium" pitchFamily="2" charset="-79"/>
              </a:rPr>
            </a:br>
            <a:r>
              <a:rPr lang="en-US" sz="1400" b="0" i="0" u="none" strike="noStrike">
                <a:solidFill>
                  <a:srgbClr val="212121"/>
                </a:solidFill>
                <a:effectLst/>
                <a:latin typeface="Heebo Medium" pitchFamily="2" charset="-79"/>
                <a:cs typeface="Heebo Medium" pitchFamily="2" charset="-79"/>
              </a:rPr>
              <a:t> </a:t>
            </a:r>
            <a:r>
              <a:rPr lang="en-US" sz="1400" b="0" i="0" u="none">
                <a:solidFill>
                  <a:schemeClr val="tx1"/>
                </a:solidFill>
                <a:effectLst/>
                <a:latin typeface="Heebo Medium" pitchFamily="2" charset="-79"/>
                <a:cs typeface="Heebo Medium" pitchFamily="2" charset="-79"/>
              </a:rPr>
              <a:t>https://bit.ly/OfficeOfElectricity</a:t>
            </a:r>
          </a:p>
        </p:txBody>
      </p:sp>
    </p:spTree>
    <p:extLst>
      <p:ext uri="{BB962C8B-B14F-4D97-AF65-F5344CB8AC3E}">
        <p14:creationId xmlns:p14="http://schemas.microsoft.com/office/powerpoint/2010/main" val="2657532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CF0F3CC-AC43-6E22-7321-DE6EA15DF232}"/>
              </a:ext>
            </a:extLst>
          </p:cNvPr>
          <p:cNvSpPr/>
          <p:nvPr userDrawn="1"/>
        </p:nvSpPr>
        <p:spPr>
          <a:xfrm>
            <a:off x="551051" y="349113"/>
            <a:ext cx="11087100" cy="44686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428A239-829D-BDD3-34F9-8356A80951A9}"/>
              </a:ext>
            </a:extLst>
          </p:cNvPr>
          <p:cNvSpPr>
            <a:spLocks noGrp="1"/>
          </p:cNvSpPr>
          <p:nvPr>
            <p:ph type="title" hasCustomPrompt="1"/>
          </p:nvPr>
        </p:nvSpPr>
        <p:spPr>
          <a:xfrm>
            <a:off x="1024128" y="771294"/>
            <a:ext cx="10140944" cy="905256"/>
          </a:xfrm>
          <a:solidFill>
            <a:srgbClr val="7BC359"/>
          </a:solidFill>
        </p:spPr>
        <p:txBody>
          <a:bodyPr wrap="square" lIns="0" tIns="0" rIns="0" bIns="0">
            <a:noAutofit/>
          </a:bodyPr>
          <a:lstStyle>
            <a:lvl1pPr algn="ctr">
              <a:lnSpc>
                <a:spcPct val="100000"/>
              </a:lnSpc>
              <a:defRPr>
                <a:latin typeface="Heebo Medium" pitchFamily="2" charset="-79"/>
                <a:cs typeface="Heebo Medium" pitchFamily="2" charset="-79"/>
              </a:defRPr>
            </a:lvl1pPr>
          </a:lstStyle>
          <a:p>
            <a:r>
              <a:rPr lang="en-US"/>
              <a:t>Thank you</a:t>
            </a:r>
          </a:p>
        </p:txBody>
      </p:sp>
      <p:pic>
        <p:nvPicPr>
          <p:cNvPr id="13" name="Picture 12" descr="U.S. Department of Energy Office of Electricity logo">
            <a:extLst>
              <a:ext uri="{FF2B5EF4-FFF2-40B4-BE49-F238E27FC236}">
                <a16:creationId xmlns:a16="http://schemas.microsoft.com/office/drawing/2014/main" id="{F1C129FA-1EA4-F80D-8BB5-A59D646DF5E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625768" y="3687158"/>
            <a:ext cx="2940467" cy="469486"/>
          </a:xfrm>
          <a:prstGeom prst="rect">
            <a:avLst/>
          </a:prstGeom>
        </p:spPr>
      </p:pic>
      <p:sp>
        <p:nvSpPr>
          <p:cNvPr id="6" name="Content Placeholder 3">
            <a:extLst>
              <a:ext uri="{FF2B5EF4-FFF2-40B4-BE49-F238E27FC236}">
                <a16:creationId xmlns:a16="http://schemas.microsoft.com/office/drawing/2014/main" id="{EE388D03-EEE8-EEA9-EBDB-B8063C440007}"/>
              </a:ext>
            </a:extLst>
          </p:cNvPr>
          <p:cNvSpPr>
            <a:spLocks noGrp="1"/>
          </p:cNvSpPr>
          <p:nvPr>
            <p:ph sz="half" idx="2" hasCustomPrompt="1"/>
          </p:nvPr>
        </p:nvSpPr>
        <p:spPr>
          <a:xfrm>
            <a:off x="1024128" y="2154308"/>
            <a:ext cx="10140944" cy="389936"/>
          </a:xfrm>
          <a:noFill/>
        </p:spPr>
        <p:txBody>
          <a:bodyPr anchor="ctr" anchorCtr="0">
            <a:noAutofit/>
          </a:bodyPr>
          <a:lstStyle>
            <a:lvl1pPr marL="0" indent="0" algn="ctr">
              <a:buClr>
                <a:srgbClr val="396FF7"/>
              </a:buClr>
              <a:buFont typeface="System Font Regular"/>
              <a:buNone/>
              <a:defRPr sz="1800" b="1" i="0">
                <a:latin typeface="Heebo Light" pitchFamily="2" charset="-79"/>
                <a:cs typeface="Heebo Light" pitchFamily="2" charset="-79"/>
              </a:defRPr>
            </a:lvl1pPr>
            <a:lvl2pPr marL="457189" indent="0" algn="ctr">
              <a:buClr>
                <a:srgbClr val="396FF7"/>
              </a:buClr>
              <a:buFont typeface="System Font Regular"/>
              <a:buNone/>
              <a:defRPr sz="1800" b="0" i="0">
                <a:latin typeface="Heebo Light" pitchFamily="2" charset="-79"/>
                <a:cs typeface="Heebo Light" pitchFamily="2" charset="-79"/>
              </a:defRPr>
            </a:lvl2pPr>
            <a:lvl3pPr marL="914377" indent="0" algn="ctr">
              <a:buClr>
                <a:srgbClr val="396FF7"/>
              </a:buClr>
              <a:buFont typeface="System Font Regular"/>
              <a:buNone/>
              <a:defRPr sz="1600" b="0" i="0">
                <a:latin typeface="Heebo Light" pitchFamily="2" charset="-79"/>
                <a:cs typeface="Heebo Light" pitchFamily="2" charset="-79"/>
              </a:defRPr>
            </a:lvl3pPr>
            <a:lvl4pPr marL="1600160" indent="-228594">
              <a:buClr>
                <a:srgbClr val="396FF7"/>
              </a:buClr>
              <a:buFont typeface="System Font Regular"/>
              <a:buChar char="＋"/>
              <a:defRPr sz="1400" b="0" i="0">
                <a:latin typeface="Heebo Light" pitchFamily="2" charset="-79"/>
                <a:cs typeface="Heebo Light" pitchFamily="2" charset="-79"/>
              </a:defRPr>
            </a:lvl4pPr>
            <a:lvl5pPr marL="2057349" indent="-228594">
              <a:buClr>
                <a:srgbClr val="396FF7"/>
              </a:buClr>
              <a:buFont typeface="System Font Regular"/>
              <a:buChar char="＋"/>
              <a:defRPr sz="1200" b="0" i="0">
                <a:latin typeface="Heebo Light" pitchFamily="2" charset="-79"/>
                <a:cs typeface="Heebo Light" pitchFamily="2" charset="-79"/>
              </a:defRPr>
            </a:lvl5pPr>
          </a:lstStyle>
          <a:p>
            <a:pPr lvl="0"/>
            <a:r>
              <a:rPr lang="en-US"/>
              <a:t>Presenter Name</a:t>
            </a:r>
          </a:p>
        </p:txBody>
      </p:sp>
      <p:pic>
        <p:nvPicPr>
          <p:cNvPr id="14" name="Picture 13" descr="Twitter icon">
            <a:hlinkClick r:id="rId3"/>
            <a:extLst>
              <a:ext uri="{FF2B5EF4-FFF2-40B4-BE49-F238E27FC236}">
                <a16:creationId xmlns:a16="http://schemas.microsoft.com/office/drawing/2014/main" id="{F2D7CC7C-8E53-5D03-53E4-744CC7D944BA}"/>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1656455" y="5028215"/>
            <a:ext cx="1081463" cy="1081462"/>
          </a:xfrm>
          <a:prstGeom prst="rect">
            <a:avLst/>
          </a:prstGeom>
        </p:spPr>
      </p:pic>
      <p:sp>
        <p:nvSpPr>
          <p:cNvPr id="19" name="TextBox 18">
            <a:extLst>
              <a:ext uri="{FF2B5EF4-FFF2-40B4-BE49-F238E27FC236}">
                <a16:creationId xmlns:a16="http://schemas.microsoft.com/office/drawing/2014/main" id="{8248B922-2C5D-A964-8658-4C4C6A3291A3}"/>
              </a:ext>
            </a:extLst>
          </p:cNvPr>
          <p:cNvSpPr txBox="1"/>
          <p:nvPr userDrawn="1"/>
        </p:nvSpPr>
        <p:spPr>
          <a:xfrm>
            <a:off x="1156766" y="6192225"/>
            <a:ext cx="944137" cy="307777"/>
          </a:xfrm>
          <a:prstGeom prst="rect">
            <a:avLst/>
          </a:prstGeom>
          <a:noFill/>
        </p:spPr>
        <p:txBody>
          <a:bodyPr wrap="square">
            <a:spAutoFit/>
          </a:bodyPr>
          <a:lstStyle/>
          <a:p>
            <a:pPr algn="ctr"/>
            <a:r>
              <a:rPr lang="en-US" sz="1400">
                <a:solidFill>
                  <a:schemeClr val="tx1"/>
                </a:solidFill>
                <a:latin typeface="Heebo Medium" pitchFamily="2" charset="-79"/>
                <a:cs typeface="Heebo Medium" pitchFamily="2" charset="-79"/>
              </a:rPr>
              <a:t>Twitter</a:t>
            </a:r>
          </a:p>
        </p:txBody>
      </p:sp>
      <p:pic>
        <p:nvPicPr>
          <p:cNvPr id="28" name="Picture 27" descr="QR code to find OE Twitter">
            <a:extLst>
              <a:ext uri="{FF2B5EF4-FFF2-40B4-BE49-F238E27FC236}">
                <a16:creationId xmlns:a16="http://schemas.microsoft.com/office/drawing/2014/main" id="{ABC8C157-6461-8010-10D9-2DC8A3C9CD15}"/>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8966" t="-9090" r="-7891" b="-7767"/>
          <a:stretch/>
        </p:blipFill>
        <p:spPr>
          <a:xfrm>
            <a:off x="564702" y="5065123"/>
            <a:ext cx="1018844" cy="1018844"/>
          </a:xfrm>
          <a:prstGeom prst="rect">
            <a:avLst/>
          </a:prstGeom>
          <a:ln w="15875" cap="rnd">
            <a:solidFill>
              <a:schemeClr val="accent1"/>
            </a:solidFill>
            <a:bevel/>
          </a:ln>
        </p:spPr>
      </p:pic>
      <p:pic>
        <p:nvPicPr>
          <p:cNvPr id="5" name="Picture 4" descr="LinkedIn Icon">
            <a:hlinkClick r:id="rId6"/>
            <a:extLst>
              <a:ext uri="{FF2B5EF4-FFF2-40B4-BE49-F238E27FC236}">
                <a16:creationId xmlns:a16="http://schemas.microsoft.com/office/drawing/2014/main" id="{930A5BE9-EC2F-F01C-8B4C-A502D913E23F}"/>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p:blipFill>
        <p:spPr>
          <a:xfrm>
            <a:off x="4551987" y="5028215"/>
            <a:ext cx="1081463" cy="1081462"/>
          </a:xfrm>
          <a:prstGeom prst="rect">
            <a:avLst/>
          </a:prstGeom>
        </p:spPr>
      </p:pic>
      <p:sp>
        <p:nvSpPr>
          <p:cNvPr id="7" name="TextBox 6">
            <a:extLst>
              <a:ext uri="{FF2B5EF4-FFF2-40B4-BE49-F238E27FC236}">
                <a16:creationId xmlns:a16="http://schemas.microsoft.com/office/drawing/2014/main" id="{DD3A4AA6-D9B7-DC10-D976-7ACD782891DC}"/>
              </a:ext>
            </a:extLst>
          </p:cNvPr>
          <p:cNvSpPr txBox="1"/>
          <p:nvPr userDrawn="1"/>
        </p:nvSpPr>
        <p:spPr>
          <a:xfrm>
            <a:off x="4003137" y="6192225"/>
            <a:ext cx="1073833" cy="307777"/>
          </a:xfrm>
          <a:prstGeom prst="rect">
            <a:avLst/>
          </a:prstGeom>
          <a:noFill/>
        </p:spPr>
        <p:txBody>
          <a:bodyPr wrap="square">
            <a:spAutoFit/>
          </a:bodyPr>
          <a:lstStyle/>
          <a:p>
            <a:pPr algn="ctr"/>
            <a:r>
              <a:rPr lang="en-US" sz="1400">
                <a:solidFill>
                  <a:schemeClr val="tx1"/>
                </a:solidFill>
                <a:latin typeface="Heebo Medium" pitchFamily="2" charset="-79"/>
                <a:cs typeface="Heebo Medium" pitchFamily="2" charset="-79"/>
              </a:rPr>
              <a:t>LinkedIn</a:t>
            </a:r>
          </a:p>
        </p:txBody>
      </p:sp>
      <p:pic>
        <p:nvPicPr>
          <p:cNvPr id="8" name="Picture 7" descr="QR code to find OE LinkedIn">
            <a:extLst>
              <a:ext uri="{FF2B5EF4-FFF2-40B4-BE49-F238E27FC236}">
                <a16:creationId xmlns:a16="http://schemas.microsoft.com/office/drawing/2014/main" id="{62AE4599-8F23-0726-890C-C4B5139C3FF4}"/>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l="-7638" t="-7640" r="-7638" b="-7640"/>
          <a:stretch/>
        </p:blipFill>
        <p:spPr>
          <a:xfrm>
            <a:off x="3471891" y="5065123"/>
            <a:ext cx="1018844" cy="1018844"/>
          </a:xfrm>
          <a:prstGeom prst="rect">
            <a:avLst/>
          </a:prstGeom>
          <a:ln w="15875" cap="rnd">
            <a:solidFill>
              <a:schemeClr val="accent1"/>
            </a:solidFill>
            <a:bevel/>
          </a:ln>
        </p:spPr>
      </p:pic>
      <p:pic>
        <p:nvPicPr>
          <p:cNvPr id="10" name="Picture 9" descr="Facebook icon">
            <a:hlinkClick r:id="rId9"/>
            <a:extLst>
              <a:ext uri="{FF2B5EF4-FFF2-40B4-BE49-F238E27FC236}">
                <a16:creationId xmlns:a16="http://schemas.microsoft.com/office/drawing/2014/main" id="{0F865950-75CC-0AD9-0257-CD080C9CFE4B}"/>
              </a:ext>
            </a:extLst>
          </p:cNvPr>
          <p:cNvPicPr>
            <a:picLocks noChangeAspect="1"/>
          </p:cNvPicPr>
          <p:nvPr userDrawn="1"/>
        </p:nvPicPr>
        <p:blipFill>
          <a:blip r:embed="rId10" cstate="email">
            <a:extLst>
              <a:ext uri="{28A0092B-C50C-407E-A947-70E740481C1C}">
                <a14:useLocalDpi xmlns:a14="http://schemas.microsoft.com/office/drawing/2010/main" val="0"/>
              </a:ext>
            </a:extLst>
          </a:blip>
          <a:srcRect/>
          <a:stretch/>
        </p:blipFill>
        <p:spPr>
          <a:xfrm>
            <a:off x="7722815" y="5028215"/>
            <a:ext cx="1081463" cy="1081462"/>
          </a:xfrm>
          <a:prstGeom prst="rect">
            <a:avLst/>
          </a:prstGeom>
        </p:spPr>
      </p:pic>
      <p:sp>
        <p:nvSpPr>
          <p:cNvPr id="12" name="TextBox 11">
            <a:extLst>
              <a:ext uri="{FF2B5EF4-FFF2-40B4-BE49-F238E27FC236}">
                <a16:creationId xmlns:a16="http://schemas.microsoft.com/office/drawing/2014/main" id="{C5107C30-DC73-43C5-AF46-2CB568316EF5}"/>
              </a:ext>
            </a:extLst>
          </p:cNvPr>
          <p:cNvSpPr txBox="1"/>
          <p:nvPr userDrawn="1"/>
        </p:nvSpPr>
        <p:spPr>
          <a:xfrm>
            <a:off x="7107529" y="6192225"/>
            <a:ext cx="1198872" cy="307777"/>
          </a:xfrm>
          <a:prstGeom prst="rect">
            <a:avLst/>
          </a:prstGeom>
          <a:noFill/>
        </p:spPr>
        <p:txBody>
          <a:bodyPr wrap="square">
            <a:spAutoFit/>
          </a:bodyPr>
          <a:lstStyle/>
          <a:p>
            <a:pPr algn="ctr"/>
            <a:r>
              <a:rPr lang="en-US" sz="1400">
                <a:solidFill>
                  <a:schemeClr val="tx1"/>
                </a:solidFill>
                <a:latin typeface="Heebo Medium" pitchFamily="2" charset="-79"/>
                <a:cs typeface="Heebo Medium" pitchFamily="2" charset="-79"/>
              </a:rPr>
              <a:t>Facebook</a:t>
            </a:r>
          </a:p>
        </p:txBody>
      </p:sp>
      <p:pic>
        <p:nvPicPr>
          <p:cNvPr id="16" name="Picture 15" descr="QR code to find OE Facebook">
            <a:extLst>
              <a:ext uri="{FF2B5EF4-FFF2-40B4-BE49-F238E27FC236}">
                <a16:creationId xmlns:a16="http://schemas.microsoft.com/office/drawing/2014/main" id="{E87851C0-7443-C2C5-4FD2-11F3290F2388}"/>
              </a:ext>
            </a:extLst>
          </p:cNvPr>
          <p:cNvPicPr>
            <a:picLocks noChangeAspect="1"/>
          </p:cNvPicPr>
          <p:nvPr userDrawn="1"/>
        </p:nvPicPr>
        <p:blipFill rotWithShape="1">
          <a:blip r:embed="rId11" cstate="email">
            <a:extLst>
              <a:ext uri="{28A0092B-C50C-407E-A947-70E740481C1C}">
                <a14:useLocalDpi xmlns:a14="http://schemas.microsoft.com/office/drawing/2010/main" val="0"/>
              </a:ext>
            </a:extLst>
          </a:blip>
          <a:srcRect l="-7805" t="-7805" r="-7805" b="-7805"/>
          <a:stretch/>
        </p:blipFill>
        <p:spPr>
          <a:xfrm>
            <a:off x="6642719" y="5065123"/>
            <a:ext cx="1018844" cy="1018844"/>
          </a:xfrm>
          <a:prstGeom prst="rect">
            <a:avLst/>
          </a:prstGeom>
          <a:ln w="15875" cap="rnd">
            <a:solidFill>
              <a:schemeClr val="accent1"/>
            </a:solidFill>
            <a:bevel/>
          </a:ln>
        </p:spPr>
      </p:pic>
      <p:sp>
        <p:nvSpPr>
          <p:cNvPr id="20" name="Content Placeholder 3">
            <a:extLst>
              <a:ext uri="{FF2B5EF4-FFF2-40B4-BE49-F238E27FC236}">
                <a16:creationId xmlns:a16="http://schemas.microsoft.com/office/drawing/2014/main" id="{C2420364-8281-21DC-B4E7-8F6E9C6422C9}"/>
              </a:ext>
            </a:extLst>
          </p:cNvPr>
          <p:cNvSpPr>
            <a:spLocks noGrp="1"/>
          </p:cNvSpPr>
          <p:nvPr>
            <p:ph sz="half" idx="10" hasCustomPrompt="1"/>
          </p:nvPr>
        </p:nvSpPr>
        <p:spPr>
          <a:xfrm>
            <a:off x="1024128" y="2632611"/>
            <a:ext cx="10140944" cy="274879"/>
          </a:xfrm>
          <a:noFill/>
        </p:spPr>
        <p:txBody>
          <a:bodyPr anchor="ctr" anchorCtr="0">
            <a:noAutofit/>
          </a:bodyPr>
          <a:lstStyle>
            <a:lvl1pPr marL="0" indent="0" algn="ctr">
              <a:buClr>
                <a:srgbClr val="396FF7"/>
              </a:buClr>
              <a:buFont typeface="System Font Regular"/>
              <a:buNone/>
              <a:defRPr sz="1600" b="0" i="0">
                <a:latin typeface="Heebo Light" pitchFamily="2" charset="-79"/>
                <a:cs typeface="Heebo Light" pitchFamily="2" charset="-79"/>
              </a:defRPr>
            </a:lvl1pPr>
            <a:lvl2pPr marL="457189" indent="0" algn="ctr">
              <a:buClr>
                <a:srgbClr val="396FF7"/>
              </a:buClr>
              <a:buFont typeface="System Font Regular"/>
              <a:buNone/>
              <a:defRPr sz="1800" b="0" i="0">
                <a:latin typeface="Heebo Light" pitchFamily="2" charset="-79"/>
                <a:cs typeface="Heebo Light" pitchFamily="2" charset="-79"/>
              </a:defRPr>
            </a:lvl2pPr>
            <a:lvl3pPr marL="914377" indent="0" algn="ctr">
              <a:buClr>
                <a:srgbClr val="396FF7"/>
              </a:buClr>
              <a:buFont typeface="System Font Regular"/>
              <a:buNone/>
              <a:defRPr sz="1600" b="0" i="0">
                <a:latin typeface="Heebo Light" pitchFamily="2" charset="-79"/>
                <a:cs typeface="Heebo Light" pitchFamily="2" charset="-79"/>
              </a:defRPr>
            </a:lvl3pPr>
            <a:lvl4pPr marL="1600160" indent="-228594">
              <a:buClr>
                <a:srgbClr val="396FF7"/>
              </a:buClr>
              <a:buFont typeface="System Font Regular"/>
              <a:buChar char="＋"/>
              <a:defRPr sz="1400" b="0" i="0">
                <a:latin typeface="Heebo Light" pitchFamily="2" charset="-79"/>
                <a:cs typeface="Heebo Light" pitchFamily="2" charset="-79"/>
              </a:defRPr>
            </a:lvl4pPr>
            <a:lvl5pPr marL="2057349" indent="-228594">
              <a:buClr>
                <a:srgbClr val="396FF7"/>
              </a:buClr>
              <a:buFont typeface="System Font Regular"/>
              <a:buChar char="＋"/>
              <a:defRPr sz="1200" b="0" i="0">
                <a:latin typeface="Heebo Light" pitchFamily="2" charset="-79"/>
                <a:cs typeface="Heebo Light" pitchFamily="2" charset="-79"/>
              </a:defRPr>
            </a:lvl5pPr>
          </a:lstStyle>
          <a:p>
            <a:pPr lvl="0"/>
            <a:r>
              <a:rPr lang="en-US"/>
              <a:t>Presenter Title</a:t>
            </a:r>
          </a:p>
        </p:txBody>
      </p:sp>
      <p:sp>
        <p:nvSpPr>
          <p:cNvPr id="29" name="Content Placeholder 3">
            <a:extLst>
              <a:ext uri="{FF2B5EF4-FFF2-40B4-BE49-F238E27FC236}">
                <a16:creationId xmlns:a16="http://schemas.microsoft.com/office/drawing/2014/main" id="{DE495BF0-98AE-B1DA-B3F7-CA41FD6EF070}"/>
              </a:ext>
            </a:extLst>
          </p:cNvPr>
          <p:cNvSpPr>
            <a:spLocks noGrp="1"/>
          </p:cNvSpPr>
          <p:nvPr>
            <p:ph sz="half" idx="11" hasCustomPrompt="1"/>
          </p:nvPr>
        </p:nvSpPr>
        <p:spPr>
          <a:xfrm>
            <a:off x="1024128" y="3000183"/>
            <a:ext cx="10140944" cy="274879"/>
          </a:xfrm>
          <a:noFill/>
        </p:spPr>
        <p:txBody>
          <a:bodyPr anchor="ctr" anchorCtr="0">
            <a:noAutofit/>
          </a:bodyPr>
          <a:lstStyle>
            <a:lvl1pPr marL="0" indent="0" algn="ctr">
              <a:buClr>
                <a:srgbClr val="396FF7"/>
              </a:buClr>
              <a:buFont typeface="System Font Regular"/>
              <a:buNone/>
              <a:defRPr sz="1600" b="0" i="0">
                <a:latin typeface="Heebo Light" pitchFamily="2" charset="-79"/>
                <a:cs typeface="Heebo Light" pitchFamily="2" charset="-79"/>
              </a:defRPr>
            </a:lvl1pPr>
            <a:lvl2pPr marL="457189" indent="0" algn="ctr">
              <a:buClr>
                <a:srgbClr val="396FF7"/>
              </a:buClr>
              <a:buFont typeface="System Font Regular"/>
              <a:buNone/>
              <a:defRPr sz="1800" b="0" i="0">
                <a:latin typeface="Heebo Light" pitchFamily="2" charset="-79"/>
                <a:cs typeface="Heebo Light" pitchFamily="2" charset="-79"/>
              </a:defRPr>
            </a:lvl2pPr>
            <a:lvl3pPr marL="914377" indent="0" algn="ctr">
              <a:buClr>
                <a:srgbClr val="396FF7"/>
              </a:buClr>
              <a:buFont typeface="System Font Regular"/>
              <a:buNone/>
              <a:defRPr sz="1600" b="0" i="0">
                <a:latin typeface="Heebo Light" pitchFamily="2" charset="-79"/>
                <a:cs typeface="Heebo Light" pitchFamily="2" charset="-79"/>
              </a:defRPr>
            </a:lvl3pPr>
            <a:lvl4pPr marL="1600160" indent="-228594">
              <a:buClr>
                <a:srgbClr val="396FF7"/>
              </a:buClr>
              <a:buFont typeface="System Font Regular"/>
              <a:buChar char="＋"/>
              <a:defRPr sz="1400" b="0" i="0">
                <a:latin typeface="Heebo Light" pitchFamily="2" charset="-79"/>
                <a:cs typeface="Heebo Light" pitchFamily="2" charset="-79"/>
              </a:defRPr>
            </a:lvl4pPr>
            <a:lvl5pPr marL="2057349" indent="-228594">
              <a:buClr>
                <a:srgbClr val="396FF7"/>
              </a:buClr>
              <a:buFont typeface="System Font Regular"/>
              <a:buChar char="＋"/>
              <a:defRPr sz="1200" b="0" i="0">
                <a:latin typeface="Heebo Light" pitchFamily="2" charset="-79"/>
                <a:cs typeface="Heebo Light" pitchFamily="2" charset="-79"/>
              </a:defRPr>
            </a:lvl5pPr>
          </a:lstStyle>
          <a:p>
            <a:pPr lvl="0"/>
            <a:r>
              <a:rPr lang="en-US"/>
              <a:t>Presenter Division</a:t>
            </a:r>
          </a:p>
        </p:txBody>
      </p:sp>
      <p:sp>
        <p:nvSpPr>
          <p:cNvPr id="4" name="TextBox 3">
            <a:extLst>
              <a:ext uri="{FF2B5EF4-FFF2-40B4-BE49-F238E27FC236}">
                <a16:creationId xmlns:a16="http://schemas.microsoft.com/office/drawing/2014/main" id="{63D8975D-697B-2E76-7022-5A39C732BDC2}"/>
              </a:ext>
            </a:extLst>
          </p:cNvPr>
          <p:cNvSpPr txBox="1"/>
          <p:nvPr userDrawn="1"/>
        </p:nvSpPr>
        <p:spPr>
          <a:xfrm>
            <a:off x="3863096" y="4136086"/>
            <a:ext cx="4463008" cy="388568"/>
          </a:xfrm>
          <a:prstGeom prst="rect">
            <a:avLst/>
          </a:prstGeom>
          <a:noFill/>
        </p:spPr>
        <p:txBody>
          <a:bodyPr wrap="square" rtlCol="0">
            <a:spAutoFit/>
          </a:bodyPr>
          <a:lstStyle/>
          <a:p>
            <a:pPr algn="ctr">
              <a:lnSpc>
                <a:spcPct val="150000"/>
              </a:lnSpc>
            </a:pPr>
            <a:r>
              <a:rPr lang="en-US" sz="1400" b="0" i="0">
                <a:latin typeface="Heebo Medium" pitchFamily="2" charset="-79"/>
                <a:cs typeface="Heebo Medium" pitchFamily="2" charset="-79"/>
              </a:rPr>
              <a:t>www.energy.gov/oe/</a:t>
            </a:r>
          </a:p>
        </p:txBody>
      </p:sp>
      <p:pic>
        <p:nvPicPr>
          <p:cNvPr id="3" name="Picture 2">
            <a:hlinkClick r:id="rId9"/>
            <a:extLst>
              <a:ext uri="{FF2B5EF4-FFF2-40B4-BE49-F238E27FC236}">
                <a16:creationId xmlns:a16="http://schemas.microsoft.com/office/drawing/2014/main" id="{D2B4ED10-EA95-8B4B-FDFE-F94774CE5E69}"/>
              </a:ext>
            </a:extLst>
          </p:cNvPr>
          <p:cNvPicPr>
            <a:picLocks noChangeAspect="1"/>
          </p:cNvPicPr>
          <p:nvPr userDrawn="1"/>
        </p:nvPicPr>
        <p:blipFill>
          <a:blip r:embed="rId12" cstate="email">
            <a:extLst>
              <a:ext uri="{28A0092B-C50C-407E-A947-70E740481C1C}">
                <a14:useLocalDpi xmlns:a14="http://schemas.microsoft.com/office/drawing/2010/main" val="0"/>
              </a:ext>
            </a:extLst>
          </a:blip>
          <a:srcRect/>
          <a:stretch/>
        </p:blipFill>
        <p:spPr>
          <a:xfrm>
            <a:off x="10527194" y="5028215"/>
            <a:ext cx="1081463" cy="1081462"/>
          </a:xfrm>
          <a:prstGeom prst="rect">
            <a:avLst/>
          </a:prstGeom>
        </p:spPr>
      </p:pic>
      <p:sp>
        <p:nvSpPr>
          <p:cNvPr id="9" name="TextBox 8">
            <a:extLst>
              <a:ext uri="{FF2B5EF4-FFF2-40B4-BE49-F238E27FC236}">
                <a16:creationId xmlns:a16="http://schemas.microsoft.com/office/drawing/2014/main" id="{A423C1B1-92AC-069D-507E-513D09E49F9F}"/>
              </a:ext>
            </a:extLst>
          </p:cNvPr>
          <p:cNvSpPr txBox="1"/>
          <p:nvPr userDrawn="1"/>
        </p:nvSpPr>
        <p:spPr>
          <a:xfrm>
            <a:off x="9383794" y="6192224"/>
            <a:ext cx="2238511" cy="523220"/>
          </a:xfrm>
          <a:prstGeom prst="rect">
            <a:avLst/>
          </a:prstGeom>
          <a:noFill/>
        </p:spPr>
        <p:txBody>
          <a:bodyPr wrap="square">
            <a:spAutoFit/>
          </a:bodyPr>
          <a:lstStyle/>
          <a:p>
            <a:pPr algn="ctr"/>
            <a:r>
              <a:rPr lang="en-US" sz="1400" b="0" i="0" u="none" strike="noStrike">
                <a:solidFill>
                  <a:srgbClr val="212121"/>
                </a:solidFill>
                <a:effectLst/>
                <a:latin typeface="Heebo Medium" pitchFamily="2" charset="-79"/>
                <a:cs typeface="Heebo Medium" pitchFamily="2" charset="-79"/>
              </a:rPr>
              <a:t>Sign Up for Office of Electricity Email Updates</a:t>
            </a:r>
            <a:endParaRPr lang="en-US" sz="1400" b="0" i="0">
              <a:solidFill>
                <a:schemeClr val="tx1"/>
              </a:solidFill>
              <a:latin typeface="Heebo Medium" pitchFamily="2" charset="-79"/>
              <a:cs typeface="Heebo Medium" pitchFamily="2" charset="-79"/>
            </a:endParaRPr>
          </a:p>
        </p:txBody>
      </p:sp>
      <p:pic>
        <p:nvPicPr>
          <p:cNvPr id="11" name="Picture 10">
            <a:extLst>
              <a:ext uri="{FF2B5EF4-FFF2-40B4-BE49-F238E27FC236}">
                <a16:creationId xmlns:a16="http://schemas.microsoft.com/office/drawing/2014/main" id="{86DC5AD0-2297-E750-C580-B88B2B4A15AC}"/>
              </a:ext>
            </a:extLst>
          </p:cNvPr>
          <p:cNvPicPr>
            <a:picLocks noChangeAspect="1"/>
          </p:cNvPicPr>
          <p:nvPr userDrawn="1"/>
        </p:nvPicPr>
        <p:blipFill rotWithShape="1">
          <a:blip r:embed="rId13" cstate="email">
            <a:extLst>
              <a:ext uri="{28A0092B-C50C-407E-A947-70E740481C1C}">
                <a14:useLocalDpi xmlns:a14="http://schemas.microsoft.com/office/drawing/2010/main" val="0"/>
              </a:ext>
            </a:extLst>
          </a:blip>
          <a:srcRect l="-7595" t="-7595" r="-7595" b="-7595"/>
          <a:stretch/>
        </p:blipFill>
        <p:spPr>
          <a:xfrm>
            <a:off x="9447097" y="5066111"/>
            <a:ext cx="1013320" cy="1013320"/>
          </a:xfrm>
          <a:prstGeom prst="rect">
            <a:avLst/>
          </a:prstGeom>
          <a:ln w="15875" cap="rnd">
            <a:solidFill>
              <a:schemeClr val="accent1"/>
            </a:solidFill>
            <a:bevel/>
          </a:ln>
        </p:spPr>
      </p:pic>
    </p:spTree>
    <p:extLst>
      <p:ext uri="{BB962C8B-B14F-4D97-AF65-F5344CB8AC3E}">
        <p14:creationId xmlns:p14="http://schemas.microsoft.com/office/powerpoint/2010/main" val="3817688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D463E-E5AC-0A7F-02D7-EC1AB964A2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1ED69D-3292-3B8C-D686-117CC15368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C12771-29B3-F68B-FB48-02452BF46F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A9EB38-004A-4E6C-970B-539A3B3F5295}"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225B88D-F5F6-8EFB-60BD-23B01368A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1C862D-4BD1-539F-32FA-381811D2763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D2397E-9C44-43C5-B759-A8C209D98EB6}"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990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Transmission lines next to a highway">
            <a:extLst>
              <a:ext uri="{FF2B5EF4-FFF2-40B4-BE49-F238E27FC236}">
                <a16:creationId xmlns:a16="http://schemas.microsoft.com/office/drawing/2014/main" id="{4DFDF6C6-48B6-3696-7E12-5F9DDFA15C7F}"/>
              </a:ext>
            </a:extLst>
          </p:cNvPr>
          <p:cNvPicPr>
            <a:picLocks noChangeAspect="1"/>
          </p:cNvPicPr>
          <p:nvPr/>
        </p:nvPicPr>
        <p:blipFill>
          <a:blip r:embed="rId2" cstate="email">
            <a:alphaModFix/>
            <a:extLst>
              <a:ext uri="{28A0092B-C50C-407E-A947-70E740481C1C}">
                <a14:useLocalDpi xmlns:a14="http://schemas.microsoft.com/office/drawing/2010/main" val="0"/>
              </a:ext>
            </a:extLst>
          </a:blip>
          <a:srcRect t="1563" b="1563"/>
          <a:stretch/>
        </p:blipFill>
        <p:spPr>
          <a:xfrm>
            <a:off x="0" y="1"/>
            <a:ext cx="12192000" cy="6857999"/>
          </a:xfrm>
          <a:prstGeom prst="rect">
            <a:avLst/>
          </a:prstGeom>
        </p:spPr>
      </p:pic>
      <p:pic>
        <p:nvPicPr>
          <p:cNvPr id="7" name="Picture 6">
            <a:extLst>
              <a:ext uri="{FF2B5EF4-FFF2-40B4-BE49-F238E27FC236}">
                <a16:creationId xmlns:a16="http://schemas.microsoft.com/office/drawing/2014/main" id="{D3A39790-55D7-AD95-D698-B6F9A60A94DD}"/>
              </a:ext>
            </a:extLst>
          </p:cNvPr>
          <p:cNvPicPr>
            <a:picLocks noChangeAspect="1"/>
          </p:cNvPicPr>
          <p:nvPr/>
        </p:nvPicPr>
        <p:blipFill rotWithShape="1">
          <a:blip r:embed="rId3"/>
          <a:srcRect l="12825" t="3133"/>
          <a:stretch/>
        </p:blipFill>
        <p:spPr>
          <a:xfrm>
            <a:off x="677549" y="753678"/>
            <a:ext cx="4125946" cy="620694"/>
          </a:xfrm>
          <a:prstGeom prst="rect">
            <a:avLst/>
          </a:prstGeom>
        </p:spPr>
      </p:pic>
      <p:sp>
        <p:nvSpPr>
          <p:cNvPr id="2" name="Title 1">
            <a:extLst>
              <a:ext uri="{FF2B5EF4-FFF2-40B4-BE49-F238E27FC236}">
                <a16:creationId xmlns:a16="http://schemas.microsoft.com/office/drawing/2014/main" id="{63A3E3BD-BF04-54EF-A132-AF126F26428E}"/>
              </a:ext>
            </a:extLst>
          </p:cNvPr>
          <p:cNvSpPr>
            <a:spLocks noGrp="1"/>
          </p:cNvSpPr>
          <p:nvPr>
            <p:ph type="ctrTitle" hasCustomPrompt="1"/>
          </p:nvPr>
        </p:nvSpPr>
        <p:spPr>
          <a:xfrm>
            <a:off x="677548" y="2006599"/>
            <a:ext cx="7018651" cy="1465263"/>
          </a:xfrm>
        </p:spPr>
        <p:txBody>
          <a:bodyPr anchor="b"/>
          <a:lstStyle>
            <a:lvl1pPr algn="l">
              <a:defRPr sz="4800" b="0" i="0">
                <a:solidFill>
                  <a:schemeClr val="bg1"/>
                </a:solidFill>
                <a:latin typeface="Heebo Light" pitchFamily="2" charset="-79"/>
                <a:cs typeface="Heebo Light" pitchFamily="2" charset="-79"/>
              </a:defRPr>
            </a:lvl1pPr>
          </a:lstStyle>
          <a:p>
            <a:r>
              <a:rPr lang="en-US"/>
              <a:t>Title</a:t>
            </a:r>
          </a:p>
        </p:txBody>
      </p:sp>
      <p:sp>
        <p:nvSpPr>
          <p:cNvPr id="3" name="Subtitle 2">
            <a:extLst>
              <a:ext uri="{FF2B5EF4-FFF2-40B4-BE49-F238E27FC236}">
                <a16:creationId xmlns:a16="http://schemas.microsoft.com/office/drawing/2014/main" id="{6C133E56-503F-AADD-D0B8-BB39400AE843}"/>
              </a:ext>
            </a:extLst>
          </p:cNvPr>
          <p:cNvSpPr>
            <a:spLocks noGrp="1"/>
          </p:cNvSpPr>
          <p:nvPr>
            <p:ph type="subTitle" idx="1" hasCustomPrompt="1"/>
          </p:nvPr>
        </p:nvSpPr>
        <p:spPr>
          <a:xfrm>
            <a:off x="677550" y="4761502"/>
            <a:ext cx="7018650" cy="496297"/>
          </a:xfrm>
        </p:spPr>
        <p:txBody>
          <a:bodyPr>
            <a:normAutofit/>
          </a:bodyPr>
          <a:lstStyle>
            <a:lvl1pPr marL="0" indent="0" algn="l">
              <a:buNone/>
              <a:defRPr sz="1800" b="0" i="0">
                <a:solidFill>
                  <a:schemeClr val="bg1"/>
                </a:solidFill>
                <a:latin typeface="Heebo Medium" pitchFamily="2" charset="-79"/>
                <a:cs typeface="Heebo Medium"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sp>
        <p:nvSpPr>
          <p:cNvPr id="15" name="Text Placeholder 14">
            <a:extLst>
              <a:ext uri="{FF2B5EF4-FFF2-40B4-BE49-F238E27FC236}">
                <a16:creationId xmlns:a16="http://schemas.microsoft.com/office/drawing/2014/main" id="{B7564830-BD5F-0C09-F69E-2E92EF5C88A8}"/>
              </a:ext>
            </a:extLst>
          </p:cNvPr>
          <p:cNvSpPr>
            <a:spLocks noGrp="1"/>
          </p:cNvSpPr>
          <p:nvPr>
            <p:ph type="body" sz="quarter" idx="10" hasCustomPrompt="1"/>
          </p:nvPr>
        </p:nvSpPr>
        <p:spPr>
          <a:xfrm>
            <a:off x="677548" y="3471862"/>
            <a:ext cx="7018650" cy="915988"/>
          </a:xfrm>
        </p:spPr>
        <p:txBody>
          <a:bodyPr>
            <a:normAutofit/>
          </a:bodyPr>
          <a:lstStyle>
            <a:lvl1pPr marL="0" indent="0">
              <a:lnSpc>
                <a:spcPct val="100000"/>
              </a:lnSpc>
              <a:buNone/>
              <a:defRPr sz="4800" b="1" i="0">
                <a:solidFill>
                  <a:srgbClr val="7BC359"/>
                </a:solidFill>
                <a:latin typeface="Heebo" pitchFamily="2" charset="-79"/>
                <a:cs typeface="Heebo" pitchFamily="2" charset="-79"/>
              </a:defRPr>
            </a:lvl1pPr>
          </a:lstStyle>
          <a:p>
            <a:pPr lvl="0"/>
            <a:r>
              <a:rPr lang="en-US"/>
              <a:t>Subtitle</a:t>
            </a:r>
          </a:p>
        </p:txBody>
      </p:sp>
    </p:spTree>
    <p:extLst>
      <p:ext uri="{BB962C8B-B14F-4D97-AF65-F5344CB8AC3E}">
        <p14:creationId xmlns:p14="http://schemas.microsoft.com/office/powerpoint/2010/main" val="1933039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Energy Storage containers with transmission lines in the background">
            <a:extLst>
              <a:ext uri="{FF2B5EF4-FFF2-40B4-BE49-F238E27FC236}">
                <a16:creationId xmlns:a16="http://schemas.microsoft.com/office/drawing/2014/main" id="{F28CF77C-7BB4-1102-DB02-B55A6B41D87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0594" r="10594"/>
          <a:stretch/>
        </p:blipFill>
        <p:spPr>
          <a:xfrm>
            <a:off x="0" y="2"/>
            <a:ext cx="12193522" cy="6857998"/>
          </a:xfrm>
          <a:prstGeom prst="rect">
            <a:avLst/>
          </a:prstGeom>
        </p:spPr>
      </p:pic>
      <p:sp>
        <p:nvSpPr>
          <p:cNvPr id="4" name="Rectangle 3">
            <a:extLst>
              <a:ext uri="{FF2B5EF4-FFF2-40B4-BE49-F238E27FC236}">
                <a16:creationId xmlns:a16="http://schemas.microsoft.com/office/drawing/2014/main" id="{F853EA41-ADAC-65D7-CBB6-B502232C5DB2}"/>
              </a:ext>
            </a:extLst>
          </p:cNvPr>
          <p:cNvSpPr/>
          <p:nvPr/>
        </p:nvSpPr>
        <p:spPr>
          <a:xfrm>
            <a:off x="1" y="-1"/>
            <a:ext cx="7732058" cy="6857999"/>
          </a:xfrm>
          <a:prstGeom prst="rect">
            <a:avLst/>
          </a:prstGeom>
          <a:gradFill flip="none" rotWithShape="1">
            <a:gsLst>
              <a:gs pos="0">
                <a:srgbClr val="172B6E"/>
              </a:gs>
              <a:gs pos="100000">
                <a:srgbClr val="005A7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3A39790-55D7-AD95-D698-B6F9A60A94DD}"/>
              </a:ext>
            </a:extLst>
          </p:cNvPr>
          <p:cNvPicPr>
            <a:picLocks noChangeAspect="1"/>
          </p:cNvPicPr>
          <p:nvPr/>
        </p:nvPicPr>
        <p:blipFill rotWithShape="1">
          <a:blip r:embed="rId3"/>
          <a:srcRect l="12825" t="3133"/>
          <a:stretch/>
        </p:blipFill>
        <p:spPr>
          <a:xfrm>
            <a:off x="677549" y="753678"/>
            <a:ext cx="4125946" cy="620694"/>
          </a:xfrm>
          <a:prstGeom prst="rect">
            <a:avLst/>
          </a:prstGeom>
        </p:spPr>
      </p:pic>
      <p:sp>
        <p:nvSpPr>
          <p:cNvPr id="2" name="Title 1">
            <a:extLst>
              <a:ext uri="{FF2B5EF4-FFF2-40B4-BE49-F238E27FC236}">
                <a16:creationId xmlns:a16="http://schemas.microsoft.com/office/drawing/2014/main" id="{63A3E3BD-BF04-54EF-A132-AF126F26428E}"/>
              </a:ext>
            </a:extLst>
          </p:cNvPr>
          <p:cNvSpPr>
            <a:spLocks noGrp="1"/>
          </p:cNvSpPr>
          <p:nvPr>
            <p:ph type="ctrTitle" hasCustomPrompt="1"/>
          </p:nvPr>
        </p:nvSpPr>
        <p:spPr>
          <a:xfrm>
            <a:off x="677549" y="2006599"/>
            <a:ext cx="6126664" cy="1465263"/>
          </a:xfrm>
        </p:spPr>
        <p:txBody>
          <a:bodyPr anchor="b"/>
          <a:lstStyle>
            <a:lvl1pPr algn="l">
              <a:defRPr sz="4800" b="0" i="0">
                <a:solidFill>
                  <a:schemeClr val="bg1"/>
                </a:solidFill>
                <a:latin typeface="Heebo Light" pitchFamily="2" charset="-79"/>
                <a:cs typeface="Heebo Light" pitchFamily="2" charset="-79"/>
              </a:defRPr>
            </a:lvl1pPr>
          </a:lstStyle>
          <a:p>
            <a:r>
              <a:rPr lang="en-US"/>
              <a:t>Title</a:t>
            </a:r>
          </a:p>
        </p:txBody>
      </p:sp>
      <p:sp>
        <p:nvSpPr>
          <p:cNvPr id="3" name="Subtitle 2">
            <a:extLst>
              <a:ext uri="{FF2B5EF4-FFF2-40B4-BE49-F238E27FC236}">
                <a16:creationId xmlns:a16="http://schemas.microsoft.com/office/drawing/2014/main" id="{6C133E56-503F-AADD-D0B8-BB39400AE843}"/>
              </a:ext>
            </a:extLst>
          </p:cNvPr>
          <p:cNvSpPr>
            <a:spLocks noGrp="1"/>
          </p:cNvSpPr>
          <p:nvPr>
            <p:ph type="subTitle" idx="1" hasCustomPrompt="1"/>
          </p:nvPr>
        </p:nvSpPr>
        <p:spPr>
          <a:xfrm>
            <a:off x="677550" y="4761502"/>
            <a:ext cx="6126662" cy="496297"/>
          </a:xfrm>
        </p:spPr>
        <p:txBody>
          <a:bodyPr>
            <a:normAutofit/>
          </a:bodyPr>
          <a:lstStyle>
            <a:lvl1pPr marL="0" indent="0" algn="l">
              <a:buNone/>
              <a:defRPr sz="1800" b="0" i="0">
                <a:solidFill>
                  <a:schemeClr val="bg1"/>
                </a:solidFill>
                <a:latin typeface="Heebo Medium" pitchFamily="2" charset="-79"/>
                <a:cs typeface="Heebo Medium"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sp>
        <p:nvSpPr>
          <p:cNvPr id="15" name="Text Placeholder 14">
            <a:extLst>
              <a:ext uri="{FF2B5EF4-FFF2-40B4-BE49-F238E27FC236}">
                <a16:creationId xmlns:a16="http://schemas.microsoft.com/office/drawing/2014/main" id="{B7564830-BD5F-0C09-F69E-2E92EF5C88A8}"/>
              </a:ext>
            </a:extLst>
          </p:cNvPr>
          <p:cNvSpPr>
            <a:spLocks noGrp="1"/>
          </p:cNvSpPr>
          <p:nvPr>
            <p:ph type="body" sz="quarter" idx="10" hasCustomPrompt="1"/>
          </p:nvPr>
        </p:nvSpPr>
        <p:spPr>
          <a:xfrm>
            <a:off x="677548" y="3471862"/>
            <a:ext cx="6126664" cy="915988"/>
          </a:xfrm>
        </p:spPr>
        <p:txBody>
          <a:bodyPr>
            <a:normAutofit/>
          </a:bodyPr>
          <a:lstStyle>
            <a:lvl1pPr marL="0" indent="0">
              <a:lnSpc>
                <a:spcPct val="100000"/>
              </a:lnSpc>
              <a:buNone/>
              <a:defRPr sz="4800" b="1" i="0">
                <a:solidFill>
                  <a:srgbClr val="7BC359"/>
                </a:solidFill>
                <a:latin typeface="Heebo" pitchFamily="2" charset="-79"/>
                <a:cs typeface="Heebo" pitchFamily="2" charset="-79"/>
              </a:defRPr>
            </a:lvl1pPr>
          </a:lstStyle>
          <a:p>
            <a:pPr lvl="0"/>
            <a:r>
              <a:rPr lang="en-US"/>
              <a:t>Subtitle</a:t>
            </a:r>
          </a:p>
        </p:txBody>
      </p:sp>
    </p:spTree>
    <p:extLst>
      <p:ext uri="{BB962C8B-B14F-4D97-AF65-F5344CB8AC3E}">
        <p14:creationId xmlns:p14="http://schemas.microsoft.com/office/powerpoint/2010/main" val="3218817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A239-829D-BDD3-34F9-8356A80951A9}"/>
              </a:ext>
            </a:extLst>
          </p:cNvPr>
          <p:cNvSpPr>
            <a:spLocks noGrp="1"/>
          </p:cNvSpPr>
          <p:nvPr>
            <p:ph type="title"/>
          </p:nvPr>
        </p:nvSpPr>
        <p:spPr>
          <a:xfrm>
            <a:off x="1036320" y="623958"/>
            <a:ext cx="10140944" cy="813493"/>
          </a:xfrm>
        </p:spPr>
        <p:txBody>
          <a:bodyPr/>
          <a:lstStyle>
            <a:lvl1pPr>
              <a:defRPr>
                <a:latin typeface="Heebo Medium" pitchFamily="2" charset="-79"/>
                <a:cs typeface="Heebo Medium" pitchFamily="2" charset="-79"/>
              </a:defRPr>
            </a:lvl1pPr>
          </a:lstStyle>
          <a:p>
            <a:r>
              <a:rPr lang="en-US"/>
              <a:t>Click to edit Master title style</a:t>
            </a:r>
          </a:p>
        </p:txBody>
      </p:sp>
      <p:sp>
        <p:nvSpPr>
          <p:cNvPr id="3" name="Content Placeholder 2">
            <a:extLst>
              <a:ext uri="{FF2B5EF4-FFF2-40B4-BE49-F238E27FC236}">
                <a16:creationId xmlns:a16="http://schemas.microsoft.com/office/drawing/2014/main" id="{52A45DA0-7241-8C1F-22B1-FFAFCCB2103E}"/>
              </a:ext>
            </a:extLst>
          </p:cNvPr>
          <p:cNvSpPr>
            <a:spLocks noGrp="1"/>
          </p:cNvSpPr>
          <p:nvPr>
            <p:ph idx="1"/>
          </p:nvPr>
        </p:nvSpPr>
        <p:spPr>
          <a:xfrm>
            <a:off x="1036319" y="1721231"/>
            <a:ext cx="10140945" cy="4351338"/>
          </a:xfrm>
        </p:spPr>
        <p:txBody>
          <a:bodyPr/>
          <a:lstStyle>
            <a:lvl1pPr marL="228600" indent="-228600">
              <a:lnSpc>
                <a:spcPct val="100000"/>
              </a:lnSpc>
              <a:buClr>
                <a:srgbClr val="396FF7"/>
              </a:buClr>
              <a:buFont typeface="System Font Regular"/>
              <a:buChar char="＋"/>
              <a:defRPr>
                <a:latin typeface="Heebo" pitchFamily="2" charset="-79"/>
                <a:cs typeface="Heebo" pitchFamily="2" charset="-79"/>
              </a:defRPr>
            </a:lvl1pPr>
            <a:lvl2pPr marL="685800" indent="-228600">
              <a:lnSpc>
                <a:spcPct val="100000"/>
              </a:lnSpc>
              <a:buClr>
                <a:srgbClr val="396FF7"/>
              </a:buClr>
              <a:buFont typeface="System Font Regular"/>
              <a:buChar char="＋"/>
              <a:defRPr>
                <a:latin typeface="Heebo Light" pitchFamily="2" charset="-79"/>
                <a:cs typeface="Heebo Light" pitchFamily="2" charset="-79"/>
              </a:defRPr>
            </a:lvl2pPr>
            <a:lvl3pPr marL="1143000" indent="-228600">
              <a:lnSpc>
                <a:spcPct val="100000"/>
              </a:lnSpc>
              <a:buClr>
                <a:srgbClr val="396FF7"/>
              </a:buClr>
              <a:buFont typeface="System Font Regular"/>
              <a:buChar char="＋"/>
              <a:defRPr>
                <a:latin typeface="Heebo Light" pitchFamily="2" charset="-79"/>
                <a:cs typeface="Heebo Light" pitchFamily="2" charset="-79"/>
              </a:defRPr>
            </a:lvl3pPr>
            <a:lvl4pPr marL="1600200" indent="-228600">
              <a:lnSpc>
                <a:spcPct val="100000"/>
              </a:lnSpc>
              <a:buClr>
                <a:srgbClr val="396FF7"/>
              </a:buClr>
              <a:buFont typeface="System Font Regular"/>
              <a:buChar char="＋"/>
              <a:defRPr>
                <a:latin typeface="Heebo Light" pitchFamily="2" charset="-79"/>
                <a:cs typeface="Heebo Light" pitchFamily="2" charset="-79"/>
              </a:defRPr>
            </a:lvl4pPr>
            <a:lvl5pPr marL="2057400" indent="-228600">
              <a:lnSpc>
                <a:spcPct val="100000"/>
              </a:lnSpc>
              <a:buClr>
                <a:srgbClr val="396FF7"/>
              </a:buClr>
              <a:buFont typeface="System Font Regular"/>
              <a:buChar char="＋"/>
              <a:defRPr>
                <a:latin typeface="Heebo Light" pitchFamily="2" charset="-79"/>
                <a:cs typeface="Heebo Ligh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4D2CB79C-8D6E-4078-89C6-731421B1E1F8}" type="datetimeFigureOut">
              <a:rPr lang="en-US" smtClean="0"/>
              <a:t>8/30/2023</a:t>
            </a:fld>
            <a:endParaRPr lang="en-US"/>
          </a:p>
        </p:txBody>
      </p:sp>
      <p:grpSp>
        <p:nvGrpSpPr>
          <p:cNvPr id="7" name="Group 6">
            <a:extLst>
              <a:ext uri="{FF2B5EF4-FFF2-40B4-BE49-F238E27FC236}">
                <a16:creationId xmlns:a16="http://schemas.microsoft.com/office/drawing/2014/main" id="{99DA38FE-DACE-AB12-4976-8EA07CB9E842}"/>
              </a:ext>
            </a:extLst>
          </p:cNvPr>
          <p:cNvGrpSpPr/>
          <p:nvPr/>
        </p:nvGrpSpPr>
        <p:grpSpPr>
          <a:xfrm>
            <a:off x="345091" y="698847"/>
            <a:ext cx="493109" cy="481717"/>
            <a:chOff x="1161870" y="5071997"/>
            <a:chExt cx="630765" cy="624284"/>
          </a:xfrm>
        </p:grpSpPr>
        <p:cxnSp>
          <p:nvCxnSpPr>
            <p:cNvPr id="8" name="Straight Arrow Connector 7">
              <a:extLst>
                <a:ext uri="{FF2B5EF4-FFF2-40B4-BE49-F238E27FC236}">
                  <a16:creationId xmlns:a16="http://schemas.microsoft.com/office/drawing/2014/main" id="{3649E928-C704-55D9-B889-2A5D92207F5C}"/>
                </a:ext>
              </a:extLst>
            </p:cNvPr>
            <p:cNvCxnSpPr/>
            <p:nvPr/>
          </p:nvCxnSpPr>
          <p:spPr>
            <a:xfrm flipV="1">
              <a:off x="1476502" y="5071997"/>
              <a:ext cx="3959" cy="624284"/>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C6A0BC0-EB4D-EC99-C70D-123BC1962A2D}"/>
                </a:ext>
              </a:extLst>
            </p:cNvPr>
            <p:cNvCxnSpPr>
              <a:cxnSpLocks/>
            </p:cNvCxnSpPr>
            <p:nvPr/>
          </p:nvCxnSpPr>
          <p:spPr>
            <a:xfrm>
              <a:off x="1161870" y="5381713"/>
              <a:ext cx="630765" cy="2522"/>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grpSp>
      <p:pic>
        <p:nvPicPr>
          <p:cNvPr id="13" name="Picture 12" descr="U.S. Department of Energy Office of Electricity logo">
            <a:extLst>
              <a:ext uri="{FF2B5EF4-FFF2-40B4-BE49-F238E27FC236}">
                <a16:creationId xmlns:a16="http://schemas.microsoft.com/office/drawing/2014/main" id="{F1C129FA-1EA4-F80D-8BB5-A59D646DF5E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121322" y="6310730"/>
            <a:ext cx="2706007" cy="432052"/>
          </a:xfrm>
          <a:prstGeom prst="rect">
            <a:avLst/>
          </a:prstGeom>
        </p:spPr>
      </p:pic>
      <p:sp>
        <p:nvSpPr>
          <p:cNvPr id="11" name="Footer Placeholder 7">
            <a:extLst>
              <a:ext uri="{FF2B5EF4-FFF2-40B4-BE49-F238E27FC236}">
                <a16:creationId xmlns:a16="http://schemas.microsoft.com/office/drawing/2014/main" id="{C34452A2-E7A4-0D5F-F26B-CFA48FC3AD0A}"/>
              </a:ext>
            </a:extLst>
          </p:cNvPr>
          <p:cNvSpPr>
            <a:spLocks noGrp="1"/>
          </p:cNvSpPr>
          <p:nvPr>
            <p:ph type="ftr" sz="quarter" idx="11"/>
          </p:nvPr>
        </p:nvSpPr>
        <p:spPr>
          <a:xfrm>
            <a:off x="4038600" y="6356350"/>
            <a:ext cx="4114800" cy="365125"/>
          </a:xfrm>
        </p:spPr>
        <p:txBody>
          <a:bodyPr/>
          <a:lstStyle/>
          <a:p>
            <a:endParaRPr lang="en-US"/>
          </a:p>
        </p:txBody>
      </p:sp>
      <p:cxnSp>
        <p:nvCxnSpPr>
          <p:cNvPr id="6" name="Straight Connector 5">
            <a:extLst>
              <a:ext uri="{FF2B5EF4-FFF2-40B4-BE49-F238E27FC236}">
                <a16:creationId xmlns:a16="http://schemas.microsoft.com/office/drawing/2014/main" id="{C13D8651-901C-1D28-ED23-6006E449D62F}"/>
              </a:ext>
            </a:extLst>
          </p:cNvPr>
          <p:cNvCxnSpPr>
            <a:cxnSpLocks/>
          </p:cNvCxnSpPr>
          <p:nvPr/>
        </p:nvCxnSpPr>
        <p:spPr>
          <a:xfrm>
            <a:off x="8768862" y="293077"/>
            <a:ext cx="342313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CFE1916-896E-E061-F5D0-E684CD35DE64}"/>
              </a:ext>
            </a:extLst>
          </p:cNvPr>
          <p:cNvCxnSpPr>
            <a:cxnSpLocks/>
          </p:cNvCxnSpPr>
          <p:nvPr/>
        </p:nvCxnSpPr>
        <p:spPr>
          <a:xfrm>
            <a:off x="0" y="6216946"/>
            <a:ext cx="87688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024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A239-829D-BDD3-34F9-8356A80951A9}"/>
              </a:ext>
            </a:extLst>
          </p:cNvPr>
          <p:cNvSpPr>
            <a:spLocks noGrp="1"/>
          </p:cNvSpPr>
          <p:nvPr>
            <p:ph type="title"/>
          </p:nvPr>
        </p:nvSpPr>
        <p:spPr>
          <a:xfrm>
            <a:off x="1036320" y="623958"/>
            <a:ext cx="10140944" cy="813493"/>
          </a:xfrm>
        </p:spPr>
        <p:txBody>
          <a:bodyPr/>
          <a:lstStyle>
            <a:lvl1pPr>
              <a:defRPr>
                <a:latin typeface="Heebo Medium" pitchFamily="2" charset="-79"/>
                <a:cs typeface="Heebo Medium" pitchFamily="2" charset="-79"/>
              </a:defRPr>
            </a:lvl1pPr>
          </a:lstStyle>
          <a:p>
            <a:r>
              <a:rPr lang="en-US"/>
              <a:t>Click to edit Master title style</a:t>
            </a:r>
          </a:p>
        </p:txBody>
      </p:sp>
      <p:sp>
        <p:nvSpPr>
          <p:cNvPr id="3" name="Content Placeholder 2">
            <a:extLst>
              <a:ext uri="{FF2B5EF4-FFF2-40B4-BE49-F238E27FC236}">
                <a16:creationId xmlns:a16="http://schemas.microsoft.com/office/drawing/2014/main" id="{52A45DA0-7241-8C1F-22B1-FFAFCCB2103E}"/>
              </a:ext>
            </a:extLst>
          </p:cNvPr>
          <p:cNvSpPr>
            <a:spLocks noGrp="1"/>
          </p:cNvSpPr>
          <p:nvPr>
            <p:ph idx="1"/>
          </p:nvPr>
        </p:nvSpPr>
        <p:spPr>
          <a:xfrm>
            <a:off x="1036319" y="1721231"/>
            <a:ext cx="10140945" cy="4351338"/>
          </a:xfrm>
        </p:spPr>
        <p:txBody>
          <a:bodyPr/>
          <a:lstStyle>
            <a:lvl1pPr marL="0" indent="0">
              <a:lnSpc>
                <a:spcPct val="100000"/>
              </a:lnSpc>
              <a:buClr>
                <a:srgbClr val="396FF7"/>
              </a:buClr>
              <a:buFont typeface="System Font Regular"/>
              <a:buNone/>
              <a:defRPr>
                <a:latin typeface="Heebo" pitchFamily="2" charset="-79"/>
                <a:cs typeface="Heebo" pitchFamily="2" charset="-79"/>
              </a:defRPr>
            </a:lvl1pPr>
            <a:lvl2pPr marL="685800" indent="-228600">
              <a:lnSpc>
                <a:spcPct val="100000"/>
              </a:lnSpc>
              <a:buClr>
                <a:srgbClr val="396FF7"/>
              </a:buClr>
              <a:buFont typeface="System Font Regular"/>
              <a:buChar char="＋"/>
              <a:defRPr>
                <a:latin typeface="Heebo Light" pitchFamily="2" charset="-79"/>
                <a:cs typeface="Heebo Light" pitchFamily="2" charset="-79"/>
              </a:defRPr>
            </a:lvl2pPr>
            <a:lvl3pPr marL="1143000" indent="-228600">
              <a:lnSpc>
                <a:spcPct val="100000"/>
              </a:lnSpc>
              <a:buClr>
                <a:srgbClr val="396FF7"/>
              </a:buClr>
              <a:buFont typeface="System Font Regular"/>
              <a:buChar char="＋"/>
              <a:defRPr>
                <a:latin typeface="Heebo Light" pitchFamily="2" charset="-79"/>
                <a:cs typeface="Heebo Light" pitchFamily="2" charset="-79"/>
              </a:defRPr>
            </a:lvl3pPr>
            <a:lvl4pPr marL="1600200" indent="-228600">
              <a:lnSpc>
                <a:spcPct val="100000"/>
              </a:lnSpc>
              <a:buClr>
                <a:srgbClr val="396FF7"/>
              </a:buClr>
              <a:buFont typeface="System Font Regular"/>
              <a:buChar char="＋"/>
              <a:defRPr>
                <a:latin typeface="Heebo Light" pitchFamily="2" charset="-79"/>
                <a:cs typeface="Heebo Light" pitchFamily="2" charset="-79"/>
              </a:defRPr>
            </a:lvl4pPr>
            <a:lvl5pPr marL="2057400" indent="-228600">
              <a:lnSpc>
                <a:spcPct val="100000"/>
              </a:lnSpc>
              <a:buClr>
                <a:srgbClr val="396FF7"/>
              </a:buClr>
              <a:buFont typeface="System Font Regular"/>
              <a:buChar char="＋"/>
              <a:defRPr>
                <a:latin typeface="Heebo Light" pitchFamily="2" charset="-79"/>
                <a:cs typeface="Heebo Light" pitchFamily="2" charset="-79"/>
              </a:defRPr>
            </a:lvl5pPr>
          </a:lstStyle>
          <a:p>
            <a:pPr lvl="0"/>
            <a:r>
              <a:rPr lang="en-US"/>
              <a:t>Click to edit Master text styles</a:t>
            </a:r>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4D2CB79C-8D6E-4078-89C6-731421B1E1F8}" type="datetimeFigureOut">
              <a:rPr lang="en-US" smtClean="0"/>
              <a:t>8/30/2023</a:t>
            </a:fld>
            <a:endParaRPr lang="en-US"/>
          </a:p>
        </p:txBody>
      </p:sp>
      <p:grpSp>
        <p:nvGrpSpPr>
          <p:cNvPr id="7" name="Group 6">
            <a:extLst>
              <a:ext uri="{FF2B5EF4-FFF2-40B4-BE49-F238E27FC236}">
                <a16:creationId xmlns:a16="http://schemas.microsoft.com/office/drawing/2014/main" id="{99DA38FE-DACE-AB12-4976-8EA07CB9E842}"/>
              </a:ext>
            </a:extLst>
          </p:cNvPr>
          <p:cNvGrpSpPr/>
          <p:nvPr/>
        </p:nvGrpSpPr>
        <p:grpSpPr>
          <a:xfrm>
            <a:off x="345091" y="698847"/>
            <a:ext cx="493109" cy="481717"/>
            <a:chOff x="1161870" y="5071997"/>
            <a:chExt cx="630765" cy="624284"/>
          </a:xfrm>
        </p:grpSpPr>
        <p:cxnSp>
          <p:nvCxnSpPr>
            <p:cNvPr id="8" name="Straight Arrow Connector 7">
              <a:extLst>
                <a:ext uri="{FF2B5EF4-FFF2-40B4-BE49-F238E27FC236}">
                  <a16:creationId xmlns:a16="http://schemas.microsoft.com/office/drawing/2014/main" id="{3649E928-C704-55D9-B889-2A5D92207F5C}"/>
                </a:ext>
              </a:extLst>
            </p:cNvPr>
            <p:cNvCxnSpPr/>
            <p:nvPr/>
          </p:nvCxnSpPr>
          <p:spPr>
            <a:xfrm flipV="1">
              <a:off x="1476502" y="5071997"/>
              <a:ext cx="3959" cy="624284"/>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C6A0BC0-EB4D-EC99-C70D-123BC1962A2D}"/>
                </a:ext>
              </a:extLst>
            </p:cNvPr>
            <p:cNvCxnSpPr>
              <a:cxnSpLocks/>
            </p:cNvCxnSpPr>
            <p:nvPr/>
          </p:nvCxnSpPr>
          <p:spPr>
            <a:xfrm>
              <a:off x="1161870" y="5381713"/>
              <a:ext cx="630765" cy="2522"/>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grpSp>
      <p:sp>
        <p:nvSpPr>
          <p:cNvPr id="11" name="Footer Placeholder 7">
            <a:extLst>
              <a:ext uri="{FF2B5EF4-FFF2-40B4-BE49-F238E27FC236}">
                <a16:creationId xmlns:a16="http://schemas.microsoft.com/office/drawing/2014/main" id="{C34452A2-E7A4-0D5F-F26B-CFA48FC3AD0A}"/>
              </a:ext>
            </a:extLst>
          </p:cNvPr>
          <p:cNvSpPr>
            <a:spLocks noGrp="1"/>
          </p:cNvSpPr>
          <p:nvPr>
            <p:ph type="ftr" sz="quarter" idx="11"/>
          </p:nvPr>
        </p:nvSpPr>
        <p:spPr>
          <a:xfrm>
            <a:off x="4038600" y="6356350"/>
            <a:ext cx="4114800" cy="365125"/>
          </a:xfrm>
        </p:spPr>
        <p:txBody>
          <a:bodyPr/>
          <a:lstStyle/>
          <a:p>
            <a:endParaRPr lang="en-US"/>
          </a:p>
        </p:txBody>
      </p:sp>
      <p:pic>
        <p:nvPicPr>
          <p:cNvPr id="5" name="Picture 4" descr="U.S. Department of Energy Office of Electricity logo">
            <a:extLst>
              <a:ext uri="{FF2B5EF4-FFF2-40B4-BE49-F238E27FC236}">
                <a16:creationId xmlns:a16="http://schemas.microsoft.com/office/drawing/2014/main" id="{E521968E-286B-2F69-2ABD-39CAECBB17C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121322" y="6310730"/>
            <a:ext cx="2706007" cy="432052"/>
          </a:xfrm>
          <a:prstGeom prst="rect">
            <a:avLst/>
          </a:prstGeom>
        </p:spPr>
      </p:pic>
      <p:cxnSp>
        <p:nvCxnSpPr>
          <p:cNvPr id="10" name="Straight Connector 9">
            <a:extLst>
              <a:ext uri="{FF2B5EF4-FFF2-40B4-BE49-F238E27FC236}">
                <a16:creationId xmlns:a16="http://schemas.microsoft.com/office/drawing/2014/main" id="{659DF90A-E18D-0A71-480C-5E584F1A101E}"/>
              </a:ext>
            </a:extLst>
          </p:cNvPr>
          <p:cNvCxnSpPr>
            <a:cxnSpLocks/>
          </p:cNvCxnSpPr>
          <p:nvPr/>
        </p:nvCxnSpPr>
        <p:spPr>
          <a:xfrm>
            <a:off x="0" y="6216946"/>
            <a:ext cx="87688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4B0333-6F4C-66DE-5CE9-F0529665851D}"/>
              </a:ext>
            </a:extLst>
          </p:cNvPr>
          <p:cNvCxnSpPr>
            <a:cxnSpLocks/>
          </p:cNvCxnSpPr>
          <p:nvPr/>
        </p:nvCxnSpPr>
        <p:spPr>
          <a:xfrm>
            <a:off x="8768862" y="293077"/>
            <a:ext cx="342313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482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A239-829D-BDD3-34F9-8356A80951A9}"/>
              </a:ext>
            </a:extLst>
          </p:cNvPr>
          <p:cNvSpPr>
            <a:spLocks noGrp="1"/>
          </p:cNvSpPr>
          <p:nvPr>
            <p:ph type="title"/>
          </p:nvPr>
        </p:nvSpPr>
        <p:spPr>
          <a:xfrm>
            <a:off x="1036320" y="322578"/>
            <a:ext cx="6689320" cy="1453468"/>
          </a:xfrm>
        </p:spPr>
        <p:txBody>
          <a:bodyPr/>
          <a:lstStyle>
            <a:lvl1pPr>
              <a:defRPr>
                <a:latin typeface="Heebo Medium" pitchFamily="2" charset="-79"/>
                <a:cs typeface="Heebo Medium" pitchFamily="2" charset="-79"/>
              </a:defRPr>
            </a:lvl1pPr>
          </a:lstStyle>
          <a:p>
            <a:r>
              <a:rPr lang="en-US"/>
              <a:t>Click to edit Master title style</a:t>
            </a:r>
          </a:p>
        </p:txBody>
      </p:sp>
      <p:sp>
        <p:nvSpPr>
          <p:cNvPr id="3" name="Content Placeholder 2">
            <a:extLst>
              <a:ext uri="{FF2B5EF4-FFF2-40B4-BE49-F238E27FC236}">
                <a16:creationId xmlns:a16="http://schemas.microsoft.com/office/drawing/2014/main" id="{52A45DA0-7241-8C1F-22B1-FFAFCCB2103E}"/>
              </a:ext>
            </a:extLst>
          </p:cNvPr>
          <p:cNvSpPr>
            <a:spLocks noGrp="1"/>
          </p:cNvSpPr>
          <p:nvPr>
            <p:ph idx="1"/>
          </p:nvPr>
        </p:nvSpPr>
        <p:spPr>
          <a:xfrm>
            <a:off x="8110083" y="788582"/>
            <a:ext cx="3717246" cy="5283987"/>
          </a:xfrm>
        </p:spPr>
        <p:txBody>
          <a:bodyPr/>
          <a:lstStyle>
            <a:lvl1pPr marL="0" indent="0">
              <a:lnSpc>
                <a:spcPct val="100000"/>
              </a:lnSpc>
              <a:buClr>
                <a:srgbClr val="396FF7"/>
              </a:buClr>
              <a:buFont typeface="System Font Regular"/>
              <a:buNone/>
              <a:defRPr sz="1800">
                <a:solidFill>
                  <a:srgbClr val="396FF7"/>
                </a:solidFill>
                <a:latin typeface="Heebo" pitchFamily="2" charset="-79"/>
                <a:cs typeface="Heebo" pitchFamily="2" charset="-79"/>
              </a:defRPr>
            </a:lvl1pPr>
            <a:lvl2pPr marL="685800" indent="-228600">
              <a:lnSpc>
                <a:spcPct val="100000"/>
              </a:lnSpc>
              <a:buClr>
                <a:srgbClr val="396FF7"/>
              </a:buClr>
              <a:buFont typeface="System Font Regular"/>
              <a:buChar char="＋"/>
              <a:defRPr>
                <a:latin typeface="Heebo Light" pitchFamily="2" charset="-79"/>
                <a:cs typeface="Heebo Light" pitchFamily="2" charset="-79"/>
              </a:defRPr>
            </a:lvl2pPr>
            <a:lvl3pPr marL="1143000" indent="-228600">
              <a:lnSpc>
                <a:spcPct val="100000"/>
              </a:lnSpc>
              <a:buClr>
                <a:srgbClr val="396FF7"/>
              </a:buClr>
              <a:buFont typeface="System Font Regular"/>
              <a:buChar char="＋"/>
              <a:defRPr>
                <a:latin typeface="Heebo Light" pitchFamily="2" charset="-79"/>
                <a:cs typeface="Heebo Light" pitchFamily="2" charset="-79"/>
              </a:defRPr>
            </a:lvl3pPr>
            <a:lvl4pPr marL="1371600" indent="0">
              <a:lnSpc>
                <a:spcPct val="100000"/>
              </a:lnSpc>
              <a:buClr>
                <a:srgbClr val="396FF7"/>
              </a:buClr>
              <a:buFont typeface="System Font Regular"/>
              <a:buNone/>
              <a:defRPr>
                <a:latin typeface="Heebo Light" pitchFamily="2" charset="-79"/>
                <a:cs typeface="Heebo Light" pitchFamily="2" charset="-79"/>
              </a:defRPr>
            </a:lvl4pPr>
            <a:lvl5pPr marL="2057400" indent="-228600">
              <a:lnSpc>
                <a:spcPct val="100000"/>
              </a:lnSpc>
              <a:buClr>
                <a:srgbClr val="396FF7"/>
              </a:buClr>
              <a:buFont typeface="System Font Regular"/>
              <a:buChar char="＋"/>
              <a:defRPr>
                <a:latin typeface="Heebo Light" pitchFamily="2" charset="-79"/>
                <a:cs typeface="Heebo Light" pitchFamily="2" charset="-79"/>
              </a:defRPr>
            </a:lvl5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4D2CB79C-8D6E-4078-89C6-731421B1E1F8}" type="datetimeFigureOut">
              <a:rPr lang="en-US" smtClean="0"/>
              <a:t>8/30/2023</a:t>
            </a:fld>
            <a:endParaRPr lang="en-US"/>
          </a:p>
        </p:txBody>
      </p:sp>
      <p:grpSp>
        <p:nvGrpSpPr>
          <p:cNvPr id="7" name="Group 6">
            <a:extLst>
              <a:ext uri="{FF2B5EF4-FFF2-40B4-BE49-F238E27FC236}">
                <a16:creationId xmlns:a16="http://schemas.microsoft.com/office/drawing/2014/main" id="{99DA38FE-DACE-AB12-4976-8EA07CB9E842}"/>
              </a:ext>
            </a:extLst>
          </p:cNvPr>
          <p:cNvGrpSpPr/>
          <p:nvPr/>
        </p:nvGrpSpPr>
        <p:grpSpPr>
          <a:xfrm>
            <a:off x="345091" y="698847"/>
            <a:ext cx="493109" cy="481717"/>
            <a:chOff x="1161870" y="5071997"/>
            <a:chExt cx="630765" cy="624284"/>
          </a:xfrm>
        </p:grpSpPr>
        <p:cxnSp>
          <p:nvCxnSpPr>
            <p:cNvPr id="8" name="Straight Arrow Connector 7">
              <a:extLst>
                <a:ext uri="{FF2B5EF4-FFF2-40B4-BE49-F238E27FC236}">
                  <a16:creationId xmlns:a16="http://schemas.microsoft.com/office/drawing/2014/main" id="{3649E928-C704-55D9-B889-2A5D92207F5C}"/>
                </a:ext>
              </a:extLst>
            </p:cNvPr>
            <p:cNvCxnSpPr/>
            <p:nvPr/>
          </p:nvCxnSpPr>
          <p:spPr>
            <a:xfrm flipV="1">
              <a:off x="1476502" y="5071997"/>
              <a:ext cx="3959" cy="624284"/>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C6A0BC0-EB4D-EC99-C70D-123BC1962A2D}"/>
                </a:ext>
              </a:extLst>
            </p:cNvPr>
            <p:cNvCxnSpPr>
              <a:cxnSpLocks/>
            </p:cNvCxnSpPr>
            <p:nvPr/>
          </p:nvCxnSpPr>
          <p:spPr>
            <a:xfrm>
              <a:off x="1161870" y="5381713"/>
              <a:ext cx="630765" cy="2522"/>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grpSp>
      <p:sp>
        <p:nvSpPr>
          <p:cNvPr id="11" name="Content Placeholder 3">
            <a:extLst>
              <a:ext uri="{FF2B5EF4-FFF2-40B4-BE49-F238E27FC236}">
                <a16:creationId xmlns:a16="http://schemas.microsoft.com/office/drawing/2014/main" id="{DE914505-FE30-1354-A4F6-913AEC397F75}"/>
              </a:ext>
            </a:extLst>
          </p:cNvPr>
          <p:cNvSpPr>
            <a:spLocks noGrp="1"/>
          </p:cNvSpPr>
          <p:nvPr>
            <p:ph sz="half" idx="2"/>
          </p:nvPr>
        </p:nvSpPr>
        <p:spPr>
          <a:xfrm>
            <a:off x="1036320" y="2059827"/>
            <a:ext cx="6689320" cy="4012742"/>
          </a:xfrm>
        </p:spPr>
        <p:txBody>
          <a:bodyPr/>
          <a:lstStyle>
            <a:lvl1pPr marL="0" indent="0">
              <a:buNone/>
              <a:defRPr/>
            </a:lvl1pPr>
          </a:lstStyle>
          <a:p>
            <a:pPr lvl="0"/>
            <a:r>
              <a:rPr lang="en-US"/>
              <a:t>Click to edit Master text styles</a:t>
            </a:r>
          </a:p>
        </p:txBody>
      </p:sp>
      <p:sp>
        <p:nvSpPr>
          <p:cNvPr id="12" name="Footer Placeholder 7">
            <a:extLst>
              <a:ext uri="{FF2B5EF4-FFF2-40B4-BE49-F238E27FC236}">
                <a16:creationId xmlns:a16="http://schemas.microsoft.com/office/drawing/2014/main" id="{06DC32DC-A4C1-D85C-C3EF-3E3B28AD6120}"/>
              </a:ext>
            </a:extLst>
          </p:cNvPr>
          <p:cNvSpPr>
            <a:spLocks noGrp="1"/>
          </p:cNvSpPr>
          <p:nvPr>
            <p:ph type="ftr" sz="quarter" idx="11"/>
          </p:nvPr>
        </p:nvSpPr>
        <p:spPr>
          <a:xfrm>
            <a:off x="4038600" y="6356350"/>
            <a:ext cx="4114800" cy="365125"/>
          </a:xfrm>
        </p:spPr>
        <p:txBody>
          <a:bodyPr/>
          <a:lstStyle/>
          <a:p>
            <a:endParaRPr lang="en-US"/>
          </a:p>
        </p:txBody>
      </p:sp>
      <p:pic>
        <p:nvPicPr>
          <p:cNvPr id="5" name="Picture 4" descr="U.S. Department of Energy Office of Electricity logo">
            <a:extLst>
              <a:ext uri="{FF2B5EF4-FFF2-40B4-BE49-F238E27FC236}">
                <a16:creationId xmlns:a16="http://schemas.microsoft.com/office/drawing/2014/main" id="{F562DDDF-8C0D-AD21-E36D-19AD448EA39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121322" y="6310730"/>
            <a:ext cx="2706007" cy="432052"/>
          </a:xfrm>
          <a:prstGeom prst="rect">
            <a:avLst/>
          </a:prstGeom>
        </p:spPr>
      </p:pic>
      <p:cxnSp>
        <p:nvCxnSpPr>
          <p:cNvPr id="10" name="Straight Connector 9">
            <a:extLst>
              <a:ext uri="{FF2B5EF4-FFF2-40B4-BE49-F238E27FC236}">
                <a16:creationId xmlns:a16="http://schemas.microsoft.com/office/drawing/2014/main" id="{8E151B11-7B3E-06BB-B2F1-546A84B98086}"/>
              </a:ext>
            </a:extLst>
          </p:cNvPr>
          <p:cNvCxnSpPr>
            <a:cxnSpLocks/>
          </p:cNvCxnSpPr>
          <p:nvPr/>
        </p:nvCxnSpPr>
        <p:spPr>
          <a:xfrm>
            <a:off x="0" y="6216946"/>
            <a:ext cx="87688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113AED-4846-8880-A22E-D35FA8F1A5ED}"/>
              </a:ext>
            </a:extLst>
          </p:cNvPr>
          <p:cNvCxnSpPr>
            <a:cxnSpLocks/>
          </p:cNvCxnSpPr>
          <p:nvPr/>
        </p:nvCxnSpPr>
        <p:spPr>
          <a:xfrm>
            <a:off x="8768862" y="293077"/>
            <a:ext cx="342313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8171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 dar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071DC8-2BE5-06DF-2D75-F3B89DEDB333}"/>
              </a:ext>
            </a:extLst>
          </p:cNvPr>
          <p:cNvSpPr/>
          <p:nvPr/>
        </p:nvSpPr>
        <p:spPr>
          <a:xfrm>
            <a:off x="0" y="0"/>
            <a:ext cx="12213585" cy="6858000"/>
          </a:xfrm>
          <a:prstGeom prst="rect">
            <a:avLst/>
          </a:prstGeom>
          <a:gradFill flip="none" rotWithShape="1">
            <a:gsLst>
              <a:gs pos="50000">
                <a:srgbClr val="200C35"/>
              </a:gs>
              <a:gs pos="100000">
                <a:srgbClr val="005A7C"/>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rial map of the United States with locations of lights in cities on the map.">
            <a:extLst>
              <a:ext uri="{FF2B5EF4-FFF2-40B4-BE49-F238E27FC236}">
                <a16:creationId xmlns:a16="http://schemas.microsoft.com/office/drawing/2014/main" id="{EDAEF79C-A9C0-B483-1214-0AFB0CF4BFC1}"/>
              </a:ext>
            </a:extLst>
          </p:cNvPr>
          <p:cNvPicPr>
            <a:picLocks noChangeAspect="1"/>
          </p:cNvPicPr>
          <p:nvPr/>
        </p:nvPicPr>
        <p:blipFill rotWithShape="1">
          <a:blip r:embed="rId2">
            <a:alphaModFix amt="31000"/>
            <a:extLst>
              <a:ext uri="{BEBA8EAE-BF5A-486C-A8C5-ECC9F3942E4B}">
                <a14:imgProps xmlns:a14="http://schemas.microsoft.com/office/drawing/2010/main">
                  <a14:imgLayer r:embed="rId3">
                    <a14:imgEffect>
                      <a14:artisticBlur/>
                    </a14:imgEffect>
                    <a14:imgEffect>
                      <a14:brightnessContrast bright="-20000"/>
                    </a14:imgEffect>
                  </a14:imgLayer>
                </a14:imgProps>
              </a:ext>
            </a:extLst>
          </a:blip>
          <a:srcRect l="32424" r="12154"/>
          <a:stretch/>
        </p:blipFill>
        <p:spPr>
          <a:xfrm>
            <a:off x="0" y="0"/>
            <a:ext cx="12213585" cy="6858000"/>
          </a:xfrm>
          <a:prstGeom prst="rect">
            <a:avLst/>
          </a:prstGeom>
        </p:spPr>
      </p:pic>
      <p:sp>
        <p:nvSpPr>
          <p:cNvPr id="2" name="Title 1">
            <a:extLst>
              <a:ext uri="{FF2B5EF4-FFF2-40B4-BE49-F238E27FC236}">
                <a16:creationId xmlns:a16="http://schemas.microsoft.com/office/drawing/2014/main" id="{3428A239-829D-BDD3-34F9-8356A80951A9}"/>
              </a:ext>
            </a:extLst>
          </p:cNvPr>
          <p:cNvSpPr>
            <a:spLocks noGrp="1"/>
          </p:cNvSpPr>
          <p:nvPr>
            <p:ph type="title"/>
          </p:nvPr>
        </p:nvSpPr>
        <p:spPr>
          <a:xfrm>
            <a:off x="1036319" y="623958"/>
            <a:ext cx="10137849" cy="813493"/>
          </a:xfrm>
        </p:spPr>
        <p:txBody>
          <a:bodyPr/>
          <a:lstStyle>
            <a:lvl1pPr>
              <a:defRPr>
                <a:solidFill>
                  <a:schemeClr val="bg1"/>
                </a:solidFill>
                <a:latin typeface="Heebo Medium" pitchFamily="2" charset="-79"/>
                <a:cs typeface="Heebo Medium" pitchFamily="2" charset="-79"/>
              </a:defRPr>
            </a:lvl1pPr>
          </a:lstStyle>
          <a:p>
            <a:r>
              <a:rPr lang="en-US"/>
              <a:t>Click to edit Master title style</a:t>
            </a:r>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4D2CB79C-8D6E-4078-89C6-731421B1E1F8}" type="datetimeFigureOut">
              <a:rPr lang="en-US" smtClean="0"/>
              <a:t>8/30/2023</a:t>
            </a:fld>
            <a:endParaRPr lang="en-US"/>
          </a:p>
        </p:txBody>
      </p:sp>
      <p:grpSp>
        <p:nvGrpSpPr>
          <p:cNvPr id="7" name="Group 6">
            <a:extLst>
              <a:ext uri="{FF2B5EF4-FFF2-40B4-BE49-F238E27FC236}">
                <a16:creationId xmlns:a16="http://schemas.microsoft.com/office/drawing/2014/main" id="{99DA38FE-DACE-AB12-4976-8EA07CB9E842}"/>
              </a:ext>
            </a:extLst>
          </p:cNvPr>
          <p:cNvGrpSpPr/>
          <p:nvPr/>
        </p:nvGrpSpPr>
        <p:grpSpPr>
          <a:xfrm>
            <a:off x="345091" y="698847"/>
            <a:ext cx="493109" cy="481717"/>
            <a:chOff x="1161870" y="5071997"/>
            <a:chExt cx="630765" cy="624284"/>
          </a:xfrm>
        </p:grpSpPr>
        <p:cxnSp>
          <p:nvCxnSpPr>
            <p:cNvPr id="8" name="Straight Arrow Connector 7">
              <a:extLst>
                <a:ext uri="{FF2B5EF4-FFF2-40B4-BE49-F238E27FC236}">
                  <a16:creationId xmlns:a16="http://schemas.microsoft.com/office/drawing/2014/main" id="{3649E928-C704-55D9-B889-2A5D92207F5C}"/>
                </a:ext>
              </a:extLst>
            </p:cNvPr>
            <p:cNvCxnSpPr/>
            <p:nvPr/>
          </p:nvCxnSpPr>
          <p:spPr>
            <a:xfrm flipV="1">
              <a:off x="1476502" y="5071997"/>
              <a:ext cx="3959" cy="624284"/>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C6A0BC0-EB4D-EC99-C70D-123BC1962A2D}"/>
                </a:ext>
              </a:extLst>
            </p:cNvPr>
            <p:cNvCxnSpPr>
              <a:cxnSpLocks/>
            </p:cNvCxnSpPr>
            <p:nvPr/>
          </p:nvCxnSpPr>
          <p:spPr>
            <a:xfrm>
              <a:off x="1161870" y="5381713"/>
              <a:ext cx="630765" cy="2522"/>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grpSp>
      <p:pic>
        <p:nvPicPr>
          <p:cNvPr id="11" name="Picture 10" descr="U.S. Department of Energy Office of Electricity logo">
            <a:extLst>
              <a:ext uri="{FF2B5EF4-FFF2-40B4-BE49-F238E27FC236}">
                <a16:creationId xmlns:a16="http://schemas.microsoft.com/office/drawing/2014/main" id="{5B17647B-2A6E-CED8-2DB4-1C4D4B3E340B}"/>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9121322" y="6310730"/>
            <a:ext cx="2706007" cy="432051"/>
          </a:xfrm>
          <a:prstGeom prst="rect">
            <a:avLst/>
          </a:prstGeom>
        </p:spPr>
      </p:pic>
      <p:sp>
        <p:nvSpPr>
          <p:cNvPr id="15" name="Footer Placeholder 7">
            <a:extLst>
              <a:ext uri="{FF2B5EF4-FFF2-40B4-BE49-F238E27FC236}">
                <a16:creationId xmlns:a16="http://schemas.microsoft.com/office/drawing/2014/main" id="{6432FEEA-A683-0B26-275A-CB5937D8CF01}"/>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a:p>
        </p:txBody>
      </p:sp>
      <p:sp>
        <p:nvSpPr>
          <p:cNvPr id="3" name="Content Placeholder 2">
            <a:extLst>
              <a:ext uri="{FF2B5EF4-FFF2-40B4-BE49-F238E27FC236}">
                <a16:creationId xmlns:a16="http://schemas.microsoft.com/office/drawing/2014/main" id="{52A45DA0-7241-8C1F-22B1-FFAFCCB2103E}"/>
              </a:ext>
            </a:extLst>
          </p:cNvPr>
          <p:cNvSpPr>
            <a:spLocks noGrp="1"/>
          </p:cNvSpPr>
          <p:nvPr>
            <p:ph idx="1"/>
          </p:nvPr>
        </p:nvSpPr>
        <p:spPr>
          <a:xfrm>
            <a:off x="1036319" y="1721231"/>
            <a:ext cx="10140945" cy="4351338"/>
          </a:xfrm>
        </p:spPr>
        <p:txBody>
          <a:bodyPr/>
          <a:lstStyle>
            <a:lvl1pPr marL="228600" indent="-228600">
              <a:lnSpc>
                <a:spcPct val="100000"/>
              </a:lnSpc>
              <a:buClr>
                <a:srgbClr val="396FF7"/>
              </a:buClr>
              <a:buFont typeface="System Font Regular"/>
              <a:buChar char="＋"/>
              <a:defRPr>
                <a:solidFill>
                  <a:srgbClr val="FFFFFF"/>
                </a:solidFill>
                <a:latin typeface="Heebo" pitchFamily="2" charset="-79"/>
                <a:cs typeface="Heebo" pitchFamily="2" charset="-79"/>
              </a:defRPr>
            </a:lvl1pPr>
            <a:lvl2pPr marL="685800" indent="-228600">
              <a:lnSpc>
                <a:spcPct val="100000"/>
              </a:lnSpc>
              <a:buClr>
                <a:srgbClr val="396FF7"/>
              </a:buClr>
              <a:buFont typeface="System Font Regular"/>
              <a:buChar char="＋"/>
              <a:defRPr>
                <a:solidFill>
                  <a:srgbClr val="FFFFFF"/>
                </a:solidFill>
                <a:latin typeface="Heebo Light" pitchFamily="2" charset="-79"/>
                <a:cs typeface="Heebo Light" pitchFamily="2" charset="-79"/>
              </a:defRPr>
            </a:lvl2pPr>
            <a:lvl3pPr marL="1143000" indent="-228600">
              <a:lnSpc>
                <a:spcPct val="100000"/>
              </a:lnSpc>
              <a:buClr>
                <a:srgbClr val="396FF7"/>
              </a:buClr>
              <a:buFont typeface="System Font Regular"/>
              <a:buChar char="＋"/>
              <a:defRPr>
                <a:solidFill>
                  <a:srgbClr val="FFFFFF"/>
                </a:solidFill>
                <a:latin typeface="Heebo Light" pitchFamily="2" charset="-79"/>
                <a:cs typeface="Heebo Light" pitchFamily="2" charset="-79"/>
              </a:defRPr>
            </a:lvl3pPr>
            <a:lvl4pPr marL="1600200" indent="-228600">
              <a:lnSpc>
                <a:spcPct val="100000"/>
              </a:lnSpc>
              <a:buClr>
                <a:srgbClr val="396FF7"/>
              </a:buClr>
              <a:buFont typeface="System Font Regular"/>
              <a:buChar char="＋"/>
              <a:defRPr>
                <a:solidFill>
                  <a:srgbClr val="FFFFFF"/>
                </a:solidFill>
                <a:latin typeface="Heebo Light" pitchFamily="2" charset="-79"/>
                <a:cs typeface="Heebo Light" pitchFamily="2" charset="-79"/>
              </a:defRPr>
            </a:lvl4pPr>
            <a:lvl5pPr marL="2057400" indent="-228600">
              <a:lnSpc>
                <a:spcPct val="100000"/>
              </a:lnSpc>
              <a:buClr>
                <a:srgbClr val="396FF7"/>
              </a:buClr>
              <a:buFont typeface="System Font Regular"/>
              <a:buChar char="＋"/>
              <a:defRPr>
                <a:solidFill>
                  <a:srgbClr val="FFFFFF"/>
                </a:solidFill>
                <a:latin typeface="Heebo Light" pitchFamily="2" charset="-79"/>
                <a:cs typeface="Heebo Ligh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CA755BD0-0675-D6B5-BED9-844081596807}"/>
              </a:ext>
            </a:extLst>
          </p:cNvPr>
          <p:cNvCxnSpPr>
            <a:cxnSpLocks/>
          </p:cNvCxnSpPr>
          <p:nvPr/>
        </p:nvCxnSpPr>
        <p:spPr>
          <a:xfrm>
            <a:off x="0" y="6216946"/>
            <a:ext cx="87688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CDB7DD-2DBB-581E-929A-C122FAD0C2EE}"/>
              </a:ext>
            </a:extLst>
          </p:cNvPr>
          <p:cNvCxnSpPr>
            <a:cxnSpLocks/>
          </p:cNvCxnSpPr>
          <p:nvPr/>
        </p:nvCxnSpPr>
        <p:spPr>
          <a:xfrm>
            <a:off x="8768862" y="293077"/>
            <a:ext cx="342313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975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A239-829D-BDD3-34F9-8356A80951A9}"/>
              </a:ext>
            </a:extLst>
          </p:cNvPr>
          <p:cNvSpPr>
            <a:spLocks noGrp="1"/>
          </p:cNvSpPr>
          <p:nvPr>
            <p:ph type="title"/>
          </p:nvPr>
        </p:nvSpPr>
        <p:spPr>
          <a:xfrm>
            <a:off x="1036320" y="623958"/>
            <a:ext cx="10140944" cy="813493"/>
          </a:xfrm>
        </p:spPr>
        <p:txBody>
          <a:bodyPr/>
          <a:lstStyle>
            <a:lvl1pPr>
              <a:defRPr>
                <a:latin typeface="Heebo Medium" pitchFamily="2" charset="-79"/>
                <a:cs typeface="Heebo Medium" pitchFamily="2" charset="-79"/>
              </a:defRPr>
            </a:lvl1pPr>
          </a:lstStyle>
          <a:p>
            <a:r>
              <a:rPr lang="en-US"/>
              <a:t>Click to edit Master title style</a:t>
            </a:r>
          </a:p>
        </p:txBody>
      </p:sp>
      <p:sp>
        <p:nvSpPr>
          <p:cNvPr id="3" name="Content Placeholder 2">
            <a:extLst>
              <a:ext uri="{FF2B5EF4-FFF2-40B4-BE49-F238E27FC236}">
                <a16:creationId xmlns:a16="http://schemas.microsoft.com/office/drawing/2014/main" id="{52A45DA0-7241-8C1F-22B1-FFAFCCB2103E}"/>
              </a:ext>
            </a:extLst>
          </p:cNvPr>
          <p:cNvSpPr>
            <a:spLocks noGrp="1"/>
          </p:cNvSpPr>
          <p:nvPr>
            <p:ph idx="1"/>
          </p:nvPr>
        </p:nvSpPr>
        <p:spPr>
          <a:xfrm>
            <a:off x="1036319" y="1721231"/>
            <a:ext cx="10140945" cy="4351338"/>
          </a:xfrm>
        </p:spPr>
        <p:txBody>
          <a:bodyPr/>
          <a:lstStyle>
            <a:lvl1pPr marL="228600" indent="-228600">
              <a:lnSpc>
                <a:spcPct val="100000"/>
              </a:lnSpc>
              <a:buClr>
                <a:srgbClr val="396FF7"/>
              </a:buClr>
              <a:buFont typeface="System Font Regular"/>
              <a:buChar char="＋"/>
              <a:defRPr>
                <a:latin typeface="Heebo" pitchFamily="2" charset="-79"/>
                <a:cs typeface="Heebo" pitchFamily="2" charset="-79"/>
              </a:defRPr>
            </a:lvl1pPr>
            <a:lvl2pPr marL="685800" indent="-228600">
              <a:lnSpc>
                <a:spcPct val="100000"/>
              </a:lnSpc>
              <a:buClr>
                <a:srgbClr val="396FF7"/>
              </a:buClr>
              <a:buFont typeface="System Font Regular"/>
              <a:buChar char="＋"/>
              <a:defRPr>
                <a:latin typeface="Heebo Light" pitchFamily="2" charset="-79"/>
                <a:cs typeface="Heebo Light" pitchFamily="2" charset="-79"/>
              </a:defRPr>
            </a:lvl2pPr>
            <a:lvl3pPr marL="1143000" indent="-228600">
              <a:lnSpc>
                <a:spcPct val="100000"/>
              </a:lnSpc>
              <a:buClr>
                <a:srgbClr val="396FF7"/>
              </a:buClr>
              <a:buFont typeface="System Font Regular"/>
              <a:buChar char="＋"/>
              <a:defRPr>
                <a:latin typeface="Heebo Light" pitchFamily="2" charset="-79"/>
                <a:cs typeface="Heebo Light" pitchFamily="2" charset="-79"/>
              </a:defRPr>
            </a:lvl3pPr>
            <a:lvl4pPr marL="1600200" indent="-228600">
              <a:lnSpc>
                <a:spcPct val="100000"/>
              </a:lnSpc>
              <a:buClr>
                <a:srgbClr val="396FF7"/>
              </a:buClr>
              <a:buFont typeface="System Font Regular"/>
              <a:buChar char="＋"/>
              <a:defRPr>
                <a:latin typeface="Heebo Light" pitchFamily="2" charset="-79"/>
                <a:cs typeface="Heebo Light" pitchFamily="2" charset="-79"/>
              </a:defRPr>
            </a:lvl4pPr>
            <a:lvl5pPr marL="2057400" indent="-228600">
              <a:lnSpc>
                <a:spcPct val="100000"/>
              </a:lnSpc>
              <a:buClr>
                <a:srgbClr val="396FF7"/>
              </a:buClr>
              <a:buFont typeface="System Font Regular"/>
              <a:buChar char="＋"/>
              <a:defRPr>
                <a:latin typeface="Heebo Light" pitchFamily="2" charset="-79"/>
                <a:cs typeface="Heebo Ligh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5A7A088C-48A1-4109-B4AC-8CD923A3C8C3}" type="datetimeFigureOut">
              <a:rPr lang="en-US" smtClean="0"/>
              <a:t>8/30/2023</a:t>
            </a:fld>
            <a:endParaRPr lang="en-US"/>
          </a:p>
        </p:txBody>
      </p:sp>
      <p:grpSp>
        <p:nvGrpSpPr>
          <p:cNvPr id="7" name="Group 6">
            <a:extLst>
              <a:ext uri="{FF2B5EF4-FFF2-40B4-BE49-F238E27FC236}">
                <a16:creationId xmlns:a16="http://schemas.microsoft.com/office/drawing/2014/main" id="{99DA38FE-DACE-AB12-4976-8EA07CB9E842}"/>
              </a:ext>
            </a:extLst>
          </p:cNvPr>
          <p:cNvGrpSpPr/>
          <p:nvPr userDrawn="1"/>
        </p:nvGrpSpPr>
        <p:grpSpPr>
          <a:xfrm>
            <a:off x="345091" y="698847"/>
            <a:ext cx="493109" cy="481717"/>
            <a:chOff x="1161870" y="5071997"/>
            <a:chExt cx="630765" cy="624284"/>
          </a:xfrm>
        </p:grpSpPr>
        <p:cxnSp>
          <p:nvCxnSpPr>
            <p:cNvPr id="8" name="Straight Arrow Connector 7">
              <a:extLst>
                <a:ext uri="{FF2B5EF4-FFF2-40B4-BE49-F238E27FC236}">
                  <a16:creationId xmlns:a16="http://schemas.microsoft.com/office/drawing/2014/main" id="{3649E928-C704-55D9-B889-2A5D92207F5C}"/>
                </a:ext>
              </a:extLst>
            </p:cNvPr>
            <p:cNvCxnSpPr/>
            <p:nvPr/>
          </p:nvCxnSpPr>
          <p:spPr>
            <a:xfrm flipV="1">
              <a:off x="1476502" y="5071997"/>
              <a:ext cx="3959" cy="624284"/>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C6A0BC0-EB4D-EC99-C70D-123BC1962A2D}"/>
                </a:ext>
              </a:extLst>
            </p:cNvPr>
            <p:cNvCxnSpPr>
              <a:cxnSpLocks/>
            </p:cNvCxnSpPr>
            <p:nvPr/>
          </p:nvCxnSpPr>
          <p:spPr>
            <a:xfrm>
              <a:off x="1161870" y="5381713"/>
              <a:ext cx="630765" cy="2522"/>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grpSp>
      <p:pic>
        <p:nvPicPr>
          <p:cNvPr id="13" name="Picture 12" descr="U.S. Department of Energy Office of Electricity logo">
            <a:extLst>
              <a:ext uri="{FF2B5EF4-FFF2-40B4-BE49-F238E27FC236}">
                <a16:creationId xmlns:a16="http://schemas.microsoft.com/office/drawing/2014/main" id="{F1C129FA-1EA4-F80D-8BB5-A59D646DF5E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121322" y="6310730"/>
            <a:ext cx="2706007" cy="432052"/>
          </a:xfrm>
          <a:prstGeom prst="rect">
            <a:avLst/>
          </a:prstGeom>
        </p:spPr>
      </p:pic>
      <p:sp>
        <p:nvSpPr>
          <p:cNvPr id="11" name="Footer Placeholder 7">
            <a:extLst>
              <a:ext uri="{FF2B5EF4-FFF2-40B4-BE49-F238E27FC236}">
                <a16:creationId xmlns:a16="http://schemas.microsoft.com/office/drawing/2014/main" id="{C34452A2-E7A4-0D5F-F26B-CFA48FC3AD0A}"/>
              </a:ext>
            </a:extLst>
          </p:cNvPr>
          <p:cNvSpPr>
            <a:spLocks noGrp="1"/>
          </p:cNvSpPr>
          <p:nvPr>
            <p:ph type="ftr" sz="quarter" idx="11"/>
          </p:nvPr>
        </p:nvSpPr>
        <p:spPr>
          <a:xfrm>
            <a:off x="4038600" y="6356350"/>
            <a:ext cx="4114800" cy="365125"/>
          </a:xfrm>
        </p:spPr>
        <p:txBody>
          <a:bodyPr/>
          <a:lstStyle/>
          <a:p>
            <a:fld id="{98DBFD8E-7DFA-4F3C-AFE8-1FF3D91A443A}" type="slidenum">
              <a:rPr lang="en-US" smtClean="0"/>
              <a:pPr/>
              <a:t>‹#›</a:t>
            </a:fld>
            <a:endParaRPr lang="en-US"/>
          </a:p>
        </p:txBody>
      </p:sp>
      <p:cxnSp>
        <p:nvCxnSpPr>
          <p:cNvPr id="6" name="Straight Connector 5">
            <a:extLst>
              <a:ext uri="{FF2B5EF4-FFF2-40B4-BE49-F238E27FC236}">
                <a16:creationId xmlns:a16="http://schemas.microsoft.com/office/drawing/2014/main" id="{C13D8651-901C-1D28-ED23-6006E449D62F}"/>
              </a:ext>
            </a:extLst>
          </p:cNvPr>
          <p:cNvCxnSpPr>
            <a:cxnSpLocks/>
          </p:cNvCxnSpPr>
          <p:nvPr userDrawn="1"/>
        </p:nvCxnSpPr>
        <p:spPr>
          <a:xfrm>
            <a:off x="8768862" y="293077"/>
            <a:ext cx="342313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CFE1916-896E-E061-F5D0-E684CD35DE64}"/>
              </a:ext>
            </a:extLst>
          </p:cNvPr>
          <p:cNvCxnSpPr>
            <a:cxnSpLocks/>
          </p:cNvCxnSpPr>
          <p:nvPr userDrawn="1"/>
        </p:nvCxnSpPr>
        <p:spPr>
          <a:xfrm>
            <a:off x="0" y="6216946"/>
            <a:ext cx="87688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7352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Full Image - Light image">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8BFCAABF-A5B9-AD0D-F7D8-9FBE187E97E0}"/>
              </a:ext>
            </a:extLst>
          </p:cNvPr>
          <p:cNvSpPr>
            <a:spLocks noGrp="1"/>
          </p:cNvSpPr>
          <p:nvPr>
            <p:ph type="pic" sz="quarter" idx="12"/>
          </p:nvPr>
        </p:nvSpPr>
        <p:spPr>
          <a:xfrm>
            <a:off x="0" y="0"/>
            <a:ext cx="12192000" cy="6858000"/>
          </a:xfrm>
        </p:spPr>
        <p:txBody>
          <a:bodyPr/>
          <a:lstStyle/>
          <a:p>
            <a:r>
              <a:rPr lang="en-US"/>
              <a:t>Click icon to add picture</a:t>
            </a:r>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4D2CB79C-8D6E-4078-89C6-731421B1E1F8}" type="datetimeFigureOut">
              <a:rPr lang="en-US" smtClean="0"/>
              <a:t>8/30/2023</a:t>
            </a:fld>
            <a:endParaRPr lang="en-US"/>
          </a:p>
        </p:txBody>
      </p:sp>
      <p:sp>
        <p:nvSpPr>
          <p:cNvPr id="11" name="Footer Placeholder 7">
            <a:extLst>
              <a:ext uri="{FF2B5EF4-FFF2-40B4-BE49-F238E27FC236}">
                <a16:creationId xmlns:a16="http://schemas.microsoft.com/office/drawing/2014/main" id="{C34452A2-E7A4-0D5F-F26B-CFA48FC3AD0A}"/>
              </a:ext>
            </a:extLst>
          </p:cNvPr>
          <p:cNvSpPr>
            <a:spLocks noGrp="1"/>
          </p:cNvSpPr>
          <p:nvPr>
            <p:ph type="ftr" sz="quarter" idx="11"/>
          </p:nvPr>
        </p:nvSpPr>
        <p:spPr>
          <a:xfrm>
            <a:off x="4038600" y="6356350"/>
            <a:ext cx="4114800" cy="365125"/>
          </a:xfrm>
        </p:spPr>
        <p:txBody>
          <a:bodyPr/>
          <a:lstStyle/>
          <a:p>
            <a:endParaRPr lang="en-US"/>
          </a:p>
        </p:txBody>
      </p:sp>
      <p:sp>
        <p:nvSpPr>
          <p:cNvPr id="5" name="Title 1">
            <a:extLst>
              <a:ext uri="{FF2B5EF4-FFF2-40B4-BE49-F238E27FC236}">
                <a16:creationId xmlns:a16="http://schemas.microsoft.com/office/drawing/2014/main" id="{EA9DC0BF-757E-17F9-A7A1-0C4DAE980943}"/>
              </a:ext>
            </a:extLst>
          </p:cNvPr>
          <p:cNvSpPr>
            <a:spLocks noGrp="1"/>
          </p:cNvSpPr>
          <p:nvPr>
            <p:ph type="title"/>
          </p:nvPr>
        </p:nvSpPr>
        <p:spPr>
          <a:xfrm>
            <a:off x="1037867" y="2803084"/>
            <a:ext cx="10137849" cy="1016064"/>
          </a:xfrm>
          <a:solidFill>
            <a:srgbClr val="7BC359"/>
          </a:solidFill>
        </p:spPr>
        <p:txBody>
          <a:bodyPr lIns="274320" rIns="274320"/>
          <a:lstStyle>
            <a:lvl1pPr algn="ctr">
              <a:lnSpc>
                <a:spcPct val="100000"/>
              </a:lnSpc>
              <a:defRPr>
                <a:solidFill>
                  <a:schemeClr val="tx1"/>
                </a:solidFill>
                <a:latin typeface="Heebo Medium" pitchFamily="2" charset="-79"/>
                <a:cs typeface="Heebo Medium" pitchFamily="2" charset="-79"/>
              </a:defRPr>
            </a:lvl1pPr>
          </a:lstStyle>
          <a:p>
            <a:r>
              <a:rPr lang="en-US"/>
              <a:t>Click to edit Master title style</a:t>
            </a:r>
          </a:p>
        </p:txBody>
      </p:sp>
      <p:pic>
        <p:nvPicPr>
          <p:cNvPr id="8" name="Picture 7" descr="U.S. Department of Energy Office of Electricity logo">
            <a:extLst>
              <a:ext uri="{FF2B5EF4-FFF2-40B4-BE49-F238E27FC236}">
                <a16:creationId xmlns:a16="http://schemas.microsoft.com/office/drawing/2014/main" id="{3DD48DD8-61F7-B850-ADFF-FA5E27C411C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121322" y="6310730"/>
            <a:ext cx="2706007" cy="432052"/>
          </a:xfrm>
          <a:prstGeom prst="rect">
            <a:avLst/>
          </a:prstGeom>
        </p:spPr>
      </p:pic>
      <p:cxnSp>
        <p:nvCxnSpPr>
          <p:cNvPr id="10" name="Straight Connector 9">
            <a:extLst>
              <a:ext uri="{FF2B5EF4-FFF2-40B4-BE49-F238E27FC236}">
                <a16:creationId xmlns:a16="http://schemas.microsoft.com/office/drawing/2014/main" id="{B7A2E6D2-E2F3-5148-DA4D-258E919D11DA}"/>
              </a:ext>
            </a:extLst>
          </p:cNvPr>
          <p:cNvCxnSpPr>
            <a:cxnSpLocks/>
          </p:cNvCxnSpPr>
          <p:nvPr/>
        </p:nvCxnSpPr>
        <p:spPr>
          <a:xfrm>
            <a:off x="0" y="6216946"/>
            <a:ext cx="87688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481E18-3477-3B56-B085-331C96D65FED}"/>
              </a:ext>
            </a:extLst>
          </p:cNvPr>
          <p:cNvCxnSpPr>
            <a:cxnSpLocks/>
          </p:cNvCxnSpPr>
          <p:nvPr/>
        </p:nvCxnSpPr>
        <p:spPr>
          <a:xfrm>
            <a:off x="8768862" y="293077"/>
            <a:ext cx="342313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783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Full Image - dark imag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2177DB-6FB9-63F7-41C8-F988D714703E}"/>
              </a:ext>
            </a:extLst>
          </p:cNvPr>
          <p:cNvSpPr>
            <a:spLocks noGrp="1"/>
          </p:cNvSpPr>
          <p:nvPr>
            <p:ph type="pic" sz="quarter" idx="12"/>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3428A239-829D-BDD3-34F9-8356A80951A9}"/>
              </a:ext>
            </a:extLst>
          </p:cNvPr>
          <p:cNvSpPr>
            <a:spLocks noGrp="1"/>
          </p:cNvSpPr>
          <p:nvPr>
            <p:ph type="title"/>
          </p:nvPr>
        </p:nvSpPr>
        <p:spPr>
          <a:xfrm>
            <a:off x="1037867" y="2803084"/>
            <a:ext cx="10137849" cy="1016064"/>
          </a:xfrm>
          <a:solidFill>
            <a:srgbClr val="7BC359"/>
          </a:solidFill>
        </p:spPr>
        <p:txBody>
          <a:bodyPr lIns="274320" rIns="274320"/>
          <a:lstStyle>
            <a:lvl1pPr algn="ctr">
              <a:lnSpc>
                <a:spcPct val="100000"/>
              </a:lnSpc>
              <a:defRPr>
                <a:solidFill>
                  <a:schemeClr val="tx1"/>
                </a:solidFill>
                <a:latin typeface="Heebo Medium" pitchFamily="2" charset="-79"/>
                <a:cs typeface="Heebo Medium" pitchFamily="2" charset="-79"/>
              </a:defRPr>
            </a:lvl1pPr>
          </a:lstStyle>
          <a:p>
            <a:r>
              <a:rPr lang="en-US"/>
              <a:t>Click to edit Master title style</a:t>
            </a:r>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4D2CB79C-8D6E-4078-89C6-731421B1E1F8}" type="datetimeFigureOut">
              <a:rPr lang="en-US" smtClean="0"/>
              <a:t>8/30/2023</a:t>
            </a:fld>
            <a:endParaRPr lang="en-US"/>
          </a:p>
        </p:txBody>
      </p:sp>
      <p:sp>
        <p:nvSpPr>
          <p:cNvPr id="15" name="Footer Placeholder 7">
            <a:extLst>
              <a:ext uri="{FF2B5EF4-FFF2-40B4-BE49-F238E27FC236}">
                <a16:creationId xmlns:a16="http://schemas.microsoft.com/office/drawing/2014/main" id="{6432FEEA-A683-0B26-275A-CB5937D8CF01}"/>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a:p>
        </p:txBody>
      </p:sp>
      <p:pic>
        <p:nvPicPr>
          <p:cNvPr id="11" name="Picture 10" descr="U.S. Department of Energy Office of Electricity logo">
            <a:extLst>
              <a:ext uri="{FF2B5EF4-FFF2-40B4-BE49-F238E27FC236}">
                <a16:creationId xmlns:a16="http://schemas.microsoft.com/office/drawing/2014/main" id="{5B17647B-2A6E-CED8-2DB4-1C4D4B3E340B}"/>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9121322" y="6299007"/>
            <a:ext cx="2706007" cy="432051"/>
          </a:xfrm>
          <a:prstGeom prst="rect">
            <a:avLst/>
          </a:prstGeom>
        </p:spPr>
      </p:pic>
      <p:cxnSp>
        <p:nvCxnSpPr>
          <p:cNvPr id="9" name="Straight Connector 8">
            <a:extLst>
              <a:ext uri="{FF2B5EF4-FFF2-40B4-BE49-F238E27FC236}">
                <a16:creationId xmlns:a16="http://schemas.microsoft.com/office/drawing/2014/main" id="{295B2A3B-8506-3DB2-7D18-794DE461EDDD}"/>
              </a:ext>
            </a:extLst>
          </p:cNvPr>
          <p:cNvCxnSpPr>
            <a:cxnSpLocks/>
          </p:cNvCxnSpPr>
          <p:nvPr/>
        </p:nvCxnSpPr>
        <p:spPr>
          <a:xfrm>
            <a:off x="0" y="6216946"/>
            <a:ext cx="87688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92E157C-8932-F4FE-0E77-29E697B38C0B}"/>
              </a:ext>
            </a:extLst>
          </p:cNvPr>
          <p:cNvCxnSpPr>
            <a:cxnSpLocks/>
          </p:cNvCxnSpPr>
          <p:nvPr/>
        </p:nvCxnSpPr>
        <p:spPr>
          <a:xfrm>
            <a:off x="8768862" y="293077"/>
            <a:ext cx="342313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392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F7A282-63E1-45E8-0AFF-990777235C2F}"/>
              </a:ext>
            </a:extLst>
          </p:cNvPr>
          <p:cNvSpPr>
            <a:spLocks noGrp="1"/>
          </p:cNvSpPr>
          <p:nvPr>
            <p:ph sz="half" idx="2"/>
          </p:nvPr>
        </p:nvSpPr>
        <p:spPr>
          <a:xfrm>
            <a:off x="1036319" y="4450157"/>
            <a:ext cx="4869806" cy="1580490"/>
          </a:xfrm>
        </p:spPr>
        <p:txBody>
          <a:bodyPr>
            <a:noAutofit/>
          </a:bodyPr>
          <a:lstStyle>
            <a:lvl1pPr marL="228600" indent="-228600">
              <a:buClr>
                <a:srgbClr val="396FF7"/>
              </a:buClr>
              <a:buFont typeface="System Font Regular"/>
              <a:buChar char="＋"/>
              <a:defRPr sz="1800" b="0" i="0">
                <a:latin typeface="Heebo Light" pitchFamily="2" charset="-79"/>
                <a:cs typeface="Heebo Light" pitchFamily="2" charset="-79"/>
              </a:defRPr>
            </a:lvl1pPr>
            <a:lvl2pPr marL="685800" indent="-228600">
              <a:buClr>
                <a:srgbClr val="396FF7"/>
              </a:buClr>
              <a:buFont typeface="System Font Regular"/>
              <a:buChar char="＋"/>
              <a:defRPr sz="1800" b="0" i="0">
                <a:latin typeface="Heebo Light" pitchFamily="2" charset="-79"/>
                <a:cs typeface="Heebo Light" pitchFamily="2" charset="-79"/>
              </a:defRPr>
            </a:lvl2pPr>
            <a:lvl3pPr marL="1143000" indent="-228600">
              <a:buClr>
                <a:srgbClr val="396FF7"/>
              </a:buClr>
              <a:buFont typeface="System Font Regular"/>
              <a:buChar char="＋"/>
              <a:defRPr sz="1600" b="0" i="0">
                <a:latin typeface="Heebo Light" pitchFamily="2" charset="-79"/>
                <a:cs typeface="Heebo Light" pitchFamily="2" charset="-79"/>
              </a:defRPr>
            </a:lvl3pPr>
            <a:lvl4pPr marL="1600200" indent="-228600">
              <a:buClr>
                <a:srgbClr val="396FF7"/>
              </a:buClr>
              <a:buFont typeface="System Font Regular"/>
              <a:buChar char="＋"/>
              <a:defRPr sz="1400" b="0" i="0">
                <a:latin typeface="Heebo Light" pitchFamily="2" charset="-79"/>
                <a:cs typeface="Heebo Light" pitchFamily="2" charset="-79"/>
              </a:defRPr>
            </a:lvl4pPr>
            <a:lvl5pPr marL="2057400" indent="-228600">
              <a:buClr>
                <a:srgbClr val="396FF7"/>
              </a:buClr>
              <a:buFont typeface="System Font Regular"/>
              <a:buChar char="＋"/>
              <a:defRPr sz="1200" b="0" i="0">
                <a:latin typeface="Heebo Light" pitchFamily="2" charset="-79"/>
                <a:cs typeface="Heebo Ligh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A49A30-6EBF-0C76-AC5C-62CD3F14A3D3}"/>
              </a:ext>
            </a:extLst>
          </p:cNvPr>
          <p:cNvSpPr>
            <a:spLocks noGrp="1"/>
          </p:cNvSpPr>
          <p:nvPr>
            <p:ph type="body" sz="quarter" idx="3"/>
          </p:nvPr>
        </p:nvSpPr>
        <p:spPr>
          <a:xfrm>
            <a:off x="1036319" y="3715185"/>
            <a:ext cx="10140943" cy="560250"/>
          </a:xfrm>
          <a:solidFill>
            <a:srgbClr val="7BC359"/>
          </a:solidFill>
        </p:spPr>
        <p:txBody>
          <a:bodyPr lIns="274320" rIns="274320" anchor="ctr" anchorCtr="0">
            <a:normAutofit/>
          </a:bodyPr>
          <a:lstStyle>
            <a:lvl1pPr marL="0" indent="0">
              <a:buNone/>
              <a:defRPr sz="1800" b="0" i="0">
                <a:latin typeface="Heebo Medium" pitchFamily="2" charset="-79"/>
                <a:cs typeface="Heebo Medium" pitchFamily="2"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19D23F-F7D7-9948-2BBC-8A0037DF6E73}"/>
              </a:ext>
            </a:extLst>
          </p:cNvPr>
          <p:cNvSpPr>
            <a:spLocks noGrp="1"/>
          </p:cNvSpPr>
          <p:nvPr>
            <p:ph sz="quarter" idx="4"/>
          </p:nvPr>
        </p:nvSpPr>
        <p:spPr>
          <a:xfrm>
            <a:off x="6285876" y="4450155"/>
            <a:ext cx="4891385" cy="1580491"/>
          </a:xfrm>
        </p:spPr>
        <p:txBody>
          <a:bodyPr>
            <a:noAutofit/>
          </a:bodyPr>
          <a:lstStyle>
            <a:lvl1pPr marL="228600" indent="-228600">
              <a:buClr>
                <a:srgbClr val="396FF7"/>
              </a:buClr>
              <a:buFont typeface="System Font Regular"/>
              <a:buChar char="＋"/>
              <a:defRPr sz="1800" b="0" i="0">
                <a:latin typeface="Heebo Light" pitchFamily="2" charset="-79"/>
                <a:cs typeface="Heebo Light" pitchFamily="2" charset="-79"/>
              </a:defRPr>
            </a:lvl1pPr>
            <a:lvl2pPr marL="685800" indent="-228600">
              <a:buClr>
                <a:srgbClr val="396FF7"/>
              </a:buClr>
              <a:buFont typeface="System Font Regular"/>
              <a:buChar char="＋"/>
              <a:defRPr sz="1600" b="0" i="0">
                <a:latin typeface="Heebo Light" pitchFamily="2" charset="-79"/>
                <a:cs typeface="Heebo Light" pitchFamily="2" charset="-79"/>
              </a:defRPr>
            </a:lvl2pPr>
            <a:lvl3pPr marL="1143000" indent="-228600">
              <a:buClr>
                <a:srgbClr val="396FF7"/>
              </a:buClr>
              <a:buFont typeface="System Font Regular"/>
              <a:buChar char="＋"/>
              <a:defRPr sz="1600" b="0" i="0">
                <a:latin typeface="Heebo Light" pitchFamily="2" charset="-79"/>
                <a:cs typeface="Heebo Light" pitchFamily="2" charset="-79"/>
              </a:defRPr>
            </a:lvl3pPr>
            <a:lvl4pPr marL="1600200" indent="-228600">
              <a:buClr>
                <a:srgbClr val="396FF7"/>
              </a:buClr>
              <a:buFont typeface="System Font Regular"/>
              <a:buChar char="＋"/>
              <a:defRPr sz="1400" b="0" i="0">
                <a:latin typeface="Heebo Light" pitchFamily="2" charset="-79"/>
                <a:cs typeface="Heebo Light" pitchFamily="2" charset="-79"/>
              </a:defRPr>
            </a:lvl4pPr>
            <a:lvl5pPr marL="2057400" indent="-228600">
              <a:buClr>
                <a:srgbClr val="396FF7"/>
              </a:buClr>
              <a:buFont typeface="System Font Regular"/>
              <a:buChar char="＋"/>
              <a:defRPr sz="1200" b="0" i="0">
                <a:latin typeface="Heebo Light" pitchFamily="2" charset="-79"/>
                <a:cs typeface="Heebo Ligh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D5F6E-2820-5F20-F584-6DE5C15D9F8E}"/>
              </a:ext>
            </a:extLst>
          </p:cNvPr>
          <p:cNvSpPr>
            <a:spLocks noGrp="1"/>
          </p:cNvSpPr>
          <p:nvPr>
            <p:ph type="dt" sz="half" idx="10"/>
          </p:nvPr>
        </p:nvSpPr>
        <p:spPr/>
        <p:txBody>
          <a:bodyPr/>
          <a:lstStyle/>
          <a:p>
            <a:fld id="{4D2CB79C-8D6E-4078-89C6-731421B1E1F8}" type="datetimeFigureOut">
              <a:rPr lang="en-US" smtClean="0"/>
              <a:t>8/30/2023</a:t>
            </a:fld>
            <a:endParaRPr lang="en-US"/>
          </a:p>
        </p:txBody>
      </p:sp>
      <p:sp>
        <p:nvSpPr>
          <p:cNvPr id="8" name="Footer Placeholder 7">
            <a:extLst>
              <a:ext uri="{FF2B5EF4-FFF2-40B4-BE49-F238E27FC236}">
                <a16:creationId xmlns:a16="http://schemas.microsoft.com/office/drawing/2014/main" id="{0E93F98D-65C0-FAD3-3978-2EFED1B090D2}"/>
              </a:ext>
            </a:extLst>
          </p:cNvPr>
          <p:cNvSpPr>
            <a:spLocks noGrp="1"/>
          </p:cNvSpPr>
          <p:nvPr>
            <p:ph type="ftr" sz="quarter" idx="11"/>
          </p:nvPr>
        </p:nvSpPr>
        <p:spPr/>
        <p:txBody>
          <a:bodyPr/>
          <a:lstStyle/>
          <a:p>
            <a:endParaRPr lang="en-US"/>
          </a:p>
        </p:txBody>
      </p:sp>
      <p:cxnSp>
        <p:nvCxnSpPr>
          <p:cNvPr id="20" name="Straight Connector 19">
            <a:extLst>
              <a:ext uri="{FF2B5EF4-FFF2-40B4-BE49-F238E27FC236}">
                <a16:creationId xmlns:a16="http://schemas.microsoft.com/office/drawing/2014/main" id="{FADBCC90-3EFE-95E3-FF5A-D8D286BA9BDF}"/>
              </a:ext>
            </a:extLst>
          </p:cNvPr>
          <p:cNvCxnSpPr>
            <a:cxnSpLocks/>
          </p:cNvCxnSpPr>
          <p:nvPr/>
        </p:nvCxnSpPr>
        <p:spPr>
          <a:xfrm>
            <a:off x="6096000" y="4450155"/>
            <a:ext cx="0" cy="1580491"/>
          </a:xfrm>
          <a:prstGeom prst="line">
            <a:avLst/>
          </a:prstGeom>
          <a:ln w="19050">
            <a:solidFill>
              <a:srgbClr val="396FF7"/>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FCA7DA17-8023-8334-1084-903362E0E806}"/>
              </a:ext>
            </a:extLst>
          </p:cNvPr>
          <p:cNvSpPr>
            <a:spLocks noGrp="1"/>
          </p:cNvSpPr>
          <p:nvPr>
            <p:ph type="title"/>
          </p:nvPr>
        </p:nvSpPr>
        <p:spPr>
          <a:xfrm>
            <a:off x="1036320" y="623958"/>
            <a:ext cx="10140944" cy="813493"/>
          </a:xfrm>
        </p:spPr>
        <p:txBody>
          <a:bodyPr/>
          <a:lstStyle>
            <a:lvl1pPr>
              <a:defRPr>
                <a:latin typeface="Heebo Medium" pitchFamily="2" charset="-79"/>
                <a:cs typeface="Heebo Medium" pitchFamily="2" charset="-79"/>
              </a:defRPr>
            </a:lvl1pPr>
          </a:lstStyle>
          <a:p>
            <a:r>
              <a:rPr lang="en-US"/>
              <a:t>Click to edit Master title style</a:t>
            </a:r>
          </a:p>
        </p:txBody>
      </p:sp>
      <p:grpSp>
        <p:nvGrpSpPr>
          <p:cNvPr id="29" name="Group 28">
            <a:extLst>
              <a:ext uri="{FF2B5EF4-FFF2-40B4-BE49-F238E27FC236}">
                <a16:creationId xmlns:a16="http://schemas.microsoft.com/office/drawing/2014/main" id="{DA7DC01A-D906-99CE-CF44-578A3DA47D3F}"/>
              </a:ext>
            </a:extLst>
          </p:cNvPr>
          <p:cNvGrpSpPr/>
          <p:nvPr/>
        </p:nvGrpSpPr>
        <p:grpSpPr>
          <a:xfrm>
            <a:off x="345091" y="698847"/>
            <a:ext cx="493109" cy="481717"/>
            <a:chOff x="1161870" y="5071997"/>
            <a:chExt cx="630765" cy="624284"/>
          </a:xfrm>
        </p:grpSpPr>
        <p:cxnSp>
          <p:nvCxnSpPr>
            <p:cNvPr id="30" name="Straight Arrow Connector 29">
              <a:extLst>
                <a:ext uri="{FF2B5EF4-FFF2-40B4-BE49-F238E27FC236}">
                  <a16:creationId xmlns:a16="http://schemas.microsoft.com/office/drawing/2014/main" id="{631C3EB3-68F4-B7BD-31D6-A70A2CAF7AF1}"/>
                </a:ext>
              </a:extLst>
            </p:cNvPr>
            <p:cNvCxnSpPr/>
            <p:nvPr/>
          </p:nvCxnSpPr>
          <p:spPr>
            <a:xfrm flipV="1">
              <a:off x="1476502" y="5071997"/>
              <a:ext cx="3959" cy="624284"/>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013C38E-26CD-10F5-B9B1-C8EE5C439118}"/>
                </a:ext>
              </a:extLst>
            </p:cNvPr>
            <p:cNvCxnSpPr>
              <a:cxnSpLocks/>
            </p:cNvCxnSpPr>
            <p:nvPr/>
          </p:nvCxnSpPr>
          <p:spPr>
            <a:xfrm>
              <a:off x="1161870" y="5381713"/>
              <a:ext cx="630765" cy="2522"/>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grpSp>
      <p:sp>
        <p:nvSpPr>
          <p:cNvPr id="32" name="Content Placeholder 2">
            <a:extLst>
              <a:ext uri="{FF2B5EF4-FFF2-40B4-BE49-F238E27FC236}">
                <a16:creationId xmlns:a16="http://schemas.microsoft.com/office/drawing/2014/main" id="{370E0EA0-47DA-97D8-64BC-48B79F714A62}"/>
              </a:ext>
            </a:extLst>
          </p:cNvPr>
          <p:cNvSpPr>
            <a:spLocks noGrp="1"/>
          </p:cNvSpPr>
          <p:nvPr>
            <p:ph idx="1"/>
          </p:nvPr>
        </p:nvSpPr>
        <p:spPr>
          <a:xfrm>
            <a:off x="1036319" y="1721231"/>
            <a:ext cx="10140945" cy="1819232"/>
          </a:xfrm>
        </p:spPr>
        <p:txBody>
          <a:bodyPr/>
          <a:lstStyle>
            <a:lvl1pPr marL="228600" indent="-228600">
              <a:lnSpc>
                <a:spcPct val="100000"/>
              </a:lnSpc>
              <a:buClr>
                <a:srgbClr val="396FF7"/>
              </a:buClr>
              <a:buFont typeface="System Font Regular"/>
              <a:buChar char="＋"/>
              <a:defRPr>
                <a:latin typeface="Heebo" pitchFamily="2" charset="-79"/>
                <a:cs typeface="Heebo" pitchFamily="2" charset="-79"/>
              </a:defRPr>
            </a:lvl1pPr>
            <a:lvl2pPr marL="685800" indent="-228600">
              <a:lnSpc>
                <a:spcPct val="100000"/>
              </a:lnSpc>
              <a:buClr>
                <a:srgbClr val="396FF7"/>
              </a:buClr>
              <a:buFont typeface="System Font Regular"/>
              <a:buChar char="＋"/>
              <a:defRPr>
                <a:latin typeface="Heebo Light" pitchFamily="2" charset="-79"/>
                <a:cs typeface="Heebo Light" pitchFamily="2" charset="-79"/>
              </a:defRPr>
            </a:lvl2pPr>
            <a:lvl3pPr marL="1143000" indent="-228600">
              <a:lnSpc>
                <a:spcPct val="100000"/>
              </a:lnSpc>
              <a:buClr>
                <a:srgbClr val="396FF7"/>
              </a:buClr>
              <a:buFont typeface="System Font Regular"/>
              <a:buChar char="＋"/>
              <a:defRPr>
                <a:latin typeface="Heebo Light" pitchFamily="2" charset="-79"/>
                <a:cs typeface="Heebo Light" pitchFamily="2" charset="-79"/>
              </a:defRPr>
            </a:lvl3pPr>
            <a:lvl4pPr marL="1600200" indent="-228600">
              <a:lnSpc>
                <a:spcPct val="100000"/>
              </a:lnSpc>
              <a:buClr>
                <a:srgbClr val="396FF7"/>
              </a:buClr>
              <a:buFont typeface="System Font Regular"/>
              <a:buChar char="＋"/>
              <a:defRPr>
                <a:latin typeface="Heebo Light" pitchFamily="2" charset="-79"/>
                <a:cs typeface="Heebo Light" pitchFamily="2" charset="-79"/>
              </a:defRPr>
            </a:lvl4pPr>
            <a:lvl5pPr marL="2057400" indent="-228600">
              <a:lnSpc>
                <a:spcPct val="100000"/>
              </a:lnSpc>
              <a:buClr>
                <a:srgbClr val="396FF7"/>
              </a:buClr>
              <a:buFont typeface="System Font Regular"/>
              <a:buChar char="＋"/>
              <a:defRPr>
                <a:latin typeface="Heebo Light" pitchFamily="2" charset="-79"/>
                <a:cs typeface="Heebo Light" pitchFamily="2" charset="-79"/>
              </a:defRPr>
            </a:lvl5pPr>
          </a:lstStyle>
          <a:p>
            <a:pPr lvl="0"/>
            <a:r>
              <a:rPr lang="en-US"/>
              <a:t>Click to edit Master text styles</a:t>
            </a:r>
          </a:p>
          <a:p>
            <a:pPr lvl="1"/>
            <a:r>
              <a:rPr lang="en-US"/>
              <a:t>Second level</a:t>
            </a:r>
          </a:p>
          <a:p>
            <a:pPr lvl="2"/>
            <a:r>
              <a:rPr lang="en-US"/>
              <a:t>Third level</a:t>
            </a:r>
          </a:p>
        </p:txBody>
      </p:sp>
      <p:pic>
        <p:nvPicPr>
          <p:cNvPr id="2" name="Picture 1" descr="U.S. Department of Energy Office of Electricity logo">
            <a:extLst>
              <a:ext uri="{FF2B5EF4-FFF2-40B4-BE49-F238E27FC236}">
                <a16:creationId xmlns:a16="http://schemas.microsoft.com/office/drawing/2014/main" id="{4E7A7D38-A37A-1A7A-BD54-53E16C79E59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121322" y="6310730"/>
            <a:ext cx="2706007" cy="432052"/>
          </a:xfrm>
          <a:prstGeom prst="rect">
            <a:avLst/>
          </a:prstGeom>
        </p:spPr>
      </p:pic>
      <p:cxnSp>
        <p:nvCxnSpPr>
          <p:cNvPr id="9" name="Straight Connector 8">
            <a:extLst>
              <a:ext uri="{FF2B5EF4-FFF2-40B4-BE49-F238E27FC236}">
                <a16:creationId xmlns:a16="http://schemas.microsoft.com/office/drawing/2014/main" id="{178FC327-3206-1D3F-9150-F038CC2E12E1}"/>
              </a:ext>
            </a:extLst>
          </p:cNvPr>
          <p:cNvCxnSpPr>
            <a:cxnSpLocks/>
          </p:cNvCxnSpPr>
          <p:nvPr/>
        </p:nvCxnSpPr>
        <p:spPr>
          <a:xfrm>
            <a:off x="0" y="6216946"/>
            <a:ext cx="87688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124E8E0-37E9-B337-BFAA-8AC096B9DBD5}"/>
              </a:ext>
            </a:extLst>
          </p:cNvPr>
          <p:cNvCxnSpPr>
            <a:cxnSpLocks/>
          </p:cNvCxnSpPr>
          <p:nvPr/>
        </p:nvCxnSpPr>
        <p:spPr>
          <a:xfrm>
            <a:off x="8768862" y="293077"/>
            <a:ext cx="342313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6889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CF0F3CC-AC43-6E22-7321-DE6EA15DF232}"/>
              </a:ext>
            </a:extLst>
          </p:cNvPr>
          <p:cNvSpPr/>
          <p:nvPr/>
        </p:nvSpPr>
        <p:spPr>
          <a:xfrm>
            <a:off x="551050" y="349108"/>
            <a:ext cx="11087100" cy="49614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28A239-829D-BDD3-34F9-8356A80951A9}"/>
              </a:ext>
            </a:extLst>
          </p:cNvPr>
          <p:cNvSpPr>
            <a:spLocks noGrp="1"/>
          </p:cNvSpPr>
          <p:nvPr>
            <p:ph type="title" hasCustomPrompt="1"/>
          </p:nvPr>
        </p:nvSpPr>
        <p:spPr>
          <a:xfrm>
            <a:off x="1024128" y="771294"/>
            <a:ext cx="10140944" cy="905256"/>
          </a:xfrm>
          <a:solidFill>
            <a:srgbClr val="7BC359"/>
          </a:solidFill>
        </p:spPr>
        <p:txBody>
          <a:bodyPr wrap="square" lIns="0" tIns="0" rIns="0" bIns="0">
            <a:noAutofit/>
          </a:bodyPr>
          <a:lstStyle>
            <a:lvl1pPr algn="ctr">
              <a:lnSpc>
                <a:spcPct val="100000"/>
              </a:lnSpc>
              <a:defRPr>
                <a:latin typeface="Heebo Medium" pitchFamily="2" charset="-79"/>
                <a:cs typeface="Heebo Medium" pitchFamily="2" charset="-79"/>
              </a:defRPr>
            </a:lvl1pPr>
          </a:lstStyle>
          <a:p>
            <a:r>
              <a:rPr lang="en-US"/>
              <a:t>Thank you</a:t>
            </a:r>
          </a:p>
        </p:txBody>
      </p:sp>
      <p:pic>
        <p:nvPicPr>
          <p:cNvPr id="13" name="Picture 12" descr="U.S. Department of Energy Office of Electricity logo">
            <a:extLst>
              <a:ext uri="{FF2B5EF4-FFF2-40B4-BE49-F238E27FC236}">
                <a16:creationId xmlns:a16="http://schemas.microsoft.com/office/drawing/2014/main" id="{F1C129FA-1EA4-F80D-8BB5-A59D646DF5E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25767" y="3667494"/>
            <a:ext cx="2940466" cy="469486"/>
          </a:xfrm>
          <a:prstGeom prst="rect">
            <a:avLst/>
          </a:prstGeom>
        </p:spPr>
      </p:pic>
      <p:sp>
        <p:nvSpPr>
          <p:cNvPr id="6" name="Content Placeholder 3">
            <a:extLst>
              <a:ext uri="{FF2B5EF4-FFF2-40B4-BE49-F238E27FC236}">
                <a16:creationId xmlns:a16="http://schemas.microsoft.com/office/drawing/2014/main" id="{EE388D03-EEE8-EEA9-EBDB-B8063C440007}"/>
              </a:ext>
            </a:extLst>
          </p:cNvPr>
          <p:cNvSpPr>
            <a:spLocks noGrp="1"/>
          </p:cNvSpPr>
          <p:nvPr>
            <p:ph sz="half" idx="2" hasCustomPrompt="1"/>
          </p:nvPr>
        </p:nvSpPr>
        <p:spPr>
          <a:xfrm>
            <a:off x="1024128" y="2154308"/>
            <a:ext cx="10140944" cy="389936"/>
          </a:xfrm>
          <a:noFill/>
        </p:spPr>
        <p:txBody>
          <a:bodyPr anchor="ctr" anchorCtr="0">
            <a:noAutofit/>
          </a:bodyPr>
          <a:lstStyle>
            <a:lvl1pPr marL="0" indent="0" algn="ctr">
              <a:buClr>
                <a:srgbClr val="396FF7"/>
              </a:buClr>
              <a:buFont typeface="System Font Regular"/>
              <a:buNone/>
              <a:defRPr sz="1800" b="1" i="0">
                <a:latin typeface="Heebo Light" pitchFamily="2" charset="-79"/>
                <a:cs typeface="Heebo Light" pitchFamily="2" charset="-79"/>
              </a:defRPr>
            </a:lvl1pPr>
            <a:lvl2pPr marL="457200" indent="0" algn="ctr">
              <a:buClr>
                <a:srgbClr val="396FF7"/>
              </a:buClr>
              <a:buFont typeface="System Font Regular"/>
              <a:buNone/>
              <a:defRPr sz="1800" b="0" i="0">
                <a:latin typeface="Heebo Light" pitchFamily="2" charset="-79"/>
                <a:cs typeface="Heebo Light" pitchFamily="2" charset="-79"/>
              </a:defRPr>
            </a:lvl2pPr>
            <a:lvl3pPr marL="914400" indent="0" algn="ctr">
              <a:buClr>
                <a:srgbClr val="396FF7"/>
              </a:buClr>
              <a:buFont typeface="System Font Regular"/>
              <a:buNone/>
              <a:defRPr sz="1600" b="0" i="0">
                <a:latin typeface="Heebo Light" pitchFamily="2" charset="-79"/>
                <a:cs typeface="Heebo Light" pitchFamily="2" charset="-79"/>
              </a:defRPr>
            </a:lvl3pPr>
            <a:lvl4pPr marL="1600200" indent="-228600">
              <a:buClr>
                <a:srgbClr val="396FF7"/>
              </a:buClr>
              <a:buFont typeface="System Font Regular"/>
              <a:buChar char="＋"/>
              <a:defRPr sz="1400" b="0" i="0">
                <a:latin typeface="Heebo Light" pitchFamily="2" charset="-79"/>
                <a:cs typeface="Heebo Light" pitchFamily="2" charset="-79"/>
              </a:defRPr>
            </a:lvl4pPr>
            <a:lvl5pPr marL="2057400" indent="-228600">
              <a:buClr>
                <a:srgbClr val="396FF7"/>
              </a:buClr>
              <a:buFont typeface="System Font Regular"/>
              <a:buChar char="＋"/>
              <a:defRPr sz="1200" b="0" i="0">
                <a:latin typeface="Heebo Light" pitchFamily="2" charset="-79"/>
                <a:cs typeface="Heebo Light" pitchFamily="2" charset="-79"/>
              </a:defRPr>
            </a:lvl5pPr>
          </a:lstStyle>
          <a:p>
            <a:pPr lvl="0"/>
            <a:r>
              <a:rPr lang="en-US"/>
              <a:t>Presenter Name</a:t>
            </a:r>
          </a:p>
        </p:txBody>
      </p:sp>
      <p:pic>
        <p:nvPicPr>
          <p:cNvPr id="14" name="Picture 13" descr="Twitter icon">
            <a:hlinkClick r:id="rId3"/>
            <a:extLst>
              <a:ext uri="{FF2B5EF4-FFF2-40B4-BE49-F238E27FC236}">
                <a16:creationId xmlns:a16="http://schemas.microsoft.com/office/drawing/2014/main" id="{F2D7CC7C-8E53-5D03-53E4-744CC7D944B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1525991" y="5624860"/>
            <a:ext cx="919497" cy="919497"/>
          </a:xfrm>
          <a:prstGeom prst="rect">
            <a:avLst/>
          </a:prstGeom>
        </p:spPr>
      </p:pic>
      <p:sp>
        <p:nvSpPr>
          <p:cNvPr id="19" name="TextBox 18">
            <a:extLst>
              <a:ext uri="{FF2B5EF4-FFF2-40B4-BE49-F238E27FC236}">
                <a16:creationId xmlns:a16="http://schemas.microsoft.com/office/drawing/2014/main" id="{8248B922-2C5D-A964-8658-4C4C6A3291A3}"/>
              </a:ext>
            </a:extLst>
          </p:cNvPr>
          <p:cNvSpPr txBox="1"/>
          <p:nvPr/>
        </p:nvSpPr>
        <p:spPr>
          <a:xfrm>
            <a:off x="2544717" y="5899942"/>
            <a:ext cx="1184519" cy="369332"/>
          </a:xfrm>
          <a:prstGeom prst="rect">
            <a:avLst/>
          </a:prstGeom>
          <a:noFill/>
        </p:spPr>
        <p:txBody>
          <a:bodyPr wrap="square">
            <a:spAutoFit/>
          </a:bodyPr>
          <a:lstStyle/>
          <a:p>
            <a:r>
              <a:rPr lang="en-US">
                <a:solidFill>
                  <a:schemeClr val="tx1"/>
                </a:solidFill>
                <a:latin typeface="Heebo Medium" pitchFamily="2" charset="-79"/>
                <a:cs typeface="Heebo Medium" pitchFamily="2" charset="-79"/>
              </a:rPr>
              <a:t>Twitter</a:t>
            </a:r>
          </a:p>
        </p:txBody>
      </p:sp>
      <p:pic>
        <p:nvPicPr>
          <p:cNvPr id="28" name="Picture 27" descr="QR code to find OE Twitter">
            <a:extLst>
              <a:ext uri="{FF2B5EF4-FFF2-40B4-BE49-F238E27FC236}">
                <a16:creationId xmlns:a16="http://schemas.microsoft.com/office/drawing/2014/main" id="{ABC8C157-6461-8010-10D9-2DC8A3C9CD1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8966" t="-9090" r="-7891" b="-7767"/>
          <a:stretch/>
        </p:blipFill>
        <p:spPr>
          <a:xfrm>
            <a:off x="551050" y="5651480"/>
            <a:ext cx="866256" cy="866256"/>
          </a:xfrm>
          <a:prstGeom prst="rect">
            <a:avLst/>
          </a:prstGeom>
          <a:ln w="15875" cap="rnd">
            <a:solidFill>
              <a:schemeClr val="accent1"/>
            </a:solidFill>
            <a:bevel/>
          </a:ln>
        </p:spPr>
      </p:pic>
      <p:pic>
        <p:nvPicPr>
          <p:cNvPr id="5" name="Picture 4" descr="LinkedIn Icon">
            <a:hlinkClick r:id="rId6"/>
            <a:extLst>
              <a:ext uri="{FF2B5EF4-FFF2-40B4-BE49-F238E27FC236}">
                <a16:creationId xmlns:a16="http://schemas.microsoft.com/office/drawing/2014/main" id="{930A5BE9-EC2F-F01C-8B4C-A502D913E23F}"/>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5387728" y="5624860"/>
            <a:ext cx="919497" cy="919497"/>
          </a:xfrm>
          <a:prstGeom prst="rect">
            <a:avLst/>
          </a:prstGeom>
        </p:spPr>
      </p:pic>
      <p:sp>
        <p:nvSpPr>
          <p:cNvPr id="7" name="TextBox 6">
            <a:extLst>
              <a:ext uri="{FF2B5EF4-FFF2-40B4-BE49-F238E27FC236}">
                <a16:creationId xmlns:a16="http://schemas.microsoft.com/office/drawing/2014/main" id="{DD3A4AA6-D9B7-DC10-D976-7ACD782891DC}"/>
              </a:ext>
            </a:extLst>
          </p:cNvPr>
          <p:cNvSpPr txBox="1"/>
          <p:nvPr/>
        </p:nvSpPr>
        <p:spPr>
          <a:xfrm>
            <a:off x="6406454" y="5899942"/>
            <a:ext cx="1184519" cy="369332"/>
          </a:xfrm>
          <a:prstGeom prst="rect">
            <a:avLst/>
          </a:prstGeom>
          <a:noFill/>
        </p:spPr>
        <p:txBody>
          <a:bodyPr wrap="square">
            <a:spAutoFit/>
          </a:bodyPr>
          <a:lstStyle/>
          <a:p>
            <a:r>
              <a:rPr lang="en-US">
                <a:solidFill>
                  <a:schemeClr val="tx1"/>
                </a:solidFill>
                <a:latin typeface="Heebo Medium" pitchFamily="2" charset="-79"/>
                <a:cs typeface="Heebo Medium" pitchFamily="2" charset="-79"/>
              </a:rPr>
              <a:t>LinkedIn</a:t>
            </a:r>
          </a:p>
        </p:txBody>
      </p:sp>
      <p:pic>
        <p:nvPicPr>
          <p:cNvPr id="8" name="Picture 7" descr="QR code to find OE LinkedIn">
            <a:extLst>
              <a:ext uri="{FF2B5EF4-FFF2-40B4-BE49-F238E27FC236}">
                <a16:creationId xmlns:a16="http://schemas.microsoft.com/office/drawing/2014/main" id="{62AE4599-8F23-0726-890C-C4B5139C3FF4}"/>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l="-7638" t="-7640" r="-7638" b="-7640"/>
          <a:stretch/>
        </p:blipFill>
        <p:spPr>
          <a:xfrm>
            <a:off x="4424447" y="5651480"/>
            <a:ext cx="866256" cy="866256"/>
          </a:xfrm>
          <a:prstGeom prst="rect">
            <a:avLst/>
          </a:prstGeom>
          <a:ln w="15875" cap="rnd">
            <a:solidFill>
              <a:schemeClr val="accent1"/>
            </a:solidFill>
            <a:bevel/>
          </a:ln>
        </p:spPr>
      </p:pic>
      <p:pic>
        <p:nvPicPr>
          <p:cNvPr id="10" name="Picture 9" descr="Facebook icon">
            <a:hlinkClick r:id="rId9"/>
            <a:extLst>
              <a:ext uri="{FF2B5EF4-FFF2-40B4-BE49-F238E27FC236}">
                <a16:creationId xmlns:a16="http://schemas.microsoft.com/office/drawing/2014/main" id="{0F865950-75CC-0AD9-0257-CD080C9CFE4B}"/>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a:off x="9354972" y="5624860"/>
            <a:ext cx="919497" cy="919497"/>
          </a:xfrm>
          <a:prstGeom prst="rect">
            <a:avLst/>
          </a:prstGeom>
        </p:spPr>
      </p:pic>
      <p:sp>
        <p:nvSpPr>
          <p:cNvPr id="12" name="TextBox 11">
            <a:extLst>
              <a:ext uri="{FF2B5EF4-FFF2-40B4-BE49-F238E27FC236}">
                <a16:creationId xmlns:a16="http://schemas.microsoft.com/office/drawing/2014/main" id="{C5107C30-DC73-43C5-AF46-2CB568316EF5}"/>
              </a:ext>
            </a:extLst>
          </p:cNvPr>
          <p:cNvSpPr txBox="1"/>
          <p:nvPr/>
        </p:nvSpPr>
        <p:spPr>
          <a:xfrm>
            <a:off x="10373698" y="5899942"/>
            <a:ext cx="1184519" cy="369332"/>
          </a:xfrm>
          <a:prstGeom prst="rect">
            <a:avLst/>
          </a:prstGeom>
          <a:noFill/>
        </p:spPr>
        <p:txBody>
          <a:bodyPr wrap="square">
            <a:spAutoFit/>
          </a:bodyPr>
          <a:lstStyle/>
          <a:p>
            <a:r>
              <a:rPr lang="en-US">
                <a:solidFill>
                  <a:schemeClr val="tx1"/>
                </a:solidFill>
                <a:latin typeface="Heebo Medium" pitchFamily="2" charset="-79"/>
                <a:cs typeface="Heebo Medium" pitchFamily="2" charset="-79"/>
              </a:rPr>
              <a:t>Facebook</a:t>
            </a:r>
          </a:p>
        </p:txBody>
      </p:sp>
      <p:pic>
        <p:nvPicPr>
          <p:cNvPr id="16" name="Picture 15" descr="QR code to find OE Facebook">
            <a:extLst>
              <a:ext uri="{FF2B5EF4-FFF2-40B4-BE49-F238E27FC236}">
                <a16:creationId xmlns:a16="http://schemas.microsoft.com/office/drawing/2014/main" id="{E87851C0-7443-C2C5-4FD2-11F3290F2388}"/>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l="-7805" t="-7805" r="-7805" b="-7805"/>
          <a:stretch/>
        </p:blipFill>
        <p:spPr>
          <a:xfrm>
            <a:off x="8391691" y="5651480"/>
            <a:ext cx="866256" cy="866256"/>
          </a:xfrm>
          <a:prstGeom prst="rect">
            <a:avLst/>
          </a:prstGeom>
          <a:ln w="15875" cap="rnd">
            <a:solidFill>
              <a:schemeClr val="accent1"/>
            </a:solidFill>
            <a:bevel/>
          </a:ln>
        </p:spPr>
      </p:pic>
      <p:sp>
        <p:nvSpPr>
          <p:cNvPr id="20" name="Content Placeholder 3">
            <a:extLst>
              <a:ext uri="{FF2B5EF4-FFF2-40B4-BE49-F238E27FC236}">
                <a16:creationId xmlns:a16="http://schemas.microsoft.com/office/drawing/2014/main" id="{C2420364-8281-21DC-B4E7-8F6E9C6422C9}"/>
              </a:ext>
            </a:extLst>
          </p:cNvPr>
          <p:cNvSpPr>
            <a:spLocks noGrp="1"/>
          </p:cNvSpPr>
          <p:nvPr>
            <p:ph sz="half" idx="10" hasCustomPrompt="1"/>
          </p:nvPr>
        </p:nvSpPr>
        <p:spPr>
          <a:xfrm>
            <a:off x="1024128" y="2632607"/>
            <a:ext cx="10140944" cy="274879"/>
          </a:xfrm>
          <a:noFill/>
        </p:spPr>
        <p:txBody>
          <a:bodyPr anchor="ctr" anchorCtr="0">
            <a:noAutofit/>
          </a:bodyPr>
          <a:lstStyle>
            <a:lvl1pPr marL="0" indent="0" algn="ctr">
              <a:buClr>
                <a:srgbClr val="396FF7"/>
              </a:buClr>
              <a:buFont typeface="System Font Regular"/>
              <a:buNone/>
              <a:defRPr sz="1600" b="0" i="0">
                <a:latin typeface="Heebo Light" pitchFamily="2" charset="-79"/>
                <a:cs typeface="Heebo Light" pitchFamily="2" charset="-79"/>
              </a:defRPr>
            </a:lvl1pPr>
            <a:lvl2pPr marL="457200" indent="0" algn="ctr">
              <a:buClr>
                <a:srgbClr val="396FF7"/>
              </a:buClr>
              <a:buFont typeface="System Font Regular"/>
              <a:buNone/>
              <a:defRPr sz="1800" b="0" i="0">
                <a:latin typeface="Heebo Light" pitchFamily="2" charset="-79"/>
                <a:cs typeface="Heebo Light" pitchFamily="2" charset="-79"/>
              </a:defRPr>
            </a:lvl2pPr>
            <a:lvl3pPr marL="914400" indent="0" algn="ctr">
              <a:buClr>
                <a:srgbClr val="396FF7"/>
              </a:buClr>
              <a:buFont typeface="System Font Regular"/>
              <a:buNone/>
              <a:defRPr sz="1600" b="0" i="0">
                <a:latin typeface="Heebo Light" pitchFamily="2" charset="-79"/>
                <a:cs typeface="Heebo Light" pitchFamily="2" charset="-79"/>
              </a:defRPr>
            </a:lvl3pPr>
            <a:lvl4pPr marL="1600200" indent="-228600">
              <a:buClr>
                <a:srgbClr val="396FF7"/>
              </a:buClr>
              <a:buFont typeface="System Font Regular"/>
              <a:buChar char="＋"/>
              <a:defRPr sz="1400" b="0" i="0">
                <a:latin typeface="Heebo Light" pitchFamily="2" charset="-79"/>
                <a:cs typeface="Heebo Light" pitchFamily="2" charset="-79"/>
              </a:defRPr>
            </a:lvl4pPr>
            <a:lvl5pPr marL="2057400" indent="-228600">
              <a:buClr>
                <a:srgbClr val="396FF7"/>
              </a:buClr>
              <a:buFont typeface="System Font Regular"/>
              <a:buChar char="＋"/>
              <a:defRPr sz="1200" b="0" i="0">
                <a:latin typeface="Heebo Light" pitchFamily="2" charset="-79"/>
                <a:cs typeface="Heebo Light" pitchFamily="2" charset="-79"/>
              </a:defRPr>
            </a:lvl5pPr>
          </a:lstStyle>
          <a:p>
            <a:pPr lvl="0"/>
            <a:r>
              <a:rPr lang="en-US"/>
              <a:t>Presenter Title</a:t>
            </a:r>
          </a:p>
        </p:txBody>
      </p:sp>
      <p:sp>
        <p:nvSpPr>
          <p:cNvPr id="29" name="Content Placeholder 3">
            <a:extLst>
              <a:ext uri="{FF2B5EF4-FFF2-40B4-BE49-F238E27FC236}">
                <a16:creationId xmlns:a16="http://schemas.microsoft.com/office/drawing/2014/main" id="{DE495BF0-98AE-B1DA-B3F7-CA41FD6EF070}"/>
              </a:ext>
            </a:extLst>
          </p:cNvPr>
          <p:cNvSpPr>
            <a:spLocks noGrp="1"/>
          </p:cNvSpPr>
          <p:nvPr>
            <p:ph sz="half" idx="11" hasCustomPrompt="1"/>
          </p:nvPr>
        </p:nvSpPr>
        <p:spPr>
          <a:xfrm>
            <a:off x="1024128" y="3000179"/>
            <a:ext cx="10140944" cy="274879"/>
          </a:xfrm>
          <a:noFill/>
        </p:spPr>
        <p:txBody>
          <a:bodyPr anchor="ctr" anchorCtr="0">
            <a:noAutofit/>
          </a:bodyPr>
          <a:lstStyle>
            <a:lvl1pPr marL="0" indent="0" algn="ctr">
              <a:buClr>
                <a:srgbClr val="396FF7"/>
              </a:buClr>
              <a:buFont typeface="System Font Regular"/>
              <a:buNone/>
              <a:defRPr sz="1600" b="0" i="0">
                <a:latin typeface="Heebo Light" pitchFamily="2" charset="-79"/>
                <a:cs typeface="Heebo Light" pitchFamily="2" charset="-79"/>
              </a:defRPr>
            </a:lvl1pPr>
            <a:lvl2pPr marL="457200" indent="0" algn="ctr">
              <a:buClr>
                <a:srgbClr val="396FF7"/>
              </a:buClr>
              <a:buFont typeface="System Font Regular"/>
              <a:buNone/>
              <a:defRPr sz="1800" b="0" i="0">
                <a:latin typeface="Heebo Light" pitchFamily="2" charset="-79"/>
                <a:cs typeface="Heebo Light" pitchFamily="2" charset="-79"/>
              </a:defRPr>
            </a:lvl2pPr>
            <a:lvl3pPr marL="914400" indent="0" algn="ctr">
              <a:buClr>
                <a:srgbClr val="396FF7"/>
              </a:buClr>
              <a:buFont typeface="System Font Regular"/>
              <a:buNone/>
              <a:defRPr sz="1600" b="0" i="0">
                <a:latin typeface="Heebo Light" pitchFamily="2" charset="-79"/>
                <a:cs typeface="Heebo Light" pitchFamily="2" charset="-79"/>
              </a:defRPr>
            </a:lvl3pPr>
            <a:lvl4pPr marL="1600200" indent="-228600">
              <a:buClr>
                <a:srgbClr val="396FF7"/>
              </a:buClr>
              <a:buFont typeface="System Font Regular"/>
              <a:buChar char="＋"/>
              <a:defRPr sz="1400" b="0" i="0">
                <a:latin typeface="Heebo Light" pitchFamily="2" charset="-79"/>
                <a:cs typeface="Heebo Light" pitchFamily="2" charset="-79"/>
              </a:defRPr>
            </a:lvl4pPr>
            <a:lvl5pPr marL="2057400" indent="-228600">
              <a:buClr>
                <a:srgbClr val="396FF7"/>
              </a:buClr>
              <a:buFont typeface="System Font Regular"/>
              <a:buChar char="＋"/>
              <a:defRPr sz="1200" b="0" i="0">
                <a:latin typeface="Heebo Light" pitchFamily="2" charset="-79"/>
                <a:cs typeface="Heebo Light" pitchFamily="2" charset="-79"/>
              </a:defRPr>
            </a:lvl5pPr>
          </a:lstStyle>
          <a:p>
            <a:pPr lvl="0"/>
            <a:r>
              <a:rPr lang="en-US"/>
              <a:t>Presenter Division</a:t>
            </a:r>
          </a:p>
        </p:txBody>
      </p:sp>
      <p:sp>
        <p:nvSpPr>
          <p:cNvPr id="4" name="TextBox 3">
            <a:extLst>
              <a:ext uri="{FF2B5EF4-FFF2-40B4-BE49-F238E27FC236}">
                <a16:creationId xmlns:a16="http://schemas.microsoft.com/office/drawing/2014/main" id="{63D8975D-697B-2E76-7022-5A39C732BDC2}"/>
              </a:ext>
            </a:extLst>
          </p:cNvPr>
          <p:cNvSpPr txBox="1"/>
          <p:nvPr/>
        </p:nvSpPr>
        <p:spPr>
          <a:xfrm>
            <a:off x="1809573" y="4123360"/>
            <a:ext cx="8572854" cy="954107"/>
          </a:xfrm>
          <a:prstGeom prst="rect">
            <a:avLst/>
          </a:prstGeom>
          <a:noFill/>
        </p:spPr>
        <p:txBody>
          <a:bodyPr wrap="square" rtlCol="0">
            <a:spAutoFit/>
          </a:bodyPr>
          <a:lstStyle/>
          <a:p>
            <a:pPr algn="ctr">
              <a:lnSpc>
                <a:spcPct val="100000"/>
              </a:lnSpc>
            </a:pPr>
            <a:r>
              <a:rPr lang="en-US" sz="1400" b="0" i="0">
                <a:latin typeface="Heebo Medium" pitchFamily="2" charset="-79"/>
                <a:cs typeface="Heebo Medium" pitchFamily="2" charset="-79"/>
              </a:rPr>
              <a:t>www.energy.gov/oe/</a:t>
            </a:r>
          </a:p>
          <a:p>
            <a:pPr marL="0" marR="0" indent="0" algn="ctr" defTabSz="914400" rtl="0" eaLnBrk="1" fontAlgn="auto" latinLnBrk="0" hangingPunct="1">
              <a:lnSpc>
                <a:spcPct val="100000"/>
              </a:lnSpc>
              <a:spcBef>
                <a:spcPts val="0"/>
              </a:spcBef>
              <a:spcAft>
                <a:spcPts val="0"/>
              </a:spcAft>
              <a:buClrTx/>
              <a:buSzTx/>
              <a:buFontTx/>
              <a:buNone/>
              <a:tabLst/>
              <a:defRPr/>
            </a:pPr>
            <a:br>
              <a:rPr lang="en-US" sz="1400" b="0" i="0" u="none" strike="noStrike">
                <a:solidFill>
                  <a:srgbClr val="212121"/>
                </a:solidFill>
                <a:effectLst/>
                <a:latin typeface="Heebo Medium" pitchFamily="2" charset="-79"/>
                <a:cs typeface="Heebo Medium" pitchFamily="2" charset="-79"/>
              </a:rPr>
            </a:br>
            <a:r>
              <a:rPr lang="en-US" sz="1400" b="0" i="0" u="none" strike="noStrike">
                <a:solidFill>
                  <a:srgbClr val="212121"/>
                </a:solidFill>
                <a:effectLst/>
                <a:latin typeface="Heebo" pitchFamily="2" charset="-79"/>
                <a:cs typeface="Heebo" pitchFamily="2" charset="-79"/>
              </a:rPr>
              <a:t>Sign Up for Office of Electricity Email Updates at</a:t>
            </a:r>
            <a:br>
              <a:rPr lang="en-US" sz="1400" b="0" i="0" u="none" strike="noStrike">
                <a:solidFill>
                  <a:srgbClr val="212121"/>
                </a:solidFill>
                <a:effectLst/>
                <a:latin typeface="Heebo Medium" pitchFamily="2" charset="-79"/>
                <a:cs typeface="Heebo Medium" pitchFamily="2" charset="-79"/>
              </a:rPr>
            </a:br>
            <a:r>
              <a:rPr lang="en-US" sz="1400" b="0" i="0" u="none" strike="noStrike">
                <a:solidFill>
                  <a:srgbClr val="212121"/>
                </a:solidFill>
                <a:effectLst/>
                <a:latin typeface="Heebo Medium" pitchFamily="2" charset="-79"/>
                <a:cs typeface="Heebo Medium" pitchFamily="2" charset="-79"/>
              </a:rPr>
              <a:t> </a:t>
            </a:r>
            <a:r>
              <a:rPr lang="en-US" sz="1400" b="0" i="0" u="none">
                <a:solidFill>
                  <a:schemeClr val="tx1"/>
                </a:solidFill>
                <a:effectLst/>
                <a:latin typeface="Heebo Medium" pitchFamily="2" charset="-79"/>
                <a:cs typeface="Heebo Medium" pitchFamily="2" charset="-79"/>
              </a:rPr>
              <a:t>https://bit.ly/OfficeOfElectricity</a:t>
            </a:r>
          </a:p>
        </p:txBody>
      </p:sp>
    </p:spTree>
    <p:extLst>
      <p:ext uri="{BB962C8B-B14F-4D97-AF65-F5344CB8AC3E}">
        <p14:creationId xmlns:p14="http://schemas.microsoft.com/office/powerpoint/2010/main" val="293548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Closing Slid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CF0F3CC-AC43-6E22-7321-DE6EA15DF232}"/>
              </a:ext>
            </a:extLst>
          </p:cNvPr>
          <p:cNvSpPr/>
          <p:nvPr/>
        </p:nvSpPr>
        <p:spPr>
          <a:xfrm>
            <a:off x="551050" y="349109"/>
            <a:ext cx="11087100" cy="44686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28A239-829D-BDD3-34F9-8356A80951A9}"/>
              </a:ext>
            </a:extLst>
          </p:cNvPr>
          <p:cNvSpPr>
            <a:spLocks noGrp="1"/>
          </p:cNvSpPr>
          <p:nvPr>
            <p:ph type="title" hasCustomPrompt="1"/>
          </p:nvPr>
        </p:nvSpPr>
        <p:spPr>
          <a:xfrm>
            <a:off x="1024128" y="771294"/>
            <a:ext cx="10140944" cy="905256"/>
          </a:xfrm>
          <a:solidFill>
            <a:srgbClr val="7BC359"/>
          </a:solidFill>
        </p:spPr>
        <p:txBody>
          <a:bodyPr wrap="square" lIns="0" tIns="0" rIns="0" bIns="0">
            <a:noAutofit/>
          </a:bodyPr>
          <a:lstStyle>
            <a:lvl1pPr algn="ctr">
              <a:lnSpc>
                <a:spcPct val="100000"/>
              </a:lnSpc>
              <a:defRPr>
                <a:latin typeface="Heebo Medium" pitchFamily="2" charset="-79"/>
                <a:cs typeface="Heebo Medium" pitchFamily="2" charset="-79"/>
              </a:defRPr>
            </a:lvl1pPr>
          </a:lstStyle>
          <a:p>
            <a:r>
              <a:rPr lang="en-US"/>
              <a:t>Thank you</a:t>
            </a:r>
          </a:p>
        </p:txBody>
      </p:sp>
      <p:pic>
        <p:nvPicPr>
          <p:cNvPr id="13" name="Picture 12" descr="U.S. Department of Energy Office of Electricity logo">
            <a:extLst>
              <a:ext uri="{FF2B5EF4-FFF2-40B4-BE49-F238E27FC236}">
                <a16:creationId xmlns:a16="http://schemas.microsoft.com/office/drawing/2014/main" id="{F1C129FA-1EA4-F80D-8BB5-A59D646DF5E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25767" y="3687158"/>
            <a:ext cx="2940466" cy="469486"/>
          </a:xfrm>
          <a:prstGeom prst="rect">
            <a:avLst/>
          </a:prstGeom>
        </p:spPr>
      </p:pic>
      <p:sp>
        <p:nvSpPr>
          <p:cNvPr id="6" name="Content Placeholder 3">
            <a:extLst>
              <a:ext uri="{FF2B5EF4-FFF2-40B4-BE49-F238E27FC236}">
                <a16:creationId xmlns:a16="http://schemas.microsoft.com/office/drawing/2014/main" id="{EE388D03-EEE8-EEA9-EBDB-B8063C440007}"/>
              </a:ext>
            </a:extLst>
          </p:cNvPr>
          <p:cNvSpPr>
            <a:spLocks noGrp="1"/>
          </p:cNvSpPr>
          <p:nvPr>
            <p:ph sz="half" idx="2" hasCustomPrompt="1"/>
          </p:nvPr>
        </p:nvSpPr>
        <p:spPr>
          <a:xfrm>
            <a:off x="1024128" y="2154308"/>
            <a:ext cx="10140944" cy="389936"/>
          </a:xfrm>
          <a:noFill/>
        </p:spPr>
        <p:txBody>
          <a:bodyPr anchor="ctr" anchorCtr="0">
            <a:noAutofit/>
          </a:bodyPr>
          <a:lstStyle>
            <a:lvl1pPr marL="0" indent="0" algn="ctr">
              <a:buClr>
                <a:srgbClr val="396FF7"/>
              </a:buClr>
              <a:buFont typeface="System Font Regular"/>
              <a:buNone/>
              <a:defRPr sz="1800" b="1" i="0">
                <a:latin typeface="Heebo Light" pitchFamily="2" charset="-79"/>
                <a:cs typeface="Heebo Light" pitchFamily="2" charset="-79"/>
              </a:defRPr>
            </a:lvl1pPr>
            <a:lvl2pPr marL="457200" indent="0" algn="ctr">
              <a:buClr>
                <a:srgbClr val="396FF7"/>
              </a:buClr>
              <a:buFont typeface="System Font Regular"/>
              <a:buNone/>
              <a:defRPr sz="1800" b="0" i="0">
                <a:latin typeface="Heebo Light" pitchFamily="2" charset="-79"/>
                <a:cs typeface="Heebo Light" pitchFamily="2" charset="-79"/>
              </a:defRPr>
            </a:lvl2pPr>
            <a:lvl3pPr marL="914400" indent="0" algn="ctr">
              <a:buClr>
                <a:srgbClr val="396FF7"/>
              </a:buClr>
              <a:buFont typeface="System Font Regular"/>
              <a:buNone/>
              <a:defRPr sz="1600" b="0" i="0">
                <a:latin typeface="Heebo Light" pitchFamily="2" charset="-79"/>
                <a:cs typeface="Heebo Light" pitchFamily="2" charset="-79"/>
              </a:defRPr>
            </a:lvl3pPr>
            <a:lvl4pPr marL="1600200" indent="-228600">
              <a:buClr>
                <a:srgbClr val="396FF7"/>
              </a:buClr>
              <a:buFont typeface="System Font Regular"/>
              <a:buChar char="＋"/>
              <a:defRPr sz="1400" b="0" i="0">
                <a:latin typeface="Heebo Light" pitchFamily="2" charset="-79"/>
                <a:cs typeface="Heebo Light" pitchFamily="2" charset="-79"/>
              </a:defRPr>
            </a:lvl4pPr>
            <a:lvl5pPr marL="2057400" indent="-228600">
              <a:buClr>
                <a:srgbClr val="396FF7"/>
              </a:buClr>
              <a:buFont typeface="System Font Regular"/>
              <a:buChar char="＋"/>
              <a:defRPr sz="1200" b="0" i="0">
                <a:latin typeface="Heebo Light" pitchFamily="2" charset="-79"/>
                <a:cs typeface="Heebo Light" pitchFamily="2" charset="-79"/>
              </a:defRPr>
            </a:lvl5pPr>
          </a:lstStyle>
          <a:p>
            <a:pPr lvl="0"/>
            <a:r>
              <a:rPr lang="en-US"/>
              <a:t>Presenter Name</a:t>
            </a:r>
          </a:p>
        </p:txBody>
      </p:sp>
      <p:pic>
        <p:nvPicPr>
          <p:cNvPr id="14" name="Picture 13" descr="Twitter icon">
            <a:hlinkClick r:id="rId3"/>
            <a:extLst>
              <a:ext uri="{FF2B5EF4-FFF2-40B4-BE49-F238E27FC236}">
                <a16:creationId xmlns:a16="http://schemas.microsoft.com/office/drawing/2014/main" id="{F2D7CC7C-8E53-5D03-53E4-744CC7D944B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1656454" y="5028215"/>
            <a:ext cx="1081462" cy="1081462"/>
          </a:xfrm>
          <a:prstGeom prst="rect">
            <a:avLst/>
          </a:prstGeom>
        </p:spPr>
      </p:pic>
      <p:sp>
        <p:nvSpPr>
          <p:cNvPr id="19" name="TextBox 18">
            <a:extLst>
              <a:ext uri="{FF2B5EF4-FFF2-40B4-BE49-F238E27FC236}">
                <a16:creationId xmlns:a16="http://schemas.microsoft.com/office/drawing/2014/main" id="{8248B922-2C5D-A964-8658-4C4C6A3291A3}"/>
              </a:ext>
            </a:extLst>
          </p:cNvPr>
          <p:cNvSpPr txBox="1"/>
          <p:nvPr/>
        </p:nvSpPr>
        <p:spPr>
          <a:xfrm>
            <a:off x="1156763" y="6192224"/>
            <a:ext cx="944137" cy="307777"/>
          </a:xfrm>
          <a:prstGeom prst="rect">
            <a:avLst/>
          </a:prstGeom>
          <a:noFill/>
        </p:spPr>
        <p:txBody>
          <a:bodyPr wrap="square">
            <a:spAutoFit/>
          </a:bodyPr>
          <a:lstStyle/>
          <a:p>
            <a:pPr algn="ctr"/>
            <a:r>
              <a:rPr lang="en-US" sz="1400">
                <a:solidFill>
                  <a:schemeClr val="tx1"/>
                </a:solidFill>
                <a:latin typeface="Heebo Medium" pitchFamily="2" charset="-79"/>
                <a:cs typeface="Heebo Medium" pitchFamily="2" charset="-79"/>
              </a:rPr>
              <a:t>Twitter</a:t>
            </a:r>
          </a:p>
        </p:txBody>
      </p:sp>
      <p:pic>
        <p:nvPicPr>
          <p:cNvPr id="28" name="Picture 27" descr="QR code to find OE Twitter">
            <a:extLst>
              <a:ext uri="{FF2B5EF4-FFF2-40B4-BE49-F238E27FC236}">
                <a16:creationId xmlns:a16="http://schemas.microsoft.com/office/drawing/2014/main" id="{ABC8C157-6461-8010-10D9-2DC8A3C9CD1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8966" t="-9090" r="-7891" b="-7767"/>
          <a:stretch/>
        </p:blipFill>
        <p:spPr>
          <a:xfrm>
            <a:off x="564700" y="5065123"/>
            <a:ext cx="1018844" cy="1018844"/>
          </a:xfrm>
          <a:prstGeom prst="rect">
            <a:avLst/>
          </a:prstGeom>
          <a:ln w="15875" cap="rnd">
            <a:solidFill>
              <a:schemeClr val="accent1"/>
            </a:solidFill>
            <a:bevel/>
          </a:ln>
        </p:spPr>
      </p:pic>
      <p:pic>
        <p:nvPicPr>
          <p:cNvPr id="5" name="Picture 4" descr="LinkedIn Icon">
            <a:hlinkClick r:id="rId6"/>
            <a:extLst>
              <a:ext uri="{FF2B5EF4-FFF2-40B4-BE49-F238E27FC236}">
                <a16:creationId xmlns:a16="http://schemas.microsoft.com/office/drawing/2014/main" id="{930A5BE9-EC2F-F01C-8B4C-A502D913E23F}"/>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4551985" y="5028215"/>
            <a:ext cx="1081462" cy="1081462"/>
          </a:xfrm>
          <a:prstGeom prst="rect">
            <a:avLst/>
          </a:prstGeom>
        </p:spPr>
      </p:pic>
      <p:sp>
        <p:nvSpPr>
          <p:cNvPr id="7" name="TextBox 6">
            <a:extLst>
              <a:ext uri="{FF2B5EF4-FFF2-40B4-BE49-F238E27FC236}">
                <a16:creationId xmlns:a16="http://schemas.microsoft.com/office/drawing/2014/main" id="{DD3A4AA6-D9B7-DC10-D976-7ACD782891DC}"/>
              </a:ext>
            </a:extLst>
          </p:cNvPr>
          <p:cNvSpPr txBox="1"/>
          <p:nvPr/>
        </p:nvSpPr>
        <p:spPr>
          <a:xfrm>
            <a:off x="4003134" y="6192224"/>
            <a:ext cx="1073833" cy="307777"/>
          </a:xfrm>
          <a:prstGeom prst="rect">
            <a:avLst/>
          </a:prstGeom>
          <a:noFill/>
        </p:spPr>
        <p:txBody>
          <a:bodyPr wrap="square">
            <a:spAutoFit/>
          </a:bodyPr>
          <a:lstStyle/>
          <a:p>
            <a:pPr algn="ctr"/>
            <a:r>
              <a:rPr lang="en-US" sz="1400">
                <a:solidFill>
                  <a:schemeClr val="tx1"/>
                </a:solidFill>
                <a:latin typeface="Heebo Medium" pitchFamily="2" charset="-79"/>
                <a:cs typeface="Heebo Medium" pitchFamily="2" charset="-79"/>
              </a:rPr>
              <a:t>LinkedIn</a:t>
            </a:r>
          </a:p>
        </p:txBody>
      </p:sp>
      <p:pic>
        <p:nvPicPr>
          <p:cNvPr id="8" name="Picture 7" descr="QR code to find OE LinkedIn">
            <a:extLst>
              <a:ext uri="{FF2B5EF4-FFF2-40B4-BE49-F238E27FC236}">
                <a16:creationId xmlns:a16="http://schemas.microsoft.com/office/drawing/2014/main" id="{62AE4599-8F23-0726-890C-C4B5139C3FF4}"/>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l="-7638" t="-7640" r="-7638" b="-7640"/>
          <a:stretch/>
        </p:blipFill>
        <p:spPr>
          <a:xfrm>
            <a:off x="3471891" y="5065123"/>
            <a:ext cx="1018844" cy="1018844"/>
          </a:xfrm>
          <a:prstGeom prst="rect">
            <a:avLst/>
          </a:prstGeom>
          <a:ln w="15875" cap="rnd">
            <a:solidFill>
              <a:schemeClr val="accent1"/>
            </a:solidFill>
            <a:bevel/>
          </a:ln>
        </p:spPr>
      </p:pic>
      <p:pic>
        <p:nvPicPr>
          <p:cNvPr id="10" name="Picture 9" descr="Facebook icon">
            <a:hlinkClick r:id="rId9"/>
            <a:extLst>
              <a:ext uri="{FF2B5EF4-FFF2-40B4-BE49-F238E27FC236}">
                <a16:creationId xmlns:a16="http://schemas.microsoft.com/office/drawing/2014/main" id="{0F865950-75CC-0AD9-0257-CD080C9CFE4B}"/>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p:blipFill>
        <p:spPr>
          <a:xfrm>
            <a:off x="7722813" y="5028215"/>
            <a:ext cx="1081462" cy="1081462"/>
          </a:xfrm>
          <a:prstGeom prst="rect">
            <a:avLst/>
          </a:prstGeom>
        </p:spPr>
      </p:pic>
      <p:sp>
        <p:nvSpPr>
          <p:cNvPr id="12" name="TextBox 11">
            <a:extLst>
              <a:ext uri="{FF2B5EF4-FFF2-40B4-BE49-F238E27FC236}">
                <a16:creationId xmlns:a16="http://schemas.microsoft.com/office/drawing/2014/main" id="{C5107C30-DC73-43C5-AF46-2CB568316EF5}"/>
              </a:ext>
            </a:extLst>
          </p:cNvPr>
          <p:cNvSpPr txBox="1"/>
          <p:nvPr/>
        </p:nvSpPr>
        <p:spPr>
          <a:xfrm>
            <a:off x="7107529" y="6192224"/>
            <a:ext cx="1198872" cy="307777"/>
          </a:xfrm>
          <a:prstGeom prst="rect">
            <a:avLst/>
          </a:prstGeom>
          <a:noFill/>
        </p:spPr>
        <p:txBody>
          <a:bodyPr wrap="square">
            <a:spAutoFit/>
          </a:bodyPr>
          <a:lstStyle/>
          <a:p>
            <a:pPr algn="ctr"/>
            <a:r>
              <a:rPr lang="en-US" sz="1400">
                <a:solidFill>
                  <a:schemeClr val="tx1"/>
                </a:solidFill>
                <a:latin typeface="Heebo Medium" pitchFamily="2" charset="-79"/>
                <a:cs typeface="Heebo Medium" pitchFamily="2" charset="-79"/>
              </a:rPr>
              <a:t>Facebook</a:t>
            </a:r>
          </a:p>
        </p:txBody>
      </p:sp>
      <p:pic>
        <p:nvPicPr>
          <p:cNvPr id="16" name="Picture 15" descr="QR code to find OE Facebook">
            <a:extLst>
              <a:ext uri="{FF2B5EF4-FFF2-40B4-BE49-F238E27FC236}">
                <a16:creationId xmlns:a16="http://schemas.microsoft.com/office/drawing/2014/main" id="{E87851C0-7443-C2C5-4FD2-11F3290F2388}"/>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l="-7805" t="-7805" r="-7805" b="-7805"/>
          <a:stretch/>
        </p:blipFill>
        <p:spPr>
          <a:xfrm>
            <a:off x="6642719" y="5065123"/>
            <a:ext cx="1018844" cy="1018844"/>
          </a:xfrm>
          <a:prstGeom prst="rect">
            <a:avLst/>
          </a:prstGeom>
          <a:ln w="15875" cap="rnd">
            <a:solidFill>
              <a:schemeClr val="accent1"/>
            </a:solidFill>
            <a:bevel/>
          </a:ln>
        </p:spPr>
      </p:pic>
      <p:sp>
        <p:nvSpPr>
          <p:cNvPr id="20" name="Content Placeholder 3">
            <a:extLst>
              <a:ext uri="{FF2B5EF4-FFF2-40B4-BE49-F238E27FC236}">
                <a16:creationId xmlns:a16="http://schemas.microsoft.com/office/drawing/2014/main" id="{C2420364-8281-21DC-B4E7-8F6E9C6422C9}"/>
              </a:ext>
            </a:extLst>
          </p:cNvPr>
          <p:cNvSpPr>
            <a:spLocks noGrp="1"/>
          </p:cNvSpPr>
          <p:nvPr>
            <p:ph sz="half" idx="10" hasCustomPrompt="1"/>
          </p:nvPr>
        </p:nvSpPr>
        <p:spPr>
          <a:xfrm>
            <a:off x="1024128" y="2632607"/>
            <a:ext cx="10140944" cy="274879"/>
          </a:xfrm>
          <a:noFill/>
        </p:spPr>
        <p:txBody>
          <a:bodyPr anchor="ctr" anchorCtr="0">
            <a:noAutofit/>
          </a:bodyPr>
          <a:lstStyle>
            <a:lvl1pPr marL="0" indent="0" algn="ctr">
              <a:buClr>
                <a:srgbClr val="396FF7"/>
              </a:buClr>
              <a:buFont typeface="System Font Regular"/>
              <a:buNone/>
              <a:defRPr sz="1600" b="0" i="0">
                <a:latin typeface="Heebo Light" pitchFamily="2" charset="-79"/>
                <a:cs typeface="Heebo Light" pitchFamily="2" charset="-79"/>
              </a:defRPr>
            </a:lvl1pPr>
            <a:lvl2pPr marL="457200" indent="0" algn="ctr">
              <a:buClr>
                <a:srgbClr val="396FF7"/>
              </a:buClr>
              <a:buFont typeface="System Font Regular"/>
              <a:buNone/>
              <a:defRPr sz="1800" b="0" i="0">
                <a:latin typeface="Heebo Light" pitchFamily="2" charset="-79"/>
                <a:cs typeface="Heebo Light" pitchFamily="2" charset="-79"/>
              </a:defRPr>
            </a:lvl2pPr>
            <a:lvl3pPr marL="914400" indent="0" algn="ctr">
              <a:buClr>
                <a:srgbClr val="396FF7"/>
              </a:buClr>
              <a:buFont typeface="System Font Regular"/>
              <a:buNone/>
              <a:defRPr sz="1600" b="0" i="0">
                <a:latin typeface="Heebo Light" pitchFamily="2" charset="-79"/>
                <a:cs typeface="Heebo Light" pitchFamily="2" charset="-79"/>
              </a:defRPr>
            </a:lvl3pPr>
            <a:lvl4pPr marL="1600200" indent="-228600">
              <a:buClr>
                <a:srgbClr val="396FF7"/>
              </a:buClr>
              <a:buFont typeface="System Font Regular"/>
              <a:buChar char="＋"/>
              <a:defRPr sz="1400" b="0" i="0">
                <a:latin typeface="Heebo Light" pitchFamily="2" charset="-79"/>
                <a:cs typeface="Heebo Light" pitchFamily="2" charset="-79"/>
              </a:defRPr>
            </a:lvl4pPr>
            <a:lvl5pPr marL="2057400" indent="-228600">
              <a:buClr>
                <a:srgbClr val="396FF7"/>
              </a:buClr>
              <a:buFont typeface="System Font Regular"/>
              <a:buChar char="＋"/>
              <a:defRPr sz="1200" b="0" i="0">
                <a:latin typeface="Heebo Light" pitchFamily="2" charset="-79"/>
                <a:cs typeface="Heebo Light" pitchFamily="2" charset="-79"/>
              </a:defRPr>
            </a:lvl5pPr>
          </a:lstStyle>
          <a:p>
            <a:pPr lvl="0"/>
            <a:r>
              <a:rPr lang="en-US"/>
              <a:t>Presenter Title</a:t>
            </a:r>
          </a:p>
        </p:txBody>
      </p:sp>
      <p:sp>
        <p:nvSpPr>
          <p:cNvPr id="29" name="Content Placeholder 3">
            <a:extLst>
              <a:ext uri="{FF2B5EF4-FFF2-40B4-BE49-F238E27FC236}">
                <a16:creationId xmlns:a16="http://schemas.microsoft.com/office/drawing/2014/main" id="{DE495BF0-98AE-B1DA-B3F7-CA41FD6EF070}"/>
              </a:ext>
            </a:extLst>
          </p:cNvPr>
          <p:cNvSpPr>
            <a:spLocks noGrp="1"/>
          </p:cNvSpPr>
          <p:nvPr>
            <p:ph sz="half" idx="11" hasCustomPrompt="1"/>
          </p:nvPr>
        </p:nvSpPr>
        <p:spPr>
          <a:xfrm>
            <a:off x="1024128" y="3000179"/>
            <a:ext cx="10140944" cy="274879"/>
          </a:xfrm>
          <a:noFill/>
        </p:spPr>
        <p:txBody>
          <a:bodyPr anchor="ctr" anchorCtr="0">
            <a:noAutofit/>
          </a:bodyPr>
          <a:lstStyle>
            <a:lvl1pPr marL="0" indent="0" algn="ctr">
              <a:buClr>
                <a:srgbClr val="396FF7"/>
              </a:buClr>
              <a:buFont typeface="System Font Regular"/>
              <a:buNone/>
              <a:defRPr sz="1600" b="0" i="0">
                <a:latin typeface="Heebo Light" pitchFamily="2" charset="-79"/>
                <a:cs typeface="Heebo Light" pitchFamily="2" charset="-79"/>
              </a:defRPr>
            </a:lvl1pPr>
            <a:lvl2pPr marL="457200" indent="0" algn="ctr">
              <a:buClr>
                <a:srgbClr val="396FF7"/>
              </a:buClr>
              <a:buFont typeface="System Font Regular"/>
              <a:buNone/>
              <a:defRPr sz="1800" b="0" i="0">
                <a:latin typeface="Heebo Light" pitchFamily="2" charset="-79"/>
                <a:cs typeface="Heebo Light" pitchFamily="2" charset="-79"/>
              </a:defRPr>
            </a:lvl2pPr>
            <a:lvl3pPr marL="914400" indent="0" algn="ctr">
              <a:buClr>
                <a:srgbClr val="396FF7"/>
              </a:buClr>
              <a:buFont typeface="System Font Regular"/>
              <a:buNone/>
              <a:defRPr sz="1600" b="0" i="0">
                <a:latin typeface="Heebo Light" pitchFamily="2" charset="-79"/>
                <a:cs typeface="Heebo Light" pitchFamily="2" charset="-79"/>
              </a:defRPr>
            </a:lvl3pPr>
            <a:lvl4pPr marL="1600200" indent="-228600">
              <a:buClr>
                <a:srgbClr val="396FF7"/>
              </a:buClr>
              <a:buFont typeface="System Font Regular"/>
              <a:buChar char="＋"/>
              <a:defRPr sz="1400" b="0" i="0">
                <a:latin typeface="Heebo Light" pitchFamily="2" charset="-79"/>
                <a:cs typeface="Heebo Light" pitchFamily="2" charset="-79"/>
              </a:defRPr>
            </a:lvl4pPr>
            <a:lvl5pPr marL="2057400" indent="-228600">
              <a:buClr>
                <a:srgbClr val="396FF7"/>
              </a:buClr>
              <a:buFont typeface="System Font Regular"/>
              <a:buChar char="＋"/>
              <a:defRPr sz="1200" b="0" i="0">
                <a:latin typeface="Heebo Light" pitchFamily="2" charset="-79"/>
                <a:cs typeface="Heebo Light" pitchFamily="2" charset="-79"/>
              </a:defRPr>
            </a:lvl5pPr>
          </a:lstStyle>
          <a:p>
            <a:pPr lvl="0"/>
            <a:r>
              <a:rPr lang="en-US"/>
              <a:t>Presenter Division</a:t>
            </a:r>
          </a:p>
        </p:txBody>
      </p:sp>
      <p:sp>
        <p:nvSpPr>
          <p:cNvPr id="4" name="TextBox 3">
            <a:extLst>
              <a:ext uri="{FF2B5EF4-FFF2-40B4-BE49-F238E27FC236}">
                <a16:creationId xmlns:a16="http://schemas.microsoft.com/office/drawing/2014/main" id="{63D8975D-697B-2E76-7022-5A39C732BDC2}"/>
              </a:ext>
            </a:extLst>
          </p:cNvPr>
          <p:cNvSpPr txBox="1"/>
          <p:nvPr/>
        </p:nvSpPr>
        <p:spPr>
          <a:xfrm>
            <a:off x="3863096" y="4136086"/>
            <a:ext cx="4463008" cy="388568"/>
          </a:xfrm>
          <a:prstGeom prst="rect">
            <a:avLst/>
          </a:prstGeom>
          <a:noFill/>
        </p:spPr>
        <p:txBody>
          <a:bodyPr wrap="square" rtlCol="0">
            <a:spAutoFit/>
          </a:bodyPr>
          <a:lstStyle/>
          <a:p>
            <a:pPr algn="ctr">
              <a:lnSpc>
                <a:spcPct val="150000"/>
              </a:lnSpc>
            </a:pPr>
            <a:r>
              <a:rPr lang="en-US" sz="1400" b="0" i="0">
                <a:latin typeface="Heebo Medium" pitchFamily="2" charset="-79"/>
                <a:cs typeface="Heebo Medium" pitchFamily="2" charset="-79"/>
              </a:rPr>
              <a:t>www.energy.gov/oe/</a:t>
            </a:r>
          </a:p>
        </p:txBody>
      </p:sp>
      <p:pic>
        <p:nvPicPr>
          <p:cNvPr id="3" name="Picture 2">
            <a:hlinkClick r:id="rId9"/>
            <a:extLst>
              <a:ext uri="{FF2B5EF4-FFF2-40B4-BE49-F238E27FC236}">
                <a16:creationId xmlns:a16="http://schemas.microsoft.com/office/drawing/2014/main" id="{D2B4ED10-EA95-8B4B-FDFE-F94774CE5E69}"/>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p:blipFill>
        <p:spPr>
          <a:xfrm>
            <a:off x="10527192" y="5028215"/>
            <a:ext cx="1081462" cy="1081462"/>
          </a:xfrm>
          <a:prstGeom prst="rect">
            <a:avLst/>
          </a:prstGeom>
        </p:spPr>
      </p:pic>
      <p:sp>
        <p:nvSpPr>
          <p:cNvPr id="9" name="TextBox 8">
            <a:extLst>
              <a:ext uri="{FF2B5EF4-FFF2-40B4-BE49-F238E27FC236}">
                <a16:creationId xmlns:a16="http://schemas.microsoft.com/office/drawing/2014/main" id="{A423C1B1-92AC-069D-507E-513D09E49F9F}"/>
              </a:ext>
            </a:extLst>
          </p:cNvPr>
          <p:cNvSpPr txBox="1"/>
          <p:nvPr/>
        </p:nvSpPr>
        <p:spPr>
          <a:xfrm>
            <a:off x="9383791" y="6192224"/>
            <a:ext cx="2238511" cy="523220"/>
          </a:xfrm>
          <a:prstGeom prst="rect">
            <a:avLst/>
          </a:prstGeom>
          <a:noFill/>
        </p:spPr>
        <p:txBody>
          <a:bodyPr wrap="square">
            <a:spAutoFit/>
          </a:bodyPr>
          <a:lstStyle/>
          <a:p>
            <a:pPr algn="ctr"/>
            <a:r>
              <a:rPr lang="en-US" sz="1400" b="0" i="0" u="none" strike="noStrike">
                <a:solidFill>
                  <a:srgbClr val="212121"/>
                </a:solidFill>
                <a:effectLst/>
                <a:latin typeface="Heebo Medium" pitchFamily="2" charset="-79"/>
                <a:cs typeface="Heebo Medium" pitchFamily="2" charset="-79"/>
              </a:rPr>
              <a:t>Sign Up for Office of Electricity Email Updates</a:t>
            </a:r>
            <a:endParaRPr lang="en-US" sz="1400" b="0" i="0">
              <a:solidFill>
                <a:schemeClr val="tx1"/>
              </a:solidFill>
              <a:latin typeface="Heebo Medium" pitchFamily="2" charset="-79"/>
              <a:cs typeface="Heebo Medium" pitchFamily="2" charset="-79"/>
            </a:endParaRPr>
          </a:p>
        </p:txBody>
      </p:sp>
      <p:pic>
        <p:nvPicPr>
          <p:cNvPr id="11" name="Picture 10">
            <a:extLst>
              <a:ext uri="{FF2B5EF4-FFF2-40B4-BE49-F238E27FC236}">
                <a16:creationId xmlns:a16="http://schemas.microsoft.com/office/drawing/2014/main" id="{86DC5AD0-2297-E750-C580-B88B2B4A15AC}"/>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l="-7595" t="-7595" r="-7595" b="-7595"/>
          <a:stretch/>
        </p:blipFill>
        <p:spPr>
          <a:xfrm>
            <a:off x="9447098" y="5066111"/>
            <a:ext cx="1013320" cy="1013320"/>
          </a:xfrm>
          <a:prstGeom prst="rect">
            <a:avLst/>
          </a:prstGeom>
          <a:ln w="15875" cap="rnd">
            <a:solidFill>
              <a:schemeClr val="accent1"/>
            </a:solidFill>
            <a:bevel/>
          </a:ln>
        </p:spPr>
      </p:pic>
    </p:spTree>
    <p:extLst>
      <p:ext uri="{BB962C8B-B14F-4D97-AF65-F5344CB8AC3E}">
        <p14:creationId xmlns:p14="http://schemas.microsoft.com/office/powerpoint/2010/main" val="2937525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Colorblock Title + Bullets">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1510857" y="1131415"/>
            <a:ext cx="10243816" cy="5238148"/>
          </a:xfrm>
          <a:prstGeom prst="rect">
            <a:avLst/>
          </a:prstGeom>
        </p:spPr>
        <p:txBody>
          <a:bodyPr numCol="1" spcCol="347472">
            <a:noAutofit/>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rot="16200000">
            <a:off x="-2439667" y="2858258"/>
            <a:ext cx="6159499" cy="863110"/>
          </a:xfrm>
          <a:prstGeom prst="rect">
            <a:avLst/>
          </a:prstGeom>
        </p:spPr>
        <p:txBody>
          <a:bodyPr anchor="ctr">
            <a:noAutofit/>
          </a:bodyPr>
          <a:lstStyle>
            <a:lvl1pPr>
              <a:defRPr sz="3600">
                <a:solidFill>
                  <a:schemeClr val="bg1"/>
                </a:solidFill>
              </a:defRPr>
            </a:lvl1pPr>
          </a:lstStyle>
          <a:p>
            <a:r>
              <a:rPr lang="en-US"/>
              <a:t>Click to edit Master title style</a:t>
            </a:r>
          </a:p>
        </p:txBody>
      </p:sp>
      <p:sp>
        <p:nvSpPr>
          <p:cNvPr id="12" name="Text Placeholder 11"/>
          <p:cNvSpPr>
            <a:spLocks noGrp="1"/>
          </p:cNvSpPr>
          <p:nvPr>
            <p:ph type="body" sz="quarter" idx="13"/>
          </p:nvPr>
        </p:nvSpPr>
        <p:spPr>
          <a:xfrm>
            <a:off x="1505605" y="211794"/>
            <a:ext cx="10249068" cy="804206"/>
          </a:xfrm>
          <a:prstGeom prst="rect">
            <a:avLst/>
          </a:prstGeom>
        </p:spPr>
        <p:txBody>
          <a:bodyPr lIns="0" tIns="0" rIns="0" bIns="0" anchor="ctr">
            <a:noAutofit/>
          </a:bodyPr>
          <a:lstStyle>
            <a:lvl1pPr marL="0" indent="0">
              <a:buNone/>
              <a:defRPr sz="4000">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Click to edit Master text styles</a:t>
            </a:r>
          </a:p>
        </p:txBody>
      </p:sp>
    </p:spTree>
    <p:extLst>
      <p:ext uri="{BB962C8B-B14F-4D97-AF65-F5344CB8AC3E}">
        <p14:creationId xmlns:p14="http://schemas.microsoft.com/office/powerpoint/2010/main" val="858408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A239-829D-BDD3-34F9-8356A80951A9}"/>
              </a:ext>
            </a:extLst>
          </p:cNvPr>
          <p:cNvSpPr>
            <a:spLocks noGrp="1"/>
          </p:cNvSpPr>
          <p:nvPr>
            <p:ph type="title"/>
          </p:nvPr>
        </p:nvSpPr>
        <p:spPr>
          <a:xfrm>
            <a:off x="1036320" y="623958"/>
            <a:ext cx="10140944" cy="813493"/>
          </a:xfrm>
        </p:spPr>
        <p:txBody>
          <a:bodyPr/>
          <a:lstStyle>
            <a:lvl1pPr>
              <a:defRPr>
                <a:latin typeface="Heebo Medium" pitchFamily="2" charset="-79"/>
                <a:cs typeface="Heebo Medium" pitchFamily="2" charset="-79"/>
              </a:defRPr>
            </a:lvl1pPr>
          </a:lstStyle>
          <a:p>
            <a:r>
              <a:rPr lang="en-US"/>
              <a:t>Click to edit Master title style</a:t>
            </a:r>
          </a:p>
        </p:txBody>
      </p:sp>
      <p:sp>
        <p:nvSpPr>
          <p:cNvPr id="3" name="Content Placeholder 2">
            <a:extLst>
              <a:ext uri="{FF2B5EF4-FFF2-40B4-BE49-F238E27FC236}">
                <a16:creationId xmlns:a16="http://schemas.microsoft.com/office/drawing/2014/main" id="{52A45DA0-7241-8C1F-22B1-FFAFCCB2103E}"/>
              </a:ext>
            </a:extLst>
          </p:cNvPr>
          <p:cNvSpPr>
            <a:spLocks noGrp="1"/>
          </p:cNvSpPr>
          <p:nvPr>
            <p:ph idx="1"/>
          </p:nvPr>
        </p:nvSpPr>
        <p:spPr>
          <a:xfrm>
            <a:off x="1036319" y="1721231"/>
            <a:ext cx="10140945" cy="4351338"/>
          </a:xfrm>
        </p:spPr>
        <p:txBody>
          <a:bodyPr/>
          <a:lstStyle>
            <a:lvl1pPr marL="0" indent="0">
              <a:lnSpc>
                <a:spcPct val="100000"/>
              </a:lnSpc>
              <a:buClr>
                <a:srgbClr val="396FF7"/>
              </a:buClr>
              <a:buFont typeface="System Font Regular"/>
              <a:buNone/>
              <a:defRPr>
                <a:latin typeface="Heebo" pitchFamily="2" charset="-79"/>
                <a:cs typeface="Heebo" pitchFamily="2" charset="-79"/>
              </a:defRPr>
            </a:lvl1pPr>
            <a:lvl2pPr marL="685800" indent="-228600">
              <a:lnSpc>
                <a:spcPct val="100000"/>
              </a:lnSpc>
              <a:buClr>
                <a:srgbClr val="396FF7"/>
              </a:buClr>
              <a:buFont typeface="System Font Regular"/>
              <a:buChar char="＋"/>
              <a:defRPr>
                <a:latin typeface="Heebo Light" pitchFamily="2" charset="-79"/>
                <a:cs typeface="Heebo Light" pitchFamily="2" charset="-79"/>
              </a:defRPr>
            </a:lvl2pPr>
            <a:lvl3pPr marL="1143000" indent="-228600">
              <a:lnSpc>
                <a:spcPct val="100000"/>
              </a:lnSpc>
              <a:buClr>
                <a:srgbClr val="396FF7"/>
              </a:buClr>
              <a:buFont typeface="System Font Regular"/>
              <a:buChar char="＋"/>
              <a:defRPr>
                <a:latin typeface="Heebo Light" pitchFamily="2" charset="-79"/>
                <a:cs typeface="Heebo Light" pitchFamily="2" charset="-79"/>
              </a:defRPr>
            </a:lvl3pPr>
            <a:lvl4pPr marL="1600200" indent="-228600">
              <a:lnSpc>
                <a:spcPct val="100000"/>
              </a:lnSpc>
              <a:buClr>
                <a:srgbClr val="396FF7"/>
              </a:buClr>
              <a:buFont typeface="System Font Regular"/>
              <a:buChar char="＋"/>
              <a:defRPr>
                <a:latin typeface="Heebo Light" pitchFamily="2" charset="-79"/>
                <a:cs typeface="Heebo Light" pitchFamily="2" charset="-79"/>
              </a:defRPr>
            </a:lvl4pPr>
            <a:lvl5pPr marL="2057400" indent="-228600">
              <a:lnSpc>
                <a:spcPct val="100000"/>
              </a:lnSpc>
              <a:buClr>
                <a:srgbClr val="396FF7"/>
              </a:buClr>
              <a:buFont typeface="System Font Regular"/>
              <a:buChar char="＋"/>
              <a:defRPr>
                <a:latin typeface="Heebo Light" pitchFamily="2" charset="-79"/>
                <a:cs typeface="Heebo Light" pitchFamily="2" charset="-79"/>
              </a:defRPr>
            </a:lvl5pPr>
          </a:lstStyle>
          <a:p>
            <a:pPr lvl="0"/>
            <a:endParaRPr lang="en-US"/>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5A7A088C-48A1-4109-B4AC-8CD923A3C8C3}" type="datetimeFigureOut">
              <a:rPr lang="en-US" smtClean="0"/>
              <a:t>8/30/2023</a:t>
            </a:fld>
            <a:endParaRPr lang="en-US"/>
          </a:p>
        </p:txBody>
      </p:sp>
      <p:grpSp>
        <p:nvGrpSpPr>
          <p:cNvPr id="7" name="Group 6">
            <a:extLst>
              <a:ext uri="{FF2B5EF4-FFF2-40B4-BE49-F238E27FC236}">
                <a16:creationId xmlns:a16="http://schemas.microsoft.com/office/drawing/2014/main" id="{99DA38FE-DACE-AB12-4976-8EA07CB9E842}"/>
              </a:ext>
            </a:extLst>
          </p:cNvPr>
          <p:cNvGrpSpPr/>
          <p:nvPr userDrawn="1"/>
        </p:nvGrpSpPr>
        <p:grpSpPr>
          <a:xfrm>
            <a:off x="345091" y="698847"/>
            <a:ext cx="493109" cy="481717"/>
            <a:chOff x="1161870" y="5071997"/>
            <a:chExt cx="630765" cy="624284"/>
          </a:xfrm>
        </p:grpSpPr>
        <p:cxnSp>
          <p:nvCxnSpPr>
            <p:cNvPr id="8" name="Straight Arrow Connector 7">
              <a:extLst>
                <a:ext uri="{FF2B5EF4-FFF2-40B4-BE49-F238E27FC236}">
                  <a16:creationId xmlns:a16="http://schemas.microsoft.com/office/drawing/2014/main" id="{3649E928-C704-55D9-B889-2A5D92207F5C}"/>
                </a:ext>
              </a:extLst>
            </p:cNvPr>
            <p:cNvCxnSpPr/>
            <p:nvPr/>
          </p:nvCxnSpPr>
          <p:spPr>
            <a:xfrm flipV="1">
              <a:off x="1476502" y="5071997"/>
              <a:ext cx="3959" cy="624284"/>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C6A0BC0-EB4D-EC99-C70D-123BC1962A2D}"/>
                </a:ext>
              </a:extLst>
            </p:cNvPr>
            <p:cNvCxnSpPr>
              <a:cxnSpLocks/>
            </p:cNvCxnSpPr>
            <p:nvPr/>
          </p:nvCxnSpPr>
          <p:spPr>
            <a:xfrm>
              <a:off x="1161870" y="5381713"/>
              <a:ext cx="630765" cy="2522"/>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grpSp>
      <p:sp>
        <p:nvSpPr>
          <p:cNvPr id="11" name="Footer Placeholder 7">
            <a:extLst>
              <a:ext uri="{FF2B5EF4-FFF2-40B4-BE49-F238E27FC236}">
                <a16:creationId xmlns:a16="http://schemas.microsoft.com/office/drawing/2014/main" id="{C34452A2-E7A4-0D5F-F26B-CFA48FC3AD0A}"/>
              </a:ext>
            </a:extLst>
          </p:cNvPr>
          <p:cNvSpPr>
            <a:spLocks noGrp="1"/>
          </p:cNvSpPr>
          <p:nvPr>
            <p:ph type="ftr" sz="quarter" idx="11"/>
          </p:nvPr>
        </p:nvSpPr>
        <p:spPr>
          <a:xfrm>
            <a:off x="4038600" y="6356350"/>
            <a:ext cx="4114800" cy="365125"/>
          </a:xfrm>
        </p:spPr>
        <p:txBody>
          <a:bodyPr/>
          <a:lstStyle/>
          <a:p>
            <a:fld id="{98DBFD8E-7DFA-4F3C-AFE8-1FF3D91A443A}" type="slidenum">
              <a:rPr lang="en-US" smtClean="0"/>
              <a:pPr/>
              <a:t>‹#›</a:t>
            </a:fld>
            <a:endParaRPr lang="en-US"/>
          </a:p>
        </p:txBody>
      </p:sp>
      <p:pic>
        <p:nvPicPr>
          <p:cNvPr id="5" name="Picture 4" descr="U.S. Department of Energy Office of Electricity logo">
            <a:extLst>
              <a:ext uri="{FF2B5EF4-FFF2-40B4-BE49-F238E27FC236}">
                <a16:creationId xmlns:a16="http://schemas.microsoft.com/office/drawing/2014/main" id="{E521968E-286B-2F69-2ABD-39CAECBB17C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121322" y="6310730"/>
            <a:ext cx="2706007" cy="432052"/>
          </a:xfrm>
          <a:prstGeom prst="rect">
            <a:avLst/>
          </a:prstGeom>
        </p:spPr>
      </p:pic>
      <p:cxnSp>
        <p:nvCxnSpPr>
          <p:cNvPr id="10" name="Straight Connector 9">
            <a:extLst>
              <a:ext uri="{FF2B5EF4-FFF2-40B4-BE49-F238E27FC236}">
                <a16:creationId xmlns:a16="http://schemas.microsoft.com/office/drawing/2014/main" id="{659DF90A-E18D-0A71-480C-5E584F1A101E}"/>
              </a:ext>
            </a:extLst>
          </p:cNvPr>
          <p:cNvCxnSpPr>
            <a:cxnSpLocks/>
          </p:cNvCxnSpPr>
          <p:nvPr userDrawn="1"/>
        </p:nvCxnSpPr>
        <p:spPr>
          <a:xfrm>
            <a:off x="0" y="6216946"/>
            <a:ext cx="87688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4B0333-6F4C-66DE-5CE9-F0529665851D}"/>
              </a:ext>
            </a:extLst>
          </p:cNvPr>
          <p:cNvCxnSpPr>
            <a:cxnSpLocks/>
          </p:cNvCxnSpPr>
          <p:nvPr userDrawn="1"/>
        </p:nvCxnSpPr>
        <p:spPr>
          <a:xfrm>
            <a:off x="8768862" y="293077"/>
            <a:ext cx="342313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022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A239-829D-BDD3-34F9-8356A80951A9}"/>
              </a:ext>
            </a:extLst>
          </p:cNvPr>
          <p:cNvSpPr>
            <a:spLocks noGrp="1"/>
          </p:cNvSpPr>
          <p:nvPr>
            <p:ph type="title"/>
          </p:nvPr>
        </p:nvSpPr>
        <p:spPr>
          <a:xfrm>
            <a:off x="1036320" y="322578"/>
            <a:ext cx="6689320" cy="1453468"/>
          </a:xfrm>
        </p:spPr>
        <p:txBody>
          <a:bodyPr/>
          <a:lstStyle>
            <a:lvl1pPr>
              <a:defRPr>
                <a:latin typeface="Heebo Medium" pitchFamily="2" charset="-79"/>
                <a:cs typeface="Heebo Medium" pitchFamily="2" charset="-79"/>
              </a:defRPr>
            </a:lvl1pPr>
          </a:lstStyle>
          <a:p>
            <a:r>
              <a:rPr lang="en-US"/>
              <a:t>Click to edit Master title style</a:t>
            </a:r>
          </a:p>
        </p:txBody>
      </p:sp>
      <p:sp>
        <p:nvSpPr>
          <p:cNvPr id="3" name="Content Placeholder 2">
            <a:extLst>
              <a:ext uri="{FF2B5EF4-FFF2-40B4-BE49-F238E27FC236}">
                <a16:creationId xmlns:a16="http://schemas.microsoft.com/office/drawing/2014/main" id="{52A45DA0-7241-8C1F-22B1-FFAFCCB2103E}"/>
              </a:ext>
            </a:extLst>
          </p:cNvPr>
          <p:cNvSpPr>
            <a:spLocks noGrp="1"/>
          </p:cNvSpPr>
          <p:nvPr>
            <p:ph idx="1"/>
          </p:nvPr>
        </p:nvSpPr>
        <p:spPr>
          <a:xfrm>
            <a:off x="8110083" y="788582"/>
            <a:ext cx="3717246" cy="5283987"/>
          </a:xfrm>
        </p:spPr>
        <p:txBody>
          <a:bodyPr/>
          <a:lstStyle>
            <a:lvl1pPr marL="0" indent="0">
              <a:lnSpc>
                <a:spcPct val="100000"/>
              </a:lnSpc>
              <a:buClr>
                <a:srgbClr val="396FF7"/>
              </a:buClr>
              <a:buFont typeface="System Font Regular"/>
              <a:buNone/>
              <a:defRPr sz="1800">
                <a:solidFill>
                  <a:srgbClr val="396FF7"/>
                </a:solidFill>
                <a:latin typeface="Heebo" pitchFamily="2" charset="-79"/>
                <a:cs typeface="Heebo" pitchFamily="2" charset="-79"/>
              </a:defRPr>
            </a:lvl1pPr>
            <a:lvl2pPr marL="685800" indent="-228600">
              <a:lnSpc>
                <a:spcPct val="100000"/>
              </a:lnSpc>
              <a:buClr>
                <a:srgbClr val="396FF7"/>
              </a:buClr>
              <a:buFont typeface="System Font Regular"/>
              <a:buChar char="＋"/>
              <a:defRPr>
                <a:latin typeface="Heebo Light" pitchFamily="2" charset="-79"/>
                <a:cs typeface="Heebo Light" pitchFamily="2" charset="-79"/>
              </a:defRPr>
            </a:lvl2pPr>
            <a:lvl3pPr marL="1143000" indent="-228600">
              <a:lnSpc>
                <a:spcPct val="100000"/>
              </a:lnSpc>
              <a:buClr>
                <a:srgbClr val="396FF7"/>
              </a:buClr>
              <a:buFont typeface="System Font Regular"/>
              <a:buChar char="＋"/>
              <a:defRPr>
                <a:latin typeface="Heebo Light" pitchFamily="2" charset="-79"/>
                <a:cs typeface="Heebo Light" pitchFamily="2" charset="-79"/>
              </a:defRPr>
            </a:lvl3pPr>
            <a:lvl4pPr marL="1371600" indent="0">
              <a:lnSpc>
                <a:spcPct val="100000"/>
              </a:lnSpc>
              <a:buClr>
                <a:srgbClr val="396FF7"/>
              </a:buClr>
              <a:buFont typeface="System Font Regular"/>
              <a:buNone/>
              <a:defRPr>
                <a:latin typeface="Heebo Light" pitchFamily="2" charset="-79"/>
                <a:cs typeface="Heebo Light" pitchFamily="2" charset="-79"/>
              </a:defRPr>
            </a:lvl4pPr>
            <a:lvl5pPr marL="2057400" indent="-228600">
              <a:lnSpc>
                <a:spcPct val="100000"/>
              </a:lnSpc>
              <a:buClr>
                <a:srgbClr val="396FF7"/>
              </a:buClr>
              <a:buFont typeface="System Font Regular"/>
              <a:buChar char="＋"/>
              <a:defRPr>
                <a:latin typeface="Heebo Light" pitchFamily="2" charset="-79"/>
                <a:cs typeface="Heebo Light" pitchFamily="2" charset="-79"/>
              </a:defRPr>
            </a:lvl5pPr>
          </a:lstStyle>
          <a:p>
            <a:pPr lvl="0"/>
            <a:r>
              <a:rPr lang="en-US"/>
              <a:t>Click to edit Master text styles</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5A7A088C-48A1-4109-B4AC-8CD923A3C8C3}" type="datetimeFigureOut">
              <a:rPr lang="en-US" smtClean="0"/>
              <a:t>8/30/2023</a:t>
            </a:fld>
            <a:endParaRPr lang="en-US"/>
          </a:p>
        </p:txBody>
      </p:sp>
      <p:grpSp>
        <p:nvGrpSpPr>
          <p:cNvPr id="7" name="Group 6">
            <a:extLst>
              <a:ext uri="{FF2B5EF4-FFF2-40B4-BE49-F238E27FC236}">
                <a16:creationId xmlns:a16="http://schemas.microsoft.com/office/drawing/2014/main" id="{99DA38FE-DACE-AB12-4976-8EA07CB9E842}"/>
              </a:ext>
            </a:extLst>
          </p:cNvPr>
          <p:cNvGrpSpPr/>
          <p:nvPr userDrawn="1"/>
        </p:nvGrpSpPr>
        <p:grpSpPr>
          <a:xfrm>
            <a:off x="345091" y="698847"/>
            <a:ext cx="493109" cy="481717"/>
            <a:chOff x="1161870" y="5071997"/>
            <a:chExt cx="630765" cy="624284"/>
          </a:xfrm>
        </p:grpSpPr>
        <p:cxnSp>
          <p:nvCxnSpPr>
            <p:cNvPr id="8" name="Straight Arrow Connector 7">
              <a:extLst>
                <a:ext uri="{FF2B5EF4-FFF2-40B4-BE49-F238E27FC236}">
                  <a16:creationId xmlns:a16="http://schemas.microsoft.com/office/drawing/2014/main" id="{3649E928-C704-55D9-B889-2A5D92207F5C}"/>
                </a:ext>
              </a:extLst>
            </p:cNvPr>
            <p:cNvCxnSpPr/>
            <p:nvPr/>
          </p:nvCxnSpPr>
          <p:spPr>
            <a:xfrm flipV="1">
              <a:off x="1476502" y="5071997"/>
              <a:ext cx="3959" cy="624284"/>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C6A0BC0-EB4D-EC99-C70D-123BC1962A2D}"/>
                </a:ext>
              </a:extLst>
            </p:cNvPr>
            <p:cNvCxnSpPr>
              <a:cxnSpLocks/>
            </p:cNvCxnSpPr>
            <p:nvPr/>
          </p:nvCxnSpPr>
          <p:spPr>
            <a:xfrm>
              <a:off x="1161870" y="5381713"/>
              <a:ext cx="630765" cy="2522"/>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grpSp>
      <p:sp>
        <p:nvSpPr>
          <p:cNvPr id="11" name="Content Placeholder 3">
            <a:extLst>
              <a:ext uri="{FF2B5EF4-FFF2-40B4-BE49-F238E27FC236}">
                <a16:creationId xmlns:a16="http://schemas.microsoft.com/office/drawing/2014/main" id="{DE914505-FE30-1354-A4F6-913AEC397F75}"/>
              </a:ext>
            </a:extLst>
          </p:cNvPr>
          <p:cNvSpPr>
            <a:spLocks noGrp="1"/>
          </p:cNvSpPr>
          <p:nvPr>
            <p:ph sz="half" idx="2"/>
          </p:nvPr>
        </p:nvSpPr>
        <p:spPr>
          <a:xfrm>
            <a:off x="1036320" y="2059827"/>
            <a:ext cx="6689320" cy="4012742"/>
          </a:xfrm>
        </p:spPr>
        <p:txBody>
          <a:bodyPr/>
          <a:lstStyle>
            <a:lvl1pPr marL="0" indent="0">
              <a:buNone/>
              <a:defRPr/>
            </a:lvl1pPr>
          </a:lstStyle>
          <a:p>
            <a:pPr lvl="0"/>
            <a:endParaRPr lang="en-US"/>
          </a:p>
        </p:txBody>
      </p:sp>
      <p:sp>
        <p:nvSpPr>
          <p:cNvPr id="12" name="Footer Placeholder 7">
            <a:extLst>
              <a:ext uri="{FF2B5EF4-FFF2-40B4-BE49-F238E27FC236}">
                <a16:creationId xmlns:a16="http://schemas.microsoft.com/office/drawing/2014/main" id="{06DC32DC-A4C1-D85C-C3EF-3E3B28AD6120}"/>
              </a:ext>
            </a:extLst>
          </p:cNvPr>
          <p:cNvSpPr>
            <a:spLocks noGrp="1"/>
          </p:cNvSpPr>
          <p:nvPr>
            <p:ph type="ftr" sz="quarter" idx="11"/>
          </p:nvPr>
        </p:nvSpPr>
        <p:spPr>
          <a:xfrm>
            <a:off x="4038600" y="6356350"/>
            <a:ext cx="4114800" cy="365125"/>
          </a:xfrm>
        </p:spPr>
        <p:txBody>
          <a:bodyPr/>
          <a:lstStyle/>
          <a:p>
            <a:fld id="{98DBFD8E-7DFA-4F3C-AFE8-1FF3D91A443A}" type="slidenum">
              <a:rPr lang="en-US" smtClean="0"/>
              <a:pPr/>
              <a:t>‹#›</a:t>
            </a:fld>
            <a:endParaRPr lang="en-US"/>
          </a:p>
        </p:txBody>
      </p:sp>
      <p:pic>
        <p:nvPicPr>
          <p:cNvPr id="5" name="Picture 4" descr="U.S. Department of Energy Office of Electricity logo">
            <a:extLst>
              <a:ext uri="{FF2B5EF4-FFF2-40B4-BE49-F238E27FC236}">
                <a16:creationId xmlns:a16="http://schemas.microsoft.com/office/drawing/2014/main" id="{F562DDDF-8C0D-AD21-E36D-19AD448EA39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121322" y="6310730"/>
            <a:ext cx="2706007" cy="432052"/>
          </a:xfrm>
          <a:prstGeom prst="rect">
            <a:avLst/>
          </a:prstGeom>
        </p:spPr>
      </p:pic>
      <p:cxnSp>
        <p:nvCxnSpPr>
          <p:cNvPr id="10" name="Straight Connector 9">
            <a:extLst>
              <a:ext uri="{FF2B5EF4-FFF2-40B4-BE49-F238E27FC236}">
                <a16:creationId xmlns:a16="http://schemas.microsoft.com/office/drawing/2014/main" id="{8E151B11-7B3E-06BB-B2F1-546A84B98086}"/>
              </a:ext>
            </a:extLst>
          </p:cNvPr>
          <p:cNvCxnSpPr>
            <a:cxnSpLocks/>
          </p:cNvCxnSpPr>
          <p:nvPr userDrawn="1"/>
        </p:nvCxnSpPr>
        <p:spPr>
          <a:xfrm>
            <a:off x="0" y="6216946"/>
            <a:ext cx="87688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113AED-4846-8880-A22E-D35FA8F1A5ED}"/>
              </a:ext>
            </a:extLst>
          </p:cNvPr>
          <p:cNvCxnSpPr>
            <a:cxnSpLocks/>
          </p:cNvCxnSpPr>
          <p:nvPr userDrawn="1"/>
        </p:nvCxnSpPr>
        <p:spPr>
          <a:xfrm>
            <a:off x="8768862" y="293077"/>
            <a:ext cx="342313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427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dar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071DC8-2BE5-06DF-2D75-F3B89DEDB333}"/>
              </a:ext>
            </a:extLst>
          </p:cNvPr>
          <p:cNvSpPr/>
          <p:nvPr userDrawn="1"/>
        </p:nvSpPr>
        <p:spPr>
          <a:xfrm>
            <a:off x="0" y="0"/>
            <a:ext cx="12213585" cy="6858000"/>
          </a:xfrm>
          <a:prstGeom prst="rect">
            <a:avLst/>
          </a:prstGeom>
          <a:gradFill flip="none" rotWithShape="1">
            <a:gsLst>
              <a:gs pos="50000">
                <a:srgbClr val="200C35"/>
              </a:gs>
              <a:gs pos="100000">
                <a:srgbClr val="005A7C"/>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rial map of the United States with locations of lights in cities on the map.">
            <a:extLst>
              <a:ext uri="{FF2B5EF4-FFF2-40B4-BE49-F238E27FC236}">
                <a16:creationId xmlns:a16="http://schemas.microsoft.com/office/drawing/2014/main" id="{EDAEF79C-A9C0-B483-1214-0AFB0CF4BFC1}"/>
              </a:ext>
            </a:extLst>
          </p:cNvPr>
          <p:cNvPicPr>
            <a:picLocks noChangeAspect="1"/>
          </p:cNvPicPr>
          <p:nvPr userDrawn="1"/>
        </p:nvPicPr>
        <p:blipFill rotWithShape="1">
          <a:blip r:embed="rId2">
            <a:alphaModFix amt="31000"/>
            <a:extLst>
              <a:ext uri="{BEBA8EAE-BF5A-486C-A8C5-ECC9F3942E4B}">
                <a14:imgProps xmlns:a14="http://schemas.microsoft.com/office/drawing/2010/main">
                  <a14:imgLayer r:embed="rId3">
                    <a14:imgEffect>
                      <a14:artisticBlur/>
                    </a14:imgEffect>
                    <a14:imgEffect>
                      <a14:brightnessContrast bright="-20000"/>
                    </a14:imgEffect>
                  </a14:imgLayer>
                </a14:imgProps>
              </a:ext>
            </a:extLst>
          </a:blip>
          <a:srcRect l="32424" r="12154"/>
          <a:stretch/>
        </p:blipFill>
        <p:spPr>
          <a:xfrm>
            <a:off x="0" y="0"/>
            <a:ext cx="12213585" cy="6858000"/>
          </a:xfrm>
          <a:prstGeom prst="rect">
            <a:avLst/>
          </a:prstGeom>
        </p:spPr>
      </p:pic>
      <p:sp>
        <p:nvSpPr>
          <p:cNvPr id="2" name="Title 1">
            <a:extLst>
              <a:ext uri="{FF2B5EF4-FFF2-40B4-BE49-F238E27FC236}">
                <a16:creationId xmlns:a16="http://schemas.microsoft.com/office/drawing/2014/main" id="{3428A239-829D-BDD3-34F9-8356A80951A9}"/>
              </a:ext>
            </a:extLst>
          </p:cNvPr>
          <p:cNvSpPr>
            <a:spLocks noGrp="1"/>
          </p:cNvSpPr>
          <p:nvPr>
            <p:ph type="title"/>
          </p:nvPr>
        </p:nvSpPr>
        <p:spPr>
          <a:xfrm>
            <a:off x="1036319" y="623958"/>
            <a:ext cx="10137849" cy="813493"/>
          </a:xfrm>
        </p:spPr>
        <p:txBody>
          <a:bodyPr/>
          <a:lstStyle>
            <a:lvl1pPr>
              <a:defRPr>
                <a:solidFill>
                  <a:schemeClr val="bg1"/>
                </a:solidFill>
                <a:latin typeface="Heebo Medium" pitchFamily="2" charset="-79"/>
                <a:cs typeface="Heebo Medium" pitchFamily="2" charset="-79"/>
              </a:defRPr>
            </a:lvl1pPr>
          </a:lstStyle>
          <a:p>
            <a:r>
              <a:rPr lang="en-US"/>
              <a:t>Click to edit Master title style</a:t>
            </a:r>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5A7A088C-48A1-4109-B4AC-8CD923A3C8C3}" type="datetimeFigureOut">
              <a:rPr lang="en-US" smtClean="0"/>
              <a:t>8/30/2023</a:t>
            </a:fld>
            <a:endParaRPr lang="en-US"/>
          </a:p>
        </p:txBody>
      </p:sp>
      <p:grpSp>
        <p:nvGrpSpPr>
          <p:cNvPr id="7" name="Group 6">
            <a:extLst>
              <a:ext uri="{FF2B5EF4-FFF2-40B4-BE49-F238E27FC236}">
                <a16:creationId xmlns:a16="http://schemas.microsoft.com/office/drawing/2014/main" id="{99DA38FE-DACE-AB12-4976-8EA07CB9E842}"/>
              </a:ext>
            </a:extLst>
          </p:cNvPr>
          <p:cNvGrpSpPr/>
          <p:nvPr userDrawn="1"/>
        </p:nvGrpSpPr>
        <p:grpSpPr>
          <a:xfrm>
            <a:off x="345091" y="698847"/>
            <a:ext cx="493109" cy="481717"/>
            <a:chOff x="1161870" y="5071997"/>
            <a:chExt cx="630765" cy="624284"/>
          </a:xfrm>
        </p:grpSpPr>
        <p:cxnSp>
          <p:nvCxnSpPr>
            <p:cNvPr id="8" name="Straight Arrow Connector 7">
              <a:extLst>
                <a:ext uri="{FF2B5EF4-FFF2-40B4-BE49-F238E27FC236}">
                  <a16:creationId xmlns:a16="http://schemas.microsoft.com/office/drawing/2014/main" id="{3649E928-C704-55D9-B889-2A5D92207F5C}"/>
                </a:ext>
              </a:extLst>
            </p:cNvPr>
            <p:cNvCxnSpPr/>
            <p:nvPr/>
          </p:nvCxnSpPr>
          <p:spPr>
            <a:xfrm flipV="1">
              <a:off x="1476502" y="5071997"/>
              <a:ext cx="3959" cy="624284"/>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C6A0BC0-EB4D-EC99-C70D-123BC1962A2D}"/>
                </a:ext>
              </a:extLst>
            </p:cNvPr>
            <p:cNvCxnSpPr>
              <a:cxnSpLocks/>
            </p:cNvCxnSpPr>
            <p:nvPr/>
          </p:nvCxnSpPr>
          <p:spPr>
            <a:xfrm>
              <a:off x="1161870" y="5381713"/>
              <a:ext cx="630765" cy="2522"/>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grpSp>
      <p:pic>
        <p:nvPicPr>
          <p:cNvPr id="11" name="Picture 10" descr="U.S. Department of Energy Office of Electricity logo">
            <a:extLst>
              <a:ext uri="{FF2B5EF4-FFF2-40B4-BE49-F238E27FC236}">
                <a16:creationId xmlns:a16="http://schemas.microsoft.com/office/drawing/2014/main" id="{5B17647B-2A6E-CED8-2DB4-1C4D4B3E340B}"/>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9121322" y="6310730"/>
            <a:ext cx="2706007" cy="432051"/>
          </a:xfrm>
          <a:prstGeom prst="rect">
            <a:avLst/>
          </a:prstGeom>
        </p:spPr>
      </p:pic>
      <p:sp>
        <p:nvSpPr>
          <p:cNvPr id="15" name="Footer Placeholder 7">
            <a:extLst>
              <a:ext uri="{FF2B5EF4-FFF2-40B4-BE49-F238E27FC236}">
                <a16:creationId xmlns:a16="http://schemas.microsoft.com/office/drawing/2014/main" id="{6432FEEA-A683-0B26-275A-CB5937D8CF01}"/>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fld id="{98DBFD8E-7DFA-4F3C-AFE8-1FF3D91A443A}" type="slidenum">
              <a:rPr lang="en-US" smtClean="0"/>
              <a:pPr/>
              <a:t>‹#›</a:t>
            </a:fld>
            <a:endParaRPr lang="en-US"/>
          </a:p>
        </p:txBody>
      </p:sp>
      <p:sp>
        <p:nvSpPr>
          <p:cNvPr id="3" name="Content Placeholder 2">
            <a:extLst>
              <a:ext uri="{FF2B5EF4-FFF2-40B4-BE49-F238E27FC236}">
                <a16:creationId xmlns:a16="http://schemas.microsoft.com/office/drawing/2014/main" id="{52A45DA0-7241-8C1F-22B1-FFAFCCB2103E}"/>
              </a:ext>
            </a:extLst>
          </p:cNvPr>
          <p:cNvSpPr>
            <a:spLocks noGrp="1"/>
          </p:cNvSpPr>
          <p:nvPr>
            <p:ph idx="1"/>
          </p:nvPr>
        </p:nvSpPr>
        <p:spPr>
          <a:xfrm>
            <a:off x="1036319" y="1721231"/>
            <a:ext cx="10140945" cy="4351338"/>
          </a:xfrm>
        </p:spPr>
        <p:txBody>
          <a:bodyPr/>
          <a:lstStyle>
            <a:lvl1pPr marL="228600" indent="-228600">
              <a:lnSpc>
                <a:spcPct val="100000"/>
              </a:lnSpc>
              <a:buClr>
                <a:srgbClr val="396FF7"/>
              </a:buClr>
              <a:buFont typeface="System Font Regular"/>
              <a:buChar char="＋"/>
              <a:defRPr>
                <a:solidFill>
                  <a:srgbClr val="FFFFFF"/>
                </a:solidFill>
                <a:latin typeface="Heebo" pitchFamily="2" charset="-79"/>
                <a:cs typeface="Heebo" pitchFamily="2" charset="-79"/>
              </a:defRPr>
            </a:lvl1pPr>
            <a:lvl2pPr marL="685800" indent="-228600">
              <a:lnSpc>
                <a:spcPct val="100000"/>
              </a:lnSpc>
              <a:buClr>
                <a:srgbClr val="396FF7"/>
              </a:buClr>
              <a:buFont typeface="System Font Regular"/>
              <a:buChar char="＋"/>
              <a:defRPr>
                <a:solidFill>
                  <a:srgbClr val="FFFFFF"/>
                </a:solidFill>
                <a:latin typeface="Heebo Light" pitchFamily="2" charset="-79"/>
                <a:cs typeface="Heebo Light" pitchFamily="2" charset="-79"/>
              </a:defRPr>
            </a:lvl2pPr>
            <a:lvl3pPr marL="1143000" indent="-228600">
              <a:lnSpc>
                <a:spcPct val="100000"/>
              </a:lnSpc>
              <a:buClr>
                <a:srgbClr val="396FF7"/>
              </a:buClr>
              <a:buFont typeface="System Font Regular"/>
              <a:buChar char="＋"/>
              <a:defRPr>
                <a:solidFill>
                  <a:srgbClr val="FFFFFF"/>
                </a:solidFill>
                <a:latin typeface="Heebo Light" pitchFamily="2" charset="-79"/>
                <a:cs typeface="Heebo Light" pitchFamily="2" charset="-79"/>
              </a:defRPr>
            </a:lvl3pPr>
            <a:lvl4pPr marL="1600200" indent="-228600">
              <a:lnSpc>
                <a:spcPct val="100000"/>
              </a:lnSpc>
              <a:buClr>
                <a:srgbClr val="396FF7"/>
              </a:buClr>
              <a:buFont typeface="System Font Regular"/>
              <a:buChar char="＋"/>
              <a:defRPr>
                <a:solidFill>
                  <a:srgbClr val="FFFFFF"/>
                </a:solidFill>
                <a:latin typeface="Heebo Light" pitchFamily="2" charset="-79"/>
                <a:cs typeface="Heebo Light" pitchFamily="2" charset="-79"/>
              </a:defRPr>
            </a:lvl4pPr>
            <a:lvl5pPr marL="2057400" indent="-228600">
              <a:lnSpc>
                <a:spcPct val="100000"/>
              </a:lnSpc>
              <a:buClr>
                <a:srgbClr val="396FF7"/>
              </a:buClr>
              <a:buFont typeface="System Font Regular"/>
              <a:buChar char="＋"/>
              <a:defRPr>
                <a:solidFill>
                  <a:srgbClr val="FFFFFF"/>
                </a:solidFill>
                <a:latin typeface="Heebo Light" pitchFamily="2" charset="-79"/>
                <a:cs typeface="Heebo Ligh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CA755BD0-0675-D6B5-BED9-844081596807}"/>
              </a:ext>
            </a:extLst>
          </p:cNvPr>
          <p:cNvCxnSpPr>
            <a:cxnSpLocks/>
          </p:cNvCxnSpPr>
          <p:nvPr userDrawn="1"/>
        </p:nvCxnSpPr>
        <p:spPr>
          <a:xfrm>
            <a:off x="0" y="6216946"/>
            <a:ext cx="87688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CDB7DD-2DBB-581E-929A-C122FAD0C2EE}"/>
              </a:ext>
            </a:extLst>
          </p:cNvPr>
          <p:cNvCxnSpPr>
            <a:cxnSpLocks/>
          </p:cNvCxnSpPr>
          <p:nvPr userDrawn="1"/>
        </p:nvCxnSpPr>
        <p:spPr>
          <a:xfrm>
            <a:off x="8768862" y="293077"/>
            <a:ext cx="342313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6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Full Image - Light image">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8BFCAABF-A5B9-AD0D-F7D8-9FBE187E97E0}"/>
              </a:ext>
            </a:extLst>
          </p:cNvPr>
          <p:cNvSpPr>
            <a:spLocks noGrp="1"/>
          </p:cNvSpPr>
          <p:nvPr>
            <p:ph type="pic" sz="quarter" idx="12"/>
          </p:nvPr>
        </p:nvSpPr>
        <p:spPr>
          <a:xfrm>
            <a:off x="0" y="0"/>
            <a:ext cx="12192000" cy="6858000"/>
          </a:xfrm>
        </p:spPr>
        <p:txBody>
          <a:bodyPr/>
          <a:lstStyle/>
          <a:p>
            <a:endParaRPr lang="en-US"/>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5A7A088C-48A1-4109-B4AC-8CD923A3C8C3}" type="datetimeFigureOut">
              <a:rPr lang="en-US" smtClean="0"/>
              <a:t>8/30/2023</a:t>
            </a:fld>
            <a:endParaRPr lang="en-US"/>
          </a:p>
        </p:txBody>
      </p:sp>
      <p:sp>
        <p:nvSpPr>
          <p:cNvPr id="11" name="Footer Placeholder 7">
            <a:extLst>
              <a:ext uri="{FF2B5EF4-FFF2-40B4-BE49-F238E27FC236}">
                <a16:creationId xmlns:a16="http://schemas.microsoft.com/office/drawing/2014/main" id="{C34452A2-E7A4-0D5F-F26B-CFA48FC3AD0A}"/>
              </a:ext>
            </a:extLst>
          </p:cNvPr>
          <p:cNvSpPr>
            <a:spLocks noGrp="1"/>
          </p:cNvSpPr>
          <p:nvPr>
            <p:ph type="ftr" sz="quarter" idx="11"/>
          </p:nvPr>
        </p:nvSpPr>
        <p:spPr>
          <a:xfrm>
            <a:off x="4038600" y="6356350"/>
            <a:ext cx="4114800" cy="365125"/>
          </a:xfrm>
        </p:spPr>
        <p:txBody>
          <a:bodyPr/>
          <a:lstStyle/>
          <a:p>
            <a:fld id="{98DBFD8E-7DFA-4F3C-AFE8-1FF3D91A443A}" type="slidenum">
              <a:rPr lang="en-US" smtClean="0"/>
              <a:pPr/>
              <a:t>‹#›</a:t>
            </a:fld>
            <a:endParaRPr lang="en-US"/>
          </a:p>
        </p:txBody>
      </p:sp>
      <p:sp>
        <p:nvSpPr>
          <p:cNvPr id="5" name="Title 1">
            <a:extLst>
              <a:ext uri="{FF2B5EF4-FFF2-40B4-BE49-F238E27FC236}">
                <a16:creationId xmlns:a16="http://schemas.microsoft.com/office/drawing/2014/main" id="{EA9DC0BF-757E-17F9-A7A1-0C4DAE980943}"/>
              </a:ext>
            </a:extLst>
          </p:cNvPr>
          <p:cNvSpPr>
            <a:spLocks noGrp="1"/>
          </p:cNvSpPr>
          <p:nvPr>
            <p:ph type="title"/>
          </p:nvPr>
        </p:nvSpPr>
        <p:spPr>
          <a:xfrm>
            <a:off x="1037867" y="2803084"/>
            <a:ext cx="10137849" cy="1016064"/>
          </a:xfrm>
          <a:solidFill>
            <a:srgbClr val="7BC359"/>
          </a:solidFill>
        </p:spPr>
        <p:txBody>
          <a:bodyPr lIns="274320" rIns="274320"/>
          <a:lstStyle>
            <a:lvl1pPr algn="ctr">
              <a:lnSpc>
                <a:spcPct val="100000"/>
              </a:lnSpc>
              <a:defRPr>
                <a:solidFill>
                  <a:schemeClr val="tx1"/>
                </a:solidFill>
                <a:latin typeface="Heebo Medium" pitchFamily="2" charset="-79"/>
                <a:cs typeface="Heebo Medium" pitchFamily="2" charset="-79"/>
              </a:defRPr>
            </a:lvl1pPr>
          </a:lstStyle>
          <a:p>
            <a:r>
              <a:rPr lang="en-US"/>
              <a:t>Click to edit Master title style</a:t>
            </a:r>
          </a:p>
        </p:txBody>
      </p:sp>
      <p:pic>
        <p:nvPicPr>
          <p:cNvPr id="8" name="Picture 7" descr="U.S. Department of Energy Office of Electricity logo">
            <a:extLst>
              <a:ext uri="{FF2B5EF4-FFF2-40B4-BE49-F238E27FC236}">
                <a16:creationId xmlns:a16="http://schemas.microsoft.com/office/drawing/2014/main" id="{3DD48DD8-61F7-B850-ADFF-FA5E27C411C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121322" y="6310730"/>
            <a:ext cx="2706007" cy="432052"/>
          </a:xfrm>
          <a:prstGeom prst="rect">
            <a:avLst/>
          </a:prstGeom>
        </p:spPr>
      </p:pic>
      <p:cxnSp>
        <p:nvCxnSpPr>
          <p:cNvPr id="10" name="Straight Connector 9">
            <a:extLst>
              <a:ext uri="{FF2B5EF4-FFF2-40B4-BE49-F238E27FC236}">
                <a16:creationId xmlns:a16="http://schemas.microsoft.com/office/drawing/2014/main" id="{B7A2E6D2-E2F3-5148-DA4D-258E919D11DA}"/>
              </a:ext>
            </a:extLst>
          </p:cNvPr>
          <p:cNvCxnSpPr>
            <a:cxnSpLocks/>
          </p:cNvCxnSpPr>
          <p:nvPr userDrawn="1"/>
        </p:nvCxnSpPr>
        <p:spPr>
          <a:xfrm>
            <a:off x="0" y="6216946"/>
            <a:ext cx="87688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481E18-3477-3B56-B085-331C96D65FED}"/>
              </a:ext>
            </a:extLst>
          </p:cNvPr>
          <p:cNvCxnSpPr>
            <a:cxnSpLocks/>
          </p:cNvCxnSpPr>
          <p:nvPr userDrawn="1"/>
        </p:nvCxnSpPr>
        <p:spPr>
          <a:xfrm>
            <a:off x="8768862" y="293077"/>
            <a:ext cx="342313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639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Full Image - dark imag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2177DB-6FB9-63F7-41C8-F988D714703E}"/>
              </a:ext>
            </a:extLst>
          </p:cNvPr>
          <p:cNvSpPr>
            <a:spLocks noGrp="1"/>
          </p:cNvSpPr>
          <p:nvPr>
            <p:ph type="pic" sz="quarter" idx="12"/>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3428A239-829D-BDD3-34F9-8356A80951A9}"/>
              </a:ext>
            </a:extLst>
          </p:cNvPr>
          <p:cNvSpPr>
            <a:spLocks noGrp="1"/>
          </p:cNvSpPr>
          <p:nvPr>
            <p:ph type="title"/>
          </p:nvPr>
        </p:nvSpPr>
        <p:spPr>
          <a:xfrm>
            <a:off x="1037867" y="2803084"/>
            <a:ext cx="10137849" cy="1016064"/>
          </a:xfrm>
          <a:solidFill>
            <a:srgbClr val="7BC359"/>
          </a:solidFill>
        </p:spPr>
        <p:txBody>
          <a:bodyPr lIns="274320" rIns="274320"/>
          <a:lstStyle>
            <a:lvl1pPr algn="ctr">
              <a:lnSpc>
                <a:spcPct val="100000"/>
              </a:lnSpc>
              <a:defRPr>
                <a:solidFill>
                  <a:schemeClr val="tx1"/>
                </a:solidFill>
                <a:latin typeface="Heebo Medium" pitchFamily="2" charset="-79"/>
                <a:cs typeface="Heebo Medium" pitchFamily="2" charset="-79"/>
              </a:defRPr>
            </a:lvl1pPr>
          </a:lstStyle>
          <a:p>
            <a:r>
              <a:rPr lang="en-US"/>
              <a:t>Click to edit Master title style</a:t>
            </a:r>
          </a:p>
        </p:txBody>
      </p:sp>
      <p:sp>
        <p:nvSpPr>
          <p:cNvPr id="4" name="Date Placeholder 3">
            <a:extLst>
              <a:ext uri="{FF2B5EF4-FFF2-40B4-BE49-F238E27FC236}">
                <a16:creationId xmlns:a16="http://schemas.microsoft.com/office/drawing/2014/main" id="{CC3D41FB-6574-29AF-6385-7678C0F3F9A3}"/>
              </a:ext>
            </a:extLst>
          </p:cNvPr>
          <p:cNvSpPr>
            <a:spLocks noGrp="1"/>
          </p:cNvSpPr>
          <p:nvPr>
            <p:ph type="dt" sz="half" idx="10"/>
          </p:nvPr>
        </p:nvSpPr>
        <p:spPr/>
        <p:txBody>
          <a:bodyPr/>
          <a:lstStyle/>
          <a:p>
            <a:fld id="{5A7A088C-48A1-4109-B4AC-8CD923A3C8C3}" type="datetimeFigureOut">
              <a:rPr lang="en-US" smtClean="0"/>
              <a:t>8/30/2023</a:t>
            </a:fld>
            <a:endParaRPr lang="en-US"/>
          </a:p>
        </p:txBody>
      </p:sp>
      <p:sp>
        <p:nvSpPr>
          <p:cNvPr id="15" name="Footer Placeholder 7">
            <a:extLst>
              <a:ext uri="{FF2B5EF4-FFF2-40B4-BE49-F238E27FC236}">
                <a16:creationId xmlns:a16="http://schemas.microsoft.com/office/drawing/2014/main" id="{6432FEEA-A683-0B26-275A-CB5937D8CF01}"/>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fld id="{98DBFD8E-7DFA-4F3C-AFE8-1FF3D91A443A}" type="slidenum">
              <a:rPr lang="en-US" smtClean="0"/>
              <a:pPr/>
              <a:t>‹#›</a:t>
            </a:fld>
            <a:endParaRPr lang="en-US"/>
          </a:p>
        </p:txBody>
      </p:sp>
      <p:pic>
        <p:nvPicPr>
          <p:cNvPr id="11" name="Picture 10" descr="U.S. Department of Energy Office of Electricity logo">
            <a:extLst>
              <a:ext uri="{FF2B5EF4-FFF2-40B4-BE49-F238E27FC236}">
                <a16:creationId xmlns:a16="http://schemas.microsoft.com/office/drawing/2014/main" id="{5B17647B-2A6E-CED8-2DB4-1C4D4B3E340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121322" y="6299007"/>
            <a:ext cx="2706007" cy="432051"/>
          </a:xfrm>
          <a:prstGeom prst="rect">
            <a:avLst/>
          </a:prstGeom>
        </p:spPr>
      </p:pic>
      <p:cxnSp>
        <p:nvCxnSpPr>
          <p:cNvPr id="9" name="Straight Connector 8">
            <a:extLst>
              <a:ext uri="{FF2B5EF4-FFF2-40B4-BE49-F238E27FC236}">
                <a16:creationId xmlns:a16="http://schemas.microsoft.com/office/drawing/2014/main" id="{295B2A3B-8506-3DB2-7D18-794DE461EDDD}"/>
              </a:ext>
            </a:extLst>
          </p:cNvPr>
          <p:cNvCxnSpPr>
            <a:cxnSpLocks/>
          </p:cNvCxnSpPr>
          <p:nvPr userDrawn="1"/>
        </p:nvCxnSpPr>
        <p:spPr>
          <a:xfrm>
            <a:off x="0" y="6216946"/>
            <a:ext cx="87688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92E157C-8932-F4FE-0E77-29E697B38C0B}"/>
              </a:ext>
            </a:extLst>
          </p:cNvPr>
          <p:cNvCxnSpPr>
            <a:cxnSpLocks/>
          </p:cNvCxnSpPr>
          <p:nvPr userDrawn="1"/>
        </p:nvCxnSpPr>
        <p:spPr>
          <a:xfrm>
            <a:off x="8768862" y="293077"/>
            <a:ext cx="342313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76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F7A282-63E1-45E8-0AFF-990777235C2F}"/>
              </a:ext>
            </a:extLst>
          </p:cNvPr>
          <p:cNvSpPr>
            <a:spLocks noGrp="1"/>
          </p:cNvSpPr>
          <p:nvPr>
            <p:ph sz="half" idx="2"/>
          </p:nvPr>
        </p:nvSpPr>
        <p:spPr>
          <a:xfrm>
            <a:off x="1036319" y="4450157"/>
            <a:ext cx="4869806" cy="1580490"/>
          </a:xfrm>
        </p:spPr>
        <p:txBody>
          <a:bodyPr>
            <a:noAutofit/>
          </a:bodyPr>
          <a:lstStyle>
            <a:lvl1pPr marL="228600" indent="-228600">
              <a:buClr>
                <a:srgbClr val="396FF7"/>
              </a:buClr>
              <a:buFont typeface="System Font Regular"/>
              <a:buChar char="＋"/>
              <a:defRPr sz="1800" b="0" i="0">
                <a:latin typeface="Heebo Light" pitchFamily="2" charset="-79"/>
                <a:cs typeface="Heebo Light" pitchFamily="2" charset="-79"/>
              </a:defRPr>
            </a:lvl1pPr>
            <a:lvl2pPr marL="685800" indent="-228600">
              <a:buClr>
                <a:srgbClr val="396FF7"/>
              </a:buClr>
              <a:buFont typeface="System Font Regular"/>
              <a:buChar char="＋"/>
              <a:defRPr sz="1800" b="0" i="0">
                <a:latin typeface="Heebo Light" pitchFamily="2" charset="-79"/>
                <a:cs typeface="Heebo Light" pitchFamily="2" charset="-79"/>
              </a:defRPr>
            </a:lvl2pPr>
            <a:lvl3pPr marL="1143000" indent="-228600">
              <a:buClr>
                <a:srgbClr val="396FF7"/>
              </a:buClr>
              <a:buFont typeface="System Font Regular"/>
              <a:buChar char="＋"/>
              <a:defRPr sz="1600" b="0" i="0">
                <a:latin typeface="Heebo Light" pitchFamily="2" charset="-79"/>
                <a:cs typeface="Heebo Light" pitchFamily="2" charset="-79"/>
              </a:defRPr>
            </a:lvl3pPr>
            <a:lvl4pPr marL="1600200" indent="-228600">
              <a:buClr>
                <a:srgbClr val="396FF7"/>
              </a:buClr>
              <a:buFont typeface="System Font Regular"/>
              <a:buChar char="＋"/>
              <a:defRPr sz="1400" b="0" i="0">
                <a:latin typeface="Heebo Light" pitchFamily="2" charset="-79"/>
                <a:cs typeface="Heebo Light" pitchFamily="2" charset="-79"/>
              </a:defRPr>
            </a:lvl4pPr>
            <a:lvl5pPr marL="2057400" indent="-228600">
              <a:buClr>
                <a:srgbClr val="396FF7"/>
              </a:buClr>
              <a:buFont typeface="System Font Regular"/>
              <a:buChar char="＋"/>
              <a:defRPr sz="1200" b="0" i="0">
                <a:latin typeface="Heebo Light" pitchFamily="2" charset="-79"/>
                <a:cs typeface="Heebo Ligh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A49A30-6EBF-0C76-AC5C-62CD3F14A3D3}"/>
              </a:ext>
            </a:extLst>
          </p:cNvPr>
          <p:cNvSpPr>
            <a:spLocks noGrp="1"/>
          </p:cNvSpPr>
          <p:nvPr>
            <p:ph type="body" sz="quarter" idx="3"/>
          </p:nvPr>
        </p:nvSpPr>
        <p:spPr>
          <a:xfrm>
            <a:off x="1036319" y="3715185"/>
            <a:ext cx="10140943" cy="560250"/>
          </a:xfrm>
          <a:solidFill>
            <a:srgbClr val="7BC359"/>
          </a:solidFill>
        </p:spPr>
        <p:txBody>
          <a:bodyPr lIns="274320" rIns="274320" anchor="ctr" anchorCtr="0">
            <a:normAutofit/>
          </a:bodyPr>
          <a:lstStyle>
            <a:lvl1pPr marL="0" indent="0">
              <a:buNone/>
              <a:defRPr sz="1800" b="0" i="0">
                <a:latin typeface="Heebo Medium" pitchFamily="2" charset="-79"/>
                <a:cs typeface="Heebo Medium" pitchFamily="2"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19D23F-F7D7-9948-2BBC-8A0037DF6E73}"/>
              </a:ext>
            </a:extLst>
          </p:cNvPr>
          <p:cNvSpPr>
            <a:spLocks noGrp="1"/>
          </p:cNvSpPr>
          <p:nvPr>
            <p:ph sz="quarter" idx="4"/>
          </p:nvPr>
        </p:nvSpPr>
        <p:spPr>
          <a:xfrm>
            <a:off x="6285876" y="4450155"/>
            <a:ext cx="4891385" cy="1580491"/>
          </a:xfrm>
        </p:spPr>
        <p:txBody>
          <a:bodyPr>
            <a:noAutofit/>
          </a:bodyPr>
          <a:lstStyle>
            <a:lvl1pPr marL="228600" indent="-228600">
              <a:buClr>
                <a:srgbClr val="396FF7"/>
              </a:buClr>
              <a:buFont typeface="System Font Regular"/>
              <a:buChar char="＋"/>
              <a:defRPr sz="1800" b="0" i="0">
                <a:latin typeface="Heebo Light" pitchFamily="2" charset="-79"/>
                <a:cs typeface="Heebo Light" pitchFamily="2" charset="-79"/>
              </a:defRPr>
            </a:lvl1pPr>
            <a:lvl2pPr marL="685800" indent="-228600">
              <a:buClr>
                <a:srgbClr val="396FF7"/>
              </a:buClr>
              <a:buFont typeface="System Font Regular"/>
              <a:buChar char="＋"/>
              <a:defRPr sz="1600" b="0" i="0">
                <a:latin typeface="Heebo Light" pitchFamily="2" charset="-79"/>
                <a:cs typeface="Heebo Light" pitchFamily="2" charset="-79"/>
              </a:defRPr>
            </a:lvl2pPr>
            <a:lvl3pPr marL="1143000" indent="-228600">
              <a:buClr>
                <a:srgbClr val="396FF7"/>
              </a:buClr>
              <a:buFont typeface="System Font Regular"/>
              <a:buChar char="＋"/>
              <a:defRPr sz="1600" b="0" i="0">
                <a:latin typeface="Heebo Light" pitchFamily="2" charset="-79"/>
                <a:cs typeface="Heebo Light" pitchFamily="2" charset="-79"/>
              </a:defRPr>
            </a:lvl3pPr>
            <a:lvl4pPr marL="1600200" indent="-228600">
              <a:buClr>
                <a:srgbClr val="396FF7"/>
              </a:buClr>
              <a:buFont typeface="System Font Regular"/>
              <a:buChar char="＋"/>
              <a:defRPr sz="1400" b="0" i="0">
                <a:latin typeface="Heebo Light" pitchFamily="2" charset="-79"/>
                <a:cs typeface="Heebo Light" pitchFamily="2" charset="-79"/>
              </a:defRPr>
            </a:lvl4pPr>
            <a:lvl5pPr marL="2057400" indent="-228600">
              <a:buClr>
                <a:srgbClr val="396FF7"/>
              </a:buClr>
              <a:buFont typeface="System Font Regular"/>
              <a:buChar char="＋"/>
              <a:defRPr sz="1200" b="0" i="0">
                <a:latin typeface="Heebo Light" pitchFamily="2" charset="-79"/>
                <a:cs typeface="Heebo Light"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D5F6E-2820-5F20-F584-6DE5C15D9F8E}"/>
              </a:ext>
            </a:extLst>
          </p:cNvPr>
          <p:cNvSpPr>
            <a:spLocks noGrp="1"/>
          </p:cNvSpPr>
          <p:nvPr>
            <p:ph type="dt" sz="half" idx="10"/>
          </p:nvPr>
        </p:nvSpPr>
        <p:spPr/>
        <p:txBody>
          <a:bodyPr/>
          <a:lstStyle/>
          <a:p>
            <a:fld id="{5A7A088C-48A1-4109-B4AC-8CD923A3C8C3}" type="datetimeFigureOut">
              <a:rPr lang="en-US" smtClean="0"/>
              <a:t>8/30/2023</a:t>
            </a:fld>
            <a:endParaRPr lang="en-US"/>
          </a:p>
        </p:txBody>
      </p:sp>
      <p:sp>
        <p:nvSpPr>
          <p:cNvPr id="8" name="Footer Placeholder 7">
            <a:extLst>
              <a:ext uri="{FF2B5EF4-FFF2-40B4-BE49-F238E27FC236}">
                <a16:creationId xmlns:a16="http://schemas.microsoft.com/office/drawing/2014/main" id="{0E93F98D-65C0-FAD3-3978-2EFED1B090D2}"/>
              </a:ext>
            </a:extLst>
          </p:cNvPr>
          <p:cNvSpPr>
            <a:spLocks noGrp="1"/>
          </p:cNvSpPr>
          <p:nvPr>
            <p:ph type="ftr" sz="quarter" idx="11"/>
          </p:nvPr>
        </p:nvSpPr>
        <p:spPr/>
        <p:txBody>
          <a:bodyPr/>
          <a:lstStyle/>
          <a:p>
            <a:fld id="{98DBFD8E-7DFA-4F3C-AFE8-1FF3D91A443A}" type="slidenum">
              <a:rPr lang="en-US" smtClean="0"/>
              <a:pPr/>
              <a:t>‹#›</a:t>
            </a:fld>
            <a:endParaRPr lang="en-US"/>
          </a:p>
        </p:txBody>
      </p:sp>
      <p:cxnSp>
        <p:nvCxnSpPr>
          <p:cNvPr id="20" name="Straight Connector 19">
            <a:extLst>
              <a:ext uri="{FF2B5EF4-FFF2-40B4-BE49-F238E27FC236}">
                <a16:creationId xmlns:a16="http://schemas.microsoft.com/office/drawing/2014/main" id="{FADBCC90-3EFE-95E3-FF5A-D8D286BA9BDF}"/>
              </a:ext>
            </a:extLst>
          </p:cNvPr>
          <p:cNvCxnSpPr>
            <a:cxnSpLocks/>
          </p:cNvCxnSpPr>
          <p:nvPr userDrawn="1"/>
        </p:nvCxnSpPr>
        <p:spPr>
          <a:xfrm>
            <a:off x="6096000" y="4450155"/>
            <a:ext cx="0" cy="1580491"/>
          </a:xfrm>
          <a:prstGeom prst="line">
            <a:avLst/>
          </a:prstGeom>
          <a:ln w="19050">
            <a:solidFill>
              <a:srgbClr val="396FF7"/>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FCA7DA17-8023-8334-1084-903362E0E806}"/>
              </a:ext>
            </a:extLst>
          </p:cNvPr>
          <p:cNvSpPr>
            <a:spLocks noGrp="1"/>
          </p:cNvSpPr>
          <p:nvPr>
            <p:ph type="title"/>
          </p:nvPr>
        </p:nvSpPr>
        <p:spPr>
          <a:xfrm>
            <a:off x="1036320" y="623958"/>
            <a:ext cx="10140944" cy="813493"/>
          </a:xfrm>
        </p:spPr>
        <p:txBody>
          <a:bodyPr/>
          <a:lstStyle>
            <a:lvl1pPr>
              <a:defRPr>
                <a:latin typeface="Heebo Medium" pitchFamily="2" charset="-79"/>
                <a:cs typeface="Heebo Medium" pitchFamily="2" charset="-79"/>
              </a:defRPr>
            </a:lvl1pPr>
          </a:lstStyle>
          <a:p>
            <a:r>
              <a:rPr lang="en-US"/>
              <a:t>Click to edit Master title style</a:t>
            </a:r>
          </a:p>
        </p:txBody>
      </p:sp>
      <p:grpSp>
        <p:nvGrpSpPr>
          <p:cNvPr id="29" name="Group 28">
            <a:extLst>
              <a:ext uri="{FF2B5EF4-FFF2-40B4-BE49-F238E27FC236}">
                <a16:creationId xmlns:a16="http://schemas.microsoft.com/office/drawing/2014/main" id="{DA7DC01A-D906-99CE-CF44-578A3DA47D3F}"/>
              </a:ext>
            </a:extLst>
          </p:cNvPr>
          <p:cNvGrpSpPr/>
          <p:nvPr userDrawn="1"/>
        </p:nvGrpSpPr>
        <p:grpSpPr>
          <a:xfrm>
            <a:off x="345091" y="698847"/>
            <a:ext cx="493109" cy="481717"/>
            <a:chOff x="1161870" y="5071997"/>
            <a:chExt cx="630765" cy="624284"/>
          </a:xfrm>
        </p:grpSpPr>
        <p:cxnSp>
          <p:nvCxnSpPr>
            <p:cNvPr id="30" name="Straight Arrow Connector 29">
              <a:extLst>
                <a:ext uri="{FF2B5EF4-FFF2-40B4-BE49-F238E27FC236}">
                  <a16:creationId xmlns:a16="http://schemas.microsoft.com/office/drawing/2014/main" id="{631C3EB3-68F4-B7BD-31D6-A70A2CAF7AF1}"/>
                </a:ext>
              </a:extLst>
            </p:cNvPr>
            <p:cNvCxnSpPr/>
            <p:nvPr/>
          </p:nvCxnSpPr>
          <p:spPr>
            <a:xfrm flipV="1">
              <a:off x="1476502" y="5071997"/>
              <a:ext cx="3959" cy="624284"/>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013C38E-26CD-10F5-B9B1-C8EE5C439118}"/>
                </a:ext>
              </a:extLst>
            </p:cNvPr>
            <p:cNvCxnSpPr>
              <a:cxnSpLocks/>
            </p:cNvCxnSpPr>
            <p:nvPr/>
          </p:nvCxnSpPr>
          <p:spPr>
            <a:xfrm>
              <a:off x="1161870" y="5381713"/>
              <a:ext cx="630765" cy="2522"/>
            </a:xfrm>
            <a:prstGeom prst="straightConnector1">
              <a:avLst/>
            </a:prstGeom>
            <a:ln w="28575">
              <a:solidFill>
                <a:srgbClr val="7BC359"/>
              </a:solidFill>
            </a:ln>
          </p:spPr>
          <p:style>
            <a:lnRef idx="1">
              <a:schemeClr val="accent1"/>
            </a:lnRef>
            <a:fillRef idx="0">
              <a:schemeClr val="accent1"/>
            </a:fillRef>
            <a:effectRef idx="0">
              <a:schemeClr val="accent1"/>
            </a:effectRef>
            <a:fontRef idx="minor">
              <a:schemeClr val="tx1"/>
            </a:fontRef>
          </p:style>
        </p:cxnSp>
      </p:grpSp>
      <p:sp>
        <p:nvSpPr>
          <p:cNvPr id="32" name="Content Placeholder 2">
            <a:extLst>
              <a:ext uri="{FF2B5EF4-FFF2-40B4-BE49-F238E27FC236}">
                <a16:creationId xmlns:a16="http://schemas.microsoft.com/office/drawing/2014/main" id="{370E0EA0-47DA-97D8-64BC-48B79F714A62}"/>
              </a:ext>
            </a:extLst>
          </p:cNvPr>
          <p:cNvSpPr>
            <a:spLocks noGrp="1"/>
          </p:cNvSpPr>
          <p:nvPr>
            <p:ph idx="1"/>
          </p:nvPr>
        </p:nvSpPr>
        <p:spPr>
          <a:xfrm>
            <a:off x="1036319" y="1721231"/>
            <a:ext cx="10140945" cy="1819232"/>
          </a:xfrm>
        </p:spPr>
        <p:txBody>
          <a:bodyPr/>
          <a:lstStyle>
            <a:lvl1pPr marL="228600" indent="-228600">
              <a:lnSpc>
                <a:spcPct val="100000"/>
              </a:lnSpc>
              <a:buClr>
                <a:srgbClr val="396FF7"/>
              </a:buClr>
              <a:buFont typeface="System Font Regular"/>
              <a:buChar char="＋"/>
              <a:defRPr>
                <a:latin typeface="Heebo" pitchFamily="2" charset="-79"/>
                <a:cs typeface="Heebo" pitchFamily="2" charset="-79"/>
              </a:defRPr>
            </a:lvl1pPr>
            <a:lvl2pPr marL="685800" indent="-228600">
              <a:lnSpc>
                <a:spcPct val="100000"/>
              </a:lnSpc>
              <a:buClr>
                <a:srgbClr val="396FF7"/>
              </a:buClr>
              <a:buFont typeface="System Font Regular"/>
              <a:buChar char="＋"/>
              <a:defRPr>
                <a:latin typeface="Heebo Light" pitchFamily="2" charset="-79"/>
                <a:cs typeface="Heebo Light" pitchFamily="2" charset="-79"/>
              </a:defRPr>
            </a:lvl2pPr>
            <a:lvl3pPr marL="1143000" indent="-228600">
              <a:lnSpc>
                <a:spcPct val="100000"/>
              </a:lnSpc>
              <a:buClr>
                <a:srgbClr val="396FF7"/>
              </a:buClr>
              <a:buFont typeface="System Font Regular"/>
              <a:buChar char="＋"/>
              <a:defRPr>
                <a:latin typeface="Heebo Light" pitchFamily="2" charset="-79"/>
                <a:cs typeface="Heebo Light" pitchFamily="2" charset="-79"/>
              </a:defRPr>
            </a:lvl3pPr>
            <a:lvl4pPr marL="1600200" indent="-228600">
              <a:lnSpc>
                <a:spcPct val="100000"/>
              </a:lnSpc>
              <a:buClr>
                <a:srgbClr val="396FF7"/>
              </a:buClr>
              <a:buFont typeface="System Font Regular"/>
              <a:buChar char="＋"/>
              <a:defRPr>
                <a:latin typeface="Heebo Light" pitchFamily="2" charset="-79"/>
                <a:cs typeface="Heebo Light" pitchFamily="2" charset="-79"/>
              </a:defRPr>
            </a:lvl4pPr>
            <a:lvl5pPr marL="2057400" indent="-228600">
              <a:lnSpc>
                <a:spcPct val="100000"/>
              </a:lnSpc>
              <a:buClr>
                <a:srgbClr val="396FF7"/>
              </a:buClr>
              <a:buFont typeface="System Font Regular"/>
              <a:buChar char="＋"/>
              <a:defRPr>
                <a:latin typeface="Heebo Light" pitchFamily="2" charset="-79"/>
                <a:cs typeface="Heebo Light" pitchFamily="2" charset="-79"/>
              </a:defRPr>
            </a:lvl5pPr>
          </a:lstStyle>
          <a:p>
            <a:pPr lvl="0"/>
            <a:r>
              <a:rPr lang="en-US"/>
              <a:t>Click to edit Master text styles</a:t>
            </a:r>
          </a:p>
          <a:p>
            <a:pPr lvl="1"/>
            <a:r>
              <a:rPr lang="en-US"/>
              <a:t>Second level</a:t>
            </a:r>
          </a:p>
          <a:p>
            <a:pPr lvl="2"/>
            <a:r>
              <a:rPr lang="en-US"/>
              <a:t>Third level</a:t>
            </a:r>
          </a:p>
        </p:txBody>
      </p:sp>
      <p:pic>
        <p:nvPicPr>
          <p:cNvPr id="2" name="Picture 1" descr="U.S. Department of Energy Office of Electricity logo">
            <a:extLst>
              <a:ext uri="{FF2B5EF4-FFF2-40B4-BE49-F238E27FC236}">
                <a16:creationId xmlns:a16="http://schemas.microsoft.com/office/drawing/2014/main" id="{4E7A7D38-A37A-1A7A-BD54-53E16C79E59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121322" y="6310730"/>
            <a:ext cx="2706007" cy="432052"/>
          </a:xfrm>
          <a:prstGeom prst="rect">
            <a:avLst/>
          </a:prstGeom>
        </p:spPr>
      </p:pic>
      <p:cxnSp>
        <p:nvCxnSpPr>
          <p:cNvPr id="9" name="Straight Connector 8">
            <a:extLst>
              <a:ext uri="{FF2B5EF4-FFF2-40B4-BE49-F238E27FC236}">
                <a16:creationId xmlns:a16="http://schemas.microsoft.com/office/drawing/2014/main" id="{178FC327-3206-1D3F-9150-F038CC2E12E1}"/>
              </a:ext>
            </a:extLst>
          </p:cNvPr>
          <p:cNvCxnSpPr>
            <a:cxnSpLocks/>
          </p:cNvCxnSpPr>
          <p:nvPr userDrawn="1"/>
        </p:nvCxnSpPr>
        <p:spPr>
          <a:xfrm>
            <a:off x="0" y="6216946"/>
            <a:ext cx="87688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124E8E0-37E9-B337-BFAA-8AC096B9DBD5}"/>
              </a:ext>
            </a:extLst>
          </p:cNvPr>
          <p:cNvCxnSpPr>
            <a:cxnSpLocks/>
          </p:cNvCxnSpPr>
          <p:nvPr userDrawn="1"/>
        </p:nvCxnSpPr>
        <p:spPr>
          <a:xfrm>
            <a:off x="8768862" y="293077"/>
            <a:ext cx="342313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718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4291A8-F6D8-F89E-BA4F-1A7CA7B776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EC1417-63AF-EEBB-1B41-5CC6025A50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AE25F-245B-6558-9E23-5C90FA052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A088C-48A1-4109-B4AC-8CD923A3C8C3}" type="datetimeFigureOut">
              <a:rPr lang="en-US" smtClean="0"/>
              <a:t>8/30/2023</a:t>
            </a:fld>
            <a:endParaRPr lang="en-US"/>
          </a:p>
        </p:txBody>
      </p:sp>
      <p:sp>
        <p:nvSpPr>
          <p:cNvPr id="5" name="Footer Placeholder 4">
            <a:extLst>
              <a:ext uri="{FF2B5EF4-FFF2-40B4-BE49-F238E27FC236}">
                <a16:creationId xmlns:a16="http://schemas.microsoft.com/office/drawing/2014/main" id="{0309F9F2-E134-B753-468F-E452351D17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98DBFD8E-7DFA-4F3C-AFE8-1FF3D91A443A}" type="slidenum">
              <a:rPr lang="en-US" smtClean="0"/>
              <a:pPr/>
              <a:t>‹#›</a:t>
            </a:fld>
            <a:endParaRPr lang="en-US"/>
          </a:p>
        </p:txBody>
      </p:sp>
    </p:spTree>
    <p:extLst>
      <p:ext uri="{BB962C8B-B14F-4D97-AF65-F5344CB8AC3E}">
        <p14:creationId xmlns:p14="http://schemas.microsoft.com/office/powerpoint/2010/main" val="3693715555"/>
      </p:ext>
    </p:extLst>
  </p:cSld>
  <p:clrMap bg1="lt1" tx1="dk1" bg2="lt2" tx2="dk2" accent1="accent1" accent2="accent2" accent3="accent3" accent4="accent4" accent5="accent5" accent6="accent6" hlink="hlink" folHlink="folHlink"/>
  <p:sldLayoutIdLst>
    <p:sldLayoutId id="2147483681" r:id="rId1"/>
    <p:sldLayoutId id="2147483699" r:id="rId2"/>
    <p:sldLayoutId id="2147483682" r:id="rId3"/>
    <p:sldLayoutId id="2147483695" r:id="rId4"/>
    <p:sldLayoutId id="2147483693" r:id="rId5"/>
    <p:sldLayoutId id="2147483692" r:id="rId6"/>
    <p:sldLayoutId id="2147483698" r:id="rId7"/>
    <p:sldLayoutId id="2147483697" r:id="rId8"/>
    <p:sldLayoutId id="2147483694" r:id="rId9"/>
    <p:sldLayoutId id="2147483696"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4291A8-F6D8-F89E-BA4F-1A7CA7B776BC}"/>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EC1417-63AF-EEBB-1B41-5CC6025A50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AE25F-245B-6558-9E23-5C90FA05285E}"/>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A088C-48A1-4109-B4AC-8CD923A3C8C3}" type="datetimeFigureOut">
              <a:rPr lang="en-US" smtClean="0"/>
              <a:t>8/30/2023</a:t>
            </a:fld>
            <a:endParaRPr lang="en-US"/>
          </a:p>
        </p:txBody>
      </p:sp>
      <p:sp>
        <p:nvSpPr>
          <p:cNvPr id="5" name="Footer Placeholder 4">
            <a:extLst>
              <a:ext uri="{FF2B5EF4-FFF2-40B4-BE49-F238E27FC236}">
                <a16:creationId xmlns:a16="http://schemas.microsoft.com/office/drawing/2014/main" id="{0309F9F2-E134-B753-468F-E452351D177A}"/>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98DBFD8E-7DFA-4F3C-AFE8-1FF3D91A443A}" type="slidenum">
              <a:rPr lang="en-US" smtClean="0"/>
              <a:pPr/>
              <a:t>‹#›</a:t>
            </a:fld>
            <a:endParaRPr lang="en-US"/>
          </a:p>
        </p:txBody>
      </p:sp>
    </p:spTree>
    <p:extLst>
      <p:ext uri="{BB962C8B-B14F-4D97-AF65-F5344CB8AC3E}">
        <p14:creationId xmlns:p14="http://schemas.microsoft.com/office/powerpoint/2010/main" val="361660621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27"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4291A8-F6D8-F89E-BA4F-1A7CA7B776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EC1417-63AF-EEBB-1B41-5CC6025A50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AE25F-245B-6558-9E23-5C90FA052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2CB79C-8D6E-4078-89C6-731421B1E1F8}" type="datetimeFigureOut">
              <a:rPr lang="en-US" smtClean="0"/>
              <a:t>8/30/2023</a:t>
            </a:fld>
            <a:endParaRPr lang="en-US"/>
          </a:p>
        </p:txBody>
      </p:sp>
      <p:sp>
        <p:nvSpPr>
          <p:cNvPr id="5" name="Footer Placeholder 4">
            <a:extLst>
              <a:ext uri="{FF2B5EF4-FFF2-40B4-BE49-F238E27FC236}">
                <a16:creationId xmlns:a16="http://schemas.microsoft.com/office/drawing/2014/main" id="{0309F9F2-E134-B753-468F-E452351D17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44110370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hyperlink" Target="mailto:FOA3020@NETL.DOE.GOV" TargetMode="Externa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hyperlink" Target="https://www.energy.gov/oe/rapid-operational-validation-initiative-rovi" TargetMode="External"/><Relationship Id="rId2" Type="http://schemas.openxmlformats.org/officeDocument/2006/relationships/image" Target="../media/image33.png"/><Relationship Id="rId1" Type="http://schemas.openxmlformats.org/officeDocument/2006/relationships/slideLayout" Target="../slideLayouts/slideLayout26.xml"/><Relationship Id="rId5" Type="http://schemas.microsoft.com/office/2007/relationships/hdphoto" Target="../media/hdphoto2.wdp"/><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8" Type="http://schemas.openxmlformats.org/officeDocument/2006/relationships/hyperlink" Target="mailto:FOA3036@netl.doe.gov" TargetMode="Externa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hyperlink" Target="https://netl.doe.gov/sites/default/files/2023-07/FOA3036%20Partnering%20List%20Submission%20Template.xlsx" TargetMode="External"/><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diagramColors" Target="../diagrams/colors4.xml"/><Relationship Id="rId11" Type="http://schemas.openxmlformats.org/officeDocument/2006/relationships/hyperlink" Target="https://netl.doe.gov/sites/default/files/2023-07/Partnering%20List%20Template.xlsx" TargetMode="External"/><Relationship Id="rId5" Type="http://schemas.openxmlformats.org/officeDocument/2006/relationships/diagramQuickStyle" Target="../diagrams/quickStyle4.xml"/><Relationship Id="rId10" Type="http://schemas.openxmlformats.org/officeDocument/2006/relationships/hyperlink" Target="https://www.energy.gov/oe/rapid-operational-validation-initiative-rovi" TargetMode="External"/><Relationship Id="rId4" Type="http://schemas.openxmlformats.org/officeDocument/2006/relationships/diagramLayout" Target="../diagrams/layout4.xml"/><Relationship Id="rId9" Type="http://schemas.openxmlformats.org/officeDocument/2006/relationships/hyperlink" Target="https://www.fedconnect.net/FedConnect/default.aspx?ReturnUrl=%2ffedconnect%2f%3fdoc%3dDE-FOA-0003036%26agency%3dDOE&amp;doc=DE-FOA-0003036&amp;agency=DO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netl.doe.gov/grid-resilience/FOA3036" TargetMode="External"/><Relationship Id="rId2" Type="http://schemas.openxmlformats.org/officeDocument/2006/relationships/hyperlink" Target="https://netl.doe.gov/grid-resilience/FOA3020"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hyperlink" Target="mailto:FOA3020@NETL.DOE.GOV"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2AF1B-26EF-1B4B-FAD7-4466018F44F1}"/>
              </a:ext>
            </a:extLst>
          </p:cNvPr>
          <p:cNvSpPr>
            <a:spLocks noGrp="1"/>
          </p:cNvSpPr>
          <p:nvPr>
            <p:ph type="ctrTitle"/>
          </p:nvPr>
        </p:nvSpPr>
        <p:spPr/>
        <p:txBody>
          <a:bodyPr/>
          <a:lstStyle/>
          <a:p>
            <a:r>
              <a:rPr lang="en-US"/>
              <a:t>Supercharge Energy Storage Webinar</a:t>
            </a:r>
          </a:p>
        </p:txBody>
      </p:sp>
      <p:sp>
        <p:nvSpPr>
          <p:cNvPr id="3" name="Subtitle 2">
            <a:extLst>
              <a:ext uri="{FF2B5EF4-FFF2-40B4-BE49-F238E27FC236}">
                <a16:creationId xmlns:a16="http://schemas.microsoft.com/office/drawing/2014/main" id="{33D54B79-C859-BA63-9386-B76D34D29B83}"/>
              </a:ext>
            </a:extLst>
          </p:cNvPr>
          <p:cNvSpPr>
            <a:spLocks noGrp="1"/>
          </p:cNvSpPr>
          <p:nvPr>
            <p:ph type="subTitle" idx="1"/>
          </p:nvPr>
        </p:nvSpPr>
        <p:spPr>
          <a:xfrm>
            <a:off x="677550" y="4761502"/>
            <a:ext cx="6126662" cy="1261346"/>
          </a:xfrm>
        </p:spPr>
        <p:txBody>
          <a:bodyPr>
            <a:normAutofit/>
          </a:bodyPr>
          <a:lstStyle/>
          <a:p>
            <a:r>
              <a:rPr lang="en-US"/>
              <a:t>August 29, 2023</a:t>
            </a:r>
          </a:p>
        </p:txBody>
      </p:sp>
      <p:sp>
        <p:nvSpPr>
          <p:cNvPr id="4" name="Text Placeholder 3">
            <a:extLst>
              <a:ext uri="{FF2B5EF4-FFF2-40B4-BE49-F238E27FC236}">
                <a16:creationId xmlns:a16="http://schemas.microsoft.com/office/drawing/2014/main" id="{BBA46261-6EA4-0EAF-A223-10BF6652016A}"/>
              </a:ext>
            </a:extLst>
          </p:cNvPr>
          <p:cNvSpPr>
            <a:spLocks noGrp="1"/>
          </p:cNvSpPr>
          <p:nvPr>
            <p:ph type="body" sz="quarter" idx="10"/>
          </p:nvPr>
        </p:nvSpPr>
        <p:spPr/>
        <p:txBody>
          <a:bodyPr>
            <a:normAutofit fontScale="55000" lnSpcReduction="20000"/>
          </a:bodyPr>
          <a:lstStyle/>
          <a:p>
            <a:r>
              <a:rPr lang="en-US"/>
              <a:t>Technology Liftoff FOA</a:t>
            </a:r>
          </a:p>
          <a:p>
            <a:r>
              <a:rPr lang="en-US"/>
              <a:t>Demonstration and Validation FOA</a:t>
            </a:r>
          </a:p>
        </p:txBody>
      </p:sp>
    </p:spTree>
    <p:extLst>
      <p:ext uri="{BB962C8B-B14F-4D97-AF65-F5344CB8AC3E}">
        <p14:creationId xmlns:p14="http://schemas.microsoft.com/office/powerpoint/2010/main" val="2750300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442BE-A873-F321-3850-B0A7028CEC2F}"/>
              </a:ext>
            </a:extLst>
          </p:cNvPr>
          <p:cNvSpPr>
            <a:spLocks noGrp="1"/>
          </p:cNvSpPr>
          <p:nvPr>
            <p:ph type="title"/>
          </p:nvPr>
        </p:nvSpPr>
        <p:spPr/>
        <p:txBody>
          <a:bodyPr/>
          <a:lstStyle/>
          <a:p>
            <a:r>
              <a:rPr lang="en-US"/>
              <a:t>SI Technology Liftoff Objective 2</a:t>
            </a:r>
          </a:p>
        </p:txBody>
      </p:sp>
      <p:sp>
        <p:nvSpPr>
          <p:cNvPr id="3" name="Content Placeholder 2">
            <a:extLst>
              <a:ext uri="{FF2B5EF4-FFF2-40B4-BE49-F238E27FC236}">
                <a16:creationId xmlns:a16="http://schemas.microsoft.com/office/drawing/2014/main" id="{F0E4C6D5-E700-D6A8-AB7C-1B50032F7D8A}"/>
              </a:ext>
            </a:extLst>
          </p:cNvPr>
          <p:cNvSpPr>
            <a:spLocks noGrp="1"/>
          </p:cNvSpPr>
          <p:nvPr>
            <p:ph idx="1"/>
          </p:nvPr>
        </p:nvSpPr>
        <p:spPr/>
        <p:txBody>
          <a:bodyPr>
            <a:normAutofit/>
          </a:bodyPr>
          <a:lstStyle/>
          <a:p>
            <a:pPr>
              <a:spcBef>
                <a:spcPts val="0"/>
              </a:spcBef>
            </a:pPr>
            <a:r>
              <a:rPr lang="en-US" sz="2400" b="1" i="1">
                <a:effectLst/>
                <a:latin typeface="Calibri" panose="020F0502020204030204" pitchFamily="34" charset="0"/>
                <a:ea typeface="Times New Roman" panose="02020603050405020304" pitchFamily="18" charset="0"/>
                <a:cs typeface="Times New Roman" panose="02020603050405020304" pitchFamily="18" charset="0"/>
              </a:rPr>
              <a:t>Pre-competitive R&amp;D</a:t>
            </a:r>
            <a:r>
              <a:rPr lang="en-US" sz="2400" i="1">
                <a:effectLst/>
                <a:latin typeface="Calibri" panose="020F0502020204030204" pitchFamily="34" charset="0"/>
                <a:ea typeface="Times New Roman" panose="02020603050405020304" pitchFamily="18" charset="0"/>
                <a:cs typeface="Times New Roman" panose="02020603050405020304" pitchFamily="18" charset="0"/>
              </a:rPr>
              <a:t>: </a:t>
            </a:r>
            <a:r>
              <a:rPr lang="en-US" sz="2400">
                <a:effectLst/>
                <a:latin typeface="Calibri" panose="020F0502020204030204" pitchFamily="34" charset="0"/>
                <a:ea typeface="Times New Roman" panose="02020603050405020304" pitchFamily="18" charset="0"/>
                <a:cs typeface="Times New Roman" panose="02020603050405020304" pitchFamily="18" charset="0"/>
              </a:rPr>
              <a:t>Partnerships</a:t>
            </a:r>
            <a:r>
              <a:rPr lang="en-US" sz="2400" i="1">
                <a:effectLst/>
                <a:latin typeface="Calibri" panose="020F0502020204030204" pitchFamily="34" charset="0"/>
                <a:ea typeface="Times New Roman" panose="02020603050405020304" pitchFamily="18" charset="0"/>
                <a:cs typeface="Times New Roman" panose="02020603050405020304" pitchFamily="18" charset="0"/>
              </a:rPr>
              <a:t> </a:t>
            </a:r>
            <a:r>
              <a:rPr lang="en-US" sz="2400">
                <a:effectLst/>
                <a:latin typeface="Calibri" panose="020F0502020204030204" pitchFamily="34" charset="0"/>
                <a:ea typeface="Times New Roman" panose="02020603050405020304" pitchFamily="18" charset="0"/>
                <a:cs typeface="Times New Roman" panose="02020603050405020304" pitchFamily="18" charset="0"/>
              </a:rPr>
              <a:t>will receive funding to perform “pre-competitive” R&amp;D projects at a research institution, such as (but not limited to) a DOE National Laboratory. “Pre-competitive R&amp;D” includes activities that are of interest to multiple or all entities in the partnership. Such activities should propel an entire technology industry forward, and the outputs of this work should provide value to all participating members of the partnership. Further discussion of pre-competitive R&amp;D is provided in the SI 2030 Technology Strategy Assessments. These assessments also provide themes and examples of activities consistent with DOE strategy. Applicants are strongly encouraged to leverage the Technology Strategy Assessments in identifying and proposing pre-competitive R&amp;D. </a:t>
            </a:r>
          </a:p>
        </p:txBody>
      </p:sp>
    </p:spTree>
    <p:extLst>
      <p:ext uri="{BB962C8B-B14F-4D97-AF65-F5344CB8AC3E}">
        <p14:creationId xmlns:p14="http://schemas.microsoft.com/office/powerpoint/2010/main" val="2127903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DF08A-F822-27A7-4ACF-32A334D67FD4}"/>
              </a:ext>
            </a:extLst>
          </p:cNvPr>
          <p:cNvSpPr>
            <a:spLocks noGrp="1"/>
          </p:cNvSpPr>
          <p:nvPr>
            <p:ph type="title"/>
          </p:nvPr>
        </p:nvSpPr>
        <p:spPr/>
        <p:txBody>
          <a:bodyPr>
            <a:normAutofit fontScale="90000"/>
          </a:bodyPr>
          <a:lstStyle/>
          <a:p>
            <a:r>
              <a:rPr lang="en-US"/>
              <a:t>Technical Elements that Must be Included in Applications</a:t>
            </a:r>
          </a:p>
        </p:txBody>
      </p:sp>
      <p:sp>
        <p:nvSpPr>
          <p:cNvPr id="3" name="Content Placeholder 2">
            <a:extLst>
              <a:ext uri="{FF2B5EF4-FFF2-40B4-BE49-F238E27FC236}">
                <a16:creationId xmlns:a16="http://schemas.microsoft.com/office/drawing/2014/main" id="{A0C4382E-E42D-CE5E-6E5C-B128DBD0288F}"/>
              </a:ext>
            </a:extLst>
          </p:cNvPr>
          <p:cNvSpPr>
            <a:spLocks noGrp="1"/>
          </p:cNvSpPr>
          <p:nvPr>
            <p:ph idx="1"/>
          </p:nvPr>
        </p:nvSpPr>
        <p:spPr/>
        <p:txBody>
          <a:bodyPr>
            <a:normAutofit lnSpcReduction="10000"/>
          </a:bodyPr>
          <a:lstStyle/>
          <a:p>
            <a:pPr>
              <a:spcBef>
                <a:spcPts val="0"/>
              </a:spcBef>
            </a:pPr>
            <a:r>
              <a:rPr lang="en-US" sz="3200">
                <a:effectLst/>
                <a:latin typeface="Calibri" panose="020F0502020204030204" pitchFamily="34" charset="0"/>
                <a:ea typeface="Times New Roman" panose="02020603050405020304" pitchFamily="18" charset="0"/>
                <a:cs typeface="Calibri" panose="020F0502020204030204" pitchFamily="34" charset="0"/>
              </a:rPr>
              <a:t>Partnership management and operation plan (should show durability or longevity after project award period)</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p>
            <a:pPr>
              <a:spcBef>
                <a:spcPts val="0"/>
              </a:spcBef>
            </a:pPr>
            <a:r>
              <a:rPr lang="en-US" sz="3200">
                <a:effectLst/>
                <a:latin typeface="Calibri" panose="020F0502020204030204" pitchFamily="34" charset="0"/>
                <a:ea typeface="Times New Roman" panose="02020603050405020304" pitchFamily="18" charset="0"/>
                <a:cs typeface="Calibri" panose="020F0502020204030204" pitchFamily="34" charset="0"/>
              </a:rPr>
              <a:t>If applicable, connection to the Storage Innovations 2030 strategy outlined in the LDSS Technology Strategy Assessments. Proposals should show connection to the R&amp;D described in those reports, and connection to R&amp;D activities with high potential to lower cost.</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p>
            <a:pPr>
              <a:spcBef>
                <a:spcPts val="0"/>
              </a:spcBef>
            </a:pPr>
            <a:r>
              <a:rPr lang="en-US" sz="3200">
                <a:effectLst/>
                <a:latin typeface="Calibri" panose="020F0502020204030204" pitchFamily="34" charset="0"/>
                <a:ea typeface="Times New Roman" panose="02020603050405020304" pitchFamily="18" charset="0"/>
                <a:cs typeface="Calibri" panose="020F0502020204030204" pitchFamily="34" charset="0"/>
              </a:rPr>
              <a:t>Technical outcomes from pre-competitive R&amp;D</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a:p>
            <a:pPr>
              <a:spcBef>
                <a:spcPts val="0"/>
              </a:spcBef>
            </a:pPr>
            <a:r>
              <a:rPr lang="en-US" sz="3200">
                <a:effectLst/>
                <a:latin typeface="Calibri" panose="020F0502020204030204" pitchFamily="34" charset="0"/>
                <a:ea typeface="Times New Roman" panose="02020603050405020304" pitchFamily="18" charset="0"/>
                <a:cs typeface="Calibri" panose="020F0502020204030204" pitchFamily="34" charset="0"/>
              </a:rPr>
              <a:t>Detailed workplan to perform R&amp;D</a:t>
            </a:r>
            <a:endParaRPr lang="en-US" sz="32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1088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DF08A-F822-27A7-4ACF-32A334D67FD4}"/>
              </a:ext>
            </a:extLst>
          </p:cNvPr>
          <p:cNvSpPr>
            <a:spLocks noGrp="1"/>
          </p:cNvSpPr>
          <p:nvPr>
            <p:ph type="title"/>
          </p:nvPr>
        </p:nvSpPr>
        <p:spPr/>
        <p:txBody>
          <a:bodyPr>
            <a:normAutofit/>
          </a:bodyPr>
          <a:lstStyle/>
          <a:p>
            <a:r>
              <a:rPr lang="en-US"/>
              <a:t>Eligible Applicants</a:t>
            </a:r>
          </a:p>
        </p:txBody>
      </p:sp>
      <p:sp>
        <p:nvSpPr>
          <p:cNvPr id="3" name="Content Placeholder 2">
            <a:extLst>
              <a:ext uri="{FF2B5EF4-FFF2-40B4-BE49-F238E27FC236}">
                <a16:creationId xmlns:a16="http://schemas.microsoft.com/office/drawing/2014/main" id="{A0C4382E-E42D-CE5E-6E5C-B128DBD0288F}"/>
              </a:ext>
            </a:extLst>
          </p:cNvPr>
          <p:cNvSpPr>
            <a:spLocks noGrp="1"/>
          </p:cNvSpPr>
          <p:nvPr>
            <p:ph idx="1"/>
          </p:nvPr>
        </p:nvSpPr>
        <p:spPr/>
        <p:txBody>
          <a:bodyPr>
            <a:normAutofit fontScale="92500" lnSpcReduction="10000"/>
          </a:bodyPr>
          <a:lstStyle/>
          <a:p>
            <a:r>
              <a:rPr lang="en-US" sz="3200"/>
              <a:t>Following domestic entities are eligible to participate as a prime or subrecipient:</a:t>
            </a:r>
          </a:p>
          <a:p>
            <a:pPr lvl="1"/>
            <a:r>
              <a:rPr lang="en-US" sz="2800"/>
              <a:t>Institutions of higher education; </a:t>
            </a:r>
          </a:p>
          <a:p>
            <a:pPr lvl="1"/>
            <a:r>
              <a:rPr lang="en-US" sz="2800"/>
              <a:t>For-profit entities;</a:t>
            </a:r>
          </a:p>
          <a:p>
            <a:pPr lvl="1"/>
            <a:r>
              <a:rPr lang="en-US" sz="2800"/>
              <a:t>Non-profit entities; and</a:t>
            </a:r>
          </a:p>
          <a:p>
            <a:pPr lvl="1"/>
            <a:r>
              <a:rPr lang="en-US" sz="2800"/>
              <a:t>State and local governmental entities, and Indian tribes.</a:t>
            </a:r>
          </a:p>
          <a:p>
            <a:r>
              <a:rPr lang="en-US" sz="3200"/>
              <a:t>FFRDCs (ex. National Labs) are eligible to apply as a subrecipient, but not as a prime recipient.</a:t>
            </a:r>
          </a:p>
          <a:p>
            <a:pPr lvl="1"/>
            <a:r>
              <a:rPr lang="en-US" sz="2800"/>
              <a:t>FFRDC funds are expected to be awarded by the recipient to FFRDC.</a:t>
            </a:r>
          </a:p>
          <a:p>
            <a:pPr lvl="1"/>
            <a:endParaRPr lang="en-US" sz="2800"/>
          </a:p>
        </p:txBody>
      </p:sp>
    </p:spTree>
    <p:extLst>
      <p:ext uri="{BB962C8B-B14F-4D97-AF65-F5344CB8AC3E}">
        <p14:creationId xmlns:p14="http://schemas.microsoft.com/office/powerpoint/2010/main" val="3037582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AEA8-6348-02F5-D045-5A17B2F1365D}"/>
              </a:ext>
            </a:extLst>
          </p:cNvPr>
          <p:cNvSpPr>
            <a:spLocks noGrp="1"/>
          </p:cNvSpPr>
          <p:nvPr>
            <p:ph type="title"/>
          </p:nvPr>
        </p:nvSpPr>
        <p:spPr/>
        <p:txBody>
          <a:bodyPr/>
          <a:lstStyle/>
          <a:p>
            <a:r>
              <a:rPr lang="en-US"/>
              <a:t>Research Institutions </a:t>
            </a:r>
          </a:p>
        </p:txBody>
      </p:sp>
      <p:sp>
        <p:nvSpPr>
          <p:cNvPr id="3" name="Content Placeholder 2">
            <a:extLst>
              <a:ext uri="{FF2B5EF4-FFF2-40B4-BE49-F238E27FC236}">
                <a16:creationId xmlns:a16="http://schemas.microsoft.com/office/drawing/2014/main" id="{095E69D7-252A-6E77-9A8E-D7B0F3FB8179}"/>
              </a:ext>
            </a:extLst>
          </p:cNvPr>
          <p:cNvSpPr>
            <a:spLocks noGrp="1"/>
          </p:cNvSpPr>
          <p:nvPr>
            <p:ph idx="1"/>
          </p:nvPr>
        </p:nvSpPr>
        <p:spPr/>
        <p:txBody>
          <a:bodyPr>
            <a:normAutofit fontScale="85000" lnSpcReduction="20000"/>
          </a:bodyPr>
          <a:lstStyle/>
          <a:p>
            <a:r>
              <a:rPr lang="en-US"/>
              <a:t>Each partnership must also connect with a participating research institution, such as a DOE National Laboratory, to perform the pre-competitive R&amp;D. The research institution may or may not be considered a “member” of the partnership, but the R&amp;D must have impact for all members of the project.</a:t>
            </a:r>
          </a:p>
          <a:p>
            <a:r>
              <a:rPr lang="en-US"/>
              <a:t>In this opportunity, a “research institution” is defined as a shared facility or capability made equitably available to all project partners for the purposes of advancing a technical barrier associated with a technology. Such a facility must be one of the following:</a:t>
            </a:r>
          </a:p>
          <a:p>
            <a:pPr lvl="1"/>
            <a:r>
              <a:rPr lang="en-US"/>
              <a:t>DOE National Laboratory</a:t>
            </a:r>
          </a:p>
          <a:p>
            <a:pPr lvl="1"/>
            <a:r>
              <a:rPr lang="en-US"/>
              <a:t>Other Federally Funded Research and Development Center (FFRDC)</a:t>
            </a:r>
          </a:p>
          <a:p>
            <a:pPr lvl="1"/>
            <a:r>
              <a:rPr lang="en-US"/>
              <a:t>Institution of Higher Education</a:t>
            </a:r>
          </a:p>
          <a:p>
            <a:pPr lvl="1"/>
            <a:r>
              <a:rPr lang="en-US"/>
              <a:t>Nonprofit institution with an R&amp;D mission</a:t>
            </a:r>
          </a:p>
        </p:txBody>
      </p:sp>
    </p:spTree>
    <p:extLst>
      <p:ext uri="{BB962C8B-B14F-4D97-AF65-F5344CB8AC3E}">
        <p14:creationId xmlns:p14="http://schemas.microsoft.com/office/powerpoint/2010/main" val="313328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E177-4195-C0B3-82FA-18C7ADA0B696}"/>
              </a:ext>
            </a:extLst>
          </p:cNvPr>
          <p:cNvSpPr>
            <a:spLocks noGrp="1"/>
          </p:cNvSpPr>
          <p:nvPr>
            <p:ph type="title"/>
          </p:nvPr>
        </p:nvSpPr>
        <p:spPr/>
        <p:txBody>
          <a:bodyPr/>
          <a:lstStyle/>
          <a:p>
            <a:r>
              <a:rPr lang="en-US"/>
              <a:t>Applications Not of Interest</a:t>
            </a:r>
          </a:p>
        </p:txBody>
      </p:sp>
      <p:sp>
        <p:nvSpPr>
          <p:cNvPr id="3" name="Content Placeholder 2">
            <a:extLst>
              <a:ext uri="{FF2B5EF4-FFF2-40B4-BE49-F238E27FC236}">
                <a16:creationId xmlns:a16="http://schemas.microsoft.com/office/drawing/2014/main" id="{3DA941C8-D513-90BD-315C-8ADFFF0E43C2}"/>
              </a:ext>
            </a:extLst>
          </p:cNvPr>
          <p:cNvSpPr>
            <a:spLocks noGrp="1"/>
          </p:cNvSpPr>
          <p:nvPr>
            <p:ph idx="1"/>
          </p:nvPr>
        </p:nvSpPr>
        <p:spPr/>
        <p:txBody>
          <a:bodyPr>
            <a:normAutofit fontScale="92500" lnSpcReduction="20000"/>
          </a:bodyPr>
          <a:lstStyle/>
          <a:p>
            <a:pPr>
              <a:spcBef>
                <a:spcPts val="0"/>
              </a:spcBef>
            </a:pPr>
            <a:r>
              <a:rPr lang="en-US" sz="2400">
                <a:effectLst/>
                <a:latin typeface="Calibri" panose="020F0502020204030204" pitchFamily="34" charset="0"/>
                <a:ea typeface="Times New Roman" panose="02020603050405020304" pitchFamily="18" charset="0"/>
                <a:cs typeface="Times New Roman" panose="02020603050405020304" pitchFamily="18" charset="0"/>
              </a:rPr>
              <a:t>Submissions that fall outside the technical parameters specified in Section I, “Funding Opportunity Description; Objectives/Topic Areas/Areas of Interest” of the FOA, including but not limited to:</a:t>
            </a:r>
          </a:p>
          <a:p>
            <a:pPr marL="628650" lvl="1" indent="-171450">
              <a:spcBef>
                <a:spcPts val="0"/>
              </a:spcBef>
            </a:pPr>
            <a:r>
              <a:rPr lang="en-US">
                <a:effectLst/>
                <a:latin typeface="Calibri" panose="020F0502020204030204" pitchFamily="34" charset="0"/>
                <a:ea typeface="Times New Roman" panose="02020603050405020304" pitchFamily="18" charset="0"/>
                <a:cs typeface="Times New Roman" panose="02020603050405020304" pitchFamily="18" charset="0"/>
              </a:rPr>
              <a:t>Submissions for proposed technologies that are not based on sound scientific principles (e.g., violates the laws of thermodynamics).</a:t>
            </a:r>
          </a:p>
          <a:p>
            <a:pPr marL="628650" lvl="1" indent="-171450">
              <a:spcBef>
                <a:spcPts val="0"/>
              </a:spcBef>
            </a:pPr>
            <a:r>
              <a:rPr lang="en-US">
                <a:effectLst/>
                <a:latin typeface="Calibri" panose="020F0502020204030204" pitchFamily="34" charset="0"/>
                <a:ea typeface="Times New Roman" panose="02020603050405020304" pitchFamily="18" charset="0"/>
                <a:cs typeface="Times New Roman" panose="02020603050405020304" pitchFamily="18" charset="0"/>
              </a:rPr>
              <a:t>Submissions with fewer than two entities.</a:t>
            </a:r>
          </a:p>
          <a:p>
            <a:pPr marL="628650" lvl="1" indent="-171450">
              <a:spcBef>
                <a:spcPts val="0"/>
              </a:spcBef>
            </a:pPr>
            <a:r>
              <a:rPr lang="en-US">
                <a:effectLst/>
                <a:latin typeface="Calibri" panose="020F0502020204030204" pitchFamily="34" charset="0"/>
                <a:ea typeface="Times New Roman" panose="02020603050405020304" pitchFamily="18" charset="0"/>
                <a:cs typeface="Times New Roman" panose="02020603050405020304" pitchFamily="18" charset="0"/>
              </a:rPr>
              <a:t>Submissions that propose R&amp;D that is not “pre-competitive” R&amp;D. Projects under this announcement should benefit all members of the partnership and propel a whole technology industry (not just one specific entity or proprietary solution) forward. </a:t>
            </a:r>
          </a:p>
          <a:p>
            <a:pPr marL="628650" lvl="1" indent="-171450">
              <a:spcBef>
                <a:spcPts val="0"/>
              </a:spcBef>
            </a:pPr>
            <a:r>
              <a:rPr lang="en-US">
                <a:effectLst/>
                <a:latin typeface="Calibri" panose="020F0502020204030204" pitchFamily="34" charset="0"/>
                <a:ea typeface="Times New Roman" panose="02020603050405020304" pitchFamily="18" charset="0"/>
                <a:cs typeface="Times New Roman" panose="02020603050405020304" pitchFamily="18" charset="0"/>
              </a:rPr>
              <a:t>Submissions to enable technologies not capable of electricity-in/ electricity-out long-duration energy storage.</a:t>
            </a:r>
          </a:p>
          <a:p>
            <a:pPr marL="628650" lvl="1" indent="-171450">
              <a:spcBef>
                <a:spcPts val="0"/>
              </a:spcBef>
            </a:pPr>
            <a:r>
              <a:rPr lang="en-US">
                <a:effectLst/>
                <a:latin typeface="Calibri" panose="020F0502020204030204" pitchFamily="34" charset="0"/>
                <a:ea typeface="Times New Roman" panose="02020603050405020304" pitchFamily="18" charset="0"/>
                <a:cs typeface="Times New Roman" panose="02020603050405020304" pitchFamily="18" charset="0"/>
              </a:rPr>
              <a:t>Topics related to hydrogen storage. Proposed</a:t>
            </a:r>
            <a:r>
              <a:rPr lang="en-US">
                <a:effectLst/>
                <a:latin typeface="Calibri" panose="020F0502020204030204" pitchFamily="34" charset="0"/>
                <a:ea typeface="Times New Roman" panose="02020603050405020304" pitchFamily="18" charset="0"/>
                <a:cs typeface="Calibri" panose="020F0502020204030204" pitchFamily="34" charset="0"/>
              </a:rPr>
              <a:t> work related to hydrogen energy storage should be directed towards other DOE programs that focus on hydrogen (such as sections 40313, 40314, and 40315 of the Bipartisan Infrastructure Law).</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8949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55898-2A9D-67BC-B76F-FDCEC3772D9D}"/>
              </a:ext>
            </a:extLst>
          </p:cNvPr>
          <p:cNvSpPr>
            <a:spLocks noGrp="1"/>
          </p:cNvSpPr>
          <p:nvPr>
            <p:ph type="title"/>
          </p:nvPr>
        </p:nvSpPr>
        <p:spPr/>
        <p:txBody>
          <a:bodyPr/>
          <a:lstStyle/>
          <a:p>
            <a:r>
              <a:rPr lang="en-US"/>
              <a:t>Estimated Funding </a:t>
            </a:r>
          </a:p>
        </p:txBody>
      </p:sp>
      <p:pic>
        <p:nvPicPr>
          <p:cNvPr id="5" name="Picture 4">
            <a:extLst>
              <a:ext uri="{FF2B5EF4-FFF2-40B4-BE49-F238E27FC236}">
                <a16:creationId xmlns:a16="http://schemas.microsoft.com/office/drawing/2014/main" id="{00B8A810-F6BF-816C-8211-411851815EA1}"/>
              </a:ext>
            </a:extLst>
          </p:cNvPr>
          <p:cNvPicPr>
            <a:picLocks noChangeAspect="1"/>
          </p:cNvPicPr>
          <p:nvPr/>
        </p:nvPicPr>
        <p:blipFill>
          <a:blip r:embed="rId2"/>
          <a:stretch>
            <a:fillRect/>
          </a:stretch>
        </p:blipFill>
        <p:spPr>
          <a:xfrm>
            <a:off x="28596" y="2373021"/>
            <a:ext cx="12134808" cy="2111957"/>
          </a:xfrm>
          <a:prstGeom prst="rect">
            <a:avLst/>
          </a:prstGeom>
        </p:spPr>
      </p:pic>
      <p:sp>
        <p:nvSpPr>
          <p:cNvPr id="15" name="TextBox 14">
            <a:extLst>
              <a:ext uri="{FF2B5EF4-FFF2-40B4-BE49-F238E27FC236}">
                <a16:creationId xmlns:a16="http://schemas.microsoft.com/office/drawing/2014/main" id="{70756FA7-E8C1-6104-E391-2C7285E4C3CC}"/>
              </a:ext>
            </a:extLst>
          </p:cNvPr>
          <p:cNvSpPr txBox="1"/>
          <p:nvPr/>
        </p:nvSpPr>
        <p:spPr>
          <a:xfrm>
            <a:off x="921203" y="4618407"/>
            <a:ext cx="1034959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Estimated project period of performance: between 2 and 4 years.</a:t>
            </a:r>
          </a:p>
        </p:txBody>
      </p:sp>
    </p:spTree>
    <p:extLst>
      <p:ext uri="{BB962C8B-B14F-4D97-AF65-F5344CB8AC3E}">
        <p14:creationId xmlns:p14="http://schemas.microsoft.com/office/powerpoint/2010/main" val="999377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4F418-5F06-3AE9-DCB6-F68FB9EFC156}"/>
              </a:ext>
            </a:extLst>
          </p:cNvPr>
          <p:cNvSpPr>
            <a:spLocks noGrp="1"/>
          </p:cNvSpPr>
          <p:nvPr>
            <p:ph type="title"/>
          </p:nvPr>
        </p:nvSpPr>
        <p:spPr/>
        <p:txBody>
          <a:bodyPr/>
          <a:lstStyle/>
          <a:p>
            <a:r>
              <a:rPr lang="en-US"/>
              <a:t>Concept Papers (6 pages maximum)</a:t>
            </a:r>
          </a:p>
        </p:txBody>
      </p:sp>
      <p:sp>
        <p:nvSpPr>
          <p:cNvPr id="6" name="Content Placeholder 2">
            <a:extLst>
              <a:ext uri="{FF2B5EF4-FFF2-40B4-BE49-F238E27FC236}">
                <a16:creationId xmlns:a16="http://schemas.microsoft.com/office/drawing/2014/main" id="{1F01848C-298F-FED7-9BF1-E7BB27BDEE40}"/>
              </a:ext>
            </a:extLst>
          </p:cNvPr>
          <p:cNvSpPr>
            <a:spLocks noGrp="1"/>
          </p:cNvSpPr>
          <p:nvPr>
            <p:ph idx="1"/>
          </p:nvPr>
        </p:nvSpPr>
        <p:spPr>
          <a:xfrm>
            <a:off x="1036320" y="1383028"/>
            <a:ext cx="10140945" cy="4941574"/>
          </a:xfrm>
        </p:spPr>
        <p:txBody>
          <a:bodyPr>
            <a:normAutofit/>
          </a:bodyPr>
          <a:lstStyle/>
          <a:p>
            <a:r>
              <a:rPr lang="en-US"/>
              <a:t>Cover Page (1 page max.)</a:t>
            </a:r>
          </a:p>
          <a:p>
            <a:r>
              <a:rPr lang="en-US"/>
              <a:t>Project Description</a:t>
            </a:r>
          </a:p>
          <a:p>
            <a:pPr lvl="1"/>
            <a:r>
              <a:rPr lang="en-US"/>
              <a:t>Describe proposed R&amp;D project, impact, risks, and alignment with DOE strategy</a:t>
            </a:r>
          </a:p>
          <a:p>
            <a:r>
              <a:rPr lang="en-US"/>
              <a:t>Project Team/ Addendum</a:t>
            </a:r>
          </a:p>
          <a:p>
            <a:pPr lvl="1"/>
            <a:r>
              <a:rPr lang="en-US"/>
              <a:t>List of partnering organizations, team member experience, research institution, and equipment/ facilities</a:t>
            </a:r>
          </a:p>
          <a:p>
            <a:endParaRPr lang="en-US"/>
          </a:p>
          <a:p>
            <a:pPr marL="0" indent="0" algn="ctr">
              <a:buNone/>
            </a:pPr>
            <a:r>
              <a:rPr lang="en-US"/>
              <a:t>Full details listed in FOA document.</a:t>
            </a:r>
          </a:p>
          <a:p>
            <a:pPr marL="0" indent="0" algn="ctr">
              <a:buNone/>
            </a:pPr>
            <a:r>
              <a:rPr lang="en-US" b="1"/>
              <a:t>Due on September 15, 2023.</a:t>
            </a:r>
          </a:p>
        </p:txBody>
      </p:sp>
    </p:spTree>
    <p:extLst>
      <p:ext uri="{BB962C8B-B14F-4D97-AF65-F5344CB8AC3E}">
        <p14:creationId xmlns:p14="http://schemas.microsoft.com/office/powerpoint/2010/main" val="4176016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21B0-C1A9-B5D6-1C2E-53E061E4FD8D}"/>
              </a:ext>
            </a:extLst>
          </p:cNvPr>
          <p:cNvSpPr>
            <a:spLocks noGrp="1"/>
          </p:cNvSpPr>
          <p:nvPr>
            <p:ph type="title"/>
          </p:nvPr>
        </p:nvSpPr>
        <p:spPr/>
        <p:txBody>
          <a:bodyPr/>
          <a:lstStyle/>
          <a:p>
            <a:r>
              <a:rPr lang="en-US"/>
              <a:t>Full Application Merit Review Criteria</a:t>
            </a:r>
          </a:p>
        </p:txBody>
      </p:sp>
      <p:sp>
        <p:nvSpPr>
          <p:cNvPr id="3" name="Content Placeholder 2">
            <a:extLst>
              <a:ext uri="{FF2B5EF4-FFF2-40B4-BE49-F238E27FC236}">
                <a16:creationId xmlns:a16="http://schemas.microsoft.com/office/drawing/2014/main" id="{0F8C88E0-3AEA-92C6-A1BC-E3D929EE9290}"/>
              </a:ext>
            </a:extLst>
          </p:cNvPr>
          <p:cNvSpPr>
            <a:spLocks noGrp="1"/>
          </p:cNvSpPr>
          <p:nvPr>
            <p:ph idx="1"/>
          </p:nvPr>
        </p:nvSpPr>
        <p:spPr>
          <a:xfrm>
            <a:off x="631777" y="1743265"/>
            <a:ext cx="10950030" cy="4351338"/>
          </a:xfrm>
        </p:spPr>
        <p:txBody>
          <a:bodyPr/>
          <a:lstStyle/>
          <a:p>
            <a:r>
              <a:rPr lang="en-US"/>
              <a:t>Criterion 1: Technical Merit, Innovation, and Impact (30%) </a:t>
            </a:r>
          </a:p>
          <a:p>
            <a:r>
              <a:rPr lang="en-US"/>
              <a:t>Criterion 2: Partnership Strength, Team, and Resources (30%) </a:t>
            </a:r>
          </a:p>
          <a:p>
            <a:r>
              <a:rPr lang="en-US"/>
              <a:t>Criterion 3: Project Execution and Management Approach (25%) </a:t>
            </a:r>
          </a:p>
          <a:p>
            <a:r>
              <a:rPr lang="en-US"/>
              <a:t>Criterion 4: Community Benefits Plan (15%)</a:t>
            </a:r>
          </a:p>
        </p:txBody>
      </p:sp>
    </p:spTree>
    <p:extLst>
      <p:ext uri="{BB962C8B-B14F-4D97-AF65-F5344CB8AC3E}">
        <p14:creationId xmlns:p14="http://schemas.microsoft.com/office/powerpoint/2010/main" val="4039587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CD0-9EAF-99AC-41FB-6048ABBA1BA3}"/>
              </a:ext>
            </a:extLst>
          </p:cNvPr>
          <p:cNvSpPr>
            <a:spLocks noGrp="1"/>
          </p:cNvSpPr>
          <p:nvPr>
            <p:ph type="title"/>
          </p:nvPr>
        </p:nvSpPr>
        <p:spPr/>
        <p:txBody>
          <a:bodyPr/>
          <a:lstStyle/>
          <a:p>
            <a:r>
              <a:rPr lang="en-US"/>
              <a:t>Upcoming Deadlines</a:t>
            </a:r>
          </a:p>
        </p:txBody>
      </p:sp>
      <p:sp>
        <p:nvSpPr>
          <p:cNvPr id="3" name="Content Placeholder 2">
            <a:extLst>
              <a:ext uri="{FF2B5EF4-FFF2-40B4-BE49-F238E27FC236}">
                <a16:creationId xmlns:a16="http://schemas.microsoft.com/office/drawing/2014/main" id="{C72FC0FA-9596-7FCC-1E00-18CE2EABCEA5}"/>
              </a:ext>
            </a:extLst>
          </p:cNvPr>
          <p:cNvSpPr>
            <a:spLocks noGrp="1"/>
          </p:cNvSpPr>
          <p:nvPr>
            <p:ph idx="1"/>
          </p:nvPr>
        </p:nvSpPr>
        <p:spPr>
          <a:xfrm>
            <a:off x="1025527" y="1732117"/>
            <a:ext cx="10140945" cy="4351338"/>
          </a:xfrm>
        </p:spPr>
        <p:txBody>
          <a:bodyPr/>
          <a:lstStyle/>
          <a:p>
            <a:r>
              <a:rPr lang="en-US"/>
              <a:t>Concept Papers due on </a:t>
            </a:r>
            <a:r>
              <a:rPr lang="en-US" b="1"/>
              <a:t>September 15, 2023</a:t>
            </a:r>
          </a:p>
          <a:p>
            <a:pPr lvl="1"/>
            <a:r>
              <a:rPr lang="en-US"/>
              <a:t>Submit to </a:t>
            </a:r>
            <a:r>
              <a:rPr lang="en-US">
                <a:hlinkClick r:id="rId2"/>
              </a:rPr>
              <a:t>FOA3020@NETL.DOE.GOV</a:t>
            </a:r>
            <a:r>
              <a:rPr lang="en-US"/>
              <a:t> </a:t>
            </a:r>
          </a:p>
          <a:p>
            <a:r>
              <a:rPr lang="en-US"/>
              <a:t>Full applications due </a:t>
            </a:r>
            <a:r>
              <a:rPr lang="en-US" b="1"/>
              <a:t>December 4, 2023</a:t>
            </a:r>
            <a:endParaRPr lang="en-US"/>
          </a:p>
        </p:txBody>
      </p:sp>
      <p:graphicFrame>
        <p:nvGraphicFramePr>
          <p:cNvPr id="4" name="Diagram 3">
            <a:extLst>
              <a:ext uri="{FF2B5EF4-FFF2-40B4-BE49-F238E27FC236}">
                <a16:creationId xmlns:a16="http://schemas.microsoft.com/office/drawing/2014/main" id="{CA64B8B8-3067-D51D-0C96-F5DE1800790D}"/>
              </a:ext>
            </a:extLst>
          </p:cNvPr>
          <p:cNvGraphicFramePr/>
          <p:nvPr/>
        </p:nvGraphicFramePr>
        <p:xfrm>
          <a:off x="263797" y="4459937"/>
          <a:ext cx="11816443" cy="2002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0207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59E32-9DB0-8650-3088-652ECB9132D2}"/>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7B18D15D-426D-FAE3-D17E-B9AB8A6A8452}"/>
              </a:ext>
            </a:extLst>
          </p:cNvPr>
          <p:cNvSpPr>
            <a:spLocks noGrp="1"/>
          </p:cNvSpPr>
          <p:nvPr>
            <p:ph sz="half" idx="2"/>
          </p:nvPr>
        </p:nvSpPr>
        <p:spPr>
          <a:xfrm>
            <a:off x="3919831" y="2154308"/>
            <a:ext cx="4349538" cy="608308"/>
          </a:xfrm>
        </p:spPr>
        <p:txBody>
          <a:bodyPr/>
          <a:lstStyle/>
          <a:p>
            <a:r>
              <a:rPr lang="en-US"/>
              <a:t>Ben Shrager</a:t>
            </a:r>
          </a:p>
        </p:txBody>
      </p:sp>
      <p:sp>
        <p:nvSpPr>
          <p:cNvPr id="8" name="Content Placeholder 7">
            <a:extLst>
              <a:ext uri="{FF2B5EF4-FFF2-40B4-BE49-F238E27FC236}">
                <a16:creationId xmlns:a16="http://schemas.microsoft.com/office/drawing/2014/main" id="{B54E8494-BD8B-E703-E420-0F2BF296BFEE}"/>
              </a:ext>
            </a:extLst>
          </p:cNvPr>
          <p:cNvSpPr>
            <a:spLocks noGrp="1"/>
          </p:cNvSpPr>
          <p:nvPr>
            <p:ph sz="half" idx="10"/>
          </p:nvPr>
        </p:nvSpPr>
        <p:spPr>
          <a:xfrm>
            <a:off x="3919831" y="2632611"/>
            <a:ext cx="4349538" cy="428817"/>
          </a:xfrm>
        </p:spPr>
        <p:txBody>
          <a:bodyPr/>
          <a:lstStyle/>
          <a:p>
            <a:r>
              <a:rPr lang="en-US"/>
              <a:t>Storage Strategy Engineer</a:t>
            </a:r>
          </a:p>
        </p:txBody>
      </p:sp>
      <p:sp>
        <p:nvSpPr>
          <p:cNvPr id="9" name="Content Placeholder 8">
            <a:extLst>
              <a:ext uri="{FF2B5EF4-FFF2-40B4-BE49-F238E27FC236}">
                <a16:creationId xmlns:a16="http://schemas.microsoft.com/office/drawing/2014/main" id="{FA77CC25-FFC6-9F12-3D91-11A4338E0FAE}"/>
              </a:ext>
            </a:extLst>
          </p:cNvPr>
          <p:cNvSpPr>
            <a:spLocks noGrp="1"/>
          </p:cNvSpPr>
          <p:nvPr>
            <p:ph sz="half" idx="11"/>
          </p:nvPr>
        </p:nvSpPr>
        <p:spPr>
          <a:xfrm>
            <a:off x="3919831" y="3000183"/>
            <a:ext cx="4349538" cy="428817"/>
          </a:xfrm>
        </p:spPr>
        <p:txBody>
          <a:bodyPr/>
          <a:lstStyle/>
          <a:p>
            <a:r>
              <a:rPr lang="en-US"/>
              <a:t>Energy Storage Division</a:t>
            </a:r>
          </a:p>
        </p:txBody>
      </p:sp>
    </p:spTree>
    <p:extLst>
      <p:ext uri="{BB962C8B-B14F-4D97-AF65-F5344CB8AC3E}">
        <p14:creationId xmlns:p14="http://schemas.microsoft.com/office/powerpoint/2010/main" val="277099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ECC6-2A12-F072-5F64-D0DBDBA7CE13}"/>
              </a:ext>
            </a:extLst>
          </p:cNvPr>
          <p:cNvSpPr>
            <a:spLocks noGrp="1"/>
          </p:cNvSpPr>
          <p:nvPr>
            <p:ph type="title"/>
          </p:nvPr>
        </p:nvSpPr>
        <p:spPr/>
        <p:txBody>
          <a:bodyPr/>
          <a:lstStyle/>
          <a:p>
            <a:r>
              <a:rPr lang="en-US"/>
              <a:t>Housekeeping</a:t>
            </a:r>
          </a:p>
        </p:txBody>
      </p:sp>
      <p:sp>
        <p:nvSpPr>
          <p:cNvPr id="3" name="Content Placeholder 2">
            <a:extLst>
              <a:ext uri="{FF2B5EF4-FFF2-40B4-BE49-F238E27FC236}">
                <a16:creationId xmlns:a16="http://schemas.microsoft.com/office/drawing/2014/main" id="{2CA3A526-1FDB-8589-30AA-6FC6776BC991}"/>
              </a:ext>
            </a:extLst>
          </p:cNvPr>
          <p:cNvSpPr>
            <a:spLocks noGrp="1"/>
          </p:cNvSpPr>
          <p:nvPr>
            <p:ph idx="1"/>
          </p:nvPr>
        </p:nvSpPr>
        <p:spPr>
          <a:xfrm>
            <a:off x="1036319" y="1721231"/>
            <a:ext cx="5807541" cy="4351338"/>
          </a:xfrm>
        </p:spPr>
        <p:txBody>
          <a:bodyPr/>
          <a:lstStyle/>
          <a:p>
            <a:r>
              <a:rPr lang="en-US"/>
              <a:t>Questions?</a:t>
            </a:r>
          </a:p>
          <a:p>
            <a:pPr lvl="1"/>
            <a:r>
              <a:rPr lang="en-US"/>
              <a:t>Please submit all questions directly through the chat box and indicate which FOA your question is for.</a:t>
            </a:r>
          </a:p>
          <a:p>
            <a:pPr lvl="1"/>
            <a:r>
              <a:rPr lang="en-US"/>
              <a:t>If you have technical questions – please put them in the chat box for the host.</a:t>
            </a:r>
          </a:p>
        </p:txBody>
      </p:sp>
      <p:pic>
        <p:nvPicPr>
          <p:cNvPr id="4" name="Picture 2" descr="Graphical user interface, text, application&#10;&#10;Description automatically generated">
            <a:extLst>
              <a:ext uri="{FF2B5EF4-FFF2-40B4-BE49-F238E27FC236}">
                <a16:creationId xmlns:a16="http://schemas.microsoft.com/office/drawing/2014/main" id="{6033BDFF-C371-01BC-31AB-1CBCACD5BB73}"/>
              </a:ext>
            </a:extLst>
          </p:cNvPr>
          <p:cNvPicPr>
            <a:picLocks noChangeAspect="1" noChangeArrowheads="1"/>
          </p:cNvPicPr>
          <p:nvPr/>
        </p:nvPicPr>
        <p:blipFill>
          <a:blip r:embed="rId3"/>
          <a:srcRect/>
          <a:stretch>
            <a:fillRect/>
          </a:stretch>
        </p:blipFill>
        <p:spPr bwMode="auto">
          <a:xfrm>
            <a:off x="7608566" y="1954979"/>
            <a:ext cx="4129903" cy="2928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006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ECC6-2A12-F072-5F64-D0DBDBA7CE13}"/>
              </a:ext>
            </a:extLst>
          </p:cNvPr>
          <p:cNvSpPr>
            <a:spLocks noGrp="1"/>
          </p:cNvSpPr>
          <p:nvPr>
            <p:ph type="title"/>
          </p:nvPr>
        </p:nvSpPr>
        <p:spPr/>
        <p:txBody>
          <a:bodyPr/>
          <a:lstStyle/>
          <a:p>
            <a:r>
              <a:rPr lang="en-US"/>
              <a:t>Vinod Siberry</a:t>
            </a:r>
          </a:p>
        </p:txBody>
      </p:sp>
      <p:sp>
        <p:nvSpPr>
          <p:cNvPr id="3" name="Content Placeholder 2">
            <a:extLst>
              <a:ext uri="{FF2B5EF4-FFF2-40B4-BE49-F238E27FC236}">
                <a16:creationId xmlns:a16="http://schemas.microsoft.com/office/drawing/2014/main" id="{2CA3A526-1FDB-8589-30AA-6FC6776BC991}"/>
              </a:ext>
            </a:extLst>
          </p:cNvPr>
          <p:cNvSpPr>
            <a:spLocks noGrp="1"/>
          </p:cNvSpPr>
          <p:nvPr>
            <p:ph idx="1"/>
          </p:nvPr>
        </p:nvSpPr>
        <p:spPr>
          <a:xfrm>
            <a:off x="1036319" y="4526279"/>
            <a:ext cx="10140945" cy="1614869"/>
          </a:xfrm>
        </p:spPr>
        <p:txBody>
          <a:bodyPr>
            <a:normAutofit fontScale="77500" lnSpcReduction="20000"/>
          </a:bodyPr>
          <a:lstStyle/>
          <a:p>
            <a:pPr marL="0" indent="0" algn="ctr">
              <a:buNone/>
            </a:pPr>
            <a:r>
              <a:rPr lang="en-US" b="1"/>
              <a:t>Vinod Siberry</a:t>
            </a:r>
          </a:p>
          <a:p>
            <a:pPr marL="0" indent="0" algn="ctr">
              <a:buNone/>
            </a:pPr>
            <a:r>
              <a:rPr lang="en-US"/>
              <a:t>Technology Manager,</a:t>
            </a:r>
          </a:p>
          <a:p>
            <a:pPr marL="0" indent="0" algn="ctr">
              <a:buNone/>
            </a:pPr>
            <a:r>
              <a:rPr lang="en-US"/>
              <a:t>Office of Electricity,</a:t>
            </a:r>
          </a:p>
          <a:p>
            <a:pPr marL="0" indent="0" algn="ctr">
              <a:buNone/>
            </a:pPr>
            <a:r>
              <a:rPr lang="en-US"/>
              <a:t>U.S. Department of Energy</a:t>
            </a:r>
          </a:p>
        </p:txBody>
      </p:sp>
      <p:pic>
        <p:nvPicPr>
          <p:cNvPr id="4" name="Picture 2">
            <a:extLst>
              <a:ext uri="{FF2B5EF4-FFF2-40B4-BE49-F238E27FC236}">
                <a16:creationId xmlns:a16="http://schemas.microsoft.com/office/drawing/2014/main" id="{58038481-15F5-42C4-943A-5AD2AA028A39}"/>
              </a:ext>
            </a:extLst>
          </p:cNvPr>
          <p:cNvPicPr>
            <a:picLocks noChangeAspect="1" noChangeArrowheads="1"/>
          </p:cNvPicPr>
          <p:nvPr/>
        </p:nvPicPr>
        <p:blipFill>
          <a:blip r:embed="rId3"/>
          <a:srcRect l="11790" r="11790"/>
          <a:stretch/>
        </p:blipFill>
        <p:spPr bwMode="auto">
          <a:xfrm>
            <a:off x="4970434" y="1437451"/>
            <a:ext cx="2251132" cy="294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563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68CAE-D554-1837-8B0F-857347B0C63F}"/>
              </a:ext>
            </a:extLst>
          </p:cNvPr>
          <p:cNvSpPr>
            <a:spLocks noGrp="1"/>
          </p:cNvSpPr>
          <p:nvPr>
            <p:ph type="ctrTitle"/>
          </p:nvPr>
        </p:nvSpPr>
        <p:spPr/>
        <p:txBody>
          <a:bodyPr>
            <a:normAutofit fontScale="90000"/>
          </a:bodyPr>
          <a:lstStyle/>
          <a:p>
            <a:r>
              <a:rPr lang="en-US"/>
              <a:t>Energy Storage Demonstration and Validation FOA Overview</a:t>
            </a:r>
          </a:p>
        </p:txBody>
      </p:sp>
      <p:sp>
        <p:nvSpPr>
          <p:cNvPr id="3" name="Subtitle 2">
            <a:extLst>
              <a:ext uri="{FF2B5EF4-FFF2-40B4-BE49-F238E27FC236}">
                <a16:creationId xmlns:a16="http://schemas.microsoft.com/office/drawing/2014/main" id="{5E272BF7-6754-F40C-0E75-EA486A7C260D}"/>
              </a:ext>
            </a:extLst>
          </p:cNvPr>
          <p:cNvSpPr>
            <a:spLocks noGrp="1"/>
          </p:cNvSpPr>
          <p:nvPr>
            <p:ph type="subTitle" idx="1"/>
          </p:nvPr>
        </p:nvSpPr>
        <p:spPr>
          <a:xfrm>
            <a:off x="838915" y="3471862"/>
            <a:ext cx="7018650" cy="496297"/>
          </a:xfrm>
        </p:spPr>
        <p:txBody>
          <a:bodyPr/>
          <a:lstStyle/>
          <a:p>
            <a:r>
              <a:rPr lang="en-US"/>
              <a:t>August 29, 2023 </a:t>
            </a:r>
          </a:p>
        </p:txBody>
      </p:sp>
    </p:spTree>
    <p:extLst>
      <p:ext uri="{BB962C8B-B14F-4D97-AF65-F5344CB8AC3E}">
        <p14:creationId xmlns:p14="http://schemas.microsoft.com/office/powerpoint/2010/main" val="3611685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66">
            <a:extLst>
              <a:ext uri="{FF2B5EF4-FFF2-40B4-BE49-F238E27FC236}">
                <a16:creationId xmlns:a16="http://schemas.microsoft.com/office/drawing/2014/main" id="{7C3E71C2-C962-2D56-A3C3-DF2D8A6B8322}"/>
              </a:ext>
            </a:extLst>
          </p:cNvPr>
          <p:cNvSpPr>
            <a:spLocks noGrp="1"/>
          </p:cNvSpPr>
          <p:nvPr>
            <p:ph type="title"/>
          </p:nvPr>
        </p:nvSpPr>
        <p:spPr>
          <a:xfrm>
            <a:off x="852325" y="558234"/>
            <a:ext cx="10140944" cy="813493"/>
          </a:xfrm>
        </p:spPr>
        <p:txBody>
          <a:bodyPr>
            <a:normAutofit/>
          </a:bodyPr>
          <a:lstStyle/>
          <a:p>
            <a:r>
              <a:rPr lang="en-US"/>
              <a:t>Demonstration and Validation FOA</a:t>
            </a:r>
            <a:endParaRPr lang="en-US" b="1"/>
          </a:p>
        </p:txBody>
      </p:sp>
      <p:sp>
        <p:nvSpPr>
          <p:cNvPr id="2" name="Content Placeholder 1">
            <a:extLst>
              <a:ext uri="{FF2B5EF4-FFF2-40B4-BE49-F238E27FC236}">
                <a16:creationId xmlns:a16="http://schemas.microsoft.com/office/drawing/2014/main" id="{DFCEAE10-48EA-6A64-A582-3095E3026FB4}"/>
              </a:ext>
            </a:extLst>
          </p:cNvPr>
          <p:cNvSpPr>
            <a:spLocks noGrp="1"/>
          </p:cNvSpPr>
          <p:nvPr>
            <p:ph idx="1"/>
          </p:nvPr>
        </p:nvSpPr>
        <p:spPr>
          <a:xfrm>
            <a:off x="852325" y="1182422"/>
            <a:ext cx="10231046" cy="4351338"/>
          </a:xfrm>
        </p:spPr>
        <p:txBody>
          <a:bodyPr>
            <a:normAutofit/>
          </a:bodyPr>
          <a:lstStyle/>
          <a:p>
            <a:pPr marL="0" indent="0">
              <a:buNone/>
            </a:pPr>
            <a:r>
              <a:rPr lang="en-US" sz="1800"/>
              <a:t>Background</a:t>
            </a:r>
            <a:endParaRPr lang="en-US" sz="200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rPr>
              <a:t>2023 Appropriations Bill directs OE to establish:</a:t>
            </a:r>
            <a:r>
              <a:rPr kumimoji="0" lang="en-US" sz="1200" b="0" i="1" u="none" strike="noStrike" kern="1200" cap="none" spc="0" normalizeH="0" baseline="0" noProof="0">
                <a:ln>
                  <a:noFill/>
                </a:ln>
                <a:solidFill>
                  <a:prstClr val="black"/>
                </a:solidFill>
                <a:effectLst/>
                <a:uLnTx/>
                <a:uFillTx/>
              </a:rPr>
              <a:t>. “</a:t>
            </a:r>
            <a:r>
              <a:rPr lang="en-US" sz="1200" i="1">
                <a:solidFill>
                  <a:prstClr val="black"/>
                </a:solidFill>
              </a:rPr>
              <a:t>…</a:t>
            </a:r>
            <a:r>
              <a:rPr kumimoji="0" lang="en-US" sz="1200" b="0" i="1" u="none" strike="noStrike" kern="1200" cap="none" spc="0" normalizeH="0" baseline="0" noProof="0">
                <a:ln>
                  <a:noFill/>
                </a:ln>
                <a:solidFill>
                  <a:prstClr val="black"/>
                </a:solidFill>
                <a:effectLst/>
                <a:uLnTx/>
                <a:uFillTx/>
              </a:rPr>
              <a:t>a competitive pilot demonstration grant program, as authorized in section 3201 of the Energy Act of 2020, for energy storage projects that are U.S-controlled, U.S.-made, and North American sourced and supplied. The Department is directed to include in this program large scale commercial development and deployment of long cycle life, lithium-grid scale batteries and their components.”</a:t>
            </a:r>
            <a:endParaRPr lang="en-US" sz="2400"/>
          </a:p>
          <a:p>
            <a:pPr marL="0" indent="0">
              <a:buNone/>
            </a:pPr>
            <a:r>
              <a:rPr lang="en-US" sz="1800"/>
              <a:t>Goals</a:t>
            </a:r>
            <a:r>
              <a:rPr lang="en-US" sz="2400"/>
              <a:t> </a:t>
            </a:r>
          </a:p>
          <a:p>
            <a:pPr>
              <a:buFont typeface="Heebo" pitchFamily="2" charset="-79"/>
              <a:buChar char="+"/>
            </a:pPr>
            <a:r>
              <a:rPr lang="en-US" sz="1600"/>
              <a:t>Fund Innovative Energy Storage System (ESS) demonstration projects, host “Demo Day” </a:t>
            </a:r>
          </a:p>
          <a:p>
            <a:pPr>
              <a:buFont typeface="Heebo" pitchFamily="2" charset="-79"/>
              <a:buChar char="+"/>
            </a:pPr>
            <a:r>
              <a:rPr lang="en-US" sz="1600"/>
              <a:t>Will fulfill CDA and align with Long Duration Storage Shot and other relevant DOE goals </a:t>
            </a:r>
          </a:p>
          <a:p>
            <a:pPr>
              <a:buFont typeface="Heebo" pitchFamily="2" charset="-79"/>
              <a:buChar char="+"/>
            </a:pPr>
            <a:r>
              <a:rPr lang="en-US" sz="1600"/>
              <a:t>Demonstrations will support OE’s Rapid Operational Validation Initiative (ROVI) </a:t>
            </a:r>
          </a:p>
          <a:p>
            <a:pPr marL="0" indent="0">
              <a:buNone/>
            </a:pPr>
            <a:r>
              <a:rPr lang="en-US" sz="1800">
                <a:solidFill>
                  <a:schemeClr val="bg1"/>
                </a:solidFill>
              </a:rPr>
              <a:t>Approach: $15 million FOA with three topic areas, 1 demo and $5 million per topic area</a:t>
            </a:r>
          </a:p>
        </p:txBody>
      </p:sp>
      <p:sp>
        <p:nvSpPr>
          <p:cNvPr id="19" name="TextBox 18">
            <a:extLst>
              <a:ext uri="{FF2B5EF4-FFF2-40B4-BE49-F238E27FC236}">
                <a16:creationId xmlns:a16="http://schemas.microsoft.com/office/drawing/2014/main" id="{9A573702-C6AE-4B29-9915-98D1ADD3D1E4}"/>
              </a:ext>
            </a:extLst>
          </p:cNvPr>
          <p:cNvSpPr txBox="1"/>
          <p:nvPr/>
        </p:nvSpPr>
        <p:spPr>
          <a:xfrm>
            <a:off x="1646113" y="3507531"/>
            <a:ext cx="48133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endParaRPr>
          </a:p>
        </p:txBody>
      </p:sp>
    </p:spTree>
    <p:extLst>
      <p:ext uri="{BB962C8B-B14F-4D97-AF65-F5344CB8AC3E}">
        <p14:creationId xmlns:p14="http://schemas.microsoft.com/office/powerpoint/2010/main" val="829399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66">
            <a:extLst>
              <a:ext uri="{FF2B5EF4-FFF2-40B4-BE49-F238E27FC236}">
                <a16:creationId xmlns:a16="http://schemas.microsoft.com/office/drawing/2014/main" id="{7C3E71C2-C962-2D56-A3C3-DF2D8A6B8322}"/>
              </a:ext>
            </a:extLst>
          </p:cNvPr>
          <p:cNvSpPr>
            <a:spLocks noGrp="1"/>
          </p:cNvSpPr>
          <p:nvPr>
            <p:ph type="title"/>
          </p:nvPr>
        </p:nvSpPr>
        <p:spPr>
          <a:xfrm>
            <a:off x="852325" y="558234"/>
            <a:ext cx="10140944" cy="813493"/>
          </a:xfrm>
        </p:spPr>
        <p:txBody>
          <a:bodyPr>
            <a:normAutofit/>
          </a:bodyPr>
          <a:lstStyle/>
          <a:p>
            <a:r>
              <a:rPr lang="en-US"/>
              <a:t>Demonstration and Validation FOA</a:t>
            </a:r>
            <a:endParaRPr lang="en-US" b="1"/>
          </a:p>
        </p:txBody>
      </p:sp>
      <p:sp>
        <p:nvSpPr>
          <p:cNvPr id="2" name="Content Placeholder 1">
            <a:extLst>
              <a:ext uri="{FF2B5EF4-FFF2-40B4-BE49-F238E27FC236}">
                <a16:creationId xmlns:a16="http://schemas.microsoft.com/office/drawing/2014/main" id="{DFCEAE10-48EA-6A64-A582-3095E3026FB4}"/>
              </a:ext>
            </a:extLst>
          </p:cNvPr>
          <p:cNvSpPr>
            <a:spLocks noGrp="1"/>
          </p:cNvSpPr>
          <p:nvPr>
            <p:ph idx="1"/>
          </p:nvPr>
        </p:nvSpPr>
        <p:spPr>
          <a:xfrm>
            <a:off x="852325" y="1182422"/>
            <a:ext cx="10231046" cy="4351338"/>
          </a:xfrm>
        </p:spPr>
        <p:txBody>
          <a:bodyPr>
            <a:normAutofit/>
          </a:bodyPr>
          <a:lstStyle/>
          <a:p>
            <a:pPr marL="0" indent="0">
              <a:buNone/>
            </a:pPr>
            <a:r>
              <a:rPr lang="en-US" sz="1800"/>
              <a:t>Background</a:t>
            </a:r>
            <a:endParaRPr lang="en-US" sz="200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rPr>
              <a:t>2023 Appropriations Bill directs OE to establish:</a:t>
            </a:r>
            <a:r>
              <a:rPr kumimoji="0" lang="en-US" sz="1200" b="0" i="1" u="none" strike="noStrike" kern="1200" cap="none" spc="0" normalizeH="0" baseline="0" noProof="0">
                <a:ln>
                  <a:noFill/>
                </a:ln>
                <a:solidFill>
                  <a:prstClr val="black"/>
                </a:solidFill>
                <a:effectLst/>
                <a:uLnTx/>
                <a:uFillTx/>
              </a:rPr>
              <a:t>. “</a:t>
            </a:r>
            <a:r>
              <a:rPr lang="en-US" sz="1200" i="1">
                <a:solidFill>
                  <a:prstClr val="black"/>
                </a:solidFill>
              </a:rPr>
              <a:t>…</a:t>
            </a:r>
            <a:r>
              <a:rPr kumimoji="0" lang="en-US" sz="1200" b="0" i="1" u="none" strike="noStrike" kern="1200" cap="none" spc="0" normalizeH="0" baseline="0" noProof="0">
                <a:ln>
                  <a:noFill/>
                </a:ln>
                <a:solidFill>
                  <a:prstClr val="black"/>
                </a:solidFill>
                <a:effectLst/>
                <a:uLnTx/>
                <a:uFillTx/>
              </a:rPr>
              <a:t>a competitive pilot demonstration grant program, as authorized in section 3201 of the Energy Act of 2020, for energy storage projects that are U.S-controlled, U.S.-made, and North American sourced and supplied. The Department is directed to include in this program large scale commercial development and deployment of long cycle life, lithium-grid scale batteries and their components.”</a:t>
            </a:r>
            <a:endParaRPr lang="en-US" sz="2400"/>
          </a:p>
          <a:p>
            <a:pPr marL="0" indent="0">
              <a:buNone/>
            </a:pPr>
            <a:r>
              <a:rPr lang="en-US" sz="1800"/>
              <a:t>Goals</a:t>
            </a:r>
            <a:r>
              <a:rPr lang="en-US" sz="2400"/>
              <a:t> </a:t>
            </a:r>
          </a:p>
          <a:p>
            <a:pPr>
              <a:buFont typeface="Heebo" pitchFamily="2" charset="-79"/>
              <a:buChar char="+"/>
            </a:pPr>
            <a:r>
              <a:rPr lang="en-US" sz="1600"/>
              <a:t>Fund Innovative Energy Storage System (ESS) demonstration projects, host “Demo Day” </a:t>
            </a:r>
          </a:p>
          <a:p>
            <a:pPr>
              <a:buFont typeface="Heebo" pitchFamily="2" charset="-79"/>
              <a:buChar char="+"/>
            </a:pPr>
            <a:r>
              <a:rPr lang="en-US" sz="1600"/>
              <a:t>Will fulfill CDA and align with Long Duration Storage Shot and other relevant DOE goals </a:t>
            </a:r>
          </a:p>
          <a:p>
            <a:pPr>
              <a:buFont typeface="Heebo" pitchFamily="2" charset="-79"/>
              <a:buChar char="+"/>
            </a:pPr>
            <a:r>
              <a:rPr lang="en-US" sz="1600"/>
              <a:t>Demonstrations will support OE’s Rapid Operational Validation Initiative (ROVI) </a:t>
            </a:r>
          </a:p>
          <a:p>
            <a:pPr marL="0" indent="0">
              <a:buNone/>
            </a:pPr>
            <a:r>
              <a:rPr lang="en-US" sz="1800"/>
              <a:t>Approach: $15 million FOA with three topic areas, 1 demo and $5 million per topic area</a:t>
            </a:r>
          </a:p>
        </p:txBody>
      </p:sp>
      <p:sp>
        <p:nvSpPr>
          <p:cNvPr id="7" name="Rectangle 6">
            <a:extLst>
              <a:ext uri="{FF2B5EF4-FFF2-40B4-BE49-F238E27FC236}">
                <a16:creationId xmlns:a16="http://schemas.microsoft.com/office/drawing/2014/main" id="{0DB545A2-5546-E449-14F0-ADF1538FCD4E}"/>
              </a:ext>
            </a:extLst>
          </p:cNvPr>
          <p:cNvSpPr/>
          <p:nvPr/>
        </p:nvSpPr>
        <p:spPr>
          <a:xfrm>
            <a:off x="1004851" y="4247803"/>
            <a:ext cx="2997200" cy="431636"/>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rPr>
              <a:t>Topic 1: Lithium Batteries</a:t>
            </a:r>
          </a:p>
        </p:txBody>
      </p:sp>
      <p:sp>
        <p:nvSpPr>
          <p:cNvPr id="8" name="Rectangle 7">
            <a:extLst>
              <a:ext uri="{FF2B5EF4-FFF2-40B4-BE49-F238E27FC236}">
                <a16:creationId xmlns:a16="http://schemas.microsoft.com/office/drawing/2014/main" id="{1F8192A6-B230-55A4-FBC1-D8EBF0CA477F}"/>
              </a:ext>
            </a:extLst>
          </p:cNvPr>
          <p:cNvSpPr/>
          <p:nvPr/>
        </p:nvSpPr>
        <p:spPr>
          <a:xfrm>
            <a:off x="4364228" y="4231330"/>
            <a:ext cx="3166676" cy="433623"/>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rPr>
              <a:t>Topic 2: Flow Batteries</a:t>
            </a:r>
          </a:p>
        </p:txBody>
      </p:sp>
      <p:sp>
        <p:nvSpPr>
          <p:cNvPr id="9" name="Rectangle 8">
            <a:extLst>
              <a:ext uri="{FF2B5EF4-FFF2-40B4-BE49-F238E27FC236}">
                <a16:creationId xmlns:a16="http://schemas.microsoft.com/office/drawing/2014/main" id="{F8196F6C-2370-CF13-F57B-1D1129B0E15D}"/>
              </a:ext>
            </a:extLst>
          </p:cNvPr>
          <p:cNvSpPr/>
          <p:nvPr/>
        </p:nvSpPr>
        <p:spPr>
          <a:xfrm>
            <a:off x="7820917" y="4247803"/>
            <a:ext cx="3116023" cy="417150"/>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rPr>
              <a:t>Topic 3: Innovative ESS </a:t>
            </a:r>
          </a:p>
        </p:txBody>
      </p:sp>
      <p:sp>
        <p:nvSpPr>
          <p:cNvPr id="11" name="Rectangle 10">
            <a:extLst>
              <a:ext uri="{FF2B5EF4-FFF2-40B4-BE49-F238E27FC236}">
                <a16:creationId xmlns:a16="http://schemas.microsoft.com/office/drawing/2014/main" id="{5FD36DB6-81A4-B292-5353-9AA9D2D937DD}"/>
              </a:ext>
            </a:extLst>
          </p:cNvPr>
          <p:cNvSpPr/>
          <p:nvPr/>
        </p:nvSpPr>
        <p:spPr>
          <a:xfrm>
            <a:off x="867260" y="4185925"/>
            <a:ext cx="3229995" cy="1903419"/>
          </a:xfrm>
          <a:prstGeom prst="rect">
            <a:avLst/>
          </a:prstGeom>
          <a:noFill/>
          <a:ln w="28575">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13" name="Rectangle 12">
            <a:extLst>
              <a:ext uri="{FF2B5EF4-FFF2-40B4-BE49-F238E27FC236}">
                <a16:creationId xmlns:a16="http://schemas.microsoft.com/office/drawing/2014/main" id="{1082C968-886D-A4A9-ACF3-CA359CB5AC80}"/>
              </a:ext>
            </a:extLst>
          </p:cNvPr>
          <p:cNvSpPr/>
          <p:nvPr/>
        </p:nvSpPr>
        <p:spPr>
          <a:xfrm>
            <a:off x="4332569" y="4185925"/>
            <a:ext cx="3229995" cy="1903419"/>
          </a:xfrm>
          <a:prstGeom prst="rect">
            <a:avLst/>
          </a:prstGeom>
          <a:noFill/>
          <a:ln w="28575">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16" name="Rectangle 15">
            <a:extLst>
              <a:ext uri="{FF2B5EF4-FFF2-40B4-BE49-F238E27FC236}">
                <a16:creationId xmlns:a16="http://schemas.microsoft.com/office/drawing/2014/main" id="{61122E07-48E9-CBA9-0D57-731D788BAD09}"/>
              </a:ext>
            </a:extLst>
          </p:cNvPr>
          <p:cNvSpPr/>
          <p:nvPr/>
        </p:nvSpPr>
        <p:spPr>
          <a:xfrm>
            <a:off x="7777110" y="4200665"/>
            <a:ext cx="3229995" cy="1903419"/>
          </a:xfrm>
          <a:prstGeom prst="rect">
            <a:avLst/>
          </a:prstGeom>
          <a:noFill/>
          <a:ln w="28575">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19" name="TextBox 18">
            <a:extLst>
              <a:ext uri="{FF2B5EF4-FFF2-40B4-BE49-F238E27FC236}">
                <a16:creationId xmlns:a16="http://schemas.microsoft.com/office/drawing/2014/main" id="{9A573702-C6AE-4B29-9915-98D1ADD3D1E4}"/>
              </a:ext>
            </a:extLst>
          </p:cNvPr>
          <p:cNvSpPr txBox="1"/>
          <p:nvPr/>
        </p:nvSpPr>
        <p:spPr>
          <a:xfrm>
            <a:off x="1646113" y="3507531"/>
            <a:ext cx="48133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endParaRPr>
          </a:p>
        </p:txBody>
      </p:sp>
      <p:grpSp>
        <p:nvGrpSpPr>
          <p:cNvPr id="20" name="Group 19">
            <a:extLst>
              <a:ext uri="{FF2B5EF4-FFF2-40B4-BE49-F238E27FC236}">
                <a16:creationId xmlns:a16="http://schemas.microsoft.com/office/drawing/2014/main" id="{3F3435A8-1B25-8D9F-EEB4-792F1F733AB1}"/>
              </a:ext>
            </a:extLst>
          </p:cNvPr>
          <p:cNvGrpSpPr/>
          <p:nvPr/>
        </p:nvGrpSpPr>
        <p:grpSpPr>
          <a:xfrm>
            <a:off x="5149562" y="4946168"/>
            <a:ext cx="1546240" cy="1018619"/>
            <a:chOff x="9920287" y="4109638"/>
            <a:chExt cx="1732968" cy="1314848"/>
          </a:xfrm>
        </p:grpSpPr>
        <p:sp>
          <p:nvSpPr>
            <p:cNvPr id="30" name="Rectangle 29">
              <a:extLst>
                <a:ext uri="{FF2B5EF4-FFF2-40B4-BE49-F238E27FC236}">
                  <a16:creationId xmlns:a16="http://schemas.microsoft.com/office/drawing/2014/main" id="{BB05E40E-A38D-8D19-CAFA-1FF525131181}"/>
                </a:ext>
              </a:extLst>
            </p:cNvPr>
            <p:cNvSpPr/>
            <p:nvPr/>
          </p:nvSpPr>
          <p:spPr>
            <a:xfrm>
              <a:off x="10522442" y="4364979"/>
              <a:ext cx="264457" cy="57442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31" name="Rectangle 30">
              <a:extLst>
                <a:ext uri="{FF2B5EF4-FFF2-40B4-BE49-F238E27FC236}">
                  <a16:creationId xmlns:a16="http://schemas.microsoft.com/office/drawing/2014/main" id="{BE97EAA4-BCFB-AB86-B01A-70EBDE2EA3EA}"/>
                </a:ext>
              </a:extLst>
            </p:cNvPr>
            <p:cNvSpPr/>
            <p:nvPr/>
          </p:nvSpPr>
          <p:spPr>
            <a:xfrm>
              <a:off x="10786900" y="4364979"/>
              <a:ext cx="264458" cy="5744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32" name="Cylinder 31">
              <a:extLst>
                <a:ext uri="{FF2B5EF4-FFF2-40B4-BE49-F238E27FC236}">
                  <a16:creationId xmlns:a16="http://schemas.microsoft.com/office/drawing/2014/main" id="{F4AA5131-6879-8D4F-5713-DB244CE92C88}"/>
                </a:ext>
              </a:extLst>
            </p:cNvPr>
            <p:cNvSpPr/>
            <p:nvPr/>
          </p:nvSpPr>
          <p:spPr>
            <a:xfrm>
              <a:off x="11215105" y="4109638"/>
              <a:ext cx="438150" cy="1004887"/>
            </a:xfrm>
            <a:prstGeom prst="ca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33" name="Cylinder 32">
              <a:extLst>
                <a:ext uri="{FF2B5EF4-FFF2-40B4-BE49-F238E27FC236}">
                  <a16:creationId xmlns:a16="http://schemas.microsoft.com/office/drawing/2014/main" id="{6B8407B2-9544-0755-8B6E-AEBECFFCAE09}"/>
                </a:ext>
              </a:extLst>
            </p:cNvPr>
            <p:cNvSpPr/>
            <p:nvPr/>
          </p:nvSpPr>
          <p:spPr>
            <a:xfrm>
              <a:off x="9920287" y="4109639"/>
              <a:ext cx="438150" cy="1004887"/>
            </a:xfrm>
            <a:prstGeom prst="can">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34" name="Plus Sign 33">
              <a:extLst>
                <a:ext uri="{FF2B5EF4-FFF2-40B4-BE49-F238E27FC236}">
                  <a16:creationId xmlns:a16="http://schemas.microsoft.com/office/drawing/2014/main" id="{E8FB9489-D680-1F55-7A28-C85E728EBACA}"/>
                </a:ext>
              </a:extLst>
            </p:cNvPr>
            <p:cNvSpPr/>
            <p:nvPr/>
          </p:nvSpPr>
          <p:spPr>
            <a:xfrm>
              <a:off x="11246308" y="4458207"/>
              <a:ext cx="397259" cy="378321"/>
            </a:xfrm>
            <a:prstGeom prst="mathPlus">
              <a:avLst>
                <a:gd name="adj1" fmla="val 1258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35" name="Minus Sign 34">
              <a:extLst>
                <a:ext uri="{FF2B5EF4-FFF2-40B4-BE49-F238E27FC236}">
                  <a16:creationId xmlns:a16="http://schemas.microsoft.com/office/drawing/2014/main" id="{36BB5595-7556-F2BB-6F08-B9605E07D528}"/>
                </a:ext>
              </a:extLst>
            </p:cNvPr>
            <p:cNvSpPr/>
            <p:nvPr/>
          </p:nvSpPr>
          <p:spPr>
            <a:xfrm>
              <a:off x="9926553" y="4593589"/>
              <a:ext cx="397259" cy="107556"/>
            </a:xfrm>
            <a:prstGeom prst="mathMinus">
              <a:avLst>
                <a:gd name="adj1" fmla="val 4659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cxnSp>
          <p:nvCxnSpPr>
            <p:cNvPr id="36" name="Connector: Elbow 35">
              <a:extLst>
                <a:ext uri="{FF2B5EF4-FFF2-40B4-BE49-F238E27FC236}">
                  <a16:creationId xmlns:a16="http://schemas.microsoft.com/office/drawing/2014/main" id="{E7B9AE20-594A-CBC9-146A-DA8B188D81E5}"/>
                </a:ext>
              </a:extLst>
            </p:cNvPr>
            <p:cNvCxnSpPr>
              <a:cxnSpLocks/>
              <a:stCxn id="30" idx="0"/>
              <a:endCxn id="33" idx="0"/>
            </p:cNvCxnSpPr>
            <p:nvPr/>
          </p:nvCxnSpPr>
          <p:spPr>
            <a:xfrm rot="16200000" flipV="1">
              <a:off x="10324116" y="4034423"/>
              <a:ext cx="145802" cy="515309"/>
            </a:xfrm>
            <a:prstGeom prst="bentConnector3">
              <a:avLst>
                <a:gd name="adj1" fmla="val 331916"/>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D33CC2AA-7D8B-C249-B3D3-74BECE78DCE3}"/>
                </a:ext>
              </a:extLst>
            </p:cNvPr>
            <p:cNvCxnSpPr>
              <a:cxnSpLocks/>
              <a:endCxn id="32" idx="0"/>
            </p:cNvCxnSpPr>
            <p:nvPr/>
          </p:nvCxnSpPr>
          <p:spPr>
            <a:xfrm flipV="1">
              <a:off x="10909921" y="4219176"/>
              <a:ext cx="524259" cy="145801"/>
            </a:xfrm>
            <a:prstGeom prst="bentConnector4">
              <a:avLst>
                <a:gd name="adj1" fmla="val 2762"/>
                <a:gd name="adj2" fmla="val 331917"/>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642E053-4BC0-C936-AAC6-9F9FDC04B307}"/>
                </a:ext>
              </a:extLst>
            </p:cNvPr>
            <p:cNvCxnSpPr>
              <a:cxnSpLocks/>
              <a:stCxn id="33" idx="3"/>
              <a:endCxn id="30" idx="2"/>
            </p:cNvCxnSpPr>
            <p:nvPr/>
          </p:nvCxnSpPr>
          <p:spPr>
            <a:xfrm rot="5400000" flipH="1" flipV="1">
              <a:off x="10309453" y="4769308"/>
              <a:ext cx="175126" cy="515309"/>
            </a:xfrm>
            <a:prstGeom prst="bentConnector3">
              <a:avLst>
                <a:gd name="adj1" fmla="val -12183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8B8BF86E-B5B8-6537-A3AD-157087B10AE4}"/>
                </a:ext>
              </a:extLst>
            </p:cNvPr>
            <p:cNvCxnSpPr>
              <a:cxnSpLocks/>
              <a:stCxn id="32" idx="3"/>
              <a:endCxn id="31" idx="2"/>
            </p:cNvCxnSpPr>
            <p:nvPr/>
          </p:nvCxnSpPr>
          <p:spPr>
            <a:xfrm rot="5400000" flipH="1">
              <a:off x="11089092" y="4769438"/>
              <a:ext cx="175125" cy="515051"/>
            </a:xfrm>
            <a:prstGeom prst="bentConnector3">
              <a:avLst>
                <a:gd name="adj1" fmla="val -13053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29D39C6C-2CA6-5B1B-55D0-BF075213ED12}"/>
                </a:ext>
              </a:extLst>
            </p:cNvPr>
            <p:cNvSpPr/>
            <p:nvPr/>
          </p:nvSpPr>
          <p:spPr>
            <a:xfrm>
              <a:off x="10290336" y="5249226"/>
              <a:ext cx="213360" cy="1752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41" name="Oval 40">
              <a:extLst>
                <a:ext uri="{FF2B5EF4-FFF2-40B4-BE49-F238E27FC236}">
                  <a16:creationId xmlns:a16="http://schemas.microsoft.com/office/drawing/2014/main" id="{71EE754E-42ED-0F39-32D5-4B1176B50A66}"/>
                </a:ext>
              </a:extLst>
            </p:cNvPr>
            <p:cNvSpPr/>
            <p:nvPr/>
          </p:nvSpPr>
          <p:spPr>
            <a:xfrm>
              <a:off x="11065370" y="5244629"/>
              <a:ext cx="213360" cy="1752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grpSp>
      <p:grpSp>
        <p:nvGrpSpPr>
          <p:cNvPr id="21" name="Group 20">
            <a:extLst>
              <a:ext uri="{FF2B5EF4-FFF2-40B4-BE49-F238E27FC236}">
                <a16:creationId xmlns:a16="http://schemas.microsoft.com/office/drawing/2014/main" id="{1E402C46-CC9D-2FD9-A8D1-C554FD71AEE7}"/>
              </a:ext>
            </a:extLst>
          </p:cNvPr>
          <p:cNvGrpSpPr/>
          <p:nvPr/>
        </p:nvGrpSpPr>
        <p:grpSpPr>
          <a:xfrm>
            <a:off x="2097549" y="4818939"/>
            <a:ext cx="596178" cy="1181096"/>
            <a:chOff x="9919274" y="2101589"/>
            <a:chExt cx="1722580" cy="3387547"/>
          </a:xfrm>
        </p:grpSpPr>
        <p:grpSp>
          <p:nvGrpSpPr>
            <p:cNvPr id="25" name="Group 24">
              <a:extLst>
                <a:ext uri="{FF2B5EF4-FFF2-40B4-BE49-F238E27FC236}">
                  <a16:creationId xmlns:a16="http://schemas.microsoft.com/office/drawing/2014/main" id="{C2278856-E620-C8DB-F27C-C77F22CE5CD7}"/>
                </a:ext>
              </a:extLst>
            </p:cNvPr>
            <p:cNvGrpSpPr/>
            <p:nvPr/>
          </p:nvGrpSpPr>
          <p:grpSpPr>
            <a:xfrm>
              <a:off x="9919274" y="2101589"/>
              <a:ext cx="1722580" cy="3387547"/>
              <a:chOff x="9919274" y="2101589"/>
              <a:chExt cx="1722580" cy="3387547"/>
            </a:xfrm>
          </p:grpSpPr>
          <p:sp>
            <p:nvSpPr>
              <p:cNvPr id="28" name="Rectangle: Rounded Corners 27">
                <a:extLst>
                  <a:ext uri="{FF2B5EF4-FFF2-40B4-BE49-F238E27FC236}">
                    <a16:creationId xmlns:a16="http://schemas.microsoft.com/office/drawing/2014/main" id="{80B2271D-A4E6-462F-D1F0-127841C1994F}"/>
                  </a:ext>
                </a:extLst>
              </p:cNvPr>
              <p:cNvSpPr/>
              <p:nvPr/>
            </p:nvSpPr>
            <p:spPr>
              <a:xfrm>
                <a:off x="10278316" y="2101589"/>
                <a:ext cx="954187" cy="433279"/>
              </a:xfrm>
              <a:prstGeom prst="round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29" name="Rectangle: Rounded Corners 28">
                <a:extLst>
                  <a:ext uri="{FF2B5EF4-FFF2-40B4-BE49-F238E27FC236}">
                    <a16:creationId xmlns:a16="http://schemas.microsoft.com/office/drawing/2014/main" id="{F097E399-4871-4F8C-9350-9BAA66C50846}"/>
                  </a:ext>
                </a:extLst>
              </p:cNvPr>
              <p:cNvSpPr/>
              <p:nvPr/>
            </p:nvSpPr>
            <p:spPr>
              <a:xfrm>
                <a:off x="9919274" y="2446521"/>
                <a:ext cx="1722580" cy="3042615"/>
              </a:xfrm>
              <a:prstGeom prst="roundRect">
                <a:avLst>
                  <a:gd name="adj" fmla="val 10261"/>
                </a:avLst>
              </a:prstGeom>
              <a:solidFill>
                <a:schemeClr val="accent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a:ln>
                    <a:noFill/>
                  </a:ln>
                  <a:solidFill>
                    <a:srgbClr val="00B050"/>
                  </a:solidFill>
                  <a:effectLst/>
                  <a:uLnTx/>
                  <a:uFillTx/>
                  <a:latin typeface="Heebo" pitchFamily="2" charset="-79"/>
                  <a:ea typeface="+mn-ea"/>
                  <a:cs typeface="Heebo" pitchFamily="2" charset="-79"/>
                </a:endParaRPr>
              </a:p>
            </p:txBody>
          </p:sp>
        </p:grpSp>
        <p:sp>
          <p:nvSpPr>
            <p:cNvPr id="26" name="Plus Sign 25">
              <a:extLst>
                <a:ext uri="{FF2B5EF4-FFF2-40B4-BE49-F238E27FC236}">
                  <a16:creationId xmlns:a16="http://schemas.microsoft.com/office/drawing/2014/main" id="{DAB990CD-5577-C452-E77B-86FBEC7BDE19}"/>
                </a:ext>
              </a:extLst>
            </p:cNvPr>
            <p:cNvSpPr/>
            <p:nvPr/>
          </p:nvSpPr>
          <p:spPr>
            <a:xfrm>
              <a:off x="10278316" y="2446521"/>
              <a:ext cx="965104" cy="871097"/>
            </a:xfrm>
            <a:prstGeom prst="mathPlus">
              <a:avLst>
                <a:gd name="adj1" fmla="val 1258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27" name="Minus Sign 26">
              <a:extLst>
                <a:ext uri="{FF2B5EF4-FFF2-40B4-BE49-F238E27FC236}">
                  <a16:creationId xmlns:a16="http://schemas.microsoft.com/office/drawing/2014/main" id="{28AAE2B4-D520-4F04-5DD3-0BB6A8CF7277}"/>
                </a:ext>
              </a:extLst>
            </p:cNvPr>
            <p:cNvSpPr/>
            <p:nvPr/>
          </p:nvSpPr>
          <p:spPr>
            <a:xfrm>
              <a:off x="10278316" y="4919648"/>
              <a:ext cx="965104" cy="247650"/>
            </a:xfrm>
            <a:prstGeom prst="mathMinus">
              <a:avLst>
                <a:gd name="adj1" fmla="val 4659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grpSp>
      <p:sp>
        <p:nvSpPr>
          <p:cNvPr id="22" name="Rectangle: Rounded Corners 21">
            <a:extLst>
              <a:ext uri="{FF2B5EF4-FFF2-40B4-BE49-F238E27FC236}">
                <a16:creationId xmlns:a16="http://schemas.microsoft.com/office/drawing/2014/main" id="{AEFE7F2B-E232-CD9D-F324-B056B380256D}"/>
              </a:ext>
            </a:extLst>
          </p:cNvPr>
          <p:cNvSpPr/>
          <p:nvPr/>
        </p:nvSpPr>
        <p:spPr>
          <a:xfrm>
            <a:off x="8654655" y="4916378"/>
            <a:ext cx="1474904" cy="9116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rPr>
              <a:t>Other Innovative ESS</a:t>
            </a:r>
          </a:p>
        </p:txBody>
      </p:sp>
      <p:sp>
        <p:nvSpPr>
          <p:cNvPr id="23" name="TextBox 22">
            <a:extLst>
              <a:ext uri="{FF2B5EF4-FFF2-40B4-BE49-F238E27FC236}">
                <a16:creationId xmlns:a16="http://schemas.microsoft.com/office/drawing/2014/main" id="{884609F6-788A-A993-FB98-C5FDADCB5D7C}"/>
              </a:ext>
            </a:extLst>
          </p:cNvPr>
          <p:cNvSpPr txBox="1"/>
          <p:nvPr/>
        </p:nvSpPr>
        <p:spPr>
          <a:xfrm>
            <a:off x="1339964" y="5726323"/>
            <a:ext cx="18107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endParaRPr>
          </a:p>
        </p:txBody>
      </p:sp>
      <p:sp>
        <p:nvSpPr>
          <p:cNvPr id="24" name="TextBox 23">
            <a:extLst>
              <a:ext uri="{FF2B5EF4-FFF2-40B4-BE49-F238E27FC236}">
                <a16:creationId xmlns:a16="http://schemas.microsoft.com/office/drawing/2014/main" id="{0CF9D9E5-20EE-2FD6-2396-EE30847EEEDD}"/>
              </a:ext>
            </a:extLst>
          </p:cNvPr>
          <p:cNvSpPr txBox="1"/>
          <p:nvPr/>
        </p:nvSpPr>
        <p:spPr>
          <a:xfrm>
            <a:off x="2983412" y="5750790"/>
            <a:ext cx="181073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endParaRPr>
          </a:p>
        </p:txBody>
      </p:sp>
    </p:spTree>
    <p:extLst>
      <p:ext uri="{BB962C8B-B14F-4D97-AF65-F5344CB8AC3E}">
        <p14:creationId xmlns:p14="http://schemas.microsoft.com/office/powerpoint/2010/main" val="4112496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6F528-A18B-3440-9715-3B673484525E}"/>
              </a:ext>
            </a:extLst>
          </p:cNvPr>
          <p:cNvSpPr>
            <a:spLocks noGrp="1"/>
          </p:cNvSpPr>
          <p:nvPr>
            <p:ph type="title"/>
          </p:nvPr>
        </p:nvSpPr>
        <p:spPr>
          <a:xfrm>
            <a:off x="1025528" y="473882"/>
            <a:ext cx="10140944" cy="813493"/>
          </a:xfrm>
        </p:spPr>
        <p:txBody>
          <a:bodyPr>
            <a:normAutofit fontScale="90000"/>
          </a:bodyPr>
          <a:lstStyle/>
          <a:p>
            <a:r>
              <a:rPr lang="en-US" sz="3600"/>
              <a:t>Demonstration and Validation FOA Requirements</a:t>
            </a:r>
          </a:p>
        </p:txBody>
      </p:sp>
      <p:sp>
        <p:nvSpPr>
          <p:cNvPr id="7" name="TextBox 6">
            <a:extLst>
              <a:ext uri="{FF2B5EF4-FFF2-40B4-BE49-F238E27FC236}">
                <a16:creationId xmlns:a16="http://schemas.microsoft.com/office/drawing/2014/main" id="{2959CD66-9AEC-636B-730C-B5756709AB3D}"/>
              </a:ext>
            </a:extLst>
          </p:cNvPr>
          <p:cNvSpPr txBox="1"/>
          <p:nvPr/>
        </p:nvSpPr>
        <p:spPr>
          <a:xfrm>
            <a:off x="745023" y="1140813"/>
            <a:ext cx="50917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Heebo" pitchFamily="2" charset="-79"/>
                <a:ea typeface="+mn-ea"/>
                <a:cs typeface="Heebo" pitchFamily="2" charset="-79"/>
              </a:rPr>
              <a:t>Required Partnership Structure:</a:t>
            </a:r>
          </a:p>
        </p:txBody>
      </p:sp>
      <p:graphicFrame>
        <p:nvGraphicFramePr>
          <p:cNvPr id="9" name="Table 8">
            <a:extLst>
              <a:ext uri="{FF2B5EF4-FFF2-40B4-BE49-F238E27FC236}">
                <a16:creationId xmlns:a16="http://schemas.microsoft.com/office/drawing/2014/main" id="{FADCA3C6-E5D1-00C7-2D8F-E3CA10FDBFF0}"/>
              </a:ext>
            </a:extLst>
          </p:cNvPr>
          <p:cNvGraphicFramePr>
            <a:graphicFrameLocks noGrp="1"/>
          </p:cNvGraphicFramePr>
          <p:nvPr/>
        </p:nvGraphicFramePr>
        <p:xfrm>
          <a:off x="753843" y="1435742"/>
          <a:ext cx="5737412" cy="2108517"/>
        </p:xfrm>
        <a:graphic>
          <a:graphicData uri="http://schemas.openxmlformats.org/drawingml/2006/table">
            <a:tbl>
              <a:tblPr firstRow="1" firstCol="1" bandRow="1">
                <a:tableStyleId>{3C2FFA5D-87B4-456A-9821-1D502468CF0F}</a:tableStyleId>
              </a:tblPr>
              <a:tblGrid>
                <a:gridCol w="2868706">
                  <a:extLst>
                    <a:ext uri="{9D8B030D-6E8A-4147-A177-3AD203B41FA5}">
                      <a16:colId xmlns:a16="http://schemas.microsoft.com/office/drawing/2014/main" val="3472458301"/>
                    </a:ext>
                  </a:extLst>
                </a:gridCol>
                <a:gridCol w="2868706">
                  <a:extLst>
                    <a:ext uri="{9D8B030D-6E8A-4147-A177-3AD203B41FA5}">
                      <a16:colId xmlns:a16="http://schemas.microsoft.com/office/drawing/2014/main" val="787394361"/>
                    </a:ext>
                  </a:extLst>
                </a:gridCol>
              </a:tblGrid>
              <a:tr h="311402">
                <a:tc>
                  <a:txBody>
                    <a:bodyPr/>
                    <a:lstStyle/>
                    <a:p>
                      <a:pPr marL="0" marR="0" algn="ctr">
                        <a:lnSpc>
                          <a:spcPct val="100000"/>
                        </a:lnSpc>
                        <a:spcBef>
                          <a:spcPts val="0"/>
                        </a:spcBef>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0" algn="l"/>
                          <a:tab pos="457200" algn="l"/>
                        </a:tabLst>
                      </a:pPr>
                      <a:r>
                        <a:rPr lang="en-US" sz="1600">
                          <a:effectLst/>
                          <a:latin typeface="Heebo" pitchFamily="2" charset="-79"/>
                          <a:cs typeface="Heebo" pitchFamily="2" charset="-79"/>
                        </a:rPr>
                        <a:t>Technology Providers</a:t>
                      </a:r>
                      <a:endParaRPr lang="en-US" sz="1600">
                        <a:effectLst/>
                        <a:latin typeface="Heebo" pitchFamily="2" charset="-79"/>
                        <a:ea typeface="Times New Roman" panose="02020603050405020304" pitchFamily="18" charset="0"/>
                        <a:cs typeface="Heebo" pitchFamily="2" charset="-79"/>
                      </a:endParaRPr>
                    </a:p>
                  </a:txBody>
                  <a:tcPr marL="68580" marR="68580" marT="0" marB="0"/>
                </a:tc>
                <a:tc>
                  <a:txBody>
                    <a:bodyPr/>
                    <a:lstStyle/>
                    <a:p>
                      <a:pPr marL="0" marR="0" algn="ctr">
                        <a:lnSpc>
                          <a:spcPct val="100000"/>
                        </a:lnSpc>
                        <a:spcBef>
                          <a:spcPts val="0"/>
                        </a:spcBef>
                        <a:spcAft>
                          <a:spcPts val="8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0" algn="l"/>
                          <a:tab pos="457200" algn="l"/>
                        </a:tabLst>
                      </a:pPr>
                      <a:r>
                        <a:rPr lang="en-US" sz="1600">
                          <a:effectLst/>
                          <a:latin typeface="Heebo" pitchFamily="2" charset="-79"/>
                          <a:cs typeface="Heebo" pitchFamily="2" charset="-79"/>
                        </a:rPr>
                        <a:t>Host Site/Offtaker Organization</a:t>
                      </a:r>
                      <a:endParaRPr lang="en-US" sz="1100">
                        <a:effectLst/>
                        <a:latin typeface="Heebo" pitchFamily="2" charset="-79"/>
                        <a:ea typeface="Times New Roman" panose="02020603050405020304" pitchFamily="18" charset="0"/>
                        <a:cs typeface="Heebo" pitchFamily="2" charset="-79"/>
                      </a:endParaRPr>
                    </a:p>
                  </a:txBody>
                  <a:tcPr marL="68580" marR="68580" marT="0" marB="0"/>
                </a:tc>
                <a:extLst>
                  <a:ext uri="{0D108BD9-81ED-4DB2-BD59-A6C34878D82A}">
                    <a16:rowId xmlns:a16="http://schemas.microsoft.com/office/drawing/2014/main" val="875651436"/>
                  </a:ext>
                </a:extLst>
              </a:tr>
              <a:tr h="1620837">
                <a:tc>
                  <a:txBody>
                    <a:bodyPr/>
                    <a:lstStyle/>
                    <a:p>
                      <a:pPr marL="171450" marR="0" indent="-171450">
                        <a:lnSpc>
                          <a:spcPct val="100000"/>
                        </a:lnSpc>
                        <a:spcBef>
                          <a:spcPts val="0"/>
                        </a:spcBef>
                        <a:spcAft>
                          <a:spcPts val="800"/>
                        </a:spcAft>
                        <a:buFont typeface="Heebo" pitchFamily="2" charset="-79"/>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Heebo" pitchFamily="2" charset="-79"/>
                          <a:cs typeface="Heebo" pitchFamily="2" charset="-79"/>
                        </a:rPr>
                        <a:t>A private energy storage company</a:t>
                      </a:r>
                    </a:p>
                    <a:p>
                      <a:pPr marL="171450" marR="0" indent="-171450">
                        <a:lnSpc>
                          <a:spcPct val="100000"/>
                        </a:lnSpc>
                        <a:spcBef>
                          <a:spcPts val="0"/>
                        </a:spcBef>
                        <a:spcAft>
                          <a:spcPts val="800"/>
                        </a:spcAft>
                        <a:buFont typeface="Heebo" pitchFamily="2" charset="-79"/>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Heebo" pitchFamily="2" charset="-79"/>
                          <a:cs typeface="Heebo" pitchFamily="2" charset="-79"/>
                        </a:rPr>
                        <a:t>An institution of higher education</a:t>
                      </a:r>
                    </a:p>
                    <a:p>
                      <a:pPr marL="171450" marR="0" indent="-171450">
                        <a:lnSpc>
                          <a:spcPct val="100000"/>
                        </a:lnSpc>
                        <a:spcBef>
                          <a:spcPts val="0"/>
                        </a:spcBef>
                        <a:spcAft>
                          <a:spcPts val="800"/>
                        </a:spcAft>
                        <a:buFont typeface="Heebo" pitchFamily="2" charset="-79"/>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Heebo" pitchFamily="2" charset="-79"/>
                          <a:cs typeface="Heebo" pitchFamily="2" charset="-79"/>
                        </a:rPr>
                        <a:t>Other organizations involved in Engineering, Procurement, and Construction (EPC) of an ESS</a:t>
                      </a:r>
                      <a:endParaRPr lang="en-US" sz="1200">
                        <a:effectLst/>
                        <a:latin typeface="Heebo" pitchFamily="2" charset="-79"/>
                        <a:ea typeface="Times New Roman" panose="02020603050405020304" pitchFamily="18" charset="0"/>
                        <a:cs typeface="Heebo" pitchFamily="2" charset="-79"/>
                      </a:endParaRPr>
                    </a:p>
                  </a:txBody>
                  <a:tcPr marL="68580" marR="68580" marT="0" marB="0"/>
                </a:tc>
                <a:tc>
                  <a:txBody>
                    <a:bodyPr/>
                    <a:lstStyle/>
                    <a:p>
                      <a:pPr marL="171450" marR="0" lvl="0" indent="-171450" algn="just">
                        <a:lnSpc>
                          <a:spcPct val="100000"/>
                        </a:lnSpc>
                        <a:spcBef>
                          <a:spcPts val="0"/>
                        </a:spcBef>
                        <a:spcAft>
                          <a:spcPts val="800"/>
                        </a:spcAft>
                        <a:buFont typeface="Heebo" pitchFamily="2" charset="-79"/>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1">
                          <a:effectLst/>
                          <a:latin typeface="Heebo" pitchFamily="2" charset="-79"/>
                          <a:cs typeface="Heebo" pitchFamily="2" charset="-79"/>
                        </a:rPr>
                        <a:t>Tribes/Tribal Organizations</a:t>
                      </a:r>
                      <a:endParaRPr lang="en-US" sz="1000" b="1">
                        <a:effectLst/>
                        <a:latin typeface="Heebo" pitchFamily="2" charset="-79"/>
                        <a:cs typeface="Heebo" pitchFamily="2" charset="-79"/>
                      </a:endParaRPr>
                    </a:p>
                    <a:p>
                      <a:pPr marL="171450" marR="0" lvl="0" indent="-171450" algn="just">
                        <a:lnSpc>
                          <a:spcPct val="100000"/>
                        </a:lnSpc>
                        <a:spcBef>
                          <a:spcPts val="0"/>
                        </a:spcBef>
                        <a:spcAft>
                          <a:spcPts val="800"/>
                        </a:spcAft>
                        <a:buFont typeface="Heebo" pitchFamily="2" charset="-79"/>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1">
                          <a:effectLst/>
                          <a:latin typeface="Heebo" pitchFamily="2" charset="-79"/>
                          <a:cs typeface="Heebo" pitchFamily="2" charset="-79"/>
                        </a:rPr>
                        <a:t>Electric Utility </a:t>
                      </a:r>
                      <a:endParaRPr lang="en-US" sz="1000" b="1">
                        <a:effectLst/>
                        <a:latin typeface="Heebo" pitchFamily="2" charset="-79"/>
                        <a:cs typeface="Heebo" pitchFamily="2" charset="-79"/>
                      </a:endParaRPr>
                    </a:p>
                    <a:p>
                      <a:pPr marL="171450" marR="0" lvl="0" indent="-171450" algn="just">
                        <a:lnSpc>
                          <a:spcPct val="100000"/>
                        </a:lnSpc>
                        <a:spcBef>
                          <a:spcPts val="0"/>
                        </a:spcBef>
                        <a:spcAft>
                          <a:spcPts val="800"/>
                        </a:spcAft>
                        <a:buFont typeface="Heebo" pitchFamily="2" charset="-79"/>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1">
                          <a:effectLst/>
                          <a:latin typeface="Heebo" pitchFamily="2" charset="-79"/>
                          <a:cs typeface="Heebo" pitchFamily="2" charset="-79"/>
                        </a:rPr>
                        <a:t>Political Subdivision of a State </a:t>
                      </a:r>
                      <a:endParaRPr lang="en-US" sz="1000" b="1">
                        <a:effectLst/>
                        <a:latin typeface="Heebo" pitchFamily="2" charset="-79"/>
                        <a:cs typeface="Heebo" pitchFamily="2" charset="-79"/>
                      </a:endParaRPr>
                    </a:p>
                    <a:p>
                      <a:pPr marL="171450" marR="0" lvl="0" indent="-171450" algn="just">
                        <a:lnSpc>
                          <a:spcPct val="100000"/>
                        </a:lnSpc>
                        <a:spcBef>
                          <a:spcPts val="0"/>
                        </a:spcBef>
                        <a:spcAft>
                          <a:spcPts val="800"/>
                        </a:spcAft>
                        <a:buFont typeface="Heebo" pitchFamily="2" charset="-79"/>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1">
                          <a:effectLst/>
                          <a:latin typeface="Heebo" pitchFamily="2" charset="-79"/>
                          <a:cs typeface="Heebo" pitchFamily="2" charset="-79"/>
                        </a:rPr>
                        <a:t>Facility or Campus Owner</a:t>
                      </a:r>
                    </a:p>
                    <a:p>
                      <a:pPr marL="171450" marR="0" lvl="0" indent="-171450" algn="just">
                        <a:lnSpc>
                          <a:spcPct val="100000"/>
                        </a:lnSpc>
                        <a:spcBef>
                          <a:spcPts val="0"/>
                        </a:spcBef>
                        <a:spcAft>
                          <a:spcPts val="800"/>
                        </a:spcAft>
                        <a:buFont typeface="Heebo" pitchFamily="2" charset="-79"/>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1">
                          <a:effectLst/>
                          <a:latin typeface="Heebo" pitchFamily="2" charset="-79"/>
                          <a:ea typeface="Times New Roman" panose="02020603050405020304" pitchFamily="18" charset="0"/>
                          <a:cs typeface="Heebo" pitchFamily="2" charset="-79"/>
                        </a:rPr>
                        <a:t>Other organization that would own, operate, use, or benefit from the ESS </a:t>
                      </a:r>
                      <a:endParaRPr lang="en-US" sz="1000" b="1">
                        <a:effectLst/>
                        <a:latin typeface="Heebo" pitchFamily="2" charset="-79"/>
                        <a:ea typeface="Times New Roman" panose="02020603050405020304" pitchFamily="18" charset="0"/>
                        <a:cs typeface="Heebo" pitchFamily="2" charset="-79"/>
                      </a:endParaRPr>
                    </a:p>
                  </a:txBody>
                  <a:tcPr marL="68580" marR="68580" marT="0" marB="0"/>
                </a:tc>
                <a:extLst>
                  <a:ext uri="{0D108BD9-81ED-4DB2-BD59-A6C34878D82A}">
                    <a16:rowId xmlns:a16="http://schemas.microsoft.com/office/drawing/2014/main" val="1088708229"/>
                  </a:ext>
                </a:extLst>
              </a:tr>
            </a:tbl>
          </a:graphicData>
        </a:graphic>
      </p:graphicFrame>
      <p:sp>
        <p:nvSpPr>
          <p:cNvPr id="11" name="TextBox 10">
            <a:extLst>
              <a:ext uri="{FF2B5EF4-FFF2-40B4-BE49-F238E27FC236}">
                <a16:creationId xmlns:a16="http://schemas.microsoft.com/office/drawing/2014/main" id="{42672696-25ED-7A5B-3A4B-72E2F37D530C}"/>
              </a:ext>
            </a:extLst>
          </p:cNvPr>
          <p:cNvSpPr txBox="1"/>
          <p:nvPr/>
        </p:nvSpPr>
        <p:spPr>
          <a:xfrm>
            <a:off x="6597369" y="1153064"/>
            <a:ext cx="559463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Heebo" pitchFamily="2" charset="-79"/>
                <a:ea typeface="+mn-ea"/>
                <a:cs typeface="Heebo" pitchFamily="2" charset="-79"/>
              </a:rPr>
              <a:t>Storage System Requirements For All Topics: </a:t>
            </a:r>
          </a:p>
        </p:txBody>
      </p:sp>
      <p:sp>
        <p:nvSpPr>
          <p:cNvPr id="13" name="TextBox 12">
            <a:extLst>
              <a:ext uri="{FF2B5EF4-FFF2-40B4-BE49-F238E27FC236}">
                <a16:creationId xmlns:a16="http://schemas.microsoft.com/office/drawing/2014/main" id="{4F32E580-A259-4376-0976-CE616280E11A}"/>
              </a:ext>
            </a:extLst>
          </p:cNvPr>
          <p:cNvSpPr txBox="1"/>
          <p:nvPr/>
        </p:nvSpPr>
        <p:spPr>
          <a:xfrm>
            <a:off x="6597369" y="1490456"/>
            <a:ext cx="5433669" cy="2062103"/>
          </a:xfrm>
          <a:prstGeom prst="rect">
            <a:avLst/>
          </a:prstGeom>
          <a:solidFill>
            <a:schemeClr val="bg2"/>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5A7C"/>
              </a:buClr>
              <a:buSzTx/>
              <a:buFont typeface="Heebo" pitchFamily="2" charset="-79"/>
              <a:buChar char="+"/>
              <a:tabLst/>
              <a:defRPr/>
            </a:pPr>
            <a:r>
              <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rPr>
              <a:t>Electricity-in, Electricity-out system </a:t>
            </a:r>
          </a:p>
          <a:p>
            <a:pPr marL="342900" marR="0" lvl="0" indent="-342900" algn="l" defTabSz="914400" rtl="0" eaLnBrk="1" fontAlgn="auto" latinLnBrk="0" hangingPunct="1">
              <a:lnSpc>
                <a:spcPct val="100000"/>
              </a:lnSpc>
              <a:spcBef>
                <a:spcPts val="0"/>
              </a:spcBef>
              <a:spcAft>
                <a:spcPts val="0"/>
              </a:spcAft>
              <a:buClr>
                <a:srgbClr val="005A7C"/>
              </a:buClr>
              <a:buSzTx/>
              <a:buFont typeface="Heebo" pitchFamily="2" charset="-79"/>
              <a:buChar char="+"/>
              <a:tabLst/>
              <a:defRPr/>
            </a:pPr>
            <a:r>
              <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rPr>
              <a:t>Capable of at least 100 kWe of output</a:t>
            </a:r>
          </a:p>
          <a:p>
            <a:pPr marL="342900" marR="0" lvl="0" indent="-342900" algn="l" defTabSz="914400" rtl="0" eaLnBrk="1" fontAlgn="auto" latinLnBrk="0" hangingPunct="1">
              <a:lnSpc>
                <a:spcPct val="100000"/>
              </a:lnSpc>
              <a:spcBef>
                <a:spcPts val="0"/>
              </a:spcBef>
              <a:spcAft>
                <a:spcPts val="0"/>
              </a:spcAft>
              <a:buClr>
                <a:srgbClr val="005A7C"/>
              </a:buClr>
              <a:buSzTx/>
              <a:buFont typeface="Heebo" pitchFamily="2" charset="-79"/>
              <a:buChar char="+"/>
              <a:tabLst/>
              <a:defRPr/>
            </a:pPr>
            <a:r>
              <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rPr>
              <a:t>Capable of at least 10+ hours of discharge duration*</a:t>
            </a:r>
          </a:p>
          <a:p>
            <a:pPr marL="342900" marR="0" lvl="0" indent="-342900" algn="l" defTabSz="914400" rtl="0" eaLnBrk="1" fontAlgn="auto" latinLnBrk="0" hangingPunct="1">
              <a:lnSpc>
                <a:spcPct val="100000"/>
              </a:lnSpc>
              <a:spcBef>
                <a:spcPts val="0"/>
              </a:spcBef>
              <a:spcAft>
                <a:spcPts val="0"/>
              </a:spcAft>
              <a:buClr>
                <a:srgbClr val="005A7C"/>
              </a:buClr>
              <a:buSzTx/>
              <a:buFont typeface="Heebo" pitchFamily="2" charset="-79"/>
              <a:buChar char="+"/>
              <a:tabLst/>
              <a:defRPr/>
            </a:pPr>
            <a:r>
              <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rPr>
              <a:t>LCOS </a:t>
            </a:r>
            <a:r>
              <a:rPr kumimoji="0" lang="en-US" sz="1600" b="0" i="0" u="sng" strike="noStrike" kern="1200" cap="none" spc="0" normalizeH="0" baseline="0" noProof="0">
                <a:ln>
                  <a:noFill/>
                </a:ln>
                <a:solidFill>
                  <a:srgbClr val="000000"/>
                </a:solidFill>
                <a:effectLst/>
                <a:uLnTx/>
                <a:uFillTx/>
                <a:latin typeface="Heebo" pitchFamily="2" charset="-79"/>
                <a:ea typeface="+mn-ea"/>
                <a:cs typeface="Heebo" pitchFamily="2" charset="-79"/>
              </a:rPr>
              <a:t>&lt;</a:t>
            </a:r>
            <a:r>
              <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rPr>
              <a:t> $.05/kWh*</a:t>
            </a:r>
          </a:p>
          <a:p>
            <a:pPr marL="342900" marR="0" lvl="0" indent="-342900" algn="l" defTabSz="914400" rtl="0" eaLnBrk="1" fontAlgn="auto" latinLnBrk="0" hangingPunct="1">
              <a:lnSpc>
                <a:spcPct val="100000"/>
              </a:lnSpc>
              <a:spcBef>
                <a:spcPts val="0"/>
              </a:spcBef>
              <a:spcAft>
                <a:spcPts val="0"/>
              </a:spcAft>
              <a:buClr>
                <a:srgbClr val="005A7C"/>
              </a:buClr>
              <a:buSzTx/>
              <a:buFont typeface="Heebo" pitchFamily="2" charset="-79"/>
              <a:buChar char="+"/>
              <a:tabLst/>
              <a:defRPr/>
            </a:pPr>
            <a:r>
              <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rPr>
              <a:t>“U.S.-controlled, U.S.-made, and North American sourced and supplied.” </a:t>
            </a:r>
          </a:p>
          <a:p>
            <a:pPr marL="342900" marR="0" lvl="0" indent="-342900" algn="l" defTabSz="914400" rtl="0" eaLnBrk="1" fontAlgn="auto" latinLnBrk="0" hangingPunct="1">
              <a:lnSpc>
                <a:spcPct val="100000"/>
              </a:lnSpc>
              <a:spcBef>
                <a:spcPts val="0"/>
              </a:spcBef>
              <a:spcAft>
                <a:spcPts val="0"/>
              </a:spcAft>
              <a:buClr>
                <a:srgbClr val="005A7C"/>
              </a:buClr>
              <a:buSzTx/>
              <a:buFont typeface="Heebo" pitchFamily="2" charset="-79"/>
              <a:buChar char="+"/>
              <a:tabLst/>
              <a:defRPr/>
            </a:pPr>
            <a:r>
              <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rPr>
              <a:t>Will operate and provide data to ROVI for at least 12 months</a:t>
            </a:r>
          </a:p>
        </p:txBody>
      </p:sp>
      <p:sp>
        <p:nvSpPr>
          <p:cNvPr id="14" name="TextBox 13">
            <a:extLst>
              <a:ext uri="{FF2B5EF4-FFF2-40B4-BE49-F238E27FC236}">
                <a16:creationId xmlns:a16="http://schemas.microsoft.com/office/drawing/2014/main" id="{72A9C00D-7D25-1065-E289-654ED72CA5BD}"/>
              </a:ext>
            </a:extLst>
          </p:cNvPr>
          <p:cNvSpPr txBox="1"/>
          <p:nvPr/>
        </p:nvSpPr>
        <p:spPr>
          <a:xfrm>
            <a:off x="6482435" y="3551289"/>
            <a:ext cx="56470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Heebo" pitchFamily="2" charset="-79"/>
                <a:ea typeface="+mn-ea"/>
                <a:cs typeface="Heebo" pitchFamily="2" charset="-79"/>
              </a:rPr>
              <a:t> Criteria for Innovative Demonstrations: </a:t>
            </a:r>
          </a:p>
        </p:txBody>
      </p:sp>
      <p:sp>
        <p:nvSpPr>
          <p:cNvPr id="15" name="TextBox 14">
            <a:extLst>
              <a:ext uri="{FF2B5EF4-FFF2-40B4-BE49-F238E27FC236}">
                <a16:creationId xmlns:a16="http://schemas.microsoft.com/office/drawing/2014/main" id="{D3A47AA5-75FB-5653-6B0A-52ECADBE1BB1}"/>
              </a:ext>
            </a:extLst>
          </p:cNvPr>
          <p:cNvSpPr txBox="1"/>
          <p:nvPr/>
        </p:nvSpPr>
        <p:spPr>
          <a:xfrm>
            <a:off x="6597369" y="3853221"/>
            <a:ext cx="5433669" cy="2308324"/>
          </a:xfrm>
          <a:prstGeom prst="rect">
            <a:avLst/>
          </a:prstGeom>
          <a:solidFill>
            <a:schemeClr val="bg2"/>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5A7C"/>
              </a:buClr>
              <a:buSzTx/>
              <a:buFont typeface="Heebo" pitchFamily="2" charset="-79"/>
              <a:buChar char="+"/>
              <a:tabLst/>
              <a:defRPr/>
            </a:pPr>
            <a:r>
              <a:rPr kumimoji="0" lang="en-US" sz="1600" b="0" i="0" u="sng" strike="noStrike" kern="1200" cap="none" spc="0" normalizeH="0" baseline="0" noProof="0">
                <a:ln>
                  <a:noFill/>
                </a:ln>
                <a:solidFill>
                  <a:srgbClr val="000000"/>
                </a:solidFill>
                <a:effectLst/>
                <a:uLnTx/>
                <a:uFillTx/>
                <a:latin typeface="Heebo" pitchFamily="2" charset="-79"/>
                <a:ea typeface="+mn-ea"/>
                <a:cs typeface="Heebo" pitchFamily="2" charset="-79"/>
              </a:rPr>
              <a:t>Advancing Innovative Technologies: </a:t>
            </a:r>
            <a:r>
              <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rPr>
              <a:t>Projects will help mature a storage technology that is pre-commercial for an intended use case or has not reached targeted scale for deployment (not in early-stage R&amp;D, likely has had some previous demonstration) </a:t>
            </a:r>
          </a:p>
          <a:p>
            <a:pPr marL="342900" marR="0" lvl="0" indent="-342900" algn="l" defTabSz="914400" rtl="0" eaLnBrk="1" fontAlgn="auto" latinLnBrk="0" hangingPunct="1">
              <a:lnSpc>
                <a:spcPct val="100000"/>
              </a:lnSpc>
              <a:spcBef>
                <a:spcPts val="0"/>
              </a:spcBef>
              <a:spcAft>
                <a:spcPts val="0"/>
              </a:spcAft>
              <a:buClr>
                <a:srgbClr val="005A7C"/>
              </a:buClr>
              <a:buSzTx/>
              <a:buFont typeface="Heebo" pitchFamily="2" charset="-79"/>
              <a:buChar char="+"/>
              <a:tabLst/>
              <a:defRPr/>
            </a:pPr>
            <a:r>
              <a:rPr kumimoji="0" lang="en-US" sz="1600" b="0" i="0" u="sng" strike="noStrike" kern="1200" cap="none" spc="0" normalizeH="0" baseline="0" noProof="0">
                <a:ln>
                  <a:noFill/>
                </a:ln>
                <a:solidFill>
                  <a:srgbClr val="000000"/>
                </a:solidFill>
                <a:effectLst/>
                <a:uLnTx/>
                <a:uFillTx/>
                <a:latin typeface="Heebo" pitchFamily="2" charset="-79"/>
                <a:ea typeface="+mn-ea"/>
                <a:cs typeface="Heebo" pitchFamily="2" charset="-79"/>
              </a:rPr>
              <a:t>Innovations for Use Case Applicability: </a:t>
            </a:r>
            <a:r>
              <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rPr>
              <a:t>Demonstration will help an ESS technology overcome a technical or commercialization barrier that prevents it from being used in specific use case(s). </a:t>
            </a:r>
            <a:endPar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endParaRPr>
          </a:p>
        </p:txBody>
      </p:sp>
      <p:sp>
        <p:nvSpPr>
          <p:cNvPr id="17" name="TextBox 16">
            <a:extLst>
              <a:ext uri="{FF2B5EF4-FFF2-40B4-BE49-F238E27FC236}">
                <a16:creationId xmlns:a16="http://schemas.microsoft.com/office/drawing/2014/main" id="{D24CF9F3-11DF-FDBF-07DF-8826BBB03AF4}"/>
              </a:ext>
            </a:extLst>
          </p:cNvPr>
          <p:cNvSpPr txBox="1"/>
          <p:nvPr/>
        </p:nvSpPr>
        <p:spPr>
          <a:xfrm>
            <a:off x="745023" y="3568849"/>
            <a:ext cx="50917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Heebo" pitchFamily="2" charset="-79"/>
                <a:ea typeface="+mn-ea"/>
                <a:cs typeface="Heebo" pitchFamily="2" charset="-79"/>
              </a:rPr>
              <a:t>Targeted Use Cases/Applications: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Heebo" pitchFamily="2" charset="-79"/>
              <a:ea typeface="+mn-ea"/>
              <a:cs typeface="Heebo" pitchFamily="2" charset="-79"/>
            </a:endParaRPr>
          </a:p>
        </p:txBody>
      </p:sp>
      <p:sp>
        <p:nvSpPr>
          <p:cNvPr id="18" name="TextBox 17">
            <a:extLst>
              <a:ext uri="{FF2B5EF4-FFF2-40B4-BE49-F238E27FC236}">
                <a16:creationId xmlns:a16="http://schemas.microsoft.com/office/drawing/2014/main" id="{BF59945D-F123-FD73-D5E0-50206553E98E}"/>
              </a:ext>
            </a:extLst>
          </p:cNvPr>
          <p:cNvSpPr txBox="1"/>
          <p:nvPr/>
        </p:nvSpPr>
        <p:spPr>
          <a:xfrm>
            <a:off x="745023" y="3856996"/>
            <a:ext cx="5746232" cy="2308324"/>
          </a:xfrm>
          <a:prstGeom prst="rect">
            <a:avLst/>
          </a:prstGeom>
          <a:solidFill>
            <a:schemeClr val="bg2"/>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5A7C"/>
              </a:buClr>
              <a:buSzTx/>
              <a:buFont typeface="Heebo" pitchFamily="2" charset="-79"/>
              <a:buChar char="+"/>
              <a:tabLst/>
              <a:defRPr/>
            </a:pPr>
            <a:r>
              <a:rPr kumimoji="0" lang="en-US" sz="1600" b="0" i="0" u="sng" strike="noStrike" kern="1200" cap="none" spc="0" normalizeH="0" baseline="0" noProof="0">
                <a:ln>
                  <a:noFill/>
                </a:ln>
                <a:solidFill>
                  <a:srgbClr val="000000"/>
                </a:solidFill>
                <a:effectLst/>
                <a:uLnTx/>
                <a:uFillTx/>
                <a:latin typeface="Heebo" pitchFamily="2" charset="-79"/>
                <a:ea typeface="+mn-ea"/>
                <a:cs typeface="Heebo" pitchFamily="2" charset="-79"/>
              </a:rPr>
              <a:t>Use Case 1</a:t>
            </a:r>
            <a:r>
              <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rPr>
              <a:t>: Support the transmission or distribution (T&amp;D) electric grid</a:t>
            </a:r>
          </a:p>
          <a:p>
            <a:pPr marL="342900" marR="0" lvl="0" indent="-342900" algn="l" defTabSz="914400" rtl="0" eaLnBrk="1" fontAlgn="auto" latinLnBrk="0" hangingPunct="1">
              <a:lnSpc>
                <a:spcPct val="100000"/>
              </a:lnSpc>
              <a:spcBef>
                <a:spcPts val="0"/>
              </a:spcBef>
              <a:spcAft>
                <a:spcPts val="0"/>
              </a:spcAft>
              <a:buClr>
                <a:srgbClr val="005A7C"/>
              </a:buClr>
              <a:buSzTx/>
              <a:buFont typeface="Heebo" pitchFamily="2" charset="-79"/>
              <a:buChar char="+"/>
              <a:tabLst/>
              <a:defRPr/>
            </a:pPr>
            <a:r>
              <a:rPr kumimoji="0" lang="en-US" sz="1600" b="0" i="0" u="sng" strike="noStrike" kern="1200" cap="none" spc="0" normalizeH="0" baseline="0" noProof="0">
                <a:ln>
                  <a:noFill/>
                </a:ln>
                <a:solidFill>
                  <a:srgbClr val="000000"/>
                </a:solidFill>
                <a:effectLst/>
                <a:uLnTx/>
                <a:uFillTx/>
                <a:latin typeface="Heebo" pitchFamily="2" charset="-79"/>
                <a:ea typeface="+mn-ea"/>
                <a:cs typeface="Heebo" pitchFamily="2" charset="-79"/>
              </a:rPr>
              <a:t>Use Case 2:</a:t>
            </a:r>
            <a:r>
              <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rPr>
              <a:t> Improve resilience or efficiency for facilities or other critical infrastructure </a:t>
            </a:r>
            <a:endParaRPr kumimoji="0" lang="en-US" sz="1600" b="0" i="0" u="sng" strike="noStrike" kern="1200" cap="none" spc="0" normalizeH="0" baseline="0" noProof="0">
              <a:ln>
                <a:noFill/>
              </a:ln>
              <a:solidFill>
                <a:srgbClr val="000000"/>
              </a:solidFill>
              <a:effectLst/>
              <a:uLnTx/>
              <a:uFillTx/>
              <a:latin typeface="Heebo" pitchFamily="2" charset="-79"/>
              <a:ea typeface="+mn-ea"/>
              <a:cs typeface="Heebo" pitchFamily="2" charset="-79"/>
            </a:endParaRPr>
          </a:p>
          <a:p>
            <a:pPr marL="342900" marR="0" lvl="0" indent="-342900" algn="l" defTabSz="914400" rtl="0" eaLnBrk="1" fontAlgn="auto" latinLnBrk="0" hangingPunct="1">
              <a:lnSpc>
                <a:spcPct val="100000"/>
              </a:lnSpc>
              <a:spcBef>
                <a:spcPts val="0"/>
              </a:spcBef>
              <a:spcAft>
                <a:spcPts val="0"/>
              </a:spcAft>
              <a:buClr>
                <a:srgbClr val="005A7C"/>
              </a:buClr>
              <a:buSzTx/>
              <a:buFont typeface="Heebo" pitchFamily="2" charset="-79"/>
              <a:buChar char="+"/>
              <a:tabLst/>
              <a:defRPr/>
            </a:pPr>
            <a:r>
              <a:rPr kumimoji="0" lang="en-US" sz="1600" b="0" i="0" u="sng" strike="noStrike" kern="1200" cap="none" spc="0" normalizeH="0" baseline="0" noProof="0">
                <a:ln>
                  <a:noFill/>
                </a:ln>
                <a:solidFill>
                  <a:srgbClr val="000000"/>
                </a:solidFill>
                <a:effectLst/>
                <a:uLnTx/>
                <a:uFillTx/>
                <a:latin typeface="Heebo" pitchFamily="2" charset="-79"/>
                <a:ea typeface="+mn-ea"/>
                <a:cs typeface="Heebo" pitchFamily="2" charset="-79"/>
              </a:rPr>
              <a:t>Use Case 3:</a:t>
            </a:r>
            <a:r>
              <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rPr>
              <a:t> Integrate electric vehicle charging </a:t>
            </a:r>
            <a:endParaRPr kumimoji="0" lang="en-US" sz="1600" b="0" i="0" u="sng" strike="noStrike" kern="1200" cap="none" spc="0" normalizeH="0" baseline="0" noProof="0">
              <a:ln>
                <a:noFill/>
              </a:ln>
              <a:solidFill>
                <a:srgbClr val="000000"/>
              </a:solidFill>
              <a:effectLst/>
              <a:uLnTx/>
              <a:uFillTx/>
              <a:latin typeface="Heebo" pitchFamily="2" charset="-79"/>
              <a:ea typeface="+mn-ea"/>
              <a:cs typeface="Heebo" pitchFamily="2" charset="-79"/>
            </a:endParaRPr>
          </a:p>
          <a:p>
            <a:pPr marL="342900" marR="0" lvl="0" indent="-342900" algn="l" defTabSz="914400" rtl="0" eaLnBrk="1" fontAlgn="auto" latinLnBrk="0" hangingPunct="1">
              <a:lnSpc>
                <a:spcPct val="100000"/>
              </a:lnSpc>
              <a:spcBef>
                <a:spcPts val="0"/>
              </a:spcBef>
              <a:spcAft>
                <a:spcPts val="0"/>
              </a:spcAft>
              <a:buClr>
                <a:srgbClr val="005A7C"/>
              </a:buClr>
              <a:buSzTx/>
              <a:buFont typeface="Heebo" pitchFamily="2" charset="-79"/>
              <a:buChar char="+"/>
              <a:tabLst/>
              <a:defRPr/>
            </a:pPr>
            <a:r>
              <a:rPr kumimoji="0" lang="en-US" sz="1600" b="0" i="0" u="sng" strike="noStrike" kern="1200" cap="none" spc="0" normalizeH="0" baseline="0" noProof="0">
                <a:ln>
                  <a:noFill/>
                </a:ln>
                <a:solidFill>
                  <a:srgbClr val="000000"/>
                </a:solidFill>
                <a:effectLst/>
                <a:uLnTx/>
                <a:uFillTx/>
                <a:latin typeface="Heebo" pitchFamily="2" charset="-79"/>
                <a:ea typeface="+mn-ea"/>
                <a:cs typeface="Heebo" pitchFamily="2" charset="-79"/>
              </a:rPr>
              <a:t>Use Case 4: </a:t>
            </a:r>
            <a:r>
              <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rPr>
              <a:t>Used in microgrids, either grid-connected or islanded </a:t>
            </a:r>
          </a:p>
          <a:p>
            <a:pPr marL="342900" marR="0" lvl="0" indent="-342900" algn="l" defTabSz="914400" rtl="0" eaLnBrk="1" fontAlgn="auto" latinLnBrk="0" hangingPunct="1">
              <a:lnSpc>
                <a:spcPct val="100000"/>
              </a:lnSpc>
              <a:spcBef>
                <a:spcPts val="0"/>
              </a:spcBef>
              <a:spcAft>
                <a:spcPts val="0"/>
              </a:spcAft>
              <a:buClr>
                <a:srgbClr val="005A7C"/>
              </a:buClr>
              <a:buSzTx/>
              <a:buFont typeface="Heebo" pitchFamily="2" charset="-79"/>
              <a:buChar char="+"/>
              <a:tabLst/>
              <a:defRPr/>
            </a:pPr>
            <a:r>
              <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rPr>
              <a:t>Will consider: Any other new or innovative use case that ESS can be used for.</a:t>
            </a:r>
            <a:endPar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endParaRPr>
          </a:p>
        </p:txBody>
      </p:sp>
    </p:spTree>
    <p:extLst>
      <p:ext uri="{BB962C8B-B14F-4D97-AF65-F5344CB8AC3E}">
        <p14:creationId xmlns:p14="http://schemas.microsoft.com/office/powerpoint/2010/main" val="3777148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563C2A-B45E-DF9F-AFDE-0F0F39811F1B}"/>
              </a:ext>
            </a:extLst>
          </p:cNvPr>
          <p:cNvSpPr>
            <a:spLocks noGrp="1"/>
          </p:cNvSpPr>
          <p:nvPr>
            <p:ph type="title"/>
          </p:nvPr>
        </p:nvSpPr>
        <p:spPr>
          <a:xfrm>
            <a:off x="1025528" y="577894"/>
            <a:ext cx="10140944" cy="813493"/>
          </a:xfrm>
        </p:spPr>
        <p:txBody>
          <a:bodyPr/>
          <a:lstStyle/>
          <a:p>
            <a:r>
              <a:rPr lang="en-US"/>
              <a:t>ROVI Integration </a:t>
            </a:r>
          </a:p>
        </p:txBody>
      </p:sp>
      <p:pic>
        <p:nvPicPr>
          <p:cNvPr id="6" name="Picture 5">
            <a:extLst>
              <a:ext uri="{FF2B5EF4-FFF2-40B4-BE49-F238E27FC236}">
                <a16:creationId xmlns:a16="http://schemas.microsoft.com/office/drawing/2014/main" id="{9F9918B8-5C58-264C-D71F-949684BAC2DB}"/>
              </a:ext>
            </a:extLst>
          </p:cNvPr>
          <p:cNvPicPr>
            <a:picLocks noChangeAspect="1"/>
          </p:cNvPicPr>
          <p:nvPr/>
        </p:nvPicPr>
        <p:blipFill>
          <a:blip r:embed="rId2"/>
          <a:stretch>
            <a:fillRect/>
          </a:stretch>
        </p:blipFill>
        <p:spPr>
          <a:xfrm>
            <a:off x="861839" y="1707675"/>
            <a:ext cx="4161366" cy="3919987"/>
          </a:xfrm>
          <a:prstGeom prst="rect">
            <a:avLst/>
          </a:prstGeom>
        </p:spPr>
      </p:pic>
      <p:sp>
        <p:nvSpPr>
          <p:cNvPr id="7" name="TextBox 6">
            <a:extLst>
              <a:ext uri="{FF2B5EF4-FFF2-40B4-BE49-F238E27FC236}">
                <a16:creationId xmlns:a16="http://schemas.microsoft.com/office/drawing/2014/main" id="{5DD68DFA-5BF2-495C-E28B-054C4418CAAD}"/>
              </a:ext>
            </a:extLst>
          </p:cNvPr>
          <p:cNvSpPr txBox="1"/>
          <p:nvPr/>
        </p:nvSpPr>
        <p:spPr>
          <a:xfrm>
            <a:off x="694218" y="5599615"/>
            <a:ext cx="46917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ebo" pitchFamily="2" charset="-79"/>
                <a:ea typeface="+mn-ea"/>
                <a:cs typeface="Heebo" pitchFamily="2" charset="-79"/>
                <a:hlinkClick r:id="rId3"/>
              </a:rPr>
              <a:t>Rapid Operational Validation Initiative (ROVI) | Department of Energy (doe.gov)</a:t>
            </a:r>
            <a:endParaRPr kumimoji="0" lang="en-US" sz="1800" b="0" i="0" u="none" strike="noStrike" kern="1200" cap="none" spc="0" normalizeH="0" baseline="0" noProof="0" dirty="0">
              <a:ln>
                <a:noFill/>
              </a:ln>
              <a:solidFill>
                <a:srgbClr val="000000"/>
              </a:solidFill>
              <a:effectLst/>
              <a:uLnTx/>
              <a:uFillTx/>
              <a:latin typeface="Heebo" pitchFamily="2" charset="-79"/>
              <a:ea typeface="+mn-ea"/>
              <a:cs typeface="Heebo" pitchFamily="2" charset="-79"/>
            </a:endParaRPr>
          </a:p>
        </p:txBody>
      </p:sp>
      <p:sp>
        <p:nvSpPr>
          <p:cNvPr id="8" name="Arrow: Right 7">
            <a:extLst>
              <a:ext uri="{FF2B5EF4-FFF2-40B4-BE49-F238E27FC236}">
                <a16:creationId xmlns:a16="http://schemas.microsoft.com/office/drawing/2014/main" id="{317BFC99-79EC-65F3-45BE-EAAD53367E6E}"/>
              </a:ext>
            </a:extLst>
          </p:cNvPr>
          <p:cNvSpPr/>
          <p:nvPr/>
        </p:nvSpPr>
        <p:spPr>
          <a:xfrm>
            <a:off x="3827394" y="2905347"/>
            <a:ext cx="2733856" cy="561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Heebo" pitchFamily="2" charset="-79"/>
                <a:ea typeface="+mn-ea"/>
                <a:cs typeface="Heebo" pitchFamily="2" charset="-79"/>
              </a:rPr>
              <a:t>Data Collection Requirements </a:t>
            </a:r>
          </a:p>
        </p:txBody>
      </p:sp>
      <p:grpSp>
        <p:nvGrpSpPr>
          <p:cNvPr id="9" name="Group 8">
            <a:extLst>
              <a:ext uri="{FF2B5EF4-FFF2-40B4-BE49-F238E27FC236}">
                <a16:creationId xmlns:a16="http://schemas.microsoft.com/office/drawing/2014/main" id="{04223458-E8ED-DC33-4FD8-A45D4A69DC55}"/>
              </a:ext>
            </a:extLst>
          </p:cNvPr>
          <p:cNvGrpSpPr/>
          <p:nvPr/>
        </p:nvGrpSpPr>
        <p:grpSpPr>
          <a:xfrm>
            <a:off x="6563970" y="1707675"/>
            <a:ext cx="5291091" cy="2406186"/>
            <a:chOff x="6711519" y="1106102"/>
            <a:chExt cx="5291091" cy="2610570"/>
          </a:xfrm>
        </p:grpSpPr>
        <p:sp>
          <p:nvSpPr>
            <p:cNvPr id="10" name="Rectangle 9">
              <a:extLst>
                <a:ext uri="{FF2B5EF4-FFF2-40B4-BE49-F238E27FC236}">
                  <a16:creationId xmlns:a16="http://schemas.microsoft.com/office/drawing/2014/main" id="{91F6BB62-F502-35D9-D41F-7FB6C4F2F06C}"/>
                </a:ext>
              </a:extLst>
            </p:cNvPr>
            <p:cNvSpPr/>
            <p:nvPr/>
          </p:nvSpPr>
          <p:spPr>
            <a:xfrm>
              <a:off x="6711519" y="1106102"/>
              <a:ext cx="5291091" cy="260262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11" name="TextBox 10">
              <a:extLst>
                <a:ext uri="{FF2B5EF4-FFF2-40B4-BE49-F238E27FC236}">
                  <a16:creationId xmlns:a16="http://schemas.microsoft.com/office/drawing/2014/main" id="{90BEB6EC-6A11-358F-525D-0F90FB786AA6}"/>
                </a:ext>
              </a:extLst>
            </p:cNvPr>
            <p:cNvSpPr txBox="1"/>
            <p:nvPr/>
          </p:nvSpPr>
          <p:spPr>
            <a:xfrm>
              <a:off x="7035928" y="1281817"/>
              <a:ext cx="4813344" cy="7012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rPr>
                <a:t>Demo Projects Supported by Demonstration &amp; Validation FOA</a:t>
              </a:r>
            </a:p>
          </p:txBody>
        </p:sp>
        <p:grpSp>
          <p:nvGrpSpPr>
            <p:cNvPr id="12" name="Group 11">
              <a:extLst>
                <a:ext uri="{FF2B5EF4-FFF2-40B4-BE49-F238E27FC236}">
                  <a16:creationId xmlns:a16="http://schemas.microsoft.com/office/drawing/2014/main" id="{13F2F47F-068B-B610-F388-DA6667A3E9BF}"/>
                </a:ext>
              </a:extLst>
            </p:cNvPr>
            <p:cNvGrpSpPr/>
            <p:nvPr/>
          </p:nvGrpSpPr>
          <p:grpSpPr>
            <a:xfrm>
              <a:off x="8386146" y="2160623"/>
              <a:ext cx="1638439" cy="1192909"/>
              <a:chOff x="9920287" y="4109638"/>
              <a:chExt cx="1732968" cy="1314848"/>
            </a:xfrm>
          </p:grpSpPr>
          <p:sp>
            <p:nvSpPr>
              <p:cNvPr id="22" name="Rectangle 21">
                <a:extLst>
                  <a:ext uri="{FF2B5EF4-FFF2-40B4-BE49-F238E27FC236}">
                    <a16:creationId xmlns:a16="http://schemas.microsoft.com/office/drawing/2014/main" id="{ECDEE5F3-D7DD-755A-2D9A-3C536371CA73}"/>
                  </a:ext>
                </a:extLst>
              </p:cNvPr>
              <p:cNvSpPr/>
              <p:nvPr/>
            </p:nvSpPr>
            <p:spPr>
              <a:xfrm>
                <a:off x="10522442" y="4364979"/>
                <a:ext cx="264457" cy="57442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23" name="Rectangle 22">
                <a:extLst>
                  <a:ext uri="{FF2B5EF4-FFF2-40B4-BE49-F238E27FC236}">
                    <a16:creationId xmlns:a16="http://schemas.microsoft.com/office/drawing/2014/main" id="{CA91823E-9F3C-3E6D-F992-D35AE55C0D9E}"/>
                  </a:ext>
                </a:extLst>
              </p:cNvPr>
              <p:cNvSpPr/>
              <p:nvPr/>
            </p:nvSpPr>
            <p:spPr>
              <a:xfrm>
                <a:off x="10786900" y="4364979"/>
                <a:ext cx="264458" cy="5744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24" name="Cylinder 23">
                <a:extLst>
                  <a:ext uri="{FF2B5EF4-FFF2-40B4-BE49-F238E27FC236}">
                    <a16:creationId xmlns:a16="http://schemas.microsoft.com/office/drawing/2014/main" id="{64CC31B5-A475-D855-1722-C7969A2FFEEA}"/>
                  </a:ext>
                </a:extLst>
              </p:cNvPr>
              <p:cNvSpPr/>
              <p:nvPr/>
            </p:nvSpPr>
            <p:spPr>
              <a:xfrm>
                <a:off x="11215105" y="4109638"/>
                <a:ext cx="438150" cy="1004887"/>
              </a:xfrm>
              <a:prstGeom prst="ca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25" name="Cylinder 24">
                <a:extLst>
                  <a:ext uri="{FF2B5EF4-FFF2-40B4-BE49-F238E27FC236}">
                    <a16:creationId xmlns:a16="http://schemas.microsoft.com/office/drawing/2014/main" id="{4BC4F4CD-325A-F3C0-9383-16C4A7D0D865}"/>
                  </a:ext>
                </a:extLst>
              </p:cNvPr>
              <p:cNvSpPr/>
              <p:nvPr/>
            </p:nvSpPr>
            <p:spPr>
              <a:xfrm>
                <a:off x="9920287" y="4109639"/>
                <a:ext cx="438150" cy="1004887"/>
              </a:xfrm>
              <a:prstGeom prst="can">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26" name="Plus Sign 25">
                <a:extLst>
                  <a:ext uri="{FF2B5EF4-FFF2-40B4-BE49-F238E27FC236}">
                    <a16:creationId xmlns:a16="http://schemas.microsoft.com/office/drawing/2014/main" id="{06E90C77-5015-3581-B943-E8B6C9A2A17E}"/>
                  </a:ext>
                </a:extLst>
              </p:cNvPr>
              <p:cNvSpPr/>
              <p:nvPr/>
            </p:nvSpPr>
            <p:spPr>
              <a:xfrm>
                <a:off x="11246308" y="4458207"/>
                <a:ext cx="397259" cy="378321"/>
              </a:xfrm>
              <a:prstGeom prst="mathPlus">
                <a:avLst>
                  <a:gd name="adj1" fmla="val 1258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27" name="Minus Sign 26">
                <a:extLst>
                  <a:ext uri="{FF2B5EF4-FFF2-40B4-BE49-F238E27FC236}">
                    <a16:creationId xmlns:a16="http://schemas.microsoft.com/office/drawing/2014/main" id="{CAE793B6-BB92-C73D-40DA-06E47E196D4C}"/>
                  </a:ext>
                </a:extLst>
              </p:cNvPr>
              <p:cNvSpPr/>
              <p:nvPr/>
            </p:nvSpPr>
            <p:spPr>
              <a:xfrm>
                <a:off x="9926553" y="4593589"/>
                <a:ext cx="397259" cy="107556"/>
              </a:xfrm>
              <a:prstGeom prst="mathMinus">
                <a:avLst>
                  <a:gd name="adj1" fmla="val 4659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cxnSp>
            <p:nvCxnSpPr>
              <p:cNvPr id="28" name="Connector: Elbow 27">
                <a:extLst>
                  <a:ext uri="{FF2B5EF4-FFF2-40B4-BE49-F238E27FC236}">
                    <a16:creationId xmlns:a16="http://schemas.microsoft.com/office/drawing/2014/main" id="{FEAD4985-92C9-221D-62B2-F841EBF69BF3}"/>
                  </a:ext>
                </a:extLst>
              </p:cNvPr>
              <p:cNvCxnSpPr>
                <a:cxnSpLocks/>
                <a:stCxn id="22" idx="0"/>
                <a:endCxn id="25" idx="0"/>
              </p:cNvCxnSpPr>
              <p:nvPr/>
            </p:nvCxnSpPr>
            <p:spPr>
              <a:xfrm rot="16200000" flipV="1">
                <a:off x="10324116" y="4034423"/>
                <a:ext cx="145802" cy="515309"/>
              </a:xfrm>
              <a:prstGeom prst="bentConnector3">
                <a:avLst>
                  <a:gd name="adj1" fmla="val 331916"/>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DC68E9F4-F877-2139-D37A-05FA72FCA20E}"/>
                  </a:ext>
                </a:extLst>
              </p:cNvPr>
              <p:cNvCxnSpPr>
                <a:cxnSpLocks/>
                <a:endCxn id="24" idx="0"/>
              </p:cNvCxnSpPr>
              <p:nvPr/>
            </p:nvCxnSpPr>
            <p:spPr>
              <a:xfrm flipV="1">
                <a:off x="10909921" y="4219176"/>
                <a:ext cx="524259" cy="145801"/>
              </a:xfrm>
              <a:prstGeom prst="bentConnector4">
                <a:avLst>
                  <a:gd name="adj1" fmla="val 2762"/>
                  <a:gd name="adj2" fmla="val 331917"/>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90AA2D34-2B02-ABCF-CF72-E20FF28CDA50}"/>
                  </a:ext>
                </a:extLst>
              </p:cNvPr>
              <p:cNvCxnSpPr>
                <a:cxnSpLocks/>
                <a:stCxn id="25" idx="3"/>
                <a:endCxn id="22" idx="2"/>
              </p:cNvCxnSpPr>
              <p:nvPr/>
            </p:nvCxnSpPr>
            <p:spPr>
              <a:xfrm rot="5400000" flipH="1" flipV="1">
                <a:off x="10309453" y="4769308"/>
                <a:ext cx="175126" cy="515309"/>
              </a:xfrm>
              <a:prstGeom prst="bentConnector3">
                <a:avLst>
                  <a:gd name="adj1" fmla="val -12183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EEF34482-8352-962B-2001-B408B6FCCBBC}"/>
                  </a:ext>
                </a:extLst>
              </p:cNvPr>
              <p:cNvCxnSpPr>
                <a:cxnSpLocks/>
                <a:stCxn id="24" idx="3"/>
                <a:endCxn id="23" idx="2"/>
              </p:cNvCxnSpPr>
              <p:nvPr/>
            </p:nvCxnSpPr>
            <p:spPr>
              <a:xfrm rot="5400000" flipH="1">
                <a:off x="11089092" y="4769438"/>
                <a:ext cx="175125" cy="515051"/>
              </a:xfrm>
              <a:prstGeom prst="bentConnector3">
                <a:avLst>
                  <a:gd name="adj1" fmla="val -13053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3ECB39C5-001D-C31B-0513-58AE05A06C92}"/>
                  </a:ext>
                </a:extLst>
              </p:cNvPr>
              <p:cNvSpPr/>
              <p:nvPr/>
            </p:nvSpPr>
            <p:spPr>
              <a:xfrm>
                <a:off x="10290336" y="5249226"/>
                <a:ext cx="213360" cy="1752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33" name="Oval 32">
                <a:extLst>
                  <a:ext uri="{FF2B5EF4-FFF2-40B4-BE49-F238E27FC236}">
                    <a16:creationId xmlns:a16="http://schemas.microsoft.com/office/drawing/2014/main" id="{98A6F001-08F4-A152-0AF5-4082CF5D75DC}"/>
                  </a:ext>
                </a:extLst>
              </p:cNvPr>
              <p:cNvSpPr/>
              <p:nvPr/>
            </p:nvSpPr>
            <p:spPr>
              <a:xfrm>
                <a:off x="11065370" y="5244629"/>
                <a:ext cx="213360" cy="1752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grpSp>
        <p:grpSp>
          <p:nvGrpSpPr>
            <p:cNvPr id="13" name="Group 12">
              <a:extLst>
                <a:ext uri="{FF2B5EF4-FFF2-40B4-BE49-F238E27FC236}">
                  <a16:creationId xmlns:a16="http://schemas.microsoft.com/office/drawing/2014/main" id="{44B2B41B-32CF-2FB1-1573-683C6668C8CD}"/>
                </a:ext>
              </a:extLst>
            </p:cNvPr>
            <p:cNvGrpSpPr/>
            <p:nvPr/>
          </p:nvGrpSpPr>
          <p:grpSpPr>
            <a:xfrm>
              <a:off x="7212475" y="2040360"/>
              <a:ext cx="596178" cy="1181096"/>
              <a:chOff x="9919274" y="2101589"/>
              <a:chExt cx="1722580" cy="3387547"/>
            </a:xfrm>
          </p:grpSpPr>
          <p:grpSp>
            <p:nvGrpSpPr>
              <p:cNvPr id="17" name="Group 16">
                <a:extLst>
                  <a:ext uri="{FF2B5EF4-FFF2-40B4-BE49-F238E27FC236}">
                    <a16:creationId xmlns:a16="http://schemas.microsoft.com/office/drawing/2014/main" id="{9AD06D09-A949-34C7-340C-1FB83974346C}"/>
                  </a:ext>
                </a:extLst>
              </p:cNvPr>
              <p:cNvGrpSpPr/>
              <p:nvPr/>
            </p:nvGrpSpPr>
            <p:grpSpPr>
              <a:xfrm>
                <a:off x="9919274" y="2101589"/>
                <a:ext cx="1722580" cy="3387547"/>
                <a:chOff x="9919274" y="2101589"/>
                <a:chExt cx="1722580" cy="3387547"/>
              </a:xfrm>
            </p:grpSpPr>
            <p:sp>
              <p:nvSpPr>
                <p:cNvPr id="20" name="Rectangle: Rounded Corners 19">
                  <a:extLst>
                    <a:ext uri="{FF2B5EF4-FFF2-40B4-BE49-F238E27FC236}">
                      <a16:creationId xmlns:a16="http://schemas.microsoft.com/office/drawing/2014/main" id="{92903867-7BCB-2AE0-3ECC-7F3C1C3B5689}"/>
                    </a:ext>
                  </a:extLst>
                </p:cNvPr>
                <p:cNvSpPr/>
                <p:nvPr/>
              </p:nvSpPr>
              <p:spPr>
                <a:xfrm>
                  <a:off x="10278316" y="2101589"/>
                  <a:ext cx="954187" cy="433279"/>
                </a:xfrm>
                <a:prstGeom prst="round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21" name="Rectangle: Rounded Corners 20">
                  <a:extLst>
                    <a:ext uri="{FF2B5EF4-FFF2-40B4-BE49-F238E27FC236}">
                      <a16:creationId xmlns:a16="http://schemas.microsoft.com/office/drawing/2014/main" id="{05EB7C25-E941-2B48-EC07-632EE14092C2}"/>
                    </a:ext>
                  </a:extLst>
                </p:cNvPr>
                <p:cNvSpPr/>
                <p:nvPr/>
              </p:nvSpPr>
              <p:spPr>
                <a:xfrm>
                  <a:off x="9919274" y="2446521"/>
                  <a:ext cx="1722580" cy="3042615"/>
                </a:xfrm>
                <a:prstGeom prst="roundRect">
                  <a:avLst>
                    <a:gd name="adj" fmla="val 10261"/>
                  </a:avLst>
                </a:prstGeom>
                <a:solidFill>
                  <a:schemeClr val="accent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a:ln>
                      <a:noFill/>
                    </a:ln>
                    <a:solidFill>
                      <a:srgbClr val="00B050"/>
                    </a:solidFill>
                    <a:effectLst/>
                    <a:uLnTx/>
                    <a:uFillTx/>
                    <a:latin typeface="Heebo" pitchFamily="2" charset="-79"/>
                    <a:ea typeface="+mn-ea"/>
                    <a:cs typeface="Heebo" pitchFamily="2" charset="-79"/>
                  </a:endParaRPr>
                </a:p>
              </p:txBody>
            </p:sp>
          </p:grpSp>
          <p:sp>
            <p:nvSpPr>
              <p:cNvPr id="18" name="Plus Sign 17">
                <a:extLst>
                  <a:ext uri="{FF2B5EF4-FFF2-40B4-BE49-F238E27FC236}">
                    <a16:creationId xmlns:a16="http://schemas.microsoft.com/office/drawing/2014/main" id="{FED4468C-A074-978A-DDF4-51F41F706A23}"/>
                  </a:ext>
                </a:extLst>
              </p:cNvPr>
              <p:cNvSpPr/>
              <p:nvPr/>
            </p:nvSpPr>
            <p:spPr>
              <a:xfrm>
                <a:off x="10278316" y="2446521"/>
                <a:ext cx="965104" cy="871097"/>
              </a:xfrm>
              <a:prstGeom prst="mathPlus">
                <a:avLst>
                  <a:gd name="adj1" fmla="val 1258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19" name="Minus Sign 18">
                <a:extLst>
                  <a:ext uri="{FF2B5EF4-FFF2-40B4-BE49-F238E27FC236}">
                    <a16:creationId xmlns:a16="http://schemas.microsoft.com/office/drawing/2014/main" id="{E2C900A9-FBE1-589D-8E67-E546FD8E3738}"/>
                  </a:ext>
                </a:extLst>
              </p:cNvPr>
              <p:cNvSpPr/>
              <p:nvPr/>
            </p:nvSpPr>
            <p:spPr>
              <a:xfrm>
                <a:off x="10278316" y="4919648"/>
                <a:ext cx="965104" cy="247650"/>
              </a:xfrm>
              <a:prstGeom prst="mathMinus">
                <a:avLst>
                  <a:gd name="adj1" fmla="val 4659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grpSp>
        <p:sp>
          <p:nvSpPr>
            <p:cNvPr id="14" name="Rectangle: Rounded Corners 13">
              <a:extLst>
                <a:ext uri="{FF2B5EF4-FFF2-40B4-BE49-F238E27FC236}">
                  <a16:creationId xmlns:a16="http://schemas.microsoft.com/office/drawing/2014/main" id="{6E305D73-B119-3524-DD0B-CA2E5F65F768}"/>
                </a:ext>
              </a:extLst>
            </p:cNvPr>
            <p:cNvSpPr/>
            <p:nvPr/>
          </p:nvSpPr>
          <p:spPr>
            <a:xfrm>
              <a:off x="10402237" y="2200825"/>
              <a:ext cx="1474904" cy="91169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rPr>
                <a:t>Other Innovative ESS</a:t>
              </a:r>
            </a:p>
          </p:txBody>
        </p:sp>
        <p:sp>
          <p:nvSpPr>
            <p:cNvPr id="15" name="TextBox 14">
              <a:extLst>
                <a:ext uri="{FF2B5EF4-FFF2-40B4-BE49-F238E27FC236}">
                  <a16:creationId xmlns:a16="http://schemas.microsoft.com/office/drawing/2014/main" id="{DF215A3E-DE43-8A7E-FF76-977DC7E8AEDF}"/>
                </a:ext>
              </a:extLst>
            </p:cNvPr>
            <p:cNvSpPr txBox="1"/>
            <p:nvPr/>
          </p:nvSpPr>
          <p:spPr>
            <a:xfrm>
              <a:off x="6742698" y="3324894"/>
              <a:ext cx="1810730" cy="367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rPr>
                <a:t>Lithium Battery</a:t>
              </a:r>
            </a:p>
          </p:txBody>
        </p:sp>
        <p:sp>
          <p:nvSpPr>
            <p:cNvPr id="16" name="TextBox 15">
              <a:extLst>
                <a:ext uri="{FF2B5EF4-FFF2-40B4-BE49-F238E27FC236}">
                  <a16:creationId xmlns:a16="http://schemas.microsoft.com/office/drawing/2014/main" id="{65004702-4AB2-1F4F-0843-39471EF240C6}"/>
                </a:ext>
              </a:extLst>
            </p:cNvPr>
            <p:cNvSpPr txBox="1"/>
            <p:nvPr/>
          </p:nvSpPr>
          <p:spPr>
            <a:xfrm>
              <a:off x="8386146" y="3349361"/>
              <a:ext cx="1810730" cy="367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rPr>
                <a:t>Flow Battery</a:t>
              </a:r>
            </a:p>
          </p:txBody>
        </p:sp>
      </p:grpSp>
      <p:pic>
        <p:nvPicPr>
          <p:cNvPr id="34" name="Picture 33">
            <a:extLst>
              <a:ext uri="{FF2B5EF4-FFF2-40B4-BE49-F238E27FC236}">
                <a16:creationId xmlns:a16="http://schemas.microsoft.com/office/drawing/2014/main" id="{9AB54F24-D926-9918-842D-39729E7F12A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876" b="92308" l="5848" r="93567">
                        <a14:foregroundMark x1="25146" y1="76923" x2="25146" y2="76923"/>
                        <a14:foregroundMark x1="5848" y1="58580" x2="49123" y2="82840"/>
                        <a14:foregroundMark x1="49123" y1="82840" x2="83041" y2="73964"/>
                        <a14:foregroundMark x1="32164" y1="37278" x2="32164" y2="37278"/>
                        <a14:foregroundMark x1="47953" y1="11243" x2="47953" y2="11243"/>
                        <a14:foregroundMark x1="35088" y1="56213" x2="37427" y2="68047"/>
                        <a14:foregroundMark x1="76608" y1="64497" x2="80117" y2="55030"/>
                        <a14:foregroundMark x1="88304" y1="54438" x2="67251" y2="82840"/>
                        <a14:foregroundMark x1="67251" y1="82840" x2="36257" y2="86391"/>
                        <a14:foregroundMark x1="36257" y1="86391" x2="14035" y2="60947"/>
                        <a14:foregroundMark x1="14035" y1="60947" x2="11111" y2="46154"/>
                        <a14:foregroundMark x1="25380" y1="85207" x2="27485" y2="86982"/>
                        <a14:foregroundMark x1="9942" y1="72189" x2="25380" y2="85207"/>
                        <a14:foregroundMark x1="11111" y1="82840" x2="11111" y2="82840"/>
                        <a14:foregroundMark x1="6433" y1="66864" x2="40351" y2="89941"/>
                        <a14:foregroundMark x1="40351" y1="89941" x2="69006" y2="83432"/>
                        <a14:foregroundMark x1="69006" y1="83432" x2="70760" y2="82249"/>
                        <a14:foregroundMark x1="62573" y1="84024" x2="61988" y2="84615"/>
                        <a14:foregroundMark x1="52632" y1="93491" x2="52632" y2="93491"/>
                        <a14:foregroundMark x1="90643" y1="57396" x2="90643" y2="57396"/>
                        <a14:foregroundMark x1="87719" y1="47929" x2="87719" y2="47929"/>
                        <a14:foregroundMark x1="85965" y1="43787" x2="85965" y2="43787"/>
                        <a14:foregroundMark x1="93567" y1="65089" x2="93567" y2="65089"/>
                        <a14:foregroundMark x1="82456" y1="76331" x2="82456" y2="76331"/>
                        <a14:foregroundMark x1="91228" y1="71598" x2="91228" y2="71598"/>
                        <a14:backgroundMark x1="11696" y1="84615" x2="11696" y2="84615"/>
                        <a14:backgroundMark x1="24561" y1="89941" x2="24561" y2="89941"/>
                        <a14:backgroundMark x1="14035" y1="84615" x2="14035" y2="84615"/>
                        <a14:backgroundMark x1="11111" y1="82249" x2="11111" y2="82249"/>
                        <a14:backgroundMark x1="16959" y1="85207" x2="16959" y2="85207"/>
                        <a14:backgroundMark x1="90643" y1="82840" x2="90643" y2="82840"/>
                        <a14:backgroundMark x1="86550" y1="83432" x2="86550" y2="83432"/>
                        <a14:backgroundMark x1="82456" y1="83432" x2="82456" y2="83432"/>
                      </a14:backgroundRemoval>
                    </a14:imgEffect>
                  </a14:imgLayer>
                </a14:imgProps>
              </a:ext>
            </a:extLst>
          </a:blip>
          <a:stretch>
            <a:fillRect/>
          </a:stretch>
        </p:blipFill>
        <p:spPr>
          <a:xfrm>
            <a:off x="8451533" y="4751181"/>
            <a:ext cx="1512455" cy="1494765"/>
          </a:xfrm>
          <a:prstGeom prst="rect">
            <a:avLst/>
          </a:prstGeom>
        </p:spPr>
      </p:pic>
      <p:sp>
        <p:nvSpPr>
          <p:cNvPr id="35" name="Arrow: Down 34">
            <a:extLst>
              <a:ext uri="{FF2B5EF4-FFF2-40B4-BE49-F238E27FC236}">
                <a16:creationId xmlns:a16="http://schemas.microsoft.com/office/drawing/2014/main" id="{0D7D6571-195D-9F67-ACAF-AB7F27814314}"/>
              </a:ext>
            </a:extLst>
          </p:cNvPr>
          <p:cNvSpPr/>
          <p:nvPr/>
        </p:nvSpPr>
        <p:spPr>
          <a:xfrm>
            <a:off x="8982347" y="4086175"/>
            <a:ext cx="454335" cy="721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ebo" pitchFamily="2" charset="-79"/>
              <a:ea typeface="+mn-ea"/>
              <a:cs typeface="Heebo" pitchFamily="2" charset="-79"/>
            </a:endParaRPr>
          </a:p>
        </p:txBody>
      </p:sp>
      <p:sp>
        <p:nvSpPr>
          <p:cNvPr id="36" name="TextBox 35">
            <a:extLst>
              <a:ext uri="{FF2B5EF4-FFF2-40B4-BE49-F238E27FC236}">
                <a16:creationId xmlns:a16="http://schemas.microsoft.com/office/drawing/2014/main" id="{708460F5-886C-EE15-92DC-BA92611FD50E}"/>
              </a:ext>
            </a:extLst>
          </p:cNvPr>
          <p:cNvSpPr txBox="1"/>
          <p:nvPr/>
        </p:nvSpPr>
        <p:spPr>
          <a:xfrm>
            <a:off x="8646144" y="4235368"/>
            <a:ext cx="20191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Heebo" pitchFamily="2" charset="-79"/>
                <a:ea typeface="+mn-ea"/>
                <a:cs typeface="Heebo" pitchFamily="2" charset="-79"/>
              </a:rPr>
              <a:t>Data </a:t>
            </a:r>
          </a:p>
        </p:txBody>
      </p:sp>
      <p:sp>
        <p:nvSpPr>
          <p:cNvPr id="37" name="TextBox 36">
            <a:extLst>
              <a:ext uri="{FF2B5EF4-FFF2-40B4-BE49-F238E27FC236}">
                <a16:creationId xmlns:a16="http://schemas.microsoft.com/office/drawing/2014/main" id="{A3F889BD-871A-DB55-01DC-974FA7CFF29C}"/>
              </a:ext>
            </a:extLst>
          </p:cNvPr>
          <p:cNvSpPr txBox="1"/>
          <p:nvPr/>
        </p:nvSpPr>
        <p:spPr>
          <a:xfrm>
            <a:off x="10033290" y="5414949"/>
            <a:ext cx="1917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Heebo" pitchFamily="2" charset="-79"/>
                <a:ea typeface="+mn-ea"/>
                <a:cs typeface="Heebo" pitchFamily="2" charset="-79"/>
              </a:rPr>
              <a:t>ROVI Data Hub</a:t>
            </a:r>
          </a:p>
        </p:txBody>
      </p:sp>
    </p:spTree>
    <p:extLst>
      <p:ext uri="{BB962C8B-B14F-4D97-AF65-F5344CB8AC3E}">
        <p14:creationId xmlns:p14="http://schemas.microsoft.com/office/powerpoint/2010/main" val="2619546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06319-AB33-F6CB-6604-D18A99B58F39}"/>
              </a:ext>
            </a:extLst>
          </p:cNvPr>
          <p:cNvSpPr>
            <a:spLocks noGrp="1"/>
          </p:cNvSpPr>
          <p:nvPr>
            <p:ph type="title"/>
          </p:nvPr>
        </p:nvSpPr>
        <p:spPr/>
        <p:txBody>
          <a:bodyPr/>
          <a:lstStyle/>
          <a:p>
            <a:r>
              <a:rPr lang="en-US"/>
              <a:t>Areas Not of Interest</a:t>
            </a:r>
          </a:p>
        </p:txBody>
      </p:sp>
      <p:sp>
        <p:nvSpPr>
          <p:cNvPr id="4" name="Text Placeholder 3">
            <a:extLst>
              <a:ext uri="{FF2B5EF4-FFF2-40B4-BE49-F238E27FC236}">
                <a16:creationId xmlns:a16="http://schemas.microsoft.com/office/drawing/2014/main" id="{21EFFF04-47EF-C159-E481-1D256C9EAAB0}"/>
              </a:ext>
            </a:extLst>
          </p:cNvPr>
          <p:cNvSpPr>
            <a:spLocks noGrp="1"/>
          </p:cNvSpPr>
          <p:nvPr>
            <p:ph idx="1"/>
          </p:nvPr>
        </p:nvSpPr>
        <p:spPr>
          <a:xfrm>
            <a:off x="643665" y="1437451"/>
            <a:ext cx="10904669" cy="4351338"/>
          </a:xfrm>
        </p:spPr>
        <p:txBody>
          <a:bodyPr>
            <a:normAutofit/>
          </a:bodyPr>
          <a:lstStyle/>
          <a:p>
            <a:r>
              <a:rPr lang="en-US" sz="2000"/>
              <a:t>Submissions for proposed technologies that are not based on sound scientific principles (e.g., violates the laws of thermodynamics).  </a:t>
            </a:r>
          </a:p>
          <a:p>
            <a:r>
              <a:rPr lang="en-US" sz="2000"/>
              <a:t>Submissions for basic research aimed solely at discovery and/or fundamental knowledge generation.</a:t>
            </a:r>
          </a:p>
          <a:p>
            <a:r>
              <a:rPr lang="en-US" sz="2000"/>
              <a:t>Submissions for large-scale demonstration projects of existing commercial technologies.</a:t>
            </a:r>
          </a:p>
          <a:p>
            <a:r>
              <a:rPr lang="en-US" sz="2000"/>
              <a:t>Mobile ESS (either onboard vehicles or relocatable systems)</a:t>
            </a:r>
          </a:p>
          <a:p>
            <a:r>
              <a:rPr lang="en-US" sz="2000"/>
              <a:t>Hydrogen based ESS concepts  </a:t>
            </a:r>
          </a:p>
          <a:p>
            <a:r>
              <a:rPr lang="en-US" sz="2000"/>
              <a:t>ESS built to be used on a testbed or laboratory setting </a:t>
            </a:r>
          </a:p>
          <a:p>
            <a:r>
              <a:rPr lang="en-US" sz="2000"/>
              <a:t>New component or material development activities for ESS</a:t>
            </a:r>
          </a:p>
          <a:p>
            <a:r>
              <a:rPr lang="en-US" sz="2000"/>
              <a:t>Scaling up or expanding manufacturing capabilities</a:t>
            </a:r>
          </a:p>
          <a:p>
            <a:endParaRPr lang="en-US" sz="2000"/>
          </a:p>
          <a:p>
            <a:endParaRPr lang="en-US"/>
          </a:p>
        </p:txBody>
      </p:sp>
    </p:spTree>
    <p:extLst>
      <p:ext uri="{BB962C8B-B14F-4D97-AF65-F5344CB8AC3E}">
        <p14:creationId xmlns:p14="http://schemas.microsoft.com/office/powerpoint/2010/main" val="223317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2F0F68-421B-3CBC-0239-650A5FDA798C}"/>
              </a:ext>
            </a:extLst>
          </p:cNvPr>
          <p:cNvSpPr>
            <a:spLocks noGrp="1"/>
          </p:cNvSpPr>
          <p:nvPr>
            <p:ph type="title"/>
          </p:nvPr>
        </p:nvSpPr>
        <p:spPr/>
        <p:txBody>
          <a:bodyPr>
            <a:normAutofit/>
          </a:bodyPr>
          <a:lstStyle/>
          <a:p>
            <a:r>
              <a:rPr lang="en-US"/>
              <a:t>Cost Share Structure</a:t>
            </a:r>
          </a:p>
        </p:txBody>
      </p:sp>
      <p:graphicFrame>
        <p:nvGraphicFramePr>
          <p:cNvPr id="6" name="Table 6">
            <a:extLst>
              <a:ext uri="{FF2B5EF4-FFF2-40B4-BE49-F238E27FC236}">
                <a16:creationId xmlns:a16="http://schemas.microsoft.com/office/drawing/2014/main" id="{8BC8B489-614B-D0A8-E6AE-97897EF30DAB}"/>
              </a:ext>
            </a:extLst>
          </p:cNvPr>
          <p:cNvGraphicFramePr>
            <a:graphicFrameLocks noGrp="1"/>
          </p:cNvGraphicFramePr>
          <p:nvPr>
            <p:ph idx="1"/>
          </p:nvPr>
        </p:nvGraphicFramePr>
        <p:xfrm>
          <a:off x="512849" y="1446794"/>
          <a:ext cx="11166301" cy="1524000"/>
        </p:xfrm>
        <a:graphic>
          <a:graphicData uri="http://schemas.openxmlformats.org/drawingml/2006/table">
            <a:tbl>
              <a:tblPr firstRow="1" bandRow="1">
                <a:tableStyleId>{5940675A-B579-460E-94D1-54222C63F5DA}</a:tableStyleId>
              </a:tblPr>
              <a:tblGrid>
                <a:gridCol w="1665694">
                  <a:extLst>
                    <a:ext uri="{9D8B030D-6E8A-4147-A177-3AD203B41FA5}">
                      <a16:colId xmlns:a16="http://schemas.microsoft.com/office/drawing/2014/main" val="3719239885"/>
                    </a:ext>
                  </a:extLst>
                </a:gridCol>
                <a:gridCol w="1524677">
                  <a:extLst>
                    <a:ext uri="{9D8B030D-6E8A-4147-A177-3AD203B41FA5}">
                      <a16:colId xmlns:a16="http://schemas.microsoft.com/office/drawing/2014/main" val="221646574"/>
                    </a:ext>
                  </a:extLst>
                </a:gridCol>
                <a:gridCol w="1595186">
                  <a:extLst>
                    <a:ext uri="{9D8B030D-6E8A-4147-A177-3AD203B41FA5}">
                      <a16:colId xmlns:a16="http://schemas.microsoft.com/office/drawing/2014/main" val="1693767405"/>
                    </a:ext>
                  </a:extLst>
                </a:gridCol>
                <a:gridCol w="1595186">
                  <a:extLst>
                    <a:ext uri="{9D8B030D-6E8A-4147-A177-3AD203B41FA5}">
                      <a16:colId xmlns:a16="http://schemas.microsoft.com/office/drawing/2014/main" val="1198470080"/>
                    </a:ext>
                  </a:extLst>
                </a:gridCol>
                <a:gridCol w="1595186">
                  <a:extLst>
                    <a:ext uri="{9D8B030D-6E8A-4147-A177-3AD203B41FA5}">
                      <a16:colId xmlns:a16="http://schemas.microsoft.com/office/drawing/2014/main" val="1533653950"/>
                    </a:ext>
                  </a:extLst>
                </a:gridCol>
                <a:gridCol w="1595186">
                  <a:extLst>
                    <a:ext uri="{9D8B030D-6E8A-4147-A177-3AD203B41FA5}">
                      <a16:colId xmlns:a16="http://schemas.microsoft.com/office/drawing/2014/main" val="1358901757"/>
                    </a:ext>
                  </a:extLst>
                </a:gridCol>
                <a:gridCol w="1595186">
                  <a:extLst>
                    <a:ext uri="{9D8B030D-6E8A-4147-A177-3AD203B41FA5}">
                      <a16:colId xmlns:a16="http://schemas.microsoft.com/office/drawing/2014/main" val="505971266"/>
                    </a:ext>
                  </a:extLst>
                </a:gridCol>
              </a:tblGrid>
              <a:tr h="0">
                <a:tc rowSpan="2">
                  <a:txBody>
                    <a:bodyPr/>
                    <a:lstStyle/>
                    <a:p>
                      <a:pPr algn="ctr"/>
                      <a:r>
                        <a:rPr lang="en-US" sz="1400">
                          <a:latin typeface="Heebo" pitchFamily="2" charset="-79"/>
                          <a:cs typeface="Heebo" pitchFamily="2" charset="-79"/>
                        </a:rPr>
                        <a:t>Area of Interest</a:t>
                      </a:r>
                    </a:p>
                  </a:txBody>
                  <a:tcPr/>
                </a:tc>
                <a:tc rowSpan="2">
                  <a:txBody>
                    <a:bodyPr/>
                    <a:lstStyle/>
                    <a:p>
                      <a:pPr algn="ctr"/>
                      <a:r>
                        <a:rPr lang="en-US" sz="1400">
                          <a:latin typeface="Heebo" pitchFamily="2" charset="-79"/>
                          <a:cs typeface="Heebo" pitchFamily="2" charset="-79"/>
                        </a:rPr>
                        <a:t>Estimated Federal Funding</a:t>
                      </a:r>
                    </a:p>
                  </a:txBody>
                  <a:tcPr/>
                </a:tc>
                <a:tc rowSpan="2">
                  <a:txBody>
                    <a:bodyPr/>
                    <a:lstStyle/>
                    <a:p>
                      <a:pPr algn="ctr"/>
                      <a:r>
                        <a:rPr lang="en-US" sz="1400">
                          <a:latin typeface="Heebo" pitchFamily="2" charset="-79"/>
                          <a:cs typeface="Heebo" pitchFamily="2" charset="-79"/>
                        </a:rPr>
                        <a:t>Anticipated No. of Awards</a:t>
                      </a:r>
                    </a:p>
                  </a:txBody>
                  <a:tcPr/>
                </a:tc>
                <a:tc gridSpan="3">
                  <a:txBody>
                    <a:bodyPr/>
                    <a:lstStyle/>
                    <a:p>
                      <a:pPr algn="ctr"/>
                      <a:r>
                        <a:rPr lang="en-US" sz="1400">
                          <a:latin typeface="Heebo" pitchFamily="2" charset="-79"/>
                          <a:cs typeface="Heebo" pitchFamily="2" charset="-79"/>
                        </a:rPr>
                        <a:t>Anticipated Individual Award Size</a:t>
                      </a:r>
                    </a:p>
                  </a:txBody>
                  <a:tcPr/>
                </a:tc>
                <a:tc hMerge="1">
                  <a:txBody>
                    <a:bodyPr/>
                    <a:lstStyle/>
                    <a:p>
                      <a:endParaRPr lang="en-US"/>
                    </a:p>
                  </a:txBody>
                  <a:tcPr/>
                </a:tc>
                <a:tc hMerge="1">
                  <a:txBody>
                    <a:bodyPr/>
                    <a:lstStyle/>
                    <a:p>
                      <a:endParaRPr lang="en-US"/>
                    </a:p>
                  </a:txBody>
                  <a:tcPr/>
                </a:tc>
                <a:tc rowSpan="2">
                  <a:txBody>
                    <a:bodyPr/>
                    <a:lstStyle/>
                    <a:p>
                      <a:pPr algn="ctr"/>
                      <a:r>
                        <a:rPr lang="en-US" sz="1400">
                          <a:latin typeface="Heebo" pitchFamily="2" charset="-79"/>
                          <a:cs typeface="Heebo" pitchFamily="2" charset="-79"/>
                        </a:rPr>
                        <a:t>Maximum DOE Share of Award </a:t>
                      </a:r>
                    </a:p>
                  </a:txBody>
                  <a:tcPr/>
                </a:tc>
                <a:extLst>
                  <a:ext uri="{0D108BD9-81ED-4DB2-BD59-A6C34878D82A}">
                    <a16:rowId xmlns:a16="http://schemas.microsoft.com/office/drawing/2014/main" val="3388970522"/>
                  </a:ext>
                </a:extLst>
              </a:tr>
              <a:tr h="21768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400">
                          <a:latin typeface="Heebo" pitchFamily="2" charset="-79"/>
                          <a:cs typeface="Heebo" pitchFamily="2" charset="-79"/>
                        </a:rPr>
                        <a:t>DOE Share $/%</a:t>
                      </a:r>
                    </a:p>
                  </a:txBody>
                  <a:tcPr/>
                </a:tc>
                <a:tc>
                  <a:txBody>
                    <a:bodyPr/>
                    <a:lstStyle/>
                    <a:p>
                      <a:pPr algn="ctr"/>
                      <a:r>
                        <a:rPr lang="en-US" sz="1400">
                          <a:latin typeface="Heebo" pitchFamily="2" charset="-79"/>
                          <a:cs typeface="Heebo" pitchFamily="2" charset="-79"/>
                        </a:rPr>
                        <a:t>Cost Share $/%</a:t>
                      </a:r>
                    </a:p>
                  </a:txBody>
                  <a:tcPr/>
                </a:tc>
                <a:tc>
                  <a:txBody>
                    <a:bodyPr/>
                    <a:lstStyle/>
                    <a:p>
                      <a:pPr algn="ctr"/>
                      <a:r>
                        <a:rPr lang="en-US" sz="1400">
                          <a:latin typeface="Heebo" pitchFamily="2" charset="-79"/>
                          <a:cs typeface="Heebo" pitchFamily="2" charset="-79"/>
                        </a:rPr>
                        <a:t>Total $ </a:t>
                      </a:r>
                    </a:p>
                  </a:txBody>
                  <a:tcPr/>
                </a:tc>
                <a:tc vMerge="1">
                  <a:txBody>
                    <a:bodyPr/>
                    <a:lstStyle/>
                    <a:p>
                      <a:endParaRPr lang="en-US"/>
                    </a:p>
                  </a:txBody>
                  <a:tcPr/>
                </a:tc>
                <a:extLst>
                  <a:ext uri="{0D108BD9-81ED-4DB2-BD59-A6C34878D82A}">
                    <a16:rowId xmlns:a16="http://schemas.microsoft.com/office/drawing/2014/main" val="3404153310"/>
                  </a:ext>
                </a:extLst>
              </a:tr>
              <a:tr h="212413">
                <a:tc>
                  <a:txBody>
                    <a:bodyPr/>
                    <a:lstStyle/>
                    <a:p>
                      <a:pPr algn="l"/>
                      <a:r>
                        <a:rPr lang="en-US" sz="1400">
                          <a:latin typeface="Heebo" pitchFamily="2" charset="-79"/>
                          <a:cs typeface="Heebo" pitchFamily="2" charset="-79"/>
                        </a:rPr>
                        <a:t>1 – Lithium Batt.</a:t>
                      </a:r>
                    </a:p>
                  </a:txBody>
                  <a:tcPr/>
                </a:tc>
                <a:tc>
                  <a:txBody>
                    <a:bodyPr/>
                    <a:lstStyle/>
                    <a:p>
                      <a:pPr algn="ctr"/>
                      <a:r>
                        <a:rPr lang="en-US" sz="1400">
                          <a:latin typeface="Heebo" pitchFamily="2" charset="-79"/>
                          <a:cs typeface="Heebo" pitchFamily="2" charset="-79"/>
                        </a:rPr>
                        <a:t>$5,000,000</a:t>
                      </a:r>
                    </a:p>
                  </a:txBody>
                  <a:tcPr/>
                </a:tc>
                <a:tc>
                  <a:txBody>
                    <a:bodyPr/>
                    <a:lstStyle/>
                    <a:p>
                      <a:pPr algn="ctr"/>
                      <a:r>
                        <a:rPr lang="en-US" sz="1400">
                          <a:latin typeface="Heebo" pitchFamily="2" charset="-79"/>
                          <a:cs typeface="Heebo" pitchFamily="2" charset="-79"/>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Heebo" pitchFamily="2" charset="-79"/>
                          <a:cs typeface="Heebo" pitchFamily="2" charset="-79"/>
                        </a:rPr>
                        <a:t>$5,000,000/50%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Heebo" pitchFamily="2" charset="-79"/>
                          <a:cs typeface="Heebo" pitchFamily="2" charset="-79"/>
                        </a:rPr>
                        <a:t>$5,000,000/50%</a:t>
                      </a:r>
                    </a:p>
                  </a:txBody>
                  <a:tcPr/>
                </a:tc>
                <a:tc>
                  <a:txBody>
                    <a:bodyPr/>
                    <a:lstStyle/>
                    <a:p>
                      <a:pPr algn="ctr"/>
                      <a:r>
                        <a:rPr lang="en-US" sz="1400">
                          <a:latin typeface="Heebo" pitchFamily="2" charset="-79"/>
                          <a:cs typeface="Heebo" pitchFamily="2" charset="-79"/>
                        </a:rPr>
                        <a:t>$10,000,000</a:t>
                      </a:r>
                    </a:p>
                  </a:txBody>
                  <a:tcPr/>
                </a:tc>
                <a:tc>
                  <a:txBody>
                    <a:bodyPr/>
                    <a:lstStyle/>
                    <a:p>
                      <a:pPr algn="ctr"/>
                      <a:r>
                        <a:rPr lang="en-US" sz="1400">
                          <a:latin typeface="Heebo" pitchFamily="2" charset="-79"/>
                          <a:cs typeface="Heebo" pitchFamily="2" charset="-79"/>
                        </a:rPr>
                        <a:t>$5,000,000</a:t>
                      </a:r>
                    </a:p>
                  </a:txBody>
                  <a:tcPr/>
                </a:tc>
                <a:extLst>
                  <a:ext uri="{0D108BD9-81ED-4DB2-BD59-A6C34878D82A}">
                    <a16:rowId xmlns:a16="http://schemas.microsoft.com/office/drawing/2014/main" val="4230026142"/>
                  </a:ext>
                </a:extLst>
              </a:tr>
              <a:tr h="212413">
                <a:tc>
                  <a:txBody>
                    <a:bodyPr/>
                    <a:lstStyle/>
                    <a:p>
                      <a:pPr algn="l"/>
                      <a:r>
                        <a:rPr lang="en-US" sz="1400">
                          <a:latin typeface="Heebo" pitchFamily="2" charset="-79"/>
                          <a:cs typeface="Heebo" pitchFamily="2" charset="-79"/>
                        </a:rPr>
                        <a:t>2 – Flow Batt. </a:t>
                      </a:r>
                    </a:p>
                  </a:txBody>
                  <a:tcPr/>
                </a:tc>
                <a:tc>
                  <a:txBody>
                    <a:bodyPr/>
                    <a:lstStyle/>
                    <a:p>
                      <a:pPr algn="ctr"/>
                      <a:r>
                        <a:rPr lang="en-US" sz="1400">
                          <a:latin typeface="Heebo" pitchFamily="2" charset="-79"/>
                          <a:cs typeface="Heebo" pitchFamily="2" charset="-79"/>
                        </a:rPr>
                        <a:t>$5,000,000</a:t>
                      </a:r>
                    </a:p>
                  </a:txBody>
                  <a:tcPr/>
                </a:tc>
                <a:tc>
                  <a:txBody>
                    <a:bodyPr/>
                    <a:lstStyle/>
                    <a:p>
                      <a:pPr algn="ctr"/>
                      <a:r>
                        <a:rPr lang="en-US" sz="1400">
                          <a:latin typeface="Heebo" pitchFamily="2" charset="-79"/>
                          <a:cs typeface="Heebo" pitchFamily="2" charset="-79"/>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Heebo" pitchFamily="2" charset="-79"/>
                          <a:cs typeface="Heebo" pitchFamily="2" charset="-79"/>
                        </a:rPr>
                        <a:t>$5,000,000/50%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Heebo" pitchFamily="2" charset="-79"/>
                          <a:cs typeface="Heebo" pitchFamily="2" charset="-79"/>
                        </a:rPr>
                        <a:t>$5,000,000/50%</a:t>
                      </a:r>
                    </a:p>
                  </a:txBody>
                  <a:tcPr/>
                </a:tc>
                <a:tc>
                  <a:txBody>
                    <a:bodyPr/>
                    <a:lstStyle/>
                    <a:p>
                      <a:pPr algn="ctr"/>
                      <a:r>
                        <a:rPr lang="en-US" sz="1400">
                          <a:latin typeface="Heebo" pitchFamily="2" charset="-79"/>
                          <a:cs typeface="Heebo" pitchFamily="2" charset="-79"/>
                        </a:rPr>
                        <a:t>$10,000,000</a:t>
                      </a:r>
                    </a:p>
                  </a:txBody>
                  <a:tcPr/>
                </a:tc>
                <a:tc>
                  <a:txBody>
                    <a:bodyPr/>
                    <a:lstStyle/>
                    <a:p>
                      <a:pPr algn="ctr"/>
                      <a:r>
                        <a:rPr lang="en-US" sz="1400">
                          <a:latin typeface="Heebo" pitchFamily="2" charset="-79"/>
                          <a:cs typeface="Heebo" pitchFamily="2" charset="-79"/>
                        </a:rPr>
                        <a:t>$5,000,000</a:t>
                      </a:r>
                    </a:p>
                  </a:txBody>
                  <a:tcPr/>
                </a:tc>
                <a:extLst>
                  <a:ext uri="{0D108BD9-81ED-4DB2-BD59-A6C34878D82A}">
                    <a16:rowId xmlns:a16="http://schemas.microsoft.com/office/drawing/2014/main" val="3252701231"/>
                  </a:ext>
                </a:extLst>
              </a:tr>
              <a:tr h="212413">
                <a:tc>
                  <a:txBody>
                    <a:bodyPr/>
                    <a:lstStyle/>
                    <a:p>
                      <a:pPr algn="l"/>
                      <a:r>
                        <a:rPr lang="en-US" sz="1400">
                          <a:latin typeface="Heebo" pitchFamily="2" charset="-79"/>
                          <a:cs typeface="Heebo" pitchFamily="2" charset="-79"/>
                        </a:rPr>
                        <a:t>3 – Other </a:t>
                      </a:r>
                    </a:p>
                  </a:txBody>
                  <a:tcPr/>
                </a:tc>
                <a:tc>
                  <a:txBody>
                    <a:bodyPr/>
                    <a:lstStyle/>
                    <a:p>
                      <a:pPr algn="ctr"/>
                      <a:r>
                        <a:rPr lang="en-US" sz="1400">
                          <a:latin typeface="Heebo" pitchFamily="2" charset="-79"/>
                          <a:cs typeface="Heebo" pitchFamily="2" charset="-79"/>
                        </a:rPr>
                        <a:t>$5,000,000</a:t>
                      </a:r>
                    </a:p>
                  </a:txBody>
                  <a:tcPr/>
                </a:tc>
                <a:tc>
                  <a:txBody>
                    <a:bodyPr/>
                    <a:lstStyle/>
                    <a:p>
                      <a:pPr algn="ctr"/>
                      <a:r>
                        <a:rPr lang="en-US" sz="1400">
                          <a:latin typeface="Heebo" pitchFamily="2" charset="-79"/>
                          <a:cs typeface="Heebo" pitchFamily="2" charset="-79"/>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Heebo" pitchFamily="2" charset="-79"/>
                          <a:cs typeface="Heebo" pitchFamily="2" charset="-79"/>
                        </a:rPr>
                        <a:t>$5,000,000/50%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Heebo" pitchFamily="2" charset="-79"/>
                          <a:cs typeface="Heebo" pitchFamily="2" charset="-79"/>
                        </a:rPr>
                        <a:t>$5,000,000/50%</a:t>
                      </a:r>
                    </a:p>
                  </a:txBody>
                  <a:tcPr/>
                </a:tc>
                <a:tc>
                  <a:txBody>
                    <a:bodyPr/>
                    <a:lstStyle/>
                    <a:p>
                      <a:pPr algn="ctr"/>
                      <a:r>
                        <a:rPr lang="en-US" sz="1400">
                          <a:latin typeface="Heebo" pitchFamily="2" charset="-79"/>
                          <a:cs typeface="Heebo" pitchFamily="2" charset="-79"/>
                        </a:rPr>
                        <a:t>$10,000,000</a:t>
                      </a:r>
                    </a:p>
                  </a:txBody>
                  <a:tcPr/>
                </a:tc>
                <a:tc>
                  <a:txBody>
                    <a:bodyPr/>
                    <a:lstStyle/>
                    <a:p>
                      <a:pPr algn="ctr"/>
                      <a:r>
                        <a:rPr lang="en-US" sz="1400">
                          <a:latin typeface="Heebo" pitchFamily="2" charset="-79"/>
                          <a:cs typeface="Heebo" pitchFamily="2" charset="-79"/>
                        </a:rPr>
                        <a:t>$5,000,000</a:t>
                      </a:r>
                    </a:p>
                  </a:txBody>
                  <a:tcPr/>
                </a:tc>
                <a:extLst>
                  <a:ext uri="{0D108BD9-81ED-4DB2-BD59-A6C34878D82A}">
                    <a16:rowId xmlns:a16="http://schemas.microsoft.com/office/drawing/2014/main" val="425476703"/>
                  </a:ext>
                </a:extLst>
              </a:tr>
            </a:tbl>
          </a:graphicData>
        </a:graphic>
      </p:graphicFrame>
    </p:spTree>
    <p:extLst>
      <p:ext uri="{BB962C8B-B14F-4D97-AF65-F5344CB8AC3E}">
        <p14:creationId xmlns:p14="http://schemas.microsoft.com/office/powerpoint/2010/main" val="2201723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2F0F68-421B-3CBC-0239-650A5FDA798C}"/>
              </a:ext>
            </a:extLst>
          </p:cNvPr>
          <p:cNvSpPr>
            <a:spLocks noGrp="1"/>
          </p:cNvSpPr>
          <p:nvPr>
            <p:ph type="title"/>
          </p:nvPr>
        </p:nvSpPr>
        <p:spPr/>
        <p:txBody>
          <a:bodyPr>
            <a:normAutofit/>
          </a:bodyPr>
          <a:lstStyle/>
          <a:p>
            <a:r>
              <a:rPr lang="en-US"/>
              <a:t>Cost Share Structure</a:t>
            </a:r>
          </a:p>
        </p:txBody>
      </p:sp>
      <p:graphicFrame>
        <p:nvGraphicFramePr>
          <p:cNvPr id="6" name="Table 6">
            <a:extLst>
              <a:ext uri="{FF2B5EF4-FFF2-40B4-BE49-F238E27FC236}">
                <a16:creationId xmlns:a16="http://schemas.microsoft.com/office/drawing/2014/main" id="{8BC8B489-614B-D0A8-E6AE-97897EF30DAB}"/>
              </a:ext>
            </a:extLst>
          </p:cNvPr>
          <p:cNvGraphicFramePr>
            <a:graphicFrameLocks noGrp="1"/>
          </p:cNvGraphicFramePr>
          <p:nvPr>
            <p:ph idx="1"/>
          </p:nvPr>
        </p:nvGraphicFramePr>
        <p:xfrm>
          <a:off x="512849" y="1446794"/>
          <a:ext cx="11166301" cy="1524000"/>
        </p:xfrm>
        <a:graphic>
          <a:graphicData uri="http://schemas.openxmlformats.org/drawingml/2006/table">
            <a:tbl>
              <a:tblPr firstRow="1" bandRow="1">
                <a:tableStyleId>{5940675A-B579-460E-94D1-54222C63F5DA}</a:tableStyleId>
              </a:tblPr>
              <a:tblGrid>
                <a:gridCol w="1665694">
                  <a:extLst>
                    <a:ext uri="{9D8B030D-6E8A-4147-A177-3AD203B41FA5}">
                      <a16:colId xmlns:a16="http://schemas.microsoft.com/office/drawing/2014/main" val="3719239885"/>
                    </a:ext>
                  </a:extLst>
                </a:gridCol>
                <a:gridCol w="1524677">
                  <a:extLst>
                    <a:ext uri="{9D8B030D-6E8A-4147-A177-3AD203B41FA5}">
                      <a16:colId xmlns:a16="http://schemas.microsoft.com/office/drawing/2014/main" val="221646574"/>
                    </a:ext>
                  </a:extLst>
                </a:gridCol>
                <a:gridCol w="1595186">
                  <a:extLst>
                    <a:ext uri="{9D8B030D-6E8A-4147-A177-3AD203B41FA5}">
                      <a16:colId xmlns:a16="http://schemas.microsoft.com/office/drawing/2014/main" val="1693767405"/>
                    </a:ext>
                  </a:extLst>
                </a:gridCol>
                <a:gridCol w="1595186">
                  <a:extLst>
                    <a:ext uri="{9D8B030D-6E8A-4147-A177-3AD203B41FA5}">
                      <a16:colId xmlns:a16="http://schemas.microsoft.com/office/drawing/2014/main" val="1198470080"/>
                    </a:ext>
                  </a:extLst>
                </a:gridCol>
                <a:gridCol w="1595186">
                  <a:extLst>
                    <a:ext uri="{9D8B030D-6E8A-4147-A177-3AD203B41FA5}">
                      <a16:colId xmlns:a16="http://schemas.microsoft.com/office/drawing/2014/main" val="1533653950"/>
                    </a:ext>
                  </a:extLst>
                </a:gridCol>
                <a:gridCol w="1595186">
                  <a:extLst>
                    <a:ext uri="{9D8B030D-6E8A-4147-A177-3AD203B41FA5}">
                      <a16:colId xmlns:a16="http://schemas.microsoft.com/office/drawing/2014/main" val="1358901757"/>
                    </a:ext>
                  </a:extLst>
                </a:gridCol>
                <a:gridCol w="1595186">
                  <a:extLst>
                    <a:ext uri="{9D8B030D-6E8A-4147-A177-3AD203B41FA5}">
                      <a16:colId xmlns:a16="http://schemas.microsoft.com/office/drawing/2014/main" val="505971266"/>
                    </a:ext>
                  </a:extLst>
                </a:gridCol>
              </a:tblGrid>
              <a:tr h="0">
                <a:tc rowSpan="2">
                  <a:txBody>
                    <a:bodyPr/>
                    <a:lstStyle/>
                    <a:p>
                      <a:pPr algn="ctr"/>
                      <a:r>
                        <a:rPr lang="en-US" sz="1400">
                          <a:latin typeface="Heebo" pitchFamily="2" charset="-79"/>
                          <a:cs typeface="Heebo" pitchFamily="2" charset="-79"/>
                        </a:rPr>
                        <a:t>Area of Interest</a:t>
                      </a:r>
                    </a:p>
                  </a:txBody>
                  <a:tcPr/>
                </a:tc>
                <a:tc rowSpan="2">
                  <a:txBody>
                    <a:bodyPr/>
                    <a:lstStyle/>
                    <a:p>
                      <a:pPr algn="ctr"/>
                      <a:r>
                        <a:rPr lang="en-US" sz="1400">
                          <a:latin typeface="Heebo" pitchFamily="2" charset="-79"/>
                          <a:cs typeface="Heebo" pitchFamily="2" charset="-79"/>
                        </a:rPr>
                        <a:t>Estimated Federal Funding</a:t>
                      </a:r>
                    </a:p>
                  </a:txBody>
                  <a:tcPr/>
                </a:tc>
                <a:tc rowSpan="2">
                  <a:txBody>
                    <a:bodyPr/>
                    <a:lstStyle/>
                    <a:p>
                      <a:pPr algn="ctr"/>
                      <a:r>
                        <a:rPr lang="en-US" sz="1400">
                          <a:latin typeface="Heebo" pitchFamily="2" charset="-79"/>
                          <a:cs typeface="Heebo" pitchFamily="2" charset="-79"/>
                        </a:rPr>
                        <a:t>Anticipated No. of Awards</a:t>
                      </a:r>
                    </a:p>
                  </a:txBody>
                  <a:tcPr/>
                </a:tc>
                <a:tc gridSpan="3">
                  <a:txBody>
                    <a:bodyPr/>
                    <a:lstStyle/>
                    <a:p>
                      <a:pPr algn="ctr"/>
                      <a:r>
                        <a:rPr lang="en-US" sz="1400">
                          <a:latin typeface="Heebo" pitchFamily="2" charset="-79"/>
                          <a:cs typeface="Heebo" pitchFamily="2" charset="-79"/>
                        </a:rPr>
                        <a:t>Anticipated Individual Award Size</a:t>
                      </a:r>
                    </a:p>
                  </a:txBody>
                  <a:tcPr/>
                </a:tc>
                <a:tc hMerge="1">
                  <a:txBody>
                    <a:bodyPr/>
                    <a:lstStyle/>
                    <a:p>
                      <a:endParaRPr lang="en-US"/>
                    </a:p>
                  </a:txBody>
                  <a:tcPr/>
                </a:tc>
                <a:tc hMerge="1">
                  <a:txBody>
                    <a:bodyPr/>
                    <a:lstStyle/>
                    <a:p>
                      <a:endParaRPr lang="en-US"/>
                    </a:p>
                  </a:txBody>
                  <a:tcPr/>
                </a:tc>
                <a:tc rowSpan="2">
                  <a:txBody>
                    <a:bodyPr/>
                    <a:lstStyle/>
                    <a:p>
                      <a:pPr algn="ctr"/>
                      <a:r>
                        <a:rPr lang="en-US" sz="1400">
                          <a:latin typeface="Heebo" pitchFamily="2" charset="-79"/>
                          <a:cs typeface="Heebo" pitchFamily="2" charset="-79"/>
                        </a:rPr>
                        <a:t>Maximum DOE Share of Award </a:t>
                      </a:r>
                    </a:p>
                  </a:txBody>
                  <a:tcPr/>
                </a:tc>
                <a:extLst>
                  <a:ext uri="{0D108BD9-81ED-4DB2-BD59-A6C34878D82A}">
                    <a16:rowId xmlns:a16="http://schemas.microsoft.com/office/drawing/2014/main" val="3388970522"/>
                  </a:ext>
                </a:extLst>
              </a:tr>
              <a:tr h="21768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400">
                          <a:latin typeface="Heebo" pitchFamily="2" charset="-79"/>
                          <a:cs typeface="Heebo" pitchFamily="2" charset="-79"/>
                        </a:rPr>
                        <a:t>DOE Share $/%</a:t>
                      </a:r>
                    </a:p>
                  </a:txBody>
                  <a:tcPr/>
                </a:tc>
                <a:tc>
                  <a:txBody>
                    <a:bodyPr/>
                    <a:lstStyle/>
                    <a:p>
                      <a:pPr algn="ctr"/>
                      <a:r>
                        <a:rPr lang="en-US" sz="1400">
                          <a:latin typeface="Heebo" pitchFamily="2" charset="-79"/>
                          <a:cs typeface="Heebo" pitchFamily="2" charset="-79"/>
                        </a:rPr>
                        <a:t>Cost Share $/%</a:t>
                      </a:r>
                    </a:p>
                  </a:txBody>
                  <a:tcPr/>
                </a:tc>
                <a:tc>
                  <a:txBody>
                    <a:bodyPr/>
                    <a:lstStyle/>
                    <a:p>
                      <a:pPr algn="ctr"/>
                      <a:r>
                        <a:rPr lang="en-US" sz="1400">
                          <a:latin typeface="Heebo" pitchFamily="2" charset="-79"/>
                          <a:cs typeface="Heebo" pitchFamily="2" charset="-79"/>
                        </a:rPr>
                        <a:t>Total $ </a:t>
                      </a:r>
                    </a:p>
                  </a:txBody>
                  <a:tcPr/>
                </a:tc>
                <a:tc vMerge="1">
                  <a:txBody>
                    <a:bodyPr/>
                    <a:lstStyle/>
                    <a:p>
                      <a:endParaRPr lang="en-US"/>
                    </a:p>
                  </a:txBody>
                  <a:tcPr/>
                </a:tc>
                <a:extLst>
                  <a:ext uri="{0D108BD9-81ED-4DB2-BD59-A6C34878D82A}">
                    <a16:rowId xmlns:a16="http://schemas.microsoft.com/office/drawing/2014/main" val="3404153310"/>
                  </a:ext>
                </a:extLst>
              </a:tr>
              <a:tr h="212413">
                <a:tc>
                  <a:txBody>
                    <a:bodyPr/>
                    <a:lstStyle/>
                    <a:p>
                      <a:pPr algn="l"/>
                      <a:r>
                        <a:rPr lang="en-US" sz="1400">
                          <a:latin typeface="Heebo" pitchFamily="2" charset="-79"/>
                          <a:cs typeface="Heebo" pitchFamily="2" charset="-79"/>
                        </a:rPr>
                        <a:t>1 – Lithium Batt.</a:t>
                      </a:r>
                    </a:p>
                  </a:txBody>
                  <a:tcPr/>
                </a:tc>
                <a:tc>
                  <a:txBody>
                    <a:bodyPr/>
                    <a:lstStyle/>
                    <a:p>
                      <a:pPr algn="ctr"/>
                      <a:r>
                        <a:rPr lang="en-US" sz="1400">
                          <a:latin typeface="Heebo" pitchFamily="2" charset="-79"/>
                          <a:cs typeface="Heebo" pitchFamily="2" charset="-79"/>
                        </a:rPr>
                        <a:t>$5,000,000</a:t>
                      </a:r>
                    </a:p>
                  </a:txBody>
                  <a:tcPr/>
                </a:tc>
                <a:tc>
                  <a:txBody>
                    <a:bodyPr/>
                    <a:lstStyle/>
                    <a:p>
                      <a:pPr algn="ctr"/>
                      <a:r>
                        <a:rPr lang="en-US" sz="1400">
                          <a:latin typeface="Heebo" pitchFamily="2" charset="-79"/>
                          <a:cs typeface="Heebo" pitchFamily="2" charset="-79"/>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Heebo" pitchFamily="2" charset="-79"/>
                          <a:cs typeface="Heebo" pitchFamily="2" charset="-79"/>
                        </a:rPr>
                        <a:t>$5,000,000/50%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Heebo" pitchFamily="2" charset="-79"/>
                          <a:cs typeface="Heebo" pitchFamily="2" charset="-79"/>
                        </a:rPr>
                        <a:t>$5,000,000/50%</a:t>
                      </a:r>
                    </a:p>
                  </a:txBody>
                  <a:tcPr/>
                </a:tc>
                <a:tc>
                  <a:txBody>
                    <a:bodyPr/>
                    <a:lstStyle/>
                    <a:p>
                      <a:pPr algn="ctr"/>
                      <a:r>
                        <a:rPr lang="en-US" sz="1400">
                          <a:latin typeface="Heebo" pitchFamily="2" charset="-79"/>
                          <a:cs typeface="Heebo" pitchFamily="2" charset="-79"/>
                        </a:rPr>
                        <a:t>$10,000,000</a:t>
                      </a:r>
                    </a:p>
                  </a:txBody>
                  <a:tcPr/>
                </a:tc>
                <a:tc>
                  <a:txBody>
                    <a:bodyPr/>
                    <a:lstStyle/>
                    <a:p>
                      <a:pPr algn="ctr"/>
                      <a:r>
                        <a:rPr lang="en-US" sz="1400">
                          <a:latin typeface="Heebo" pitchFamily="2" charset="-79"/>
                          <a:cs typeface="Heebo" pitchFamily="2" charset="-79"/>
                        </a:rPr>
                        <a:t>$5,000,000</a:t>
                      </a:r>
                    </a:p>
                  </a:txBody>
                  <a:tcPr/>
                </a:tc>
                <a:extLst>
                  <a:ext uri="{0D108BD9-81ED-4DB2-BD59-A6C34878D82A}">
                    <a16:rowId xmlns:a16="http://schemas.microsoft.com/office/drawing/2014/main" val="4230026142"/>
                  </a:ext>
                </a:extLst>
              </a:tr>
              <a:tr h="212413">
                <a:tc>
                  <a:txBody>
                    <a:bodyPr/>
                    <a:lstStyle/>
                    <a:p>
                      <a:pPr algn="l"/>
                      <a:r>
                        <a:rPr lang="en-US" sz="1400">
                          <a:latin typeface="Heebo" pitchFamily="2" charset="-79"/>
                          <a:cs typeface="Heebo" pitchFamily="2" charset="-79"/>
                        </a:rPr>
                        <a:t>2 – Flow Batt. </a:t>
                      </a:r>
                    </a:p>
                  </a:txBody>
                  <a:tcPr/>
                </a:tc>
                <a:tc>
                  <a:txBody>
                    <a:bodyPr/>
                    <a:lstStyle/>
                    <a:p>
                      <a:pPr algn="ctr"/>
                      <a:r>
                        <a:rPr lang="en-US" sz="1400">
                          <a:latin typeface="Heebo" pitchFamily="2" charset="-79"/>
                          <a:cs typeface="Heebo" pitchFamily="2" charset="-79"/>
                        </a:rPr>
                        <a:t>$5,000,000</a:t>
                      </a:r>
                    </a:p>
                  </a:txBody>
                  <a:tcPr/>
                </a:tc>
                <a:tc>
                  <a:txBody>
                    <a:bodyPr/>
                    <a:lstStyle/>
                    <a:p>
                      <a:pPr algn="ctr"/>
                      <a:r>
                        <a:rPr lang="en-US" sz="1400">
                          <a:latin typeface="Heebo" pitchFamily="2" charset="-79"/>
                          <a:cs typeface="Heebo" pitchFamily="2" charset="-79"/>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Heebo" pitchFamily="2" charset="-79"/>
                          <a:cs typeface="Heebo" pitchFamily="2" charset="-79"/>
                        </a:rPr>
                        <a:t>$5,000,000/50%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Heebo" pitchFamily="2" charset="-79"/>
                          <a:cs typeface="Heebo" pitchFamily="2" charset="-79"/>
                        </a:rPr>
                        <a:t>$5,000,000/50%</a:t>
                      </a:r>
                    </a:p>
                  </a:txBody>
                  <a:tcPr/>
                </a:tc>
                <a:tc>
                  <a:txBody>
                    <a:bodyPr/>
                    <a:lstStyle/>
                    <a:p>
                      <a:pPr algn="ctr"/>
                      <a:r>
                        <a:rPr lang="en-US" sz="1400">
                          <a:latin typeface="Heebo" pitchFamily="2" charset="-79"/>
                          <a:cs typeface="Heebo" pitchFamily="2" charset="-79"/>
                        </a:rPr>
                        <a:t>$10,000,000</a:t>
                      </a:r>
                    </a:p>
                  </a:txBody>
                  <a:tcPr/>
                </a:tc>
                <a:tc>
                  <a:txBody>
                    <a:bodyPr/>
                    <a:lstStyle/>
                    <a:p>
                      <a:pPr algn="ctr"/>
                      <a:r>
                        <a:rPr lang="en-US" sz="1400">
                          <a:latin typeface="Heebo" pitchFamily="2" charset="-79"/>
                          <a:cs typeface="Heebo" pitchFamily="2" charset="-79"/>
                        </a:rPr>
                        <a:t>$5,000,000</a:t>
                      </a:r>
                    </a:p>
                  </a:txBody>
                  <a:tcPr/>
                </a:tc>
                <a:extLst>
                  <a:ext uri="{0D108BD9-81ED-4DB2-BD59-A6C34878D82A}">
                    <a16:rowId xmlns:a16="http://schemas.microsoft.com/office/drawing/2014/main" val="3252701231"/>
                  </a:ext>
                </a:extLst>
              </a:tr>
              <a:tr h="212413">
                <a:tc>
                  <a:txBody>
                    <a:bodyPr/>
                    <a:lstStyle/>
                    <a:p>
                      <a:pPr algn="l"/>
                      <a:r>
                        <a:rPr lang="en-US" sz="1400">
                          <a:latin typeface="Heebo" pitchFamily="2" charset="-79"/>
                          <a:cs typeface="Heebo" pitchFamily="2" charset="-79"/>
                        </a:rPr>
                        <a:t>3 – Other </a:t>
                      </a:r>
                    </a:p>
                  </a:txBody>
                  <a:tcPr/>
                </a:tc>
                <a:tc>
                  <a:txBody>
                    <a:bodyPr/>
                    <a:lstStyle/>
                    <a:p>
                      <a:pPr algn="ctr"/>
                      <a:r>
                        <a:rPr lang="en-US" sz="1400">
                          <a:latin typeface="Heebo" pitchFamily="2" charset="-79"/>
                          <a:cs typeface="Heebo" pitchFamily="2" charset="-79"/>
                        </a:rPr>
                        <a:t>$5,000,000</a:t>
                      </a:r>
                    </a:p>
                  </a:txBody>
                  <a:tcPr/>
                </a:tc>
                <a:tc>
                  <a:txBody>
                    <a:bodyPr/>
                    <a:lstStyle/>
                    <a:p>
                      <a:pPr algn="ctr"/>
                      <a:r>
                        <a:rPr lang="en-US" sz="1400">
                          <a:latin typeface="Heebo" pitchFamily="2" charset="-79"/>
                          <a:cs typeface="Heebo" pitchFamily="2" charset="-79"/>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Heebo" pitchFamily="2" charset="-79"/>
                          <a:cs typeface="Heebo" pitchFamily="2" charset="-79"/>
                        </a:rPr>
                        <a:t>$5,000,000/50%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Heebo" pitchFamily="2" charset="-79"/>
                          <a:cs typeface="Heebo" pitchFamily="2" charset="-79"/>
                        </a:rPr>
                        <a:t>$5,000,000/50%</a:t>
                      </a:r>
                    </a:p>
                  </a:txBody>
                  <a:tcPr/>
                </a:tc>
                <a:tc>
                  <a:txBody>
                    <a:bodyPr/>
                    <a:lstStyle/>
                    <a:p>
                      <a:pPr algn="ctr"/>
                      <a:r>
                        <a:rPr lang="en-US" sz="1400">
                          <a:latin typeface="Heebo" pitchFamily="2" charset="-79"/>
                          <a:cs typeface="Heebo" pitchFamily="2" charset="-79"/>
                        </a:rPr>
                        <a:t>$10,000,000</a:t>
                      </a:r>
                    </a:p>
                  </a:txBody>
                  <a:tcPr/>
                </a:tc>
                <a:tc>
                  <a:txBody>
                    <a:bodyPr/>
                    <a:lstStyle/>
                    <a:p>
                      <a:pPr algn="ctr"/>
                      <a:r>
                        <a:rPr lang="en-US" sz="1400">
                          <a:latin typeface="Heebo" pitchFamily="2" charset="-79"/>
                          <a:cs typeface="Heebo" pitchFamily="2" charset="-79"/>
                        </a:rPr>
                        <a:t>$5,000,000</a:t>
                      </a:r>
                    </a:p>
                  </a:txBody>
                  <a:tcPr/>
                </a:tc>
                <a:extLst>
                  <a:ext uri="{0D108BD9-81ED-4DB2-BD59-A6C34878D82A}">
                    <a16:rowId xmlns:a16="http://schemas.microsoft.com/office/drawing/2014/main" val="425476703"/>
                  </a:ext>
                </a:extLst>
              </a:tr>
            </a:tbl>
          </a:graphicData>
        </a:graphic>
      </p:graphicFrame>
      <p:sp>
        <p:nvSpPr>
          <p:cNvPr id="7" name="TextBox 6">
            <a:extLst>
              <a:ext uri="{FF2B5EF4-FFF2-40B4-BE49-F238E27FC236}">
                <a16:creationId xmlns:a16="http://schemas.microsoft.com/office/drawing/2014/main" id="{0B6EBC85-BB0E-48C3-3DD3-7B8CEE0C22C6}"/>
              </a:ext>
            </a:extLst>
          </p:cNvPr>
          <p:cNvSpPr txBox="1"/>
          <p:nvPr/>
        </p:nvSpPr>
        <p:spPr>
          <a:xfrm>
            <a:off x="512849" y="3309890"/>
            <a:ext cx="4342205"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Heebo" pitchFamily="2" charset="-79"/>
                <a:ea typeface="+mn-ea"/>
                <a:cs typeface="Heebo" pitchFamily="2" charset="-79"/>
              </a:rPr>
              <a:t>Awardee cost share amount </a:t>
            </a:r>
            <a:r>
              <a:rPr kumimoji="0" lang="en-US" sz="1800" b="1" i="0" u="sng" strike="noStrike" kern="1200" cap="none" spc="0" normalizeH="0" baseline="0" noProof="0">
                <a:ln>
                  <a:noFill/>
                </a:ln>
                <a:solidFill>
                  <a:srgbClr val="000000"/>
                </a:solidFill>
                <a:effectLst/>
                <a:uLnTx/>
                <a:uFillTx/>
                <a:latin typeface="Heebo" pitchFamily="2" charset="-79"/>
                <a:ea typeface="+mn-ea"/>
                <a:cs typeface="Heebo" pitchFamily="2" charset="-79"/>
              </a:rPr>
              <a:t>can be reduced to 20%</a:t>
            </a:r>
            <a:r>
              <a:rPr kumimoji="0" lang="en-US" sz="1800" b="1" i="0" u="none" strike="noStrike" kern="1200" cap="none" spc="0" normalizeH="0" baseline="0" noProof="0">
                <a:ln>
                  <a:noFill/>
                </a:ln>
                <a:solidFill>
                  <a:srgbClr val="000000"/>
                </a:solidFill>
                <a:effectLst/>
                <a:uLnTx/>
                <a:uFillTx/>
                <a:latin typeface="Heebo" pitchFamily="2" charset="-79"/>
                <a:ea typeface="+mn-ea"/>
                <a:cs typeface="Heebo" pitchFamily="2" charset="-79"/>
              </a:rPr>
              <a:t> if the prime applicant is one of the following:</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solidFill>
                  <a:srgbClr val="000000"/>
                </a:solidFill>
                <a:effectLst/>
                <a:uLnTx/>
                <a:uFillTx/>
                <a:latin typeface="Heebo" pitchFamily="2" charset="-79"/>
                <a:ea typeface="Times New Roman" panose="02020603050405020304" pitchFamily="18" charset="0"/>
                <a:cs typeface="Heebo" pitchFamily="2" charset="-79"/>
              </a:rPr>
              <a:t>Tribe or Tribal Organization</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solidFill>
                  <a:srgbClr val="000000"/>
                </a:solidFill>
                <a:effectLst/>
                <a:uLnTx/>
                <a:uFillTx/>
                <a:latin typeface="Heebo" pitchFamily="2" charset="-79"/>
                <a:ea typeface="Times New Roman" panose="02020603050405020304" pitchFamily="18" charset="0"/>
                <a:cs typeface="Heebo" pitchFamily="2" charset="-79"/>
              </a:rPr>
              <a:t>Institution of Higher Education</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solidFill>
                  <a:srgbClr val="000000"/>
                </a:solidFill>
                <a:effectLst/>
                <a:uLnTx/>
                <a:uFillTx/>
                <a:latin typeface="Heebo" pitchFamily="2" charset="-79"/>
                <a:ea typeface="Times New Roman" panose="02020603050405020304" pitchFamily="18" charset="0"/>
                <a:cs typeface="Heebo" pitchFamily="2" charset="-79"/>
              </a:rPr>
              <a:t>Small Utility</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solidFill>
                  <a:srgbClr val="000000"/>
                </a:solidFill>
                <a:effectLst/>
                <a:uLnTx/>
                <a:uFillTx/>
                <a:latin typeface="Heebo" pitchFamily="2" charset="-79"/>
                <a:ea typeface="Times New Roman" panose="02020603050405020304" pitchFamily="18" charset="0"/>
                <a:cs typeface="Heebo" pitchFamily="2" charset="-79"/>
              </a:rPr>
              <a:t>Disadvantaged community</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solidFill>
                  <a:srgbClr val="000000"/>
                </a:solidFill>
                <a:effectLst/>
                <a:uLnTx/>
                <a:uFillTx/>
                <a:latin typeface="Heebo" pitchFamily="2" charset="-79"/>
                <a:ea typeface="Times New Roman" panose="02020603050405020304" pitchFamily="18" charset="0"/>
                <a:cs typeface="Heebo" pitchFamily="2" charset="-79"/>
              </a:rPr>
              <a:t>Small Business Technology Developer</a:t>
            </a:r>
          </a:p>
        </p:txBody>
      </p:sp>
      <p:graphicFrame>
        <p:nvGraphicFramePr>
          <p:cNvPr id="8" name="Table 7">
            <a:extLst>
              <a:ext uri="{FF2B5EF4-FFF2-40B4-BE49-F238E27FC236}">
                <a16:creationId xmlns:a16="http://schemas.microsoft.com/office/drawing/2014/main" id="{569EA98A-68C1-A134-2979-55050C35E6DA}"/>
              </a:ext>
            </a:extLst>
          </p:cNvPr>
          <p:cNvGraphicFramePr>
            <a:graphicFrameLocks noGrp="1"/>
          </p:cNvGraphicFramePr>
          <p:nvPr/>
        </p:nvGraphicFramePr>
        <p:xfrm>
          <a:off x="5311739" y="3744962"/>
          <a:ext cx="6363377" cy="1524000"/>
        </p:xfrm>
        <a:graphic>
          <a:graphicData uri="http://schemas.openxmlformats.org/drawingml/2006/table">
            <a:tbl>
              <a:tblPr firstRow="1" bandRow="1">
                <a:tableStyleId>{5940675A-B579-460E-94D1-54222C63F5DA}</a:tableStyleId>
              </a:tblPr>
              <a:tblGrid>
                <a:gridCol w="1587818">
                  <a:extLst>
                    <a:ext uri="{9D8B030D-6E8A-4147-A177-3AD203B41FA5}">
                      <a16:colId xmlns:a16="http://schemas.microsoft.com/office/drawing/2014/main" val="2666524035"/>
                    </a:ext>
                  </a:extLst>
                </a:gridCol>
                <a:gridCol w="1591853">
                  <a:extLst>
                    <a:ext uri="{9D8B030D-6E8A-4147-A177-3AD203B41FA5}">
                      <a16:colId xmlns:a16="http://schemas.microsoft.com/office/drawing/2014/main" val="1303917567"/>
                    </a:ext>
                  </a:extLst>
                </a:gridCol>
                <a:gridCol w="1591853">
                  <a:extLst>
                    <a:ext uri="{9D8B030D-6E8A-4147-A177-3AD203B41FA5}">
                      <a16:colId xmlns:a16="http://schemas.microsoft.com/office/drawing/2014/main" val="3521738477"/>
                    </a:ext>
                  </a:extLst>
                </a:gridCol>
                <a:gridCol w="1591853">
                  <a:extLst>
                    <a:ext uri="{9D8B030D-6E8A-4147-A177-3AD203B41FA5}">
                      <a16:colId xmlns:a16="http://schemas.microsoft.com/office/drawing/2014/main" val="4232523474"/>
                    </a:ext>
                  </a:extLst>
                </a:gridCol>
              </a:tblGrid>
              <a:tr h="0">
                <a:tc gridSpan="3">
                  <a:txBody>
                    <a:bodyPr/>
                    <a:lstStyle/>
                    <a:p>
                      <a:pPr algn="ctr"/>
                      <a:r>
                        <a:rPr lang="en-US" sz="1400">
                          <a:latin typeface="Heebo" pitchFamily="2" charset="-79"/>
                          <a:cs typeface="Heebo" pitchFamily="2" charset="-79"/>
                        </a:rPr>
                        <a:t>Anticipated Individual Award Size</a:t>
                      </a:r>
                    </a:p>
                  </a:txBody>
                  <a:tcPr/>
                </a:tc>
                <a:tc hMerge="1">
                  <a:txBody>
                    <a:bodyPr/>
                    <a:lstStyle/>
                    <a:p>
                      <a:endParaRPr lang="en-US"/>
                    </a:p>
                  </a:txBody>
                  <a:tcPr/>
                </a:tc>
                <a:tc hMerge="1">
                  <a:txBody>
                    <a:bodyPr/>
                    <a:lstStyle/>
                    <a:p>
                      <a:endParaRPr lang="en-US"/>
                    </a:p>
                  </a:txBody>
                  <a:tcPr/>
                </a:tc>
                <a:tc rowSpan="2">
                  <a:txBody>
                    <a:bodyPr/>
                    <a:lstStyle/>
                    <a:p>
                      <a:pPr algn="ctr"/>
                      <a:r>
                        <a:rPr lang="en-US" sz="1400">
                          <a:latin typeface="Heebo" pitchFamily="2" charset="-79"/>
                          <a:cs typeface="Heebo" pitchFamily="2" charset="-79"/>
                        </a:rPr>
                        <a:t>Maximum DOE Share of Award </a:t>
                      </a:r>
                    </a:p>
                  </a:txBody>
                  <a:tcPr/>
                </a:tc>
                <a:extLst>
                  <a:ext uri="{0D108BD9-81ED-4DB2-BD59-A6C34878D82A}">
                    <a16:rowId xmlns:a16="http://schemas.microsoft.com/office/drawing/2014/main" val="793627545"/>
                  </a:ext>
                </a:extLst>
              </a:tr>
              <a:tr h="217681">
                <a:tc>
                  <a:txBody>
                    <a:bodyPr/>
                    <a:lstStyle/>
                    <a:p>
                      <a:pPr algn="ctr"/>
                      <a:r>
                        <a:rPr lang="en-US" sz="1400">
                          <a:latin typeface="Heebo" pitchFamily="2" charset="-79"/>
                          <a:cs typeface="Heebo" pitchFamily="2" charset="-79"/>
                        </a:rPr>
                        <a:t>DOE Share $/%</a:t>
                      </a:r>
                    </a:p>
                  </a:txBody>
                  <a:tcPr/>
                </a:tc>
                <a:tc>
                  <a:txBody>
                    <a:bodyPr/>
                    <a:lstStyle/>
                    <a:p>
                      <a:pPr algn="ctr"/>
                      <a:r>
                        <a:rPr lang="en-US" sz="1400">
                          <a:latin typeface="Heebo" pitchFamily="2" charset="-79"/>
                          <a:cs typeface="Heebo" pitchFamily="2" charset="-79"/>
                        </a:rPr>
                        <a:t>Cost Share $/%</a:t>
                      </a:r>
                    </a:p>
                  </a:txBody>
                  <a:tcPr/>
                </a:tc>
                <a:tc>
                  <a:txBody>
                    <a:bodyPr/>
                    <a:lstStyle/>
                    <a:p>
                      <a:pPr algn="ctr"/>
                      <a:r>
                        <a:rPr lang="en-US" sz="1400">
                          <a:latin typeface="Heebo" pitchFamily="2" charset="-79"/>
                          <a:cs typeface="Heebo" pitchFamily="2" charset="-79"/>
                        </a:rPr>
                        <a:t>Total $ </a:t>
                      </a:r>
                    </a:p>
                  </a:txBody>
                  <a:tcPr/>
                </a:tc>
                <a:tc vMerge="1">
                  <a:txBody>
                    <a:bodyPr/>
                    <a:lstStyle/>
                    <a:p>
                      <a:endParaRPr lang="en-US"/>
                    </a:p>
                  </a:txBody>
                  <a:tcPr/>
                </a:tc>
                <a:extLst>
                  <a:ext uri="{0D108BD9-81ED-4DB2-BD59-A6C34878D82A}">
                    <a16:rowId xmlns:a16="http://schemas.microsoft.com/office/drawing/2014/main" val="2390758514"/>
                  </a:ext>
                </a:extLst>
              </a:tr>
              <a:tr h="2124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Heebo" pitchFamily="2" charset="-79"/>
                          <a:cs typeface="Heebo" pitchFamily="2" charset="-79"/>
                        </a:rPr>
                        <a:t>$5,000,000/</a:t>
                      </a:r>
                      <a:r>
                        <a:rPr lang="en-US" sz="1400" b="1">
                          <a:latin typeface="Heebo" pitchFamily="2" charset="-79"/>
                          <a:cs typeface="Heebo" pitchFamily="2" charset="-79"/>
                        </a:rPr>
                        <a:t>80%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Heebo" pitchFamily="2" charset="-79"/>
                          <a:cs typeface="Heebo" pitchFamily="2" charset="-79"/>
                        </a:rPr>
                        <a:t>$1,250,000/20%</a:t>
                      </a:r>
                    </a:p>
                  </a:txBody>
                  <a:tcPr/>
                </a:tc>
                <a:tc>
                  <a:txBody>
                    <a:bodyPr/>
                    <a:lstStyle/>
                    <a:p>
                      <a:pPr algn="ctr"/>
                      <a:r>
                        <a:rPr lang="en-US" sz="1400" b="1">
                          <a:latin typeface="Heebo" pitchFamily="2" charset="-79"/>
                          <a:cs typeface="Heebo" pitchFamily="2" charset="-79"/>
                        </a:rPr>
                        <a:t>$6,250,000</a:t>
                      </a:r>
                    </a:p>
                  </a:txBody>
                  <a:tcPr/>
                </a:tc>
                <a:tc>
                  <a:txBody>
                    <a:bodyPr/>
                    <a:lstStyle/>
                    <a:p>
                      <a:pPr algn="ctr"/>
                      <a:r>
                        <a:rPr lang="en-US" sz="1400">
                          <a:latin typeface="Heebo" pitchFamily="2" charset="-79"/>
                          <a:cs typeface="Heebo" pitchFamily="2" charset="-79"/>
                        </a:rPr>
                        <a:t>$5,000,000</a:t>
                      </a:r>
                    </a:p>
                  </a:txBody>
                  <a:tcPr/>
                </a:tc>
                <a:extLst>
                  <a:ext uri="{0D108BD9-81ED-4DB2-BD59-A6C34878D82A}">
                    <a16:rowId xmlns:a16="http://schemas.microsoft.com/office/drawing/2014/main" val="557300118"/>
                  </a:ext>
                </a:extLst>
              </a:tr>
              <a:tr h="2124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Heebo" pitchFamily="2" charset="-79"/>
                          <a:cs typeface="Heebo" pitchFamily="2" charset="-79"/>
                        </a:rPr>
                        <a:t>$5,000,000/</a:t>
                      </a:r>
                      <a:r>
                        <a:rPr lang="en-US" sz="1400" b="1">
                          <a:latin typeface="Heebo" pitchFamily="2" charset="-79"/>
                          <a:cs typeface="Heebo" pitchFamily="2" charset="-79"/>
                        </a:rPr>
                        <a:t>80%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Heebo" pitchFamily="2" charset="-79"/>
                          <a:cs typeface="Heebo" pitchFamily="2" charset="-79"/>
                        </a:rPr>
                        <a:t>$1,250,000/20%</a:t>
                      </a:r>
                    </a:p>
                  </a:txBody>
                  <a:tcPr/>
                </a:tc>
                <a:tc>
                  <a:txBody>
                    <a:bodyPr/>
                    <a:lstStyle/>
                    <a:p>
                      <a:pPr algn="ctr"/>
                      <a:r>
                        <a:rPr lang="en-US" sz="1400" b="1">
                          <a:latin typeface="Heebo" pitchFamily="2" charset="-79"/>
                          <a:cs typeface="Heebo" pitchFamily="2" charset="-79"/>
                        </a:rPr>
                        <a:t>$6,250,000</a:t>
                      </a:r>
                    </a:p>
                  </a:txBody>
                  <a:tcPr/>
                </a:tc>
                <a:tc>
                  <a:txBody>
                    <a:bodyPr/>
                    <a:lstStyle/>
                    <a:p>
                      <a:pPr algn="ctr"/>
                      <a:r>
                        <a:rPr lang="en-US" sz="1400">
                          <a:latin typeface="Heebo" pitchFamily="2" charset="-79"/>
                          <a:cs typeface="Heebo" pitchFamily="2" charset="-79"/>
                        </a:rPr>
                        <a:t>$5,000,000</a:t>
                      </a:r>
                    </a:p>
                  </a:txBody>
                  <a:tcPr/>
                </a:tc>
                <a:extLst>
                  <a:ext uri="{0D108BD9-81ED-4DB2-BD59-A6C34878D82A}">
                    <a16:rowId xmlns:a16="http://schemas.microsoft.com/office/drawing/2014/main" val="2962399517"/>
                  </a:ext>
                </a:extLst>
              </a:tr>
              <a:tr h="2124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Heebo" pitchFamily="2" charset="-79"/>
                          <a:cs typeface="Heebo" pitchFamily="2" charset="-79"/>
                        </a:rPr>
                        <a:t>$5,000,000/</a:t>
                      </a:r>
                      <a:r>
                        <a:rPr lang="en-US" sz="1400" b="1">
                          <a:latin typeface="Heebo" pitchFamily="2" charset="-79"/>
                          <a:cs typeface="Heebo" pitchFamily="2" charset="-79"/>
                        </a:rPr>
                        <a:t>80%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Heebo" pitchFamily="2" charset="-79"/>
                          <a:cs typeface="Heebo" pitchFamily="2" charset="-79"/>
                        </a:rPr>
                        <a:t>$1,250,000/20%</a:t>
                      </a:r>
                    </a:p>
                  </a:txBody>
                  <a:tcPr/>
                </a:tc>
                <a:tc>
                  <a:txBody>
                    <a:bodyPr/>
                    <a:lstStyle/>
                    <a:p>
                      <a:pPr algn="ctr"/>
                      <a:r>
                        <a:rPr lang="en-US" sz="1400" b="1">
                          <a:latin typeface="Heebo" pitchFamily="2" charset="-79"/>
                          <a:cs typeface="Heebo" pitchFamily="2" charset="-79"/>
                        </a:rPr>
                        <a:t>$6,250,000</a:t>
                      </a:r>
                    </a:p>
                  </a:txBody>
                  <a:tcPr/>
                </a:tc>
                <a:tc>
                  <a:txBody>
                    <a:bodyPr/>
                    <a:lstStyle/>
                    <a:p>
                      <a:pPr algn="ctr"/>
                      <a:r>
                        <a:rPr lang="en-US" sz="1400">
                          <a:latin typeface="Heebo" pitchFamily="2" charset="-79"/>
                          <a:cs typeface="Heebo" pitchFamily="2" charset="-79"/>
                        </a:rPr>
                        <a:t>$5,000,000</a:t>
                      </a:r>
                    </a:p>
                  </a:txBody>
                  <a:tcPr/>
                </a:tc>
                <a:extLst>
                  <a:ext uri="{0D108BD9-81ED-4DB2-BD59-A6C34878D82A}">
                    <a16:rowId xmlns:a16="http://schemas.microsoft.com/office/drawing/2014/main" val="3569006807"/>
                  </a:ext>
                </a:extLst>
              </a:tr>
            </a:tbl>
          </a:graphicData>
        </a:graphic>
      </p:graphicFrame>
      <p:sp>
        <p:nvSpPr>
          <p:cNvPr id="9" name="Left Brace 8">
            <a:extLst>
              <a:ext uri="{FF2B5EF4-FFF2-40B4-BE49-F238E27FC236}">
                <a16:creationId xmlns:a16="http://schemas.microsoft.com/office/drawing/2014/main" id="{A232EC30-F6E8-7780-8881-2B04E3326B23}"/>
              </a:ext>
            </a:extLst>
          </p:cNvPr>
          <p:cNvSpPr/>
          <p:nvPr/>
        </p:nvSpPr>
        <p:spPr>
          <a:xfrm>
            <a:off x="4855054" y="3744962"/>
            <a:ext cx="380145" cy="1524000"/>
          </a:xfrm>
          <a:prstGeom prst="leftBrace">
            <a:avLst>
              <a:gd name="adj1" fmla="val 8333"/>
              <a:gd name="adj2" fmla="val 49412"/>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endParaRPr>
          </a:p>
        </p:txBody>
      </p:sp>
    </p:spTree>
    <p:extLst>
      <p:ext uri="{BB962C8B-B14F-4D97-AF65-F5344CB8AC3E}">
        <p14:creationId xmlns:p14="http://schemas.microsoft.com/office/powerpoint/2010/main" val="1925826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484F52-92D4-7719-1A24-D0F906C98F81}"/>
              </a:ext>
            </a:extLst>
          </p:cNvPr>
          <p:cNvSpPr>
            <a:spLocks noGrp="1"/>
          </p:cNvSpPr>
          <p:nvPr>
            <p:ph type="title"/>
          </p:nvPr>
        </p:nvSpPr>
        <p:spPr/>
        <p:txBody>
          <a:bodyPr>
            <a:normAutofit/>
          </a:bodyPr>
          <a:lstStyle/>
          <a:p>
            <a:r>
              <a:rPr lang="en-US"/>
              <a:t>Concept Papers Requirements</a:t>
            </a:r>
          </a:p>
        </p:txBody>
      </p:sp>
      <p:sp>
        <p:nvSpPr>
          <p:cNvPr id="4" name="Text Placeholder 3">
            <a:extLst>
              <a:ext uri="{FF2B5EF4-FFF2-40B4-BE49-F238E27FC236}">
                <a16:creationId xmlns:a16="http://schemas.microsoft.com/office/drawing/2014/main" id="{67AF6823-2561-C920-B8E0-65E43C5D883E}"/>
              </a:ext>
            </a:extLst>
          </p:cNvPr>
          <p:cNvSpPr>
            <a:spLocks noGrp="1"/>
          </p:cNvSpPr>
          <p:nvPr>
            <p:ph idx="1"/>
          </p:nvPr>
        </p:nvSpPr>
        <p:spPr>
          <a:xfrm>
            <a:off x="1036320" y="1395422"/>
            <a:ext cx="10963897" cy="4625233"/>
          </a:xfrm>
        </p:spPr>
        <p:txBody>
          <a:bodyPr>
            <a:normAutofit fontScale="62500" lnSpcReduction="20000"/>
          </a:bodyPr>
          <a:lstStyle/>
          <a:p>
            <a:r>
              <a:rPr lang="en-US" sz="3200"/>
              <a:t>Submissions Due </a:t>
            </a:r>
            <a:r>
              <a:rPr lang="en-US" sz="3200" b="1"/>
              <a:t>September 15 </a:t>
            </a:r>
          </a:p>
          <a:p>
            <a:r>
              <a:rPr lang="en-US" sz="3200"/>
              <a:t>Must not exceed 8 pages </a:t>
            </a:r>
          </a:p>
          <a:p>
            <a:r>
              <a:rPr lang="en-US" sz="3200"/>
              <a:t>Must be limited to a single area of interest</a:t>
            </a:r>
          </a:p>
          <a:p>
            <a:r>
              <a:rPr lang="en-US" sz="3200"/>
              <a:t>Content will include:</a:t>
            </a:r>
          </a:p>
          <a:p>
            <a:pPr lvl="1"/>
            <a:r>
              <a:rPr lang="en-US" sz="2600"/>
              <a:t>A brief description of the proposed approach to achieve this FOA’s objectives.</a:t>
            </a:r>
          </a:p>
          <a:p>
            <a:pPr lvl="1"/>
            <a:r>
              <a:rPr lang="en-US" sz="2600"/>
              <a:t> The proposed work, if successfully accomplished, would clearly meet the objectives as stated in the FOA. </a:t>
            </a:r>
          </a:p>
          <a:p>
            <a:pPr lvl="1"/>
            <a:r>
              <a:rPr lang="en-US" sz="2600"/>
              <a:t>The applicant clearly describes the proposed technology, describes how the technology is unique and innovative, and how the technology will advance the current state-of-the-art</a:t>
            </a:r>
          </a:p>
          <a:p>
            <a:pPr lvl="1"/>
            <a:r>
              <a:rPr lang="en-US" sz="2600"/>
              <a:t>The applicant has identified risks and challenges, including possible mitigation strategies, and has shown the impact that DOE funding and the proposed project would have on the relevant field and application; and </a:t>
            </a:r>
          </a:p>
          <a:p>
            <a:pPr lvl="1"/>
            <a:r>
              <a:rPr lang="en-US" sz="2600"/>
              <a:t>The applicant has the qualifications, experience, capabilities, and other resources necessary to complete the proposed project</a:t>
            </a:r>
          </a:p>
          <a:p>
            <a:r>
              <a:rPr lang="en-US" sz="3200"/>
              <a:t>DOE will review concept papers and notify applicants that they either encourage or discourage a full application </a:t>
            </a:r>
          </a:p>
          <a:p>
            <a:r>
              <a:rPr lang="en-US" sz="3200" u="sng"/>
              <a:t>Applicants must submit a concept paper to be eligible to submit a full application</a:t>
            </a:r>
          </a:p>
          <a:p>
            <a:pPr lvl="1"/>
            <a:endParaRPr lang="en-US" sz="2600"/>
          </a:p>
          <a:p>
            <a:endParaRPr lang="en-US"/>
          </a:p>
        </p:txBody>
      </p:sp>
    </p:spTree>
    <p:extLst>
      <p:ext uri="{BB962C8B-B14F-4D97-AF65-F5344CB8AC3E}">
        <p14:creationId xmlns:p14="http://schemas.microsoft.com/office/powerpoint/2010/main" val="259269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C82D23-45FF-0248-EF07-65B13A1A09EB}"/>
              </a:ext>
            </a:extLst>
          </p:cNvPr>
          <p:cNvPicPr>
            <a:picLocks noChangeAspect="1"/>
          </p:cNvPicPr>
          <p:nvPr/>
        </p:nvPicPr>
        <p:blipFill>
          <a:blip r:embed="rId3"/>
          <a:srcRect/>
          <a:stretch/>
        </p:blipFill>
        <p:spPr>
          <a:xfrm>
            <a:off x="4917691" y="1437451"/>
            <a:ext cx="2356617" cy="2945771"/>
          </a:xfrm>
          <a:prstGeom prst="rect">
            <a:avLst/>
          </a:prstGeom>
        </p:spPr>
      </p:pic>
      <p:sp>
        <p:nvSpPr>
          <p:cNvPr id="2" name="Title 1">
            <a:extLst>
              <a:ext uri="{FF2B5EF4-FFF2-40B4-BE49-F238E27FC236}">
                <a16:creationId xmlns:a16="http://schemas.microsoft.com/office/drawing/2014/main" id="{AF8FECC6-2A12-F072-5F64-D0DBDBA7CE13}"/>
              </a:ext>
            </a:extLst>
          </p:cNvPr>
          <p:cNvSpPr>
            <a:spLocks noGrp="1"/>
          </p:cNvSpPr>
          <p:nvPr>
            <p:ph type="title"/>
          </p:nvPr>
        </p:nvSpPr>
        <p:spPr/>
        <p:txBody>
          <a:bodyPr/>
          <a:lstStyle/>
          <a:p>
            <a:r>
              <a:rPr lang="en-US"/>
              <a:t>Eric Hsieh</a:t>
            </a:r>
          </a:p>
        </p:txBody>
      </p:sp>
      <p:sp>
        <p:nvSpPr>
          <p:cNvPr id="5" name="Content Placeholder 2">
            <a:extLst>
              <a:ext uri="{FF2B5EF4-FFF2-40B4-BE49-F238E27FC236}">
                <a16:creationId xmlns:a16="http://schemas.microsoft.com/office/drawing/2014/main" id="{EA6A7FC4-0BBD-1E7B-4FDE-8EA9E99C00FB}"/>
              </a:ext>
            </a:extLst>
          </p:cNvPr>
          <p:cNvSpPr txBox="1">
            <a:spLocks/>
          </p:cNvSpPr>
          <p:nvPr/>
        </p:nvSpPr>
        <p:spPr>
          <a:xfrm>
            <a:off x="1036319" y="4526279"/>
            <a:ext cx="10140945" cy="161486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Clr>
                <a:srgbClr val="396FF7"/>
              </a:buClr>
              <a:buFont typeface="System Font Regular"/>
              <a:buChar char="＋"/>
              <a:defRPr sz="2800" kern="1200">
                <a:solidFill>
                  <a:schemeClr val="tx1"/>
                </a:solidFill>
                <a:latin typeface="Heebo" pitchFamily="2" charset="-79"/>
                <a:ea typeface="+mn-ea"/>
                <a:cs typeface="Heebo" pitchFamily="2" charset="-79"/>
              </a:defRPr>
            </a:lvl1pPr>
            <a:lvl2pPr marL="685800" indent="-228600" algn="l" defTabSz="914400" rtl="0" eaLnBrk="1" latinLnBrk="0" hangingPunct="1">
              <a:lnSpc>
                <a:spcPct val="100000"/>
              </a:lnSpc>
              <a:spcBef>
                <a:spcPts val="500"/>
              </a:spcBef>
              <a:buClr>
                <a:srgbClr val="396FF7"/>
              </a:buClr>
              <a:buFont typeface="System Font Regular"/>
              <a:buChar char="＋"/>
              <a:defRPr sz="2400" kern="1200">
                <a:solidFill>
                  <a:schemeClr val="tx1"/>
                </a:solidFill>
                <a:latin typeface="Heebo Light" pitchFamily="2" charset="-79"/>
                <a:ea typeface="+mn-ea"/>
                <a:cs typeface="Heebo Light" pitchFamily="2" charset="-79"/>
              </a:defRPr>
            </a:lvl2pPr>
            <a:lvl3pPr marL="1143000" indent="-228600" algn="l" defTabSz="914400" rtl="0" eaLnBrk="1" latinLnBrk="0" hangingPunct="1">
              <a:lnSpc>
                <a:spcPct val="100000"/>
              </a:lnSpc>
              <a:spcBef>
                <a:spcPts val="500"/>
              </a:spcBef>
              <a:buClr>
                <a:srgbClr val="396FF7"/>
              </a:buClr>
              <a:buFont typeface="System Font Regular"/>
              <a:buChar char="＋"/>
              <a:defRPr sz="2000" kern="1200">
                <a:solidFill>
                  <a:schemeClr val="tx1"/>
                </a:solidFill>
                <a:latin typeface="Heebo Light" pitchFamily="2" charset="-79"/>
                <a:ea typeface="+mn-ea"/>
                <a:cs typeface="Heebo Light" pitchFamily="2" charset="-79"/>
              </a:defRPr>
            </a:lvl3pPr>
            <a:lvl4pPr marL="1600200" indent="-228600" algn="l" defTabSz="914400" rtl="0" eaLnBrk="1" latinLnBrk="0" hangingPunct="1">
              <a:lnSpc>
                <a:spcPct val="100000"/>
              </a:lnSpc>
              <a:spcBef>
                <a:spcPts val="500"/>
              </a:spcBef>
              <a:buClr>
                <a:srgbClr val="396FF7"/>
              </a:buClr>
              <a:buFont typeface="System Font Regular"/>
              <a:buChar char="＋"/>
              <a:defRPr sz="1800" kern="1200">
                <a:solidFill>
                  <a:schemeClr val="tx1"/>
                </a:solidFill>
                <a:latin typeface="Heebo Light" pitchFamily="2" charset="-79"/>
                <a:ea typeface="+mn-ea"/>
                <a:cs typeface="Heebo Light" pitchFamily="2" charset="-79"/>
              </a:defRPr>
            </a:lvl4pPr>
            <a:lvl5pPr marL="2057400" indent="-228600" algn="l" defTabSz="914400" rtl="0" eaLnBrk="1" latinLnBrk="0" hangingPunct="1">
              <a:lnSpc>
                <a:spcPct val="100000"/>
              </a:lnSpc>
              <a:spcBef>
                <a:spcPts val="500"/>
              </a:spcBef>
              <a:buClr>
                <a:srgbClr val="396FF7"/>
              </a:buClr>
              <a:buFont typeface="System Font Regular"/>
              <a:buChar char="＋"/>
              <a:defRPr sz="1800" kern="1200">
                <a:solidFill>
                  <a:schemeClr val="tx1"/>
                </a:solidFill>
                <a:latin typeface="Heebo Light" pitchFamily="2" charset="-79"/>
                <a:ea typeface="+mn-ea"/>
                <a:cs typeface="Heebo Light"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System Font Regular"/>
              <a:buNone/>
            </a:pPr>
            <a:r>
              <a:rPr lang="en-US" b="1"/>
              <a:t>Eric Hsieh</a:t>
            </a:r>
          </a:p>
          <a:p>
            <a:pPr marL="0" indent="0" algn="ctr">
              <a:buFont typeface="System Font Regular"/>
              <a:buNone/>
            </a:pPr>
            <a:r>
              <a:rPr lang="en-US"/>
              <a:t>Deputy Assistant Secretary for Energy Storage</a:t>
            </a:r>
          </a:p>
          <a:p>
            <a:pPr marL="0" indent="0" algn="ctr">
              <a:buFont typeface="System Font Regular"/>
              <a:buNone/>
            </a:pPr>
            <a:r>
              <a:rPr lang="en-US"/>
              <a:t>Office of Electricity,</a:t>
            </a:r>
          </a:p>
          <a:p>
            <a:pPr marL="0" indent="0" algn="ctr">
              <a:buFont typeface="System Font Regular"/>
              <a:buNone/>
            </a:pPr>
            <a:r>
              <a:rPr lang="en-US"/>
              <a:t>U.S. Department of Energy</a:t>
            </a:r>
          </a:p>
        </p:txBody>
      </p:sp>
    </p:spTree>
    <p:extLst>
      <p:ext uri="{BB962C8B-B14F-4D97-AF65-F5344CB8AC3E}">
        <p14:creationId xmlns:p14="http://schemas.microsoft.com/office/powerpoint/2010/main" val="4033780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6F7576-A467-EAC9-FADC-6379FA293CB7}"/>
              </a:ext>
            </a:extLst>
          </p:cNvPr>
          <p:cNvSpPr>
            <a:spLocks noGrp="1"/>
          </p:cNvSpPr>
          <p:nvPr>
            <p:ph type="title"/>
          </p:nvPr>
        </p:nvSpPr>
        <p:spPr/>
        <p:txBody>
          <a:bodyPr/>
          <a:lstStyle/>
          <a:p>
            <a:r>
              <a:rPr lang="en-US"/>
              <a:t>Full Application Requirements</a:t>
            </a:r>
          </a:p>
        </p:txBody>
      </p:sp>
      <p:sp>
        <p:nvSpPr>
          <p:cNvPr id="11" name="TextBox 10">
            <a:extLst>
              <a:ext uri="{FF2B5EF4-FFF2-40B4-BE49-F238E27FC236}">
                <a16:creationId xmlns:a16="http://schemas.microsoft.com/office/drawing/2014/main" id="{1CEC2AA5-22B5-3536-7248-5C8229D382C8}"/>
              </a:ext>
            </a:extLst>
          </p:cNvPr>
          <p:cNvSpPr txBox="1"/>
          <p:nvPr/>
        </p:nvSpPr>
        <p:spPr>
          <a:xfrm>
            <a:off x="448235" y="1437451"/>
            <a:ext cx="11429999" cy="5370701"/>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1000"/>
              </a:spcBef>
              <a:spcAft>
                <a:spcPts val="0"/>
              </a:spcAft>
              <a:buClr>
                <a:srgbClr val="396FF7"/>
              </a:buClr>
              <a:buSzTx/>
              <a:buFont typeface="System Font Regular"/>
              <a:buChar char="＋"/>
              <a:tabLst/>
              <a:defRPr/>
            </a:pPr>
            <a:r>
              <a:rPr kumimoji="0" lang="en-US" sz="2400" b="0" i="0" u="none" strike="noStrike" kern="1200" cap="none" spc="0" normalizeH="0" baseline="0" noProof="0">
                <a:ln>
                  <a:noFill/>
                </a:ln>
                <a:solidFill>
                  <a:srgbClr val="000000"/>
                </a:solidFill>
                <a:effectLst/>
                <a:uLnTx/>
                <a:uFillTx/>
                <a:latin typeface="Heebo" pitchFamily="2" charset="-79"/>
                <a:ea typeface="+mn-ea"/>
                <a:cs typeface="Heebo" pitchFamily="2" charset="-79"/>
              </a:rPr>
              <a:t>Submissions Due </a:t>
            </a:r>
            <a:r>
              <a:rPr kumimoji="0" lang="en-US" sz="2400" b="1" i="0" u="none" strike="noStrike" kern="1200" cap="none" spc="0" normalizeH="0" baseline="0" noProof="0">
                <a:ln>
                  <a:noFill/>
                </a:ln>
                <a:solidFill>
                  <a:srgbClr val="000000"/>
                </a:solidFill>
                <a:effectLst/>
                <a:uLnTx/>
                <a:uFillTx/>
                <a:latin typeface="Heebo" pitchFamily="2" charset="-79"/>
                <a:ea typeface="+mn-ea"/>
                <a:cs typeface="Heebo" pitchFamily="2" charset="-79"/>
              </a:rPr>
              <a:t>December 4</a:t>
            </a:r>
          </a:p>
          <a:p>
            <a:pPr marL="228600" marR="0" lvl="0" indent="-228600" algn="l" defTabSz="914400" rtl="0" eaLnBrk="1" fontAlgn="auto" latinLnBrk="0" hangingPunct="1">
              <a:lnSpc>
                <a:spcPct val="100000"/>
              </a:lnSpc>
              <a:spcBef>
                <a:spcPts val="1000"/>
              </a:spcBef>
              <a:spcAft>
                <a:spcPts val="0"/>
              </a:spcAft>
              <a:buClr>
                <a:srgbClr val="396FF7"/>
              </a:buClr>
              <a:buSzTx/>
              <a:buFont typeface="System Font Regular"/>
              <a:buChar char="＋"/>
              <a:tabLst/>
              <a:defRPr/>
            </a:pPr>
            <a:r>
              <a:rPr kumimoji="0" lang="en-US" sz="2400" b="0" i="0" u="none" strike="noStrike" kern="1200" cap="none" spc="0" normalizeH="0" baseline="0" noProof="0">
                <a:ln>
                  <a:noFill/>
                </a:ln>
                <a:solidFill>
                  <a:srgbClr val="000000"/>
                </a:solidFill>
                <a:effectLst/>
                <a:uLnTx/>
                <a:uFillTx/>
                <a:latin typeface="Heebo" pitchFamily="2" charset="-79"/>
                <a:ea typeface="+mn-ea"/>
                <a:cs typeface="Heebo" pitchFamily="2" charset="-79"/>
              </a:rPr>
              <a:t>Review FOA Section C. Full Applications (Pg. 29 – 30) for entire list of required documents including Budget Justification, Community Benefits Plan, etc..</a:t>
            </a:r>
          </a:p>
          <a:p>
            <a:pPr marL="228600" marR="0" lvl="0" indent="-228600" algn="l" defTabSz="914400" rtl="0" eaLnBrk="1" fontAlgn="auto" latinLnBrk="0" hangingPunct="1">
              <a:lnSpc>
                <a:spcPct val="100000"/>
              </a:lnSpc>
              <a:spcBef>
                <a:spcPts val="1000"/>
              </a:spcBef>
              <a:spcAft>
                <a:spcPts val="0"/>
              </a:spcAft>
              <a:buClr>
                <a:srgbClr val="396FF7"/>
              </a:buClr>
              <a:buSzTx/>
              <a:buFont typeface="System Font Regular"/>
              <a:buChar char="＋"/>
              <a:tabLst/>
              <a:defRPr/>
            </a:pPr>
            <a:r>
              <a:rPr kumimoji="0" lang="en-US" sz="2400" b="0" i="0" u="none" strike="noStrike" kern="1200" cap="none" spc="0" normalizeH="0" baseline="0" noProof="0">
                <a:ln>
                  <a:noFill/>
                </a:ln>
                <a:solidFill>
                  <a:srgbClr val="000000"/>
                </a:solidFill>
                <a:effectLst/>
                <a:uLnTx/>
                <a:uFillTx/>
                <a:latin typeface="Heebo" pitchFamily="2" charset="-79"/>
                <a:ea typeface="+mn-ea"/>
                <a:cs typeface="Heebo" pitchFamily="2" charset="-79"/>
              </a:rPr>
              <a:t> Project Narrative must not be more than </a:t>
            </a:r>
            <a:r>
              <a:rPr kumimoji="0" lang="en-US" sz="2400" b="0" i="0" u="sng" strike="noStrike" kern="1200" cap="none" spc="0" normalizeH="0" baseline="0" noProof="0">
                <a:ln>
                  <a:noFill/>
                </a:ln>
                <a:solidFill>
                  <a:srgbClr val="000000"/>
                </a:solidFill>
                <a:effectLst/>
                <a:uLnTx/>
                <a:uFillTx/>
                <a:latin typeface="Heebo" pitchFamily="2" charset="-79"/>
                <a:ea typeface="+mn-ea"/>
                <a:cs typeface="Heebo" pitchFamily="2" charset="-79"/>
              </a:rPr>
              <a:t>30 Pages</a:t>
            </a:r>
            <a:r>
              <a:rPr kumimoji="0" lang="en-US" sz="2400" b="0" i="0" u="none" strike="noStrike" kern="1200" cap="none" spc="0" normalizeH="0" baseline="0" noProof="0">
                <a:ln>
                  <a:noFill/>
                </a:ln>
                <a:solidFill>
                  <a:srgbClr val="000000"/>
                </a:solidFill>
                <a:effectLst/>
                <a:uLnTx/>
                <a:uFillTx/>
                <a:latin typeface="Heebo" pitchFamily="2" charset="-79"/>
                <a:ea typeface="+mn-ea"/>
                <a:cs typeface="Heebo" pitchFamily="2" charset="-79"/>
              </a:rPr>
              <a:t>,  Sections Specific to this FOA Include:</a:t>
            </a:r>
          </a:p>
          <a:p>
            <a:pPr marL="685800" marR="0" lvl="1" indent="-228600" algn="l" defTabSz="914400" rtl="0" eaLnBrk="1" fontAlgn="auto" latinLnBrk="0" hangingPunct="1">
              <a:lnSpc>
                <a:spcPct val="100000"/>
              </a:lnSpc>
              <a:spcBef>
                <a:spcPts val="1000"/>
              </a:spcBef>
              <a:spcAft>
                <a:spcPts val="0"/>
              </a:spcAft>
              <a:buClr>
                <a:srgbClr val="396FF7"/>
              </a:buClr>
              <a:buSzTx/>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Heebo" pitchFamily="2" charset="-79"/>
                <a:ea typeface="+mn-ea"/>
                <a:cs typeface="Heebo" pitchFamily="2" charset="-79"/>
              </a:rPr>
              <a:t>Description of Technology</a:t>
            </a:r>
          </a:p>
          <a:p>
            <a:pPr marL="685800" marR="0" lvl="1" indent="-228600" algn="l" defTabSz="914400" rtl="0" eaLnBrk="1" fontAlgn="auto" latinLnBrk="0" hangingPunct="1">
              <a:lnSpc>
                <a:spcPct val="100000"/>
              </a:lnSpc>
              <a:spcBef>
                <a:spcPts val="1000"/>
              </a:spcBef>
              <a:spcAft>
                <a:spcPts val="0"/>
              </a:spcAft>
              <a:buClr>
                <a:srgbClr val="396FF7"/>
              </a:buClr>
              <a:buSzTx/>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Heebo" pitchFamily="2" charset="-79"/>
                <a:ea typeface="+mn-ea"/>
                <a:cs typeface="Heebo" pitchFamily="2" charset="-79"/>
              </a:rPr>
              <a:t>Description of the proposed Demonstration and Validation</a:t>
            </a:r>
          </a:p>
          <a:p>
            <a:pPr marL="685800" marR="0" lvl="1" indent="-228600" algn="l" defTabSz="914400" rtl="0" eaLnBrk="1" fontAlgn="auto" latinLnBrk="0" hangingPunct="1">
              <a:lnSpc>
                <a:spcPct val="100000"/>
              </a:lnSpc>
              <a:spcBef>
                <a:spcPts val="1000"/>
              </a:spcBef>
              <a:spcAft>
                <a:spcPts val="0"/>
              </a:spcAft>
              <a:buClr>
                <a:srgbClr val="396FF7"/>
              </a:buClr>
              <a:buSzTx/>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Heebo" pitchFamily="2" charset="-79"/>
                <a:ea typeface="+mn-ea"/>
                <a:cs typeface="Heebo" pitchFamily="2" charset="-79"/>
              </a:rPr>
              <a:t>Cost and Performance Justification </a:t>
            </a:r>
          </a:p>
          <a:p>
            <a:pPr marL="685800" marR="0" lvl="1" indent="-228600" algn="l" defTabSz="914400" rtl="0" eaLnBrk="1" fontAlgn="auto" latinLnBrk="0" hangingPunct="1">
              <a:lnSpc>
                <a:spcPct val="100000"/>
              </a:lnSpc>
              <a:spcBef>
                <a:spcPts val="1000"/>
              </a:spcBef>
              <a:spcAft>
                <a:spcPts val="0"/>
              </a:spcAft>
              <a:buClr>
                <a:srgbClr val="396FF7"/>
              </a:buClr>
              <a:buSzTx/>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Heebo" pitchFamily="2" charset="-79"/>
                <a:ea typeface="+mn-ea"/>
                <a:cs typeface="Heebo" pitchFamily="2" charset="-79"/>
              </a:rPr>
              <a:t>ROVI Data Collection Workplan </a:t>
            </a:r>
          </a:p>
          <a:p>
            <a:pPr marL="685800" marR="0" lvl="1" indent="-228600" algn="l" defTabSz="914400" rtl="0" eaLnBrk="1" fontAlgn="auto" latinLnBrk="0" hangingPunct="1">
              <a:lnSpc>
                <a:spcPct val="100000"/>
              </a:lnSpc>
              <a:spcBef>
                <a:spcPts val="1000"/>
              </a:spcBef>
              <a:spcAft>
                <a:spcPts val="0"/>
              </a:spcAft>
              <a:buClr>
                <a:srgbClr val="396FF7"/>
              </a:buClr>
              <a:buSzTx/>
              <a:buFont typeface="System Font Regular"/>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1000"/>
              </a:spcBef>
              <a:spcAft>
                <a:spcPts val="0"/>
              </a:spcAft>
              <a:buClr>
                <a:srgbClr val="396FF7"/>
              </a:buClr>
              <a:buSzTx/>
              <a:buFont typeface="System Font Regular"/>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1000"/>
              </a:spcBef>
              <a:spcAft>
                <a:spcPts val="0"/>
              </a:spcAft>
              <a:buClr>
                <a:srgbClr val="396FF7"/>
              </a:buClr>
              <a:buSzTx/>
              <a:buFont typeface="System Font Regular"/>
              <a:buChar char="＋"/>
              <a:tabLst/>
              <a:defRPr/>
            </a:pPr>
            <a:endParaRPr kumimoji="0" lang="en-US" sz="3200" b="0" i="0" u="none" strike="noStrike" kern="1200" cap="none" spc="0" normalizeH="0" baseline="0" noProof="0">
              <a:ln>
                <a:noFill/>
              </a:ln>
              <a:solidFill>
                <a:srgbClr val="000000"/>
              </a:solidFill>
              <a:effectLst/>
              <a:uLnTx/>
              <a:uFillTx/>
              <a:latin typeface="Heebo" pitchFamily="2" charset="-79"/>
              <a:ea typeface="+mn-ea"/>
              <a:cs typeface="Heebo" pitchFamily="2" charset="-79"/>
            </a:endParaRPr>
          </a:p>
        </p:txBody>
      </p:sp>
    </p:spTree>
    <p:extLst>
      <p:ext uri="{BB962C8B-B14F-4D97-AF65-F5344CB8AC3E}">
        <p14:creationId xmlns:p14="http://schemas.microsoft.com/office/powerpoint/2010/main" val="4192652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53DBA4-96DB-63AA-6095-911F70B64410}"/>
              </a:ext>
            </a:extLst>
          </p:cNvPr>
          <p:cNvSpPr>
            <a:spLocks noGrp="1"/>
          </p:cNvSpPr>
          <p:nvPr>
            <p:ph type="title"/>
          </p:nvPr>
        </p:nvSpPr>
        <p:spPr/>
        <p:txBody>
          <a:bodyPr>
            <a:normAutofit/>
          </a:bodyPr>
          <a:lstStyle/>
          <a:p>
            <a:r>
              <a:rPr lang="en-US"/>
              <a:t>Full Application Evaluation Criteria </a:t>
            </a:r>
          </a:p>
        </p:txBody>
      </p:sp>
      <p:sp>
        <p:nvSpPr>
          <p:cNvPr id="4" name="Text Placeholder 3">
            <a:extLst>
              <a:ext uri="{FF2B5EF4-FFF2-40B4-BE49-F238E27FC236}">
                <a16:creationId xmlns:a16="http://schemas.microsoft.com/office/drawing/2014/main" id="{2C957FA8-1C17-BE1D-0351-FCF60E6D85F3}"/>
              </a:ext>
            </a:extLst>
          </p:cNvPr>
          <p:cNvSpPr>
            <a:spLocks noGrp="1"/>
          </p:cNvSpPr>
          <p:nvPr>
            <p:ph idx="1"/>
          </p:nvPr>
        </p:nvSpPr>
        <p:spPr>
          <a:xfrm>
            <a:off x="1036320" y="1515043"/>
            <a:ext cx="11057069" cy="4351338"/>
          </a:xfrm>
        </p:spPr>
        <p:txBody>
          <a:bodyPr>
            <a:normAutofit/>
          </a:bodyPr>
          <a:lstStyle/>
          <a:p>
            <a:pPr marL="0" indent="0">
              <a:buNone/>
            </a:pPr>
            <a:r>
              <a:rPr lang="en-US" sz="2400"/>
              <a:t>Description of Detailed Criteria Factors on Pages 61-65 of FOA </a:t>
            </a:r>
          </a:p>
          <a:p>
            <a:r>
              <a:rPr lang="en-US" sz="2400"/>
              <a:t>CRITERION 1: TECHNICAL MERIT AND EVALUATION (25%) </a:t>
            </a:r>
          </a:p>
          <a:p>
            <a:r>
              <a:rPr lang="en-US" sz="2400"/>
              <a:t>CRITERION 2: SIGNIFICANCE AND IMPACT (20%)</a:t>
            </a:r>
          </a:p>
          <a:p>
            <a:r>
              <a:rPr lang="en-US" sz="2400"/>
              <a:t>CRITERION 3: PROJECT EXECUTION AND MANAGEMENT APPROACH (15%) </a:t>
            </a:r>
          </a:p>
          <a:p>
            <a:r>
              <a:rPr lang="en-US" sz="2400"/>
              <a:t>CRITERION 4: TEAM AND RESOURCES (20%)</a:t>
            </a:r>
          </a:p>
          <a:p>
            <a:r>
              <a:rPr lang="en-US" sz="2400"/>
              <a:t>CRITERION 5: COMMUNITY BENEFITS PLAN (20%)</a:t>
            </a:r>
          </a:p>
        </p:txBody>
      </p:sp>
    </p:spTree>
    <p:extLst>
      <p:ext uri="{BB962C8B-B14F-4D97-AF65-F5344CB8AC3E}">
        <p14:creationId xmlns:p14="http://schemas.microsoft.com/office/powerpoint/2010/main" val="663949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E71D43-5D8C-7E8C-BE7A-6B877A807DDD}"/>
              </a:ext>
            </a:extLst>
          </p:cNvPr>
          <p:cNvSpPr>
            <a:spLocks noGrp="1"/>
          </p:cNvSpPr>
          <p:nvPr>
            <p:ph type="title"/>
          </p:nvPr>
        </p:nvSpPr>
        <p:spPr>
          <a:xfrm>
            <a:off x="902756" y="798619"/>
            <a:ext cx="10653656" cy="813493"/>
          </a:xfrm>
        </p:spPr>
        <p:txBody>
          <a:bodyPr>
            <a:normAutofit fontScale="90000"/>
          </a:bodyPr>
          <a:lstStyle/>
          <a:p>
            <a:r>
              <a:rPr lang="en-US"/>
              <a:t>Demonstration and Validation FOA Timeline</a:t>
            </a:r>
            <a:br>
              <a:rPr lang="en-US"/>
            </a:br>
            <a:endParaRPr lang="en-US"/>
          </a:p>
        </p:txBody>
      </p:sp>
      <p:graphicFrame>
        <p:nvGraphicFramePr>
          <p:cNvPr id="2" name="Diagram 1">
            <a:extLst>
              <a:ext uri="{FF2B5EF4-FFF2-40B4-BE49-F238E27FC236}">
                <a16:creationId xmlns:a16="http://schemas.microsoft.com/office/drawing/2014/main" id="{E3C52EA1-45C9-BE3D-0515-66B7E16CB82B}"/>
              </a:ext>
            </a:extLst>
          </p:cNvPr>
          <p:cNvGraphicFramePr/>
          <p:nvPr/>
        </p:nvGraphicFramePr>
        <p:xfrm>
          <a:off x="183828" y="446700"/>
          <a:ext cx="11620072" cy="4223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E183877E-FD23-5052-1080-20FDDFEB410F}"/>
              </a:ext>
            </a:extLst>
          </p:cNvPr>
          <p:cNvGrpSpPr/>
          <p:nvPr/>
        </p:nvGrpSpPr>
        <p:grpSpPr>
          <a:xfrm>
            <a:off x="9535041" y="2693127"/>
            <a:ext cx="1958618" cy="585674"/>
            <a:chOff x="7124880" y="2289618"/>
            <a:chExt cx="1958618" cy="585674"/>
          </a:xfrm>
        </p:grpSpPr>
        <p:sp>
          <p:nvSpPr>
            <p:cNvPr id="5" name="Rectangle 4">
              <a:extLst>
                <a:ext uri="{FF2B5EF4-FFF2-40B4-BE49-F238E27FC236}">
                  <a16:creationId xmlns:a16="http://schemas.microsoft.com/office/drawing/2014/main" id="{21BB9ADE-A27A-56F9-C72D-A537E2DF8E4E}"/>
                </a:ext>
              </a:extLst>
            </p:cNvPr>
            <p:cNvSpPr/>
            <p:nvPr/>
          </p:nvSpPr>
          <p:spPr>
            <a:xfrm>
              <a:off x="7124881" y="2289619"/>
              <a:ext cx="1958617" cy="585673"/>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0B86297-9E73-327B-DD50-DB61CEA9D512}"/>
                </a:ext>
              </a:extLst>
            </p:cNvPr>
            <p:cNvSpPr txBox="1"/>
            <p:nvPr/>
          </p:nvSpPr>
          <p:spPr>
            <a:xfrm>
              <a:off x="7124880" y="2289618"/>
              <a:ext cx="1958617" cy="5856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marR="0" lvl="1" indent="-171450" algn="ctr" defTabSz="755650" rtl="0" eaLnBrk="1" fontAlgn="auto" latinLnBrk="0" hangingPunct="1">
                <a:lnSpc>
                  <a:spcPct val="90000"/>
                </a:lnSpc>
                <a:spcBef>
                  <a:spcPct val="0"/>
                </a:spcBef>
                <a:spcAft>
                  <a:spcPct val="15000"/>
                </a:spcAft>
                <a:buClrTx/>
                <a:buSzTx/>
                <a:buFontTx/>
                <a:buNone/>
                <a:tabLst/>
                <a:defRPr/>
              </a:pPr>
              <a:r>
                <a:rPr kumimoji="0" lang="en-US" sz="1700" b="0" i="0" u="none" strike="noStrike" kern="1200" cap="none" spc="0" normalizeH="0" baseline="0" noProof="0">
                  <a:ln>
                    <a:noFill/>
                  </a:ln>
                  <a:solidFill>
                    <a:sysClr val="windowText" lastClr="000000">
                      <a:hueOff val="0"/>
                      <a:satOff val="0"/>
                      <a:lumOff val="0"/>
                      <a:alphaOff val="0"/>
                    </a:sysClr>
                  </a:solidFill>
                  <a:effectLst/>
                  <a:uLnTx/>
                  <a:uFillTx/>
                  <a:latin typeface="Heebo" pitchFamily="2" charset="-79"/>
                  <a:ea typeface="+mn-ea"/>
                  <a:cs typeface="Heebo" pitchFamily="2" charset="-79"/>
                </a:rPr>
                <a:t>Q2 2024</a:t>
              </a:r>
            </a:p>
          </p:txBody>
        </p:sp>
      </p:grpSp>
    </p:spTree>
    <p:extLst>
      <p:ext uri="{BB962C8B-B14F-4D97-AF65-F5344CB8AC3E}">
        <p14:creationId xmlns:p14="http://schemas.microsoft.com/office/powerpoint/2010/main" val="3571629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E71D43-5D8C-7E8C-BE7A-6B877A807DDD}"/>
              </a:ext>
            </a:extLst>
          </p:cNvPr>
          <p:cNvSpPr>
            <a:spLocks noGrp="1"/>
          </p:cNvSpPr>
          <p:nvPr>
            <p:ph type="title"/>
          </p:nvPr>
        </p:nvSpPr>
        <p:spPr>
          <a:xfrm>
            <a:off x="902756" y="798619"/>
            <a:ext cx="10653656" cy="813493"/>
          </a:xfrm>
        </p:spPr>
        <p:txBody>
          <a:bodyPr>
            <a:normAutofit fontScale="90000"/>
          </a:bodyPr>
          <a:lstStyle/>
          <a:p>
            <a:r>
              <a:rPr lang="en-US"/>
              <a:t>Demonstration and Validation FOA Timeline</a:t>
            </a:r>
            <a:br>
              <a:rPr lang="en-US"/>
            </a:br>
            <a:endParaRPr lang="en-US"/>
          </a:p>
        </p:txBody>
      </p:sp>
      <p:graphicFrame>
        <p:nvGraphicFramePr>
          <p:cNvPr id="2" name="Diagram 1">
            <a:extLst>
              <a:ext uri="{FF2B5EF4-FFF2-40B4-BE49-F238E27FC236}">
                <a16:creationId xmlns:a16="http://schemas.microsoft.com/office/drawing/2014/main" id="{E3C52EA1-45C9-BE3D-0515-66B7E16CB82B}"/>
              </a:ext>
            </a:extLst>
          </p:cNvPr>
          <p:cNvGraphicFramePr/>
          <p:nvPr/>
        </p:nvGraphicFramePr>
        <p:xfrm>
          <a:off x="183828" y="446700"/>
          <a:ext cx="11620072" cy="4223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E183877E-FD23-5052-1080-20FDDFEB410F}"/>
              </a:ext>
            </a:extLst>
          </p:cNvPr>
          <p:cNvGrpSpPr/>
          <p:nvPr/>
        </p:nvGrpSpPr>
        <p:grpSpPr>
          <a:xfrm>
            <a:off x="9535041" y="2693127"/>
            <a:ext cx="1958618" cy="585674"/>
            <a:chOff x="7124880" y="2289618"/>
            <a:chExt cx="1958618" cy="585674"/>
          </a:xfrm>
        </p:grpSpPr>
        <p:sp>
          <p:nvSpPr>
            <p:cNvPr id="5" name="Rectangle 4">
              <a:extLst>
                <a:ext uri="{FF2B5EF4-FFF2-40B4-BE49-F238E27FC236}">
                  <a16:creationId xmlns:a16="http://schemas.microsoft.com/office/drawing/2014/main" id="{21BB9ADE-A27A-56F9-C72D-A537E2DF8E4E}"/>
                </a:ext>
              </a:extLst>
            </p:cNvPr>
            <p:cNvSpPr/>
            <p:nvPr/>
          </p:nvSpPr>
          <p:spPr>
            <a:xfrm>
              <a:off x="7124881" y="2289619"/>
              <a:ext cx="1958617" cy="585673"/>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0B86297-9E73-327B-DD50-DB61CEA9D512}"/>
                </a:ext>
              </a:extLst>
            </p:cNvPr>
            <p:cNvSpPr txBox="1"/>
            <p:nvPr/>
          </p:nvSpPr>
          <p:spPr>
            <a:xfrm>
              <a:off x="7124880" y="2289618"/>
              <a:ext cx="1958617" cy="5856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marR="0" lvl="1" indent="-171450" algn="ctr" defTabSz="755650" rtl="0" eaLnBrk="1" fontAlgn="auto" latinLnBrk="0" hangingPunct="1">
                <a:lnSpc>
                  <a:spcPct val="90000"/>
                </a:lnSpc>
                <a:spcBef>
                  <a:spcPct val="0"/>
                </a:spcBef>
                <a:spcAft>
                  <a:spcPct val="15000"/>
                </a:spcAft>
                <a:buClrTx/>
                <a:buSzTx/>
                <a:buFontTx/>
                <a:buNone/>
                <a:tabLst/>
                <a:defRPr/>
              </a:pPr>
              <a:r>
                <a:rPr kumimoji="0" lang="en-US" sz="1700" b="0" i="0" u="none" strike="noStrike" kern="1200" cap="none" spc="0" normalizeH="0" baseline="0" noProof="0">
                  <a:ln>
                    <a:noFill/>
                  </a:ln>
                  <a:solidFill>
                    <a:sysClr val="windowText" lastClr="000000">
                      <a:hueOff val="0"/>
                      <a:satOff val="0"/>
                      <a:lumOff val="0"/>
                      <a:alphaOff val="0"/>
                    </a:sysClr>
                  </a:solidFill>
                  <a:effectLst/>
                  <a:uLnTx/>
                  <a:uFillTx/>
                  <a:latin typeface="Heebo" pitchFamily="2" charset="-79"/>
                  <a:ea typeface="+mn-ea"/>
                  <a:cs typeface="Heebo" pitchFamily="2" charset="-79"/>
                </a:rPr>
                <a:t>Q2 2024</a:t>
              </a:r>
            </a:p>
          </p:txBody>
        </p:sp>
      </p:grpSp>
      <p:sp>
        <p:nvSpPr>
          <p:cNvPr id="8" name="TextBox 7">
            <a:extLst>
              <a:ext uri="{FF2B5EF4-FFF2-40B4-BE49-F238E27FC236}">
                <a16:creationId xmlns:a16="http://schemas.microsoft.com/office/drawing/2014/main" id="{E36A258E-D886-ED04-12EE-D82702F83F13}"/>
              </a:ext>
            </a:extLst>
          </p:cNvPr>
          <p:cNvSpPr txBox="1"/>
          <p:nvPr/>
        </p:nvSpPr>
        <p:spPr>
          <a:xfrm>
            <a:off x="325347" y="3611739"/>
            <a:ext cx="1116831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rPr>
              <a:t>Questions? Email: </a:t>
            </a:r>
            <a:r>
              <a:rPr kumimoji="0" lang="en-US" sz="1800" b="0" i="0" u="none" strike="noStrike" kern="1200" cap="none" spc="0" normalizeH="0" baseline="0" noProof="0">
                <a:ln>
                  <a:noFill/>
                </a:ln>
                <a:solidFill>
                  <a:srgbClr val="333333"/>
                </a:solidFill>
                <a:effectLst/>
                <a:uLnTx/>
                <a:uFillTx/>
                <a:latin typeface="Heebo" pitchFamily="2" charset="-79"/>
                <a:ea typeface="+mn-ea"/>
                <a:cs typeface="Heebo" pitchFamily="2" charset="-79"/>
              </a:rPr>
              <a:t> </a:t>
            </a:r>
            <a:r>
              <a:rPr kumimoji="0" lang="en-US" sz="1800" b="0" i="0" u="sng" strike="noStrike" kern="1200" cap="none" spc="0" normalizeH="0" baseline="0" noProof="0">
                <a:ln>
                  <a:noFill/>
                </a:ln>
                <a:solidFill>
                  <a:srgbClr val="4E4E4E"/>
                </a:solidFill>
                <a:effectLst/>
                <a:uLnTx/>
                <a:uFillTx/>
                <a:latin typeface="Heebo" pitchFamily="2" charset="-79"/>
                <a:ea typeface="+mn-ea"/>
                <a:cs typeface="Heebo" pitchFamily="2" charset="-79"/>
                <a:hlinkClick r:id="rId8"/>
              </a:rPr>
              <a:t>FOA3036@netl.doe.gov</a:t>
            </a:r>
            <a:endPar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rgbClr val="000000"/>
                </a:solidFill>
                <a:effectLst/>
                <a:uLnTx/>
                <a:uFillTx/>
                <a:latin typeface="Heebo" pitchFamily="2" charset="-79"/>
                <a:ea typeface="+mn-ea"/>
                <a:cs typeface="Heebo" pitchFamily="2" charset="-79"/>
              </a:rPr>
              <a:t>Important Links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rPr>
              <a:t>Most up to date FOA version: </a:t>
            </a:r>
            <a:r>
              <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hlinkClick r:id="rId9"/>
              </a:rPr>
              <a:t>FedConnect: Opportunity Summary</a:t>
            </a:r>
            <a:endPar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rPr>
              <a:t>ROVI Requirements: </a:t>
            </a:r>
            <a:r>
              <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hlinkClick r:id="rId10"/>
              </a:rPr>
              <a:t>Rapid Operational Validation Initiative (ROVI) | Department of Energy</a:t>
            </a:r>
            <a:endPar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rPr>
              <a:t>Partnering List: </a:t>
            </a:r>
            <a:r>
              <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hlinkClick r:id="rId11"/>
              </a:rPr>
              <a:t>Partnering List | NETL</a:t>
            </a:r>
            <a:r>
              <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rPr>
              <a:t> &amp; </a:t>
            </a:r>
            <a:r>
              <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hlinkClick r:id="rId12"/>
              </a:rPr>
              <a:t>Partnering List Submission | NETL </a:t>
            </a:r>
            <a:endParaRPr kumimoji="0" lang="en-US" sz="1800" b="0" i="0" u="none" strike="noStrike" kern="1200" cap="none" spc="0" normalizeH="0" baseline="0" noProof="0">
              <a:ln>
                <a:noFill/>
              </a:ln>
              <a:solidFill>
                <a:srgbClr val="000000"/>
              </a:solidFill>
              <a:effectLst/>
              <a:uLnTx/>
              <a:uFillTx/>
              <a:latin typeface="Heebo" pitchFamily="2" charset="-79"/>
              <a:ea typeface="+mn-ea"/>
              <a:cs typeface="Heebo" pitchFamily="2" charset="-79"/>
            </a:endParaRPr>
          </a:p>
        </p:txBody>
      </p:sp>
    </p:spTree>
    <p:extLst>
      <p:ext uri="{BB962C8B-B14F-4D97-AF65-F5344CB8AC3E}">
        <p14:creationId xmlns:p14="http://schemas.microsoft.com/office/powerpoint/2010/main" val="2239818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25D768-75AB-42D5-FC03-3D6958BD175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B2E7029E-A84E-3083-A693-E2737273773D}"/>
              </a:ext>
            </a:extLst>
          </p:cNvPr>
          <p:cNvSpPr>
            <a:spLocks noGrp="1"/>
          </p:cNvSpPr>
          <p:nvPr>
            <p:ph sz="half" idx="2"/>
          </p:nvPr>
        </p:nvSpPr>
        <p:spPr/>
        <p:txBody>
          <a:bodyPr/>
          <a:lstStyle/>
          <a:p>
            <a:r>
              <a:rPr lang="en-US"/>
              <a:t>Vinod Siberry</a:t>
            </a:r>
          </a:p>
        </p:txBody>
      </p:sp>
      <p:sp>
        <p:nvSpPr>
          <p:cNvPr id="6" name="Content Placeholder 5">
            <a:extLst>
              <a:ext uri="{FF2B5EF4-FFF2-40B4-BE49-F238E27FC236}">
                <a16:creationId xmlns:a16="http://schemas.microsoft.com/office/drawing/2014/main" id="{394F3298-0365-4E7D-6E04-70037405395F}"/>
              </a:ext>
            </a:extLst>
          </p:cNvPr>
          <p:cNvSpPr>
            <a:spLocks noGrp="1"/>
          </p:cNvSpPr>
          <p:nvPr>
            <p:ph sz="half" idx="10"/>
          </p:nvPr>
        </p:nvSpPr>
        <p:spPr/>
        <p:txBody>
          <a:bodyPr/>
          <a:lstStyle/>
          <a:p>
            <a:r>
              <a:rPr lang="en-US"/>
              <a:t>Technology Manager</a:t>
            </a:r>
          </a:p>
        </p:txBody>
      </p:sp>
      <p:sp>
        <p:nvSpPr>
          <p:cNvPr id="7" name="Content Placeholder 6">
            <a:extLst>
              <a:ext uri="{FF2B5EF4-FFF2-40B4-BE49-F238E27FC236}">
                <a16:creationId xmlns:a16="http://schemas.microsoft.com/office/drawing/2014/main" id="{275A2CF1-D4B4-04BB-0795-AA4415B97D23}"/>
              </a:ext>
            </a:extLst>
          </p:cNvPr>
          <p:cNvSpPr>
            <a:spLocks noGrp="1"/>
          </p:cNvSpPr>
          <p:nvPr>
            <p:ph sz="half" idx="11"/>
          </p:nvPr>
        </p:nvSpPr>
        <p:spPr/>
        <p:txBody>
          <a:bodyPr/>
          <a:lstStyle/>
          <a:p>
            <a:r>
              <a:rPr lang="en-US"/>
              <a:t>Energy Storage Division – Storage Validation Team</a:t>
            </a:r>
          </a:p>
        </p:txBody>
      </p:sp>
    </p:spTree>
    <p:extLst>
      <p:ext uri="{BB962C8B-B14F-4D97-AF65-F5344CB8AC3E}">
        <p14:creationId xmlns:p14="http://schemas.microsoft.com/office/powerpoint/2010/main" val="3601132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537318-F53F-237C-E95B-E713D0132F27}"/>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1978632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59E32-9DB0-8650-3088-652ECB9132D2}"/>
              </a:ext>
            </a:extLst>
          </p:cNvPr>
          <p:cNvSpPr>
            <a:spLocks noGrp="1"/>
          </p:cNvSpPr>
          <p:nvPr>
            <p:ph type="title"/>
          </p:nvPr>
        </p:nvSpPr>
        <p:spPr/>
        <p:txBody>
          <a:bodyPr/>
          <a:lstStyle/>
          <a:p>
            <a:r>
              <a:rPr lang="en-US"/>
              <a:t>Thank You</a:t>
            </a:r>
          </a:p>
        </p:txBody>
      </p:sp>
      <p:sp>
        <p:nvSpPr>
          <p:cNvPr id="3" name="Content Placeholder 3">
            <a:extLst>
              <a:ext uri="{FF2B5EF4-FFF2-40B4-BE49-F238E27FC236}">
                <a16:creationId xmlns:a16="http://schemas.microsoft.com/office/drawing/2014/main" id="{57A3121D-0048-3F36-96D2-091FA3A5EA76}"/>
              </a:ext>
            </a:extLst>
          </p:cNvPr>
          <p:cNvSpPr>
            <a:spLocks noGrp="1"/>
          </p:cNvSpPr>
          <p:nvPr>
            <p:ph sz="half" idx="2"/>
          </p:nvPr>
        </p:nvSpPr>
        <p:spPr>
          <a:xfrm>
            <a:off x="1024128" y="2093348"/>
            <a:ext cx="10140943" cy="608308"/>
          </a:xfrm>
        </p:spPr>
        <p:txBody>
          <a:bodyPr/>
          <a:lstStyle/>
          <a:p>
            <a:r>
              <a:rPr lang="en-US" sz="1900" b="0">
                <a:hlinkClick r:id="rId2">
                  <a:extLst>
                    <a:ext uri="{A12FA001-AC4F-418D-AE19-62706E023703}">
                      <ahyp:hlinkClr xmlns:ahyp="http://schemas.microsoft.com/office/drawing/2018/hyperlinkcolor" val="tx"/>
                    </a:ext>
                  </a:extLst>
                </a:hlinkClick>
              </a:rPr>
              <a:t>Storage Innovations 2030: Technology Liftoff - https://netl.doe.gov/grid-resilience/FOA3020</a:t>
            </a:r>
            <a:r>
              <a:rPr lang="en-US" sz="1900" b="0"/>
              <a:t> </a:t>
            </a:r>
          </a:p>
        </p:txBody>
      </p:sp>
      <p:sp>
        <p:nvSpPr>
          <p:cNvPr id="5" name="Content Placeholder 3">
            <a:extLst>
              <a:ext uri="{FF2B5EF4-FFF2-40B4-BE49-F238E27FC236}">
                <a16:creationId xmlns:a16="http://schemas.microsoft.com/office/drawing/2014/main" id="{56D0DF05-6C87-77D8-C588-62966A0BADC4}"/>
              </a:ext>
            </a:extLst>
          </p:cNvPr>
          <p:cNvSpPr txBox="1">
            <a:spLocks/>
          </p:cNvSpPr>
          <p:nvPr/>
        </p:nvSpPr>
        <p:spPr>
          <a:xfrm>
            <a:off x="1024127" y="2875260"/>
            <a:ext cx="10140943" cy="608308"/>
          </a:xfrm>
          <a:prstGeom prst="rect">
            <a:avLst/>
          </a:prstGeom>
          <a:no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Clr>
                <a:srgbClr val="396FF7"/>
              </a:buClr>
              <a:buFont typeface="System Font Regular"/>
              <a:buNone/>
              <a:defRPr sz="1800" b="1" i="0" kern="1200">
                <a:solidFill>
                  <a:schemeClr val="tx1"/>
                </a:solidFill>
                <a:latin typeface="Heebo Light" pitchFamily="2" charset="-79"/>
                <a:ea typeface="+mn-ea"/>
                <a:cs typeface="Heebo Light" pitchFamily="2" charset="-79"/>
              </a:defRPr>
            </a:lvl1pPr>
            <a:lvl2pPr marL="457200" indent="0" algn="ctr" defTabSz="914400" rtl="0" eaLnBrk="1" latinLnBrk="0" hangingPunct="1">
              <a:lnSpc>
                <a:spcPct val="90000"/>
              </a:lnSpc>
              <a:spcBef>
                <a:spcPts val="500"/>
              </a:spcBef>
              <a:buClr>
                <a:srgbClr val="396FF7"/>
              </a:buClr>
              <a:buFont typeface="System Font Regular"/>
              <a:buNone/>
              <a:defRPr sz="1800" b="0" i="0" kern="1200">
                <a:solidFill>
                  <a:schemeClr val="tx1"/>
                </a:solidFill>
                <a:latin typeface="Heebo Light" pitchFamily="2" charset="-79"/>
                <a:ea typeface="+mn-ea"/>
                <a:cs typeface="Heebo Light" pitchFamily="2" charset="-79"/>
              </a:defRPr>
            </a:lvl2pPr>
            <a:lvl3pPr marL="914400" indent="0" algn="ctr" defTabSz="914400" rtl="0" eaLnBrk="1" latinLnBrk="0" hangingPunct="1">
              <a:lnSpc>
                <a:spcPct val="90000"/>
              </a:lnSpc>
              <a:spcBef>
                <a:spcPts val="500"/>
              </a:spcBef>
              <a:buClr>
                <a:srgbClr val="396FF7"/>
              </a:buClr>
              <a:buFont typeface="System Font Regular"/>
              <a:buNone/>
              <a:defRPr sz="1600" b="0" i="0" kern="1200">
                <a:solidFill>
                  <a:schemeClr val="tx1"/>
                </a:solidFill>
                <a:latin typeface="Heebo Light" pitchFamily="2" charset="-79"/>
                <a:ea typeface="+mn-ea"/>
                <a:cs typeface="Heebo Light" pitchFamily="2" charset="-79"/>
              </a:defRPr>
            </a:lvl3pPr>
            <a:lvl4pPr marL="1600200" indent="-228600" algn="l" defTabSz="914400" rtl="0" eaLnBrk="1" latinLnBrk="0" hangingPunct="1">
              <a:lnSpc>
                <a:spcPct val="90000"/>
              </a:lnSpc>
              <a:spcBef>
                <a:spcPts val="500"/>
              </a:spcBef>
              <a:buClr>
                <a:srgbClr val="396FF7"/>
              </a:buClr>
              <a:buFont typeface="System Font Regular"/>
              <a:buChar char="＋"/>
              <a:defRPr sz="1400" b="0" i="0" kern="1200">
                <a:solidFill>
                  <a:schemeClr val="tx1"/>
                </a:solidFill>
                <a:latin typeface="Heebo Light" pitchFamily="2" charset="-79"/>
                <a:ea typeface="+mn-ea"/>
                <a:cs typeface="Heebo Light" pitchFamily="2" charset="-79"/>
              </a:defRPr>
            </a:lvl4pPr>
            <a:lvl5pPr marL="2057400" indent="-228600" algn="l" defTabSz="914400" rtl="0" eaLnBrk="1" latinLnBrk="0" hangingPunct="1">
              <a:lnSpc>
                <a:spcPct val="90000"/>
              </a:lnSpc>
              <a:spcBef>
                <a:spcPts val="500"/>
              </a:spcBef>
              <a:buClr>
                <a:srgbClr val="396FF7"/>
              </a:buClr>
              <a:buFont typeface="System Font Regular"/>
              <a:buChar char="＋"/>
              <a:defRPr sz="1200" b="0" i="0" kern="1200">
                <a:solidFill>
                  <a:schemeClr val="tx1"/>
                </a:solidFill>
                <a:latin typeface="Heebo Light" pitchFamily="2" charset="-79"/>
                <a:ea typeface="+mn-ea"/>
                <a:cs typeface="Heebo Light"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0">
                <a:hlinkClick r:id="rId2">
                  <a:extLst>
                    <a:ext uri="{A12FA001-AC4F-418D-AE19-62706E023703}">
                      <ahyp:hlinkClr xmlns:ahyp="http://schemas.microsoft.com/office/drawing/2018/hyperlinkcolor" val="tx"/>
                    </a:ext>
                  </a:extLst>
                </a:hlinkClick>
              </a:rPr>
              <a:t>Energy Storage Demonstration and Validation - </a:t>
            </a:r>
            <a:r>
              <a:rPr lang="en-US" sz="1900" b="0">
                <a:hlinkClick r:id="rId3">
                  <a:extLst>
                    <a:ext uri="{A12FA001-AC4F-418D-AE19-62706E023703}">
                      <ahyp:hlinkClr xmlns:ahyp="http://schemas.microsoft.com/office/drawing/2018/hyperlinkcolor" val="tx"/>
                    </a:ext>
                  </a:extLst>
                </a:hlinkClick>
              </a:rPr>
              <a:t>https://netl.doe.gov/grid-resilience/FOA3036</a:t>
            </a:r>
            <a:r>
              <a:rPr lang="en-US" sz="1900" b="0"/>
              <a:t> </a:t>
            </a:r>
          </a:p>
        </p:txBody>
      </p:sp>
    </p:spTree>
    <p:extLst>
      <p:ext uri="{BB962C8B-B14F-4D97-AF65-F5344CB8AC3E}">
        <p14:creationId xmlns:p14="http://schemas.microsoft.com/office/powerpoint/2010/main" val="2453037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119362-AAB9-6082-AF61-3580EE00B05E}"/>
              </a:ext>
            </a:extLst>
          </p:cNvPr>
          <p:cNvPicPr>
            <a:picLocks noChangeAspect="1"/>
          </p:cNvPicPr>
          <p:nvPr/>
        </p:nvPicPr>
        <p:blipFill rotWithShape="1">
          <a:blip r:embed="rId3"/>
          <a:srcRect l="9516" r="4596"/>
          <a:stretch/>
        </p:blipFill>
        <p:spPr>
          <a:xfrm>
            <a:off x="4957671" y="1437451"/>
            <a:ext cx="2276658" cy="2945771"/>
          </a:xfrm>
          <a:prstGeom prst="rect">
            <a:avLst/>
          </a:prstGeom>
        </p:spPr>
      </p:pic>
      <p:sp>
        <p:nvSpPr>
          <p:cNvPr id="2" name="Title 1">
            <a:extLst>
              <a:ext uri="{FF2B5EF4-FFF2-40B4-BE49-F238E27FC236}">
                <a16:creationId xmlns:a16="http://schemas.microsoft.com/office/drawing/2014/main" id="{AF8FECC6-2A12-F072-5F64-D0DBDBA7CE13}"/>
              </a:ext>
            </a:extLst>
          </p:cNvPr>
          <p:cNvSpPr>
            <a:spLocks noGrp="1"/>
          </p:cNvSpPr>
          <p:nvPr>
            <p:ph type="title"/>
          </p:nvPr>
        </p:nvSpPr>
        <p:spPr/>
        <p:txBody>
          <a:bodyPr/>
          <a:lstStyle/>
          <a:p>
            <a:r>
              <a:rPr lang="en-US"/>
              <a:t>Ben Shrager</a:t>
            </a:r>
          </a:p>
        </p:txBody>
      </p:sp>
      <p:sp>
        <p:nvSpPr>
          <p:cNvPr id="4" name="Content Placeholder 2">
            <a:extLst>
              <a:ext uri="{FF2B5EF4-FFF2-40B4-BE49-F238E27FC236}">
                <a16:creationId xmlns:a16="http://schemas.microsoft.com/office/drawing/2014/main" id="{5C1CA0D2-789D-8F43-2361-8D5C3F1FA8CD}"/>
              </a:ext>
            </a:extLst>
          </p:cNvPr>
          <p:cNvSpPr txBox="1">
            <a:spLocks/>
          </p:cNvSpPr>
          <p:nvPr/>
        </p:nvSpPr>
        <p:spPr>
          <a:xfrm>
            <a:off x="1036319" y="4526279"/>
            <a:ext cx="10140945" cy="161486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Clr>
                <a:srgbClr val="396FF7"/>
              </a:buClr>
              <a:buFont typeface="System Font Regular"/>
              <a:buChar char="＋"/>
              <a:defRPr sz="2800" kern="1200">
                <a:solidFill>
                  <a:schemeClr val="tx1"/>
                </a:solidFill>
                <a:latin typeface="Heebo" pitchFamily="2" charset="-79"/>
                <a:ea typeface="+mn-ea"/>
                <a:cs typeface="Heebo" pitchFamily="2" charset="-79"/>
              </a:defRPr>
            </a:lvl1pPr>
            <a:lvl2pPr marL="685800" indent="-228600" algn="l" defTabSz="914400" rtl="0" eaLnBrk="1" latinLnBrk="0" hangingPunct="1">
              <a:lnSpc>
                <a:spcPct val="100000"/>
              </a:lnSpc>
              <a:spcBef>
                <a:spcPts val="500"/>
              </a:spcBef>
              <a:buClr>
                <a:srgbClr val="396FF7"/>
              </a:buClr>
              <a:buFont typeface="System Font Regular"/>
              <a:buChar char="＋"/>
              <a:defRPr sz="2400" kern="1200">
                <a:solidFill>
                  <a:schemeClr val="tx1"/>
                </a:solidFill>
                <a:latin typeface="Heebo Light" pitchFamily="2" charset="-79"/>
                <a:ea typeface="+mn-ea"/>
                <a:cs typeface="Heebo Light" pitchFamily="2" charset="-79"/>
              </a:defRPr>
            </a:lvl2pPr>
            <a:lvl3pPr marL="1143000" indent="-228600" algn="l" defTabSz="914400" rtl="0" eaLnBrk="1" latinLnBrk="0" hangingPunct="1">
              <a:lnSpc>
                <a:spcPct val="100000"/>
              </a:lnSpc>
              <a:spcBef>
                <a:spcPts val="500"/>
              </a:spcBef>
              <a:buClr>
                <a:srgbClr val="396FF7"/>
              </a:buClr>
              <a:buFont typeface="System Font Regular"/>
              <a:buChar char="＋"/>
              <a:defRPr sz="2000" kern="1200">
                <a:solidFill>
                  <a:schemeClr val="tx1"/>
                </a:solidFill>
                <a:latin typeface="Heebo Light" pitchFamily="2" charset="-79"/>
                <a:ea typeface="+mn-ea"/>
                <a:cs typeface="Heebo Light" pitchFamily="2" charset="-79"/>
              </a:defRPr>
            </a:lvl3pPr>
            <a:lvl4pPr marL="1600200" indent="-228600" algn="l" defTabSz="914400" rtl="0" eaLnBrk="1" latinLnBrk="0" hangingPunct="1">
              <a:lnSpc>
                <a:spcPct val="100000"/>
              </a:lnSpc>
              <a:spcBef>
                <a:spcPts val="500"/>
              </a:spcBef>
              <a:buClr>
                <a:srgbClr val="396FF7"/>
              </a:buClr>
              <a:buFont typeface="System Font Regular"/>
              <a:buChar char="＋"/>
              <a:defRPr sz="1800" kern="1200">
                <a:solidFill>
                  <a:schemeClr val="tx1"/>
                </a:solidFill>
                <a:latin typeface="Heebo Light" pitchFamily="2" charset="-79"/>
                <a:ea typeface="+mn-ea"/>
                <a:cs typeface="Heebo Light" pitchFamily="2" charset="-79"/>
              </a:defRPr>
            </a:lvl4pPr>
            <a:lvl5pPr marL="2057400" indent="-228600" algn="l" defTabSz="914400" rtl="0" eaLnBrk="1" latinLnBrk="0" hangingPunct="1">
              <a:lnSpc>
                <a:spcPct val="100000"/>
              </a:lnSpc>
              <a:spcBef>
                <a:spcPts val="500"/>
              </a:spcBef>
              <a:buClr>
                <a:srgbClr val="396FF7"/>
              </a:buClr>
              <a:buFont typeface="System Font Regular"/>
              <a:buChar char="＋"/>
              <a:defRPr sz="1800" kern="1200">
                <a:solidFill>
                  <a:schemeClr val="tx1"/>
                </a:solidFill>
                <a:latin typeface="Heebo Light" pitchFamily="2" charset="-79"/>
                <a:ea typeface="+mn-ea"/>
                <a:cs typeface="Heebo Light"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System Font Regular"/>
              <a:buNone/>
            </a:pPr>
            <a:r>
              <a:rPr lang="en-US" b="1"/>
              <a:t>Ben Shrager</a:t>
            </a:r>
          </a:p>
          <a:p>
            <a:pPr marL="0" indent="0" algn="ctr">
              <a:buFont typeface="System Font Regular"/>
              <a:buNone/>
            </a:pPr>
            <a:r>
              <a:rPr lang="en-US"/>
              <a:t>Storage Strategy Engineer,</a:t>
            </a:r>
          </a:p>
          <a:p>
            <a:pPr marL="0" indent="0" algn="ctr">
              <a:buFont typeface="System Font Regular"/>
              <a:buNone/>
            </a:pPr>
            <a:r>
              <a:rPr lang="en-US"/>
              <a:t>Office of Electricity,</a:t>
            </a:r>
          </a:p>
          <a:p>
            <a:pPr marL="0" indent="0" algn="ctr">
              <a:buFont typeface="System Font Regular"/>
              <a:buNone/>
            </a:pPr>
            <a:r>
              <a:rPr lang="en-US"/>
              <a:t>U.S. Department of Energy</a:t>
            </a:r>
          </a:p>
        </p:txBody>
      </p:sp>
    </p:spTree>
    <p:extLst>
      <p:ext uri="{BB962C8B-B14F-4D97-AF65-F5344CB8AC3E}">
        <p14:creationId xmlns:p14="http://schemas.microsoft.com/office/powerpoint/2010/main" val="3731135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F47CD431-C472-B1EB-C854-D26BB9A4306D}"/>
              </a:ext>
            </a:extLst>
          </p:cNvPr>
          <p:cNvSpPr>
            <a:spLocks noGrp="1"/>
          </p:cNvSpPr>
          <p:nvPr>
            <p:ph type="ctrTitle"/>
          </p:nvPr>
        </p:nvSpPr>
        <p:spPr>
          <a:xfrm>
            <a:off x="677549" y="2267860"/>
            <a:ext cx="8052794" cy="1465263"/>
          </a:xfrm>
        </p:spPr>
        <p:txBody>
          <a:bodyPr>
            <a:normAutofit/>
          </a:bodyPr>
          <a:lstStyle/>
          <a:p>
            <a:r>
              <a:rPr lang="en-US" sz="4800" b="1"/>
              <a:t>Storage Innovations 2030:</a:t>
            </a:r>
            <a:br>
              <a:rPr lang="en-US" sz="4800" b="1"/>
            </a:br>
            <a:r>
              <a:rPr lang="en-US" sz="4800" b="1"/>
              <a:t>Technology Liftoff FOA</a:t>
            </a:r>
            <a:endParaRPr lang="en-US" b="1"/>
          </a:p>
        </p:txBody>
      </p:sp>
      <p:sp>
        <p:nvSpPr>
          <p:cNvPr id="24" name="Subtitle 23">
            <a:extLst>
              <a:ext uri="{FF2B5EF4-FFF2-40B4-BE49-F238E27FC236}">
                <a16:creationId xmlns:a16="http://schemas.microsoft.com/office/drawing/2014/main" id="{4AA35483-56E2-9874-D103-95CC06132C15}"/>
              </a:ext>
            </a:extLst>
          </p:cNvPr>
          <p:cNvSpPr>
            <a:spLocks noGrp="1"/>
          </p:cNvSpPr>
          <p:nvPr>
            <p:ph type="subTitle" idx="1"/>
          </p:nvPr>
        </p:nvSpPr>
        <p:spPr/>
        <p:txBody>
          <a:bodyPr vert="horz" lIns="91440" tIns="45720" rIns="91440" bIns="45720" rtlCol="0" anchor="t">
            <a:normAutofit/>
          </a:bodyPr>
          <a:lstStyle/>
          <a:p>
            <a:r>
              <a:rPr lang="en-US">
                <a:latin typeface="Heebo Medium"/>
                <a:cs typeface="Heebo Medium"/>
              </a:rPr>
              <a:t>8/29/23</a:t>
            </a:r>
            <a:endParaRPr lang="en-US"/>
          </a:p>
        </p:txBody>
      </p:sp>
    </p:spTree>
    <p:extLst>
      <p:ext uri="{BB962C8B-B14F-4D97-AF65-F5344CB8AC3E}">
        <p14:creationId xmlns:p14="http://schemas.microsoft.com/office/powerpoint/2010/main" val="3584435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eaf&#10;&#10;Description automatically generated with medium confidence">
            <a:extLst>
              <a:ext uri="{FF2B5EF4-FFF2-40B4-BE49-F238E27FC236}">
                <a16:creationId xmlns:a16="http://schemas.microsoft.com/office/drawing/2014/main" id="{D566BEBC-AFB9-CC4F-BF9C-7648B6D47118}"/>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3F3239F0-C331-1545-B78F-DC0671AA0586}"/>
              </a:ext>
            </a:extLst>
          </p:cNvPr>
          <p:cNvSpPr/>
          <p:nvPr/>
        </p:nvSpPr>
        <p:spPr>
          <a:xfrm>
            <a:off x="0" y="3709853"/>
            <a:ext cx="12192000" cy="3148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7" name="Rectangle 36">
            <a:extLst>
              <a:ext uri="{FF2B5EF4-FFF2-40B4-BE49-F238E27FC236}">
                <a16:creationId xmlns:a16="http://schemas.microsoft.com/office/drawing/2014/main" id="{27DF3029-BD6D-B245-A39F-5985221CA344}"/>
              </a:ext>
            </a:extLst>
          </p:cNvPr>
          <p:cNvSpPr/>
          <p:nvPr/>
        </p:nvSpPr>
        <p:spPr>
          <a:xfrm>
            <a:off x="0" y="5943600"/>
            <a:ext cx="121920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6" name="Picture 5">
            <a:extLst>
              <a:ext uri="{FF2B5EF4-FFF2-40B4-BE49-F238E27FC236}">
                <a16:creationId xmlns:a16="http://schemas.microsoft.com/office/drawing/2014/main" id="{3066A442-829D-2A49-936F-E8D9E1B07F92}"/>
              </a:ext>
            </a:extLst>
          </p:cNvPr>
          <p:cNvPicPr>
            <a:picLocks noChangeAspect="1"/>
          </p:cNvPicPr>
          <p:nvPr/>
        </p:nvPicPr>
        <p:blipFill>
          <a:blip r:embed="rId4"/>
          <a:stretch>
            <a:fillRect/>
          </a:stretch>
        </p:blipFill>
        <p:spPr>
          <a:xfrm>
            <a:off x="3757434" y="483329"/>
            <a:ext cx="4677132" cy="1041428"/>
          </a:xfrm>
          <a:prstGeom prst="rect">
            <a:avLst/>
          </a:prstGeom>
          <a:effectLst>
            <a:outerShdw blurRad="320091" dir="2700000" algn="tl" rotWithShape="0">
              <a:prstClr val="black">
                <a:alpha val="54000"/>
              </a:prstClr>
            </a:outerShdw>
          </a:effectLst>
        </p:spPr>
      </p:pic>
      <p:sp>
        <p:nvSpPr>
          <p:cNvPr id="23" name="TextBox 22">
            <a:extLst>
              <a:ext uri="{FF2B5EF4-FFF2-40B4-BE49-F238E27FC236}">
                <a16:creationId xmlns:a16="http://schemas.microsoft.com/office/drawing/2014/main" id="{CE46F838-05F4-6F47-A713-DEDB0E72E8E3}"/>
              </a:ext>
            </a:extLst>
          </p:cNvPr>
          <p:cNvSpPr txBox="1"/>
          <p:nvPr/>
        </p:nvSpPr>
        <p:spPr>
          <a:xfrm>
            <a:off x="1040674" y="6139544"/>
            <a:ext cx="101106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Arial" panose="020B0604020202020204" pitchFamily="34" charset="0"/>
                <a:ea typeface="ヒラギノ角ゴ Pro W3"/>
                <a:cs typeface="Arial" panose="020B0604020202020204" pitchFamily="34" charset="0"/>
              </a:rPr>
              <a:t>Affordable grid storage for clean power – any time, anywhere</a:t>
            </a:r>
            <a:endParaRPr kumimoji="0" lang="en-US" sz="24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Title 1">
            <a:extLst>
              <a:ext uri="{FF2B5EF4-FFF2-40B4-BE49-F238E27FC236}">
                <a16:creationId xmlns:a16="http://schemas.microsoft.com/office/drawing/2014/main" id="{69E53F2F-18A9-8C4B-91F6-03601C642AD7}"/>
              </a:ext>
            </a:extLst>
          </p:cNvPr>
          <p:cNvSpPr>
            <a:spLocks noGrp="1"/>
          </p:cNvSpPr>
          <p:nvPr>
            <p:ph type="title"/>
          </p:nvPr>
        </p:nvSpPr>
        <p:spPr>
          <a:xfrm>
            <a:off x="1515292" y="2145236"/>
            <a:ext cx="9161416" cy="506525"/>
          </a:xfrm>
        </p:spPr>
        <p:txBody>
          <a:bodyPr>
            <a:noAutofit/>
          </a:bodyPr>
          <a:lstStyle/>
          <a:p>
            <a:pPr algn="ctr"/>
            <a:r>
              <a:rPr lang="en-US" sz="3000">
                <a:solidFill>
                  <a:schemeClr val="bg1"/>
                </a:solidFill>
                <a:effectLst>
                  <a:outerShdw blurRad="153695" dist="38100" dir="2700000" algn="tl" rotWithShape="0">
                    <a:prstClr val="black">
                      <a:alpha val="31000"/>
                    </a:prstClr>
                  </a:outerShdw>
                </a:effectLst>
              </a:rPr>
              <a:t>LONG DURATION STORAGE SHOT TARGET</a:t>
            </a:r>
          </a:p>
        </p:txBody>
      </p:sp>
      <p:grpSp>
        <p:nvGrpSpPr>
          <p:cNvPr id="38" name="Group 37">
            <a:extLst>
              <a:ext uri="{FF2B5EF4-FFF2-40B4-BE49-F238E27FC236}">
                <a16:creationId xmlns:a16="http://schemas.microsoft.com/office/drawing/2014/main" id="{FD2D603B-0C29-444A-B417-B8F40C1938D2}"/>
              </a:ext>
            </a:extLst>
          </p:cNvPr>
          <p:cNvGrpSpPr/>
          <p:nvPr/>
        </p:nvGrpSpPr>
        <p:grpSpPr>
          <a:xfrm>
            <a:off x="1841863" y="2991395"/>
            <a:ext cx="2416629" cy="2618634"/>
            <a:chOff x="1841863" y="2991395"/>
            <a:chExt cx="2416629" cy="2618634"/>
          </a:xfrm>
        </p:grpSpPr>
        <p:sp>
          <p:nvSpPr>
            <p:cNvPr id="19" name="TextBox 18">
              <a:extLst>
                <a:ext uri="{FF2B5EF4-FFF2-40B4-BE49-F238E27FC236}">
                  <a16:creationId xmlns:a16="http://schemas.microsoft.com/office/drawing/2014/main" id="{307F6522-9D1F-7946-9B1E-F1FA098B2C3F}"/>
                </a:ext>
              </a:extLst>
            </p:cNvPr>
            <p:cNvSpPr txBox="1"/>
            <p:nvPr/>
          </p:nvSpPr>
          <p:spPr>
            <a:xfrm>
              <a:off x="1841863" y="4532811"/>
              <a:ext cx="2416629"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2C2E32">
                      <a:lumMod val="75000"/>
                    </a:srgbClr>
                  </a:solidFill>
                  <a:effectLst/>
                  <a:uLnTx/>
                  <a:uFillTx/>
                  <a:latin typeface="Franklin Gothic Book"/>
                  <a:ea typeface="+mn-ea"/>
                  <a:cs typeface="+mn-cs"/>
                </a:rPr>
                <a:t>Reduce storage costs by </a:t>
              </a:r>
              <a:r>
                <a:rPr kumimoji="0" lang="en-US" sz="1600" b="1" i="0" u="none" strike="noStrike" kern="1200" cap="none" spc="0" normalizeH="0" baseline="0" noProof="0">
                  <a:ln>
                    <a:noFill/>
                  </a:ln>
                  <a:solidFill>
                    <a:srgbClr val="2C2E32">
                      <a:lumMod val="75000"/>
                    </a:srgbClr>
                  </a:solidFill>
                  <a:effectLst/>
                  <a:uLnTx/>
                  <a:uFillTx/>
                  <a:latin typeface="Arial Black" panose="020B0604020202020204" pitchFamily="34" charset="0"/>
                  <a:ea typeface="+mn-ea"/>
                  <a:cs typeface="Arial Black" panose="020B0604020202020204" pitchFamily="34" charset="0"/>
                </a:rPr>
                <a:t>90% </a:t>
              </a:r>
              <a:r>
                <a:rPr kumimoji="0" lang="en-US" sz="1600" b="0" i="0" u="none" strike="noStrike" kern="1200" cap="none" spc="0" normalizeH="0" baseline="0" noProof="0">
                  <a:ln>
                    <a:noFill/>
                  </a:ln>
                  <a:solidFill>
                    <a:srgbClr val="2C2E32">
                      <a:lumMod val="75000"/>
                    </a:srgbClr>
                  </a:solidFill>
                  <a:effectLst/>
                  <a:uLnTx/>
                  <a:uFillTx/>
                  <a:latin typeface="Franklin Gothic Book"/>
                  <a:ea typeface="+mn-ea"/>
                  <a:cs typeface="+mn-cs"/>
                </a:rPr>
                <a:t>from a 2020 </a:t>
              </a:r>
              <a:br>
                <a:rPr kumimoji="0" lang="en-US" sz="1600" b="0" i="0" u="none" strike="noStrike" kern="1200" cap="none" spc="0" normalizeH="0" baseline="0" noProof="0">
                  <a:ln>
                    <a:noFill/>
                  </a:ln>
                  <a:solidFill>
                    <a:srgbClr val="2C2E32">
                      <a:lumMod val="75000"/>
                    </a:srgbClr>
                  </a:solidFill>
                  <a:effectLst/>
                  <a:uLnTx/>
                  <a:uFillTx/>
                  <a:latin typeface="Franklin Gothic Book"/>
                  <a:ea typeface="+mn-ea"/>
                  <a:cs typeface="+mn-cs"/>
                </a:rPr>
              </a:br>
              <a:r>
                <a:rPr kumimoji="0" lang="en-US" sz="1600" b="0" i="0" u="none" strike="noStrike" kern="1200" cap="none" spc="0" normalizeH="0" baseline="0" noProof="0">
                  <a:ln>
                    <a:noFill/>
                  </a:ln>
                  <a:solidFill>
                    <a:srgbClr val="2C2E32">
                      <a:lumMod val="75000"/>
                    </a:srgbClr>
                  </a:solidFill>
                  <a:effectLst/>
                  <a:uLnTx/>
                  <a:uFillTx/>
                  <a:latin typeface="Franklin Gothic Book"/>
                  <a:ea typeface="+mn-ea"/>
                  <a:cs typeface="+mn-cs"/>
                </a:rPr>
                <a:t>Li-ion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C2E32">
                    <a:lumMod val="75000"/>
                  </a:srgbClr>
                </a:solidFill>
                <a:effectLst/>
                <a:uLnTx/>
                <a:uFillTx/>
                <a:latin typeface="Franklin Gothic Book"/>
                <a:ea typeface="+mn-ea"/>
                <a:cs typeface="+mn-cs"/>
              </a:endParaRPr>
            </a:p>
          </p:txBody>
        </p:sp>
        <p:sp>
          <p:nvSpPr>
            <p:cNvPr id="30" name="Oval 29">
              <a:extLst>
                <a:ext uri="{FF2B5EF4-FFF2-40B4-BE49-F238E27FC236}">
                  <a16:creationId xmlns:a16="http://schemas.microsoft.com/office/drawing/2014/main" id="{41B45B8B-96D8-FF44-9BFE-811735DC948E}"/>
                </a:ext>
              </a:extLst>
            </p:cNvPr>
            <p:cNvSpPr/>
            <p:nvPr/>
          </p:nvSpPr>
          <p:spPr>
            <a:xfrm>
              <a:off x="2318657" y="2991395"/>
              <a:ext cx="1463040" cy="14630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33" name="Picture 32">
              <a:extLst>
                <a:ext uri="{FF2B5EF4-FFF2-40B4-BE49-F238E27FC236}">
                  <a16:creationId xmlns:a16="http://schemas.microsoft.com/office/drawing/2014/main" id="{C98354B8-C097-E443-BC7B-98ED980A20ED}"/>
                </a:ext>
              </a:extLst>
            </p:cNvPr>
            <p:cNvPicPr>
              <a:picLocks noChangeAspect="1"/>
            </p:cNvPicPr>
            <p:nvPr/>
          </p:nvPicPr>
          <p:blipFill>
            <a:blip r:embed="rId5"/>
            <a:stretch>
              <a:fillRect/>
            </a:stretch>
          </p:blipFill>
          <p:spPr>
            <a:xfrm>
              <a:off x="2594014" y="3486331"/>
              <a:ext cx="912327" cy="510903"/>
            </a:xfrm>
            <a:prstGeom prst="rect">
              <a:avLst/>
            </a:prstGeom>
          </p:spPr>
        </p:pic>
      </p:grpSp>
      <p:grpSp>
        <p:nvGrpSpPr>
          <p:cNvPr id="39" name="Group 38">
            <a:extLst>
              <a:ext uri="{FF2B5EF4-FFF2-40B4-BE49-F238E27FC236}">
                <a16:creationId xmlns:a16="http://schemas.microsoft.com/office/drawing/2014/main" id="{72BF43CF-89CD-B04C-9442-6B45B9934DC8}"/>
              </a:ext>
            </a:extLst>
          </p:cNvPr>
          <p:cNvGrpSpPr/>
          <p:nvPr/>
        </p:nvGrpSpPr>
        <p:grpSpPr>
          <a:xfrm>
            <a:off x="4887686" y="2991395"/>
            <a:ext cx="2416629" cy="2372413"/>
            <a:chOff x="4887686" y="2991395"/>
            <a:chExt cx="2416629" cy="2372413"/>
          </a:xfrm>
        </p:grpSpPr>
        <p:sp>
          <p:nvSpPr>
            <p:cNvPr id="20" name="TextBox 19">
              <a:extLst>
                <a:ext uri="{FF2B5EF4-FFF2-40B4-BE49-F238E27FC236}">
                  <a16:creationId xmlns:a16="http://schemas.microsoft.com/office/drawing/2014/main" id="{FC3F40B0-E60E-354B-9E14-A31A877B5802}"/>
                </a:ext>
              </a:extLst>
            </p:cNvPr>
            <p:cNvSpPr txBox="1"/>
            <p:nvPr/>
          </p:nvSpPr>
          <p:spPr>
            <a:xfrm>
              <a:off x="4887686" y="4532811"/>
              <a:ext cx="2416629"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2C2E32">
                      <a:lumMod val="75000"/>
                    </a:srgbClr>
                  </a:solidFill>
                  <a:effectLst/>
                  <a:uLnTx/>
                  <a:uFillTx/>
                  <a:latin typeface="Franklin Gothic Book"/>
                  <a:ea typeface="+mn-ea"/>
                  <a:cs typeface="+mn-cs"/>
                </a:rPr>
                <a:t>…in storage systems that deliver </a:t>
              </a:r>
              <a:r>
                <a:rPr kumimoji="0" lang="en-US" sz="1600" b="1" i="0" u="none" strike="noStrike" kern="1200" cap="none" spc="0" normalizeH="0" baseline="0" noProof="0">
                  <a:ln>
                    <a:noFill/>
                  </a:ln>
                  <a:solidFill>
                    <a:srgbClr val="2C2E32">
                      <a:lumMod val="75000"/>
                    </a:srgbClr>
                  </a:solidFill>
                  <a:effectLst/>
                  <a:uLnTx/>
                  <a:uFillTx/>
                  <a:latin typeface="Arial Black" panose="020B0604020202020204" pitchFamily="34" charset="0"/>
                  <a:ea typeface="+mn-ea"/>
                  <a:cs typeface="Arial Black" panose="020B0604020202020204" pitchFamily="34" charset="0"/>
                </a:rPr>
                <a:t>10+ </a:t>
              </a:r>
              <a:br>
                <a:rPr kumimoji="0" lang="en-US" sz="1600" b="1" i="0" u="none" strike="noStrike" kern="1200" cap="none" spc="0" normalizeH="0" baseline="0" noProof="0">
                  <a:ln>
                    <a:noFill/>
                  </a:ln>
                  <a:solidFill>
                    <a:srgbClr val="2C2E32">
                      <a:lumMod val="75000"/>
                    </a:srgbClr>
                  </a:solidFill>
                  <a:effectLst/>
                  <a:uLnTx/>
                  <a:uFillTx/>
                  <a:latin typeface="Arial Black" panose="020B0604020202020204" pitchFamily="34" charset="0"/>
                  <a:ea typeface="+mn-ea"/>
                  <a:cs typeface="Arial Black" panose="020B0604020202020204" pitchFamily="34" charset="0"/>
                </a:rPr>
              </a:br>
              <a:r>
                <a:rPr kumimoji="0" lang="en-US" sz="1600" b="0" i="0" u="none" strike="noStrike" kern="1200" cap="none" spc="0" normalizeH="0" baseline="0" noProof="0">
                  <a:ln>
                    <a:noFill/>
                  </a:ln>
                  <a:solidFill>
                    <a:srgbClr val="2C2E32">
                      <a:lumMod val="75000"/>
                    </a:srgbClr>
                  </a:solidFill>
                  <a:effectLst/>
                  <a:uLnTx/>
                  <a:uFillTx/>
                  <a:latin typeface="Franklin Gothic Book"/>
                  <a:ea typeface="+mn-ea"/>
                  <a:cs typeface="+mn-cs"/>
                </a:rPr>
                <a:t>hours of duration</a:t>
              </a:r>
            </a:p>
          </p:txBody>
        </p:sp>
        <p:sp>
          <p:nvSpPr>
            <p:cNvPr id="31" name="Oval 30">
              <a:extLst>
                <a:ext uri="{FF2B5EF4-FFF2-40B4-BE49-F238E27FC236}">
                  <a16:creationId xmlns:a16="http://schemas.microsoft.com/office/drawing/2014/main" id="{9560507D-0F7A-1946-B378-227FFDDDE635}"/>
                </a:ext>
              </a:extLst>
            </p:cNvPr>
            <p:cNvSpPr/>
            <p:nvPr/>
          </p:nvSpPr>
          <p:spPr>
            <a:xfrm>
              <a:off x="5364480" y="2991395"/>
              <a:ext cx="1463040" cy="14630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34" name="Picture 33">
              <a:extLst>
                <a:ext uri="{FF2B5EF4-FFF2-40B4-BE49-F238E27FC236}">
                  <a16:creationId xmlns:a16="http://schemas.microsoft.com/office/drawing/2014/main" id="{F5325BD7-BE9B-B54B-805C-908087967040}"/>
                </a:ext>
              </a:extLst>
            </p:cNvPr>
            <p:cNvPicPr>
              <a:picLocks noChangeAspect="1"/>
            </p:cNvPicPr>
            <p:nvPr/>
          </p:nvPicPr>
          <p:blipFill>
            <a:blip r:embed="rId6"/>
            <a:stretch>
              <a:fillRect/>
            </a:stretch>
          </p:blipFill>
          <p:spPr>
            <a:xfrm>
              <a:off x="5697656" y="3402694"/>
              <a:ext cx="796689" cy="633730"/>
            </a:xfrm>
            <a:prstGeom prst="rect">
              <a:avLst/>
            </a:prstGeom>
          </p:spPr>
        </p:pic>
      </p:grpSp>
      <p:grpSp>
        <p:nvGrpSpPr>
          <p:cNvPr id="40" name="Group 39">
            <a:extLst>
              <a:ext uri="{FF2B5EF4-FFF2-40B4-BE49-F238E27FC236}">
                <a16:creationId xmlns:a16="http://schemas.microsoft.com/office/drawing/2014/main" id="{A7136EAA-7235-F44D-8287-7DFBB5623B40}"/>
              </a:ext>
            </a:extLst>
          </p:cNvPr>
          <p:cNvGrpSpPr/>
          <p:nvPr/>
        </p:nvGrpSpPr>
        <p:grpSpPr>
          <a:xfrm>
            <a:off x="7813768" y="2991395"/>
            <a:ext cx="2416629" cy="1879970"/>
            <a:chOff x="7813768" y="2991395"/>
            <a:chExt cx="2416629" cy="1879970"/>
          </a:xfrm>
        </p:grpSpPr>
        <p:sp>
          <p:nvSpPr>
            <p:cNvPr id="21" name="TextBox 20">
              <a:extLst>
                <a:ext uri="{FF2B5EF4-FFF2-40B4-BE49-F238E27FC236}">
                  <a16:creationId xmlns:a16="http://schemas.microsoft.com/office/drawing/2014/main" id="{F97B5164-66C0-4140-A31C-D606B61E8162}"/>
                </a:ext>
              </a:extLst>
            </p:cNvPr>
            <p:cNvSpPr txBox="1"/>
            <p:nvPr/>
          </p:nvSpPr>
          <p:spPr>
            <a:xfrm>
              <a:off x="7813768" y="4532811"/>
              <a:ext cx="241662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2C2E32">
                      <a:lumMod val="75000"/>
                    </a:srgbClr>
                  </a:solidFill>
                  <a:effectLst/>
                  <a:uLnTx/>
                  <a:uFillTx/>
                  <a:latin typeface="Franklin Gothic Book"/>
                  <a:ea typeface="+mn-ea"/>
                  <a:cs typeface="+mn-cs"/>
                </a:rPr>
                <a:t>…in </a:t>
              </a:r>
              <a:r>
                <a:rPr kumimoji="0" lang="en-US" sz="1600" b="1" i="0" u="none" strike="noStrike" kern="1200" cap="none" spc="0" normalizeH="0" baseline="0" noProof="0">
                  <a:ln>
                    <a:noFill/>
                  </a:ln>
                  <a:solidFill>
                    <a:srgbClr val="2C2E32">
                      <a:lumMod val="75000"/>
                    </a:srgbClr>
                  </a:solidFill>
                  <a:effectLst/>
                  <a:uLnTx/>
                  <a:uFillTx/>
                  <a:latin typeface="Arial Black" panose="020B0604020202020204" pitchFamily="34" charset="0"/>
                  <a:ea typeface="+mn-ea"/>
                  <a:cs typeface="Arial Black" panose="020B0604020202020204" pitchFamily="34" charset="0"/>
                </a:rPr>
                <a:t>1</a:t>
              </a:r>
              <a:r>
                <a:rPr kumimoji="0" lang="en-US" sz="1600" b="0" i="0" u="none" strike="noStrike" kern="1200" cap="none" spc="0" normalizeH="0" baseline="0" noProof="0">
                  <a:ln>
                    <a:noFill/>
                  </a:ln>
                  <a:solidFill>
                    <a:srgbClr val="2C2E32">
                      <a:lumMod val="75000"/>
                    </a:srgbClr>
                  </a:solidFill>
                  <a:effectLst/>
                  <a:uLnTx/>
                  <a:uFillTx/>
                  <a:latin typeface="Franklin Gothic Book"/>
                  <a:ea typeface="+mn-ea"/>
                  <a:cs typeface="+mn-cs"/>
                </a:rPr>
                <a:t> decade</a:t>
              </a:r>
            </a:p>
          </p:txBody>
        </p:sp>
        <p:sp>
          <p:nvSpPr>
            <p:cNvPr id="32" name="Oval 31">
              <a:extLst>
                <a:ext uri="{FF2B5EF4-FFF2-40B4-BE49-F238E27FC236}">
                  <a16:creationId xmlns:a16="http://schemas.microsoft.com/office/drawing/2014/main" id="{90B9A65A-0D5E-5043-AFD3-31F6F81A4BB1}"/>
                </a:ext>
              </a:extLst>
            </p:cNvPr>
            <p:cNvSpPr/>
            <p:nvPr/>
          </p:nvSpPr>
          <p:spPr>
            <a:xfrm>
              <a:off x="8290562" y="2991395"/>
              <a:ext cx="1463040" cy="14630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35" name="Picture 34">
              <a:extLst>
                <a:ext uri="{FF2B5EF4-FFF2-40B4-BE49-F238E27FC236}">
                  <a16:creationId xmlns:a16="http://schemas.microsoft.com/office/drawing/2014/main" id="{E5E52B5F-BCA7-5E4A-9F4D-15C72DFD83A2}"/>
                </a:ext>
              </a:extLst>
            </p:cNvPr>
            <p:cNvPicPr>
              <a:picLocks noChangeAspect="1"/>
            </p:cNvPicPr>
            <p:nvPr/>
          </p:nvPicPr>
          <p:blipFill>
            <a:blip r:embed="rId7"/>
            <a:stretch>
              <a:fillRect/>
            </a:stretch>
          </p:blipFill>
          <p:spPr>
            <a:xfrm>
              <a:off x="8620757" y="3396705"/>
              <a:ext cx="750398" cy="731157"/>
            </a:xfrm>
            <a:prstGeom prst="rect">
              <a:avLst/>
            </a:prstGeom>
          </p:spPr>
        </p:pic>
      </p:grpSp>
    </p:spTree>
    <p:extLst>
      <p:ext uri="{BB962C8B-B14F-4D97-AF65-F5344CB8AC3E}">
        <p14:creationId xmlns:p14="http://schemas.microsoft.com/office/powerpoint/2010/main" val="535738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ECC6-2A12-F072-5F64-D0DBDBA7CE13}"/>
              </a:ext>
            </a:extLst>
          </p:cNvPr>
          <p:cNvSpPr>
            <a:spLocks noGrp="1"/>
          </p:cNvSpPr>
          <p:nvPr>
            <p:ph type="title"/>
          </p:nvPr>
        </p:nvSpPr>
        <p:spPr>
          <a:xfrm>
            <a:off x="5268685" y="397243"/>
            <a:ext cx="5334001" cy="1116490"/>
          </a:xfrm>
        </p:spPr>
        <p:txBody>
          <a:bodyPr>
            <a:normAutofit fontScale="90000"/>
          </a:bodyPr>
          <a:lstStyle/>
          <a:p>
            <a:r>
              <a:rPr lang="en-US" sz="4400"/>
              <a:t>LDSS Technology Strategy Assessments</a:t>
            </a:r>
            <a:endParaRPr lang="en-US"/>
          </a:p>
        </p:txBody>
      </p:sp>
      <p:sp>
        <p:nvSpPr>
          <p:cNvPr id="3" name="Content Placeholder 2">
            <a:extLst>
              <a:ext uri="{FF2B5EF4-FFF2-40B4-BE49-F238E27FC236}">
                <a16:creationId xmlns:a16="http://schemas.microsoft.com/office/drawing/2014/main" id="{2CA3A526-1FDB-8589-30AA-6FC6776BC991}"/>
              </a:ext>
            </a:extLst>
          </p:cNvPr>
          <p:cNvSpPr>
            <a:spLocks noGrp="1"/>
          </p:cNvSpPr>
          <p:nvPr>
            <p:ph idx="1"/>
          </p:nvPr>
        </p:nvSpPr>
        <p:spPr>
          <a:xfrm>
            <a:off x="5268684" y="1547059"/>
            <a:ext cx="6861991" cy="4351338"/>
          </a:xfrm>
        </p:spPr>
        <p:txBody>
          <a:bodyPr>
            <a:normAutofit/>
          </a:bodyPr>
          <a:lstStyle/>
          <a:p>
            <a:r>
              <a:rPr lang="en-US" sz="2600"/>
              <a:t>Released on July 19</a:t>
            </a:r>
            <a:r>
              <a:rPr lang="en-US" sz="2600" baseline="30000"/>
              <a:t>th</a:t>
            </a:r>
            <a:r>
              <a:rPr lang="en-US" sz="2600"/>
              <a:t>, 2023</a:t>
            </a:r>
          </a:p>
          <a:p>
            <a:r>
              <a:rPr lang="en-US" sz="2600"/>
              <a:t>Results from the Storage Innovations 2030 Flight Paths and Framework stakeholder engagement and analysis efforts</a:t>
            </a:r>
          </a:p>
        </p:txBody>
      </p:sp>
      <p:pic>
        <p:nvPicPr>
          <p:cNvPr id="4" name="Picture 3">
            <a:extLst>
              <a:ext uri="{FF2B5EF4-FFF2-40B4-BE49-F238E27FC236}">
                <a16:creationId xmlns:a16="http://schemas.microsoft.com/office/drawing/2014/main" id="{9242DD39-8B95-7345-654B-174666E185E5}"/>
              </a:ext>
            </a:extLst>
          </p:cNvPr>
          <p:cNvPicPr>
            <a:picLocks noChangeAspect="1"/>
          </p:cNvPicPr>
          <p:nvPr/>
        </p:nvPicPr>
        <p:blipFill>
          <a:blip r:embed="rId3"/>
          <a:stretch>
            <a:fillRect/>
          </a:stretch>
        </p:blipFill>
        <p:spPr>
          <a:xfrm>
            <a:off x="10685780" y="62132"/>
            <a:ext cx="1444896" cy="1451601"/>
          </a:xfrm>
          <a:prstGeom prst="rect">
            <a:avLst/>
          </a:prstGeom>
        </p:spPr>
      </p:pic>
      <p:sp>
        <p:nvSpPr>
          <p:cNvPr id="9" name="Rectangle 8">
            <a:extLst>
              <a:ext uri="{FF2B5EF4-FFF2-40B4-BE49-F238E27FC236}">
                <a16:creationId xmlns:a16="http://schemas.microsoft.com/office/drawing/2014/main" id="{86F5169E-91CB-C889-AFCE-CDCD0584FEF1}"/>
              </a:ext>
            </a:extLst>
          </p:cNvPr>
          <p:cNvSpPr/>
          <p:nvPr/>
        </p:nvSpPr>
        <p:spPr>
          <a:xfrm>
            <a:off x="5551714" y="3694794"/>
            <a:ext cx="6204857" cy="2558143"/>
          </a:xfrm>
          <a:prstGeom prst="rect">
            <a:avLst/>
          </a:prstGeom>
          <a:solidFill>
            <a:sysClr val="window" lastClr="FFFFFF"/>
          </a:solidFill>
          <a:ln w="25400" cap="flat" cmpd="sng" algn="ctr">
            <a:solidFill>
              <a:srgbClr val="70AD47"/>
            </a:solidFill>
            <a:prstDash val="solid"/>
          </a:ln>
          <a:effectLst/>
        </p:spPr>
        <p:txBody>
          <a:bodyPr numCol="2"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a:ln>
                  <a:noFill/>
                </a:ln>
                <a:solidFill>
                  <a:prstClr val="black"/>
                </a:solidFill>
                <a:effectLst/>
                <a:uLnTx/>
                <a:uFillTx/>
                <a:latin typeface="Proxima Nova" panose="02000506030000020004"/>
                <a:ea typeface="+mn-ea"/>
                <a:cs typeface="+mn-cs"/>
              </a:rPr>
              <a:t>Methodology</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a:ln>
                  <a:noFill/>
                </a:ln>
                <a:solidFill>
                  <a:prstClr val="black"/>
                </a:solidFill>
                <a:effectLst/>
                <a:uLnTx/>
                <a:uFillTx/>
                <a:latin typeface="Proxima Nova" panose="02000506030000020004"/>
                <a:ea typeface="+mn-ea"/>
                <a:cs typeface="+mn-cs"/>
              </a:rPr>
              <a:t>Lithium-ion Batteries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a:ln>
                  <a:noFill/>
                </a:ln>
                <a:solidFill>
                  <a:prstClr val="black"/>
                </a:solidFill>
                <a:effectLst/>
                <a:uLnTx/>
                <a:uFillTx/>
                <a:latin typeface="Proxima Nova" panose="02000506030000020004"/>
                <a:ea typeface="+mn-ea"/>
                <a:cs typeface="+mn-cs"/>
              </a:rPr>
              <a:t>Lead-Acid Batteries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a:ln>
                  <a:noFill/>
                </a:ln>
                <a:solidFill>
                  <a:prstClr val="black"/>
                </a:solidFill>
                <a:effectLst/>
                <a:uLnTx/>
                <a:uFillTx/>
                <a:latin typeface="Proxima Nova" panose="02000506030000020004"/>
                <a:ea typeface="+mn-ea"/>
                <a:cs typeface="+mn-cs"/>
              </a:rPr>
              <a:t>Flow Batteries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a:ln>
                  <a:noFill/>
                </a:ln>
                <a:solidFill>
                  <a:prstClr val="black"/>
                </a:solidFill>
                <a:effectLst/>
                <a:uLnTx/>
                <a:uFillTx/>
                <a:latin typeface="Proxima Nova" panose="02000506030000020004"/>
                <a:ea typeface="+mn-ea"/>
                <a:cs typeface="+mn-cs"/>
              </a:rPr>
              <a:t>Zinc Batteries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a:ln>
                  <a:noFill/>
                </a:ln>
                <a:solidFill>
                  <a:prstClr val="black"/>
                </a:solidFill>
                <a:effectLst/>
                <a:uLnTx/>
                <a:uFillTx/>
                <a:latin typeface="Proxima Nova" panose="02000506030000020004"/>
                <a:ea typeface="+mn-ea"/>
                <a:cs typeface="+mn-cs"/>
              </a:rPr>
              <a:t>Sodium Batteries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a:ln>
                  <a:noFill/>
                </a:ln>
                <a:solidFill>
                  <a:prstClr val="black"/>
                </a:solidFill>
                <a:effectLst/>
                <a:uLnTx/>
                <a:uFillTx/>
                <a:latin typeface="Proxima Nova" panose="02000506030000020004"/>
                <a:ea typeface="+mn-ea"/>
                <a:cs typeface="+mn-cs"/>
              </a:rPr>
              <a:t>Pumped Storage Hydropower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a:ln>
                  <a:noFill/>
                </a:ln>
                <a:solidFill>
                  <a:prstClr val="black"/>
                </a:solidFill>
                <a:effectLst/>
                <a:uLnTx/>
                <a:uFillTx/>
                <a:latin typeface="Proxima Nova" panose="02000506030000020004"/>
                <a:ea typeface="+mn-ea"/>
                <a:cs typeface="+mn-cs"/>
              </a:rPr>
              <a:t>Compressed Air Energy Storage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a:ln>
                  <a:noFill/>
                </a:ln>
                <a:solidFill>
                  <a:prstClr val="black"/>
                </a:solidFill>
                <a:effectLst/>
                <a:uLnTx/>
                <a:uFillTx/>
                <a:latin typeface="Proxima Nova" panose="02000506030000020004"/>
                <a:ea typeface="+mn-ea"/>
                <a:cs typeface="+mn-cs"/>
              </a:rPr>
              <a:t>Thermal Energy Storage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a:ln>
                  <a:noFill/>
                </a:ln>
                <a:solidFill>
                  <a:prstClr val="black"/>
                </a:solidFill>
                <a:effectLst/>
                <a:uLnTx/>
                <a:uFillTx/>
                <a:latin typeface="Proxima Nova" panose="02000506030000020004"/>
                <a:ea typeface="+mn-ea"/>
                <a:cs typeface="+mn-cs"/>
              </a:rPr>
              <a:t>Supercapacitors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a:ln>
                  <a:noFill/>
                </a:ln>
                <a:solidFill>
                  <a:prstClr val="black"/>
                </a:solidFill>
                <a:effectLst/>
                <a:uLnTx/>
                <a:uFillTx/>
                <a:latin typeface="Proxima Nova" panose="02000506030000020004"/>
                <a:ea typeface="+mn-ea"/>
                <a:cs typeface="+mn-cs"/>
              </a:rPr>
              <a:t>Hydrogen Storage</a:t>
            </a:r>
          </a:p>
        </p:txBody>
      </p:sp>
      <p:sp>
        <p:nvSpPr>
          <p:cNvPr id="10" name="TextBox 9">
            <a:extLst>
              <a:ext uri="{FF2B5EF4-FFF2-40B4-BE49-F238E27FC236}">
                <a16:creationId xmlns:a16="http://schemas.microsoft.com/office/drawing/2014/main" id="{B410C956-0AF9-2FBF-534D-BC860B83DBC0}"/>
              </a:ext>
            </a:extLst>
          </p:cNvPr>
          <p:cNvSpPr txBox="1"/>
          <p:nvPr/>
        </p:nvSpPr>
        <p:spPr>
          <a:xfrm>
            <a:off x="7149132" y="3325463"/>
            <a:ext cx="30100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roxima Nova" panose="02000506030000020004"/>
                <a:ea typeface="+mn-ea"/>
                <a:cs typeface="+mn-cs"/>
              </a:rPr>
              <a:t>Eleven Reports Released</a:t>
            </a:r>
          </a:p>
        </p:txBody>
      </p:sp>
      <p:pic>
        <p:nvPicPr>
          <p:cNvPr id="11" name="Picture 10">
            <a:extLst>
              <a:ext uri="{FF2B5EF4-FFF2-40B4-BE49-F238E27FC236}">
                <a16:creationId xmlns:a16="http://schemas.microsoft.com/office/drawing/2014/main" id="{6433F8F4-48A0-9174-27E2-D3583D054F54}"/>
              </a:ext>
            </a:extLst>
          </p:cNvPr>
          <p:cNvPicPr>
            <a:picLocks noChangeAspect="1"/>
          </p:cNvPicPr>
          <p:nvPr/>
        </p:nvPicPr>
        <p:blipFill>
          <a:blip r:embed="rId4"/>
          <a:stretch>
            <a:fillRect/>
          </a:stretch>
        </p:blipFill>
        <p:spPr>
          <a:xfrm>
            <a:off x="0" y="0"/>
            <a:ext cx="5292587" cy="6858000"/>
          </a:xfrm>
          <a:prstGeom prst="rect">
            <a:avLst/>
          </a:prstGeom>
        </p:spPr>
      </p:pic>
    </p:spTree>
    <p:extLst>
      <p:ext uri="{BB962C8B-B14F-4D97-AF65-F5344CB8AC3E}">
        <p14:creationId xmlns:p14="http://schemas.microsoft.com/office/powerpoint/2010/main" val="4106957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ECC6-2A12-F072-5F64-D0DBDBA7CE13}"/>
              </a:ext>
            </a:extLst>
          </p:cNvPr>
          <p:cNvSpPr>
            <a:spLocks noGrp="1"/>
          </p:cNvSpPr>
          <p:nvPr>
            <p:ph type="title"/>
          </p:nvPr>
        </p:nvSpPr>
        <p:spPr>
          <a:xfrm>
            <a:off x="829492" y="623962"/>
            <a:ext cx="10140944" cy="813493"/>
          </a:xfrm>
        </p:spPr>
        <p:txBody>
          <a:bodyPr>
            <a:normAutofit/>
          </a:bodyPr>
          <a:lstStyle/>
          <a:p>
            <a:r>
              <a:rPr lang="en-US" sz="4400"/>
              <a:t>SI 2030: Technology Liftoff Summary</a:t>
            </a:r>
            <a:endParaRPr lang="en-US"/>
          </a:p>
        </p:txBody>
      </p:sp>
      <p:pic>
        <p:nvPicPr>
          <p:cNvPr id="4" name="Picture 3">
            <a:extLst>
              <a:ext uri="{FF2B5EF4-FFF2-40B4-BE49-F238E27FC236}">
                <a16:creationId xmlns:a16="http://schemas.microsoft.com/office/drawing/2014/main" id="{1E840F63-39A1-334E-B82A-980D7C0783BE}"/>
              </a:ext>
            </a:extLst>
          </p:cNvPr>
          <p:cNvPicPr>
            <a:picLocks noChangeAspect="1"/>
          </p:cNvPicPr>
          <p:nvPr/>
        </p:nvPicPr>
        <p:blipFill>
          <a:blip r:embed="rId3"/>
          <a:stretch>
            <a:fillRect/>
          </a:stretch>
        </p:blipFill>
        <p:spPr>
          <a:xfrm>
            <a:off x="10665396" y="6936"/>
            <a:ext cx="1526604" cy="1533688"/>
          </a:xfrm>
          <a:prstGeom prst="rect">
            <a:avLst/>
          </a:prstGeom>
        </p:spPr>
      </p:pic>
      <p:sp>
        <p:nvSpPr>
          <p:cNvPr id="5" name="TextBox 4">
            <a:extLst>
              <a:ext uri="{FF2B5EF4-FFF2-40B4-BE49-F238E27FC236}">
                <a16:creationId xmlns:a16="http://schemas.microsoft.com/office/drawing/2014/main" id="{05FDDCE8-BDEC-B485-BA60-92AB1AB02149}"/>
              </a:ext>
            </a:extLst>
          </p:cNvPr>
          <p:cNvSpPr txBox="1"/>
          <p:nvPr/>
        </p:nvSpPr>
        <p:spPr>
          <a:xfrm>
            <a:off x="1636373" y="1469754"/>
            <a:ext cx="8919254" cy="954107"/>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$15 million Funding Opportunity Announcement (FOA) to tackle pre-competitive technology R&amp;D barriers!</a:t>
            </a:r>
          </a:p>
        </p:txBody>
      </p:sp>
      <p:graphicFrame>
        <p:nvGraphicFramePr>
          <p:cNvPr id="14" name="Diagram 13">
            <a:extLst>
              <a:ext uri="{FF2B5EF4-FFF2-40B4-BE49-F238E27FC236}">
                <a16:creationId xmlns:a16="http://schemas.microsoft.com/office/drawing/2014/main" id="{5504295C-39DD-D4D7-7D85-72DACD4EC5FC}"/>
              </a:ext>
            </a:extLst>
          </p:cNvPr>
          <p:cNvGraphicFramePr/>
          <p:nvPr/>
        </p:nvGraphicFramePr>
        <p:xfrm>
          <a:off x="263797" y="4459937"/>
          <a:ext cx="11816443" cy="20029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a:extLst>
              <a:ext uri="{FF2B5EF4-FFF2-40B4-BE49-F238E27FC236}">
                <a16:creationId xmlns:a16="http://schemas.microsoft.com/office/drawing/2014/main" id="{33E26491-B60C-C233-9A09-7675EBF605C2}"/>
              </a:ext>
            </a:extLst>
          </p:cNvPr>
          <p:cNvSpPr/>
          <p:nvPr/>
        </p:nvSpPr>
        <p:spPr>
          <a:xfrm>
            <a:off x="380818" y="2558662"/>
            <a:ext cx="2144485" cy="1457126"/>
          </a:xfrm>
          <a:prstGeom prst="rect">
            <a:avLst/>
          </a:prstGeom>
          <a:solidFill>
            <a:sysClr val="window" lastClr="FFFFFF"/>
          </a:solidFill>
          <a:ln w="25400" cap="flat" cmpd="sng" algn="ctr">
            <a:solidFill>
              <a:srgbClr val="70AD4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Franklin Gothic Book" panose="020B0503020102020204"/>
                <a:ea typeface="+mn-ea"/>
                <a:cs typeface="+mn-cs"/>
              </a:rPr>
              <a:t>SI 2030 Technology Strategy</a:t>
            </a:r>
          </a:p>
        </p:txBody>
      </p:sp>
      <p:sp>
        <p:nvSpPr>
          <p:cNvPr id="16" name="Rectangle 15">
            <a:extLst>
              <a:ext uri="{FF2B5EF4-FFF2-40B4-BE49-F238E27FC236}">
                <a16:creationId xmlns:a16="http://schemas.microsoft.com/office/drawing/2014/main" id="{CCFBF272-3975-244D-DFB4-B41BC413433D}"/>
              </a:ext>
            </a:extLst>
          </p:cNvPr>
          <p:cNvSpPr/>
          <p:nvPr/>
        </p:nvSpPr>
        <p:spPr>
          <a:xfrm>
            <a:off x="3481433" y="2544206"/>
            <a:ext cx="2144485" cy="1457126"/>
          </a:xfrm>
          <a:prstGeom prst="rect">
            <a:avLst/>
          </a:prstGeom>
          <a:solidFill>
            <a:sysClr val="window" lastClr="FFFFFF"/>
          </a:solidFill>
          <a:ln w="25400" cap="flat" cmpd="sng" algn="ctr">
            <a:solidFill>
              <a:srgbClr val="70AD4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Franklin Gothic Book" panose="020B0503020102020204"/>
                <a:ea typeface="+mn-ea"/>
                <a:cs typeface="+mn-cs"/>
              </a:rPr>
              <a:t>Structured Technology Partnerships</a:t>
            </a:r>
          </a:p>
        </p:txBody>
      </p:sp>
      <p:sp>
        <p:nvSpPr>
          <p:cNvPr id="17" name="Rectangle 16">
            <a:extLst>
              <a:ext uri="{FF2B5EF4-FFF2-40B4-BE49-F238E27FC236}">
                <a16:creationId xmlns:a16="http://schemas.microsoft.com/office/drawing/2014/main" id="{8DE3BE86-E0FD-CD89-2A74-43BE06D28C74}"/>
              </a:ext>
            </a:extLst>
          </p:cNvPr>
          <p:cNvSpPr/>
          <p:nvPr/>
        </p:nvSpPr>
        <p:spPr>
          <a:xfrm>
            <a:off x="6582048" y="2555872"/>
            <a:ext cx="2144485" cy="1457126"/>
          </a:xfrm>
          <a:prstGeom prst="rect">
            <a:avLst/>
          </a:prstGeom>
          <a:solidFill>
            <a:sysClr val="window" lastClr="FFFFFF"/>
          </a:solidFill>
          <a:ln w="25400" cap="flat" cmpd="sng" algn="ctr">
            <a:solidFill>
              <a:srgbClr val="70AD4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Franklin Gothic Book" panose="020B0503020102020204"/>
                <a:ea typeface="+mn-ea"/>
                <a:cs typeface="+mn-cs"/>
              </a:rPr>
              <a:t>Pre-competitive R&amp;D</a:t>
            </a:r>
          </a:p>
        </p:txBody>
      </p:sp>
      <p:sp>
        <p:nvSpPr>
          <p:cNvPr id="18" name="Rectangle 17">
            <a:extLst>
              <a:ext uri="{FF2B5EF4-FFF2-40B4-BE49-F238E27FC236}">
                <a16:creationId xmlns:a16="http://schemas.microsoft.com/office/drawing/2014/main" id="{A611EBE0-DE56-B373-91ED-2DF038F10DDF}"/>
              </a:ext>
            </a:extLst>
          </p:cNvPr>
          <p:cNvSpPr/>
          <p:nvPr/>
        </p:nvSpPr>
        <p:spPr>
          <a:xfrm>
            <a:off x="9682663" y="2558662"/>
            <a:ext cx="2144485" cy="1457126"/>
          </a:xfrm>
          <a:prstGeom prst="rect">
            <a:avLst/>
          </a:prstGeom>
          <a:solidFill>
            <a:sysClr val="window" lastClr="FFFFFF"/>
          </a:solidFill>
          <a:ln w="25400" cap="flat" cmpd="sng" algn="ctr">
            <a:solidFill>
              <a:srgbClr val="70AD4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latin typeface="Franklin Gothic Book" panose="020B0503020102020204"/>
                <a:ea typeface="+mn-ea"/>
                <a:cs typeface="+mn-cs"/>
              </a:rPr>
              <a:t>$5 million awards</a:t>
            </a:r>
          </a:p>
        </p:txBody>
      </p:sp>
      <p:sp>
        <p:nvSpPr>
          <p:cNvPr id="19" name="Plus Sign 18">
            <a:extLst>
              <a:ext uri="{FF2B5EF4-FFF2-40B4-BE49-F238E27FC236}">
                <a16:creationId xmlns:a16="http://schemas.microsoft.com/office/drawing/2014/main" id="{0F744873-AA83-8BA6-5A52-FAF3604DBA24}"/>
              </a:ext>
            </a:extLst>
          </p:cNvPr>
          <p:cNvSpPr/>
          <p:nvPr/>
        </p:nvSpPr>
        <p:spPr>
          <a:xfrm>
            <a:off x="2561815" y="2867354"/>
            <a:ext cx="883105" cy="822496"/>
          </a:xfrm>
          <a:prstGeom prst="mathPlus">
            <a:avLst/>
          </a:prstGeom>
          <a:solidFill>
            <a:srgbClr val="70AD47"/>
          </a:solidFill>
          <a:ln w="25400" cap="flat" cmpd="sng" algn="ctr">
            <a:solidFill>
              <a:srgbClr val="70AD47">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0" name="Plus Sign 19">
            <a:extLst>
              <a:ext uri="{FF2B5EF4-FFF2-40B4-BE49-F238E27FC236}">
                <a16:creationId xmlns:a16="http://schemas.microsoft.com/office/drawing/2014/main" id="{FE0CD594-9755-C5B4-6AB6-EF2C67E3B5F2}"/>
              </a:ext>
            </a:extLst>
          </p:cNvPr>
          <p:cNvSpPr/>
          <p:nvPr/>
        </p:nvSpPr>
        <p:spPr>
          <a:xfrm>
            <a:off x="5662430" y="2873187"/>
            <a:ext cx="883105" cy="822496"/>
          </a:xfrm>
          <a:prstGeom prst="mathPlus">
            <a:avLst/>
          </a:prstGeom>
          <a:solidFill>
            <a:srgbClr val="70AD47"/>
          </a:solidFill>
          <a:ln w="25400" cap="flat" cmpd="sng" algn="ctr">
            <a:solidFill>
              <a:srgbClr val="70AD47">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1" name="Plus Sign 20">
            <a:extLst>
              <a:ext uri="{FF2B5EF4-FFF2-40B4-BE49-F238E27FC236}">
                <a16:creationId xmlns:a16="http://schemas.microsoft.com/office/drawing/2014/main" id="{7ECB23A1-DADE-1563-E9C9-98F463EC59FE}"/>
              </a:ext>
            </a:extLst>
          </p:cNvPr>
          <p:cNvSpPr/>
          <p:nvPr/>
        </p:nvSpPr>
        <p:spPr>
          <a:xfrm>
            <a:off x="8753518" y="2873187"/>
            <a:ext cx="883105" cy="822496"/>
          </a:xfrm>
          <a:prstGeom prst="mathPlus">
            <a:avLst/>
          </a:prstGeom>
          <a:solidFill>
            <a:srgbClr val="70AD47"/>
          </a:solidFill>
          <a:ln w="25400" cap="flat" cmpd="sng" algn="ctr">
            <a:solidFill>
              <a:srgbClr val="70AD47">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442030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442BE-A873-F321-3850-B0A7028CEC2F}"/>
              </a:ext>
            </a:extLst>
          </p:cNvPr>
          <p:cNvSpPr>
            <a:spLocks noGrp="1"/>
          </p:cNvSpPr>
          <p:nvPr>
            <p:ph type="title"/>
          </p:nvPr>
        </p:nvSpPr>
        <p:spPr/>
        <p:txBody>
          <a:bodyPr/>
          <a:lstStyle/>
          <a:p>
            <a:r>
              <a:rPr lang="en-US"/>
              <a:t>SI Technology Liftoff Objective 1</a:t>
            </a:r>
          </a:p>
        </p:txBody>
      </p:sp>
      <p:sp>
        <p:nvSpPr>
          <p:cNvPr id="3" name="Content Placeholder 2">
            <a:extLst>
              <a:ext uri="{FF2B5EF4-FFF2-40B4-BE49-F238E27FC236}">
                <a16:creationId xmlns:a16="http://schemas.microsoft.com/office/drawing/2014/main" id="{F0E4C6D5-E700-D6A8-AB7C-1B50032F7D8A}"/>
              </a:ext>
            </a:extLst>
          </p:cNvPr>
          <p:cNvSpPr>
            <a:spLocks noGrp="1"/>
          </p:cNvSpPr>
          <p:nvPr>
            <p:ph idx="1"/>
          </p:nvPr>
        </p:nvSpPr>
        <p:spPr/>
        <p:txBody>
          <a:bodyPr>
            <a:normAutofit fontScale="92500" lnSpcReduction="10000"/>
          </a:bodyPr>
          <a:lstStyle/>
          <a:p>
            <a:pPr>
              <a:spcBef>
                <a:spcPts val="0"/>
              </a:spcBef>
            </a:pPr>
            <a:r>
              <a:rPr lang="en-US" sz="2400" b="1" i="1" dirty="0">
                <a:effectLst/>
                <a:latin typeface="Calibri" panose="020F0502020204030204" pitchFamily="34" charset="0"/>
                <a:ea typeface="Times New Roman" panose="02020603050405020304" pitchFamily="18" charset="0"/>
                <a:cs typeface="Times New Roman" panose="02020603050405020304" pitchFamily="18" charset="0"/>
              </a:rPr>
              <a:t>Partnership development</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Entities will organize by coordinating with each other, engaging in meetings and discussions, and setting up durable channels of communication to effectively collaborate through this award period and afterwards. Such means of collaboration may include email, periodic meetings (virtual or in-person), collaborative online platforms, site visits, conference participation, polls, newsletters, websites, or knowledge sharing beyond the scope of the pre-competitive R&amp;D project. Entities are encouraged to think creatively to develop lasting partnerships.</a:t>
            </a:r>
          </a:p>
          <a:p>
            <a:pPr marL="742950" lvl="1" indent="-285750">
              <a:spcBef>
                <a:spcPts val="0"/>
              </a:spcBef>
            </a:pPr>
            <a:r>
              <a:rPr lang="en-US" b="1" dirty="0">
                <a:effectLst/>
                <a:latin typeface="Calibri" panose="020F0502020204030204" pitchFamily="34" charset="0"/>
                <a:ea typeface="Times New Roman" panose="02020603050405020304" pitchFamily="18" charset="0"/>
                <a:cs typeface="Times New Roman" panose="02020603050405020304" pitchFamily="18" charset="0"/>
              </a:rPr>
              <a:t>Partnering List</a:t>
            </a:r>
            <a:r>
              <a:rPr lang="en-US" dirty="0">
                <a:effectLst/>
                <a:latin typeface="Calibri" panose="020F0502020204030204" pitchFamily="34" charset="0"/>
                <a:ea typeface="Times New Roman" panose="02020603050405020304" pitchFamily="18" charset="0"/>
                <a:cs typeface="Times New Roman" panose="02020603050405020304" pitchFamily="18" charset="0"/>
              </a:rPr>
              <a:t>: DOE will make a partnering list available specific to this FOA that organizations can list their contact information in to facilitate forming potential project partnerships. Please email </a:t>
            </a:r>
            <a:r>
              <a:rPr lang="en-US"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a:rPr>
              <a:t>FOA3020@NETL.DOE.GOV</a:t>
            </a:r>
            <a:r>
              <a:rPr lang="en-US" dirty="0">
                <a:effectLst/>
                <a:latin typeface="Calibri" panose="020F0502020204030204" pitchFamily="34" charset="0"/>
                <a:ea typeface="Times New Roman" panose="02020603050405020304" pitchFamily="18" charset="0"/>
                <a:cs typeface="Times New Roman" panose="02020603050405020304" pitchFamily="18" charset="0"/>
              </a:rPr>
              <a:t> to submit your information using the  template at:  </a:t>
            </a:r>
            <a:r>
              <a:rPr lang="en-US" u="sng" dirty="0">
                <a:solidFill>
                  <a:srgbClr val="7BC359"/>
                </a:solidFill>
                <a:effectLst/>
                <a:latin typeface="Calibri" panose="020F0502020204030204" pitchFamily="34" charset="0"/>
                <a:ea typeface="Times New Roman" panose="02020603050405020304" pitchFamily="18" charset="0"/>
                <a:cs typeface="Times New Roman" panose="02020603050405020304" pitchFamily="18" charset="0"/>
              </a:rPr>
              <a:t>https://netl.doe.gov/grid-resilience/FOA3020</a:t>
            </a:r>
            <a:r>
              <a:rPr lang="en-US" dirty="0">
                <a:effectLst/>
                <a:latin typeface="Calibri" panose="020F0502020204030204" pitchFamily="34" charset="0"/>
                <a:ea typeface="Times New Roman" panose="02020603050405020304" pitchFamily="18" charset="0"/>
                <a:cs typeface="Times New Roman" panose="02020603050405020304" pitchFamily="18" charset="0"/>
              </a:rPr>
              <a:t>. You may find the most up to date partnering list at the same URL.</a:t>
            </a:r>
          </a:p>
        </p:txBody>
      </p:sp>
    </p:spTree>
    <p:extLst>
      <p:ext uri="{BB962C8B-B14F-4D97-AF65-F5344CB8AC3E}">
        <p14:creationId xmlns:p14="http://schemas.microsoft.com/office/powerpoint/2010/main" val="1950962375"/>
      </p:ext>
    </p:extLst>
  </p:cSld>
  <p:clrMapOvr>
    <a:masterClrMapping/>
  </p:clrMapOvr>
</p:sld>
</file>

<file path=ppt/theme/theme1.xml><?xml version="1.0" encoding="utf-8"?>
<a:theme xmlns:a="http://schemas.openxmlformats.org/drawingml/2006/main" name="Custom Design">
  <a:themeElements>
    <a:clrScheme name="OE">
      <a:dk1>
        <a:srgbClr val="000000"/>
      </a:dk1>
      <a:lt1>
        <a:srgbClr val="FFFFFF"/>
      </a:lt1>
      <a:dk2>
        <a:srgbClr val="005A7C"/>
      </a:dk2>
      <a:lt2>
        <a:srgbClr val="E7E6E6"/>
      </a:lt2>
      <a:accent1>
        <a:srgbClr val="00B3EF"/>
      </a:accent1>
      <a:accent2>
        <a:srgbClr val="0D66FF"/>
      </a:accent2>
      <a:accent3>
        <a:srgbClr val="469131"/>
      </a:accent3>
      <a:accent4>
        <a:srgbClr val="4C1251"/>
      </a:accent4>
      <a:accent5>
        <a:srgbClr val="FED602"/>
      </a:accent5>
      <a:accent6>
        <a:srgbClr val="F47E27"/>
      </a:accent6>
      <a:hlink>
        <a:srgbClr val="61BA45"/>
      </a:hlink>
      <a:folHlink>
        <a:srgbClr val="00B3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E">
      <a:dk1>
        <a:srgbClr val="000000"/>
      </a:dk1>
      <a:lt1>
        <a:srgbClr val="FFFFFF"/>
      </a:lt1>
      <a:dk2>
        <a:srgbClr val="005A7C"/>
      </a:dk2>
      <a:lt2>
        <a:srgbClr val="E7E6E6"/>
      </a:lt2>
      <a:accent1>
        <a:srgbClr val="00B3EF"/>
      </a:accent1>
      <a:accent2>
        <a:srgbClr val="0D66FF"/>
      </a:accent2>
      <a:accent3>
        <a:srgbClr val="469131"/>
      </a:accent3>
      <a:accent4>
        <a:srgbClr val="4C1251"/>
      </a:accent4>
      <a:accent5>
        <a:srgbClr val="FED602"/>
      </a:accent5>
      <a:accent6>
        <a:srgbClr val="F47E27"/>
      </a:accent6>
      <a:hlink>
        <a:srgbClr val="61BA45"/>
      </a:hlink>
      <a:folHlink>
        <a:srgbClr val="00B3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E">
      <a:dk1>
        <a:srgbClr val="000000"/>
      </a:dk1>
      <a:lt1>
        <a:srgbClr val="FFFFFF"/>
      </a:lt1>
      <a:dk2>
        <a:srgbClr val="005A7C"/>
      </a:dk2>
      <a:lt2>
        <a:srgbClr val="E7E6E6"/>
      </a:lt2>
      <a:accent1>
        <a:srgbClr val="00B3EF"/>
      </a:accent1>
      <a:accent2>
        <a:srgbClr val="0D66FF"/>
      </a:accent2>
      <a:accent3>
        <a:srgbClr val="469131"/>
      </a:accent3>
      <a:accent4>
        <a:srgbClr val="4C1251"/>
      </a:accent4>
      <a:accent5>
        <a:srgbClr val="FED602"/>
      </a:accent5>
      <a:accent6>
        <a:srgbClr val="F47E27"/>
      </a:accent6>
      <a:hlink>
        <a:srgbClr val="61BA45"/>
      </a:hlink>
      <a:folHlink>
        <a:srgbClr val="00B3E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305ee1e-2738-42a5-8a89-6e8963b55926">
      <Terms xmlns="http://schemas.microsoft.com/office/infopath/2007/PartnerControls"/>
    </lcf76f155ced4ddcb4097134ff3c332f>
    <TaxCatchAll xmlns="fa6a9aea-fb0f-4ddd-aff8-712634b7d5fe" xsi:nil="true"/>
    <asd xmlns="7305ee1e-2738-42a5-8a89-6e8963b5592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A015C27563304BA9608B9C165B4A2D" ma:contentTypeVersion="22" ma:contentTypeDescription="Create a new document." ma:contentTypeScope="" ma:versionID="98f5f039b793e9f4f04eaf63ae62db0f">
  <xsd:schema xmlns:xsd="http://www.w3.org/2001/XMLSchema" xmlns:xs="http://www.w3.org/2001/XMLSchema" xmlns:p="http://schemas.microsoft.com/office/2006/metadata/properties" xmlns:ns2="7305ee1e-2738-42a5-8a89-6e8963b55926" xmlns:ns3="1eec20a9-7098-4619-a204-478c53b72f4c" xmlns:ns4="fa6a9aea-fb0f-4ddd-aff8-712634b7d5fe" targetNamespace="http://schemas.microsoft.com/office/2006/metadata/properties" ma:root="true" ma:fieldsID="b9ce069f7d293261e6617296f3cd0546" ns2:_="" ns3:_="" ns4:_="">
    <xsd:import namespace="7305ee1e-2738-42a5-8a89-6e8963b55926"/>
    <xsd:import namespace="1eec20a9-7098-4619-a204-478c53b72f4c"/>
    <xsd:import namespace="fa6a9aea-fb0f-4ddd-aff8-712634b7d5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MediaServiceLocation" minOccurs="0"/>
                <xsd:element ref="ns4:TaxCatchAll" minOccurs="0"/>
                <xsd:element ref="ns2:lcf76f155ced4ddcb4097134ff3c332f" minOccurs="0"/>
                <xsd:element ref="ns2:as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05ee1e-2738-42a5-8a89-6e8963b559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asd" ma:index="24" nillable="true" ma:displayName="Notes" ma:format="Dropdown" ma:internalName="asd">
      <xsd:simpleType>
        <xsd:restriction base="dms:Text">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c20a9-7098-4619-a204-478c53b72f4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6a9aea-fb0f-4ddd-aff8-712634b7d5f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77d5b10-e18c-439f-81e4-915368f13023}" ma:internalName="TaxCatchAll" ma:showField="CatchAllData" ma:web="1eec20a9-7098-4619-a204-478c53b72f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CF82B3-0B69-4928-9644-DA61FC7B2915}">
  <ds:schemaRefs>
    <ds:schemaRef ds:uri="http://www.w3.org/XML/1998/namespace"/>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schemas.microsoft.com/office/2006/documentManagement/types"/>
    <ds:schemaRef ds:uri="fa6a9aea-fb0f-4ddd-aff8-712634b7d5fe"/>
    <ds:schemaRef ds:uri="1eec20a9-7098-4619-a204-478c53b72f4c"/>
    <ds:schemaRef ds:uri="7305ee1e-2738-42a5-8a89-6e8963b55926"/>
    <ds:schemaRef ds:uri="http://purl.org/dc/dcmitype/"/>
    <ds:schemaRef ds:uri="http://purl.org/dc/terms/"/>
  </ds:schemaRefs>
</ds:datastoreItem>
</file>

<file path=customXml/itemProps2.xml><?xml version="1.0" encoding="utf-8"?>
<ds:datastoreItem xmlns:ds="http://schemas.openxmlformats.org/officeDocument/2006/customXml" ds:itemID="{BDF2E7FB-8C42-4257-A4F9-CC9320DB390F}">
  <ds:schemaRefs>
    <ds:schemaRef ds:uri="http://schemas.microsoft.com/sharepoint/v3/contenttype/forms"/>
  </ds:schemaRefs>
</ds:datastoreItem>
</file>

<file path=customXml/itemProps3.xml><?xml version="1.0" encoding="utf-8"?>
<ds:datastoreItem xmlns:ds="http://schemas.openxmlformats.org/officeDocument/2006/customXml" ds:itemID="{426784BB-45BA-4BDE-A045-BEB12FFD0195}">
  <ds:schemaRefs>
    <ds:schemaRef ds:uri="1eec20a9-7098-4619-a204-478c53b72f4c"/>
    <ds:schemaRef ds:uri="7305ee1e-2738-42a5-8a89-6e8963b55926"/>
    <ds:schemaRef ds:uri="fa6a9aea-fb0f-4ddd-aff8-712634b7d5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f90b97b-be46-4a00-9700-81ce4ff1b7f6}" enabled="0" method="" siteId="{cf90b97b-be46-4a00-9700-81ce4ff1b7f6}" removed="1"/>
</clbl:labelList>
</file>

<file path=docProps/app.xml><?xml version="1.0" encoding="utf-8"?>
<Properties xmlns="http://schemas.openxmlformats.org/officeDocument/2006/extended-properties" xmlns:vt="http://schemas.openxmlformats.org/officeDocument/2006/docPropsVTypes">
  <Template>OE template_1 photo</Template>
  <TotalTime>0</TotalTime>
  <Words>3248</Words>
  <Application>Microsoft Office PowerPoint</Application>
  <PresentationFormat>Widescreen</PresentationFormat>
  <Paragraphs>369</Paragraphs>
  <Slides>36</Slides>
  <Notes>15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36</vt:i4>
      </vt:variant>
    </vt:vector>
  </HeadingPairs>
  <TitlesOfParts>
    <vt:vector size="51" baseType="lpstr">
      <vt:lpstr>Arial</vt:lpstr>
      <vt:lpstr>Arial Black</vt:lpstr>
      <vt:lpstr>Calibri</vt:lpstr>
      <vt:lpstr>Calibri Light</vt:lpstr>
      <vt:lpstr>Franklin Gothic Book</vt:lpstr>
      <vt:lpstr>Heebo</vt:lpstr>
      <vt:lpstr>Heebo Light</vt:lpstr>
      <vt:lpstr>Heebo Medium</vt:lpstr>
      <vt:lpstr>Proxima Nova</vt:lpstr>
      <vt:lpstr>Symbol</vt:lpstr>
      <vt:lpstr>System Font Regular</vt:lpstr>
      <vt:lpstr>Times New Roman</vt:lpstr>
      <vt:lpstr>Custom Design</vt:lpstr>
      <vt:lpstr>1_Custom Design</vt:lpstr>
      <vt:lpstr>2_Custom Design</vt:lpstr>
      <vt:lpstr>Supercharge Energy Storage Webinar</vt:lpstr>
      <vt:lpstr>Housekeeping</vt:lpstr>
      <vt:lpstr>Eric Hsieh</vt:lpstr>
      <vt:lpstr>Ben Shrager</vt:lpstr>
      <vt:lpstr>Storage Innovations 2030: Technology Liftoff FOA</vt:lpstr>
      <vt:lpstr>LONG DURATION STORAGE SHOT TARGET</vt:lpstr>
      <vt:lpstr>LDSS Technology Strategy Assessments</vt:lpstr>
      <vt:lpstr>SI 2030: Technology Liftoff Summary</vt:lpstr>
      <vt:lpstr>SI Technology Liftoff Objective 1</vt:lpstr>
      <vt:lpstr>SI Technology Liftoff Objective 2</vt:lpstr>
      <vt:lpstr>Technical Elements that Must be Included in Applications</vt:lpstr>
      <vt:lpstr>Eligible Applicants</vt:lpstr>
      <vt:lpstr>Research Institutions </vt:lpstr>
      <vt:lpstr>Applications Not of Interest</vt:lpstr>
      <vt:lpstr>Estimated Funding </vt:lpstr>
      <vt:lpstr>Concept Papers (6 pages maximum)</vt:lpstr>
      <vt:lpstr>Full Application Merit Review Criteria</vt:lpstr>
      <vt:lpstr>Upcoming Deadlines</vt:lpstr>
      <vt:lpstr>PowerPoint Presentation</vt:lpstr>
      <vt:lpstr>Vinod Siberry</vt:lpstr>
      <vt:lpstr>Energy Storage Demonstration and Validation FOA Overview</vt:lpstr>
      <vt:lpstr>Demonstration and Validation FOA</vt:lpstr>
      <vt:lpstr>Demonstration and Validation FOA</vt:lpstr>
      <vt:lpstr>Demonstration and Validation FOA Requirements</vt:lpstr>
      <vt:lpstr>ROVI Integration </vt:lpstr>
      <vt:lpstr>Areas Not of Interest</vt:lpstr>
      <vt:lpstr>Cost Share Structure</vt:lpstr>
      <vt:lpstr>Cost Share Structure</vt:lpstr>
      <vt:lpstr>Concept Papers Requirements</vt:lpstr>
      <vt:lpstr>Full Application Requirements</vt:lpstr>
      <vt:lpstr>Full Application Evaluation Criteria </vt:lpstr>
      <vt:lpstr>Demonstration and Validation FOA Timeline </vt:lpstr>
      <vt:lpstr>Demonstration and Validation FOA Timeline </vt:lpstr>
      <vt:lpstr>PowerPoint Presentation</vt:lpstr>
      <vt:lpstr>Questions?</vt:lpstr>
      <vt:lpstr>Thank You</vt:lpstr>
    </vt:vector>
  </TitlesOfParts>
  <Company>U.S. Department of Energy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Perrin</dc:creator>
  <cp:lastModifiedBy>Faris, Kate</cp:lastModifiedBy>
  <cp:revision>1</cp:revision>
  <cp:lastPrinted>2020-11-20T01:05:51Z</cp:lastPrinted>
  <dcterms:created xsi:type="dcterms:W3CDTF">2016-07-22T15:28:02Z</dcterms:created>
  <dcterms:modified xsi:type="dcterms:W3CDTF">2023-08-30T15:01:48Z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0x0101005AA015C27563304BA9608B9C165B4A2D</vt:lpwstr>
  </property>
  <property fmtid="{D5CDD505-2E9C-101B-9397-08002B2CF9AE}" pid="3" name="MediaServiceImageTags">
    <vt:lpwstr/>
  </property>
  <property fmtid="{D5CDD505-2E9C-101B-9397-08002B2CF9AE}" pid="4" name="Org">
    <vt:lpwstr/>
  </property>
  <property fmtid="{D5CDD505-2E9C-101B-9397-08002B2CF9AE}" pid="5" name="DOE_LifecycleState">
    <vt:lpwstr>1;#Draft|44aca65a-a2b8-4064-ac99-6d3b27b9c145</vt:lpwstr>
  </property>
  <property fmtid="{D5CDD505-2E9C-101B-9397-08002B2CF9AE}" pid="6" name="B&amp;R Code">
    <vt:lpwstr/>
  </property>
  <property fmtid="{D5CDD505-2E9C-101B-9397-08002B2CF9AE}" pid="7" name="Marking">
    <vt:lpwstr>66;#Unclassified|873c803d-47fb-49aa-bb60-f92b18346ec7</vt:lpwstr>
  </property>
  <property fmtid="{D5CDD505-2E9C-101B-9397-08002B2CF9AE}" pid="8" name="DOE_ProjectStatus">
    <vt:lpwstr>47;#Open|f87294c0-5917-49a1-8b9f-b6ecaae62a21</vt:lpwstr>
  </property>
  <property fmtid="{D5CDD505-2E9C-101B-9397-08002B2CF9AE}" pid="9" name="Subject Matter">
    <vt:lpwstr/>
  </property>
  <property fmtid="{D5CDD505-2E9C-101B-9397-08002B2CF9AE}" pid="10" name="Document Type">
    <vt:lpwstr/>
  </property>
  <property fmtid="{D5CDD505-2E9C-101B-9397-08002B2CF9AE}" pid="11" name="DOE_OwningOrg">
    <vt:lpwstr>2;#Office of Electricity|88835716-fd0a-4d1b-b7d1-1f582e25bd73</vt:lpwstr>
  </property>
  <property fmtid="{D5CDD505-2E9C-101B-9397-08002B2CF9AE}" pid="12" name="DOE_RecordsDispositionSchedule">
    <vt:lpwstr>28;#Non-recordkeeping copies of electronic Records EVENT (GRS 5_1_020)|af0db7af-e856-49d9-b205-46329205294d</vt:lpwstr>
  </property>
  <property fmtid="{D5CDD505-2E9C-101B-9397-08002B2CF9AE}" pid="13" name="_dlc_DocIdItemGuid">
    <vt:lpwstr>e53c042d-92fc-4105-bc8e-e8bc815646d9</vt:lpwstr>
  </property>
</Properties>
</file>