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handoutMasterIdLst>
    <p:handoutMasterId r:id="rId26"/>
  </p:handoutMasterIdLst>
  <p:sldIdLst>
    <p:sldId id="266" r:id="rId2"/>
    <p:sldId id="258" r:id="rId3"/>
    <p:sldId id="267" r:id="rId4"/>
    <p:sldId id="278" r:id="rId5"/>
    <p:sldId id="286" r:id="rId6"/>
    <p:sldId id="275" r:id="rId7"/>
    <p:sldId id="262" r:id="rId8"/>
    <p:sldId id="259" r:id="rId9"/>
    <p:sldId id="261" r:id="rId10"/>
    <p:sldId id="260" r:id="rId11"/>
    <p:sldId id="272" r:id="rId12"/>
    <p:sldId id="284" r:id="rId13"/>
    <p:sldId id="285" r:id="rId14"/>
    <p:sldId id="277" r:id="rId15"/>
    <p:sldId id="263" r:id="rId16"/>
    <p:sldId id="276" r:id="rId17"/>
    <p:sldId id="279" r:id="rId18"/>
    <p:sldId id="269" r:id="rId19"/>
    <p:sldId id="274" r:id="rId20"/>
    <p:sldId id="283" r:id="rId21"/>
    <p:sldId id="280" r:id="rId22"/>
    <p:sldId id="281" r:id="rId23"/>
    <p:sldId id="282" r:id="rId24"/>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A6B1"/>
    <a:srgbClr val="5CC8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21" autoAdjust="0"/>
    <p:restoredTop sz="94680" autoAdjust="0"/>
  </p:normalViewPr>
  <p:slideViewPr>
    <p:cSldViewPr snapToGrid="0">
      <p:cViewPr varScale="1">
        <p:scale>
          <a:sx n="74" d="100"/>
          <a:sy n="74" d="100"/>
        </p:scale>
        <p:origin x="480" y="60"/>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2310" y="96"/>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87CFD7-46D2-4C99-B82A-D19C88952D8E}" type="doc">
      <dgm:prSet loTypeId="urn:microsoft.com/office/officeart/2005/8/layout/radial6" loCatId="cycle" qsTypeId="urn:microsoft.com/office/officeart/2005/8/quickstyle/simple1" qsCatId="simple" csTypeId="urn:microsoft.com/office/officeart/2005/8/colors/accent3_5" csCatId="accent3" phldr="1"/>
      <dgm:spPr/>
      <dgm:t>
        <a:bodyPr/>
        <a:lstStyle/>
        <a:p>
          <a:endParaRPr lang="en-US"/>
        </a:p>
      </dgm:t>
    </dgm:pt>
    <dgm:pt modelId="{AA2AF83A-DE1C-4A31-BFF2-A895E984FB39}">
      <dgm:prSet phldrT="[Text]"/>
      <dgm:spPr/>
      <dgm:t>
        <a:bodyPr/>
        <a:lstStyle/>
        <a:p>
          <a:r>
            <a:rPr lang="en-US" dirty="0" smtClean="0"/>
            <a:t>Calmness</a:t>
          </a:r>
          <a:endParaRPr lang="en-US" dirty="0"/>
        </a:p>
      </dgm:t>
    </dgm:pt>
    <dgm:pt modelId="{F9FED671-C883-4FC5-8F29-98D50AE08E7E}" type="parTrans" cxnId="{29D9E577-129D-4AF3-B2C5-0C2572BD14BB}">
      <dgm:prSet/>
      <dgm:spPr/>
      <dgm:t>
        <a:bodyPr/>
        <a:lstStyle/>
        <a:p>
          <a:endParaRPr lang="en-US"/>
        </a:p>
      </dgm:t>
    </dgm:pt>
    <dgm:pt modelId="{EFA58EAD-0ECB-4448-9B26-28477821A92D}" type="sibTrans" cxnId="{29D9E577-129D-4AF3-B2C5-0C2572BD14BB}">
      <dgm:prSet/>
      <dgm:spPr/>
      <dgm:t>
        <a:bodyPr/>
        <a:lstStyle/>
        <a:p>
          <a:endParaRPr lang="en-US"/>
        </a:p>
      </dgm:t>
    </dgm:pt>
    <dgm:pt modelId="{216A433F-8BBA-4DFC-8962-72FC4575E3C4}">
      <dgm:prSet phldrT="[Text]"/>
      <dgm:spPr/>
      <dgm:t>
        <a:bodyPr/>
        <a:lstStyle/>
        <a:p>
          <a:r>
            <a:rPr lang="en-US" dirty="0" smtClean="0"/>
            <a:t>Clarity</a:t>
          </a:r>
          <a:endParaRPr lang="en-US" dirty="0"/>
        </a:p>
      </dgm:t>
    </dgm:pt>
    <dgm:pt modelId="{B8F24757-61FE-47F0-B2CC-97FA35C8EB3F}" type="parTrans" cxnId="{F7454793-B9C1-4452-B7FF-8FD5CCA281F2}">
      <dgm:prSet/>
      <dgm:spPr/>
      <dgm:t>
        <a:bodyPr/>
        <a:lstStyle/>
        <a:p>
          <a:endParaRPr lang="en-US"/>
        </a:p>
      </dgm:t>
    </dgm:pt>
    <dgm:pt modelId="{85A3F545-5D61-4559-8062-1311FF274C91}" type="sibTrans" cxnId="{F7454793-B9C1-4452-B7FF-8FD5CCA281F2}">
      <dgm:prSet/>
      <dgm:spPr/>
      <dgm:t>
        <a:bodyPr/>
        <a:lstStyle/>
        <a:p>
          <a:endParaRPr lang="en-US"/>
        </a:p>
      </dgm:t>
    </dgm:pt>
    <dgm:pt modelId="{0EAE11F8-D380-4042-BEBD-5000ACA003DC}">
      <dgm:prSet phldrT="[Text]"/>
      <dgm:spPr/>
      <dgm:t>
        <a:bodyPr/>
        <a:lstStyle/>
        <a:p>
          <a:r>
            <a:rPr lang="en-US" dirty="0" smtClean="0"/>
            <a:t>Compassion</a:t>
          </a:r>
          <a:endParaRPr lang="en-US" dirty="0"/>
        </a:p>
      </dgm:t>
    </dgm:pt>
    <dgm:pt modelId="{3B07C91B-4DD2-4124-B34D-B26F994CD26E}" type="parTrans" cxnId="{51BA9C8A-F56E-4030-957B-AD28BE154548}">
      <dgm:prSet/>
      <dgm:spPr/>
      <dgm:t>
        <a:bodyPr/>
        <a:lstStyle/>
        <a:p>
          <a:endParaRPr lang="en-US"/>
        </a:p>
      </dgm:t>
    </dgm:pt>
    <dgm:pt modelId="{17B27229-4C65-41F1-82A4-8D7B2DA17456}" type="sibTrans" cxnId="{51BA9C8A-F56E-4030-957B-AD28BE154548}">
      <dgm:prSet/>
      <dgm:spPr/>
      <dgm:t>
        <a:bodyPr/>
        <a:lstStyle/>
        <a:p>
          <a:endParaRPr lang="en-US"/>
        </a:p>
      </dgm:t>
    </dgm:pt>
    <dgm:pt modelId="{05ECF26C-1049-4004-89B1-CC4AA5F3284E}">
      <dgm:prSet phldrT="[Text]"/>
      <dgm:spPr/>
      <dgm:t>
        <a:bodyPr/>
        <a:lstStyle/>
        <a:p>
          <a:r>
            <a:rPr lang="en-US" dirty="0" smtClean="0"/>
            <a:t>Creativity</a:t>
          </a:r>
          <a:endParaRPr lang="en-US" dirty="0"/>
        </a:p>
      </dgm:t>
    </dgm:pt>
    <dgm:pt modelId="{E5D85BFB-3E84-457A-8B65-F8037D334086}" type="parTrans" cxnId="{E284384A-9466-441E-8964-547CAE7F21B0}">
      <dgm:prSet/>
      <dgm:spPr/>
      <dgm:t>
        <a:bodyPr/>
        <a:lstStyle/>
        <a:p>
          <a:endParaRPr lang="en-US"/>
        </a:p>
      </dgm:t>
    </dgm:pt>
    <dgm:pt modelId="{97D3C4E8-FBFE-4430-A078-ABA557B27260}" type="sibTrans" cxnId="{E284384A-9466-441E-8964-547CAE7F21B0}">
      <dgm:prSet/>
      <dgm:spPr/>
      <dgm:t>
        <a:bodyPr/>
        <a:lstStyle/>
        <a:p>
          <a:endParaRPr lang="en-US"/>
        </a:p>
      </dgm:t>
    </dgm:pt>
    <dgm:pt modelId="{B3F6178D-FA61-4444-A9A1-3C7811A02C42}">
      <dgm:prSet/>
      <dgm:spPr/>
      <dgm:t>
        <a:bodyPr/>
        <a:lstStyle/>
        <a:p>
          <a:r>
            <a:rPr lang="en-US" dirty="0" smtClean="0"/>
            <a:t>Curiosity</a:t>
          </a:r>
          <a:endParaRPr lang="en-US" dirty="0"/>
        </a:p>
      </dgm:t>
    </dgm:pt>
    <dgm:pt modelId="{9D760A2C-FAEE-48F4-8734-13C32078EF99}" type="parTrans" cxnId="{0389958F-DCAA-43C8-8B4F-6EE84E12F61C}">
      <dgm:prSet/>
      <dgm:spPr/>
      <dgm:t>
        <a:bodyPr/>
        <a:lstStyle/>
        <a:p>
          <a:endParaRPr lang="en-US"/>
        </a:p>
      </dgm:t>
    </dgm:pt>
    <dgm:pt modelId="{D5AA26FB-A97A-4454-961D-DE46C402FA11}" type="sibTrans" cxnId="{0389958F-DCAA-43C8-8B4F-6EE84E12F61C}">
      <dgm:prSet/>
      <dgm:spPr/>
      <dgm:t>
        <a:bodyPr/>
        <a:lstStyle/>
        <a:p>
          <a:endParaRPr lang="en-US"/>
        </a:p>
      </dgm:t>
    </dgm:pt>
    <dgm:pt modelId="{9E33C5F7-AF9E-40A8-BC2A-4EA1A5BAE47E}">
      <dgm:prSet/>
      <dgm:spPr/>
      <dgm:t>
        <a:bodyPr/>
        <a:lstStyle/>
        <a:p>
          <a:r>
            <a:rPr lang="en-US" dirty="0" smtClean="0"/>
            <a:t>Confidence</a:t>
          </a:r>
          <a:endParaRPr lang="en-US" dirty="0"/>
        </a:p>
      </dgm:t>
    </dgm:pt>
    <dgm:pt modelId="{360F3D68-F808-466D-A83B-CBCF7BE14814}" type="parTrans" cxnId="{7D324270-7AF4-4E27-812A-AF2030F816BA}">
      <dgm:prSet/>
      <dgm:spPr/>
      <dgm:t>
        <a:bodyPr/>
        <a:lstStyle/>
        <a:p>
          <a:endParaRPr lang="en-US"/>
        </a:p>
      </dgm:t>
    </dgm:pt>
    <dgm:pt modelId="{C2AF71D9-2F52-4980-AE29-BF079FD455FE}" type="sibTrans" cxnId="{7D324270-7AF4-4E27-812A-AF2030F816BA}">
      <dgm:prSet/>
      <dgm:spPr/>
      <dgm:t>
        <a:bodyPr/>
        <a:lstStyle/>
        <a:p>
          <a:endParaRPr lang="en-US"/>
        </a:p>
      </dgm:t>
    </dgm:pt>
    <dgm:pt modelId="{DF8EF7A2-5FBB-492C-BAA7-54C2B38F18D6}">
      <dgm:prSet/>
      <dgm:spPr/>
      <dgm:t>
        <a:bodyPr/>
        <a:lstStyle/>
        <a:p>
          <a:r>
            <a:rPr lang="en-US" dirty="0" smtClean="0"/>
            <a:t>Courage</a:t>
          </a:r>
          <a:endParaRPr lang="en-US" dirty="0"/>
        </a:p>
      </dgm:t>
    </dgm:pt>
    <dgm:pt modelId="{98E35EA3-2F7B-4E27-B990-D64024F91D74}" type="parTrans" cxnId="{839BD986-A8BD-42E8-93DD-23AE7AE2D946}">
      <dgm:prSet/>
      <dgm:spPr/>
      <dgm:t>
        <a:bodyPr/>
        <a:lstStyle/>
        <a:p>
          <a:endParaRPr lang="en-US"/>
        </a:p>
      </dgm:t>
    </dgm:pt>
    <dgm:pt modelId="{01719B34-1BEF-45BF-AE6A-0B5936018CCC}" type="sibTrans" cxnId="{839BD986-A8BD-42E8-93DD-23AE7AE2D946}">
      <dgm:prSet/>
      <dgm:spPr/>
      <dgm:t>
        <a:bodyPr/>
        <a:lstStyle/>
        <a:p>
          <a:endParaRPr lang="en-US"/>
        </a:p>
      </dgm:t>
    </dgm:pt>
    <dgm:pt modelId="{A9EC1A6C-7187-4C7C-BE45-7340E1C77EB6}">
      <dgm:prSet/>
      <dgm:spPr/>
      <dgm:t>
        <a:bodyPr/>
        <a:lstStyle/>
        <a:p>
          <a:r>
            <a:rPr lang="en-US" dirty="0" smtClean="0"/>
            <a:t>Connectedness</a:t>
          </a:r>
          <a:endParaRPr lang="en-US" dirty="0"/>
        </a:p>
      </dgm:t>
    </dgm:pt>
    <dgm:pt modelId="{A8497284-460E-4EE9-A068-CEECA7BDDEB1}" type="parTrans" cxnId="{6E21AFD0-94F2-4F56-904F-37CB25060DDE}">
      <dgm:prSet/>
      <dgm:spPr/>
      <dgm:t>
        <a:bodyPr/>
        <a:lstStyle/>
        <a:p>
          <a:endParaRPr lang="en-US"/>
        </a:p>
      </dgm:t>
    </dgm:pt>
    <dgm:pt modelId="{964F3FB4-7840-42AF-A1DC-9AEB8CCA3260}" type="sibTrans" cxnId="{6E21AFD0-94F2-4F56-904F-37CB25060DDE}">
      <dgm:prSet/>
      <dgm:spPr/>
      <dgm:t>
        <a:bodyPr/>
        <a:lstStyle/>
        <a:p>
          <a:endParaRPr lang="en-US"/>
        </a:p>
      </dgm:t>
    </dgm:pt>
    <dgm:pt modelId="{6002FDFC-341E-4BBD-86BC-53AA532A0815}">
      <dgm:prSet phldrT="[Text]"/>
      <dgm:spPr>
        <a:blipFill rotWithShape="0">
          <a:blip xmlns:r="http://schemas.openxmlformats.org/officeDocument/2006/relationships" r:embed="rId1"/>
          <a:stretch>
            <a:fillRect/>
          </a:stretch>
        </a:blipFill>
      </dgm:spPr>
      <dgm:t>
        <a:bodyPr/>
        <a:lstStyle/>
        <a:p>
          <a:endParaRPr lang="en-US" dirty="0"/>
        </a:p>
      </dgm:t>
      <dgm:extLst>
        <a:ext uri="{E40237B7-FDA0-4F09-8148-C483321AD2D9}">
          <dgm14:cNvPr xmlns:dgm14="http://schemas.microsoft.com/office/drawing/2010/diagram" id="0" name="" descr="FIgure sitting in cross leg yoga position" title="Illustration"/>
        </a:ext>
      </dgm:extLst>
    </dgm:pt>
    <dgm:pt modelId="{F964C675-6C6C-4017-B472-30A6EEF1FE7D}" type="sibTrans" cxnId="{E52D20A6-5B41-4709-BB43-28C75A9128E0}">
      <dgm:prSet/>
      <dgm:spPr/>
      <dgm:t>
        <a:bodyPr/>
        <a:lstStyle/>
        <a:p>
          <a:endParaRPr lang="en-US"/>
        </a:p>
      </dgm:t>
    </dgm:pt>
    <dgm:pt modelId="{8EC04D15-31C8-4D87-B560-70DB2D28F5FF}" type="parTrans" cxnId="{E52D20A6-5B41-4709-BB43-28C75A9128E0}">
      <dgm:prSet/>
      <dgm:spPr/>
      <dgm:t>
        <a:bodyPr/>
        <a:lstStyle/>
        <a:p>
          <a:endParaRPr lang="en-US"/>
        </a:p>
      </dgm:t>
    </dgm:pt>
    <dgm:pt modelId="{FAD18D69-B6A3-41F6-B92C-566B3849A08C}" type="pres">
      <dgm:prSet presAssocID="{3287CFD7-46D2-4C99-B82A-D19C88952D8E}" presName="Name0" presStyleCnt="0">
        <dgm:presLayoutVars>
          <dgm:chMax val="1"/>
          <dgm:dir/>
          <dgm:animLvl val="ctr"/>
          <dgm:resizeHandles val="exact"/>
        </dgm:presLayoutVars>
      </dgm:prSet>
      <dgm:spPr/>
      <dgm:t>
        <a:bodyPr/>
        <a:lstStyle/>
        <a:p>
          <a:endParaRPr lang="en-US"/>
        </a:p>
      </dgm:t>
    </dgm:pt>
    <dgm:pt modelId="{72387BCF-7496-4D17-AF67-A9CA346E61BE}" type="pres">
      <dgm:prSet presAssocID="{6002FDFC-341E-4BBD-86BC-53AA532A0815}" presName="centerShape" presStyleLbl="node0" presStyleIdx="0" presStyleCnt="1" custScaleX="198910" custScaleY="170738" custLinFactNeighborX="628" custLinFactNeighborY="1257"/>
      <dgm:spPr/>
      <dgm:t>
        <a:bodyPr/>
        <a:lstStyle/>
        <a:p>
          <a:endParaRPr lang="en-US"/>
        </a:p>
      </dgm:t>
    </dgm:pt>
    <dgm:pt modelId="{4CB60D03-DA1A-4148-977E-6AE2C6843751}" type="pres">
      <dgm:prSet presAssocID="{AA2AF83A-DE1C-4A31-BFF2-A895E984FB39}" presName="node" presStyleLbl="node1" presStyleIdx="0" presStyleCnt="8">
        <dgm:presLayoutVars>
          <dgm:bulletEnabled val="1"/>
        </dgm:presLayoutVars>
      </dgm:prSet>
      <dgm:spPr/>
      <dgm:t>
        <a:bodyPr/>
        <a:lstStyle/>
        <a:p>
          <a:endParaRPr lang="en-US"/>
        </a:p>
      </dgm:t>
    </dgm:pt>
    <dgm:pt modelId="{B54A7DBA-90D3-4DF9-8D36-F8B09044E1F1}" type="pres">
      <dgm:prSet presAssocID="{AA2AF83A-DE1C-4A31-BFF2-A895E984FB39}" presName="dummy" presStyleCnt="0"/>
      <dgm:spPr/>
    </dgm:pt>
    <dgm:pt modelId="{074F9960-46E8-4428-A282-3E09D23B3BE3}" type="pres">
      <dgm:prSet presAssocID="{EFA58EAD-0ECB-4448-9B26-28477821A92D}" presName="sibTrans" presStyleLbl="sibTrans2D1" presStyleIdx="0" presStyleCnt="8"/>
      <dgm:spPr/>
      <dgm:t>
        <a:bodyPr/>
        <a:lstStyle/>
        <a:p>
          <a:endParaRPr lang="en-US"/>
        </a:p>
      </dgm:t>
    </dgm:pt>
    <dgm:pt modelId="{C2F77530-1BDF-4C23-88EF-37681FB18E95}" type="pres">
      <dgm:prSet presAssocID="{216A433F-8BBA-4DFC-8962-72FC4575E3C4}" presName="node" presStyleLbl="node1" presStyleIdx="1" presStyleCnt="8">
        <dgm:presLayoutVars>
          <dgm:bulletEnabled val="1"/>
        </dgm:presLayoutVars>
      </dgm:prSet>
      <dgm:spPr/>
      <dgm:t>
        <a:bodyPr/>
        <a:lstStyle/>
        <a:p>
          <a:endParaRPr lang="en-US"/>
        </a:p>
      </dgm:t>
    </dgm:pt>
    <dgm:pt modelId="{CFD7865A-3263-4F10-B163-83226FAAD026}" type="pres">
      <dgm:prSet presAssocID="{216A433F-8BBA-4DFC-8962-72FC4575E3C4}" presName="dummy" presStyleCnt="0"/>
      <dgm:spPr/>
    </dgm:pt>
    <dgm:pt modelId="{6DBCF99A-A180-4C55-AAA1-5E1B5D441069}" type="pres">
      <dgm:prSet presAssocID="{85A3F545-5D61-4559-8062-1311FF274C91}" presName="sibTrans" presStyleLbl="sibTrans2D1" presStyleIdx="1" presStyleCnt="8"/>
      <dgm:spPr/>
      <dgm:t>
        <a:bodyPr/>
        <a:lstStyle/>
        <a:p>
          <a:endParaRPr lang="en-US"/>
        </a:p>
      </dgm:t>
    </dgm:pt>
    <dgm:pt modelId="{CAAFA3A7-B8D7-4CDB-9647-AC50DA12F777}" type="pres">
      <dgm:prSet presAssocID="{B3F6178D-FA61-4444-A9A1-3C7811A02C42}" presName="node" presStyleLbl="node1" presStyleIdx="2" presStyleCnt="8">
        <dgm:presLayoutVars>
          <dgm:bulletEnabled val="1"/>
        </dgm:presLayoutVars>
      </dgm:prSet>
      <dgm:spPr/>
      <dgm:t>
        <a:bodyPr/>
        <a:lstStyle/>
        <a:p>
          <a:endParaRPr lang="en-US"/>
        </a:p>
      </dgm:t>
    </dgm:pt>
    <dgm:pt modelId="{C7B1CB8C-6B4D-45C5-9F38-13EBC298DA5B}" type="pres">
      <dgm:prSet presAssocID="{B3F6178D-FA61-4444-A9A1-3C7811A02C42}" presName="dummy" presStyleCnt="0"/>
      <dgm:spPr/>
    </dgm:pt>
    <dgm:pt modelId="{3CF9BC15-3F21-4E34-B7AE-14B5A59C20AA}" type="pres">
      <dgm:prSet presAssocID="{D5AA26FB-A97A-4454-961D-DE46C402FA11}" presName="sibTrans" presStyleLbl="sibTrans2D1" presStyleIdx="2" presStyleCnt="8"/>
      <dgm:spPr/>
      <dgm:t>
        <a:bodyPr/>
        <a:lstStyle/>
        <a:p>
          <a:endParaRPr lang="en-US"/>
        </a:p>
      </dgm:t>
    </dgm:pt>
    <dgm:pt modelId="{E0FD5140-F2C5-47DE-97D4-176AF4AEC632}" type="pres">
      <dgm:prSet presAssocID="{0EAE11F8-D380-4042-BEBD-5000ACA003DC}" presName="node" presStyleLbl="node1" presStyleIdx="3" presStyleCnt="8">
        <dgm:presLayoutVars>
          <dgm:bulletEnabled val="1"/>
        </dgm:presLayoutVars>
      </dgm:prSet>
      <dgm:spPr/>
      <dgm:t>
        <a:bodyPr/>
        <a:lstStyle/>
        <a:p>
          <a:endParaRPr lang="en-US"/>
        </a:p>
      </dgm:t>
    </dgm:pt>
    <dgm:pt modelId="{D5322781-0226-4A0E-842F-ECF528D7E34E}" type="pres">
      <dgm:prSet presAssocID="{0EAE11F8-D380-4042-BEBD-5000ACA003DC}" presName="dummy" presStyleCnt="0"/>
      <dgm:spPr/>
    </dgm:pt>
    <dgm:pt modelId="{D4FED02E-FA0D-459A-AFF6-04DB1D2E15C0}" type="pres">
      <dgm:prSet presAssocID="{17B27229-4C65-41F1-82A4-8D7B2DA17456}" presName="sibTrans" presStyleLbl="sibTrans2D1" presStyleIdx="3" presStyleCnt="8"/>
      <dgm:spPr/>
      <dgm:t>
        <a:bodyPr/>
        <a:lstStyle/>
        <a:p>
          <a:endParaRPr lang="en-US"/>
        </a:p>
      </dgm:t>
    </dgm:pt>
    <dgm:pt modelId="{A832C200-1BAA-445C-99BB-0DBF1988436A}" type="pres">
      <dgm:prSet presAssocID="{05ECF26C-1049-4004-89B1-CC4AA5F3284E}" presName="node" presStyleLbl="node1" presStyleIdx="4" presStyleCnt="8">
        <dgm:presLayoutVars>
          <dgm:bulletEnabled val="1"/>
        </dgm:presLayoutVars>
      </dgm:prSet>
      <dgm:spPr/>
      <dgm:t>
        <a:bodyPr/>
        <a:lstStyle/>
        <a:p>
          <a:endParaRPr lang="en-US"/>
        </a:p>
      </dgm:t>
    </dgm:pt>
    <dgm:pt modelId="{DEDD23A6-8355-4852-B7AD-A372D0DFE0DE}" type="pres">
      <dgm:prSet presAssocID="{05ECF26C-1049-4004-89B1-CC4AA5F3284E}" presName="dummy" presStyleCnt="0"/>
      <dgm:spPr/>
    </dgm:pt>
    <dgm:pt modelId="{E0067989-F679-434A-8B52-0035008AEBD2}" type="pres">
      <dgm:prSet presAssocID="{97D3C4E8-FBFE-4430-A078-ABA557B27260}" presName="sibTrans" presStyleLbl="sibTrans2D1" presStyleIdx="4" presStyleCnt="8"/>
      <dgm:spPr/>
      <dgm:t>
        <a:bodyPr/>
        <a:lstStyle/>
        <a:p>
          <a:endParaRPr lang="en-US"/>
        </a:p>
      </dgm:t>
    </dgm:pt>
    <dgm:pt modelId="{B588D373-09AF-4EE0-A873-2AE10CD653BE}" type="pres">
      <dgm:prSet presAssocID="{A9EC1A6C-7187-4C7C-BE45-7340E1C77EB6}" presName="node" presStyleLbl="node1" presStyleIdx="5" presStyleCnt="8">
        <dgm:presLayoutVars>
          <dgm:bulletEnabled val="1"/>
        </dgm:presLayoutVars>
      </dgm:prSet>
      <dgm:spPr/>
      <dgm:t>
        <a:bodyPr/>
        <a:lstStyle/>
        <a:p>
          <a:endParaRPr lang="en-US"/>
        </a:p>
      </dgm:t>
    </dgm:pt>
    <dgm:pt modelId="{CA444D63-25EA-4269-8B4D-661DA4CC8992}" type="pres">
      <dgm:prSet presAssocID="{A9EC1A6C-7187-4C7C-BE45-7340E1C77EB6}" presName="dummy" presStyleCnt="0"/>
      <dgm:spPr/>
    </dgm:pt>
    <dgm:pt modelId="{BCF03C72-F232-480E-BBF9-A4F7A0866ACE}" type="pres">
      <dgm:prSet presAssocID="{964F3FB4-7840-42AF-A1DC-9AEB8CCA3260}" presName="sibTrans" presStyleLbl="sibTrans2D1" presStyleIdx="5" presStyleCnt="8"/>
      <dgm:spPr/>
      <dgm:t>
        <a:bodyPr/>
        <a:lstStyle/>
        <a:p>
          <a:endParaRPr lang="en-US"/>
        </a:p>
      </dgm:t>
    </dgm:pt>
    <dgm:pt modelId="{70C54791-4DB0-4BA0-94BA-A4B2D9BBA5D9}" type="pres">
      <dgm:prSet presAssocID="{DF8EF7A2-5FBB-492C-BAA7-54C2B38F18D6}" presName="node" presStyleLbl="node1" presStyleIdx="6" presStyleCnt="8">
        <dgm:presLayoutVars>
          <dgm:bulletEnabled val="1"/>
        </dgm:presLayoutVars>
      </dgm:prSet>
      <dgm:spPr/>
      <dgm:t>
        <a:bodyPr/>
        <a:lstStyle/>
        <a:p>
          <a:endParaRPr lang="en-US"/>
        </a:p>
      </dgm:t>
    </dgm:pt>
    <dgm:pt modelId="{7ED0889F-230A-4055-BDEA-DAAC1D72F2DB}" type="pres">
      <dgm:prSet presAssocID="{DF8EF7A2-5FBB-492C-BAA7-54C2B38F18D6}" presName="dummy" presStyleCnt="0"/>
      <dgm:spPr/>
    </dgm:pt>
    <dgm:pt modelId="{C2242924-1791-424E-9EF1-215A973E1A82}" type="pres">
      <dgm:prSet presAssocID="{01719B34-1BEF-45BF-AE6A-0B5936018CCC}" presName="sibTrans" presStyleLbl="sibTrans2D1" presStyleIdx="6" presStyleCnt="8"/>
      <dgm:spPr/>
      <dgm:t>
        <a:bodyPr/>
        <a:lstStyle/>
        <a:p>
          <a:endParaRPr lang="en-US"/>
        </a:p>
      </dgm:t>
    </dgm:pt>
    <dgm:pt modelId="{5CCAAE16-0D2F-4FB5-82D5-CA03C3047DFB}" type="pres">
      <dgm:prSet presAssocID="{9E33C5F7-AF9E-40A8-BC2A-4EA1A5BAE47E}" presName="node" presStyleLbl="node1" presStyleIdx="7" presStyleCnt="8">
        <dgm:presLayoutVars>
          <dgm:bulletEnabled val="1"/>
        </dgm:presLayoutVars>
      </dgm:prSet>
      <dgm:spPr/>
      <dgm:t>
        <a:bodyPr/>
        <a:lstStyle/>
        <a:p>
          <a:endParaRPr lang="en-US"/>
        </a:p>
      </dgm:t>
    </dgm:pt>
    <dgm:pt modelId="{CEA1D97F-CCAD-43DA-8B70-B878D79BE47B}" type="pres">
      <dgm:prSet presAssocID="{9E33C5F7-AF9E-40A8-BC2A-4EA1A5BAE47E}" presName="dummy" presStyleCnt="0"/>
      <dgm:spPr/>
    </dgm:pt>
    <dgm:pt modelId="{92339941-6810-47B3-BF0C-F0D6358FEEB8}" type="pres">
      <dgm:prSet presAssocID="{C2AF71D9-2F52-4980-AE29-BF079FD455FE}" presName="sibTrans" presStyleLbl="sibTrans2D1" presStyleIdx="7" presStyleCnt="8"/>
      <dgm:spPr/>
      <dgm:t>
        <a:bodyPr/>
        <a:lstStyle/>
        <a:p>
          <a:endParaRPr lang="en-US"/>
        </a:p>
      </dgm:t>
    </dgm:pt>
  </dgm:ptLst>
  <dgm:cxnLst>
    <dgm:cxn modelId="{8E80B539-62DA-40B1-B214-8BF211765D45}" type="presOf" srcId="{0EAE11F8-D380-4042-BEBD-5000ACA003DC}" destId="{E0FD5140-F2C5-47DE-97D4-176AF4AEC632}" srcOrd="0" destOrd="0" presId="urn:microsoft.com/office/officeart/2005/8/layout/radial6"/>
    <dgm:cxn modelId="{84AAC873-D688-4EB9-8FDC-7A916DD89076}" type="presOf" srcId="{A9EC1A6C-7187-4C7C-BE45-7340E1C77EB6}" destId="{B588D373-09AF-4EE0-A873-2AE10CD653BE}" srcOrd="0" destOrd="0" presId="urn:microsoft.com/office/officeart/2005/8/layout/radial6"/>
    <dgm:cxn modelId="{6E21AFD0-94F2-4F56-904F-37CB25060DDE}" srcId="{6002FDFC-341E-4BBD-86BC-53AA532A0815}" destId="{A9EC1A6C-7187-4C7C-BE45-7340E1C77EB6}" srcOrd="5" destOrd="0" parTransId="{A8497284-460E-4EE9-A068-CEECA7BDDEB1}" sibTransId="{964F3FB4-7840-42AF-A1DC-9AEB8CCA3260}"/>
    <dgm:cxn modelId="{E66FF7FC-BC6B-4C75-824E-0CD11A226B25}" type="presOf" srcId="{EFA58EAD-0ECB-4448-9B26-28477821A92D}" destId="{074F9960-46E8-4428-A282-3E09D23B3BE3}" srcOrd="0" destOrd="0" presId="urn:microsoft.com/office/officeart/2005/8/layout/radial6"/>
    <dgm:cxn modelId="{AC7CB60C-7F0D-470B-8C4D-07F3AC244462}" type="presOf" srcId="{3287CFD7-46D2-4C99-B82A-D19C88952D8E}" destId="{FAD18D69-B6A3-41F6-B92C-566B3849A08C}" srcOrd="0" destOrd="0" presId="urn:microsoft.com/office/officeart/2005/8/layout/radial6"/>
    <dgm:cxn modelId="{C70E3E73-9530-4B1C-A61E-8C68348D7F4F}" type="presOf" srcId="{964F3FB4-7840-42AF-A1DC-9AEB8CCA3260}" destId="{BCF03C72-F232-480E-BBF9-A4F7A0866ACE}" srcOrd="0" destOrd="0" presId="urn:microsoft.com/office/officeart/2005/8/layout/radial6"/>
    <dgm:cxn modelId="{64838965-E155-4381-A252-12B2074CA87B}" type="presOf" srcId="{17B27229-4C65-41F1-82A4-8D7B2DA17456}" destId="{D4FED02E-FA0D-459A-AFF6-04DB1D2E15C0}" srcOrd="0" destOrd="0" presId="urn:microsoft.com/office/officeart/2005/8/layout/radial6"/>
    <dgm:cxn modelId="{0389958F-DCAA-43C8-8B4F-6EE84E12F61C}" srcId="{6002FDFC-341E-4BBD-86BC-53AA532A0815}" destId="{B3F6178D-FA61-4444-A9A1-3C7811A02C42}" srcOrd="2" destOrd="0" parTransId="{9D760A2C-FAEE-48F4-8734-13C32078EF99}" sibTransId="{D5AA26FB-A97A-4454-961D-DE46C402FA11}"/>
    <dgm:cxn modelId="{CBDC00DF-AA0F-4784-BF57-AFDA78BAA82D}" type="presOf" srcId="{AA2AF83A-DE1C-4A31-BFF2-A895E984FB39}" destId="{4CB60D03-DA1A-4148-977E-6AE2C6843751}" srcOrd="0" destOrd="0" presId="urn:microsoft.com/office/officeart/2005/8/layout/radial6"/>
    <dgm:cxn modelId="{799EB6EB-507C-4FF3-AA42-47E93542096D}" type="presOf" srcId="{85A3F545-5D61-4559-8062-1311FF274C91}" destId="{6DBCF99A-A180-4C55-AAA1-5E1B5D441069}" srcOrd="0" destOrd="0" presId="urn:microsoft.com/office/officeart/2005/8/layout/radial6"/>
    <dgm:cxn modelId="{442A5412-AA33-42DB-A663-F5F09A2AA989}" type="presOf" srcId="{B3F6178D-FA61-4444-A9A1-3C7811A02C42}" destId="{CAAFA3A7-B8D7-4CDB-9647-AC50DA12F777}" srcOrd="0" destOrd="0" presId="urn:microsoft.com/office/officeart/2005/8/layout/radial6"/>
    <dgm:cxn modelId="{CEC439C4-3538-4ADE-A1EC-1B54FC9EC69A}" type="presOf" srcId="{9E33C5F7-AF9E-40A8-BC2A-4EA1A5BAE47E}" destId="{5CCAAE16-0D2F-4FB5-82D5-CA03C3047DFB}" srcOrd="0" destOrd="0" presId="urn:microsoft.com/office/officeart/2005/8/layout/radial6"/>
    <dgm:cxn modelId="{B462BE8B-2B9F-4C00-8229-F7CB658F3909}" type="presOf" srcId="{97D3C4E8-FBFE-4430-A078-ABA557B27260}" destId="{E0067989-F679-434A-8B52-0035008AEBD2}" srcOrd="0" destOrd="0" presId="urn:microsoft.com/office/officeart/2005/8/layout/radial6"/>
    <dgm:cxn modelId="{FBB13DBC-2606-4D7F-8A75-2AD7CF5B910F}" type="presOf" srcId="{05ECF26C-1049-4004-89B1-CC4AA5F3284E}" destId="{A832C200-1BAA-445C-99BB-0DBF1988436A}" srcOrd="0" destOrd="0" presId="urn:microsoft.com/office/officeart/2005/8/layout/radial6"/>
    <dgm:cxn modelId="{F7454793-B9C1-4452-B7FF-8FD5CCA281F2}" srcId="{6002FDFC-341E-4BBD-86BC-53AA532A0815}" destId="{216A433F-8BBA-4DFC-8962-72FC4575E3C4}" srcOrd="1" destOrd="0" parTransId="{B8F24757-61FE-47F0-B2CC-97FA35C8EB3F}" sibTransId="{85A3F545-5D61-4559-8062-1311FF274C91}"/>
    <dgm:cxn modelId="{E284384A-9466-441E-8964-547CAE7F21B0}" srcId="{6002FDFC-341E-4BBD-86BC-53AA532A0815}" destId="{05ECF26C-1049-4004-89B1-CC4AA5F3284E}" srcOrd="4" destOrd="0" parTransId="{E5D85BFB-3E84-457A-8B65-F8037D334086}" sibTransId="{97D3C4E8-FBFE-4430-A078-ABA557B27260}"/>
    <dgm:cxn modelId="{7D324270-7AF4-4E27-812A-AF2030F816BA}" srcId="{6002FDFC-341E-4BBD-86BC-53AA532A0815}" destId="{9E33C5F7-AF9E-40A8-BC2A-4EA1A5BAE47E}" srcOrd="7" destOrd="0" parTransId="{360F3D68-F808-466D-A83B-CBCF7BE14814}" sibTransId="{C2AF71D9-2F52-4980-AE29-BF079FD455FE}"/>
    <dgm:cxn modelId="{C0AFCD86-7D88-4000-92BC-89632A383198}" type="presOf" srcId="{216A433F-8BBA-4DFC-8962-72FC4575E3C4}" destId="{C2F77530-1BDF-4C23-88EF-37681FB18E95}" srcOrd="0" destOrd="0" presId="urn:microsoft.com/office/officeart/2005/8/layout/radial6"/>
    <dgm:cxn modelId="{2D083923-94D5-4CB6-A858-5E466B170647}" type="presOf" srcId="{6002FDFC-341E-4BBD-86BC-53AA532A0815}" destId="{72387BCF-7496-4D17-AF67-A9CA346E61BE}" srcOrd="0" destOrd="0" presId="urn:microsoft.com/office/officeart/2005/8/layout/radial6"/>
    <dgm:cxn modelId="{681F774A-0D25-484B-8210-FAC6EA0338BB}" type="presOf" srcId="{DF8EF7A2-5FBB-492C-BAA7-54C2B38F18D6}" destId="{70C54791-4DB0-4BA0-94BA-A4B2D9BBA5D9}" srcOrd="0" destOrd="0" presId="urn:microsoft.com/office/officeart/2005/8/layout/radial6"/>
    <dgm:cxn modelId="{E52D20A6-5B41-4709-BB43-28C75A9128E0}" srcId="{3287CFD7-46D2-4C99-B82A-D19C88952D8E}" destId="{6002FDFC-341E-4BBD-86BC-53AA532A0815}" srcOrd="0" destOrd="0" parTransId="{8EC04D15-31C8-4D87-B560-70DB2D28F5FF}" sibTransId="{F964C675-6C6C-4017-B472-30A6EEF1FE7D}"/>
    <dgm:cxn modelId="{51BA9C8A-F56E-4030-957B-AD28BE154548}" srcId="{6002FDFC-341E-4BBD-86BC-53AA532A0815}" destId="{0EAE11F8-D380-4042-BEBD-5000ACA003DC}" srcOrd="3" destOrd="0" parTransId="{3B07C91B-4DD2-4124-B34D-B26F994CD26E}" sibTransId="{17B27229-4C65-41F1-82A4-8D7B2DA17456}"/>
    <dgm:cxn modelId="{60F21729-32BF-46EE-AF7C-F4F116F28736}" type="presOf" srcId="{01719B34-1BEF-45BF-AE6A-0B5936018CCC}" destId="{C2242924-1791-424E-9EF1-215A973E1A82}" srcOrd="0" destOrd="0" presId="urn:microsoft.com/office/officeart/2005/8/layout/radial6"/>
    <dgm:cxn modelId="{29D9E577-129D-4AF3-B2C5-0C2572BD14BB}" srcId="{6002FDFC-341E-4BBD-86BC-53AA532A0815}" destId="{AA2AF83A-DE1C-4A31-BFF2-A895E984FB39}" srcOrd="0" destOrd="0" parTransId="{F9FED671-C883-4FC5-8F29-98D50AE08E7E}" sibTransId="{EFA58EAD-0ECB-4448-9B26-28477821A92D}"/>
    <dgm:cxn modelId="{5C3AA92B-DE89-45F4-BE21-CF5DBEFEA660}" type="presOf" srcId="{C2AF71D9-2F52-4980-AE29-BF079FD455FE}" destId="{92339941-6810-47B3-BF0C-F0D6358FEEB8}" srcOrd="0" destOrd="0" presId="urn:microsoft.com/office/officeart/2005/8/layout/radial6"/>
    <dgm:cxn modelId="{2B2BF698-99FE-49F6-A5BC-D96961C6DF4A}" type="presOf" srcId="{D5AA26FB-A97A-4454-961D-DE46C402FA11}" destId="{3CF9BC15-3F21-4E34-B7AE-14B5A59C20AA}" srcOrd="0" destOrd="0" presId="urn:microsoft.com/office/officeart/2005/8/layout/radial6"/>
    <dgm:cxn modelId="{839BD986-A8BD-42E8-93DD-23AE7AE2D946}" srcId="{6002FDFC-341E-4BBD-86BC-53AA532A0815}" destId="{DF8EF7A2-5FBB-492C-BAA7-54C2B38F18D6}" srcOrd="6" destOrd="0" parTransId="{98E35EA3-2F7B-4E27-B990-D64024F91D74}" sibTransId="{01719B34-1BEF-45BF-AE6A-0B5936018CCC}"/>
    <dgm:cxn modelId="{6C3DBBBA-6DDC-4FF5-8E43-FF2540A818B1}" type="presParOf" srcId="{FAD18D69-B6A3-41F6-B92C-566B3849A08C}" destId="{72387BCF-7496-4D17-AF67-A9CA346E61BE}" srcOrd="0" destOrd="0" presId="urn:microsoft.com/office/officeart/2005/8/layout/radial6"/>
    <dgm:cxn modelId="{8D09EC07-936C-4795-805B-35B23474E383}" type="presParOf" srcId="{FAD18D69-B6A3-41F6-B92C-566B3849A08C}" destId="{4CB60D03-DA1A-4148-977E-6AE2C6843751}" srcOrd="1" destOrd="0" presId="urn:microsoft.com/office/officeart/2005/8/layout/radial6"/>
    <dgm:cxn modelId="{3424932E-9442-4CBF-8778-E0CB31C1B416}" type="presParOf" srcId="{FAD18D69-B6A3-41F6-B92C-566B3849A08C}" destId="{B54A7DBA-90D3-4DF9-8D36-F8B09044E1F1}" srcOrd="2" destOrd="0" presId="urn:microsoft.com/office/officeart/2005/8/layout/radial6"/>
    <dgm:cxn modelId="{A96A2C32-E605-4E7D-8306-051AA710DC4E}" type="presParOf" srcId="{FAD18D69-B6A3-41F6-B92C-566B3849A08C}" destId="{074F9960-46E8-4428-A282-3E09D23B3BE3}" srcOrd="3" destOrd="0" presId="urn:microsoft.com/office/officeart/2005/8/layout/radial6"/>
    <dgm:cxn modelId="{A875612F-5E5C-4D97-ADB8-D705E48B4961}" type="presParOf" srcId="{FAD18D69-B6A3-41F6-B92C-566B3849A08C}" destId="{C2F77530-1BDF-4C23-88EF-37681FB18E95}" srcOrd="4" destOrd="0" presId="urn:microsoft.com/office/officeart/2005/8/layout/radial6"/>
    <dgm:cxn modelId="{49F89862-293D-4387-AA51-4315FD26C964}" type="presParOf" srcId="{FAD18D69-B6A3-41F6-B92C-566B3849A08C}" destId="{CFD7865A-3263-4F10-B163-83226FAAD026}" srcOrd="5" destOrd="0" presId="urn:microsoft.com/office/officeart/2005/8/layout/radial6"/>
    <dgm:cxn modelId="{B33F6590-B762-4512-84ED-4C3EE8922D56}" type="presParOf" srcId="{FAD18D69-B6A3-41F6-B92C-566B3849A08C}" destId="{6DBCF99A-A180-4C55-AAA1-5E1B5D441069}" srcOrd="6" destOrd="0" presId="urn:microsoft.com/office/officeart/2005/8/layout/radial6"/>
    <dgm:cxn modelId="{B6389AB1-327E-455A-BE78-306E3F75E80D}" type="presParOf" srcId="{FAD18D69-B6A3-41F6-B92C-566B3849A08C}" destId="{CAAFA3A7-B8D7-4CDB-9647-AC50DA12F777}" srcOrd="7" destOrd="0" presId="urn:microsoft.com/office/officeart/2005/8/layout/radial6"/>
    <dgm:cxn modelId="{6F29A897-E9CB-4AF0-8A6D-F99C0EF57CE7}" type="presParOf" srcId="{FAD18D69-B6A3-41F6-B92C-566B3849A08C}" destId="{C7B1CB8C-6B4D-45C5-9F38-13EBC298DA5B}" srcOrd="8" destOrd="0" presId="urn:microsoft.com/office/officeart/2005/8/layout/radial6"/>
    <dgm:cxn modelId="{FF3F8CA1-9CC0-40A9-A62D-E082CAA3D06D}" type="presParOf" srcId="{FAD18D69-B6A3-41F6-B92C-566B3849A08C}" destId="{3CF9BC15-3F21-4E34-B7AE-14B5A59C20AA}" srcOrd="9" destOrd="0" presId="urn:microsoft.com/office/officeart/2005/8/layout/radial6"/>
    <dgm:cxn modelId="{B304AFFF-F50D-46AE-A673-63E113BEB04A}" type="presParOf" srcId="{FAD18D69-B6A3-41F6-B92C-566B3849A08C}" destId="{E0FD5140-F2C5-47DE-97D4-176AF4AEC632}" srcOrd="10" destOrd="0" presId="urn:microsoft.com/office/officeart/2005/8/layout/radial6"/>
    <dgm:cxn modelId="{646AD4DC-B1C9-42F4-BFE1-2A7597DD7034}" type="presParOf" srcId="{FAD18D69-B6A3-41F6-B92C-566B3849A08C}" destId="{D5322781-0226-4A0E-842F-ECF528D7E34E}" srcOrd="11" destOrd="0" presId="urn:microsoft.com/office/officeart/2005/8/layout/radial6"/>
    <dgm:cxn modelId="{1367BDAB-AE2C-4A6B-A0FD-D9EE3F5E7F81}" type="presParOf" srcId="{FAD18D69-B6A3-41F6-B92C-566B3849A08C}" destId="{D4FED02E-FA0D-459A-AFF6-04DB1D2E15C0}" srcOrd="12" destOrd="0" presId="urn:microsoft.com/office/officeart/2005/8/layout/radial6"/>
    <dgm:cxn modelId="{BAC1AB69-84BA-425E-96F2-43F7743B8D29}" type="presParOf" srcId="{FAD18D69-B6A3-41F6-B92C-566B3849A08C}" destId="{A832C200-1BAA-445C-99BB-0DBF1988436A}" srcOrd="13" destOrd="0" presId="urn:microsoft.com/office/officeart/2005/8/layout/radial6"/>
    <dgm:cxn modelId="{293558E8-3358-42FA-AB75-3A0DF7E795A3}" type="presParOf" srcId="{FAD18D69-B6A3-41F6-B92C-566B3849A08C}" destId="{DEDD23A6-8355-4852-B7AD-A372D0DFE0DE}" srcOrd="14" destOrd="0" presId="urn:microsoft.com/office/officeart/2005/8/layout/radial6"/>
    <dgm:cxn modelId="{6CFAF079-A627-4612-AC6B-6D34C3FA5E56}" type="presParOf" srcId="{FAD18D69-B6A3-41F6-B92C-566B3849A08C}" destId="{E0067989-F679-434A-8B52-0035008AEBD2}" srcOrd="15" destOrd="0" presId="urn:microsoft.com/office/officeart/2005/8/layout/radial6"/>
    <dgm:cxn modelId="{74B1C45A-885B-462C-9F26-73280A28E00C}" type="presParOf" srcId="{FAD18D69-B6A3-41F6-B92C-566B3849A08C}" destId="{B588D373-09AF-4EE0-A873-2AE10CD653BE}" srcOrd="16" destOrd="0" presId="urn:microsoft.com/office/officeart/2005/8/layout/radial6"/>
    <dgm:cxn modelId="{CBB61DE2-73DB-4C63-AB7B-90F6A278847C}" type="presParOf" srcId="{FAD18D69-B6A3-41F6-B92C-566B3849A08C}" destId="{CA444D63-25EA-4269-8B4D-661DA4CC8992}" srcOrd="17" destOrd="0" presId="urn:microsoft.com/office/officeart/2005/8/layout/radial6"/>
    <dgm:cxn modelId="{6F1049B4-1571-40DE-87EC-BB5ABB802ABE}" type="presParOf" srcId="{FAD18D69-B6A3-41F6-B92C-566B3849A08C}" destId="{BCF03C72-F232-480E-BBF9-A4F7A0866ACE}" srcOrd="18" destOrd="0" presId="urn:microsoft.com/office/officeart/2005/8/layout/radial6"/>
    <dgm:cxn modelId="{784B49C2-6CDF-458E-84F5-861EC714C4BC}" type="presParOf" srcId="{FAD18D69-B6A3-41F6-B92C-566B3849A08C}" destId="{70C54791-4DB0-4BA0-94BA-A4B2D9BBA5D9}" srcOrd="19" destOrd="0" presId="urn:microsoft.com/office/officeart/2005/8/layout/radial6"/>
    <dgm:cxn modelId="{2AAFAA40-433F-4CAD-95E7-163A1ABBD0AA}" type="presParOf" srcId="{FAD18D69-B6A3-41F6-B92C-566B3849A08C}" destId="{7ED0889F-230A-4055-BDEA-DAAC1D72F2DB}" srcOrd="20" destOrd="0" presId="urn:microsoft.com/office/officeart/2005/8/layout/radial6"/>
    <dgm:cxn modelId="{78D413DD-8548-4055-B783-DD795BBCF4D0}" type="presParOf" srcId="{FAD18D69-B6A3-41F6-B92C-566B3849A08C}" destId="{C2242924-1791-424E-9EF1-215A973E1A82}" srcOrd="21" destOrd="0" presId="urn:microsoft.com/office/officeart/2005/8/layout/radial6"/>
    <dgm:cxn modelId="{47E0A54F-7814-45BB-B9E7-71C192A37B7F}" type="presParOf" srcId="{FAD18D69-B6A3-41F6-B92C-566B3849A08C}" destId="{5CCAAE16-0D2F-4FB5-82D5-CA03C3047DFB}" srcOrd="22" destOrd="0" presId="urn:microsoft.com/office/officeart/2005/8/layout/radial6"/>
    <dgm:cxn modelId="{91D9FF13-DE2F-4899-A266-11997417E645}" type="presParOf" srcId="{FAD18D69-B6A3-41F6-B92C-566B3849A08C}" destId="{CEA1D97F-CCAD-43DA-8B70-B878D79BE47B}" srcOrd="23" destOrd="0" presId="urn:microsoft.com/office/officeart/2005/8/layout/radial6"/>
    <dgm:cxn modelId="{63F6EFF3-4AC5-4542-A0AA-155D6A61A49D}" type="presParOf" srcId="{FAD18D69-B6A3-41F6-B92C-566B3849A08C}" destId="{92339941-6810-47B3-BF0C-F0D6358FEEB8}" srcOrd="24"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2742"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7513" y="1"/>
            <a:ext cx="2982742" cy="466725"/>
          </a:xfrm>
          <a:prstGeom prst="rect">
            <a:avLst/>
          </a:prstGeom>
        </p:spPr>
        <p:txBody>
          <a:bodyPr vert="horz" lIns="91440" tIns="45720" rIns="91440" bIns="45720" rtlCol="0"/>
          <a:lstStyle>
            <a:lvl1pPr algn="r">
              <a:defRPr sz="1200"/>
            </a:lvl1pPr>
          </a:lstStyle>
          <a:p>
            <a:fld id="{F8E59BFE-DB85-464E-A808-FFDAE1D6B60B}" type="datetimeFigureOut">
              <a:rPr lang="en-US" smtClean="0"/>
              <a:t>8/24/2016</a:t>
            </a:fld>
            <a:endParaRPr lang="en-US" dirty="0"/>
          </a:p>
        </p:txBody>
      </p:sp>
      <p:sp>
        <p:nvSpPr>
          <p:cNvPr id="4" name="Footer Placeholder 3"/>
          <p:cNvSpPr>
            <a:spLocks noGrp="1"/>
          </p:cNvSpPr>
          <p:nvPr>
            <p:ph type="ftr" sz="quarter" idx="2"/>
          </p:nvPr>
        </p:nvSpPr>
        <p:spPr>
          <a:xfrm>
            <a:off x="1" y="8829676"/>
            <a:ext cx="2982742"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7513" y="8829676"/>
            <a:ext cx="2982742" cy="466725"/>
          </a:xfrm>
          <a:prstGeom prst="rect">
            <a:avLst/>
          </a:prstGeom>
        </p:spPr>
        <p:txBody>
          <a:bodyPr vert="horz" lIns="91440" tIns="45720" rIns="91440" bIns="45720" rtlCol="0" anchor="b"/>
          <a:lstStyle>
            <a:lvl1pPr algn="r">
              <a:defRPr sz="1200"/>
            </a:lvl1pPr>
          </a:lstStyle>
          <a:p>
            <a:fld id="{D0E52DDF-63DE-48D2-8189-651B1F75A609}" type="slidenum">
              <a:rPr lang="en-US" smtClean="0"/>
              <a:t>‹#›</a:t>
            </a:fld>
            <a:endParaRPr lang="en-US" dirty="0"/>
          </a:p>
        </p:txBody>
      </p:sp>
    </p:spTree>
    <p:extLst>
      <p:ext uri="{BB962C8B-B14F-4D97-AF65-F5344CB8AC3E}">
        <p14:creationId xmlns:p14="http://schemas.microsoft.com/office/powerpoint/2010/main" val="791449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3177" tIns="46589" rIns="93177" bIns="46589" rtlCol="0"/>
          <a:lstStyle>
            <a:lvl1pPr algn="r">
              <a:defRPr sz="1200"/>
            </a:lvl1pPr>
          </a:lstStyle>
          <a:p>
            <a:fld id="{12DEB819-51FF-46D1-AD1E-2615C4FCF1C6}" type="datetimeFigureOut">
              <a:rPr lang="en-US" smtClean="0"/>
              <a:t>8/24/2016</a:t>
            </a:fld>
            <a:endParaRPr lang="en-US" dirty="0"/>
          </a:p>
        </p:txBody>
      </p:sp>
      <p:sp>
        <p:nvSpPr>
          <p:cNvPr id="4" name="Slide Image Placeholder 3"/>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82119"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8"/>
            <a:ext cx="2982119" cy="466433"/>
          </a:xfrm>
          <a:prstGeom prst="rect">
            <a:avLst/>
          </a:prstGeom>
        </p:spPr>
        <p:txBody>
          <a:bodyPr vert="horz" lIns="93177" tIns="46589" rIns="93177" bIns="46589" rtlCol="0" anchor="b"/>
          <a:lstStyle>
            <a:lvl1pPr algn="r">
              <a:defRPr sz="1200"/>
            </a:lvl1pPr>
          </a:lstStyle>
          <a:p>
            <a:fld id="{86BA54BD-8485-4EB4-97FC-695A419331EA}" type="slidenum">
              <a:rPr lang="en-US" smtClean="0"/>
              <a:t>‹#›</a:t>
            </a:fld>
            <a:endParaRPr lang="en-US" dirty="0"/>
          </a:p>
        </p:txBody>
      </p:sp>
    </p:spTree>
    <p:extLst>
      <p:ext uri="{BB962C8B-B14F-4D97-AF65-F5344CB8AC3E}">
        <p14:creationId xmlns:p14="http://schemas.microsoft.com/office/powerpoint/2010/main" val="197932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1</a:t>
            </a:fld>
            <a:endParaRPr lang="en-US" dirty="0"/>
          </a:p>
        </p:txBody>
      </p:sp>
    </p:spTree>
    <p:extLst>
      <p:ext uri="{BB962C8B-B14F-4D97-AF65-F5344CB8AC3E}">
        <p14:creationId xmlns:p14="http://schemas.microsoft.com/office/powerpoint/2010/main" val="3700098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Power of Choice</a:t>
            </a:r>
          </a:p>
          <a:p>
            <a:endParaRPr lang="en-US" dirty="0"/>
          </a:p>
          <a:p>
            <a:endParaRPr lang="en-US" dirty="0" smtClean="0"/>
          </a:p>
          <a:p>
            <a:r>
              <a:rPr lang="en-US" dirty="0" smtClean="0"/>
              <a:t>Role </a:t>
            </a:r>
            <a:r>
              <a:rPr lang="en-US" dirty="0"/>
              <a:t>Playing with a long term perspective –</a:t>
            </a:r>
          </a:p>
          <a:p>
            <a:endParaRPr lang="en-US" dirty="0"/>
          </a:p>
          <a:p>
            <a:endParaRPr lang="en-US" dirty="0"/>
          </a:p>
          <a:p>
            <a:r>
              <a:rPr lang="en-US" dirty="0"/>
              <a:t>We sometimes ask disputants to role-play the way in which they might like to approach some one they are in conflict with or to try to reenact a problematic interaction. Sometimes we might ask people to play their own role in a situation, but at other times we might suggest they try someone else’s role – perhaps that of their adversary.</a:t>
            </a:r>
          </a:p>
          <a:p>
            <a:endParaRPr lang="en-US" dirty="0" smtClean="0"/>
          </a:p>
          <a:p>
            <a:endParaRPr lang="en-US" dirty="0"/>
          </a:p>
          <a:p>
            <a:endParaRPr lang="en-US" dirty="0" smtClean="0"/>
          </a:p>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15</a:t>
            </a:fld>
            <a:endParaRPr lang="en-US" dirty="0"/>
          </a:p>
        </p:txBody>
      </p:sp>
    </p:spTree>
    <p:extLst>
      <p:ext uri="{BB962C8B-B14F-4D97-AF65-F5344CB8AC3E}">
        <p14:creationId xmlns:p14="http://schemas.microsoft.com/office/powerpoint/2010/main" val="3758956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18</a:t>
            </a:fld>
            <a:endParaRPr lang="en-US" dirty="0"/>
          </a:p>
        </p:txBody>
      </p:sp>
    </p:spTree>
    <p:extLst>
      <p:ext uri="{BB962C8B-B14F-4D97-AF65-F5344CB8AC3E}">
        <p14:creationId xmlns:p14="http://schemas.microsoft.com/office/powerpoint/2010/main" val="731195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19</a:t>
            </a:fld>
            <a:endParaRPr lang="en-US" dirty="0"/>
          </a:p>
        </p:txBody>
      </p:sp>
    </p:spTree>
    <p:extLst>
      <p:ext uri="{BB962C8B-B14F-4D97-AF65-F5344CB8AC3E}">
        <p14:creationId xmlns:p14="http://schemas.microsoft.com/office/powerpoint/2010/main" val="9007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20</a:t>
            </a:fld>
            <a:endParaRPr lang="en-US" dirty="0"/>
          </a:p>
        </p:txBody>
      </p:sp>
    </p:spTree>
    <p:extLst>
      <p:ext uri="{BB962C8B-B14F-4D97-AF65-F5344CB8AC3E}">
        <p14:creationId xmlns:p14="http://schemas.microsoft.com/office/powerpoint/2010/main" val="27052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2</a:t>
            </a:fld>
            <a:endParaRPr lang="en-US" dirty="0"/>
          </a:p>
        </p:txBody>
      </p:sp>
    </p:spTree>
    <p:extLst>
      <p:ext uri="{BB962C8B-B14F-4D97-AF65-F5344CB8AC3E}">
        <p14:creationId xmlns:p14="http://schemas.microsoft.com/office/powerpoint/2010/main" val="3748690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9288" y="465138"/>
            <a:ext cx="6196012"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F7F27D-2CBC-451F-B093-8335D334B4E0}" type="slidenum">
              <a:rPr lang="en-US" smtClean="0"/>
              <a:t>3</a:t>
            </a:fld>
            <a:endParaRPr lang="en-US" dirty="0"/>
          </a:p>
        </p:txBody>
      </p:sp>
    </p:spTree>
    <p:extLst>
      <p:ext uri="{BB962C8B-B14F-4D97-AF65-F5344CB8AC3E}">
        <p14:creationId xmlns:p14="http://schemas.microsoft.com/office/powerpoint/2010/main" val="365530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6</a:t>
            </a:fld>
            <a:endParaRPr lang="en-US" dirty="0"/>
          </a:p>
        </p:txBody>
      </p:sp>
    </p:spTree>
    <p:extLst>
      <p:ext uri="{BB962C8B-B14F-4D97-AF65-F5344CB8AC3E}">
        <p14:creationId xmlns:p14="http://schemas.microsoft.com/office/powerpoint/2010/main" val="1391441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7</a:t>
            </a:fld>
            <a:endParaRPr lang="en-US" dirty="0"/>
          </a:p>
        </p:txBody>
      </p:sp>
    </p:spTree>
    <p:extLst>
      <p:ext uri="{BB962C8B-B14F-4D97-AF65-F5344CB8AC3E}">
        <p14:creationId xmlns:p14="http://schemas.microsoft.com/office/powerpoint/2010/main" val="1509242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8</a:t>
            </a:fld>
            <a:endParaRPr lang="en-US" dirty="0"/>
          </a:p>
        </p:txBody>
      </p:sp>
    </p:spTree>
    <p:extLst>
      <p:ext uri="{BB962C8B-B14F-4D97-AF65-F5344CB8AC3E}">
        <p14:creationId xmlns:p14="http://schemas.microsoft.com/office/powerpoint/2010/main" val="2369501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2662101" y="3289247"/>
            <a:ext cx="3077700" cy="978059"/>
          </a:xfrm>
          <a:prstGeom prst="rect">
            <a:avLst/>
          </a:prstGeom>
        </p:spPr>
      </p:pic>
      <p:sp>
        <p:nvSpPr>
          <p:cNvPr id="3" name="Notes Placeholder 2"/>
          <p:cNvSpPr>
            <a:spLocks noGrp="1"/>
          </p:cNvSpPr>
          <p:nvPr>
            <p:ph type="body" idx="1"/>
          </p:nvPr>
        </p:nvSpPr>
        <p:spPr>
          <a:xfrm>
            <a:off x="688181" y="4462415"/>
            <a:ext cx="5989726" cy="3660458"/>
          </a:xfrm>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9</a:t>
            </a:fld>
            <a:endParaRPr lang="en-US" dirty="0"/>
          </a:p>
        </p:txBody>
      </p:sp>
      <p:sp>
        <p:nvSpPr>
          <p:cNvPr id="2" name="Slide Image Placeholder 1"/>
          <p:cNvSpPr>
            <a:spLocks noGrp="1" noRot="1" noChangeAspect="1"/>
          </p:cNvSpPr>
          <p:nvPr>
            <p:ph type="sldImg"/>
          </p:nvPr>
        </p:nvSpPr>
        <p:spPr/>
      </p:sp>
    </p:spTree>
    <p:extLst>
      <p:ext uri="{BB962C8B-B14F-4D97-AF65-F5344CB8AC3E}">
        <p14:creationId xmlns:p14="http://schemas.microsoft.com/office/powerpoint/2010/main" val="1706648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10</a:t>
            </a:fld>
            <a:endParaRPr lang="en-US" dirty="0"/>
          </a:p>
        </p:txBody>
      </p:sp>
    </p:spTree>
    <p:extLst>
      <p:ext uri="{BB962C8B-B14F-4D97-AF65-F5344CB8AC3E}">
        <p14:creationId xmlns:p14="http://schemas.microsoft.com/office/powerpoint/2010/main" val="2281101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A54BD-8485-4EB4-97FC-695A419331EA}" type="slidenum">
              <a:rPr lang="en-US" smtClean="0"/>
              <a:t>11</a:t>
            </a:fld>
            <a:endParaRPr lang="en-US" dirty="0"/>
          </a:p>
        </p:txBody>
      </p:sp>
    </p:spTree>
    <p:extLst>
      <p:ext uri="{BB962C8B-B14F-4D97-AF65-F5344CB8AC3E}">
        <p14:creationId xmlns:p14="http://schemas.microsoft.com/office/powerpoint/2010/main" val="341213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8/24/2016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dirty="0"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8/24/2016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centerhealthyminds.org/about/why-well-being"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7.jpeg"/><Relationship Id="rId7" Type="http://schemas.openxmlformats.org/officeDocument/2006/relationships/diagramColors" Target="../diagrams/colors1.xml"/><Relationship Id="rId2" Type="http://schemas.openxmlformats.org/officeDocument/2006/relationships/hyperlink" Target="http://www.selfleadership.org/" TargetMode="External"/><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zz0-6jakwU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hyperlink" Target="http://centerhealthyminds.org/about/why-well-bein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enterhealthyminds.org/about/why-well-bein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Resilience and Wellbeing for Conflict Resolvers</a:t>
            </a:r>
            <a:endParaRPr lang="en-US" dirty="0"/>
          </a:p>
        </p:txBody>
      </p:sp>
      <p:sp>
        <p:nvSpPr>
          <p:cNvPr id="3" name="Subtitle 2"/>
          <p:cNvSpPr>
            <a:spLocks noGrp="1"/>
          </p:cNvSpPr>
          <p:nvPr>
            <p:ph type="subTitle" idx="1"/>
          </p:nvPr>
        </p:nvSpPr>
        <p:spPr>
          <a:xfrm>
            <a:off x="3657600" y="5067925"/>
            <a:ext cx="8534400" cy="1752600"/>
          </a:xfrm>
        </p:spPr>
        <p:txBody>
          <a:bodyPr/>
          <a:lstStyle/>
          <a:p>
            <a:r>
              <a:rPr lang="en-US" dirty="0" smtClean="0"/>
              <a:t>Sarah R. Kith, MSOD COOP®</a:t>
            </a:r>
          </a:p>
          <a:p>
            <a:r>
              <a:rPr lang="en-US" dirty="0" smtClean="0"/>
              <a:t>Dispute Resolution Convener, Library of Congress</a:t>
            </a:r>
          </a:p>
          <a:p>
            <a:r>
              <a:rPr lang="en-US" dirty="0" smtClean="0"/>
              <a:t>September 20, 2016</a:t>
            </a:r>
            <a:endParaRPr lang="en-US" dirty="0"/>
          </a:p>
        </p:txBody>
      </p:sp>
    </p:spTree>
    <p:extLst>
      <p:ext uri="{BB962C8B-B14F-4D97-AF65-F5344CB8AC3E}">
        <p14:creationId xmlns:p14="http://schemas.microsoft.com/office/powerpoint/2010/main" val="21004325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motional Life of Your Brain book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2240" y="0"/>
            <a:ext cx="4555171" cy="687830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fontAlgn="base"/>
            <a:r>
              <a:rPr lang="en-US" b="1" dirty="0" smtClean="0"/>
              <a:t>Resilience</a:t>
            </a:r>
            <a:endParaRPr lang="en-US" dirty="0" smtClean="0"/>
          </a:p>
          <a:p>
            <a:pPr fontAlgn="base"/>
            <a:r>
              <a:rPr lang="en-US" b="1" dirty="0" smtClean="0"/>
              <a:t>Outlook</a:t>
            </a:r>
            <a:r>
              <a:rPr lang="en-US" dirty="0"/>
              <a:t> </a:t>
            </a:r>
            <a:endParaRPr lang="en-US" dirty="0" smtClean="0"/>
          </a:p>
          <a:p>
            <a:pPr fontAlgn="base"/>
            <a:r>
              <a:rPr lang="en-US" b="1" dirty="0" smtClean="0"/>
              <a:t>Social Intuition</a:t>
            </a:r>
          </a:p>
          <a:p>
            <a:pPr fontAlgn="base"/>
            <a:r>
              <a:rPr lang="en-US" b="1" dirty="0" smtClean="0"/>
              <a:t>Self-Awareness</a:t>
            </a:r>
          </a:p>
          <a:p>
            <a:pPr fontAlgn="base"/>
            <a:r>
              <a:rPr lang="en-US" b="1" dirty="0" smtClean="0"/>
              <a:t>Sensitivity </a:t>
            </a:r>
            <a:r>
              <a:rPr lang="en-US" b="1" dirty="0"/>
              <a:t>to </a:t>
            </a:r>
            <a:r>
              <a:rPr lang="en-US" b="1" dirty="0" smtClean="0"/>
              <a:t>Context</a:t>
            </a:r>
          </a:p>
          <a:p>
            <a:pPr fontAlgn="base"/>
            <a:r>
              <a:rPr lang="en-US" b="1" dirty="0" smtClean="0"/>
              <a:t>Attention</a:t>
            </a:r>
          </a:p>
        </p:txBody>
      </p:sp>
      <p:sp>
        <p:nvSpPr>
          <p:cNvPr id="2" name="Title 1"/>
          <p:cNvSpPr>
            <a:spLocks noGrp="1"/>
          </p:cNvSpPr>
          <p:nvPr>
            <p:ph type="title"/>
          </p:nvPr>
        </p:nvSpPr>
        <p:spPr/>
        <p:txBody>
          <a:bodyPr/>
          <a:lstStyle/>
          <a:p>
            <a:r>
              <a:rPr lang="en-US" dirty="0" smtClean="0"/>
              <a:t>The emotional Brain</a:t>
            </a:r>
            <a:endParaRPr lang="en-US" dirty="0"/>
          </a:p>
        </p:txBody>
      </p:sp>
    </p:spTree>
    <p:extLst>
      <p:ext uri="{BB962C8B-B14F-4D97-AF65-F5344CB8AC3E}">
        <p14:creationId xmlns:p14="http://schemas.microsoft.com/office/powerpoint/2010/main" val="1426388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3618" y="156552"/>
            <a:ext cx="9905998" cy="1478570"/>
          </a:xfrm>
        </p:spPr>
        <p:txBody>
          <a:bodyPr/>
          <a:lstStyle/>
          <a:p>
            <a:r>
              <a:rPr lang="en-US" dirty="0" smtClean="0"/>
              <a:t>You are what you think</a:t>
            </a:r>
            <a:endParaRPr lang="en-US" dirty="0"/>
          </a:p>
        </p:txBody>
      </p:sp>
      <p:sp>
        <p:nvSpPr>
          <p:cNvPr id="3" name="Content Placeholder 2"/>
          <p:cNvSpPr>
            <a:spLocks noGrp="1"/>
          </p:cNvSpPr>
          <p:nvPr>
            <p:ph sz="half" idx="1"/>
          </p:nvPr>
        </p:nvSpPr>
        <p:spPr>
          <a:xfrm>
            <a:off x="2489769" y="1568865"/>
            <a:ext cx="5752618" cy="4571999"/>
          </a:xfrm>
        </p:spPr>
        <p:txBody>
          <a:bodyPr>
            <a:normAutofit lnSpcReduction="10000"/>
          </a:bodyPr>
          <a:lstStyle/>
          <a:p>
            <a:pPr marL="0" indent="0">
              <a:buNone/>
            </a:pPr>
            <a:r>
              <a:rPr lang="en-US" dirty="0"/>
              <a:t>If you change yourself you will change your world. If you change how you think then you will change how you feel and what actions you take. And so the world around you will change. Not only because you are now viewing your environment through new lenses of thoughts and emotions but also because the change within can allow you to take action in ways you wouldn’t have – or maybe even have thought about – while stuck in your old thought patterns. - Gandhi</a:t>
            </a:r>
          </a:p>
        </p:txBody>
      </p:sp>
    </p:spTree>
    <p:extLst>
      <p:ext uri="{BB962C8B-B14F-4D97-AF65-F5344CB8AC3E}">
        <p14:creationId xmlns:p14="http://schemas.microsoft.com/office/powerpoint/2010/main" val="39525592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13043" y="6318607"/>
            <a:ext cx="9359757" cy="369332"/>
          </a:xfrm>
          <a:prstGeom prst="rect">
            <a:avLst/>
          </a:prstGeom>
          <a:noFill/>
        </p:spPr>
        <p:txBody>
          <a:bodyPr wrap="square" rtlCol="0">
            <a:spAutoFit/>
          </a:bodyPr>
          <a:lstStyle/>
          <a:p>
            <a:r>
              <a:rPr lang="en-US" dirty="0"/>
              <a:t>Weng, Fox, Shackman, Stodola, Caldwell, Olson, Rogers &amp; Davidson (in press) Psychological Science </a:t>
            </a:r>
          </a:p>
        </p:txBody>
      </p:sp>
      <p:sp>
        <p:nvSpPr>
          <p:cNvPr id="10" name="TextBox 9"/>
          <p:cNvSpPr txBox="1"/>
          <p:nvPr/>
        </p:nvSpPr>
        <p:spPr>
          <a:xfrm>
            <a:off x="2178503" y="5517991"/>
            <a:ext cx="7778044" cy="523220"/>
          </a:xfrm>
          <a:prstGeom prst="rect">
            <a:avLst/>
          </a:prstGeom>
          <a:noFill/>
        </p:spPr>
        <p:txBody>
          <a:bodyPr wrap="square" rtlCol="0">
            <a:spAutoFit/>
          </a:bodyPr>
          <a:lstStyle/>
          <a:p>
            <a:pPr lvl="0"/>
            <a:r>
              <a:rPr lang="en-US" sz="2800" dirty="0"/>
              <a:t>Compassion for Others</a:t>
            </a:r>
          </a:p>
        </p:txBody>
      </p:sp>
      <p:sp>
        <p:nvSpPr>
          <p:cNvPr id="5" name="TextBox 4"/>
          <p:cNvSpPr txBox="1"/>
          <p:nvPr/>
        </p:nvSpPr>
        <p:spPr>
          <a:xfrm>
            <a:off x="2394767" y="4215276"/>
            <a:ext cx="6544638" cy="1200329"/>
          </a:xfrm>
          <a:prstGeom prst="rect">
            <a:avLst/>
          </a:prstGeom>
          <a:noFill/>
        </p:spPr>
        <p:txBody>
          <a:bodyPr wrap="square" rtlCol="0">
            <a:spAutoFit/>
          </a:bodyPr>
          <a:lstStyle/>
          <a:p>
            <a:r>
              <a:rPr lang="en-US" dirty="0" smtClean="0">
                <a:solidFill>
                  <a:schemeClr val="bg2"/>
                </a:solidFill>
              </a:rPr>
              <a:t>Notice </a:t>
            </a:r>
            <a:r>
              <a:rPr lang="en-US" dirty="0">
                <a:solidFill>
                  <a:schemeClr val="bg2"/>
                </a:solidFill>
              </a:rPr>
              <a:t>how you feel when you think of your suffering… How does your heart feel? … (Pauses between each question) Do you continue to feel warmth, openness and tenderness?… Are there other sensations, perhaps an aching sensation?</a:t>
            </a:r>
          </a:p>
        </p:txBody>
      </p:sp>
      <p:sp>
        <p:nvSpPr>
          <p:cNvPr id="9" name="TextBox 8"/>
          <p:cNvSpPr txBox="1"/>
          <p:nvPr/>
        </p:nvSpPr>
        <p:spPr>
          <a:xfrm>
            <a:off x="2094947" y="3083720"/>
            <a:ext cx="9502421" cy="1231106"/>
          </a:xfrm>
          <a:prstGeom prst="rect">
            <a:avLst/>
          </a:prstGeom>
          <a:noFill/>
        </p:spPr>
        <p:txBody>
          <a:bodyPr wrap="square" rtlCol="0">
            <a:spAutoFit/>
          </a:bodyPr>
          <a:lstStyle/>
          <a:p>
            <a:r>
              <a:rPr lang="en-US" sz="2800" dirty="0" smtClean="0"/>
              <a:t>Compassion </a:t>
            </a:r>
            <a:r>
              <a:rPr lang="en-US" sz="2800" dirty="0"/>
              <a:t>for Self: Contemplate a time when you have suffered yourself. </a:t>
            </a:r>
          </a:p>
          <a:p>
            <a:endParaRPr lang="en-US" dirty="0"/>
          </a:p>
        </p:txBody>
      </p:sp>
      <p:sp>
        <p:nvSpPr>
          <p:cNvPr id="4" name="TextBox 3"/>
          <p:cNvSpPr txBox="1"/>
          <p:nvPr/>
        </p:nvSpPr>
        <p:spPr>
          <a:xfrm>
            <a:off x="2394767" y="2120039"/>
            <a:ext cx="7561780" cy="923330"/>
          </a:xfrm>
          <a:prstGeom prst="rect">
            <a:avLst/>
          </a:prstGeom>
          <a:noFill/>
        </p:spPr>
        <p:txBody>
          <a:bodyPr wrap="square" rtlCol="0">
            <a:spAutoFit/>
          </a:bodyPr>
          <a:lstStyle/>
          <a:p>
            <a:r>
              <a:rPr lang="en-US" dirty="0" smtClean="0">
                <a:solidFill>
                  <a:schemeClr val="bg2"/>
                </a:solidFill>
              </a:rPr>
              <a:t>Notice </a:t>
            </a:r>
            <a:r>
              <a:rPr lang="en-US" dirty="0">
                <a:solidFill>
                  <a:schemeClr val="bg2"/>
                </a:solidFill>
              </a:rPr>
              <a:t>how this love feels in your heart… (Pauses between each question) Notice the sensations around your heart… Perhaps you feel a sensation of warmth, openness, and tenderness…</a:t>
            </a:r>
          </a:p>
        </p:txBody>
      </p:sp>
      <p:sp>
        <p:nvSpPr>
          <p:cNvPr id="8" name="TextBox 7"/>
          <p:cNvSpPr txBox="1"/>
          <p:nvPr/>
        </p:nvSpPr>
        <p:spPr>
          <a:xfrm>
            <a:off x="2014623" y="1028834"/>
            <a:ext cx="10408355" cy="954107"/>
          </a:xfrm>
          <a:prstGeom prst="rect">
            <a:avLst/>
          </a:prstGeom>
          <a:noFill/>
        </p:spPr>
        <p:txBody>
          <a:bodyPr wrap="square" rtlCol="0">
            <a:spAutoFit/>
          </a:bodyPr>
          <a:lstStyle/>
          <a:p>
            <a:pPr lvl="0"/>
            <a:r>
              <a:rPr lang="en-US" sz="2800" dirty="0"/>
              <a:t>Picture someone who is close to you, someone that you feel a great amount of love towards. </a:t>
            </a:r>
          </a:p>
        </p:txBody>
      </p:sp>
      <p:sp>
        <p:nvSpPr>
          <p:cNvPr id="3" name="Title 1"/>
          <p:cNvSpPr txBox="1">
            <a:spLocks/>
          </p:cNvSpPr>
          <p:nvPr/>
        </p:nvSpPr>
        <p:spPr>
          <a:xfrm>
            <a:off x="1143001" y="125358"/>
            <a:ext cx="10326510" cy="652647"/>
          </a:xfrm>
          <a:prstGeom prst="rect">
            <a:avLst/>
          </a:prstGeom>
        </p:spPr>
        <p:txBody>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pPr algn="ctr"/>
            <a:r>
              <a:rPr lang="en-US" dirty="0" smtClean="0"/>
              <a:t>Presence </a:t>
            </a:r>
            <a:r>
              <a:rPr lang="en-US" smtClean="0"/>
              <a:t>Kindness and Compassion</a:t>
            </a:r>
            <a:endParaRPr lang="en-US" dirty="0"/>
          </a:p>
        </p:txBody>
      </p:sp>
    </p:spTree>
    <p:extLst>
      <p:ext uri="{BB962C8B-B14F-4D97-AF65-F5344CB8AC3E}">
        <p14:creationId xmlns:p14="http://schemas.microsoft.com/office/powerpoint/2010/main" val="3822821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64159" y="6127040"/>
            <a:ext cx="5259710" cy="369332"/>
          </a:xfrm>
          <a:prstGeom prst="rect">
            <a:avLst/>
          </a:prstGeom>
        </p:spPr>
        <p:txBody>
          <a:bodyPr wrap="none">
            <a:spAutoFit/>
          </a:bodyPr>
          <a:lstStyle/>
          <a:p>
            <a:r>
              <a:rPr lang="en-US" dirty="0" smtClean="0">
                <a:hlinkClick r:id="rId2"/>
              </a:rPr>
              <a:t>http://centerhealthyminds.org/about/why-well-being</a:t>
            </a:r>
            <a:endParaRPr lang="en-US" dirty="0"/>
          </a:p>
        </p:txBody>
      </p:sp>
      <p:sp>
        <p:nvSpPr>
          <p:cNvPr id="5" name="Content Placeholder 4"/>
          <p:cNvSpPr>
            <a:spLocks noGrp="1"/>
          </p:cNvSpPr>
          <p:nvPr>
            <p:ph sz="half" idx="2"/>
          </p:nvPr>
        </p:nvSpPr>
        <p:spPr>
          <a:xfrm>
            <a:off x="1366464" y="2249486"/>
            <a:ext cx="9680948" cy="3391026"/>
          </a:xfrm>
        </p:spPr>
        <p:txBody>
          <a:bodyPr>
            <a:normAutofit/>
          </a:bodyPr>
          <a:lstStyle/>
          <a:p>
            <a:pPr marL="0" indent="0">
              <a:buNone/>
            </a:pPr>
            <a:r>
              <a:rPr lang="en-US" dirty="0"/>
              <a:t>At the same time, silently recite these phrases. </a:t>
            </a:r>
            <a:endParaRPr lang="en-US" dirty="0" smtClean="0"/>
          </a:p>
          <a:p>
            <a:pPr marL="0" indent="0">
              <a:buNone/>
            </a:pPr>
            <a:r>
              <a:rPr lang="en-US" dirty="0" smtClean="0"/>
              <a:t>“</a:t>
            </a:r>
            <a:r>
              <a:rPr lang="en-US" dirty="0"/>
              <a:t>May you have happiness. </a:t>
            </a:r>
            <a:endParaRPr lang="en-US" dirty="0" smtClean="0"/>
          </a:p>
          <a:p>
            <a:pPr marL="0" indent="0">
              <a:buNone/>
            </a:pPr>
            <a:r>
              <a:rPr lang="en-US" dirty="0" smtClean="0"/>
              <a:t>May </a:t>
            </a:r>
            <a:r>
              <a:rPr lang="en-US" dirty="0"/>
              <a:t>you be free from suffering. </a:t>
            </a:r>
            <a:endParaRPr lang="en-US" dirty="0" smtClean="0"/>
          </a:p>
          <a:p>
            <a:pPr marL="0" indent="0">
              <a:buNone/>
            </a:pPr>
            <a:r>
              <a:rPr lang="en-US" dirty="0" smtClean="0"/>
              <a:t>May </a:t>
            </a:r>
            <a:r>
              <a:rPr lang="en-US" dirty="0"/>
              <a:t>you experience joy and ease</a:t>
            </a:r>
            <a:r>
              <a:rPr lang="en-US" dirty="0" smtClean="0"/>
              <a:t>.”</a:t>
            </a:r>
          </a:p>
          <a:p>
            <a:pPr marL="0" indent="0">
              <a:buNone/>
            </a:pPr>
            <a:r>
              <a:rPr lang="en-US" dirty="0" smtClean="0"/>
              <a:t> </a:t>
            </a:r>
            <a:endParaRPr lang="en-US" dirty="0"/>
          </a:p>
        </p:txBody>
      </p:sp>
      <p:sp>
        <p:nvSpPr>
          <p:cNvPr id="6" name="Title 5"/>
          <p:cNvSpPr>
            <a:spLocks noGrp="1"/>
          </p:cNvSpPr>
          <p:nvPr>
            <p:ph type="title"/>
          </p:nvPr>
        </p:nvSpPr>
        <p:spPr/>
        <p:txBody>
          <a:bodyPr/>
          <a:lstStyle/>
          <a:p>
            <a:r>
              <a:rPr lang="en-US" dirty="0" smtClean="0"/>
              <a:t>Mindful Presence</a:t>
            </a:r>
            <a:endParaRPr lang="en-US" dirty="0"/>
          </a:p>
        </p:txBody>
      </p:sp>
    </p:spTree>
    <p:extLst>
      <p:ext uri="{BB962C8B-B14F-4D97-AF65-F5344CB8AC3E}">
        <p14:creationId xmlns:p14="http://schemas.microsoft.com/office/powerpoint/2010/main" val="3674637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349831" y="5171537"/>
            <a:ext cx="4356243" cy="2311980"/>
          </a:xfrm>
        </p:spPr>
        <p:txBody>
          <a:bodyPr>
            <a:normAutofit/>
          </a:bodyPr>
          <a:lstStyle/>
          <a:p>
            <a:r>
              <a:rPr lang="en-US" sz="1600" dirty="0" smtClean="0">
                <a:latin typeface="+mn-lt"/>
                <a:hlinkClick r:id="rId2"/>
              </a:rPr>
              <a:t>http://www.selfleadership.org</a:t>
            </a:r>
            <a:r>
              <a:rPr lang="en-US" sz="1600" dirty="0" smtClean="0">
                <a:latin typeface="+mn-lt"/>
              </a:rPr>
              <a:t/>
            </a:r>
            <a:br>
              <a:rPr lang="en-US" sz="1600" dirty="0" smtClean="0">
                <a:latin typeface="+mn-lt"/>
              </a:rPr>
            </a:br>
            <a:r>
              <a:rPr lang="en-US" sz="1600" dirty="0" smtClean="0">
                <a:latin typeface="+mn-lt"/>
              </a:rPr>
              <a:t/>
            </a:r>
            <a:br>
              <a:rPr lang="en-US" sz="1600" dirty="0" smtClean="0">
                <a:latin typeface="+mn-lt"/>
              </a:rPr>
            </a:br>
            <a:r>
              <a:rPr lang="en-US" sz="1600" dirty="0" smtClean="0">
                <a:latin typeface="+mn-lt"/>
              </a:rPr>
              <a:t>Richard Schwartz’s Internal Family System</a:t>
            </a:r>
            <a:endParaRPr lang="en-US" sz="1600" dirty="0">
              <a:latin typeface="+mn-lt"/>
            </a:endParaRPr>
          </a:p>
        </p:txBody>
      </p:sp>
      <p:pic>
        <p:nvPicPr>
          <p:cNvPr id="4" name="Picture 4" descr="Book 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5517" y="1022279"/>
            <a:ext cx="2574370" cy="370897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Content Placeholder 4" descr="Book cover of Bringing Peace into the Room by Daniel Bowling and David Hoffman, editors." title="Picture of Book"/>
          <p:cNvGraphicFramePr>
            <a:graphicFrameLocks noGrp="1"/>
          </p:cNvGraphicFramePr>
          <p:nvPr>
            <p:ph sz="half" idx="1"/>
            <p:extLst>
              <p:ext uri="{D42A27DB-BD31-4B8C-83A1-F6EECF244321}">
                <p14:modId xmlns:p14="http://schemas.microsoft.com/office/powerpoint/2010/main" val="3358953970"/>
              </p:ext>
            </p:extLst>
          </p:nvPr>
        </p:nvGraphicFramePr>
        <p:xfrm>
          <a:off x="-1528355" y="0"/>
          <a:ext cx="12984481" cy="670124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itle 3"/>
          <p:cNvSpPr txBox="1">
            <a:spLocks/>
          </p:cNvSpPr>
          <p:nvPr/>
        </p:nvSpPr>
        <p:spPr>
          <a:xfrm>
            <a:off x="1078786" y="342131"/>
            <a:ext cx="1202076" cy="253463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r>
              <a:rPr lang="en-US" sz="1600" dirty="0" smtClean="0"/>
              <a:t>Building Conflict Resilience and Reflective Practice</a:t>
            </a:r>
            <a:r>
              <a:rPr lang="en-US" dirty="0" smtClean="0"/>
              <a:t/>
            </a:r>
            <a:br>
              <a:rPr lang="en-US" dirty="0" smtClean="0"/>
            </a:br>
            <a:endParaRPr lang="en-US" dirty="0"/>
          </a:p>
        </p:txBody>
      </p:sp>
    </p:spTree>
    <p:extLst>
      <p:ext uri="{BB962C8B-B14F-4D97-AF65-F5344CB8AC3E}">
        <p14:creationId xmlns:p14="http://schemas.microsoft.com/office/powerpoint/2010/main" val="4119936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p:txBody>
          <a:bodyPr>
            <a:normAutofit fontScale="85000" lnSpcReduction="10000"/>
          </a:bodyPr>
          <a:lstStyle/>
          <a:p>
            <a:pPr marL="0" indent="0">
              <a:buNone/>
            </a:pPr>
            <a:r>
              <a:rPr lang="en-US" dirty="0" smtClean="0"/>
              <a:t>“How can we help people prepare to engage with this issue over time?”</a:t>
            </a:r>
          </a:p>
          <a:p>
            <a:pPr>
              <a:buFontTx/>
              <a:buChar char="-"/>
            </a:pPr>
            <a:r>
              <a:rPr lang="en-US" dirty="0" smtClean="0"/>
              <a:t>“It means learning to engage with both the conflict and the other disputants with respect for each person’s humanity…”</a:t>
            </a:r>
          </a:p>
          <a:p>
            <a:pPr>
              <a:buFontTx/>
              <a:buChar char="-"/>
            </a:pPr>
            <a:r>
              <a:rPr lang="en-US" dirty="0" smtClean="0"/>
              <a:t>“…to accept conflict in their lives with courage</a:t>
            </a:r>
            <a:r>
              <a:rPr lang="en-US" dirty="0"/>
              <a:t>, optimism, realism, and </a:t>
            </a:r>
            <a:r>
              <a:rPr lang="en-US" dirty="0" smtClean="0"/>
              <a:t>determination.”  </a:t>
            </a:r>
          </a:p>
          <a:p>
            <a:pPr marL="0" indent="0" algn="r">
              <a:buNone/>
            </a:pPr>
            <a:r>
              <a:rPr lang="en-US" dirty="0" smtClean="0"/>
              <a:t>Mayer (2009)</a:t>
            </a:r>
          </a:p>
        </p:txBody>
      </p:sp>
      <p:pic>
        <p:nvPicPr>
          <p:cNvPr id="4100" name="Picture 4" descr="Product Detail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4030" y="2212848"/>
            <a:ext cx="3611434" cy="36114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047963" y="402760"/>
            <a:ext cx="10589597" cy="1561246"/>
          </a:xfrm>
        </p:spPr>
        <p:txBody>
          <a:bodyPr/>
          <a:lstStyle/>
          <a:p>
            <a:r>
              <a:rPr lang="en-US" dirty="0"/>
              <a:t>Facilitating Resilience </a:t>
            </a:r>
            <a:r>
              <a:rPr lang="en-US" dirty="0" smtClean="0"/>
              <a:t>in Disputants</a:t>
            </a:r>
            <a:endParaRPr lang="en-US" dirty="0"/>
          </a:p>
        </p:txBody>
      </p:sp>
    </p:spTree>
    <p:extLst>
      <p:ext uri="{BB962C8B-B14F-4D97-AF65-F5344CB8AC3E}">
        <p14:creationId xmlns:p14="http://schemas.microsoft.com/office/powerpoint/2010/main" val="42406395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526" y="892823"/>
            <a:ext cx="11652069" cy="1423851"/>
          </a:xfrm>
        </p:spPr>
        <p:txBody>
          <a:bodyPr>
            <a:normAutofit fontScale="90000"/>
          </a:bodyPr>
          <a:lstStyle/>
          <a:p>
            <a:pPr algn="ctr"/>
            <a:r>
              <a:rPr lang="en-US" dirty="0" smtClean="0"/>
              <a:t/>
            </a:r>
            <a:br>
              <a:rPr lang="en-US" dirty="0" smtClean="0"/>
            </a:br>
            <a:r>
              <a:rPr lang="en-US" dirty="0" smtClean="0"/>
              <a:t>Georgia </a:t>
            </a:r>
            <a:r>
              <a:rPr lang="en-US" dirty="0"/>
              <a:t>school shooting 911 call </a:t>
            </a:r>
            <a:r>
              <a:rPr lang="en-US" dirty="0" smtClean="0"/>
              <a:t/>
            </a:r>
            <a:br>
              <a:rPr lang="en-US" dirty="0" smtClean="0"/>
            </a:br>
            <a:r>
              <a:rPr lang="en-US" dirty="0" smtClean="0"/>
              <a:t>with </a:t>
            </a:r>
            <a:r>
              <a:rPr lang="en-US" dirty="0"/>
              <a:t>Antoinette Tuff</a:t>
            </a:r>
            <a:br>
              <a:rPr lang="en-US" dirty="0"/>
            </a:br>
            <a:endParaRPr lang="en-US" dirty="0"/>
          </a:p>
        </p:txBody>
      </p:sp>
      <p:sp>
        <p:nvSpPr>
          <p:cNvPr id="3" name="Content Placeholder 2"/>
          <p:cNvSpPr>
            <a:spLocks noGrp="1"/>
          </p:cNvSpPr>
          <p:nvPr>
            <p:ph idx="1"/>
          </p:nvPr>
        </p:nvSpPr>
        <p:spPr>
          <a:xfrm>
            <a:off x="1217975" y="2003462"/>
            <a:ext cx="9905999" cy="3431568"/>
          </a:xfrm>
        </p:spPr>
        <p:txBody>
          <a:bodyPr>
            <a:normAutofit/>
          </a:bodyPr>
          <a:lstStyle/>
          <a:p>
            <a:pPr marL="0" indent="0" algn="ctr">
              <a:buNone/>
            </a:pPr>
            <a:endParaRPr lang="en-US" dirty="0" smtClean="0">
              <a:hlinkClick r:id="rId2"/>
            </a:endParaRPr>
          </a:p>
          <a:p>
            <a:pPr marL="0" indent="0" algn="ctr">
              <a:buNone/>
            </a:pPr>
            <a:r>
              <a:rPr lang="en-US" dirty="0" smtClean="0">
                <a:hlinkClick r:id="rId2"/>
              </a:rPr>
              <a:t>https</a:t>
            </a:r>
            <a:r>
              <a:rPr lang="en-US" dirty="0">
                <a:hlinkClick r:id="rId2"/>
              </a:rPr>
              <a:t>://www.youtube.com/watch?v=1kVpipSXRKA</a:t>
            </a:r>
          </a:p>
          <a:p>
            <a:endParaRPr lang="en-US" dirty="0" smtClean="0">
              <a:hlinkClick r:id="rId2"/>
            </a:endParaRPr>
          </a:p>
          <a:p>
            <a:endParaRPr lang="en-US" dirty="0"/>
          </a:p>
          <a:p>
            <a:endParaRPr lang="en-US" dirty="0"/>
          </a:p>
        </p:txBody>
      </p:sp>
    </p:spTree>
    <p:extLst>
      <p:ext uri="{BB962C8B-B14F-4D97-AF65-F5344CB8AC3E}">
        <p14:creationId xmlns:p14="http://schemas.microsoft.com/office/powerpoint/2010/main" val="1639994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927" y="2344576"/>
            <a:ext cx="9905998" cy="1478570"/>
          </a:xfrm>
        </p:spPr>
        <p:txBody>
          <a:bodyPr>
            <a:normAutofit fontScale="90000"/>
          </a:bodyPr>
          <a:lstStyle/>
          <a:p>
            <a:pPr>
              <a:lnSpc>
                <a:spcPct val="200000"/>
              </a:lnSpc>
            </a:pPr>
            <a:r>
              <a:rPr lang="en-US" dirty="0" smtClean="0"/>
              <a:t>What resonates with you from the Video? </a:t>
            </a:r>
            <a:br>
              <a:rPr lang="en-US" dirty="0" smtClean="0"/>
            </a:br>
            <a:r>
              <a:rPr lang="en-US" dirty="0" smtClean="0"/>
              <a:t>How did She cultivate resilience?</a:t>
            </a:r>
            <a:endParaRPr lang="en-US" dirty="0"/>
          </a:p>
        </p:txBody>
      </p:sp>
    </p:spTree>
    <p:extLst>
      <p:ext uri="{BB962C8B-B14F-4D97-AF65-F5344CB8AC3E}">
        <p14:creationId xmlns:p14="http://schemas.microsoft.com/office/powerpoint/2010/main" val="1297995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a:t>
            </a:r>
            <a:r>
              <a:rPr lang="en-US" dirty="0"/>
              <a:t>Conflict Resilience and Reflective Practice</a:t>
            </a:r>
            <a:br>
              <a:rPr lang="en-US" dirty="0"/>
            </a:br>
            <a:endParaRPr lang="en-US" b="1" dirty="0">
              <a:solidFill>
                <a:srgbClr val="6CA6B1"/>
              </a:solidFill>
            </a:endParaRPr>
          </a:p>
        </p:txBody>
      </p:sp>
      <p:sp>
        <p:nvSpPr>
          <p:cNvPr id="3" name="Content Placeholder 2"/>
          <p:cNvSpPr>
            <a:spLocks noGrp="1"/>
          </p:cNvSpPr>
          <p:nvPr>
            <p:ph sz="half" idx="1"/>
          </p:nvPr>
        </p:nvSpPr>
        <p:spPr/>
        <p:txBody>
          <a:bodyPr>
            <a:normAutofit fontScale="92500" lnSpcReduction="20000"/>
          </a:bodyPr>
          <a:lstStyle/>
          <a:p>
            <a:r>
              <a:rPr lang="en-US" dirty="0" smtClean="0"/>
              <a:t>Stay engage with conflict</a:t>
            </a:r>
          </a:p>
          <a:p>
            <a:r>
              <a:rPr lang="en-US" dirty="0" smtClean="0"/>
              <a:t>Practice letting go and forgiving</a:t>
            </a:r>
          </a:p>
          <a:p>
            <a:r>
              <a:rPr lang="en-US" dirty="0" smtClean="0"/>
              <a:t>Reach out to others </a:t>
            </a:r>
          </a:p>
          <a:p>
            <a:r>
              <a:rPr lang="en-US" dirty="0" smtClean="0"/>
              <a:t>Practice </a:t>
            </a:r>
            <a:r>
              <a:rPr lang="en-US" dirty="0"/>
              <a:t>generosity and kindness</a:t>
            </a:r>
          </a:p>
          <a:p>
            <a:r>
              <a:rPr lang="en-US" dirty="0" smtClean="0"/>
              <a:t>Have a routine mental and physical fitness</a:t>
            </a:r>
          </a:p>
          <a:p>
            <a:r>
              <a:rPr lang="en-US" dirty="0" smtClean="0"/>
              <a:t>Keep a gratitude journal</a:t>
            </a:r>
          </a:p>
          <a:p>
            <a:endParaRPr lang="en-US" dirty="0"/>
          </a:p>
        </p:txBody>
      </p:sp>
      <p:sp>
        <p:nvSpPr>
          <p:cNvPr id="4" name="Content Placeholder 3"/>
          <p:cNvSpPr>
            <a:spLocks noGrp="1"/>
          </p:cNvSpPr>
          <p:nvPr>
            <p:ph sz="half" idx="2"/>
          </p:nvPr>
        </p:nvSpPr>
        <p:spPr>
          <a:xfrm>
            <a:off x="6185263" y="2249486"/>
            <a:ext cx="4875211" cy="3541714"/>
          </a:xfrm>
        </p:spPr>
        <p:txBody>
          <a:bodyPr>
            <a:normAutofit fontScale="92500" lnSpcReduction="20000"/>
          </a:bodyPr>
          <a:lstStyle/>
          <a:p>
            <a:pPr>
              <a:buFontTx/>
              <a:buChar char="-"/>
            </a:pPr>
            <a:r>
              <a:rPr lang="en-US" dirty="0" smtClean="0"/>
              <a:t>Disentangling emotions that have disputants reacting from the lower part of their brain (fight or flight response)</a:t>
            </a:r>
          </a:p>
          <a:p>
            <a:pPr>
              <a:buFontTx/>
              <a:buChar char="-"/>
            </a:pPr>
            <a:r>
              <a:rPr lang="en-US" dirty="0" smtClean="0"/>
              <a:t>Facilitate the negotiation of options</a:t>
            </a:r>
          </a:p>
          <a:p>
            <a:pPr>
              <a:buFontTx/>
              <a:buChar char="-"/>
            </a:pPr>
            <a:r>
              <a:rPr lang="en-US" dirty="0" smtClean="0"/>
              <a:t>Contemplative practice - meditation</a:t>
            </a:r>
          </a:p>
          <a:p>
            <a:pPr>
              <a:buFontTx/>
              <a:buChar char="-"/>
            </a:pPr>
            <a:r>
              <a:rPr lang="en-US" dirty="0" smtClean="0"/>
              <a:t>Physical activities - dancing, walking, yoga, running.</a:t>
            </a:r>
          </a:p>
          <a:p>
            <a:pPr>
              <a:buFontTx/>
              <a:buChar char="-"/>
            </a:pPr>
            <a:r>
              <a:rPr lang="en-US" dirty="0" smtClean="0"/>
              <a:t>Reflective practice</a:t>
            </a:r>
            <a:endParaRPr lang="en-US" dirty="0"/>
          </a:p>
        </p:txBody>
      </p:sp>
    </p:spTree>
    <p:extLst>
      <p:ext uri="{BB962C8B-B14F-4D97-AF65-F5344CB8AC3E}">
        <p14:creationId xmlns:p14="http://schemas.microsoft.com/office/powerpoint/2010/main" val="1933441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Facilitating </a:t>
            </a:r>
            <a:r>
              <a:rPr lang="en-US" dirty="0" smtClean="0"/>
              <a:t>Resilience:</a:t>
            </a:r>
            <a:endParaRPr lang="en-US" dirty="0"/>
          </a:p>
        </p:txBody>
      </p:sp>
      <p:sp>
        <p:nvSpPr>
          <p:cNvPr id="3" name="Content Placeholder 2"/>
          <p:cNvSpPr>
            <a:spLocks noGrp="1"/>
          </p:cNvSpPr>
          <p:nvPr>
            <p:ph idx="1"/>
          </p:nvPr>
        </p:nvSpPr>
        <p:spPr/>
        <p:txBody>
          <a:bodyPr>
            <a:normAutofit/>
          </a:bodyPr>
          <a:lstStyle/>
          <a:p>
            <a:r>
              <a:rPr lang="en-US" dirty="0" smtClean="0"/>
              <a:t>How does this apply to your ADR practice?</a:t>
            </a:r>
          </a:p>
          <a:p>
            <a:endParaRPr lang="en-US" dirty="0"/>
          </a:p>
          <a:p>
            <a:r>
              <a:rPr lang="en-US" dirty="0"/>
              <a:t>How could you incorporate the science of well-being and resilience in your </a:t>
            </a:r>
            <a:r>
              <a:rPr lang="en-US" dirty="0" smtClean="0"/>
              <a:t>day-to-day work? What intention will you set for yourself when working with </a:t>
            </a:r>
            <a:r>
              <a:rPr lang="en-US" dirty="0"/>
              <a:t>disputants?</a:t>
            </a:r>
          </a:p>
          <a:p>
            <a:endParaRPr lang="en-US" dirty="0"/>
          </a:p>
        </p:txBody>
      </p:sp>
    </p:spTree>
    <p:extLst>
      <p:ext uri="{BB962C8B-B14F-4D97-AF65-F5344CB8AC3E}">
        <p14:creationId xmlns:p14="http://schemas.microsoft.com/office/powerpoint/2010/main" val="4203791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Resilience and Well-Being?</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Reflective Practice and Mastery of Practitioners’ Competence:</a:t>
            </a:r>
          </a:p>
          <a:p>
            <a:r>
              <a:rPr lang="en-US" dirty="0" smtClean="0"/>
              <a:t>Sustain openness and curiosity to a life long learning journey </a:t>
            </a:r>
          </a:p>
          <a:p>
            <a:r>
              <a:rPr lang="en-US" dirty="0" smtClean="0"/>
              <a:t>Return to a state of hope and enjoyment (quality of being)</a:t>
            </a:r>
          </a:p>
          <a:p>
            <a:r>
              <a:rPr lang="en-US" dirty="0"/>
              <a:t>H</a:t>
            </a:r>
            <a:r>
              <a:rPr lang="en-US" dirty="0" smtClean="0"/>
              <a:t>ave compassion, empathy and connectedness with disputants</a:t>
            </a:r>
          </a:p>
          <a:p>
            <a:r>
              <a:rPr lang="en-US" dirty="0" smtClean="0"/>
              <a:t>Practitioner’s Presence and quality of being - “be the calm”</a:t>
            </a:r>
          </a:p>
          <a:p>
            <a:r>
              <a:rPr lang="en-US" dirty="0" smtClean="0"/>
              <a:t>Facilitate hope, optimism and self-reliance</a:t>
            </a:r>
          </a:p>
          <a:p>
            <a:endParaRPr lang="en-US" dirty="0" smtClean="0"/>
          </a:p>
        </p:txBody>
      </p:sp>
    </p:spTree>
    <p:extLst>
      <p:ext uri="{BB962C8B-B14F-4D97-AF65-F5344CB8AC3E}">
        <p14:creationId xmlns:p14="http://schemas.microsoft.com/office/powerpoint/2010/main" val="31724099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3178" y="6263350"/>
            <a:ext cx="11435137" cy="369332"/>
          </a:xfrm>
          <a:prstGeom prst="rect">
            <a:avLst/>
          </a:prstGeom>
          <a:noFill/>
        </p:spPr>
        <p:txBody>
          <a:bodyPr wrap="square" rtlCol="0">
            <a:spAutoFit/>
          </a:bodyPr>
          <a:lstStyle/>
          <a:p>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What was going on for me while the interchange was happening?</a:t>
            </a:r>
          </a:p>
          <a:p>
            <a:pPr marL="0" indent="0">
              <a:buNone/>
            </a:pPr>
            <a:r>
              <a:rPr lang="en-US" dirty="0" smtClean="0"/>
              <a:t>What effect did my reaction have on the participants/disputants?</a:t>
            </a:r>
          </a:p>
          <a:p>
            <a:pPr marL="0" indent="0">
              <a:buNone/>
            </a:pPr>
            <a:r>
              <a:rPr lang="en-US" dirty="0" smtClean="0"/>
              <a:t>What did I set out to achieve?</a:t>
            </a:r>
          </a:p>
          <a:p>
            <a:pPr marL="0" indent="0">
              <a:buNone/>
            </a:pPr>
            <a:r>
              <a:rPr lang="en-US" dirty="0" smtClean="0"/>
              <a:t>What happened?</a:t>
            </a:r>
          </a:p>
          <a:p>
            <a:pPr marL="0" indent="0">
              <a:buNone/>
            </a:pPr>
            <a:r>
              <a:rPr lang="en-US" dirty="0" smtClean="0"/>
              <a:t>What went well?</a:t>
            </a:r>
          </a:p>
          <a:p>
            <a:pPr marL="0" indent="0">
              <a:buNone/>
            </a:pPr>
            <a:r>
              <a:rPr lang="en-US" dirty="0" smtClean="0"/>
              <a:t>What did not go the way it was intended?</a:t>
            </a:r>
          </a:p>
          <a:p>
            <a:pPr marL="0" indent="0">
              <a:buNone/>
            </a:pPr>
            <a:r>
              <a:rPr lang="en-US" dirty="0" smtClean="0"/>
              <a:t>What did I learn?</a:t>
            </a:r>
          </a:p>
          <a:p>
            <a:pPr marL="0" indent="0">
              <a:buNone/>
            </a:pPr>
            <a:r>
              <a:rPr lang="en-US" dirty="0" smtClean="0"/>
              <a:t>What will I do differently next time?</a:t>
            </a:r>
          </a:p>
        </p:txBody>
      </p:sp>
      <p:sp>
        <p:nvSpPr>
          <p:cNvPr id="6" name="Content Placeholder 5"/>
          <p:cNvSpPr>
            <a:spLocks noGrp="1"/>
          </p:cNvSpPr>
          <p:nvPr>
            <p:ph type="body" sz="half" idx="2"/>
          </p:nvPr>
        </p:nvSpPr>
        <p:spPr/>
        <p:txBody>
          <a:bodyPr/>
          <a:lstStyle/>
          <a:p>
            <a:r>
              <a:rPr lang="en-US" dirty="0" smtClean="0"/>
              <a:t>Approaches</a:t>
            </a:r>
          </a:p>
          <a:p>
            <a:pPr marL="285750" indent="-285750">
              <a:buFont typeface="Arial" pitchFamily="34" charset="0"/>
              <a:buChar char="•"/>
            </a:pPr>
            <a:r>
              <a:rPr lang="en-US" dirty="0" smtClean="0"/>
              <a:t>Self-reflection – post case handling debrief with a peer (giving and receiving feedback</a:t>
            </a:r>
          </a:p>
          <a:p>
            <a:pPr marL="285750" indent="-285750">
              <a:buFont typeface="Arial" pitchFamily="34" charset="0"/>
              <a:buChar char="•"/>
            </a:pPr>
            <a:r>
              <a:rPr lang="en-US" dirty="0" smtClean="0"/>
              <a:t>Individual’s journaling</a:t>
            </a:r>
          </a:p>
          <a:p>
            <a:pPr marL="285750" indent="-285750">
              <a:buFont typeface="Arial" pitchFamily="34" charset="0"/>
              <a:buChar char="•"/>
            </a:pPr>
            <a:r>
              <a:rPr lang="en-US" dirty="0"/>
              <a:t>P</a:t>
            </a:r>
            <a:r>
              <a:rPr lang="en-US" dirty="0" smtClean="0"/>
              <a:t>ractitioners </a:t>
            </a:r>
            <a:r>
              <a:rPr lang="en-US" dirty="0"/>
              <a:t>coming together </a:t>
            </a:r>
          </a:p>
          <a:p>
            <a:pPr lvl="1"/>
            <a:r>
              <a:rPr lang="en-US" dirty="0"/>
              <a:t>Journal Club</a:t>
            </a:r>
          </a:p>
          <a:p>
            <a:pPr lvl="1"/>
            <a:r>
              <a:rPr lang="en-US" dirty="0"/>
              <a:t>Case review – </a:t>
            </a:r>
          </a:p>
        </p:txBody>
      </p:sp>
      <p:sp>
        <p:nvSpPr>
          <p:cNvPr id="2" name="Title 1"/>
          <p:cNvSpPr>
            <a:spLocks noGrp="1"/>
          </p:cNvSpPr>
          <p:nvPr>
            <p:ph type="title"/>
          </p:nvPr>
        </p:nvSpPr>
        <p:spPr/>
        <p:txBody>
          <a:bodyPr>
            <a:normAutofit/>
          </a:bodyPr>
          <a:lstStyle/>
          <a:p>
            <a:r>
              <a:rPr lang="en-US" dirty="0" smtClean="0"/>
              <a:t>Reflective Practice – Shining the light on ourselves</a:t>
            </a:r>
            <a:endParaRPr lang="en-US" dirty="0"/>
          </a:p>
        </p:txBody>
      </p:sp>
    </p:spTree>
    <p:extLst>
      <p:ext uri="{BB962C8B-B14F-4D97-AF65-F5344CB8AC3E}">
        <p14:creationId xmlns:p14="http://schemas.microsoft.com/office/powerpoint/2010/main" val="41446171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1" y="134956"/>
            <a:ext cx="9906000" cy="2852737"/>
          </a:xfrm>
        </p:spPr>
        <p:txBody>
          <a:bodyPr/>
          <a:lstStyle/>
          <a:p>
            <a:pPr algn="ctr"/>
            <a:r>
              <a:rPr lang="en-US" dirty="0" smtClean="0"/>
              <a:t>Questions and Comments</a:t>
            </a:r>
            <a:endParaRPr lang="en-US" dirty="0"/>
          </a:p>
        </p:txBody>
      </p:sp>
    </p:spTree>
    <p:extLst>
      <p:ext uri="{BB962C8B-B14F-4D97-AF65-F5344CB8AC3E}">
        <p14:creationId xmlns:p14="http://schemas.microsoft.com/office/powerpoint/2010/main" val="29221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and Bibliography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Bring Peace into the Room: The Personal Qualities of the Mediator and Their Impact on Mediation, D. Bowling and D. Hoffman, 2000</a:t>
            </a:r>
          </a:p>
          <a:p>
            <a:r>
              <a:rPr lang="en-US" dirty="0" smtClean="0"/>
              <a:t>Staying with Conflict, Mayer, 2009</a:t>
            </a:r>
            <a:endParaRPr lang="en-US" dirty="0"/>
          </a:p>
          <a:p>
            <a:r>
              <a:rPr lang="en-US" dirty="0" smtClean="0"/>
              <a:t>Your Brain at Work, David Rock, 2009</a:t>
            </a:r>
          </a:p>
          <a:p>
            <a:r>
              <a:rPr lang="en-US" dirty="0" smtClean="0"/>
              <a:t>The Psychology of Gratitude, Emmons </a:t>
            </a:r>
            <a:r>
              <a:rPr lang="en-US" dirty="0"/>
              <a:t>&amp; McCullough, </a:t>
            </a:r>
            <a:r>
              <a:rPr lang="en-US" dirty="0" smtClean="0"/>
              <a:t>2003</a:t>
            </a:r>
          </a:p>
          <a:p>
            <a:r>
              <a:rPr lang="en-US" dirty="0"/>
              <a:t>The Making of a Mediator: Developing Artistry in Practice 1st </a:t>
            </a:r>
            <a:r>
              <a:rPr lang="en-US" dirty="0" smtClean="0"/>
              <a:t>Edition, Lang and Taylor, 2000</a:t>
            </a:r>
            <a:endParaRPr lang="en-US" dirty="0"/>
          </a:p>
          <a:p>
            <a:r>
              <a:rPr lang="en-US" dirty="0" smtClean="0">
                <a:hlinkClick r:id="rId2"/>
              </a:rPr>
              <a:t>http</a:t>
            </a:r>
            <a:r>
              <a:rPr lang="en-US" dirty="0">
                <a:hlinkClick r:id="rId2"/>
              </a:rPr>
              <a:t>://</a:t>
            </a:r>
            <a:r>
              <a:rPr lang="en-US" dirty="0" smtClean="0">
                <a:hlinkClick r:id="rId2"/>
              </a:rPr>
              <a:t>centerhealthyminds.org/about/why-well-being</a:t>
            </a:r>
            <a:endParaRPr lang="en-US" dirty="0" smtClean="0"/>
          </a:p>
          <a:p>
            <a:endParaRPr lang="en-US" dirty="0"/>
          </a:p>
        </p:txBody>
      </p:sp>
    </p:spTree>
    <p:extLst>
      <p:ext uri="{BB962C8B-B14F-4D97-AF65-F5344CB8AC3E}">
        <p14:creationId xmlns:p14="http://schemas.microsoft.com/office/powerpoint/2010/main" val="24625322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3" name="Content Placeholder 2"/>
          <p:cNvSpPr>
            <a:spLocks noGrp="1"/>
          </p:cNvSpPr>
          <p:nvPr>
            <p:ph idx="1"/>
          </p:nvPr>
        </p:nvSpPr>
        <p:spPr/>
        <p:txBody>
          <a:bodyPr/>
          <a:lstStyle/>
          <a:p>
            <a:pPr marL="0" indent="0" algn="ctr">
              <a:buNone/>
            </a:pPr>
            <a:r>
              <a:rPr lang="en-US" dirty="0" smtClean="0"/>
              <a:t>May you </a:t>
            </a:r>
            <a:r>
              <a:rPr lang="en-US" dirty="0"/>
              <a:t>have happiness. </a:t>
            </a:r>
          </a:p>
          <a:p>
            <a:pPr marL="0" indent="0" algn="ctr">
              <a:buNone/>
            </a:pPr>
            <a:r>
              <a:rPr lang="en-US" dirty="0"/>
              <a:t>May you be free from suffering. </a:t>
            </a:r>
          </a:p>
          <a:p>
            <a:pPr marL="0" indent="0" algn="ctr">
              <a:buNone/>
            </a:pPr>
            <a:r>
              <a:rPr lang="en-US" dirty="0"/>
              <a:t>May you experience joy and ease</a:t>
            </a:r>
            <a:r>
              <a:rPr lang="en-US" dirty="0" smtClean="0"/>
              <a:t>.</a:t>
            </a:r>
            <a:endParaRPr lang="en-US" dirty="0"/>
          </a:p>
          <a:p>
            <a:pPr marL="0" indent="0" algn="ctr">
              <a:buNone/>
            </a:pPr>
            <a:r>
              <a:rPr lang="en-US" dirty="0" smtClean="0"/>
              <a:t> </a:t>
            </a:r>
          </a:p>
          <a:p>
            <a:endParaRPr lang="en-US" dirty="0"/>
          </a:p>
        </p:txBody>
      </p:sp>
    </p:spTree>
    <p:extLst>
      <p:ext uri="{BB962C8B-B14F-4D97-AF65-F5344CB8AC3E}">
        <p14:creationId xmlns:p14="http://schemas.microsoft.com/office/powerpoint/2010/main" val="3751491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Overview</a:t>
            </a:r>
            <a:endParaRPr lang="en-US" dirty="0"/>
          </a:p>
        </p:txBody>
      </p:sp>
      <p:sp>
        <p:nvSpPr>
          <p:cNvPr id="3" name="Content Placeholder 2"/>
          <p:cNvSpPr>
            <a:spLocks noGrp="1"/>
          </p:cNvSpPr>
          <p:nvPr>
            <p:ph idx="1"/>
          </p:nvPr>
        </p:nvSpPr>
        <p:spPr/>
        <p:txBody>
          <a:bodyPr/>
          <a:lstStyle/>
          <a:p>
            <a:r>
              <a:rPr lang="en-US" dirty="0" smtClean="0"/>
              <a:t>Foundations of Well –Being and Resilience </a:t>
            </a:r>
          </a:p>
          <a:p>
            <a:endParaRPr lang="en-US" dirty="0" smtClean="0"/>
          </a:p>
          <a:p>
            <a:r>
              <a:rPr lang="en-US" dirty="0" smtClean="0"/>
              <a:t>Building Conflict Resilience and </a:t>
            </a:r>
            <a:r>
              <a:rPr lang="en-US" dirty="0"/>
              <a:t>R</a:t>
            </a:r>
            <a:r>
              <a:rPr lang="en-US" dirty="0" smtClean="0"/>
              <a:t>eflective </a:t>
            </a:r>
            <a:r>
              <a:rPr lang="en-US" dirty="0"/>
              <a:t>P</a:t>
            </a:r>
            <a:r>
              <a:rPr lang="en-US" dirty="0" smtClean="0"/>
              <a:t>ractice</a:t>
            </a:r>
          </a:p>
          <a:p>
            <a:endParaRPr lang="en-US" dirty="0"/>
          </a:p>
          <a:p>
            <a:r>
              <a:rPr lang="en-US" dirty="0" smtClean="0"/>
              <a:t>Facilitating Resilience </a:t>
            </a:r>
          </a:p>
          <a:p>
            <a:endParaRPr lang="en-US" dirty="0" smtClean="0"/>
          </a:p>
        </p:txBody>
      </p:sp>
    </p:spTree>
    <p:extLst>
      <p:ext uri="{BB962C8B-B14F-4D97-AF65-F5344CB8AC3E}">
        <p14:creationId xmlns:p14="http://schemas.microsoft.com/office/powerpoint/2010/main" val="4180443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687" y="1964432"/>
            <a:ext cx="9905998" cy="1478570"/>
          </a:xfrm>
        </p:spPr>
        <p:txBody>
          <a:bodyPr/>
          <a:lstStyle/>
          <a:p>
            <a:pPr algn="ctr"/>
            <a:r>
              <a:rPr lang="en-US" b="1" dirty="0" smtClean="0"/>
              <a:t>What inspired You to join the session?</a:t>
            </a:r>
            <a:endParaRPr lang="en-US" dirty="0"/>
          </a:p>
        </p:txBody>
      </p:sp>
    </p:spTree>
    <p:extLst>
      <p:ext uri="{BB962C8B-B14F-4D97-AF65-F5344CB8AC3E}">
        <p14:creationId xmlns:p14="http://schemas.microsoft.com/office/powerpoint/2010/main" val="1446133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About Inner Journey Institute</a:t>
            </a:r>
            <a:endParaRPr lang="en-US" dirty="0"/>
          </a:p>
        </p:txBody>
      </p:sp>
      <p:sp>
        <p:nvSpPr>
          <p:cNvPr id="3" name="Content Placeholder 2"/>
          <p:cNvSpPr>
            <a:spLocks noGrp="1"/>
          </p:cNvSpPr>
          <p:nvPr>
            <p:ph idx="1"/>
          </p:nvPr>
        </p:nvSpPr>
        <p:spPr/>
        <p:txBody>
          <a:bodyPr/>
          <a:lstStyle/>
          <a:p>
            <a:pPr marL="0" indent="0">
              <a:buNone/>
            </a:pPr>
            <a:r>
              <a:rPr lang="en-US" dirty="0" smtClean="0"/>
              <a:t>The Inner Journey Institute is an educational organization that’s been in operation since 1999 throughout the US and Canada.  We are devoted to a world liberated from suffering, where all people experience themselves as fully alive, connected, self expressed and acknowledged for who they are.</a:t>
            </a:r>
          </a:p>
          <a:p>
            <a:pPr marL="0" indent="0">
              <a:buNone/>
            </a:pPr>
            <a:r>
              <a:rPr lang="en-US" dirty="0" smtClean="0"/>
              <a:t>The methodology of the Inner Journey Institute is based on two fundamental principles: Love and Awareness.</a:t>
            </a:r>
            <a:endParaRPr lang="en-US" dirty="0"/>
          </a:p>
        </p:txBody>
      </p:sp>
    </p:spTree>
    <p:extLst>
      <p:ext uri="{BB962C8B-B14F-4D97-AF65-F5344CB8AC3E}">
        <p14:creationId xmlns:p14="http://schemas.microsoft.com/office/powerpoint/2010/main" val="67884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1026" name="Picture 2" descr="Picture of a brain with the middle lit up." title="Neuroplastic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1411" y="390028"/>
            <a:ext cx="9905999" cy="557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1669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Book cover with image of a man sitting at a desk" title="The Psychology of Gratitu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3575" y="766152"/>
            <a:ext cx="3286125" cy="475297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263721" y="766152"/>
            <a:ext cx="5404206" cy="4752975"/>
          </a:xfrm>
        </p:spPr>
        <p:txBody>
          <a:bodyPr>
            <a:normAutofit/>
          </a:bodyPr>
          <a:lstStyle/>
          <a:p>
            <a:pPr marL="0" indent="0">
              <a:buNone/>
            </a:pPr>
            <a:r>
              <a:rPr lang="en-US" dirty="0"/>
              <a:t>In an experimental comparison, those who kept gratitude journals on a weekly basis exercised more regularly, reported fewer physical symptoms, felt better about their lives as a whole, and were more optimistic about the upcoming week compared to those who recorded hassles or neutral life events (Emmons &amp; McCullough, 2003)</a:t>
            </a:r>
          </a:p>
        </p:txBody>
      </p:sp>
    </p:spTree>
    <p:extLst>
      <p:ext uri="{BB962C8B-B14F-4D97-AF65-F5344CB8AC3E}">
        <p14:creationId xmlns:p14="http://schemas.microsoft.com/office/powerpoint/2010/main" val="3656647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a:t>
            </a:r>
            <a:r>
              <a:rPr lang="en-US" dirty="0"/>
              <a:t>ability to become strong, healthy, or successful again after something bad </a:t>
            </a:r>
            <a:r>
              <a:rPr lang="en-US" dirty="0" smtClean="0"/>
              <a:t>happens (</a:t>
            </a:r>
            <a:r>
              <a:rPr lang="en-US" dirty="0"/>
              <a:t>Merriam-Webster Dictionary</a:t>
            </a:r>
            <a:r>
              <a:rPr lang="en-US" dirty="0" smtClean="0"/>
              <a:t>)</a:t>
            </a:r>
          </a:p>
          <a:p>
            <a:r>
              <a:rPr lang="en-US" dirty="0" smtClean="0"/>
              <a:t> “The reactivity and rapidity of recovery following negative events.” (Davidson)</a:t>
            </a:r>
          </a:p>
          <a:p>
            <a:r>
              <a:rPr lang="en-US" dirty="0" smtClean="0"/>
              <a:t>"</a:t>
            </a:r>
            <a:r>
              <a:rPr lang="en-US" dirty="0"/>
              <a:t>Blessed are those who are flexible, for they shall never be bent out of shape." ~ Unknown</a:t>
            </a:r>
            <a:r>
              <a:rPr lang="en-US" dirty="0" smtClean="0"/>
              <a:t>.</a:t>
            </a:r>
          </a:p>
          <a:p>
            <a:endParaRPr lang="en-US" dirty="0"/>
          </a:p>
          <a:p>
            <a:endParaRPr lang="en-US" dirty="0"/>
          </a:p>
          <a:p>
            <a:endParaRPr lang="en-US" dirty="0"/>
          </a:p>
        </p:txBody>
      </p:sp>
      <p:sp>
        <p:nvSpPr>
          <p:cNvPr id="2" name="Title 1"/>
          <p:cNvSpPr>
            <a:spLocks noGrp="1"/>
          </p:cNvSpPr>
          <p:nvPr>
            <p:ph type="title"/>
          </p:nvPr>
        </p:nvSpPr>
        <p:spPr/>
        <p:txBody>
          <a:bodyPr/>
          <a:lstStyle/>
          <a:p>
            <a:r>
              <a:rPr lang="en-US" dirty="0" smtClean="0"/>
              <a:t>Definition of Resilience</a:t>
            </a:r>
            <a:endParaRPr lang="en-US" dirty="0"/>
          </a:p>
        </p:txBody>
      </p:sp>
    </p:spTree>
    <p:extLst>
      <p:ext uri="{BB962C8B-B14F-4D97-AF65-F5344CB8AC3E}">
        <p14:creationId xmlns:p14="http://schemas.microsoft.com/office/powerpoint/2010/main" val="19062954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
            </a:r>
            <a:r>
              <a:rPr lang="en-US" dirty="0"/>
              <a:t>Why have you been using the tools of modern neuroscience just to study anxiety, stress, fear and depression? Why can’t you use them to study kindness and compassion</a:t>
            </a:r>
            <a:r>
              <a:rPr lang="en-US" dirty="0" smtClean="0"/>
              <a:t>?” – Dalai Lama</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smtClean="0"/>
              <a:t>“Well-being is a skill”</a:t>
            </a:r>
            <a:endParaRPr lang="en-US" dirty="0"/>
          </a:p>
          <a:p>
            <a:r>
              <a:rPr lang="en-US" dirty="0" smtClean="0"/>
              <a:t>Resilience  </a:t>
            </a:r>
          </a:p>
          <a:p>
            <a:r>
              <a:rPr lang="en-US" dirty="0" smtClean="0"/>
              <a:t>Positive Outlook </a:t>
            </a:r>
          </a:p>
          <a:p>
            <a:r>
              <a:rPr lang="en-US" dirty="0" smtClean="0"/>
              <a:t>Mindfulness</a:t>
            </a:r>
          </a:p>
          <a:p>
            <a:r>
              <a:rPr lang="en-US" dirty="0" smtClean="0"/>
              <a:t>Generosity</a:t>
            </a:r>
            <a:endParaRPr lang="en-US" dirty="0"/>
          </a:p>
        </p:txBody>
      </p:sp>
      <p:sp>
        <p:nvSpPr>
          <p:cNvPr id="6" name="Rectangle 5"/>
          <p:cNvSpPr/>
          <p:nvPr/>
        </p:nvSpPr>
        <p:spPr>
          <a:xfrm>
            <a:off x="3634985" y="5421869"/>
            <a:ext cx="5073588" cy="369332"/>
          </a:xfrm>
          <a:prstGeom prst="rect">
            <a:avLst/>
          </a:prstGeom>
        </p:spPr>
        <p:txBody>
          <a:bodyPr wrap="square">
            <a:spAutoFit/>
          </a:bodyPr>
          <a:lstStyle/>
          <a:p>
            <a:r>
              <a:rPr lang="en-US" dirty="0" smtClean="0">
                <a:hlinkClick r:id="rId3"/>
              </a:rPr>
              <a:t>http://centerhealthyminds.org/about/why-well-being</a:t>
            </a:r>
            <a:endParaRPr lang="en-US" dirty="0"/>
          </a:p>
        </p:txBody>
      </p:sp>
    </p:spTree>
    <p:extLst>
      <p:ext uri="{BB962C8B-B14F-4D97-AF65-F5344CB8AC3E}">
        <p14:creationId xmlns:p14="http://schemas.microsoft.com/office/powerpoint/2010/main" val="24885113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9203</TotalTime>
  <Words>1082</Words>
  <Application>Microsoft Office PowerPoint</Application>
  <PresentationFormat>Widescreen</PresentationFormat>
  <Paragraphs>143</Paragraphs>
  <Slides>23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Trebuchet MS</vt:lpstr>
      <vt:lpstr>Tw Cen MT</vt:lpstr>
      <vt:lpstr>Circuit</vt:lpstr>
      <vt:lpstr>Resilience and Wellbeing for Conflict Resolvers</vt:lpstr>
      <vt:lpstr>Why Resilience and Well-Being?</vt:lpstr>
      <vt:lpstr>Session Overview</vt:lpstr>
      <vt:lpstr>What inspired You to join the session?</vt:lpstr>
      <vt:lpstr>About Inner Journey Institute</vt:lpstr>
      <vt:lpstr>PowerPoint Presentation</vt:lpstr>
      <vt:lpstr>PowerPoint Presentation</vt:lpstr>
      <vt:lpstr>Definition of Resilience</vt:lpstr>
      <vt:lpstr>“Why have you been using the tools of modern neuroscience just to study anxiety, stress, fear and depression? Why can’t you use them to study kindness and compassion?” – Dalai Lama </vt:lpstr>
      <vt:lpstr>The emotional Brain</vt:lpstr>
      <vt:lpstr>You are what you think</vt:lpstr>
      <vt:lpstr>PowerPoint Presentation</vt:lpstr>
      <vt:lpstr>Mindful Presence</vt:lpstr>
      <vt:lpstr>http://www.selfleadership.org  Richard Schwartz’s Internal Family System</vt:lpstr>
      <vt:lpstr>Facilitating Resilience in Disputants</vt:lpstr>
      <vt:lpstr> Georgia school shooting 911 call  with Antoinette Tuff </vt:lpstr>
      <vt:lpstr>What resonates with you from the Video?  How did She cultivate resilience?</vt:lpstr>
      <vt:lpstr>Building Conflict Resilience and Reflective Practice </vt:lpstr>
      <vt:lpstr>Facilitating Resilience:</vt:lpstr>
      <vt:lpstr>Reflective Practice – Shining the light on ourselves</vt:lpstr>
      <vt:lpstr>Questions and Comments</vt:lpstr>
      <vt:lpstr>Resources and Bibliography</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Cultivating Resiliency in Ourselves and others</dc:title>
  <dc:creator>Kith, Sarah (NIH/OD) [E]</dc:creator>
  <cp:lastModifiedBy>Bissell, Elisabeth</cp:lastModifiedBy>
  <cp:revision>132</cp:revision>
  <cp:lastPrinted>2016-08-22T15:20:12Z</cp:lastPrinted>
  <dcterms:created xsi:type="dcterms:W3CDTF">2016-08-11T12:31:18Z</dcterms:created>
  <dcterms:modified xsi:type="dcterms:W3CDTF">2016-08-24T21:00:07Z</dcterms:modified>
</cp:coreProperties>
</file>