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21"/>
  </p:notesMasterIdLst>
  <p:handoutMasterIdLst>
    <p:handoutMasterId r:id="rId22"/>
  </p:handoutMasterIdLst>
  <p:sldIdLst>
    <p:sldId id="256" r:id="rId2"/>
    <p:sldId id="410" r:id="rId3"/>
    <p:sldId id="490" r:id="rId4"/>
    <p:sldId id="505" r:id="rId5"/>
    <p:sldId id="418" r:id="rId6"/>
    <p:sldId id="506" r:id="rId7"/>
    <p:sldId id="420" r:id="rId8"/>
    <p:sldId id="422" r:id="rId9"/>
    <p:sldId id="489" r:id="rId10"/>
    <p:sldId id="483" r:id="rId11"/>
    <p:sldId id="492" r:id="rId12"/>
    <p:sldId id="427" r:id="rId13"/>
    <p:sldId id="493" r:id="rId14"/>
    <p:sldId id="423" r:id="rId15"/>
    <p:sldId id="482" r:id="rId16"/>
    <p:sldId id="413" r:id="rId17"/>
    <p:sldId id="424" r:id="rId18"/>
    <p:sldId id="426" r:id="rId19"/>
    <p:sldId id="428" r:id="rId20"/>
  </p:sldIdLst>
  <p:sldSz cx="9144000" cy="6858000" type="screen4x3"/>
  <p:notesSz cx="6954838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3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3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3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3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71" autoAdjust="0"/>
  </p:normalViewPr>
  <p:slideViewPr>
    <p:cSldViewPr>
      <p:cViewPr varScale="1">
        <p:scale>
          <a:sx n="95" d="100"/>
          <a:sy n="95" d="100"/>
        </p:scale>
        <p:origin x="111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3659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04" tIns="46502" rIns="93004" bIns="46502" numCol="1" anchor="t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41181" y="0"/>
            <a:ext cx="301365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04" tIns="46502" rIns="93004" bIns="46502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3964"/>
            <a:ext cx="3013659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04" tIns="46502" rIns="93004" bIns="46502" numCol="1" anchor="b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41181" y="8843964"/>
            <a:ext cx="3013658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04" tIns="46502" rIns="93004" bIns="46502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 smtClean="0">
                <a:cs typeface="+mn-cs"/>
              </a:defRPr>
            </a:lvl1pPr>
          </a:lstStyle>
          <a:p>
            <a:pPr>
              <a:defRPr/>
            </a:pPr>
            <a:fld id="{1A3FCE90-A842-4343-B9A9-52362B6E8E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374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3659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04" tIns="46502" rIns="93004" bIns="46502" numCol="1" anchor="t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41181" y="0"/>
            <a:ext cx="301365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04" tIns="46502" rIns="93004" bIns="46502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98500"/>
            <a:ext cx="4652962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7522" y="4422776"/>
            <a:ext cx="5099795" cy="418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04" tIns="46502" rIns="93004" bIns="465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3964"/>
            <a:ext cx="3013659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04" tIns="46502" rIns="93004" bIns="46502" numCol="1" anchor="b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41181" y="8843964"/>
            <a:ext cx="3013658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04" tIns="46502" rIns="93004" bIns="46502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 smtClean="0">
                <a:cs typeface="+mn-cs"/>
              </a:defRPr>
            </a:lvl1pPr>
          </a:lstStyle>
          <a:p>
            <a:pPr>
              <a:defRPr/>
            </a:pPr>
            <a:fld id="{1F967C37-D95B-554C-AC08-CD04C34C63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963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9885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05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15953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025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69564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6516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29491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52023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96414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25200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03834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0891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967C37-D95B-554C-AC08-CD04C34C634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29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D9619-73F3-E940-9426-1F635AC5EC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55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D15AF-DF44-024A-A5EA-177E849C97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998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9CC8E-5A1F-0147-81B5-C27DE19D65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629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633EF-FA25-6745-8412-F948ECE632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360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0582CB-71DA-B745-AD46-B7573210C0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19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C1DC9-F0F7-864B-AB55-9A8CD54A24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715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A11761-829C-3948-88AE-69554F7575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69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E97692-EB7A-1C49-A6E1-C28D331D94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605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CAD10-EEEA-8B4F-8FDD-A7EE684111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019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E3508-94FD-B24D-AF3E-E468737569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045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0314B-513E-DF40-9C43-F8398C0610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16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1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cs typeface="+mn-cs"/>
              </a:defRPr>
            </a:lvl1pPr>
          </a:lstStyle>
          <a:p>
            <a:pPr>
              <a:defRPr/>
            </a:pPr>
            <a:fld id="{E71FCFDC-B595-6E46-9F4F-3E1F8F92F8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4572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Times New Roman" charset="0"/>
                <a:cs typeface="+mj-cs"/>
              </a:rPr>
              <a:t>Mindfulness for </a:t>
            </a:r>
            <a:br>
              <a:rPr lang="en-US" dirty="0" smtClean="0">
                <a:latin typeface="Times New Roman" charset="0"/>
                <a:cs typeface="+mj-cs"/>
              </a:rPr>
            </a:br>
            <a:r>
              <a:rPr lang="en-US" dirty="0" smtClean="0">
                <a:latin typeface="Times New Roman" charset="0"/>
                <a:cs typeface="+mj-cs"/>
              </a:rPr>
              <a:t>Conflict Resolvers</a:t>
            </a:r>
            <a:endParaRPr lang="en-US" dirty="0">
              <a:latin typeface="Times New Roman" charset="0"/>
              <a:cs typeface="+mj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04900" y="2286000"/>
            <a:ext cx="6362700" cy="41910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latin typeface="Times New Roman" charset="0"/>
              </a:rPr>
              <a:t>Interagency ADR</a:t>
            </a:r>
          </a:p>
          <a:p>
            <a:pPr>
              <a:defRPr/>
            </a:pPr>
            <a:r>
              <a:rPr lang="en-US" sz="2800" dirty="0" smtClean="0">
                <a:latin typeface="Times New Roman" charset="0"/>
              </a:rPr>
              <a:t>Working Group</a:t>
            </a:r>
          </a:p>
          <a:p>
            <a:pPr>
              <a:defRPr/>
            </a:pPr>
            <a:r>
              <a:rPr lang="en-US" sz="2800" dirty="0" smtClean="0">
                <a:latin typeface="Times New Roman" charset="0"/>
              </a:rPr>
              <a:t>Lunchtime Program</a:t>
            </a:r>
          </a:p>
          <a:p>
            <a:pPr>
              <a:defRPr/>
            </a:pPr>
            <a:endParaRPr lang="en-US" sz="2800" dirty="0" smtClean="0">
              <a:latin typeface="Times New Roman" charset="0"/>
            </a:endParaRPr>
          </a:p>
          <a:p>
            <a:pPr>
              <a:defRPr/>
            </a:pPr>
            <a:r>
              <a:rPr lang="en-US" sz="2800" dirty="0" smtClean="0">
                <a:latin typeface="Times New Roman" charset="0"/>
              </a:rPr>
              <a:t>Rachel Wohl, Esq.</a:t>
            </a:r>
            <a:endParaRPr lang="en-US" sz="2800" dirty="0">
              <a:latin typeface="Times New Roman" charset="0"/>
            </a:endParaRPr>
          </a:p>
          <a:p>
            <a:pPr>
              <a:defRPr/>
            </a:pPr>
            <a:r>
              <a:rPr lang="en-US" sz="2800" dirty="0" smtClean="0">
                <a:latin typeface="Times New Roman" charset="0"/>
              </a:rPr>
              <a:t>Washington, D.C.</a:t>
            </a:r>
          </a:p>
          <a:p>
            <a:pPr>
              <a:defRPr/>
            </a:pPr>
            <a:r>
              <a:rPr lang="en-US" sz="2800" dirty="0" smtClean="0">
                <a:latin typeface="Times New Roman" charset="0"/>
              </a:rPr>
              <a:t>July 12, 2016</a:t>
            </a:r>
            <a:endParaRPr lang="en-US" sz="2800" dirty="0">
              <a:latin typeface="Times New Roman" charset="0"/>
            </a:endParaRPr>
          </a:p>
          <a:p>
            <a:pPr>
              <a:defRPr/>
            </a:pPr>
            <a:endParaRPr lang="en-US" sz="2800" dirty="0">
              <a:latin typeface="Times New Roman" charset="0"/>
              <a:cs typeface="+mn-cs"/>
            </a:endParaRPr>
          </a:p>
          <a:p>
            <a:pPr>
              <a:defRPr/>
            </a:pPr>
            <a:endParaRPr lang="en-US" sz="2400" dirty="0">
              <a:latin typeface="Times New Roman" charset="0"/>
              <a:cs typeface="+mn-cs"/>
            </a:endParaRPr>
          </a:p>
        </p:txBody>
      </p:sp>
      <p:sp>
        <p:nvSpPr>
          <p:cNvPr id="2052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fld id="{5D3D2E22-4F4F-FD49-912A-1A639E27241F}" type="slidenum">
              <a:rPr lang="en-US" sz="1400" smtClean="0"/>
              <a:pPr>
                <a:defRPr/>
              </a:pPr>
              <a:t>1</a:t>
            </a:fld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-228600"/>
            <a:ext cx="7924800" cy="11430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STOP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596900"/>
            <a:ext cx="7772400" cy="4660900"/>
          </a:xfrm>
        </p:spPr>
        <p:txBody>
          <a:bodyPr/>
          <a:lstStyle/>
          <a:p>
            <a:r>
              <a:rPr lang="en-US" b="1" dirty="0" smtClean="0"/>
              <a:t>S</a:t>
            </a:r>
            <a:r>
              <a:rPr lang="en-US" dirty="0" smtClean="0"/>
              <a:t>top (cast your eyes down)</a:t>
            </a:r>
          </a:p>
          <a:p>
            <a:endParaRPr lang="en-US" dirty="0"/>
          </a:p>
          <a:p>
            <a:r>
              <a:rPr lang="en-US" b="1" dirty="0" smtClean="0"/>
              <a:t>T</a:t>
            </a:r>
            <a:r>
              <a:rPr lang="en-US" dirty="0" smtClean="0"/>
              <a:t>ake a belly Breath</a:t>
            </a:r>
          </a:p>
          <a:p>
            <a:endParaRPr lang="en-US" dirty="0"/>
          </a:p>
          <a:p>
            <a:r>
              <a:rPr lang="en-US" b="1" dirty="0" smtClean="0"/>
              <a:t>O</a:t>
            </a:r>
            <a:r>
              <a:rPr lang="en-US" dirty="0" smtClean="0"/>
              <a:t>bserve what’s happening within – thoughts, </a:t>
            </a:r>
            <a:r>
              <a:rPr lang="en-US" sz="3200" dirty="0" smtClean="0"/>
              <a:t>body sensations, emotions</a:t>
            </a:r>
          </a:p>
          <a:p>
            <a:endParaRPr lang="en-US" dirty="0"/>
          </a:p>
          <a:p>
            <a:r>
              <a:rPr lang="en-US" b="1" dirty="0" smtClean="0"/>
              <a:t>P</a:t>
            </a:r>
            <a:r>
              <a:rPr lang="en-US" dirty="0" smtClean="0"/>
              <a:t>roceed </a:t>
            </a:r>
            <a:r>
              <a:rPr lang="en-US" sz="24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School </a:t>
            </a:r>
            <a:r>
              <a:rPr lang="en-US" sz="2400" b="1" dirty="0">
                <a:solidFill>
                  <a:schemeClr val="bg1"/>
                </a:solidFill>
                <a:latin typeface="Arial" charset="0"/>
                <a:cs typeface="Arial" charset="0"/>
              </a:rPr>
              <a:t>and used in its training </a:t>
            </a:r>
            <a:r>
              <a:rPr lang="en-US" sz="24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programs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2000" b="1" dirty="0"/>
              <a:t>Adapted from STOP Developed by the Stress Reduction Clinic, University of Massachusetts Medical School, and used in its </a:t>
            </a:r>
            <a:r>
              <a:rPr lang="en-US" sz="2000" b="1" dirty="0" smtClean="0"/>
              <a:t>MBSR training </a:t>
            </a:r>
            <a:r>
              <a:rPr lang="en-US" sz="2000" b="1" dirty="0"/>
              <a:t>programs.</a:t>
            </a:r>
          </a:p>
          <a:p>
            <a:endParaRPr lang="en-US" sz="2400" dirty="0"/>
          </a:p>
          <a:p>
            <a:endParaRPr lang="en-US" sz="2400" b="1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81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308"/>
            <a:ext cx="7772400" cy="1143000"/>
          </a:xfrm>
        </p:spPr>
        <p:txBody>
          <a:bodyPr/>
          <a:lstStyle/>
          <a:p>
            <a:r>
              <a:rPr lang="en-US" dirty="0" smtClean="0"/>
              <a:t>Intentions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4114800"/>
          </a:xfrm>
        </p:spPr>
        <p:txBody>
          <a:bodyPr/>
          <a:lstStyle/>
          <a:p>
            <a:r>
              <a:rPr lang="en-US" dirty="0"/>
              <a:t>An Intention is not a Goal or Outcome</a:t>
            </a:r>
          </a:p>
          <a:p>
            <a:r>
              <a:rPr lang="en-US" dirty="0"/>
              <a:t>An Intention Reflects Values</a:t>
            </a:r>
          </a:p>
          <a:p>
            <a:r>
              <a:rPr lang="en-US" dirty="0"/>
              <a:t>Typical Intentions Include:</a:t>
            </a:r>
          </a:p>
          <a:p>
            <a:pPr lvl="1"/>
            <a:r>
              <a:rPr lang="en-US" dirty="0"/>
              <a:t>To Be Present / Mindful  </a:t>
            </a:r>
          </a:p>
          <a:p>
            <a:pPr lvl="1"/>
            <a:r>
              <a:rPr lang="en-US" dirty="0"/>
              <a:t>To Be Kind</a:t>
            </a:r>
          </a:p>
          <a:p>
            <a:pPr lvl="1"/>
            <a:r>
              <a:rPr lang="en-US" dirty="0"/>
              <a:t>To Be Calm</a:t>
            </a:r>
          </a:p>
          <a:p>
            <a:pPr lvl="1"/>
            <a:r>
              <a:rPr lang="en-US" dirty="0"/>
              <a:t>To Be Courageous</a:t>
            </a:r>
          </a:p>
          <a:p>
            <a:pPr marL="457200" lvl="1" indent="0">
              <a:buNone/>
            </a:pPr>
            <a:r>
              <a:rPr lang="en-US" sz="3000" dirty="0"/>
              <a:t>STOPSI and Taking STOCK Help Us  to Implement Our Intentions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633EF-FA25-6745-8412-F948ECE6320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85800" y="-3048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Times New Roman" charset="0"/>
                <a:cs typeface="+mj-cs"/>
              </a:rPr>
              <a:t>Setting and Following Intentions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7772400" cy="43434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Mindfulness is Paying Focused Attention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Attention follows Intention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Having an Intention to be Mindful is a </a:t>
            </a:r>
          </a:p>
          <a:p>
            <a:pPr marL="0" indent="0">
              <a:buFontTx/>
              <a:buNone/>
              <a:defRPr/>
            </a:pPr>
            <a:r>
              <a:rPr lang="en-US" dirty="0" smtClean="0">
                <a:ea typeface="+mn-ea"/>
                <a:cs typeface="+mn-cs"/>
              </a:rPr>
              <a:t>    Powerful Aid to Sustaining Mindfulness</a:t>
            </a:r>
          </a:p>
          <a:p>
            <a:pPr>
              <a:defRPr/>
            </a:pPr>
            <a:r>
              <a:rPr lang="en-US" dirty="0" smtClean="0"/>
              <a:t>Name your Intention </a:t>
            </a:r>
          </a:p>
          <a:p>
            <a:pPr>
              <a:defRPr/>
            </a:pPr>
            <a:r>
              <a:rPr lang="en-US" dirty="0" smtClean="0"/>
              <a:t>Imagine using it </a:t>
            </a:r>
            <a:r>
              <a:rPr lang="en-US" dirty="0"/>
              <a:t>U</a:t>
            </a:r>
            <a:r>
              <a:rPr lang="en-US" dirty="0" smtClean="0"/>
              <a:t>nder </a:t>
            </a:r>
            <a:r>
              <a:rPr lang="en-US" dirty="0"/>
              <a:t>C</a:t>
            </a:r>
            <a:r>
              <a:rPr lang="en-US" dirty="0" smtClean="0"/>
              <a:t>hallenging </a:t>
            </a:r>
            <a:r>
              <a:rPr lang="en-US" dirty="0"/>
              <a:t>C</a:t>
            </a:r>
            <a:r>
              <a:rPr lang="en-US" dirty="0" smtClean="0"/>
              <a:t>ircumstances</a:t>
            </a:r>
          </a:p>
          <a:p>
            <a:pPr>
              <a:defRPr/>
            </a:pPr>
            <a:r>
              <a:rPr lang="en-US" dirty="0" smtClean="0"/>
              <a:t>We </a:t>
            </a:r>
            <a:r>
              <a:rPr lang="en-US" dirty="0"/>
              <a:t>Cannot Control What Happens, But We Can Intentionally Control Our Response to What Happens</a:t>
            </a:r>
          </a:p>
          <a:p>
            <a:pPr marL="0" indent="0">
              <a:buFontTx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marL="0" indent="0">
              <a:buFontTx/>
              <a:buNone/>
              <a:defRPr/>
            </a:pPr>
            <a:r>
              <a:rPr lang="en-US" dirty="0" smtClean="0">
                <a:ea typeface="+mn-ea"/>
                <a:cs typeface="+mn-cs"/>
              </a:rPr>
              <a:t>	</a:t>
            </a:r>
            <a:endParaRPr lang="en-US" dirty="0">
              <a:ea typeface="+mn-ea"/>
              <a:cs typeface="+mn-cs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fld id="{A7D48750-A2D4-6A41-A9C7-7325E4D798E1}" type="slidenum">
              <a:rPr lang="en-US" sz="1400" smtClean="0"/>
              <a:pPr>
                <a:defRPr/>
              </a:pPr>
              <a:t>12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r>
              <a:rPr lang="en-US" dirty="0" smtClean="0"/>
              <a:t>STOPSI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43000"/>
            <a:ext cx="7772400" cy="4114800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US" b="1" dirty="0"/>
              <a:t>Stop</a:t>
            </a:r>
          </a:p>
          <a:p>
            <a:pPr>
              <a:lnSpc>
                <a:spcPct val="80000"/>
              </a:lnSpc>
            </a:pPr>
            <a:endParaRPr lang="en-US" b="1" dirty="0"/>
          </a:p>
          <a:p>
            <a:pPr marL="0" indent="0">
              <a:lnSpc>
                <a:spcPct val="80000"/>
              </a:lnSpc>
              <a:buNone/>
            </a:pPr>
            <a:r>
              <a:rPr lang="en-US" b="1" dirty="0"/>
              <a:t>Take a </a:t>
            </a:r>
            <a:r>
              <a:rPr lang="en-US" b="1" dirty="0" smtClean="0"/>
              <a:t>belly breath</a:t>
            </a:r>
          </a:p>
          <a:p>
            <a:pPr marL="0" indent="0">
              <a:lnSpc>
                <a:spcPct val="80000"/>
              </a:lnSpc>
              <a:buNone/>
            </a:pPr>
            <a:endParaRPr lang="en-US" b="1" dirty="0"/>
          </a:p>
          <a:p>
            <a:pPr marL="0" indent="0">
              <a:lnSpc>
                <a:spcPct val="80000"/>
              </a:lnSpc>
              <a:buNone/>
            </a:pPr>
            <a:r>
              <a:rPr lang="en-US" b="1" dirty="0" smtClean="0"/>
              <a:t>Observe</a:t>
            </a:r>
            <a:r>
              <a:rPr lang="en-US" b="1" dirty="0"/>
              <a:t>: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b="1" dirty="0"/>
              <a:t>	</a:t>
            </a:r>
            <a:r>
              <a:rPr lang="en-US" dirty="0"/>
              <a:t> thoughts, body sensations, emotions,</a:t>
            </a:r>
          </a:p>
          <a:p>
            <a:pPr marL="0" indent="0">
              <a:lnSpc>
                <a:spcPct val="80000"/>
              </a:lnSpc>
              <a:buNone/>
            </a:pPr>
            <a:endParaRPr lang="en-US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en-US" b="1" dirty="0" smtClean="0"/>
              <a:t>Proceed</a:t>
            </a:r>
            <a:r>
              <a:rPr lang="en-US" dirty="0" smtClean="0"/>
              <a:t> to</a:t>
            </a:r>
            <a:r>
              <a:rPr lang="en-US" dirty="0"/>
              <a:t>	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b="1" dirty="0" smtClean="0"/>
              <a:t>SET </a:t>
            </a:r>
            <a:r>
              <a:rPr lang="en-US" b="1" dirty="0"/>
              <a:t>a </a:t>
            </a:r>
            <a:r>
              <a:rPr lang="en-US" b="1" dirty="0" smtClean="0"/>
              <a:t>clear </a:t>
            </a:r>
            <a:r>
              <a:rPr lang="en-US" b="1" dirty="0"/>
              <a:t>and </a:t>
            </a:r>
            <a:r>
              <a:rPr lang="en-US" b="1" dirty="0" smtClean="0"/>
              <a:t>simple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b="1" dirty="0" smtClean="0"/>
              <a:t>INTENTION (imagine difficulty following)</a:t>
            </a:r>
            <a:endParaRPr lang="en-US" sz="1800" b="1" dirty="0" smtClean="0"/>
          </a:p>
          <a:p>
            <a:pPr marL="0" indent="0">
              <a:lnSpc>
                <a:spcPct val="80000"/>
              </a:lnSpc>
              <a:buNone/>
            </a:pPr>
            <a:endParaRPr lang="en-US" sz="1800" b="1" dirty="0"/>
          </a:p>
          <a:p>
            <a:pPr marL="0" indent="0">
              <a:lnSpc>
                <a:spcPct val="80000"/>
              </a:lnSpc>
              <a:buNone/>
            </a:pPr>
            <a:r>
              <a:rPr lang="en-US" sz="1800" b="1" dirty="0" smtClean="0"/>
              <a:t>Copyright © 2016  </a:t>
            </a:r>
            <a:r>
              <a:rPr lang="en-US" sz="1800" b="1" dirty="0"/>
              <a:t>Leonard L. Riskin &amp; Rachel </a:t>
            </a:r>
            <a:r>
              <a:rPr lang="en-US" sz="1800" b="1" dirty="0" smtClean="0"/>
              <a:t>Wohl</a:t>
            </a:r>
            <a:endParaRPr lang="en-US" sz="1800" b="1" dirty="0"/>
          </a:p>
          <a:p>
            <a:pPr marL="0" indent="0">
              <a:lnSpc>
                <a:spcPct val="80000"/>
              </a:lnSpc>
              <a:buNone/>
            </a:pP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633EF-FA25-6745-8412-F948ECE6320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84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1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fld id="{6CFB0749-BFE5-7F47-B9E5-019D1BC285C4}" type="slidenum">
              <a:rPr lang="en-US" sz="1400" smtClean="0"/>
              <a:pPr>
                <a:defRPr/>
              </a:pPr>
              <a:t>14</a:t>
            </a:fld>
            <a:endParaRPr lang="en-US" sz="1400" smtClean="0"/>
          </a:p>
        </p:txBody>
      </p:sp>
      <p:sp>
        <p:nvSpPr>
          <p:cNvPr id="2" name="Rectangle 1"/>
          <p:cNvSpPr/>
          <p:nvPr/>
        </p:nvSpPr>
        <p:spPr>
          <a:xfrm>
            <a:off x="457200" y="152400"/>
            <a:ext cx="82296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+mn-ea"/>
                <a:cs typeface="+mn-cs"/>
              </a:rPr>
              <a:t>Taking STOCK</a:t>
            </a:r>
            <a:endParaRPr lang="en-US" sz="40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7891" name="Rectangle 2"/>
          <p:cNvSpPr>
            <a:spLocks noChangeArrowheads="1"/>
          </p:cNvSpPr>
          <p:nvPr/>
        </p:nvSpPr>
        <p:spPr bwMode="auto">
          <a:xfrm>
            <a:off x="457200" y="757869"/>
            <a:ext cx="8534400" cy="617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sz="3600" b="1" dirty="0"/>
              <a:t> </a:t>
            </a:r>
            <a:r>
              <a:rPr lang="en-US" sz="3600" b="1" dirty="0" smtClean="0"/>
              <a:t>  </a:t>
            </a:r>
            <a:r>
              <a:rPr lang="en-US" sz="2800" b="1" dirty="0" smtClean="0"/>
              <a:t>STOPSI  (Initially)</a:t>
            </a:r>
          </a:p>
          <a:p>
            <a:pPr>
              <a:lnSpc>
                <a:spcPct val="80000"/>
              </a:lnSpc>
            </a:pPr>
            <a:r>
              <a:rPr lang="en-US" sz="3600" b="1" dirty="0"/>
              <a:t> </a:t>
            </a:r>
            <a:r>
              <a:rPr lang="en-US" sz="3600" b="1" dirty="0" smtClean="0"/>
              <a:t>  </a:t>
            </a:r>
          </a:p>
          <a:p>
            <a:pPr>
              <a:lnSpc>
                <a:spcPct val="80000"/>
              </a:lnSpc>
            </a:pPr>
            <a:r>
              <a:rPr lang="en-US" sz="3600" b="1" dirty="0" smtClean="0"/>
              <a:t>   Stop</a:t>
            </a:r>
            <a:endParaRPr lang="en-US" sz="3600" b="1" dirty="0"/>
          </a:p>
          <a:p>
            <a:pPr>
              <a:lnSpc>
                <a:spcPct val="80000"/>
              </a:lnSpc>
            </a:pPr>
            <a:endParaRPr lang="en-US" sz="2800" b="1" dirty="0"/>
          </a:p>
          <a:p>
            <a:pPr>
              <a:lnSpc>
                <a:spcPct val="80000"/>
              </a:lnSpc>
            </a:pPr>
            <a:r>
              <a:rPr lang="en-US" sz="2800" b="1" dirty="0" smtClean="0"/>
              <a:t>    </a:t>
            </a:r>
            <a:r>
              <a:rPr lang="en-US" sz="3600" b="1" dirty="0" smtClean="0"/>
              <a:t>Take </a:t>
            </a:r>
            <a:r>
              <a:rPr lang="en-US" sz="3600" b="1" dirty="0"/>
              <a:t>a </a:t>
            </a:r>
            <a:r>
              <a:rPr lang="en-US" sz="3600" b="1" dirty="0" smtClean="0"/>
              <a:t>belly Breath</a:t>
            </a:r>
            <a:endParaRPr lang="en-US" sz="3600" b="1" dirty="0"/>
          </a:p>
          <a:p>
            <a:pPr>
              <a:lnSpc>
                <a:spcPct val="80000"/>
              </a:lnSpc>
            </a:pPr>
            <a:endParaRPr lang="en-US" sz="2800" b="1" dirty="0"/>
          </a:p>
          <a:p>
            <a:pPr>
              <a:lnSpc>
                <a:spcPct val="80000"/>
              </a:lnSpc>
            </a:pPr>
            <a:r>
              <a:rPr lang="en-US" sz="2800" b="1" dirty="0"/>
              <a:t>  </a:t>
            </a:r>
            <a:r>
              <a:rPr lang="en-US" sz="2800" b="1" dirty="0" smtClean="0"/>
              <a:t>  </a:t>
            </a:r>
            <a:r>
              <a:rPr lang="en-US" sz="3600" b="1" dirty="0" smtClean="0"/>
              <a:t>Observe</a:t>
            </a:r>
            <a:r>
              <a:rPr lang="en-US" sz="3600" b="1" dirty="0"/>
              <a:t>:</a:t>
            </a:r>
          </a:p>
          <a:p>
            <a:pPr>
              <a:lnSpc>
                <a:spcPct val="80000"/>
              </a:lnSpc>
            </a:pPr>
            <a:r>
              <a:rPr lang="en-US" sz="2800" b="1" dirty="0"/>
              <a:t>	</a:t>
            </a:r>
            <a:r>
              <a:rPr lang="en-US" sz="2800" dirty="0" smtClean="0"/>
              <a:t>Thoughts</a:t>
            </a:r>
            <a:r>
              <a:rPr lang="en-US" sz="2800" dirty="0"/>
              <a:t>, </a:t>
            </a:r>
            <a:r>
              <a:rPr lang="en-US" sz="2800" dirty="0" smtClean="0"/>
              <a:t>Body Sensations, Emotions</a:t>
            </a:r>
            <a:endParaRPr lang="en-US" sz="2800" dirty="0"/>
          </a:p>
          <a:p>
            <a:pPr>
              <a:lnSpc>
                <a:spcPct val="80000"/>
              </a:lnSpc>
            </a:pPr>
            <a:endParaRPr lang="en-US" sz="2800" b="1" dirty="0"/>
          </a:p>
          <a:p>
            <a:pPr>
              <a:lnSpc>
                <a:spcPct val="80000"/>
              </a:lnSpc>
            </a:pPr>
            <a:r>
              <a:rPr lang="en-US" sz="2800" b="1" dirty="0"/>
              <a:t>  </a:t>
            </a:r>
            <a:r>
              <a:rPr lang="en-US" sz="2800" b="1" dirty="0" smtClean="0"/>
              <a:t>  </a:t>
            </a:r>
            <a:r>
              <a:rPr lang="en-US" sz="3600" b="1" dirty="0" smtClean="0"/>
              <a:t>Consider</a:t>
            </a:r>
            <a:r>
              <a:rPr lang="en-US" sz="3600" b="1" dirty="0"/>
              <a:t>:</a:t>
            </a:r>
            <a:r>
              <a:rPr lang="en-US" sz="3600" dirty="0"/>
              <a:t>	</a:t>
            </a:r>
            <a:r>
              <a:rPr lang="en-US" sz="2800" dirty="0"/>
              <a:t>	</a:t>
            </a:r>
            <a:endParaRPr lang="en-US" sz="2800" b="1" dirty="0"/>
          </a:p>
          <a:p>
            <a:pPr lvl="1">
              <a:lnSpc>
                <a:spcPct val="80000"/>
              </a:lnSpc>
            </a:pPr>
            <a:r>
              <a:rPr lang="en-US" sz="2800" dirty="0" smtClean="0"/>
              <a:t>     Are You Following or Changing Your Intention?</a:t>
            </a:r>
            <a:r>
              <a:rPr lang="en-US" sz="2800" b="1" dirty="0" smtClean="0"/>
              <a:t>	</a:t>
            </a:r>
            <a:endParaRPr lang="en-US" sz="2800" dirty="0" smtClean="0"/>
          </a:p>
          <a:p>
            <a:pPr lvl="1">
              <a:lnSpc>
                <a:spcPct val="80000"/>
              </a:lnSpc>
            </a:pPr>
            <a:r>
              <a:rPr lang="en-US" sz="2800" b="1" dirty="0" smtClean="0"/>
              <a:t>    </a:t>
            </a:r>
            <a:r>
              <a:rPr lang="en-US" sz="2800" dirty="0" smtClean="0"/>
              <a:t>WHAT NEXT?</a:t>
            </a:r>
          </a:p>
          <a:p>
            <a:pPr lvl="1">
              <a:lnSpc>
                <a:spcPct val="80000"/>
              </a:lnSpc>
            </a:pPr>
            <a:endParaRPr lang="en-US" sz="2800" dirty="0" smtClean="0"/>
          </a:p>
          <a:p>
            <a:pPr lvl="1">
              <a:lnSpc>
                <a:spcPct val="80000"/>
              </a:lnSpc>
            </a:pPr>
            <a:r>
              <a:rPr lang="en-US" sz="3600" b="1" dirty="0" smtClean="0"/>
              <a:t>Keep going</a:t>
            </a:r>
            <a:endParaRPr lang="en-US" sz="1000" b="1" dirty="0" smtClean="0"/>
          </a:p>
          <a:p>
            <a:pPr lvl="1">
              <a:lnSpc>
                <a:spcPct val="80000"/>
              </a:lnSpc>
            </a:pPr>
            <a:endParaRPr lang="en-US" sz="1000" b="1" dirty="0"/>
          </a:p>
          <a:p>
            <a:pPr lvl="1">
              <a:lnSpc>
                <a:spcPct val="80000"/>
              </a:lnSpc>
            </a:pPr>
            <a:r>
              <a:rPr lang="en-US" sz="1000" b="1" dirty="0" smtClean="0"/>
              <a:t>                                </a:t>
            </a:r>
            <a:r>
              <a:rPr lang="en-US" sz="1800" b="1" dirty="0" smtClean="0"/>
              <a:t>Copyright © 2016  Leonard L. </a:t>
            </a:r>
            <a:r>
              <a:rPr lang="en-US" sz="1800" b="1" dirty="0" err="1" smtClean="0"/>
              <a:t>Riskin</a:t>
            </a:r>
            <a:r>
              <a:rPr lang="en-US" sz="1800" b="1" dirty="0" smtClean="0"/>
              <a:t> &amp; Rachel </a:t>
            </a:r>
            <a:r>
              <a:rPr lang="en-US" sz="1800" b="1" dirty="0" err="1" smtClean="0"/>
              <a:t>Wohl</a:t>
            </a:r>
            <a:endParaRPr lang="en-US" sz="1800" b="1" dirty="0" smtClean="0"/>
          </a:p>
          <a:p>
            <a:pPr algn="ctr">
              <a:lnSpc>
                <a:spcPct val="80000"/>
              </a:lnSpc>
            </a:pPr>
            <a:endParaRPr lang="en-US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Favorite Bumper Stickers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0063" y="1752600"/>
            <a:ext cx="7772400" cy="411480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Don’t Believe Everything You Think.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Mindfulness, It’s Not What you think.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633EF-FA25-6745-8412-F948ECE6320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21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fld id="{CFC07DDA-4E55-974C-A413-86FEF78EA692}" type="slidenum">
              <a:rPr lang="en-US" sz="1400" smtClean="0"/>
              <a:pPr>
                <a:defRPr/>
              </a:pPr>
              <a:t>16</a:t>
            </a:fld>
            <a:endParaRPr lang="en-US" sz="140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295400"/>
            <a:ext cx="7772400" cy="4114800"/>
          </a:xfrm>
        </p:spPr>
        <p:txBody>
          <a:bodyPr/>
          <a:lstStyle/>
          <a:p>
            <a:pPr algn="ctr">
              <a:buFontTx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algn="ctr">
              <a:buFontTx/>
              <a:buNone/>
              <a:defRPr/>
            </a:pPr>
            <a:r>
              <a:rPr lang="en-US" sz="4000" b="1" dirty="0" smtClean="0">
                <a:solidFill>
                  <a:schemeClr val="tx1">
                    <a:lumMod val="75000"/>
                  </a:schemeClr>
                </a:solidFill>
                <a:ea typeface="+mn-ea"/>
                <a:cs typeface="+mn-cs"/>
              </a:rPr>
              <a:t>Mindfulness Can Help Us</a:t>
            </a:r>
          </a:p>
          <a:p>
            <a:pPr algn="ctr">
              <a:buFontTx/>
              <a:buNone/>
              <a:defRPr/>
            </a:pPr>
            <a:r>
              <a:rPr lang="en-US" sz="4000" b="1" dirty="0" smtClean="0">
                <a:solidFill>
                  <a:schemeClr val="tx1">
                    <a:lumMod val="75000"/>
                  </a:schemeClr>
                </a:solidFill>
                <a:ea typeface="+mn-ea"/>
                <a:cs typeface="+mn-cs"/>
              </a:rPr>
              <a:t>Be Present </a:t>
            </a:r>
            <a:r>
              <a:rPr lang="en-US" sz="4000" b="1" dirty="0">
                <a:solidFill>
                  <a:schemeClr val="tx1">
                    <a:lumMod val="75000"/>
                  </a:schemeClr>
                </a:solidFill>
              </a:rPr>
              <a:t>And</a:t>
            </a:r>
            <a:endParaRPr lang="en-US" sz="4000" b="1" dirty="0" smtClean="0">
              <a:solidFill>
                <a:schemeClr val="tx1">
                  <a:lumMod val="75000"/>
                </a:schemeClr>
              </a:solidFill>
              <a:ea typeface="+mn-ea"/>
              <a:cs typeface="+mn-cs"/>
            </a:endParaRPr>
          </a:p>
          <a:p>
            <a:pPr algn="ctr">
              <a:buFontTx/>
              <a:buNone/>
              <a:defRPr/>
            </a:pPr>
            <a:r>
              <a:rPr lang="en-US" sz="4000" b="1" dirty="0" smtClean="0">
                <a:solidFill>
                  <a:schemeClr val="tx1">
                    <a:lumMod val="75000"/>
                  </a:schemeClr>
                </a:solidFill>
                <a:ea typeface="+mn-ea"/>
                <a:cs typeface="+mn-cs"/>
              </a:rPr>
              <a:t>Skillful For Those We Serve,</a:t>
            </a:r>
          </a:p>
          <a:p>
            <a:pPr algn="ctr">
              <a:buFontTx/>
              <a:buNone/>
              <a:defRPr/>
            </a:pPr>
            <a:r>
              <a:rPr lang="en-US" sz="4000" b="1" dirty="0" smtClean="0">
                <a:solidFill>
                  <a:schemeClr val="tx1">
                    <a:lumMod val="75000"/>
                  </a:schemeClr>
                </a:solidFill>
                <a:ea typeface="+mn-ea"/>
                <a:cs typeface="+mn-cs"/>
              </a:rPr>
              <a:t>For Ourselves and for Others.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1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fld id="{CBD1B9FF-1899-274C-A903-94DE2168ED1F}" type="slidenum">
              <a:rPr lang="en-US" sz="1400" smtClean="0"/>
              <a:pPr>
                <a:defRPr/>
              </a:pPr>
              <a:t>17</a:t>
            </a:fld>
            <a:endParaRPr lang="en-US" sz="1400" smtClean="0"/>
          </a:p>
        </p:txBody>
      </p:sp>
      <p:sp>
        <p:nvSpPr>
          <p:cNvPr id="3" name="Rectangle 2"/>
          <p:cNvSpPr/>
          <p:nvPr/>
        </p:nvSpPr>
        <p:spPr>
          <a:xfrm>
            <a:off x="457200" y="533400"/>
            <a:ext cx="78486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Times New Roman" pitchFamily="18" charset="0"/>
                <a:ea typeface="+mn-ea"/>
                <a:cs typeface="+mn-cs"/>
              </a:rPr>
              <a:t>  </a:t>
            </a:r>
            <a:r>
              <a:rPr lang="en-US" sz="40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ea typeface="+mn-ea"/>
                <a:cs typeface="+mn-cs"/>
              </a:rPr>
              <a:t>How Do You Get to Carnegie Hall?</a:t>
            </a: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990600" y="1517650"/>
            <a:ext cx="68580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This </a:t>
            </a:r>
            <a:r>
              <a:rPr lang="en-US" dirty="0" smtClean="0"/>
              <a:t>Presentation Provides </a:t>
            </a:r>
            <a:r>
              <a:rPr lang="en-US" dirty="0"/>
              <a:t>a </a:t>
            </a:r>
            <a:r>
              <a:rPr lang="en-US" dirty="0" smtClean="0"/>
              <a:t>Wee Taste </a:t>
            </a:r>
            <a:r>
              <a:rPr lang="en-US" dirty="0"/>
              <a:t>of </a:t>
            </a:r>
            <a:r>
              <a:rPr lang="en-US" dirty="0" smtClean="0"/>
              <a:t> </a:t>
            </a:r>
            <a:r>
              <a:rPr lang="en-US" dirty="0"/>
              <a:t>Mindfulness Meditation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Mindfulness Meditation Strengthens Our 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 </a:t>
            </a:r>
            <a:r>
              <a:rPr lang="en-US" dirty="0"/>
              <a:t>Ability to Behave Mindfully in our        Work  and Life 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PRACTICE is Absolutely Necessary, </a:t>
            </a:r>
          </a:p>
          <a:p>
            <a:pPr>
              <a:lnSpc>
                <a:spcPct val="90000"/>
              </a:lnSpc>
            </a:pPr>
            <a:r>
              <a:rPr lang="en-US" dirty="0"/>
              <a:t>  Preferably with guidance from an </a:t>
            </a:r>
          </a:p>
          <a:p>
            <a:pPr>
              <a:lnSpc>
                <a:spcPct val="90000"/>
              </a:lnSpc>
            </a:pPr>
            <a:r>
              <a:rPr lang="en-US" dirty="0"/>
              <a:t>  Experienced Teacher  or Sitting Group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1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fld id="{FB02A489-0875-FC49-82FA-3E1BC93ABE9A}" type="slidenum">
              <a:rPr lang="en-US" sz="1400" smtClean="0"/>
              <a:pPr>
                <a:defRPr/>
              </a:pPr>
              <a:t>18</a:t>
            </a:fld>
            <a:endParaRPr lang="en-US" sz="14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533400" y="533400"/>
            <a:ext cx="81534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0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ea typeface="+mn-ea"/>
                <a:cs typeface="+mn-cs"/>
              </a:rPr>
              <a:t>  A)   Loving-Kindness Meditation 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1295400" y="1460984"/>
            <a:ext cx="71628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dirty="0"/>
              <a:t>	May I be filled with </a:t>
            </a:r>
            <a:r>
              <a:rPr lang="en-US" dirty="0" smtClean="0"/>
              <a:t>Peace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	May I be filled with </a:t>
            </a:r>
            <a:r>
              <a:rPr lang="en-US" dirty="0" smtClean="0"/>
              <a:t>Joy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	May I be filled with </a:t>
            </a:r>
            <a:r>
              <a:rPr lang="en-US" dirty="0" smtClean="0"/>
              <a:t>Kindness for 	myself and others.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	May I be filled with </a:t>
            </a:r>
            <a:r>
              <a:rPr lang="en-US" dirty="0" smtClean="0"/>
              <a:t>Compassion</a:t>
            </a:r>
            <a:endParaRPr lang="en-US" dirty="0"/>
          </a:p>
          <a:p>
            <a:r>
              <a:rPr lang="en-US" dirty="0"/>
              <a:t>	 for myself and for others.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1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fld id="{2D971EF5-2FC6-1148-A8DE-B013167B89CB}" type="slidenum">
              <a:rPr lang="en-US" sz="1400" smtClean="0"/>
              <a:pPr>
                <a:defRPr/>
              </a:pPr>
              <a:t>19</a:t>
            </a:fld>
            <a:endParaRPr lang="en-US" sz="14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762000" y="76201"/>
            <a:ext cx="7239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ea typeface="+mn-ea"/>
                <a:cs typeface="+mn-cs"/>
              </a:rPr>
              <a:t>B)   Loving-Kindness Meditation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609600" y="76202"/>
            <a:ext cx="7543800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/>
              <a:t>	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May </a:t>
            </a:r>
            <a:r>
              <a:rPr lang="en-US" dirty="0"/>
              <a:t>I be safe and protected from all </a:t>
            </a:r>
          </a:p>
          <a:p>
            <a:r>
              <a:rPr lang="en-US" dirty="0"/>
              <a:t>            inner and outer harm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	May I be happy, peaceful and calm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	</a:t>
            </a:r>
            <a:r>
              <a:rPr lang="en-US" dirty="0" smtClean="0"/>
              <a:t>May </a:t>
            </a:r>
            <a:r>
              <a:rPr lang="en-US" dirty="0"/>
              <a:t>I be as strong and as healthy as</a:t>
            </a:r>
          </a:p>
          <a:p>
            <a:r>
              <a:rPr lang="en-US" dirty="0"/>
              <a:t> 	   it is possible for me to be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	May I care for myself with joy </a:t>
            </a:r>
          </a:p>
          <a:p>
            <a:r>
              <a:rPr lang="en-US" dirty="0"/>
              <a:t>            and ease.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Times New Roman" charset="0"/>
                <a:cs typeface="+mj-cs"/>
              </a:rPr>
              <a:t>What Is Mindfulness?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524000"/>
            <a:ext cx="7772400" cy="43434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Paying Focused Nonjudgmental Attention on Purpose, in the Present Moment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Observing/Witnessing our Own Thoughts, Body Sensations &amp; Emotions with Kindly Curiosity</a:t>
            </a:r>
          </a:p>
          <a:p>
            <a:pPr>
              <a:defRPr/>
            </a:pPr>
            <a:r>
              <a:rPr lang="en-US" dirty="0" smtClean="0">
                <a:ea typeface="+mn-ea"/>
                <a:cs typeface="+mn-cs"/>
              </a:rPr>
              <a:t>Observing/Witnessing Others and our Environment with Kindly Curiosity</a:t>
            </a:r>
          </a:p>
          <a:p>
            <a:pPr marL="0" indent="0">
              <a:buFontTx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>
              <a:defRPr/>
            </a:pPr>
            <a:endParaRPr lang="en-US" dirty="0" smtClean="0">
              <a:ea typeface="+mn-ea"/>
              <a:cs typeface="+mn-cs"/>
            </a:endParaRPr>
          </a:p>
        </p:txBody>
      </p:sp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fld id="{31633345-D9C0-9C4F-93CB-F0697D0A3EA5}" type="slidenum">
              <a:rPr lang="en-US" sz="1400" smtClean="0"/>
              <a:pPr>
                <a:defRPr/>
              </a:pPr>
              <a:t>2</a:t>
            </a:fld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 smtClean="0"/>
              <a:t>Mindful Dispute Resolvers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7772400" cy="411480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Mindfulness Helps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Dispute Resolvers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to: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/>
              <a:t>Be Intentional instead of on Auto-Pilot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Be Calm Amidst Tumult, Relaxed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Notice/Release Judgments of Self and Others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Be Open to Understanding Instead of </a:t>
            </a:r>
            <a:r>
              <a:rPr lang="en-US" dirty="0" smtClean="0"/>
              <a:t>Making </a:t>
            </a:r>
            <a:r>
              <a:rPr lang="en-US" dirty="0"/>
              <a:t>Assumptions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See Clearly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Be Compassionate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633EF-FA25-6745-8412-F948ECE632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08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Times New Roman" charset="0"/>
                <a:cs typeface="+mj-cs"/>
              </a:rPr>
              <a:t>What is Mindfulness Meditation?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893097" y="1219200"/>
            <a:ext cx="7772400" cy="43434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>
                <a:latin typeface="Times New Roman" charset="0"/>
                <a:cs typeface="+mn-cs"/>
              </a:rPr>
              <a:t>Mindfulness Meditation Is an </a:t>
            </a:r>
            <a:r>
              <a:rPr lang="ja-JP" altLang="en-US" dirty="0">
                <a:latin typeface="Times New Roman" charset="0"/>
                <a:cs typeface="+mn-cs"/>
              </a:rPr>
              <a:t>“</a:t>
            </a:r>
            <a:r>
              <a:rPr lang="en-US" dirty="0">
                <a:latin typeface="Times New Roman" charset="0"/>
                <a:cs typeface="+mn-cs"/>
              </a:rPr>
              <a:t>…Inner 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dirty="0">
                <a:latin typeface="Times New Roman" charset="0"/>
                <a:cs typeface="+mn-cs"/>
              </a:rPr>
              <a:t>Journey…the delicate Art of Allowing a 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dirty="0">
                <a:latin typeface="Times New Roman" charset="0"/>
                <a:cs typeface="+mn-cs"/>
              </a:rPr>
              <a:t>Thought or Feeling to be whatever it is, with-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dirty="0">
                <a:latin typeface="Times New Roman" charset="0"/>
                <a:cs typeface="+mn-cs"/>
              </a:rPr>
              <a:t>out Getting Sucked into it..[a Discipline] to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dirty="0">
                <a:latin typeface="Times New Roman" charset="0"/>
                <a:cs typeface="+mn-cs"/>
              </a:rPr>
              <a:t>Regain Our Natural </a:t>
            </a:r>
            <a:r>
              <a:rPr lang="en-US" dirty="0" smtClean="0">
                <a:latin typeface="Times New Roman" charset="0"/>
                <a:cs typeface="+mn-cs"/>
              </a:rPr>
              <a:t>Control…Our </a:t>
            </a:r>
            <a:r>
              <a:rPr lang="en-US" dirty="0">
                <a:latin typeface="Times New Roman" charset="0"/>
                <a:cs typeface="+mn-cs"/>
              </a:rPr>
              <a:t>Freedom</a:t>
            </a:r>
            <a:r>
              <a:rPr lang="ja-JP" altLang="en-US" dirty="0">
                <a:latin typeface="Times New Roman" charset="0"/>
                <a:cs typeface="+mn-cs"/>
              </a:rPr>
              <a:t>”</a:t>
            </a:r>
            <a:r>
              <a:rPr lang="en-US" dirty="0">
                <a:latin typeface="Times New Roman" charset="0"/>
                <a:cs typeface="+mn-cs"/>
              </a:rPr>
              <a:t> </a:t>
            </a:r>
            <a:r>
              <a:rPr lang="en-US">
                <a:latin typeface="Times New Roman" charset="0"/>
                <a:cs typeface="+mn-cs"/>
              </a:rPr>
              <a:t>	</a:t>
            </a:r>
            <a:r>
              <a:rPr lang="en-US" smtClean="0">
                <a:latin typeface="Times New Roman" charset="0"/>
                <a:cs typeface="+mn-cs"/>
              </a:rPr>
              <a:t>    </a:t>
            </a:r>
            <a:r>
              <a:rPr lang="en-US" dirty="0">
                <a:latin typeface="Times New Roman" charset="0"/>
                <a:cs typeface="+mn-cs"/>
              </a:rPr>
              <a:t>Bo </a:t>
            </a:r>
            <a:r>
              <a:rPr lang="en-US" dirty="0" err="1">
                <a:latin typeface="Times New Roman" charset="0"/>
                <a:cs typeface="+mn-cs"/>
              </a:rPr>
              <a:t>Lozoff</a:t>
            </a:r>
            <a:r>
              <a:rPr lang="en-US" dirty="0">
                <a:latin typeface="Times New Roman" charset="0"/>
                <a:cs typeface="+mn-cs"/>
              </a:rPr>
              <a:t>,  </a:t>
            </a:r>
            <a:r>
              <a:rPr lang="en-US" u="sng" dirty="0">
                <a:latin typeface="Times New Roman" charset="0"/>
                <a:cs typeface="+mn-cs"/>
              </a:rPr>
              <a:t>We</a:t>
            </a:r>
            <a:r>
              <a:rPr lang="ja-JP" altLang="en-US" u="sng" dirty="0">
                <a:latin typeface="Times New Roman" charset="0"/>
                <a:cs typeface="+mn-cs"/>
              </a:rPr>
              <a:t>’</a:t>
            </a:r>
            <a:r>
              <a:rPr lang="en-US" u="sng" dirty="0">
                <a:latin typeface="Times New Roman" charset="0"/>
                <a:cs typeface="+mn-cs"/>
              </a:rPr>
              <a:t>re all Doing Time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u="sng" dirty="0">
              <a:latin typeface="Times New Roman" charset="0"/>
              <a:cs typeface="+mn-cs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>
                <a:latin typeface="Times New Roman" charset="0"/>
                <a:cs typeface="+mn-cs"/>
              </a:rPr>
              <a:t>It Is A Form </a:t>
            </a:r>
            <a:r>
              <a:rPr lang="en-US" dirty="0" smtClean="0">
                <a:latin typeface="Times New Roman" charset="0"/>
                <a:cs typeface="+mn-cs"/>
              </a:rPr>
              <a:t>of </a:t>
            </a:r>
            <a:r>
              <a:rPr lang="en-US" dirty="0">
                <a:latin typeface="Times New Roman" charset="0"/>
                <a:cs typeface="+mn-cs"/>
              </a:rPr>
              <a:t>Exercise That Strengthens Our Ability To Behave Mindfully In Our Work And Personal </a:t>
            </a:r>
            <a:r>
              <a:rPr lang="en-US" dirty="0" smtClean="0">
                <a:latin typeface="Times New Roman" charset="0"/>
                <a:cs typeface="+mn-cs"/>
              </a:rPr>
              <a:t>Lives.</a:t>
            </a:r>
            <a:endParaRPr lang="en-US" dirty="0">
              <a:latin typeface="Times New Roman" charset="0"/>
              <a:cs typeface="+mn-cs"/>
            </a:endParaRPr>
          </a:p>
          <a:p>
            <a:pPr>
              <a:lnSpc>
                <a:spcPct val="90000"/>
              </a:lnSpc>
              <a:defRPr/>
            </a:pPr>
            <a:endParaRPr lang="en-US" dirty="0">
              <a:latin typeface="Times New Roman" charset="0"/>
              <a:cs typeface="+mn-cs"/>
            </a:endParaRPr>
          </a:p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fld id="{B9289ADA-3171-134B-9EA8-6902FEB7F0FD}" type="slidenum">
              <a:rPr lang="en-US" sz="1400" smtClean="0"/>
              <a:pPr>
                <a:defRPr/>
              </a:pPr>
              <a:t>4</a:t>
            </a:fld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val="126812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12955" y="-571052"/>
            <a:ext cx="7772400" cy="20574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Times New Roman" charset="0"/>
                <a:cs typeface="+mj-cs"/>
              </a:rPr>
              <a:t> </a:t>
            </a:r>
            <a:r>
              <a:rPr lang="en-US" dirty="0">
                <a:latin typeface="Times New Roman" charset="0"/>
                <a:cs typeface="+mj-cs"/>
              </a:rPr>
              <a:t> </a:t>
            </a:r>
            <a:r>
              <a:rPr lang="en-US" dirty="0" smtClean="0">
                <a:latin typeface="Times New Roman" charset="0"/>
                <a:cs typeface="+mj-cs"/>
              </a:rPr>
              <a:t>    BENEFITS:</a:t>
            </a:r>
            <a:endParaRPr lang="en-US" dirty="0">
              <a:latin typeface="Times New Roman" charset="0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3" y="1024666"/>
            <a:ext cx="7772400" cy="4926106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>
                <a:latin typeface="Times New Roman" charset="0"/>
                <a:cs typeface="+mn-cs"/>
              </a:rPr>
              <a:t> Enhances a Dispute Resolver</a:t>
            </a:r>
            <a:r>
              <a:rPr lang="ja-JP" altLang="en-US" dirty="0">
                <a:latin typeface="Times New Roman" charset="0"/>
                <a:cs typeface="+mn-cs"/>
              </a:rPr>
              <a:t>’</a:t>
            </a:r>
            <a:r>
              <a:rPr lang="en-US" dirty="0">
                <a:latin typeface="Times New Roman" charset="0"/>
                <a:cs typeface="+mn-cs"/>
              </a:rPr>
              <a:t>s </a:t>
            </a:r>
            <a:r>
              <a:rPr lang="ja-JP" altLang="en-US" dirty="0">
                <a:latin typeface="Times New Roman" charset="0"/>
                <a:cs typeface="+mn-cs"/>
              </a:rPr>
              <a:t>“</a:t>
            </a:r>
            <a:r>
              <a:rPr lang="en-US" dirty="0">
                <a:latin typeface="Times New Roman" charset="0"/>
                <a:cs typeface="+mn-cs"/>
              </a:rPr>
              <a:t>Presence</a:t>
            </a:r>
            <a:r>
              <a:rPr lang="ja-JP" altLang="en-US" dirty="0">
                <a:latin typeface="Times New Roman" charset="0"/>
                <a:cs typeface="+mn-cs"/>
              </a:rPr>
              <a:t>”</a:t>
            </a:r>
            <a:endParaRPr lang="en-US" dirty="0">
              <a:latin typeface="Times New Roman" charset="0"/>
              <a:cs typeface="+mn-cs"/>
            </a:endParaRPr>
          </a:p>
          <a:p>
            <a:pPr marL="0" indent="0">
              <a:buFontTx/>
              <a:buNone/>
              <a:defRPr/>
            </a:pPr>
            <a:r>
              <a:rPr lang="en-US" dirty="0">
                <a:latin typeface="Times New Roman" charset="0"/>
                <a:cs typeface="+mn-cs"/>
              </a:rPr>
              <a:t> Promotes Calmness of  Mind,  Body &amp; Spirit</a:t>
            </a:r>
            <a:br>
              <a:rPr lang="en-US" dirty="0">
                <a:latin typeface="Times New Roman" charset="0"/>
                <a:cs typeface="+mn-cs"/>
              </a:rPr>
            </a:br>
            <a:r>
              <a:rPr lang="en-US" dirty="0">
                <a:latin typeface="Times New Roman" charset="0"/>
                <a:cs typeface="+mn-cs"/>
              </a:rPr>
              <a:t> Lowers Reactivity, </a:t>
            </a:r>
            <a:r>
              <a:rPr lang="en-US" dirty="0" err="1">
                <a:latin typeface="Times New Roman" charset="0"/>
                <a:cs typeface="+mn-cs"/>
              </a:rPr>
              <a:t>Distractability</a:t>
            </a:r>
            <a:r>
              <a:rPr lang="en-US" dirty="0">
                <a:latin typeface="Times New Roman" charset="0"/>
                <a:cs typeface="+mn-cs"/>
              </a:rPr>
              <a:t> &amp; </a:t>
            </a:r>
            <a:r>
              <a:rPr lang="en-US" dirty="0" smtClean="0">
                <a:latin typeface="Times New Roman" charset="0"/>
                <a:cs typeface="+mn-cs"/>
              </a:rPr>
              <a:t>Stress</a:t>
            </a:r>
          </a:p>
          <a:p>
            <a:pPr marL="0" indent="0">
              <a:buFontTx/>
              <a:buNone/>
              <a:defRPr/>
            </a:pPr>
            <a:r>
              <a:rPr lang="en-US" dirty="0" smtClean="0">
                <a:latin typeface="Times New Roman" charset="0"/>
                <a:cs typeface="+mn-cs"/>
              </a:rPr>
              <a:t> Promotes Self-Mastery</a:t>
            </a:r>
            <a:endParaRPr lang="en-US" dirty="0">
              <a:latin typeface="Times New Roman" charset="0"/>
              <a:cs typeface="+mn-cs"/>
            </a:endParaRPr>
          </a:p>
          <a:p>
            <a:pPr marL="0" indent="0">
              <a:buFontTx/>
              <a:buNone/>
              <a:defRPr/>
            </a:pPr>
            <a:r>
              <a:rPr lang="en-US" dirty="0">
                <a:latin typeface="Times New Roman" charset="0"/>
                <a:cs typeface="+mn-cs"/>
              </a:rPr>
              <a:t> Increases Clarity and Mental Acuity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latin typeface="Times New Roman" charset="0"/>
                <a:cs typeface="+mn-cs"/>
              </a:rPr>
              <a:t> Increases Awareness of Self &amp; Others  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latin typeface="Times New Roman" charset="0"/>
                <a:cs typeface="+mn-cs"/>
              </a:rPr>
              <a:t> Increases Compassion for Self &amp; Others </a:t>
            </a:r>
            <a:br>
              <a:rPr lang="en-US" dirty="0">
                <a:latin typeface="Times New Roman" charset="0"/>
                <a:cs typeface="+mn-cs"/>
              </a:rPr>
            </a:br>
            <a:r>
              <a:rPr lang="en-US" dirty="0">
                <a:latin typeface="Times New Roman" charset="0"/>
                <a:cs typeface="+mn-cs"/>
              </a:rPr>
              <a:t> Increases Freedom from Habitual </a:t>
            </a:r>
            <a:r>
              <a:rPr lang="en-US" dirty="0" smtClean="0">
                <a:latin typeface="Times New Roman" charset="0"/>
                <a:cs typeface="+mn-cs"/>
              </a:rPr>
              <a:t>Reactions</a:t>
            </a:r>
          </a:p>
          <a:p>
            <a:pPr marL="0" indent="0">
              <a:buFontTx/>
              <a:buNone/>
              <a:defRPr/>
            </a:pPr>
            <a:r>
              <a:rPr lang="en-US" dirty="0" smtClean="0">
                <a:latin typeface="Times New Roman" charset="0"/>
                <a:cs typeface="+mn-cs"/>
              </a:rPr>
              <a:t> Promotes Good Health &amp; Brain Development </a:t>
            </a:r>
            <a:endParaRPr lang="en-US" dirty="0">
              <a:latin typeface="Times New Roman" charset="0"/>
              <a:cs typeface="+mn-cs"/>
            </a:endParaRPr>
          </a:p>
          <a:p>
            <a:pPr marL="0" indent="0"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fld id="{656D081B-B962-D047-80AB-D83FE1D2F176}" type="slidenum">
              <a:rPr lang="en-US" sz="1400" smtClean="0"/>
              <a:pPr>
                <a:defRPr/>
              </a:pPr>
              <a:t>5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Myths About Mindfulness Meditation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848" y="2223344"/>
            <a:ext cx="7380843" cy="3386723"/>
          </a:xfrm>
        </p:spPr>
        <p:txBody>
          <a:bodyPr/>
          <a:lstStyle/>
          <a:p>
            <a:r>
              <a:rPr lang="en-US" dirty="0" smtClean="0"/>
              <a:t>Blank Mind </a:t>
            </a:r>
          </a:p>
          <a:p>
            <a:r>
              <a:rPr lang="en-US" dirty="0" smtClean="0"/>
              <a:t> Self-Centered</a:t>
            </a:r>
          </a:p>
          <a:p>
            <a:r>
              <a:rPr lang="en-US" dirty="0" smtClean="0"/>
              <a:t>Woo Woo</a:t>
            </a:r>
            <a:r>
              <a:rPr lang="en-US" dirty="0"/>
              <a:t> </a:t>
            </a:r>
            <a:r>
              <a:rPr lang="en-US" dirty="0" smtClean="0"/>
              <a:t>– New Age Spiritual</a:t>
            </a:r>
          </a:p>
          <a:p>
            <a:r>
              <a:rPr lang="en-US" dirty="0" smtClean="0"/>
              <a:t>Woo Woo – Supernatural</a:t>
            </a:r>
          </a:p>
          <a:p>
            <a:r>
              <a:rPr lang="en-US" dirty="0" smtClean="0"/>
              <a:t>Religious</a:t>
            </a:r>
          </a:p>
          <a:p>
            <a:r>
              <a:rPr lang="en-US" dirty="0" smtClean="0"/>
              <a:t>Humorless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Ÿy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633EF-FA25-6745-8412-F948ECE632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66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1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fld id="{6FF19FE6-B753-3B43-9DF6-F1DD999CAE24}" type="slidenum">
              <a:rPr lang="en-US" sz="1400" smtClean="0"/>
              <a:pPr>
                <a:defRPr/>
              </a:pPr>
              <a:t>7</a:t>
            </a:fld>
            <a:endParaRPr lang="en-US" sz="1400" smtClean="0"/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115164" y="-1655100"/>
            <a:ext cx="9028836" cy="9454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                             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			</a:t>
            </a:r>
            <a:r>
              <a:rPr lang="en-US" dirty="0"/>
              <a:t> </a:t>
            </a:r>
            <a:r>
              <a:rPr lang="en-US" dirty="0" smtClean="0"/>
              <a:t>   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 </a:t>
            </a:r>
            <a:r>
              <a:rPr lang="en-US" dirty="0" smtClean="0"/>
              <a:t>                            </a:t>
            </a:r>
            <a:endParaRPr lang="en-US" dirty="0"/>
          </a:p>
          <a:p>
            <a:pPr lvl="1">
              <a:lnSpc>
                <a:spcPct val="90000"/>
              </a:lnSpc>
            </a:pP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Our 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Minds:  </a:t>
            </a:r>
            <a:r>
              <a:rPr lang="en-US" sz="2800" dirty="0"/>
              <a:t>Differentiate and Analyze</a:t>
            </a:r>
          </a:p>
          <a:p>
            <a:pPr lvl="1">
              <a:lnSpc>
                <a:spcPct val="90000"/>
              </a:lnSpc>
            </a:pP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800" dirty="0"/>
              <a:t>Receive and Generate Thoughts</a:t>
            </a:r>
          </a:p>
          <a:p>
            <a:pPr lvl="1">
              <a:lnSpc>
                <a:spcPct val="90000"/>
              </a:lnSpc>
            </a:pP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800" dirty="0"/>
              <a:t>Compulsively Narrate our Lives</a:t>
            </a:r>
          </a:p>
          <a:p>
            <a:pPr lvl="1">
              <a:lnSpc>
                <a:spcPct val="90000"/>
              </a:lnSpc>
            </a:pP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800" dirty="0"/>
              <a:t>Jump Around Wildly - Monkey Mind</a:t>
            </a:r>
          </a:p>
          <a:p>
            <a:pPr lvl="1">
              <a:lnSpc>
                <a:spcPct val="90000"/>
              </a:lnSpc>
            </a:pP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800" dirty="0"/>
              <a:t>Think about the Past and the Future</a:t>
            </a:r>
          </a:p>
          <a:p>
            <a:pPr lvl="1">
              <a:lnSpc>
                <a:spcPct val="90000"/>
              </a:lnSpc>
            </a:pP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800" dirty="0"/>
              <a:t>Wander and Day Dream</a:t>
            </a:r>
          </a:p>
          <a:p>
            <a:pPr lvl="1">
              <a:lnSpc>
                <a:spcPct val="90000"/>
              </a:lnSpc>
            </a:pP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800" dirty="0"/>
              <a:t>Run Amok with Worry and Anxiety</a:t>
            </a:r>
          </a:p>
          <a:p>
            <a:pPr lvl="1">
              <a:lnSpc>
                <a:spcPct val="90000"/>
              </a:lnSpc>
            </a:pPr>
            <a:endParaRPr lang="en-US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-152400"/>
            <a:ext cx="6629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4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ea typeface="+mn-ea"/>
                <a:cs typeface="+mn-cs"/>
              </a:rPr>
              <a:t>    </a:t>
            </a:r>
            <a:r>
              <a:rPr lang="en-US" sz="40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ea typeface="+mn-ea"/>
                <a:cs typeface="+mn-cs"/>
              </a:rPr>
              <a:t>We Are Not Our Minds</a:t>
            </a:r>
            <a:endParaRPr lang="en-US" sz="4000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1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fld id="{16D185A6-8D5E-BE4B-8B87-DB38838D2113}" type="slidenum">
              <a:rPr lang="en-US" sz="1400" smtClean="0"/>
              <a:pPr>
                <a:defRPr/>
              </a:pPr>
              <a:t>8</a:t>
            </a:fld>
            <a:endParaRPr lang="en-US" sz="1400" smtClean="0"/>
          </a:p>
        </p:txBody>
      </p:sp>
      <p:sp>
        <p:nvSpPr>
          <p:cNvPr id="2" name="Rectangle 1"/>
          <p:cNvSpPr/>
          <p:nvPr/>
        </p:nvSpPr>
        <p:spPr>
          <a:xfrm>
            <a:off x="914400" y="762000"/>
            <a:ext cx="7391400" cy="7699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4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ea typeface="+mn-ea"/>
                <a:cs typeface="+mn-cs"/>
              </a:rPr>
              <a:t>	Mindfulness Meditation</a:t>
            </a:r>
          </a:p>
        </p:txBody>
      </p:sp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1371600" y="2133600"/>
            <a:ext cx="6705600" cy="363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1">
              <a:lnSpc>
                <a:spcPct val="90000"/>
              </a:lnSpc>
            </a:pPr>
            <a:r>
              <a:rPr lang="en-US" dirty="0"/>
              <a:t>Can be done sitting or walking, and includes two forms of meditation: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Concentration (focus on </a:t>
            </a:r>
            <a:r>
              <a:rPr lang="en-US" dirty="0" smtClean="0"/>
              <a:t>specific things)</a:t>
            </a: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Open Awareness or Bare attention (receptive to </a:t>
            </a:r>
            <a:r>
              <a:rPr lang="en-US" dirty="0" smtClean="0"/>
              <a:t>whatever arises)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en-US" dirty="0" smtClean="0"/>
              <a:t>Mindfulness Meditation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Anchor to the Present Moment in the Breath</a:t>
            </a:r>
          </a:p>
          <a:p>
            <a:endParaRPr lang="en-US" dirty="0" smtClean="0"/>
          </a:p>
          <a:p>
            <a:r>
              <a:rPr lang="en-US" dirty="0" smtClean="0"/>
              <a:t>Observe/Witness Thoughts</a:t>
            </a:r>
          </a:p>
          <a:p>
            <a:endParaRPr lang="en-US" dirty="0" smtClean="0"/>
          </a:p>
          <a:p>
            <a:r>
              <a:rPr lang="en-US" dirty="0" smtClean="0"/>
              <a:t>Observe/Witness Body Sensations</a:t>
            </a:r>
          </a:p>
          <a:p>
            <a:endParaRPr lang="en-US" dirty="0" smtClean="0"/>
          </a:p>
          <a:p>
            <a:r>
              <a:rPr lang="en-US" dirty="0" smtClean="0"/>
              <a:t>Observe/Witness Emotions or Mood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633EF-FA25-6745-8412-F948ECE6320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52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808080"/>
      </a:dk1>
      <a:lt1>
        <a:srgbClr val="FFFFCC"/>
      </a:lt1>
      <a:dk2>
        <a:srgbClr val="000066"/>
      </a:dk2>
      <a:lt2>
        <a:srgbClr val="FFFF99"/>
      </a:lt2>
      <a:accent1>
        <a:srgbClr val="00CC99"/>
      </a:accent1>
      <a:accent2>
        <a:srgbClr val="3333CC"/>
      </a:accent2>
      <a:accent3>
        <a:srgbClr val="AAAAB8"/>
      </a:accent3>
      <a:accent4>
        <a:srgbClr val="DADAAE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6042</TotalTime>
  <Words>526</Words>
  <Application>Microsoft Office PowerPoint</Application>
  <PresentationFormat>On-screen Show (4:3)</PresentationFormat>
  <Paragraphs>205</Paragraphs>
  <Slides>19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ＭＳ Ｐゴシック</vt:lpstr>
      <vt:lpstr>Arial</vt:lpstr>
      <vt:lpstr>Times New Roman</vt:lpstr>
      <vt:lpstr>Blank Presentation</vt:lpstr>
      <vt:lpstr>Mindfulness for  Conflict Resolvers</vt:lpstr>
      <vt:lpstr>What Is Mindfulness?</vt:lpstr>
      <vt:lpstr>Mindful Dispute Resolvers</vt:lpstr>
      <vt:lpstr>What is Mindfulness Meditation?</vt:lpstr>
      <vt:lpstr>      BENEFITS:</vt:lpstr>
      <vt:lpstr>Myths About Mindfulness Meditation</vt:lpstr>
      <vt:lpstr>PowerPoint Presentation</vt:lpstr>
      <vt:lpstr>PowerPoint Presentation</vt:lpstr>
      <vt:lpstr>Mindfulness Meditation Techniques</vt:lpstr>
      <vt:lpstr> STOP </vt:lpstr>
      <vt:lpstr>Intentions</vt:lpstr>
      <vt:lpstr>Setting and Following Intentions</vt:lpstr>
      <vt:lpstr>STOPSI</vt:lpstr>
      <vt:lpstr>PowerPoint Presentation</vt:lpstr>
      <vt:lpstr>Favorite Bumper Stickers</vt:lpstr>
      <vt:lpstr>PowerPoint Presentation</vt:lpstr>
      <vt:lpstr>PowerPoint Presentation</vt:lpstr>
      <vt:lpstr>PowerPoint Presentation</vt:lpstr>
      <vt:lpstr>PowerPoint Presentation</vt:lpstr>
    </vt:vector>
  </TitlesOfParts>
  <Company>UMC Law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Mediation Mindsets, Mindfulness, and Meditation</dc:title>
  <dc:creator>Len Riskin</dc:creator>
  <cp:lastModifiedBy>Pontillo, Pamela</cp:lastModifiedBy>
  <cp:revision>217</cp:revision>
  <cp:lastPrinted>2016-03-16T21:53:29Z</cp:lastPrinted>
  <dcterms:created xsi:type="dcterms:W3CDTF">2001-04-08T17:33:39Z</dcterms:created>
  <dcterms:modified xsi:type="dcterms:W3CDTF">2016-06-06T12:59:15Z</dcterms:modified>
</cp:coreProperties>
</file>