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  <p:sldMasterId id="2147483672" r:id="rId6"/>
    <p:sldMasterId id="2147483684" r:id="rId7"/>
    <p:sldMasterId id="2147483688" r:id="rId8"/>
  </p:sldMasterIdLst>
  <p:notesMasterIdLst>
    <p:notesMasterId r:id="rId49"/>
  </p:notesMasterIdLst>
  <p:handoutMasterIdLst>
    <p:handoutMasterId r:id="rId50"/>
  </p:handoutMasterIdLst>
  <p:sldIdLst>
    <p:sldId id="301" r:id="rId9"/>
    <p:sldId id="257" r:id="rId10"/>
    <p:sldId id="258" r:id="rId11"/>
    <p:sldId id="259" r:id="rId12"/>
    <p:sldId id="260" r:id="rId13"/>
    <p:sldId id="261" r:id="rId14"/>
    <p:sldId id="262" r:id="rId15"/>
    <p:sldId id="264" r:id="rId16"/>
    <p:sldId id="263" r:id="rId17"/>
    <p:sldId id="265" r:id="rId18"/>
    <p:sldId id="266" r:id="rId19"/>
    <p:sldId id="267" r:id="rId20"/>
    <p:sldId id="291" r:id="rId21"/>
    <p:sldId id="268" r:id="rId22"/>
    <p:sldId id="270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9" r:id="rId38"/>
    <p:sldId id="303" r:id="rId39"/>
    <p:sldId id="305" r:id="rId40"/>
    <p:sldId id="271" r:id="rId41"/>
    <p:sldId id="302" r:id="rId42"/>
    <p:sldId id="304" r:id="rId43"/>
    <p:sldId id="272" r:id="rId44"/>
    <p:sldId id="269" r:id="rId45"/>
    <p:sldId id="288" r:id="rId46"/>
    <p:sldId id="280" r:id="rId47"/>
    <p:sldId id="29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3C87"/>
    <a:srgbClr val="021E42"/>
    <a:srgbClr val="C50E3D"/>
    <a:srgbClr val="081F3F"/>
    <a:srgbClr val="ED1846"/>
    <a:srgbClr val="252849"/>
    <a:srgbClr val="081E40"/>
    <a:srgbClr val="002164"/>
    <a:srgbClr val="004E7F"/>
    <a:srgbClr val="C32E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88257" autoAdjust="0"/>
  </p:normalViewPr>
  <p:slideViewPr>
    <p:cSldViewPr snapToGrid="0">
      <p:cViewPr varScale="1">
        <p:scale>
          <a:sx n="89" d="100"/>
          <a:sy n="89" d="100"/>
        </p:scale>
        <p:origin x="142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40" d="100"/>
          <a:sy n="40" d="100"/>
        </p:scale>
        <p:origin x="2432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8" Type="http://schemas.openxmlformats.org/officeDocument/2006/relationships/slideMaster" Target="slideMasters/slideMaster5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7575D1-9CCC-4433-898F-283877E0E7F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8B7FB4-AD83-4AC4-82DB-D9079C6EC565}">
      <dgm:prSet phldrT="[Text]" phldr="0"/>
      <dgm:spPr/>
      <dgm:t>
        <a:bodyPr/>
        <a:lstStyle/>
        <a:p>
          <a:r>
            <a:rPr lang="en-US" dirty="0"/>
            <a:t>Motivation</a:t>
          </a:r>
        </a:p>
      </dgm:t>
    </dgm:pt>
    <dgm:pt modelId="{0B880E9C-325E-4F40-A160-58B7DC05B42A}" type="parTrans" cxnId="{6F006444-6B7D-455C-BD3D-294FB33E54B3}">
      <dgm:prSet/>
      <dgm:spPr/>
      <dgm:t>
        <a:bodyPr/>
        <a:lstStyle/>
        <a:p>
          <a:endParaRPr lang="en-US"/>
        </a:p>
      </dgm:t>
    </dgm:pt>
    <dgm:pt modelId="{AE5A4DA7-5A3C-450A-A46B-FA5FC319DC76}" type="sibTrans" cxnId="{6F006444-6B7D-455C-BD3D-294FB33E54B3}">
      <dgm:prSet/>
      <dgm:spPr/>
      <dgm:t>
        <a:bodyPr/>
        <a:lstStyle/>
        <a:p>
          <a:endParaRPr lang="en-US"/>
        </a:p>
      </dgm:t>
    </dgm:pt>
    <dgm:pt modelId="{358C7DD1-AD4C-4D00-8F48-1B21C920A626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b="1" dirty="0"/>
            <a:t>Methodology</a:t>
          </a:r>
        </a:p>
      </dgm:t>
    </dgm:pt>
    <dgm:pt modelId="{CE19F191-249E-49AB-AAF3-82183FADC92D}" type="parTrans" cxnId="{E4E1FE17-FAAE-402A-A8F2-2D9508BCA4F8}">
      <dgm:prSet/>
      <dgm:spPr/>
      <dgm:t>
        <a:bodyPr/>
        <a:lstStyle/>
        <a:p>
          <a:endParaRPr lang="en-US"/>
        </a:p>
      </dgm:t>
    </dgm:pt>
    <dgm:pt modelId="{6D0641E6-9327-4E60-B4C3-47768EE840E9}" type="sibTrans" cxnId="{E4E1FE17-FAAE-402A-A8F2-2D9508BCA4F8}">
      <dgm:prSet/>
      <dgm:spPr/>
      <dgm:t>
        <a:bodyPr/>
        <a:lstStyle/>
        <a:p>
          <a:endParaRPr lang="en-US"/>
        </a:p>
      </dgm:t>
    </dgm:pt>
    <dgm:pt modelId="{A71D6A35-8C4E-412C-9EDF-01674497B442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/>
            <a:t>Monte Carlo Coupling</a:t>
          </a:r>
        </a:p>
      </dgm:t>
    </dgm:pt>
    <dgm:pt modelId="{F7425609-52A1-4754-8DBA-8E90CD21C244}" type="parTrans" cxnId="{889E2E20-6488-4981-9596-BAE51F6E4255}">
      <dgm:prSet/>
      <dgm:spPr/>
      <dgm:t>
        <a:bodyPr/>
        <a:lstStyle/>
        <a:p>
          <a:endParaRPr lang="en-US"/>
        </a:p>
      </dgm:t>
    </dgm:pt>
    <dgm:pt modelId="{896D9CD1-B04F-4910-B846-4189FF7661F0}" type="sibTrans" cxnId="{889E2E20-6488-4981-9596-BAE51F6E4255}">
      <dgm:prSet/>
      <dgm:spPr/>
      <dgm:t>
        <a:bodyPr/>
        <a:lstStyle/>
        <a:p>
          <a:endParaRPr lang="en-US"/>
        </a:p>
      </dgm:t>
    </dgm:pt>
    <dgm:pt modelId="{2E02803E-C9A3-4650-A0A6-FE93AA769508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/>
            <a:t>Interpreting Results</a:t>
          </a:r>
        </a:p>
      </dgm:t>
    </dgm:pt>
    <dgm:pt modelId="{F317F248-660C-4EAF-9C1F-3C14C0DA64CC}" type="parTrans" cxnId="{715EDF7F-C48C-4DD2-8FB0-33B2D511F34A}">
      <dgm:prSet/>
      <dgm:spPr/>
      <dgm:t>
        <a:bodyPr/>
        <a:lstStyle/>
        <a:p>
          <a:endParaRPr lang="en-US"/>
        </a:p>
      </dgm:t>
    </dgm:pt>
    <dgm:pt modelId="{E90AB208-AA43-4BE1-A126-F8D13E6E561B}" type="sibTrans" cxnId="{715EDF7F-C48C-4DD2-8FB0-33B2D511F34A}">
      <dgm:prSet/>
      <dgm:spPr/>
      <dgm:t>
        <a:bodyPr/>
        <a:lstStyle/>
        <a:p>
          <a:endParaRPr lang="en-US"/>
        </a:p>
      </dgm:t>
    </dgm:pt>
    <dgm:pt modelId="{8E4D77BA-C37E-4234-8245-1F671F391DEC}" type="pres">
      <dgm:prSet presAssocID="{A87575D1-9CCC-4433-898F-283877E0E7FF}" presName="CompostProcess" presStyleCnt="0">
        <dgm:presLayoutVars>
          <dgm:dir/>
          <dgm:resizeHandles val="exact"/>
        </dgm:presLayoutVars>
      </dgm:prSet>
      <dgm:spPr/>
    </dgm:pt>
    <dgm:pt modelId="{89AD4A10-A66D-4ED8-B4F3-D7492C545783}" type="pres">
      <dgm:prSet presAssocID="{A87575D1-9CCC-4433-898F-283877E0E7FF}" presName="arrow" presStyleLbl="bgShp" presStyleIdx="0" presStyleCnt="1" custLinFactNeighborY="-588"/>
      <dgm:spPr/>
    </dgm:pt>
    <dgm:pt modelId="{2E8693ED-480F-46CE-854C-75BAC54CBB25}" type="pres">
      <dgm:prSet presAssocID="{A87575D1-9CCC-4433-898F-283877E0E7FF}" presName="linearProcess" presStyleCnt="0"/>
      <dgm:spPr/>
    </dgm:pt>
    <dgm:pt modelId="{83A51606-C820-4F31-BBCE-F0EAA0ABEBF2}" type="pres">
      <dgm:prSet presAssocID="{628B7FB4-AD83-4AC4-82DB-D9079C6EC565}" presName="textNode" presStyleLbl="node1" presStyleIdx="0" presStyleCnt="4">
        <dgm:presLayoutVars>
          <dgm:bulletEnabled val="1"/>
        </dgm:presLayoutVars>
      </dgm:prSet>
      <dgm:spPr/>
    </dgm:pt>
    <dgm:pt modelId="{420730A7-BBF4-4C08-BFB3-8F51EAF50497}" type="pres">
      <dgm:prSet presAssocID="{AE5A4DA7-5A3C-450A-A46B-FA5FC319DC76}" presName="sibTrans" presStyleCnt="0"/>
      <dgm:spPr/>
    </dgm:pt>
    <dgm:pt modelId="{A070D9FA-3AD1-477F-9CBB-31A8FAF0CC56}" type="pres">
      <dgm:prSet presAssocID="{358C7DD1-AD4C-4D00-8F48-1B21C920A626}" presName="textNode" presStyleLbl="node1" presStyleIdx="1" presStyleCnt="4">
        <dgm:presLayoutVars>
          <dgm:bulletEnabled val="1"/>
        </dgm:presLayoutVars>
      </dgm:prSet>
      <dgm:spPr/>
    </dgm:pt>
    <dgm:pt modelId="{4B6936E7-F039-4C0D-A653-514388E99BA1}" type="pres">
      <dgm:prSet presAssocID="{6D0641E6-9327-4E60-B4C3-47768EE840E9}" presName="sibTrans" presStyleCnt="0"/>
      <dgm:spPr/>
    </dgm:pt>
    <dgm:pt modelId="{54D63E36-3BC9-4438-B419-D5FA3D22DC55}" type="pres">
      <dgm:prSet presAssocID="{A71D6A35-8C4E-412C-9EDF-01674497B442}" presName="textNode" presStyleLbl="node1" presStyleIdx="2" presStyleCnt="4">
        <dgm:presLayoutVars>
          <dgm:bulletEnabled val="1"/>
        </dgm:presLayoutVars>
      </dgm:prSet>
      <dgm:spPr/>
    </dgm:pt>
    <dgm:pt modelId="{2DFD21CC-74AB-40C7-A85E-AF1D581344A2}" type="pres">
      <dgm:prSet presAssocID="{896D9CD1-B04F-4910-B846-4189FF7661F0}" presName="sibTrans" presStyleCnt="0"/>
      <dgm:spPr/>
    </dgm:pt>
    <dgm:pt modelId="{43A33F54-CC79-4E29-A894-1816F576D360}" type="pres">
      <dgm:prSet presAssocID="{2E02803E-C9A3-4650-A0A6-FE93AA76950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E4E1FE17-FAAE-402A-A8F2-2D9508BCA4F8}" srcId="{A87575D1-9CCC-4433-898F-283877E0E7FF}" destId="{358C7DD1-AD4C-4D00-8F48-1B21C920A626}" srcOrd="1" destOrd="0" parTransId="{CE19F191-249E-49AB-AAF3-82183FADC92D}" sibTransId="{6D0641E6-9327-4E60-B4C3-47768EE840E9}"/>
    <dgm:cxn modelId="{889E2E20-6488-4981-9596-BAE51F6E4255}" srcId="{A87575D1-9CCC-4433-898F-283877E0E7FF}" destId="{A71D6A35-8C4E-412C-9EDF-01674497B442}" srcOrd="2" destOrd="0" parTransId="{F7425609-52A1-4754-8DBA-8E90CD21C244}" sibTransId="{896D9CD1-B04F-4910-B846-4189FF7661F0}"/>
    <dgm:cxn modelId="{12565F61-5C64-45F6-A3C1-65A695A26457}" type="presOf" srcId="{2E02803E-C9A3-4650-A0A6-FE93AA769508}" destId="{43A33F54-CC79-4E29-A894-1816F576D360}" srcOrd="0" destOrd="0" presId="urn:microsoft.com/office/officeart/2005/8/layout/hProcess9"/>
    <dgm:cxn modelId="{6F006444-6B7D-455C-BD3D-294FB33E54B3}" srcId="{A87575D1-9CCC-4433-898F-283877E0E7FF}" destId="{628B7FB4-AD83-4AC4-82DB-D9079C6EC565}" srcOrd="0" destOrd="0" parTransId="{0B880E9C-325E-4F40-A160-58B7DC05B42A}" sibTransId="{AE5A4DA7-5A3C-450A-A46B-FA5FC319DC76}"/>
    <dgm:cxn modelId="{8B6B0B4A-CF03-48A5-AA3C-2005234219A0}" type="presOf" srcId="{A87575D1-9CCC-4433-898F-283877E0E7FF}" destId="{8E4D77BA-C37E-4234-8245-1F671F391DEC}" srcOrd="0" destOrd="0" presId="urn:microsoft.com/office/officeart/2005/8/layout/hProcess9"/>
    <dgm:cxn modelId="{715EDF7F-C48C-4DD2-8FB0-33B2D511F34A}" srcId="{A87575D1-9CCC-4433-898F-283877E0E7FF}" destId="{2E02803E-C9A3-4650-A0A6-FE93AA769508}" srcOrd="3" destOrd="0" parTransId="{F317F248-660C-4EAF-9C1F-3C14C0DA64CC}" sibTransId="{E90AB208-AA43-4BE1-A126-F8D13E6E561B}"/>
    <dgm:cxn modelId="{134E3380-C9E2-4CC6-8246-35C14EFBA90D}" type="presOf" srcId="{628B7FB4-AD83-4AC4-82DB-D9079C6EC565}" destId="{83A51606-C820-4F31-BBCE-F0EAA0ABEBF2}" srcOrd="0" destOrd="0" presId="urn:microsoft.com/office/officeart/2005/8/layout/hProcess9"/>
    <dgm:cxn modelId="{635FDEC6-4E5A-4949-A02A-352061831F42}" type="presOf" srcId="{358C7DD1-AD4C-4D00-8F48-1B21C920A626}" destId="{A070D9FA-3AD1-477F-9CBB-31A8FAF0CC56}" srcOrd="0" destOrd="0" presId="urn:microsoft.com/office/officeart/2005/8/layout/hProcess9"/>
    <dgm:cxn modelId="{AD8FA3E4-A1AA-422F-A3B8-76E513EA8F3D}" type="presOf" srcId="{A71D6A35-8C4E-412C-9EDF-01674497B442}" destId="{54D63E36-3BC9-4438-B419-D5FA3D22DC55}" srcOrd="0" destOrd="0" presId="urn:microsoft.com/office/officeart/2005/8/layout/hProcess9"/>
    <dgm:cxn modelId="{B368AF0E-9B87-4C24-AFC5-CE69B59E9216}" type="presParOf" srcId="{8E4D77BA-C37E-4234-8245-1F671F391DEC}" destId="{89AD4A10-A66D-4ED8-B4F3-D7492C545783}" srcOrd="0" destOrd="0" presId="urn:microsoft.com/office/officeart/2005/8/layout/hProcess9"/>
    <dgm:cxn modelId="{2ABA3DFD-B10E-45D4-8F4B-8765C3A7E451}" type="presParOf" srcId="{8E4D77BA-C37E-4234-8245-1F671F391DEC}" destId="{2E8693ED-480F-46CE-854C-75BAC54CBB25}" srcOrd="1" destOrd="0" presId="urn:microsoft.com/office/officeart/2005/8/layout/hProcess9"/>
    <dgm:cxn modelId="{1EC465B3-DBF4-4CF5-ABFE-5743789104F1}" type="presParOf" srcId="{2E8693ED-480F-46CE-854C-75BAC54CBB25}" destId="{83A51606-C820-4F31-BBCE-F0EAA0ABEBF2}" srcOrd="0" destOrd="0" presId="urn:microsoft.com/office/officeart/2005/8/layout/hProcess9"/>
    <dgm:cxn modelId="{3EE6ABCB-262B-43F6-B866-AFFCEB85EF54}" type="presParOf" srcId="{2E8693ED-480F-46CE-854C-75BAC54CBB25}" destId="{420730A7-BBF4-4C08-BFB3-8F51EAF50497}" srcOrd="1" destOrd="0" presId="urn:microsoft.com/office/officeart/2005/8/layout/hProcess9"/>
    <dgm:cxn modelId="{661DD4D0-2CC3-408C-A34A-69766E45A134}" type="presParOf" srcId="{2E8693ED-480F-46CE-854C-75BAC54CBB25}" destId="{A070D9FA-3AD1-477F-9CBB-31A8FAF0CC56}" srcOrd="2" destOrd="0" presId="urn:microsoft.com/office/officeart/2005/8/layout/hProcess9"/>
    <dgm:cxn modelId="{C2BC2ECA-3456-4346-9483-086308E66637}" type="presParOf" srcId="{2E8693ED-480F-46CE-854C-75BAC54CBB25}" destId="{4B6936E7-F039-4C0D-A653-514388E99BA1}" srcOrd="3" destOrd="0" presId="urn:microsoft.com/office/officeart/2005/8/layout/hProcess9"/>
    <dgm:cxn modelId="{54A4C4C3-C062-420D-9117-9DE82B454140}" type="presParOf" srcId="{2E8693ED-480F-46CE-854C-75BAC54CBB25}" destId="{54D63E36-3BC9-4438-B419-D5FA3D22DC55}" srcOrd="4" destOrd="0" presId="urn:microsoft.com/office/officeart/2005/8/layout/hProcess9"/>
    <dgm:cxn modelId="{1BBDB6BF-24D6-4691-9C3A-3DE995910C67}" type="presParOf" srcId="{2E8693ED-480F-46CE-854C-75BAC54CBB25}" destId="{2DFD21CC-74AB-40C7-A85E-AF1D581344A2}" srcOrd="5" destOrd="0" presId="urn:microsoft.com/office/officeart/2005/8/layout/hProcess9"/>
    <dgm:cxn modelId="{189AD0B8-E642-451D-9FC9-E6A283467D7C}" type="presParOf" srcId="{2E8693ED-480F-46CE-854C-75BAC54CBB25}" destId="{43A33F54-CC79-4E29-A894-1816F576D36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7575D1-9CCC-4433-898F-283877E0E7F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8B7FB4-AD83-4AC4-82DB-D9079C6EC565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/>
            <a:t>Motivation</a:t>
          </a:r>
        </a:p>
      </dgm:t>
    </dgm:pt>
    <dgm:pt modelId="{0B880E9C-325E-4F40-A160-58B7DC05B42A}" type="parTrans" cxnId="{6F006444-6B7D-455C-BD3D-294FB33E54B3}">
      <dgm:prSet/>
      <dgm:spPr/>
      <dgm:t>
        <a:bodyPr/>
        <a:lstStyle/>
        <a:p>
          <a:endParaRPr lang="en-US"/>
        </a:p>
      </dgm:t>
    </dgm:pt>
    <dgm:pt modelId="{AE5A4DA7-5A3C-450A-A46B-FA5FC319DC76}" type="sibTrans" cxnId="{6F006444-6B7D-455C-BD3D-294FB33E54B3}">
      <dgm:prSet/>
      <dgm:spPr/>
      <dgm:t>
        <a:bodyPr/>
        <a:lstStyle/>
        <a:p>
          <a:endParaRPr lang="en-US"/>
        </a:p>
      </dgm:t>
    </dgm:pt>
    <dgm:pt modelId="{358C7DD1-AD4C-4D00-8F48-1B21C920A626}">
      <dgm:prSet phldrT="[Text]" phldr="0"/>
      <dgm:spPr>
        <a:solidFill>
          <a:schemeClr val="accent1"/>
        </a:solidFill>
      </dgm:spPr>
      <dgm:t>
        <a:bodyPr/>
        <a:lstStyle/>
        <a:p>
          <a:r>
            <a:rPr lang="en-US" b="1" dirty="0"/>
            <a:t>Methodology</a:t>
          </a:r>
        </a:p>
      </dgm:t>
    </dgm:pt>
    <dgm:pt modelId="{CE19F191-249E-49AB-AAF3-82183FADC92D}" type="parTrans" cxnId="{E4E1FE17-FAAE-402A-A8F2-2D9508BCA4F8}">
      <dgm:prSet/>
      <dgm:spPr/>
      <dgm:t>
        <a:bodyPr/>
        <a:lstStyle/>
        <a:p>
          <a:endParaRPr lang="en-US"/>
        </a:p>
      </dgm:t>
    </dgm:pt>
    <dgm:pt modelId="{6D0641E6-9327-4E60-B4C3-47768EE840E9}" type="sibTrans" cxnId="{E4E1FE17-FAAE-402A-A8F2-2D9508BCA4F8}">
      <dgm:prSet/>
      <dgm:spPr/>
      <dgm:t>
        <a:bodyPr/>
        <a:lstStyle/>
        <a:p>
          <a:endParaRPr lang="en-US"/>
        </a:p>
      </dgm:t>
    </dgm:pt>
    <dgm:pt modelId="{A71D6A35-8C4E-412C-9EDF-01674497B442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/>
            <a:t>Monte Carlo Coupling</a:t>
          </a:r>
        </a:p>
      </dgm:t>
    </dgm:pt>
    <dgm:pt modelId="{F7425609-52A1-4754-8DBA-8E90CD21C244}" type="parTrans" cxnId="{889E2E20-6488-4981-9596-BAE51F6E4255}">
      <dgm:prSet/>
      <dgm:spPr/>
      <dgm:t>
        <a:bodyPr/>
        <a:lstStyle/>
        <a:p>
          <a:endParaRPr lang="en-US"/>
        </a:p>
      </dgm:t>
    </dgm:pt>
    <dgm:pt modelId="{896D9CD1-B04F-4910-B846-4189FF7661F0}" type="sibTrans" cxnId="{889E2E20-6488-4981-9596-BAE51F6E4255}">
      <dgm:prSet/>
      <dgm:spPr/>
      <dgm:t>
        <a:bodyPr/>
        <a:lstStyle/>
        <a:p>
          <a:endParaRPr lang="en-US"/>
        </a:p>
      </dgm:t>
    </dgm:pt>
    <dgm:pt modelId="{2E02803E-C9A3-4650-A0A6-FE93AA769508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/>
            <a:t>Interpreting Results</a:t>
          </a:r>
          <a:endParaRPr lang="en-US" dirty="0"/>
        </a:p>
      </dgm:t>
    </dgm:pt>
    <dgm:pt modelId="{F317F248-660C-4EAF-9C1F-3C14C0DA64CC}" type="parTrans" cxnId="{715EDF7F-C48C-4DD2-8FB0-33B2D511F34A}">
      <dgm:prSet/>
      <dgm:spPr/>
      <dgm:t>
        <a:bodyPr/>
        <a:lstStyle/>
        <a:p>
          <a:endParaRPr lang="en-US"/>
        </a:p>
      </dgm:t>
    </dgm:pt>
    <dgm:pt modelId="{E90AB208-AA43-4BE1-A126-F8D13E6E561B}" type="sibTrans" cxnId="{715EDF7F-C48C-4DD2-8FB0-33B2D511F34A}">
      <dgm:prSet/>
      <dgm:spPr/>
      <dgm:t>
        <a:bodyPr/>
        <a:lstStyle/>
        <a:p>
          <a:endParaRPr lang="en-US"/>
        </a:p>
      </dgm:t>
    </dgm:pt>
    <dgm:pt modelId="{8E4D77BA-C37E-4234-8245-1F671F391DEC}" type="pres">
      <dgm:prSet presAssocID="{A87575D1-9CCC-4433-898F-283877E0E7FF}" presName="CompostProcess" presStyleCnt="0">
        <dgm:presLayoutVars>
          <dgm:dir/>
          <dgm:resizeHandles val="exact"/>
        </dgm:presLayoutVars>
      </dgm:prSet>
      <dgm:spPr/>
    </dgm:pt>
    <dgm:pt modelId="{89AD4A10-A66D-4ED8-B4F3-D7492C545783}" type="pres">
      <dgm:prSet presAssocID="{A87575D1-9CCC-4433-898F-283877E0E7FF}" presName="arrow" presStyleLbl="bgShp" presStyleIdx="0" presStyleCnt="1" custLinFactNeighborX="0"/>
      <dgm:spPr/>
    </dgm:pt>
    <dgm:pt modelId="{2E8693ED-480F-46CE-854C-75BAC54CBB25}" type="pres">
      <dgm:prSet presAssocID="{A87575D1-9CCC-4433-898F-283877E0E7FF}" presName="linearProcess" presStyleCnt="0"/>
      <dgm:spPr/>
    </dgm:pt>
    <dgm:pt modelId="{83A51606-C820-4F31-BBCE-F0EAA0ABEBF2}" type="pres">
      <dgm:prSet presAssocID="{628B7FB4-AD83-4AC4-82DB-D9079C6EC565}" presName="textNode" presStyleLbl="node1" presStyleIdx="0" presStyleCnt="4">
        <dgm:presLayoutVars>
          <dgm:bulletEnabled val="1"/>
        </dgm:presLayoutVars>
      </dgm:prSet>
      <dgm:spPr/>
    </dgm:pt>
    <dgm:pt modelId="{420730A7-BBF4-4C08-BFB3-8F51EAF50497}" type="pres">
      <dgm:prSet presAssocID="{AE5A4DA7-5A3C-450A-A46B-FA5FC319DC76}" presName="sibTrans" presStyleCnt="0"/>
      <dgm:spPr/>
    </dgm:pt>
    <dgm:pt modelId="{A070D9FA-3AD1-477F-9CBB-31A8FAF0CC56}" type="pres">
      <dgm:prSet presAssocID="{358C7DD1-AD4C-4D00-8F48-1B21C920A626}" presName="textNode" presStyleLbl="node1" presStyleIdx="1" presStyleCnt="4">
        <dgm:presLayoutVars>
          <dgm:bulletEnabled val="1"/>
        </dgm:presLayoutVars>
      </dgm:prSet>
      <dgm:spPr/>
    </dgm:pt>
    <dgm:pt modelId="{4B6936E7-F039-4C0D-A653-514388E99BA1}" type="pres">
      <dgm:prSet presAssocID="{6D0641E6-9327-4E60-B4C3-47768EE840E9}" presName="sibTrans" presStyleCnt="0"/>
      <dgm:spPr/>
    </dgm:pt>
    <dgm:pt modelId="{54D63E36-3BC9-4438-B419-D5FA3D22DC55}" type="pres">
      <dgm:prSet presAssocID="{A71D6A35-8C4E-412C-9EDF-01674497B442}" presName="textNode" presStyleLbl="node1" presStyleIdx="2" presStyleCnt="4">
        <dgm:presLayoutVars>
          <dgm:bulletEnabled val="1"/>
        </dgm:presLayoutVars>
      </dgm:prSet>
      <dgm:spPr/>
    </dgm:pt>
    <dgm:pt modelId="{2DFD21CC-74AB-40C7-A85E-AF1D581344A2}" type="pres">
      <dgm:prSet presAssocID="{896D9CD1-B04F-4910-B846-4189FF7661F0}" presName="sibTrans" presStyleCnt="0"/>
      <dgm:spPr/>
    </dgm:pt>
    <dgm:pt modelId="{43A33F54-CC79-4E29-A894-1816F576D360}" type="pres">
      <dgm:prSet presAssocID="{2E02803E-C9A3-4650-A0A6-FE93AA76950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E4E1FE17-FAAE-402A-A8F2-2D9508BCA4F8}" srcId="{A87575D1-9CCC-4433-898F-283877E0E7FF}" destId="{358C7DD1-AD4C-4D00-8F48-1B21C920A626}" srcOrd="1" destOrd="0" parTransId="{CE19F191-249E-49AB-AAF3-82183FADC92D}" sibTransId="{6D0641E6-9327-4E60-B4C3-47768EE840E9}"/>
    <dgm:cxn modelId="{889E2E20-6488-4981-9596-BAE51F6E4255}" srcId="{A87575D1-9CCC-4433-898F-283877E0E7FF}" destId="{A71D6A35-8C4E-412C-9EDF-01674497B442}" srcOrd="2" destOrd="0" parTransId="{F7425609-52A1-4754-8DBA-8E90CD21C244}" sibTransId="{896D9CD1-B04F-4910-B846-4189FF7661F0}"/>
    <dgm:cxn modelId="{12565F61-5C64-45F6-A3C1-65A695A26457}" type="presOf" srcId="{2E02803E-C9A3-4650-A0A6-FE93AA769508}" destId="{43A33F54-CC79-4E29-A894-1816F576D360}" srcOrd="0" destOrd="0" presId="urn:microsoft.com/office/officeart/2005/8/layout/hProcess9"/>
    <dgm:cxn modelId="{6F006444-6B7D-455C-BD3D-294FB33E54B3}" srcId="{A87575D1-9CCC-4433-898F-283877E0E7FF}" destId="{628B7FB4-AD83-4AC4-82DB-D9079C6EC565}" srcOrd="0" destOrd="0" parTransId="{0B880E9C-325E-4F40-A160-58B7DC05B42A}" sibTransId="{AE5A4DA7-5A3C-450A-A46B-FA5FC319DC76}"/>
    <dgm:cxn modelId="{8B6B0B4A-CF03-48A5-AA3C-2005234219A0}" type="presOf" srcId="{A87575D1-9CCC-4433-898F-283877E0E7FF}" destId="{8E4D77BA-C37E-4234-8245-1F671F391DEC}" srcOrd="0" destOrd="0" presId="urn:microsoft.com/office/officeart/2005/8/layout/hProcess9"/>
    <dgm:cxn modelId="{715EDF7F-C48C-4DD2-8FB0-33B2D511F34A}" srcId="{A87575D1-9CCC-4433-898F-283877E0E7FF}" destId="{2E02803E-C9A3-4650-A0A6-FE93AA769508}" srcOrd="3" destOrd="0" parTransId="{F317F248-660C-4EAF-9C1F-3C14C0DA64CC}" sibTransId="{E90AB208-AA43-4BE1-A126-F8D13E6E561B}"/>
    <dgm:cxn modelId="{134E3380-C9E2-4CC6-8246-35C14EFBA90D}" type="presOf" srcId="{628B7FB4-AD83-4AC4-82DB-D9079C6EC565}" destId="{83A51606-C820-4F31-BBCE-F0EAA0ABEBF2}" srcOrd="0" destOrd="0" presId="urn:microsoft.com/office/officeart/2005/8/layout/hProcess9"/>
    <dgm:cxn modelId="{635FDEC6-4E5A-4949-A02A-352061831F42}" type="presOf" srcId="{358C7DD1-AD4C-4D00-8F48-1B21C920A626}" destId="{A070D9FA-3AD1-477F-9CBB-31A8FAF0CC56}" srcOrd="0" destOrd="0" presId="urn:microsoft.com/office/officeart/2005/8/layout/hProcess9"/>
    <dgm:cxn modelId="{AD8FA3E4-A1AA-422F-A3B8-76E513EA8F3D}" type="presOf" srcId="{A71D6A35-8C4E-412C-9EDF-01674497B442}" destId="{54D63E36-3BC9-4438-B419-D5FA3D22DC55}" srcOrd="0" destOrd="0" presId="urn:microsoft.com/office/officeart/2005/8/layout/hProcess9"/>
    <dgm:cxn modelId="{B368AF0E-9B87-4C24-AFC5-CE69B59E9216}" type="presParOf" srcId="{8E4D77BA-C37E-4234-8245-1F671F391DEC}" destId="{89AD4A10-A66D-4ED8-B4F3-D7492C545783}" srcOrd="0" destOrd="0" presId="urn:microsoft.com/office/officeart/2005/8/layout/hProcess9"/>
    <dgm:cxn modelId="{2ABA3DFD-B10E-45D4-8F4B-8765C3A7E451}" type="presParOf" srcId="{8E4D77BA-C37E-4234-8245-1F671F391DEC}" destId="{2E8693ED-480F-46CE-854C-75BAC54CBB25}" srcOrd="1" destOrd="0" presId="urn:microsoft.com/office/officeart/2005/8/layout/hProcess9"/>
    <dgm:cxn modelId="{1EC465B3-DBF4-4CF5-ABFE-5743789104F1}" type="presParOf" srcId="{2E8693ED-480F-46CE-854C-75BAC54CBB25}" destId="{83A51606-C820-4F31-BBCE-F0EAA0ABEBF2}" srcOrd="0" destOrd="0" presId="urn:microsoft.com/office/officeart/2005/8/layout/hProcess9"/>
    <dgm:cxn modelId="{3EE6ABCB-262B-43F6-B866-AFFCEB85EF54}" type="presParOf" srcId="{2E8693ED-480F-46CE-854C-75BAC54CBB25}" destId="{420730A7-BBF4-4C08-BFB3-8F51EAF50497}" srcOrd="1" destOrd="0" presId="urn:microsoft.com/office/officeart/2005/8/layout/hProcess9"/>
    <dgm:cxn modelId="{661DD4D0-2CC3-408C-A34A-69766E45A134}" type="presParOf" srcId="{2E8693ED-480F-46CE-854C-75BAC54CBB25}" destId="{A070D9FA-3AD1-477F-9CBB-31A8FAF0CC56}" srcOrd="2" destOrd="0" presId="urn:microsoft.com/office/officeart/2005/8/layout/hProcess9"/>
    <dgm:cxn modelId="{C2BC2ECA-3456-4346-9483-086308E66637}" type="presParOf" srcId="{2E8693ED-480F-46CE-854C-75BAC54CBB25}" destId="{4B6936E7-F039-4C0D-A653-514388E99BA1}" srcOrd="3" destOrd="0" presId="urn:microsoft.com/office/officeart/2005/8/layout/hProcess9"/>
    <dgm:cxn modelId="{54A4C4C3-C062-420D-9117-9DE82B454140}" type="presParOf" srcId="{2E8693ED-480F-46CE-854C-75BAC54CBB25}" destId="{54D63E36-3BC9-4438-B419-D5FA3D22DC55}" srcOrd="4" destOrd="0" presId="urn:microsoft.com/office/officeart/2005/8/layout/hProcess9"/>
    <dgm:cxn modelId="{1BBDB6BF-24D6-4691-9C3A-3DE995910C67}" type="presParOf" srcId="{2E8693ED-480F-46CE-854C-75BAC54CBB25}" destId="{2DFD21CC-74AB-40C7-A85E-AF1D581344A2}" srcOrd="5" destOrd="0" presId="urn:microsoft.com/office/officeart/2005/8/layout/hProcess9"/>
    <dgm:cxn modelId="{189AD0B8-E642-451D-9FC9-E6A283467D7C}" type="presParOf" srcId="{2E8693ED-480F-46CE-854C-75BAC54CBB25}" destId="{43A33F54-CC79-4E29-A894-1816F576D36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87575D1-9CCC-4433-898F-283877E0E7F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8B7FB4-AD83-4AC4-82DB-D9079C6EC565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/>
            <a:t>Motivation</a:t>
          </a:r>
        </a:p>
      </dgm:t>
    </dgm:pt>
    <dgm:pt modelId="{0B880E9C-325E-4F40-A160-58B7DC05B42A}" type="parTrans" cxnId="{6F006444-6B7D-455C-BD3D-294FB33E54B3}">
      <dgm:prSet/>
      <dgm:spPr/>
      <dgm:t>
        <a:bodyPr/>
        <a:lstStyle/>
        <a:p>
          <a:endParaRPr lang="en-US"/>
        </a:p>
      </dgm:t>
    </dgm:pt>
    <dgm:pt modelId="{AE5A4DA7-5A3C-450A-A46B-FA5FC319DC76}" type="sibTrans" cxnId="{6F006444-6B7D-455C-BD3D-294FB33E54B3}">
      <dgm:prSet/>
      <dgm:spPr/>
      <dgm:t>
        <a:bodyPr/>
        <a:lstStyle/>
        <a:p>
          <a:endParaRPr lang="en-US"/>
        </a:p>
      </dgm:t>
    </dgm:pt>
    <dgm:pt modelId="{358C7DD1-AD4C-4D00-8F48-1B21C920A626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b="1" dirty="0"/>
            <a:t>Methodology</a:t>
          </a:r>
        </a:p>
      </dgm:t>
    </dgm:pt>
    <dgm:pt modelId="{CE19F191-249E-49AB-AAF3-82183FADC92D}" type="parTrans" cxnId="{E4E1FE17-FAAE-402A-A8F2-2D9508BCA4F8}">
      <dgm:prSet/>
      <dgm:spPr/>
      <dgm:t>
        <a:bodyPr/>
        <a:lstStyle/>
        <a:p>
          <a:endParaRPr lang="en-US"/>
        </a:p>
      </dgm:t>
    </dgm:pt>
    <dgm:pt modelId="{6D0641E6-9327-4E60-B4C3-47768EE840E9}" type="sibTrans" cxnId="{E4E1FE17-FAAE-402A-A8F2-2D9508BCA4F8}">
      <dgm:prSet/>
      <dgm:spPr/>
      <dgm:t>
        <a:bodyPr/>
        <a:lstStyle/>
        <a:p>
          <a:endParaRPr lang="en-US"/>
        </a:p>
      </dgm:t>
    </dgm:pt>
    <dgm:pt modelId="{A71D6A35-8C4E-412C-9EDF-01674497B442}">
      <dgm:prSet phldrT="[Text]" phldr="0"/>
      <dgm:spPr>
        <a:solidFill>
          <a:schemeClr val="accent1"/>
        </a:solidFill>
      </dgm:spPr>
      <dgm:t>
        <a:bodyPr/>
        <a:lstStyle/>
        <a:p>
          <a:r>
            <a:rPr lang="en-US" dirty="0"/>
            <a:t>Monte Carlo Coupling</a:t>
          </a:r>
        </a:p>
      </dgm:t>
    </dgm:pt>
    <dgm:pt modelId="{F7425609-52A1-4754-8DBA-8E90CD21C244}" type="parTrans" cxnId="{889E2E20-6488-4981-9596-BAE51F6E4255}">
      <dgm:prSet/>
      <dgm:spPr/>
      <dgm:t>
        <a:bodyPr/>
        <a:lstStyle/>
        <a:p>
          <a:endParaRPr lang="en-US"/>
        </a:p>
      </dgm:t>
    </dgm:pt>
    <dgm:pt modelId="{896D9CD1-B04F-4910-B846-4189FF7661F0}" type="sibTrans" cxnId="{889E2E20-6488-4981-9596-BAE51F6E4255}">
      <dgm:prSet/>
      <dgm:spPr/>
      <dgm:t>
        <a:bodyPr/>
        <a:lstStyle/>
        <a:p>
          <a:endParaRPr lang="en-US"/>
        </a:p>
      </dgm:t>
    </dgm:pt>
    <dgm:pt modelId="{2E02803E-C9A3-4650-A0A6-FE93AA769508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/>
            <a:t>Interpreting Results</a:t>
          </a:r>
          <a:endParaRPr lang="en-US" dirty="0"/>
        </a:p>
      </dgm:t>
    </dgm:pt>
    <dgm:pt modelId="{F317F248-660C-4EAF-9C1F-3C14C0DA64CC}" type="parTrans" cxnId="{715EDF7F-C48C-4DD2-8FB0-33B2D511F34A}">
      <dgm:prSet/>
      <dgm:spPr/>
      <dgm:t>
        <a:bodyPr/>
        <a:lstStyle/>
        <a:p>
          <a:endParaRPr lang="en-US"/>
        </a:p>
      </dgm:t>
    </dgm:pt>
    <dgm:pt modelId="{E90AB208-AA43-4BE1-A126-F8D13E6E561B}" type="sibTrans" cxnId="{715EDF7F-C48C-4DD2-8FB0-33B2D511F34A}">
      <dgm:prSet/>
      <dgm:spPr/>
      <dgm:t>
        <a:bodyPr/>
        <a:lstStyle/>
        <a:p>
          <a:endParaRPr lang="en-US"/>
        </a:p>
      </dgm:t>
    </dgm:pt>
    <dgm:pt modelId="{8E4D77BA-C37E-4234-8245-1F671F391DEC}" type="pres">
      <dgm:prSet presAssocID="{A87575D1-9CCC-4433-898F-283877E0E7FF}" presName="CompostProcess" presStyleCnt="0">
        <dgm:presLayoutVars>
          <dgm:dir/>
          <dgm:resizeHandles val="exact"/>
        </dgm:presLayoutVars>
      </dgm:prSet>
      <dgm:spPr/>
    </dgm:pt>
    <dgm:pt modelId="{89AD4A10-A66D-4ED8-B4F3-D7492C545783}" type="pres">
      <dgm:prSet presAssocID="{A87575D1-9CCC-4433-898F-283877E0E7FF}" presName="arrow" presStyleLbl="bgShp" presStyleIdx="0" presStyleCnt="1" custLinFactNeighborX="0"/>
      <dgm:spPr/>
    </dgm:pt>
    <dgm:pt modelId="{2E8693ED-480F-46CE-854C-75BAC54CBB25}" type="pres">
      <dgm:prSet presAssocID="{A87575D1-9CCC-4433-898F-283877E0E7FF}" presName="linearProcess" presStyleCnt="0"/>
      <dgm:spPr/>
    </dgm:pt>
    <dgm:pt modelId="{83A51606-C820-4F31-BBCE-F0EAA0ABEBF2}" type="pres">
      <dgm:prSet presAssocID="{628B7FB4-AD83-4AC4-82DB-D9079C6EC565}" presName="textNode" presStyleLbl="node1" presStyleIdx="0" presStyleCnt="4">
        <dgm:presLayoutVars>
          <dgm:bulletEnabled val="1"/>
        </dgm:presLayoutVars>
      </dgm:prSet>
      <dgm:spPr/>
    </dgm:pt>
    <dgm:pt modelId="{420730A7-BBF4-4C08-BFB3-8F51EAF50497}" type="pres">
      <dgm:prSet presAssocID="{AE5A4DA7-5A3C-450A-A46B-FA5FC319DC76}" presName="sibTrans" presStyleCnt="0"/>
      <dgm:spPr/>
    </dgm:pt>
    <dgm:pt modelId="{A070D9FA-3AD1-477F-9CBB-31A8FAF0CC56}" type="pres">
      <dgm:prSet presAssocID="{358C7DD1-AD4C-4D00-8F48-1B21C920A626}" presName="textNode" presStyleLbl="node1" presStyleIdx="1" presStyleCnt="4">
        <dgm:presLayoutVars>
          <dgm:bulletEnabled val="1"/>
        </dgm:presLayoutVars>
      </dgm:prSet>
      <dgm:spPr/>
    </dgm:pt>
    <dgm:pt modelId="{4B6936E7-F039-4C0D-A653-514388E99BA1}" type="pres">
      <dgm:prSet presAssocID="{6D0641E6-9327-4E60-B4C3-47768EE840E9}" presName="sibTrans" presStyleCnt="0"/>
      <dgm:spPr/>
    </dgm:pt>
    <dgm:pt modelId="{54D63E36-3BC9-4438-B419-D5FA3D22DC55}" type="pres">
      <dgm:prSet presAssocID="{A71D6A35-8C4E-412C-9EDF-01674497B442}" presName="textNode" presStyleLbl="node1" presStyleIdx="2" presStyleCnt="4">
        <dgm:presLayoutVars>
          <dgm:bulletEnabled val="1"/>
        </dgm:presLayoutVars>
      </dgm:prSet>
      <dgm:spPr/>
    </dgm:pt>
    <dgm:pt modelId="{2DFD21CC-74AB-40C7-A85E-AF1D581344A2}" type="pres">
      <dgm:prSet presAssocID="{896D9CD1-B04F-4910-B846-4189FF7661F0}" presName="sibTrans" presStyleCnt="0"/>
      <dgm:spPr/>
    </dgm:pt>
    <dgm:pt modelId="{43A33F54-CC79-4E29-A894-1816F576D360}" type="pres">
      <dgm:prSet presAssocID="{2E02803E-C9A3-4650-A0A6-FE93AA76950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E4E1FE17-FAAE-402A-A8F2-2D9508BCA4F8}" srcId="{A87575D1-9CCC-4433-898F-283877E0E7FF}" destId="{358C7DD1-AD4C-4D00-8F48-1B21C920A626}" srcOrd="1" destOrd="0" parTransId="{CE19F191-249E-49AB-AAF3-82183FADC92D}" sibTransId="{6D0641E6-9327-4E60-B4C3-47768EE840E9}"/>
    <dgm:cxn modelId="{889E2E20-6488-4981-9596-BAE51F6E4255}" srcId="{A87575D1-9CCC-4433-898F-283877E0E7FF}" destId="{A71D6A35-8C4E-412C-9EDF-01674497B442}" srcOrd="2" destOrd="0" parTransId="{F7425609-52A1-4754-8DBA-8E90CD21C244}" sibTransId="{896D9CD1-B04F-4910-B846-4189FF7661F0}"/>
    <dgm:cxn modelId="{12565F61-5C64-45F6-A3C1-65A695A26457}" type="presOf" srcId="{2E02803E-C9A3-4650-A0A6-FE93AA769508}" destId="{43A33F54-CC79-4E29-A894-1816F576D360}" srcOrd="0" destOrd="0" presId="urn:microsoft.com/office/officeart/2005/8/layout/hProcess9"/>
    <dgm:cxn modelId="{6F006444-6B7D-455C-BD3D-294FB33E54B3}" srcId="{A87575D1-9CCC-4433-898F-283877E0E7FF}" destId="{628B7FB4-AD83-4AC4-82DB-D9079C6EC565}" srcOrd="0" destOrd="0" parTransId="{0B880E9C-325E-4F40-A160-58B7DC05B42A}" sibTransId="{AE5A4DA7-5A3C-450A-A46B-FA5FC319DC76}"/>
    <dgm:cxn modelId="{8B6B0B4A-CF03-48A5-AA3C-2005234219A0}" type="presOf" srcId="{A87575D1-9CCC-4433-898F-283877E0E7FF}" destId="{8E4D77BA-C37E-4234-8245-1F671F391DEC}" srcOrd="0" destOrd="0" presId="urn:microsoft.com/office/officeart/2005/8/layout/hProcess9"/>
    <dgm:cxn modelId="{715EDF7F-C48C-4DD2-8FB0-33B2D511F34A}" srcId="{A87575D1-9CCC-4433-898F-283877E0E7FF}" destId="{2E02803E-C9A3-4650-A0A6-FE93AA769508}" srcOrd="3" destOrd="0" parTransId="{F317F248-660C-4EAF-9C1F-3C14C0DA64CC}" sibTransId="{E90AB208-AA43-4BE1-A126-F8D13E6E561B}"/>
    <dgm:cxn modelId="{134E3380-C9E2-4CC6-8246-35C14EFBA90D}" type="presOf" srcId="{628B7FB4-AD83-4AC4-82DB-D9079C6EC565}" destId="{83A51606-C820-4F31-BBCE-F0EAA0ABEBF2}" srcOrd="0" destOrd="0" presId="urn:microsoft.com/office/officeart/2005/8/layout/hProcess9"/>
    <dgm:cxn modelId="{635FDEC6-4E5A-4949-A02A-352061831F42}" type="presOf" srcId="{358C7DD1-AD4C-4D00-8F48-1B21C920A626}" destId="{A070D9FA-3AD1-477F-9CBB-31A8FAF0CC56}" srcOrd="0" destOrd="0" presId="urn:microsoft.com/office/officeart/2005/8/layout/hProcess9"/>
    <dgm:cxn modelId="{AD8FA3E4-A1AA-422F-A3B8-76E513EA8F3D}" type="presOf" srcId="{A71D6A35-8C4E-412C-9EDF-01674497B442}" destId="{54D63E36-3BC9-4438-B419-D5FA3D22DC55}" srcOrd="0" destOrd="0" presId="urn:microsoft.com/office/officeart/2005/8/layout/hProcess9"/>
    <dgm:cxn modelId="{B368AF0E-9B87-4C24-AFC5-CE69B59E9216}" type="presParOf" srcId="{8E4D77BA-C37E-4234-8245-1F671F391DEC}" destId="{89AD4A10-A66D-4ED8-B4F3-D7492C545783}" srcOrd="0" destOrd="0" presId="urn:microsoft.com/office/officeart/2005/8/layout/hProcess9"/>
    <dgm:cxn modelId="{2ABA3DFD-B10E-45D4-8F4B-8765C3A7E451}" type="presParOf" srcId="{8E4D77BA-C37E-4234-8245-1F671F391DEC}" destId="{2E8693ED-480F-46CE-854C-75BAC54CBB25}" srcOrd="1" destOrd="0" presId="urn:microsoft.com/office/officeart/2005/8/layout/hProcess9"/>
    <dgm:cxn modelId="{1EC465B3-DBF4-4CF5-ABFE-5743789104F1}" type="presParOf" srcId="{2E8693ED-480F-46CE-854C-75BAC54CBB25}" destId="{83A51606-C820-4F31-BBCE-F0EAA0ABEBF2}" srcOrd="0" destOrd="0" presId="urn:microsoft.com/office/officeart/2005/8/layout/hProcess9"/>
    <dgm:cxn modelId="{3EE6ABCB-262B-43F6-B866-AFFCEB85EF54}" type="presParOf" srcId="{2E8693ED-480F-46CE-854C-75BAC54CBB25}" destId="{420730A7-BBF4-4C08-BFB3-8F51EAF50497}" srcOrd="1" destOrd="0" presId="urn:microsoft.com/office/officeart/2005/8/layout/hProcess9"/>
    <dgm:cxn modelId="{661DD4D0-2CC3-408C-A34A-69766E45A134}" type="presParOf" srcId="{2E8693ED-480F-46CE-854C-75BAC54CBB25}" destId="{A070D9FA-3AD1-477F-9CBB-31A8FAF0CC56}" srcOrd="2" destOrd="0" presId="urn:microsoft.com/office/officeart/2005/8/layout/hProcess9"/>
    <dgm:cxn modelId="{C2BC2ECA-3456-4346-9483-086308E66637}" type="presParOf" srcId="{2E8693ED-480F-46CE-854C-75BAC54CBB25}" destId="{4B6936E7-F039-4C0D-A653-514388E99BA1}" srcOrd="3" destOrd="0" presId="urn:microsoft.com/office/officeart/2005/8/layout/hProcess9"/>
    <dgm:cxn modelId="{54A4C4C3-C062-420D-9117-9DE82B454140}" type="presParOf" srcId="{2E8693ED-480F-46CE-854C-75BAC54CBB25}" destId="{54D63E36-3BC9-4438-B419-D5FA3D22DC55}" srcOrd="4" destOrd="0" presId="urn:microsoft.com/office/officeart/2005/8/layout/hProcess9"/>
    <dgm:cxn modelId="{1BBDB6BF-24D6-4691-9C3A-3DE995910C67}" type="presParOf" srcId="{2E8693ED-480F-46CE-854C-75BAC54CBB25}" destId="{2DFD21CC-74AB-40C7-A85E-AF1D581344A2}" srcOrd="5" destOrd="0" presId="urn:microsoft.com/office/officeart/2005/8/layout/hProcess9"/>
    <dgm:cxn modelId="{189AD0B8-E642-451D-9FC9-E6A283467D7C}" type="presParOf" srcId="{2E8693ED-480F-46CE-854C-75BAC54CBB25}" destId="{43A33F54-CC79-4E29-A894-1816F576D36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7575D1-9CCC-4433-898F-283877E0E7F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8B7FB4-AD83-4AC4-82DB-D9079C6EC565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/>
            <a:t>Motivation</a:t>
          </a:r>
        </a:p>
      </dgm:t>
    </dgm:pt>
    <dgm:pt modelId="{0B880E9C-325E-4F40-A160-58B7DC05B42A}" type="parTrans" cxnId="{6F006444-6B7D-455C-BD3D-294FB33E54B3}">
      <dgm:prSet/>
      <dgm:spPr/>
      <dgm:t>
        <a:bodyPr/>
        <a:lstStyle/>
        <a:p>
          <a:endParaRPr lang="en-US"/>
        </a:p>
      </dgm:t>
    </dgm:pt>
    <dgm:pt modelId="{AE5A4DA7-5A3C-450A-A46B-FA5FC319DC76}" type="sibTrans" cxnId="{6F006444-6B7D-455C-BD3D-294FB33E54B3}">
      <dgm:prSet/>
      <dgm:spPr/>
      <dgm:t>
        <a:bodyPr/>
        <a:lstStyle/>
        <a:p>
          <a:endParaRPr lang="en-US"/>
        </a:p>
      </dgm:t>
    </dgm:pt>
    <dgm:pt modelId="{358C7DD1-AD4C-4D00-8F48-1B21C920A626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b="1" dirty="0"/>
            <a:t>Methodology</a:t>
          </a:r>
        </a:p>
      </dgm:t>
    </dgm:pt>
    <dgm:pt modelId="{CE19F191-249E-49AB-AAF3-82183FADC92D}" type="parTrans" cxnId="{E4E1FE17-FAAE-402A-A8F2-2D9508BCA4F8}">
      <dgm:prSet/>
      <dgm:spPr/>
      <dgm:t>
        <a:bodyPr/>
        <a:lstStyle/>
        <a:p>
          <a:endParaRPr lang="en-US"/>
        </a:p>
      </dgm:t>
    </dgm:pt>
    <dgm:pt modelId="{6D0641E6-9327-4E60-B4C3-47768EE840E9}" type="sibTrans" cxnId="{E4E1FE17-FAAE-402A-A8F2-2D9508BCA4F8}">
      <dgm:prSet/>
      <dgm:spPr/>
      <dgm:t>
        <a:bodyPr/>
        <a:lstStyle/>
        <a:p>
          <a:endParaRPr lang="en-US"/>
        </a:p>
      </dgm:t>
    </dgm:pt>
    <dgm:pt modelId="{A71D6A35-8C4E-412C-9EDF-01674497B442}">
      <dgm:prSet phldrT="[Text]" phldr="0"/>
      <dgm:spPr>
        <a:solidFill>
          <a:schemeClr val="tx2"/>
        </a:solidFill>
      </dgm:spPr>
      <dgm:t>
        <a:bodyPr/>
        <a:lstStyle/>
        <a:p>
          <a:r>
            <a:rPr lang="en-US" dirty="0"/>
            <a:t>Monte Carlo Coupling</a:t>
          </a:r>
        </a:p>
      </dgm:t>
    </dgm:pt>
    <dgm:pt modelId="{F7425609-52A1-4754-8DBA-8E90CD21C244}" type="parTrans" cxnId="{889E2E20-6488-4981-9596-BAE51F6E4255}">
      <dgm:prSet/>
      <dgm:spPr/>
      <dgm:t>
        <a:bodyPr/>
        <a:lstStyle/>
        <a:p>
          <a:endParaRPr lang="en-US"/>
        </a:p>
      </dgm:t>
    </dgm:pt>
    <dgm:pt modelId="{896D9CD1-B04F-4910-B846-4189FF7661F0}" type="sibTrans" cxnId="{889E2E20-6488-4981-9596-BAE51F6E4255}">
      <dgm:prSet/>
      <dgm:spPr/>
      <dgm:t>
        <a:bodyPr/>
        <a:lstStyle/>
        <a:p>
          <a:endParaRPr lang="en-US"/>
        </a:p>
      </dgm:t>
    </dgm:pt>
    <dgm:pt modelId="{2E02803E-C9A3-4650-A0A6-FE93AA769508}">
      <dgm:prSet phldrT="[Text]" phldr="0"/>
      <dgm:spPr>
        <a:solidFill>
          <a:schemeClr val="accent1"/>
        </a:solidFill>
      </dgm:spPr>
      <dgm:t>
        <a:bodyPr/>
        <a:lstStyle/>
        <a:p>
          <a:r>
            <a:rPr lang="en-US"/>
            <a:t>Interpreting Results</a:t>
          </a:r>
          <a:endParaRPr lang="en-US" dirty="0"/>
        </a:p>
      </dgm:t>
    </dgm:pt>
    <dgm:pt modelId="{F317F248-660C-4EAF-9C1F-3C14C0DA64CC}" type="parTrans" cxnId="{715EDF7F-C48C-4DD2-8FB0-33B2D511F34A}">
      <dgm:prSet/>
      <dgm:spPr/>
      <dgm:t>
        <a:bodyPr/>
        <a:lstStyle/>
        <a:p>
          <a:endParaRPr lang="en-US"/>
        </a:p>
      </dgm:t>
    </dgm:pt>
    <dgm:pt modelId="{E90AB208-AA43-4BE1-A126-F8D13E6E561B}" type="sibTrans" cxnId="{715EDF7F-C48C-4DD2-8FB0-33B2D511F34A}">
      <dgm:prSet/>
      <dgm:spPr/>
      <dgm:t>
        <a:bodyPr/>
        <a:lstStyle/>
        <a:p>
          <a:endParaRPr lang="en-US"/>
        </a:p>
      </dgm:t>
    </dgm:pt>
    <dgm:pt modelId="{8E4D77BA-C37E-4234-8245-1F671F391DEC}" type="pres">
      <dgm:prSet presAssocID="{A87575D1-9CCC-4433-898F-283877E0E7FF}" presName="CompostProcess" presStyleCnt="0">
        <dgm:presLayoutVars>
          <dgm:dir/>
          <dgm:resizeHandles val="exact"/>
        </dgm:presLayoutVars>
      </dgm:prSet>
      <dgm:spPr/>
    </dgm:pt>
    <dgm:pt modelId="{89AD4A10-A66D-4ED8-B4F3-D7492C545783}" type="pres">
      <dgm:prSet presAssocID="{A87575D1-9CCC-4433-898F-283877E0E7FF}" presName="arrow" presStyleLbl="bgShp" presStyleIdx="0" presStyleCnt="1" custLinFactNeighborX="0"/>
      <dgm:spPr/>
    </dgm:pt>
    <dgm:pt modelId="{2E8693ED-480F-46CE-854C-75BAC54CBB25}" type="pres">
      <dgm:prSet presAssocID="{A87575D1-9CCC-4433-898F-283877E0E7FF}" presName="linearProcess" presStyleCnt="0"/>
      <dgm:spPr/>
    </dgm:pt>
    <dgm:pt modelId="{83A51606-C820-4F31-BBCE-F0EAA0ABEBF2}" type="pres">
      <dgm:prSet presAssocID="{628B7FB4-AD83-4AC4-82DB-D9079C6EC565}" presName="textNode" presStyleLbl="node1" presStyleIdx="0" presStyleCnt="4">
        <dgm:presLayoutVars>
          <dgm:bulletEnabled val="1"/>
        </dgm:presLayoutVars>
      </dgm:prSet>
      <dgm:spPr/>
    </dgm:pt>
    <dgm:pt modelId="{420730A7-BBF4-4C08-BFB3-8F51EAF50497}" type="pres">
      <dgm:prSet presAssocID="{AE5A4DA7-5A3C-450A-A46B-FA5FC319DC76}" presName="sibTrans" presStyleCnt="0"/>
      <dgm:spPr/>
    </dgm:pt>
    <dgm:pt modelId="{A070D9FA-3AD1-477F-9CBB-31A8FAF0CC56}" type="pres">
      <dgm:prSet presAssocID="{358C7DD1-AD4C-4D00-8F48-1B21C920A626}" presName="textNode" presStyleLbl="node1" presStyleIdx="1" presStyleCnt="4">
        <dgm:presLayoutVars>
          <dgm:bulletEnabled val="1"/>
        </dgm:presLayoutVars>
      </dgm:prSet>
      <dgm:spPr/>
    </dgm:pt>
    <dgm:pt modelId="{4B6936E7-F039-4C0D-A653-514388E99BA1}" type="pres">
      <dgm:prSet presAssocID="{6D0641E6-9327-4E60-B4C3-47768EE840E9}" presName="sibTrans" presStyleCnt="0"/>
      <dgm:spPr/>
    </dgm:pt>
    <dgm:pt modelId="{54D63E36-3BC9-4438-B419-D5FA3D22DC55}" type="pres">
      <dgm:prSet presAssocID="{A71D6A35-8C4E-412C-9EDF-01674497B442}" presName="textNode" presStyleLbl="node1" presStyleIdx="2" presStyleCnt="4">
        <dgm:presLayoutVars>
          <dgm:bulletEnabled val="1"/>
        </dgm:presLayoutVars>
      </dgm:prSet>
      <dgm:spPr/>
    </dgm:pt>
    <dgm:pt modelId="{2DFD21CC-74AB-40C7-A85E-AF1D581344A2}" type="pres">
      <dgm:prSet presAssocID="{896D9CD1-B04F-4910-B846-4189FF7661F0}" presName="sibTrans" presStyleCnt="0"/>
      <dgm:spPr/>
    </dgm:pt>
    <dgm:pt modelId="{43A33F54-CC79-4E29-A894-1816F576D360}" type="pres">
      <dgm:prSet presAssocID="{2E02803E-C9A3-4650-A0A6-FE93AA769508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E4E1FE17-FAAE-402A-A8F2-2D9508BCA4F8}" srcId="{A87575D1-9CCC-4433-898F-283877E0E7FF}" destId="{358C7DD1-AD4C-4D00-8F48-1B21C920A626}" srcOrd="1" destOrd="0" parTransId="{CE19F191-249E-49AB-AAF3-82183FADC92D}" sibTransId="{6D0641E6-9327-4E60-B4C3-47768EE840E9}"/>
    <dgm:cxn modelId="{889E2E20-6488-4981-9596-BAE51F6E4255}" srcId="{A87575D1-9CCC-4433-898F-283877E0E7FF}" destId="{A71D6A35-8C4E-412C-9EDF-01674497B442}" srcOrd="2" destOrd="0" parTransId="{F7425609-52A1-4754-8DBA-8E90CD21C244}" sibTransId="{896D9CD1-B04F-4910-B846-4189FF7661F0}"/>
    <dgm:cxn modelId="{12565F61-5C64-45F6-A3C1-65A695A26457}" type="presOf" srcId="{2E02803E-C9A3-4650-A0A6-FE93AA769508}" destId="{43A33F54-CC79-4E29-A894-1816F576D360}" srcOrd="0" destOrd="0" presId="urn:microsoft.com/office/officeart/2005/8/layout/hProcess9"/>
    <dgm:cxn modelId="{6F006444-6B7D-455C-BD3D-294FB33E54B3}" srcId="{A87575D1-9CCC-4433-898F-283877E0E7FF}" destId="{628B7FB4-AD83-4AC4-82DB-D9079C6EC565}" srcOrd="0" destOrd="0" parTransId="{0B880E9C-325E-4F40-A160-58B7DC05B42A}" sibTransId="{AE5A4DA7-5A3C-450A-A46B-FA5FC319DC76}"/>
    <dgm:cxn modelId="{8B6B0B4A-CF03-48A5-AA3C-2005234219A0}" type="presOf" srcId="{A87575D1-9CCC-4433-898F-283877E0E7FF}" destId="{8E4D77BA-C37E-4234-8245-1F671F391DEC}" srcOrd="0" destOrd="0" presId="urn:microsoft.com/office/officeart/2005/8/layout/hProcess9"/>
    <dgm:cxn modelId="{715EDF7F-C48C-4DD2-8FB0-33B2D511F34A}" srcId="{A87575D1-9CCC-4433-898F-283877E0E7FF}" destId="{2E02803E-C9A3-4650-A0A6-FE93AA769508}" srcOrd="3" destOrd="0" parTransId="{F317F248-660C-4EAF-9C1F-3C14C0DA64CC}" sibTransId="{E90AB208-AA43-4BE1-A126-F8D13E6E561B}"/>
    <dgm:cxn modelId="{134E3380-C9E2-4CC6-8246-35C14EFBA90D}" type="presOf" srcId="{628B7FB4-AD83-4AC4-82DB-D9079C6EC565}" destId="{83A51606-C820-4F31-BBCE-F0EAA0ABEBF2}" srcOrd="0" destOrd="0" presId="urn:microsoft.com/office/officeart/2005/8/layout/hProcess9"/>
    <dgm:cxn modelId="{635FDEC6-4E5A-4949-A02A-352061831F42}" type="presOf" srcId="{358C7DD1-AD4C-4D00-8F48-1B21C920A626}" destId="{A070D9FA-3AD1-477F-9CBB-31A8FAF0CC56}" srcOrd="0" destOrd="0" presId="urn:microsoft.com/office/officeart/2005/8/layout/hProcess9"/>
    <dgm:cxn modelId="{AD8FA3E4-A1AA-422F-A3B8-76E513EA8F3D}" type="presOf" srcId="{A71D6A35-8C4E-412C-9EDF-01674497B442}" destId="{54D63E36-3BC9-4438-B419-D5FA3D22DC55}" srcOrd="0" destOrd="0" presId="urn:microsoft.com/office/officeart/2005/8/layout/hProcess9"/>
    <dgm:cxn modelId="{B368AF0E-9B87-4C24-AFC5-CE69B59E9216}" type="presParOf" srcId="{8E4D77BA-C37E-4234-8245-1F671F391DEC}" destId="{89AD4A10-A66D-4ED8-B4F3-D7492C545783}" srcOrd="0" destOrd="0" presId="urn:microsoft.com/office/officeart/2005/8/layout/hProcess9"/>
    <dgm:cxn modelId="{2ABA3DFD-B10E-45D4-8F4B-8765C3A7E451}" type="presParOf" srcId="{8E4D77BA-C37E-4234-8245-1F671F391DEC}" destId="{2E8693ED-480F-46CE-854C-75BAC54CBB25}" srcOrd="1" destOrd="0" presId="urn:microsoft.com/office/officeart/2005/8/layout/hProcess9"/>
    <dgm:cxn modelId="{1EC465B3-DBF4-4CF5-ABFE-5743789104F1}" type="presParOf" srcId="{2E8693ED-480F-46CE-854C-75BAC54CBB25}" destId="{83A51606-C820-4F31-BBCE-F0EAA0ABEBF2}" srcOrd="0" destOrd="0" presId="urn:microsoft.com/office/officeart/2005/8/layout/hProcess9"/>
    <dgm:cxn modelId="{3EE6ABCB-262B-43F6-B866-AFFCEB85EF54}" type="presParOf" srcId="{2E8693ED-480F-46CE-854C-75BAC54CBB25}" destId="{420730A7-BBF4-4C08-BFB3-8F51EAF50497}" srcOrd="1" destOrd="0" presId="urn:microsoft.com/office/officeart/2005/8/layout/hProcess9"/>
    <dgm:cxn modelId="{661DD4D0-2CC3-408C-A34A-69766E45A134}" type="presParOf" srcId="{2E8693ED-480F-46CE-854C-75BAC54CBB25}" destId="{A070D9FA-3AD1-477F-9CBB-31A8FAF0CC56}" srcOrd="2" destOrd="0" presId="urn:microsoft.com/office/officeart/2005/8/layout/hProcess9"/>
    <dgm:cxn modelId="{C2BC2ECA-3456-4346-9483-086308E66637}" type="presParOf" srcId="{2E8693ED-480F-46CE-854C-75BAC54CBB25}" destId="{4B6936E7-F039-4C0D-A653-514388E99BA1}" srcOrd="3" destOrd="0" presId="urn:microsoft.com/office/officeart/2005/8/layout/hProcess9"/>
    <dgm:cxn modelId="{54A4C4C3-C062-420D-9117-9DE82B454140}" type="presParOf" srcId="{2E8693ED-480F-46CE-854C-75BAC54CBB25}" destId="{54D63E36-3BC9-4438-B419-D5FA3D22DC55}" srcOrd="4" destOrd="0" presId="urn:microsoft.com/office/officeart/2005/8/layout/hProcess9"/>
    <dgm:cxn modelId="{1BBDB6BF-24D6-4691-9C3A-3DE995910C67}" type="presParOf" srcId="{2E8693ED-480F-46CE-854C-75BAC54CBB25}" destId="{2DFD21CC-74AB-40C7-A85E-AF1D581344A2}" srcOrd="5" destOrd="0" presId="urn:microsoft.com/office/officeart/2005/8/layout/hProcess9"/>
    <dgm:cxn modelId="{189AD0B8-E642-451D-9FC9-E6A283467D7C}" type="presParOf" srcId="{2E8693ED-480F-46CE-854C-75BAC54CBB25}" destId="{43A33F54-CC79-4E29-A894-1816F576D36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D4A10-A66D-4ED8-B4F3-D7492C545783}">
      <dsp:nvSpPr>
        <dsp:cNvPr id="0" name=""/>
        <dsp:cNvSpPr/>
      </dsp:nvSpPr>
      <dsp:spPr>
        <a:xfrm>
          <a:off x="628014" y="0"/>
          <a:ext cx="7117494" cy="253073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51606-C820-4F31-BBCE-F0EAA0ABEBF2}">
      <dsp:nvSpPr>
        <dsp:cNvPr id="0" name=""/>
        <dsp:cNvSpPr/>
      </dsp:nvSpPr>
      <dsp:spPr>
        <a:xfrm>
          <a:off x="1756" y="759220"/>
          <a:ext cx="1979042" cy="10122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Motivation</a:t>
          </a:r>
        </a:p>
      </dsp:txBody>
      <dsp:txXfrm>
        <a:off x="51172" y="808636"/>
        <a:ext cx="1880210" cy="913462"/>
      </dsp:txXfrm>
    </dsp:sp>
    <dsp:sp modelId="{A070D9FA-3AD1-477F-9CBB-31A8FAF0CC56}">
      <dsp:nvSpPr>
        <dsp:cNvPr id="0" name=""/>
        <dsp:cNvSpPr/>
      </dsp:nvSpPr>
      <dsp:spPr>
        <a:xfrm>
          <a:off x="2132079" y="759220"/>
          <a:ext cx="1979042" cy="1012294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Methodology</a:t>
          </a:r>
        </a:p>
      </dsp:txBody>
      <dsp:txXfrm>
        <a:off x="2181495" y="808636"/>
        <a:ext cx="1880210" cy="913462"/>
      </dsp:txXfrm>
    </dsp:sp>
    <dsp:sp modelId="{54D63E36-3BC9-4438-B419-D5FA3D22DC55}">
      <dsp:nvSpPr>
        <dsp:cNvPr id="0" name=""/>
        <dsp:cNvSpPr/>
      </dsp:nvSpPr>
      <dsp:spPr>
        <a:xfrm>
          <a:off x="4262401" y="759220"/>
          <a:ext cx="1979042" cy="1012294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Monte Carlo Coupling</a:t>
          </a:r>
        </a:p>
      </dsp:txBody>
      <dsp:txXfrm>
        <a:off x="4311817" y="808636"/>
        <a:ext cx="1880210" cy="913462"/>
      </dsp:txXfrm>
    </dsp:sp>
    <dsp:sp modelId="{43A33F54-CC79-4E29-A894-1816F576D360}">
      <dsp:nvSpPr>
        <dsp:cNvPr id="0" name=""/>
        <dsp:cNvSpPr/>
      </dsp:nvSpPr>
      <dsp:spPr>
        <a:xfrm>
          <a:off x="6392723" y="759220"/>
          <a:ext cx="1979042" cy="1012294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Interpreting Results</a:t>
          </a:r>
        </a:p>
      </dsp:txBody>
      <dsp:txXfrm>
        <a:off x="6442139" y="808636"/>
        <a:ext cx="1880210" cy="9134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D4A10-A66D-4ED8-B4F3-D7492C545783}">
      <dsp:nvSpPr>
        <dsp:cNvPr id="0" name=""/>
        <dsp:cNvSpPr/>
      </dsp:nvSpPr>
      <dsp:spPr>
        <a:xfrm>
          <a:off x="415656" y="0"/>
          <a:ext cx="4710777" cy="240164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51606-C820-4F31-BBCE-F0EAA0ABEBF2}">
      <dsp:nvSpPr>
        <dsp:cNvPr id="0" name=""/>
        <dsp:cNvSpPr/>
      </dsp:nvSpPr>
      <dsp:spPr>
        <a:xfrm>
          <a:off x="3183" y="720493"/>
          <a:ext cx="1330755" cy="960658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Motivation</a:t>
          </a:r>
        </a:p>
      </dsp:txBody>
      <dsp:txXfrm>
        <a:off x="50078" y="767388"/>
        <a:ext cx="1236965" cy="866868"/>
      </dsp:txXfrm>
    </dsp:sp>
    <dsp:sp modelId="{A070D9FA-3AD1-477F-9CBB-31A8FAF0CC56}">
      <dsp:nvSpPr>
        <dsp:cNvPr id="0" name=""/>
        <dsp:cNvSpPr/>
      </dsp:nvSpPr>
      <dsp:spPr>
        <a:xfrm>
          <a:off x="1404839" y="720493"/>
          <a:ext cx="1330755" cy="960658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Methodology</a:t>
          </a:r>
        </a:p>
      </dsp:txBody>
      <dsp:txXfrm>
        <a:off x="1451734" y="767388"/>
        <a:ext cx="1236965" cy="866868"/>
      </dsp:txXfrm>
    </dsp:sp>
    <dsp:sp modelId="{54D63E36-3BC9-4438-B419-D5FA3D22DC55}">
      <dsp:nvSpPr>
        <dsp:cNvPr id="0" name=""/>
        <dsp:cNvSpPr/>
      </dsp:nvSpPr>
      <dsp:spPr>
        <a:xfrm>
          <a:off x="2806495" y="720493"/>
          <a:ext cx="1330755" cy="960658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Monte Carlo Coupling</a:t>
          </a:r>
        </a:p>
      </dsp:txBody>
      <dsp:txXfrm>
        <a:off x="2853390" y="767388"/>
        <a:ext cx="1236965" cy="866868"/>
      </dsp:txXfrm>
    </dsp:sp>
    <dsp:sp modelId="{43A33F54-CC79-4E29-A894-1816F576D360}">
      <dsp:nvSpPr>
        <dsp:cNvPr id="0" name=""/>
        <dsp:cNvSpPr/>
      </dsp:nvSpPr>
      <dsp:spPr>
        <a:xfrm>
          <a:off x="4208151" y="720493"/>
          <a:ext cx="1330755" cy="960658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Interpreting Results</a:t>
          </a:r>
          <a:endParaRPr lang="en-US" sz="1400" kern="1200" dirty="0"/>
        </a:p>
      </dsp:txBody>
      <dsp:txXfrm>
        <a:off x="4255046" y="767388"/>
        <a:ext cx="1236965" cy="8668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D4A10-A66D-4ED8-B4F3-D7492C545783}">
      <dsp:nvSpPr>
        <dsp:cNvPr id="0" name=""/>
        <dsp:cNvSpPr/>
      </dsp:nvSpPr>
      <dsp:spPr>
        <a:xfrm>
          <a:off x="544911" y="0"/>
          <a:ext cx="6175662" cy="18288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51606-C820-4F31-BBCE-F0EAA0ABEBF2}">
      <dsp:nvSpPr>
        <dsp:cNvPr id="0" name=""/>
        <dsp:cNvSpPr/>
      </dsp:nvSpPr>
      <dsp:spPr>
        <a:xfrm>
          <a:off x="1552" y="548639"/>
          <a:ext cx="1709832" cy="731520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Motivation</a:t>
          </a:r>
        </a:p>
      </dsp:txBody>
      <dsp:txXfrm>
        <a:off x="37262" y="584349"/>
        <a:ext cx="1638412" cy="660100"/>
      </dsp:txXfrm>
    </dsp:sp>
    <dsp:sp modelId="{A070D9FA-3AD1-477F-9CBB-31A8FAF0CC56}">
      <dsp:nvSpPr>
        <dsp:cNvPr id="0" name=""/>
        <dsp:cNvSpPr/>
      </dsp:nvSpPr>
      <dsp:spPr>
        <a:xfrm>
          <a:off x="1852401" y="548639"/>
          <a:ext cx="1709832" cy="731520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Methodology</a:t>
          </a:r>
        </a:p>
      </dsp:txBody>
      <dsp:txXfrm>
        <a:off x="1888111" y="584349"/>
        <a:ext cx="1638412" cy="660100"/>
      </dsp:txXfrm>
    </dsp:sp>
    <dsp:sp modelId="{54D63E36-3BC9-4438-B419-D5FA3D22DC55}">
      <dsp:nvSpPr>
        <dsp:cNvPr id="0" name=""/>
        <dsp:cNvSpPr/>
      </dsp:nvSpPr>
      <dsp:spPr>
        <a:xfrm>
          <a:off x="3703251" y="548639"/>
          <a:ext cx="1709832" cy="731520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Monte Carlo Coupling</a:t>
          </a:r>
        </a:p>
      </dsp:txBody>
      <dsp:txXfrm>
        <a:off x="3738961" y="584349"/>
        <a:ext cx="1638412" cy="660100"/>
      </dsp:txXfrm>
    </dsp:sp>
    <dsp:sp modelId="{43A33F54-CC79-4E29-A894-1816F576D360}">
      <dsp:nvSpPr>
        <dsp:cNvPr id="0" name=""/>
        <dsp:cNvSpPr/>
      </dsp:nvSpPr>
      <dsp:spPr>
        <a:xfrm>
          <a:off x="5554100" y="548639"/>
          <a:ext cx="1709832" cy="731520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Interpreting Results</a:t>
          </a:r>
          <a:endParaRPr lang="en-US" sz="1800" kern="1200" dirty="0"/>
        </a:p>
      </dsp:txBody>
      <dsp:txXfrm>
        <a:off x="5589810" y="584349"/>
        <a:ext cx="1638412" cy="6601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D4A10-A66D-4ED8-B4F3-D7492C545783}">
      <dsp:nvSpPr>
        <dsp:cNvPr id="0" name=""/>
        <dsp:cNvSpPr/>
      </dsp:nvSpPr>
      <dsp:spPr>
        <a:xfrm>
          <a:off x="544911" y="0"/>
          <a:ext cx="6175662" cy="18288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A51606-C820-4F31-BBCE-F0EAA0ABEBF2}">
      <dsp:nvSpPr>
        <dsp:cNvPr id="0" name=""/>
        <dsp:cNvSpPr/>
      </dsp:nvSpPr>
      <dsp:spPr>
        <a:xfrm>
          <a:off x="1552" y="548639"/>
          <a:ext cx="1709832" cy="731520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Motivation</a:t>
          </a:r>
        </a:p>
      </dsp:txBody>
      <dsp:txXfrm>
        <a:off x="37262" y="584349"/>
        <a:ext cx="1638412" cy="660100"/>
      </dsp:txXfrm>
    </dsp:sp>
    <dsp:sp modelId="{A070D9FA-3AD1-477F-9CBB-31A8FAF0CC56}">
      <dsp:nvSpPr>
        <dsp:cNvPr id="0" name=""/>
        <dsp:cNvSpPr/>
      </dsp:nvSpPr>
      <dsp:spPr>
        <a:xfrm>
          <a:off x="1852401" y="548639"/>
          <a:ext cx="1709832" cy="731520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Methodology</a:t>
          </a:r>
        </a:p>
      </dsp:txBody>
      <dsp:txXfrm>
        <a:off x="1888111" y="584349"/>
        <a:ext cx="1638412" cy="660100"/>
      </dsp:txXfrm>
    </dsp:sp>
    <dsp:sp modelId="{54D63E36-3BC9-4438-B419-D5FA3D22DC55}">
      <dsp:nvSpPr>
        <dsp:cNvPr id="0" name=""/>
        <dsp:cNvSpPr/>
      </dsp:nvSpPr>
      <dsp:spPr>
        <a:xfrm>
          <a:off x="3703251" y="548639"/>
          <a:ext cx="1709832" cy="731520"/>
        </a:xfrm>
        <a:prstGeom prst="round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Monte Carlo Coupling</a:t>
          </a:r>
        </a:p>
      </dsp:txBody>
      <dsp:txXfrm>
        <a:off x="3738961" y="584349"/>
        <a:ext cx="1638412" cy="660100"/>
      </dsp:txXfrm>
    </dsp:sp>
    <dsp:sp modelId="{43A33F54-CC79-4E29-A894-1816F576D360}">
      <dsp:nvSpPr>
        <dsp:cNvPr id="0" name=""/>
        <dsp:cNvSpPr/>
      </dsp:nvSpPr>
      <dsp:spPr>
        <a:xfrm>
          <a:off x="5554100" y="548639"/>
          <a:ext cx="1709832" cy="731520"/>
        </a:xfrm>
        <a:prstGeom prst="roundRect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Interpreting Results</a:t>
          </a:r>
          <a:endParaRPr lang="en-US" sz="1800" kern="1200" dirty="0"/>
        </a:p>
      </dsp:txBody>
      <dsp:txXfrm>
        <a:off x="5589810" y="584349"/>
        <a:ext cx="1638412" cy="660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574712-A789-43A7-FBAC-2D24126152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505B31-9C66-2C05-0D4B-0A13359A31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1E7811-47B7-3247-BD43-9CD9FA031622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A9BCD9-BEF4-D08A-1D2D-ECB2496858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D86FA5-5B3F-AEA4-822C-EBF38CC5B5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D762EC-5F52-774C-85ED-C049504962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13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34CDC-939C-42B4-AB35-6498F5FC3D90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B1E5A-81D1-4464-9466-D55578ADC6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477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Roadmap. Flag up front that section 4 is the part that changes what you put in a briefing package.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Generally, we need to caveat our early estimates by saying they’re not budget-worthy, and the phasing is notional. Is there a way we could answer what budgeters really want to know? We currently answer them, usually with a deterministic spread inherited from a prior estimate. The point is not that we are doing it wrong — it is that the uncertainty is being dropped silently. The first 3 are important early for budgeting and decision making. The fourth is for active programs.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at the vertical spread at 50% schedule. This is the empirical motivation for the whole method: the shape is not a constant, so do not model it as one. Note these are illustrative curves drawn from the fitted population, not the 16 raw project curves — say so.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Baselining and EVM applications. A phasing distribution gives you control limits on percent-spent versus percent-complete, turning a judgment call into a statistical one. At IBR, we can say this is looking to execute at the 99</a:t>
            </a:r>
            <a:r>
              <a:rPr lang="en-US" baseline="30000" dirty="0"/>
              <a:t>th</a:t>
            </a:r>
            <a:r>
              <a:rPr lang="en-US" dirty="0"/>
              <a:t> percentile of historical. More defensible than “that looks aggressive”. During execution, the same band makes “behind plan” into a testable claim looking at the existing data.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thesis slide. Everything after this builds machinery to do the compounding honestly, then to read the output correctly. Pause here.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Dataset: MIE projects. 2 Fit Parameters. R^2, RMSE, MAE, Bound Contact flag (whether alpha or beta pinned against the search bound), number of points fit.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Field the normalization question before it is asked. Someone will say: if you normalize by actuals you have thrown away growth. Correct — and deliberate. Growth lives in the cost and duration models; this is shape given the totals. For this we set a spending cutoff for first and last years rather than look at critical decision/milestone dates.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we normalize the budget into pct spend vs pct schedule, it resembles a probability mass function. We can extrapolate that to a probability density function. The density is the spend RATE -- where the dollars actually fall across the schedule -- and most people read that far faster than a cumulative curve. The bottom row is the same four shapes as the CDFs we actually fit, so the audience sees that a familiar S-curve and an intuitive burn-rate profile are two views of one object. Red dashed line is mean spend timing mu; the small triangle marks peak burn rate. Point at the fourth column: alpha=beta=1 gives a flat density, which is level spending and a straight cumulative line -- a useful sanity anchor. Beta phasing curves are established practice here, so cite the handbook lineage; the new contribution is two slides away.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makes the method reviewable by non-statisticians. If you only get one methodology slide across, make it this one — it converts two abstract shape parameters into sentences about program behavior. The next slide gives this mean-timing quantity its formal name and supplies its missing companion.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Worth 90 seconds. The reason to name it is citation defensibility: a reviewer who knows beta regression recognizes mean-precision immediately, whereas an unnamed sum-and-difference transform invites questions. Ferrari and Cribari-Neto (2004) is the usual reference for the mean-precision form. Two honest caveats if pressed: mu and nu are not exactly Fisher-orthogonal either, just better conditioned than alpha and beta; and the sum/difference rotation someone may propose instead is a rigid 45-degree motion of the parameter plane, which makes the axes perpendicular but does not make the coordinates uncorrelated unless the two variances happen to be equal.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honest that least squares on cumulative data gives autocorrelated residuals, so the reported standard errors are indicative rather than exact. A grouped-multinomial MLE on the increments is the cleaner estimator — mention it as a robustness check and move on unless someone digs.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actual contribution — not the Beta family, which is standard practice. Say plainly: the object of inference is the joint distribution of the fitted parameters, and that is what makes the model generative rather than descriptive.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here and say it explicitly: this table IS the model. Everything in the next section consumes exactly these five numbers. Populate with the real fitted values before delivery. If asked why the log-alpha/log-beta pair rather than the mean-precision form from earlier: either works and the fit is identical, but the mean-precision version -- logit mu and log nu -- gives a covariance matrix whose entries you can describe in a sentence, so it is the better choice for the hierarchical layer. </a:t>
            </a:r>
            <a:r>
              <a:rPr lang="en-US" sz="1200" b="0" i="0" dirty="0">
                <a:solidFill>
                  <a:srgbClr val="42566B"/>
                </a:solidFill>
                <a:latin typeface="Arial"/>
                <a:cs typeface="Arial"/>
              </a:rPr>
              <a:t>a vintage check across project start years supports pooling the full historical range rather than weighting recent projects.</a:t>
            </a:r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#1 </a:t>
            </a:r>
            <a:r>
              <a:rPr lang="en-US" sz="1200" b="0" i="0" dirty="0">
                <a:solidFill>
                  <a:srgbClr val="42566B"/>
                </a:solidFill>
                <a:latin typeface="Arial"/>
                <a:cs typeface="Arial"/>
              </a:rPr>
              <a:t>Sampled curves reflect project-to-project variation but treat the population itself as known, so forecast bands are modestly narrow</a:t>
            </a:r>
            <a:r>
              <a:rPr lang="en-US" sz="1100" b="0" i="0" dirty="0">
                <a:solidFill>
                  <a:srgbClr val="42566B"/>
                </a:solidFill>
                <a:latin typeface="Arial"/>
                <a:cs typeface="Arial"/>
              </a:rPr>
              <a:t>.</a:t>
            </a:r>
            <a:endParaRPr lang="en-US" dirty="0"/>
          </a:p>
          <a:p>
            <a:r>
              <a:rPr lang="en-US" dirty="0"/>
              <a:t>#2 </a:t>
            </a:r>
            <a:r>
              <a:rPr lang="en-US" sz="1200" b="0" i="0" dirty="0">
                <a:solidFill>
                  <a:srgbClr val="42566B"/>
                </a:solidFill>
                <a:latin typeface="Arial"/>
                <a:cs typeface="Arial"/>
              </a:rPr>
              <a:t>Those projects are visible in the diagnostics rather than silently absorbed, which is the best available outcome.</a:t>
            </a:r>
          </a:p>
          <a:p>
            <a:r>
              <a:rPr lang="en-US" sz="1200" b="0" i="0" dirty="0">
                <a:solidFill>
                  <a:srgbClr val="42566B"/>
                </a:solidFill>
                <a:latin typeface="Arial"/>
                <a:cs typeface="Arial"/>
              </a:rPr>
              <a:t>#3 This two-stage method is its front end, and its output initializes that model.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separation of concerns. Because the phasing draw is on normalized time, it composes with any duration draw. Steps 1 through 3 can be independent or correlated — that is an explicit modeling choice, which is the next slide.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Report the correlation # verbally.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Resist the temptation to oversell. Phasing uncertainty does not blow up the calendar-time band — duration already dominates there. What it does do is give you a distribution at any percent-complete, which is what execution review and the conditional outyear reporting both need. Decomposition: phasing is about 10% of variance at mid-execution, and 100% of it in normalized time.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 the seed deliberately here. The mixture structure in section 4 should feel like a consequence the audience half-anticipated rather than a surprise.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now you’ve got uncertainty distributions for these parameters, and it’s time to incorporate them into your Monte Carlo run. But what is going on with these results?</a:t>
            </a:r>
          </a:p>
          <a:p>
            <a:r>
              <a:rPr lang="en-US" dirty="0"/>
              <a:t>Walk it slowly: 87% of runs finished before this year and contribute exactly zero; the 13% still executing spend a median of about $13M. Those are two different facts and a single percentile cannot carry both.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trap out loud: hand this chart to a budget office and they will read the P50 row as the realistic profile and conclude the outyears are free. They are not free — they are contingent. The P50 profile is not the median scenario; it is a collection of marginal medians that no execution path matches.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Here’s one possible visualization that we could provide that would give a better idea of how to budget. We can show the spend if active, and the probability that it’s active.</a:t>
            </a:r>
          </a:p>
          <a:p>
            <a:r>
              <a:rPr lang="en-US" dirty="0"/>
              <a:t>Walk one year end to end in the recommended language: in FY7, 27% of runs are still active, and those runs spend a median of about $15M. </a:t>
            </a:r>
          </a:p>
          <a:p>
            <a:r>
              <a:rPr lang="en-US" dirty="0"/>
              <a:t>Say it that way — never 'the FY8 P50 is zero,' which is true and useless.</a:t>
            </a:r>
          </a:p>
          <a:p>
            <a:r>
              <a:rPr lang="en-US" dirty="0"/>
              <a:t>The reason we see a P(active) below 100% in the first two years is an artifact of the fit on this dataset. I set a threshold for “active” at $1M, so some are eliminated. If we drop that to zero, you’d see a monotonically decreasing P curve.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Your MC results can leave you prone to a particular pitfall. The mechanism is simple once stated: </a:t>
            </a:r>
            <a:r>
              <a:rPr lang="en-US" dirty="0"/>
              <a:t>see the mechanism rather than memorizing the rule. Then give them the one-line version they can carry: quantiles do not aggregate, means do.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Item 5 is the practical replacement for 'the P80 profile' that people will keep asking for. Do not refuse the request — satisfy it correctly by conditioning on iterations near the P80 total. We can look at the subset of draws near that total and show the median phasing path.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vertical-versus-horizontal reading is the durable takeaway: vertical spread is when money moves, horizontal spread is how long the project runs.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on the interpretation rules. Even someone who never runs this model should leave able to read a stochastic phasing output correctly — that is the durable value of the talk.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to about a minute. The message is 'we tested the assumption and here is the evidence,' not a statistics lecture. The Q-Q comparison lives in backup.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plain-language translation in the fourth bullet is the whole point of this slide. If the correlation had come out negative, the sentence flips — projects vary more in lean than in steepness. Either way it is a portfolio characterization worth saying out loud.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exists because it happened during development. Being visibly willing to show the diagnostics that failed buys credibility for the fits that worked. If asked: the fix was upstream, in how schedule completion is defined.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slide, closes the loop for the EVM practitioners in the room. Flag the Bayesian update as future work rather than something already built.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DOE audience this alone can justify building the model. Ninety seconds. The 28% number is a preview of the aggregation trap — use it to set up section 4.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walk this slide. It exists so that questions have somewhere to land and so the deck stands alone when forwarded.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F30B6-1D21-6788-7A5F-81A8D2D0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8BB47-30F3-74F7-EF97-81404D13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E376C-4BF2-9728-485A-BABD48D5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A18E-B2A6-0795-0415-938A3231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1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209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4AEB-3DFA-E318-8620-D25BFDD9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6F1B-F30E-6571-54DF-9EE72DF0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C31A-FAFF-F59B-C947-3C0661FC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9646-3657-CB06-E99A-4A5DA1F9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52A0-3E67-2777-2612-DE45CFF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98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1B2-D977-5C19-F4E3-F365277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7E83-B1FC-CDD7-CE93-D5FE574D6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8198C-262F-A73B-419F-17C8634F2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07737-EFD8-819B-9EA2-9CA32BC1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86624-96DC-6237-2FCF-105CA78B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C644-B491-490F-4868-6E908A68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678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874-A87D-9998-FDD0-BDB565290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18EEC-DF2F-9670-4C39-FFFFE8058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13F85-056D-AEC2-98DA-936AC487C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9FB38-9D26-1131-91CA-9970CDDC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96DFF-510D-3824-657F-B1E418FCC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CF79A-2E68-2C39-C0B8-737220A9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EF024-9CD5-0D79-8738-EA455C79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11ED6-0C3C-8B37-4562-A2C4E769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1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CD82-C2DB-2531-0B66-D4ADCBDE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3B0BF-1459-3BF2-19D3-FD327178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C02B6-746F-A6EB-5A55-C90602E9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DCC2C-6B18-2C7F-59E2-874997AA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0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D1EC4-B9D2-7B34-DFB2-365F1003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A1D714-575C-81C1-B1D1-8284DF6E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A673-00B0-3A5A-ED73-67FDFC7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F888-E805-3843-04A3-D6075729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F4AE-8F5B-019B-0BA7-35DEF8C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98E3E-3BE2-643E-7930-A715B5175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020AD-025A-9F56-B61E-8A9515BE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28990-F041-CE5B-F30B-9DDEC1DD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3888D-F2CA-C167-E87E-F5F38ED7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37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B725-DC07-93AD-5878-302381FD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DA040-878B-3C92-A5D7-6B71C2884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9F927-7BB9-E952-1808-734156A3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E90D4-B38D-BE5F-676D-33246137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5E6CC-7821-065B-86E5-CCE80C1D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68C3A-5069-6C20-029C-446F2CCF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7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C49AC4-B722-32F6-DF29-80A0787BE70D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A7C34A17-E09E-81F2-BD46-92E5C51421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68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5F30B6-1D21-6788-7A5F-81A8D2D08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8BB47-30F3-74F7-EF97-81404D137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E376C-4BF2-9728-485A-BABD48D58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7A18E-B2A6-0795-0415-938A32319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80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FEC8-5E1A-389F-CEB8-2545597C0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C366E-3D17-A51C-6A23-E5FF033F6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3F142-5014-6A49-BA68-F7767A20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A69DD-70B0-578A-4060-D0493714A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1B48F-7AAC-CF8D-E05C-9302F2E92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37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A4AEB-3DFA-E318-8620-D25BFDD95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B76F1B-F30E-6571-54DF-9EE72DF0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EC31A-FAFF-F59B-C947-3C0661FC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9646-3657-CB06-E99A-4A5DA1F99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52A0-3E67-2777-2612-DE45CFF3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711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01B2-D977-5C19-F4E3-F3652775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E7E83-B1FC-CDD7-CE93-D5FE574D6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18198C-262F-A73B-419F-17C8634F22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07737-EFD8-819B-9EA2-9CA32BC15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086624-96DC-6237-2FCF-105CA78B5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82C644-B491-490F-4868-6E908A68C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36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77874-A87D-9998-FDD0-BDB565290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18EEC-DF2F-9670-4C39-FFFFE8058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513F85-056D-AEC2-98DA-936AC487C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59FB38-9D26-1131-91CA-9970CDDC4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F96DFF-510D-3824-657F-B1E418FCC4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ACF79A-2E68-2C39-C0B8-737220A9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0EF024-9CD5-0D79-8738-EA455C791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E11ED6-0C3C-8B37-4562-A2C4E7695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63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FCD82-C2DB-2531-0B66-D4ADCBDE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93B0BF-1459-3BF2-19D3-FD3271783C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AC02B6-746F-A6EB-5A55-C90602E9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DCC2C-6B18-2C7F-59E2-874997AA9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77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D1EC4-B9D2-7B34-DFB2-365F1003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A1D714-575C-81C1-B1D1-8284DF6E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0A673-00B0-3A5A-ED73-67FDFC750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66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F888-E805-3843-04A3-D6075729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8F4AE-8F5B-019B-0BA7-35DEF8CE4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98E3E-3BE2-643E-7930-A715B5175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4020AD-025A-9F56-B61E-8A9515BE11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28990-F041-CE5B-F30B-9DDEC1DD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3888D-F2CA-C167-E87E-F5F38ED7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14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1B725-DC07-93AD-5878-302381FD3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CDA040-878B-3C92-A5D7-6B71C2884B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9F927-7BB9-E952-1808-734156A3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5E90D4-B38D-BE5F-676D-33246137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5E6CC-7821-065B-86E5-CCE80C1D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68C3A-5069-6C20-029C-446F2CCF8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3EB71B-0E20-644D-98EB-4348420301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549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69" y="1041400"/>
            <a:ext cx="6941905" cy="2387600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latin typeface="Montserra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69443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17A63-970C-DC91-B82B-0931B1A0B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569" y="606176"/>
            <a:ext cx="10969375" cy="1397285"/>
          </a:xfrm>
          <a:prstGeom prst="rect">
            <a:avLst/>
          </a:prstGeom>
        </p:spPr>
        <p:txBody>
          <a:bodyPr anchor="b"/>
          <a:lstStyle>
            <a:lvl1pPr algn="l">
              <a:defRPr sz="6000" b="1">
                <a:solidFill>
                  <a:srgbClr val="021E42"/>
                </a:solidFill>
                <a:latin typeface="Montserrat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8381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C49AC4-B722-32F6-DF29-80A0787BE70D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A7C34A17-E09E-81F2-BD46-92E5C51421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76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81821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1431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88108A-0EEC-8122-903F-AB8B18917CF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52CF0D3-17E1-9815-0178-17474199400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0070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8D28DEC-A608-0D7C-0816-25650FC58C95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E67450-788F-F436-678F-43E0146B312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9A3506-2EA1-33D1-CFF7-9AAC44DA4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33B841A-55AE-31D2-4A27-6D73AB611BC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EAE6EC-DA4E-D09B-71A5-AF4950BC3CB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8/12/2026</a:t>
            </a:r>
          </a:p>
        </p:txBody>
      </p:sp>
    </p:spTree>
    <p:extLst>
      <p:ext uri="{BB962C8B-B14F-4D97-AF65-F5344CB8AC3E}">
        <p14:creationId xmlns:p14="http://schemas.microsoft.com/office/powerpoint/2010/main" val="23112409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BF60CA-F18C-EE86-2233-07AE32E8AC1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41361-1216-F28B-C468-25A37D5AE3BD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6DA441-E26E-D956-56A9-5BE1A8375BC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D1F4CC-E773-A63B-4CC1-E0786A518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2710B4E-18D6-9016-6CFA-001B6FED9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0" y="1152751"/>
            <a:ext cx="5722783" cy="5068057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CC2FD-5339-873C-1141-6829799E2611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A0479-4AA3-8439-5737-F228CBA7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24BDEB-0F66-AB62-24DE-5309A310D9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1718" y="825622"/>
            <a:ext cx="5722780" cy="552577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F0714C-F200-DC1C-092C-7A4A6980FDC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632335C-EBA8-B446-C011-196E03842DD7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5232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77A03A-F527-9D8A-BF8D-649AFF2AA965}"/>
              </a:ext>
            </a:extLst>
          </p:cNvPr>
          <p:cNvSpPr/>
          <p:nvPr userDrawn="1"/>
        </p:nvSpPr>
        <p:spPr>
          <a:xfrm>
            <a:off x="0" y="0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3E4355C3-9AFA-74E1-D54D-2748EED3BE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195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CCCC1F-D963-9672-11D5-69EB6A36EA8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A32B3-E6EF-D900-DF41-1FC0CD45EAB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DA944-E4A0-C756-6F09-4AB3EF1BF07C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77ECE13-C4AE-1862-0E7B-424F72AE6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BA1642D-1F12-6DE4-93F1-86EECB88B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D4D50-9523-6936-2562-3F7BCE14F149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D6CE47-56A2-CA84-FA46-ED70D4E91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60244B-4CC8-77DE-E2EF-80B8D909EC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254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4BBD7B-CB31-8567-E3E4-5DD5DBC22E0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D75024-6F36-6254-FDA7-E538FAFB3C2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625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690C2-3341-3862-0749-B8AEBB98D75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48B13-D69F-618C-8E40-66A7388210F5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61098-6780-10DF-CC10-DD923899A51D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052B37E-729E-F095-5D8B-B5354FF57F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2" y="129191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1E43ED0-A914-4653-4501-898D396E88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1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FBD70-E636-46FF-457A-5ABC265E575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F810D5-9FC0-CF8B-CB45-C2C7C12D2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7782A20-0077-B968-26CA-579C0A2E75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8F2524A8-70EE-787C-11EE-0173F342A7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3283" y="140664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ACA377-A138-C639-0121-BFCA6349B16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B6AA7F-947E-C831-C6A7-DA51207B441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1028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2F171-FBC3-89F0-E8F7-1BEF0630917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24CB5F-329D-3951-D8BA-3870E5EFA994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8916A-0920-82AF-CA61-A71A4F3D970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37DF11E-F3EA-8342-D010-F9C496693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2881A0-63A3-4F40-2EB7-D6B1934F55C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B1CE19-5096-9510-BDC3-DE1400E16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F8E4F6-F2CF-B089-2E34-9588678EAC2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437282-BBD4-B964-0C10-4928FA8B0F83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212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6AAEE3-81A6-D66D-D090-5E799916B708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F4781-C232-712D-7C8B-964ED59DF35B}"/>
              </a:ext>
            </a:extLst>
          </p:cNvPr>
          <p:cNvSpPr/>
          <p:nvPr userDrawn="1"/>
        </p:nvSpPr>
        <p:spPr>
          <a:xfrm>
            <a:off x="0" y="0"/>
            <a:ext cx="12192001" cy="61734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0F6A1-EDBA-6561-FD12-5AD0CA832507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A8E307-1501-E2FD-A74E-DD6962A648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052968-B79E-7EF7-35B8-1A9911DC5C98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C2876A-AEA2-F505-C9B0-78DD5297906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7/31/2026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362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AA4D0E-153D-11B3-5397-AA57FE0B6F57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0337A-E250-613A-0B9B-9735B7FA45A7}"/>
              </a:ext>
            </a:extLst>
          </p:cNvPr>
          <p:cNvSpPr/>
          <p:nvPr userDrawn="1"/>
        </p:nvSpPr>
        <p:spPr>
          <a:xfrm>
            <a:off x="0" y="0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D094F-EEFB-415B-1B86-603EA22EC3BE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644B8C2-A2DF-78B7-AF9F-93117CE07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C9340-D837-4AD3-18F7-E618E59EBC88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0F96F9-2F1A-B80C-16A9-B918F3619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>
                <a:solidFill>
                  <a:srgbClr val="C2A1E7"/>
                </a:solidFill>
              </a:defRPr>
            </a:lvl1pPr>
            <a:lvl2pPr>
              <a:defRPr sz="1600">
                <a:solidFill>
                  <a:srgbClr val="C2A1E7"/>
                </a:solidFill>
              </a:defRPr>
            </a:lvl2pPr>
            <a:lvl3pPr>
              <a:defRPr sz="1400">
                <a:solidFill>
                  <a:srgbClr val="C2A1E7"/>
                </a:solidFill>
              </a:defRPr>
            </a:lvl3pPr>
            <a:lvl4pPr>
              <a:defRPr sz="1200"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A5B709-1899-8DDC-4F37-07D1829FDEC6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FB2C2D-D2AD-BE92-CE7A-4BB1EB5A22B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7/31/2026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7605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5BDCB-3882-1C8E-55CD-82597D3AD9D8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89DF35-5435-BB2C-3A6F-D6C7CE03A4C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8886AC9-AF00-8189-3A27-741214D9EBF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7/31/2026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4106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3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1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4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59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66A57A-C491-CD97-7975-7280BE0192B3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233894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image" Target="../media/image12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AC3C-A2F3-4508-2817-B155E8A2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034" y="56166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F140BE-57F8-C5F5-1132-D7ABA2D29D21}"/>
              </a:ext>
            </a:extLst>
          </p:cNvPr>
          <p:cNvSpPr/>
          <p:nvPr userDrawn="1"/>
        </p:nvSpPr>
        <p:spPr>
          <a:xfrm>
            <a:off x="0" y="0"/>
            <a:ext cx="12192000" cy="12776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F30497-342B-5A83-27A3-3C260E64904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rcRect/>
          <a:stretch/>
        </p:blipFill>
        <p:spPr>
          <a:xfrm>
            <a:off x="7010400" y="-8873"/>
            <a:ext cx="5181600" cy="12954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9C23-350F-2819-7ED2-FB9A07F2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93-5D93-C6FB-8137-14EFBC39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0462D4-7EED-F678-B986-CA5AFD070ABC}"/>
              </a:ext>
            </a:extLst>
          </p:cNvPr>
          <p:cNvSpPr/>
          <p:nvPr userDrawn="1"/>
        </p:nvSpPr>
        <p:spPr>
          <a:xfrm>
            <a:off x="7421" y="6111832"/>
            <a:ext cx="12192000" cy="7582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black and white sign with white text  AI-generated content may be incorrect.">
            <a:extLst>
              <a:ext uri="{FF2B5EF4-FFF2-40B4-BE49-F238E27FC236}">
                <a16:creationId xmlns:a16="http://schemas.microsoft.com/office/drawing/2014/main" id="{171E5CF7-AE7D-7185-CABF-0AB10F0BDF8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387245" y="6246341"/>
            <a:ext cx="1654629" cy="47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7DA46-1E84-3F7F-FB3B-62E88707977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10350847" y="6293735"/>
            <a:ext cx="1369791" cy="384502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1F921DB-3352-EB00-5894-82833B8BDDA6}"/>
              </a:ext>
            </a:extLst>
          </p:cNvPr>
          <p:cNvSpPr txBox="1">
            <a:spLocks/>
          </p:cNvSpPr>
          <p:nvPr userDrawn="1"/>
        </p:nvSpPr>
        <p:spPr>
          <a:xfrm>
            <a:off x="838200" y="6111831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02483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86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Montserrat" pitchFamily="2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FF140BE-57F8-C5F5-1132-D7ABA2D29D21}"/>
              </a:ext>
            </a:extLst>
          </p:cNvPr>
          <p:cNvSpPr/>
          <p:nvPr userDrawn="1"/>
        </p:nvSpPr>
        <p:spPr>
          <a:xfrm>
            <a:off x="0" y="0"/>
            <a:ext cx="12192000" cy="12776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EAC3C-A2F3-4508-2817-B155E8A22B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4034" y="561661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D3EB71B-0E20-644D-98EB-43484203013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BC9C23-350F-2819-7ED2-FB9A07F29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65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A0D493-5D93-C6FB-8137-14EFBC39E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0462D4-7EED-F678-B986-CA5AFD070ABC}"/>
              </a:ext>
            </a:extLst>
          </p:cNvPr>
          <p:cNvSpPr/>
          <p:nvPr userDrawn="1"/>
        </p:nvSpPr>
        <p:spPr>
          <a:xfrm>
            <a:off x="7421" y="6111832"/>
            <a:ext cx="12192000" cy="758255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95ED5-62B8-36C2-AB69-88FDA7BD82A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rcRect/>
          <a:stretch/>
        </p:blipFill>
        <p:spPr>
          <a:xfrm>
            <a:off x="7010400" y="-8873"/>
            <a:ext cx="5181600" cy="1295400"/>
          </a:xfrm>
          <a:prstGeom prst="rect">
            <a:avLst/>
          </a:prstGeom>
        </p:spPr>
      </p:pic>
      <p:pic>
        <p:nvPicPr>
          <p:cNvPr id="10" name="Picture 9" descr="A black and white sign with white text  AI-generated content may be incorrect.">
            <a:extLst>
              <a:ext uri="{FF2B5EF4-FFF2-40B4-BE49-F238E27FC236}">
                <a16:creationId xmlns:a16="http://schemas.microsoft.com/office/drawing/2014/main" id="{171E5CF7-AE7D-7185-CABF-0AB10F0BDF8B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387245" y="6246341"/>
            <a:ext cx="1654629" cy="4741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507DA46-1E84-3F7F-FB3B-62E88707977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0350847" y="6293735"/>
            <a:ext cx="1369791" cy="38450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20B4B526-EF33-C752-4091-14E9ECC948CF}"/>
              </a:ext>
            </a:extLst>
          </p:cNvPr>
          <p:cNvSpPr txBox="1">
            <a:spLocks/>
          </p:cNvSpPr>
          <p:nvPr userDrawn="1"/>
        </p:nvSpPr>
        <p:spPr>
          <a:xfrm>
            <a:off x="838200" y="6111831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332844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Montserrat" pitchFamily="2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Clr>
          <a:srgbClr val="C50E3D"/>
        </a:buClr>
        <a:buFont typeface="Wingdings" panose="05000000000000000000" pitchFamily="2" charset="2"/>
        <a:buChar char="«"/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BE351B-1D9E-ED4F-A0EA-931F8B085416}"/>
              </a:ext>
            </a:extLst>
          </p:cNvPr>
          <p:cNvSpPr/>
          <p:nvPr userDrawn="1"/>
        </p:nvSpPr>
        <p:spPr>
          <a:xfrm>
            <a:off x="1524" y="0"/>
            <a:ext cx="12188952" cy="5879592"/>
          </a:xfrm>
          <a:prstGeom prst="rect">
            <a:avLst/>
          </a:prstGeom>
          <a:solidFill>
            <a:srgbClr val="021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close-up of a logo  AI-generated content may be incorrect.">
            <a:extLst>
              <a:ext uri="{FF2B5EF4-FFF2-40B4-BE49-F238E27FC236}">
                <a16:creationId xmlns:a16="http://schemas.microsoft.com/office/drawing/2014/main" id="{0E6D0458-8C03-2C2E-6851-612DA12D9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1922" y="6145805"/>
            <a:ext cx="2060447" cy="531400"/>
          </a:xfrm>
          <a:prstGeom prst="rect">
            <a:avLst/>
          </a:prstGeom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EE77629E-41B2-22BA-A255-FB02E0872B6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28000" y="6241617"/>
            <a:ext cx="1491065" cy="411534"/>
          </a:xfrm>
          <a:prstGeom prst="rect">
            <a:avLst/>
          </a:prstGeom>
        </p:spPr>
      </p:pic>
      <p:pic>
        <p:nvPicPr>
          <p:cNvPr id="7" name="Picture 6" descr="A black and white image of a person  AI-generated content may be incorrect.">
            <a:extLst>
              <a:ext uri="{FF2B5EF4-FFF2-40B4-BE49-F238E27FC236}">
                <a16:creationId xmlns:a16="http://schemas.microsoft.com/office/drawing/2014/main" id="{907FD5D8-27D9-56A5-127C-56F3851DE00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511" y="1197859"/>
            <a:ext cx="12188977" cy="44622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5C63FEF-36B9-7DA6-0155-D1C4809EA843}"/>
              </a:ext>
            </a:extLst>
          </p:cNvPr>
          <p:cNvSpPr/>
          <p:nvPr userDrawn="1"/>
        </p:nvSpPr>
        <p:spPr>
          <a:xfrm>
            <a:off x="0" y="842480"/>
            <a:ext cx="6185043" cy="2774023"/>
          </a:xfrm>
          <a:prstGeom prst="rect">
            <a:avLst/>
          </a:prstGeom>
          <a:solidFill>
            <a:srgbClr val="C50E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3DDE3A7-859C-9DCE-339F-7BE8FD8828D6}"/>
              </a:ext>
            </a:extLst>
          </p:cNvPr>
          <p:cNvSpPr txBox="1">
            <a:spLocks/>
          </p:cNvSpPr>
          <p:nvPr userDrawn="1"/>
        </p:nvSpPr>
        <p:spPr>
          <a:xfrm>
            <a:off x="330200" y="6038420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414302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logo  AI-generated content may be incorrect.">
            <a:extLst>
              <a:ext uri="{FF2B5EF4-FFF2-40B4-BE49-F238E27FC236}">
                <a16:creationId xmlns:a16="http://schemas.microsoft.com/office/drawing/2014/main" id="{0E6D0458-8C03-2C2E-6851-612DA12D93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1922" y="6145805"/>
            <a:ext cx="2060447" cy="531400"/>
          </a:xfrm>
          <a:prstGeom prst="rect">
            <a:avLst/>
          </a:prstGeom>
        </p:spPr>
      </p:pic>
      <p:pic>
        <p:nvPicPr>
          <p:cNvPr id="2" name="Picture 1" descr="A close-up of a person holding a spray object  AI-generated content may be incorrect.">
            <a:extLst>
              <a:ext uri="{FF2B5EF4-FFF2-40B4-BE49-F238E27FC236}">
                <a16:creationId xmlns:a16="http://schemas.microsoft.com/office/drawing/2014/main" id="{CE7CACEA-28E8-9745-D367-2DE90F22E6E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5" t="9630" b="8802"/>
          <a:stretch>
            <a:fillRect/>
          </a:stretch>
        </p:blipFill>
        <p:spPr>
          <a:xfrm>
            <a:off x="1" y="1254072"/>
            <a:ext cx="12199420" cy="4945806"/>
          </a:xfrm>
          <a:prstGeom prst="rect">
            <a:avLst/>
          </a:prstGeom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64BE2B4-46A3-64C3-22E8-7A41C70F7AD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28000" y="6241617"/>
            <a:ext cx="1491065" cy="411534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2E40129-09F6-3E5B-0BD7-889595C90618}"/>
              </a:ext>
            </a:extLst>
          </p:cNvPr>
          <p:cNvSpPr txBox="1">
            <a:spLocks/>
          </p:cNvSpPr>
          <p:nvPr userDrawn="1"/>
        </p:nvSpPr>
        <p:spPr>
          <a:xfrm>
            <a:off x="330200" y="6038420"/>
            <a:ext cx="6098309" cy="7461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Montserrat" pitchFamily="2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Peace Through Atomic Strength</a:t>
            </a:r>
          </a:p>
        </p:txBody>
      </p:sp>
    </p:spTree>
    <p:extLst>
      <p:ext uri="{BB962C8B-B14F-4D97-AF65-F5344CB8AC3E}">
        <p14:creationId xmlns:p14="http://schemas.microsoft.com/office/powerpoint/2010/main" val="19803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7663" indent="-338138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tabLst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8C3AEE-9E06-EB20-29E2-8C3DBE94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D5FC-500B-F932-DC2C-46A355D96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462BC-E286-9455-29C3-B85C4C6C4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30AF71-A241-4654-80ED-1B93EE329A3B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1D5E2-9725-0798-908F-C8CDAF18E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A9BC6-B02C-902C-C56F-301B03009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7CC1C-B9D3-43A8-A8DE-E505C025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8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22EF28-9D6E-7AB2-9543-67030FD16D8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7730" y="3928526"/>
            <a:ext cx="6759575" cy="87097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Figtree" pitchFamily="2" charset="0"/>
              </a:rPr>
              <a:t>Stephen </a:t>
            </a:r>
            <a:r>
              <a:rPr lang="en-US" sz="2400" dirty="0" err="1">
                <a:latin typeface="Figtree" pitchFamily="2" charset="0"/>
              </a:rPr>
              <a:t>Colodner</a:t>
            </a:r>
            <a:endParaRPr lang="en-US" sz="2400" dirty="0">
              <a:latin typeface="Figtree" pitchFamily="2" charset="0"/>
            </a:endParaRPr>
          </a:p>
          <a:p>
            <a:r>
              <a:rPr lang="en-US" sz="2400" dirty="0">
                <a:latin typeface="Figtree" pitchFamily="2" charset="0"/>
              </a:rPr>
              <a:t>Office of Program Analysis and Evaluation </a:t>
            </a:r>
          </a:p>
          <a:p>
            <a:r>
              <a:rPr lang="en-US" sz="2400" dirty="0">
                <a:latin typeface="Figtree" pitchFamily="2" charset="0"/>
              </a:rPr>
              <a:t>(PA&amp;E, NA-BA-40)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99597-4FE2-FDB0-0C9B-190814A16A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8065" y="5358406"/>
            <a:ext cx="6759575" cy="434976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dirty="0">
                <a:latin typeface="Figtree" pitchFamily="2" charset="0"/>
              </a:rPr>
              <a:t>August 12,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19120-9E53-0CCE-CE1B-C83CAE636D1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How Fast Can We Burn Money and</a:t>
            </a:r>
          </a:p>
          <a:p>
            <a:r>
              <a:rPr lang="en-US" b="1" dirty="0">
                <a:latin typeface="Bahnschrift" panose="020B0502040204020203" pitchFamily="34" charset="0"/>
              </a:rPr>
              <a:t>When Do We Stop?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166BEC-915A-5723-26E1-D0C27AD7B785}"/>
              </a:ext>
            </a:extLst>
          </p:cNvPr>
          <p:cNvSpPr txBox="1"/>
          <p:nvPr/>
        </p:nvSpPr>
        <p:spPr>
          <a:xfrm>
            <a:off x="737730" y="2974703"/>
            <a:ext cx="8550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igtree ExtraBold" pitchFamily="2" charset="0"/>
              </a:rPr>
              <a:t>Compounding Uncertainties in Phasing Curve Shape and Duration</a:t>
            </a:r>
          </a:p>
        </p:txBody>
      </p:sp>
    </p:spTree>
    <p:extLst>
      <p:ext uri="{BB962C8B-B14F-4D97-AF65-F5344CB8AC3E}">
        <p14:creationId xmlns:p14="http://schemas.microsoft.com/office/powerpoint/2010/main" val="2198140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8"/>
          <p:cNvSpPr>
            <a:spLocks noGrp="1"/>
          </p:cNvSpPr>
          <p:nvPr>
            <p:ph type="title" idx="4294967295"/>
          </p:nvPr>
        </p:nvSpPr>
        <p:spPr>
          <a:xfrm>
            <a:off x="838200" y="0"/>
            <a:ext cx="10515600" cy="1032735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What’s in this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7080" y="1213410"/>
            <a:ext cx="11057839" cy="40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New methodology to </a:t>
            </a:r>
            <a:r>
              <a:rPr lang="en-US" b="1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simultaneously model uncertainty in cost, schedule, and phasing.</a:t>
            </a:r>
          </a:p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Relatively simple to implement; reading the output is where estimates can go wrong.</a:t>
            </a:r>
          </a:p>
        </p:txBody>
      </p:sp>
      <p:sp>
        <p:nvSpPr>
          <p:cNvPr id="17" name="RoundRect 18"/>
          <p:cNvSpPr/>
          <p:nvPr/>
        </p:nvSpPr>
        <p:spPr>
          <a:xfrm>
            <a:off x="566928" y="1962000"/>
            <a:ext cx="2593009" cy="40380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Rect 20"/>
          <p:cNvSpPr/>
          <p:nvPr/>
        </p:nvSpPr>
        <p:spPr>
          <a:xfrm>
            <a:off x="864108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64108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4108" y="2990700"/>
            <a:ext cx="1998649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Why phasing needs a distribution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4108" y="3550847"/>
            <a:ext cx="1998649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Historical projects disagree about when money is spent. A deterministic template picks one line out of that spread and bets the budget request on it.</a:t>
            </a:r>
          </a:p>
        </p:txBody>
      </p:sp>
      <p:sp>
        <p:nvSpPr>
          <p:cNvPr id="27" name="RoundRect 28"/>
          <p:cNvSpPr/>
          <p:nvPr/>
        </p:nvSpPr>
        <p:spPr>
          <a:xfrm>
            <a:off x="3388537" y="1962000"/>
            <a:ext cx="2593009" cy="4038000"/>
          </a:xfrm>
          <a:prstGeom prst="roundRect">
            <a:avLst>
              <a:gd name="adj" fmla="val 6000"/>
            </a:avLst>
          </a:prstGeom>
          <a:solidFill>
            <a:srgbClr val="FBF7F2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Rect 30"/>
          <p:cNvSpPr/>
          <p:nvPr/>
        </p:nvSpPr>
        <p:spPr>
          <a:xfrm>
            <a:off x="3685717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B8860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685717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85717" y="2990700"/>
            <a:ext cx="1998649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A five-number model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685717" y="3550847"/>
            <a:ext cx="1998649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Fit a Beta CDF to every historical project, then model the joint distribution of the fitted parameters. The whole model is one table row per cost type.</a:t>
            </a:r>
          </a:p>
        </p:txBody>
      </p:sp>
      <p:sp>
        <p:nvSpPr>
          <p:cNvPr id="37" name="RoundRect 38"/>
          <p:cNvSpPr/>
          <p:nvPr/>
        </p:nvSpPr>
        <p:spPr>
          <a:xfrm>
            <a:off x="6210146" y="1962000"/>
            <a:ext cx="2593009" cy="40380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oundRect 40"/>
          <p:cNvSpPr/>
          <p:nvPr/>
        </p:nvSpPr>
        <p:spPr>
          <a:xfrm>
            <a:off x="6507326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21E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507326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07326" y="2990700"/>
            <a:ext cx="1998649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Coupling in Monte Carlo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07326" y="3550847"/>
            <a:ext cx="1998649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Draw cost, duration, and phasing shape together. Escalation exposure and outyear risk fall out of the same simulation.</a:t>
            </a:r>
          </a:p>
        </p:txBody>
      </p:sp>
      <p:sp>
        <p:nvSpPr>
          <p:cNvPr id="47" name="RoundRect 48"/>
          <p:cNvSpPr/>
          <p:nvPr/>
        </p:nvSpPr>
        <p:spPr>
          <a:xfrm>
            <a:off x="9031755" y="1962000"/>
            <a:ext cx="2593009" cy="40380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oundRect 50"/>
          <p:cNvSpPr/>
          <p:nvPr/>
        </p:nvSpPr>
        <p:spPr>
          <a:xfrm>
            <a:off x="9328935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9328935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28935" y="2990700"/>
            <a:ext cx="1998649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Reading the results honestly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328935" y="3550847"/>
            <a:ext cx="1998649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Late fiscal years are mixture distributions. The P50 profile is not a plan, and annual quantiles aren’t additive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60"/>
          <p:cNvSpPr>
            <a:spLocks noGrp="1"/>
          </p:cNvSpPr>
          <p:nvPr>
            <p:ph type="title" idx="4294967295"/>
          </p:nvPr>
        </p:nvSpPr>
        <p:spPr>
          <a:xfrm>
            <a:off x="838200" y="3044414"/>
            <a:ext cx="10515600" cy="2650054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Why phasing should have a distribution</a:t>
            </a:r>
          </a:p>
        </p:txBody>
      </p:sp>
      <p:sp>
        <p:nvSpPr>
          <p:cNvPr id="61" name="Body 62"/>
          <p:cNvSpPr>
            <a:spLocks noGrp="1"/>
          </p:cNvSpPr>
          <p:nvPr>
            <p:ph type="body" idx="4294967295"/>
          </p:nvPr>
        </p:nvSpPr>
        <p:spPr>
          <a:xfrm>
            <a:off x="838200" y="5353258"/>
            <a:ext cx="10515600" cy="1500187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rPr>
              <a:t>The questions phasing should answer — and what a fixed template cannot tell you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A0F17E4-2605-A03A-FA58-EE94240192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1127666"/>
              </p:ext>
            </p:extLst>
          </p:nvPr>
        </p:nvGraphicFramePr>
        <p:xfrm>
          <a:off x="1909239" y="1223682"/>
          <a:ext cx="8373523" cy="2530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74"/>
          <p:cNvSpPr>
            <a:spLocks noGrp="1"/>
          </p:cNvSpPr>
          <p:nvPr>
            <p:ph type="title" idx="4294967295"/>
          </p:nvPr>
        </p:nvSpPr>
        <p:spPr>
          <a:xfrm>
            <a:off x="0" y="18526"/>
            <a:ext cx="121920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Questions phasing uncertainty should answer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6927" y="1148487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Four questions</a:t>
            </a:r>
          </a:p>
          <a:p>
            <a:r>
              <a:rPr lang="en-US" sz="2400" dirty="0"/>
              <a:t>A total-cost S-curve answers none of them.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66928" y="2306247"/>
            <a:ext cx="11057839" cy="4038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" pitchFamily="2" charset="0"/>
                <a:cs typeface="Arial"/>
              </a:rPr>
              <a:t>Budget formulation.</a:t>
            </a:r>
            <a:r>
              <a:rPr lang="en-US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" pitchFamily="2" charset="0"/>
                <a:cs typeface="Arial"/>
              </a:rPr>
              <a:t> </a:t>
            </a:r>
            <a:r>
              <a:rPr lang="en-US" b="0" i="0" dirty="0">
                <a:solidFill>
                  <a:schemeClr val="bg2"/>
                </a:solidFill>
                <a:latin typeface="Figtree" pitchFamily="2" charset="0"/>
                <a:cs typeface="Arial"/>
              </a:rPr>
              <a:t>What new budget authority is required in each fiscal year, and what happens to that profile if execution stretches?</a:t>
            </a:r>
          </a:p>
          <a:p>
            <a:pPr marL="228600" indent="-228600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" pitchFamily="2" charset="0"/>
                <a:cs typeface="Arial"/>
              </a:rPr>
              <a:t>Escalation exposure.</a:t>
            </a:r>
            <a:r>
              <a:rPr lang="en-US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" pitchFamily="2" charset="0"/>
                <a:cs typeface="Arial"/>
              </a:rPr>
              <a:t> </a:t>
            </a:r>
            <a:r>
              <a:rPr lang="en-US" b="0" i="0" dirty="0">
                <a:solidFill>
                  <a:schemeClr val="bg2"/>
                </a:solidFill>
                <a:latin typeface="Figtree" pitchFamily="2" charset="0"/>
                <a:cs typeface="Arial"/>
              </a:rPr>
              <a:t>Constant-year cost is silent about escalation. Then-year cost depends entirely on which years the money lands in.</a:t>
            </a:r>
          </a:p>
          <a:p>
            <a:pPr marL="228600" indent="-2286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" pitchFamily="2" charset="0"/>
                <a:cs typeface="Arial"/>
              </a:rPr>
              <a:t>Outyear planning.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" pitchFamily="2" charset="0"/>
                <a:cs typeface="Arial"/>
              </a:rPr>
              <a:t> </a:t>
            </a:r>
            <a:r>
              <a:rPr lang="en-US" dirty="0">
                <a:solidFill>
                  <a:schemeClr val="bg2"/>
                </a:solidFill>
                <a:latin typeface="Figtree" pitchFamily="2" charset="0"/>
                <a:cs typeface="Arial"/>
              </a:rPr>
              <a:t>How much of the outyear request is contingent on the project still running — and how contingent?</a:t>
            </a:r>
          </a:p>
          <a:p>
            <a:pPr marL="228600" indent="-228600" algn="l">
              <a:lnSpc>
                <a:spcPct val="10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" pitchFamily="2" charset="0"/>
                <a:cs typeface="Arial"/>
              </a:rPr>
              <a:t>Execution review.</a:t>
            </a:r>
            <a:r>
              <a:rPr lang="en-US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" pitchFamily="2" charset="0"/>
                <a:cs typeface="Arial"/>
              </a:rPr>
              <a:t> </a:t>
            </a:r>
            <a:r>
              <a:rPr lang="en-US" b="0" i="0" dirty="0">
                <a:solidFill>
                  <a:schemeClr val="bg2"/>
                </a:solidFill>
                <a:latin typeface="Figtree" pitchFamily="2" charset="0"/>
                <a:cs typeface="Arial"/>
              </a:rPr>
              <a:t>Is spend-to-date a warning sign, or ordinary shape variation? Without a distribution there is no way to say.</a:t>
            </a:r>
          </a:p>
        </p:txBody>
      </p:sp>
      <p:sp>
        <p:nvSpPr>
          <p:cNvPr id="67" name="RoundRect 68"/>
          <p:cNvSpPr/>
          <p:nvPr/>
        </p:nvSpPr>
        <p:spPr>
          <a:xfrm>
            <a:off x="566928" y="5314200"/>
            <a:ext cx="11057839" cy="6858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864108" y="545136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0A7A70"/>
                </a:solidFill>
                <a:latin typeface="Arial"/>
                <a:cs typeface="Arial"/>
              </a:rPr>
              <a:t>THE GAP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167128" y="5433072"/>
            <a:ext cx="9160459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All four are temporal questions. Total cost and total duration distributions, however well built, do not answer any of them.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ABAAC3-1E4D-336E-4012-E2D5F2FEA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9682" y="1824632"/>
            <a:ext cx="6572636" cy="3359347"/>
          </a:xfrm>
          <a:prstGeom prst="rect">
            <a:avLst/>
          </a:prstGeom>
        </p:spPr>
      </p:pic>
      <p:sp>
        <p:nvSpPr>
          <p:cNvPr id="83" name="Title 84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Historical phasing is not one shape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66928" y="1254337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Completed projects, normalized to percent-schedule and percent-cost</a:t>
            </a:r>
          </a:p>
        </p:txBody>
      </p:sp>
      <p:sp>
        <p:nvSpPr>
          <p:cNvPr id="77" name="RoundRect 78"/>
          <p:cNvSpPr/>
          <p:nvPr/>
        </p:nvSpPr>
        <p:spPr>
          <a:xfrm>
            <a:off x="566928" y="5314200"/>
            <a:ext cx="11057839" cy="6858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TextBox 79"/>
          <p:cNvSpPr txBox="1"/>
          <p:nvPr/>
        </p:nvSpPr>
        <p:spPr>
          <a:xfrm>
            <a:off x="864108" y="545136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0A7A70"/>
                </a:solidFill>
                <a:latin typeface="Arial"/>
                <a:cs typeface="Arial"/>
              </a:rPr>
              <a:t>WHAT THE DATA SAYS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2167128" y="5433072"/>
            <a:ext cx="9160459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300" b="0" i="0" dirty="0">
                <a:solidFill>
                  <a:srgbClr val="14233A"/>
                </a:solidFill>
                <a:latin typeface="Arial"/>
                <a:cs typeface="Arial"/>
              </a:rPr>
              <a:t>At the halfway point of schedule, historical MIE upgrade projects had spent anywhere from about 12% to 92% of final cost. A deterministic profile replaces that 80-point spread with a single number.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itle 120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Three failure modes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Three ways a fixed phasing template produces a defensible-looking wrong answer</a:t>
            </a:r>
          </a:p>
        </p:txBody>
      </p:sp>
      <p:sp>
        <p:nvSpPr>
          <p:cNvPr id="89" name="RoundRect 90"/>
          <p:cNvSpPr/>
          <p:nvPr/>
        </p:nvSpPr>
        <p:spPr>
          <a:xfrm>
            <a:off x="566928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oundRect 92"/>
          <p:cNvSpPr/>
          <p:nvPr/>
        </p:nvSpPr>
        <p:spPr>
          <a:xfrm>
            <a:off x="864108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864108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64108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95000"/>
              </a:lnSpc>
              <a:spcAft>
                <a:spcPts val="0"/>
              </a:spcAft>
              <a:buNone/>
              <a:defRPr sz="1600" b="1" i="0">
                <a:solidFill>
                  <a:srgbClr val="14233A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Bahnschrift" panose="020B0502040204020203" pitchFamily="34" charset="0"/>
              </a:rPr>
              <a:t>Under-programmed outyears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64108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A template that finishes on the baseline schedule puts zero dollars in the years a slipped project would actually spend.</a:t>
            </a:r>
          </a:p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The request looks complete. The risk is invisible.</a:t>
            </a:r>
          </a:p>
        </p:txBody>
      </p:sp>
      <p:sp>
        <p:nvSpPr>
          <p:cNvPr id="99" name="RoundRect 100"/>
          <p:cNvSpPr/>
          <p:nvPr/>
        </p:nvSpPr>
        <p:spPr>
          <a:xfrm>
            <a:off x="4329074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FBF7F2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oundRect 102"/>
          <p:cNvSpPr/>
          <p:nvPr/>
        </p:nvSpPr>
        <p:spPr>
          <a:xfrm>
            <a:off x="4626254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B8860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TextBox 103"/>
          <p:cNvSpPr txBox="1"/>
          <p:nvPr/>
        </p:nvSpPr>
        <p:spPr>
          <a:xfrm>
            <a:off x="4626254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626254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95000"/>
              </a:lnSpc>
              <a:spcAft>
                <a:spcPts val="0"/>
              </a:spcAft>
              <a:buNone/>
              <a:defRPr sz="1600" b="1" i="0">
                <a:solidFill>
                  <a:srgbClr val="14233A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Bahnschrift" panose="020B0502040204020203" pitchFamily="34" charset="0"/>
              </a:rPr>
              <a:t>Under-escalated estimate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626254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Back-loaded reality against a front-loaded plan pushes spend into later, more escalated years.</a:t>
            </a:r>
          </a:p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Then-year cost grows even if constant-year cost was exactly right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.</a:t>
            </a:r>
          </a:p>
        </p:txBody>
      </p:sp>
      <p:sp>
        <p:nvSpPr>
          <p:cNvPr id="109" name="RoundRect 110"/>
          <p:cNvSpPr/>
          <p:nvPr/>
        </p:nvSpPr>
        <p:spPr>
          <a:xfrm>
            <a:off x="8091220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oundRect 112"/>
          <p:cNvSpPr/>
          <p:nvPr/>
        </p:nvSpPr>
        <p:spPr>
          <a:xfrm>
            <a:off x="8388400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21E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TextBox 113"/>
          <p:cNvSpPr txBox="1"/>
          <p:nvPr/>
        </p:nvSpPr>
        <p:spPr>
          <a:xfrm>
            <a:off x="8388400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388400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Misread execution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8388400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A proposed PMB is just one phasing curve.</a:t>
            </a:r>
          </a:p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During execution, “Behind plan” has no statistical meaning without a distribution of plausible shapes.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F54ABD2D-E7B1-4483-1EB7-C086DF00D8C1}"/>
              </a:ext>
            </a:extLst>
          </p:cNvPr>
          <p:cNvSpPr/>
          <p:nvPr/>
        </p:nvSpPr>
        <p:spPr>
          <a:xfrm>
            <a:off x="430306" y="1826464"/>
            <a:ext cx="11284772" cy="417353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5" name="Title 15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The coupling problem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566928" y="1265097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The coupling problem — and why it concentrates in the outyears</a:t>
            </a:r>
          </a:p>
        </p:txBody>
      </p:sp>
      <p:sp>
        <p:nvSpPr>
          <p:cNvPr id="123" name="RoundRect 124"/>
          <p:cNvSpPr/>
          <p:nvPr/>
        </p:nvSpPr>
        <p:spPr>
          <a:xfrm>
            <a:off x="566928" y="19620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TextBox 125"/>
          <p:cNvSpPr txBox="1"/>
          <p:nvPr/>
        </p:nvSpPr>
        <p:spPr>
          <a:xfrm>
            <a:off x="566928" y="20607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1321308" y="1962000"/>
            <a:ext cx="10303459" cy="423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Duration is uncertain, and we already model it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321308" y="2365800"/>
            <a:ext cx="10303459" cy="555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Schedule risk analysis is routine. We produce a duration distribution and report its percentiles.</a:t>
            </a:r>
          </a:p>
        </p:txBody>
      </p:sp>
      <p:sp>
        <p:nvSpPr>
          <p:cNvPr id="131" name="RoundRect 132"/>
          <p:cNvSpPr/>
          <p:nvPr/>
        </p:nvSpPr>
        <p:spPr>
          <a:xfrm>
            <a:off x="566928" y="29715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4" name="TextBox 133"/>
          <p:cNvSpPr txBox="1"/>
          <p:nvPr/>
        </p:nvSpPr>
        <p:spPr>
          <a:xfrm>
            <a:off x="566928" y="30702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1321308" y="2971500"/>
            <a:ext cx="10303459" cy="423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Phasing shape is uncertain, and we usually do not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321308" y="3375300"/>
            <a:ext cx="10303459" cy="555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Shape is typically inherited from a template or an analogous project and treated as known.</a:t>
            </a:r>
          </a:p>
        </p:txBody>
      </p:sp>
      <p:sp>
        <p:nvSpPr>
          <p:cNvPr id="139" name="RoundRect 140"/>
          <p:cNvSpPr/>
          <p:nvPr/>
        </p:nvSpPr>
        <p:spPr>
          <a:xfrm>
            <a:off x="566928" y="39810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TextBox 141"/>
          <p:cNvSpPr txBox="1"/>
          <p:nvPr/>
        </p:nvSpPr>
        <p:spPr>
          <a:xfrm>
            <a:off x="566928" y="40797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1321308" y="3981000"/>
            <a:ext cx="10303459" cy="423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Annual spend depends on both at once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321308" y="4384800"/>
            <a:ext cx="10303459" cy="555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“60% cumulative” is a different dollar figure in a 6-year execution than in a 8-year one. The percentage and the calendar interact.</a:t>
            </a:r>
          </a:p>
        </p:txBody>
      </p:sp>
      <p:sp>
        <p:nvSpPr>
          <p:cNvPr id="147" name="RoundRect 148"/>
          <p:cNvSpPr/>
          <p:nvPr/>
        </p:nvSpPr>
        <p:spPr>
          <a:xfrm>
            <a:off x="566928" y="49905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0" name="TextBox 149"/>
          <p:cNvSpPr txBox="1"/>
          <p:nvPr/>
        </p:nvSpPr>
        <p:spPr>
          <a:xfrm>
            <a:off x="566928" y="50892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1321308" y="4990500"/>
            <a:ext cx="10303459" cy="423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The interaction compounds late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1321308" y="5394300"/>
            <a:ext cx="10303459" cy="555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Early years are constrained by the start date. Late years inherit the full spread of both uncertainties — which is exactly where budget decisions live.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Body 190"/>
          <p:cNvSpPr>
            <a:spLocks noGrp="1"/>
          </p:cNvSpPr>
          <p:nvPr>
            <p:ph type="body" idx="4294967295"/>
          </p:nvPr>
        </p:nvSpPr>
        <p:spPr>
          <a:xfrm>
            <a:off x="838199" y="4589463"/>
            <a:ext cx="10704755" cy="1500187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rPr>
              <a:t>Fit historical projects, then treat the fit parameters as the data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B7D8193-7AB3-F7E9-9D39-4E77EE56E6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7061552"/>
              </p:ext>
            </p:extLst>
          </p:nvPr>
        </p:nvGraphicFramePr>
        <p:xfrm>
          <a:off x="3324954" y="1460351"/>
          <a:ext cx="5542091" cy="2401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18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Study Design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What we built, in numbers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F68E1E4-6126-6304-27DB-73F1F0347C2C}"/>
              </a:ext>
            </a:extLst>
          </p:cNvPr>
          <p:cNvGrpSpPr/>
          <p:nvPr/>
        </p:nvGrpSpPr>
        <p:grpSpPr>
          <a:xfrm>
            <a:off x="1922546" y="1927036"/>
            <a:ext cx="8346909" cy="1920240"/>
            <a:chOff x="3277855" y="1927036"/>
            <a:chExt cx="8346909" cy="192024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662FEF2-CC82-F6F4-93F8-D5E78A222A55}"/>
                </a:ext>
              </a:extLst>
            </p:cNvPr>
            <p:cNvGrpSpPr/>
            <p:nvPr/>
          </p:nvGrpSpPr>
          <p:grpSpPr>
            <a:xfrm>
              <a:off x="3277855" y="1927036"/>
              <a:ext cx="2593009" cy="1920240"/>
              <a:chOff x="566928" y="1927036"/>
              <a:chExt cx="2593009" cy="1920240"/>
            </a:xfrm>
          </p:grpSpPr>
          <p:sp>
            <p:nvSpPr>
              <p:cNvPr id="159" name="RoundRect 160"/>
              <p:cNvSpPr/>
              <p:nvPr/>
            </p:nvSpPr>
            <p:spPr>
              <a:xfrm>
                <a:off x="566928" y="1927036"/>
                <a:ext cx="2593009" cy="1920240"/>
              </a:xfrm>
              <a:prstGeom prst="roundRect">
                <a:avLst>
                  <a:gd name="adj" fmla="val 6000"/>
                </a:avLst>
              </a:prstGeom>
              <a:solidFill>
                <a:srgbClr val="F7FAFC"/>
              </a:solidFill>
              <a:ln w="12700">
                <a:solidFill>
                  <a:srgbClr val="D9E2EC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704088" y="2155636"/>
                <a:ext cx="2318689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  <a:spcAft>
                    <a:spcPts val="0"/>
                  </a:spcAft>
                  <a:buNone/>
                </a:pPr>
                <a:r>
                  <a:rPr lang="en-US" sz="4400" b="1" i="0" dirty="0">
                    <a:solidFill>
                      <a:srgbClr val="0D9488"/>
                    </a:solidFill>
                    <a:latin typeface="Arial"/>
                    <a:cs typeface="Arial"/>
                  </a:rPr>
                  <a:t>18</a:t>
                </a:r>
              </a:p>
            </p:txBody>
          </p:sp>
          <p:sp>
            <p:nvSpPr>
              <p:cNvPr id="164" name="TextBox 163"/>
              <p:cNvSpPr txBox="1"/>
              <p:nvPr/>
            </p:nvSpPr>
            <p:spPr>
              <a:xfrm>
                <a:off x="749808" y="2978596"/>
                <a:ext cx="2227249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ctr">
                  <a:lnSpc>
                    <a:spcPct val="104000"/>
                  </a:lnSpc>
                  <a:spcAft>
                    <a:spcPts val="0"/>
                  </a:spcAft>
                  <a:buNone/>
                </a:pPr>
                <a:r>
                  <a:rPr lang="en-US" sz="1400" b="0" i="0" dirty="0">
                    <a:solidFill>
                      <a:srgbClr val="42566B"/>
                    </a:solidFill>
                    <a:latin typeface="Figtree" pitchFamily="2" charset="0"/>
                    <a:cs typeface="Arial"/>
                  </a:rPr>
                  <a:t>completed MIE projects with normalized expenditure histories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E2ACB5C-30DD-C413-9D85-1373DD6E5A75}"/>
                </a:ext>
              </a:extLst>
            </p:cNvPr>
            <p:cNvGrpSpPr/>
            <p:nvPr/>
          </p:nvGrpSpPr>
          <p:grpSpPr>
            <a:xfrm>
              <a:off x="6154805" y="1927036"/>
              <a:ext cx="2593009" cy="1920240"/>
              <a:chOff x="6210146" y="1927036"/>
              <a:chExt cx="2593009" cy="1920240"/>
            </a:xfrm>
          </p:grpSpPr>
          <p:sp>
            <p:nvSpPr>
              <p:cNvPr id="171" name="RoundRect 172"/>
              <p:cNvSpPr/>
              <p:nvPr/>
            </p:nvSpPr>
            <p:spPr>
              <a:xfrm>
                <a:off x="6210146" y="1927036"/>
                <a:ext cx="2593009" cy="1920240"/>
              </a:xfrm>
              <a:prstGeom prst="roundRect">
                <a:avLst>
                  <a:gd name="adj" fmla="val 6000"/>
                </a:avLst>
              </a:prstGeom>
              <a:solidFill>
                <a:srgbClr val="F7FAFC"/>
              </a:solidFill>
              <a:ln w="12700">
                <a:solidFill>
                  <a:srgbClr val="D9E2EC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74" name="TextBox 173"/>
              <p:cNvSpPr txBox="1"/>
              <p:nvPr/>
            </p:nvSpPr>
            <p:spPr>
              <a:xfrm>
                <a:off x="6347306" y="2155636"/>
                <a:ext cx="2318689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  <a:spcAft>
                    <a:spcPts val="0"/>
                  </a:spcAft>
                  <a:buNone/>
                </a:pPr>
                <a:r>
                  <a:rPr lang="en-US" sz="4400" b="1" i="0" dirty="0">
                    <a:solidFill>
                      <a:srgbClr val="021E42"/>
                    </a:solidFill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176" name="TextBox 175"/>
              <p:cNvSpPr txBox="1"/>
              <p:nvPr/>
            </p:nvSpPr>
            <p:spPr>
              <a:xfrm>
                <a:off x="6393026" y="2978596"/>
                <a:ext cx="2227249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ctr">
                  <a:lnSpc>
                    <a:spcPct val="104000"/>
                  </a:lnSpc>
                  <a:spcAft>
                    <a:spcPts val="0"/>
                  </a:spcAft>
                  <a:buNone/>
                </a:pPr>
                <a:r>
                  <a:rPr lang="en-US" sz="1400" b="0" i="0" dirty="0">
                    <a:solidFill>
                      <a:srgbClr val="42566B"/>
                    </a:solidFill>
                    <a:latin typeface="Figtree" pitchFamily="2" charset="0"/>
                    <a:cs typeface="Arial"/>
                  </a:rPr>
                  <a:t>parameters per project curve, both interpretable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84B206A-498F-7035-9F4A-3EDC8C92078D}"/>
                </a:ext>
              </a:extLst>
            </p:cNvPr>
            <p:cNvGrpSpPr/>
            <p:nvPr/>
          </p:nvGrpSpPr>
          <p:grpSpPr>
            <a:xfrm>
              <a:off x="9031755" y="1927036"/>
              <a:ext cx="2593009" cy="1920240"/>
              <a:chOff x="9031755" y="1927036"/>
              <a:chExt cx="2593009" cy="1920240"/>
            </a:xfrm>
          </p:grpSpPr>
          <p:sp>
            <p:nvSpPr>
              <p:cNvPr id="177" name="RoundRect 178"/>
              <p:cNvSpPr/>
              <p:nvPr/>
            </p:nvSpPr>
            <p:spPr>
              <a:xfrm>
                <a:off x="9031755" y="1927036"/>
                <a:ext cx="2593009" cy="1920240"/>
              </a:xfrm>
              <a:prstGeom prst="roundRect">
                <a:avLst>
                  <a:gd name="adj" fmla="val 6000"/>
                </a:avLst>
              </a:prstGeom>
              <a:solidFill>
                <a:srgbClr val="F7FAFC"/>
              </a:solidFill>
              <a:ln w="12700">
                <a:solidFill>
                  <a:srgbClr val="D9E2EC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9168915" y="2155636"/>
                <a:ext cx="2318689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  <a:spcAft>
                    <a:spcPts val="0"/>
                  </a:spcAft>
                  <a:buNone/>
                </a:pPr>
                <a:r>
                  <a:rPr lang="en-US" sz="4400" b="1" i="0" dirty="0">
                    <a:solidFill>
                      <a:srgbClr val="C50E3D"/>
                    </a:solidFill>
                    <a:latin typeface="Arial"/>
                    <a:cs typeface="Arial"/>
                  </a:rPr>
                  <a:t>5</a:t>
                </a: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9214635" y="2978596"/>
                <a:ext cx="2227249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ctr">
                  <a:lnSpc>
                    <a:spcPct val="104000"/>
                  </a:lnSpc>
                  <a:spcAft>
                    <a:spcPts val="0"/>
                  </a:spcAft>
                  <a:buNone/>
                </a:pPr>
                <a:r>
                  <a:rPr lang="en-US" sz="1400" b="0" i="0" dirty="0">
                    <a:solidFill>
                      <a:srgbClr val="42566B"/>
                    </a:solidFill>
                    <a:latin typeface="Figtree" pitchFamily="2" charset="0"/>
                    <a:cs typeface="Arial"/>
                  </a:rPr>
                  <a:t>numbers define the entire phasing model per stratum</a:t>
                </a:r>
              </a:p>
            </p:txBody>
          </p:sp>
        </p:grpSp>
      </p:grpSp>
      <p:sp>
        <p:nvSpPr>
          <p:cNvPr id="3" name="RoundRect 90">
            <a:extLst>
              <a:ext uri="{FF2B5EF4-FFF2-40B4-BE49-F238E27FC236}">
                <a16:creationId xmlns:a16="http://schemas.microsoft.com/office/drawing/2014/main" id="{9E1842E8-449E-4D36-A6C6-4856C0BC1C35}"/>
              </a:ext>
            </a:extLst>
          </p:cNvPr>
          <p:cNvSpPr/>
          <p:nvPr/>
        </p:nvSpPr>
        <p:spPr>
          <a:xfrm>
            <a:off x="430306" y="4110840"/>
            <a:ext cx="11284772" cy="188916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4" name="TextBox 183"/>
          <p:cNvSpPr txBox="1"/>
          <p:nvPr/>
        </p:nvSpPr>
        <p:spPr>
          <a:xfrm>
            <a:off x="566928" y="4250688"/>
            <a:ext cx="11057839" cy="1706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8000"/>
              </a:lnSpc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Fit a two-parameter curve to every completed project, model the joint distribution of the fitted parameters, then sample from it. </a:t>
            </a:r>
          </a:p>
          <a:p>
            <a:pPr algn="l">
              <a:lnSpc>
                <a:spcPct val="108000"/>
              </a:lnSpc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Sampling a curve costs one draw; evaluating it costs one function call. </a:t>
            </a:r>
          </a:p>
          <a:p>
            <a:pPr algn="l">
              <a:lnSpc>
                <a:spcPct val="108000"/>
              </a:lnSpc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The model is small enough to publish in a table and audit by hand — which matters more than sophistication when a reviewer asks where a number came from.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itle 19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Data and normalization</a:t>
            </a:r>
          </a:p>
        </p:txBody>
      </p:sp>
      <p:sp>
        <p:nvSpPr>
          <p:cNvPr id="3" name="RoundRect 90">
            <a:extLst>
              <a:ext uri="{FF2B5EF4-FFF2-40B4-BE49-F238E27FC236}">
                <a16:creationId xmlns:a16="http://schemas.microsoft.com/office/drawing/2014/main" id="{9489F695-89DC-A0D4-4DE9-E914A5CEAE47}"/>
              </a:ext>
            </a:extLst>
          </p:cNvPr>
          <p:cNvSpPr/>
          <p:nvPr/>
        </p:nvSpPr>
        <p:spPr>
          <a:xfrm>
            <a:off x="430306" y="1376363"/>
            <a:ext cx="11284772" cy="4623637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TextBox 193"/>
          <p:cNvSpPr txBox="1"/>
          <p:nvPr/>
        </p:nvSpPr>
        <p:spPr>
          <a:xfrm>
            <a:off x="567080" y="1628513"/>
            <a:ext cx="11057839" cy="4038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14233A"/>
                </a:solidFill>
                <a:latin typeface="Figtree" pitchFamily="2" charset="0"/>
                <a:cs typeface="Arial"/>
              </a:rPr>
              <a:t>18 completed Major Item of Equipment projects</a:t>
            </a:r>
            <a:r>
              <a:rPr lang="en-US" sz="2000" dirty="0">
                <a:solidFill>
                  <a:srgbClr val="42566B"/>
                </a:solidFill>
                <a:latin typeface="Figtree" pitchFamily="2" charset="0"/>
                <a:cs typeface="Arial"/>
              </a:rPr>
              <a:t>, TPC by year.</a:t>
            </a:r>
            <a:endParaRPr lang="en-US" sz="2000" b="0" i="0" dirty="0">
              <a:solidFill>
                <a:srgbClr val="42566B"/>
              </a:solidFill>
              <a:latin typeface="Figtree" pitchFamily="2" charset="0"/>
              <a:cs typeface="Arial"/>
            </a:endParaRP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Both axes normalized to the unit square.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Cumulative percent of realized schedule against cumulative percent of realized cost.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Normalized by actuals, not baselines.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The model’s job in simulation is to spread a total cost draw across a duration draw, so the historical shapes should describe how money actually moved across time that actually elapsed.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Consequence, stated openly.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Phasing shape is modeled conditionally on the totals, so growth is handled by the companion cost and duration models — not here.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Completion convention matters.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Where “100% of schedule” is defined (final invoice versus CD-4) drives tail behavior and must be stated.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le 200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The Beta Distribution curve family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566928" y="1194099"/>
            <a:ext cx="11057839" cy="939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Bounded [0,1] support matches the problem exactly — and two parameters span every shape we see: front-loaded, back-loaded, symmetric-S, and level.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F97B34-76B5-D2C4-5138-58B562BCB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039" y="1907849"/>
            <a:ext cx="11947921" cy="389644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itle 23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Reading the parameters</a:t>
            </a:r>
          </a:p>
        </p:txBody>
      </p:sp>
      <p:sp>
        <p:nvSpPr>
          <p:cNvPr id="204" name="TextBox 203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The interpretation that makes the parameters talkable</a:t>
            </a:r>
          </a:p>
        </p:txBody>
      </p:sp>
      <p:sp>
        <p:nvSpPr>
          <p:cNvPr id="205" name="RoundRect 206"/>
          <p:cNvSpPr/>
          <p:nvPr/>
        </p:nvSpPr>
        <p:spPr>
          <a:xfrm>
            <a:off x="566928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7" name="RoundRect 208"/>
          <p:cNvSpPr/>
          <p:nvPr/>
        </p:nvSpPr>
        <p:spPr>
          <a:xfrm>
            <a:off x="864108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0" name="TextBox 209"/>
          <p:cNvSpPr txBox="1"/>
          <p:nvPr/>
        </p:nvSpPr>
        <p:spPr>
          <a:xfrm>
            <a:off x="864108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100" b="1" i="0" dirty="0">
                <a:solidFill>
                  <a:srgbClr val="FFFFFF"/>
                </a:solidFill>
                <a:latin typeface="Arial"/>
                <a:cs typeface="Arial"/>
              </a:rPr>
              <a:t>f(t)</a:t>
            </a:r>
          </a:p>
        </p:txBody>
      </p:sp>
      <p:sp>
        <p:nvSpPr>
          <p:cNvPr id="212" name="TextBox 211"/>
          <p:cNvSpPr txBox="1"/>
          <p:nvPr/>
        </p:nvSpPr>
        <p:spPr>
          <a:xfrm>
            <a:off x="864108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The density is a spend-timing distribution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864108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The Beta density is the distribution of when a dollar is spent across normalized schedule. Cost in any window is just F(t₂) − F(t₁).</a:t>
            </a:r>
          </a:p>
        </p:txBody>
      </p:sp>
      <p:sp>
        <p:nvSpPr>
          <p:cNvPr id="215" name="RoundRect 216"/>
          <p:cNvSpPr/>
          <p:nvPr/>
        </p:nvSpPr>
        <p:spPr>
          <a:xfrm>
            <a:off x="4329074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FBF7F2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7" name="RoundRect 218"/>
          <p:cNvSpPr/>
          <p:nvPr/>
        </p:nvSpPr>
        <p:spPr>
          <a:xfrm>
            <a:off x="4626254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B8860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TextBox 219"/>
          <p:cNvSpPr txBox="1"/>
          <p:nvPr/>
        </p:nvSpPr>
        <p:spPr>
          <a:xfrm>
            <a:off x="4626254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100" b="1" i="0" dirty="0">
                <a:solidFill>
                  <a:srgbClr val="FFFFFF"/>
                </a:solidFill>
                <a:latin typeface="Arial"/>
                <a:cs typeface="Arial"/>
              </a:rPr>
              <a:t>μ</a:t>
            </a:r>
          </a:p>
        </p:txBody>
      </p:sp>
      <p:sp>
        <p:nvSpPr>
          <p:cNvPr id="222" name="TextBox 221"/>
          <p:cNvSpPr txBox="1"/>
          <p:nvPr/>
        </p:nvSpPr>
        <p:spPr>
          <a:xfrm>
            <a:off x="4626254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Mean spend timing </a:t>
            </a:r>
          </a:p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μ = α/(α+β)</a:t>
            </a:r>
          </a:p>
        </p:txBody>
      </p:sp>
      <p:sp>
        <p:nvSpPr>
          <p:cNvPr id="224" name="TextBox 223"/>
          <p:cNvSpPr txBox="1"/>
          <p:nvPr/>
        </p:nvSpPr>
        <p:spPr>
          <a:xfrm>
            <a:off x="4626254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6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One number for front- or back-loading. Below 0.50 is front-loaded, above is back-loaded. A program manager can argue with this number.</a:t>
            </a:r>
          </a:p>
        </p:txBody>
      </p:sp>
      <p:sp>
        <p:nvSpPr>
          <p:cNvPr id="225" name="RoundRect 226"/>
          <p:cNvSpPr/>
          <p:nvPr/>
        </p:nvSpPr>
        <p:spPr>
          <a:xfrm>
            <a:off x="8091220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7" name="RoundRect 228"/>
          <p:cNvSpPr/>
          <p:nvPr/>
        </p:nvSpPr>
        <p:spPr>
          <a:xfrm>
            <a:off x="8388400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21E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0" name="TextBox 229"/>
          <p:cNvSpPr txBox="1"/>
          <p:nvPr/>
        </p:nvSpPr>
        <p:spPr>
          <a:xfrm>
            <a:off x="8388400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100" b="1" i="0" dirty="0">
                <a:solidFill>
                  <a:srgbClr val="FFFFFF"/>
                </a:solidFill>
                <a:latin typeface="Arial"/>
                <a:cs typeface="Arial"/>
              </a:rPr>
              <a:t>↑</a:t>
            </a:r>
          </a:p>
        </p:txBody>
      </p:sp>
      <p:sp>
        <p:nvSpPr>
          <p:cNvPr id="232" name="TextBox 231"/>
          <p:cNvSpPr txBox="1"/>
          <p:nvPr/>
        </p:nvSpPr>
        <p:spPr>
          <a:xfrm>
            <a:off x="8388400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Peak rate</a:t>
            </a:r>
          </a:p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(α−1)/(α+β−2)</a:t>
            </a:r>
          </a:p>
        </p:txBody>
      </p:sp>
      <p:sp>
        <p:nvSpPr>
          <p:cNvPr id="234" name="TextBox 233"/>
          <p:cNvSpPr txBox="1"/>
          <p:nvPr/>
        </p:nvSpPr>
        <p:spPr>
          <a:xfrm>
            <a:off x="8388400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6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When both parameters exceed 1, this is where the monthly burn rate peaks — directly comparable to a staffing or procurement plan.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47FCBBBC-5857-2F68-15BF-623748281103}"/>
              </a:ext>
            </a:extLst>
          </p:cNvPr>
          <p:cNvSpPr/>
          <p:nvPr/>
        </p:nvSpPr>
        <p:spPr>
          <a:xfrm>
            <a:off x="430306" y="3834896"/>
            <a:ext cx="11284772" cy="2165104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91" name="Title 692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Mean–precision transform</a:t>
            </a:r>
          </a:p>
        </p:txBody>
      </p:sp>
      <p:sp>
        <p:nvSpPr>
          <p:cNvPr id="676" name="TextBox 675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Same model, better-behaved coordinates</a:t>
            </a:r>
          </a:p>
        </p:txBody>
      </p:sp>
      <p:sp>
        <p:nvSpPr>
          <p:cNvPr id="677" name="RoundRect 678"/>
          <p:cNvSpPr/>
          <p:nvPr/>
        </p:nvSpPr>
        <p:spPr>
          <a:xfrm>
            <a:off x="566928" y="1962000"/>
            <a:ext cx="5414619" cy="173736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80" name="TextBox 679"/>
          <p:cNvSpPr txBox="1"/>
          <p:nvPr/>
        </p:nvSpPr>
        <p:spPr>
          <a:xfrm>
            <a:off x="704088" y="2190600"/>
            <a:ext cx="5140299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800" b="1" i="0" dirty="0">
                <a:solidFill>
                  <a:srgbClr val="0D9488"/>
                </a:solidFill>
                <a:latin typeface="Bahnschrift" panose="020B0502040204020203" pitchFamily="34" charset="0"/>
                <a:cs typeface="Arial"/>
              </a:rPr>
              <a:t>μ = α/(α+β)</a:t>
            </a:r>
          </a:p>
        </p:txBody>
      </p:sp>
      <p:sp>
        <p:nvSpPr>
          <p:cNvPr id="682" name="TextBox 681"/>
          <p:cNvSpPr txBox="1"/>
          <p:nvPr/>
        </p:nvSpPr>
        <p:spPr>
          <a:xfrm>
            <a:off x="749808" y="3013560"/>
            <a:ext cx="5048859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MEAN SPEND TIMING  ·  where the money lands on the schedule</a:t>
            </a:r>
          </a:p>
        </p:txBody>
      </p:sp>
      <p:sp>
        <p:nvSpPr>
          <p:cNvPr id="683" name="RoundRect 684"/>
          <p:cNvSpPr/>
          <p:nvPr/>
        </p:nvSpPr>
        <p:spPr>
          <a:xfrm>
            <a:off x="6210147" y="1962000"/>
            <a:ext cx="5414619" cy="173736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86" name="TextBox 685"/>
          <p:cNvSpPr txBox="1"/>
          <p:nvPr/>
        </p:nvSpPr>
        <p:spPr>
          <a:xfrm>
            <a:off x="6347307" y="2190600"/>
            <a:ext cx="5140299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800" b="1" i="0" dirty="0">
                <a:solidFill>
                  <a:srgbClr val="B8860B"/>
                </a:solidFill>
                <a:latin typeface="Bahnschrift" panose="020B0502040204020203" pitchFamily="34" charset="0"/>
                <a:cs typeface="Arial"/>
              </a:rPr>
              <a:t>ν = α + β</a:t>
            </a:r>
          </a:p>
        </p:txBody>
      </p:sp>
      <p:sp>
        <p:nvSpPr>
          <p:cNvPr id="688" name="TextBox 687"/>
          <p:cNvSpPr txBox="1"/>
          <p:nvPr/>
        </p:nvSpPr>
        <p:spPr>
          <a:xfrm>
            <a:off x="6393027" y="3013560"/>
            <a:ext cx="5048859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PRECISION  ·  how tightly spend clusters around that point</a:t>
            </a:r>
          </a:p>
        </p:txBody>
      </p:sp>
      <p:sp>
        <p:nvSpPr>
          <p:cNvPr id="690" name="TextBox 689"/>
          <p:cNvSpPr txBox="1"/>
          <p:nvPr/>
        </p:nvSpPr>
        <p:spPr>
          <a:xfrm>
            <a:off x="566928" y="3960000"/>
            <a:ext cx="11057839" cy="2040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It is a named parameterization, not a house convention.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ν is called precision in the beta-regression literature, concentration in Bayesian usage, or equivalent prior sample size — a Beta(α,β) prior carries the weight of α+β pseudo-observations.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It separates the two questions we actually ask.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Where the money lands is μ; how sharply it clusters is ν. The raw (α, β) pair confounds them, because moving either one moves both answers.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It partly dissolves a correlation artifact.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The Beta information matrix has a negative off-diagonal everywhere, so fitted α̂ and β̂ are positively correlated by construction. Part of the ρ we measure is the estimator, not the portfolio.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Nothing about the fit changes.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The map is bijective — same likelihood, same fitted curves, same predictions. What changes is what the numbers mean and how well conditioned they are.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FDE933F6-0EE4-F29D-3AAA-A4F2CA706489}"/>
              </a:ext>
            </a:extLst>
          </p:cNvPr>
          <p:cNvSpPr/>
          <p:nvPr/>
        </p:nvSpPr>
        <p:spPr>
          <a:xfrm>
            <a:off x="430306" y="1826464"/>
            <a:ext cx="11284772" cy="417353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1" name="Title 272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Stage 1  ·  Fit every project</a:t>
            </a:r>
          </a:p>
        </p:txBody>
      </p:sp>
      <p:sp>
        <p:nvSpPr>
          <p:cNvPr id="238" name="TextBox 237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Stage 1 — fit every project individually</a:t>
            </a:r>
          </a:p>
        </p:txBody>
      </p:sp>
      <p:sp>
        <p:nvSpPr>
          <p:cNvPr id="239" name="RoundRect 240"/>
          <p:cNvSpPr/>
          <p:nvPr/>
        </p:nvSpPr>
        <p:spPr>
          <a:xfrm>
            <a:off x="566928" y="19620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2" name="TextBox 241"/>
          <p:cNvSpPr txBox="1"/>
          <p:nvPr/>
        </p:nvSpPr>
        <p:spPr>
          <a:xfrm>
            <a:off x="566928" y="20607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244" name="TextBox 243"/>
          <p:cNvSpPr txBox="1"/>
          <p:nvPr/>
        </p:nvSpPr>
        <p:spPr>
          <a:xfrm>
            <a:off x="1321308" y="2005032"/>
            <a:ext cx="10303459" cy="423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5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Fit the Beta CDF to each project’s interior points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1321308" y="2396085"/>
            <a:ext cx="10303459" cy="555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Nonlinear least squares. Endpoints (0,0) and (1,1) are satisfied by the family identically, so they carry no information and are excluded.</a:t>
            </a:r>
          </a:p>
        </p:txBody>
      </p:sp>
      <p:sp>
        <p:nvSpPr>
          <p:cNvPr id="247" name="RoundRect 248"/>
          <p:cNvSpPr/>
          <p:nvPr/>
        </p:nvSpPr>
        <p:spPr>
          <a:xfrm>
            <a:off x="566928" y="29715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0" name="TextBox 249"/>
          <p:cNvSpPr txBox="1"/>
          <p:nvPr/>
        </p:nvSpPr>
        <p:spPr>
          <a:xfrm>
            <a:off x="566928" y="30702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1321308" y="3004437"/>
            <a:ext cx="10303459" cy="423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5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Initialize by method of moments on the increments</a:t>
            </a:r>
          </a:p>
        </p:txBody>
      </p:sp>
      <p:sp>
        <p:nvSpPr>
          <p:cNvPr id="254" name="TextBox 253"/>
          <p:cNvSpPr txBox="1"/>
          <p:nvPr/>
        </p:nvSpPr>
        <p:spPr>
          <a:xfrm>
            <a:off x="1321308" y="3395490"/>
            <a:ext cx="10303459" cy="555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Treat each period’s spend increment as probability mass at the interval midpoint, moment-match, and solve for α and β. CDF least squares is start-sensitive; this lands close to the optimum.</a:t>
            </a:r>
          </a:p>
        </p:txBody>
      </p:sp>
      <p:sp>
        <p:nvSpPr>
          <p:cNvPr id="255" name="RoundRect 256"/>
          <p:cNvSpPr/>
          <p:nvPr/>
        </p:nvSpPr>
        <p:spPr>
          <a:xfrm>
            <a:off x="566928" y="39810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8" name="TextBox 257"/>
          <p:cNvSpPr txBox="1"/>
          <p:nvPr/>
        </p:nvSpPr>
        <p:spPr>
          <a:xfrm>
            <a:off x="566928" y="40797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1321308" y="4014600"/>
            <a:ext cx="10303459" cy="423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5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Record diagnostics per curve, not just parameters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1321308" y="4394895"/>
            <a:ext cx="10303459" cy="555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R², RMSE, maximum absolute error, and a flag for any fit that reaches a parameter bound. The flags are the interesting part.</a:t>
            </a:r>
          </a:p>
        </p:txBody>
      </p:sp>
      <p:sp>
        <p:nvSpPr>
          <p:cNvPr id="263" name="RoundRect 264"/>
          <p:cNvSpPr/>
          <p:nvPr/>
        </p:nvSpPr>
        <p:spPr>
          <a:xfrm>
            <a:off x="566928" y="49905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6" name="TextBox 265"/>
          <p:cNvSpPr txBox="1"/>
          <p:nvPr/>
        </p:nvSpPr>
        <p:spPr>
          <a:xfrm>
            <a:off x="566928" y="50892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268" name="TextBox 267"/>
          <p:cNvSpPr txBox="1"/>
          <p:nvPr/>
        </p:nvSpPr>
        <p:spPr>
          <a:xfrm>
            <a:off x="1321308" y="5003247"/>
            <a:ext cx="10303459" cy="4239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5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Read the failures before trusting the successes</a:t>
            </a:r>
          </a:p>
        </p:txBody>
      </p:sp>
      <p:sp>
        <p:nvSpPr>
          <p:cNvPr id="270" name="TextBox 269"/>
          <p:cNvSpPr txBox="1"/>
          <p:nvPr/>
        </p:nvSpPr>
        <p:spPr>
          <a:xfrm>
            <a:off x="1321308" y="5394300"/>
            <a:ext cx="10303459" cy="55522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A funding pause or a long closeout tail produces a shape the Beta family cannot express. Those curves announce themselves in max absolute error.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A703079E-F807-28E9-9C89-9521E6F04042}"/>
              </a:ext>
            </a:extLst>
          </p:cNvPr>
          <p:cNvSpPr/>
          <p:nvPr/>
        </p:nvSpPr>
        <p:spPr>
          <a:xfrm>
            <a:off x="355002" y="4507454"/>
            <a:ext cx="11360076" cy="149254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3" name="Title 284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Stage 2  ·  Parameters as data</a:t>
            </a:r>
          </a:p>
        </p:txBody>
      </p:sp>
      <p:sp>
        <p:nvSpPr>
          <p:cNvPr id="280" name="TextBox 279"/>
          <p:cNvSpPr txBox="1"/>
          <p:nvPr/>
        </p:nvSpPr>
        <p:spPr>
          <a:xfrm>
            <a:off x="566928" y="1211310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Stage 2 — the fitted parameters are the data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476922" y="4668818"/>
            <a:ext cx="11147845" cy="13311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Each point is one completed project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, reduced from a full expenditure history to two numbers.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The cloud is the empirical distribution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of phasing behavior across the portfolio.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Stochastic, not deterministic.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Instead of selecting one representative curve, characterize the population of curves and sample from it.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1400" b="1" i="0" dirty="0" err="1">
                <a:solidFill>
                  <a:srgbClr val="14233A"/>
                </a:solidFill>
                <a:latin typeface="Figtree" pitchFamily="2" charset="0"/>
                <a:cs typeface="Arial"/>
              </a:rPr>
              <a:t>Mahalanobis</a:t>
            </a:r>
            <a:r>
              <a:rPr lang="en-US" sz="1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 Ellipses are 95% confidence regions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under a bivariate normal approximation, shown in both unit and log space.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61E7C-0464-98A5-AED3-E832E3106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54" y="1718227"/>
            <a:ext cx="5622612" cy="2631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E2E0C7-1CDE-3C1D-0C01-E4F9D2551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2466" y="1718227"/>
            <a:ext cx="5622612" cy="263186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9548C98D-4847-6F51-4380-228D74D775F2}"/>
              </a:ext>
            </a:extLst>
          </p:cNvPr>
          <p:cNvSpPr/>
          <p:nvPr/>
        </p:nvSpPr>
        <p:spPr>
          <a:xfrm>
            <a:off x="430306" y="4017776"/>
            <a:ext cx="11284772" cy="1982224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1" name="Title 362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The complete model</a:t>
            </a:r>
          </a:p>
        </p:txBody>
      </p:sp>
      <p:sp>
        <p:nvSpPr>
          <p:cNvPr id="328" name="TextBox 327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sz="2400" dirty="0"/>
              <a:t>The complete phasing model for TPC</a:t>
            </a:r>
          </a:p>
        </p:txBody>
      </p:sp>
      <p:sp>
        <p:nvSpPr>
          <p:cNvPr id="329" name="RoundRect 330"/>
          <p:cNvSpPr/>
          <p:nvPr/>
        </p:nvSpPr>
        <p:spPr>
          <a:xfrm>
            <a:off x="566928" y="2053440"/>
            <a:ext cx="2028687" cy="173736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2" name="TextBox 331"/>
          <p:cNvSpPr txBox="1"/>
          <p:nvPr/>
        </p:nvSpPr>
        <p:spPr>
          <a:xfrm>
            <a:off x="704088" y="2282040"/>
            <a:ext cx="1754367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3600" b="1" i="0" dirty="0">
                <a:solidFill>
                  <a:srgbClr val="0D9488"/>
                </a:solidFill>
                <a:latin typeface="Arial"/>
                <a:cs typeface="Arial"/>
              </a:rPr>
              <a:t>μ₁</a:t>
            </a:r>
          </a:p>
        </p:txBody>
      </p:sp>
      <p:sp>
        <p:nvSpPr>
          <p:cNvPr id="334" name="TextBox 333"/>
          <p:cNvSpPr txBox="1"/>
          <p:nvPr/>
        </p:nvSpPr>
        <p:spPr>
          <a:xfrm>
            <a:off x="749808" y="3105000"/>
            <a:ext cx="1662927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150" b="0" i="0" dirty="0">
                <a:solidFill>
                  <a:srgbClr val="42566B"/>
                </a:solidFill>
                <a:latin typeface="Arial"/>
                <a:cs typeface="Arial"/>
              </a:rPr>
              <a:t>mean of ln α</a:t>
            </a:r>
          </a:p>
        </p:txBody>
      </p:sp>
      <p:sp>
        <p:nvSpPr>
          <p:cNvPr id="335" name="RoundRect 336"/>
          <p:cNvSpPr/>
          <p:nvPr/>
        </p:nvSpPr>
        <p:spPr>
          <a:xfrm>
            <a:off x="2824215" y="2053440"/>
            <a:ext cx="2028687" cy="173736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8" name="TextBox 337"/>
          <p:cNvSpPr txBox="1"/>
          <p:nvPr/>
        </p:nvSpPr>
        <p:spPr>
          <a:xfrm>
            <a:off x="2961375" y="2282040"/>
            <a:ext cx="1754367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3600" b="1" i="0" dirty="0">
                <a:solidFill>
                  <a:srgbClr val="B8860B"/>
                </a:solidFill>
                <a:latin typeface="Arial"/>
                <a:cs typeface="Arial"/>
              </a:rPr>
              <a:t>μ₂</a:t>
            </a:r>
          </a:p>
        </p:txBody>
      </p:sp>
      <p:sp>
        <p:nvSpPr>
          <p:cNvPr id="340" name="TextBox 339"/>
          <p:cNvSpPr txBox="1"/>
          <p:nvPr/>
        </p:nvSpPr>
        <p:spPr>
          <a:xfrm>
            <a:off x="3007095" y="3105000"/>
            <a:ext cx="1662927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150" b="0" i="0" dirty="0">
                <a:solidFill>
                  <a:srgbClr val="42566B"/>
                </a:solidFill>
                <a:latin typeface="Arial"/>
                <a:cs typeface="Arial"/>
              </a:rPr>
              <a:t>mean of ln β</a:t>
            </a:r>
          </a:p>
        </p:txBody>
      </p:sp>
      <p:sp>
        <p:nvSpPr>
          <p:cNvPr id="341" name="RoundRect 342"/>
          <p:cNvSpPr/>
          <p:nvPr/>
        </p:nvSpPr>
        <p:spPr>
          <a:xfrm>
            <a:off x="5081502" y="2053440"/>
            <a:ext cx="2028687" cy="173736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4" name="TextBox 343"/>
          <p:cNvSpPr txBox="1"/>
          <p:nvPr/>
        </p:nvSpPr>
        <p:spPr>
          <a:xfrm>
            <a:off x="5218662" y="2282040"/>
            <a:ext cx="1754367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3600" b="1" i="0" dirty="0">
                <a:solidFill>
                  <a:srgbClr val="021E42"/>
                </a:solidFill>
                <a:latin typeface="Arial"/>
                <a:cs typeface="Arial"/>
              </a:rPr>
              <a:t>σ₁</a:t>
            </a:r>
          </a:p>
        </p:txBody>
      </p:sp>
      <p:sp>
        <p:nvSpPr>
          <p:cNvPr id="346" name="TextBox 345"/>
          <p:cNvSpPr txBox="1"/>
          <p:nvPr/>
        </p:nvSpPr>
        <p:spPr>
          <a:xfrm>
            <a:off x="5264382" y="3105000"/>
            <a:ext cx="1662927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150" b="0" i="0" dirty="0">
                <a:solidFill>
                  <a:srgbClr val="42566B"/>
                </a:solidFill>
                <a:latin typeface="Arial"/>
                <a:cs typeface="Arial"/>
              </a:rPr>
              <a:t>standard deviation of ln α</a:t>
            </a:r>
          </a:p>
        </p:txBody>
      </p:sp>
      <p:sp>
        <p:nvSpPr>
          <p:cNvPr id="347" name="RoundRect 348"/>
          <p:cNvSpPr/>
          <p:nvPr/>
        </p:nvSpPr>
        <p:spPr>
          <a:xfrm>
            <a:off x="7338789" y="2053440"/>
            <a:ext cx="2028687" cy="173736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0" name="TextBox 349"/>
          <p:cNvSpPr txBox="1"/>
          <p:nvPr/>
        </p:nvSpPr>
        <p:spPr>
          <a:xfrm>
            <a:off x="7475949" y="2282040"/>
            <a:ext cx="1754367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3600" b="1" i="0" dirty="0">
                <a:solidFill>
                  <a:srgbClr val="C50E3D"/>
                </a:solidFill>
                <a:latin typeface="Arial"/>
                <a:cs typeface="Arial"/>
              </a:rPr>
              <a:t>σ₂</a:t>
            </a:r>
          </a:p>
        </p:txBody>
      </p:sp>
      <p:sp>
        <p:nvSpPr>
          <p:cNvPr id="352" name="TextBox 351"/>
          <p:cNvSpPr txBox="1"/>
          <p:nvPr/>
        </p:nvSpPr>
        <p:spPr>
          <a:xfrm>
            <a:off x="7521669" y="3105000"/>
            <a:ext cx="1662927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150" b="0" i="0" dirty="0">
                <a:solidFill>
                  <a:srgbClr val="42566B"/>
                </a:solidFill>
                <a:latin typeface="Arial"/>
                <a:cs typeface="Arial"/>
              </a:rPr>
              <a:t>standard deviation of ln β</a:t>
            </a:r>
          </a:p>
        </p:txBody>
      </p:sp>
      <p:sp>
        <p:nvSpPr>
          <p:cNvPr id="353" name="RoundRect 354"/>
          <p:cNvSpPr/>
          <p:nvPr/>
        </p:nvSpPr>
        <p:spPr>
          <a:xfrm>
            <a:off x="9596076" y="2053440"/>
            <a:ext cx="2028687" cy="173736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6" name="TextBox 355"/>
          <p:cNvSpPr txBox="1"/>
          <p:nvPr/>
        </p:nvSpPr>
        <p:spPr>
          <a:xfrm>
            <a:off x="9733236" y="2282040"/>
            <a:ext cx="1754367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3600" b="1" i="0" dirty="0">
                <a:solidFill>
                  <a:srgbClr val="0A7A70"/>
                </a:solidFill>
                <a:latin typeface="Arial"/>
                <a:cs typeface="Arial"/>
              </a:rPr>
              <a:t>ρ</a:t>
            </a:r>
          </a:p>
        </p:txBody>
      </p:sp>
      <p:sp>
        <p:nvSpPr>
          <p:cNvPr id="358" name="TextBox 357"/>
          <p:cNvSpPr txBox="1"/>
          <p:nvPr/>
        </p:nvSpPr>
        <p:spPr>
          <a:xfrm>
            <a:off x="9778956" y="3105000"/>
            <a:ext cx="1662927" cy="5486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150" b="0" i="0" dirty="0">
                <a:solidFill>
                  <a:srgbClr val="42566B"/>
                </a:solidFill>
                <a:latin typeface="Arial"/>
                <a:cs typeface="Arial"/>
              </a:rPr>
              <a:t>correlation of ln α and ln β</a:t>
            </a:r>
          </a:p>
        </p:txBody>
      </p:sp>
      <p:sp>
        <p:nvSpPr>
          <p:cNvPr id="360" name="TextBox 359"/>
          <p:cNvSpPr txBox="1"/>
          <p:nvPr/>
        </p:nvSpPr>
        <p:spPr>
          <a:xfrm>
            <a:off x="566928" y="4065120"/>
            <a:ext cx="11057839" cy="19348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8000"/>
              </a:lnSpc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Sample (ln α, ln β) from a bivariate normal, exponentiate, and evaluate the Beta CDF at t = month / duration for any duration draw. </a:t>
            </a:r>
          </a:p>
          <a:p>
            <a:pPr algn="l">
              <a:lnSpc>
                <a:spcPct val="108000"/>
              </a:lnSpc>
              <a:spcAft>
                <a:spcPts val="0"/>
              </a:spcAft>
              <a:buNone/>
            </a:pPr>
            <a:r>
              <a:rPr lang="en-US" sz="2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One row per cost type, reproducible from the fits table and usable with any varying duration.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Title 39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Caveats</a:t>
            </a:r>
          </a:p>
        </p:txBody>
      </p:sp>
      <p:sp>
        <p:nvSpPr>
          <p:cNvPr id="365" name="RoundRect 366"/>
          <p:cNvSpPr/>
          <p:nvPr/>
        </p:nvSpPr>
        <p:spPr>
          <a:xfrm>
            <a:off x="566928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7" name="RoundRect 368"/>
          <p:cNvSpPr/>
          <p:nvPr/>
        </p:nvSpPr>
        <p:spPr>
          <a:xfrm>
            <a:off x="864108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0" name="TextBox 369"/>
          <p:cNvSpPr txBox="1"/>
          <p:nvPr/>
        </p:nvSpPr>
        <p:spPr>
          <a:xfrm>
            <a:off x="864108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</a:p>
        </p:txBody>
      </p:sp>
      <p:sp>
        <p:nvSpPr>
          <p:cNvPr id="372" name="TextBox 371"/>
          <p:cNvSpPr txBox="1"/>
          <p:nvPr/>
        </p:nvSpPr>
        <p:spPr>
          <a:xfrm>
            <a:off x="864108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20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Small-sample optimism</a:t>
            </a:r>
          </a:p>
        </p:txBody>
      </p:sp>
      <p:sp>
        <p:nvSpPr>
          <p:cNvPr id="374" name="TextBox 373"/>
          <p:cNvSpPr txBox="1"/>
          <p:nvPr/>
        </p:nvSpPr>
        <p:spPr>
          <a:xfrm>
            <a:off x="864108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With n = 18, the estimated population mean and covariance carry sampling error the generator does not propagate. </a:t>
            </a:r>
            <a:endParaRPr lang="en-US" sz="1400" b="0" i="0" dirty="0">
              <a:solidFill>
                <a:srgbClr val="42566B"/>
              </a:solidFill>
              <a:latin typeface="Figtree" pitchFamily="2" charset="0"/>
              <a:cs typeface="Arial"/>
            </a:endParaRPr>
          </a:p>
        </p:txBody>
      </p:sp>
      <p:sp>
        <p:nvSpPr>
          <p:cNvPr id="375" name="RoundRect 376"/>
          <p:cNvSpPr/>
          <p:nvPr/>
        </p:nvSpPr>
        <p:spPr>
          <a:xfrm>
            <a:off x="4329074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FBF7F2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7" name="RoundRect 378"/>
          <p:cNvSpPr/>
          <p:nvPr/>
        </p:nvSpPr>
        <p:spPr>
          <a:xfrm>
            <a:off x="4626254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B8860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0" name="TextBox 379"/>
          <p:cNvSpPr txBox="1"/>
          <p:nvPr/>
        </p:nvSpPr>
        <p:spPr>
          <a:xfrm>
            <a:off x="4626254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</a:p>
        </p:txBody>
      </p:sp>
      <p:sp>
        <p:nvSpPr>
          <p:cNvPr id="382" name="TextBox 381"/>
          <p:cNvSpPr txBox="1"/>
          <p:nvPr/>
        </p:nvSpPr>
        <p:spPr>
          <a:xfrm>
            <a:off x="4626254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20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Family adequacy</a:t>
            </a:r>
          </a:p>
        </p:txBody>
      </p:sp>
      <p:sp>
        <p:nvSpPr>
          <p:cNvPr id="384" name="TextBox 383"/>
          <p:cNvSpPr txBox="1"/>
          <p:nvPr/>
        </p:nvSpPr>
        <p:spPr>
          <a:xfrm>
            <a:off x="4626254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The Beta CDF cannot represent multi-modal profiles — stop-work periods, split funding, restarts. </a:t>
            </a:r>
          </a:p>
        </p:txBody>
      </p:sp>
      <p:sp>
        <p:nvSpPr>
          <p:cNvPr id="385" name="RoundRect 386"/>
          <p:cNvSpPr/>
          <p:nvPr/>
        </p:nvSpPr>
        <p:spPr>
          <a:xfrm>
            <a:off x="8091220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7" name="RoundRect 388"/>
          <p:cNvSpPr/>
          <p:nvPr/>
        </p:nvSpPr>
        <p:spPr>
          <a:xfrm>
            <a:off x="8388400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21E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0" name="TextBox 389"/>
          <p:cNvSpPr txBox="1"/>
          <p:nvPr/>
        </p:nvSpPr>
        <p:spPr>
          <a:xfrm>
            <a:off x="8388400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500" b="1" i="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</a:p>
        </p:txBody>
      </p:sp>
      <p:sp>
        <p:nvSpPr>
          <p:cNvPr id="392" name="TextBox 391"/>
          <p:cNvSpPr txBox="1"/>
          <p:nvPr/>
        </p:nvSpPr>
        <p:spPr>
          <a:xfrm>
            <a:off x="8388400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20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The principled upgrade</a:t>
            </a:r>
          </a:p>
        </p:txBody>
      </p:sp>
      <p:sp>
        <p:nvSpPr>
          <p:cNvPr id="394" name="TextBox 393"/>
          <p:cNvSpPr txBox="1"/>
          <p:nvPr/>
        </p:nvSpPr>
        <p:spPr>
          <a:xfrm>
            <a:off x="8388400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4000"/>
              </a:lnSpc>
              <a:spcAft>
                <a:spcPts val="50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A hierarchical Bayesian formulation estimates curve-fit uncertainty, population dispersion, and population-parameter uncertainty jointly.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Body 400"/>
          <p:cNvSpPr>
            <a:spLocks noGrp="1"/>
          </p:cNvSpPr>
          <p:nvPr>
            <p:ph type="body" idx="4294967295"/>
          </p:nvPr>
        </p:nvSpPr>
        <p:spPr>
          <a:xfrm>
            <a:off x="838200" y="4589463"/>
            <a:ext cx="10515600" cy="1500187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rPr>
              <a:t>Drawing cost, duration, and phasing shape in the same simulation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AB8FC5A-04D5-93AC-0478-E66337DF42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9038371"/>
              </p:ext>
            </p:extLst>
          </p:nvPr>
        </p:nvGraphicFramePr>
        <p:xfrm>
          <a:off x="2463258" y="1987475"/>
          <a:ext cx="7265485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CCEC2FAC-1834-98DE-09F7-38B42177EE56}"/>
              </a:ext>
            </a:extLst>
          </p:cNvPr>
          <p:cNvSpPr/>
          <p:nvPr/>
        </p:nvSpPr>
        <p:spPr>
          <a:xfrm>
            <a:off x="430306" y="1826464"/>
            <a:ext cx="11284772" cy="417353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3" name="Title 444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The simulation recipe</a:t>
            </a:r>
          </a:p>
        </p:txBody>
      </p:sp>
      <p:sp>
        <p:nvSpPr>
          <p:cNvPr id="402" name="TextBox 401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The simulation recipe — five steps per iteration</a:t>
            </a:r>
          </a:p>
        </p:txBody>
      </p:sp>
      <p:sp>
        <p:nvSpPr>
          <p:cNvPr id="403" name="RoundRect 404"/>
          <p:cNvSpPr/>
          <p:nvPr/>
        </p:nvSpPr>
        <p:spPr>
          <a:xfrm>
            <a:off x="566928" y="19620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6" name="TextBox 405"/>
          <p:cNvSpPr txBox="1"/>
          <p:nvPr/>
        </p:nvSpPr>
        <p:spPr>
          <a:xfrm>
            <a:off x="566928" y="20607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08" name="TextBox 407"/>
          <p:cNvSpPr txBox="1"/>
          <p:nvPr/>
        </p:nvSpPr>
        <p:spPr>
          <a:xfrm>
            <a:off x="1321308" y="19620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Draw total cost and duration</a:t>
            </a:r>
          </a:p>
        </p:txBody>
      </p:sp>
      <p:sp>
        <p:nvSpPr>
          <p:cNvPr id="410" name="TextBox 409"/>
          <p:cNvSpPr txBox="1"/>
          <p:nvPr/>
        </p:nvSpPr>
        <p:spPr>
          <a:xfrm>
            <a:off x="1321308" y="2285040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From the existing cost and schedule risk models.</a:t>
            </a:r>
          </a:p>
        </p:txBody>
      </p:sp>
      <p:sp>
        <p:nvSpPr>
          <p:cNvPr id="411" name="RoundRect 412"/>
          <p:cNvSpPr/>
          <p:nvPr/>
        </p:nvSpPr>
        <p:spPr>
          <a:xfrm>
            <a:off x="566928" y="27696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4" name="TextBox 413"/>
          <p:cNvSpPr txBox="1"/>
          <p:nvPr/>
        </p:nvSpPr>
        <p:spPr>
          <a:xfrm>
            <a:off x="566928" y="28683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416" name="TextBox 415"/>
          <p:cNvSpPr txBox="1"/>
          <p:nvPr/>
        </p:nvSpPr>
        <p:spPr>
          <a:xfrm>
            <a:off x="1321308" y="27696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Draw a phasing shape</a:t>
            </a:r>
          </a:p>
        </p:txBody>
      </p:sp>
      <p:sp>
        <p:nvSpPr>
          <p:cNvPr id="418" name="TextBox 417"/>
          <p:cNvSpPr txBox="1"/>
          <p:nvPr/>
        </p:nvSpPr>
        <p:spPr>
          <a:xfrm>
            <a:off x="1321308" y="3092640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One draw of (ln α, ln β) from the fitted bivariate normal, exponentiated.</a:t>
            </a:r>
          </a:p>
        </p:txBody>
      </p:sp>
      <p:sp>
        <p:nvSpPr>
          <p:cNvPr id="419" name="RoundRect 420"/>
          <p:cNvSpPr/>
          <p:nvPr/>
        </p:nvSpPr>
        <p:spPr>
          <a:xfrm>
            <a:off x="566928" y="35772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2" name="TextBox 421"/>
          <p:cNvSpPr txBox="1"/>
          <p:nvPr/>
        </p:nvSpPr>
        <p:spPr>
          <a:xfrm>
            <a:off x="566928" y="36759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424" name="TextBox 423"/>
          <p:cNvSpPr txBox="1"/>
          <p:nvPr/>
        </p:nvSpPr>
        <p:spPr>
          <a:xfrm>
            <a:off x="1321308" y="35772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Evaluate the curve on normalized time</a:t>
            </a:r>
          </a:p>
        </p:txBody>
      </p:sp>
      <p:sp>
        <p:nvSpPr>
          <p:cNvPr id="426" name="TextBox 425"/>
          <p:cNvSpPr txBox="1"/>
          <p:nvPr/>
        </p:nvSpPr>
        <p:spPr>
          <a:xfrm>
            <a:off x="1321308" y="3857208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Cumulative spend at month m is total cost times the Beta CDF at t = m / duration. The same shape draw stretches over whatever duration was drawn.</a:t>
            </a:r>
          </a:p>
        </p:txBody>
      </p:sp>
      <p:sp>
        <p:nvSpPr>
          <p:cNvPr id="427" name="RoundRect 428"/>
          <p:cNvSpPr/>
          <p:nvPr/>
        </p:nvSpPr>
        <p:spPr>
          <a:xfrm>
            <a:off x="566928" y="43848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0" name="TextBox 429"/>
          <p:cNvSpPr txBox="1"/>
          <p:nvPr/>
        </p:nvSpPr>
        <p:spPr>
          <a:xfrm>
            <a:off x="566928" y="44835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432" name="TextBox 431"/>
          <p:cNvSpPr txBox="1"/>
          <p:nvPr/>
        </p:nvSpPr>
        <p:spPr>
          <a:xfrm>
            <a:off x="1321308" y="4406316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Difference into periods and bin to fiscal years</a:t>
            </a:r>
          </a:p>
        </p:txBody>
      </p:sp>
      <p:sp>
        <p:nvSpPr>
          <p:cNvPr id="434" name="TextBox 433"/>
          <p:cNvSpPr txBox="1"/>
          <p:nvPr/>
        </p:nvSpPr>
        <p:spPr>
          <a:xfrm>
            <a:off x="1321308" y="4729356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First differences give period spend; binning against a start date gives the fiscal-year profile.</a:t>
            </a:r>
          </a:p>
        </p:txBody>
      </p:sp>
      <p:sp>
        <p:nvSpPr>
          <p:cNvPr id="435" name="RoundRect 436"/>
          <p:cNvSpPr/>
          <p:nvPr/>
        </p:nvSpPr>
        <p:spPr>
          <a:xfrm>
            <a:off x="566928" y="51924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8" name="TextBox 437"/>
          <p:cNvSpPr txBox="1"/>
          <p:nvPr/>
        </p:nvSpPr>
        <p:spPr>
          <a:xfrm>
            <a:off x="566928" y="52911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440" name="TextBox 439"/>
          <p:cNvSpPr txBox="1"/>
          <p:nvPr/>
        </p:nvSpPr>
        <p:spPr>
          <a:xfrm>
            <a:off x="1321308" y="51924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Escalate by year of execution</a:t>
            </a:r>
          </a:p>
        </p:txBody>
      </p:sp>
      <p:sp>
        <p:nvSpPr>
          <p:cNvPr id="442" name="TextBox 441"/>
          <p:cNvSpPr txBox="1"/>
          <p:nvPr/>
        </p:nvSpPr>
        <p:spPr>
          <a:xfrm>
            <a:off x="1321308" y="5515440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sz="1600" dirty="0">
                <a:latin typeface="Figtree" pitchFamily="2" charset="0"/>
              </a:rPr>
              <a:t>Each fiscal year’s spend meets its own index, so then-year cost emerges rather than being adjusted in.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810B23D6-D5FA-1281-81AF-5F6CFB3C9E40}"/>
              </a:ext>
            </a:extLst>
          </p:cNvPr>
          <p:cNvSpPr/>
          <p:nvPr/>
        </p:nvSpPr>
        <p:spPr>
          <a:xfrm>
            <a:off x="430306" y="1826464"/>
            <a:ext cx="11284772" cy="417353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9" name="Title 450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Testing independence</a:t>
            </a:r>
          </a:p>
        </p:txBody>
      </p:sp>
      <p:sp>
        <p:nvSpPr>
          <p:cNvPr id="446" name="TextBox 445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Independence is an assumption — so test it rather than inherit it</a:t>
            </a:r>
          </a:p>
        </p:txBody>
      </p:sp>
      <p:sp>
        <p:nvSpPr>
          <p:cNvPr id="448" name="TextBox 447"/>
          <p:cNvSpPr txBox="1"/>
          <p:nvPr/>
        </p:nvSpPr>
        <p:spPr>
          <a:xfrm>
            <a:off x="566928" y="1962000"/>
            <a:ext cx="11057839" cy="4038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The default is independence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between phasing shape, duration, and total cost. Convenient, and quite possibly wrong.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It is directly testable.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Regress the fitted log parameters on log realized duration and on project size across the historical set. Either the relationship is there or it is not. </a:t>
            </a:r>
            <a:r>
              <a:rPr lang="en-US" sz="2000" dirty="0">
                <a:solidFill>
                  <a:srgbClr val="42566B"/>
                </a:solidFill>
                <a:latin typeface="Figtree" pitchFamily="2" charset="0"/>
                <a:cs typeface="Arial"/>
              </a:rPr>
              <a:t>MIE dataset showed no significant correlation between parameters and duration.</a:t>
            </a:r>
            <a:endParaRPr lang="en-US" sz="2000" b="0" i="0" dirty="0">
              <a:solidFill>
                <a:srgbClr val="42566B"/>
              </a:solidFill>
              <a:latin typeface="Figtree" pitchFamily="2" charset="0"/>
              <a:cs typeface="Arial"/>
            </a:endParaRP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If long projects systematically back-load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, introduce the dependence with a Gaussian copula over the log parameters and log duration. No structural change to the generator is required.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Report the test either way.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A null result is affirmative evidence for the assumption, and it defuses the sharpest technical objection in the room before it is raised.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The same logic applies to growth.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If projects that grow also back-load, that dependence belongs here rather than being lost in normalization.</a:t>
            </a:r>
            <a:endParaRPr lang="en-US" sz="1450" b="0" i="0" dirty="0">
              <a:solidFill>
                <a:srgbClr val="42566B"/>
              </a:solidFill>
              <a:latin typeface="Figtree" pitchFamily="2" charset="0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6B9CC2-689E-4036-6115-2AFE391F2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138" y="1795852"/>
            <a:ext cx="7497417" cy="3381188"/>
          </a:xfrm>
          <a:prstGeom prst="rect">
            <a:avLst/>
          </a:prstGeom>
        </p:spPr>
      </p:pic>
      <p:sp>
        <p:nvSpPr>
          <p:cNvPr id="459" name="Title 460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Where the uncertainty lives</a:t>
            </a:r>
          </a:p>
        </p:txBody>
      </p:sp>
      <p:sp>
        <p:nvSpPr>
          <p:cNvPr id="452" name="TextBox 451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Where each uncertainty actually lives</a:t>
            </a:r>
          </a:p>
        </p:txBody>
      </p:sp>
      <p:sp>
        <p:nvSpPr>
          <p:cNvPr id="453" name="RoundRect 454"/>
          <p:cNvSpPr/>
          <p:nvPr/>
        </p:nvSpPr>
        <p:spPr>
          <a:xfrm>
            <a:off x="566928" y="5314200"/>
            <a:ext cx="11057839" cy="6858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6" name="TextBox 455"/>
          <p:cNvSpPr txBox="1"/>
          <p:nvPr/>
        </p:nvSpPr>
        <p:spPr>
          <a:xfrm>
            <a:off x="864108" y="545136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0A7A70"/>
                </a:solidFill>
                <a:latin typeface="Bahnschrift" panose="020B0502040204020203" pitchFamily="34" charset="0"/>
                <a:cs typeface="Arial"/>
              </a:rPr>
              <a:t>THE HONEST FINDING</a:t>
            </a:r>
          </a:p>
        </p:txBody>
      </p:sp>
      <p:sp>
        <p:nvSpPr>
          <p:cNvPr id="458" name="TextBox 457"/>
          <p:cNvSpPr txBox="1"/>
          <p:nvPr/>
        </p:nvSpPr>
        <p:spPr>
          <a:xfrm>
            <a:off x="2167128" y="5433072"/>
            <a:ext cx="9160459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300" b="0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In normalized time, phasing shape is the only driver — a 78-point band at the halfway point where a template would report one number. In calendar time, duration uncertainty dominates and shape contributes roughly a tenth of the variance. Both matter, in different places, for different questions.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337F1C41-3682-36D1-F7AB-F2B873A2DFF1}"/>
              </a:ext>
            </a:extLst>
          </p:cNvPr>
          <p:cNvSpPr/>
          <p:nvPr/>
        </p:nvSpPr>
        <p:spPr>
          <a:xfrm>
            <a:off x="430306" y="1826464"/>
            <a:ext cx="11284772" cy="3205073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3" name="Title 474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Months to fiscal years</a:t>
            </a:r>
          </a:p>
        </p:txBody>
      </p:sp>
      <p:sp>
        <p:nvSpPr>
          <p:cNvPr id="464" name="TextBox 463"/>
          <p:cNvSpPr txBox="1"/>
          <p:nvPr/>
        </p:nvSpPr>
        <p:spPr>
          <a:xfrm>
            <a:off x="566928" y="1265098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From execution months to fiscal years — where the reporting problem is born</a:t>
            </a:r>
          </a:p>
        </p:txBody>
      </p:sp>
      <p:sp>
        <p:nvSpPr>
          <p:cNvPr id="466" name="TextBox 465"/>
          <p:cNvSpPr txBox="1"/>
          <p:nvPr/>
        </p:nvSpPr>
        <p:spPr>
          <a:xfrm>
            <a:off x="566928" y="1861958"/>
            <a:ext cx="11057839" cy="313408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Each iteration produces a spend stream in execution time.</a:t>
            </a:r>
            <a:r>
              <a:rPr lang="en-US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Budget questions are asked in fiscal years, so every stream gets binned against a start date.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Duration uncertainty now decides which fiscal years exist at all.</a:t>
            </a:r>
            <a:r>
              <a:rPr lang="en-US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This is the step that changes the character of the output.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In a short draw, the late fiscal years contain exactly zero — not a small number, zero.</a:t>
            </a:r>
            <a:r>
              <a:rPr lang="en-US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The project was finished.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In a long draw, those same years carry substantial spend.</a:t>
            </a:r>
            <a:r>
              <a:rPr lang="en-US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Nothing is wrong with either iteration; they are different futures.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So a late fiscal year’s spend across iterations is not a smooth distribution.</a:t>
            </a:r>
            <a:r>
              <a:rPr lang="en-US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Hold that thought — it is the subject of the last section.</a:t>
            </a:r>
          </a:p>
        </p:txBody>
      </p:sp>
      <p:sp>
        <p:nvSpPr>
          <p:cNvPr id="467" name="RoundRect 468"/>
          <p:cNvSpPr/>
          <p:nvPr/>
        </p:nvSpPr>
        <p:spPr>
          <a:xfrm>
            <a:off x="566928" y="5314200"/>
            <a:ext cx="11057839" cy="6858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0" name="TextBox 469"/>
          <p:cNvSpPr txBox="1"/>
          <p:nvPr/>
        </p:nvSpPr>
        <p:spPr>
          <a:xfrm>
            <a:off x="864108" y="545136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200" b="1" i="0" dirty="0">
                <a:solidFill>
                  <a:srgbClr val="0A7A70"/>
                </a:solidFill>
                <a:latin typeface="Arial"/>
                <a:cs typeface="Arial"/>
              </a:rPr>
              <a:t>WHY IT MATTERS</a:t>
            </a:r>
          </a:p>
        </p:txBody>
      </p:sp>
      <p:sp>
        <p:nvSpPr>
          <p:cNvPr id="472" name="TextBox 471"/>
          <p:cNvSpPr txBox="1"/>
          <p:nvPr/>
        </p:nvSpPr>
        <p:spPr>
          <a:xfrm>
            <a:off x="2167128" y="5433072"/>
            <a:ext cx="9160459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300" b="0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Binning to fiscal years is where duration uncertainty stops widening a band and starts deciding whether a year is in the estimate at all.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Body 502"/>
          <p:cNvSpPr>
            <a:spLocks noGrp="1"/>
          </p:cNvSpPr>
          <p:nvPr>
            <p:ph type="body" idx="4294967295"/>
          </p:nvPr>
        </p:nvSpPr>
        <p:spPr>
          <a:xfrm>
            <a:off x="838200" y="4589463"/>
            <a:ext cx="10515600" cy="1500187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rPr>
              <a:t>Late fiscal years are mixture distributions — and three consequences that follow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43186181-36F9-D5BF-94BE-DFE35E711F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1480692"/>
              </p:ext>
            </p:extLst>
          </p:nvPr>
        </p:nvGraphicFramePr>
        <p:xfrm>
          <a:off x="2786231" y="1600200"/>
          <a:ext cx="7265485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Title 512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The outyear problem</a:t>
            </a:r>
          </a:p>
        </p:txBody>
      </p:sp>
      <p:sp>
        <p:nvSpPr>
          <p:cNvPr id="505" name="RoundRect 506"/>
          <p:cNvSpPr/>
          <p:nvPr/>
        </p:nvSpPr>
        <p:spPr>
          <a:xfrm>
            <a:off x="566928" y="5314200"/>
            <a:ext cx="11057839" cy="6858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8" name="TextBox 507"/>
          <p:cNvSpPr txBox="1"/>
          <p:nvPr/>
        </p:nvSpPr>
        <p:spPr>
          <a:xfrm>
            <a:off x="864108" y="545136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0A7A70"/>
                </a:solidFill>
                <a:latin typeface="Bahnschrift" panose="020B0502040204020203" pitchFamily="34" charset="0"/>
                <a:cs typeface="Arial"/>
              </a:rPr>
              <a:t>THE CORE OBSERVATION</a:t>
            </a:r>
          </a:p>
        </p:txBody>
      </p:sp>
      <p:sp>
        <p:nvSpPr>
          <p:cNvPr id="510" name="TextBox 509"/>
          <p:cNvSpPr txBox="1"/>
          <p:nvPr/>
        </p:nvSpPr>
        <p:spPr>
          <a:xfrm>
            <a:off x="2167128" y="5433072"/>
            <a:ext cx="9160459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300" b="0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Annual spend in a late fiscal year is a point mass at zero — weight equal to the probability the project already finished — plus a continuous lobe. Ordinary percentiles behave strangely on mixtures, and every late fiscal year is one.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EC0BC2-D7AB-640D-236D-9EA617732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5325" y="1161827"/>
            <a:ext cx="9281350" cy="408379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Title 524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Consequence 1  ·  The median profile</a:t>
            </a:r>
          </a:p>
        </p:txBody>
      </p:sp>
      <p:sp>
        <p:nvSpPr>
          <p:cNvPr id="516" name="TextBox 515"/>
          <p:cNvSpPr txBox="1"/>
          <p:nvPr/>
        </p:nvSpPr>
        <p:spPr>
          <a:xfrm>
            <a:off x="566928" y="1152157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Median profile ends too early</a:t>
            </a:r>
          </a:p>
        </p:txBody>
      </p:sp>
      <p:sp>
        <p:nvSpPr>
          <p:cNvPr id="517" name="RoundRect 518"/>
          <p:cNvSpPr/>
          <p:nvPr/>
        </p:nvSpPr>
        <p:spPr>
          <a:xfrm>
            <a:off x="566928" y="5314200"/>
            <a:ext cx="11057839" cy="6858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0" name="TextBox 519"/>
          <p:cNvSpPr txBox="1"/>
          <p:nvPr/>
        </p:nvSpPr>
        <p:spPr>
          <a:xfrm>
            <a:off x="864108" y="545136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0A7A70"/>
                </a:solidFill>
                <a:latin typeface="Arial"/>
                <a:cs typeface="Arial"/>
              </a:rPr>
              <a:t>CONSEQUENCE 1</a:t>
            </a:r>
          </a:p>
        </p:txBody>
      </p:sp>
      <p:sp>
        <p:nvSpPr>
          <p:cNvPr id="522" name="TextBox 521"/>
          <p:cNvSpPr txBox="1"/>
          <p:nvPr/>
        </p:nvSpPr>
        <p:spPr>
          <a:xfrm>
            <a:off x="2167128" y="5433072"/>
            <a:ext cx="9160459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300" b="0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The P50 of annual spend is exactly zero in any year the project is more than 50% likely not to have finished, so the “P50 profile” silently truncates at the median completion date — while the P90 in that same year is still substantial. No single iteration looks like the P50 profile.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CD1A0A-6150-8A1B-6428-7566F88B7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131" y="1552157"/>
            <a:ext cx="7815431" cy="366348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Title 53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Consequence 2  ·  Conditional realities</a:t>
            </a:r>
          </a:p>
        </p:txBody>
      </p:sp>
      <p:sp>
        <p:nvSpPr>
          <p:cNvPr id="528" name="TextBox 527"/>
          <p:cNvSpPr txBox="1"/>
          <p:nvPr/>
        </p:nvSpPr>
        <p:spPr>
          <a:xfrm>
            <a:off x="566928" y="1189481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Late-year quantiles hide two different questions</a:t>
            </a:r>
          </a:p>
        </p:txBody>
      </p:sp>
      <p:sp>
        <p:nvSpPr>
          <p:cNvPr id="529" name="RoundRect 530"/>
          <p:cNvSpPr/>
          <p:nvPr/>
        </p:nvSpPr>
        <p:spPr>
          <a:xfrm>
            <a:off x="566928" y="5314200"/>
            <a:ext cx="11057839" cy="6858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2" name="TextBox 531"/>
          <p:cNvSpPr txBox="1"/>
          <p:nvPr/>
        </p:nvSpPr>
        <p:spPr>
          <a:xfrm>
            <a:off x="864108" y="545136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0A7A70"/>
                </a:solidFill>
                <a:latin typeface="Arial"/>
                <a:cs typeface="Arial"/>
              </a:rPr>
              <a:t>CONSEQUENCE 2</a:t>
            </a:r>
          </a:p>
        </p:txBody>
      </p:sp>
      <p:sp>
        <p:nvSpPr>
          <p:cNvPr id="534" name="TextBox 533"/>
          <p:cNvSpPr txBox="1"/>
          <p:nvPr/>
        </p:nvSpPr>
        <p:spPr>
          <a:xfrm>
            <a:off x="2167128" y="5433072"/>
            <a:ext cx="9160459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300" b="0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An unconditional P90 in a late year mixes “will the project still be running?” with “how much will it spend if it is?” Report those separately: probability of remaining active, and the conditional spend distribution given active.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D97E36-2F9C-87BC-F6C6-B1F809B1B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5244" y="1648917"/>
            <a:ext cx="7401206" cy="354641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CC2F93D2-F3EC-5586-1000-F5264B5384B1}"/>
              </a:ext>
            </a:extLst>
          </p:cNvPr>
          <p:cNvSpPr/>
          <p:nvPr/>
        </p:nvSpPr>
        <p:spPr>
          <a:xfrm>
            <a:off x="430306" y="3927960"/>
            <a:ext cx="11284772" cy="207204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61" name="Title 562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Consequence 3  ·  Quantiles don’t add</a:t>
            </a:r>
          </a:p>
        </p:txBody>
      </p:sp>
      <p:sp>
        <p:nvSpPr>
          <p:cNvPr id="540" name="TextBox 539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Quantile profiles are not scenarios, and must not be summed</a:t>
            </a:r>
          </a:p>
        </p:txBody>
      </p:sp>
      <p:sp>
        <p:nvSpPr>
          <p:cNvPr id="541" name="RoundRect 542"/>
          <p:cNvSpPr/>
          <p:nvPr/>
        </p:nvSpPr>
        <p:spPr>
          <a:xfrm>
            <a:off x="566928" y="2053440"/>
            <a:ext cx="3533546" cy="178308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44" name="TextBox 543"/>
          <p:cNvSpPr txBox="1"/>
          <p:nvPr/>
        </p:nvSpPr>
        <p:spPr>
          <a:xfrm>
            <a:off x="704088" y="2282040"/>
            <a:ext cx="3259226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4200" b="1" i="0" dirty="0">
                <a:solidFill>
                  <a:srgbClr val="0D9488"/>
                </a:solidFill>
                <a:latin typeface="Arial"/>
                <a:cs typeface="Arial"/>
              </a:rPr>
              <a:t>$627M</a:t>
            </a:r>
          </a:p>
        </p:txBody>
      </p:sp>
      <p:sp>
        <p:nvSpPr>
          <p:cNvPr id="546" name="TextBox 545"/>
          <p:cNvSpPr txBox="1"/>
          <p:nvPr/>
        </p:nvSpPr>
        <p:spPr>
          <a:xfrm>
            <a:off x="749808" y="3105000"/>
            <a:ext cx="3167786" cy="5943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Arial"/>
                <a:cs typeface="Arial"/>
              </a:rPr>
              <a:t>sum of the annual P80s across 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fiscal</a:t>
            </a:r>
            <a:r>
              <a:rPr lang="en-US" sz="1600" b="0" i="0" dirty="0">
                <a:solidFill>
                  <a:srgbClr val="42566B"/>
                </a:solidFill>
                <a:latin typeface="Arial"/>
                <a:cs typeface="Arial"/>
              </a:rPr>
              <a:t> years</a:t>
            </a:r>
          </a:p>
        </p:txBody>
      </p:sp>
      <p:sp>
        <p:nvSpPr>
          <p:cNvPr id="547" name="RoundRect 548"/>
          <p:cNvSpPr/>
          <p:nvPr/>
        </p:nvSpPr>
        <p:spPr>
          <a:xfrm>
            <a:off x="4329074" y="2053440"/>
            <a:ext cx="3533546" cy="178308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50" name="TextBox 549"/>
          <p:cNvSpPr txBox="1"/>
          <p:nvPr/>
        </p:nvSpPr>
        <p:spPr>
          <a:xfrm>
            <a:off x="4466234" y="2282040"/>
            <a:ext cx="3259226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4200" b="1" i="0" dirty="0">
                <a:solidFill>
                  <a:srgbClr val="B8860B"/>
                </a:solidFill>
                <a:latin typeface="Arial"/>
                <a:cs typeface="Arial"/>
              </a:rPr>
              <a:t>$489M</a:t>
            </a:r>
          </a:p>
        </p:txBody>
      </p:sp>
      <p:sp>
        <p:nvSpPr>
          <p:cNvPr id="552" name="TextBox 551"/>
          <p:cNvSpPr txBox="1"/>
          <p:nvPr/>
        </p:nvSpPr>
        <p:spPr>
          <a:xfrm>
            <a:off x="4511954" y="3105000"/>
            <a:ext cx="3167786" cy="5943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Arial"/>
                <a:cs typeface="Arial"/>
              </a:rPr>
              <a:t>the actual P80 of total cost</a:t>
            </a:r>
          </a:p>
        </p:txBody>
      </p:sp>
      <p:sp>
        <p:nvSpPr>
          <p:cNvPr id="553" name="RoundRect 554"/>
          <p:cNvSpPr/>
          <p:nvPr/>
        </p:nvSpPr>
        <p:spPr>
          <a:xfrm>
            <a:off x="8091220" y="2053440"/>
            <a:ext cx="3533546" cy="178308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56" name="TextBox 555"/>
          <p:cNvSpPr txBox="1"/>
          <p:nvPr/>
        </p:nvSpPr>
        <p:spPr>
          <a:xfrm>
            <a:off x="8228380" y="2282040"/>
            <a:ext cx="3259226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4200" b="1" i="0" dirty="0">
                <a:solidFill>
                  <a:srgbClr val="021E42"/>
                </a:solidFill>
                <a:latin typeface="Arial"/>
                <a:cs typeface="Arial"/>
              </a:rPr>
              <a:t>$138M</a:t>
            </a:r>
          </a:p>
        </p:txBody>
      </p:sp>
      <p:sp>
        <p:nvSpPr>
          <p:cNvPr id="558" name="TextBox 557"/>
          <p:cNvSpPr txBox="1"/>
          <p:nvPr/>
        </p:nvSpPr>
        <p:spPr>
          <a:xfrm>
            <a:off x="8274100" y="3105000"/>
            <a:ext cx="3167786" cy="5943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600" b="0" i="0" dirty="0">
                <a:solidFill>
                  <a:srgbClr val="42566B"/>
                </a:solidFill>
                <a:latin typeface="Arial"/>
                <a:cs typeface="Arial"/>
              </a:rPr>
              <a:t>over-programming introduced by adding quantiles</a:t>
            </a:r>
          </a:p>
        </p:txBody>
      </p:sp>
      <p:sp>
        <p:nvSpPr>
          <p:cNvPr id="560" name="TextBox 559"/>
          <p:cNvSpPr txBox="1"/>
          <p:nvPr/>
        </p:nvSpPr>
        <p:spPr>
          <a:xfrm>
            <a:off x="566928" y="4110840"/>
            <a:ext cx="11057839" cy="18891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8000"/>
              </a:lnSpc>
              <a:spcAft>
                <a:spcPts val="0"/>
              </a:spcAft>
              <a:buNone/>
            </a:pPr>
            <a:r>
              <a:rPr lang="en-US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One duration draw cannot be simultaneously short (fat early years) and long (fat late years), but a table of marginal quantiles implicitly assumes it can. Early and late spend are negatively related through duration. Means are the exception — the mean annual profile sums exactly to the mean total, because expectation is linear and quantiles are not.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7283D5CC-41BF-9DD5-11E0-B44831577DAE}"/>
              </a:ext>
            </a:extLst>
          </p:cNvPr>
          <p:cNvSpPr/>
          <p:nvPr/>
        </p:nvSpPr>
        <p:spPr>
          <a:xfrm>
            <a:off x="430306" y="1826464"/>
            <a:ext cx="11284772" cy="417353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5" name="Title 60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What to report instead</a:t>
            </a:r>
          </a:p>
        </p:txBody>
      </p:sp>
      <p:sp>
        <p:nvSpPr>
          <p:cNvPr id="564" name="TextBox 563"/>
          <p:cNvSpPr txBox="1"/>
          <p:nvPr/>
        </p:nvSpPr>
        <p:spPr>
          <a:xfrm>
            <a:off x="566928" y="126494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A package that can survive review</a:t>
            </a:r>
          </a:p>
        </p:txBody>
      </p:sp>
      <p:sp>
        <p:nvSpPr>
          <p:cNvPr id="565" name="RoundRect 566"/>
          <p:cNvSpPr/>
          <p:nvPr/>
        </p:nvSpPr>
        <p:spPr>
          <a:xfrm>
            <a:off x="566928" y="19620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68" name="TextBox 567"/>
          <p:cNvSpPr txBox="1"/>
          <p:nvPr/>
        </p:nvSpPr>
        <p:spPr>
          <a:xfrm>
            <a:off x="566928" y="20607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70" name="TextBox 569"/>
          <p:cNvSpPr txBox="1"/>
          <p:nvPr/>
        </p:nvSpPr>
        <p:spPr>
          <a:xfrm>
            <a:off x="1321308" y="19620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Mean, not median annual profile</a:t>
            </a:r>
          </a:p>
        </p:txBody>
      </p:sp>
      <p:sp>
        <p:nvSpPr>
          <p:cNvPr id="572" name="TextBox 571"/>
          <p:cNvSpPr txBox="1"/>
          <p:nvPr/>
        </p:nvSpPr>
        <p:spPr>
          <a:xfrm>
            <a:off x="1321308" y="2285040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2000"/>
              </a:lnSpc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Additive, ties exactly to the mean total, and the right backbone for TOA planning.</a:t>
            </a:r>
          </a:p>
        </p:txBody>
      </p:sp>
      <p:sp>
        <p:nvSpPr>
          <p:cNvPr id="573" name="RoundRect 574"/>
          <p:cNvSpPr/>
          <p:nvPr/>
        </p:nvSpPr>
        <p:spPr>
          <a:xfrm>
            <a:off x="566928" y="27696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6" name="TextBox 575"/>
          <p:cNvSpPr txBox="1"/>
          <p:nvPr/>
        </p:nvSpPr>
        <p:spPr>
          <a:xfrm>
            <a:off x="566928" y="28683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78" name="TextBox 577"/>
          <p:cNvSpPr txBox="1"/>
          <p:nvPr/>
        </p:nvSpPr>
        <p:spPr>
          <a:xfrm>
            <a:off x="1321308" y="27696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Probability the project is still active, on every chart</a:t>
            </a:r>
          </a:p>
        </p:txBody>
      </p:sp>
      <p:sp>
        <p:nvSpPr>
          <p:cNvPr id="580" name="TextBox 579"/>
          <p:cNvSpPr txBox="1"/>
          <p:nvPr/>
        </p:nvSpPr>
        <p:spPr>
          <a:xfrm>
            <a:off x="1321308" y="3092640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2000"/>
              </a:lnSpc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This is the schedule-risk content of the outyears. Without it, an outyear number cannot be read.</a:t>
            </a:r>
          </a:p>
        </p:txBody>
      </p:sp>
      <p:sp>
        <p:nvSpPr>
          <p:cNvPr id="581" name="RoundRect 582"/>
          <p:cNvSpPr/>
          <p:nvPr/>
        </p:nvSpPr>
        <p:spPr>
          <a:xfrm>
            <a:off x="566928" y="35772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4" name="TextBox 583"/>
          <p:cNvSpPr txBox="1"/>
          <p:nvPr/>
        </p:nvSpPr>
        <p:spPr>
          <a:xfrm>
            <a:off x="566928" y="36759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86" name="TextBox 585"/>
          <p:cNvSpPr txBox="1"/>
          <p:nvPr/>
        </p:nvSpPr>
        <p:spPr>
          <a:xfrm>
            <a:off x="1321308" y="35772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Conditional annual distributions given active</a:t>
            </a:r>
          </a:p>
        </p:txBody>
      </p:sp>
      <p:sp>
        <p:nvSpPr>
          <p:cNvPr id="588" name="TextBox 587"/>
          <p:cNvSpPr txBox="1"/>
          <p:nvPr/>
        </p:nvSpPr>
        <p:spPr>
          <a:xfrm>
            <a:off x="1321308" y="3900240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2000"/>
              </a:lnSpc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Honest outyear magnitudes, uncontaminated by the zeros from iterations that already finished.</a:t>
            </a:r>
          </a:p>
        </p:txBody>
      </p:sp>
      <p:sp>
        <p:nvSpPr>
          <p:cNvPr id="589" name="RoundRect 590"/>
          <p:cNvSpPr/>
          <p:nvPr/>
        </p:nvSpPr>
        <p:spPr>
          <a:xfrm>
            <a:off x="566928" y="43848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A7A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2" name="TextBox 591"/>
          <p:cNvSpPr txBox="1"/>
          <p:nvPr/>
        </p:nvSpPr>
        <p:spPr>
          <a:xfrm>
            <a:off x="566928" y="44835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94" name="TextBox 593"/>
          <p:cNvSpPr txBox="1"/>
          <p:nvPr/>
        </p:nvSpPr>
        <p:spPr>
          <a:xfrm>
            <a:off x="1321308" y="43848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Cumulative fan chart in calendar time</a:t>
            </a:r>
          </a:p>
        </p:txBody>
      </p:sp>
      <p:sp>
        <p:nvSpPr>
          <p:cNvPr id="596" name="TextBox 595"/>
          <p:cNvSpPr txBox="1"/>
          <p:nvPr/>
        </p:nvSpPr>
        <p:spPr>
          <a:xfrm>
            <a:off x="1321308" y="4707840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2000"/>
              </a:lnSpc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The executive picture, and the one place the full uncertainty is visible at a glance.</a:t>
            </a:r>
          </a:p>
        </p:txBody>
      </p:sp>
      <p:sp>
        <p:nvSpPr>
          <p:cNvPr id="597" name="RoundRect 598"/>
          <p:cNvSpPr/>
          <p:nvPr/>
        </p:nvSpPr>
        <p:spPr>
          <a:xfrm>
            <a:off x="566928" y="5192400"/>
            <a:ext cx="548640" cy="54864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0" name="TextBox 599"/>
          <p:cNvSpPr txBox="1"/>
          <p:nvPr/>
        </p:nvSpPr>
        <p:spPr>
          <a:xfrm>
            <a:off x="566928" y="5291155"/>
            <a:ext cx="548640" cy="35112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602" name="TextBox 601"/>
          <p:cNvSpPr txBox="1"/>
          <p:nvPr/>
        </p:nvSpPr>
        <p:spPr>
          <a:xfrm>
            <a:off x="1321308" y="5192400"/>
            <a:ext cx="10303459" cy="33919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Scenario profiles drawn from real iterations</a:t>
            </a:r>
          </a:p>
        </p:txBody>
      </p:sp>
      <p:sp>
        <p:nvSpPr>
          <p:cNvPr id="604" name="TextBox 603"/>
          <p:cNvSpPr txBox="1"/>
          <p:nvPr/>
        </p:nvSpPr>
        <p:spPr>
          <a:xfrm>
            <a:off x="1321308" y="5515440"/>
            <a:ext cx="10303459" cy="4441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2000"/>
              </a:lnSpc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For a P85 profile, condition the draws to the neighborhood of the P85 total cost and show their median phasing. </a:t>
            </a:r>
          </a:p>
          <a:p>
            <a:pPr algn="l">
              <a:lnSpc>
                <a:spcPct val="102000"/>
              </a:lnSpc>
              <a:spcAft>
                <a:spcPts val="0"/>
              </a:spcAft>
              <a:buNone/>
            </a:pP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This </a:t>
            </a:r>
            <a:r>
              <a:rPr lang="en-US" sz="1400" dirty="0">
                <a:solidFill>
                  <a:srgbClr val="42566B"/>
                </a:solidFill>
                <a:latin typeface="Figtree" pitchFamily="2" charset="0"/>
                <a:cs typeface="Arial"/>
              </a:rPr>
              <a:t>represents </a:t>
            </a:r>
            <a:r>
              <a:rPr lang="en-US" sz="1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a coherent, executable profile, unlike a vector of marginal quantiles.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Title 61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Reading the fan chart</a:t>
            </a:r>
          </a:p>
        </p:txBody>
      </p:sp>
      <p:sp>
        <p:nvSpPr>
          <p:cNvPr id="608" name="TextBox 607"/>
          <p:cNvSpPr txBox="1"/>
          <p:nvPr/>
        </p:nvSpPr>
        <p:spPr>
          <a:xfrm>
            <a:off x="566928" y="1222068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Vertical is cost timing, horizontal is schedule</a:t>
            </a:r>
          </a:p>
        </p:txBody>
      </p:sp>
      <p:sp>
        <p:nvSpPr>
          <p:cNvPr id="609" name="RoundRect 610"/>
          <p:cNvSpPr/>
          <p:nvPr/>
        </p:nvSpPr>
        <p:spPr>
          <a:xfrm>
            <a:off x="566928" y="5314200"/>
            <a:ext cx="11057839" cy="6858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12" name="TextBox 611"/>
          <p:cNvSpPr txBox="1"/>
          <p:nvPr/>
        </p:nvSpPr>
        <p:spPr>
          <a:xfrm>
            <a:off x="864108" y="5451360"/>
            <a:ext cx="1280160" cy="4114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000" b="1" i="0" dirty="0">
                <a:solidFill>
                  <a:srgbClr val="0A7A70"/>
                </a:solidFill>
                <a:latin typeface="Arial"/>
                <a:cs typeface="Arial"/>
              </a:rPr>
              <a:t>HOW TO BRIEF IT</a:t>
            </a:r>
          </a:p>
        </p:txBody>
      </p:sp>
      <p:sp>
        <p:nvSpPr>
          <p:cNvPr id="614" name="TextBox 613"/>
          <p:cNvSpPr txBox="1"/>
          <p:nvPr/>
        </p:nvSpPr>
        <p:spPr>
          <a:xfrm>
            <a:off x="2167128" y="5433072"/>
            <a:ext cx="9160459" cy="4480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4000"/>
              </a:lnSpc>
              <a:spcAft>
                <a:spcPts val="0"/>
              </a:spcAft>
              <a:buNone/>
            </a:pPr>
            <a:r>
              <a:rPr lang="en-US" sz="1300" b="0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Band width early reflects phasing shape; later, overall cost and duration dominates. Where the median flattens is median completion; where the upper band flattens is P85 completion. The horizontal gap between them is schedule risk made visible — the upper tail is “still spending because still executing,” not “spending more overall.”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5B2BA0-A8F7-B234-3E0F-5EA81F006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057" y="1622068"/>
            <a:ext cx="7328895" cy="358966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Title 668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Summary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4127CA3-FFEF-088C-EC24-3F9D861BA6C0}"/>
              </a:ext>
            </a:extLst>
          </p:cNvPr>
          <p:cNvGrpSpPr/>
          <p:nvPr/>
        </p:nvGrpSpPr>
        <p:grpSpPr>
          <a:xfrm>
            <a:off x="647700" y="1606999"/>
            <a:ext cx="3200400" cy="4038000"/>
            <a:chOff x="566928" y="1606999"/>
            <a:chExt cx="2593009" cy="4038000"/>
          </a:xfrm>
        </p:grpSpPr>
        <p:sp>
          <p:nvSpPr>
            <p:cNvPr id="627" name="RoundRect 628"/>
            <p:cNvSpPr/>
            <p:nvPr/>
          </p:nvSpPr>
          <p:spPr>
            <a:xfrm>
              <a:off x="566928" y="1606999"/>
              <a:ext cx="2593009" cy="4038000"/>
            </a:xfrm>
            <a:prstGeom prst="roundRect">
              <a:avLst>
                <a:gd name="adj" fmla="val 6000"/>
              </a:avLst>
            </a:prstGeom>
            <a:solidFill>
              <a:srgbClr val="ECFDF5"/>
            </a:solidFill>
            <a:ln w="12700">
              <a:solidFill>
                <a:srgbClr val="D9E2EC"/>
              </a:solidFill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29" name="RoundRect 630"/>
            <p:cNvSpPr/>
            <p:nvPr/>
          </p:nvSpPr>
          <p:spPr>
            <a:xfrm>
              <a:off x="864108" y="1904179"/>
              <a:ext cx="485444" cy="594360"/>
            </a:xfrm>
            <a:prstGeom prst="roundRect">
              <a:avLst>
                <a:gd name="adj" fmla="val 22000"/>
              </a:avLst>
            </a:prstGeom>
            <a:solidFill>
              <a:srgbClr val="0D9488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32" name="TextBox 631"/>
            <p:cNvSpPr txBox="1"/>
            <p:nvPr/>
          </p:nvSpPr>
          <p:spPr>
            <a:xfrm>
              <a:off x="811810" y="2011163"/>
              <a:ext cx="594360" cy="38039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500" b="1" i="0" dirty="0">
                  <a:solidFill>
                    <a:srgbClr val="FFFFFF"/>
                  </a:solidFill>
                  <a:latin typeface="Arial"/>
                  <a:cs typeface="Arial"/>
                </a:rPr>
                <a:t>1</a:t>
              </a:r>
            </a:p>
          </p:txBody>
        </p:sp>
        <p:sp>
          <p:nvSpPr>
            <p:cNvPr id="634" name="TextBox 633"/>
            <p:cNvSpPr txBox="1"/>
            <p:nvPr/>
          </p:nvSpPr>
          <p:spPr>
            <a:xfrm>
              <a:off x="864108" y="2635699"/>
              <a:ext cx="1998649" cy="64008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l">
                <a:lnSpc>
                  <a:spcPct val="95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4233A"/>
                  </a:solidFill>
                  <a:latin typeface="Bahnschrift" panose="020B0502040204020203" pitchFamily="34" charset="0"/>
                  <a:cs typeface="Arial"/>
                </a:rPr>
                <a:t>Shape is variable, so model it as a distribution</a:t>
              </a:r>
            </a:p>
          </p:txBody>
        </p:sp>
        <p:sp>
          <p:nvSpPr>
            <p:cNvPr id="636" name="TextBox 635"/>
            <p:cNvSpPr txBox="1"/>
            <p:nvPr/>
          </p:nvSpPr>
          <p:spPr>
            <a:xfrm>
              <a:off x="864108" y="3195845"/>
              <a:ext cx="1998649" cy="201212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l">
                <a:lnSpc>
                  <a:spcPct val="104000"/>
                </a:lnSpc>
                <a:spcAft>
                  <a:spcPts val="500"/>
                </a:spcAft>
                <a:buNone/>
              </a:pPr>
              <a:r>
                <a:rPr lang="en-US" sz="1600" b="0" i="0" dirty="0">
                  <a:solidFill>
                    <a:srgbClr val="42566B"/>
                  </a:solidFill>
                  <a:latin typeface="Figtree" pitchFamily="2" charset="0"/>
                  <a:cs typeface="Arial"/>
                </a:rPr>
                <a:t>Completed projects disagree substantially about when money moves. Five numbers per stratum capture that, and the parameters are interpretable enough to defend.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B7F6824-9463-F8E9-3352-B8B0EE07577E}"/>
              </a:ext>
            </a:extLst>
          </p:cNvPr>
          <p:cNvGrpSpPr/>
          <p:nvPr/>
        </p:nvGrpSpPr>
        <p:grpSpPr>
          <a:xfrm>
            <a:off x="4495800" y="1606999"/>
            <a:ext cx="3200400" cy="4038000"/>
            <a:chOff x="3388537" y="1606999"/>
            <a:chExt cx="2593009" cy="4038000"/>
          </a:xfrm>
        </p:grpSpPr>
        <p:sp>
          <p:nvSpPr>
            <p:cNvPr id="637" name="RoundRect 638"/>
            <p:cNvSpPr/>
            <p:nvPr/>
          </p:nvSpPr>
          <p:spPr>
            <a:xfrm>
              <a:off x="3388537" y="1606999"/>
              <a:ext cx="2593009" cy="4038000"/>
            </a:xfrm>
            <a:prstGeom prst="roundRect">
              <a:avLst>
                <a:gd name="adj" fmla="val 6000"/>
              </a:avLst>
            </a:prstGeom>
            <a:solidFill>
              <a:srgbClr val="FBF7F2"/>
            </a:solidFill>
            <a:ln w="12700">
              <a:solidFill>
                <a:srgbClr val="D9E2EC"/>
              </a:solidFill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39" name="RoundRect 640"/>
            <p:cNvSpPr/>
            <p:nvPr/>
          </p:nvSpPr>
          <p:spPr>
            <a:xfrm>
              <a:off x="3685717" y="1904179"/>
              <a:ext cx="444516" cy="594360"/>
            </a:xfrm>
            <a:prstGeom prst="roundRect">
              <a:avLst>
                <a:gd name="adj" fmla="val 22000"/>
              </a:avLst>
            </a:prstGeom>
            <a:solidFill>
              <a:srgbClr val="B8860B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42" name="TextBox 641"/>
            <p:cNvSpPr txBox="1"/>
            <p:nvPr/>
          </p:nvSpPr>
          <p:spPr>
            <a:xfrm>
              <a:off x="3633419" y="2011163"/>
              <a:ext cx="594360" cy="38039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500" b="1" i="0" dirty="0">
                  <a:solidFill>
                    <a:srgbClr val="FFFFFF"/>
                  </a:solidFill>
                  <a:latin typeface="Arial"/>
                  <a:cs typeface="Arial"/>
                </a:rPr>
                <a:t>2</a:t>
              </a:r>
            </a:p>
          </p:txBody>
        </p:sp>
        <p:sp>
          <p:nvSpPr>
            <p:cNvPr id="644" name="TextBox 643"/>
            <p:cNvSpPr txBox="1"/>
            <p:nvPr/>
          </p:nvSpPr>
          <p:spPr>
            <a:xfrm>
              <a:off x="3685717" y="2635699"/>
              <a:ext cx="1998649" cy="64008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l">
                <a:lnSpc>
                  <a:spcPct val="95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4233A"/>
                  </a:solidFill>
                  <a:latin typeface="Bahnschrift" panose="020B0502040204020203" pitchFamily="34" charset="0"/>
                  <a:cs typeface="Arial"/>
                </a:rPr>
                <a:t>Couple phasing with duration and cost</a:t>
              </a:r>
            </a:p>
          </p:txBody>
        </p:sp>
        <p:sp>
          <p:nvSpPr>
            <p:cNvPr id="646" name="TextBox 645"/>
            <p:cNvSpPr txBox="1"/>
            <p:nvPr/>
          </p:nvSpPr>
          <p:spPr>
            <a:xfrm>
              <a:off x="3685717" y="3195845"/>
              <a:ext cx="1998649" cy="201212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l">
                <a:lnSpc>
                  <a:spcPct val="104000"/>
                </a:lnSpc>
                <a:spcAft>
                  <a:spcPts val="500"/>
                </a:spcAft>
                <a:buNone/>
              </a:pPr>
              <a:r>
                <a:rPr lang="en-US" sz="1600" b="0" i="0" dirty="0">
                  <a:solidFill>
                    <a:srgbClr val="42566B"/>
                  </a:solidFill>
                  <a:latin typeface="Figtree" pitchFamily="2" charset="0"/>
                  <a:cs typeface="Arial"/>
                </a:rPr>
                <a:t>Escalation exposure and outyear risk live in the interaction, not in any single marginal distribution. One simulation produces all three.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A0C2B65-7761-BD65-20E6-D60BC43C86CD}"/>
              </a:ext>
            </a:extLst>
          </p:cNvPr>
          <p:cNvGrpSpPr/>
          <p:nvPr/>
        </p:nvGrpSpPr>
        <p:grpSpPr>
          <a:xfrm>
            <a:off x="8343900" y="1606999"/>
            <a:ext cx="3200400" cy="4038000"/>
            <a:chOff x="5823198" y="1606999"/>
            <a:chExt cx="2979958" cy="4038000"/>
          </a:xfrm>
        </p:grpSpPr>
        <p:sp>
          <p:nvSpPr>
            <p:cNvPr id="647" name="RoundRect 648"/>
            <p:cNvSpPr/>
            <p:nvPr/>
          </p:nvSpPr>
          <p:spPr>
            <a:xfrm>
              <a:off x="5823198" y="1606999"/>
              <a:ext cx="2979958" cy="4038000"/>
            </a:xfrm>
            <a:prstGeom prst="roundRect">
              <a:avLst>
                <a:gd name="adj" fmla="val 6000"/>
              </a:avLst>
            </a:prstGeom>
            <a:solidFill>
              <a:srgbClr val="F7FAFC"/>
            </a:solidFill>
            <a:ln w="12700">
              <a:solidFill>
                <a:srgbClr val="D9E2EC"/>
              </a:solidFill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49" name="RoundRect 650"/>
            <p:cNvSpPr/>
            <p:nvPr/>
          </p:nvSpPr>
          <p:spPr>
            <a:xfrm>
              <a:off x="6347058" y="1904179"/>
              <a:ext cx="553421" cy="594360"/>
            </a:xfrm>
            <a:prstGeom prst="roundRect">
              <a:avLst>
                <a:gd name="adj" fmla="val 22000"/>
              </a:avLst>
            </a:prstGeom>
            <a:solidFill>
              <a:srgbClr val="021E42"/>
            </a:solidFill>
            <a:ln>
              <a:noFill/>
            </a:ln>
            <a:effectLst/>
          </p:spPr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652" name="TextBox 651"/>
            <p:cNvSpPr txBox="1"/>
            <p:nvPr/>
          </p:nvSpPr>
          <p:spPr>
            <a:xfrm>
              <a:off x="6347058" y="2011163"/>
              <a:ext cx="594360" cy="38039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algn="ctr">
                <a:lnSpc>
                  <a:spcPct val="100000"/>
                </a:lnSpc>
                <a:spcAft>
                  <a:spcPts val="0"/>
                </a:spcAft>
                <a:buNone/>
              </a:pPr>
              <a:r>
                <a:rPr lang="en-US" sz="1500" b="1" i="0" dirty="0">
                  <a:solidFill>
                    <a:srgbClr val="FFFFFF"/>
                  </a:solidFill>
                  <a:latin typeface="Arial"/>
                  <a:cs typeface="Arial"/>
                </a:rPr>
                <a:t>3</a:t>
              </a:r>
            </a:p>
          </p:txBody>
        </p:sp>
        <p:sp>
          <p:nvSpPr>
            <p:cNvPr id="654" name="TextBox 653"/>
            <p:cNvSpPr txBox="1"/>
            <p:nvPr/>
          </p:nvSpPr>
          <p:spPr>
            <a:xfrm>
              <a:off x="6347058" y="2635699"/>
              <a:ext cx="1998649" cy="64008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l">
                <a:lnSpc>
                  <a:spcPct val="95000"/>
                </a:lnSpc>
                <a:spcAft>
                  <a:spcPts val="0"/>
                </a:spcAft>
                <a:buNone/>
              </a:pPr>
              <a:r>
                <a:rPr lang="en-US" sz="1400" b="1" i="0" dirty="0">
                  <a:solidFill>
                    <a:srgbClr val="14233A"/>
                  </a:solidFill>
                  <a:latin typeface="Bahnschrift" panose="020B0502040204020203" pitchFamily="34" charset="0"/>
                  <a:cs typeface="Arial"/>
                </a:rPr>
                <a:t>Report means, P(active), and conditionals</a:t>
              </a:r>
            </a:p>
          </p:txBody>
        </p:sp>
        <p:sp>
          <p:nvSpPr>
            <p:cNvPr id="656" name="TextBox 655"/>
            <p:cNvSpPr txBox="1"/>
            <p:nvPr/>
          </p:nvSpPr>
          <p:spPr>
            <a:xfrm>
              <a:off x="6347058" y="3195845"/>
              <a:ext cx="1998649" cy="2012120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algn="l">
                <a:lnSpc>
                  <a:spcPct val="104000"/>
                </a:lnSpc>
                <a:spcAft>
                  <a:spcPts val="500"/>
                </a:spcAft>
                <a:buNone/>
              </a:pPr>
              <a:r>
                <a:rPr lang="en-US" sz="1600" b="0" i="0" dirty="0">
                  <a:solidFill>
                    <a:srgbClr val="42566B"/>
                  </a:solidFill>
                  <a:latin typeface="Figtree" pitchFamily="2" charset="0"/>
                  <a:cs typeface="Arial"/>
                </a:rPr>
                <a:t>Never sum quantile profiles. </a:t>
              </a:r>
            </a:p>
            <a:p>
              <a:pPr algn="l">
                <a:lnSpc>
                  <a:spcPct val="104000"/>
                </a:lnSpc>
                <a:spcAft>
                  <a:spcPts val="500"/>
                </a:spcAft>
                <a:buNone/>
              </a:pPr>
              <a:r>
                <a:rPr lang="en-US" sz="1600" b="0" i="0" dirty="0">
                  <a:solidFill>
                    <a:srgbClr val="42566B"/>
                  </a:solidFill>
                  <a:latin typeface="Figtree" pitchFamily="2" charset="0"/>
                  <a:cs typeface="Arial"/>
                </a:rPr>
                <a:t>Never read the P50 profile as a plan. </a:t>
              </a:r>
            </a:p>
            <a:p>
              <a:pPr algn="l">
                <a:lnSpc>
                  <a:spcPct val="104000"/>
                </a:lnSpc>
                <a:spcAft>
                  <a:spcPts val="500"/>
                </a:spcAft>
                <a:buNone/>
              </a:pPr>
              <a:r>
                <a:rPr lang="en-US" sz="1600" b="0" i="0" dirty="0">
                  <a:solidFill>
                    <a:srgbClr val="42566B"/>
                  </a:solidFill>
                  <a:latin typeface="Figtree" pitchFamily="2" charset="0"/>
                  <a:cs typeface="Arial"/>
                </a:rPr>
                <a:t>Late fiscal years are mixtures and must be reported as two facts, not one number.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B621D1D-69E7-840D-DE55-3C4AE8E13EE3}"/>
              </a:ext>
            </a:extLst>
          </p:cNvPr>
          <p:cNvSpPr txBox="1"/>
          <p:nvPr/>
        </p:nvSpPr>
        <p:spPr>
          <a:xfrm>
            <a:off x="2088777" y="2321005"/>
            <a:ext cx="8014447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800" dirty="0">
                <a:solidFill>
                  <a:schemeClr val="bg1"/>
                </a:solidFill>
                <a:latin typeface="Bahnschrift" panose="020B0502040204020203" pitchFamily="34" charset="0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152966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4A5E4-D40D-D9A0-8181-9B4685590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98">
            <a:extLst>
              <a:ext uri="{FF2B5EF4-FFF2-40B4-BE49-F238E27FC236}">
                <a16:creationId xmlns:a16="http://schemas.microsoft.com/office/drawing/2014/main" id="{80D305FA-FF7B-F297-4719-44574EFF1E8E}"/>
              </a:ext>
            </a:extLst>
          </p:cNvPr>
          <p:cNvSpPr txBox="1">
            <a:spLocks/>
          </p:cNvSpPr>
          <p:nvPr/>
        </p:nvSpPr>
        <p:spPr>
          <a:xfrm>
            <a:off x="0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Beta Distribution Family Formulation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68DDC-681B-CBEE-091E-474548A44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7697"/>
            <a:ext cx="12192000" cy="434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048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320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Choosing the population model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Choosing the population model — and testing the choice</a:t>
            </a:r>
          </a:p>
        </p:txBody>
      </p:sp>
      <p:sp>
        <p:nvSpPr>
          <p:cNvPr id="289" name="RoundRect 290"/>
          <p:cNvSpPr/>
          <p:nvPr/>
        </p:nvSpPr>
        <p:spPr>
          <a:xfrm>
            <a:off x="566928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1" name="RoundRect 292"/>
          <p:cNvSpPr/>
          <p:nvPr/>
        </p:nvSpPr>
        <p:spPr>
          <a:xfrm>
            <a:off x="864108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D9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4" name="TextBox 293"/>
          <p:cNvSpPr txBox="1"/>
          <p:nvPr/>
        </p:nvSpPr>
        <p:spPr>
          <a:xfrm>
            <a:off x="864108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296" name="TextBox 295"/>
          <p:cNvSpPr txBox="1"/>
          <p:nvPr/>
        </p:nvSpPr>
        <p:spPr>
          <a:xfrm>
            <a:off x="864108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Bivariate normal in unit space</a:t>
            </a:r>
          </a:p>
        </p:txBody>
      </p:sp>
      <p:sp>
        <p:nvSpPr>
          <p:cNvPr id="298" name="TextBox 297"/>
          <p:cNvSpPr txBox="1"/>
          <p:nvPr/>
        </p:nvSpPr>
        <p:spPr>
          <a:xfrm>
            <a:off x="864108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Direct and easy to explain, but nothing prevents a sampled parameter from going negative, and shape parameters of this kind are usually right-skewed.</a:t>
            </a:r>
          </a:p>
          <a:p>
            <a:r>
              <a:rPr lang="en-US" dirty="0">
                <a:latin typeface="Figtree" pitchFamily="2" charset="0"/>
              </a:rPr>
              <a:t>Requires truncation or rejection to stay valid.</a:t>
            </a:r>
          </a:p>
        </p:txBody>
      </p:sp>
      <p:sp>
        <p:nvSpPr>
          <p:cNvPr id="299" name="RoundRect 300"/>
          <p:cNvSpPr/>
          <p:nvPr/>
        </p:nvSpPr>
        <p:spPr>
          <a:xfrm>
            <a:off x="4329074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FBF7F2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1" name="RoundRect 302"/>
          <p:cNvSpPr/>
          <p:nvPr/>
        </p:nvSpPr>
        <p:spPr>
          <a:xfrm>
            <a:off x="4626254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B8860B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4" name="TextBox 303"/>
          <p:cNvSpPr txBox="1"/>
          <p:nvPr/>
        </p:nvSpPr>
        <p:spPr>
          <a:xfrm>
            <a:off x="4626254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FFFFFF"/>
                </a:solidFill>
                <a:latin typeface="Arial"/>
                <a:cs typeface="Arial"/>
              </a:rPr>
              <a:t>B</a:t>
            </a:r>
          </a:p>
        </p:txBody>
      </p:sp>
      <p:sp>
        <p:nvSpPr>
          <p:cNvPr id="306" name="TextBox 305"/>
          <p:cNvSpPr txBox="1"/>
          <p:nvPr/>
        </p:nvSpPr>
        <p:spPr>
          <a:xfrm>
            <a:off x="4626254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Bivariate normal in log space</a:t>
            </a:r>
          </a:p>
        </p:txBody>
      </p:sp>
      <p:sp>
        <p:nvSpPr>
          <p:cNvPr id="308" name="TextBox 307"/>
          <p:cNvSpPr txBox="1"/>
          <p:nvPr/>
        </p:nvSpPr>
        <p:spPr>
          <a:xfrm>
            <a:off x="4626254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Sampling (ln α, ln β) guarantees positive parameters with no truncation, symmetrizes right skew, and treats parameter variation as multiplicative — the natural scale for a steepness quantity.</a:t>
            </a:r>
          </a:p>
          <a:p>
            <a:r>
              <a:rPr lang="en-US" dirty="0">
                <a:latin typeface="Figtree" pitchFamily="2" charset="0"/>
              </a:rPr>
              <a:t>This is the recommended default.</a:t>
            </a:r>
          </a:p>
        </p:txBody>
      </p:sp>
      <p:sp>
        <p:nvSpPr>
          <p:cNvPr id="309" name="RoundRect 310"/>
          <p:cNvSpPr/>
          <p:nvPr/>
        </p:nvSpPr>
        <p:spPr>
          <a:xfrm>
            <a:off x="8091220" y="1962000"/>
            <a:ext cx="3533546" cy="4038000"/>
          </a:xfrm>
          <a:prstGeom prst="roundRect">
            <a:avLst>
              <a:gd name="adj" fmla="val 6000"/>
            </a:avLst>
          </a:prstGeom>
          <a:solidFill>
            <a:srgbClr val="F7FAFC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1" name="RoundRect 312"/>
          <p:cNvSpPr/>
          <p:nvPr/>
        </p:nvSpPr>
        <p:spPr>
          <a:xfrm>
            <a:off x="8388400" y="2259180"/>
            <a:ext cx="594360" cy="594360"/>
          </a:xfrm>
          <a:prstGeom prst="roundRect">
            <a:avLst>
              <a:gd name="adj" fmla="val 22000"/>
            </a:avLst>
          </a:prstGeom>
          <a:solidFill>
            <a:srgbClr val="021E42"/>
          </a:solidFill>
          <a:ln>
            <a:noFill/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4" name="TextBox 313"/>
          <p:cNvSpPr txBox="1"/>
          <p:nvPr/>
        </p:nvSpPr>
        <p:spPr>
          <a:xfrm>
            <a:off x="8388400" y="2366164"/>
            <a:ext cx="594360" cy="3803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300" b="1" i="0" dirty="0">
                <a:solidFill>
                  <a:srgbClr val="FFFFF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316" name="TextBox 315"/>
          <p:cNvSpPr txBox="1"/>
          <p:nvPr/>
        </p:nvSpPr>
        <p:spPr>
          <a:xfrm>
            <a:off x="8388400" y="2990700"/>
            <a:ext cx="2939186" cy="640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95000"/>
              </a:lnSpc>
              <a:spcAft>
                <a:spcPts val="0"/>
              </a:spcAft>
              <a:buNone/>
            </a:pPr>
            <a:r>
              <a:rPr lang="en-US" sz="1400" b="1" i="0" dirty="0">
                <a:solidFill>
                  <a:srgbClr val="14233A"/>
                </a:solidFill>
                <a:latin typeface="Bahnschrift" panose="020B0502040204020203" pitchFamily="34" charset="0"/>
                <a:cs typeface="Arial"/>
              </a:rPr>
              <a:t>Tested, not assumed</a:t>
            </a:r>
          </a:p>
        </p:txBody>
      </p:sp>
      <p:sp>
        <p:nvSpPr>
          <p:cNvPr id="318" name="TextBox 317"/>
          <p:cNvSpPr txBox="1"/>
          <p:nvPr/>
        </p:nvSpPr>
        <p:spPr>
          <a:xfrm>
            <a:off x="8388400" y="3690700"/>
            <a:ext cx="2939186" cy="2012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>
            <a:defPPr>
              <a:defRPr lang="en-US"/>
            </a:defPPr>
            <a:lvl1pPr>
              <a:lnSpc>
                <a:spcPct val="104000"/>
              </a:lnSpc>
              <a:spcAft>
                <a:spcPts val="500"/>
              </a:spcAft>
              <a:buNone/>
              <a:defRPr sz="1400" b="0" i="0">
                <a:solidFill>
                  <a:srgbClr val="42566B"/>
                </a:solidFill>
                <a:latin typeface="Arial"/>
                <a:cs typeface="Arial"/>
              </a:defRPr>
            </a:lvl1pPr>
          </a:lstStyle>
          <a:p>
            <a:r>
              <a:rPr lang="en-US" dirty="0">
                <a:latin typeface="Figtree" pitchFamily="2" charset="0"/>
              </a:rPr>
              <a:t>Marginal normality checked in both spaces, plus Mahalanobis distance against chi-square quantiles for bivariate adequacy.</a:t>
            </a:r>
          </a:p>
          <a:p>
            <a:r>
              <a:rPr lang="en-US" dirty="0">
                <a:latin typeface="Figtree" pitchFamily="2" charset="0"/>
              </a:rPr>
              <a:t>Backup carries the comparison; the choice is evidence-based, not stylistic.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885468-4FE2-F830-78E7-9529E72A8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6925" y="1050635"/>
            <a:ext cx="6718151" cy="2515541"/>
          </a:xfrm>
          <a:prstGeom prst="rect">
            <a:avLst/>
          </a:prstGeom>
        </p:spPr>
      </p:pic>
      <p:sp>
        <p:nvSpPr>
          <p:cNvPr id="4" name="Title 498">
            <a:extLst>
              <a:ext uri="{FF2B5EF4-FFF2-40B4-BE49-F238E27FC236}">
                <a16:creationId xmlns:a16="http://schemas.microsoft.com/office/drawing/2014/main" id="{DD003A20-F1E7-2547-1075-3D56506EB8A9}"/>
              </a:ext>
            </a:extLst>
          </p:cNvPr>
          <p:cNvSpPr txBox="1">
            <a:spLocks/>
          </p:cNvSpPr>
          <p:nvPr/>
        </p:nvSpPr>
        <p:spPr>
          <a:xfrm>
            <a:off x="0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ln </a:t>
            </a:r>
            <a:r>
              <a:rPr lang="el-GR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α, </a:t>
            </a:r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ln </a:t>
            </a:r>
            <a:r>
              <a:rPr lang="el-GR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β</a:t>
            </a:r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 Parameterization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B67DF7-31EE-567C-8C7F-A2EC6553C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1083" y="3566176"/>
            <a:ext cx="5629835" cy="263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415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1E0A5-CB81-31DF-ACFF-576DDFE9C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0D3C1C-59AF-F584-B6BA-EF5ACD882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693" y="1351849"/>
            <a:ext cx="9313978" cy="4359734"/>
          </a:xfrm>
          <a:prstGeom prst="rect">
            <a:avLst/>
          </a:prstGeom>
        </p:spPr>
      </p:pic>
      <p:sp>
        <p:nvSpPr>
          <p:cNvPr id="5" name="Title 498">
            <a:extLst>
              <a:ext uri="{FF2B5EF4-FFF2-40B4-BE49-F238E27FC236}">
                <a16:creationId xmlns:a16="http://schemas.microsoft.com/office/drawing/2014/main" id="{2FD30777-06C4-7B10-C79E-1484AE5B9ECE}"/>
              </a:ext>
            </a:extLst>
          </p:cNvPr>
          <p:cNvSpPr txBox="1">
            <a:spLocks/>
          </p:cNvSpPr>
          <p:nvPr/>
        </p:nvSpPr>
        <p:spPr>
          <a:xfrm>
            <a:off x="0" y="50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Mean-Precision Parameterization</a:t>
            </a:r>
          </a:p>
        </p:txBody>
      </p:sp>
    </p:spTree>
    <p:extLst>
      <p:ext uri="{BB962C8B-B14F-4D97-AF65-F5344CB8AC3E}">
        <p14:creationId xmlns:p14="http://schemas.microsoft.com/office/powerpoint/2010/main" val="6006287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1C286CE3-24CF-A013-F943-FB3EB0C1D879}"/>
              </a:ext>
            </a:extLst>
          </p:cNvPr>
          <p:cNvSpPr/>
          <p:nvPr/>
        </p:nvSpPr>
        <p:spPr>
          <a:xfrm>
            <a:off x="430306" y="1826464"/>
            <a:ext cx="11284772" cy="417353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5" name="Title 326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The α–β correlation</a:t>
            </a:r>
          </a:p>
        </p:txBody>
      </p:sp>
      <p:sp>
        <p:nvSpPr>
          <p:cNvPr id="322" name="TextBox 321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The α–β correlation, and what it means substantively</a:t>
            </a:r>
          </a:p>
        </p:txBody>
      </p:sp>
      <p:sp>
        <p:nvSpPr>
          <p:cNvPr id="324" name="TextBox 323"/>
          <p:cNvSpPr txBox="1"/>
          <p:nvPr/>
        </p:nvSpPr>
        <p:spPr>
          <a:xfrm>
            <a:off x="566928" y="1962000"/>
            <a:ext cx="11057839" cy="4038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Measured in both spaces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, with Spearman rank correlation as a robustness check against the handful of extreme fits.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Moving along the α = β diagonal changes steepness.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Both parameters rising together sharpens the S-curve while leaving mean spend timing roughly fixed.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Moving across the diagonal changes lean.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That is the front-loaded versus back-loaded axis.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So a positive correlation is a finding you can state in plain language: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our projects vary more in how sharply they ramp than in which direction they lean.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Retain the correlation regardless of significance.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At n = 18 a non-significant estimate is not evidence of independence, and carrying the term costs nothing while dropping it discards structure.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AD0BBC2F-81F6-7357-C7EE-B6ED110FFE97}"/>
              </a:ext>
            </a:extLst>
          </p:cNvPr>
          <p:cNvSpPr/>
          <p:nvPr/>
        </p:nvSpPr>
        <p:spPr>
          <a:xfrm>
            <a:off x="430306" y="1826464"/>
            <a:ext cx="11284772" cy="417353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7" name="Title 278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Diagnostics that earned their keep</a:t>
            </a:r>
          </a:p>
        </p:txBody>
      </p:sp>
      <p:sp>
        <p:nvSpPr>
          <p:cNvPr id="274" name="TextBox 273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What the diagnostics caught — and why bound-contact is a finding, not a nuisance</a:t>
            </a:r>
          </a:p>
        </p:txBody>
      </p:sp>
      <p:sp>
        <p:nvSpPr>
          <p:cNvPr id="276" name="TextBox 275"/>
          <p:cNvSpPr txBox="1"/>
          <p:nvPr/>
        </p:nvSpPr>
        <p:spPr>
          <a:xfrm>
            <a:off x="566928" y="1962000"/>
            <a:ext cx="11057839" cy="4038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Report RMSE as the headline, not maximum error.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Maximum absolute error is the single worst period of the single worst project — useful as an honest worst case, misleading as a summary.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Parameters pinned at a bound mean weak identification, not a bound set too low.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As α and β grow together at fixed ratio, the curve sharpens toward a step while mean timing barely moves. Raising the bound just moves the pin.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Check for the closeout tail first.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Cost reaching 100% well before schedule does, followed by months of punch-list activity, inflates β without limit. That is a normalization convention problem, not a fitting problem.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Do not launder an artifact through the population model.</a:t>
            </a: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Four extreme parameter pairs out of sixteen will inflate the fitted dispersion and produce implausibly spiky sampled profiles downstream.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CA4244E0-70E3-DF49-E02A-314DF70FEF3C}"/>
              </a:ext>
            </a:extLst>
          </p:cNvPr>
          <p:cNvSpPr/>
          <p:nvPr/>
        </p:nvSpPr>
        <p:spPr>
          <a:xfrm>
            <a:off x="430306" y="1140311"/>
            <a:ext cx="11284772" cy="4859689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23" name="Title 624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Execution-phase use</a:t>
            </a:r>
          </a:p>
        </p:txBody>
      </p:sp>
      <p:sp>
        <p:nvSpPr>
          <p:cNvPr id="622" name="TextBox 621"/>
          <p:cNvSpPr txBox="1"/>
          <p:nvPr/>
        </p:nvSpPr>
        <p:spPr>
          <a:xfrm>
            <a:off x="566928" y="1359573"/>
            <a:ext cx="11057839" cy="4038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Invert the model.</a:t>
            </a:r>
            <a:r>
              <a:rPr lang="en-US" sz="2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Given percent-schedule today, the population of curves implies a distribution of percent-cost — a statistical expectation rather than a single planned value.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Actuals outside the P10–P90 band flag a shape anomaly</a:t>
            </a:r>
            <a:r>
              <a:rPr lang="en-US" sz="2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worth investigating: funding disruption, procurement slip, or a genuinely different execution strategy.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Actuals inside the band are normal variation.</a:t>
            </a:r>
            <a:r>
              <a:rPr lang="en-US" sz="2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Resist re-planning against noise; the band quantifies what “on plan” actually permits.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sz="2400" b="1" i="0" dirty="0">
                <a:solidFill>
                  <a:srgbClr val="14233A"/>
                </a:solidFill>
                <a:latin typeface="Figtree" pitchFamily="2" charset="0"/>
                <a:cs typeface="Arial"/>
              </a:rPr>
              <a:t>Natural extension: update the parameters as actuals arrive.</a:t>
            </a:r>
            <a:r>
              <a:rPr lang="en-US" sz="24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 Conditioning the phasing distribution on spend-to-date produces a refreshed forecast of when the remaining money moves — the timing analogue of an EAC.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CF60139B-A105-868C-D196-C4280953FD9E}"/>
              </a:ext>
            </a:extLst>
          </p:cNvPr>
          <p:cNvSpPr/>
          <p:nvPr/>
        </p:nvSpPr>
        <p:spPr>
          <a:xfrm>
            <a:off x="430306" y="4248000"/>
            <a:ext cx="11284772" cy="1485826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7" name="Title 498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Escalation exposure</a:t>
            </a:r>
          </a:p>
        </p:txBody>
      </p:sp>
      <p:sp>
        <p:nvSpPr>
          <p:cNvPr id="476" name="TextBox 475"/>
          <p:cNvSpPr txBox="1"/>
          <p:nvPr/>
        </p:nvSpPr>
        <p:spPr>
          <a:xfrm>
            <a:off x="566928" y="1426464"/>
            <a:ext cx="11057839" cy="40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i="0">
                <a:solidFill>
                  <a:schemeClr val="accent1">
                    <a:lumMod val="60000"/>
                    <a:lumOff val="40000"/>
                  </a:schemeClr>
                </a:solidFill>
                <a:latin typeface="Figtree ExtraBold" pitchFamily="2" charset="0"/>
                <a:cs typeface="Arial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Escalation exposure — a deliverable you get for free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D75DB04-97D9-F092-E653-268C6C8BE308}"/>
              </a:ext>
            </a:extLst>
          </p:cNvPr>
          <p:cNvGrpSpPr/>
          <p:nvPr/>
        </p:nvGrpSpPr>
        <p:grpSpPr>
          <a:xfrm>
            <a:off x="2448154" y="2099160"/>
            <a:ext cx="7295692" cy="1920240"/>
            <a:chOff x="2137547" y="2099160"/>
            <a:chExt cx="7295692" cy="192024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3DF9362-2470-A1D9-BFE2-38A105B987A7}"/>
                </a:ext>
              </a:extLst>
            </p:cNvPr>
            <p:cNvGrpSpPr/>
            <p:nvPr/>
          </p:nvGrpSpPr>
          <p:grpSpPr>
            <a:xfrm>
              <a:off x="2137547" y="2099160"/>
              <a:ext cx="3533546" cy="1920240"/>
              <a:chOff x="566928" y="2099160"/>
              <a:chExt cx="3533546" cy="1920240"/>
            </a:xfrm>
          </p:grpSpPr>
          <p:sp>
            <p:nvSpPr>
              <p:cNvPr id="477" name="RoundRect 478"/>
              <p:cNvSpPr/>
              <p:nvPr/>
            </p:nvSpPr>
            <p:spPr>
              <a:xfrm>
                <a:off x="566928" y="2099160"/>
                <a:ext cx="3533546" cy="1920240"/>
              </a:xfrm>
              <a:prstGeom prst="roundRect">
                <a:avLst>
                  <a:gd name="adj" fmla="val 6000"/>
                </a:avLst>
              </a:prstGeom>
              <a:solidFill>
                <a:srgbClr val="F7FAFC"/>
              </a:solidFill>
              <a:ln w="12700">
                <a:solidFill>
                  <a:srgbClr val="D9E2EC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80" name="TextBox 479"/>
              <p:cNvSpPr txBox="1"/>
              <p:nvPr/>
            </p:nvSpPr>
            <p:spPr>
              <a:xfrm>
                <a:off x="704088" y="2327760"/>
                <a:ext cx="325922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  <a:spcAft>
                    <a:spcPts val="0"/>
                  </a:spcAft>
                  <a:buNone/>
                </a:pPr>
                <a:r>
                  <a:rPr lang="en-US" sz="4200" b="1" i="0" dirty="0">
                    <a:solidFill>
                      <a:srgbClr val="0D9488"/>
                    </a:solidFill>
                    <a:latin typeface="Arial"/>
                    <a:cs typeface="Arial"/>
                  </a:rPr>
                  <a:t>+$99M</a:t>
                </a:r>
              </a:p>
            </p:txBody>
          </p:sp>
          <p:sp>
            <p:nvSpPr>
              <p:cNvPr id="482" name="TextBox 481"/>
              <p:cNvSpPr txBox="1"/>
              <p:nvPr/>
            </p:nvSpPr>
            <p:spPr>
              <a:xfrm>
                <a:off x="749808" y="3150720"/>
                <a:ext cx="316778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ctr">
                  <a:lnSpc>
                    <a:spcPct val="104000"/>
                  </a:lnSpc>
                  <a:spcAft>
                    <a:spcPts val="0"/>
                  </a:spcAft>
                  <a:buNone/>
                </a:pPr>
                <a:r>
                  <a:rPr lang="en-US" sz="1150" b="0" i="0" dirty="0">
                    <a:solidFill>
                      <a:srgbClr val="42566B"/>
                    </a:solidFill>
                    <a:latin typeface="Arial"/>
                    <a:cs typeface="Arial"/>
                  </a:rPr>
                  <a:t>difference between summing annual P80s and the P80 of the total, in the worked example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0D5BB79-771E-3ED7-4647-FA7C6CC9C080}"/>
                </a:ext>
              </a:extLst>
            </p:cNvPr>
            <p:cNvGrpSpPr/>
            <p:nvPr/>
          </p:nvGrpSpPr>
          <p:grpSpPr>
            <a:xfrm>
              <a:off x="5899693" y="2099160"/>
              <a:ext cx="3533546" cy="1920240"/>
              <a:chOff x="4329074" y="2099160"/>
              <a:chExt cx="3533546" cy="1920240"/>
            </a:xfrm>
          </p:grpSpPr>
          <p:sp>
            <p:nvSpPr>
              <p:cNvPr id="483" name="RoundRect 484"/>
              <p:cNvSpPr/>
              <p:nvPr/>
            </p:nvSpPr>
            <p:spPr>
              <a:xfrm>
                <a:off x="4329074" y="2099160"/>
                <a:ext cx="3533546" cy="1920240"/>
              </a:xfrm>
              <a:prstGeom prst="roundRect">
                <a:avLst>
                  <a:gd name="adj" fmla="val 6000"/>
                </a:avLst>
              </a:prstGeom>
              <a:solidFill>
                <a:srgbClr val="F7FAFC"/>
              </a:solidFill>
              <a:ln w="12700">
                <a:solidFill>
                  <a:srgbClr val="D9E2EC"/>
                </a:solidFill>
              </a:ln>
              <a:effectLst/>
            </p:spPr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486" name="TextBox 485"/>
              <p:cNvSpPr txBox="1"/>
              <p:nvPr/>
            </p:nvSpPr>
            <p:spPr>
              <a:xfrm>
                <a:off x="4466234" y="2327760"/>
                <a:ext cx="325922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/>
              <a:lstStyle/>
              <a:p>
                <a:pPr algn="ctr">
                  <a:lnSpc>
                    <a:spcPct val="100000"/>
                  </a:lnSpc>
                  <a:spcAft>
                    <a:spcPts val="0"/>
                  </a:spcAft>
                  <a:buNone/>
                </a:pPr>
                <a:r>
                  <a:rPr lang="en-US" sz="4200" b="1" i="0" dirty="0">
                    <a:solidFill>
                      <a:srgbClr val="B8860B"/>
                    </a:solidFill>
                    <a:latin typeface="Arial"/>
                    <a:cs typeface="Arial"/>
                  </a:rPr>
                  <a:t>28%</a:t>
                </a:r>
              </a:p>
            </p:txBody>
          </p:sp>
          <p:sp>
            <p:nvSpPr>
              <p:cNvPr id="488" name="TextBox 487"/>
              <p:cNvSpPr txBox="1"/>
              <p:nvPr/>
            </p:nvSpPr>
            <p:spPr>
              <a:xfrm>
                <a:off x="4511954" y="3150720"/>
                <a:ext cx="3167786" cy="73152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ctr">
                  <a:lnSpc>
                    <a:spcPct val="104000"/>
                  </a:lnSpc>
                  <a:spcAft>
                    <a:spcPts val="0"/>
                  </a:spcAft>
                  <a:buNone/>
                </a:pPr>
                <a:r>
                  <a:rPr lang="en-US" sz="1150" b="0" i="0" dirty="0">
                    <a:solidFill>
                      <a:srgbClr val="42566B"/>
                    </a:solidFill>
                    <a:latin typeface="Arial"/>
                    <a:cs typeface="Arial"/>
                  </a:rPr>
                  <a:t>over-programming that a naive quantile profile would introduce</a:t>
                </a:r>
              </a:p>
            </p:txBody>
          </p:sp>
        </p:grpSp>
      </p:grpSp>
      <p:sp>
        <p:nvSpPr>
          <p:cNvPr id="496" name="TextBox 495"/>
          <p:cNvSpPr txBox="1"/>
          <p:nvPr/>
        </p:nvSpPr>
        <p:spPr>
          <a:xfrm>
            <a:off x="566928" y="4293720"/>
            <a:ext cx="11057839" cy="136480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08000"/>
              </a:lnSpc>
              <a:spcAft>
                <a:spcPts val="0"/>
              </a:spcAft>
              <a:buNone/>
            </a:pPr>
            <a:r>
              <a:rPr lang="en-US" sz="2000" b="0" i="0" dirty="0">
                <a:solidFill>
                  <a:srgbClr val="42566B"/>
                </a:solidFill>
                <a:latin typeface="Figtree" pitchFamily="2" charset="0"/>
                <a:cs typeface="Arial"/>
              </a:rPr>
              <a:t>Longer duration draws push spend into later, more escalated years, so then-year cost is correlated with duration even when constant-year cost is held fixed. The simulation yields the full distribution of escalation dollars rather than a point adjustment applied after the fact — and it exposes the aggregation error on the right, which is the subject of the next section.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Rect 90">
            <a:extLst>
              <a:ext uri="{FF2B5EF4-FFF2-40B4-BE49-F238E27FC236}">
                <a16:creationId xmlns:a16="http://schemas.microsoft.com/office/drawing/2014/main" id="{B7504863-9FD2-0464-66A4-46697AD4B320}"/>
              </a:ext>
            </a:extLst>
          </p:cNvPr>
          <p:cNvSpPr/>
          <p:nvPr/>
        </p:nvSpPr>
        <p:spPr>
          <a:xfrm>
            <a:off x="430306" y="1376363"/>
            <a:ext cx="11284772" cy="4623637"/>
          </a:xfrm>
          <a:prstGeom prst="roundRect">
            <a:avLst>
              <a:gd name="adj" fmla="val 6000"/>
            </a:avLst>
          </a:prstGeom>
          <a:solidFill>
            <a:srgbClr val="ECFDF5"/>
          </a:solidFill>
          <a:ln w="12700">
            <a:solidFill>
              <a:srgbClr val="D9E2EC"/>
            </a:solidFill>
          </a:ln>
          <a:effectLst/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73" name="Title 674"/>
          <p:cNvSpPr>
            <a:spLocks noGrp="1"/>
          </p:cNvSpPr>
          <p:nvPr>
            <p:ph type="title" idx="4294967295"/>
          </p:nvPr>
        </p:nvSpPr>
        <p:spPr>
          <a:xfrm>
            <a:off x="0" y="508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bg2"/>
                </a:solidFill>
                <a:latin typeface="Bahnschrift" panose="020B0502040204020203" pitchFamily="34" charset="0"/>
              </a:rPr>
              <a:t>Backup material</a:t>
            </a:r>
          </a:p>
        </p:txBody>
      </p:sp>
      <p:sp>
        <p:nvSpPr>
          <p:cNvPr id="672" name="TextBox 671"/>
          <p:cNvSpPr txBox="1"/>
          <p:nvPr/>
        </p:nvSpPr>
        <p:spPr>
          <a:xfrm>
            <a:off x="567080" y="1669181"/>
            <a:ext cx="11057839" cy="40380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Arial"/>
                <a:cs typeface="Arial"/>
              </a:rPr>
              <a:t>Method-of-moments initializer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 — derivation, and behavior when early observations are sparse.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Arial"/>
                <a:cs typeface="Arial"/>
              </a:rPr>
              <a:t>Unit-space versus log-space population fits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 — parameter tables, normality diagnostics, and the difference in sampled curves.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Arial"/>
                <a:cs typeface="Arial"/>
              </a:rPr>
              <a:t>Fitted parameters versus realized duration and size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 — the scatter behind the independence assumption.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Arial"/>
                <a:cs typeface="Arial"/>
              </a:rPr>
              <a:t>Sum-of-quantiles versus quantile-of-sum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 — the full numeric demonstration from the worked example.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Arial"/>
                <a:cs typeface="Arial"/>
              </a:rPr>
              <a:t>Annual versus monthly granularity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 — effect on per-fit standard errors, and why Stage 2 pooling compensates.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Arial"/>
                <a:cs typeface="Arial"/>
              </a:rPr>
              <a:t>Mean–precision versus (α, β) fits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 — the bijection, the conditioning comparison, and how much of the observed ρ survives correcting for estimator-induced correlation.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Arial"/>
                <a:cs typeface="Arial"/>
              </a:rPr>
              <a:t>Hierarchical Bayesian formulation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 — model structure for the small-sample extension.</a:t>
            </a:r>
          </a:p>
          <a:p>
            <a:pPr marL="228600" indent="-228600" algn="l">
              <a:lnSpc>
                <a:spcPct val="100000"/>
              </a:lnSpc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14233A"/>
                </a:solidFill>
                <a:latin typeface="Arial"/>
                <a:cs typeface="Arial"/>
              </a:rPr>
              <a:t>Reproducibility</a:t>
            </a:r>
            <a:r>
              <a:rPr lang="en-US" b="0" i="0" dirty="0">
                <a:solidFill>
                  <a:srgbClr val="42566B"/>
                </a:solidFill>
                <a:latin typeface="Arial"/>
                <a:cs typeface="Arial"/>
              </a:rPr>
              <a:t> — single-script pipeline, fixed seed, fits table and distribution parameters as published artifacts.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NNSA Brand 2025">
      <a:dk1>
        <a:sysClr val="windowText" lastClr="000000"/>
      </a:dk1>
      <a:lt1>
        <a:sysClr val="window" lastClr="FFFFFF"/>
      </a:lt1>
      <a:dk2>
        <a:srgbClr val="021E42"/>
      </a:dk2>
      <a:lt2>
        <a:srgbClr val="E3E0DE"/>
      </a:lt2>
      <a:accent1>
        <a:srgbClr val="C50E3D"/>
      </a:accent1>
      <a:accent2>
        <a:srgbClr val="064472"/>
      </a:accent2>
      <a:accent3>
        <a:srgbClr val="911A39"/>
      </a:accent3>
      <a:accent4>
        <a:srgbClr val="AFAEAE"/>
      </a:accent4>
      <a:accent5>
        <a:srgbClr val="C50E3D"/>
      </a:accent5>
      <a:accent6>
        <a:srgbClr val="E3E0DE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Dark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B7AE63A09C47459AA4B25F0F3DCE93" ma:contentTypeVersion="6" ma:contentTypeDescription="Create a new document." ma:contentTypeScope="" ma:versionID="05578cdae0f4a68a492f916aaeda4260">
  <xsd:schema xmlns:xsd="http://www.w3.org/2001/XMLSchema" xmlns:xs="http://www.w3.org/2001/XMLSchema" xmlns:p="http://schemas.microsoft.com/office/2006/metadata/properties" xmlns:ns2="f6d72316-a743-4cd1-bf2d-d950ac85e3d7" xmlns:ns3="f188a965-3786-47e8-8359-d9a2fd67cd45" targetNamespace="http://schemas.microsoft.com/office/2006/metadata/properties" ma:root="true" ma:fieldsID="157e77c60646fb8aaddc5d6979227384" ns2:_="" ns3:_="">
    <xsd:import namespace="f6d72316-a743-4cd1-bf2d-d950ac85e3d7"/>
    <xsd:import namespace="f188a965-3786-47e8-8359-d9a2fd67cd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72316-a743-4cd1-bf2d-d950ac85e3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88a965-3786-47e8-8359-d9a2fd67cd4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E80D5D3-E0CD-44B0-8E37-C3630286E9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BEE2B8-ED5C-4B5D-8FC7-A251AE9BE165}">
  <ds:schemaRefs>
    <ds:schemaRef ds:uri="http://purl.org/dc/dcmitype/"/>
    <ds:schemaRef ds:uri="f188a965-3786-47e8-8359-d9a2fd67cd45"/>
    <ds:schemaRef ds:uri="f6d72316-a743-4cd1-bf2d-d950ac85e3d7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670FC75-EBF8-4E09-A1BA-D503265DAF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d72316-a743-4cd1-bf2d-d950ac85e3d7"/>
    <ds:schemaRef ds:uri="f188a965-3786-47e8-8359-d9a2fd67c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878</TotalTime>
  <Words>5431</Words>
  <Application>Microsoft Office PowerPoint</Application>
  <PresentationFormat>Widescreen</PresentationFormat>
  <Paragraphs>350</Paragraphs>
  <Slides>40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40</vt:i4>
      </vt:variant>
    </vt:vector>
  </HeadingPairs>
  <TitlesOfParts>
    <vt:vector size="54" baseType="lpstr">
      <vt:lpstr>Aptos</vt:lpstr>
      <vt:lpstr>Aptos Display</vt:lpstr>
      <vt:lpstr>Arial</vt:lpstr>
      <vt:lpstr>Bahnschrift</vt:lpstr>
      <vt:lpstr>Bahnschrift SemiCondensed</vt:lpstr>
      <vt:lpstr>Figtree</vt:lpstr>
      <vt:lpstr>Figtree ExtraBold</vt:lpstr>
      <vt:lpstr>Montserrat</vt:lpstr>
      <vt:lpstr>Wingdings</vt:lpstr>
      <vt:lpstr>Office Theme</vt:lpstr>
      <vt:lpstr>1_Office Theme</vt:lpstr>
      <vt:lpstr>2_Office Theme</vt:lpstr>
      <vt:lpstr>3_Office Theme</vt:lpstr>
      <vt:lpstr>Dark Theme</vt:lpstr>
      <vt:lpstr>PowerPoint Presentation</vt:lpstr>
      <vt:lpstr>What’s in this talk</vt:lpstr>
      <vt:lpstr>Why phasing should have a distribution</vt:lpstr>
      <vt:lpstr>Questions phasing uncertainty should answer</vt:lpstr>
      <vt:lpstr>Historical phasing is not one shape</vt:lpstr>
      <vt:lpstr>Three failure modes</vt:lpstr>
      <vt:lpstr>The coupling problem</vt:lpstr>
      <vt:lpstr>PowerPoint Presentation</vt:lpstr>
      <vt:lpstr>Study Design</vt:lpstr>
      <vt:lpstr>Data and normalization</vt:lpstr>
      <vt:lpstr>The Beta Distribution curve family</vt:lpstr>
      <vt:lpstr>Reading the parameters</vt:lpstr>
      <vt:lpstr>Mean–precision transform</vt:lpstr>
      <vt:lpstr>Stage 1  ·  Fit every project</vt:lpstr>
      <vt:lpstr>Stage 2  ·  Parameters as data</vt:lpstr>
      <vt:lpstr>The complete model</vt:lpstr>
      <vt:lpstr>Caveats</vt:lpstr>
      <vt:lpstr>PowerPoint Presentation</vt:lpstr>
      <vt:lpstr>The simulation recipe</vt:lpstr>
      <vt:lpstr>Testing independence</vt:lpstr>
      <vt:lpstr>Where the uncertainty lives</vt:lpstr>
      <vt:lpstr>Months to fiscal years</vt:lpstr>
      <vt:lpstr>PowerPoint Presentation</vt:lpstr>
      <vt:lpstr>The outyear problem</vt:lpstr>
      <vt:lpstr>Consequence 1  ·  The median profile</vt:lpstr>
      <vt:lpstr>Consequence 2  ·  Conditional realities</vt:lpstr>
      <vt:lpstr>Consequence 3  ·  Quantiles don’t add</vt:lpstr>
      <vt:lpstr>What to report instead</vt:lpstr>
      <vt:lpstr>Reading the fan chart</vt:lpstr>
      <vt:lpstr>Summary</vt:lpstr>
      <vt:lpstr>PowerPoint Presentation</vt:lpstr>
      <vt:lpstr>PowerPoint Presentation</vt:lpstr>
      <vt:lpstr>Choosing the population model</vt:lpstr>
      <vt:lpstr>PowerPoint Presentation</vt:lpstr>
      <vt:lpstr>PowerPoint Presentation</vt:lpstr>
      <vt:lpstr>The α–β correlation</vt:lpstr>
      <vt:lpstr>Diagnostics that earned their keep</vt:lpstr>
      <vt:lpstr>Execution-phase use</vt:lpstr>
      <vt:lpstr>Escalation exposure</vt:lpstr>
      <vt:lpstr>Backup material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Valerie Levine</dc:creator>
  <cp:lastModifiedBy>Colodner, Stephen</cp:lastModifiedBy>
  <cp:revision>23</cp:revision>
  <cp:lastPrinted>2025-09-12T16:13:46Z</cp:lastPrinted>
  <dcterms:created xsi:type="dcterms:W3CDTF">2025-09-10T18:06:41Z</dcterms:created>
  <dcterms:modified xsi:type="dcterms:W3CDTF">2026-07-31T17:59:26Z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0x01010014B7AE63A09C47459AA4B25F0F3DCE93</vt:lpwstr>
  </property>
  <property fmtid="{D5CDD505-2E9C-101B-9397-08002B2CF9AE}" pid="3" name="MediaServiceImageTags">
    <vt:lpwstr/>
  </property>
</Properties>
</file>