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tiff" ContentType="image/tif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6" r:id="rId6"/>
    <p:sldMasterId id="2147484094" r:id="rId7"/>
  </p:sldMasterIdLst>
  <p:notesMasterIdLst>
    <p:notesMasterId r:id="rId19"/>
  </p:notesMasterIdLst>
  <p:handoutMasterIdLst>
    <p:handoutMasterId r:id="rId20"/>
  </p:handoutMasterIdLst>
  <p:sldIdLst>
    <p:sldId id="306" r:id="rId8"/>
    <p:sldId id="304" r:id="rId9"/>
    <p:sldId id="305" r:id="rId10"/>
    <p:sldId id="289" r:id="rId11"/>
    <p:sldId id="307" r:id="rId12"/>
    <p:sldId id="308" r:id="rId13"/>
    <p:sldId id="310" r:id="rId14"/>
    <p:sldId id="316" r:id="rId15"/>
    <p:sldId id="319" r:id="rId16"/>
    <p:sldId id="301" r:id="rId17"/>
    <p:sldId id="294" r:id="rId18"/>
  </p:sldIdLst>
  <p:sldSz cx="9144000" cy="6858000" type="screen4x3"/>
  <p:notesSz cx="7010400" cy="9296400"/>
  <p:defaultTextStyle>
    <a:defPPr>
      <a:defRPr lang="en-US"/>
    </a:defPPr>
    <a:lvl1pPr algn="l" defTabSz="457200"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hang, Solomon" initials="CS" lastIdx="1"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99"/>
    <a:srgbClr val="008080"/>
    <a:srgbClr val="00CC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E1626E5-6001-4AB7-BBBA-64DC6D38C392}" v="26" dt="2020-04-06T15:43:14.99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51" autoAdjust="0"/>
    <p:restoredTop sz="85385" autoAdjust="0"/>
  </p:normalViewPr>
  <p:slideViewPr>
    <p:cSldViewPr snapToObjects="1">
      <p:cViewPr varScale="1">
        <p:scale>
          <a:sx n="88" d="100"/>
          <a:sy n="88" d="100"/>
        </p:scale>
        <p:origin x="-1320" y="-10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3" Type="http://schemas.openxmlformats.org/officeDocument/2006/relationships/customXml" Target="../customXml/item3.xml"/><Relationship Id="rId21" Type="http://schemas.openxmlformats.org/officeDocument/2006/relationships/commentAuthors" Target="commentAuthors.xml"/><Relationship Id="rId7" Type="http://schemas.openxmlformats.org/officeDocument/2006/relationships/slideMaster" Target="slideMasters/slideMaster2.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tableStyles" Target="tableStyle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4.xml"/><Relationship Id="rId24" Type="http://schemas.openxmlformats.org/officeDocument/2006/relationships/theme" Target="theme/theme1.xml"/><Relationship Id="rId37" Type="http://schemas.microsoft.com/office/2016/11/relationships/changesInfo" Target="changesInfos/changesInfo1.xml"/><Relationship Id="rId5" Type="http://schemas.openxmlformats.org/officeDocument/2006/relationships/customXml" Target="../customXml/item5.xml"/><Relationship Id="rId15" Type="http://schemas.openxmlformats.org/officeDocument/2006/relationships/slide" Target="slides/slide8.xml"/><Relationship Id="rId23" Type="http://schemas.openxmlformats.org/officeDocument/2006/relationships/viewProps" Target="viewProps.xml"/><Relationship Id="rId10" Type="http://schemas.openxmlformats.org/officeDocument/2006/relationships/slide" Target="slides/slide3.xml"/><Relationship Id="rId19" Type="http://schemas.openxmlformats.org/officeDocument/2006/relationships/notesMaster" Target="notesMasters/notesMaster1.xml"/><Relationship Id="rId4" Type="http://schemas.openxmlformats.org/officeDocument/2006/relationships/customXml" Target="../customXml/item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mison, Keith R." userId="9cc4050f-e505-4149-afd0-c8b7f6984abd" providerId="ADAL" clId="{AE1626E5-6001-4AB7-BBBA-64DC6D38C392}"/>
    <pc:docChg chg="custSel delSld modSld">
      <pc:chgData name="Jamison, Keith R." userId="9cc4050f-e505-4149-afd0-c8b7f6984abd" providerId="ADAL" clId="{AE1626E5-6001-4AB7-BBBA-64DC6D38C392}" dt="2020-04-06T15:53:24.799" v="263" actId="2696"/>
      <pc:docMkLst>
        <pc:docMk/>
      </pc:docMkLst>
      <pc:sldChg chg="del">
        <pc:chgData name="Jamison, Keith R." userId="9cc4050f-e505-4149-afd0-c8b7f6984abd" providerId="ADAL" clId="{AE1626E5-6001-4AB7-BBBA-64DC6D38C392}" dt="2020-04-06T15:53:24.799" v="263" actId="2696"/>
        <pc:sldMkLst>
          <pc:docMk/>
          <pc:sldMk cId="0" sldId="273"/>
        </pc:sldMkLst>
      </pc:sldChg>
      <pc:sldChg chg="modSp">
        <pc:chgData name="Jamison, Keith R." userId="9cc4050f-e505-4149-afd0-c8b7f6984abd" providerId="ADAL" clId="{AE1626E5-6001-4AB7-BBBA-64DC6D38C392}" dt="2020-04-06T15:47:35.208" v="232" actId="27636"/>
        <pc:sldMkLst>
          <pc:docMk/>
          <pc:sldMk cId="0" sldId="275"/>
        </pc:sldMkLst>
        <pc:spChg chg="mod">
          <ac:chgData name="Jamison, Keith R." userId="9cc4050f-e505-4149-afd0-c8b7f6984abd" providerId="ADAL" clId="{AE1626E5-6001-4AB7-BBBA-64DC6D38C392}" dt="2020-04-06T15:47:35.208" v="232" actId="27636"/>
          <ac:spMkLst>
            <pc:docMk/>
            <pc:sldMk cId="0" sldId="275"/>
            <ac:spMk id="12290" creationId="{00000000-0000-0000-0000-000000000000}"/>
          </ac:spMkLst>
        </pc:spChg>
        <pc:spChg chg="mod">
          <ac:chgData name="Jamison, Keith R." userId="9cc4050f-e505-4149-afd0-c8b7f6984abd" providerId="ADAL" clId="{AE1626E5-6001-4AB7-BBBA-64DC6D38C392}" dt="2020-04-06T15:40:20.015" v="2" actId="6549"/>
          <ac:spMkLst>
            <pc:docMk/>
            <pc:sldMk cId="0" sldId="275"/>
            <ac:spMk id="12291" creationId="{00000000-0000-0000-0000-000000000000}"/>
          </ac:spMkLst>
        </pc:spChg>
      </pc:sldChg>
      <pc:sldChg chg="modSp">
        <pc:chgData name="Jamison, Keith R." userId="9cc4050f-e505-4149-afd0-c8b7f6984abd" providerId="ADAL" clId="{AE1626E5-6001-4AB7-BBBA-64DC6D38C392}" dt="2020-04-06T15:45:45.518" v="206" actId="6549"/>
        <pc:sldMkLst>
          <pc:docMk/>
          <pc:sldMk cId="0" sldId="277"/>
        </pc:sldMkLst>
        <pc:spChg chg="mod">
          <ac:chgData name="Jamison, Keith R." userId="9cc4050f-e505-4149-afd0-c8b7f6984abd" providerId="ADAL" clId="{AE1626E5-6001-4AB7-BBBA-64DC6D38C392}" dt="2020-04-06T15:45:45.518" v="206" actId="6549"/>
          <ac:spMkLst>
            <pc:docMk/>
            <pc:sldMk cId="0" sldId="277"/>
            <ac:spMk id="16387" creationId="{00000000-0000-0000-0000-000000000000}"/>
          </ac:spMkLst>
        </pc:spChg>
      </pc:sldChg>
      <pc:sldChg chg="modSp">
        <pc:chgData name="Jamison, Keith R." userId="9cc4050f-e505-4149-afd0-c8b7f6984abd" providerId="ADAL" clId="{AE1626E5-6001-4AB7-BBBA-64DC6D38C392}" dt="2020-04-06T15:51:12.946" v="262" actId="403"/>
        <pc:sldMkLst>
          <pc:docMk/>
          <pc:sldMk cId="0" sldId="278"/>
        </pc:sldMkLst>
        <pc:spChg chg="mod">
          <ac:chgData name="Jamison, Keith R." userId="9cc4050f-e505-4149-afd0-c8b7f6984abd" providerId="ADAL" clId="{AE1626E5-6001-4AB7-BBBA-64DC6D38C392}" dt="2020-04-06T15:43:10.359" v="179" actId="1036"/>
          <ac:spMkLst>
            <pc:docMk/>
            <pc:sldMk cId="0" sldId="278"/>
            <ac:spMk id="18434" creationId="{00000000-0000-0000-0000-000000000000}"/>
          </ac:spMkLst>
        </pc:spChg>
        <pc:spChg chg="mod">
          <ac:chgData name="Jamison, Keith R." userId="9cc4050f-e505-4149-afd0-c8b7f6984abd" providerId="ADAL" clId="{AE1626E5-6001-4AB7-BBBA-64DC6D38C392}" dt="2020-04-06T15:51:12.946" v="262" actId="403"/>
          <ac:spMkLst>
            <pc:docMk/>
            <pc:sldMk cId="0" sldId="278"/>
            <ac:spMk id="18435" creationId="{00000000-0000-0000-0000-000000000000}"/>
          </ac:spMkLst>
        </pc:spChg>
      </pc:sldChg>
      <pc:sldChg chg="modSp">
        <pc:chgData name="Jamison, Keith R." userId="9cc4050f-e505-4149-afd0-c8b7f6984abd" providerId="ADAL" clId="{AE1626E5-6001-4AB7-BBBA-64DC6D38C392}" dt="2020-04-06T15:46:28.823" v="221" actId="20577"/>
        <pc:sldMkLst>
          <pc:docMk/>
          <pc:sldMk cId="0" sldId="279"/>
        </pc:sldMkLst>
        <pc:spChg chg="mod">
          <ac:chgData name="Jamison, Keith R." userId="9cc4050f-e505-4149-afd0-c8b7f6984abd" providerId="ADAL" clId="{AE1626E5-6001-4AB7-BBBA-64DC6D38C392}" dt="2020-04-06T15:46:28.823" v="221" actId="20577"/>
          <ac:spMkLst>
            <pc:docMk/>
            <pc:sldMk cId="0" sldId="279"/>
            <ac:spMk id="20483" creationId="{00000000-0000-0000-0000-000000000000}"/>
          </ac:spMkLst>
        </pc:spChg>
      </pc:sldChg>
      <pc:sldChg chg="modSp">
        <pc:chgData name="Jamison, Keith R." userId="9cc4050f-e505-4149-afd0-c8b7f6984abd" providerId="ADAL" clId="{AE1626E5-6001-4AB7-BBBA-64DC6D38C392}" dt="2020-04-06T15:43:45.096" v="187" actId="6549"/>
        <pc:sldMkLst>
          <pc:docMk/>
          <pc:sldMk cId="0" sldId="280"/>
        </pc:sldMkLst>
        <pc:spChg chg="mod">
          <ac:chgData name="Jamison, Keith R." userId="9cc4050f-e505-4149-afd0-c8b7f6984abd" providerId="ADAL" clId="{AE1626E5-6001-4AB7-BBBA-64DC6D38C392}" dt="2020-04-06T15:43:45.096" v="187" actId="6549"/>
          <ac:spMkLst>
            <pc:docMk/>
            <pc:sldMk cId="0" sldId="280"/>
            <ac:spMk id="25604" creationId="{00000000-0000-0000-0000-000000000000}"/>
          </ac:spMkLst>
        </pc:spChg>
      </pc:sldChg>
      <pc:sldChg chg="modSp">
        <pc:chgData name="Jamison, Keith R." userId="9cc4050f-e505-4149-afd0-c8b7f6984abd" providerId="ADAL" clId="{AE1626E5-6001-4AB7-BBBA-64DC6D38C392}" dt="2020-04-06T15:44:40.168" v="201" actId="6549"/>
        <pc:sldMkLst>
          <pc:docMk/>
          <pc:sldMk cId="0" sldId="285"/>
        </pc:sldMkLst>
        <pc:spChg chg="mod">
          <ac:chgData name="Jamison, Keith R." userId="9cc4050f-e505-4149-afd0-c8b7f6984abd" providerId="ADAL" clId="{AE1626E5-6001-4AB7-BBBA-64DC6D38C392}" dt="2020-04-06T15:44:40.168" v="201" actId="6549"/>
          <ac:spMkLst>
            <pc:docMk/>
            <pc:sldMk cId="0" sldId="285"/>
            <ac:spMk id="32770" creationId="{00000000-0000-0000-0000-000000000000}"/>
          </ac:spMkLst>
        </pc:spChg>
      </pc:sldChg>
      <pc:sldChg chg="del">
        <pc:chgData name="Jamison, Keith R." userId="9cc4050f-e505-4149-afd0-c8b7f6984abd" providerId="ADAL" clId="{AE1626E5-6001-4AB7-BBBA-64DC6D38C392}" dt="2020-04-06T15:45:00.066" v="202" actId="2696"/>
        <pc:sldMkLst>
          <pc:docMk/>
          <pc:sldMk cId="329009365" sldId="306"/>
        </pc:sldMkLst>
      </pc:sldChg>
      <pc:sldChg chg="del">
        <pc:chgData name="Jamison, Keith R." userId="9cc4050f-e505-4149-afd0-c8b7f6984abd" providerId="ADAL" clId="{AE1626E5-6001-4AB7-BBBA-64DC6D38C392}" dt="2020-04-06T15:45:04.027" v="203" actId="2696"/>
        <pc:sldMkLst>
          <pc:docMk/>
          <pc:sldMk cId="1834433198" sldId="307"/>
        </pc:sldMkLst>
      </pc:sldChg>
    </pc:docChg>
  </pc:docChgLst>
</pc:chgInfo>
</file>

<file path=ppt/drawings/_rels/vmlDrawing1.vml.rels><?xml version="1.0" encoding="UTF-8" standalone="yes"?>
<Relationships xmlns="http://schemas.openxmlformats.org/package/2006/relationships"><Relationship Id="rId3" Type="http://schemas.openxmlformats.org/officeDocument/2006/relationships/image" Target="../media/image41.wmf"/><Relationship Id="rId2" Type="http://schemas.openxmlformats.org/officeDocument/2006/relationships/image" Target="../media/image40.wmf"/><Relationship Id="rId1" Type="http://schemas.openxmlformats.org/officeDocument/2006/relationships/image" Target="../media/image39.wmf"/><Relationship Id="rId4" Type="http://schemas.openxmlformats.org/officeDocument/2006/relationships/image" Target="../media/image42.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6888" cy="465138"/>
          </a:xfrm>
          <a:prstGeom prst="rect">
            <a:avLst/>
          </a:prstGeom>
        </p:spPr>
        <p:txBody>
          <a:bodyPr vert="horz" lIns="93176" tIns="46588" rIns="93176" bIns="46588" rtlCol="0"/>
          <a:lstStyle>
            <a:lvl1pPr algn="l" eaLnBrk="1" hangingPunct="1">
              <a:defRPr sz="1200">
                <a:latin typeface="Arial" charset="0"/>
                <a:cs typeface="Arial" charset="0"/>
              </a:defRPr>
            </a:lvl1pPr>
          </a:lstStyle>
          <a:p>
            <a:pPr>
              <a:defRPr/>
            </a:pPr>
            <a:endParaRPr lang="en-US"/>
          </a:p>
        </p:txBody>
      </p:sp>
      <p:sp>
        <p:nvSpPr>
          <p:cNvPr id="3" name="Date Placeholder 2"/>
          <p:cNvSpPr>
            <a:spLocks noGrp="1"/>
          </p:cNvSpPr>
          <p:nvPr>
            <p:ph type="dt" sz="quarter" idx="1"/>
          </p:nvPr>
        </p:nvSpPr>
        <p:spPr>
          <a:xfrm>
            <a:off x="3971925" y="0"/>
            <a:ext cx="3036888" cy="465138"/>
          </a:xfrm>
          <a:prstGeom prst="rect">
            <a:avLst/>
          </a:prstGeom>
        </p:spPr>
        <p:txBody>
          <a:bodyPr vert="horz" lIns="93176" tIns="46588" rIns="93176" bIns="46588" rtlCol="0"/>
          <a:lstStyle>
            <a:lvl1pPr algn="r" eaLnBrk="1" hangingPunct="1">
              <a:defRPr sz="1200">
                <a:latin typeface="Arial" charset="0"/>
                <a:cs typeface="Arial" charset="0"/>
              </a:defRPr>
            </a:lvl1pPr>
          </a:lstStyle>
          <a:p>
            <a:pPr>
              <a:defRPr/>
            </a:pPr>
            <a:fld id="{216A7D07-8472-46FC-BC58-C12AB2C194EB}" type="datetimeFigureOut">
              <a:rPr lang="en-US"/>
              <a:pPr>
                <a:defRPr/>
              </a:pPr>
              <a:t>5/22/2020</a:t>
            </a:fld>
            <a:endParaRPr lang="en-US" dirty="0"/>
          </a:p>
        </p:txBody>
      </p:sp>
      <p:sp>
        <p:nvSpPr>
          <p:cNvPr id="4" name="Footer Placeholder 3"/>
          <p:cNvSpPr>
            <a:spLocks noGrp="1"/>
          </p:cNvSpPr>
          <p:nvPr>
            <p:ph type="ftr" sz="quarter" idx="2"/>
          </p:nvPr>
        </p:nvSpPr>
        <p:spPr>
          <a:xfrm>
            <a:off x="0" y="8829675"/>
            <a:ext cx="3036888" cy="465138"/>
          </a:xfrm>
          <a:prstGeom prst="rect">
            <a:avLst/>
          </a:prstGeom>
        </p:spPr>
        <p:txBody>
          <a:bodyPr vert="horz" lIns="93176" tIns="46588" rIns="93176" bIns="46588" rtlCol="0" anchor="b"/>
          <a:lstStyle>
            <a:lvl1pPr algn="l" eaLnBrk="1" hangingPunct="1">
              <a:defRPr sz="1200">
                <a:latin typeface="Arial" charset="0"/>
                <a:cs typeface="Arial" charset="0"/>
              </a:defRPr>
            </a:lvl1pPr>
          </a:lstStyle>
          <a:p>
            <a:pPr>
              <a:defRPr/>
            </a:pPr>
            <a:endParaRPr lang="en-US"/>
          </a:p>
        </p:txBody>
      </p:sp>
      <p:sp>
        <p:nvSpPr>
          <p:cNvPr id="5" name="Slide Number Placeholder 4"/>
          <p:cNvSpPr>
            <a:spLocks noGrp="1"/>
          </p:cNvSpPr>
          <p:nvPr>
            <p:ph type="sldNum" sz="quarter" idx="3"/>
          </p:nvPr>
        </p:nvSpPr>
        <p:spPr>
          <a:xfrm>
            <a:off x="3971925" y="8829675"/>
            <a:ext cx="3036888" cy="465138"/>
          </a:xfrm>
          <a:prstGeom prst="rect">
            <a:avLst/>
          </a:prstGeom>
        </p:spPr>
        <p:txBody>
          <a:bodyPr vert="horz" wrap="square" lIns="93176" tIns="46588" rIns="93176" bIns="46588" numCol="1" anchor="b" anchorCtr="0" compatLnSpc="1">
            <a:prstTxWarp prst="textNoShape">
              <a:avLst/>
            </a:prstTxWarp>
          </a:bodyPr>
          <a:lstStyle>
            <a:lvl1pPr algn="r" eaLnBrk="1" hangingPunct="1">
              <a:defRPr sz="1200"/>
            </a:lvl1pPr>
          </a:lstStyle>
          <a:p>
            <a:pPr>
              <a:defRPr/>
            </a:pPr>
            <a:fld id="{91E4D707-A4EF-4A4B-9B2A-DDA58D786277}" type="slidenum">
              <a:rPr lang="en-US" altLang="en-US"/>
              <a:pPr>
                <a:defRPr/>
              </a:pPr>
              <a:t>‹#›</a:t>
            </a:fld>
            <a:endParaRPr lang="en-US" altLang="en-US" dirty="0"/>
          </a:p>
        </p:txBody>
      </p:sp>
    </p:spTree>
    <p:extLst>
      <p:ext uri="{BB962C8B-B14F-4D97-AF65-F5344CB8AC3E}">
        <p14:creationId xmlns:p14="http://schemas.microsoft.com/office/powerpoint/2010/main" val="5726552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6888" cy="465138"/>
          </a:xfrm>
          <a:prstGeom prst="rect">
            <a:avLst/>
          </a:prstGeom>
        </p:spPr>
        <p:txBody>
          <a:bodyPr vert="horz" lIns="93176" tIns="46588" rIns="93176" bIns="46588" rtlCol="0"/>
          <a:lstStyle>
            <a:lvl1pPr algn="l" eaLnBrk="1" fontAlgn="auto" hangingPunct="1">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971925" y="0"/>
            <a:ext cx="3036888" cy="465138"/>
          </a:xfrm>
          <a:prstGeom prst="rect">
            <a:avLst/>
          </a:prstGeom>
        </p:spPr>
        <p:txBody>
          <a:bodyPr vert="horz" lIns="93176" tIns="46588" rIns="93176" bIns="46588" rtlCol="0"/>
          <a:lstStyle>
            <a:lvl1pPr algn="r" eaLnBrk="1" fontAlgn="auto" hangingPunct="1">
              <a:spcBef>
                <a:spcPts val="0"/>
              </a:spcBef>
              <a:spcAft>
                <a:spcPts val="0"/>
              </a:spcAft>
              <a:defRPr sz="1200">
                <a:latin typeface="+mn-lt"/>
                <a:cs typeface="+mn-cs"/>
              </a:defRPr>
            </a:lvl1pPr>
          </a:lstStyle>
          <a:p>
            <a:pPr>
              <a:defRPr/>
            </a:pPr>
            <a:fld id="{BDACF62B-1367-462A-B0B2-C4B820C9C093}" type="datetimeFigureOut">
              <a:rPr lang="en-US"/>
              <a:pPr>
                <a:defRPr/>
              </a:pPr>
              <a:t>5/22/2020</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6" tIns="46588" rIns="93176" bIns="46588" rtlCol="0" anchor="ctr"/>
          <a:lstStyle/>
          <a:p>
            <a:pPr lvl="0"/>
            <a:endParaRPr lang="en-US" noProof="0" dirty="0"/>
          </a:p>
        </p:txBody>
      </p:sp>
      <p:sp>
        <p:nvSpPr>
          <p:cNvPr id="5" name="Notes Placeholder 4"/>
          <p:cNvSpPr>
            <a:spLocks noGrp="1"/>
          </p:cNvSpPr>
          <p:nvPr>
            <p:ph type="body" sz="quarter" idx="3"/>
          </p:nvPr>
        </p:nvSpPr>
        <p:spPr>
          <a:xfrm>
            <a:off x="701675" y="4416425"/>
            <a:ext cx="5607050" cy="4183063"/>
          </a:xfrm>
          <a:prstGeom prst="rect">
            <a:avLst/>
          </a:prstGeom>
        </p:spPr>
        <p:txBody>
          <a:bodyPr vert="horz" lIns="93176" tIns="46588" rIns="93176" bIns="46588"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829675"/>
            <a:ext cx="3036888" cy="465138"/>
          </a:xfrm>
          <a:prstGeom prst="rect">
            <a:avLst/>
          </a:prstGeom>
        </p:spPr>
        <p:txBody>
          <a:bodyPr vert="horz" lIns="93176" tIns="46588" rIns="93176" bIns="46588" rtlCol="0" anchor="b"/>
          <a:lstStyle>
            <a:lvl1pPr algn="l" eaLnBrk="1" fontAlgn="auto" hangingPunct="1">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971925" y="8829675"/>
            <a:ext cx="3036888" cy="465138"/>
          </a:xfrm>
          <a:prstGeom prst="rect">
            <a:avLst/>
          </a:prstGeom>
        </p:spPr>
        <p:txBody>
          <a:bodyPr vert="horz" wrap="square" lIns="93176" tIns="46588" rIns="93176" bIns="46588" numCol="1" anchor="b" anchorCtr="0" compatLnSpc="1">
            <a:prstTxWarp prst="textNoShape">
              <a:avLst/>
            </a:prstTxWarp>
          </a:bodyPr>
          <a:lstStyle>
            <a:lvl1pPr algn="r" eaLnBrk="1" hangingPunct="1">
              <a:defRPr sz="1200">
                <a:latin typeface="Calibri" panose="020F0502020204030204" pitchFamily="34" charset="0"/>
              </a:defRPr>
            </a:lvl1pPr>
          </a:lstStyle>
          <a:p>
            <a:pPr>
              <a:defRPr/>
            </a:pPr>
            <a:fld id="{16580CD6-F454-43A1-A27E-2DE49F2159ED}" type="slidenum">
              <a:rPr lang="en-US" altLang="en-US"/>
              <a:pPr>
                <a:defRPr/>
              </a:pPr>
              <a:t>‹#›</a:t>
            </a:fld>
            <a:endParaRPr lang="en-US" altLang="en-US" dirty="0"/>
          </a:p>
        </p:txBody>
      </p:sp>
    </p:spTree>
    <p:extLst>
      <p:ext uri="{BB962C8B-B14F-4D97-AF65-F5344CB8AC3E}">
        <p14:creationId xmlns:p14="http://schemas.microsoft.com/office/powerpoint/2010/main" val="2617915263"/>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mn-ea"/>
        <a:cs typeface="+mn-cs"/>
      </a:defRPr>
    </a:lvl1pPr>
    <a:lvl2pPr marL="457200" algn="l" defTabSz="457200" rtl="0" eaLnBrk="0" fontAlgn="base" hangingPunct="0">
      <a:spcBef>
        <a:spcPct val="30000"/>
      </a:spcBef>
      <a:spcAft>
        <a:spcPct val="0"/>
      </a:spcAft>
      <a:defRPr sz="1200" kern="1200">
        <a:solidFill>
          <a:schemeClr val="tx1"/>
        </a:solidFill>
        <a:latin typeface="+mn-lt"/>
        <a:ea typeface="+mn-ea"/>
        <a:cs typeface="+mn-cs"/>
      </a:defRPr>
    </a:lvl2pPr>
    <a:lvl3pPr marL="914400" algn="l" defTabSz="457200" rtl="0" eaLnBrk="0" fontAlgn="base" hangingPunct="0">
      <a:spcBef>
        <a:spcPct val="30000"/>
      </a:spcBef>
      <a:spcAft>
        <a:spcPct val="0"/>
      </a:spcAft>
      <a:defRPr sz="1200" kern="1200">
        <a:solidFill>
          <a:schemeClr val="tx1"/>
        </a:solidFill>
        <a:latin typeface="+mn-lt"/>
        <a:ea typeface="+mn-ea"/>
        <a:cs typeface="+mn-cs"/>
      </a:defRPr>
    </a:lvl3pPr>
    <a:lvl4pPr marL="1371600" algn="l" defTabSz="457200" rtl="0" eaLnBrk="0" fontAlgn="base" hangingPunct="0">
      <a:spcBef>
        <a:spcPct val="30000"/>
      </a:spcBef>
      <a:spcAft>
        <a:spcPct val="0"/>
      </a:spcAft>
      <a:defRPr sz="1200" kern="1200">
        <a:solidFill>
          <a:schemeClr val="tx1"/>
        </a:solidFill>
        <a:latin typeface="+mn-lt"/>
        <a:ea typeface="+mn-ea"/>
        <a:cs typeface="+mn-cs"/>
      </a:defRPr>
    </a:lvl4pPr>
    <a:lvl5pPr marL="1828800" algn="l" defTabSz="457200" rtl="0" eaLnBrk="0" fontAlgn="base" hangingPunct="0">
      <a:spcBef>
        <a:spcPct val="30000"/>
      </a:spcBef>
      <a:spcAft>
        <a:spcPct val="0"/>
      </a:spcAft>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sz="1200" b="0" dirty="0" smtClean="0"/>
              <a:t>LC elastomers exhibit</a:t>
            </a:r>
            <a:r>
              <a:rPr lang="en-US" sz="1200" b="0" baseline="0" dirty="0" smtClean="0"/>
              <a:t> </a:t>
            </a:r>
            <a:r>
              <a:rPr lang="en-US" sz="1200" b="0" baseline="0" dirty="0" err="1" smtClean="0"/>
              <a:t>thermomechanical</a:t>
            </a:r>
            <a:r>
              <a:rPr lang="en-US" sz="1200" b="0" baseline="0" dirty="0" smtClean="0"/>
              <a:t> actuation </a:t>
            </a:r>
            <a:r>
              <a:rPr lang="mr-IN" sz="1200" b="0" baseline="0" dirty="0" smtClean="0"/>
              <a:t>–</a:t>
            </a:r>
            <a:r>
              <a:rPr lang="en-US" sz="1200" b="0" baseline="0" dirty="0" smtClean="0"/>
              <a:t> they shrink along a well-defined direction on heating above a critical </a:t>
            </a:r>
            <a:r>
              <a:rPr lang="en-US" sz="1200" b="0" baseline="0" dirty="0" err="1" smtClean="0"/>
              <a:t>temperture</a:t>
            </a:r>
            <a:r>
              <a:rPr lang="en-US" sz="1200" b="0" baseline="0" dirty="0" smtClean="0"/>
              <a:t>, and return to their original dimensions when cooled below this critical temperature. This provides the basis for </a:t>
            </a:r>
            <a:r>
              <a:rPr lang="en-US" sz="1200" b="0" baseline="0" dirty="0" err="1" smtClean="0"/>
              <a:t>designign</a:t>
            </a:r>
            <a:r>
              <a:rPr lang="en-US" sz="1200" b="0" baseline="0" dirty="0" smtClean="0"/>
              <a:t> a thermal switch. The </a:t>
            </a:r>
            <a:r>
              <a:rPr lang="en-US" sz="1200" b="0" baseline="0" dirty="0" err="1" smtClean="0"/>
              <a:t>thermomechanical</a:t>
            </a:r>
            <a:r>
              <a:rPr lang="en-US" sz="1200" b="0" baseline="0" dirty="0" smtClean="0"/>
              <a:t> actuation must be combined with an adhesive instability to ensure that stationary points are avoided, i.e. that the switch can exhibit self-sustained cycling between two stable configurations.</a:t>
            </a:r>
          </a:p>
          <a:p>
            <a:pPr algn="just"/>
            <a:endParaRPr lang="en-US" sz="1200" b="0" dirty="0" smtClean="0"/>
          </a:p>
          <a:p>
            <a:pPr algn="just"/>
            <a:r>
              <a:rPr lang="en-US" sz="1200" b="1" dirty="0" err="1" smtClean="0"/>
              <a:t>T</a:t>
            </a:r>
            <a:r>
              <a:rPr lang="en-US" sz="1100" b="1" dirty="0" err="1" smtClean="0"/>
              <a:t>c</a:t>
            </a:r>
            <a:r>
              <a:rPr lang="en-US" sz="1200" dirty="0" smtClean="0"/>
              <a:t>: Low temperature starting point</a:t>
            </a:r>
          </a:p>
          <a:p>
            <a:pPr algn="just"/>
            <a:r>
              <a:rPr lang="en-US" sz="1200" b="1" dirty="0" smtClean="0"/>
              <a:t>T</a:t>
            </a:r>
            <a:r>
              <a:rPr lang="en-US" sz="1050" b="1" dirty="0" smtClean="0"/>
              <a:t>i</a:t>
            </a:r>
            <a:r>
              <a:rPr lang="en-US" sz="1200" dirty="0" smtClean="0"/>
              <a:t>: Clearing transition induces </a:t>
            </a:r>
            <a:r>
              <a:rPr lang="en-US" sz="1200" dirty="0" err="1" smtClean="0"/>
              <a:t>retractive</a:t>
            </a:r>
            <a:r>
              <a:rPr lang="en-US" sz="1200" dirty="0" smtClean="0"/>
              <a:t> force due to SME, but contact maintained by adhesion.</a:t>
            </a:r>
          </a:p>
          <a:p>
            <a:pPr algn="just"/>
            <a:r>
              <a:rPr lang="en-US" sz="1200" b="1" dirty="0" err="1" smtClean="0"/>
              <a:t>T</a:t>
            </a:r>
            <a:r>
              <a:rPr lang="en-US" sz="1000" b="1" dirty="0" err="1" smtClean="0"/>
              <a:t>h</a:t>
            </a:r>
            <a:r>
              <a:rPr lang="en-US" sz="1200" dirty="0" smtClean="0"/>
              <a:t>: Contact is broken as </a:t>
            </a:r>
            <a:r>
              <a:rPr lang="en-US" sz="1200" dirty="0" err="1" smtClean="0"/>
              <a:t>retractive</a:t>
            </a:r>
            <a:r>
              <a:rPr lang="en-US" sz="1200" dirty="0" smtClean="0"/>
              <a:t> force becomes sufficiently large to overcome adhesion.</a:t>
            </a:r>
          </a:p>
          <a:p>
            <a:endParaRPr lang="en-US" dirty="0"/>
          </a:p>
        </p:txBody>
      </p:sp>
      <p:sp>
        <p:nvSpPr>
          <p:cNvPr id="4" name="Slide Number Placeholder 3"/>
          <p:cNvSpPr>
            <a:spLocks noGrp="1"/>
          </p:cNvSpPr>
          <p:nvPr>
            <p:ph type="sldNum" sz="quarter" idx="10"/>
          </p:nvPr>
        </p:nvSpPr>
        <p:spPr/>
        <p:txBody>
          <a:bodyPr/>
          <a:lstStyle/>
          <a:p>
            <a:pPr>
              <a:defRPr/>
            </a:pPr>
            <a:fld id="{16580CD6-F454-43A1-A27E-2DE49F2159ED}" type="slidenum">
              <a:rPr lang="en-US" altLang="en-US" smtClean="0"/>
              <a:pPr>
                <a:defRPr/>
              </a:pPr>
              <a:t>6</a:t>
            </a:fld>
            <a:endParaRPr lang="en-US" altLang="en-US" dirty="0"/>
          </a:p>
        </p:txBody>
      </p:sp>
    </p:spTree>
    <p:extLst>
      <p:ext uri="{BB962C8B-B14F-4D97-AF65-F5344CB8AC3E}">
        <p14:creationId xmlns:p14="http://schemas.microsoft.com/office/powerpoint/2010/main" val="23362601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mn-lt"/>
                <a:ea typeface="+mn-ea"/>
                <a:cs typeface="+mn-cs"/>
              </a:rPr>
              <a:t>The EHD effect, characterized almost a century ago,[40] describes the elongation of fluid droplets along the direction of a strong electrical field due unbalanced surface charge and capillary forces. This can be utilized to generate liquid bridges between two surfaces. A related effect has been employed to create thermal switches for on demand heat regulation[41] but required complicated electronics specifically to avoid the use of a top electrode, which is demanded by the Olsen cycle. This research revealed both that a liquid bridge could be used effectively in this way, and, further, that the thermal conductivity of the bridge was enhanced by </a:t>
            </a:r>
            <a:r>
              <a:rPr lang="en-US" sz="1200" kern="1200" dirty="0" err="1" smtClean="0">
                <a:solidFill>
                  <a:schemeClr val="tx1"/>
                </a:solidFill>
                <a:effectLst/>
                <a:latin typeface="+mn-lt"/>
                <a:ea typeface="+mn-ea"/>
                <a:cs typeface="+mn-cs"/>
              </a:rPr>
              <a:t>thermocapillary</a:t>
            </a:r>
            <a:r>
              <a:rPr lang="en-US" sz="1200" kern="1200" dirty="0" smtClean="0">
                <a:solidFill>
                  <a:schemeClr val="tx1"/>
                </a:solidFill>
                <a:effectLst/>
                <a:latin typeface="+mn-lt"/>
                <a:ea typeface="+mn-ea"/>
                <a:cs typeface="+mn-cs"/>
              </a:rPr>
              <a:t> (TC) forces. These forces, as recently reviewed by co-PI </a:t>
            </a:r>
            <a:r>
              <a:rPr lang="en-US" sz="1200" b="1" kern="1200" dirty="0" smtClean="0">
                <a:solidFill>
                  <a:schemeClr val="tx1"/>
                </a:solidFill>
                <a:effectLst/>
                <a:latin typeface="+mn-lt"/>
                <a:ea typeface="+mn-ea"/>
                <a:cs typeface="+mn-cs"/>
              </a:rPr>
              <a:t>Singer</a:t>
            </a:r>
            <a:r>
              <a:rPr lang="en-US" sz="1200" kern="1200" dirty="0" smtClean="0">
                <a:solidFill>
                  <a:schemeClr val="tx1"/>
                </a:solidFill>
                <a:effectLst/>
                <a:latin typeface="+mn-lt"/>
                <a:ea typeface="+mn-ea"/>
                <a:cs typeface="+mn-cs"/>
              </a:rPr>
              <a:t>[42] create flows due to thermally induced surface tension gradients that force fluids down thermal gradients. The proposed EHD cell design will employ non-volatile, insulating fluid pockets as the source for thermal bridges, allowing for </a:t>
            </a:r>
            <a:r>
              <a:rPr lang="en-US" sz="1200" kern="1200" dirty="0" err="1" smtClean="0">
                <a:solidFill>
                  <a:schemeClr val="tx1"/>
                </a:solidFill>
                <a:effectLst/>
                <a:latin typeface="+mn-lt"/>
                <a:ea typeface="+mn-ea"/>
                <a:cs typeface="+mn-cs"/>
              </a:rPr>
              <a:t>cyclable</a:t>
            </a:r>
            <a:r>
              <a:rPr lang="en-US" sz="1200" kern="1200" dirty="0" smtClean="0">
                <a:solidFill>
                  <a:schemeClr val="tx1"/>
                </a:solidFill>
                <a:effectLst/>
                <a:latin typeface="+mn-lt"/>
                <a:ea typeface="+mn-ea"/>
                <a:cs typeface="+mn-cs"/>
              </a:rPr>
              <a:t>, long lasting dynamic thermal bridges. The challenges to such an approach are to find a geometry that is (</a:t>
            </a:r>
            <a:r>
              <a:rPr lang="en-US" sz="1200" kern="1200" dirty="0" err="1" smtClean="0">
                <a:solidFill>
                  <a:schemeClr val="tx1"/>
                </a:solidFill>
                <a:effectLst/>
                <a:latin typeface="+mn-lt"/>
                <a:ea typeface="+mn-ea"/>
                <a:cs typeface="+mn-cs"/>
              </a:rPr>
              <a:t>i</a:t>
            </a:r>
            <a:r>
              <a:rPr lang="en-US" sz="1200" kern="1200" dirty="0" smtClean="0">
                <a:solidFill>
                  <a:schemeClr val="tx1"/>
                </a:solidFill>
                <a:effectLst/>
                <a:latin typeface="+mn-lt"/>
                <a:ea typeface="+mn-ea"/>
                <a:cs typeface="+mn-cs"/>
              </a:rPr>
              <a:t>) readily-scalable, (ii) insensitive to gravity, and (iii) works in the context of the Olsen external field. </a:t>
            </a:r>
            <a:endParaRPr lang="en-US" dirty="0" smtClean="0"/>
          </a:p>
          <a:p>
            <a:pPr marL="0" marR="0" indent="0" algn="l" defTabSz="457200" rtl="0" eaLnBrk="0" fontAlgn="base" latinLnBrk="0" hangingPunct="0">
              <a:lnSpc>
                <a:spcPct val="100000"/>
              </a:lnSpc>
              <a:spcBef>
                <a:spcPct val="30000"/>
              </a:spcBef>
              <a:spcAft>
                <a:spcPct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pPr>
              <a:defRPr/>
            </a:pPr>
            <a:fld id="{16580CD6-F454-43A1-A27E-2DE49F2159ED}" type="slidenum">
              <a:rPr lang="en-US" altLang="en-US" smtClean="0"/>
              <a:pPr>
                <a:defRPr/>
              </a:pPr>
              <a:t>7</a:t>
            </a:fld>
            <a:endParaRPr lang="en-US" altLang="en-US" dirty="0"/>
          </a:p>
        </p:txBody>
      </p:sp>
    </p:spTree>
    <p:extLst>
      <p:ext uri="{BB962C8B-B14F-4D97-AF65-F5344CB8AC3E}">
        <p14:creationId xmlns:p14="http://schemas.microsoft.com/office/powerpoint/2010/main" val="23571449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Plots show the figure of merit</a:t>
            </a:r>
            <a:r>
              <a:rPr lang="en-US" baseline="0" dirty="0" smtClean="0"/>
              <a:t> as a function of the fraction of the cycle that is spent heating the device. The top plot shows the constant flux case, while the bottom plot shows the “focused heat flux” case that arises in the limit of small heating rates relative to the heat capacity of the device and the switching time.</a:t>
            </a:r>
            <a:endParaRPr lang="en-US" dirty="0"/>
          </a:p>
        </p:txBody>
      </p:sp>
      <p:sp>
        <p:nvSpPr>
          <p:cNvPr id="4" name="Slide Number Placeholder 3"/>
          <p:cNvSpPr>
            <a:spLocks noGrp="1"/>
          </p:cNvSpPr>
          <p:nvPr>
            <p:ph type="sldNum" sz="quarter" idx="10"/>
          </p:nvPr>
        </p:nvSpPr>
        <p:spPr/>
        <p:txBody>
          <a:bodyPr/>
          <a:lstStyle/>
          <a:p>
            <a:pPr>
              <a:defRPr/>
            </a:pPr>
            <a:fld id="{16580CD6-F454-43A1-A27E-2DE49F2159ED}" type="slidenum">
              <a:rPr lang="en-US" altLang="en-US" smtClean="0"/>
              <a:pPr>
                <a:defRPr/>
              </a:pPr>
              <a:t>8</a:t>
            </a:fld>
            <a:endParaRPr lang="en-US" altLang="en-US" dirty="0"/>
          </a:p>
        </p:txBody>
      </p:sp>
    </p:spTree>
    <p:extLst>
      <p:ext uri="{BB962C8B-B14F-4D97-AF65-F5344CB8AC3E}">
        <p14:creationId xmlns:p14="http://schemas.microsoft.com/office/powerpoint/2010/main" val="23362601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6580CD6-F454-43A1-A27E-2DE49F2159ED}" type="slidenum">
              <a:rPr lang="en-US" altLang="en-US" smtClean="0"/>
              <a:pPr>
                <a:defRPr/>
              </a:pPr>
              <a:t>9</a:t>
            </a:fld>
            <a:endParaRPr lang="en-US" altLang="en-US" dirty="0"/>
          </a:p>
        </p:txBody>
      </p:sp>
    </p:spTree>
    <p:extLst>
      <p:ext uri="{BB962C8B-B14F-4D97-AF65-F5344CB8AC3E}">
        <p14:creationId xmlns:p14="http://schemas.microsoft.com/office/powerpoint/2010/main" val="23362601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43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D752E2F3-C608-42D8-BB02-22ACCC7E3F11}" type="slidenum">
              <a:rPr lang="en-US" altLang="en-US">
                <a:latin typeface="Calibri" panose="020F0502020204030204" pitchFamily="34" charset="0"/>
              </a:rPr>
              <a:pPr/>
              <a:t>10</a:t>
            </a:fld>
            <a:endParaRPr lang="en-US" altLang="en-US">
              <a:latin typeface="Calibri" panose="020F0502020204030204" pitchFamily="34" charset="0"/>
            </a:endParaRPr>
          </a:p>
        </p:txBody>
      </p:sp>
    </p:spTree>
    <p:extLst>
      <p:ext uri="{BB962C8B-B14F-4D97-AF65-F5344CB8AC3E}">
        <p14:creationId xmlns:p14="http://schemas.microsoft.com/office/powerpoint/2010/main" val="26661762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7.png"/><Relationship Id="rId5" Type="http://schemas.microsoft.com/office/2007/relationships/hdphoto" Target="../media/hdphoto1.wdp"/><Relationship Id="rId4" Type="http://schemas.openxmlformats.org/officeDocument/2006/relationships/image" Target="../media/image6.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cxnSp>
        <p:nvCxnSpPr>
          <p:cNvPr id="4" name="Straight Connector 3"/>
          <p:cNvCxnSpPr/>
          <p:nvPr userDrawn="1"/>
        </p:nvCxnSpPr>
        <p:spPr>
          <a:xfrm>
            <a:off x="152400" y="3276600"/>
            <a:ext cx="8839200" cy="0"/>
          </a:xfrm>
          <a:prstGeom prst="line">
            <a:avLst/>
          </a:prstGeom>
          <a:ln w="28575">
            <a:solidFill>
              <a:schemeClr val="tx2"/>
            </a:solidFill>
          </a:ln>
        </p:spPr>
        <p:style>
          <a:lnRef idx="1">
            <a:schemeClr val="dk1"/>
          </a:lnRef>
          <a:fillRef idx="0">
            <a:schemeClr val="dk1"/>
          </a:fillRef>
          <a:effectRef idx="0">
            <a:schemeClr val="dk1"/>
          </a:effectRef>
          <a:fontRef idx="minor">
            <a:schemeClr val="tx1"/>
          </a:fontRef>
        </p:style>
      </p:cxnSp>
      <p:sp>
        <p:nvSpPr>
          <p:cNvPr id="9" name="Title 8"/>
          <p:cNvSpPr>
            <a:spLocks noGrp="1"/>
          </p:cNvSpPr>
          <p:nvPr>
            <p:ph type="ctrTitle"/>
          </p:nvPr>
        </p:nvSpPr>
        <p:spPr>
          <a:xfrm>
            <a:off x="533400" y="1371600"/>
            <a:ext cx="7851648" cy="1828800"/>
          </a:xfrm>
          <a:ln>
            <a:noFill/>
          </a:ln>
        </p:spPr>
        <p:txBody>
          <a:bodyPr tIns="0" rIns="18288">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lang="en-US"/>
              <a:t>Click to edit Master title style</a:t>
            </a:r>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5" name="Date Placeholder 29"/>
          <p:cNvSpPr>
            <a:spLocks noGrp="1"/>
          </p:cNvSpPr>
          <p:nvPr>
            <p:ph type="dt" sz="half" idx="10"/>
          </p:nvPr>
        </p:nvSpPr>
        <p:spPr/>
        <p:txBody>
          <a:bodyPr/>
          <a:lstStyle>
            <a:lvl1pPr>
              <a:defRPr/>
            </a:lvl1pPr>
          </a:lstStyle>
          <a:p>
            <a:pPr>
              <a:defRPr/>
            </a:pPr>
            <a:fld id="{24B0FAF3-B70D-4BCD-86A8-979D5E0774DC}" type="datetime1">
              <a:rPr lang="en-US" smtClean="0"/>
              <a:t>5/22/2020</a:t>
            </a:fld>
            <a:endParaRPr lang="en-US" dirty="0"/>
          </a:p>
        </p:txBody>
      </p:sp>
      <p:sp>
        <p:nvSpPr>
          <p:cNvPr id="6" name="Footer Placeholder 18"/>
          <p:cNvSpPr>
            <a:spLocks noGrp="1"/>
          </p:cNvSpPr>
          <p:nvPr>
            <p:ph type="ftr" sz="quarter" idx="11"/>
          </p:nvPr>
        </p:nvSpPr>
        <p:spPr/>
        <p:txBody>
          <a:bodyPr/>
          <a:lstStyle>
            <a:lvl1pPr>
              <a:defRPr/>
            </a:lvl1pPr>
          </a:lstStyle>
          <a:p>
            <a:pPr>
              <a:defRPr/>
            </a:pPr>
            <a:endParaRPr lang="en-US"/>
          </a:p>
        </p:txBody>
      </p:sp>
      <p:sp>
        <p:nvSpPr>
          <p:cNvPr id="7" name="Slide Number Placeholder 26"/>
          <p:cNvSpPr>
            <a:spLocks noGrp="1"/>
          </p:cNvSpPr>
          <p:nvPr>
            <p:ph type="sldNum" sz="quarter" idx="12"/>
          </p:nvPr>
        </p:nvSpPr>
        <p:spPr/>
        <p:txBody>
          <a:bodyPr/>
          <a:lstStyle>
            <a:lvl1pPr>
              <a:defRPr/>
            </a:lvl1pPr>
          </a:lstStyle>
          <a:p>
            <a:pPr>
              <a:defRPr/>
            </a:pPr>
            <a:fld id="{4986AFDA-C767-4A0C-A867-D057A752C1BB}" type="slidenum">
              <a:rPr lang="en-US" altLang="en-US"/>
              <a:pPr>
                <a:defRPr/>
              </a:pPr>
              <a:t>‹#›</a:t>
            </a:fld>
            <a:endParaRPr lang="en-US" altLang="en-US" dirty="0"/>
          </a:p>
        </p:txBody>
      </p:sp>
    </p:spTree>
    <p:extLst>
      <p:ext uri="{BB962C8B-B14F-4D97-AF65-F5344CB8AC3E}">
        <p14:creationId xmlns:p14="http://schemas.microsoft.com/office/powerpoint/2010/main" val="27953179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143000"/>
          </a:xfrm>
        </p:spPr>
        <p:txBody>
          <a:bodyPr>
            <a:normAutofit/>
          </a:bodyPr>
          <a:lstStyle>
            <a:lvl1pPr>
              <a:defRPr sz="4500" baseline="0"/>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9"/>
          <p:cNvSpPr>
            <a:spLocks noGrp="1"/>
          </p:cNvSpPr>
          <p:nvPr>
            <p:ph type="dt" sz="half" idx="10"/>
          </p:nvPr>
        </p:nvSpPr>
        <p:spPr/>
        <p:txBody>
          <a:bodyPr/>
          <a:lstStyle>
            <a:lvl1pPr>
              <a:defRPr/>
            </a:lvl1pPr>
          </a:lstStyle>
          <a:p>
            <a:pPr>
              <a:defRPr/>
            </a:pPr>
            <a:fld id="{DCB5B312-795F-49ED-9D7B-C80AD6C46B97}" type="datetime1">
              <a:rPr lang="en-US" smtClean="0"/>
              <a:t>5/22/2020</a:t>
            </a:fld>
            <a:endParaRPr lang="en-US" dirty="0"/>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pPr>
              <a:defRPr/>
            </a:pPr>
            <a:fld id="{72F5A7CB-5B1C-46F0-83DA-11D4178FB418}" type="slidenum">
              <a:rPr lang="en-US" altLang="en-US"/>
              <a:pPr>
                <a:defRPr/>
              </a:pPr>
              <a:t>‹#›</a:t>
            </a:fld>
            <a:endParaRPr lang="en-US" altLang="en-US" dirty="0"/>
          </a:p>
        </p:txBody>
      </p:sp>
    </p:spTree>
    <p:extLst>
      <p:ext uri="{BB962C8B-B14F-4D97-AF65-F5344CB8AC3E}">
        <p14:creationId xmlns:p14="http://schemas.microsoft.com/office/powerpoint/2010/main" val="11499264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914401"/>
            <a:ext cx="6019800" cy="5211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9"/>
          <p:cNvSpPr>
            <a:spLocks noGrp="1"/>
          </p:cNvSpPr>
          <p:nvPr>
            <p:ph type="dt" sz="half" idx="10"/>
          </p:nvPr>
        </p:nvSpPr>
        <p:spPr/>
        <p:txBody>
          <a:bodyPr/>
          <a:lstStyle>
            <a:lvl1pPr>
              <a:defRPr/>
            </a:lvl1pPr>
          </a:lstStyle>
          <a:p>
            <a:pPr>
              <a:defRPr/>
            </a:pPr>
            <a:fld id="{69AF9B21-8446-4354-A40F-26753D4BFD38}" type="datetime1">
              <a:rPr lang="en-US" smtClean="0"/>
              <a:t>5/22/2020</a:t>
            </a:fld>
            <a:endParaRPr lang="en-US" dirty="0"/>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pPr>
              <a:defRPr/>
            </a:pPr>
            <a:fld id="{51E5DEAD-5BF0-427F-B1D5-13852BF69462}" type="slidenum">
              <a:rPr lang="en-US" altLang="en-US"/>
              <a:pPr>
                <a:defRPr/>
              </a:pPr>
              <a:t>‹#›</a:t>
            </a:fld>
            <a:endParaRPr lang="en-US" altLang="en-US" dirty="0"/>
          </a:p>
        </p:txBody>
      </p:sp>
    </p:spTree>
    <p:extLst>
      <p:ext uri="{BB962C8B-B14F-4D97-AF65-F5344CB8AC3E}">
        <p14:creationId xmlns:p14="http://schemas.microsoft.com/office/powerpoint/2010/main" val="1694920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2_Title Slide">
    <p:spTree>
      <p:nvGrpSpPr>
        <p:cNvPr id="1" name=""/>
        <p:cNvGrpSpPr/>
        <p:nvPr/>
      </p:nvGrpSpPr>
      <p:grpSpPr>
        <a:xfrm>
          <a:off x="0" y="0"/>
          <a:ext cx="0" cy="0"/>
          <a:chOff x="0" y="0"/>
          <a:chExt cx="0" cy="0"/>
        </a:xfrm>
      </p:grpSpPr>
      <p:sp>
        <p:nvSpPr>
          <p:cNvPr id="10" name="Freeform 5"/>
          <p:cNvSpPr>
            <a:spLocks/>
          </p:cNvSpPr>
          <p:nvPr userDrawn="1"/>
        </p:nvSpPr>
        <p:spPr bwMode="auto">
          <a:xfrm>
            <a:off x="5679806" y="2"/>
            <a:ext cx="3464194" cy="6861871"/>
          </a:xfrm>
          <a:custGeom>
            <a:avLst/>
            <a:gdLst>
              <a:gd name="T0" fmla="*/ 149 w 1094"/>
              <a:gd name="T1" fmla="*/ 2166 h 2166"/>
              <a:gd name="T2" fmla="*/ 1094 w 1094"/>
              <a:gd name="T3" fmla="*/ 2166 h 2166"/>
              <a:gd name="T4" fmla="*/ 1094 w 1094"/>
              <a:gd name="T5" fmla="*/ 0 h 2166"/>
              <a:gd name="T6" fmla="*/ 0 w 1094"/>
              <a:gd name="T7" fmla="*/ 0 h 2166"/>
              <a:gd name="T8" fmla="*/ 149 w 1094"/>
              <a:gd name="T9" fmla="*/ 2166 h 2166"/>
            </a:gdLst>
            <a:ahLst/>
            <a:cxnLst>
              <a:cxn ang="0">
                <a:pos x="T0" y="T1"/>
              </a:cxn>
              <a:cxn ang="0">
                <a:pos x="T2" y="T3"/>
              </a:cxn>
              <a:cxn ang="0">
                <a:pos x="T4" y="T5"/>
              </a:cxn>
              <a:cxn ang="0">
                <a:pos x="T6" y="T7"/>
              </a:cxn>
              <a:cxn ang="0">
                <a:pos x="T8" y="T9"/>
              </a:cxn>
            </a:cxnLst>
            <a:rect l="0" t="0" r="r" b="b"/>
            <a:pathLst>
              <a:path w="1094" h="2166">
                <a:moveTo>
                  <a:pt x="149" y="2166"/>
                </a:moveTo>
                <a:cubicBezTo>
                  <a:pt x="1094" y="2166"/>
                  <a:pt x="1094" y="2166"/>
                  <a:pt x="1094" y="2166"/>
                </a:cubicBezTo>
                <a:cubicBezTo>
                  <a:pt x="1094" y="0"/>
                  <a:pt x="1094" y="0"/>
                  <a:pt x="1094" y="0"/>
                </a:cubicBezTo>
                <a:cubicBezTo>
                  <a:pt x="0" y="0"/>
                  <a:pt x="0" y="0"/>
                  <a:pt x="0" y="0"/>
                </a:cubicBezTo>
                <a:cubicBezTo>
                  <a:pt x="0" y="0"/>
                  <a:pt x="304" y="816"/>
                  <a:pt x="149" y="2166"/>
                </a:cubicBezTo>
                <a:close/>
              </a:path>
            </a:pathLst>
          </a:custGeom>
          <a:solidFill>
            <a:srgbClr val="027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eaLnBrk="1" hangingPunct="1"/>
            <a:endParaRPr lang="en-US">
              <a:solidFill>
                <a:prstClr val="black"/>
              </a:solidFill>
              <a:latin typeface="Arial" charset="0"/>
              <a:cs typeface="Arial" charset="0"/>
            </a:endParaRPr>
          </a:p>
        </p:txBody>
      </p:sp>
      <p:sp>
        <p:nvSpPr>
          <p:cNvPr id="12" name="Freeform 6"/>
          <p:cNvSpPr>
            <a:spLocks/>
          </p:cNvSpPr>
          <p:nvPr userDrawn="1"/>
        </p:nvSpPr>
        <p:spPr bwMode="auto">
          <a:xfrm>
            <a:off x="5377265" y="2"/>
            <a:ext cx="1272781" cy="6861871"/>
          </a:xfrm>
          <a:custGeom>
            <a:avLst/>
            <a:gdLst>
              <a:gd name="T0" fmla="*/ 221 w 402"/>
              <a:gd name="T1" fmla="*/ 2166 h 2166"/>
              <a:gd name="T2" fmla="*/ 240 w 402"/>
              <a:gd name="T3" fmla="*/ 2166 h 2166"/>
              <a:gd name="T4" fmla="*/ 90 w 402"/>
              <a:gd name="T5" fmla="*/ 0 h 2166"/>
              <a:gd name="T6" fmla="*/ 0 w 402"/>
              <a:gd name="T7" fmla="*/ 0 h 2166"/>
              <a:gd name="T8" fmla="*/ 221 w 402"/>
              <a:gd name="T9" fmla="*/ 2166 h 2166"/>
            </a:gdLst>
            <a:ahLst/>
            <a:cxnLst>
              <a:cxn ang="0">
                <a:pos x="T0" y="T1"/>
              </a:cxn>
              <a:cxn ang="0">
                <a:pos x="T2" y="T3"/>
              </a:cxn>
              <a:cxn ang="0">
                <a:pos x="T4" y="T5"/>
              </a:cxn>
              <a:cxn ang="0">
                <a:pos x="T6" y="T7"/>
              </a:cxn>
              <a:cxn ang="0">
                <a:pos x="T8" y="T9"/>
              </a:cxn>
            </a:cxnLst>
            <a:rect l="0" t="0" r="r" b="b"/>
            <a:pathLst>
              <a:path w="402" h="2166">
                <a:moveTo>
                  <a:pt x="221" y="2166"/>
                </a:moveTo>
                <a:cubicBezTo>
                  <a:pt x="240" y="2166"/>
                  <a:pt x="240" y="2166"/>
                  <a:pt x="240" y="2166"/>
                </a:cubicBezTo>
                <a:cubicBezTo>
                  <a:pt x="240" y="2166"/>
                  <a:pt x="402" y="989"/>
                  <a:pt x="90" y="0"/>
                </a:cubicBezTo>
                <a:cubicBezTo>
                  <a:pt x="0" y="0"/>
                  <a:pt x="0" y="0"/>
                  <a:pt x="0" y="0"/>
                </a:cubicBezTo>
                <a:cubicBezTo>
                  <a:pt x="0" y="0"/>
                  <a:pt x="347" y="767"/>
                  <a:pt x="221" y="2166"/>
                </a:cubicBezTo>
                <a:close/>
              </a:path>
            </a:pathLst>
          </a:custGeom>
          <a:solidFill>
            <a:srgbClr val="85B7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eaLnBrk="1" hangingPunct="1"/>
            <a:endParaRPr lang="en-US">
              <a:solidFill>
                <a:prstClr val="black"/>
              </a:solidFill>
              <a:latin typeface="Arial" charset="0"/>
              <a:cs typeface="Arial" charset="0"/>
            </a:endParaRPr>
          </a:p>
        </p:txBody>
      </p:sp>
      <p:pic>
        <p:nvPicPr>
          <p:cNvPr id="20" name="Picture 19"/>
          <p:cNvPicPr>
            <a:picLocks noChangeAspect="1"/>
          </p:cNvPicPr>
          <p:nvPr userDrawn="1"/>
        </p:nvPicPr>
        <p:blipFill rotWithShape="1">
          <a:blip r:embed="rId2" cstate="print">
            <a:duotone>
              <a:prstClr val="black"/>
              <a:schemeClr val="accent2">
                <a:tint val="45000"/>
                <a:satMod val="400000"/>
              </a:schemeClr>
            </a:duotone>
            <a:extLst>
              <a:ext uri="{28A0092B-C50C-407E-A947-70E740481C1C}">
                <a14:useLocalDpi xmlns:a14="http://schemas.microsoft.com/office/drawing/2010/main"/>
              </a:ext>
            </a:extLst>
          </a:blip>
          <a:srcRect l="53723" t="46829" r="5491"/>
          <a:stretch/>
        </p:blipFill>
        <p:spPr>
          <a:xfrm rot="5400000" flipH="1">
            <a:off x="-39312" y="38846"/>
            <a:ext cx="3519399" cy="3441027"/>
          </a:xfrm>
          <a:prstGeom prst="rect">
            <a:avLst/>
          </a:prstGeom>
        </p:spPr>
      </p:pic>
      <p:sp>
        <p:nvSpPr>
          <p:cNvPr id="8" name="AutoShape 3"/>
          <p:cNvSpPr>
            <a:spLocks noChangeAspect="1" noChangeArrowheads="1" noTextEdit="1"/>
          </p:cNvSpPr>
          <p:nvPr userDrawn="1"/>
        </p:nvSpPr>
        <p:spPr bwMode="auto">
          <a:xfrm rot="16200000">
            <a:off x="3800344" y="1503009"/>
            <a:ext cx="6858003" cy="3809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4400" eaLnBrk="1" hangingPunct="1"/>
            <a:endParaRPr lang="en-US">
              <a:solidFill>
                <a:prstClr val="black"/>
              </a:solidFill>
              <a:latin typeface="Arial" charset="0"/>
              <a:cs typeface="Arial" charset="0"/>
            </a:endParaRPr>
          </a:p>
        </p:txBody>
      </p:sp>
      <p:sp>
        <p:nvSpPr>
          <p:cNvPr id="2" name="Title 1"/>
          <p:cNvSpPr>
            <a:spLocks noGrp="1"/>
          </p:cNvSpPr>
          <p:nvPr userDrawn="1">
            <p:ph type="ctrTitle"/>
          </p:nvPr>
        </p:nvSpPr>
        <p:spPr>
          <a:xfrm>
            <a:off x="201168" y="235946"/>
            <a:ext cx="4160172" cy="877163"/>
          </a:xfrm>
        </p:spPr>
        <p:txBody>
          <a:bodyPr/>
          <a:lstStyle>
            <a:lvl1pPr algn="l">
              <a:defRPr sz="3000">
                <a:solidFill>
                  <a:schemeClr val="tx2"/>
                </a:solidFill>
              </a:defRPr>
            </a:lvl1pPr>
          </a:lstStyle>
          <a:p>
            <a:r>
              <a:rPr lang="en-US" dirty="0"/>
              <a:t>Click to edit Master title style</a:t>
            </a:r>
          </a:p>
        </p:txBody>
      </p:sp>
      <p:sp>
        <p:nvSpPr>
          <p:cNvPr id="3" name="Subtitle 2"/>
          <p:cNvSpPr>
            <a:spLocks noGrp="1"/>
          </p:cNvSpPr>
          <p:nvPr userDrawn="1">
            <p:ph type="subTitle" idx="1"/>
          </p:nvPr>
        </p:nvSpPr>
        <p:spPr>
          <a:xfrm>
            <a:off x="201170" y="1761403"/>
            <a:ext cx="3255297" cy="757131"/>
          </a:xfrm>
        </p:spPr>
        <p:txBody>
          <a:bodyPr/>
          <a:lstStyle>
            <a:lvl1pPr marL="0" indent="0" algn="l">
              <a:buNone/>
              <a:defRPr sz="2400">
                <a:solidFill>
                  <a:schemeClr val="tx1"/>
                </a:solidFill>
                <a:latin typeface="Arial" panose="020B0604020202020204" pitchFamily="34" charset="0"/>
                <a:cs typeface="Arial" panose="020B0604020202020204" pitchFamily="34" charset="0"/>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sp>
        <p:nvSpPr>
          <p:cNvPr id="19" name="TextBox 18"/>
          <p:cNvSpPr txBox="1"/>
          <p:nvPr userDrawn="1"/>
        </p:nvSpPr>
        <p:spPr>
          <a:xfrm>
            <a:off x="211136" y="6313044"/>
            <a:ext cx="2114681" cy="400110"/>
          </a:xfrm>
          <a:prstGeom prst="rect">
            <a:avLst/>
          </a:prstGeom>
          <a:noFill/>
        </p:spPr>
        <p:txBody>
          <a:bodyPr wrap="none" rtlCol="0">
            <a:spAutoFit/>
          </a:bodyPr>
          <a:lstStyle/>
          <a:p>
            <a:pPr defTabSz="914400" eaLnBrk="1" hangingPunct="1"/>
            <a:r>
              <a:rPr lang="en-US" sz="1000" dirty="0">
                <a:solidFill>
                  <a:srgbClr val="1E7640"/>
                </a:solidFill>
                <a:latin typeface="Arial" charset="0"/>
                <a:cs typeface="Arial" charset="0"/>
              </a:rPr>
              <a:t>ORNL is managed by UT-Battelle </a:t>
            </a:r>
            <a:br>
              <a:rPr lang="en-US" sz="1000" dirty="0">
                <a:solidFill>
                  <a:srgbClr val="1E7640"/>
                </a:solidFill>
                <a:latin typeface="Arial" charset="0"/>
                <a:cs typeface="Arial" charset="0"/>
              </a:rPr>
            </a:br>
            <a:r>
              <a:rPr lang="en-US" sz="1000" dirty="0">
                <a:solidFill>
                  <a:srgbClr val="1E7640"/>
                </a:solidFill>
                <a:latin typeface="Arial" charset="0"/>
                <a:cs typeface="Arial" charset="0"/>
              </a:rPr>
              <a:t>for the US Department of Energy</a:t>
            </a:r>
          </a:p>
        </p:txBody>
      </p:sp>
      <p:pic>
        <p:nvPicPr>
          <p:cNvPr id="4" name="Picture 3"/>
          <p:cNvPicPr>
            <a:picLocks noChangeAspect="1"/>
          </p:cNvPicPr>
          <p:nvPr userDrawn="1"/>
        </p:nvPicPr>
        <p:blipFill rotWithShape="1">
          <a:blip r:embed="rId3" cstate="print">
            <a:duotone>
              <a:prstClr val="black"/>
              <a:schemeClr val="accent2">
                <a:tint val="45000"/>
                <a:satMod val="400000"/>
              </a:schemeClr>
            </a:duotone>
            <a:extLst>
              <a:ext uri="{28A0092B-C50C-407E-A947-70E740481C1C}">
                <a14:useLocalDpi xmlns:a14="http://schemas.microsoft.com/office/drawing/2010/main"/>
              </a:ext>
            </a:extLst>
          </a:blip>
          <a:srcRect l="56338" r="11360" b="9696"/>
          <a:stretch/>
        </p:blipFill>
        <p:spPr>
          <a:xfrm>
            <a:off x="6180667" y="66"/>
            <a:ext cx="2953546" cy="6192917"/>
          </a:xfrm>
          <a:prstGeom prst="rect">
            <a:avLst/>
          </a:prstGeom>
        </p:spPr>
      </p:pic>
      <p:pic>
        <p:nvPicPr>
          <p:cNvPr id="24" name="Picture 23"/>
          <p:cNvPicPr>
            <a:picLocks noChangeAspect="1"/>
          </p:cNvPicPr>
          <p:nvPr userDrawn="1"/>
        </p:nvPicPr>
        <p:blipFill>
          <a:blip r:embed="rId4" cstate="screen">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a:ext>
            </a:extLst>
          </a:blip>
          <a:stretch>
            <a:fillRect/>
          </a:stretch>
        </p:blipFill>
        <p:spPr>
          <a:xfrm>
            <a:off x="7448550" y="6338371"/>
            <a:ext cx="1329900" cy="316767"/>
          </a:xfrm>
          <a:prstGeom prst="rect">
            <a:avLst/>
          </a:prstGeom>
        </p:spPr>
      </p:pic>
      <p:pic>
        <p:nvPicPr>
          <p:cNvPr id="15" name="Picture 14" descr="Big circle.png"/>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4898674" y="1081263"/>
            <a:ext cx="2451100" cy="2381251"/>
          </a:xfrm>
          <a:prstGeom prst="rect">
            <a:avLst/>
          </a:prstGeom>
        </p:spPr>
      </p:pic>
      <p:pic>
        <p:nvPicPr>
          <p:cNvPr id="14" name="Picture 13" descr="medium circle .png"/>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6467475" y="1659820"/>
            <a:ext cx="2305050" cy="2127251"/>
          </a:xfrm>
          <a:prstGeom prst="rect">
            <a:avLst/>
          </a:prstGeom>
        </p:spPr>
      </p:pic>
      <p:pic>
        <p:nvPicPr>
          <p:cNvPr id="16" name="Picture 15" descr="small circle.png"/>
          <p:cNvPicPr>
            <a:picLocks noChangeAspect="1"/>
          </p:cNvPicPr>
          <p:nvPr userDrawn="1"/>
        </p:nvPicPr>
        <p:blipFill>
          <a:blip r:embed="rId8">
            <a:extLst>
              <a:ext uri="{28A0092B-C50C-407E-A947-70E740481C1C}">
                <a14:useLocalDpi xmlns:a14="http://schemas.microsoft.com/office/drawing/2010/main"/>
              </a:ext>
            </a:extLst>
          </a:blip>
          <a:stretch>
            <a:fillRect/>
          </a:stretch>
        </p:blipFill>
        <p:spPr>
          <a:xfrm>
            <a:off x="5595056" y="2753429"/>
            <a:ext cx="2159000" cy="2254251"/>
          </a:xfrm>
          <a:prstGeom prst="rect">
            <a:avLst/>
          </a:prstGeom>
        </p:spPr>
      </p:pic>
    </p:spTree>
    <p:extLst>
      <p:ext uri="{BB962C8B-B14F-4D97-AF65-F5344CB8AC3E}">
        <p14:creationId xmlns:p14="http://schemas.microsoft.com/office/powerpoint/2010/main" val="25395242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99433" y="236983"/>
            <a:ext cx="8636290" cy="484748"/>
          </a:xfrm>
        </p:spPr>
        <p:txBody>
          <a:bodyPr/>
          <a:lstStyle>
            <a:lvl1pPr>
              <a:defRPr sz="3000"/>
            </a:lvl1pPr>
          </a:lstStyle>
          <a:p>
            <a:r>
              <a:rPr lang="en-US" dirty="0"/>
              <a:t>Click to edit Master title style</a:t>
            </a:r>
          </a:p>
        </p:txBody>
      </p:sp>
      <p:sp>
        <p:nvSpPr>
          <p:cNvPr id="3" name="Content Placeholder 2"/>
          <p:cNvSpPr>
            <a:spLocks noGrp="1"/>
          </p:cNvSpPr>
          <p:nvPr>
            <p:ph idx="1"/>
          </p:nvPr>
        </p:nvSpPr>
        <p:spPr>
          <a:xfrm>
            <a:off x="201168" y="1508760"/>
            <a:ext cx="8642640" cy="4195415"/>
          </a:xfrm>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marL="1482688" indent="-222245">
              <a:buFont typeface="Arial" panose="020B0604020202020204" pitchFamily="34" charset="0"/>
              <a:buChar char="•"/>
              <a:defRPr sz="16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971969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01168" y="236983"/>
            <a:ext cx="8628678" cy="484748"/>
          </a:xfrm>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204415" y="1402418"/>
            <a:ext cx="4192528" cy="821191"/>
          </a:xfrm>
        </p:spPr>
        <p:txBody>
          <a:bodyPr anchor="b"/>
          <a:lstStyle>
            <a:lvl1pPr marL="0" indent="0">
              <a:buNone/>
              <a:defRPr sz="2400" b="1">
                <a:solidFill>
                  <a:schemeClr val="tx2"/>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204415" y="2227999"/>
            <a:ext cx="4192528" cy="3674611"/>
          </a:xfrm>
        </p:spPr>
        <p:txBody>
          <a:bodyPr/>
          <a:lstStyle>
            <a:lvl1pPr>
              <a:defRPr sz="2400"/>
            </a:lvl1pPr>
            <a:lvl2pPr>
              <a:defRPr sz="2000"/>
            </a:lvl2pPr>
            <a:lvl3pPr>
              <a:defRPr sz="1800"/>
            </a:lvl3pPr>
            <a:lvl4pPr>
              <a:defRPr sz="1600"/>
            </a:lvl4pPr>
            <a:lvl5pPr marL="1482688" indent="-222245">
              <a:buFont typeface="Arial" panose="020B0604020202020204" pitchFamily="34" charset="0"/>
              <a:buChar char="•"/>
              <a:defRPr sz="18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53494" y="1402418"/>
            <a:ext cx="4194175" cy="821191"/>
          </a:xfrm>
        </p:spPr>
        <p:txBody>
          <a:bodyPr anchor="b"/>
          <a:lstStyle>
            <a:lvl1pPr marL="0" indent="0">
              <a:buNone/>
              <a:defRPr sz="2400" b="1">
                <a:solidFill>
                  <a:schemeClr val="tx2"/>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53494" y="2227999"/>
            <a:ext cx="4194175" cy="3674611"/>
          </a:xfrm>
        </p:spPr>
        <p:txBody>
          <a:bodyPr/>
          <a:lstStyle>
            <a:lvl1pPr>
              <a:defRPr sz="2400"/>
            </a:lvl1pPr>
            <a:lvl2pPr>
              <a:defRPr sz="2000"/>
            </a:lvl2pPr>
            <a:lvl3pPr>
              <a:defRPr sz="1800"/>
            </a:lvl3pPr>
            <a:lvl4pPr>
              <a:defRPr sz="1600"/>
            </a:lvl4pPr>
            <a:lvl5pPr marL="1482688" indent="-222245">
              <a:defRPr lang="en-US" sz="18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779042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Section divider">
    <p:spTree>
      <p:nvGrpSpPr>
        <p:cNvPr id="1" name=""/>
        <p:cNvGrpSpPr/>
        <p:nvPr/>
      </p:nvGrpSpPr>
      <p:grpSpPr>
        <a:xfrm>
          <a:off x="0" y="0"/>
          <a:ext cx="0" cy="0"/>
          <a:chOff x="0" y="0"/>
          <a:chExt cx="0" cy="0"/>
        </a:xfrm>
      </p:grpSpPr>
      <p:sp>
        <p:nvSpPr>
          <p:cNvPr id="7" name="Freeform 13"/>
          <p:cNvSpPr>
            <a:spLocks/>
          </p:cNvSpPr>
          <p:nvPr userDrawn="1"/>
        </p:nvSpPr>
        <p:spPr bwMode="auto">
          <a:xfrm>
            <a:off x="5377265" y="0"/>
            <a:ext cx="1236663" cy="6858000"/>
          </a:xfrm>
          <a:custGeom>
            <a:avLst/>
            <a:gdLst>
              <a:gd name="T0" fmla="*/ 221 w 402"/>
              <a:gd name="T1" fmla="*/ 2166 h 2166"/>
              <a:gd name="T2" fmla="*/ 240 w 402"/>
              <a:gd name="T3" fmla="*/ 2166 h 2166"/>
              <a:gd name="T4" fmla="*/ 90 w 402"/>
              <a:gd name="T5" fmla="*/ 0 h 2166"/>
              <a:gd name="T6" fmla="*/ 0 w 402"/>
              <a:gd name="T7" fmla="*/ 0 h 2166"/>
              <a:gd name="T8" fmla="*/ 221 w 402"/>
              <a:gd name="T9" fmla="*/ 2166 h 2166"/>
            </a:gdLst>
            <a:ahLst/>
            <a:cxnLst>
              <a:cxn ang="0">
                <a:pos x="T0" y="T1"/>
              </a:cxn>
              <a:cxn ang="0">
                <a:pos x="T2" y="T3"/>
              </a:cxn>
              <a:cxn ang="0">
                <a:pos x="T4" y="T5"/>
              </a:cxn>
              <a:cxn ang="0">
                <a:pos x="T6" y="T7"/>
              </a:cxn>
              <a:cxn ang="0">
                <a:pos x="T8" y="T9"/>
              </a:cxn>
            </a:cxnLst>
            <a:rect l="0" t="0" r="r" b="b"/>
            <a:pathLst>
              <a:path w="402" h="2166">
                <a:moveTo>
                  <a:pt x="221" y="2166"/>
                </a:moveTo>
                <a:cubicBezTo>
                  <a:pt x="240" y="2166"/>
                  <a:pt x="240" y="2166"/>
                  <a:pt x="240" y="2166"/>
                </a:cubicBezTo>
                <a:cubicBezTo>
                  <a:pt x="240" y="2166"/>
                  <a:pt x="402" y="989"/>
                  <a:pt x="90" y="0"/>
                </a:cubicBezTo>
                <a:cubicBezTo>
                  <a:pt x="0" y="0"/>
                  <a:pt x="0" y="0"/>
                  <a:pt x="0" y="0"/>
                </a:cubicBezTo>
                <a:cubicBezTo>
                  <a:pt x="0" y="0"/>
                  <a:pt x="346" y="767"/>
                  <a:pt x="221" y="2166"/>
                </a:cubicBezTo>
                <a:close/>
              </a:path>
            </a:pathLst>
          </a:custGeom>
          <a:solidFill>
            <a:schemeClr val="accent2"/>
          </a:solidFill>
          <a:ln>
            <a:noFill/>
          </a:ln>
          <a:effectLst>
            <a:outerShdw dist="25400" algn="l" rotWithShape="0">
              <a:schemeClr val="tx2"/>
            </a:outerShdw>
          </a:effectLst>
        </p:spPr>
        <p:txBody>
          <a:bodyPr vert="horz" wrap="square" lIns="91440" tIns="45720" rIns="91440" bIns="45720" numCol="1" anchor="t" anchorCtr="0" compatLnSpc="1">
            <a:prstTxWarp prst="textNoShape">
              <a:avLst/>
            </a:prstTxWarp>
          </a:bodyPr>
          <a:lstStyle/>
          <a:p>
            <a:pPr defTabSz="914400" eaLnBrk="1" hangingPunct="1"/>
            <a:endParaRPr lang="en-US">
              <a:solidFill>
                <a:prstClr val="black"/>
              </a:solidFill>
              <a:latin typeface="Arial" charset="0"/>
              <a:cs typeface="Arial" charset="0"/>
            </a:endParaRPr>
          </a:p>
        </p:txBody>
      </p:sp>
      <p:sp>
        <p:nvSpPr>
          <p:cNvPr id="2" name="Title 1"/>
          <p:cNvSpPr>
            <a:spLocks noGrp="1"/>
          </p:cNvSpPr>
          <p:nvPr>
            <p:ph type="title"/>
          </p:nvPr>
        </p:nvSpPr>
        <p:spPr>
          <a:xfrm>
            <a:off x="201168" y="237744"/>
            <a:ext cx="3911890" cy="907941"/>
          </a:xfrm>
        </p:spPr>
        <p:txBody>
          <a:bodyPr/>
          <a:lstStyle/>
          <a:p>
            <a:r>
              <a:rPr lang="en-US" dirty="0"/>
              <a:t>Click to edit Master title style</a:t>
            </a:r>
          </a:p>
        </p:txBody>
      </p:sp>
      <p:pic>
        <p:nvPicPr>
          <p:cNvPr id="11" name="Picture 10"/>
          <p:cNvPicPr>
            <a:picLocks noChangeAspect="1"/>
          </p:cNvPicPr>
          <p:nvPr userDrawn="1"/>
        </p:nvPicPr>
        <p:blipFill rotWithShape="1">
          <a:blip r:embed="rId2" cstate="print">
            <a:extLst>
              <a:ext uri="{28A0092B-C50C-407E-A947-70E740481C1C}">
                <a14:useLocalDpi xmlns:a14="http://schemas.microsoft.com/office/drawing/2010/main"/>
              </a:ext>
            </a:extLst>
          </a:blip>
          <a:srcRect l="53628" r="14333" b="9696"/>
          <a:stretch/>
        </p:blipFill>
        <p:spPr>
          <a:xfrm>
            <a:off x="6214534" y="66"/>
            <a:ext cx="2929466" cy="6192917"/>
          </a:xfrm>
          <a:prstGeom prst="rect">
            <a:avLst/>
          </a:prstGeom>
        </p:spPr>
      </p:pic>
      <p:pic>
        <p:nvPicPr>
          <p:cNvPr id="6" name="Picture 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448550" y="6338371"/>
            <a:ext cx="1329900" cy="316767"/>
          </a:xfrm>
          <a:prstGeom prst="rect">
            <a:avLst/>
          </a:prstGeom>
        </p:spPr>
      </p:pic>
    </p:spTree>
    <p:extLst>
      <p:ext uri="{BB962C8B-B14F-4D97-AF65-F5344CB8AC3E}">
        <p14:creationId xmlns:p14="http://schemas.microsoft.com/office/powerpoint/2010/main" val="29389646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83860" y="244004"/>
            <a:ext cx="8628678" cy="484748"/>
          </a:xfrm>
        </p:spPr>
        <p:txBody>
          <a:bodyPr/>
          <a:lstStyle/>
          <a:p>
            <a:r>
              <a:rPr lang="en-US" dirty="0"/>
              <a:t>Click to edit Master title style</a:t>
            </a:r>
          </a:p>
        </p:txBody>
      </p:sp>
    </p:spTree>
    <p:extLst>
      <p:ext uri="{BB962C8B-B14F-4D97-AF65-F5344CB8AC3E}">
        <p14:creationId xmlns:p14="http://schemas.microsoft.com/office/powerpoint/2010/main" val="35089367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44044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1" hangingPunct="1">
              <a:defRPr/>
            </a:pPr>
            <a:fld id="{98E7C678-ECA6-43E3-A55F-192DCF690674}" type="datetime1">
              <a:rPr lang="en-US" smtClean="0">
                <a:solidFill>
                  <a:prstClr val="black"/>
                </a:solidFill>
                <a:latin typeface="Arial" charset="0"/>
                <a:cs typeface="Arial" charset="0"/>
              </a:rPr>
              <a:t>5/22/2020</a:t>
            </a:fld>
            <a:endParaRPr lang="en-US">
              <a:solidFill>
                <a:prstClr val="black"/>
              </a:solidFill>
              <a:latin typeface="Arial" charset="0"/>
              <a:cs typeface="Arial" charset="0"/>
            </a:endParaRPr>
          </a:p>
        </p:txBody>
      </p:sp>
      <p:sp>
        <p:nvSpPr>
          <p:cNvPr id="6" name="Footer Placeholder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defTabSz="914400" eaLnBrk="1" hangingPunct="1">
              <a:defRPr/>
            </a:pPr>
            <a:endParaRPr lang="en-US">
              <a:solidFill>
                <a:prstClr val="black"/>
              </a:solidFill>
              <a:latin typeface="Arial" charset="0"/>
              <a:cs typeface="Arial" charset="0"/>
            </a:endParaRPr>
          </a:p>
        </p:txBody>
      </p:sp>
      <p:sp>
        <p:nvSpPr>
          <p:cNvPr id="7" name="Slide Number Placeholder 6"/>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1" hangingPunct="1">
              <a:defRPr/>
            </a:pPr>
            <a:fld id="{8DAF7110-3A19-4937-ACD5-6C167853B1AA}" type="slidenum">
              <a:rPr lang="en-US" altLang="en-US">
                <a:solidFill>
                  <a:prstClr val="black"/>
                </a:solidFill>
                <a:latin typeface="Arial" charset="0"/>
                <a:cs typeface="Arial" charset="0"/>
              </a:rPr>
              <a:pPr defTabSz="914400" eaLnBrk="1" hangingPunct="1">
                <a:defRPr/>
              </a:pPr>
              <a:t>‹#›</a:t>
            </a:fld>
            <a:endParaRPr lang="en-US" altLang="en-US">
              <a:solidFill>
                <a:prstClr val="black"/>
              </a:solidFill>
              <a:latin typeface="Arial" charset="0"/>
              <a:cs typeface="Arial" charset="0"/>
            </a:endParaRPr>
          </a:p>
        </p:txBody>
      </p:sp>
    </p:spTree>
    <p:extLst>
      <p:ext uri="{BB962C8B-B14F-4D97-AF65-F5344CB8AC3E}">
        <p14:creationId xmlns:p14="http://schemas.microsoft.com/office/powerpoint/2010/main" val="32191622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cxnSp>
        <p:nvCxnSpPr>
          <p:cNvPr id="4" name="Straight Connector 3"/>
          <p:cNvCxnSpPr/>
          <p:nvPr userDrawn="1"/>
        </p:nvCxnSpPr>
        <p:spPr>
          <a:xfrm>
            <a:off x="152400" y="838200"/>
            <a:ext cx="8839200" cy="0"/>
          </a:xfrm>
          <a:prstGeom prst="line">
            <a:avLst/>
          </a:prstGeom>
          <a:ln w="28575">
            <a:solidFill>
              <a:schemeClr val="tx2"/>
            </a:solidFill>
          </a:ln>
        </p:spPr>
        <p:style>
          <a:lnRef idx="1">
            <a:schemeClr val="dk1"/>
          </a:lnRef>
          <a:fillRef idx="0">
            <a:schemeClr val="dk1"/>
          </a:fillRef>
          <a:effectRef idx="0">
            <a:schemeClr val="dk1"/>
          </a:effectRef>
          <a:fontRef idx="minor">
            <a:schemeClr val="tx1"/>
          </a:fontRef>
        </p:style>
      </p:cxnSp>
      <p:sp>
        <p:nvSpPr>
          <p:cNvPr id="2" name="Title 1"/>
          <p:cNvSpPr>
            <a:spLocks noGrp="1"/>
          </p:cNvSpPr>
          <p:nvPr>
            <p:ph type="title"/>
          </p:nvPr>
        </p:nvSpPr>
        <p:spPr>
          <a:xfrm>
            <a:off x="457200" y="457200"/>
            <a:ext cx="8229600" cy="1143000"/>
          </a:xfrm>
        </p:spPr>
        <p:txBody>
          <a:bodyPr>
            <a:normAutofit/>
          </a:bodyPr>
          <a:lstStyle>
            <a:lvl1pPr>
              <a:defRPr sz="4500" baseline="0"/>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p:cNvSpPr>
            <a:spLocks noGrp="1"/>
          </p:cNvSpPr>
          <p:nvPr>
            <p:ph type="sldNum" sz="quarter" idx="10"/>
          </p:nvPr>
        </p:nvSpPr>
        <p:spPr/>
        <p:txBody>
          <a:bodyPr/>
          <a:lstStyle>
            <a:lvl1pPr>
              <a:defRPr/>
            </a:lvl1pPr>
          </a:lstStyle>
          <a:p>
            <a:pPr>
              <a:defRPr/>
            </a:pPr>
            <a:fld id="{157A59B2-37DF-4CEB-8524-92F032B0810B}" type="slidenum">
              <a:rPr lang="en-US" altLang="en-US"/>
              <a:pPr>
                <a:defRPr/>
              </a:pPr>
              <a:t>‹#›</a:t>
            </a:fld>
            <a:endParaRPr lang="en-US" altLang="en-US" dirty="0"/>
          </a:p>
        </p:txBody>
      </p:sp>
    </p:spTree>
    <p:extLst>
      <p:ext uri="{BB962C8B-B14F-4D97-AF65-F5344CB8AC3E}">
        <p14:creationId xmlns:p14="http://schemas.microsoft.com/office/powerpoint/2010/main" val="42348028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tIns="0">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lang="en-US"/>
              <a:t>Click to edit Master title style</a:t>
            </a:r>
          </a:p>
        </p:txBody>
      </p:sp>
      <p:sp>
        <p:nvSpPr>
          <p:cNvPr id="3" name="Text Placeholder 2"/>
          <p:cNvSpPr>
            <a:spLocks noGrp="1"/>
          </p:cNvSpPr>
          <p:nvPr>
            <p:ph type="body" idx="1"/>
          </p:nvPr>
        </p:nvSpPr>
        <p:spPr>
          <a:xfrm>
            <a:off x="530352" y="2704664"/>
            <a:ext cx="7772400" cy="1509712"/>
          </a:xfrm>
        </p:spPr>
        <p:txBody>
          <a:bodyPr lIns="45720" rIns="45720"/>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6F1C6BF1-5EB4-46E9-B94F-5B0519408C22}" type="datetime1">
              <a:rPr lang="en-US" smtClean="0"/>
              <a:t>5/22/2020</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DB953A6-6A82-4A56-B223-EBA5E95486C1}" type="slidenum">
              <a:rPr lang="en-US" altLang="en-US"/>
              <a:pPr>
                <a:defRPr/>
              </a:pPr>
              <a:t>‹#›</a:t>
            </a:fld>
            <a:endParaRPr lang="en-US" altLang="en-US" dirty="0"/>
          </a:p>
        </p:txBody>
      </p:sp>
    </p:spTree>
    <p:extLst>
      <p:ext uri="{BB962C8B-B14F-4D97-AF65-F5344CB8AC3E}">
        <p14:creationId xmlns:p14="http://schemas.microsoft.com/office/powerpoint/2010/main" val="33327591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9"/>
          <p:cNvSpPr>
            <a:spLocks noGrp="1"/>
          </p:cNvSpPr>
          <p:nvPr>
            <p:ph type="dt" sz="half" idx="10"/>
          </p:nvPr>
        </p:nvSpPr>
        <p:spPr/>
        <p:txBody>
          <a:bodyPr/>
          <a:lstStyle>
            <a:lvl1pPr>
              <a:defRPr/>
            </a:lvl1pPr>
          </a:lstStyle>
          <a:p>
            <a:pPr>
              <a:defRPr/>
            </a:pPr>
            <a:fld id="{0E919F46-67E6-46DA-A29D-F0B70CD6A0D0}" type="datetime1">
              <a:rPr lang="en-US" smtClean="0"/>
              <a:t>5/22/2020</a:t>
            </a:fld>
            <a:endParaRPr lang="en-US" dirty="0"/>
          </a:p>
        </p:txBody>
      </p:sp>
      <p:sp>
        <p:nvSpPr>
          <p:cNvPr id="6" name="Footer Placeholder 21"/>
          <p:cNvSpPr>
            <a:spLocks noGrp="1"/>
          </p:cNvSpPr>
          <p:nvPr>
            <p:ph type="ftr" sz="quarter" idx="11"/>
          </p:nvPr>
        </p:nvSpPr>
        <p:spPr/>
        <p:txBody>
          <a:bodyPr/>
          <a:lstStyle>
            <a:lvl1pPr>
              <a:defRPr/>
            </a:lvl1pPr>
          </a:lstStyle>
          <a:p>
            <a:pPr>
              <a:defRPr/>
            </a:pPr>
            <a:endParaRPr lang="en-US"/>
          </a:p>
        </p:txBody>
      </p:sp>
      <p:sp>
        <p:nvSpPr>
          <p:cNvPr id="7" name="Slide Number Placeholder 17"/>
          <p:cNvSpPr>
            <a:spLocks noGrp="1"/>
          </p:cNvSpPr>
          <p:nvPr>
            <p:ph type="sldNum" sz="quarter" idx="12"/>
          </p:nvPr>
        </p:nvSpPr>
        <p:spPr/>
        <p:txBody>
          <a:bodyPr/>
          <a:lstStyle>
            <a:lvl1pPr>
              <a:defRPr/>
            </a:lvl1pPr>
          </a:lstStyle>
          <a:p>
            <a:pPr>
              <a:defRPr/>
            </a:pPr>
            <a:fld id="{B2A5A40F-1F78-464D-A015-FE0FCC73FD0A}" type="slidenum">
              <a:rPr lang="en-US" altLang="en-US"/>
              <a:pPr>
                <a:defRPr/>
              </a:pPr>
              <a:t>‹#›</a:t>
            </a:fld>
            <a:endParaRPr lang="en-US" altLang="en-US" dirty="0"/>
          </a:p>
        </p:txBody>
      </p:sp>
    </p:spTree>
    <p:extLst>
      <p:ext uri="{BB962C8B-B14F-4D97-AF65-F5344CB8AC3E}">
        <p14:creationId xmlns:p14="http://schemas.microsoft.com/office/powerpoint/2010/main" val="11117247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userDrawn="1"/>
        </p:nvCxnSpPr>
        <p:spPr>
          <a:xfrm>
            <a:off x="152400" y="838200"/>
            <a:ext cx="8839200" cy="0"/>
          </a:xfrm>
          <a:prstGeom prst="line">
            <a:avLst/>
          </a:prstGeom>
          <a:ln w="28575">
            <a:solidFill>
              <a:schemeClr val="tx2"/>
            </a:solidFill>
          </a:ln>
        </p:spPr>
        <p:style>
          <a:lnRef idx="1">
            <a:schemeClr val="dk1"/>
          </a:lnRef>
          <a:fillRef idx="0">
            <a:schemeClr val="dk1"/>
          </a:fillRef>
          <a:effectRef idx="0">
            <a:schemeClr val="dk1"/>
          </a:effectRef>
          <a:fontRef idx="minor">
            <a:schemeClr val="tx1"/>
          </a:fontRef>
        </p:style>
      </p:cxnSp>
      <p:sp>
        <p:nvSpPr>
          <p:cNvPr id="2" name="Title 1"/>
          <p:cNvSpPr>
            <a:spLocks noGrp="1"/>
          </p:cNvSpPr>
          <p:nvPr>
            <p:ph type="title"/>
          </p:nvPr>
        </p:nvSpPr>
        <p:spPr>
          <a:xfrm>
            <a:off x="457200" y="70408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6"/>
          <p:cNvSpPr>
            <a:spLocks noGrp="1"/>
          </p:cNvSpPr>
          <p:nvPr>
            <p:ph type="dt" sz="half" idx="10"/>
          </p:nvPr>
        </p:nvSpPr>
        <p:spPr/>
        <p:txBody>
          <a:bodyPr/>
          <a:lstStyle>
            <a:lvl1pPr>
              <a:defRPr/>
            </a:lvl1pPr>
          </a:lstStyle>
          <a:p>
            <a:pPr>
              <a:defRPr/>
            </a:pPr>
            <a:fld id="{E2D3D665-5E82-49FF-A75B-6449F9A54A37}" type="datetime1">
              <a:rPr lang="en-US" smtClean="0"/>
              <a:t>5/22/2020</a:t>
            </a:fld>
            <a:endParaRPr lang="en-US" dirty="0"/>
          </a:p>
        </p:txBody>
      </p:sp>
      <p:sp>
        <p:nvSpPr>
          <p:cNvPr id="9" name="Footer Placeholder 7"/>
          <p:cNvSpPr>
            <a:spLocks noGrp="1"/>
          </p:cNvSpPr>
          <p:nvPr>
            <p:ph type="ftr" sz="quarter" idx="11"/>
          </p:nvPr>
        </p:nvSpPr>
        <p:spPr/>
        <p:txBody>
          <a:bodyPr/>
          <a:lstStyle>
            <a:lvl1pPr>
              <a:defRPr/>
            </a:lvl1pPr>
          </a:lstStyle>
          <a:p>
            <a:pPr>
              <a:defRPr/>
            </a:pPr>
            <a:endParaRPr lang="en-US"/>
          </a:p>
        </p:txBody>
      </p:sp>
      <p:sp>
        <p:nvSpPr>
          <p:cNvPr id="10" name="Slide Number Placeholder 8"/>
          <p:cNvSpPr>
            <a:spLocks noGrp="1"/>
          </p:cNvSpPr>
          <p:nvPr>
            <p:ph type="sldNum" sz="quarter" idx="12"/>
          </p:nvPr>
        </p:nvSpPr>
        <p:spPr/>
        <p:txBody>
          <a:bodyPr/>
          <a:lstStyle>
            <a:lvl1pPr>
              <a:defRPr/>
            </a:lvl1pPr>
          </a:lstStyle>
          <a:p>
            <a:pPr>
              <a:defRPr/>
            </a:pPr>
            <a:fld id="{D20825E1-F80E-4235-AB07-F3D1B7508DEF}" type="slidenum">
              <a:rPr lang="en-US" altLang="en-US"/>
              <a:pPr>
                <a:defRPr/>
              </a:pPr>
              <a:t>‹#›</a:t>
            </a:fld>
            <a:endParaRPr lang="en-US" altLang="en-US" dirty="0"/>
          </a:p>
        </p:txBody>
      </p:sp>
    </p:spTree>
    <p:extLst>
      <p:ext uri="{BB962C8B-B14F-4D97-AF65-F5344CB8AC3E}">
        <p14:creationId xmlns:p14="http://schemas.microsoft.com/office/powerpoint/2010/main" val="29838859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cxnSp>
        <p:nvCxnSpPr>
          <p:cNvPr id="3" name="Straight Connector 2"/>
          <p:cNvCxnSpPr/>
          <p:nvPr userDrawn="1"/>
        </p:nvCxnSpPr>
        <p:spPr>
          <a:xfrm>
            <a:off x="152400" y="838200"/>
            <a:ext cx="8839200" cy="0"/>
          </a:xfrm>
          <a:prstGeom prst="line">
            <a:avLst/>
          </a:prstGeom>
          <a:ln w="28575">
            <a:solidFill>
              <a:schemeClr val="tx2"/>
            </a:solidFill>
          </a:ln>
        </p:spPr>
        <p:style>
          <a:lnRef idx="1">
            <a:schemeClr val="dk1"/>
          </a:lnRef>
          <a:fillRef idx="0">
            <a:schemeClr val="dk1"/>
          </a:fillRef>
          <a:effectRef idx="0">
            <a:schemeClr val="dk1"/>
          </a:effectRef>
          <a:fontRef idx="minor">
            <a:schemeClr val="tx1"/>
          </a:fontRef>
        </p:style>
      </p:cxnSp>
      <p:sp>
        <p:nvSpPr>
          <p:cNvPr id="2" name="Title 1"/>
          <p:cNvSpPr>
            <a:spLocks noGrp="1"/>
          </p:cNvSpPr>
          <p:nvPr>
            <p:ph type="title"/>
          </p:nvPr>
        </p:nvSpPr>
        <p:spPr>
          <a:xfrm>
            <a:off x="457200" y="704088"/>
            <a:ext cx="8305800" cy="1143000"/>
          </a:xfrm>
        </p:spPr>
        <p:txBody>
          <a:bodyPr>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lang="en-US" dirty="0"/>
              <a:t>Click to edit Master title style</a:t>
            </a:r>
          </a:p>
        </p:txBody>
      </p:sp>
      <p:sp>
        <p:nvSpPr>
          <p:cNvPr id="4" name="Date Placeholder 2"/>
          <p:cNvSpPr>
            <a:spLocks noGrp="1"/>
          </p:cNvSpPr>
          <p:nvPr>
            <p:ph type="dt" sz="half" idx="10"/>
          </p:nvPr>
        </p:nvSpPr>
        <p:spPr/>
        <p:txBody>
          <a:bodyPr/>
          <a:lstStyle>
            <a:lvl1pPr>
              <a:defRPr/>
            </a:lvl1pPr>
          </a:lstStyle>
          <a:p>
            <a:pPr>
              <a:defRPr/>
            </a:pPr>
            <a:fld id="{1C58D32B-9B5F-4524-AB2F-F218CCF957CA}" type="datetime1">
              <a:rPr lang="en-US" smtClean="0"/>
              <a:t>5/22/2020</a:t>
            </a:fld>
            <a:endParaRPr lang="en-US" dirty="0"/>
          </a:p>
        </p:txBody>
      </p:sp>
      <p:sp>
        <p:nvSpPr>
          <p:cNvPr id="5" name="Footer Placeholder 3"/>
          <p:cNvSpPr>
            <a:spLocks noGrp="1"/>
          </p:cNvSpPr>
          <p:nvPr>
            <p:ph type="ftr" sz="quarter" idx="11"/>
          </p:nvPr>
        </p:nvSpPr>
        <p:spPr/>
        <p:txBody>
          <a:bodyPr/>
          <a:lstStyle>
            <a:lvl1pPr>
              <a:defRPr/>
            </a:lvl1pPr>
          </a:lstStyle>
          <a:p>
            <a:pPr>
              <a:defRPr/>
            </a:pPr>
            <a:endParaRPr lang="en-US"/>
          </a:p>
        </p:txBody>
      </p:sp>
      <p:sp>
        <p:nvSpPr>
          <p:cNvPr id="6" name="Slide Number Placeholder 4"/>
          <p:cNvSpPr>
            <a:spLocks noGrp="1"/>
          </p:cNvSpPr>
          <p:nvPr>
            <p:ph type="sldNum" sz="quarter" idx="12"/>
          </p:nvPr>
        </p:nvSpPr>
        <p:spPr/>
        <p:txBody>
          <a:bodyPr/>
          <a:lstStyle>
            <a:lvl1pPr>
              <a:defRPr/>
            </a:lvl1pPr>
          </a:lstStyle>
          <a:p>
            <a:pPr>
              <a:defRPr/>
            </a:pPr>
            <a:fld id="{C57FEA2D-C45D-40F2-8496-64C3303B0E58}" type="slidenum">
              <a:rPr lang="en-US" altLang="en-US"/>
              <a:pPr>
                <a:defRPr/>
              </a:pPr>
              <a:t>‹#›</a:t>
            </a:fld>
            <a:endParaRPr lang="en-US" altLang="en-US" dirty="0"/>
          </a:p>
        </p:txBody>
      </p:sp>
    </p:spTree>
    <p:extLst>
      <p:ext uri="{BB962C8B-B14F-4D97-AF65-F5344CB8AC3E}">
        <p14:creationId xmlns:p14="http://schemas.microsoft.com/office/powerpoint/2010/main" val="8738272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cxnSp>
        <p:nvCxnSpPr>
          <p:cNvPr id="2" name="Straight Connector 1"/>
          <p:cNvCxnSpPr/>
          <p:nvPr userDrawn="1"/>
        </p:nvCxnSpPr>
        <p:spPr>
          <a:xfrm>
            <a:off x="152400" y="3276600"/>
            <a:ext cx="8839200" cy="0"/>
          </a:xfrm>
          <a:prstGeom prst="line">
            <a:avLst/>
          </a:prstGeom>
          <a:ln w="28575">
            <a:solidFill>
              <a:schemeClr val="tx2"/>
            </a:solidFill>
          </a:ln>
        </p:spPr>
        <p:style>
          <a:lnRef idx="1">
            <a:schemeClr val="dk1"/>
          </a:lnRef>
          <a:fillRef idx="0">
            <a:schemeClr val="dk1"/>
          </a:fillRef>
          <a:effectRef idx="0">
            <a:schemeClr val="dk1"/>
          </a:effectRef>
          <a:fontRef idx="minor">
            <a:schemeClr val="tx1"/>
          </a:fontRef>
        </p:style>
      </p:cxnSp>
      <p:sp>
        <p:nvSpPr>
          <p:cNvPr id="3" name="Date Placeholder 1"/>
          <p:cNvSpPr>
            <a:spLocks noGrp="1"/>
          </p:cNvSpPr>
          <p:nvPr>
            <p:ph type="dt" sz="half" idx="10"/>
          </p:nvPr>
        </p:nvSpPr>
        <p:spPr/>
        <p:txBody>
          <a:bodyPr/>
          <a:lstStyle>
            <a:lvl1pPr>
              <a:defRPr/>
            </a:lvl1pPr>
          </a:lstStyle>
          <a:p>
            <a:pPr>
              <a:defRPr/>
            </a:pPr>
            <a:fld id="{A04B0FD8-A7F5-40BF-B1B7-37E8C2079BD9}" type="datetime1">
              <a:rPr lang="en-US" smtClean="0"/>
              <a:t>5/22/2020</a:t>
            </a:fld>
            <a:endParaRPr lang="en-US" dirty="0"/>
          </a:p>
        </p:txBody>
      </p:sp>
      <p:sp>
        <p:nvSpPr>
          <p:cNvPr id="4" name="Footer Placeholder 2"/>
          <p:cNvSpPr>
            <a:spLocks noGrp="1"/>
          </p:cNvSpPr>
          <p:nvPr>
            <p:ph type="ftr" sz="quarter" idx="11"/>
          </p:nvPr>
        </p:nvSpPr>
        <p:spPr/>
        <p:txBody>
          <a:bodyPr/>
          <a:lstStyle>
            <a:lvl1pPr>
              <a:defRPr/>
            </a:lvl1pPr>
          </a:lstStyle>
          <a:p>
            <a:pPr>
              <a:defRPr/>
            </a:pPr>
            <a:endParaRPr lang="en-US"/>
          </a:p>
        </p:txBody>
      </p:sp>
      <p:sp>
        <p:nvSpPr>
          <p:cNvPr id="5" name="Slide Number Placeholder 3"/>
          <p:cNvSpPr>
            <a:spLocks noGrp="1"/>
          </p:cNvSpPr>
          <p:nvPr>
            <p:ph type="sldNum" sz="quarter" idx="12"/>
          </p:nvPr>
        </p:nvSpPr>
        <p:spPr/>
        <p:txBody>
          <a:bodyPr/>
          <a:lstStyle>
            <a:lvl1pPr>
              <a:defRPr/>
            </a:lvl1pPr>
          </a:lstStyle>
          <a:p>
            <a:pPr>
              <a:defRPr/>
            </a:pPr>
            <a:fld id="{3EC7C257-FE96-484D-B474-5DC765EE1E55}" type="slidenum">
              <a:rPr lang="en-US" altLang="en-US"/>
              <a:pPr>
                <a:defRPr/>
              </a:pPr>
              <a:t>‹#›</a:t>
            </a:fld>
            <a:endParaRPr lang="en-US" altLang="en-US" dirty="0"/>
          </a:p>
        </p:txBody>
      </p:sp>
    </p:spTree>
    <p:extLst>
      <p:ext uri="{BB962C8B-B14F-4D97-AF65-F5344CB8AC3E}">
        <p14:creationId xmlns:p14="http://schemas.microsoft.com/office/powerpoint/2010/main" val="36263495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a:noAutofit/>
          </a:bodyPr>
          <a:lstStyle>
            <a:lvl1pPr algn="l" rtl="0">
              <a:spcBef>
                <a:spcPct val="0"/>
              </a:spcBef>
              <a:buNone/>
              <a:defRPr sz="2600" b="0">
                <a:ln>
                  <a:noFill/>
                </a:ln>
                <a:solidFill>
                  <a:schemeClr val="tx2"/>
                </a:solidFill>
                <a:effectLst/>
                <a:latin typeface="+mj-lt"/>
                <a:ea typeface="+mj-ea"/>
                <a:cs typeface="+mj-cs"/>
              </a:defRPr>
            </a:lvl1pPr>
          </a:lstStyle>
          <a:p>
            <a:r>
              <a:rPr lang="en-US"/>
              <a:t>Click to edit Master title style</a:t>
            </a:r>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a:r>
              <a:rPr lang="en-US"/>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9"/>
          <p:cNvSpPr>
            <a:spLocks noGrp="1"/>
          </p:cNvSpPr>
          <p:nvPr>
            <p:ph type="dt" sz="half" idx="10"/>
          </p:nvPr>
        </p:nvSpPr>
        <p:spPr/>
        <p:txBody>
          <a:bodyPr/>
          <a:lstStyle>
            <a:lvl1pPr>
              <a:defRPr/>
            </a:lvl1pPr>
          </a:lstStyle>
          <a:p>
            <a:pPr>
              <a:defRPr/>
            </a:pPr>
            <a:fld id="{FFB7CF48-6C61-4268-859F-C2516B17AAD2}" type="datetime1">
              <a:rPr lang="en-US" smtClean="0"/>
              <a:t>5/22/2020</a:t>
            </a:fld>
            <a:endParaRPr lang="en-US" dirty="0"/>
          </a:p>
        </p:txBody>
      </p:sp>
      <p:sp>
        <p:nvSpPr>
          <p:cNvPr id="6" name="Footer Placeholder 21"/>
          <p:cNvSpPr>
            <a:spLocks noGrp="1"/>
          </p:cNvSpPr>
          <p:nvPr>
            <p:ph type="ftr" sz="quarter" idx="11"/>
          </p:nvPr>
        </p:nvSpPr>
        <p:spPr/>
        <p:txBody>
          <a:bodyPr/>
          <a:lstStyle>
            <a:lvl1pPr>
              <a:defRPr/>
            </a:lvl1pPr>
          </a:lstStyle>
          <a:p>
            <a:pPr>
              <a:defRPr/>
            </a:pPr>
            <a:endParaRPr lang="en-US"/>
          </a:p>
        </p:txBody>
      </p:sp>
      <p:sp>
        <p:nvSpPr>
          <p:cNvPr id="7" name="Slide Number Placeholder 17"/>
          <p:cNvSpPr>
            <a:spLocks noGrp="1"/>
          </p:cNvSpPr>
          <p:nvPr>
            <p:ph type="sldNum" sz="quarter" idx="12"/>
          </p:nvPr>
        </p:nvSpPr>
        <p:spPr/>
        <p:txBody>
          <a:bodyPr/>
          <a:lstStyle>
            <a:lvl1pPr>
              <a:defRPr/>
            </a:lvl1pPr>
          </a:lstStyle>
          <a:p>
            <a:pPr>
              <a:defRPr/>
            </a:pPr>
            <a:fld id="{443B708C-A0FD-4D63-96EF-7D1DA40CED71}" type="slidenum">
              <a:rPr lang="en-US" altLang="en-US"/>
              <a:pPr>
                <a:defRPr/>
              </a:pPr>
              <a:t>‹#›</a:t>
            </a:fld>
            <a:endParaRPr lang="en-US" altLang="en-US" dirty="0"/>
          </a:p>
        </p:txBody>
      </p:sp>
    </p:spTree>
    <p:extLst>
      <p:ext uri="{BB962C8B-B14F-4D97-AF65-F5344CB8AC3E}">
        <p14:creationId xmlns:p14="http://schemas.microsoft.com/office/powerpoint/2010/main" val="39731248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Snip and Round Single Corner Rectangle 4"/>
          <p:cNvSpPr/>
          <p:nvPr/>
        </p:nvSpPr>
        <p:spPr>
          <a:xfrm rot="420000" flipV="1">
            <a:off x="3165475" y="1108075"/>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6" name="Right Triangle 5"/>
          <p:cNvSpPr/>
          <p:nvPr/>
        </p:nvSpPr>
        <p:spPr>
          <a:xfrm rot="420000" flipV="1">
            <a:off x="8004175" y="5359400"/>
            <a:ext cx="155575" cy="155575"/>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7" name="Freeform 6"/>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eaLnBrk="1" hangingPunct="1">
              <a:defRPr/>
            </a:pPr>
            <a:endParaRPr lang="en-US" dirty="0">
              <a:latin typeface="+mn-lt"/>
              <a:cs typeface="+mn-cs"/>
            </a:endParaRPr>
          </a:p>
        </p:txBody>
      </p:sp>
      <p:sp>
        <p:nvSpPr>
          <p:cNvPr id="8" name="Freeform 7"/>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eaLnBrk="1" hangingPunct="1">
              <a:defRPr/>
            </a:pPr>
            <a:endParaRPr lang="en-US" dirty="0">
              <a:latin typeface="+mn-lt"/>
              <a:cs typeface="+mn-cs"/>
            </a:endParaRPr>
          </a:p>
        </p:txBody>
      </p:sp>
      <p:sp>
        <p:nvSpPr>
          <p:cNvPr id="2" name="Title 1"/>
          <p:cNvSpPr>
            <a:spLocks noGrp="1"/>
          </p:cNvSpPr>
          <p:nvPr>
            <p:ph type="title"/>
          </p:nvPr>
        </p:nvSpPr>
        <p:spPr>
          <a:xfrm>
            <a:off x="609600" y="1176996"/>
            <a:ext cx="2212848" cy="1582621"/>
          </a:xfrm>
        </p:spPr>
        <p:txBody>
          <a:bodyPr lIns="45720" rIns="45720" bIns="45720"/>
          <a:lstStyle>
            <a:lvl1pPr algn="l">
              <a:buNone/>
              <a:defRPr sz="2000" b="1">
                <a:solidFill>
                  <a:schemeClr val="tx2"/>
                </a:solidFill>
              </a:defRPr>
            </a:lvl1pPr>
          </a:lstStyle>
          <a:p>
            <a:r>
              <a:rPr lang="en-US"/>
              <a:t>Click to edit Master title style</a:t>
            </a:r>
          </a:p>
        </p:txBody>
      </p:sp>
      <p:sp>
        <p:nvSpPr>
          <p:cNvPr id="4" name="Text Placeholder 3"/>
          <p:cNvSpPr>
            <a:spLocks noGrp="1"/>
          </p:cNvSpPr>
          <p:nvPr>
            <p:ph type="body" sz="half" idx="2"/>
          </p:nvPr>
        </p:nvSpPr>
        <p:spPr>
          <a:xfrm>
            <a:off x="609600" y="2828785"/>
            <a:ext cx="2209800" cy="2179320"/>
          </a:xfrm>
        </p:spPr>
        <p:txBody>
          <a:bodyPr lIns="64008" rIns="45720"/>
          <a:lstStyle>
            <a:lvl1pPr marL="0" indent="0" algn="l">
              <a:spcBef>
                <a:spcPts val="250"/>
              </a:spcBef>
              <a:buFontTx/>
              <a:buNone/>
              <a:defRPr sz="1300"/>
            </a:lvl1pPr>
            <a:lvl2pPr>
              <a:defRPr sz="1200"/>
            </a:lvl2pPr>
            <a:lvl3pPr>
              <a:defRPr sz="1000"/>
            </a:lvl3pPr>
            <a:lvl4pPr>
              <a:defRPr sz="900"/>
            </a:lvl4pPr>
            <a:lvl5pPr>
              <a:defRPr sz="900"/>
            </a:lvl5pPr>
          </a:lstStyle>
          <a:p>
            <a:pPr lvl="0"/>
            <a:r>
              <a:rPr lang="en-US"/>
              <a:t>Click to edit Master text styles</a:t>
            </a: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normAutofit/>
          </a:bodyPr>
          <a:lstStyle>
            <a:lvl1pPr marL="0" indent="0">
              <a:buNone/>
              <a:defRPr sz="3200"/>
            </a:lvl1pPr>
          </a:lstStyle>
          <a:p>
            <a:pPr lvl="0"/>
            <a:r>
              <a:rPr lang="en-US" noProof="0" dirty="0"/>
              <a:t>Click icon to add picture</a:t>
            </a:r>
          </a:p>
        </p:txBody>
      </p:sp>
      <p:sp>
        <p:nvSpPr>
          <p:cNvPr id="9" name="Date Placeholder 4"/>
          <p:cNvSpPr>
            <a:spLocks noGrp="1"/>
          </p:cNvSpPr>
          <p:nvPr>
            <p:ph type="dt" sz="half" idx="10"/>
          </p:nvPr>
        </p:nvSpPr>
        <p:spPr/>
        <p:txBody>
          <a:bodyPr/>
          <a:lstStyle>
            <a:lvl1pPr>
              <a:defRPr/>
            </a:lvl1pPr>
          </a:lstStyle>
          <a:p>
            <a:pPr>
              <a:defRPr/>
            </a:pPr>
            <a:fld id="{F49A63E9-A07C-4310-9348-201672C27F9B}" type="datetime1">
              <a:rPr lang="en-US" smtClean="0"/>
              <a:t>5/22/2020</a:t>
            </a:fld>
            <a:endParaRPr lang="en-US" dirty="0"/>
          </a:p>
        </p:txBody>
      </p:sp>
      <p:sp>
        <p:nvSpPr>
          <p:cNvPr id="10" name="Footer Placeholder 5"/>
          <p:cNvSpPr>
            <a:spLocks noGrp="1"/>
          </p:cNvSpPr>
          <p:nvPr>
            <p:ph type="ftr" sz="quarter" idx="11"/>
          </p:nvPr>
        </p:nvSpPr>
        <p:spPr/>
        <p:txBody>
          <a:bodyPr/>
          <a:lstStyle>
            <a:lvl1pPr>
              <a:defRPr/>
            </a:lvl1pPr>
          </a:lstStyle>
          <a:p>
            <a:pPr>
              <a:defRPr/>
            </a:pPr>
            <a:endParaRPr lang="en-US"/>
          </a:p>
        </p:txBody>
      </p:sp>
      <p:sp>
        <p:nvSpPr>
          <p:cNvPr id="11" name="Slide Number Placeholder 6"/>
          <p:cNvSpPr>
            <a:spLocks noGrp="1"/>
          </p:cNvSpPr>
          <p:nvPr>
            <p:ph type="sldNum" sz="quarter" idx="12"/>
          </p:nvPr>
        </p:nvSpPr>
        <p:spPr>
          <a:xfrm>
            <a:off x="8077200" y="6356350"/>
            <a:ext cx="609600" cy="365125"/>
          </a:xfrm>
        </p:spPr>
        <p:txBody>
          <a:bodyPr/>
          <a:lstStyle>
            <a:lvl1pPr>
              <a:defRPr/>
            </a:lvl1pPr>
          </a:lstStyle>
          <a:p>
            <a:pPr>
              <a:defRPr/>
            </a:pPr>
            <a:fld id="{51F990F9-3ADB-4691-BBA4-3E315A21D5CA}" type="slidenum">
              <a:rPr lang="en-US" altLang="en-US"/>
              <a:pPr>
                <a:defRPr/>
              </a:pPr>
              <a:t>‹#›</a:t>
            </a:fld>
            <a:endParaRPr lang="en-US" altLang="en-US" dirty="0"/>
          </a:p>
        </p:txBody>
      </p:sp>
    </p:spTree>
    <p:extLst>
      <p:ext uri="{BB962C8B-B14F-4D97-AF65-F5344CB8AC3E}">
        <p14:creationId xmlns:p14="http://schemas.microsoft.com/office/powerpoint/2010/main" val="10461840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image" Target="../media/image4.png"/><Relationship Id="rId5" Type="http://schemas.openxmlformats.org/officeDocument/2006/relationships/slideLayout" Target="../slideLayouts/slideLayout16.xml"/><Relationship Id="rId10" Type="http://schemas.openxmlformats.org/officeDocument/2006/relationships/image" Target="../media/image3.png"/><Relationship Id="rId4" Type="http://schemas.openxmlformats.org/officeDocument/2006/relationships/slideLayout" Target="../slideLayouts/slideLayout15.xml"/><Relationship Id="rId9"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Freeform 6"/>
          <p:cNvSpPr>
            <a:spLocks/>
          </p:cNvSpPr>
          <p:nvPr userDrawn="1"/>
        </p:nvSpPr>
        <p:spPr bwMode="auto">
          <a:xfrm>
            <a:off x="-9525" y="-7938"/>
            <a:ext cx="9163050" cy="1041401"/>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eaLnBrk="1" hangingPunct="1">
              <a:defRPr/>
            </a:pPr>
            <a:endParaRPr lang="en-US" dirty="0">
              <a:latin typeface="+mn-lt"/>
              <a:cs typeface="+mn-cs"/>
            </a:endParaRPr>
          </a:p>
        </p:txBody>
      </p:sp>
      <p:sp>
        <p:nvSpPr>
          <p:cNvPr id="8" name="Freeform 7"/>
          <p:cNvSpPr>
            <a:spLocks/>
          </p:cNvSpPr>
          <p:nvPr userDrawn="1"/>
        </p:nvSpPr>
        <p:spPr bwMode="auto">
          <a:xfrm>
            <a:off x="4381500" y="-7938"/>
            <a:ext cx="4762500" cy="638176"/>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eaLnBrk="1" hangingPunct="1">
              <a:defRPr/>
            </a:pPr>
            <a:endParaRPr lang="en-US" dirty="0">
              <a:latin typeface="+mn-lt"/>
              <a:cs typeface="+mn-cs"/>
            </a:endParaRPr>
          </a:p>
        </p:txBody>
      </p:sp>
      <p:sp>
        <p:nvSpPr>
          <p:cNvPr id="1028" name="Title Placeholder 8"/>
          <p:cNvSpPr>
            <a:spLocks noGrp="1"/>
          </p:cNvSpPr>
          <p:nvPr>
            <p:ph type="title"/>
          </p:nvPr>
        </p:nvSpPr>
        <p:spPr bwMode="auto">
          <a:xfrm>
            <a:off x="457200" y="70485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0" numCol="1" anchor="b" anchorCtr="0" compatLnSpc="1">
            <a:prstTxWarp prst="textNoShape">
              <a:avLst/>
            </a:prstTxWarp>
          </a:bodyPr>
          <a:lstStyle/>
          <a:p>
            <a:pPr lvl="0"/>
            <a:r>
              <a:rPr lang="en-US" altLang="en-US"/>
              <a:t>Click to edit Master title style</a:t>
            </a:r>
          </a:p>
        </p:txBody>
      </p:sp>
      <p:sp>
        <p:nvSpPr>
          <p:cNvPr id="1029" name="Text Placeholder 29"/>
          <p:cNvSpPr>
            <a:spLocks noGrp="1"/>
          </p:cNvSpPr>
          <p:nvPr>
            <p:ph type="body" idx="1"/>
          </p:nvPr>
        </p:nvSpPr>
        <p:spPr bwMode="auto">
          <a:xfrm>
            <a:off x="457200" y="1935163"/>
            <a:ext cx="8229600" cy="438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latin typeface="Arial" charset="0"/>
                <a:cs typeface="Arial" charset="0"/>
              </a:defRPr>
            </a:lvl1pPr>
          </a:lstStyle>
          <a:p>
            <a:pPr>
              <a:defRPr/>
            </a:pPr>
            <a:fld id="{DC30E5BA-35AD-479A-9E91-5ADB8D706BAD}" type="datetime1">
              <a:rPr lang="en-US" smtClean="0"/>
              <a:t>5/22/2020</a:t>
            </a:fld>
            <a:endParaRPr lang="en-US" dirty="0"/>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latin typeface="Arial" charset="0"/>
                <a:cs typeface="Arial" charset="0"/>
              </a:defRPr>
            </a:lvl1pPr>
          </a:lstStyle>
          <a:p>
            <a:pPr>
              <a:defRPr/>
            </a:pPr>
            <a:endParaRPr lang="en-US"/>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wrap="square" lIns="0" tIns="0" rIns="0" bIns="0" numCol="1" anchor="b" anchorCtr="0" compatLnSpc="1">
            <a:prstTxWarp prst="textNoShape">
              <a:avLst/>
            </a:prstTxWarp>
          </a:bodyPr>
          <a:lstStyle>
            <a:lvl1pPr algn="r" eaLnBrk="1" hangingPunct="1">
              <a:defRPr sz="1200">
                <a:solidFill>
                  <a:srgbClr val="045C75"/>
                </a:solidFill>
              </a:defRPr>
            </a:lvl1pPr>
          </a:lstStyle>
          <a:p>
            <a:pPr>
              <a:defRPr/>
            </a:pPr>
            <a:fld id="{F567C765-1D86-454D-B3D7-01027622377D}" type="slidenum">
              <a:rPr lang="en-US" altLang="en-US"/>
              <a:pPr>
                <a:defRPr/>
              </a:pPr>
              <a:t>‹#›</a:t>
            </a:fld>
            <a:endParaRPr lang="en-US" altLang="en-US" dirty="0"/>
          </a:p>
        </p:txBody>
      </p:sp>
      <p:grpSp>
        <p:nvGrpSpPr>
          <p:cNvPr id="1033" name="Group 1"/>
          <p:cNvGrpSpPr>
            <a:grpSpLocks/>
          </p:cNvGrpSpPr>
          <p:nvPr/>
        </p:nvGrpSpPr>
        <p:grpSpPr bwMode="auto">
          <a:xfrm>
            <a:off x="-19050" y="203200"/>
            <a:ext cx="9180513" cy="647700"/>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a:lstStyle/>
            <a:p>
              <a:pPr eaLnBrk="1" hangingPunct="1">
                <a:defRPr/>
              </a:pPr>
              <a:endParaRPr lang="en-US" dirty="0">
                <a:latin typeface="Arial" charset="0"/>
                <a:cs typeface="Arial" charset="0"/>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a:lstStyle/>
            <a:p>
              <a:pPr eaLnBrk="1" hangingPunct="1">
                <a:defRPr/>
              </a:pPr>
              <a:endParaRPr lang="en-US" dirty="0">
                <a:latin typeface="Arial" charset="0"/>
                <a:cs typeface="Arial" charset="0"/>
              </a:endParaRPr>
            </a:p>
          </p:txBody>
        </p:sp>
      </p:grpSp>
    </p:spTree>
  </p:cSld>
  <p:clrMap bg1="lt1" tx1="dk1" bg2="lt2" tx2="dk2" accent1="accent1" accent2="accent2" accent3="accent3" accent4="accent4" accent5="accent5" accent6="accent6" hlink="hlink" folHlink="folHlink"/>
  <p:sldLayoutIdLst>
    <p:sldLayoutId id="2147484086" r:id="rId1"/>
    <p:sldLayoutId id="2147484087" r:id="rId2"/>
    <p:sldLayoutId id="2147484088" r:id="rId3"/>
    <p:sldLayoutId id="2147484089" r:id="rId4"/>
    <p:sldLayoutId id="2147484090" r:id="rId5"/>
    <p:sldLayoutId id="2147484091" r:id="rId6"/>
    <p:sldLayoutId id="2147484092" r:id="rId7"/>
    <p:sldLayoutId id="2147484083" r:id="rId8"/>
    <p:sldLayoutId id="2147484093" r:id="rId9"/>
    <p:sldLayoutId id="2147484084" r:id="rId10"/>
    <p:sldLayoutId id="2147484085" r:id="rId11"/>
  </p:sldLayoutIdLst>
  <p:hf hdr="0" ftr="0" dt="0"/>
  <p:txStyles>
    <p:titleStyle>
      <a:lvl1pPr algn="l" rtl="0" eaLnBrk="0" fontAlgn="base" hangingPunct="0">
        <a:spcBef>
          <a:spcPct val="0"/>
        </a:spcBef>
        <a:spcAft>
          <a:spcPct val="0"/>
        </a:spcAft>
        <a:defRPr sz="5000" kern="1200">
          <a:solidFill>
            <a:schemeClr val="tx2"/>
          </a:solidFill>
          <a:latin typeface="+mj-lt"/>
          <a:ea typeface="+mj-ea"/>
          <a:cs typeface="+mj-cs"/>
        </a:defRPr>
      </a:lvl1pPr>
      <a:lvl2pPr algn="l" rtl="0" eaLnBrk="0" fontAlgn="base" hangingPunct="0">
        <a:spcBef>
          <a:spcPct val="0"/>
        </a:spcBef>
        <a:spcAft>
          <a:spcPct val="0"/>
        </a:spcAft>
        <a:defRPr sz="5000">
          <a:solidFill>
            <a:schemeClr val="tx2"/>
          </a:solidFill>
          <a:latin typeface="Calibri" pitchFamily="34" charset="0"/>
        </a:defRPr>
      </a:lvl2pPr>
      <a:lvl3pPr algn="l" rtl="0" eaLnBrk="0" fontAlgn="base" hangingPunct="0">
        <a:spcBef>
          <a:spcPct val="0"/>
        </a:spcBef>
        <a:spcAft>
          <a:spcPct val="0"/>
        </a:spcAft>
        <a:defRPr sz="5000">
          <a:solidFill>
            <a:schemeClr val="tx2"/>
          </a:solidFill>
          <a:latin typeface="Calibri" pitchFamily="34" charset="0"/>
        </a:defRPr>
      </a:lvl3pPr>
      <a:lvl4pPr algn="l" rtl="0" eaLnBrk="0" fontAlgn="base" hangingPunct="0">
        <a:spcBef>
          <a:spcPct val="0"/>
        </a:spcBef>
        <a:spcAft>
          <a:spcPct val="0"/>
        </a:spcAft>
        <a:defRPr sz="5000">
          <a:solidFill>
            <a:schemeClr val="tx2"/>
          </a:solidFill>
          <a:latin typeface="Calibri" pitchFamily="34" charset="0"/>
        </a:defRPr>
      </a:lvl4pPr>
      <a:lvl5pPr algn="l" rtl="0" eaLnBrk="0" fontAlgn="base" hangingPunct="0">
        <a:spcBef>
          <a:spcPct val="0"/>
        </a:spcBef>
        <a:spcAft>
          <a:spcPct val="0"/>
        </a:spcAft>
        <a:defRPr sz="5000">
          <a:solidFill>
            <a:schemeClr val="tx2"/>
          </a:solidFill>
          <a:latin typeface="Calibri" pitchFamily="34" charset="0"/>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p:titleStyle>
    <p:bodyStyle>
      <a:lvl1pPr marL="273050" indent="-273050" algn="l" rtl="0" eaLnBrk="0" fontAlgn="base" hangingPunct="0">
        <a:spcBef>
          <a:spcPct val="20000"/>
        </a:spcBef>
        <a:spcAft>
          <a:spcPct val="0"/>
        </a:spcAft>
        <a:buClr>
          <a:srgbClr val="0BD0D9"/>
        </a:buClr>
        <a:buSzPct val="95000"/>
        <a:buFont typeface="Wingdings 2" panose="05020102010507070707" pitchFamily="18" charset="2"/>
        <a:buChar char=""/>
        <a:defRPr sz="2600" kern="1200">
          <a:solidFill>
            <a:schemeClr val="tx1"/>
          </a:solidFill>
          <a:latin typeface="+mn-lt"/>
          <a:ea typeface="+mn-ea"/>
          <a:cs typeface="+mn-cs"/>
        </a:defRPr>
      </a:lvl1pPr>
      <a:lvl2pPr marL="639763" indent="-246063" algn="l" rtl="0" eaLnBrk="0" fontAlgn="base" hangingPunct="0">
        <a:spcBef>
          <a:spcPct val="20000"/>
        </a:spcBef>
        <a:spcAft>
          <a:spcPct val="0"/>
        </a:spcAft>
        <a:buClr>
          <a:schemeClr val="accent1"/>
        </a:buClr>
        <a:buSzPct val="85000"/>
        <a:buFont typeface="Wingdings 2" panose="05020102010507070707" pitchFamily="18" charset="2"/>
        <a:buChar char=""/>
        <a:defRPr sz="2400" kern="1200">
          <a:solidFill>
            <a:schemeClr val="tx1"/>
          </a:solidFill>
          <a:latin typeface="+mn-lt"/>
          <a:ea typeface="+mn-ea"/>
          <a:cs typeface="+mn-cs"/>
        </a:defRPr>
      </a:lvl2pPr>
      <a:lvl3pPr marL="914400" indent="-246063" algn="l" rtl="0" eaLnBrk="0" fontAlgn="base" hangingPunct="0">
        <a:spcBef>
          <a:spcPct val="20000"/>
        </a:spcBef>
        <a:spcAft>
          <a:spcPct val="0"/>
        </a:spcAft>
        <a:buClr>
          <a:schemeClr val="accent2"/>
        </a:buClr>
        <a:buSzPct val="70000"/>
        <a:buFont typeface="Wingdings 2" panose="05020102010507070707" pitchFamily="18" charset="2"/>
        <a:buChar char=""/>
        <a:defRPr sz="2100" kern="1200">
          <a:solidFill>
            <a:schemeClr val="tx1"/>
          </a:solidFill>
          <a:latin typeface="+mn-lt"/>
          <a:ea typeface="+mn-ea"/>
          <a:cs typeface="+mn-cs"/>
        </a:defRPr>
      </a:lvl3pPr>
      <a:lvl4pPr marL="1187450" indent="-209550" algn="l" rtl="0" eaLnBrk="0" fontAlgn="base" hangingPunct="0">
        <a:spcBef>
          <a:spcPct val="20000"/>
        </a:spcBef>
        <a:spcAft>
          <a:spcPct val="0"/>
        </a:spcAft>
        <a:buClr>
          <a:srgbClr val="0BD0D9"/>
        </a:buClr>
        <a:buSzPct val="65000"/>
        <a:buFont typeface="Wingdings 2" panose="05020102010507070707" pitchFamily="18" charset="2"/>
        <a:buChar char=""/>
        <a:defRPr sz="2000" kern="1200">
          <a:solidFill>
            <a:schemeClr val="tx1"/>
          </a:solidFill>
          <a:latin typeface="+mn-lt"/>
          <a:ea typeface="+mn-ea"/>
          <a:cs typeface="+mn-cs"/>
        </a:defRPr>
      </a:lvl4pPr>
      <a:lvl5pPr marL="1462088" indent="-209550" algn="l" rtl="0" eaLnBrk="0" fontAlgn="base" hangingPunct="0">
        <a:spcBef>
          <a:spcPct val="20000"/>
        </a:spcBef>
        <a:spcAft>
          <a:spcPct val="0"/>
        </a:spcAft>
        <a:buClr>
          <a:srgbClr val="10CF9B"/>
        </a:buClr>
        <a:buSzPct val="65000"/>
        <a:buFont typeface="Wingdings 2" panose="05020102010507070707" pitchFamily="18" charset="2"/>
        <a:buChar char=""/>
        <a:defRPr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9" cstate="hqprint">
            <a:extLst>
              <a:ext uri="{28A0092B-C50C-407E-A947-70E740481C1C}">
                <a14:useLocalDpi xmlns:a14="http://schemas.microsoft.com/office/drawing/2010/main"/>
              </a:ext>
            </a:extLst>
          </a:blip>
          <a:srcRect b="-1"/>
          <a:stretch/>
        </p:blipFill>
        <p:spPr>
          <a:xfrm>
            <a:off x="5083728" y="1812022"/>
            <a:ext cx="4060272" cy="5045847"/>
          </a:xfrm>
          <a:prstGeom prst="rect">
            <a:avLst/>
          </a:prstGeom>
        </p:spPr>
      </p:pic>
      <p:pic>
        <p:nvPicPr>
          <p:cNvPr id="13" name="Picture 12"/>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7448550" y="6338371"/>
            <a:ext cx="1329900" cy="316767"/>
          </a:xfrm>
          <a:prstGeom prst="rect">
            <a:avLst/>
          </a:prstGeom>
        </p:spPr>
      </p:pic>
      <p:pic>
        <p:nvPicPr>
          <p:cNvPr id="12" name="Picture 11"/>
          <p:cNvPicPr>
            <a:picLocks noChangeAspect="1"/>
          </p:cNvPicPr>
          <p:nvPr userDrawn="1"/>
        </p:nvPicPr>
        <p:blipFill rotWithShape="1">
          <a:blip r:embed="rId11" cstate="print">
            <a:duotone>
              <a:prstClr val="black"/>
              <a:schemeClr val="accent2">
                <a:tint val="45000"/>
                <a:satMod val="400000"/>
              </a:schemeClr>
            </a:duotone>
            <a:extLst>
              <a:ext uri="{28A0092B-C50C-407E-A947-70E740481C1C}">
                <a14:useLocalDpi xmlns:a14="http://schemas.microsoft.com/office/drawing/2010/main"/>
              </a:ext>
            </a:extLst>
          </a:blip>
          <a:srcRect l="53723" t="46829" r="5491"/>
          <a:stretch/>
        </p:blipFill>
        <p:spPr>
          <a:xfrm rot="5400000" flipH="1">
            <a:off x="-39312" y="38846"/>
            <a:ext cx="3519399" cy="3441027"/>
          </a:xfrm>
          <a:prstGeom prst="rect">
            <a:avLst/>
          </a:prstGeom>
        </p:spPr>
      </p:pic>
      <p:sp>
        <p:nvSpPr>
          <p:cNvPr id="1026" name="Title Placeholder 1"/>
          <p:cNvSpPr>
            <a:spLocks noGrp="1"/>
          </p:cNvSpPr>
          <p:nvPr>
            <p:ph type="title"/>
          </p:nvPr>
        </p:nvSpPr>
        <p:spPr bwMode="auto">
          <a:xfrm>
            <a:off x="201168" y="237744"/>
            <a:ext cx="8628678" cy="484748"/>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0"/>
            <a:r>
              <a:rPr lang="en-US" dirty="0"/>
              <a:t>Click to edit Master title style</a:t>
            </a:r>
          </a:p>
        </p:txBody>
      </p:sp>
      <p:sp>
        <p:nvSpPr>
          <p:cNvPr id="1027" name="Text Placeholder 2"/>
          <p:cNvSpPr>
            <a:spLocks noGrp="1"/>
          </p:cNvSpPr>
          <p:nvPr>
            <p:ph type="body" idx="1"/>
          </p:nvPr>
        </p:nvSpPr>
        <p:spPr bwMode="auto">
          <a:xfrm>
            <a:off x="201168" y="1508761"/>
            <a:ext cx="8642640" cy="4040923"/>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   </a:t>
            </a:r>
          </a:p>
        </p:txBody>
      </p:sp>
      <p:sp>
        <p:nvSpPr>
          <p:cNvPr id="43" name="Rectangle 14"/>
          <p:cNvSpPr>
            <a:spLocks noChangeArrowheads="1"/>
          </p:cNvSpPr>
          <p:nvPr userDrawn="1"/>
        </p:nvSpPr>
        <p:spPr bwMode="auto">
          <a:xfrm>
            <a:off x="-569913" y="-2814638"/>
            <a:ext cx="25400" cy="1588"/>
          </a:xfrm>
          <a:prstGeom prst="rect">
            <a:avLst/>
          </a:prstGeom>
          <a:solidFill>
            <a:srgbClr val="85B7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4400" eaLnBrk="1" hangingPunct="1"/>
            <a:endParaRPr lang="en-US">
              <a:solidFill>
                <a:prstClr val="black"/>
              </a:solidFill>
              <a:latin typeface="Arial" charset="0"/>
              <a:cs typeface="Arial" charset="0"/>
            </a:endParaRPr>
          </a:p>
        </p:txBody>
      </p:sp>
    </p:spTree>
    <p:extLst>
      <p:ext uri="{BB962C8B-B14F-4D97-AF65-F5344CB8AC3E}">
        <p14:creationId xmlns:p14="http://schemas.microsoft.com/office/powerpoint/2010/main" val="133975394"/>
      </p:ext>
    </p:extLst>
  </p:cSld>
  <p:clrMap bg1="lt1" tx1="dk1" bg2="lt2" tx2="dk2" accent1="accent1" accent2="accent2" accent3="accent3" accent4="accent4" accent5="accent5" accent6="accent6" hlink="hlink" folHlink="folHlink"/>
  <p:sldLayoutIdLst>
    <p:sldLayoutId id="2147484095" r:id="rId1"/>
    <p:sldLayoutId id="2147484096" r:id="rId2"/>
    <p:sldLayoutId id="2147484097" r:id="rId3"/>
    <p:sldLayoutId id="2147484098" r:id="rId4"/>
    <p:sldLayoutId id="2147484099" r:id="rId5"/>
    <p:sldLayoutId id="2147484100" r:id="rId6"/>
    <p:sldLayoutId id="2147484101" r:id="rId7"/>
  </p:sldLayoutIdLst>
  <p:hf hdr="0" ftr="0" dt="0"/>
  <p:txStyles>
    <p:titleStyle>
      <a:lvl1pPr algn="l" rtl="0" eaLnBrk="1" fontAlgn="base" hangingPunct="1">
        <a:lnSpc>
          <a:spcPct val="85000"/>
        </a:lnSpc>
        <a:spcBef>
          <a:spcPct val="0"/>
        </a:spcBef>
        <a:spcAft>
          <a:spcPct val="0"/>
        </a:spcAft>
        <a:defRPr sz="3000" b="1" kern="1200">
          <a:solidFill>
            <a:schemeClr val="tx2"/>
          </a:solidFill>
          <a:latin typeface="+mn-lt"/>
          <a:ea typeface="+mj-ea"/>
          <a:cs typeface="+mj-cs"/>
        </a:defRPr>
      </a:lvl1pPr>
      <a:lvl2pPr algn="l" rtl="0" eaLnBrk="1" fontAlgn="base" hangingPunct="1">
        <a:lnSpc>
          <a:spcPct val="85000"/>
        </a:lnSpc>
        <a:spcBef>
          <a:spcPct val="0"/>
        </a:spcBef>
        <a:spcAft>
          <a:spcPct val="0"/>
        </a:spcAft>
        <a:defRPr sz="3000">
          <a:solidFill>
            <a:srgbClr val="006C3A"/>
          </a:solidFill>
          <a:latin typeface="Arial Black" pitchFamily="34" charset="0"/>
        </a:defRPr>
      </a:lvl2pPr>
      <a:lvl3pPr algn="l" rtl="0" eaLnBrk="1" fontAlgn="base" hangingPunct="1">
        <a:lnSpc>
          <a:spcPct val="85000"/>
        </a:lnSpc>
        <a:spcBef>
          <a:spcPct val="0"/>
        </a:spcBef>
        <a:spcAft>
          <a:spcPct val="0"/>
        </a:spcAft>
        <a:defRPr sz="3000">
          <a:solidFill>
            <a:srgbClr val="006C3A"/>
          </a:solidFill>
          <a:latin typeface="Arial Black" pitchFamily="34" charset="0"/>
        </a:defRPr>
      </a:lvl3pPr>
      <a:lvl4pPr algn="l" rtl="0" eaLnBrk="1" fontAlgn="base" hangingPunct="1">
        <a:lnSpc>
          <a:spcPct val="85000"/>
        </a:lnSpc>
        <a:spcBef>
          <a:spcPct val="0"/>
        </a:spcBef>
        <a:spcAft>
          <a:spcPct val="0"/>
        </a:spcAft>
        <a:defRPr sz="3000">
          <a:solidFill>
            <a:srgbClr val="006C3A"/>
          </a:solidFill>
          <a:latin typeface="Arial Black" pitchFamily="34" charset="0"/>
        </a:defRPr>
      </a:lvl4pPr>
      <a:lvl5pPr algn="l" rtl="0" eaLnBrk="1" fontAlgn="base" hangingPunct="1">
        <a:lnSpc>
          <a:spcPct val="85000"/>
        </a:lnSpc>
        <a:spcBef>
          <a:spcPct val="0"/>
        </a:spcBef>
        <a:spcAft>
          <a:spcPct val="0"/>
        </a:spcAft>
        <a:defRPr sz="3000">
          <a:solidFill>
            <a:srgbClr val="006C3A"/>
          </a:solidFill>
          <a:latin typeface="Arial Black" pitchFamily="34" charset="0"/>
        </a:defRPr>
      </a:lvl5pPr>
      <a:lvl6pPr marL="457189" algn="l" rtl="0" eaLnBrk="1" fontAlgn="base" hangingPunct="1">
        <a:lnSpc>
          <a:spcPct val="85000"/>
        </a:lnSpc>
        <a:spcBef>
          <a:spcPct val="0"/>
        </a:spcBef>
        <a:spcAft>
          <a:spcPct val="0"/>
        </a:spcAft>
        <a:defRPr sz="3000">
          <a:solidFill>
            <a:srgbClr val="006C3A"/>
          </a:solidFill>
          <a:latin typeface="Arial Black" pitchFamily="34" charset="0"/>
        </a:defRPr>
      </a:lvl6pPr>
      <a:lvl7pPr marL="914377" algn="l" rtl="0" eaLnBrk="1" fontAlgn="base" hangingPunct="1">
        <a:lnSpc>
          <a:spcPct val="85000"/>
        </a:lnSpc>
        <a:spcBef>
          <a:spcPct val="0"/>
        </a:spcBef>
        <a:spcAft>
          <a:spcPct val="0"/>
        </a:spcAft>
        <a:defRPr sz="3000">
          <a:solidFill>
            <a:srgbClr val="006C3A"/>
          </a:solidFill>
          <a:latin typeface="Arial Black" pitchFamily="34" charset="0"/>
        </a:defRPr>
      </a:lvl7pPr>
      <a:lvl8pPr marL="1371566" algn="l" rtl="0" eaLnBrk="1" fontAlgn="base" hangingPunct="1">
        <a:lnSpc>
          <a:spcPct val="85000"/>
        </a:lnSpc>
        <a:spcBef>
          <a:spcPct val="0"/>
        </a:spcBef>
        <a:spcAft>
          <a:spcPct val="0"/>
        </a:spcAft>
        <a:defRPr sz="3000">
          <a:solidFill>
            <a:srgbClr val="006C3A"/>
          </a:solidFill>
          <a:latin typeface="Arial Black" pitchFamily="34" charset="0"/>
        </a:defRPr>
      </a:lvl8pPr>
      <a:lvl9pPr marL="1828754" algn="l" rtl="0" eaLnBrk="1" fontAlgn="base" hangingPunct="1">
        <a:lnSpc>
          <a:spcPct val="85000"/>
        </a:lnSpc>
        <a:spcBef>
          <a:spcPct val="0"/>
        </a:spcBef>
        <a:spcAft>
          <a:spcPct val="0"/>
        </a:spcAft>
        <a:defRPr sz="3000">
          <a:solidFill>
            <a:srgbClr val="006C3A"/>
          </a:solidFill>
          <a:latin typeface="Arial Black" pitchFamily="34" charset="0"/>
        </a:defRPr>
      </a:lvl9pPr>
    </p:titleStyle>
    <p:bodyStyle>
      <a:lvl1pPr marL="230182" indent="-230182" algn="l" rtl="0" eaLnBrk="1" fontAlgn="base" hangingPunct="1">
        <a:lnSpc>
          <a:spcPct val="90000"/>
        </a:lnSpc>
        <a:spcBef>
          <a:spcPts val="1400"/>
        </a:spcBef>
        <a:spcAft>
          <a:spcPct val="0"/>
        </a:spcAft>
        <a:buClr>
          <a:schemeClr val="tx2"/>
        </a:buClr>
        <a:buFont typeface="Arial" charset="0"/>
        <a:buChar char="•"/>
        <a:defRPr sz="2400" kern="1200">
          <a:solidFill>
            <a:schemeClr val="tx1"/>
          </a:solidFill>
          <a:latin typeface="+mn-lt"/>
          <a:ea typeface="+mn-ea"/>
          <a:cs typeface="+mn-cs"/>
        </a:defRPr>
      </a:lvl1pPr>
      <a:lvl2pPr marL="625459" indent="-279393" algn="l" rtl="0" eaLnBrk="1" fontAlgn="base" hangingPunct="1">
        <a:lnSpc>
          <a:spcPct val="90000"/>
        </a:lnSpc>
        <a:spcBef>
          <a:spcPts val="800"/>
        </a:spcBef>
        <a:spcAft>
          <a:spcPct val="0"/>
        </a:spcAft>
        <a:buClr>
          <a:schemeClr val="tx2"/>
        </a:buClr>
        <a:buFont typeface="Arial" charset="0"/>
        <a:buChar char="–"/>
        <a:defRPr sz="2000" kern="1200">
          <a:solidFill>
            <a:schemeClr val="tx1"/>
          </a:solidFill>
          <a:latin typeface="+mn-lt"/>
          <a:ea typeface="+mn-ea"/>
          <a:cs typeface="+mn-cs"/>
        </a:defRPr>
      </a:lvl2pPr>
      <a:lvl3pPr marL="914377" indent="-230182" algn="l" rtl="0" eaLnBrk="1" fontAlgn="base" hangingPunct="1">
        <a:lnSpc>
          <a:spcPct val="90000"/>
        </a:lnSpc>
        <a:spcBef>
          <a:spcPts val="800"/>
        </a:spcBef>
        <a:spcAft>
          <a:spcPct val="0"/>
        </a:spcAft>
        <a:buClr>
          <a:schemeClr val="tx2"/>
        </a:buClr>
        <a:buFont typeface="Arial" charset="0"/>
        <a:buChar char="•"/>
        <a:defRPr sz="1800" kern="1200">
          <a:solidFill>
            <a:schemeClr val="tx1"/>
          </a:solidFill>
          <a:latin typeface="+mn-lt"/>
          <a:ea typeface="+mn-ea"/>
          <a:cs typeface="+mn-cs"/>
        </a:defRPr>
      </a:lvl3pPr>
      <a:lvl4pPr marL="1144559" indent="-173034" algn="l" rtl="0" eaLnBrk="1" fontAlgn="base" hangingPunct="1">
        <a:lnSpc>
          <a:spcPct val="90000"/>
        </a:lnSpc>
        <a:spcBef>
          <a:spcPts val="800"/>
        </a:spcBef>
        <a:spcAft>
          <a:spcPct val="0"/>
        </a:spcAft>
        <a:buClr>
          <a:schemeClr val="tx2"/>
        </a:buClr>
        <a:buFont typeface="Arial" charset="0"/>
        <a:buChar char="–"/>
        <a:defRPr sz="1600" kern="1200">
          <a:solidFill>
            <a:schemeClr val="tx1"/>
          </a:solidFill>
          <a:latin typeface="+mn-lt"/>
          <a:ea typeface="+mn-ea"/>
          <a:cs typeface="+mn-cs"/>
        </a:defRPr>
      </a:lvl4pPr>
      <a:lvl5pPr marL="1482688" indent="-222245" algn="l" rtl="0" eaLnBrk="1" fontAlgn="base" hangingPunct="1">
        <a:lnSpc>
          <a:spcPct val="90000"/>
        </a:lnSpc>
        <a:spcBef>
          <a:spcPts val="600"/>
        </a:spcBef>
        <a:spcAft>
          <a:spcPct val="0"/>
        </a:spcAft>
        <a:buClr>
          <a:schemeClr val="tx2"/>
        </a:buClr>
        <a:buFont typeface="Arial" charset="0"/>
        <a:buChar char="»"/>
        <a:defRPr sz="1600" kern="1200">
          <a:solidFill>
            <a:schemeClr val="tx1"/>
          </a:solidFill>
          <a:latin typeface="+mn-lt"/>
          <a:ea typeface="+mn-ea"/>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9.png"/><Relationship Id="rId7"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20.png"/><Relationship Id="rId4" Type="http://schemas.openxmlformats.org/officeDocument/2006/relationships/image" Target="../media/image200.png"/></Relationships>
</file>

<file path=ppt/slides/_rels/slide8.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emf"/><Relationship Id="rId18" Type="http://schemas.openxmlformats.org/officeDocument/2006/relationships/image" Target="../media/image35.png"/><Relationship Id="rId3" Type="http://schemas.openxmlformats.org/officeDocument/2006/relationships/tags" Target="../tags/tag3.xml"/><Relationship Id="rId21" Type="http://schemas.openxmlformats.org/officeDocument/2006/relationships/image" Target="../media/image38.png"/><Relationship Id="rId7" Type="http://schemas.openxmlformats.org/officeDocument/2006/relationships/image" Target="../media/image24.png"/><Relationship Id="rId12" Type="http://schemas.openxmlformats.org/officeDocument/2006/relationships/image" Target="../media/image29.emf"/><Relationship Id="rId17" Type="http://schemas.openxmlformats.org/officeDocument/2006/relationships/image" Target="../media/image34.png"/><Relationship Id="rId2" Type="http://schemas.openxmlformats.org/officeDocument/2006/relationships/tags" Target="../tags/tag2.xml"/><Relationship Id="rId16" Type="http://schemas.openxmlformats.org/officeDocument/2006/relationships/image" Target="../media/image33.emf"/><Relationship Id="rId20" Type="http://schemas.openxmlformats.org/officeDocument/2006/relationships/image" Target="../media/image37.png"/><Relationship Id="rId1" Type="http://schemas.openxmlformats.org/officeDocument/2006/relationships/tags" Target="../tags/tag1.xml"/><Relationship Id="rId6" Type="http://schemas.openxmlformats.org/officeDocument/2006/relationships/image" Target="../media/image23.emf"/><Relationship Id="rId11" Type="http://schemas.openxmlformats.org/officeDocument/2006/relationships/image" Target="../media/image28.emf"/><Relationship Id="rId5" Type="http://schemas.openxmlformats.org/officeDocument/2006/relationships/notesSlide" Target="../notesSlides/notesSlide3.xml"/><Relationship Id="rId15" Type="http://schemas.openxmlformats.org/officeDocument/2006/relationships/image" Target="../media/image32.emf"/><Relationship Id="rId10" Type="http://schemas.openxmlformats.org/officeDocument/2006/relationships/image" Target="../media/image27.emf"/><Relationship Id="rId19" Type="http://schemas.openxmlformats.org/officeDocument/2006/relationships/image" Target="../media/image36.png"/><Relationship Id="rId4" Type="http://schemas.openxmlformats.org/officeDocument/2006/relationships/slideLayout" Target="../slideLayouts/slideLayout2.xml"/><Relationship Id="rId9" Type="http://schemas.openxmlformats.org/officeDocument/2006/relationships/image" Target="../media/image26.emf"/><Relationship Id="rId14" Type="http://schemas.openxmlformats.org/officeDocument/2006/relationships/image" Target="../media/image31.emf"/></Relationships>
</file>

<file path=ppt/slides/_rels/slide9.xml.rels><?xml version="1.0" encoding="UTF-8" standalone="yes"?>
<Relationships xmlns="http://schemas.openxmlformats.org/package/2006/relationships"><Relationship Id="rId8" Type="http://schemas.openxmlformats.org/officeDocument/2006/relationships/image" Target="../media/image39.wmf"/><Relationship Id="rId13" Type="http://schemas.openxmlformats.org/officeDocument/2006/relationships/oleObject" Target="../embeddings/oleObject4.bin"/><Relationship Id="rId3" Type="http://schemas.openxmlformats.org/officeDocument/2006/relationships/notesSlide" Target="../notesSlides/notesSlide4.xml"/><Relationship Id="rId7" Type="http://schemas.openxmlformats.org/officeDocument/2006/relationships/oleObject" Target="../embeddings/oleObject1.bin"/><Relationship Id="rId12" Type="http://schemas.openxmlformats.org/officeDocument/2006/relationships/image" Target="../media/image41.w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45.png"/><Relationship Id="rId11" Type="http://schemas.openxmlformats.org/officeDocument/2006/relationships/oleObject" Target="../embeddings/oleObject3.bin"/><Relationship Id="rId5" Type="http://schemas.openxmlformats.org/officeDocument/2006/relationships/image" Target="../media/image44.tiff"/><Relationship Id="rId10" Type="http://schemas.openxmlformats.org/officeDocument/2006/relationships/image" Target="../media/image40.wmf"/><Relationship Id="rId4" Type="http://schemas.openxmlformats.org/officeDocument/2006/relationships/image" Target="../media/image43.tiff"/><Relationship Id="rId9" Type="http://schemas.openxmlformats.org/officeDocument/2006/relationships/oleObject" Target="../embeddings/oleObject2.bin"/><Relationship Id="rId14" Type="http://schemas.openxmlformats.org/officeDocument/2006/relationships/image" Target="../media/image42.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ctrTitle"/>
          </p:nvPr>
        </p:nvSpPr>
        <p:spPr>
          <a:ln>
            <a:miter lim="800000"/>
            <a:headEnd/>
            <a:tailEnd/>
          </a:ln>
          <a:extLst/>
        </p:spPr>
        <p:txBody>
          <a:bodyPr>
            <a:normAutofit fontScale="90000"/>
          </a:bodyPr>
          <a:lstStyle/>
          <a:p>
            <a:pPr eaLnBrk="1" fontAlgn="auto" hangingPunct="1">
              <a:spcAft>
                <a:spcPts val="0"/>
              </a:spcAft>
              <a:defRPr/>
            </a:pPr>
            <a:r>
              <a:rPr lang="en-US" sz="3600" dirty="0">
                <a:solidFill>
                  <a:schemeClr val="tx1"/>
                </a:solidFill>
              </a:rPr>
              <a:t>High Efficiency Waste Heat Harvesting Using Novel Thermal Oscillators</a:t>
            </a:r>
            <a:r>
              <a:rPr lang="en-US" dirty="0" smtClean="0">
                <a:solidFill>
                  <a:schemeClr val="tx1"/>
                </a:solidFill>
              </a:rPr>
              <a:t/>
            </a:r>
            <a:br>
              <a:rPr lang="en-US" dirty="0" smtClean="0">
                <a:solidFill>
                  <a:schemeClr val="tx1"/>
                </a:solidFill>
              </a:rPr>
            </a:br>
            <a:r>
              <a:rPr lang="en-US" sz="2000" dirty="0" smtClean="0">
                <a:solidFill>
                  <a:schemeClr val="tx1"/>
                </a:solidFill>
              </a:rPr>
              <a:t>Contract Number: </a:t>
            </a:r>
            <a:r>
              <a:rPr lang="de-DE" sz="2000" dirty="0">
                <a:solidFill>
                  <a:schemeClr val="tx1"/>
                </a:solidFill>
              </a:rPr>
              <a:t>DE-</a:t>
            </a:r>
            <a:r>
              <a:rPr lang="de-DE" sz="2000" dirty="0" smtClean="0">
                <a:solidFill>
                  <a:schemeClr val="tx1"/>
                </a:solidFill>
              </a:rPr>
              <a:t>EE0008314</a:t>
            </a:r>
            <a:br>
              <a:rPr lang="de-DE" sz="2000" dirty="0" smtClean="0">
                <a:solidFill>
                  <a:schemeClr val="tx1"/>
                </a:solidFill>
              </a:rPr>
            </a:br>
            <a:r>
              <a:rPr lang="en-US" sz="2000" dirty="0" smtClean="0">
                <a:solidFill>
                  <a:schemeClr val="tx1"/>
                </a:solidFill>
              </a:rPr>
              <a:t>University of Pennsylvania; Rutgers University; Yale University</a:t>
            </a:r>
            <a:br>
              <a:rPr lang="en-US" sz="2000" dirty="0" smtClean="0">
                <a:solidFill>
                  <a:schemeClr val="tx1"/>
                </a:solidFill>
              </a:rPr>
            </a:br>
            <a:r>
              <a:rPr lang="en-US" sz="2000" dirty="0" smtClean="0">
                <a:solidFill>
                  <a:schemeClr val="tx1"/>
                </a:solidFill>
              </a:rPr>
              <a:t>09/2018-08/2020</a:t>
            </a:r>
          </a:p>
        </p:txBody>
      </p:sp>
      <p:sp>
        <p:nvSpPr>
          <p:cNvPr id="20483" name="Subtitle 2"/>
          <p:cNvSpPr>
            <a:spLocks noGrp="1"/>
          </p:cNvSpPr>
          <p:nvPr>
            <p:ph type="subTitle" idx="1"/>
          </p:nvPr>
        </p:nvSpPr>
        <p:spPr>
          <a:xfrm>
            <a:off x="838200" y="3657600"/>
            <a:ext cx="7772400" cy="1905000"/>
          </a:xfrm>
        </p:spPr>
        <p:txBody>
          <a:bodyPr/>
          <a:lstStyle/>
          <a:p>
            <a:pPr marR="0" eaLnBrk="1" hangingPunct="1">
              <a:lnSpc>
                <a:spcPct val="90000"/>
              </a:lnSpc>
            </a:pPr>
            <a:r>
              <a:rPr lang="en-US" altLang="en-US" sz="1800" dirty="0" err="1" smtClean="0">
                <a:solidFill>
                  <a:schemeClr val="tx2"/>
                </a:solidFill>
              </a:rPr>
              <a:t>Chinedum</a:t>
            </a:r>
            <a:r>
              <a:rPr lang="en-US" altLang="en-US" sz="1800" dirty="0" smtClean="0">
                <a:solidFill>
                  <a:schemeClr val="tx2"/>
                </a:solidFill>
              </a:rPr>
              <a:t> Osuji, University of Pennsylvania</a:t>
            </a:r>
          </a:p>
          <a:p>
            <a:pPr marR="0" eaLnBrk="1" hangingPunct="1">
              <a:lnSpc>
                <a:spcPct val="90000"/>
              </a:lnSpc>
            </a:pPr>
            <a:endParaRPr lang="en-US" altLang="en-US" sz="1800" dirty="0" smtClean="0">
              <a:solidFill>
                <a:schemeClr val="tx2"/>
              </a:solidFill>
            </a:endParaRPr>
          </a:p>
          <a:p>
            <a:pPr marR="0" eaLnBrk="1" hangingPunct="1">
              <a:lnSpc>
                <a:spcPct val="90000"/>
              </a:lnSpc>
            </a:pPr>
            <a:r>
              <a:rPr lang="en-US" altLang="en-US" sz="1800" dirty="0">
                <a:solidFill>
                  <a:schemeClr val="tx2"/>
                </a:solidFill>
              </a:rPr>
              <a:t>U.S. DOE Advanced Manufacturing Office Virtual Program Review</a:t>
            </a:r>
          </a:p>
          <a:p>
            <a:pPr marR="0" eaLnBrk="1" hangingPunct="1">
              <a:lnSpc>
                <a:spcPct val="90000"/>
              </a:lnSpc>
            </a:pPr>
            <a:r>
              <a:rPr lang="en-US" altLang="en-US" sz="1800" dirty="0">
                <a:solidFill>
                  <a:schemeClr val="tx2"/>
                </a:solidFill>
              </a:rPr>
              <a:t>June 2-3, 2020</a:t>
            </a:r>
          </a:p>
          <a:p>
            <a:pPr marR="0" eaLnBrk="1" hangingPunct="1">
              <a:lnSpc>
                <a:spcPct val="90000"/>
              </a:lnSpc>
            </a:pPr>
            <a:endParaRPr lang="en-US" altLang="en-US" dirty="0" smtClean="0">
              <a:solidFill>
                <a:schemeClr val="tx2"/>
              </a:solidFill>
            </a:endParaRPr>
          </a:p>
        </p:txBody>
      </p:sp>
      <p:sp>
        <p:nvSpPr>
          <p:cNvPr id="20484" name="TextBox 1"/>
          <p:cNvSpPr txBox="1">
            <a:spLocks noChangeArrowheads="1"/>
          </p:cNvSpPr>
          <p:nvPr/>
        </p:nvSpPr>
        <p:spPr bwMode="auto">
          <a:xfrm>
            <a:off x="806450" y="6096000"/>
            <a:ext cx="79978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1400" i="1">
                <a:solidFill>
                  <a:schemeClr val="tx2"/>
                </a:solidFill>
              </a:rPr>
              <a:t>This presentation does not contain any proprietary, confidential, or otherwise restricted information.</a:t>
            </a:r>
          </a:p>
        </p:txBody>
      </p:sp>
      <p:sp>
        <p:nvSpPr>
          <p:cNvPr id="2" name="Slide Number Placeholder 1"/>
          <p:cNvSpPr>
            <a:spLocks noGrp="1"/>
          </p:cNvSpPr>
          <p:nvPr>
            <p:ph type="sldNum" sz="quarter" idx="12"/>
          </p:nvPr>
        </p:nvSpPr>
        <p:spPr/>
        <p:txBody>
          <a:bodyPr/>
          <a:lstStyle/>
          <a:p>
            <a:pPr>
              <a:defRPr/>
            </a:pPr>
            <a:fld id="{4986AFDA-C767-4A0C-A867-D057A752C1BB}" type="slidenum">
              <a:rPr lang="en-US" altLang="en-US" smtClean="0"/>
              <a:pPr>
                <a:defRPr/>
              </a:pPr>
              <a:t>1</a:t>
            </a:fld>
            <a:endParaRPr lang="en-US" altLang="en-US" dirty="0"/>
          </a:p>
        </p:txBody>
      </p:sp>
    </p:spTree>
    <p:extLst>
      <p:ext uri="{BB962C8B-B14F-4D97-AF65-F5344CB8AC3E}">
        <p14:creationId xmlns:p14="http://schemas.microsoft.com/office/powerpoint/2010/main" val="399373873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Rectangle 2"/>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ltLang="en-US"/>
          </a:p>
        </p:txBody>
      </p:sp>
      <p:sp>
        <p:nvSpPr>
          <p:cNvPr id="14" name="Title 1"/>
          <p:cNvSpPr txBox="1">
            <a:spLocks/>
          </p:cNvSpPr>
          <p:nvPr/>
        </p:nvSpPr>
        <p:spPr bwMode="auto">
          <a:xfrm>
            <a:off x="457200" y="5803168"/>
            <a:ext cx="8636290" cy="87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0" numCol="1" anchor="b" anchorCtr="0" compatLnSpc="1">
            <a:prstTxWarp prst="textNoShape">
              <a:avLst/>
            </a:prstTxWarp>
            <a:normAutofit/>
          </a:bodyPr>
          <a:lstStyle>
            <a:lvl1pPr algn="l" rtl="0" eaLnBrk="0" fontAlgn="base" hangingPunct="0">
              <a:spcBef>
                <a:spcPct val="0"/>
              </a:spcBef>
              <a:spcAft>
                <a:spcPct val="0"/>
              </a:spcAft>
              <a:defRPr sz="4500" kern="1200" baseline="0">
                <a:solidFill>
                  <a:schemeClr val="tx2"/>
                </a:solidFill>
                <a:latin typeface="+mj-lt"/>
                <a:ea typeface="+mj-ea"/>
                <a:cs typeface="+mj-cs"/>
              </a:defRPr>
            </a:lvl1pPr>
            <a:lvl2pPr algn="l" rtl="0" eaLnBrk="0" fontAlgn="base" hangingPunct="0">
              <a:spcBef>
                <a:spcPct val="0"/>
              </a:spcBef>
              <a:spcAft>
                <a:spcPct val="0"/>
              </a:spcAft>
              <a:defRPr sz="5000">
                <a:solidFill>
                  <a:schemeClr val="tx2"/>
                </a:solidFill>
                <a:latin typeface="Calibri" pitchFamily="34" charset="0"/>
              </a:defRPr>
            </a:lvl2pPr>
            <a:lvl3pPr algn="l" rtl="0" eaLnBrk="0" fontAlgn="base" hangingPunct="0">
              <a:spcBef>
                <a:spcPct val="0"/>
              </a:spcBef>
              <a:spcAft>
                <a:spcPct val="0"/>
              </a:spcAft>
              <a:defRPr sz="5000">
                <a:solidFill>
                  <a:schemeClr val="tx2"/>
                </a:solidFill>
                <a:latin typeface="Calibri" pitchFamily="34" charset="0"/>
              </a:defRPr>
            </a:lvl3pPr>
            <a:lvl4pPr algn="l" rtl="0" eaLnBrk="0" fontAlgn="base" hangingPunct="0">
              <a:spcBef>
                <a:spcPct val="0"/>
              </a:spcBef>
              <a:spcAft>
                <a:spcPct val="0"/>
              </a:spcAft>
              <a:defRPr sz="5000">
                <a:solidFill>
                  <a:schemeClr val="tx2"/>
                </a:solidFill>
                <a:latin typeface="Calibri" pitchFamily="34" charset="0"/>
              </a:defRPr>
            </a:lvl4pPr>
            <a:lvl5pPr algn="l" rtl="0" eaLnBrk="0" fontAlgn="base" hangingPunct="0">
              <a:spcBef>
                <a:spcPct val="0"/>
              </a:spcBef>
              <a:spcAft>
                <a:spcPct val="0"/>
              </a:spcAft>
              <a:defRPr sz="5000">
                <a:solidFill>
                  <a:schemeClr val="tx2"/>
                </a:solidFill>
                <a:latin typeface="Calibri" pitchFamily="34" charset="0"/>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a:lstStyle>
          <a:p>
            <a:pPr defTabSz="914400"/>
            <a:r>
              <a:rPr lang="en-US" sz="2000" dirty="0"/>
              <a:t>(High Efficiency Waste Harvesting Using Novel Thermal Oscillators)</a:t>
            </a:r>
          </a:p>
        </p:txBody>
      </p:sp>
      <p:graphicFrame>
        <p:nvGraphicFramePr>
          <p:cNvPr id="8" name="Table 7">
            <a:extLst>
              <a:ext uri="{FF2B5EF4-FFF2-40B4-BE49-F238E27FC236}">
                <a16:creationId xmlns="" xmlns:a16="http://schemas.microsoft.com/office/drawing/2014/main" id="{5F7D142B-9613-4F55-BD5B-0FD87A236FE2}"/>
              </a:ext>
            </a:extLst>
          </p:cNvPr>
          <p:cNvGraphicFramePr>
            <a:graphicFrameLocks noGrp="1"/>
          </p:cNvGraphicFramePr>
          <p:nvPr>
            <p:extLst>
              <p:ext uri="{D42A27DB-BD31-4B8C-83A1-F6EECF244321}">
                <p14:modId xmlns:p14="http://schemas.microsoft.com/office/powerpoint/2010/main" val="1693450270"/>
              </p:ext>
            </p:extLst>
          </p:nvPr>
        </p:nvGraphicFramePr>
        <p:xfrm>
          <a:off x="69059" y="963989"/>
          <a:ext cx="8922541" cy="5445400"/>
        </p:xfrm>
        <a:graphic>
          <a:graphicData uri="http://schemas.openxmlformats.org/drawingml/2006/table">
            <a:tbl>
              <a:tblPr firstRow="1" bandRow="1">
                <a:tableStyleId>{5C22544A-7EE6-4342-B048-85BDC9FD1C3A}</a:tableStyleId>
              </a:tblPr>
              <a:tblGrid>
                <a:gridCol w="6407941">
                  <a:extLst>
                    <a:ext uri="{9D8B030D-6E8A-4147-A177-3AD203B41FA5}">
                      <a16:colId xmlns="" xmlns:a16="http://schemas.microsoft.com/office/drawing/2014/main" val="3728325248"/>
                    </a:ext>
                  </a:extLst>
                </a:gridCol>
                <a:gridCol w="1295400">
                  <a:extLst>
                    <a:ext uri="{9D8B030D-6E8A-4147-A177-3AD203B41FA5}">
                      <a16:colId xmlns="" xmlns:a16="http://schemas.microsoft.com/office/drawing/2014/main" val="707298873"/>
                    </a:ext>
                  </a:extLst>
                </a:gridCol>
                <a:gridCol w="1219200">
                  <a:extLst>
                    <a:ext uri="{9D8B030D-6E8A-4147-A177-3AD203B41FA5}">
                      <a16:colId xmlns="" xmlns:a16="http://schemas.microsoft.com/office/drawing/2014/main" val="2289881201"/>
                    </a:ext>
                  </a:extLst>
                </a:gridCol>
              </a:tblGrid>
              <a:tr h="386511">
                <a:tc>
                  <a:txBody>
                    <a:bodyPr/>
                    <a:lstStyle/>
                    <a:p>
                      <a:pPr algn="ctr"/>
                      <a:r>
                        <a:rPr lang="en-US" sz="1800" dirty="0"/>
                        <a:t>Milestone/Tasks</a:t>
                      </a:r>
                    </a:p>
                  </a:txBody>
                  <a:tcPr/>
                </a:tc>
                <a:tc>
                  <a:txBody>
                    <a:bodyPr/>
                    <a:lstStyle/>
                    <a:p>
                      <a:pPr algn="ctr"/>
                      <a:r>
                        <a:rPr lang="en-US" sz="1800" dirty="0"/>
                        <a:t>Status</a:t>
                      </a:r>
                    </a:p>
                  </a:txBody>
                  <a:tcPr/>
                </a:tc>
                <a:tc>
                  <a:txBody>
                    <a:bodyPr/>
                    <a:lstStyle/>
                    <a:p>
                      <a:pPr algn="ctr"/>
                      <a:r>
                        <a:rPr lang="en-US" sz="1800" dirty="0"/>
                        <a:t>Notes</a:t>
                      </a:r>
                    </a:p>
                  </a:txBody>
                  <a:tcPr/>
                </a:tc>
                <a:extLst>
                  <a:ext uri="{0D108BD9-81ED-4DB2-BD59-A6C34878D82A}">
                    <a16:rowId xmlns="" xmlns:a16="http://schemas.microsoft.com/office/drawing/2014/main" val="3950675290"/>
                  </a:ext>
                </a:extLst>
              </a:tr>
              <a:tr h="483138">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dk1"/>
                          </a:solidFill>
                          <a:effectLst/>
                          <a:latin typeface="+mn-lt"/>
                          <a:ea typeface="+mn-ea"/>
                          <a:cs typeface="+mn-cs"/>
                        </a:rPr>
                        <a:t>Milestone 5.1.1 (M15/Q5): </a:t>
                      </a:r>
                      <a:r>
                        <a:rPr lang="en-US" sz="1200" kern="1200" dirty="0">
                          <a:solidFill>
                            <a:schemeClr val="dk1"/>
                          </a:solidFill>
                          <a:effectLst/>
                          <a:latin typeface="+mn-lt"/>
                          <a:ea typeface="+mn-ea"/>
                          <a:cs typeface="+mn-cs"/>
                        </a:rPr>
                        <a:t>Fabrication of shape memory elements in a parallel production process from one or more polymers with the ability to bond and </a:t>
                      </a:r>
                      <a:r>
                        <a:rPr lang="en-US" sz="1200" kern="1200" dirty="0" err="1">
                          <a:solidFill>
                            <a:schemeClr val="dk1"/>
                          </a:solidFill>
                          <a:effectLst/>
                          <a:latin typeface="+mn-lt"/>
                          <a:ea typeface="+mn-ea"/>
                          <a:cs typeface="+mn-cs"/>
                        </a:rPr>
                        <a:t>debond</a:t>
                      </a:r>
                      <a:r>
                        <a:rPr lang="en-US" sz="1200" kern="1200" dirty="0">
                          <a:solidFill>
                            <a:schemeClr val="dk1"/>
                          </a:solidFill>
                          <a:effectLst/>
                          <a:latin typeface="+mn-lt"/>
                          <a:ea typeface="+mn-ea"/>
                          <a:cs typeface="+mn-cs"/>
                        </a:rPr>
                        <a:t> as a function of temperature.</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dirty="0"/>
                        <a:t>Achieved</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100" dirty="0"/>
                    </a:p>
                  </a:txBody>
                  <a:tcPr anchor="ctr"/>
                </a:tc>
                <a:extLst>
                  <a:ext uri="{0D108BD9-81ED-4DB2-BD59-A6C34878D82A}">
                    <a16:rowId xmlns="" xmlns:a16="http://schemas.microsoft.com/office/drawing/2014/main" val="1093592959"/>
                  </a:ext>
                </a:extLst>
              </a:tr>
              <a:tr h="483138">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200" b="1" dirty="0"/>
                        <a:t>Milestone 5.2.1 (M21/Q7): </a:t>
                      </a:r>
                      <a:r>
                        <a:rPr lang="en-US" sz="1200" b="0" dirty="0"/>
                        <a:t>Reliable measurement (normalized standard error less than 0.15) of device efficiency and achievement of minimum 20% efficiency using LCEs fabricated with the techniques detailed above.</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dirty="0"/>
                        <a:t>In Progress</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100" dirty="0"/>
                    </a:p>
                  </a:txBody>
                  <a:tcPr anchor="ctr"/>
                </a:tc>
                <a:extLst>
                  <a:ext uri="{0D108BD9-81ED-4DB2-BD59-A6C34878D82A}">
                    <a16:rowId xmlns="" xmlns:a16="http://schemas.microsoft.com/office/drawing/2014/main" val="3113525112"/>
                  </a:ext>
                </a:extLst>
              </a:tr>
              <a:tr h="502129">
                <a:tc>
                  <a:txBody>
                    <a:bodyPr/>
                    <a:lstStyle/>
                    <a:p>
                      <a:r>
                        <a:rPr lang="en-US" sz="1200" b="1" i="0" u="none" strike="noStrike" kern="1200" baseline="0" dirty="0">
                          <a:solidFill>
                            <a:schemeClr val="dk1"/>
                          </a:solidFill>
                          <a:latin typeface="+mn-lt"/>
                          <a:ea typeface="+mn-ea"/>
                          <a:cs typeface="+mn-cs"/>
                        </a:rPr>
                        <a:t>Milestone 5.2.2 (M24/Q8): </a:t>
                      </a:r>
                      <a:r>
                        <a:rPr lang="en-US" sz="1200" b="0" i="0" u="none" strike="noStrike" kern="1200" baseline="0" dirty="0">
                          <a:solidFill>
                            <a:schemeClr val="dk1"/>
                          </a:solidFill>
                          <a:latin typeface="+mn-lt"/>
                          <a:ea typeface="+mn-ea"/>
                          <a:cs typeface="+mn-cs"/>
                        </a:rPr>
                        <a:t>Achievement of ultimate target efficiency (35%) using LCEs fabricated and optimized with the techniques detailed above.</a:t>
                      </a:r>
                      <a:endParaRPr lang="en-US" sz="1000" b="0" dirty="0"/>
                    </a:p>
                  </a:txBody>
                  <a:tcPr anchor="ctr"/>
                </a:tc>
                <a:tc>
                  <a:txBody>
                    <a:bodyPr/>
                    <a:lstStyle/>
                    <a:p>
                      <a:pPr algn="ctr"/>
                      <a:r>
                        <a:rPr lang="en-US" sz="1100" dirty="0"/>
                        <a:t>In Progress</a:t>
                      </a:r>
                    </a:p>
                  </a:txBody>
                  <a:tcPr anchor="ctr"/>
                </a:tc>
                <a:tc>
                  <a:txBody>
                    <a:bodyPr/>
                    <a:lstStyle/>
                    <a:p>
                      <a:pPr algn="ctr"/>
                      <a:endParaRPr lang="en-US" sz="1100" dirty="0"/>
                    </a:p>
                  </a:txBody>
                  <a:tcPr anchor="ctr"/>
                </a:tc>
                <a:extLst>
                  <a:ext uri="{0D108BD9-81ED-4DB2-BD59-A6C34878D82A}">
                    <a16:rowId xmlns="" xmlns:a16="http://schemas.microsoft.com/office/drawing/2014/main" val="2904897576"/>
                  </a:ext>
                </a:extLst>
              </a:tr>
              <a:tr h="406055">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200" b="1" dirty="0"/>
                        <a:t>Milestone 6.2.1 (M18/Q6): </a:t>
                      </a:r>
                      <a:r>
                        <a:rPr lang="en-US" sz="1200" b="0" dirty="0"/>
                        <a:t>Successful R2R generation of a sheet of droplets contained within insulating wells, with 1 droplet per well with size variation of &lt;10% as determined by optical microscopy and no residue detectable on the surface of the insulating spacer.</a:t>
                      </a:r>
                    </a:p>
                  </a:txBody>
                  <a:tcPr anchor="ctr"/>
                </a:tc>
                <a:tc>
                  <a:txBody>
                    <a:bodyPr/>
                    <a:lstStyle/>
                    <a:p>
                      <a:pPr algn="ctr"/>
                      <a:r>
                        <a:rPr lang="en-US" sz="1100" dirty="0"/>
                        <a:t>Achieved</a:t>
                      </a:r>
                    </a:p>
                  </a:txBody>
                  <a:tcPr anchor="ctr"/>
                </a:tc>
                <a:tc>
                  <a:txBody>
                    <a:bodyPr/>
                    <a:lstStyle/>
                    <a:p>
                      <a:pPr algn="ctr"/>
                      <a:endParaRPr lang="en-US" sz="1100" dirty="0"/>
                    </a:p>
                  </a:txBody>
                  <a:tcPr anchor="ctr"/>
                </a:tc>
                <a:extLst>
                  <a:ext uri="{0D108BD9-81ED-4DB2-BD59-A6C34878D82A}">
                    <a16:rowId xmlns="" xmlns:a16="http://schemas.microsoft.com/office/drawing/2014/main" val="2080838005"/>
                  </a:ext>
                </a:extLst>
              </a:tr>
              <a:tr h="430128">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200" b="1" dirty="0"/>
                        <a:t>Milestone 6.3.1 (M21/Q7): </a:t>
                      </a:r>
                      <a:r>
                        <a:rPr lang="en-US" sz="1200" b="0" dirty="0"/>
                        <a:t>Demonstrate parallel fabrication of EHD-PE devices with target efficiency of 20%.</a:t>
                      </a:r>
                    </a:p>
                  </a:txBody>
                  <a:tcPr anchor="ctr"/>
                </a:tc>
                <a:tc>
                  <a:txBody>
                    <a:bodyPr/>
                    <a:lstStyle/>
                    <a:p>
                      <a:pPr algn="ctr"/>
                      <a:r>
                        <a:rPr lang="en-US" sz="1100" dirty="0"/>
                        <a:t>In Progress</a:t>
                      </a:r>
                    </a:p>
                  </a:txBody>
                  <a:tcPr anchor="ctr"/>
                </a:tc>
                <a:tc>
                  <a:txBody>
                    <a:bodyPr/>
                    <a:lstStyle/>
                    <a:p>
                      <a:pPr algn="ctr"/>
                      <a:endParaRPr lang="en-US" sz="1100" dirty="0"/>
                    </a:p>
                  </a:txBody>
                  <a:tcPr anchor="ctr"/>
                </a:tc>
                <a:extLst>
                  <a:ext uri="{0D108BD9-81ED-4DB2-BD59-A6C34878D82A}">
                    <a16:rowId xmlns="" xmlns:a16="http://schemas.microsoft.com/office/drawing/2014/main" val="1428519558"/>
                  </a:ext>
                </a:extLst>
              </a:tr>
              <a:tr h="402205">
                <a:tc>
                  <a:txBody>
                    <a:bodyPr/>
                    <a:lstStyle/>
                    <a:p>
                      <a:r>
                        <a:rPr lang="en-US" sz="1200" b="1" i="0" u="none" strike="noStrike" kern="1200" baseline="0" dirty="0">
                          <a:solidFill>
                            <a:schemeClr val="dk1"/>
                          </a:solidFill>
                          <a:latin typeface="+mn-lt"/>
                          <a:ea typeface="+mn-ea"/>
                          <a:cs typeface="+mn-cs"/>
                        </a:rPr>
                        <a:t>Milestone 6.3.2 (M24/Q8): </a:t>
                      </a:r>
                      <a:r>
                        <a:rPr lang="en-US" sz="1200" b="0" i="0" u="none" strike="noStrike" kern="1200" baseline="0" dirty="0">
                          <a:solidFill>
                            <a:schemeClr val="dk1"/>
                          </a:solidFill>
                          <a:latin typeface="+mn-lt"/>
                          <a:ea typeface="+mn-ea"/>
                          <a:cs typeface="+mn-cs"/>
                        </a:rPr>
                        <a:t>Demonstrate parallel fabrication of EHD-PE devices with target efficiency of 35%.</a:t>
                      </a:r>
                      <a:endParaRPr lang="en-US" sz="1200" b="0" dirty="0"/>
                    </a:p>
                  </a:txBody>
                  <a:tcPr anchor="ctr"/>
                </a:tc>
                <a:tc>
                  <a:txBody>
                    <a:bodyPr/>
                    <a:lstStyle/>
                    <a:p>
                      <a:pPr algn="ctr"/>
                      <a:r>
                        <a:rPr lang="en-US" sz="1100" dirty="0"/>
                        <a:t>In Progress</a:t>
                      </a:r>
                    </a:p>
                  </a:txBody>
                  <a:tcPr anchor="ctr"/>
                </a:tc>
                <a:tc>
                  <a:txBody>
                    <a:bodyPr/>
                    <a:lstStyle/>
                    <a:p>
                      <a:pPr algn="ctr"/>
                      <a:endParaRPr lang="en-US" sz="1100" dirty="0"/>
                    </a:p>
                  </a:txBody>
                  <a:tcPr anchor="ctr"/>
                </a:tc>
                <a:extLst>
                  <a:ext uri="{0D108BD9-81ED-4DB2-BD59-A6C34878D82A}">
                    <a16:rowId xmlns="" xmlns:a16="http://schemas.microsoft.com/office/drawing/2014/main" val="1482792155"/>
                  </a:ext>
                </a:extLst>
              </a:tr>
              <a:tr h="374946">
                <a:tc>
                  <a:txBody>
                    <a:bodyPr/>
                    <a:lstStyle/>
                    <a:p>
                      <a:r>
                        <a:rPr lang="en-US" sz="1200" b="1" i="0" u="none" strike="noStrike" kern="1200" baseline="0" dirty="0">
                          <a:solidFill>
                            <a:schemeClr val="dk1"/>
                          </a:solidFill>
                          <a:latin typeface="+mn-lt"/>
                          <a:ea typeface="+mn-ea"/>
                          <a:cs typeface="+mn-cs"/>
                        </a:rPr>
                        <a:t>Milestone 6.4.1 (M24/Q8): </a:t>
                      </a:r>
                      <a:r>
                        <a:rPr lang="en-US" sz="1200" b="0" i="0" u="none" strike="noStrike" kern="1200" baseline="0" dirty="0">
                          <a:solidFill>
                            <a:schemeClr val="dk1"/>
                          </a:solidFill>
                          <a:latin typeface="+mn-lt"/>
                          <a:ea typeface="+mn-ea"/>
                          <a:cs typeface="+mn-cs"/>
                        </a:rPr>
                        <a:t>Demonstration of EHD-PE device fabricated in part by R2R that possesses target efficiency of 25%.</a:t>
                      </a:r>
                      <a:endParaRPr lang="en-US" sz="1200" b="0" dirty="0"/>
                    </a:p>
                  </a:txBody>
                  <a:tcPr anchor="ctr"/>
                </a:tc>
                <a:tc>
                  <a:txBody>
                    <a:bodyPr/>
                    <a:lstStyle/>
                    <a:p>
                      <a:pPr algn="ctr"/>
                      <a:r>
                        <a:rPr lang="en-US" sz="1100" dirty="0"/>
                        <a:t>In Progress</a:t>
                      </a:r>
                    </a:p>
                  </a:txBody>
                  <a:tcPr anchor="ctr"/>
                </a:tc>
                <a:tc>
                  <a:txBody>
                    <a:bodyPr/>
                    <a:lstStyle/>
                    <a:p>
                      <a:pPr algn="ctr"/>
                      <a:endParaRPr lang="en-US" sz="1100" dirty="0"/>
                    </a:p>
                  </a:txBody>
                  <a:tcPr anchor="ctr"/>
                </a:tc>
                <a:extLst>
                  <a:ext uri="{0D108BD9-81ED-4DB2-BD59-A6C34878D82A}">
                    <a16:rowId xmlns="" xmlns:a16="http://schemas.microsoft.com/office/drawing/2014/main" val="630295357"/>
                  </a:ext>
                </a:extLst>
              </a:tr>
              <a:tr h="418801">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200" b="1" dirty="0"/>
                        <a:t>Milestone 7.1.1 (M18/Q6): </a:t>
                      </a:r>
                      <a:r>
                        <a:rPr lang="en-US" sz="1200" b="0" dirty="0"/>
                        <a:t>Formulation and solution of the multiscale parameter model.</a:t>
                      </a:r>
                    </a:p>
                  </a:txBody>
                  <a:tcPr anchor="ctr"/>
                </a:tc>
                <a:tc>
                  <a:txBody>
                    <a:bodyPr/>
                    <a:lstStyle/>
                    <a:p>
                      <a:pPr algn="ctr"/>
                      <a:r>
                        <a:rPr lang="en-US" sz="1100" dirty="0" smtClean="0"/>
                        <a:t>Partially achieved</a:t>
                      </a:r>
                      <a:endParaRPr lang="en-US" sz="1100" dirty="0"/>
                    </a:p>
                  </a:txBody>
                  <a:tcPr anchor="ctr"/>
                </a:tc>
                <a:tc>
                  <a:txBody>
                    <a:bodyPr/>
                    <a:lstStyle/>
                    <a:p>
                      <a:pPr algn="ctr"/>
                      <a:r>
                        <a:rPr lang="en-US" sz="1100" dirty="0" smtClean="0"/>
                        <a:t>Multiscale simulation of thermal transport coupled with switch motion remains.</a:t>
                      </a:r>
                      <a:endParaRPr lang="en-US" sz="1100" dirty="0"/>
                    </a:p>
                  </a:txBody>
                  <a:tcPr anchor="ctr"/>
                </a:tc>
                <a:extLst>
                  <a:ext uri="{0D108BD9-81ED-4DB2-BD59-A6C34878D82A}">
                    <a16:rowId xmlns="" xmlns:a16="http://schemas.microsoft.com/office/drawing/2014/main" val="2278347874"/>
                  </a:ext>
                </a:extLst>
              </a:tr>
            </a:tbl>
          </a:graphicData>
        </a:graphic>
      </p:graphicFrame>
      <p:sp>
        <p:nvSpPr>
          <p:cNvPr id="2" name="Slide Number Placeholder 1"/>
          <p:cNvSpPr>
            <a:spLocks noGrp="1"/>
          </p:cNvSpPr>
          <p:nvPr>
            <p:ph type="sldNum" sz="quarter" idx="10"/>
          </p:nvPr>
        </p:nvSpPr>
        <p:spPr/>
        <p:txBody>
          <a:bodyPr/>
          <a:lstStyle/>
          <a:p>
            <a:pPr>
              <a:defRPr/>
            </a:pPr>
            <a:fld id="{157A59B2-37DF-4CEB-8524-92F032B0810B}" type="slidenum">
              <a:rPr lang="en-US" altLang="en-US" smtClean="0"/>
              <a:pPr>
                <a:defRPr/>
              </a:pPr>
              <a:t>10</a:t>
            </a:fld>
            <a:endParaRPr lang="en-US" altLang="en-US" dirty="0"/>
          </a:p>
        </p:txBody>
      </p:sp>
      <p:sp>
        <p:nvSpPr>
          <p:cNvPr id="9" name="Title 4"/>
          <p:cNvSpPr>
            <a:spLocks noGrp="1"/>
          </p:cNvSpPr>
          <p:nvPr>
            <p:ph type="title"/>
          </p:nvPr>
        </p:nvSpPr>
        <p:spPr>
          <a:xfrm>
            <a:off x="457200" y="304800"/>
            <a:ext cx="8229600" cy="533400"/>
          </a:xfrm>
        </p:spPr>
        <p:txBody>
          <a:bodyPr>
            <a:normAutofit fontScale="90000"/>
          </a:bodyPr>
          <a:lstStyle/>
          <a:p>
            <a:pPr eaLnBrk="1" hangingPunct="1">
              <a:defRPr/>
            </a:pPr>
            <a:r>
              <a:rPr lang="en-US" dirty="0" smtClean="0"/>
              <a:t>Results and </a:t>
            </a:r>
            <a:r>
              <a:rPr lang="en-US" dirty="0" smtClean="0"/>
              <a:t>Accomplishments</a:t>
            </a:r>
            <a:endParaRPr lang="en-US" dirty="0" smtClean="0">
              <a:solidFill>
                <a:srgbClr val="FF0000"/>
              </a:solidFill>
            </a:endParaRPr>
          </a:p>
        </p:txBody>
      </p:sp>
    </p:spTree>
    <p:extLst>
      <p:ext uri="{BB962C8B-B14F-4D97-AF65-F5344CB8AC3E}">
        <p14:creationId xmlns:p14="http://schemas.microsoft.com/office/powerpoint/2010/main" val="28773484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Title 4"/>
          <p:cNvSpPr>
            <a:spLocks noGrp="1"/>
          </p:cNvSpPr>
          <p:nvPr>
            <p:ph type="title"/>
          </p:nvPr>
        </p:nvSpPr>
        <p:spPr>
          <a:xfrm>
            <a:off x="457200" y="228600"/>
            <a:ext cx="7848600" cy="609600"/>
          </a:xfrm>
        </p:spPr>
        <p:txBody>
          <a:bodyPr>
            <a:normAutofit fontScale="90000"/>
          </a:bodyPr>
          <a:lstStyle/>
          <a:p>
            <a:pPr eaLnBrk="1" hangingPunct="1">
              <a:defRPr/>
            </a:pPr>
            <a:r>
              <a:rPr lang="en-US" dirty="0" smtClean="0"/>
              <a:t>Transition (beyond DOE assistance)</a:t>
            </a:r>
            <a:endParaRPr lang="en-US" dirty="0"/>
          </a:p>
        </p:txBody>
      </p:sp>
      <p:sp>
        <p:nvSpPr>
          <p:cNvPr id="9" name="Title 1"/>
          <p:cNvSpPr txBox="1">
            <a:spLocks/>
          </p:cNvSpPr>
          <p:nvPr/>
        </p:nvSpPr>
        <p:spPr bwMode="auto">
          <a:xfrm>
            <a:off x="457200" y="5803168"/>
            <a:ext cx="8636290" cy="87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0" numCol="1" anchor="b" anchorCtr="0" compatLnSpc="1">
            <a:prstTxWarp prst="textNoShape">
              <a:avLst/>
            </a:prstTxWarp>
            <a:normAutofit/>
          </a:bodyPr>
          <a:lstStyle>
            <a:lvl1pPr algn="l" rtl="0" eaLnBrk="0" fontAlgn="base" hangingPunct="0">
              <a:spcBef>
                <a:spcPct val="0"/>
              </a:spcBef>
              <a:spcAft>
                <a:spcPct val="0"/>
              </a:spcAft>
              <a:defRPr sz="4500" kern="1200" baseline="0">
                <a:solidFill>
                  <a:schemeClr val="tx2"/>
                </a:solidFill>
                <a:latin typeface="+mj-lt"/>
                <a:ea typeface="+mj-ea"/>
                <a:cs typeface="+mj-cs"/>
              </a:defRPr>
            </a:lvl1pPr>
            <a:lvl2pPr algn="l" rtl="0" eaLnBrk="0" fontAlgn="base" hangingPunct="0">
              <a:spcBef>
                <a:spcPct val="0"/>
              </a:spcBef>
              <a:spcAft>
                <a:spcPct val="0"/>
              </a:spcAft>
              <a:defRPr sz="5000">
                <a:solidFill>
                  <a:schemeClr val="tx2"/>
                </a:solidFill>
                <a:latin typeface="Calibri" pitchFamily="34" charset="0"/>
              </a:defRPr>
            </a:lvl2pPr>
            <a:lvl3pPr algn="l" rtl="0" eaLnBrk="0" fontAlgn="base" hangingPunct="0">
              <a:spcBef>
                <a:spcPct val="0"/>
              </a:spcBef>
              <a:spcAft>
                <a:spcPct val="0"/>
              </a:spcAft>
              <a:defRPr sz="5000">
                <a:solidFill>
                  <a:schemeClr val="tx2"/>
                </a:solidFill>
                <a:latin typeface="Calibri" pitchFamily="34" charset="0"/>
              </a:defRPr>
            </a:lvl3pPr>
            <a:lvl4pPr algn="l" rtl="0" eaLnBrk="0" fontAlgn="base" hangingPunct="0">
              <a:spcBef>
                <a:spcPct val="0"/>
              </a:spcBef>
              <a:spcAft>
                <a:spcPct val="0"/>
              </a:spcAft>
              <a:defRPr sz="5000">
                <a:solidFill>
                  <a:schemeClr val="tx2"/>
                </a:solidFill>
                <a:latin typeface="Calibri" pitchFamily="34" charset="0"/>
              </a:defRPr>
            </a:lvl4pPr>
            <a:lvl5pPr algn="l" rtl="0" eaLnBrk="0" fontAlgn="base" hangingPunct="0">
              <a:spcBef>
                <a:spcPct val="0"/>
              </a:spcBef>
              <a:spcAft>
                <a:spcPct val="0"/>
              </a:spcAft>
              <a:defRPr sz="5000">
                <a:solidFill>
                  <a:schemeClr val="tx2"/>
                </a:solidFill>
                <a:latin typeface="Calibri" pitchFamily="34" charset="0"/>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a:lstStyle>
          <a:p>
            <a:pPr defTabSz="914400"/>
            <a:r>
              <a:rPr lang="en-US" sz="2000" dirty="0"/>
              <a:t>(High Efficiency Waste Harvesting Using Novel Thermal Oscillators)</a:t>
            </a:r>
          </a:p>
        </p:txBody>
      </p:sp>
      <p:sp>
        <p:nvSpPr>
          <p:cNvPr id="6" name="Content Placeholder 2">
            <a:extLst>
              <a:ext uri="{FF2B5EF4-FFF2-40B4-BE49-F238E27FC236}">
                <a16:creationId xmlns="" xmlns:a16="http://schemas.microsoft.com/office/drawing/2014/main" id="{65B4002A-A9E3-4CA5-9AAD-88D17D0F58F5}"/>
              </a:ext>
            </a:extLst>
          </p:cNvPr>
          <p:cNvSpPr>
            <a:spLocks noGrp="1"/>
          </p:cNvSpPr>
          <p:nvPr>
            <p:ph idx="1"/>
          </p:nvPr>
        </p:nvSpPr>
        <p:spPr>
          <a:xfrm>
            <a:off x="457200" y="1371600"/>
            <a:ext cx="8229600" cy="2590800"/>
          </a:xfrm>
        </p:spPr>
        <p:txBody>
          <a:bodyPr/>
          <a:lstStyle/>
          <a:p>
            <a:pPr eaLnBrk="1" hangingPunct="1">
              <a:buClr>
                <a:schemeClr val="tx2"/>
              </a:buClr>
            </a:pPr>
            <a:r>
              <a:rPr lang="en-US" altLang="en-US" dirty="0"/>
              <a:t>Technology readiness (TR) level of 4-5 anticipated by project end.</a:t>
            </a:r>
          </a:p>
          <a:p>
            <a:pPr eaLnBrk="1" hangingPunct="1">
              <a:buClr>
                <a:schemeClr val="tx2"/>
              </a:buClr>
            </a:pPr>
            <a:r>
              <a:rPr lang="en-US" altLang="en-US" dirty="0"/>
              <a:t>Intellectual property licensing or recruitment of further development funding beyond 08/2020.</a:t>
            </a:r>
          </a:p>
          <a:p>
            <a:pPr eaLnBrk="1" hangingPunct="1">
              <a:buClr>
                <a:schemeClr val="tx2"/>
              </a:buClr>
            </a:pPr>
            <a:endParaRPr lang="en-US" altLang="en-US" dirty="0"/>
          </a:p>
          <a:p>
            <a:pPr eaLnBrk="1" hangingPunct="1">
              <a:buClr>
                <a:schemeClr val="tx2"/>
              </a:buClr>
            </a:pPr>
            <a:endParaRPr lang="en-US" altLang="en-US" dirty="0"/>
          </a:p>
        </p:txBody>
      </p:sp>
      <p:sp>
        <p:nvSpPr>
          <p:cNvPr id="2" name="Slide Number Placeholder 1"/>
          <p:cNvSpPr>
            <a:spLocks noGrp="1"/>
          </p:cNvSpPr>
          <p:nvPr>
            <p:ph type="sldNum" sz="quarter" idx="10"/>
          </p:nvPr>
        </p:nvSpPr>
        <p:spPr/>
        <p:txBody>
          <a:bodyPr/>
          <a:lstStyle/>
          <a:p>
            <a:pPr>
              <a:defRPr/>
            </a:pPr>
            <a:fld id="{157A59B2-37DF-4CEB-8524-92F032B0810B}" type="slidenum">
              <a:rPr lang="en-US" altLang="en-US" smtClean="0"/>
              <a:pPr>
                <a:defRPr/>
              </a:pPr>
              <a:t>11</a:t>
            </a:fld>
            <a:endParaRPr lang="en-US" altLang="en-US"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xfrm>
            <a:off x="256403" y="533400"/>
            <a:ext cx="6172200" cy="228600"/>
          </a:xfrm>
        </p:spPr>
        <p:txBody>
          <a:bodyPr>
            <a:normAutofit fontScale="90000"/>
          </a:bodyPr>
          <a:lstStyle/>
          <a:p>
            <a:pPr eaLnBrk="1" hangingPunct="1">
              <a:defRPr/>
            </a:pPr>
            <a:r>
              <a:rPr lang="en-US" dirty="0"/>
              <a:t>Overview</a:t>
            </a:r>
          </a:p>
        </p:txBody>
      </p:sp>
      <p:sp>
        <p:nvSpPr>
          <p:cNvPr id="4" name="Rectangle 3"/>
          <p:cNvSpPr/>
          <p:nvPr/>
        </p:nvSpPr>
        <p:spPr>
          <a:xfrm>
            <a:off x="333632" y="2177043"/>
            <a:ext cx="3257550" cy="1084912"/>
          </a:xfrm>
          <a:prstGeom prst="rect">
            <a:avLst/>
          </a:prstGeom>
        </p:spPr>
        <p:txBody>
          <a:bodyPr wrap="square">
            <a:spAutoFit/>
          </a:bodyPr>
          <a:lstStyle/>
          <a:p>
            <a:pPr marL="1028700" indent="-1028700" defTabSz="342900">
              <a:spcAft>
                <a:spcPts val="450"/>
              </a:spcAft>
            </a:pPr>
            <a:r>
              <a:rPr lang="en-US" sz="1600" b="1" u="sng" dirty="0">
                <a:solidFill>
                  <a:srgbClr val="000000"/>
                </a:solidFill>
                <a:ea typeface="Calibri" panose="020F0502020204030204" pitchFamily="34" charset="0"/>
              </a:rPr>
              <a:t>Timeline:</a:t>
            </a:r>
          </a:p>
          <a:p>
            <a:pPr marL="1028700" indent="-1028700" defTabSz="342900">
              <a:spcAft>
                <a:spcPts val="450"/>
              </a:spcAft>
            </a:pPr>
            <a:r>
              <a:rPr lang="en-US" sz="1200" b="1" dirty="0">
                <a:solidFill>
                  <a:srgbClr val="000000"/>
                </a:solidFill>
                <a:ea typeface="Calibri" panose="020F0502020204030204" pitchFamily="34" charset="0"/>
              </a:rPr>
              <a:t>Project Start Date:</a:t>
            </a:r>
            <a:r>
              <a:rPr lang="en-US" sz="1200" dirty="0">
                <a:solidFill>
                  <a:srgbClr val="000000"/>
                </a:solidFill>
                <a:ea typeface="Calibri" panose="020F0502020204030204" pitchFamily="34" charset="0"/>
              </a:rPr>
              <a:t>			</a:t>
            </a:r>
            <a:r>
              <a:rPr lang="en-US" sz="1200" dirty="0" smtClean="0">
                <a:solidFill>
                  <a:srgbClr val="000000"/>
                </a:solidFill>
                <a:ea typeface="Calibri" panose="020F0502020204030204" pitchFamily="34" charset="0"/>
              </a:rPr>
              <a:t>09/01/2018 </a:t>
            </a:r>
            <a:endParaRPr lang="en-US" sz="1200" dirty="0">
              <a:solidFill>
                <a:srgbClr val="000000"/>
              </a:solidFill>
              <a:ea typeface="Calibri" panose="020F0502020204030204" pitchFamily="34" charset="0"/>
            </a:endParaRPr>
          </a:p>
          <a:p>
            <a:pPr marL="1028700" indent="-1028700" defTabSz="342900">
              <a:spcAft>
                <a:spcPts val="450"/>
              </a:spcAft>
            </a:pPr>
            <a:r>
              <a:rPr lang="en-US" sz="1200" b="1" dirty="0">
                <a:solidFill>
                  <a:srgbClr val="000000"/>
                </a:solidFill>
                <a:ea typeface="Calibri" panose="020F0502020204030204" pitchFamily="34" charset="0"/>
              </a:rPr>
              <a:t>Budget Period End Date:</a:t>
            </a:r>
            <a:r>
              <a:rPr lang="en-US" sz="1200" dirty="0">
                <a:solidFill>
                  <a:srgbClr val="000000"/>
                </a:solidFill>
                <a:ea typeface="Calibri" panose="020F0502020204030204" pitchFamily="34" charset="0"/>
              </a:rPr>
              <a:t>	</a:t>
            </a:r>
            <a:r>
              <a:rPr lang="en-US" sz="1200" dirty="0" smtClean="0">
                <a:solidFill>
                  <a:srgbClr val="000000"/>
                </a:solidFill>
                <a:ea typeface="Calibri" panose="020F0502020204030204" pitchFamily="34" charset="0"/>
              </a:rPr>
              <a:t>04/30/2020</a:t>
            </a:r>
            <a:endParaRPr lang="en-US" sz="1200" dirty="0">
              <a:solidFill>
                <a:srgbClr val="000000"/>
              </a:solidFill>
              <a:ea typeface="Calibri" panose="020F0502020204030204" pitchFamily="34" charset="0"/>
            </a:endParaRPr>
          </a:p>
          <a:p>
            <a:pPr marL="1028700" indent="-1028700" defTabSz="342900">
              <a:spcAft>
                <a:spcPts val="450"/>
              </a:spcAft>
            </a:pPr>
            <a:r>
              <a:rPr lang="en-US" sz="1200" b="1" dirty="0">
                <a:solidFill>
                  <a:srgbClr val="000000"/>
                </a:solidFill>
                <a:ea typeface="Calibri" panose="020F0502020204030204" pitchFamily="34" charset="0"/>
              </a:rPr>
              <a:t>Project End Date:	 	 	</a:t>
            </a:r>
            <a:r>
              <a:rPr lang="en-US" sz="1200" dirty="0" smtClean="0">
                <a:solidFill>
                  <a:srgbClr val="000000"/>
                </a:solidFill>
                <a:ea typeface="Calibri" panose="020F0502020204030204" pitchFamily="34" charset="0"/>
              </a:rPr>
              <a:t>08/30/2021 </a:t>
            </a:r>
            <a:endParaRPr lang="en-US" sz="1200" dirty="0">
              <a:solidFill>
                <a:srgbClr val="000000"/>
              </a:solidFill>
              <a:ea typeface="Calibri" panose="020F0502020204030204" pitchFamily="34" charset="0"/>
            </a:endParaRPr>
          </a:p>
        </p:txBody>
      </p:sp>
      <p:graphicFrame>
        <p:nvGraphicFramePr>
          <p:cNvPr id="5" name="Table 4"/>
          <p:cNvGraphicFramePr>
            <a:graphicFrameLocks noGrp="1"/>
          </p:cNvGraphicFramePr>
          <p:nvPr>
            <p:extLst>
              <p:ext uri="{D42A27DB-BD31-4B8C-83A1-F6EECF244321}">
                <p14:modId xmlns:p14="http://schemas.microsoft.com/office/powerpoint/2010/main" val="4261282498"/>
              </p:ext>
            </p:extLst>
          </p:nvPr>
        </p:nvGraphicFramePr>
        <p:xfrm>
          <a:off x="4267200" y="1371600"/>
          <a:ext cx="4495800" cy="1209516"/>
        </p:xfrm>
        <a:graphic>
          <a:graphicData uri="http://schemas.openxmlformats.org/drawingml/2006/table">
            <a:tbl>
              <a:tblPr firstRow="1" firstCol="1" bandRow="1">
                <a:tableStyleId>{5C22544A-7EE6-4342-B048-85BDC9FD1C3A}</a:tableStyleId>
              </a:tblPr>
              <a:tblGrid>
                <a:gridCol w="1648458">
                  <a:extLst>
                    <a:ext uri="{9D8B030D-6E8A-4147-A177-3AD203B41FA5}">
                      <a16:colId xmlns="" xmlns:a16="http://schemas.microsoft.com/office/drawing/2014/main" val="20000"/>
                    </a:ext>
                  </a:extLst>
                </a:gridCol>
                <a:gridCol w="722053">
                  <a:extLst>
                    <a:ext uri="{9D8B030D-6E8A-4147-A177-3AD203B41FA5}">
                      <a16:colId xmlns="" xmlns:a16="http://schemas.microsoft.com/office/drawing/2014/main" val="20001"/>
                    </a:ext>
                  </a:extLst>
                </a:gridCol>
                <a:gridCol w="677489">
                  <a:extLst>
                    <a:ext uri="{9D8B030D-6E8A-4147-A177-3AD203B41FA5}">
                      <a16:colId xmlns="" xmlns:a16="http://schemas.microsoft.com/office/drawing/2014/main" val="20002"/>
                    </a:ext>
                  </a:extLst>
                </a:gridCol>
                <a:gridCol w="793865">
                  <a:extLst>
                    <a:ext uri="{9D8B030D-6E8A-4147-A177-3AD203B41FA5}">
                      <a16:colId xmlns="" xmlns:a16="http://schemas.microsoft.com/office/drawing/2014/main" val="20003"/>
                    </a:ext>
                  </a:extLst>
                </a:gridCol>
                <a:gridCol w="653935">
                  <a:extLst>
                    <a:ext uri="{9D8B030D-6E8A-4147-A177-3AD203B41FA5}">
                      <a16:colId xmlns="" xmlns:a16="http://schemas.microsoft.com/office/drawing/2014/main" val="20004"/>
                    </a:ext>
                  </a:extLst>
                </a:gridCol>
              </a:tblGrid>
              <a:tr h="447518">
                <a:tc>
                  <a:txBody>
                    <a:bodyPr/>
                    <a:lstStyle/>
                    <a:p>
                      <a:pPr marL="0" marR="0" algn="ctr">
                        <a:spcBef>
                          <a:spcPts val="0"/>
                        </a:spcBef>
                        <a:spcAft>
                          <a:spcPts val="0"/>
                        </a:spcAft>
                      </a:pPr>
                      <a:r>
                        <a:rPr lang="en-US" sz="1100" dirty="0">
                          <a:effectLst/>
                          <a:latin typeface="Arial Narrow" panose="020B0606020202030204" pitchFamily="34" charset="0"/>
                          <a:cs typeface="Arial" panose="020B0604020202020204" pitchFamily="34" charset="0"/>
                        </a:rPr>
                        <a:t>Budget</a:t>
                      </a:r>
                      <a:endParaRPr lang="en-US" sz="1100" dirty="0">
                        <a:solidFill>
                          <a:srgbClr val="000000"/>
                        </a:solidFill>
                        <a:effectLst/>
                        <a:latin typeface="Arial Narrow" panose="020B0606020202030204" pitchFamily="34" charset="0"/>
                        <a:ea typeface="Calibri" panose="020F0502020204030204" pitchFamily="34" charset="0"/>
                        <a:cs typeface="Arial" panose="020B0604020202020204" pitchFamily="34" charset="0"/>
                      </a:endParaRPr>
                    </a:p>
                  </a:txBody>
                  <a:tcPr marL="51435" marR="51435" marT="0" marB="0" anchor="ctr"/>
                </a:tc>
                <a:tc>
                  <a:txBody>
                    <a:bodyPr/>
                    <a:lstStyle/>
                    <a:p>
                      <a:pPr marL="0" marR="0" algn="ctr">
                        <a:spcBef>
                          <a:spcPts val="0"/>
                        </a:spcBef>
                        <a:spcAft>
                          <a:spcPts val="0"/>
                        </a:spcAft>
                      </a:pPr>
                      <a:r>
                        <a:rPr lang="en-US" sz="1100" dirty="0">
                          <a:effectLst/>
                          <a:latin typeface="Arial Narrow" panose="020B0606020202030204" pitchFamily="34" charset="0"/>
                          <a:cs typeface="Arial" panose="020B0604020202020204" pitchFamily="34" charset="0"/>
                        </a:rPr>
                        <a:t>DOE Share</a:t>
                      </a:r>
                      <a:endParaRPr lang="en-US" sz="1100" dirty="0">
                        <a:solidFill>
                          <a:srgbClr val="000000"/>
                        </a:solidFill>
                        <a:effectLst/>
                        <a:latin typeface="Arial Narrow" panose="020B0606020202030204" pitchFamily="34" charset="0"/>
                        <a:ea typeface="Calibri" panose="020F0502020204030204" pitchFamily="34" charset="0"/>
                        <a:cs typeface="Arial" panose="020B0604020202020204" pitchFamily="34" charset="0"/>
                      </a:endParaRPr>
                    </a:p>
                  </a:txBody>
                  <a:tcPr marL="51435" marR="51435" marT="0" marB="0" anchor="ctr"/>
                </a:tc>
                <a:tc>
                  <a:txBody>
                    <a:bodyPr/>
                    <a:lstStyle/>
                    <a:p>
                      <a:pPr marL="0" marR="0" algn="ctr">
                        <a:spcBef>
                          <a:spcPts val="0"/>
                        </a:spcBef>
                        <a:spcAft>
                          <a:spcPts val="0"/>
                        </a:spcAft>
                      </a:pPr>
                      <a:r>
                        <a:rPr lang="en-US" sz="1100">
                          <a:effectLst/>
                          <a:latin typeface="Arial Narrow" panose="020B0606020202030204" pitchFamily="34" charset="0"/>
                          <a:cs typeface="Arial" panose="020B0604020202020204" pitchFamily="34" charset="0"/>
                        </a:rPr>
                        <a:t>Cost Share</a:t>
                      </a:r>
                      <a:endParaRPr lang="en-US" sz="1100">
                        <a:solidFill>
                          <a:srgbClr val="000000"/>
                        </a:solidFill>
                        <a:effectLst/>
                        <a:latin typeface="Arial Narrow" panose="020B0606020202030204" pitchFamily="34" charset="0"/>
                        <a:ea typeface="Calibri" panose="020F0502020204030204" pitchFamily="34" charset="0"/>
                        <a:cs typeface="Arial" panose="020B0604020202020204" pitchFamily="34" charset="0"/>
                      </a:endParaRPr>
                    </a:p>
                  </a:txBody>
                  <a:tcPr marL="51435" marR="51435" marT="0" marB="0" anchor="ctr"/>
                </a:tc>
                <a:tc>
                  <a:txBody>
                    <a:bodyPr/>
                    <a:lstStyle/>
                    <a:p>
                      <a:pPr marL="0" marR="0" algn="ctr">
                        <a:spcBef>
                          <a:spcPts val="0"/>
                        </a:spcBef>
                        <a:spcAft>
                          <a:spcPts val="0"/>
                        </a:spcAft>
                      </a:pPr>
                      <a:r>
                        <a:rPr lang="en-US" sz="1100" dirty="0">
                          <a:effectLst/>
                          <a:latin typeface="Arial Narrow" panose="020B0606020202030204" pitchFamily="34" charset="0"/>
                          <a:cs typeface="Arial" panose="020B0604020202020204" pitchFamily="34" charset="0"/>
                        </a:rPr>
                        <a:t>Total</a:t>
                      </a:r>
                      <a:endParaRPr lang="en-US" sz="1100" dirty="0">
                        <a:solidFill>
                          <a:srgbClr val="000000"/>
                        </a:solidFill>
                        <a:effectLst/>
                        <a:latin typeface="Arial Narrow" panose="020B0606020202030204" pitchFamily="34" charset="0"/>
                        <a:ea typeface="Calibri" panose="020F0502020204030204" pitchFamily="34" charset="0"/>
                        <a:cs typeface="Arial" panose="020B0604020202020204" pitchFamily="34" charset="0"/>
                      </a:endParaRPr>
                    </a:p>
                  </a:txBody>
                  <a:tcPr marL="51435" marR="51435" marT="0" marB="0" anchor="ctr"/>
                </a:tc>
                <a:tc>
                  <a:txBody>
                    <a:bodyPr/>
                    <a:lstStyle/>
                    <a:p>
                      <a:pPr marL="0" marR="0" algn="ctr">
                        <a:spcBef>
                          <a:spcPts val="0"/>
                        </a:spcBef>
                        <a:spcAft>
                          <a:spcPts val="0"/>
                        </a:spcAft>
                      </a:pPr>
                      <a:r>
                        <a:rPr lang="en-US" sz="1100">
                          <a:effectLst/>
                          <a:latin typeface="Arial Narrow" panose="020B0606020202030204" pitchFamily="34" charset="0"/>
                          <a:cs typeface="Arial" panose="020B0604020202020204" pitchFamily="34" charset="0"/>
                        </a:rPr>
                        <a:t>Cost Share %</a:t>
                      </a:r>
                      <a:endParaRPr lang="en-US" sz="1100">
                        <a:solidFill>
                          <a:srgbClr val="000000"/>
                        </a:solidFill>
                        <a:effectLst/>
                        <a:latin typeface="Arial Narrow" panose="020B0606020202030204" pitchFamily="34" charset="0"/>
                        <a:ea typeface="Calibri" panose="020F0502020204030204" pitchFamily="34" charset="0"/>
                        <a:cs typeface="Arial" panose="020B0604020202020204" pitchFamily="34" charset="0"/>
                      </a:endParaRPr>
                    </a:p>
                  </a:txBody>
                  <a:tcPr marL="51435" marR="51435" marT="0" marB="0" anchor="ctr"/>
                </a:tc>
                <a:extLst>
                  <a:ext uri="{0D108BD9-81ED-4DB2-BD59-A6C34878D82A}">
                    <a16:rowId xmlns="" xmlns:a16="http://schemas.microsoft.com/office/drawing/2014/main" val="10000"/>
                  </a:ext>
                </a:extLst>
              </a:tr>
              <a:tr h="314482">
                <a:tc>
                  <a:txBody>
                    <a:bodyPr/>
                    <a:lstStyle/>
                    <a:p>
                      <a:pPr marL="0" marR="0" algn="ctr">
                        <a:spcBef>
                          <a:spcPts val="0"/>
                        </a:spcBef>
                        <a:spcAft>
                          <a:spcPts val="0"/>
                        </a:spcAft>
                      </a:pPr>
                      <a:r>
                        <a:rPr lang="en-US" sz="1100" dirty="0">
                          <a:effectLst/>
                          <a:latin typeface="Arial Narrow" panose="020B0606020202030204" pitchFamily="34" charset="0"/>
                          <a:cs typeface="Arial" panose="020B0604020202020204" pitchFamily="34" charset="0"/>
                        </a:rPr>
                        <a:t>Overall Budget</a:t>
                      </a:r>
                      <a:endParaRPr lang="en-US" sz="1100" dirty="0">
                        <a:solidFill>
                          <a:srgbClr val="000000"/>
                        </a:solidFill>
                        <a:effectLst/>
                        <a:latin typeface="Arial Narrow" panose="020B0606020202030204" pitchFamily="34" charset="0"/>
                        <a:ea typeface="Calibri" panose="020F0502020204030204" pitchFamily="34" charset="0"/>
                        <a:cs typeface="Arial" panose="020B0604020202020204" pitchFamily="34" charset="0"/>
                      </a:endParaRPr>
                    </a:p>
                  </a:txBody>
                  <a:tcPr marL="51435" marR="51435" marT="0" marB="0" anchor="ctr"/>
                </a:tc>
                <a:tc>
                  <a:txBody>
                    <a:bodyPr/>
                    <a:lstStyle/>
                    <a:p>
                      <a:pPr marL="0" marR="0" algn="ctr">
                        <a:spcBef>
                          <a:spcPts val="0"/>
                        </a:spcBef>
                        <a:spcAft>
                          <a:spcPts val="0"/>
                        </a:spcAft>
                      </a:pPr>
                      <a:r>
                        <a:rPr lang="en-US" sz="1100" dirty="0" smtClean="0">
                          <a:effectLst/>
                          <a:latin typeface="Arial Narrow" panose="020B0606020202030204" pitchFamily="34" charset="0"/>
                          <a:cs typeface="Arial" panose="020B0604020202020204" pitchFamily="34" charset="0"/>
                        </a:rPr>
                        <a:t>$960,000</a:t>
                      </a:r>
                      <a:endParaRPr lang="en-US" sz="1100" dirty="0">
                        <a:solidFill>
                          <a:srgbClr val="000000"/>
                        </a:solidFill>
                        <a:effectLst/>
                        <a:latin typeface="Arial Narrow" panose="020B0606020202030204" pitchFamily="34" charset="0"/>
                        <a:ea typeface="Calibri" panose="020F0502020204030204" pitchFamily="34" charset="0"/>
                        <a:cs typeface="Arial" panose="020B0604020202020204" pitchFamily="34" charset="0"/>
                      </a:endParaRPr>
                    </a:p>
                  </a:txBody>
                  <a:tcPr marL="51435" marR="51435" marT="0" marB="0" anchor="ctr"/>
                </a:tc>
                <a:tc>
                  <a:txBody>
                    <a:bodyPr/>
                    <a:lstStyle/>
                    <a:p>
                      <a:pPr marL="0" marR="0" algn="ctr">
                        <a:spcBef>
                          <a:spcPts val="0"/>
                        </a:spcBef>
                        <a:spcAft>
                          <a:spcPts val="0"/>
                        </a:spcAft>
                      </a:pPr>
                      <a:r>
                        <a:rPr lang="en-US" sz="1100" dirty="0" smtClean="0">
                          <a:effectLst/>
                          <a:latin typeface="Arial Narrow" panose="020B0606020202030204" pitchFamily="34" charset="0"/>
                          <a:cs typeface="Arial" panose="020B0604020202020204" pitchFamily="34" charset="0"/>
                        </a:rPr>
                        <a:t>$240,000</a:t>
                      </a:r>
                      <a:endParaRPr lang="en-US" sz="1100" dirty="0">
                        <a:solidFill>
                          <a:srgbClr val="000000"/>
                        </a:solidFill>
                        <a:effectLst/>
                        <a:latin typeface="Arial Narrow" panose="020B0606020202030204" pitchFamily="34" charset="0"/>
                        <a:ea typeface="Calibri" panose="020F0502020204030204" pitchFamily="34" charset="0"/>
                        <a:cs typeface="Arial" panose="020B0604020202020204" pitchFamily="34" charset="0"/>
                      </a:endParaRPr>
                    </a:p>
                  </a:txBody>
                  <a:tcPr marL="51435" marR="51435" marT="0" marB="0" anchor="ctr"/>
                </a:tc>
                <a:tc>
                  <a:txBody>
                    <a:bodyPr/>
                    <a:lstStyle/>
                    <a:p>
                      <a:pPr marL="0" marR="0" algn="ctr">
                        <a:spcBef>
                          <a:spcPts val="0"/>
                        </a:spcBef>
                        <a:spcAft>
                          <a:spcPts val="0"/>
                        </a:spcAft>
                      </a:pPr>
                      <a:r>
                        <a:rPr lang="en-US" sz="1100" dirty="0" smtClean="0">
                          <a:effectLst/>
                          <a:latin typeface="Arial Narrow" panose="020B0606020202030204" pitchFamily="34" charset="0"/>
                          <a:cs typeface="Arial" panose="020B0604020202020204" pitchFamily="34" charset="0"/>
                        </a:rPr>
                        <a:t>$1,200,000</a:t>
                      </a:r>
                      <a:endParaRPr lang="en-US" sz="1100" dirty="0">
                        <a:solidFill>
                          <a:srgbClr val="000000"/>
                        </a:solidFill>
                        <a:effectLst/>
                        <a:latin typeface="Arial Narrow" panose="020B0606020202030204" pitchFamily="34" charset="0"/>
                        <a:ea typeface="Calibri" panose="020F0502020204030204" pitchFamily="34" charset="0"/>
                        <a:cs typeface="Arial" panose="020B0604020202020204" pitchFamily="34" charset="0"/>
                      </a:endParaRPr>
                    </a:p>
                  </a:txBody>
                  <a:tcPr marL="51435" marR="51435" marT="0" marB="0" anchor="ctr"/>
                </a:tc>
                <a:tc>
                  <a:txBody>
                    <a:bodyPr/>
                    <a:lstStyle/>
                    <a:p>
                      <a:pPr marL="0" marR="0" algn="ctr">
                        <a:spcBef>
                          <a:spcPts val="0"/>
                        </a:spcBef>
                        <a:spcAft>
                          <a:spcPts val="0"/>
                        </a:spcAft>
                      </a:pPr>
                      <a:r>
                        <a:rPr lang="en-US" sz="1100" dirty="0" smtClean="0">
                          <a:effectLst/>
                          <a:latin typeface="Arial Narrow" panose="020B0606020202030204" pitchFamily="34" charset="0"/>
                          <a:cs typeface="Arial" panose="020B0604020202020204" pitchFamily="34" charset="0"/>
                        </a:rPr>
                        <a:t>20.0%</a:t>
                      </a:r>
                      <a:endParaRPr lang="en-US" sz="1100" dirty="0">
                        <a:solidFill>
                          <a:srgbClr val="000000"/>
                        </a:solidFill>
                        <a:effectLst/>
                        <a:latin typeface="Arial Narrow" panose="020B0606020202030204" pitchFamily="34" charset="0"/>
                        <a:ea typeface="Calibri" panose="020F0502020204030204" pitchFamily="34" charset="0"/>
                        <a:cs typeface="Arial" panose="020B0604020202020204" pitchFamily="34" charset="0"/>
                      </a:endParaRPr>
                    </a:p>
                  </a:txBody>
                  <a:tcPr marL="51435" marR="51435" marT="0" marB="0" anchor="ctr"/>
                </a:tc>
                <a:extLst>
                  <a:ext uri="{0D108BD9-81ED-4DB2-BD59-A6C34878D82A}">
                    <a16:rowId xmlns="" xmlns:a16="http://schemas.microsoft.com/office/drawing/2014/main" val="10001"/>
                  </a:ext>
                </a:extLst>
              </a:tr>
              <a:tr h="223758">
                <a:tc>
                  <a:txBody>
                    <a:bodyPr/>
                    <a:lstStyle/>
                    <a:p>
                      <a:pPr marL="0" marR="0" algn="ctr">
                        <a:spcBef>
                          <a:spcPts val="0"/>
                        </a:spcBef>
                        <a:spcAft>
                          <a:spcPts val="0"/>
                        </a:spcAft>
                      </a:pPr>
                      <a:r>
                        <a:rPr lang="en-US" sz="1100" dirty="0">
                          <a:effectLst/>
                          <a:latin typeface="Arial Narrow" panose="020B0606020202030204" pitchFamily="34" charset="0"/>
                          <a:cs typeface="Arial" panose="020B0604020202020204" pitchFamily="34" charset="0"/>
                        </a:rPr>
                        <a:t>Approved Budget (BP-1&amp;2)</a:t>
                      </a:r>
                      <a:endParaRPr lang="en-US" sz="1100" dirty="0">
                        <a:solidFill>
                          <a:srgbClr val="000000"/>
                        </a:solidFill>
                        <a:effectLst/>
                        <a:latin typeface="Arial Narrow" panose="020B0606020202030204" pitchFamily="34" charset="0"/>
                        <a:ea typeface="Calibri" panose="020F0502020204030204" pitchFamily="34" charset="0"/>
                        <a:cs typeface="Arial" panose="020B0604020202020204" pitchFamily="34" charset="0"/>
                      </a:endParaRPr>
                    </a:p>
                  </a:txBody>
                  <a:tcPr marL="51435" marR="51435" marT="0" marB="0" anchor="ctr"/>
                </a:tc>
                <a:tc>
                  <a:txBody>
                    <a:bodyPr/>
                    <a:lstStyle/>
                    <a:p>
                      <a:pPr marL="0" marR="0" algn="ctr">
                        <a:spcBef>
                          <a:spcPts val="0"/>
                        </a:spcBef>
                        <a:spcAft>
                          <a:spcPts val="0"/>
                        </a:spcAft>
                      </a:pPr>
                      <a:r>
                        <a:rPr lang="en-US" sz="1100" dirty="0" smtClean="0">
                          <a:effectLst/>
                          <a:latin typeface="Arial Narrow" panose="020B0606020202030204" pitchFamily="34" charset="0"/>
                          <a:cs typeface="Arial" panose="020B0604020202020204" pitchFamily="34" charset="0"/>
                        </a:rPr>
                        <a:t>$960,000</a:t>
                      </a:r>
                      <a:endParaRPr lang="en-US" sz="1100" dirty="0">
                        <a:solidFill>
                          <a:srgbClr val="000000"/>
                        </a:solidFill>
                        <a:effectLst/>
                        <a:latin typeface="Arial Narrow" panose="020B0606020202030204" pitchFamily="34" charset="0"/>
                        <a:ea typeface="Calibri" panose="020F0502020204030204" pitchFamily="34" charset="0"/>
                        <a:cs typeface="Arial" panose="020B0604020202020204" pitchFamily="34" charset="0"/>
                      </a:endParaRPr>
                    </a:p>
                  </a:txBody>
                  <a:tcPr marL="51435" marR="51435" marT="0" marB="0" anchor="ctr"/>
                </a:tc>
                <a:tc>
                  <a:txBody>
                    <a:bodyPr/>
                    <a:lstStyle/>
                    <a:p>
                      <a:pPr marL="0" marR="0" algn="ctr">
                        <a:spcBef>
                          <a:spcPts val="0"/>
                        </a:spcBef>
                        <a:spcAft>
                          <a:spcPts val="0"/>
                        </a:spcAft>
                      </a:pPr>
                      <a:r>
                        <a:rPr lang="en-US" sz="1100" dirty="0" smtClean="0">
                          <a:effectLst/>
                          <a:latin typeface="Arial Narrow" panose="020B0606020202030204" pitchFamily="34" charset="0"/>
                          <a:cs typeface="Arial" panose="020B0604020202020204" pitchFamily="34" charset="0"/>
                        </a:rPr>
                        <a:t>$240,000</a:t>
                      </a:r>
                      <a:endParaRPr lang="en-US" sz="1100" dirty="0">
                        <a:solidFill>
                          <a:srgbClr val="000000"/>
                        </a:solidFill>
                        <a:effectLst/>
                        <a:latin typeface="Arial Narrow" panose="020B0606020202030204" pitchFamily="34" charset="0"/>
                        <a:ea typeface="Calibri" panose="020F0502020204030204" pitchFamily="34" charset="0"/>
                        <a:cs typeface="Arial" panose="020B0604020202020204" pitchFamily="34" charset="0"/>
                      </a:endParaRPr>
                    </a:p>
                  </a:txBody>
                  <a:tcPr marL="51435" marR="51435" marT="0" marB="0" anchor="ctr"/>
                </a:tc>
                <a:tc>
                  <a:txBody>
                    <a:bodyPr/>
                    <a:lstStyle/>
                    <a:p>
                      <a:pPr marL="0" marR="0" algn="ctr">
                        <a:spcBef>
                          <a:spcPts val="0"/>
                        </a:spcBef>
                        <a:spcAft>
                          <a:spcPts val="0"/>
                        </a:spcAft>
                      </a:pPr>
                      <a:r>
                        <a:rPr lang="en-US" sz="1100" dirty="0" smtClean="0">
                          <a:effectLst/>
                          <a:latin typeface="Arial Narrow" panose="020B0606020202030204" pitchFamily="34" charset="0"/>
                          <a:cs typeface="Arial" panose="020B0604020202020204" pitchFamily="34" charset="0"/>
                        </a:rPr>
                        <a:t>$1,200,000</a:t>
                      </a:r>
                      <a:endParaRPr lang="en-US" sz="1100" dirty="0">
                        <a:solidFill>
                          <a:srgbClr val="000000"/>
                        </a:solidFill>
                        <a:effectLst/>
                        <a:latin typeface="Arial Narrow" panose="020B0606020202030204" pitchFamily="34" charset="0"/>
                        <a:ea typeface="Calibri" panose="020F0502020204030204" pitchFamily="34" charset="0"/>
                        <a:cs typeface="Arial" panose="020B0604020202020204" pitchFamily="34" charset="0"/>
                      </a:endParaRPr>
                    </a:p>
                  </a:txBody>
                  <a:tcPr marL="51435" marR="51435" marT="0" marB="0" anchor="ctr"/>
                </a:tc>
                <a:tc>
                  <a:txBody>
                    <a:bodyPr/>
                    <a:lstStyle/>
                    <a:p>
                      <a:pPr marL="0" marR="0" algn="ctr">
                        <a:spcBef>
                          <a:spcPts val="0"/>
                        </a:spcBef>
                        <a:spcAft>
                          <a:spcPts val="0"/>
                        </a:spcAft>
                      </a:pPr>
                      <a:r>
                        <a:rPr lang="en-US" sz="1100" dirty="0" smtClean="0">
                          <a:effectLst/>
                          <a:latin typeface="Arial Narrow" panose="020B0606020202030204" pitchFamily="34" charset="0"/>
                          <a:cs typeface="Arial" panose="020B0604020202020204" pitchFamily="34" charset="0"/>
                        </a:rPr>
                        <a:t>20.0%</a:t>
                      </a:r>
                      <a:endParaRPr lang="en-US" sz="1100" dirty="0">
                        <a:solidFill>
                          <a:srgbClr val="000000"/>
                        </a:solidFill>
                        <a:effectLst/>
                        <a:latin typeface="Arial Narrow" panose="020B0606020202030204" pitchFamily="34" charset="0"/>
                        <a:ea typeface="Calibri" panose="020F0502020204030204" pitchFamily="34" charset="0"/>
                        <a:cs typeface="Arial" panose="020B0604020202020204" pitchFamily="34" charset="0"/>
                      </a:endParaRPr>
                    </a:p>
                  </a:txBody>
                  <a:tcPr marL="51435" marR="51435" marT="0" marB="0" anchor="ctr"/>
                </a:tc>
                <a:extLst>
                  <a:ext uri="{0D108BD9-81ED-4DB2-BD59-A6C34878D82A}">
                    <a16:rowId xmlns="" xmlns:a16="http://schemas.microsoft.com/office/drawing/2014/main" val="10002"/>
                  </a:ext>
                </a:extLst>
              </a:tr>
              <a:tr h="223758">
                <a:tc>
                  <a:txBody>
                    <a:bodyPr/>
                    <a:lstStyle/>
                    <a:p>
                      <a:pPr marL="0" marR="0" algn="ctr">
                        <a:spcBef>
                          <a:spcPts val="0"/>
                        </a:spcBef>
                        <a:spcAft>
                          <a:spcPts val="0"/>
                        </a:spcAft>
                      </a:pPr>
                      <a:r>
                        <a:rPr lang="en-US" sz="1100" dirty="0">
                          <a:effectLst/>
                          <a:latin typeface="Arial Narrow" panose="020B0606020202030204" pitchFamily="34" charset="0"/>
                          <a:cs typeface="Arial" panose="020B0604020202020204" pitchFamily="34" charset="0"/>
                        </a:rPr>
                        <a:t>Costs as of </a:t>
                      </a:r>
                      <a:r>
                        <a:rPr lang="en-US" sz="1100" dirty="0" smtClean="0">
                          <a:effectLst/>
                          <a:latin typeface="Arial Narrow" panose="020B0606020202030204" pitchFamily="34" charset="0"/>
                          <a:cs typeface="Arial" panose="020B0604020202020204" pitchFamily="34" charset="0"/>
                        </a:rPr>
                        <a:t>3/31/20</a:t>
                      </a:r>
                      <a:endParaRPr lang="en-US" sz="1100" dirty="0">
                        <a:solidFill>
                          <a:srgbClr val="000000"/>
                        </a:solidFill>
                        <a:effectLst/>
                        <a:latin typeface="Arial Narrow" panose="020B0606020202030204" pitchFamily="34" charset="0"/>
                        <a:ea typeface="Calibri" panose="020F0502020204030204" pitchFamily="34" charset="0"/>
                        <a:cs typeface="Arial" panose="020B0604020202020204" pitchFamily="34" charset="0"/>
                      </a:endParaRPr>
                    </a:p>
                  </a:txBody>
                  <a:tcPr marL="51435" marR="51435" marT="0" marB="0" anchor="ctr"/>
                </a:tc>
                <a:tc>
                  <a:txBody>
                    <a:bodyPr/>
                    <a:lstStyle/>
                    <a:p>
                      <a:pPr marL="0" marR="0" algn="ctr">
                        <a:spcBef>
                          <a:spcPts val="0"/>
                        </a:spcBef>
                        <a:spcAft>
                          <a:spcPts val="0"/>
                        </a:spcAft>
                      </a:pPr>
                      <a:r>
                        <a:rPr lang="en-US" sz="1100" dirty="0" smtClean="0">
                          <a:effectLst/>
                          <a:latin typeface="Arial Narrow" panose="020B0606020202030204" pitchFamily="34" charset="0"/>
                          <a:cs typeface="Arial" panose="020B0604020202020204" pitchFamily="34" charset="0"/>
                        </a:rPr>
                        <a:t>$575,335</a:t>
                      </a:r>
                      <a:endParaRPr lang="en-US" sz="1100" dirty="0">
                        <a:solidFill>
                          <a:srgbClr val="000000"/>
                        </a:solidFill>
                        <a:effectLst/>
                        <a:latin typeface="Arial Narrow" panose="020B0606020202030204" pitchFamily="34" charset="0"/>
                        <a:ea typeface="Calibri" panose="020F0502020204030204" pitchFamily="34" charset="0"/>
                        <a:cs typeface="Arial" panose="020B0604020202020204" pitchFamily="34" charset="0"/>
                      </a:endParaRPr>
                    </a:p>
                  </a:txBody>
                  <a:tcPr marL="51435" marR="51435" marT="0" marB="0" anchor="ctr"/>
                </a:tc>
                <a:tc>
                  <a:txBody>
                    <a:bodyPr/>
                    <a:lstStyle/>
                    <a:p>
                      <a:pPr marL="0" marR="0" algn="ctr">
                        <a:spcBef>
                          <a:spcPts val="0"/>
                        </a:spcBef>
                        <a:spcAft>
                          <a:spcPts val="0"/>
                        </a:spcAft>
                      </a:pPr>
                      <a:r>
                        <a:rPr lang="en-US" sz="1100" dirty="0" smtClean="0">
                          <a:effectLst/>
                          <a:latin typeface="Arial Narrow" panose="020B0606020202030204" pitchFamily="34" charset="0"/>
                          <a:cs typeface="Arial" panose="020B0604020202020204" pitchFamily="34" charset="0"/>
                        </a:rPr>
                        <a:t>$98,964</a:t>
                      </a:r>
                      <a:endParaRPr lang="en-US" sz="1100" dirty="0">
                        <a:solidFill>
                          <a:srgbClr val="000000"/>
                        </a:solidFill>
                        <a:effectLst/>
                        <a:latin typeface="Arial Narrow" panose="020B0606020202030204" pitchFamily="34" charset="0"/>
                        <a:ea typeface="Calibri" panose="020F0502020204030204" pitchFamily="34" charset="0"/>
                        <a:cs typeface="Arial" panose="020B0604020202020204" pitchFamily="34" charset="0"/>
                      </a:endParaRPr>
                    </a:p>
                  </a:txBody>
                  <a:tcPr marL="51435" marR="51435" marT="0" marB="0" anchor="ctr"/>
                </a:tc>
                <a:tc>
                  <a:txBody>
                    <a:bodyPr/>
                    <a:lstStyle/>
                    <a:p>
                      <a:pPr marL="0" marR="0" algn="ctr">
                        <a:spcBef>
                          <a:spcPts val="0"/>
                        </a:spcBef>
                        <a:spcAft>
                          <a:spcPts val="0"/>
                        </a:spcAft>
                      </a:pPr>
                      <a:r>
                        <a:rPr lang="en-US" sz="1100" dirty="0" smtClean="0">
                          <a:effectLst/>
                          <a:latin typeface="Arial Narrow" panose="020B0606020202030204" pitchFamily="34" charset="0"/>
                          <a:cs typeface="Arial" panose="020B0604020202020204" pitchFamily="34" charset="0"/>
                        </a:rPr>
                        <a:t>$674,299</a:t>
                      </a:r>
                      <a:endParaRPr lang="en-US" sz="1100" dirty="0">
                        <a:solidFill>
                          <a:srgbClr val="000000"/>
                        </a:solidFill>
                        <a:effectLst/>
                        <a:latin typeface="Arial Narrow" panose="020B0606020202030204" pitchFamily="34" charset="0"/>
                        <a:ea typeface="Calibri" panose="020F0502020204030204" pitchFamily="34" charset="0"/>
                        <a:cs typeface="Arial" panose="020B0604020202020204" pitchFamily="34" charset="0"/>
                      </a:endParaRPr>
                    </a:p>
                  </a:txBody>
                  <a:tcPr marL="51435" marR="51435" marT="0" marB="0" anchor="ctr"/>
                </a:tc>
                <a:tc>
                  <a:txBody>
                    <a:bodyPr/>
                    <a:lstStyle/>
                    <a:p>
                      <a:pPr marL="0" marR="0" algn="ctr">
                        <a:spcBef>
                          <a:spcPts val="0"/>
                        </a:spcBef>
                        <a:spcAft>
                          <a:spcPts val="0"/>
                        </a:spcAft>
                      </a:pPr>
                      <a:r>
                        <a:rPr lang="en-US" sz="1100" dirty="0" smtClean="0">
                          <a:effectLst/>
                          <a:latin typeface="Arial Narrow" panose="020B0606020202030204" pitchFamily="34" charset="0"/>
                          <a:cs typeface="Arial" panose="020B0604020202020204" pitchFamily="34" charset="0"/>
                        </a:rPr>
                        <a:t>14.7%</a:t>
                      </a:r>
                      <a:endParaRPr lang="en-US" sz="1100" dirty="0">
                        <a:solidFill>
                          <a:srgbClr val="000000"/>
                        </a:solidFill>
                        <a:effectLst/>
                        <a:latin typeface="Arial Narrow" panose="020B0606020202030204" pitchFamily="34" charset="0"/>
                        <a:ea typeface="Calibri" panose="020F0502020204030204" pitchFamily="34" charset="0"/>
                        <a:cs typeface="Arial" panose="020B0604020202020204" pitchFamily="34" charset="0"/>
                      </a:endParaRPr>
                    </a:p>
                  </a:txBody>
                  <a:tcPr marL="51435" marR="51435" marT="0" marB="0" anchor="ctr"/>
                </a:tc>
                <a:extLst>
                  <a:ext uri="{0D108BD9-81ED-4DB2-BD59-A6C34878D82A}">
                    <a16:rowId xmlns="" xmlns:a16="http://schemas.microsoft.com/office/drawing/2014/main" val="10003"/>
                  </a:ext>
                </a:extLst>
              </a:tr>
            </a:tbl>
          </a:graphicData>
        </a:graphic>
      </p:graphicFrame>
      <p:sp>
        <p:nvSpPr>
          <p:cNvPr id="6" name="TextBox 5"/>
          <p:cNvSpPr txBox="1"/>
          <p:nvPr/>
        </p:nvSpPr>
        <p:spPr>
          <a:xfrm>
            <a:off x="4373806" y="990600"/>
            <a:ext cx="3398594" cy="338554"/>
          </a:xfrm>
          <a:prstGeom prst="rect">
            <a:avLst/>
          </a:prstGeom>
          <a:noFill/>
        </p:spPr>
        <p:txBody>
          <a:bodyPr wrap="square" rtlCol="0">
            <a:spAutoFit/>
          </a:bodyPr>
          <a:lstStyle/>
          <a:p>
            <a:pPr defTabSz="342900"/>
            <a:r>
              <a:rPr lang="en-US" sz="1600" b="1" u="sng" dirty="0">
                <a:solidFill>
                  <a:prstClr val="black"/>
                </a:solidFill>
              </a:rPr>
              <a:t>Project Budget and Costs:</a:t>
            </a:r>
          </a:p>
        </p:txBody>
      </p:sp>
      <p:sp>
        <p:nvSpPr>
          <p:cNvPr id="7" name="TextBox 6"/>
          <p:cNvSpPr txBox="1"/>
          <p:nvPr/>
        </p:nvSpPr>
        <p:spPr>
          <a:xfrm>
            <a:off x="333632" y="3276600"/>
            <a:ext cx="3781168" cy="1400383"/>
          </a:xfrm>
          <a:prstGeom prst="rect">
            <a:avLst/>
          </a:prstGeom>
          <a:noFill/>
        </p:spPr>
        <p:txBody>
          <a:bodyPr wrap="square" rtlCol="0">
            <a:spAutoFit/>
          </a:bodyPr>
          <a:lstStyle/>
          <a:p>
            <a:pPr defTabSz="342900"/>
            <a:r>
              <a:rPr lang="en-US" sz="1600" b="1" u="sng" dirty="0">
                <a:solidFill>
                  <a:prstClr val="black"/>
                </a:solidFill>
              </a:rPr>
              <a:t>Barriers and Challenges:</a:t>
            </a:r>
          </a:p>
          <a:p>
            <a:pPr marL="214313" indent="-214313" defTabSz="342900">
              <a:buFont typeface="Arial" panose="020B0604020202020204" pitchFamily="34" charset="0"/>
              <a:buChar char="•"/>
            </a:pPr>
            <a:r>
              <a:rPr lang="en-US" sz="1200" dirty="0">
                <a:solidFill>
                  <a:prstClr val="black"/>
                </a:solidFill>
              </a:rPr>
              <a:t>High performance pyroelectric harvesting of low-grade waste heat requires efficient, simple thermal switching to control heat flows.</a:t>
            </a:r>
          </a:p>
          <a:p>
            <a:pPr marL="214313" indent="-214313" defTabSz="342900">
              <a:buFont typeface="Arial" panose="020B0604020202020204" pitchFamily="34" charset="0"/>
              <a:buChar char="•"/>
            </a:pPr>
            <a:r>
              <a:rPr lang="en-US" sz="1200" dirty="0">
                <a:solidFill>
                  <a:prstClr val="black"/>
                </a:solidFill>
              </a:rPr>
              <a:t>Suitable thermal switches have yet to be developed</a:t>
            </a:r>
            <a:r>
              <a:rPr lang="en-US" sz="1200" dirty="0" smtClean="0">
                <a:solidFill>
                  <a:prstClr val="black"/>
                </a:solidFill>
              </a:rPr>
              <a:t>.</a:t>
            </a:r>
            <a:endParaRPr lang="en-US" sz="900" dirty="0">
              <a:solidFill>
                <a:prstClr val="black"/>
              </a:solidFill>
            </a:endParaRPr>
          </a:p>
          <a:p>
            <a:pPr defTabSz="342900"/>
            <a:endParaRPr lang="en-US" sz="900" dirty="0">
              <a:solidFill>
                <a:prstClr val="black"/>
              </a:solidFill>
            </a:endParaRPr>
          </a:p>
        </p:txBody>
      </p:sp>
      <p:sp>
        <p:nvSpPr>
          <p:cNvPr id="8" name="TextBox 7"/>
          <p:cNvSpPr txBox="1"/>
          <p:nvPr/>
        </p:nvSpPr>
        <p:spPr>
          <a:xfrm>
            <a:off x="4343400" y="3352800"/>
            <a:ext cx="4389194" cy="2132892"/>
          </a:xfrm>
          <a:prstGeom prst="rect">
            <a:avLst/>
          </a:prstGeom>
          <a:noFill/>
        </p:spPr>
        <p:txBody>
          <a:bodyPr wrap="square" rtlCol="0">
            <a:spAutoFit/>
          </a:bodyPr>
          <a:lstStyle/>
          <a:p>
            <a:pPr defTabSz="342900"/>
            <a:r>
              <a:rPr lang="en-US" sz="1600" b="1" u="sng" dirty="0">
                <a:solidFill>
                  <a:prstClr val="black"/>
                </a:solidFill>
              </a:rPr>
              <a:t>Project Team and Roles:</a:t>
            </a:r>
          </a:p>
          <a:p>
            <a:pPr eaLnBrk="1" hangingPunct="1">
              <a:lnSpc>
                <a:spcPct val="90000"/>
              </a:lnSpc>
              <a:spcBef>
                <a:spcPct val="20000"/>
              </a:spcBef>
              <a:buFontTx/>
              <a:buChar char="•"/>
              <a:defRPr/>
            </a:pPr>
            <a:r>
              <a:rPr lang="en-US" altLang="en-US" dirty="0">
                <a:latin typeface="Calibri" panose="020F0502020204030204" pitchFamily="34" charset="0"/>
              </a:rPr>
              <a:t>University of Pennsylvania (Lead)</a:t>
            </a:r>
          </a:p>
          <a:p>
            <a:pPr lvl="1" eaLnBrk="1" hangingPunct="1">
              <a:lnSpc>
                <a:spcPct val="90000"/>
              </a:lnSpc>
              <a:spcBef>
                <a:spcPct val="20000"/>
              </a:spcBef>
              <a:buFontTx/>
              <a:buChar char="•"/>
              <a:defRPr/>
            </a:pPr>
            <a:r>
              <a:rPr lang="en-US" altLang="en-US" sz="1300" dirty="0">
                <a:latin typeface="Calibri" panose="020F0502020204030204" pitchFamily="34" charset="0"/>
              </a:rPr>
              <a:t>Materials processing</a:t>
            </a:r>
          </a:p>
          <a:p>
            <a:pPr lvl="1" eaLnBrk="1" hangingPunct="1">
              <a:lnSpc>
                <a:spcPct val="90000"/>
              </a:lnSpc>
              <a:spcBef>
                <a:spcPct val="20000"/>
              </a:spcBef>
              <a:buFontTx/>
              <a:buChar char="•"/>
              <a:defRPr/>
            </a:pPr>
            <a:r>
              <a:rPr lang="en-US" altLang="en-US" sz="1300" dirty="0">
                <a:latin typeface="Calibri" panose="020F0502020204030204" pitchFamily="34" charset="0"/>
              </a:rPr>
              <a:t>Device fabrication and characterization</a:t>
            </a:r>
          </a:p>
          <a:p>
            <a:pPr eaLnBrk="1" hangingPunct="1">
              <a:lnSpc>
                <a:spcPct val="90000"/>
              </a:lnSpc>
              <a:spcBef>
                <a:spcPct val="20000"/>
              </a:spcBef>
              <a:buFontTx/>
              <a:buChar char="•"/>
              <a:defRPr/>
            </a:pPr>
            <a:r>
              <a:rPr lang="en-US" altLang="en-US" dirty="0">
                <a:latin typeface="Calibri" panose="020F0502020204030204" pitchFamily="34" charset="0"/>
              </a:rPr>
              <a:t>Yale University</a:t>
            </a:r>
          </a:p>
          <a:p>
            <a:pPr lvl="1" eaLnBrk="1" hangingPunct="1">
              <a:lnSpc>
                <a:spcPct val="90000"/>
              </a:lnSpc>
              <a:spcBef>
                <a:spcPct val="20000"/>
              </a:spcBef>
              <a:buFontTx/>
              <a:buChar char="•"/>
              <a:defRPr/>
            </a:pPr>
            <a:r>
              <a:rPr lang="en-US" altLang="en-US" sz="1300" dirty="0">
                <a:latin typeface="Calibri" panose="020F0502020204030204" pitchFamily="34" charset="0"/>
              </a:rPr>
              <a:t>Materials synthesis; Device modeling</a:t>
            </a:r>
          </a:p>
          <a:p>
            <a:pPr eaLnBrk="1" hangingPunct="1">
              <a:lnSpc>
                <a:spcPct val="90000"/>
              </a:lnSpc>
              <a:spcBef>
                <a:spcPct val="20000"/>
              </a:spcBef>
              <a:buFontTx/>
              <a:buChar char="•"/>
              <a:defRPr/>
            </a:pPr>
            <a:r>
              <a:rPr lang="en-US" altLang="en-US" dirty="0">
                <a:latin typeface="Calibri" panose="020F0502020204030204" pitchFamily="34" charset="0"/>
              </a:rPr>
              <a:t>Rutgers University</a:t>
            </a:r>
          </a:p>
          <a:p>
            <a:pPr lvl="1" eaLnBrk="1" hangingPunct="1">
              <a:lnSpc>
                <a:spcPct val="90000"/>
              </a:lnSpc>
              <a:spcBef>
                <a:spcPct val="20000"/>
              </a:spcBef>
              <a:buFontTx/>
              <a:buChar char="•"/>
              <a:defRPr/>
            </a:pPr>
            <a:r>
              <a:rPr lang="en-US" altLang="en-US" sz="1300" dirty="0">
                <a:latin typeface="Calibri" panose="020F0502020204030204" pitchFamily="34" charset="0"/>
              </a:rPr>
              <a:t>Device fabrication and </a:t>
            </a:r>
            <a:r>
              <a:rPr lang="en-US" altLang="en-US" sz="1300" dirty="0" smtClean="0">
                <a:latin typeface="Calibri" panose="020F0502020204030204" pitchFamily="34" charset="0"/>
              </a:rPr>
              <a:t>characterization</a:t>
            </a:r>
            <a:endParaRPr lang="en-US" altLang="en-US" sz="1300" dirty="0">
              <a:latin typeface="Calibri" panose="020F0502020204030204" pitchFamily="34" charset="0"/>
            </a:endParaRPr>
          </a:p>
        </p:txBody>
      </p:sp>
      <p:sp>
        <p:nvSpPr>
          <p:cNvPr id="3" name="TextBox 2"/>
          <p:cNvSpPr txBox="1"/>
          <p:nvPr/>
        </p:nvSpPr>
        <p:spPr>
          <a:xfrm>
            <a:off x="333633" y="4869359"/>
            <a:ext cx="3857367" cy="553998"/>
          </a:xfrm>
          <a:prstGeom prst="rect">
            <a:avLst/>
          </a:prstGeom>
          <a:noFill/>
        </p:spPr>
        <p:txBody>
          <a:bodyPr wrap="square" rtlCol="0">
            <a:spAutoFit/>
          </a:bodyPr>
          <a:lstStyle/>
          <a:p>
            <a:r>
              <a:rPr lang="en-US" sz="1600" b="1" u="sng" dirty="0"/>
              <a:t>AMO MYPP Connection:</a:t>
            </a:r>
          </a:p>
          <a:p>
            <a:pPr marL="214313" indent="-214313">
              <a:buFont typeface="Arial" panose="020B0604020202020204" pitchFamily="34" charset="0"/>
              <a:buChar char="•"/>
            </a:pPr>
            <a:r>
              <a:rPr lang="en-US" sz="1400" dirty="0"/>
              <a:t>Waste Heat Recovery Systems</a:t>
            </a:r>
          </a:p>
        </p:txBody>
      </p:sp>
      <p:sp>
        <p:nvSpPr>
          <p:cNvPr id="9" name="TextBox 8"/>
          <p:cNvSpPr txBox="1"/>
          <p:nvPr/>
        </p:nvSpPr>
        <p:spPr>
          <a:xfrm>
            <a:off x="308919" y="990600"/>
            <a:ext cx="3805881" cy="830997"/>
          </a:xfrm>
          <a:prstGeom prst="rect">
            <a:avLst/>
          </a:prstGeom>
          <a:noFill/>
        </p:spPr>
        <p:txBody>
          <a:bodyPr wrap="square" rtlCol="0">
            <a:spAutoFit/>
          </a:bodyPr>
          <a:lstStyle/>
          <a:p>
            <a:r>
              <a:rPr lang="en-US" sz="1600" b="1" u="sng" dirty="0"/>
              <a:t>Project Title</a:t>
            </a:r>
            <a:r>
              <a:rPr lang="en-US" sz="1600" b="1" dirty="0"/>
              <a:t>:  High Efficiency Waste Heat Harvesting Using Novel Thermal Oscillators</a:t>
            </a:r>
          </a:p>
        </p:txBody>
      </p:sp>
      <p:sp>
        <p:nvSpPr>
          <p:cNvPr id="2" name="Slide Number Placeholder 1"/>
          <p:cNvSpPr>
            <a:spLocks noGrp="1"/>
          </p:cNvSpPr>
          <p:nvPr>
            <p:ph type="sldNum" sz="quarter" idx="10"/>
          </p:nvPr>
        </p:nvSpPr>
        <p:spPr/>
        <p:txBody>
          <a:bodyPr/>
          <a:lstStyle/>
          <a:p>
            <a:pPr>
              <a:defRPr/>
            </a:pPr>
            <a:fld id="{157A59B2-37DF-4CEB-8524-92F032B0810B}" type="slidenum">
              <a:rPr lang="en-US" altLang="en-US" smtClean="0"/>
              <a:pPr>
                <a:defRPr/>
              </a:pPr>
              <a:t>2</a:t>
            </a:fld>
            <a:endParaRPr lang="en-US" altLang="en-US" dirty="0"/>
          </a:p>
        </p:txBody>
      </p:sp>
    </p:spTree>
    <p:extLst>
      <p:ext uri="{BB962C8B-B14F-4D97-AF65-F5344CB8AC3E}">
        <p14:creationId xmlns:p14="http://schemas.microsoft.com/office/powerpoint/2010/main" val="7180203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bwMode="auto">
          <a:xfrm>
            <a:off x="457200" y="5803168"/>
            <a:ext cx="8636290" cy="87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0" numCol="1" anchor="b" anchorCtr="0" compatLnSpc="1">
            <a:prstTxWarp prst="textNoShape">
              <a:avLst/>
            </a:prstTxWarp>
            <a:normAutofit/>
          </a:bodyPr>
          <a:lstStyle>
            <a:lvl1pPr algn="l" rtl="0" eaLnBrk="0" fontAlgn="base" hangingPunct="0">
              <a:spcBef>
                <a:spcPct val="0"/>
              </a:spcBef>
              <a:spcAft>
                <a:spcPct val="0"/>
              </a:spcAft>
              <a:defRPr sz="4500" kern="1200" baseline="0">
                <a:solidFill>
                  <a:schemeClr val="tx2"/>
                </a:solidFill>
                <a:latin typeface="+mj-lt"/>
                <a:ea typeface="+mj-ea"/>
                <a:cs typeface="+mj-cs"/>
              </a:defRPr>
            </a:lvl1pPr>
            <a:lvl2pPr algn="l" rtl="0" eaLnBrk="0" fontAlgn="base" hangingPunct="0">
              <a:spcBef>
                <a:spcPct val="0"/>
              </a:spcBef>
              <a:spcAft>
                <a:spcPct val="0"/>
              </a:spcAft>
              <a:defRPr sz="5000">
                <a:solidFill>
                  <a:schemeClr val="tx2"/>
                </a:solidFill>
                <a:latin typeface="Calibri" pitchFamily="34" charset="0"/>
              </a:defRPr>
            </a:lvl2pPr>
            <a:lvl3pPr algn="l" rtl="0" eaLnBrk="0" fontAlgn="base" hangingPunct="0">
              <a:spcBef>
                <a:spcPct val="0"/>
              </a:spcBef>
              <a:spcAft>
                <a:spcPct val="0"/>
              </a:spcAft>
              <a:defRPr sz="5000">
                <a:solidFill>
                  <a:schemeClr val="tx2"/>
                </a:solidFill>
                <a:latin typeface="Calibri" pitchFamily="34" charset="0"/>
              </a:defRPr>
            </a:lvl3pPr>
            <a:lvl4pPr algn="l" rtl="0" eaLnBrk="0" fontAlgn="base" hangingPunct="0">
              <a:spcBef>
                <a:spcPct val="0"/>
              </a:spcBef>
              <a:spcAft>
                <a:spcPct val="0"/>
              </a:spcAft>
              <a:defRPr sz="5000">
                <a:solidFill>
                  <a:schemeClr val="tx2"/>
                </a:solidFill>
                <a:latin typeface="Calibri" pitchFamily="34" charset="0"/>
              </a:defRPr>
            </a:lvl4pPr>
            <a:lvl5pPr algn="l" rtl="0" eaLnBrk="0" fontAlgn="base" hangingPunct="0">
              <a:spcBef>
                <a:spcPct val="0"/>
              </a:spcBef>
              <a:spcAft>
                <a:spcPct val="0"/>
              </a:spcAft>
              <a:defRPr sz="5000">
                <a:solidFill>
                  <a:schemeClr val="tx2"/>
                </a:solidFill>
                <a:latin typeface="Calibri" pitchFamily="34" charset="0"/>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a:lstStyle>
          <a:p>
            <a:pPr defTabSz="914400"/>
            <a:r>
              <a:rPr lang="en-US" sz="2000" dirty="0"/>
              <a:t>(High Efficiency Waste Harvesting Using Novel Thermal Oscillators)</a:t>
            </a:r>
          </a:p>
        </p:txBody>
      </p:sp>
      <p:sp>
        <p:nvSpPr>
          <p:cNvPr id="5" name="Title 3">
            <a:extLst>
              <a:ext uri="{FF2B5EF4-FFF2-40B4-BE49-F238E27FC236}">
                <a16:creationId xmlns="" xmlns:a16="http://schemas.microsoft.com/office/drawing/2014/main" id="{BBB7080E-C155-4725-937A-865633855A55}"/>
              </a:ext>
            </a:extLst>
          </p:cNvPr>
          <p:cNvSpPr>
            <a:spLocks noGrp="1"/>
          </p:cNvSpPr>
          <p:nvPr>
            <p:ph type="title"/>
          </p:nvPr>
        </p:nvSpPr>
        <p:spPr>
          <a:xfrm>
            <a:off x="457200" y="228600"/>
            <a:ext cx="8229600" cy="533400"/>
          </a:xfrm>
        </p:spPr>
        <p:txBody>
          <a:bodyPr>
            <a:normAutofit fontScale="90000"/>
          </a:bodyPr>
          <a:lstStyle/>
          <a:p>
            <a:pPr eaLnBrk="1" hangingPunct="1">
              <a:defRPr/>
            </a:pPr>
            <a:r>
              <a:rPr lang="en-US" dirty="0"/>
              <a:t>Project Objective(s)</a:t>
            </a:r>
            <a:endParaRPr lang="en-US" sz="1600" dirty="0">
              <a:solidFill>
                <a:srgbClr val="FF0000"/>
              </a:solidFill>
            </a:endParaRPr>
          </a:p>
        </p:txBody>
      </p:sp>
      <p:sp>
        <p:nvSpPr>
          <p:cNvPr id="6" name="Content Placeholder 2">
            <a:extLst>
              <a:ext uri="{FF2B5EF4-FFF2-40B4-BE49-F238E27FC236}">
                <a16:creationId xmlns="" xmlns:a16="http://schemas.microsoft.com/office/drawing/2014/main" id="{54B0D1FC-AC53-45FE-8078-8112EE393513}"/>
              </a:ext>
            </a:extLst>
          </p:cNvPr>
          <p:cNvSpPr>
            <a:spLocks noGrp="1"/>
          </p:cNvSpPr>
          <p:nvPr>
            <p:ph idx="1"/>
          </p:nvPr>
        </p:nvSpPr>
        <p:spPr>
          <a:xfrm>
            <a:off x="457200" y="1066800"/>
            <a:ext cx="8229600" cy="5105400"/>
          </a:xfrm>
        </p:spPr>
        <p:txBody>
          <a:bodyPr/>
          <a:lstStyle/>
          <a:p>
            <a:pPr eaLnBrk="1" hangingPunct="1">
              <a:buClr>
                <a:schemeClr val="tx2"/>
              </a:buClr>
              <a:defRPr/>
            </a:pPr>
            <a:r>
              <a:rPr lang="en-US" altLang="en-US" sz="2000" dirty="0"/>
              <a:t>Pyroelectric (PE) waste heat harvesting is compelling:</a:t>
            </a:r>
          </a:p>
          <a:p>
            <a:pPr lvl="1" eaLnBrk="1" hangingPunct="1">
              <a:buClr>
                <a:schemeClr val="tx2"/>
              </a:buClr>
              <a:defRPr/>
            </a:pPr>
            <a:r>
              <a:rPr lang="en-US" altLang="en-US" sz="2000" dirty="0"/>
              <a:t>Current PE materials are intrinsically capable of efficiencies that eclipse current thermoelectric materials. </a:t>
            </a:r>
          </a:p>
          <a:p>
            <a:pPr eaLnBrk="1" hangingPunct="1">
              <a:buClr>
                <a:schemeClr val="tx2"/>
              </a:buClr>
              <a:defRPr/>
            </a:pPr>
            <a:r>
              <a:rPr lang="en-US" sz="2000" dirty="0"/>
              <a:t>PE harvesting requires </a:t>
            </a:r>
            <a:r>
              <a:rPr lang="en-US" sz="2000" i="1" u="sng" dirty="0" smtClean="0"/>
              <a:t>periodic</a:t>
            </a:r>
            <a:r>
              <a:rPr lang="en-US" sz="2000" dirty="0" smtClean="0"/>
              <a:t> </a:t>
            </a:r>
            <a:r>
              <a:rPr lang="en-US" sz="2000" dirty="0"/>
              <a:t>variation of the temperature of a generating device placed in contact with a </a:t>
            </a:r>
            <a:r>
              <a:rPr lang="en-US" sz="2000" i="1" u="sng" dirty="0"/>
              <a:t>steady</a:t>
            </a:r>
            <a:r>
              <a:rPr lang="en-US" sz="2000" dirty="0"/>
              <a:t> heat source.</a:t>
            </a:r>
          </a:p>
          <a:p>
            <a:pPr eaLnBrk="1" hangingPunct="1">
              <a:buClr>
                <a:schemeClr val="tx2"/>
              </a:buClr>
              <a:defRPr/>
            </a:pPr>
            <a:r>
              <a:rPr lang="en-US" sz="2000" dirty="0"/>
              <a:t>Efficient and sustained generation of such temperature variations in PE devices is the critical barrier to practical PE waste heat harvesting.</a:t>
            </a:r>
          </a:p>
          <a:p>
            <a:pPr eaLnBrk="1" hangingPunct="1">
              <a:buClr>
                <a:schemeClr val="tx2"/>
              </a:buClr>
              <a:defRPr/>
            </a:pPr>
            <a:r>
              <a:rPr lang="en-US" altLang="en-US" sz="2000" b="1" u="sng" dirty="0"/>
              <a:t>Objective</a:t>
            </a:r>
            <a:r>
              <a:rPr lang="en-US" altLang="en-US" sz="2000" dirty="0"/>
              <a:t>: </a:t>
            </a:r>
            <a:r>
              <a:rPr lang="en-US" altLang="en-US" sz="2000" dirty="0" smtClean="0"/>
              <a:t>Enable </a:t>
            </a:r>
            <a:r>
              <a:rPr lang="en-US" altLang="en-US" sz="2000" dirty="0"/>
              <a:t>practical energy recovery from low temperature waste heat with unprecedented efficiency using pyroelectric materials in manufacturing-relevant settings.</a:t>
            </a:r>
          </a:p>
          <a:p>
            <a:pPr lvl="1" eaLnBrk="1" hangingPunct="1">
              <a:buClr>
                <a:schemeClr val="tx2"/>
              </a:buClr>
              <a:defRPr/>
            </a:pPr>
            <a:r>
              <a:rPr lang="en-US" altLang="en-US" sz="2000" dirty="0"/>
              <a:t>Approach: Develop and model switching technology relevant for manufacturing</a:t>
            </a:r>
          </a:p>
          <a:p>
            <a:pPr lvl="2" eaLnBrk="1" hangingPunct="1">
              <a:buClr>
                <a:schemeClr val="tx2"/>
              </a:buClr>
              <a:defRPr/>
            </a:pPr>
            <a:r>
              <a:rPr lang="en-US" altLang="en-US" sz="1700" dirty="0"/>
              <a:t>Passive and active switching</a:t>
            </a:r>
          </a:p>
          <a:p>
            <a:pPr lvl="1" eaLnBrk="1" hangingPunct="1">
              <a:buClr>
                <a:schemeClr val="tx2"/>
              </a:buClr>
              <a:defRPr/>
            </a:pPr>
            <a:r>
              <a:rPr lang="en-US" altLang="en-US" sz="2000" dirty="0"/>
              <a:t>Target: “Bolt-on” devices; $1/Watt, 35% efficiency (Carnot).</a:t>
            </a:r>
          </a:p>
          <a:p>
            <a:pPr lvl="1" eaLnBrk="1" hangingPunct="1">
              <a:buClr>
                <a:schemeClr val="tx2"/>
              </a:buClr>
              <a:defRPr/>
            </a:pPr>
            <a:r>
              <a:rPr lang="en-US" altLang="en-US" sz="2000" dirty="0"/>
              <a:t>Target represents ~5X efficiency improvement.</a:t>
            </a:r>
          </a:p>
        </p:txBody>
      </p:sp>
      <p:sp>
        <p:nvSpPr>
          <p:cNvPr id="2" name="Slide Number Placeholder 1"/>
          <p:cNvSpPr>
            <a:spLocks noGrp="1"/>
          </p:cNvSpPr>
          <p:nvPr>
            <p:ph type="sldNum" sz="quarter" idx="10"/>
          </p:nvPr>
        </p:nvSpPr>
        <p:spPr/>
        <p:txBody>
          <a:bodyPr/>
          <a:lstStyle/>
          <a:p>
            <a:pPr>
              <a:defRPr/>
            </a:pPr>
            <a:fld id="{157A59B2-37DF-4CEB-8524-92F032B0810B}" type="slidenum">
              <a:rPr lang="en-US" altLang="en-US" smtClean="0"/>
              <a:pPr>
                <a:defRPr/>
              </a:pPr>
              <a:t>3</a:t>
            </a:fld>
            <a:endParaRPr lang="en-US" altLang="en-US" dirty="0"/>
          </a:p>
        </p:txBody>
      </p:sp>
    </p:spTree>
    <p:extLst>
      <p:ext uri="{BB962C8B-B14F-4D97-AF65-F5344CB8AC3E}">
        <p14:creationId xmlns:p14="http://schemas.microsoft.com/office/powerpoint/2010/main" val="31326335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Title 4"/>
          <p:cNvSpPr>
            <a:spLocks noGrp="1"/>
          </p:cNvSpPr>
          <p:nvPr>
            <p:ph type="title"/>
          </p:nvPr>
        </p:nvSpPr>
        <p:spPr>
          <a:xfrm>
            <a:off x="457200" y="304800"/>
            <a:ext cx="8229600" cy="533400"/>
          </a:xfrm>
        </p:spPr>
        <p:txBody>
          <a:bodyPr>
            <a:normAutofit fontScale="90000"/>
          </a:bodyPr>
          <a:lstStyle/>
          <a:p>
            <a:pPr eaLnBrk="1" hangingPunct="1">
              <a:defRPr/>
            </a:pPr>
            <a:r>
              <a:rPr lang="en-US" dirty="0"/>
              <a:t>Technical Innovation</a:t>
            </a:r>
          </a:p>
        </p:txBody>
      </p:sp>
      <p:sp>
        <p:nvSpPr>
          <p:cNvPr id="27652" name="AutoShape 926"/>
          <p:cNvSpPr>
            <a:spLocks noChangeAspect="1" noChangeArrowheads="1"/>
          </p:cNvSpPr>
          <p:nvPr/>
        </p:nvSpPr>
        <p:spPr bwMode="auto">
          <a:xfrm>
            <a:off x="3581400" y="4257675"/>
            <a:ext cx="5170488"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defTabSz="4572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defTabSz="4572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defTabSz="4572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defTabSz="4572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endParaRPr lang="en-US" altLang="en-US" sz="1800">
              <a:latin typeface="Arial" panose="020B0604020202020204" pitchFamily="34" charset="0"/>
              <a:ea typeface="ＭＳ Ｐゴシック" panose="020B0600070205080204" pitchFamily="34" charset="-128"/>
            </a:endParaRPr>
          </a:p>
        </p:txBody>
      </p:sp>
      <p:sp>
        <p:nvSpPr>
          <p:cNvPr id="13" name="Title 1"/>
          <p:cNvSpPr txBox="1">
            <a:spLocks/>
          </p:cNvSpPr>
          <p:nvPr/>
        </p:nvSpPr>
        <p:spPr bwMode="auto">
          <a:xfrm>
            <a:off x="457200" y="5803168"/>
            <a:ext cx="8636290" cy="87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0" numCol="1" anchor="b" anchorCtr="0" compatLnSpc="1">
            <a:prstTxWarp prst="textNoShape">
              <a:avLst/>
            </a:prstTxWarp>
            <a:normAutofit/>
          </a:bodyPr>
          <a:lstStyle>
            <a:lvl1pPr algn="l" rtl="0" eaLnBrk="0" fontAlgn="base" hangingPunct="0">
              <a:spcBef>
                <a:spcPct val="0"/>
              </a:spcBef>
              <a:spcAft>
                <a:spcPct val="0"/>
              </a:spcAft>
              <a:defRPr sz="4500" kern="1200" baseline="0">
                <a:solidFill>
                  <a:schemeClr val="tx2"/>
                </a:solidFill>
                <a:latin typeface="+mj-lt"/>
                <a:ea typeface="+mj-ea"/>
                <a:cs typeface="+mj-cs"/>
              </a:defRPr>
            </a:lvl1pPr>
            <a:lvl2pPr algn="l" rtl="0" eaLnBrk="0" fontAlgn="base" hangingPunct="0">
              <a:spcBef>
                <a:spcPct val="0"/>
              </a:spcBef>
              <a:spcAft>
                <a:spcPct val="0"/>
              </a:spcAft>
              <a:defRPr sz="5000">
                <a:solidFill>
                  <a:schemeClr val="tx2"/>
                </a:solidFill>
                <a:latin typeface="Calibri" pitchFamily="34" charset="0"/>
              </a:defRPr>
            </a:lvl2pPr>
            <a:lvl3pPr algn="l" rtl="0" eaLnBrk="0" fontAlgn="base" hangingPunct="0">
              <a:spcBef>
                <a:spcPct val="0"/>
              </a:spcBef>
              <a:spcAft>
                <a:spcPct val="0"/>
              </a:spcAft>
              <a:defRPr sz="5000">
                <a:solidFill>
                  <a:schemeClr val="tx2"/>
                </a:solidFill>
                <a:latin typeface="Calibri" pitchFamily="34" charset="0"/>
              </a:defRPr>
            </a:lvl3pPr>
            <a:lvl4pPr algn="l" rtl="0" eaLnBrk="0" fontAlgn="base" hangingPunct="0">
              <a:spcBef>
                <a:spcPct val="0"/>
              </a:spcBef>
              <a:spcAft>
                <a:spcPct val="0"/>
              </a:spcAft>
              <a:defRPr sz="5000">
                <a:solidFill>
                  <a:schemeClr val="tx2"/>
                </a:solidFill>
                <a:latin typeface="Calibri" pitchFamily="34" charset="0"/>
              </a:defRPr>
            </a:lvl4pPr>
            <a:lvl5pPr algn="l" rtl="0" eaLnBrk="0" fontAlgn="base" hangingPunct="0">
              <a:spcBef>
                <a:spcPct val="0"/>
              </a:spcBef>
              <a:spcAft>
                <a:spcPct val="0"/>
              </a:spcAft>
              <a:defRPr sz="5000">
                <a:solidFill>
                  <a:schemeClr val="tx2"/>
                </a:solidFill>
                <a:latin typeface="Calibri" pitchFamily="34" charset="0"/>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a:lstStyle>
          <a:p>
            <a:pPr defTabSz="914400"/>
            <a:r>
              <a:rPr lang="en-US" sz="2000" dirty="0"/>
              <a:t>(High Efficiency Waste Harvesting Using Novel Thermal Oscillators)</a:t>
            </a:r>
          </a:p>
        </p:txBody>
      </p:sp>
      <p:sp>
        <p:nvSpPr>
          <p:cNvPr id="8" name="Content Placeholder 2"/>
          <p:cNvSpPr>
            <a:spLocks noGrp="1"/>
          </p:cNvSpPr>
          <p:nvPr>
            <p:ph idx="1"/>
          </p:nvPr>
        </p:nvSpPr>
        <p:spPr>
          <a:xfrm>
            <a:off x="457200" y="914400"/>
            <a:ext cx="8229600" cy="5791200"/>
          </a:xfrm>
        </p:spPr>
        <p:txBody>
          <a:bodyPr/>
          <a:lstStyle/>
          <a:p>
            <a:pPr eaLnBrk="1" hangingPunct="1">
              <a:buClr>
                <a:schemeClr val="tx2"/>
              </a:buClr>
            </a:pPr>
            <a:r>
              <a:rPr lang="en-US" altLang="en-US" sz="2000" dirty="0" smtClean="0"/>
              <a:t>PE harvesting has been explored largely using MEMS devices and large-scale thermal cycling by pumped fluids.</a:t>
            </a:r>
          </a:p>
          <a:p>
            <a:pPr eaLnBrk="1" hangingPunct="1">
              <a:buClr>
                <a:schemeClr val="tx2"/>
              </a:buClr>
            </a:pPr>
            <a:r>
              <a:rPr lang="en-US" altLang="en-US" sz="2000" b="1" u="sng" dirty="0" smtClean="0"/>
              <a:t>Limitations</a:t>
            </a:r>
            <a:r>
              <a:rPr lang="en-US" altLang="en-US" sz="2000" dirty="0" smtClean="0"/>
              <a:t>:</a:t>
            </a:r>
          </a:p>
          <a:p>
            <a:pPr lvl="1" eaLnBrk="1" hangingPunct="1">
              <a:buClr>
                <a:schemeClr val="tx2"/>
              </a:buClr>
            </a:pPr>
            <a:r>
              <a:rPr lang="en-US" altLang="en-US" sz="1800" dirty="0" smtClean="0"/>
              <a:t>MEMS devices: Complex; costly; not readily scalable.</a:t>
            </a:r>
          </a:p>
          <a:p>
            <a:pPr lvl="1" eaLnBrk="1" hangingPunct="1">
              <a:buClr>
                <a:schemeClr val="tx2"/>
              </a:buClr>
            </a:pPr>
            <a:r>
              <a:rPr lang="en-US" altLang="en-US" sz="1800" dirty="0" smtClean="0"/>
              <a:t>Pumped fluids: Large frictional losses; not easily deployed.</a:t>
            </a:r>
          </a:p>
          <a:p>
            <a:pPr eaLnBrk="1" hangingPunct="1">
              <a:buClr>
                <a:schemeClr val="tx2"/>
              </a:buClr>
            </a:pPr>
            <a:r>
              <a:rPr lang="en-US" altLang="en-US" sz="2000" b="1" u="sng" dirty="0" smtClean="0"/>
              <a:t>Proposed Approach</a:t>
            </a:r>
            <a:r>
              <a:rPr lang="en-US" altLang="en-US" sz="2000" dirty="0" smtClean="0"/>
              <a:t>: Develop simple thin planar devices that can be “bolted on” to warm surfaces in manufacturing settings.</a:t>
            </a:r>
          </a:p>
          <a:p>
            <a:pPr eaLnBrk="1" hangingPunct="1">
              <a:buClr>
                <a:schemeClr val="tx2"/>
              </a:buClr>
            </a:pPr>
            <a:r>
              <a:rPr lang="en-US" altLang="en-US" sz="2000" dirty="0" smtClean="0"/>
              <a:t>Thermal switching in planar devices by development of new, scalable thermal management solutions:</a:t>
            </a:r>
          </a:p>
          <a:p>
            <a:pPr lvl="1" eaLnBrk="1" hangingPunct="1">
              <a:buClr>
                <a:schemeClr val="tx2"/>
              </a:buClr>
            </a:pPr>
            <a:r>
              <a:rPr lang="en-US" altLang="en-US" sz="1800" dirty="0" smtClean="0"/>
              <a:t>Shape memory contact switching (passive)</a:t>
            </a:r>
          </a:p>
          <a:p>
            <a:pPr lvl="1" eaLnBrk="1" hangingPunct="1">
              <a:buClr>
                <a:schemeClr val="tx2"/>
              </a:buClr>
            </a:pPr>
            <a:r>
              <a:rPr lang="en-US" altLang="en-US" sz="1800" dirty="0" err="1" smtClean="0"/>
              <a:t>Electrohydrodynamic</a:t>
            </a:r>
            <a:r>
              <a:rPr lang="en-US" altLang="en-US" sz="1800" dirty="0" smtClean="0"/>
              <a:t> switching (active)</a:t>
            </a:r>
          </a:p>
          <a:p>
            <a:pPr eaLnBrk="1" hangingPunct="1">
              <a:buClr>
                <a:schemeClr val="tx2"/>
              </a:buClr>
            </a:pPr>
            <a:r>
              <a:rPr lang="en-US" altLang="en-US" sz="2000" dirty="0" smtClean="0"/>
              <a:t>Critical Innovations:</a:t>
            </a:r>
          </a:p>
          <a:p>
            <a:pPr marL="850900" lvl="1" indent="-457200" eaLnBrk="1" hangingPunct="1">
              <a:buClr>
                <a:schemeClr val="tx2"/>
              </a:buClr>
              <a:buAutoNum type="arabicPeriod"/>
            </a:pPr>
            <a:r>
              <a:rPr lang="en-US" altLang="en-US" sz="1800" dirty="0" smtClean="0"/>
              <a:t>Scalable fabrication.</a:t>
            </a:r>
          </a:p>
          <a:p>
            <a:pPr marL="850900" lvl="1" indent="-457200" eaLnBrk="1" hangingPunct="1">
              <a:buClr>
                <a:schemeClr val="tx2"/>
              </a:buClr>
              <a:buAutoNum type="arabicPeriod"/>
            </a:pPr>
            <a:r>
              <a:rPr lang="en-US" altLang="en-US" sz="1800" dirty="0" smtClean="0"/>
              <a:t>Efficient </a:t>
            </a:r>
            <a:r>
              <a:rPr lang="en-US" altLang="en-US" sz="1800" dirty="0" err="1" smtClean="0"/>
              <a:t>bistable</a:t>
            </a:r>
            <a:r>
              <a:rPr lang="en-US" altLang="en-US" sz="1800" dirty="0" smtClean="0"/>
              <a:t> switching.</a:t>
            </a:r>
          </a:p>
          <a:p>
            <a:pPr marL="850900" lvl="1" indent="-457200" eaLnBrk="1" hangingPunct="1">
              <a:buClr>
                <a:schemeClr val="tx2"/>
              </a:buClr>
              <a:buAutoNum type="arabicPeriod"/>
            </a:pPr>
            <a:r>
              <a:rPr lang="en-US" altLang="en-US" sz="1800" dirty="0" smtClean="0"/>
              <a:t>Geometry enables easy deployment/installation.</a:t>
            </a:r>
          </a:p>
        </p:txBody>
      </p:sp>
      <p:sp>
        <p:nvSpPr>
          <p:cNvPr id="2" name="Slide Number Placeholder 1"/>
          <p:cNvSpPr>
            <a:spLocks noGrp="1"/>
          </p:cNvSpPr>
          <p:nvPr>
            <p:ph type="sldNum" sz="quarter" idx="10"/>
          </p:nvPr>
        </p:nvSpPr>
        <p:spPr/>
        <p:txBody>
          <a:bodyPr/>
          <a:lstStyle/>
          <a:p>
            <a:pPr>
              <a:defRPr/>
            </a:pPr>
            <a:fld id="{157A59B2-37DF-4CEB-8524-92F032B0810B}" type="slidenum">
              <a:rPr lang="en-US" altLang="en-US" smtClean="0"/>
              <a:pPr>
                <a:defRPr/>
              </a:pPr>
              <a:t>4</a:t>
            </a:fld>
            <a:endParaRPr lang="en-US" altLang="en-US"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Title 4"/>
          <p:cNvSpPr>
            <a:spLocks noGrp="1"/>
          </p:cNvSpPr>
          <p:nvPr>
            <p:ph type="title"/>
          </p:nvPr>
        </p:nvSpPr>
        <p:spPr>
          <a:xfrm>
            <a:off x="457200" y="304800"/>
            <a:ext cx="8229600" cy="533400"/>
          </a:xfrm>
        </p:spPr>
        <p:txBody>
          <a:bodyPr>
            <a:normAutofit fontScale="90000"/>
          </a:bodyPr>
          <a:lstStyle/>
          <a:p>
            <a:pPr eaLnBrk="1" hangingPunct="1">
              <a:defRPr/>
            </a:pPr>
            <a:r>
              <a:rPr lang="en-US" dirty="0"/>
              <a:t>Technical Innovation</a:t>
            </a:r>
          </a:p>
        </p:txBody>
      </p:sp>
      <p:sp>
        <p:nvSpPr>
          <p:cNvPr id="27652" name="AutoShape 926"/>
          <p:cNvSpPr>
            <a:spLocks noChangeAspect="1" noChangeArrowheads="1"/>
          </p:cNvSpPr>
          <p:nvPr/>
        </p:nvSpPr>
        <p:spPr bwMode="auto">
          <a:xfrm>
            <a:off x="3581400" y="4257675"/>
            <a:ext cx="5170488"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defTabSz="4572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defTabSz="4572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defTabSz="4572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defTabSz="4572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endParaRPr lang="en-US" altLang="en-US" sz="1800">
              <a:latin typeface="Arial" panose="020B0604020202020204" pitchFamily="34" charset="0"/>
              <a:ea typeface="ＭＳ Ｐゴシック" panose="020B0600070205080204" pitchFamily="34" charset="-128"/>
            </a:endParaRPr>
          </a:p>
        </p:txBody>
      </p:sp>
      <p:sp>
        <p:nvSpPr>
          <p:cNvPr id="13" name="Title 1"/>
          <p:cNvSpPr txBox="1">
            <a:spLocks/>
          </p:cNvSpPr>
          <p:nvPr/>
        </p:nvSpPr>
        <p:spPr bwMode="auto">
          <a:xfrm>
            <a:off x="457200" y="5803168"/>
            <a:ext cx="8636290" cy="87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0" numCol="1" anchor="b" anchorCtr="0" compatLnSpc="1">
            <a:prstTxWarp prst="textNoShape">
              <a:avLst/>
            </a:prstTxWarp>
            <a:normAutofit/>
          </a:bodyPr>
          <a:lstStyle>
            <a:lvl1pPr algn="l" rtl="0" eaLnBrk="0" fontAlgn="base" hangingPunct="0">
              <a:spcBef>
                <a:spcPct val="0"/>
              </a:spcBef>
              <a:spcAft>
                <a:spcPct val="0"/>
              </a:spcAft>
              <a:defRPr sz="4500" kern="1200" baseline="0">
                <a:solidFill>
                  <a:schemeClr val="tx2"/>
                </a:solidFill>
                <a:latin typeface="+mj-lt"/>
                <a:ea typeface="+mj-ea"/>
                <a:cs typeface="+mj-cs"/>
              </a:defRPr>
            </a:lvl1pPr>
            <a:lvl2pPr algn="l" rtl="0" eaLnBrk="0" fontAlgn="base" hangingPunct="0">
              <a:spcBef>
                <a:spcPct val="0"/>
              </a:spcBef>
              <a:spcAft>
                <a:spcPct val="0"/>
              </a:spcAft>
              <a:defRPr sz="5000">
                <a:solidFill>
                  <a:schemeClr val="tx2"/>
                </a:solidFill>
                <a:latin typeface="Calibri" pitchFamily="34" charset="0"/>
              </a:defRPr>
            </a:lvl2pPr>
            <a:lvl3pPr algn="l" rtl="0" eaLnBrk="0" fontAlgn="base" hangingPunct="0">
              <a:spcBef>
                <a:spcPct val="0"/>
              </a:spcBef>
              <a:spcAft>
                <a:spcPct val="0"/>
              </a:spcAft>
              <a:defRPr sz="5000">
                <a:solidFill>
                  <a:schemeClr val="tx2"/>
                </a:solidFill>
                <a:latin typeface="Calibri" pitchFamily="34" charset="0"/>
              </a:defRPr>
            </a:lvl3pPr>
            <a:lvl4pPr algn="l" rtl="0" eaLnBrk="0" fontAlgn="base" hangingPunct="0">
              <a:spcBef>
                <a:spcPct val="0"/>
              </a:spcBef>
              <a:spcAft>
                <a:spcPct val="0"/>
              </a:spcAft>
              <a:defRPr sz="5000">
                <a:solidFill>
                  <a:schemeClr val="tx2"/>
                </a:solidFill>
                <a:latin typeface="Calibri" pitchFamily="34" charset="0"/>
              </a:defRPr>
            </a:lvl4pPr>
            <a:lvl5pPr algn="l" rtl="0" eaLnBrk="0" fontAlgn="base" hangingPunct="0">
              <a:spcBef>
                <a:spcPct val="0"/>
              </a:spcBef>
              <a:spcAft>
                <a:spcPct val="0"/>
              </a:spcAft>
              <a:defRPr sz="5000">
                <a:solidFill>
                  <a:schemeClr val="tx2"/>
                </a:solidFill>
                <a:latin typeface="Calibri" pitchFamily="34" charset="0"/>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a:lstStyle>
          <a:p>
            <a:pPr defTabSz="914400"/>
            <a:r>
              <a:rPr lang="en-US" sz="2000" dirty="0"/>
              <a:t>(High Efficiency Waste Harvesting Using Novel Thermal Oscillators)</a:t>
            </a:r>
          </a:p>
        </p:txBody>
      </p:sp>
      <p:sp>
        <p:nvSpPr>
          <p:cNvPr id="7" name="TextBox 6"/>
          <p:cNvSpPr txBox="1"/>
          <p:nvPr/>
        </p:nvSpPr>
        <p:spPr>
          <a:xfrm>
            <a:off x="141962" y="5029200"/>
            <a:ext cx="8684538" cy="1384995"/>
          </a:xfrm>
          <a:prstGeom prst="rect">
            <a:avLst/>
          </a:prstGeom>
          <a:noFill/>
        </p:spPr>
        <p:txBody>
          <a:bodyPr wrap="square" rtlCol="0">
            <a:spAutoFit/>
          </a:bodyPr>
          <a:lstStyle/>
          <a:p>
            <a:pPr algn="just"/>
            <a:r>
              <a:rPr lang="en-US" sz="1400" b="1" dirty="0">
                <a:solidFill>
                  <a:srgbClr val="800000"/>
                </a:solidFill>
              </a:rPr>
              <a:t>KEY CONCEPTS </a:t>
            </a:r>
            <a:r>
              <a:rPr lang="en-US" sz="1400" b="1" dirty="0" smtClean="0">
                <a:solidFill>
                  <a:srgbClr val="800000"/>
                </a:solidFill>
              </a:rPr>
              <a:t>: </a:t>
            </a:r>
            <a:r>
              <a:rPr lang="en-US" sz="1400" dirty="0" smtClean="0"/>
              <a:t>Pyroelectric energy generation from waste heat is compelling due to impressive intrinsic efficiencies which far surpass thermoelectric conversion. The inability to readily generate sustained temperature cycles in compact systems represents the single biggest challenge to practical energy recovery using pyroelectric devices today. Prior research efforts have explored MEMS devices and fluid circulators for thermal switching. The proposed work will develop unique “thermal oscillator” switches to enable practical and efficient planar PE energy harvesting devices.</a:t>
            </a:r>
          </a:p>
        </p:txBody>
      </p:sp>
      <p:grpSp>
        <p:nvGrpSpPr>
          <p:cNvPr id="9" name="Group 8"/>
          <p:cNvGrpSpPr/>
          <p:nvPr/>
        </p:nvGrpSpPr>
        <p:grpSpPr>
          <a:xfrm>
            <a:off x="367079" y="874456"/>
            <a:ext cx="1869342" cy="2172983"/>
            <a:chOff x="133658" y="1059707"/>
            <a:chExt cx="1869342" cy="2172983"/>
          </a:xfrm>
        </p:grpSpPr>
        <p:pic>
          <p:nvPicPr>
            <p:cNvPr id="10" name="Picture 9">
              <a:extLst>
                <a:ext uri="{FF2B5EF4-FFF2-40B4-BE49-F238E27FC236}">
                  <a16:creationId xmlns:a16="http://schemas.microsoft.com/office/drawing/2014/main" xmlns="" id="{A5526B5B-E96B-474B-B83B-0F30369D883E}"/>
                </a:ext>
              </a:extLst>
            </p:cNvPr>
            <p:cNvPicPr>
              <a:picLocks noChangeAspect="1"/>
            </p:cNvPicPr>
            <p:nvPr/>
          </p:nvPicPr>
          <p:blipFill>
            <a:blip r:embed="rId2"/>
            <a:stretch>
              <a:fillRect/>
            </a:stretch>
          </p:blipFill>
          <p:spPr>
            <a:xfrm>
              <a:off x="174200" y="1059707"/>
              <a:ext cx="1828800" cy="1618985"/>
            </a:xfrm>
            <a:prstGeom prst="rect">
              <a:avLst/>
            </a:prstGeom>
          </p:spPr>
        </p:pic>
        <p:sp>
          <p:nvSpPr>
            <p:cNvPr id="11" name="TextBox 10">
              <a:extLst>
                <a:ext uri="{FF2B5EF4-FFF2-40B4-BE49-F238E27FC236}">
                  <a16:creationId xmlns:a16="http://schemas.microsoft.com/office/drawing/2014/main" xmlns="" id="{A102363F-B099-4AF0-AF16-C1B9D1487D60}"/>
                </a:ext>
              </a:extLst>
            </p:cNvPr>
            <p:cNvSpPr txBox="1"/>
            <p:nvPr/>
          </p:nvSpPr>
          <p:spPr>
            <a:xfrm>
              <a:off x="133658" y="2678692"/>
              <a:ext cx="1752600" cy="553998"/>
            </a:xfrm>
            <a:prstGeom prst="rect">
              <a:avLst/>
            </a:prstGeom>
            <a:noFill/>
          </p:spPr>
          <p:txBody>
            <a:bodyPr wrap="square" rtlCol="0">
              <a:spAutoFit/>
            </a:bodyPr>
            <a:lstStyle/>
            <a:p>
              <a:pPr algn="just"/>
              <a:r>
                <a:rPr lang="en-US" sz="1000" dirty="0" err="1">
                  <a:latin typeface="Arial" panose="020B0604020202020204" pitchFamily="34" charset="0"/>
                  <a:cs typeface="Arial" panose="020B0604020202020204" pitchFamily="34" charset="0"/>
                </a:rPr>
                <a:t>Navid</a:t>
              </a:r>
              <a:r>
                <a:rPr lang="en-US" sz="1000" dirty="0">
                  <a:latin typeface="Arial" panose="020B0604020202020204" pitchFamily="34" charset="0"/>
                  <a:cs typeface="Arial" panose="020B0604020202020204" pitchFamily="34" charset="0"/>
                </a:rPr>
                <a:t>, A. et al. </a:t>
              </a:r>
              <a:r>
                <a:rPr lang="en-US" sz="1000" i="1" dirty="0">
                  <a:latin typeface="Arial" panose="020B0604020202020204" pitchFamily="34" charset="0"/>
                  <a:cs typeface="Arial" panose="020B0604020202020204" pitchFamily="34" charset="0"/>
                </a:rPr>
                <a:t>Int. J. of Heat and Mass Trans. </a:t>
              </a:r>
              <a:r>
                <a:rPr lang="en-US" sz="1000" i="1" dirty="0" smtClean="0">
                  <a:latin typeface="Arial" panose="020B0604020202020204" pitchFamily="34" charset="0"/>
                  <a:cs typeface="Arial" panose="020B0604020202020204" pitchFamily="34" charset="0"/>
                </a:rPr>
                <a:t>(</a:t>
              </a:r>
              <a:r>
                <a:rPr lang="en-US" sz="1000" dirty="0" smtClean="0">
                  <a:latin typeface="Arial" panose="020B0604020202020204" pitchFamily="34" charset="0"/>
                  <a:cs typeface="Arial" panose="020B0604020202020204" pitchFamily="34" charset="0"/>
                </a:rPr>
                <a:t>2010)</a:t>
              </a:r>
              <a:endParaRPr lang="en-US" sz="1000" dirty="0">
                <a:latin typeface="Arial" panose="020B0604020202020204" pitchFamily="34" charset="0"/>
                <a:cs typeface="Arial" panose="020B0604020202020204" pitchFamily="34" charset="0"/>
              </a:endParaRPr>
            </a:p>
          </p:txBody>
        </p:sp>
      </p:grpSp>
      <p:pic>
        <p:nvPicPr>
          <p:cNvPr id="12" name="Picture 11" descr="E:\COSUJI\Yale\Funding\Grant applications\2017\DOE\EERE\concept paper\pyroelectric_conversion_thermal_oscillator_vertical.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1422339"/>
            <a:ext cx="3200400" cy="2568606"/>
          </a:xfrm>
          <a:prstGeom prst="rect">
            <a:avLst/>
          </a:prstGeom>
          <a:noFill/>
          <a:ln>
            <a:noFill/>
          </a:ln>
        </p:spPr>
      </p:pic>
      <p:grpSp>
        <p:nvGrpSpPr>
          <p:cNvPr id="14" name="Group 13"/>
          <p:cNvGrpSpPr/>
          <p:nvPr/>
        </p:nvGrpSpPr>
        <p:grpSpPr>
          <a:xfrm>
            <a:off x="0" y="3006983"/>
            <a:ext cx="2603500" cy="2022217"/>
            <a:chOff x="6540500" y="971237"/>
            <a:chExt cx="2603500" cy="2022217"/>
          </a:xfrm>
        </p:grpSpPr>
        <p:pic>
          <p:nvPicPr>
            <p:cNvPr id="15" name="Picture 14" descr="E:\COSUJI\Yale\Funding\Grant applications\2015\DARPA\proposal\MEMS_pyroelectric_harvesting.png"/>
            <p:cNvPicPr/>
            <p:nvPr/>
          </p:nvPicPr>
          <p:blipFill>
            <a:blip r:embed="rId4">
              <a:extLst>
                <a:ext uri="{28A0092B-C50C-407E-A947-70E740481C1C}">
                  <a14:useLocalDpi xmlns:a14="http://schemas.microsoft.com/office/drawing/2010/main" val="0"/>
                </a:ext>
              </a:extLst>
            </a:blip>
            <a:srcRect/>
            <a:stretch>
              <a:fillRect/>
            </a:stretch>
          </p:blipFill>
          <p:spPr bwMode="auto">
            <a:xfrm>
              <a:off x="6858000" y="1295400"/>
              <a:ext cx="2286000" cy="1339850"/>
            </a:xfrm>
            <a:prstGeom prst="rect">
              <a:avLst/>
            </a:prstGeom>
            <a:noFill/>
            <a:ln>
              <a:noFill/>
            </a:ln>
          </p:spPr>
        </p:pic>
        <p:sp>
          <p:nvSpPr>
            <p:cNvPr id="16" name="TextBox 15">
              <a:extLst>
                <a:ext uri="{FF2B5EF4-FFF2-40B4-BE49-F238E27FC236}">
                  <a16:creationId xmlns:a16="http://schemas.microsoft.com/office/drawing/2014/main" xmlns="" id="{A102363F-B099-4AF0-AF16-C1B9D1487D60}"/>
                </a:ext>
              </a:extLst>
            </p:cNvPr>
            <p:cNvSpPr txBox="1"/>
            <p:nvPr/>
          </p:nvSpPr>
          <p:spPr>
            <a:xfrm>
              <a:off x="6540500" y="2593344"/>
              <a:ext cx="2603500" cy="400110"/>
            </a:xfrm>
            <a:prstGeom prst="rect">
              <a:avLst/>
            </a:prstGeom>
            <a:noFill/>
          </p:spPr>
          <p:txBody>
            <a:bodyPr wrap="square" rtlCol="0">
              <a:spAutoFit/>
            </a:bodyPr>
            <a:lstStyle/>
            <a:p>
              <a:pPr algn="just"/>
              <a:r>
                <a:rPr lang="en-US" sz="1000" dirty="0" err="1" smtClean="0">
                  <a:latin typeface="Arial" panose="020B0604020202020204" pitchFamily="34" charset="0"/>
                  <a:cs typeface="Arial" panose="020B0604020202020204" pitchFamily="34" charset="0"/>
                </a:rPr>
                <a:t>Datskos</a:t>
              </a:r>
              <a:r>
                <a:rPr lang="en-US" sz="1000" dirty="0" smtClean="0">
                  <a:latin typeface="Arial" panose="020B0604020202020204" pitchFamily="34" charset="0"/>
                  <a:cs typeface="Arial" panose="020B0604020202020204" pitchFamily="34" charset="0"/>
                </a:rPr>
                <a:t>, P. G. </a:t>
              </a:r>
              <a:r>
                <a:rPr lang="en-US" sz="1000" dirty="0">
                  <a:latin typeface="Arial" panose="020B0604020202020204" pitchFamily="34" charset="0"/>
                  <a:cs typeface="Arial" panose="020B0604020202020204" pitchFamily="34" charset="0"/>
                </a:rPr>
                <a:t>et al</a:t>
              </a:r>
              <a:r>
                <a:rPr lang="en-US" sz="1000" dirty="0" smtClean="0">
                  <a:latin typeface="Arial" panose="020B0604020202020204" pitchFamily="34" charset="0"/>
                  <a:cs typeface="Arial" panose="020B0604020202020204" pitchFamily="34" charset="0"/>
                </a:rPr>
                <a:t>. </a:t>
              </a:r>
              <a:r>
                <a:rPr lang="en-US" sz="1000" dirty="0"/>
                <a:t>International Society for Optics and </a:t>
              </a:r>
              <a:r>
                <a:rPr lang="en-US" sz="1000" dirty="0" smtClean="0"/>
                <a:t>Photonics (2011)</a:t>
              </a:r>
              <a:endParaRPr lang="en-US" sz="1000" dirty="0">
                <a:latin typeface="Arial" panose="020B0604020202020204" pitchFamily="34" charset="0"/>
                <a:cs typeface="Arial" panose="020B0604020202020204" pitchFamily="34" charset="0"/>
              </a:endParaRPr>
            </a:p>
          </p:txBody>
        </p:sp>
        <p:sp>
          <p:nvSpPr>
            <p:cNvPr id="17" name="Rectangle 16"/>
            <p:cNvSpPr/>
            <p:nvPr/>
          </p:nvSpPr>
          <p:spPr>
            <a:xfrm>
              <a:off x="7340402" y="971237"/>
              <a:ext cx="1329210" cy="307777"/>
            </a:xfrm>
            <a:prstGeom prst="rect">
              <a:avLst/>
            </a:prstGeom>
          </p:spPr>
          <p:txBody>
            <a:bodyPr wrap="none">
              <a:spAutoFit/>
            </a:bodyPr>
            <a:lstStyle/>
            <a:p>
              <a:r>
                <a:rPr lang="en-US" sz="1400" b="1" dirty="0" smtClean="0"/>
                <a:t>MEMS device</a:t>
              </a:r>
              <a:endParaRPr lang="en-US" sz="1400" b="1" dirty="0"/>
            </a:p>
          </p:txBody>
        </p:sp>
      </p:grpSp>
      <p:grpSp>
        <p:nvGrpSpPr>
          <p:cNvPr id="18" name="Group 17"/>
          <p:cNvGrpSpPr/>
          <p:nvPr/>
        </p:nvGrpSpPr>
        <p:grpSpPr>
          <a:xfrm>
            <a:off x="2638669" y="1015350"/>
            <a:ext cx="2926080" cy="3175650"/>
            <a:chOff x="2638669" y="1462842"/>
            <a:chExt cx="2926080" cy="3175650"/>
          </a:xfrm>
        </p:grpSpPr>
        <p:pic>
          <p:nvPicPr>
            <p:cNvPr id="19" name="Picture 18" descr="(a) Schematic of the device cross-section and its corresponding components and ..."/>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638669" y="1845510"/>
              <a:ext cx="2926080" cy="2292909"/>
            </a:xfrm>
            <a:prstGeom prst="rect">
              <a:avLst/>
            </a:prstGeom>
            <a:noFill/>
            <a:ln>
              <a:noFill/>
            </a:ln>
          </p:spPr>
        </p:pic>
        <p:sp>
          <p:nvSpPr>
            <p:cNvPr id="20" name="TextBox 19">
              <a:extLst>
                <a:ext uri="{FF2B5EF4-FFF2-40B4-BE49-F238E27FC236}">
                  <a16:creationId xmlns:a16="http://schemas.microsoft.com/office/drawing/2014/main" xmlns="" id="{A102363F-B099-4AF0-AF16-C1B9D1487D60}"/>
                </a:ext>
              </a:extLst>
            </p:cNvPr>
            <p:cNvSpPr txBox="1"/>
            <p:nvPr/>
          </p:nvSpPr>
          <p:spPr>
            <a:xfrm>
              <a:off x="2862886" y="4238382"/>
              <a:ext cx="2701863" cy="400110"/>
            </a:xfrm>
            <a:prstGeom prst="rect">
              <a:avLst/>
            </a:prstGeom>
            <a:noFill/>
          </p:spPr>
          <p:txBody>
            <a:bodyPr wrap="square" rtlCol="0">
              <a:spAutoFit/>
            </a:bodyPr>
            <a:lstStyle/>
            <a:p>
              <a:pPr algn="just"/>
              <a:r>
                <a:rPr lang="en-US" sz="1000" dirty="0" err="1" smtClean="0">
                  <a:latin typeface="Arial" panose="020B0604020202020204" pitchFamily="34" charset="0"/>
                  <a:cs typeface="Arial" panose="020B0604020202020204" pitchFamily="34" charset="0"/>
                </a:rPr>
                <a:t>Pilon</a:t>
              </a:r>
              <a:r>
                <a:rPr lang="en-US" sz="1000" dirty="0" smtClean="0">
                  <a:latin typeface="Arial" panose="020B0604020202020204" pitchFamily="34" charset="0"/>
                  <a:cs typeface="Arial" panose="020B0604020202020204" pitchFamily="34" charset="0"/>
                </a:rPr>
                <a:t>, L. et al. </a:t>
              </a:r>
              <a:r>
                <a:rPr lang="en-US" sz="1000" i="1" dirty="0"/>
                <a:t>Applied thermal </a:t>
              </a:r>
              <a:r>
                <a:rPr lang="en-US" sz="1000" i="1" dirty="0" smtClean="0"/>
                <a:t>engineering, </a:t>
              </a:r>
              <a:r>
                <a:rPr lang="en-US" sz="1000" b="1" dirty="0" smtClean="0"/>
                <a:t>30</a:t>
              </a:r>
              <a:r>
                <a:rPr lang="en-US" sz="1000" dirty="0"/>
                <a:t>(14): p. 2127-</a:t>
              </a:r>
              <a:r>
                <a:rPr lang="en-US" sz="1000" dirty="0" smtClean="0"/>
                <a:t>2137</a:t>
              </a:r>
              <a:r>
                <a:rPr lang="en-US" sz="1000" dirty="0">
                  <a:latin typeface="Arial" panose="020B0604020202020204" pitchFamily="34" charset="0"/>
                  <a:cs typeface="Arial" panose="020B0604020202020204" pitchFamily="34" charset="0"/>
                </a:rPr>
                <a:t> </a:t>
              </a:r>
              <a:r>
                <a:rPr lang="en-US" sz="1000" dirty="0" smtClean="0">
                  <a:latin typeface="Arial" panose="020B0604020202020204" pitchFamily="34" charset="0"/>
                  <a:cs typeface="Arial" panose="020B0604020202020204" pitchFamily="34" charset="0"/>
                </a:rPr>
                <a:t>(2010)</a:t>
              </a:r>
              <a:endParaRPr lang="en-US" sz="1000" b="1" dirty="0">
                <a:latin typeface="Arial" panose="020B0604020202020204" pitchFamily="34" charset="0"/>
                <a:cs typeface="Arial" panose="020B0604020202020204" pitchFamily="34" charset="0"/>
              </a:endParaRPr>
            </a:p>
          </p:txBody>
        </p:sp>
        <p:sp>
          <p:nvSpPr>
            <p:cNvPr id="21" name="Rectangle 20"/>
            <p:cNvSpPr/>
            <p:nvPr/>
          </p:nvSpPr>
          <p:spPr>
            <a:xfrm>
              <a:off x="3251854" y="1462842"/>
              <a:ext cx="1923925" cy="307777"/>
            </a:xfrm>
            <a:prstGeom prst="rect">
              <a:avLst/>
            </a:prstGeom>
          </p:spPr>
          <p:txBody>
            <a:bodyPr wrap="none">
              <a:spAutoFit/>
            </a:bodyPr>
            <a:lstStyle/>
            <a:p>
              <a:r>
                <a:rPr lang="en-US" sz="1400" b="1" dirty="0" smtClean="0"/>
                <a:t>Pumped fluid device</a:t>
              </a:r>
              <a:endParaRPr lang="en-US" sz="1400" b="1" dirty="0"/>
            </a:p>
          </p:txBody>
        </p:sp>
      </p:grpSp>
      <p:sp>
        <p:nvSpPr>
          <p:cNvPr id="22" name="Rectangle 21"/>
          <p:cNvSpPr/>
          <p:nvPr/>
        </p:nvSpPr>
        <p:spPr>
          <a:xfrm>
            <a:off x="6007905" y="998588"/>
            <a:ext cx="2919389" cy="307777"/>
          </a:xfrm>
          <a:prstGeom prst="rect">
            <a:avLst/>
          </a:prstGeom>
        </p:spPr>
        <p:txBody>
          <a:bodyPr wrap="none">
            <a:spAutoFit/>
          </a:bodyPr>
          <a:lstStyle/>
          <a:p>
            <a:r>
              <a:rPr lang="en-US" sz="1400" b="1" dirty="0" smtClean="0"/>
              <a:t>Thermal oscillator planar device</a:t>
            </a:r>
            <a:endParaRPr lang="en-US" sz="1400" b="1" dirty="0"/>
          </a:p>
        </p:txBody>
      </p:sp>
      <p:sp>
        <p:nvSpPr>
          <p:cNvPr id="2" name="Slide Number Placeholder 1"/>
          <p:cNvSpPr>
            <a:spLocks noGrp="1"/>
          </p:cNvSpPr>
          <p:nvPr>
            <p:ph type="sldNum" sz="quarter" idx="10"/>
          </p:nvPr>
        </p:nvSpPr>
        <p:spPr/>
        <p:txBody>
          <a:bodyPr/>
          <a:lstStyle/>
          <a:p>
            <a:pPr>
              <a:defRPr/>
            </a:pPr>
            <a:fld id="{157A59B2-37DF-4CEB-8524-92F032B0810B}" type="slidenum">
              <a:rPr lang="en-US" altLang="en-US" smtClean="0"/>
              <a:pPr>
                <a:defRPr/>
              </a:pPr>
              <a:t>5</a:t>
            </a:fld>
            <a:endParaRPr lang="en-US" altLang="en-US" dirty="0"/>
          </a:p>
        </p:txBody>
      </p:sp>
    </p:spTree>
    <p:extLst>
      <p:ext uri="{BB962C8B-B14F-4D97-AF65-F5344CB8AC3E}">
        <p14:creationId xmlns:p14="http://schemas.microsoft.com/office/powerpoint/2010/main" val="41299278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Content Placeholder 2"/>
          <p:cNvSpPr>
            <a:spLocks noGrp="1"/>
          </p:cNvSpPr>
          <p:nvPr>
            <p:ph idx="1"/>
          </p:nvPr>
        </p:nvSpPr>
        <p:spPr>
          <a:xfrm>
            <a:off x="457200" y="914400"/>
            <a:ext cx="8229600" cy="990600"/>
          </a:xfrm>
        </p:spPr>
        <p:txBody>
          <a:bodyPr/>
          <a:lstStyle/>
          <a:p>
            <a:pPr eaLnBrk="1" hangingPunct="1">
              <a:buClr>
                <a:schemeClr val="tx2"/>
              </a:buClr>
            </a:pPr>
            <a:r>
              <a:rPr lang="en-US" altLang="en-US" dirty="0" smtClean="0"/>
              <a:t>Thermally actuated shape memory switches</a:t>
            </a:r>
          </a:p>
          <a:p>
            <a:pPr eaLnBrk="1" hangingPunct="1">
              <a:buClr>
                <a:schemeClr val="tx2"/>
              </a:buClr>
            </a:pPr>
            <a:endParaRPr lang="en-US" altLang="en-US" dirty="0" smtClean="0"/>
          </a:p>
        </p:txBody>
      </p:sp>
      <p:sp>
        <p:nvSpPr>
          <p:cNvPr id="14339" name="Title 4"/>
          <p:cNvSpPr>
            <a:spLocks noGrp="1"/>
          </p:cNvSpPr>
          <p:nvPr>
            <p:ph type="title"/>
          </p:nvPr>
        </p:nvSpPr>
        <p:spPr>
          <a:xfrm>
            <a:off x="457200" y="304800"/>
            <a:ext cx="8229600" cy="533400"/>
          </a:xfrm>
        </p:spPr>
        <p:txBody>
          <a:bodyPr>
            <a:normAutofit fontScale="90000"/>
          </a:bodyPr>
          <a:lstStyle/>
          <a:p>
            <a:pPr eaLnBrk="1" hangingPunct="1">
              <a:defRPr/>
            </a:pPr>
            <a:r>
              <a:rPr lang="en-US" dirty="0" smtClean="0"/>
              <a:t>Technical Approach A</a:t>
            </a:r>
            <a:endParaRPr lang="en-US" dirty="0" smtClean="0">
              <a:solidFill>
                <a:srgbClr val="FF0000"/>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 y="1295400"/>
            <a:ext cx="3657600" cy="1134291"/>
          </a:xfrm>
          <a:prstGeom prst="rect">
            <a:avLst/>
          </a:prstGeom>
          <a:noFill/>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648200" y="1391278"/>
            <a:ext cx="3657600" cy="1132114"/>
          </a:xfrm>
          <a:prstGeom prst="rect">
            <a:avLst/>
          </a:prstGeom>
          <a:noFill/>
        </p:spPr>
      </p:pic>
      <p:pic>
        <p:nvPicPr>
          <p:cNvPr id="6" name="Picture 5" descr="F:\COSUJI\Yale\Funding\Grant applications\2017\DOE\EERE\full proposal\shape_memory_switching.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98120" y="2971800"/>
            <a:ext cx="2011680" cy="2406566"/>
          </a:xfrm>
          <a:prstGeom prst="rect">
            <a:avLst/>
          </a:prstGeom>
          <a:noFill/>
          <a:ln>
            <a:noFill/>
          </a:ln>
        </p:spPr>
      </p:pic>
      <p:sp>
        <p:nvSpPr>
          <p:cNvPr id="7" name="TextBox 6"/>
          <p:cNvSpPr txBox="1"/>
          <p:nvPr/>
        </p:nvSpPr>
        <p:spPr>
          <a:xfrm>
            <a:off x="141962" y="5410200"/>
            <a:ext cx="8684538" cy="1384995"/>
          </a:xfrm>
          <a:prstGeom prst="rect">
            <a:avLst/>
          </a:prstGeom>
          <a:noFill/>
        </p:spPr>
        <p:txBody>
          <a:bodyPr wrap="square" rtlCol="0">
            <a:spAutoFit/>
          </a:bodyPr>
          <a:lstStyle/>
          <a:p>
            <a:pPr algn="just"/>
            <a:r>
              <a:rPr lang="en-US" sz="1400" b="1" dirty="0" smtClean="0">
                <a:solidFill>
                  <a:srgbClr val="800000"/>
                </a:solidFill>
              </a:rPr>
              <a:t>Shape memory passive switching: </a:t>
            </a:r>
            <a:r>
              <a:rPr lang="en-US" sz="1400" dirty="0"/>
              <a:t>S</a:t>
            </a:r>
            <a:r>
              <a:rPr lang="en-US" sz="1400" dirty="0" smtClean="0"/>
              <a:t>hape memory effect (SME) in aligned liquid crystalline elastomers (LCEs) produce reversible dimensional changes on heating and cooling above LC clearing temperatures. </a:t>
            </a:r>
            <a:r>
              <a:rPr lang="en-US" sz="1400" b="1" dirty="0" smtClean="0">
                <a:solidFill>
                  <a:srgbClr val="800000"/>
                </a:solidFill>
              </a:rPr>
              <a:t>Materials and Methods:</a:t>
            </a:r>
            <a:r>
              <a:rPr lang="en-US" sz="1400" dirty="0" smtClean="0"/>
              <a:t> Acrylate LC polymers; </a:t>
            </a:r>
            <a:r>
              <a:rPr lang="en-US" sz="1400" dirty="0" err="1" smtClean="0"/>
              <a:t>cyanobiphenyl</a:t>
            </a:r>
            <a:r>
              <a:rPr lang="en-US" sz="1400" dirty="0" smtClean="0"/>
              <a:t> and </a:t>
            </a:r>
            <a:r>
              <a:rPr lang="en-US" sz="1400" dirty="0" err="1" smtClean="0"/>
              <a:t>azobenzene</a:t>
            </a:r>
            <a:r>
              <a:rPr lang="en-US" sz="1400" dirty="0" smtClean="0"/>
              <a:t> </a:t>
            </a:r>
            <a:r>
              <a:rPr lang="en-US" sz="1400" dirty="0" err="1" smtClean="0"/>
              <a:t>mesogens</a:t>
            </a:r>
            <a:r>
              <a:rPr lang="en-US" sz="1400" dirty="0" smtClean="0"/>
              <a:t>; mechanical and  magnetic field alignment</a:t>
            </a:r>
            <a:r>
              <a:rPr lang="en-US" sz="1400" dirty="0"/>
              <a:t>. P(VDF-</a:t>
            </a:r>
            <a:r>
              <a:rPr lang="en-US" sz="1400" dirty="0" err="1"/>
              <a:t>TrFE</a:t>
            </a:r>
            <a:r>
              <a:rPr lang="en-US" sz="1400" dirty="0" smtClean="0"/>
              <a:t>) and other PEs. Transport modeling.</a:t>
            </a:r>
          </a:p>
          <a:p>
            <a:pPr algn="just"/>
            <a:r>
              <a:rPr lang="en-US" sz="1400" b="1" dirty="0" smtClean="0">
                <a:solidFill>
                  <a:srgbClr val="800000"/>
                </a:solidFill>
              </a:rPr>
              <a:t>Shape Memory Thermal Oscillator (SMTO) Challenge: </a:t>
            </a:r>
            <a:r>
              <a:rPr lang="en-US" sz="1400" dirty="0" smtClean="0"/>
              <a:t>Engineering shape </a:t>
            </a:r>
            <a:r>
              <a:rPr lang="en-US" sz="1400" dirty="0"/>
              <a:t>memory </a:t>
            </a:r>
            <a:r>
              <a:rPr lang="en-US" sz="1400" dirty="0" smtClean="0"/>
              <a:t>effects to reversibly make and break thermal contacts to control heat flow to a pyroelectric layer.</a:t>
            </a:r>
          </a:p>
        </p:txBody>
      </p:sp>
      <p:sp>
        <p:nvSpPr>
          <p:cNvPr id="10" name="Rectangle 9"/>
          <p:cNvSpPr/>
          <p:nvPr/>
        </p:nvSpPr>
        <p:spPr>
          <a:xfrm>
            <a:off x="2971800" y="4114800"/>
            <a:ext cx="5931703" cy="1200329"/>
          </a:xfrm>
          <a:prstGeom prst="rect">
            <a:avLst/>
          </a:prstGeom>
        </p:spPr>
        <p:txBody>
          <a:bodyPr wrap="square">
            <a:spAutoFit/>
          </a:bodyPr>
          <a:lstStyle/>
          <a:p>
            <a:r>
              <a:rPr lang="en-US" sz="1200" b="1" dirty="0" err="1" smtClean="0"/>
              <a:t>Osuji</a:t>
            </a:r>
            <a:r>
              <a:rPr lang="en-US" sz="1200" b="1" dirty="0" smtClean="0"/>
              <a:t>: </a:t>
            </a:r>
            <a:r>
              <a:rPr lang="en-US" sz="1200" dirty="0" smtClean="0"/>
              <a:t>Processing of LCEs; Device fabrication </a:t>
            </a:r>
            <a:r>
              <a:rPr lang="en-US" sz="1200" dirty="0"/>
              <a:t>and characterization; </a:t>
            </a:r>
            <a:r>
              <a:rPr lang="en-US" sz="1200" dirty="0" err="1" smtClean="0"/>
              <a:t>Thermophysical</a:t>
            </a:r>
            <a:r>
              <a:rPr lang="en-US" sz="1200" dirty="0" smtClean="0"/>
              <a:t> property optimization.</a:t>
            </a:r>
          </a:p>
          <a:p>
            <a:r>
              <a:rPr lang="en-US" sz="1200" b="1" dirty="0" err="1" smtClean="0"/>
              <a:t>Zhong</a:t>
            </a:r>
            <a:r>
              <a:rPr lang="en-US" sz="1200" b="1" dirty="0" smtClean="0"/>
              <a:t>: </a:t>
            </a:r>
            <a:r>
              <a:rPr lang="en-US" sz="1200" dirty="0" smtClean="0"/>
              <a:t>Molecular engineering and synthesis of LCEs; </a:t>
            </a:r>
            <a:r>
              <a:rPr lang="en-US" sz="1200" dirty="0" err="1"/>
              <a:t>Thermophysical</a:t>
            </a:r>
            <a:r>
              <a:rPr lang="en-US" sz="1200" dirty="0"/>
              <a:t> property optimization</a:t>
            </a:r>
            <a:r>
              <a:rPr lang="en-US" sz="1200" dirty="0" smtClean="0"/>
              <a:t>.</a:t>
            </a:r>
          </a:p>
          <a:p>
            <a:r>
              <a:rPr lang="en-US" sz="1200" b="1" dirty="0" smtClean="0"/>
              <a:t>Loewenberg:</a:t>
            </a:r>
            <a:r>
              <a:rPr lang="en-US" sz="1200" dirty="0" smtClean="0"/>
              <a:t> Modeling of transport properties</a:t>
            </a:r>
          </a:p>
          <a:p>
            <a:r>
              <a:rPr lang="en-US" sz="1200" b="1" dirty="0" smtClean="0"/>
              <a:t>Singer: </a:t>
            </a:r>
            <a:r>
              <a:rPr lang="en-US" sz="1200" dirty="0" smtClean="0"/>
              <a:t>Materials property characterization.</a:t>
            </a:r>
            <a:endParaRPr lang="en-US" sz="1200" dirty="0"/>
          </a:p>
        </p:txBody>
      </p:sp>
      <p:pic>
        <p:nvPicPr>
          <p:cNvPr id="13" name="Picture 12" descr="C:\Users\mz429\Documents\YALE\Grant Proposals\DOE\LCE.png"/>
          <p:cNvPicPr>
            <a:picLocks noChangeAspect="1"/>
          </p:cNvPicPr>
          <p:nvPr/>
        </p:nvPicPr>
        <p:blipFill rotWithShape="1">
          <a:blip r:embed="rId6">
            <a:extLst>
              <a:ext uri="{28A0092B-C50C-407E-A947-70E740481C1C}">
                <a14:useLocalDpi xmlns:a14="http://schemas.microsoft.com/office/drawing/2010/main" val="0"/>
              </a:ext>
            </a:extLst>
          </a:blip>
          <a:srcRect b="74710"/>
          <a:stretch/>
        </p:blipFill>
        <p:spPr bwMode="auto">
          <a:xfrm>
            <a:off x="960120" y="2376149"/>
            <a:ext cx="2468880" cy="519451"/>
          </a:xfrm>
          <a:prstGeom prst="rect">
            <a:avLst/>
          </a:prstGeom>
          <a:noFill/>
          <a:ln>
            <a:noFill/>
          </a:ln>
        </p:spPr>
      </p:pic>
      <p:pic>
        <p:nvPicPr>
          <p:cNvPr id="15" name="Picture 14" descr="F:\COSUJI\Yale\Funding\Grant applications\2017\DOE\EERE\full proposal\transport_modeling_figure.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947161" y="2774413"/>
            <a:ext cx="4572000" cy="892907"/>
          </a:xfrm>
          <a:prstGeom prst="rect">
            <a:avLst/>
          </a:prstGeom>
          <a:noFill/>
          <a:ln>
            <a:noFill/>
          </a:ln>
        </p:spPr>
      </p:pic>
      <p:sp>
        <p:nvSpPr>
          <p:cNvPr id="16" name="Rectangle 15"/>
          <p:cNvSpPr/>
          <p:nvPr/>
        </p:nvSpPr>
        <p:spPr>
          <a:xfrm>
            <a:off x="3131026" y="3785157"/>
            <a:ext cx="5772478" cy="307777"/>
          </a:xfrm>
          <a:prstGeom prst="rect">
            <a:avLst/>
          </a:prstGeom>
        </p:spPr>
        <p:txBody>
          <a:bodyPr wrap="none">
            <a:spAutoFit/>
          </a:bodyPr>
          <a:lstStyle/>
          <a:p>
            <a:r>
              <a:rPr lang="en-US" sz="1400" b="1" dirty="0" smtClean="0"/>
              <a:t>Modeling</a:t>
            </a:r>
            <a:r>
              <a:rPr lang="en-US" sz="1400" dirty="0" smtClean="0"/>
              <a:t>: </a:t>
            </a:r>
            <a:r>
              <a:rPr lang="en-US" sz="1400" i="1" dirty="0" smtClean="0"/>
              <a:t>Lumped</a:t>
            </a:r>
            <a:r>
              <a:rPr lang="en-US" sz="1400" dirty="0" smtClean="0"/>
              <a:t>, </a:t>
            </a:r>
            <a:r>
              <a:rPr lang="en-US" sz="1400" i="1" dirty="0" smtClean="0"/>
              <a:t>distributed</a:t>
            </a:r>
            <a:r>
              <a:rPr lang="en-US" sz="1400" dirty="0" smtClean="0"/>
              <a:t> </a:t>
            </a:r>
            <a:r>
              <a:rPr lang="en-US" sz="1400" i="1" dirty="0" smtClean="0"/>
              <a:t>parameter</a:t>
            </a:r>
            <a:r>
              <a:rPr lang="en-US" sz="1400" dirty="0" smtClean="0"/>
              <a:t>, and </a:t>
            </a:r>
            <a:r>
              <a:rPr lang="en-US" sz="1400" i="1" dirty="0" smtClean="0"/>
              <a:t>multiscale</a:t>
            </a:r>
            <a:r>
              <a:rPr lang="en-US" sz="1400" dirty="0" smtClean="0"/>
              <a:t> calculations.</a:t>
            </a:r>
            <a:endParaRPr lang="en-US" sz="1400" dirty="0"/>
          </a:p>
        </p:txBody>
      </p:sp>
      <p:sp>
        <p:nvSpPr>
          <p:cNvPr id="3" name="Slide Number Placeholder 2"/>
          <p:cNvSpPr>
            <a:spLocks noGrp="1"/>
          </p:cNvSpPr>
          <p:nvPr>
            <p:ph type="sldNum" sz="quarter" idx="10"/>
          </p:nvPr>
        </p:nvSpPr>
        <p:spPr/>
        <p:txBody>
          <a:bodyPr/>
          <a:lstStyle/>
          <a:p>
            <a:pPr>
              <a:defRPr/>
            </a:pPr>
            <a:fld id="{157A59B2-37DF-4CEB-8524-92F032B0810B}" type="slidenum">
              <a:rPr lang="en-US" altLang="en-US" smtClean="0"/>
              <a:pPr>
                <a:defRPr/>
              </a:pPr>
              <a:t>6</a:t>
            </a:fld>
            <a:endParaRPr lang="en-US" altLang="en-US" dirty="0"/>
          </a:p>
        </p:txBody>
      </p:sp>
    </p:spTree>
    <p:extLst>
      <p:ext uri="{BB962C8B-B14F-4D97-AF65-F5344CB8AC3E}">
        <p14:creationId xmlns:p14="http://schemas.microsoft.com/office/powerpoint/2010/main" val="276347489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Title 4"/>
          <p:cNvSpPr>
            <a:spLocks noGrp="1"/>
          </p:cNvSpPr>
          <p:nvPr>
            <p:ph type="title"/>
          </p:nvPr>
        </p:nvSpPr>
        <p:spPr>
          <a:xfrm>
            <a:off x="457200" y="304800"/>
            <a:ext cx="8229600" cy="533400"/>
          </a:xfrm>
        </p:spPr>
        <p:txBody>
          <a:bodyPr>
            <a:normAutofit fontScale="90000"/>
          </a:bodyPr>
          <a:lstStyle/>
          <a:p>
            <a:pPr eaLnBrk="1" hangingPunct="1">
              <a:defRPr/>
            </a:pPr>
            <a:r>
              <a:rPr lang="en-US" dirty="0" smtClean="0"/>
              <a:t>Technical Approach B</a:t>
            </a:r>
            <a:endParaRPr lang="en-US" dirty="0" smtClean="0">
              <a:solidFill>
                <a:srgbClr val="FF0000"/>
              </a:solidFill>
            </a:endParaRPr>
          </a:p>
        </p:txBody>
      </p:sp>
      <p:sp>
        <p:nvSpPr>
          <p:cNvPr id="5" name="Content Placeholder 2"/>
          <p:cNvSpPr txBox="1">
            <a:spLocks/>
          </p:cNvSpPr>
          <p:nvPr/>
        </p:nvSpPr>
        <p:spPr bwMode="auto">
          <a:xfrm>
            <a:off x="457200" y="914400"/>
            <a:ext cx="8229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73050" indent="-273050" algn="l" rtl="0" eaLnBrk="0" fontAlgn="base" hangingPunct="0">
              <a:spcBef>
                <a:spcPct val="20000"/>
              </a:spcBef>
              <a:spcAft>
                <a:spcPct val="0"/>
              </a:spcAft>
              <a:buClr>
                <a:srgbClr val="0BD0D9"/>
              </a:buClr>
              <a:buSzPct val="95000"/>
              <a:buFont typeface="Wingdings 2" panose="05020102010507070707" pitchFamily="18" charset="2"/>
              <a:buChar char=""/>
              <a:defRPr sz="2600" kern="1200">
                <a:solidFill>
                  <a:schemeClr val="tx1"/>
                </a:solidFill>
                <a:latin typeface="+mn-lt"/>
                <a:ea typeface="+mn-ea"/>
                <a:cs typeface="+mn-cs"/>
              </a:defRPr>
            </a:lvl1pPr>
            <a:lvl2pPr marL="639763" indent="-246063" algn="l" rtl="0" eaLnBrk="0" fontAlgn="base" hangingPunct="0">
              <a:spcBef>
                <a:spcPct val="20000"/>
              </a:spcBef>
              <a:spcAft>
                <a:spcPct val="0"/>
              </a:spcAft>
              <a:buClr>
                <a:schemeClr val="accent1"/>
              </a:buClr>
              <a:buSzPct val="85000"/>
              <a:buFont typeface="Wingdings 2" panose="05020102010507070707" pitchFamily="18" charset="2"/>
              <a:buChar char=""/>
              <a:defRPr sz="2400" kern="1200">
                <a:solidFill>
                  <a:schemeClr val="tx1"/>
                </a:solidFill>
                <a:latin typeface="+mn-lt"/>
                <a:ea typeface="+mn-ea"/>
                <a:cs typeface="+mn-cs"/>
              </a:defRPr>
            </a:lvl2pPr>
            <a:lvl3pPr marL="914400" indent="-246063" algn="l" rtl="0" eaLnBrk="0" fontAlgn="base" hangingPunct="0">
              <a:spcBef>
                <a:spcPct val="20000"/>
              </a:spcBef>
              <a:spcAft>
                <a:spcPct val="0"/>
              </a:spcAft>
              <a:buClr>
                <a:schemeClr val="accent2"/>
              </a:buClr>
              <a:buSzPct val="70000"/>
              <a:buFont typeface="Wingdings 2" panose="05020102010507070707" pitchFamily="18" charset="2"/>
              <a:buChar char=""/>
              <a:defRPr sz="2100" kern="1200">
                <a:solidFill>
                  <a:schemeClr val="tx1"/>
                </a:solidFill>
                <a:latin typeface="+mn-lt"/>
                <a:ea typeface="+mn-ea"/>
                <a:cs typeface="+mn-cs"/>
              </a:defRPr>
            </a:lvl3pPr>
            <a:lvl4pPr marL="1187450" indent="-209550" algn="l" rtl="0" eaLnBrk="0" fontAlgn="base" hangingPunct="0">
              <a:spcBef>
                <a:spcPct val="20000"/>
              </a:spcBef>
              <a:spcAft>
                <a:spcPct val="0"/>
              </a:spcAft>
              <a:buClr>
                <a:srgbClr val="0BD0D9"/>
              </a:buClr>
              <a:buSzPct val="65000"/>
              <a:buFont typeface="Wingdings 2" panose="05020102010507070707" pitchFamily="18" charset="2"/>
              <a:buChar char=""/>
              <a:defRPr sz="2000" kern="1200">
                <a:solidFill>
                  <a:schemeClr val="tx1"/>
                </a:solidFill>
                <a:latin typeface="+mn-lt"/>
                <a:ea typeface="+mn-ea"/>
                <a:cs typeface="+mn-cs"/>
              </a:defRPr>
            </a:lvl4pPr>
            <a:lvl5pPr marL="1462088" indent="-209550" algn="l" rtl="0" eaLnBrk="0" fontAlgn="base" hangingPunct="0">
              <a:spcBef>
                <a:spcPct val="20000"/>
              </a:spcBef>
              <a:spcAft>
                <a:spcPct val="0"/>
              </a:spcAft>
              <a:buClr>
                <a:srgbClr val="10CF9B"/>
              </a:buClr>
              <a:buSzPct val="65000"/>
              <a:buFont typeface="Wingdings 2" panose="05020102010507070707" pitchFamily="18" charset="2"/>
              <a:buChar char=""/>
              <a:defRPr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defTabSz="914400" eaLnBrk="1" hangingPunct="1">
              <a:buClr>
                <a:schemeClr val="tx2"/>
              </a:buClr>
            </a:pPr>
            <a:r>
              <a:rPr lang="en-US" altLang="en-US" dirty="0" smtClean="0"/>
              <a:t>Electrically actuated thermal fluid switches</a:t>
            </a:r>
          </a:p>
          <a:p>
            <a:pPr defTabSz="914400" eaLnBrk="1" hangingPunct="1">
              <a:buClr>
                <a:schemeClr val="tx2"/>
              </a:buClr>
            </a:pPr>
            <a:endParaRPr lang="en-US" altLang="en-US" dirty="0" smtClean="0"/>
          </a:p>
        </p:txBody>
      </p:sp>
      <p:grpSp>
        <p:nvGrpSpPr>
          <p:cNvPr id="6" name="Group 5"/>
          <p:cNvGrpSpPr>
            <a:grpSpLocks noChangeAspect="1"/>
          </p:cNvGrpSpPr>
          <p:nvPr/>
        </p:nvGrpSpPr>
        <p:grpSpPr>
          <a:xfrm>
            <a:off x="152400" y="1606803"/>
            <a:ext cx="3200400" cy="1773748"/>
            <a:chOff x="755576" y="1116884"/>
            <a:chExt cx="5730886" cy="3176212"/>
          </a:xfrm>
        </p:grpSpPr>
        <p:sp>
          <p:nvSpPr>
            <p:cNvPr id="7" name="Curved Up Arrow 6"/>
            <p:cNvSpPr/>
            <p:nvPr/>
          </p:nvSpPr>
          <p:spPr>
            <a:xfrm>
              <a:off x="2167743" y="3573016"/>
              <a:ext cx="2736304" cy="720080"/>
            </a:xfrm>
            <a:prstGeom prst="curvedUp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tx1"/>
                </a:solidFill>
              </a:endParaRPr>
            </a:p>
          </p:txBody>
        </p:sp>
        <p:sp>
          <p:nvSpPr>
            <p:cNvPr id="8" name="Curved Up Arrow 7"/>
            <p:cNvSpPr/>
            <p:nvPr/>
          </p:nvSpPr>
          <p:spPr>
            <a:xfrm flipH="1" flipV="1">
              <a:off x="2046243" y="1116884"/>
              <a:ext cx="2736304" cy="720080"/>
            </a:xfrm>
            <a:prstGeom prst="curvedUp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tx1"/>
                </a:solidFill>
              </a:endParaRPr>
            </a:p>
          </p:txBody>
        </p:sp>
        <p:sp>
          <p:nvSpPr>
            <p:cNvPr id="9" name="TextBox 8"/>
            <p:cNvSpPr txBox="1"/>
            <p:nvPr/>
          </p:nvSpPr>
          <p:spPr>
            <a:xfrm>
              <a:off x="2397841" y="1291921"/>
              <a:ext cx="2130457" cy="771580"/>
            </a:xfrm>
            <a:prstGeom prst="rect">
              <a:avLst/>
            </a:prstGeom>
            <a:noFill/>
          </p:spPr>
          <p:txBody>
            <a:bodyPr wrap="none" rtlCol="0">
              <a:spAutoFit/>
            </a:bodyPr>
            <a:lstStyle/>
            <a:p>
              <a:pPr algn="ctr"/>
              <a:r>
                <a:rPr lang="en-US" sz="1050" dirty="0">
                  <a:latin typeface="Arial" panose="020B0604020202020204" pitchFamily="34" charset="0"/>
                  <a:cs typeface="Arial" panose="020B0604020202020204" pitchFamily="34" charset="0"/>
                </a:rPr>
                <a:t>Thermocapillary</a:t>
              </a:r>
            </a:p>
            <a:p>
              <a:pPr algn="ctr"/>
              <a:r>
                <a:rPr lang="en-US" sz="1050" dirty="0">
                  <a:latin typeface="Arial" panose="020B0604020202020204" pitchFamily="34" charset="0"/>
                  <a:cs typeface="Arial" panose="020B0604020202020204" pitchFamily="34" charset="0"/>
                </a:rPr>
                <a:t>Dewetting</a:t>
              </a:r>
            </a:p>
          </p:txBody>
        </p:sp>
        <p:sp>
          <p:nvSpPr>
            <p:cNvPr id="10" name="TextBox 9"/>
            <p:cNvSpPr txBox="1"/>
            <p:nvPr/>
          </p:nvSpPr>
          <p:spPr>
            <a:xfrm>
              <a:off x="2161801" y="3512711"/>
              <a:ext cx="2690198" cy="771580"/>
            </a:xfrm>
            <a:prstGeom prst="rect">
              <a:avLst/>
            </a:prstGeom>
            <a:noFill/>
          </p:spPr>
          <p:txBody>
            <a:bodyPr wrap="none" rtlCol="0">
              <a:spAutoFit/>
            </a:bodyPr>
            <a:lstStyle/>
            <a:p>
              <a:pPr algn="ctr"/>
              <a:r>
                <a:rPr lang="en-US" sz="1050" dirty="0">
                  <a:latin typeface="Arial" panose="020B0604020202020204" pitchFamily="34" charset="0"/>
                  <a:cs typeface="Arial" panose="020B0604020202020204" pitchFamily="34" charset="0"/>
                </a:rPr>
                <a:t>Electrohydrodynamic</a:t>
              </a:r>
            </a:p>
            <a:p>
              <a:pPr algn="ctr"/>
              <a:r>
                <a:rPr lang="en-US" sz="1050" dirty="0">
                  <a:latin typeface="Arial" panose="020B0604020202020204" pitchFamily="34" charset="0"/>
                  <a:cs typeface="Arial" panose="020B0604020202020204" pitchFamily="34" charset="0"/>
                </a:rPr>
                <a:t>Bridging</a:t>
              </a:r>
            </a:p>
          </p:txBody>
        </p:sp>
        <p:grpSp>
          <p:nvGrpSpPr>
            <p:cNvPr id="11" name="Group 10"/>
            <p:cNvGrpSpPr/>
            <p:nvPr/>
          </p:nvGrpSpPr>
          <p:grpSpPr>
            <a:xfrm>
              <a:off x="3707904" y="1950122"/>
              <a:ext cx="2778558" cy="1836539"/>
              <a:chOff x="5286538" y="1022497"/>
              <a:chExt cx="2778558" cy="1836539"/>
            </a:xfrm>
          </p:grpSpPr>
          <p:grpSp>
            <p:nvGrpSpPr>
              <p:cNvPr id="20" name="Group 19"/>
              <p:cNvGrpSpPr/>
              <p:nvPr/>
            </p:nvGrpSpPr>
            <p:grpSpPr>
              <a:xfrm flipH="1">
                <a:off x="7164288" y="1052736"/>
                <a:ext cx="900808" cy="1806300"/>
                <a:chOff x="755356" y="2780508"/>
                <a:chExt cx="900808" cy="1806300"/>
              </a:xfrm>
            </p:grpSpPr>
            <p:cxnSp>
              <p:nvCxnSpPr>
                <p:cNvPr id="25" name="Straight Connector 24"/>
                <p:cNvCxnSpPr/>
                <p:nvPr/>
              </p:nvCxnSpPr>
              <p:spPr>
                <a:xfrm flipH="1">
                  <a:off x="905272" y="2780508"/>
                  <a:ext cx="75089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a:off x="895546" y="4220668"/>
                  <a:ext cx="75089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V="1">
                  <a:off x="896620" y="2780508"/>
                  <a:ext cx="0" cy="171220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H="1">
                  <a:off x="898106" y="3939912"/>
                  <a:ext cx="75089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Oval 28"/>
                <p:cNvSpPr/>
                <p:nvPr/>
              </p:nvSpPr>
              <p:spPr>
                <a:xfrm>
                  <a:off x="1136392" y="3802752"/>
                  <a:ext cx="274320" cy="27432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b="1" dirty="0">
                    <a:solidFill>
                      <a:schemeClr val="tx1"/>
                    </a:solidFill>
                    <a:latin typeface="Arial" panose="020B0604020202020204" pitchFamily="34" charset="0"/>
                    <a:cs typeface="Arial" panose="020B0604020202020204" pitchFamily="34" charset="0"/>
                  </a:endParaRPr>
                </a:p>
              </p:txBody>
            </p:sp>
            <p:cxnSp>
              <p:nvCxnSpPr>
                <p:cNvPr id="30" name="Straight Connector 29"/>
                <p:cNvCxnSpPr/>
                <p:nvPr/>
              </p:nvCxnSpPr>
              <p:spPr>
                <a:xfrm>
                  <a:off x="755356" y="4492716"/>
                  <a:ext cx="27432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801076" y="4537520"/>
                  <a:ext cx="18288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846796" y="4586808"/>
                  <a:ext cx="9144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21" name="Picture 20"/>
              <p:cNvPicPr>
                <a:picLocks noChangeAspect="1"/>
              </p:cNvPicPr>
              <p:nvPr/>
            </p:nvPicPr>
            <p:blipFill>
              <a:blip r:embed="rId3"/>
              <a:stretch>
                <a:fillRect/>
              </a:stretch>
            </p:blipFill>
            <p:spPr>
              <a:xfrm>
                <a:off x="5286538" y="1022497"/>
                <a:ext cx="1905000" cy="1495425"/>
              </a:xfrm>
              <a:prstGeom prst="rect">
                <a:avLst/>
              </a:prstGeom>
            </p:spPr>
          </p:pic>
          <p:grpSp>
            <p:nvGrpSpPr>
              <p:cNvPr id="22" name="Group 21"/>
              <p:cNvGrpSpPr/>
              <p:nvPr/>
            </p:nvGrpSpPr>
            <p:grpSpPr>
              <a:xfrm>
                <a:off x="7333710" y="1340768"/>
                <a:ext cx="453907" cy="548640"/>
                <a:chOff x="4753046" y="3780545"/>
                <a:chExt cx="453907" cy="548640"/>
              </a:xfrm>
            </p:grpSpPr>
            <p:cxnSp>
              <p:nvCxnSpPr>
                <p:cNvPr id="23" name="Straight Arrow Connector 22"/>
                <p:cNvCxnSpPr/>
                <p:nvPr/>
              </p:nvCxnSpPr>
              <p:spPr>
                <a:xfrm flipV="1">
                  <a:off x="4753046" y="3780545"/>
                  <a:ext cx="0" cy="548640"/>
                </a:xfrm>
                <a:prstGeom prst="straightConnector1">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4" name="TextBox 23"/>
                    <p:cNvSpPr txBox="1"/>
                    <p:nvPr/>
                  </p:nvSpPr>
                  <p:spPr>
                    <a:xfrm>
                      <a:off x="4802218" y="3933195"/>
                      <a:ext cx="404735" cy="30312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100" b="1" i="1" smtClean="0">
                                <a:latin typeface="Cambria Math" panose="02040503050406030204" pitchFamily="18" charset="0"/>
                                <a:ea typeface="Cambria Math" panose="02040503050406030204" pitchFamily="18" charset="0"/>
                              </a:rPr>
                              <m:t>𝜵</m:t>
                            </m:r>
                            <m:r>
                              <a:rPr lang="en-US" sz="1100" b="1" i="1" smtClean="0">
                                <a:latin typeface="Cambria Math" panose="02040503050406030204" pitchFamily="18" charset="0"/>
                                <a:ea typeface="Cambria Math" panose="02040503050406030204" pitchFamily="18" charset="0"/>
                              </a:rPr>
                              <m:t>𝑽</m:t>
                            </m:r>
                          </m:oMath>
                        </m:oMathPara>
                      </a14:m>
                      <a:endParaRPr lang="en-US" sz="1100" b="1" dirty="0"/>
                    </a:p>
                  </p:txBody>
                </p:sp>
              </mc:Choice>
              <mc:Fallback xmlns="">
                <p:sp>
                  <p:nvSpPr>
                    <p:cNvPr id="30" name="TextBox 29"/>
                    <p:cNvSpPr txBox="1">
                      <a:spLocks noRot="1" noChangeAspect="1" noMove="1" noResize="1" noEditPoints="1" noAdjustHandles="1" noChangeArrowheads="1" noChangeShapeType="1" noTextEdit="1"/>
                    </p:cNvSpPr>
                    <p:nvPr/>
                  </p:nvSpPr>
                  <p:spPr>
                    <a:xfrm>
                      <a:off x="4802218" y="3933194"/>
                      <a:ext cx="360697" cy="278607"/>
                    </a:xfrm>
                    <a:prstGeom prst="rect">
                      <a:avLst/>
                    </a:prstGeom>
                    <a:blipFill>
                      <a:blip r:embed="rId4"/>
                      <a:stretch>
                        <a:fillRect l="-15217" r="-13043" b="-5714"/>
                      </a:stretch>
                    </a:blipFill>
                  </p:spPr>
                  <p:txBody>
                    <a:bodyPr/>
                    <a:lstStyle/>
                    <a:p>
                      <a:r>
                        <a:rPr lang="en-US">
                          <a:noFill/>
                        </a:rPr>
                        <a:t> </a:t>
                      </a:r>
                    </a:p>
                  </p:txBody>
                </p:sp>
              </mc:Fallback>
            </mc:AlternateContent>
          </p:grpSp>
        </p:grpSp>
        <p:grpSp>
          <p:nvGrpSpPr>
            <p:cNvPr id="12" name="Group 11"/>
            <p:cNvGrpSpPr/>
            <p:nvPr/>
          </p:nvGrpSpPr>
          <p:grpSpPr>
            <a:xfrm>
              <a:off x="755576" y="1947761"/>
              <a:ext cx="2441596" cy="1623875"/>
              <a:chOff x="1724472" y="1015343"/>
              <a:chExt cx="2441596" cy="1623875"/>
            </a:xfrm>
          </p:grpSpPr>
          <p:pic>
            <p:nvPicPr>
              <p:cNvPr id="13" name="Picture 12"/>
              <p:cNvPicPr>
                <a:picLocks noChangeAspect="1"/>
              </p:cNvPicPr>
              <p:nvPr/>
            </p:nvPicPr>
            <p:blipFill>
              <a:blip r:embed="rId5"/>
              <a:stretch>
                <a:fillRect/>
              </a:stretch>
            </p:blipFill>
            <p:spPr>
              <a:xfrm>
                <a:off x="2261068" y="1022497"/>
                <a:ext cx="1905000" cy="1495425"/>
              </a:xfrm>
              <a:prstGeom prst="rect">
                <a:avLst/>
              </a:prstGeom>
            </p:spPr>
          </p:pic>
          <p:grpSp>
            <p:nvGrpSpPr>
              <p:cNvPr id="14" name="Group 13"/>
              <p:cNvGrpSpPr/>
              <p:nvPr/>
            </p:nvGrpSpPr>
            <p:grpSpPr>
              <a:xfrm>
                <a:off x="1724472" y="1340768"/>
                <a:ext cx="399965" cy="548640"/>
                <a:chOff x="1763688" y="3783810"/>
                <a:chExt cx="399965" cy="548640"/>
              </a:xfrm>
            </p:grpSpPr>
            <p:cxnSp>
              <p:nvCxnSpPr>
                <p:cNvPr id="18" name="Straight Arrow Connector 17"/>
                <p:cNvCxnSpPr/>
                <p:nvPr/>
              </p:nvCxnSpPr>
              <p:spPr>
                <a:xfrm flipV="1">
                  <a:off x="2163653" y="3783810"/>
                  <a:ext cx="0" cy="548640"/>
                </a:xfrm>
                <a:prstGeom prst="straightConnector1">
                  <a:avLst/>
                </a:prstGeom>
                <a:ln w="38100">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9" name="TextBox 18"/>
                    <p:cNvSpPr txBox="1"/>
                    <p:nvPr/>
                  </p:nvSpPr>
                  <p:spPr>
                    <a:xfrm>
                      <a:off x="1763688" y="3936460"/>
                      <a:ext cx="398993" cy="30312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100" b="1" i="1" smtClean="0">
                                <a:latin typeface="Cambria Math" panose="02040503050406030204" pitchFamily="18" charset="0"/>
                                <a:ea typeface="Cambria Math" panose="02040503050406030204" pitchFamily="18" charset="0"/>
                              </a:rPr>
                              <m:t>𝜵</m:t>
                            </m:r>
                            <m:r>
                              <a:rPr lang="en-US" sz="1100" b="1" i="1" smtClean="0">
                                <a:latin typeface="Cambria Math" panose="02040503050406030204" pitchFamily="18" charset="0"/>
                                <a:ea typeface="Cambria Math" panose="02040503050406030204" pitchFamily="18" charset="0"/>
                              </a:rPr>
                              <m:t>𝑻</m:t>
                            </m:r>
                          </m:oMath>
                        </m:oMathPara>
                      </a14:m>
                      <a:endParaRPr lang="en-US" sz="1100" b="1" dirty="0"/>
                    </a:p>
                  </p:txBody>
                </p:sp>
              </mc:Choice>
              <mc:Fallback xmlns="">
                <p:sp>
                  <p:nvSpPr>
                    <p:cNvPr id="46" name="TextBox 45"/>
                    <p:cNvSpPr txBox="1">
                      <a:spLocks noRot="1" noChangeAspect="1" noMove="1" noResize="1" noEditPoints="1" noAdjustHandles="1" noChangeArrowheads="1" noChangeShapeType="1" noTextEdit="1"/>
                    </p:cNvSpPr>
                    <p:nvPr/>
                  </p:nvSpPr>
                  <p:spPr>
                    <a:xfrm>
                      <a:off x="1763688" y="3936459"/>
                      <a:ext cx="354477" cy="278607"/>
                    </a:xfrm>
                    <a:prstGeom prst="rect">
                      <a:avLst/>
                    </a:prstGeom>
                    <a:blipFill>
                      <a:blip r:embed="rId6"/>
                      <a:stretch>
                        <a:fillRect l="-15556" r="-13333" b="-5714"/>
                      </a:stretch>
                    </a:blipFill>
                  </p:spPr>
                  <p:txBody>
                    <a:bodyPr/>
                    <a:lstStyle/>
                    <a:p>
                      <a:r>
                        <a:rPr lang="en-US">
                          <a:noFill/>
                        </a:rPr>
                        <a:t> </a:t>
                      </a:r>
                    </a:p>
                  </p:txBody>
                </p:sp>
              </mc:Fallback>
            </mc:AlternateContent>
          </p:grpSp>
          <p:sp>
            <p:nvSpPr>
              <p:cNvPr id="15" name="TextBox 14"/>
              <p:cNvSpPr txBox="1"/>
              <p:nvPr/>
            </p:nvSpPr>
            <p:spPr>
              <a:xfrm>
                <a:off x="2326308" y="2170759"/>
                <a:ext cx="1774520" cy="468459"/>
              </a:xfrm>
              <a:prstGeom prst="rect">
                <a:avLst/>
              </a:prstGeom>
              <a:noFill/>
            </p:spPr>
            <p:txBody>
              <a:bodyPr wrap="none" rtlCol="0">
                <a:spAutoFit/>
              </a:bodyPr>
              <a:lstStyle/>
              <a:p>
                <a:pPr algn="ctr"/>
                <a:r>
                  <a:rPr lang="en-US" sz="1050" b="1" dirty="0">
                    <a:latin typeface="Arial" panose="020B0604020202020204" pitchFamily="34" charset="0"/>
                    <a:cs typeface="Arial" panose="020B0604020202020204" pitchFamily="34" charset="0"/>
                  </a:rPr>
                  <a:t>Pyroelectric</a:t>
                </a:r>
              </a:p>
            </p:txBody>
          </p:sp>
          <p:sp>
            <p:nvSpPr>
              <p:cNvPr id="16" name="TextBox 15"/>
              <p:cNvSpPr txBox="1"/>
              <p:nvPr/>
            </p:nvSpPr>
            <p:spPr>
              <a:xfrm>
                <a:off x="2395199" y="1685297"/>
                <a:ext cx="1636738" cy="468459"/>
              </a:xfrm>
              <a:prstGeom prst="rect">
                <a:avLst/>
              </a:prstGeom>
              <a:noFill/>
            </p:spPr>
            <p:txBody>
              <a:bodyPr wrap="none" rtlCol="0">
                <a:spAutoFit/>
              </a:bodyPr>
              <a:lstStyle/>
              <a:p>
                <a:pPr algn="ctr"/>
                <a:r>
                  <a:rPr lang="en-US" sz="1050" b="1" dirty="0">
                    <a:latin typeface="Arial" panose="020B0604020202020204" pitchFamily="34" charset="0"/>
                    <a:cs typeface="Arial" panose="020B0604020202020204" pitchFamily="34" charset="0"/>
                  </a:rPr>
                  <a:t>Composite</a:t>
                </a:r>
              </a:p>
            </p:txBody>
          </p:sp>
          <p:sp>
            <p:nvSpPr>
              <p:cNvPr id="17" name="TextBox 16"/>
              <p:cNvSpPr txBox="1"/>
              <p:nvPr/>
            </p:nvSpPr>
            <p:spPr>
              <a:xfrm>
                <a:off x="2310521" y="1015343"/>
                <a:ext cx="1806095" cy="468459"/>
              </a:xfrm>
              <a:prstGeom prst="rect">
                <a:avLst/>
              </a:prstGeom>
              <a:noFill/>
            </p:spPr>
            <p:txBody>
              <a:bodyPr wrap="none" rtlCol="0">
                <a:spAutoFit/>
              </a:bodyPr>
              <a:lstStyle/>
              <a:p>
                <a:pPr algn="ctr"/>
                <a:r>
                  <a:rPr lang="en-US" sz="1050" b="1" dirty="0">
                    <a:latin typeface="Arial" panose="020B0604020202020204" pitchFamily="34" charset="0"/>
                    <a:cs typeface="Arial" panose="020B0604020202020204" pitchFamily="34" charset="0"/>
                  </a:rPr>
                  <a:t>Heat Source</a:t>
                </a:r>
              </a:p>
            </p:txBody>
          </p:sp>
        </p:grpSp>
      </p:grpSp>
      <p:pic>
        <p:nvPicPr>
          <p:cNvPr id="33" name="Picture 32"/>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505200" y="1410375"/>
            <a:ext cx="3840480" cy="2018625"/>
          </a:xfrm>
          <a:prstGeom prst="rect">
            <a:avLst/>
          </a:prstGeom>
          <a:noFill/>
        </p:spPr>
      </p:pic>
      <p:sp>
        <p:nvSpPr>
          <p:cNvPr id="34" name="TextBox 33"/>
          <p:cNvSpPr txBox="1"/>
          <p:nvPr/>
        </p:nvSpPr>
        <p:spPr>
          <a:xfrm>
            <a:off x="141962" y="5029200"/>
            <a:ext cx="8684538" cy="1600438"/>
          </a:xfrm>
          <a:prstGeom prst="rect">
            <a:avLst/>
          </a:prstGeom>
          <a:noFill/>
        </p:spPr>
        <p:txBody>
          <a:bodyPr wrap="square" rtlCol="0">
            <a:spAutoFit/>
          </a:bodyPr>
          <a:lstStyle/>
          <a:p>
            <a:pPr algn="just"/>
            <a:r>
              <a:rPr lang="en-US" sz="1400" b="1" dirty="0" err="1" smtClean="0">
                <a:solidFill>
                  <a:srgbClr val="800000"/>
                </a:solidFill>
              </a:rPr>
              <a:t>Electrohydrodynamic</a:t>
            </a:r>
            <a:r>
              <a:rPr lang="en-US" sz="1400" b="1" dirty="0" smtClean="0">
                <a:solidFill>
                  <a:srgbClr val="800000"/>
                </a:solidFill>
              </a:rPr>
              <a:t> active switches: </a:t>
            </a:r>
            <a:r>
              <a:rPr lang="en-US" sz="1400" dirty="0" smtClean="0"/>
              <a:t>Device utilizes field present in Olsen cycle. Field application drives </a:t>
            </a:r>
            <a:r>
              <a:rPr lang="en-US" sz="1400" dirty="0" err="1" smtClean="0"/>
              <a:t>electrohydrodynamic</a:t>
            </a:r>
            <a:r>
              <a:rPr lang="en-US" sz="1400" dirty="0" smtClean="0"/>
              <a:t> </a:t>
            </a:r>
            <a:r>
              <a:rPr lang="en-US" sz="1400" dirty="0"/>
              <a:t>bridging </a:t>
            </a:r>
            <a:r>
              <a:rPr lang="en-US" sz="1400" dirty="0" smtClean="0"/>
              <a:t>to make thermal </a:t>
            </a:r>
            <a:r>
              <a:rPr lang="en-US" sz="1400" dirty="0"/>
              <a:t>contact with the heat </a:t>
            </a:r>
            <a:r>
              <a:rPr lang="en-US" sz="1400" dirty="0" smtClean="0"/>
              <a:t>source. Field removal breaks thermal contact due to </a:t>
            </a:r>
            <a:r>
              <a:rPr lang="en-US" sz="1400" dirty="0" err="1" smtClean="0"/>
              <a:t>thermocapillary</a:t>
            </a:r>
            <a:r>
              <a:rPr lang="en-US" sz="1400" dirty="0" smtClean="0"/>
              <a:t> </a:t>
            </a:r>
            <a:r>
              <a:rPr lang="en-US" sz="1400" dirty="0" err="1" smtClean="0"/>
              <a:t>dewetting</a:t>
            </a:r>
            <a:r>
              <a:rPr lang="en-US" sz="1400" dirty="0" smtClean="0"/>
              <a:t>. </a:t>
            </a:r>
          </a:p>
          <a:p>
            <a:pPr algn="just"/>
            <a:r>
              <a:rPr lang="en-US" sz="1400" b="1" dirty="0">
                <a:solidFill>
                  <a:srgbClr val="800000"/>
                </a:solidFill>
              </a:rPr>
              <a:t>Materials and </a:t>
            </a:r>
            <a:r>
              <a:rPr lang="en-US" sz="1400" b="1" dirty="0" smtClean="0">
                <a:solidFill>
                  <a:srgbClr val="800000"/>
                </a:solidFill>
              </a:rPr>
              <a:t>Methods:</a:t>
            </a:r>
            <a:r>
              <a:rPr lang="en-US" sz="1400" dirty="0" smtClean="0"/>
              <a:t> Nanoparticle </a:t>
            </a:r>
            <a:r>
              <a:rPr lang="en-US" sz="1400" dirty="0"/>
              <a:t>filled silicone and other fluids for active thermal fluid. P(VDF-</a:t>
            </a:r>
            <a:r>
              <a:rPr lang="en-US" sz="1400" dirty="0" err="1"/>
              <a:t>TrFE</a:t>
            </a:r>
            <a:r>
              <a:rPr lang="en-US" sz="1400" dirty="0"/>
              <a:t>) and other PEs</a:t>
            </a:r>
            <a:r>
              <a:rPr lang="en-US" sz="1400" dirty="0" smtClean="0"/>
              <a:t>. </a:t>
            </a:r>
            <a:r>
              <a:rPr lang="en-US" sz="1400" dirty="0"/>
              <a:t>Transport modeling.</a:t>
            </a:r>
          </a:p>
          <a:p>
            <a:pPr algn="just"/>
            <a:r>
              <a:rPr lang="en-US" sz="1400" b="1" dirty="0" err="1" smtClean="0">
                <a:solidFill>
                  <a:srgbClr val="800000"/>
                </a:solidFill>
              </a:rPr>
              <a:t>Electrohydrodynamic</a:t>
            </a:r>
            <a:r>
              <a:rPr lang="en-US" sz="1400" b="1" dirty="0" smtClean="0">
                <a:solidFill>
                  <a:srgbClr val="800000"/>
                </a:solidFill>
              </a:rPr>
              <a:t> Thermal Oscillator (EHTO) Challenge: </a:t>
            </a:r>
            <a:r>
              <a:rPr lang="en-US" sz="1400" dirty="0" smtClean="0"/>
              <a:t>Engineering thermal fluids for desired </a:t>
            </a:r>
            <a:r>
              <a:rPr lang="en-US" sz="1400" dirty="0" err="1" smtClean="0"/>
              <a:t>thermophysical</a:t>
            </a:r>
            <a:r>
              <a:rPr lang="en-US" sz="1400" dirty="0" smtClean="0"/>
              <a:t> properties and responsiveness. </a:t>
            </a:r>
          </a:p>
        </p:txBody>
      </p:sp>
      <p:sp>
        <p:nvSpPr>
          <p:cNvPr id="35" name="Rectangle 34"/>
          <p:cNvSpPr/>
          <p:nvPr/>
        </p:nvSpPr>
        <p:spPr>
          <a:xfrm>
            <a:off x="141962" y="4038600"/>
            <a:ext cx="8240038" cy="830997"/>
          </a:xfrm>
          <a:prstGeom prst="rect">
            <a:avLst/>
          </a:prstGeom>
        </p:spPr>
        <p:txBody>
          <a:bodyPr wrap="square">
            <a:spAutoFit/>
          </a:bodyPr>
          <a:lstStyle/>
          <a:p>
            <a:r>
              <a:rPr lang="en-US" sz="1200" b="1" dirty="0" smtClean="0"/>
              <a:t>Singer: </a:t>
            </a:r>
            <a:r>
              <a:rPr lang="en-US" sz="1200" dirty="0" smtClean="0"/>
              <a:t>Formulation of thermal fluids; Device fabrication </a:t>
            </a:r>
            <a:r>
              <a:rPr lang="en-US" sz="1200" dirty="0"/>
              <a:t>and characterization; </a:t>
            </a:r>
            <a:r>
              <a:rPr lang="en-US" sz="1200" dirty="0" smtClean="0"/>
              <a:t>R2R device fabrication; Optimization </a:t>
            </a:r>
            <a:r>
              <a:rPr lang="en-US" sz="1200" dirty="0"/>
              <a:t>of </a:t>
            </a:r>
            <a:r>
              <a:rPr lang="en-US" sz="1200" dirty="0" err="1"/>
              <a:t>thermophysical</a:t>
            </a:r>
            <a:r>
              <a:rPr lang="en-US" sz="1200" dirty="0"/>
              <a:t> properties</a:t>
            </a:r>
            <a:r>
              <a:rPr lang="en-US" sz="1200" dirty="0" smtClean="0"/>
              <a:t>.</a:t>
            </a:r>
          </a:p>
          <a:p>
            <a:r>
              <a:rPr lang="en-US" sz="1200" b="1" dirty="0" err="1"/>
              <a:t>Osuji</a:t>
            </a:r>
            <a:r>
              <a:rPr lang="en-US" sz="1200" b="1" dirty="0"/>
              <a:t>: </a:t>
            </a:r>
            <a:r>
              <a:rPr lang="en-US" sz="1200" dirty="0" smtClean="0"/>
              <a:t>Characterization of thermal transport.</a:t>
            </a:r>
            <a:endParaRPr lang="en-US" sz="1200" dirty="0"/>
          </a:p>
          <a:p>
            <a:r>
              <a:rPr lang="en-US" sz="1200" b="1" dirty="0" err="1" smtClean="0"/>
              <a:t>Loewenberg</a:t>
            </a:r>
            <a:r>
              <a:rPr lang="en-US" sz="1200" b="1" dirty="0" smtClean="0"/>
              <a:t>:</a:t>
            </a:r>
            <a:r>
              <a:rPr lang="en-US" sz="1200" dirty="0" smtClean="0"/>
              <a:t> Modeling of transport properties.</a:t>
            </a:r>
            <a:endParaRPr lang="en-US" sz="1200" dirty="0"/>
          </a:p>
        </p:txBody>
      </p:sp>
      <p:pic>
        <p:nvPicPr>
          <p:cNvPr id="36" name="Picture 2" descr="Mini-Laboâ¢ with interleaf peeler, laminator and long frame extension"/>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406640" y="1451945"/>
            <a:ext cx="1737360" cy="1902217"/>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0"/>
          </p:nvPr>
        </p:nvSpPr>
        <p:spPr/>
        <p:txBody>
          <a:bodyPr/>
          <a:lstStyle/>
          <a:p>
            <a:pPr>
              <a:defRPr/>
            </a:pPr>
            <a:fld id="{157A59B2-37DF-4CEB-8524-92F032B0810B}" type="slidenum">
              <a:rPr lang="en-US" altLang="en-US" smtClean="0"/>
              <a:pPr>
                <a:defRPr/>
              </a:pPr>
              <a:t>7</a:t>
            </a:fld>
            <a:endParaRPr lang="en-US" altLang="en-US" dirty="0"/>
          </a:p>
        </p:txBody>
      </p:sp>
    </p:spTree>
    <p:extLst>
      <p:ext uri="{BB962C8B-B14F-4D97-AF65-F5344CB8AC3E}">
        <p14:creationId xmlns:p14="http://schemas.microsoft.com/office/powerpoint/2010/main" val="61646957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Title 4"/>
          <p:cNvSpPr>
            <a:spLocks noGrp="1"/>
          </p:cNvSpPr>
          <p:nvPr>
            <p:ph type="title"/>
          </p:nvPr>
        </p:nvSpPr>
        <p:spPr>
          <a:xfrm>
            <a:off x="457200" y="304800"/>
            <a:ext cx="8229600" cy="533400"/>
          </a:xfrm>
        </p:spPr>
        <p:txBody>
          <a:bodyPr>
            <a:normAutofit fontScale="90000"/>
          </a:bodyPr>
          <a:lstStyle/>
          <a:p>
            <a:pPr eaLnBrk="1" hangingPunct="1">
              <a:defRPr/>
            </a:pPr>
            <a:r>
              <a:rPr lang="en-US" dirty="0" smtClean="0"/>
              <a:t>Results and Accomplishments A</a:t>
            </a:r>
            <a:endParaRPr lang="en-US" dirty="0" smtClean="0">
              <a:solidFill>
                <a:srgbClr val="FF0000"/>
              </a:solidFill>
            </a:endParaRPr>
          </a:p>
        </p:txBody>
      </p:sp>
      <p:sp>
        <p:nvSpPr>
          <p:cNvPr id="7" name="TextBox 6"/>
          <p:cNvSpPr txBox="1"/>
          <p:nvPr/>
        </p:nvSpPr>
        <p:spPr>
          <a:xfrm>
            <a:off x="230862" y="4473476"/>
            <a:ext cx="8684538" cy="2308324"/>
          </a:xfrm>
          <a:prstGeom prst="rect">
            <a:avLst/>
          </a:prstGeom>
          <a:noFill/>
        </p:spPr>
        <p:txBody>
          <a:bodyPr wrap="square" rtlCol="0">
            <a:spAutoFit/>
          </a:bodyPr>
          <a:lstStyle/>
          <a:p>
            <a:pPr algn="just"/>
            <a:r>
              <a:rPr lang="en-US" sz="1200" b="1" dirty="0" smtClean="0">
                <a:solidFill>
                  <a:srgbClr val="800000"/>
                </a:solidFill>
              </a:rPr>
              <a:t>Shape memory passive switching: </a:t>
            </a:r>
          </a:p>
          <a:p>
            <a:pPr marL="285750" indent="-285750" algn="just">
              <a:buFont typeface="Arial" panose="020B0604020202020204" pitchFamily="34" charset="0"/>
              <a:buChar char="•"/>
            </a:pPr>
            <a:r>
              <a:rPr lang="en-US" sz="1200" u="sng" dirty="0" err="1" smtClean="0"/>
              <a:t>Bistable</a:t>
            </a:r>
            <a:r>
              <a:rPr lang="en-US" sz="1200" u="sng" dirty="0" smtClean="0"/>
              <a:t> switching successfully achieved by thermally stimulated shape memory effects in designed polymers.</a:t>
            </a:r>
          </a:p>
          <a:p>
            <a:pPr marL="285750" indent="-285750" algn="just">
              <a:buFont typeface="Arial" panose="020B0604020202020204" pitchFamily="34" charset="0"/>
              <a:buChar char="•"/>
            </a:pPr>
            <a:r>
              <a:rPr lang="en-US" sz="1200" dirty="0" smtClean="0"/>
              <a:t>State diagram describing temperature oscillation cycles measured and simulated.</a:t>
            </a:r>
          </a:p>
          <a:p>
            <a:pPr marL="285750" indent="-285750" algn="just">
              <a:buFont typeface="Arial" panose="020B0604020202020204" pitchFamily="34" charset="0"/>
              <a:buChar char="•"/>
            </a:pPr>
            <a:r>
              <a:rPr lang="en-US" sz="1200" dirty="0" smtClean="0"/>
              <a:t>Device elements designed and optimized for manufacturability.</a:t>
            </a:r>
          </a:p>
          <a:p>
            <a:pPr marL="285750" indent="-285750" algn="just">
              <a:buFont typeface="Arial" panose="020B0604020202020204" pitchFamily="34" charset="0"/>
              <a:buChar char="•"/>
            </a:pPr>
            <a:r>
              <a:rPr lang="en-US" sz="1200" dirty="0" smtClean="0"/>
              <a:t>Custom apparatus for efficiency characterization designed and assembled.</a:t>
            </a:r>
          </a:p>
          <a:p>
            <a:pPr marL="285750" indent="-285750" algn="just">
              <a:buFont typeface="Arial" panose="020B0604020202020204" pitchFamily="34" charset="0"/>
              <a:buChar char="•"/>
            </a:pPr>
            <a:r>
              <a:rPr lang="en-US" sz="1200" i="1" dirty="0" smtClean="0"/>
              <a:t>High throughput fabrication and efficiency optimization remain to be completed.</a:t>
            </a:r>
          </a:p>
          <a:p>
            <a:pPr algn="just"/>
            <a:r>
              <a:rPr lang="en-US" sz="1200" b="1" dirty="0" smtClean="0">
                <a:solidFill>
                  <a:srgbClr val="800000"/>
                </a:solidFill>
              </a:rPr>
              <a:t>Thermal transport Modeling:</a:t>
            </a:r>
          </a:p>
          <a:p>
            <a:pPr marL="285750" indent="-285750" algn="just">
              <a:buFont typeface="Arial" panose="020B0604020202020204" pitchFamily="34" charset="0"/>
              <a:buChar char="•"/>
            </a:pPr>
            <a:r>
              <a:rPr lang="en-US" sz="1200" dirty="0" smtClean="0"/>
              <a:t>Analytical </a:t>
            </a:r>
            <a:r>
              <a:rPr lang="en-US" sz="1200" dirty="0"/>
              <a:t>results provided for heat transport in lumped and distributed parameter </a:t>
            </a:r>
            <a:r>
              <a:rPr lang="en-US" sz="1200" dirty="0" smtClean="0"/>
              <a:t>models.</a:t>
            </a:r>
          </a:p>
          <a:p>
            <a:pPr marL="285750" indent="-285750" algn="just">
              <a:buFont typeface="Arial" panose="020B0604020202020204" pitchFamily="34" charset="0"/>
              <a:buChar char="•"/>
            </a:pPr>
            <a:r>
              <a:rPr lang="en-US" sz="1200" dirty="0"/>
              <a:t>Figure of merit has been generated that captures the magnitude and rate of temperature </a:t>
            </a:r>
            <a:r>
              <a:rPr lang="en-US" sz="1200" dirty="0" smtClean="0"/>
              <a:t>changes.</a:t>
            </a:r>
          </a:p>
          <a:p>
            <a:pPr marL="285750" indent="-285750" algn="just">
              <a:buFont typeface="Arial" panose="020B0604020202020204" pitchFamily="34" charset="0"/>
              <a:buChar char="•"/>
            </a:pPr>
            <a:r>
              <a:rPr lang="en-US" sz="1200" dirty="0" smtClean="0"/>
              <a:t>High efficiency “focused heat flux” operation regime identified.</a:t>
            </a:r>
          </a:p>
          <a:p>
            <a:pPr marL="285750" indent="-285750" algn="just">
              <a:buFont typeface="Arial" panose="020B0604020202020204" pitchFamily="34" charset="0"/>
              <a:buChar char="•"/>
            </a:pPr>
            <a:r>
              <a:rPr lang="en-US" sz="1200" dirty="0" smtClean="0"/>
              <a:t>Energy generation efficiency relative to Carnot is provided</a:t>
            </a:r>
            <a:r>
              <a:rPr lang="en-US" sz="1200" dirty="0" smtClean="0"/>
              <a:t>.</a:t>
            </a:r>
          </a:p>
          <a:p>
            <a:pPr marL="285750" indent="-285750" algn="just">
              <a:buFont typeface="Arial" panose="020B0604020202020204" pitchFamily="34" charset="0"/>
              <a:buChar char="•"/>
            </a:pPr>
            <a:r>
              <a:rPr lang="en-US" sz="1200" i="1" dirty="0" smtClean="0"/>
              <a:t>Numerical studies of multiscale model incorporating thermal transport coupled with switch motion remain.</a:t>
            </a:r>
            <a:endParaRPr lang="en-US" sz="1200" i="1" dirty="0"/>
          </a:p>
        </p:txBody>
      </p:sp>
      <p:sp>
        <p:nvSpPr>
          <p:cNvPr id="3" name="Slide Number Placeholder 2"/>
          <p:cNvSpPr>
            <a:spLocks noGrp="1"/>
          </p:cNvSpPr>
          <p:nvPr>
            <p:ph type="sldNum" sz="quarter" idx="10"/>
          </p:nvPr>
        </p:nvSpPr>
        <p:spPr/>
        <p:txBody>
          <a:bodyPr/>
          <a:lstStyle/>
          <a:p>
            <a:pPr>
              <a:defRPr/>
            </a:pPr>
            <a:fld id="{157A59B2-37DF-4CEB-8524-92F032B0810B}" type="slidenum">
              <a:rPr lang="en-US" altLang="en-US" smtClean="0"/>
              <a:pPr>
                <a:defRPr/>
              </a:pPr>
              <a:t>8</a:t>
            </a:fld>
            <a:endParaRPr lang="en-US" altLang="en-US" dirty="0"/>
          </a:p>
        </p:txBody>
      </p:sp>
      <p:sp>
        <p:nvSpPr>
          <p:cNvPr id="25" name="TextBox 24">
            <a:extLst>
              <a:ext uri="{FF2B5EF4-FFF2-40B4-BE49-F238E27FC236}">
                <a16:creationId xmlns:a16="http://schemas.microsoft.com/office/drawing/2014/main" xmlns="" id="{BA9B254B-E506-6E4A-83B4-26511A3127B6}"/>
              </a:ext>
            </a:extLst>
          </p:cNvPr>
          <p:cNvSpPr txBox="1"/>
          <p:nvPr/>
        </p:nvSpPr>
        <p:spPr>
          <a:xfrm>
            <a:off x="6000488" y="1987430"/>
            <a:ext cx="1838965" cy="338554"/>
          </a:xfrm>
          <a:prstGeom prst="rect">
            <a:avLst/>
          </a:prstGeom>
          <a:noFill/>
        </p:spPr>
        <p:txBody>
          <a:bodyPr wrap="none" rtlCol="0">
            <a:spAutoFit/>
          </a:bodyPr>
          <a:lstStyle/>
          <a:p>
            <a:r>
              <a:rPr lang="en-US" sz="1600" dirty="0" smtClean="0"/>
              <a:t>Constant </a:t>
            </a:r>
            <a:r>
              <a:rPr lang="en-US" sz="1600" dirty="0"/>
              <a:t>heat flux</a:t>
            </a:r>
          </a:p>
        </p:txBody>
      </p:sp>
      <p:grpSp>
        <p:nvGrpSpPr>
          <p:cNvPr id="35" name="Group 34"/>
          <p:cNvGrpSpPr/>
          <p:nvPr/>
        </p:nvGrpSpPr>
        <p:grpSpPr>
          <a:xfrm>
            <a:off x="5257800" y="940035"/>
            <a:ext cx="2971800" cy="1803165"/>
            <a:chOff x="4844364" y="886754"/>
            <a:chExt cx="2971800" cy="1803165"/>
          </a:xfrm>
        </p:grpSpPr>
        <p:grpSp>
          <p:nvGrpSpPr>
            <p:cNvPr id="12" name="Group 11"/>
            <p:cNvGrpSpPr/>
            <p:nvPr/>
          </p:nvGrpSpPr>
          <p:grpSpPr>
            <a:xfrm>
              <a:off x="4844364" y="886754"/>
              <a:ext cx="2971800" cy="1803165"/>
              <a:chOff x="4572000" y="876314"/>
              <a:chExt cx="2971800" cy="1803165"/>
            </a:xfrm>
          </p:grpSpPr>
          <p:pic>
            <p:nvPicPr>
              <p:cNvPr id="23" name="Picture 22">
                <a:extLst>
                  <a:ext uri="{FF2B5EF4-FFF2-40B4-BE49-F238E27FC236}">
                    <a16:creationId xmlns:a16="http://schemas.microsoft.com/office/drawing/2014/main" xmlns="" id="{733D042F-7D28-514C-8627-71A8534505F5}"/>
                  </a:ext>
                </a:extLst>
              </p:cNvPr>
              <p:cNvPicPr>
                <a:picLocks noChangeAspect="1"/>
              </p:cNvPicPr>
              <p:nvPr/>
            </p:nvPicPr>
            <p:blipFill>
              <a:blip r:embed="rId6"/>
              <a:stretch>
                <a:fillRect/>
              </a:stretch>
            </p:blipFill>
            <p:spPr>
              <a:xfrm>
                <a:off x="4800600" y="876314"/>
                <a:ext cx="2743200" cy="1668780"/>
              </a:xfrm>
              <a:prstGeom prst="rect">
                <a:avLst/>
              </a:prstGeom>
            </p:spPr>
          </p:pic>
          <p:pic>
            <p:nvPicPr>
              <p:cNvPr id="24" name="Picture 23" descr="TP_tmp.png">
                <a:extLst>
                  <a:ext uri="{FF2B5EF4-FFF2-40B4-BE49-F238E27FC236}">
                    <a16:creationId xmlns:a16="http://schemas.microsoft.com/office/drawing/2014/main" xmlns="" id="{AFFBFA9D-A3FB-7041-9141-BCB5C95B558D}"/>
                  </a:ext>
                </a:extLst>
              </p:cNvPr>
              <p:cNvPicPr>
                <a:picLocks noChangeAspect="1"/>
              </p:cNvPicPr>
              <p:nvPr>
                <p:custDataLst>
                  <p:tags r:id="rId2"/>
                </p:custDataLst>
              </p:nvPr>
            </p:nvPicPr>
            <p:blipFill>
              <a:blip r:embed="rId7" cstate="print">
                <a:extLst>
                  <a:ext uri="{28A0092B-C50C-407E-A947-70E740481C1C}">
                    <a14:useLocalDpi xmlns:a14="http://schemas.microsoft.com/office/drawing/2010/main" val="0"/>
                  </a:ext>
                </a:extLst>
              </a:blip>
              <a:stretch>
                <a:fillRect/>
              </a:stretch>
            </p:blipFill>
            <p:spPr>
              <a:xfrm rot="16200000">
                <a:off x="4430486" y="1533789"/>
                <a:ext cx="457200" cy="174171"/>
              </a:xfrm>
              <a:prstGeom prst="rect">
                <a:avLst/>
              </a:prstGeom>
            </p:spPr>
          </p:pic>
          <p:pic>
            <p:nvPicPr>
              <p:cNvPr id="28" name="Picture 27" descr="TP_tmp.png">
                <a:extLst>
                  <a:ext uri="{FF2B5EF4-FFF2-40B4-BE49-F238E27FC236}">
                    <a16:creationId xmlns:a16="http://schemas.microsoft.com/office/drawing/2014/main" xmlns="" id="{FB79D786-314E-774D-B01C-667060B29859}"/>
                  </a:ext>
                </a:extLst>
              </p:cNvPr>
              <p:cNvPicPr>
                <a:picLocks noChangeAspect="1"/>
              </p:cNvPicPr>
              <p:nvPr>
                <p:custDataLst>
                  <p:tags r:id="rId3"/>
                </p:custDataLst>
              </p:nvPr>
            </p:nvPicPr>
            <p:blipFill>
              <a:blip r:embed="rId8" cstate="print">
                <a:extLst>
                  <a:ext uri="{28A0092B-C50C-407E-A947-70E740481C1C}">
                    <a14:useLocalDpi xmlns:a14="http://schemas.microsoft.com/office/drawing/2010/main" val="0"/>
                  </a:ext>
                </a:extLst>
              </a:blip>
              <a:stretch>
                <a:fillRect/>
              </a:stretch>
            </p:blipFill>
            <p:spPr>
              <a:xfrm>
                <a:off x="6172200" y="2410709"/>
                <a:ext cx="161262" cy="268770"/>
              </a:xfrm>
              <a:prstGeom prst="rect">
                <a:avLst/>
              </a:prstGeom>
            </p:spPr>
          </p:pic>
        </p:grpSp>
        <p:grpSp>
          <p:nvGrpSpPr>
            <p:cNvPr id="9" name="Group 8"/>
            <p:cNvGrpSpPr>
              <a:grpSpLocks noChangeAspect="1"/>
            </p:cNvGrpSpPr>
            <p:nvPr/>
          </p:nvGrpSpPr>
          <p:grpSpPr>
            <a:xfrm>
              <a:off x="6172200" y="1752600"/>
              <a:ext cx="822960" cy="270376"/>
              <a:chOff x="6722427" y="2497376"/>
              <a:chExt cx="1025113" cy="336792"/>
            </a:xfrm>
          </p:grpSpPr>
          <p:pic>
            <p:nvPicPr>
              <p:cNvPr id="26" name="Picture 25">
                <a:extLst>
                  <a:ext uri="{FF2B5EF4-FFF2-40B4-BE49-F238E27FC236}">
                    <a16:creationId xmlns:a16="http://schemas.microsoft.com/office/drawing/2014/main" xmlns="" id="{74FA6EEB-FC75-2543-A611-D9DB129A20F8}"/>
                  </a:ext>
                </a:extLst>
              </p:cNvPr>
              <p:cNvPicPr>
                <a:picLocks noChangeAspect="1"/>
              </p:cNvPicPr>
              <p:nvPr/>
            </p:nvPicPr>
            <p:blipFill>
              <a:blip r:embed="rId9"/>
              <a:stretch>
                <a:fillRect/>
              </a:stretch>
            </p:blipFill>
            <p:spPr>
              <a:xfrm>
                <a:off x="6722427" y="2497376"/>
                <a:ext cx="446022" cy="336792"/>
              </a:xfrm>
              <a:prstGeom prst="rect">
                <a:avLst/>
              </a:prstGeom>
            </p:spPr>
          </p:pic>
          <p:pic>
            <p:nvPicPr>
              <p:cNvPr id="29" name="Picture 28">
                <a:extLst>
                  <a:ext uri="{FF2B5EF4-FFF2-40B4-BE49-F238E27FC236}">
                    <a16:creationId xmlns:a16="http://schemas.microsoft.com/office/drawing/2014/main" xmlns="" id="{366C57A3-7F2D-3B48-99E1-DB6B979C25BE}"/>
                  </a:ext>
                </a:extLst>
              </p:cNvPr>
              <p:cNvPicPr>
                <a:picLocks noChangeAspect="1"/>
              </p:cNvPicPr>
              <p:nvPr/>
            </p:nvPicPr>
            <p:blipFill>
              <a:blip r:embed="rId10"/>
              <a:stretch>
                <a:fillRect/>
              </a:stretch>
            </p:blipFill>
            <p:spPr>
              <a:xfrm>
                <a:off x="7251514" y="2564511"/>
                <a:ext cx="496026" cy="163689"/>
              </a:xfrm>
              <a:prstGeom prst="rect">
                <a:avLst/>
              </a:prstGeom>
            </p:spPr>
          </p:pic>
        </p:grpSp>
        <p:grpSp>
          <p:nvGrpSpPr>
            <p:cNvPr id="8" name="Group 7"/>
            <p:cNvGrpSpPr>
              <a:grpSpLocks noChangeAspect="1"/>
            </p:cNvGrpSpPr>
            <p:nvPr/>
          </p:nvGrpSpPr>
          <p:grpSpPr>
            <a:xfrm>
              <a:off x="6187440" y="1403685"/>
              <a:ext cx="822960" cy="273131"/>
              <a:chOff x="6583436" y="1974345"/>
              <a:chExt cx="1014775" cy="336792"/>
            </a:xfrm>
          </p:grpSpPr>
          <p:pic>
            <p:nvPicPr>
              <p:cNvPr id="27" name="Picture 26">
                <a:extLst>
                  <a:ext uri="{FF2B5EF4-FFF2-40B4-BE49-F238E27FC236}">
                    <a16:creationId xmlns:a16="http://schemas.microsoft.com/office/drawing/2014/main" xmlns="" id="{9B53F9B8-7131-E544-B1FF-27FE2C7D7A15}"/>
                  </a:ext>
                </a:extLst>
              </p:cNvPr>
              <p:cNvPicPr>
                <a:picLocks noChangeAspect="1"/>
              </p:cNvPicPr>
              <p:nvPr/>
            </p:nvPicPr>
            <p:blipFill>
              <a:blip r:embed="rId11"/>
              <a:stretch>
                <a:fillRect/>
              </a:stretch>
            </p:blipFill>
            <p:spPr>
              <a:xfrm>
                <a:off x="6583436" y="1974345"/>
                <a:ext cx="446022" cy="336792"/>
              </a:xfrm>
              <a:prstGeom prst="rect">
                <a:avLst/>
              </a:prstGeom>
            </p:spPr>
          </p:pic>
          <p:pic>
            <p:nvPicPr>
              <p:cNvPr id="30" name="Picture 29">
                <a:extLst>
                  <a:ext uri="{FF2B5EF4-FFF2-40B4-BE49-F238E27FC236}">
                    <a16:creationId xmlns:a16="http://schemas.microsoft.com/office/drawing/2014/main" xmlns="" id="{2571C989-1894-C34B-BDE0-B4FE25F1B332}"/>
                  </a:ext>
                </a:extLst>
              </p:cNvPr>
              <p:cNvPicPr>
                <a:picLocks noChangeAspect="1"/>
              </p:cNvPicPr>
              <p:nvPr/>
            </p:nvPicPr>
            <p:blipFill>
              <a:blip r:embed="rId10"/>
              <a:stretch>
                <a:fillRect/>
              </a:stretch>
            </p:blipFill>
            <p:spPr>
              <a:xfrm>
                <a:off x="7102185" y="2059963"/>
                <a:ext cx="496026" cy="163689"/>
              </a:xfrm>
              <a:prstGeom prst="rect">
                <a:avLst/>
              </a:prstGeom>
            </p:spPr>
          </p:pic>
        </p:grpSp>
        <p:pic>
          <p:nvPicPr>
            <p:cNvPr id="32" name="Picture 31">
              <a:extLst>
                <a:ext uri="{FF2B5EF4-FFF2-40B4-BE49-F238E27FC236}">
                  <a16:creationId xmlns:a16="http://schemas.microsoft.com/office/drawing/2014/main" xmlns="" id="{E403BE04-A4E7-4248-8F71-4ADA83A1A9A2}"/>
                </a:ext>
              </a:extLst>
            </p:cNvPr>
            <p:cNvPicPr>
              <a:picLocks noChangeAspect="1"/>
            </p:cNvPicPr>
            <p:nvPr/>
          </p:nvPicPr>
          <p:blipFill>
            <a:blip r:embed="rId12"/>
            <a:stretch>
              <a:fillRect/>
            </a:stretch>
          </p:blipFill>
          <p:spPr>
            <a:xfrm>
              <a:off x="6187440" y="1063020"/>
              <a:ext cx="822960" cy="289995"/>
            </a:xfrm>
            <a:prstGeom prst="rect">
              <a:avLst/>
            </a:prstGeom>
          </p:spPr>
        </p:pic>
        <p:grpSp>
          <p:nvGrpSpPr>
            <p:cNvPr id="34" name="Group 33"/>
            <p:cNvGrpSpPr>
              <a:grpSpLocks noChangeAspect="1"/>
            </p:cNvGrpSpPr>
            <p:nvPr/>
          </p:nvGrpSpPr>
          <p:grpSpPr>
            <a:xfrm>
              <a:off x="7162800" y="957713"/>
              <a:ext cx="548640" cy="312810"/>
              <a:chOff x="7274184" y="1062475"/>
              <a:chExt cx="876994" cy="500023"/>
            </a:xfrm>
          </p:grpSpPr>
          <p:pic>
            <p:nvPicPr>
              <p:cNvPr id="31" name="Picture 30">
                <a:extLst>
                  <a:ext uri="{FF2B5EF4-FFF2-40B4-BE49-F238E27FC236}">
                    <a16:creationId xmlns:a16="http://schemas.microsoft.com/office/drawing/2014/main" xmlns="" id="{33CCF32D-937B-C242-A299-C55C64725784}"/>
                  </a:ext>
                </a:extLst>
              </p:cNvPr>
              <p:cNvPicPr>
                <a:picLocks noChangeAspect="1"/>
              </p:cNvPicPr>
              <p:nvPr/>
            </p:nvPicPr>
            <p:blipFill>
              <a:blip r:embed="rId13"/>
              <a:stretch>
                <a:fillRect/>
              </a:stretch>
            </p:blipFill>
            <p:spPr>
              <a:xfrm>
                <a:off x="7334856" y="1062475"/>
                <a:ext cx="755650" cy="165100"/>
              </a:xfrm>
              <a:prstGeom prst="rect">
                <a:avLst/>
              </a:prstGeom>
            </p:spPr>
          </p:pic>
          <p:pic>
            <p:nvPicPr>
              <p:cNvPr id="33" name="Picture 32">
                <a:extLst>
                  <a:ext uri="{FF2B5EF4-FFF2-40B4-BE49-F238E27FC236}">
                    <a16:creationId xmlns:a16="http://schemas.microsoft.com/office/drawing/2014/main" xmlns="" id="{EDC1DA53-D465-234D-B959-21593C2F89DE}"/>
                  </a:ext>
                </a:extLst>
              </p:cNvPr>
              <p:cNvPicPr>
                <a:picLocks noChangeAspect="1"/>
              </p:cNvPicPr>
              <p:nvPr/>
            </p:nvPicPr>
            <p:blipFill>
              <a:blip r:embed="rId14"/>
              <a:stretch>
                <a:fillRect/>
              </a:stretch>
            </p:blipFill>
            <p:spPr>
              <a:xfrm>
                <a:off x="7274184" y="1304098"/>
                <a:ext cx="876994" cy="258400"/>
              </a:xfrm>
              <a:prstGeom prst="rect">
                <a:avLst/>
              </a:prstGeom>
            </p:spPr>
          </p:pic>
        </p:grpSp>
      </p:grpSp>
      <p:pic>
        <p:nvPicPr>
          <p:cNvPr id="38" name="Picture 37">
            <a:extLst>
              <a:ext uri="{FF2B5EF4-FFF2-40B4-BE49-F238E27FC236}">
                <a16:creationId xmlns:a16="http://schemas.microsoft.com/office/drawing/2014/main" xmlns="" id="{1F153500-4E4F-0F4B-A641-D0D1C5BEE969}"/>
              </a:ext>
            </a:extLst>
          </p:cNvPr>
          <p:cNvPicPr>
            <a:picLocks noChangeAspect="1"/>
          </p:cNvPicPr>
          <p:nvPr/>
        </p:nvPicPr>
        <p:blipFill>
          <a:blip r:embed="rId15"/>
          <a:stretch>
            <a:fillRect/>
          </a:stretch>
        </p:blipFill>
        <p:spPr>
          <a:xfrm>
            <a:off x="5486400" y="2720404"/>
            <a:ext cx="3002587" cy="1851596"/>
          </a:xfrm>
          <a:prstGeom prst="rect">
            <a:avLst/>
          </a:prstGeom>
        </p:spPr>
      </p:pic>
      <p:pic>
        <p:nvPicPr>
          <p:cNvPr id="39" name="Picture 38">
            <a:extLst>
              <a:ext uri="{FF2B5EF4-FFF2-40B4-BE49-F238E27FC236}">
                <a16:creationId xmlns:a16="http://schemas.microsoft.com/office/drawing/2014/main" xmlns="" id="{1599C5DB-7259-8847-A792-79FBBA23563A}"/>
              </a:ext>
            </a:extLst>
          </p:cNvPr>
          <p:cNvPicPr>
            <a:picLocks noChangeAspect="1"/>
          </p:cNvPicPr>
          <p:nvPr/>
        </p:nvPicPr>
        <p:blipFill>
          <a:blip r:embed="rId16"/>
          <a:stretch>
            <a:fillRect/>
          </a:stretch>
        </p:blipFill>
        <p:spPr>
          <a:xfrm rot="16200000">
            <a:off x="4960918" y="3493348"/>
            <a:ext cx="731520" cy="210589"/>
          </a:xfrm>
          <a:prstGeom prst="rect">
            <a:avLst/>
          </a:prstGeom>
        </p:spPr>
      </p:pic>
      <p:pic>
        <p:nvPicPr>
          <p:cNvPr id="40" name="Picture 39" descr="TP_tmp.png">
            <a:extLst>
              <a:ext uri="{FF2B5EF4-FFF2-40B4-BE49-F238E27FC236}">
                <a16:creationId xmlns:a16="http://schemas.microsoft.com/office/drawing/2014/main" xmlns="" id="{0E3623B9-7B7A-F04F-84A3-243429C65549}"/>
              </a:ext>
            </a:extLst>
          </p:cNvPr>
          <p:cNvPicPr>
            <a:picLocks noChangeAspect="1"/>
          </p:cNvPicPr>
          <p:nvPr>
            <p:custDataLst>
              <p:tags r:id="rId1"/>
            </p:custDataLst>
          </p:nvPr>
        </p:nvPicPr>
        <p:blipFill>
          <a:blip r:embed="rId8" cstate="print">
            <a:extLst>
              <a:ext uri="{28A0092B-C50C-407E-A947-70E740481C1C}">
                <a14:useLocalDpi xmlns:a14="http://schemas.microsoft.com/office/drawing/2010/main" val="0"/>
              </a:ext>
            </a:extLst>
          </a:blip>
          <a:stretch>
            <a:fillRect/>
          </a:stretch>
        </p:blipFill>
        <p:spPr>
          <a:xfrm>
            <a:off x="6764669" y="4437615"/>
            <a:ext cx="161262" cy="268770"/>
          </a:xfrm>
          <a:prstGeom prst="rect">
            <a:avLst/>
          </a:prstGeom>
        </p:spPr>
      </p:pic>
      <p:grpSp>
        <p:nvGrpSpPr>
          <p:cNvPr id="44" name="Group 43"/>
          <p:cNvGrpSpPr>
            <a:grpSpLocks noChangeAspect="1"/>
          </p:cNvGrpSpPr>
          <p:nvPr/>
        </p:nvGrpSpPr>
        <p:grpSpPr>
          <a:xfrm>
            <a:off x="6624776" y="3646202"/>
            <a:ext cx="822960" cy="270376"/>
            <a:chOff x="6722427" y="2497376"/>
            <a:chExt cx="1025113" cy="336792"/>
          </a:xfrm>
        </p:grpSpPr>
        <p:pic>
          <p:nvPicPr>
            <p:cNvPr id="45" name="Picture 44">
              <a:extLst>
                <a:ext uri="{FF2B5EF4-FFF2-40B4-BE49-F238E27FC236}">
                  <a16:creationId xmlns:a16="http://schemas.microsoft.com/office/drawing/2014/main" xmlns="" id="{74FA6EEB-FC75-2543-A611-D9DB129A20F8}"/>
                </a:ext>
              </a:extLst>
            </p:cNvPr>
            <p:cNvPicPr>
              <a:picLocks noChangeAspect="1"/>
            </p:cNvPicPr>
            <p:nvPr/>
          </p:nvPicPr>
          <p:blipFill>
            <a:blip r:embed="rId9"/>
            <a:stretch>
              <a:fillRect/>
            </a:stretch>
          </p:blipFill>
          <p:spPr>
            <a:xfrm>
              <a:off x="6722427" y="2497376"/>
              <a:ext cx="446022" cy="336792"/>
            </a:xfrm>
            <a:prstGeom prst="rect">
              <a:avLst/>
            </a:prstGeom>
          </p:spPr>
        </p:pic>
        <p:pic>
          <p:nvPicPr>
            <p:cNvPr id="46" name="Picture 45">
              <a:extLst>
                <a:ext uri="{FF2B5EF4-FFF2-40B4-BE49-F238E27FC236}">
                  <a16:creationId xmlns:a16="http://schemas.microsoft.com/office/drawing/2014/main" xmlns="" id="{366C57A3-7F2D-3B48-99E1-DB6B979C25BE}"/>
                </a:ext>
              </a:extLst>
            </p:cNvPr>
            <p:cNvPicPr>
              <a:picLocks noChangeAspect="1"/>
            </p:cNvPicPr>
            <p:nvPr/>
          </p:nvPicPr>
          <p:blipFill>
            <a:blip r:embed="rId10"/>
            <a:stretch>
              <a:fillRect/>
            </a:stretch>
          </p:blipFill>
          <p:spPr>
            <a:xfrm>
              <a:off x="7251514" y="2564511"/>
              <a:ext cx="496026" cy="163689"/>
            </a:xfrm>
            <a:prstGeom prst="rect">
              <a:avLst/>
            </a:prstGeom>
          </p:spPr>
        </p:pic>
      </p:grpSp>
      <p:pic>
        <p:nvPicPr>
          <p:cNvPr id="48" name="Picture 47">
            <a:extLst>
              <a:ext uri="{FF2B5EF4-FFF2-40B4-BE49-F238E27FC236}">
                <a16:creationId xmlns:a16="http://schemas.microsoft.com/office/drawing/2014/main" xmlns="" id="{C79D83CB-78A9-1744-82F0-4CA4892AF206}"/>
              </a:ext>
            </a:extLst>
          </p:cNvPr>
          <p:cNvPicPr>
            <a:picLocks noChangeAspect="1"/>
          </p:cNvPicPr>
          <p:nvPr/>
        </p:nvPicPr>
        <p:blipFill>
          <a:blip r:embed="rId13"/>
          <a:stretch>
            <a:fillRect/>
          </a:stretch>
        </p:blipFill>
        <p:spPr>
          <a:xfrm>
            <a:off x="7459005" y="2799709"/>
            <a:ext cx="640080" cy="139850"/>
          </a:xfrm>
          <a:prstGeom prst="rect">
            <a:avLst/>
          </a:prstGeom>
        </p:spPr>
      </p:pic>
      <p:sp>
        <p:nvSpPr>
          <p:cNvPr id="49" name="TextBox 48">
            <a:extLst>
              <a:ext uri="{FF2B5EF4-FFF2-40B4-BE49-F238E27FC236}">
                <a16:creationId xmlns:a16="http://schemas.microsoft.com/office/drawing/2014/main" xmlns="" id="{234A52DA-FA35-6546-8167-D885A8C93419}"/>
              </a:ext>
            </a:extLst>
          </p:cNvPr>
          <p:cNvSpPr txBox="1"/>
          <p:nvPr/>
        </p:nvSpPr>
        <p:spPr>
          <a:xfrm>
            <a:off x="8099065" y="2714624"/>
            <a:ext cx="367408" cy="338554"/>
          </a:xfrm>
          <a:prstGeom prst="rect">
            <a:avLst/>
          </a:prstGeom>
          <a:noFill/>
        </p:spPr>
        <p:txBody>
          <a:bodyPr wrap="none" rtlCol="0">
            <a:spAutoFit/>
          </a:bodyPr>
          <a:lstStyle/>
          <a:p>
            <a:r>
              <a:rPr lang="en-US" sz="1600" dirty="0">
                <a:solidFill>
                  <a:schemeClr val="tx2"/>
                </a:solidFill>
              </a:rPr>
              <a:t>or</a:t>
            </a:r>
          </a:p>
        </p:txBody>
      </p:sp>
      <p:pic>
        <p:nvPicPr>
          <p:cNvPr id="50" name="Picture 49">
            <a:extLst>
              <a:ext uri="{FF2B5EF4-FFF2-40B4-BE49-F238E27FC236}">
                <a16:creationId xmlns:a16="http://schemas.microsoft.com/office/drawing/2014/main" xmlns="" id="{37616535-F4FF-7B4C-BC96-F092DE5548D1}"/>
              </a:ext>
            </a:extLst>
          </p:cNvPr>
          <p:cNvPicPr>
            <a:picLocks noChangeAspect="1"/>
          </p:cNvPicPr>
          <p:nvPr/>
        </p:nvPicPr>
        <p:blipFill>
          <a:blip r:embed="rId14"/>
          <a:stretch>
            <a:fillRect/>
          </a:stretch>
        </p:blipFill>
        <p:spPr>
          <a:xfrm>
            <a:off x="8119949" y="3058959"/>
            <a:ext cx="731520" cy="215537"/>
          </a:xfrm>
          <a:prstGeom prst="rect">
            <a:avLst/>
          </a:prstGeom>
        </p:spPr>
      </p:pic>
      <p:sp>
        <p:nvSpPr>
          <p:cNvPr id="51" name="TextBox 50">
            <a:extLst>
              <a:ext uri="{FF2B5EF4-FFF2-40B4-BE49-F238E27FC236}">
                <a16:creationId xmlns:a16="http://schemas.microsoft.com/office/drawing/2014/main" xmlns="" id="{BA9B254B-E506-6E4A-83B4-26511A3127B6}"/>
              </a:ext>
            </a:extLst>
          </p:cNvPr>
          <p:cNvSpPr txBox="1"/>
          <p:nvPr/>
        </p:nvSpPr>
        <p:spPr>
          <a:xfrm>
            <a:off x="6085843" y="4033391"/>
            <a:ext cx="1803699" cy="338554"/>
          </a:xfrm>
          <a:prstGeom prst="rect">
            <a:avLst/>
          </a:prstGeom>
          <a:noFill/>
        </p:spPr>
        <p:txBody>
          <a:bodyPr wrap="none" rtlCol="0">
            <a:spAutoFit/>
          </a:bodyPr>
          <a:lstStyle/>
          <a:p>
            <a:r>
              <a:rPr lang="en-US" sz="1600" dirty="0" smtClean="0"/>
              <a:t>Focused heat </a:t>
            </a:r>
            <a:r>
              <a:rPr lang="en-US" sz="1600" dirty="0"/>
              <a:t>flux</a:t>
            </a:r>
          </a:p>
        </p:txBody>
      </p:sp>
      <p:pic>
        <p:nvPicPr>
          <p:cNvPr id="52" name="Picture 51" descr="A circuit board&#10;&#10;Description automatically generated">
            <a:extLst>
              <a:ext uri="{FF2B5EF4-FFF2-40B4-BE49-F238E27FC236}">
                <a16:creationId xmlns="" xmlns:a16="http://schemas.microsoft.com/office/drawing/2014/main" id="{703A135B-FB98-4300-A855-1FC009888F4F}"/>
              </a:ext>
            </a:extLst>
          </p:cNvPr>
          <p:cNvPicPr>
            <a:picLocks noChangeAspect="1"/>
          </p:cNvPicPr>
          <p:nvPr/>
        </p:nvPicPr>
        <p:blipFill rotWithShape="1">
          <a:blip r:embed="rId17">
            <a:extLst>
              <a:ext uri="{28A0092B-C50C-407E-A947-70E740481C1C}">
                <a14:useLocalDpi xmlns:a14="http://schemas.microsoft.com/office/drawing/2010/main" val="0"/>
              </a:ext>
            </a:extLst>
          </a:blip>
          <a:srcRect l="17242" t="3655" r="15134" b="3011"/>
          <a:stretch/>
        </p:blipFill>
        <p:spPr>
          <a:xfrm>
            <a:off x="70958" y="1162150"/>
            <a:ext cx="1427695" cy="1120469"/>
          </a:xfrm>
          <a:prstGeom prst="rect">
            <a:avLst/>
          </a:prstGeom>
        </p:spPr>
      </p:pic>
      <p:pic>
        <p:nvPicPr>
          <p:cNvPr id="53" name="Picture 52" descr="A close up of a map&#10;&#10;Description automatically generated">
            <a:extLst>
              <a:ext uri="{FF2B5EF4-FFF2-40B4-BE49-F238E27FC236}">
                <a16:creationId xmlns="" xmlns:a16="http://schemas.microsoft.com/office/drawing/2014/main" id="{019DB14D-BD39-481B-84F0-74783254A0C7}"/>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920486" y="2382823"/>
            <a:ext cx="3047202" cy="1650568"/>
          </a:xfrm>
          <a:prstGeom prst="rect">
            <a:avLst/>
          </a:prstGeom>
        </p:spPr>
      </p:pic>
      <p:pic>
        <p:nvPicPr>
          <p:cNvPr id="54" name="Picture 53" descr="A close up of a logo&#10;&#10;Description automatically generated">
            <a:extLst>
              <a:ext uri="{FF2B5EF4-FFF2-40B4-BE49-F238E27FC236}">
                <a16:creationId xmlns="" xmlns:a16="http://schemas.microsoft.com/office/drawing/2014/main" id="{67A9B923-4A23-44EF-AEE3-6425DD3D4F93}"/>
              </a:ext>
            </a:extLst>
          </p:cNvPr>
          <p:cNvPicPr>
            <a:picLocks noChangeAspect="1"/>
          </p:cNvPicPr>
          <p:nvPr/>
        </p:nvPicPr>
        <p:blipFill rotWithShape="1">
          <a:blip r:embed="rId19">
            <a:extLst>
              <a:ext uri="{28A0092B-C50C-407E-A947-70E740481C1C}">
                <a14:useLocalDpi xmlns:a14="http://schemas.microsoft.com/office/drawing/2010/main" val="0"/>
              </a:ext>
            </a:extLst>
          </a:blip>
          <a:srcRect l="10452" t="2445" r="11683" b="2731"/>
          <a:stretch/>
        </p:blipFill>
        <p:spPr>
          <a:xfrm>
            <a:off x="152400" y="2489931"/>
            <a:ext cx="1422111" cy="1485901"/>
          </a:xfrm>
          <a:prstGeom prst="rect">
            <a:avLst/>
          </a:prstGeom>
        </p:spPr>
      </p:pic>
      <p:pic>
        <p:nvPicPr>
          <p:cNvPr id="55" name="Picture 54">
            <a:extLst>
              <a:ext uri="{FF2B5EF4-FFF2-40B4-BE49-F238E27FC236}">
                <a16:creationId xmlns="" xmlns:a16="http://schemas.microsoft.com/office/drawing/2014/main" id="{C7429230-C12B-4BA6-AC5E-6EA32265FE8D}"/>
              </a:ext>
            </a:extLst>
          </p:cNvPr>
          <p:cNvPicPr>
            <a:picLocks noChangeAspect="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1524000" y="1190573"/>
            <a:ext cx="1849129" cy="992260"/>
          </a:xfrm>
          <a:prstGeom prst="rect">
            <a:avLst/>
          </a:prstGeom>
          <a:noFill/>
          <a:ln>
            <a:noFill/>
          </a:ln>
        </p:spPr>
      </p:pic>
      <p:pic>
        <p:nvPicPr>
          <p:cNvPr id="56" name="Picture 55">
            <a:extLst>
              <a:ext uri="{FF2B5EF4-FFF2-40B4-BE49-F238E27FC236}">
                <a16:creationId xmlns="" xmlns:a16="http://schemas.microsoft.com/office/drawing/2014/main" id="{FB3EA690-5E76-47A8-9B68-903726B6B03B}"/>
              </a:ext>
            </a:extLst>
          </p:cNvPr>
          <p:cNvPicPr>
            <a:picLocks noChangeAspect="1"/>
          </p:cNvPicPr>
          <p:nvPr/>
        </p:nvPicPr>
        <p:blipFill rotWithShape="1">
          <a:blip r:embed="rId21">
            <a:extLst>
              <a:ext uri="{28A0092B-C50C-407E-A947-70E740481C1C}">
                <a14:useLocalDpi xmlns:a14="http://schemas.microsoft.com/office/drawing/2010/main" val="0"/>
              </a:ext>
            </a:extLst>
          </a:blip>
          <a:srcRect l="6891" t="7342" r="6730" b="5571"/>
          <a:stretch/>
        </p:blipFill>
        <p:spPr bwMode="auto">
          <a:xfrm>
            <a:off x="3429000" y="1261298"/>
            <a:ext cx="1627966" cy="1038974"/>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05528995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Title 4"/>
          <p:cNvSpPr>
            <a:spLocks noGrp="1"/>
          </p:cNvSpPr>
          <p:nvPr>
            <p:ph type="title"/>
          </p:nvPr>
        </p:nvSpPr>
        <p:spPr>
          <a:xfrm>
            <a:off x="457200" y="304800"/>
            <a:ext cx="8229600" cy="533400"/>
          </a:xfrm>
        </p:spPr>
        <p:txBody>
          <a:bodyPr>
            <a:normAutofit fontScale="90000"/>
          </a:bodyPr>
          <a:lstStyle/>
          <a:p>
            <a:pPr eaLnBrk="1" hangingPunct="1">
              <a:defRPr/>
            </a:pPr>
            <a:r>
              <a:rPr lang="en-US" dirty="0" smtClean="0"/>
              <a:t>Results and Accomplishments B</a:t>
            </a:r>
            <a:endParaRPr lang="en-US" dirty="0" smtClean="0">
              <a:solidFill>
                <a:srgbClr val="FF0000"/>
              </a:solidFill>
            </a:endParaRPr>
          </a:p>
        </p:txBody>
      </p:sp>
      <p:sp>
        <p:nvSpPr>
          <p:cNvPr id="7" name="TextBox 6"/>
          <p:cNvSpPr txBox="1"/>
          <p:nvPr/>
        </p:nvSpPr>
        <p:spPr>
          <a:xfrm>
            <a:off x="186812" y="4813518"/>
            <a:ext cx="8684538" cy="1815882"/>
          </a:xfrm>
          <a:prstGeom prst="rect">
            <a:avLst/>
          </a:prstGeom>
          <a:noFill/>
        </p:spPr>
        <p:txBody>
          <a:bodyPr wrap="square" rtlCol="0">
            <a:spAutoFit/>
          </a:bodyPr>
          <a:lstStyle/>
          <a:p>
            <a:pPr algn="just"/>
            <a:r>
              <a:rPr lang="en-US" sz="1400" b="1" dirty="0" err="1" smtClean="0">
                <a:solidFill>
                  <a:srgbClr val="800000"/>
                </a:solidFill>
              </a:rPr>
              <a:t>Electrohydrodynamic</a:t>
            </a:r>
            <a:r>
              <a:rPr lang="en-US" sz="1400" b="1" dirty="0" smtClean="0">
                <a:solidFill>
                  <a:srgbClr val="800000"/>
                </a:solidFill>
              </a:rPr>
              <a:t> switching</a:t>
            </a:r>
          </a:p>
          <a:p>
            <a:pPr marL="285750" indent="-285750" algn="just">
              <a:buFont typeface="Arial" panose="020B0604020202020204" pitchFamily="34" charset="0"/>
              <a:buChar char="•"/>
            </a:pPr>
            <a:r>
              <a:rPr lang="en-US" sz="1400" dirty="0" smtClean="0"/>
              <a:t>Development and optimization of thermal fluids that support EHD switching.</a:t>
            </a:r>
          </a:p>
          <a:p>
            <a:pPr marL="285750" indent="-285750" algn="just">
              <a:buFont typeface="Arial" panose="020B0604020202020204" pitchFamily="34" charset="0"/>
              <a:buChar char="•"/>
            </a:pPr>
            <a:r>
              <a:rPr lang="en-US" sz="1400" dirty="0" smtClean="0"/>
              <a:t>Developed inkjet based fabrication of arrays of droplets of thermal fluids.</a:t>
            </a:r>
          </a:p>
          <a:p>
            <a:pPr marL="285750" indent="-285750" algn="just">
              <a:buFont typeface="Arial" panose="020B0604020202020204" pitchFamily="34" charset="0"/>
              <a:buChar char="•"/>
            </a:pPr>
            <a:r>
              <a:rPr lang="en-US" sz="1400" u="sng" dirty="0" smtClean="0"/>
              <a:t>Achieved successful voltage driven switching of thermal contact in custom designed devices.</a:t>
            </a:r>
          </a:p>
          <a:p>
            <a:pPr marL="285750" indent="-285750" algn="just">
              <a:buFont typeface="Arial" panose="020B0604020202020204" pitchFamily="34" charset="0"/>
              <a:buChar char="•"/>
            </a:pPr>
            <a:r>
              <a:rPr lang="en-US" sz="1400" dirty="0" smtClean="0"/>
              <a:t>Custom apparatus designed and verified for efficiency characterization.</a:t>
            </a:r>
          </a:p>
          <a:p>
            <a:pPr marL="285750" indent="-285750" algn="just">
              <a:buFont typeface="Arial" panose="020B0604020202020204" pitchFamily="34" charset="0"/>
              <a:buChar char="•"/>
            </a:pPr>
            <a:r>
              <a:rPr lang="en-US" sz="1400" dirty="0"/>
              <a:t>Custom apparatus for efficiency characterization designed and assembled.</a:t>
            </a:r>
          </a:p>
          <a:p>
            <a:pPr marL="285750" indent="-285750" algn="just">
              <a:buFont typeface="Arial" panose="020B0604020202020204" pitchFamily="34" charset="0"/>
              <a:buChar char="•"/>
            </a:pPr>
            <a:r>
              <a:rPr lang="en-US" sz="1400" i="1" dirty="0" smtClean="0"/>
              <a:t>Implementation of high throughput fabrication using roll-to-roll instrument and optimization of device efficiency remain to be completed.</a:t>
            </a:r>
          </a:p>
        </p:txBody>
      </p:sp>
      <p:sp>
        <p:nvSpPr>
          <p:cNvPr id="3" name="Slide Number Placeholder 2"/>
          <p:cNvSpPr>
            <a:spLocks noGrp="1"/>
          </p:cNvSpPr>
          <p:nvPr>
            <p:ph type="sldNum" sz="quarter" idx="10"/>
          </p:nvPr>
        </p:nvSpPr>
        <p:spPr/>
        <p:txBody>
          <a:bodyPr/>
          <a:lstStyle/>
          <a:p>
            <a:pPr>
              <a:defRPr/>
            </a:pPr>
            <a:fld id="{157A59B2-37DF-4CEB-8524-92F032B0810B}" type="slidenum">
              <a:rPr lang="en-US" altLang="en-US" smtClean="0"/>
              <a:pPr>
                <a:defRPr/>
              </a:pPr>
              <a:t>9</a:t>
            </a:fld>
            <a:endParaRPr lang="en-US" altLang="en-US" dirty="0"/>
          </a:p>
        </p:txBody>
      </p:sp>
      <p:grpSp>
        <p:nvGrpSpPr>
          <p:cNvPr id="32" name="Group 31">
            <a:extLst>
              <a:ext uri="{FF2B5EF4-FFF2-40B4-BE49-F238E27FC236}">
                <a16:creationId xmlns:a16="http://schemas.microsoft.com/office/drawing/2014/main" xmlns="" id="{737CC323-6B5E-4C31-AF6D-3567DEC28CFF}"/>
              </a:ext>
            </a:extLst>
          </p:cNvPr>
          <p:cNvGrpSpPr/>
          <p:nvPr/>
        </p:nvGrpSpPr>
        <p:grpSpPr>
          <a:xfrm>
            <a:off x="300960" y="1035913"/>
            <a:ext cx="2578100" cy="1161030"/>
            <a:chOff x="253146" y="1035913"/>
            <a:chExt cx="2578100" cy="1161030"/>
          </a:xfrm>
        </p:grpSpPr>
        <p:pic>
          <p:nvPicPr>
            <p:cNvPr id="33" name="Picture 32" descr="A picture containing photo, black, cat, white&#10;&#10;Description automatically generated">
              <a:extLst>
                <a:ext uri="{FF2B5EF4-FFF2-40B4-BE49-F238E27FC236}">
                  <a16:creationId xmlns:a16="http://schemas.microsoft.com/office/drawing/2014/main" xmlns="" id="{135DFB80-CAFC-4DAD-A34C-9D219E6B2D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3146" y="1035913"/>
              <a:ext cx="2578100" cy="635000"/>
            </a:xfrm>
            <a:prstGeom prst="rect">
              <a:avLst/>
            </a:prstGeom>
          </p:spPr>
        </p:pic>
        <p:sp>
          <p:nvSpPr>
            <p:cNvPr id="34" name="TextBox 33">
              <a:extLst>
                <a:ext uri="{FF2B5EF4-FFF2-40B4-BE49-F238E27FC236}">
                  <a16:creationId xmlns:a16="http://schemas.microsoft.com/office/drawing/2014/main" xmlns="" id="{47EDA837-188F-4AEF-9CA4-AA6E87ACE59A}"/>
                </a:ext>
              </a:extLst>
            </p:cNvPr>
            <p:cNvSpPr txBox="1"/>
            <p:nvPr/>
          </p:nvSpPr>
          <p:spPr>
            <a:xfrm>
              <a:off x="355173" y="1612168"/>
              <a:ext cx="2374045" cy="584775"/>
            </a:xfrm>
            <a:prstGeom prst="rect">
              <a:avLst/>
            </a:prstGeom>
            <a:noFill/>
          </p:spPr>
          <p:txBody>
            <a:bodyPr wrap="square" rtlCol="0">
              <a:spAutoFit/>
            </a:bodyPr>
            <a:lstStyle/>
            <a:p>
              <a:r>
                <a:rPr lang="en-US" sz="1600" dirty="0"/>
                <a:t>Droplets of thermal fluid before switching</a:t>
              </a:r>
            </a:p>
          </p:txBody>
        </p:sp>
      </p:grpSp>
      <p:grpSp>
        <p:nvGrpSpPr>
          <p:cNvPr id="35" name="Group 34">
            <a:extLst>
              <a:ext uri="{FF2B5EF4-FFF2-40B4-BE49-F238E27FC236}">
                <a16:creationId xmlns:a16="http://schemas.microsoft.com/office/drawing/2014/main" xmlns="" id="{1CBE6F26-D13C-42CD-9C15-0F969E3FA03F}"/>
              </a:ext>
            </a:extLst>
          </p:cNvPr>
          <p:cNvGrpSpPr/>
          <p:nvPr/>
        </p:nvGrpSpPr>
        <p:grpSpPr>
          <a:xfrm>
            <a:off x="300960" y="2200242"/>
            <a:ext cx="2578100" cy="1228428"/>
            <a:chOff x="348774" y="2200242"/>
            <a:chExt cx="2578100" cy="1228428"/>
          </a:xfrm>
        </p:grpSpPr>
        <p:pic>
          <p:nvPicPr>
            <p:cNvPr id="36" name="Picture 35" descr="A picture containing meter&#10;&#10;Description automatically generated">
              <a:extLst>
                <a:ext uri="{FF2B5EF4-FFF2-40B4-BE49-F238E27FC236}">
                  <a16:creationId xmlns:a16="http://schemas.microsoft.com/office/drawing/2014/main" xmlns="" id="{66081FE6-E1B9-4350-AC7E-B70648DB7F5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8774" y="2200242"/>
              <a:ext cx="2578100" cy="635000"/>
            </a:xfrm>
            <a:prstGeom prst="rect">
              <a:avLst/>
            </a:prstGeom>
          </p:spPr>
        </p:pic>
        <p:sp>
          <p:nvSpPr>
            <p:cNvPr id="37" name="TextBox 36">
              <a:extLst>
                <a:ext uri="{FF2B5EF4-FFF2-40B4-BE49-F238E27FC236}">
                  <a16:creationId xmlns:a16="http://schemas.microsoft.com/office/drawing/2014/main" xmlns="" id="{76AF3444-C396-47DC-9D4E-DF6276DED540}"/>
                </a:ext>
              </a:extLst>
            </p:cNvPr>
            <p:cNvSpPr txBox="1"/>
            <p:nvPr/>
          </p:nvSpPr>
          <p:spPr>
            <a:xfrm>
              <a:off x="385168" y="2843895"/>
              <a:ext cx="2505312" cy="584775"/>
            </a:xfrm>
            <a:prstGeom prst="rect">
              <a:avLst/>
            </a:prstGeom>
            <a:noFill/>
          </p:spPr>
          <p:txBody>
            <a:bodyPr wrap="square" rtlCol="0">
              <a:spAutoFit/>
            </a:bodyPr>
            <a:lstStyle/>
            <a:p>
              <a:pPr algn="ctr"/>
              <a:r>
                <a:rPr lang="en-US" sz="1600" dirty="0"/>
                <a:t>Capillary bridge providing thermal contact</a:t>
              </a:r>
            </a:p>
          </p:txBody>
        </p:sp>
      </p:grpSp>
      <p:pic>
        <p:nvPicPr>
          <p:cNvPr id="38" name="Picture 37">
            <a:extLst>
              <a:ext uri="{FF2B5EF4-FFF2-40B4-BE49-F238E27FC236}">
                <a16:creationId xmlns:a16="http://schemas.microsoft.com/office/drawing/2014/main" xmlns="" id="{206779D2-1CEA-4633-812D-C409544FADCD}"/>
              </a:ext>
            </a:extLst>
          </p:cNvPr>
          <p:cNvPicPr>
            <a:picLocks noChangeAspect="1"/>
          </p:cNvPicPr>
          <p:nvPr/>
        </p:nvPicPr>
        <p:blipFill>
          <a:blip r:embed="rId6"/>
          <a:stretch>
            <a:fillRect/>
          </a:stretch>
        </p:blipFill>
        <p:spPr>
          <a:xfrm>
            <a:off x="315320" y="3377768"/>
            <a:ext cx="2790808" cy="1356643"/>
          </a:xfrm>
          <a:prstGeom prst="rect">
            <a:avLst/>
          </a:prstGeom>
        </p:spPr>
      </p:pic>
      <p:grpSp>
        <p:nvGrpSpPr>
          <p:cNvPr id="39" name="Group 38">
            <a:extLst>
              <a:ext uri="{FF2B5EF4-FFF2-40B4-BE49-F238E27FC236}">
                <a16:creationId xmlns:a16="http://schemas.microsoft.com/office/drawing/2014/main" xmlns="" id="{ED4DED05-C8EE-4B35-8B41-A545F1C7ABDA}"/>
              </a:ext>
            </a:extLst>
          </p:cNvPr>
          <p:cNvGrpSpPr/>
          <p:nvPr/>
        </p:nvGrpSpPr>
        <p:grpSpPr>
          <a:xfrm>
            <a:off x="3306176" y="872230"/>
            <a:ext cx="5557471" cy="4229019"/>
            <a:chOff x="451453" y="1004178"/>
            <a:chExt cx="6510726" cy="4954409"/>
          </a:xfrm>
        </p:grpSpPr>
        <p:graphicFrame>
          <p:nvGraphicFramePr>
            <p:cNvPr id="40" name="Object 39">
              <a:extLst>
                <a:ext uri="{FF2B5EF4-FFF2-40B4-BE49-F238E27FC236}">
                  <a16:creationId xmlns:a16="http://schemas.microsoft.com/office/drawing/2014/main" xmlns="" id="{BA571D5F-88BB-445A-A20A-EC7A3E5659D2}"/>
                </a:ext>
              </a:extLst>
            </p:cNvPr>
            <p:cNvGraphicFramePr>
              <a:graphicFrameLocks noChangeAspect="1"/>
            </p:cNvGraphicFramePr>
            <p:nvPr>
              <p:extLst>
                <p:ext uri="{D42A27DB-BD31-4B8C-83A1-F6EECF244321}">
                  <p14:modId xmlns:p14="http://schemas.microsoft.com/office/powerpoint/2010/main" val="1438129904"/>
                </p:ext>
              </p:extLst>
            </p:nvPr>
          </p:nvGraphicFramePr>
          <p:xfrm>
            <a:off x="3496651" y="3306827"/>
            <a:ext cx="3465528" cy="2651760"/>
          </p:xfrm>
          <a:graphic>
            <a:graphicData uri="http://schemas.openxmlformats.org/presentationml/2006/ole">
              <mc:AlternateContent xmlns:mc="http://schemas.openxmlformats.org/markup-compatibility/2006">
                <mc:Choice xmlns:v="urn:schemas-microsoft-com:vml" Requires="v">
                  <p:oleObj spid="_x0000_s2075" name="Graph" r:id="rId7" imgW="3920760" imgH="3000960" progId="Origin95.Graph">
                    <p:embed/>
                  </p:oleObj>
                </mc:Choice>
                <mc:Fallback>
                  <p:oleObj name="Graph" r:id="rId7" imgW="3920760" imgH="3000960" progId="Origin95.Graph">
                    <p:embed/>
                    <p:pic>
                      <p:nvPicPr>
                        <p:cNvPr id="0" name=""/>
                        <p:cNvPicPr/>
                        <p:nvPr/>
                      </p:nvPicPr>
                      <p:blipFill>
                        <a:blip r:embed="rId8"/>
                        <a:stretch>
                          <a:fillRect/>
                        </a:stretch>
                      </p:blipFill>
                      <p:spPr>
                        <a:xfrm>
                          <a:off x="3496651" y="3306827"/>
                          <a:ext cx="3465528" cy="2651760"/>
                        </a:xfrm>
                        <a:prstGeom prst="rect">
                          <a:avLst/>
                        </a:prstGeom>
                      </p:spPr>
                    </p:pic>
                  </p:oleObj>
                </mc:Fallback>
              </mc:AlternateContent>
            </a:graphicData>
          </a:graphic>
        </p:graphicFrame>
        <p:graphicFrame>
          <p:nvGraphicFramePr>
            <p:cNvPr id="41" name="Object 40">
              <a:extLst>
                <a:ext uri="{FF2B5EF4-FFF2-40B4-BE49-F238E27FC236}">
                  <a16:creationId xmlns:a16="http://schemas.microsoft.com/office/drawing/2014/main" xmlns="" id="{828037E4-B788-471D-AC51-5D23BD02737C}"/>
                </a:ext>
              </a:extLst>
            </p:cNvPr>
            <p:cNvGraphicFramePr>
              <a:graphicFrameLocks noChangeAspect="1"/>
            </p:cNvGraphicFramePr>
            <p:nvPr>
              <p:extLst>
                <p:ext uri="{D42A27DB-BD31-4B8C-83A1-F6EECF244321}">
                  <p14:modId xmlns:p14="http://schemas.microsoft.com/office/powerpoint/2010/main" val="713923318"/>
                </p:ext>
              </p:extLst>
            </p:nvPr>
          </p:nvGraphicFramePr>
          <p:xfrm>
            <a:off x="451453" y="3306826"/>
            <a:ext cx="3465528" cy="2651760"/>
          </p:xfrm>
          <a:graphic>
            <a:graphicData uri="http://schemas.openxmlformats.org/presentationml/2006/ole">
              <mc:AlternateContent xmlns:mc="http://schemas.openxmlformats.org/markup-compatibility/2006">
                <mc:Choice xmlns:v="urn:schemas-microsoft-com:vml" Requires="v">
                  <p:oleObj spid="_x0000_s2076" name="Graph" r:id="rId9" imgW="3920760" imgH="3000960" progId="Origin95.Graph">
                    <p:embed/>
                  </p:oleObj>
                </mc:Choice>
                <mc:Fallback>
                  <p:oleObj name="Graph" r:id="rId9" imgW="3920760" imgH="3000960" progId="Origin95.Graph">
                    <p:embed/>
                    <p:pic>
                      <p:nvPicPr>
                        <p:cNvPr id="0" name=""/>
                        <p:cNvPicPr/>
                        <p:nvPr/>
                      </p:nvPicPr>
                      <p:blipFill>
                        <a:blip r:embed="rId10"/>
                        <a:stretch>
                          <a:fillRect/>
                        </a:stretch>
                      </p:blipFill>
                      <p:spPr>
                        <a:xfrm>
                          <a:off x="451453" y="3306826"/>
                          <a:ext cx="3465528" cy="2651760"/>
                        </a:xfrm>
                        <a:prstGeom prst="rect">
                          <a:avLst/>
                        </a:prstGeom>
                      </p:spPr>
                    </p:pic>
                  </p:oleObj>
                </mc:Fallback>
              </mc:AlternateContent>
            </a:graphicData>
          </a:graphic>
        </p:graphicFrame>
        <p:graphicFrame>
          <p:nvGraphicFramePr>
            <p:cNvPr id="42" name="Object 41">
              <a:extLst>
                <a:ext uri="{FF2B5EF4-FFF2-40B4-BE49-F238E27FC236}">
                  <a16:creationId xmlns:a16="http://schemas.microsoft.com/office/drawing/2014/main" xmlns="" id="{C55B96B1-6CE3-4631-AF73-884E485772BB}"/>
                </a:ext>
              </a:extLst>
            </p:cNvPr>
            <p:cNvGraphicFramePr>
              <a:graphicFrameLocks noChangeAspect="1"/>
            </p:cNvGraphicFramePr>
            <p:nvPr>
              <p:extLst>
                <p:ext uri="{D42A27DB-BD31-4B8C-83A1-F6EECF244321}">
                  <p14:modId xmlns:p14="http://schemas.microsoft.com/office/powerpoint/2010/main" val="701167571"/>
                </p:ext>
              </p:extLst>
            </p:nvPr>
          </p:nvGraphicFramePr>
          <p:xfrm>
            <a:off x="451453" y="1004178"/>
            <a:ext cx="3465528" cy="2651760"/>
          </p:xfrm>
          <a:graphic>
            <a:graphicData uri="http://schemas.openxmlformats.org/presentationml/2006/ole">
              <mc:AlternateContent xmlns:mc="http://schemas.openxmlformats.org/markup-compatibility/2006">
                <mc:Choice xmlns:v="urn:schemas-microsoft-com:vml" Requires="v">
                  <p:oleObj spid="_x0000_s2077" name="Graph" r:id="rId11" imgW="3920760" imgH="3000960" progId="Origin95.Graph">
                    <p:embed/>
                  </p:oleObj>
                </mc:Choice>
                <mc:Fallback>
                  <p:oleObj name="Graph" r:id="rId11" imgW="3920760" imgH="3000960" progId="Origin95.Graph">
                    <p:embed/>
                    <p:pic>
                      <p:nvPicPr>
                        <p:cNvPr id="0" name=""/>
                        <p:cNvPicPr/>
                        <p:nvPr/>
                      </p:nvPicPr>
                      <p:blipFill>
                        <a:blip r:embed="rId12"/>
                        <a:stretch>
                          <a:fillRect/>
                        </a:stretch>
                      </p:blipFill>
                      <p:spPr>
                        <a:xfrm>
                          <a:off x="451453" y="1004178"/>
                          <a:ext cx="3465528" cy="2651760"/>
                        </a:xfrm>
                        <a:prstGeom prst="rect">
                          <a:avLst/>
                        </a:prstGeom>
                      </p:spPr>
                    </p:pic>
                  </p:oleObj>
                </mc:Fallback>
              </mc:AlternateContent>
            </a:graphicData>
          </a:graphic>
        </p:graphicFrame>
        <p:graphicFrame>
          <p:nvGraphicFramePr>
            <p:cNvPr id="43" name="Object 42">
              <a:extLst>
                <a:ext uri="{FF2B5EF4-FFF2-40B4-BE49-F238E27FC236}">
                  <a16:creationId xmlns:a16="http://schemas.microsoft.com/office/drawing/2014/main" xmlns="" id="{DDD53309-8A1B-438A-ACE4-9B4847187E89}"/>
                </a:ext>
              </a:extLst>
            </p:cNvPr>
            <p:cNvGraphicFramePr>
              <a:graphicFrameLocks noChangeAspect="1"/>
            </p:cNvGraphicFramePr>
            <p:nvPr>
              <p:extLst>
                <p:ext uri="{D42A27DB-BD31-4B8C-83A1-F6EECF244321}">
                  <p14:modId xmlns:p14="http://schemas.microsoft.com/office/powerpoint/2010/main" val="2839479967"/>
                </p:ext>
              </p:extLst>
            </p:nvPr>
          </p:nvGraphicFramePr>
          <p:xfrm>
            <a:off x="3496650" y="1004178"/>
            <a:ext cx="3465529" cy="2651760"/>
          </p:xfrm>
          <a:graphic>
            <a:graphicData uri="http://schemas.openxmlformats.org/presentationml/2006/ole">
              <mc:AlternateContent xmlns:mc="http://schemas.openxmlformats.org/markup-compatibility/2006">
                <mc:Choice xmlns:v="urn:schemas-microsoft-com:vml" Requires="v">
                  <p:oleObj spid="_x0000_s2078" name="Graph" r:id="rId13" imgW="3920760" imgH="3000960" progId="Origin95.Graph">
                    <p:embed/>
                  </p:oleObj>
                </mc:Choice>
                <mc:Fallback>
                  <p:oleObj name="Graph" r:id="rId13" imgW="3920760" imgH="3000960" progId="Origin95.Graph">
                    <p:embed/>
                    <p:pic>
                      <p:nvPicPr>
                        <p:cNvPr id="0" name=""/>
                        <p:cNvPicPr/>
                        <p:nvPr/>
                      </p:nvPicPr>
                      <p:blipFill>
                        <a:blip r:embed="rId14"/>
                        <a:stretch>
                          <a:fillRect/>
                        </a:stretch>
                      </p:blipFill>
                      <p:spPr>
                        <a:xfrm>
                          <a:off x="3496650" y="1004178"/>
                          <a:ext cx="3465529" cy="2651760"/>
                        </a:xfrm>
                        <a:prstGeom prst="rect">
                          <a:avLst/>
                        </a:prstGeom>
                      </p:spPr>
                    </p:pic>
                  </p:oleObj>
                </mc:Fallback>
              </mc:AlternateContent>
            </a:graphicData>
          </a:graphic>
        </p:graphicFrame>
      </p:grpSp>
    </p:spTree>
    <p:extLst>
      <p:ext uri="{BB962C8B-B14F-4D97-AF65-F5344CB8AC3E}">
        <p14:creationId xmlns:p14="http://schemas.microsoft.com/office/powerpoint/2010/main" val="2922627341"/>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EXPOINT" val="latex"/>
  <p:tag name="SOURCE" val="\documentclass{article}&#10;&#10;\pagestyle{empty}&#10;&#10;\begin{document}&#10;&#10;$f$&#10;\end{document}"/>
  <p:tag name="FILENAME" val="TP_tmp"/>
  <p:tag name="FORMAT" val="png16m"/>
  <p:tag name="RES" val="1200"/>
  <p:tag name="BLEND" val="0"/>
  <p:tag name="TRANSPARENT" val="0"/>
  <p:tag name="TBUG" val="0"/>
  <p:tag name="ALLOWFS" val="0"/>
  <p:tag name="ORIGWIDTH" val="6"/>
  <p:tag name="PICTUREFILESIZE" val="3330"/>
</p:tagLst>
</file>

<file path=ppt/tags/tag2.xml><?xml version="1.0" encoding="utf-8"?>
<p:tagLst xmlns:a="http://schemas.openxmlformats.org/drawingml/2006/main" xmlns:r="http://schemas.openxmlformats.org/officeDocument/2006/relationships" xmlns:p="http://schemas.openxmlformats.org/presentationml/2006/main">
  <p:tag name="TEXPOINT" val="latex"/>
  <p:tag name="SOURCE" val="\documentclass{article}&#10;&#10;\pagestyle{empty}&#10;&#10;\begin{document}&#10;&#10;$$B\Delta\theta$$&#10;\end{document}"/>
  <p:tag name="FILENAME" val="TP_tmp"/>
  <p:tag name="FORMAT" val="png16m"/>
  <p:tag name="RES" val="1200"/>
  <p:tag name="BLEND" val="0"/>
  <p:tag name="TRANSPARENT" val="0"/>
  <p:tag name="TBUG" val="0"/>
  <p:tag name="ALLOWFS" val="0"/>
  <p:tag name="ORIGWIDTH" val="21"/>
  <p:tag name="PICTUREFILESIZE" val="4474"/>
</p:tagLst>
</file>

<file path=ppt/tags/tag3.xml><?xml version="1.0" encoding="utf-8"?>
<p:tagLst xmlns:a="http://schemas.openxmlformats.org/drawingml/2006/main" xmlns:r="http://schemas.openxmlformats.org/officeDocument/2006/relationships" xmlns:p="http://schemas.openxmlformats.org/presentationml/2006/main">
  <p:tag name="TEXPOINT" val="latex"/>
  <p:tag name="SOURCE" val="\documentclass{article}&#10;&#10;\pagestyle{empty}&#10;&#10;\begin{document}&#10;&#10;$f$&#10;\end{document}"/>
  <p:tag name="FILENAME" val="TP_tmp"/>
  <p:tag name="FORMAT" val="png16m"/>
  <p:tag name="RES" val="1200"/>
  <p:tag name="BLEND" val="0"/>
  <p:tag name="TRANSPARENT" val="0"/>
  <p:tag name="TBUG" val="0"/>
  <p:tag name="ALLOWFS" val="0"/>
  <p:tag name="ORIGWIDTH" val="6"/>
  <p:tag name="PICTUREFILESIZE" val="3330"/>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Default Theme">
  <a:themeElements>
    <a:clrScheme name="ORNL corporate palette May 28 saturation adjust">
      <a:dk1>
        <a:sysClr val="windowText" lastClr="000000"/>
      </a:dk1>
      <a:lt1>
        <a:sysClr val="window" lastClr="FFFFFF"/>
      </a:lt1>
      <a:dk2>
        <a:srgbClr val="1E7640"/>
      </a:dk2>
      <a:lt2>
        <a:srgbClr val="FFFFFF"/>
      </a:lt2>
      <a:accent1>
        <a:srgbClr val="306DBE"/>
      </a:accent1>
      <a:accent2>
        <a:srgbClr val="84B641"/>
      </a:accent2>
      <a:accent3>
        <a:srgbClr val="DE762D"/>
      </a:accent3>
      <a:accent4>
        <a:srgbClr val="2ABDDA"/>
      </a:accent4>
      <a:accent5>
        <a:srgbClr val="A03123"/>
      </a:accent5>
      <a:accent6>
        <a:srgbClr val="FFCD00"/>
      </a:accent6>
      <a:hlink>
        <a:srgbClr val="0070B9"/>
      </a:hlink>
      <a:folHlink>
        <a:srgbClr val="1E764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a:solidFill>
            <a:schemeClr val="accent1"/>
          </a:solidFill>
        </a:ln>
        <a:effectLst/>
        <a:scene3d>
          <a:camera prst="orthographicFront">
            <a:rot lat="0" lon="0" rev="0"/>
          </a:camera>
          <a:lightRig rig="threePt" dir="t">
            <a:rot lat="0" lon="0" rev="1200000"/>
          </a:lightRig>
        </a:scene3d>
        <a:sp3d/>
      </a:spPr>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defPPr algn="ctr">
          <a:lnSpc>
            <a:spcPct val="90000"/>
          </a:lnSpc>
          <a:defRPr dirty="0" smtClean="0">
            <a:solidFill>
              <a:schemeClr val="tx1"/>
            </a:solidFill>
          </a:defRPr>
        </a:defPPr>
      </a:lstStyle>
      <a:style>
        <a:lnRef idx="0">
          <a:schemeClr val="accent1"/>
        </a:lnRef>
        <a:fillRef idx="3">
          <a:schemeClr val="accent1"/>
        </a:fillRef>
        <a:effectRef idx="3">
          <a:schemeClr val="accent1"/>
        </a:effectRef>
        <a:fontRef idx="minor">
          <a:schemeClr val="lt1"/>
        </a:fontRef>
      </a:style>
    </a:spDef>
    <a:txDef>
      <a:spPr>
        <a:noFill/>
      </a:spPr>
      <a:bodyPr wrap="none" rtlCol="0">
        <a:spAutoFit/>
      </a:bodyPr>
      <a:lstStyle>
        <a:defPPr algn="ctr">
          <a:lnSpc>
            <a:spcPct val="90000"/>
          </a:lnSpc>
          <a:defRPr dirty="0" smtClean="0"/>
        </a:defPPr>
      </a:lst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ACEAC45444F234CA9ACC8BCED2DB1D4" ma:contentTypeVersion="3" ma:contentTypeDescription="Create a new document." ma:contentTypeScope="" ma:versionID="6b9c61717705cd2af4a0f834dbd3e082">
  <xsd:schema xmlns:xsd="http://www.w3.org/2001/XMLSchema" xmlns:xs="http://www.w3.org/2001/XMLSchema" xmlns:p="http://schemas.microsoft.com/office/2006/metadata/properties" xmlns:ns2="c6d9b406-8ab6-4e35-b189-c607f551e6ff" xmlns:ns3="a61bfe4a-0ddf-4441-8e99-727684e48fab" targetNamespace="http://schemas.microsoft.com/office/2006/metadata/properties" ma:root="true" ma:fieldsID="c99990c45763faf7431741662f6dd0bb" ns2:_="" ns3:_="">
    <xsd:import namespace="c6d9b406-8ab6-4e35-b189-c607f551e6ff"/>
    <xsd:import namespace="a61bfe4a-0ddf-4441-8e99-727684e48fab"/>
    <xsd:element name="properties">
      <xsd:complexType>
        <xsd:sequence>
          <xsd:element name="documentManagement">
            <xsd:complexType>
              <xsd:all>
                <xsd:element ref="ns2:_dlc_DocId" minOccurs="0"/>
                <xsd:element ref="ns2:_dlc_DocIdUrl" minOccurs="0"/>
                <xsd:element ref="ns2:_dlc_DocIdPersistId" minOccurs="0"/>
                <xsd:element ref="ns2:TaxCatchAll" minOccurs="0"/>
                <xsd:element ref="ns2:TaxCatchAllLabel" minOccurs="0"/>
                <xsd:element ref="ns3: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6d9b406-8ab6-4e35-b189-c607f551e6ff"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TaxCatchAll" ma:index="11" nillable="true" ma:displayName="Taxonomy Catch All Column" ma:hidden="true" ma:list="{905695e0-aca8-4f7a-b0cc-bf47a0a263f3}" ma:internalName="TaxCatchAll" ma:showField="CatchAllData" ma:web="a61bfe4a-0ddf-4441-8e99-727684e48fab">
      <xsd:complexType>
        <xsd:complexContent>
          <xsd:extension base="dms:MultiChoiceLookup">
            <xsd:sequence>
              <xsd:element name="Value" type="dms:Lookup" maxOccurs="unbounded" minOccurs="0" nillable="true"/>
            </xsd:sequence>
          </xsd:extension>
        </xsd:complexContent>
      </xsd:complexType>
    </xsd:element>
    <xsd:element name="TaxCatchAllLabel" ma:index="12" nillable="true" ma:displayName="Taxonomy Catch All Column1" ma:hidden="true" ma:list="{905695e0-aca8-4f7a-b0cc-bf47a0a263f3}" ma:internalName="TaxCatchAllLabel" ma:readOnly="true" ma:showField="CatchAllDataLabel" ma:web="a61bfe4a-0ddf-4441-8e99-727684e48fa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a61bfe4a-0ddf-4441-8e99-727684e48fab" elementFormDefault="qualified">
    <xsd:import namespace="http://schemas.microsoft.com/office/2006/documentManagement/types"/>
    <xsd:import namespace="http://schemas.microsoft.com/office/infopath/2007/PartnerControls"/>
    <xsd:element name="SharedWithUsers" ma:index="13"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mso-contentType ?>
<spe:Receivers xmlns:spe="http://schemas.microsoft.com/sharepoint/events"/>
</file>

<file path=customXml/item4.xml><?xml version="1.0" encoding="utf-8"?>
<p:properties xmlns:p="http://schemas.microsoft.com/office/2006/metadata/properties" xmlns:xsi="http://www.w3.org/2001/XMLSchema-instance" xmlns:pc="http://schemas.microsoft.com/office/infopath/2007/PartnerControls">
  <documentManagement>
    <TaxCatchAll xmlns="c6d9b406-8ab6-4e35-b189-c607f551e6ff"/>
  </documentManagement>
</p:properties>
</file>

<file path=customXml/item5.xml><?xml version="1.0" encoding="utf-8"?>
<?mso-contentType ?>
<SharedContentType xmlns="Microsoft.SharePoint.Taxonomy.ContentTypeSync" SourceId="7bbd8d32-57eb-4c25-a7af-abe0816fa3e8" ContentTypeId="0x0101" PreviousValue="false"/>
</file>

<file path=customXml/itemProps1.xml><?xml version="1.0" encoding="utf-8"?>
<ds:datastoreItem xmlns:ds="http://schemas.openxmlformats.org/officeDocument/2006/customXml" ds:itemID="{9CFA9B2E-73BF-4139-B8C3-E7AD4332E05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6d9b406-8ab6-4e35-b189-c607f551e6ff"/>
    <ds:schemaRef ds:uri="a61bfe4a-0ddf-4441-8e99-727684e48fa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9E76162-1840-47E3-A752-9669D284EEA2}">
  <ds:schemaRefs>
    <ds:schemaRef ds:uri="http://schemas.microsoft.com/sharepoint/v3/contenttype/forms"/>
  </ds:schemaRefs>
</ds:datastoreItem>
</file>

<file path=customXml/itemProps3.xml><?xml version="1.0" encoding="utf-8"?>
<ds:datastoreItem xmlns:ds="http://schemas.openxmlformats.org/officeDocument/2006/customXml" ds:itemID="{C022EE7F-75E7-444D-AEA2-EDEE958BAB9C}">
  <ds:schemaRefs>
    <ds:schemaRef ds:uri="http://schemas.microsoft.com/sharepoint/events"/>
  </ds:schemaRefs>
</ds:datastoreItem>
</file>

<file path=customXml/itemProps4.xml><?xml version="1.0" encoding="utf-8"?>
<ds:datastoreItem xmlns:ds="http://schemas.openxmlformats.org/officeDocument/2006/customXml" ds:itemID="{15CB9DC0-C8ED-4314-8263-BAD994006B4A}">
  <ds:schemaRefs>
    <ds:schemaRef ds:uri="http://schemas.microsoft.com/office/2006/documentManagement/types"/>
    <ds:schemaRef ds:uri="http://www.w3.org/XML/1998/namespace"/>
    <ds:schemaRef ds:uri="c6d9b406-8ab6-4e35-b189-c607f551e6ff"/>
    <ds:schemaRef ds:uri="http://purl.org/dc/dcmitype/"/>
    <ds:schemaRef ds:uri="http://purl.org/dc/elements/1.1/"/>
    <ds:schemaRef ds:uri="a61bfe4a-0ddf-4441-8e99-727684e48fab"/>
    <ds:schemaRef ds:uri="http://schemas.microsoft.com/office/2006/metadata/properties"/>
    <ds:schemaRef ds:uri="http://schemas.microsoft.com/office/infopath/2007/PartnerControls"/>
    <ds:schemaRef ds:uri="http://schemas.openxmlformats.org/package/2006/metadata/core-properties"/>
    <ds:schemaRef ds:uri="http://purl.org/dc/terms/"/>
  </ds:schemaRefs>
</ds:datastoreItem>
</file>

<file path=customXml/itemProps5.xml><?xml version="1.0" encoding="utf-8"?>
<ds:datastoreItem xmlns:ds="http://schemas.openxmlformats.org/officeDocument/2006/customXml" ds:itemID="{FF5934D0-1262-49E9-8044-48B8E9A7DD70}">
  <ds:schemaRefs>
    <ds:schemaRef ds:uri="Microsoft.SharePoint.Taxonomy.ContentTypeSync"/>
  </ds:schemaRefs>
</ds:datastoreItem>
</file>

<file path=docProps/app.xml><?xml version="1.0" encoding="utf-8"?>
<Properties xmlns="http://schemas.openxmlformats.org/officeDocument/2006/extended-properties" xmlns:vt="http://schemas.openxmlformats.org/officeDocument/2006/docPropsVTypes">
  <Template/>
  <TotalTime>2560</TotalTime>
  <Words>1796</Words>
  <Application>Microsoft Office PowerPoint</Application>
  <PresentationFormat>On-screen Show (4:3)</PresentationFormat>
  <Paragraphs>181</Paragraphs>
  <Slides>11</Slides>
  <Notes>5</Notes>
  <HiddenSlides>0</HiddenSlides>
  <MMClips>0</MMClips>
  <ScaleCrop>false</ScaleCrop>
  <HeadingPairs>
    <vt:vector size="6" baseType="variant">
      <vt:variant>
        <vt:lpstr>Theme</vt:lpstr>
      </vt:variant>
      <vt:variant>
        <vt:i4>2</vt:i4>
      </vt:variant>
      <vt:variant>
        <vt:lpstr>Embedded OLE Servers</vt:lpstr>
      </vt:variant>
      <vt:variant>
        <vt:i4>1</vt:i4>
      </vt:variant>
      <vt:variant>
        <vt:lpstr>Slide Titles</vt:lpstr>
      </vt:variant>
      <vt:variant>
        <vt:i4>11</vt:i4>
      </vt:variant>
    </vt:vector>
  </HeadingPairs>
  <TitlesOfParts>
    <vt:vector size="14" baseType="lpstr">
      <vt:lpstr>Flow</vt:lpstr>
      <vt:lpstr>Default Theme</vt:lpstr>
      <vt:lpstr>Graph</vt:lpstr>
      <vt:lpstr>High Efficiency Waste Heat Harvesting Using Novel Thermal Oscillators Contract Number: DE-EE0008314 University of Pennsylvania; Rutgers University; Yale University 09/2018-08/2020</vt:lpstr>
      <vt:lpstr>Overview</vt:lpstr>
      <vt:lpstr>Project Objective(s)</vt:lpstr>
      <vt:lpstr>Technical Innovation</vt:lpstr>
      <vt:lpstr>Technical Innovation</vt:lpstr>
      <vt:lpstr>Technical Approach A</vt:lpstr>
      <vt:lpstr>Technical Approach B</vt:lpstr>
      <vt:lpstr>Results and Accomplishments A</vt:lpstr>
      <vt:lpstr>Results and Accomplishments B</vt:lpstr>
      <vt:lpstr>Results and Accomplishments</vt:lpstr>
      <vt:lpstr>Transition (beyond DOE assistance)</vt:lpstr>
    </vt:vector>
  </TitlesOfParts>
  <Company>t-Centric Consulting</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Randall Sands</dc:creator>
  <cp:lastModifiedBy>cosuji</cp:lastModifiedBy>
  <cp:revision>186</cp:revision>
  <cp:lastPrinted>2018-05-31T19:00:36Z</cp:lastPrinted>
  <dcterms:created xsi:type="dcterms:W3CDTF">2010-01-20T19:19:30Z</dcterms:created>
  <dcterms:modified xsi:type="dcterms:W3CDTF">2020-05-22T21:12:11Z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0x010100AACEAC45444F234CA9ACC8BCED2DB1D4</vt:lpwstr>
  </property>
</Properties>
</file>