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7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8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9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0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1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2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56" r:id="rId3"/>
    <p:sldMasterId id="2147483881" r:id="rId4"/>
    <p:sldMasterId id="2147484356" r:id="rId5"/>
    <p:sldMasterId id="2147484368" r:id="rId6"/>
    <p:sldMasterId id="2147484380" r:id="rId7"/>
    <p:sldMasterId id="2147484415" r:id="rId8"/>
    <p:sldMasterId id="2147484428" r:id="rId9"/>
    <p:sldMasterId id="2147484440" r:id="rId10"/>
    <p:sldMasterId id="2147484453" r:id="rId11"/>
    <p:sldMasterId id="2147484465" r:id="rId12"/>
    <p:sldMasterId id="2147484477" r:id="rId13"/>
  </p:sldMasterIdLst>
  <p:notesMasterIdLst>
    <p:notesMasterId r:id="rId36"/>
  </p:notesMasterIdLst>
  <p:handoutMasterIdLst>
    <p:handoutMasterId r:id="rId37"/>
  </p:handoutMasterIdLst>
  <p:sldIdLst>
    <p:sldId id="360" r:id="rId14"/>
    <p:sldId id="351" r:id="rId15"/>
    <p:sldId id="317" r:id="rId16"/>
    <p:sldId id="352" r:id="rId17"/>
    <p:sldId id="354" r:id="rId18"/>
    <p:sldId id="307" r:id="rId19"/>
    <p:sldId id="357" r:id="rId20"/>
    <p:sldId id="359" r:id="rId21"/>
    <p:sldId id="362" r:id="rId22"/>
    <p:sldId id="347" r:id="rId23"/>
    <p:sldId id="335" r:id="rId24"/>
    <p:sldId id="353" r:id="rId25"/>
    <p:sldId id="356" r:id="rId26"/>
    <p:sldId id="348" r:id="rId27"/>
    <p:sldId id="349" r:id="rId28"/>
    <p:sldId id="361" r:id="rId29"/>
    <p:sldId id="346" r:id="rId30"/>
    <p:sldId id="363" r:id="rId31"/>
    <p:sldId id="355" r:id="rId32"/>
    <p:sldId id="300" r:id="rId33"/>
    <p:sldId id="350" r:id="rId34"/>
    <p:sldId id="313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6" autoAdjust="0"/>
    <p:restoredTop sz="94660"/>
  </p:normalViewPr>
  <p:slideViewPr>
    <p:cSldViewPr>
      <p:cViewPr varScale="1">
        <p:scale>
          <a:sx n="73" d="100"/>
          <a:sy n="73" d="100"/>
        </p:scale>
        <p:origin x="-106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image" Target="../media/image4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183108E-104B-4501-A7CC-37FD194396E7}" type="datetimeFigureOut">
              <a:rPr lang="en-US"/>
              <a:pPr>
                <a:defRPr/>
              </a:pPr>
              <a:t>11/20/2015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FE38B13-565C-4ABE-9676-A9664DAD1C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0484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E4E18ED-276A-400E-A7D7-86BBF818B8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2813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507D241-7570-4E86-9F86-B80BA4D57580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5E0E5A-7268-4318-A3F3-506A1D5CC973}" type="slidenum">
              <a:rPr lang="en-US" smtClean="0">
                <a:latin typeface="Arial" pitchFamily="34" charset="0"/>
              </a:rPr>
              <a:pPr/>
              <a:t>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1pPr>
            <a:lvl2pPr marL="37929628" indent="-37472453"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5pPr>
            <a:lvl6pPr marL="457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6pPr>
            <a:lvl7pPr marL="914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7pPr>
            <a:lvl8pPr marL="137152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8pPr>
            <a:lvl9pPr marL="182869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9pPr>
          </a:lstStyle>
          <a:p>
            <a:fld id="{23477A30-0324-43D5-889C-5F64360FA9EA}" type="slidenum">
              <a:rPr lang="en-US" altLang="en-US" sz="1200">
                <a:solidFill>
                  <a:prstClr val="black"/>
                </a:solidFill>
              </a:rPr>
              <a:pPr/>
              <a:t>8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6D895B-8B64-4EBF-B20F-139FD0F0A52A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ED5020-83F8-44F8-AC8C-82BA5F78402C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Times" pitchFamily="18" charset="0"/>
              <a:ea typeface="ＭＳ Ｐゴシック"/>
              <a:cs typeface="ＭＳ Ｐゴシック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237526-4D1B-4321-9F48-A55D6637B03C}" type="slidenum">
              <a:rPr lang="en-US" smtClean="0">
                <a:solidFill>
                  <a:srgbClr val="000000"/>
                </a:solidFill>
                <a:latin typeface="Times" pitchFamily="18" charset="0"/>
              </a:rPr>
              <a:pPr/>
              <a:t>22</a:t>
            </a:fld>
            <a:endParaRPr lang="en-US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46E51-DF96-45E7-9D44-349FE56CFC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B185D-6780-4700-B793-4D4C7FAD1A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68F0DAF-4249-4637-9B25-B4A2A0148F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2016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5DCC5-8F9E-A64F-8ABA-242F2BDEDC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E7FD-051F-8345-8DB0-B2D1BBDE70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3303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5DCC5-8F9E-A64F-8ABA-242F2BDEDC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E7FD-051F-8345-8DB0-B2D1BBDE70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2301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5DCC5-8F9E-A64F-8ABA-242F2BDEDC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E7FD-051F-8345-8DB0-B2D1BBDE70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97670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5DCC5-8F9E-A64F-8ABA-242F2BDEDC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E7FD-051F-8345-8DB0-B2D1BBDE70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6366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5DCC5-8F9E-A64F-8ABA-242F2BDEDC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E7FD-051F-8345-8DB0-B2D1BBDE70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2825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5DCC5-8F9E-A64F-8ABA-242F2BDEDC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E7FD-051F-8345-8DB0-B2D1BBDE70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21047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5DCC5-8F9E-A64F-8ABA-242F2BDEDC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E7FD-051F-8345-8DB0-B2D1BBDE70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46670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5DCC5-8F9E-A64F-8ABA-242F2BDEDC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E7FD-051F-8345-8DB0-B2D1BBDE70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32988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5DCC5-8F9E-A64F-8ABA-242F2BDEDC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E7FD-051F-8345-8DB0-B2D1BBDE70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98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5CDDA-C7DE-4165-BB12-595A326C3F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5DCC5-8F9E-A64F-8ABA-242F2BDEDC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E7FD-051F-8345-8DB0-B2D1BBDE70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93690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5DCC5-8F9E-A64F-8ABA-242F2BDEDC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E7FD-051F-8345-8DB0-B2D1BBDE70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90987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61E0CF-03B0-A742-9E38-BE2E8F8E02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4918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CA53AA-58DF-4BF3-B1F3-6E940355F9A6}" type="datetime1">
              <a:rPr lang="en-US" smtClean="0">
                <a:solidFill>
                  <a:srgbClr val="000000"/>
                </a:solidFill>
              </a:rPr>
              <a:pPr/>
              <a:t>11/20/2015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7D06B-6874-4AC4-8CBA-A6F41851DE7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06068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50532D-6245-45F9-A86B-30767872E8A1}" type="datetime1">
              <a:rPr lang="en-US" smtClean="0">
                <a:solidFill>
                  <a:srgbClr val="000000"/>
                </a:solidFill>
              </a:rPr>
              <a:pPr/>
              <a:t>11/20/2015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7D06B-6874-4AC4-8CBA-A6F41851DE7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58700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863A81-95C2-4161-8DAD-025E41D0B302}" type="datetime1">
              <a:rPr lang="en-US" smtClean="0">
                <a:solidFill>
                  <a:srgbClr val="000000"/>
                </a:solidFill>
              </a:rPr>
              <a:pPr/>
              <a:t>11/20/2015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7D06B-6874-4AC4-8CBA-A6F41851DE7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392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8713"/>
            <a:ext cx="4038600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8713"/>
            <a:ext cx="4038600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9EF139-20CF-4D36-B50F-E4D9DAABE3F1}" type="datetime1">
              <a:rPr lang="en-US" smtClean="0">
                <a:solidFill>
                  <a:srgbClr val="000000"/>
                </a:solidFill>
              </a:rPr>
              <a:pPr/>
              <a:t>11/20/2015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7D06B-6874-4AC4-8CBA-A6F41851DE7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89419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DD09EB-0EC2-48EC-8662-62E5BD0A14C8}" type="datetime1">
              <a:rPr lang="en-US" smtClean="0">
                <a:solidFill>
                  <a:srgbClr val="000000"/>
                </a:solidFill>
              </a:rPr>
              <a:pPr/>
              <a:t>11/20/2015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7D06B-6874-4AC4-8CBA-A6F41851DE7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33074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7D6D45-FE25-4D4C-886B-DF5D7CD7AF5E}" type="datetime1">
              <a:rPr lang="en-US" smtClean="0">
                <a:solidFill>
                  <a:srgbClr val="000000"/>
                </a:solidFill>
              </a:rPr>
              <a:pPr/>
              <a:t>11/20/2015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7D06B-6874-4AC4-8CBA-A6F41851DE7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54526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3BD816-5FA5-4ACF-BC1F-12316DF6C21A}" type="datetime1">
              <a:rPr lang="en-US" smtClean="0">
                <a:solidFill>
                  <a:srgbClr val="000000"/>
                </a:solidFill>
              </a:rPr>
              <a:pPr/>
              <a:t>11/20/2015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7D06B-6874-4AC4-8CBA-A6F41851DE7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542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8B269-F45E-4F82-B109-C00B06C14B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0D6F39-8464-428B-80CB-B68DBBCA8ED5}" type="datetime1">
              <a:rPr lang="en-US" smtClean="0">
                <a:solidFill>
                  <a:srgbClr val="000000"/>
                </a:solidFill>
              </a:rPr>
              <a:pPr/>
              <a:t>11/20/2015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7D06B-6874-4AC4-8CBA-A6F41851DE7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2275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899990-74EC-490C-B4BF-F0867CED4B69}" type="datetime1">
              <a:rPr lang="en-US" smtClean="0">
                <a:solidFill>
                  <a:srgbClr val="000000"/>
                </a:solidFill>
              </a:rPr>
              <a:pPr/>
              <a:t>11/20/2015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7D06B-6874-4AC4-8CBA-A6F41851DE7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35240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1CD0DE-79DE-4E0C-955A-E59843967360}" type="datetime1">
              <a:rPr lang="en-US" smtClean="0">
                <a:solidFill>
                  <a:srgbClr val="000000"/>
                </a:solidFill>
              </a:rPr>
              <a:pPr/>
              <a:t>11/20/2015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7D06B-6874-4AC4-8CBA-A6F41851DE7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40528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0AE5C5-1033-4254-838F-B68079C59A6A}" type="datetime1">
              <a:rPr lang="en-US" smtClean="0">
                <a:solidFill>
                  <a:srgbClr val="000000"/>
                </a:solidFill>
              </a:rPr>
              <a:pPr/>
              <a:t>11/20/2015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7D06B-6874-4AC4-8CBA-A6F41851DE7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01915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77389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88645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5241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24453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17846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42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E02AD-865F-4DA3-AF82-3927CBD11D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79335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24843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42068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1424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43789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412F95-6AC3-4519-AA00-AF73F0619CE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61510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94E4D2-0DCB-4DB6-B59E-2FF702DE84B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05138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BFC64B-6EA8-4B20-A9D1-AEE4792C9AE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79951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BB3818-F24F-4A80-B489-99783231248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73469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5209A8-96F1-4354-886B-6D66C4DB29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940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6AB06-DE1E-4D67-8F3B-FDFB44B216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1868A0-9F9C-44D2-B486-6DAC71BBF13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644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82958F-035B-48FD-B447-7D99A69427E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54133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1FD49C-8C95-4E85-883D-9BEC9C0D93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91151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DC9576-1A6B-4CEB-84AF-EA81E6B7088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911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8BF797-F1C6-441B-AE2F-8CDFEE0DA4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89571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00C761-113A-4D9A-9385-7DD4CCC55AA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84291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100E-2FA7-4976-8E73-F3303BFCA2D7}" type="datetimeFigureOut">
              <a:rPr lang="en-US" smtClean="0">
                <a:solidFill>
                  <a:srgbClr val="052E65">
                    <a:tint val="75000"/>
                  </a:srgbClr>
                </a:solidFill>
              </a:rPr>
              <a:pPr/>
              <a:t>11/20/2015</a:t>
            </a:fld>
            <a:endParaRPr lang="en-US">
              <a:solidFill>
                <a:srgbClr val="052E6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52E6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9AE60-4D96-492E-A42B-387B930970AA}" type="slidenum">
              <a:rPr lang="en-US" smtClean="0">
                <a:solidFill>
                  <a:srgbClr val="052E65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52E6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55270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100E-2FA7-4976-8E73-F3303BFCA2D7}" type="datetimeFigureOut">
              <a:rPr lang="en-US" smtClean="0">
                <a:solidFill>
                  <a:srgbClr val="052E65">
                    <a:tint val="75000"/>
                  </a:srgbClr>
                </a:solidFill>
              </a:rPr>
              <a:pPr/>
              <a:t>11/20/2015</a:t>
            </a:fld>
            <a:endParaRPr lang="en-US">
              <a:solidFill>
                <a:srgbClr val="052E6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52E6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9AE60-4D96-492E-A42B-387B930970AA}" type="slidenum">
              <a:rPr lang="en-US" smtClean="0">
                <a:solidFill>
                  <a:srgbClr val="052E65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52E6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58796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100E-2FA7-4976-8E73-F3303BFCA2D7}" type="datetimeFigureOut">
              <a:rPr lang="en-US" smtClean="0">
                <a:solidFill>
                  <a:srgbClr val="052E65">
                    <a:tint val="75000"/>
                  </a:srgbClr>
                </a:solidFill>
              </a:rPr>
              <a:pPr/>
              <a:t>11/20/2015</a:t>
            </a:fld>
            <a:endParaRPr lang="en-US">
              <a:solidFill>
                <a:srgbClr val="052E6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52E6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9AE60-4D96-492E-A42B-387B930970AA}" type="slidenum">
              <a:rPr lang="en-US" smtClean="0">
                <a:solidFill>
                  <a:srgbClr val="052E65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52E6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71821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100E-2FA7-4976-8E73-F3303BFCA2D7}" type="datetimeFigureOut">
              <a:rPr lang="en-US" smtClean="0">
                <a:solidFill>
                  <a:srgbClr val="052E65">
                    <a:tint val="75000"/>
                  </a:srgbClr>
                </a:solidFill>
              </a:rPr>
              <a:pPr/>
              <a:t>11/20/2015</a:t>
            </a:fld>
            <a:endParaRPr lang="en-US">
              <a:solidFill>
                <a:srgbClr val="052E65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52E65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9AE60-4D96-492E-A42B-387B930970AA}" type="slidenum">
              <a:rPr lang="en-US" smtClean="0">
                <a:solidFill>
                  <a:srgbClr val="052E65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52E6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451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D573F-7EA1-4A80-B20B-6E40D3F246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100E-2FA7-4976-8E73-F3303BFCA2D7}" type="datetimeFigureOut">
              <a:rPr lang="en-US" smtClean="0">
                <a:solidFill>
                  <a:srgbClr val="052E65">
                    <a:tint val="75000"/>
                  </a:srgbClr>
                </a:solidFill>
              </a:rPr>
              <a:pPr/>
              <a:t>11/20/2015</a:t>
            </a:fld>
            <a:endParaRPr lang="en-US">
              <a:solidFill>
                <a:srgbClr val="052E65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52E65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9AE60-4D96-492E-A42B-387B930970AA}" type="slidenum">
              <a:rPr lang="en-US" smtClean="0">
                <a:solidFill>
                  <a:srgbClr val="052E65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52E6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48111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100E-2FA7-4976-8E73-F3303BFCA2D7}" type="datetimeFigureOut">
              <a:rPr lang="en-US" smtClean="0">
                <a:solidFill>
                  <a:srgbClr val="052E65">
                    <a:tint val="75000"/>
                  </a:srgbClr>
                </a:solidFill>
              </a:rPr>
              <a:pPr/>
              <a:t>11/20/2015</a:t>
            </a:fld>
            <a:endParaRPr lang="en-US">
              <a:solidFill>
                <a:srgbClr val="052E65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52E65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9AE60-4D96-492E-A42B-387B930970AA}" type="slidenum">
              <a:rPr lang="en-US" smtClean="0">
                <a:solidFill>
                  <a:srgbClr val="052E65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52E6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01416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100E-2FA7-4976-8E73-F3303BFCA2D7}" type="datetimeFigureOut">
              <a:rPr lang="en-US" smtClean="0">
                <a:solidFill>
                  <a:srgbClr val="052E65">
                    <a:tint val="75000"/>
                  </a:srgbClr>
                </a:solidFill>
              </a:rPr>
              <a:pPr/>
              <a:t>11/20/2015</a:t>
            </a:fld>
            <a:endParaRPr lang="en-US">
              <a:solidFill>
                <a:srgbClr val="052E65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52E65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9AE60-4D96-492E-A42B-387B930970AA}" type="slidenum">
              <a:rPr lang="en-US" smtClean="0">
                <a:solidFill>
                  <a:srgbClr val="052E65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52E6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2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100E-2FA7-4976-8E73-F3303BFCA2D7}" type="datetimeFigureOut">
              <a:rPr lang="en-US" smtClean="0">
                <a:solidFill>
                  <a:srgbClr val="052E65">
                    <a:tint val="75000"/>
                  </a:srgbClr>
                </a:solidFill>
              </a:rPr>
              <a:pPr/>
              <a:t>11/20/2015</a:t>
            </a:fld>
            <a:endParaRPr lang="en-US">
              <a:solidFill>
                <a:srgbClr val="052E65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52E65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9AE60-4D96-492E-A42B-387B930970AA}" type="slidenum">
              <a:rPr lang="en-US" smtClean="0">
                <a:solidFill>
                  <a:srgbClr val="052E65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52E6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004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100E-2FA7-4976-8E73-F3303BFCA2D7}" type="datetimeFigureOut">
              <a:rPr lang="en-US" smtClean="0">
                <a:solidFill>
                  <a:srgbClr val="052E65">
                    <a:tint val="75000"/>
                  </a:srgbClr>
                </a:solidFill>
              </a:rPr>
              <a:pPr/>
              <a:t>11/20/2015</a:t>
            </a:fld>
            <a:endParaRPr lang="en-US">
              <a:solidFill>
                <a:srgbClr val="052E65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52E65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9AE60-4D96-492E-A42B-387B930970AA}" type="slidenum">
              <a:rPr lang="en-US" smtClean="0">
                <a:solidFill>
                  <a:srgbClr val="052E65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52E6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415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100E-2FA7-4976-8E73-F3303BFCA2D7}" type="datetimeFigureOut">
              <a:rPr lang="en-US" smtClean="0">
                <a:solidFill>
                  <a:srgbClr val="052E65">
                    <a:tint val="75000"/>
                  </a:srgbClr>
                </a:solidFill>
              </a:rPr>
              <a:pPr/>
              <a:t>11/20/2015</a:t>
            </a:fld>
            <a:endParaRPr lang="en-US">
              <a:solidFill>
                <a:srgbClr val="052E6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52E6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9AE60-4D96-492E-A42B-387B930970AA}" type="slidenum">
              <a:rPr lang="en-US" smtClean="0">
                <a:solidFill>
                  <a:srgbClr val="052E65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52E6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659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100E-2FA7-4976-8E73-F3303BFCA2D7}" type="datetimeFigureOut">
              <a:rPr lang="en-US" smtClean="0">
                <a:solidFill>
                  <a:srgbClr val="052E65">
                    <a:tint val="75000"/>
                  </a:srgbClr>
                </a:solidFill>
              </a:rPr>
              <a:pPr/>
              <a:t>11/20/2015</a:t>
            </a:fld>
            <a:endParaRPr lang="en-US">
              <a:solidFill>
                <a:srgbClr val="052E6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52E6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9AE60-4D96-492E-A42B-387B930970AA}" type="slidenum">
              <a:rPr lang="en-US" smtClean="0">
                <a:solidFill>
                  <a:srgbClr val="052E65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52E6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4144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08982-78B5-4FEC-969B-A73F88E729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75045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77B7B-9830-4CC9-A3AE-FD62E414DA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18600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AD710-C03F-41EB-AE3C-3E17C6CFDC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333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A7127-74D7-41AF-AD70-F0024E0A82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D7053-085D-41D2-9182-514134D6C9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74843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E5AC7-112D-414A-9E8D-5B956015DF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01900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92683-48E2-4CBA-9B0C-0098F0420F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96350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11CF6-FFB4-4BB5-9D9C-3C9CCE3290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35734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D33F4-46B2-4C1D-81B2-9D4D46776B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80578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131A3-205E-428A-ADEA-917104152D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5905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50C29-766E-4516-A319-70C8C4AB03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42962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74622-2072-4EAE-B8A0-066881CFEE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775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0F125-9E6D-4D2F-9E88-7196F93BB7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F94CD-EB6A-4C05-AEB1-B5482A4FDC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A29A1-0DD7-4989-8C25-CC2C413407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9F69C-E778-40B8-B2F2-693BFA8ABD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C5E5D-58D1-4C14-9677-B140A58044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8D768-8F18-4640-919B-51E5FAAC1A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881A9-CFCD-4333-93BF-2B4F014C3B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08982-78B5-4FEC-969B-A73F88E729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77B7B-9830-4CC9-A3AE-FD62E414DA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AD710-C03F-41EB-AE3C-3E17C6CFDC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D7053-085D-41D2-9182-514134D6C9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E5AC7-112D-414A-9E8D-5B956015DF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92683-48E2-4CBA-9B0C-0098F0420F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11CF6-FFB4-4BB5-9D9C-3C9CCE3290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6D2E8-E202-41F8-A479-33842E4BD7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D33F4-46B2-4C1D-81B2-9D4D46776B7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131A3-205E-428A-ADEA-917104152D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50C29-766E-4516-A319-70C8C4AB03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74622-2072-4EAE-B8A0-066881CFEE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D1E7D-5AE0-4C19-BDE4-F23A1D2DA9A0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D3757-B3BA-4A80-A564-F406A83289E0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36433-3E0F-46F2-B288-CBCDDE7E484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AEC7D-5D6D-4C06-8D16-48DBC669C4D4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C2485-58B2-4C54-B0B8-0295F5B02864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56C88-974F-45C6-BFEB-EF8606C8EE1C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6181F-5198-4F03-B5E6-54BF618FC5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E3C06-3FD6-4CA1-8C9A-D3829197B247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FCF8D-5262-4DA4-94B1-DBBF8C9E54D9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40D6D-FCD1-487C-9089-1FC6998EE072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19221-19FD-4B7C-8136-8A0EE6F8C7DF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202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202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C8562-AA94-44E0-ADA8-E5E85BB27F47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E99FF-D33A-4DD1-B867-D74EB56D3B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7099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AC7DF-F9BE-4918-9979-E03E9C2EC5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2071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58B52-CE77-4102-8DB3-2E296A0ACF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4662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BBD09-AC66-4625-A55D-0BAC46ECDA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4028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08DE5-7804-4FB8-9DC6-F3220F479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617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2B8E5-F8EA-41A1-AB41-F057948B77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0AEA-7856-4D15-ACEF-2AC2B11462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1421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0FEB2-9B19-4610-9B02-AC7ECA6C43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4920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E8FAE-6ECD-4DBA-81D3-B882A77EA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2097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C2077-FEDD-47C0-8545-217353BE9B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2050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062D0-E652-4FF4-A8FD-060CF70B38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5423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BF24B-D5D4-440D-9488-2CC01C2207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076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46E51-DF96-45E7-9D44-349FE56CFC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3968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9F69C-E778-40B8-B2F2-693BFA8ABD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074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6D2E8-E202-41F8-A479-33842E4BD7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964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6181F-5198-4F03-B5E6-54BF618FC5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210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A2485-0ED8-439E-AE5A-E893C195A1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2B8E5-F8EA-41A1-AB41-F057948B77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9349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A2485-0ED8-439E-AE5A-E893C195A1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616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426D5-D351-40BC-AD96-CEEDE10D2F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0017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6EE94-0E99-491D-8172-CAFD0EEA1D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3819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075C7-BF1D-43A2-A117-2E01D2D05B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5832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B185D-6780-4700-B793-4D4C7FAD1A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1805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5CDDA-C7DE-4165-BB12-595A326C3F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5820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27E04-0ECA-4399-BC6E-7488962AFC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742663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27E04-0ECA-4399-BC6E-7488962AFC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133156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27E04-0ECA-4399-BC6E-7488962AFC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28236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426D5-D351-40BC-AD96-CEEDE10D2F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27E04-0ECA-4399-BC6E-7488962AFC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199483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27E04-0ECA-4399-BC6E-7488962AFC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883253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27E04-0ECA-4399-BC6E-7488962AFC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699402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27E04-0ECA-4399-BC6E-7488962AFC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3519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27E04-0ECA-4399-BC6E-7488962AFC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09332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27E04-0ECA-4399-BC6E-7488962AFC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071983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27E04-0ECA-4399-BC6E-7488962AFC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445771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27E04-0ECA-4399-BC6E-7488962AFC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962855"/>
      </p:ext>
    </p:extLst>
  </p:cSld>
  <p:clrMapOvr>
    <a:masterClrMapping/>
  </p:clrMapOvr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611187" y="76200"/>
            <a:ext cx="7921625" cy="615950"/>
          </a:xfrm>
        </p:spPr>
        <p:txBody>
          <a:bodyPr/>
          <a:lstStyle/>
          <a:p>
            <a:r>
              <a:rPr lang="de-DE" dirty="0" smtClean="0"/>
              <a:t>Klicken Sie, um das Titelformat zu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94912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schlicht">
    <p:bg bwMode="auto">
      <p:bgPr>
        <a:blipFill dpi="0" rotWithShape="1">
          <a:blip r:embed="rId2" cstate="print">
            <a:lum/>
          </a:blip>
          <a:srcRect/>
          <a:tile tx="-6350" ty="-1270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11187" y="2099654"/>
            <a:ext cx="7921625" cy="400110"/>
          </a:xfrm>
        </p:spPr>
        <p:txBody>
          <a:bodyPr wrap="square">
            <a:spAutoFit/>
          </a:bodyPr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Hier steht der Autor</a:t>
            </a:r>
            <a:endParaRPr lang="de-DE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11187" y="2688830"/>
            <a:ext cx="7921625" cy="646331"/>
          </a:xfrm>
        </p:spPr>
        <p:txBody>
          <a:bodyPr wrap="square" anchor="t" anchorCtr="0">
            <a:spAutoFit/>
          </a:bodyPr>
          <a:lstStyle>
            <a:lvl1pPr marL="0" indent="0">
              <a:buFontTx/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Hier steht der Titel</a:t>
            </a:r>
            <a:endParaRPr lang="de-DE" dirty="0"/>
          </a:p>
        </p:txBody>
      </p:sp>
      <p:sp>
        <p:nvSpPr>
          <p:cNvPr id="5" name="Bildplatzhalter 8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620473" y="4572015"/>
            <a:ext cx="1714500" cy="1071563"/>
          </a:xfrm>
        </p:spPr>
        <p:txBody>
          <a:bodyPr/>
          <a:lstStyle>
            <a:lvl1pPr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Logo</a:t>
            </a:r>
            <a:endParaRPr lang="de-DE" dirty="0"/>
          </a:p>
        </p:txBody>
      </p:sp>
      <p:sp>
        <p:nvSpPr>
          <p:cNvPr id="8" name="Bildplatzhalter 11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2489079" y="4572000"/>
            <a:ext cx="1714500" cy="1071563"/>
          </a:xfrm>
        </p:spPr>
        <p:txBody>
          <a:bodyPr/>
          <a:lstStyle>
            <a:lvl1pPr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Logo</a:t>
            </a:r>
            <a:endParaRPr lang="de-DE" dirty="0"/>
          </a:p>
        </p:txBody>
      </p:sp>
      <p:sp>
        <p:nvSpPr>
          <p:cNvPr id="9" name="Bildplatzhalter 1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357686" y="4572000"/>
            <a:ext cx="1714500" cy="1071563"/>
          </a:xfrm>
        </p:spPr>
        <p:txBody>
          <a:bodyPr/>
          <a:lstStyle>
            <a:lvl1pPr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Logo</a:t>
            </a:r>
            <a:endParaRPr lang="de-DE" dirty="0"/>
          </a:p>
        </p:txBody>
      </p:sp>
      <p:sp>
        <p:nvSpPr>
          <p:cNvPr id="10" name="Textfeld 9"/>
          <p:cNvSpPr txBox="1"/>
          <p:nvPr userDrawn="1"/>
        </p:nvSpPr>
        <p:spPr bwMode="gray">
          <a:xfrm>
            <a:off x="6321312" y="4648810"/>
            <a:ext cx="26084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 smtClean="0">
                <a:solidFill>
                  <a:srgbClr val="005983"/>
                </a:solidFill>
                <a:latin typeface="Arial"/>
              </a:rPr>
              <a:t>Materials</a:t>
            </a:r>
          </a:p>
          <a:p>
            <a:pPr algn="r"/>
            <a:r>
              <a:rPr lang="de-DE" b="1" dirty="0" smtClean="0">
                <a:solidFill>
                  <a:srgbClr val="005983"/>
                </a:solidFill>
                <a:latin typeface="Arial"/>
              </a:rPr>
              <a:t>Chemical Engineering</a:t>
            </a:r>
          </a:p>
          <a:p>
            <a:pPr algn="r"/>
            <a:r>
              <a:rPr lang="de-DE" b="1" dirty="0" smtClean="0">
                <a:solidFill>
                  <a:srgbClr val="005983"/>
                </a:solidFill>
                <a:latin typeface="Arial"/>
              </a:rPr>
              <a:t>Biotechnology</a:t>
            </a:r>
            <a:endParaRPr lang="de-DE" b="1" dirty="0">
              <a:solidFill>
                <a:srgbClr val="005983"/>
              </a:solidFill>
              <a:latin typeface="Arial"/>
            </a:endParaRP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11188" y="5806866"/>
            <a:ext cx="7921625" cy="338554"/>
          </a:xfrm>
        </p:spPr>
        <p:txBody>
          <a:bodyPr anchor="ctr" anchorCtr="0">
            <a:noAutofit/>
          </a:bodyPr>
          <a:lstStyle>
            <a:lvl1pPr marL="0" indent="0">
              <a:buNone/>
              <a:tabLst/>
              <a:defRPr sz="16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smtClean="0"/>
              <a:t>Klicken Sie, um das Datum und den Ort einzugeben</a:t>
            </a:r>
          </a:p>
        </p:txBody>
      </p:sp>
    </p:spTree>
    <p:extLst>
      <p:ext uri="{BB962C8B-B14F-4D97-AF65-F5344CB8AC3E}">
        <p14:creationId xmlns:p14="http://schemas.microsoft.com/office/powerpoint/2010/main" val="825845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6EE94-0E99-491D-8172-CAFD0EEA1D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schlicht">
    <p:bg bwMode="gray">
      <p:bgPr>
        <a:blipFill dpi="0" rotWithShape="0">
          <a:blip r:embed="rId2" cstate="print">
            <a:lum/>
          </a:blip>
          <a:srcRect/>
          <a:tile tx="12700" ty="1270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 hasCustomPrompt="1"/>
          </p:nvPr>
        </p:nvSpPr>
        <p:spPr bwMode="gray">
          <a:xfrm>
            <a:off x="609599" y="2057400"/>
            <a:ext cx="7923213" cy="5334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Klicken Sie, um den Autor einzugeben</a:t>
            </a:r>
            <a:endParaRPr lang="de-DE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 hasCustomPrompt="1"/>
          </p:nvPr>
        </p:nvSpPr>
        <p:spPr bwMode="gray">
          <a:xfrm>
            <a:off x="609599" y="2667000"/>
            <a:ext cx="7923213" cy="1752600"/>
          </a:xfrm>
        </p:spPr>
        <p:txBody>
          <a:bodyPr/>
          <a:lstStyle>
            <a:lvl1pPr marL="0" indent="0">
              <a:lnSpc>
                <a:spcPts val="43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Klicken Sie, um den Titel einzugeben</a:t>
            </a:r>
            <a:endParaRPr lang="de-DE" dirty="0"/>
          </a:p>
        </p:txBody>
      </p:sp>
      <p:sp>
        <p:nvSpPr>
          <p:cNvPr id="13" name="Textfeld 12"/>
          <p:cNvSpPr txBox="1"/>
          <p:nvPr userDrawn="1"/>
        </p:nvSpPr>
        <p:spPr bwMode="gray">
          <a:xfrm>
            <a:off x="6321312" y="4648810"/>
            <a:ext cx="26084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 smtClean="0">
                <a:solidFill>
                  <a:srgbClr val="005983"/>
                </a:solidFill>
                <a:latin typeface="Arial"/>
              </a:rPr>
              <a:t>Materials</a:t>
            </a:r>
          </a:p>
          <a:p>
            <a:pPr algn="r"/>
            <a:r>
              <a:rPr lang="de-DE" b="1" dirty="0" smtClean="0">
                <a:solidFill>
                  <a:srgbClr val="005983"/>
                </a:solidFill>
                <a:latin typeface="Arial"/>
              </a:rPr>
              <a:t>Chemical Engineering</a:t>
            </a:r>
          </a:p>
          <a:p>
            <a:pPr algn="r"/>
            <a:r>
              <a:rPr lang="de-DE" b="1" dirty="0" smtClean="0">
                <a:solidFill>
                  <a:srgbClr val="005983"/>
                </a:solidFill>
                <a:latin typeface="Arial"/>
              </a:rPr>
              <a:t>Biotechnology</a:t>
            </a:r>
            <a:endParaRPr lang="de-DE" b="1" dirty="0">
              <a:solidFill>
                <a:srgbClr val="005983"/>
              </a:solidFill>
              <a:latin typeface="Arial"/>
            </a:endParaRPr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0473" y="4572015"/>
            <a:ext cx="1714500" cy="1071563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Logo</a:t>
            </a:r>
            <a:endParaRPr lang="de-DE" dirty="0"/>
          </a:p>
        </p:txBody>
      </p:sp>
      <p:sp>
        <p:nvSpPr>
          <p:cNvPr id="11" name="Bildplatzhalter 1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2489079" y="4572000"/>
            <a:ext cx="1714500" cy="1071563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Logo</a:t>
            </a:r>
            <a:endParaRPr lang="de-DE" dirty="0"/>
          </a:p>
        </p:txBody>
      </p:sp>
      <p:sp>
        <p:nvSpPr>
          <p:cNvPr id="12" name="Bildplatzhalter 1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4357686" y="4572000"/>
            <a:ext cx="1714500" cy="1071563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Logo</a:t>
            </a:r>
            <a:endParaRPr lang="de-DE" dirty="0"/>
          </a:p>
        </p:txBody>
      </p:sp>
      <p:pic>
        <p:nvPicPr>
          <p:cNvPr id="14" name="Grafik 13" descr="DEC_KWI_4C.jpg"/>
          <p:cNvPicPr preferRelativeResize="0">
            <a:picLocks noChangeAspect="1"/>
          </p:cNvPicPr>
          <p:nvPr userDrawn="1"/>
        </p:nvPicPr>
        <p:blipFill>
          <a:blip r:embed="rId3" cstate="print"/>
          <a:srcRect l="-21306" t="-119502" r="-10828" b="-19418"/>
          <a:stretch>
            <a:fillRect/>
          </a:stretch>
        </p:blipFill>
        <p:spPr bwMode="gray">
          <a:xfrm>
            <a:off x="0" y="0"/>
            <a:ext cx="3160800" cy="168774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5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11188" y="5806866"/>
            <a:ext cx="7921625" cy="338554"/>
          </a:xfrm>
        </p:spPr>
        <p:txBody>
          <a:bodyPr anchor="ctr" anchorCtr="0">
            <a:noAutofit/>
          </a:bodyPr>
          <a:lstStyle>
            <a:lvl1pPr marL="0" indent="0">
              <a:buNone/>
              <a:tabLst/>
              <a:defRPr sz="16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smtClean="0"/>
              <a:t>Klicken Sie, um das Datum und den Ort einzugeben</a:t>
            </a:r>
          </a:p>
        </p:txBody>
      </p:sp>
    </p:spTree>
    <p:extLst>
      <p:ext uri="{BB962C8B-B14F-4D97-AF65-F5344CB8AC3E}">
        <p14:creationId xmlns:p14="http://schemas.microsoft.com/office/powerpoint/2010/main" val="35320261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Gebäude">
    <p:bg bwMode="gray">
      <p:bgPr>
        <a:blipFill dpi="0" rotWithShape="0">
          <a:blip r:embed="rId2" cstate="print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Grp="1" noChangeArrowheads="1"/>
          </p:cNvSpPr>
          <p:nvPr>
            <p:ph type="ctrTitle" hasCustomPrompt="1"/>
          </p:nvPr>
        </p:nvSpPr>
        <p:spPr bwMode="gray">
          <a:xfrm>
            <a:off x="609599" y="2057400"/>
            <a:ext cx="7923213" cy="5334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Klicken Sie, um den Autor einzugeben</a:t>
            </a:r>
            <a:endParaRPr lang="de-DE" dirty="0"/>
          </a:p>
        </p:txBody>
      </p:sp>
      <p:sp>
        <p:nvSpPr>
          <p:cNvPr id="20" name="Rectangle 3"/>
          <p:cNvSpPr>
            <a:spLocks noGrp="1" noChangeArrowheads="1"/>
          </p:cNvSpPr>
          <p:nvPr>
            <p:ph type="subTitle" idx="1" hasCustomPrompt="1"/>
          </p:nvPr>
        </p:nvSpPr>
        <p:spPr bwMode="gray">
          <a:xfrm>
            <a:off x="609599" y="2667000"/>
            <a:ext cx="7923213" cy="17526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4300"/>
              </a:lnSpc>
              <a:spcBef>
                <a:spcPts val="0"/>
              </a:spcBef>
              <a:spcAft>
                <a:spcPct val="0"/>
              </a:spcAft>
              <a:buClr>
                <a:srgbClr val="005983"/>
              </a:buClr>
              <a:buFontTx/>
              <a:buNone/>
              <a:defRPr lang="de-DE" sz="36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 dirty="0" smtClean="0"/>
              <a:t>Klicken Sie, um den Titel einzugeben</a:t>
            </a:r>
            <a:endParaRPr lang="de-DE" dirty="0"/>
          </a:p>
        </p:txBody>
      </p:sp>
      <p:sp>
        <p:nvSpPr>
          <p:cNvPr id="26" name="Bildplatzhalter 8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0473" y="4572015"/>
            <a:ext cx="1714500" cy="1071563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Logo</a:t>
            </a:r>
            <a:endParaRPr lang="de-DE" dirty="0"/>
          </a:p>
        </p:txBody>
      </p:sp>
      <p:sp>
        <p:nvSpPr>
          <p:cNvPr id="27" name="Bildplatzhalter 1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2489079" y="4572000"/>
            <a:ext cx="1714500" cy="1071563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Logo</a:t>
            </a:r>
            <a:endParaRPr lang="de-DE" dirty="0"/>
          </a:p>
        </p:txBody>
      </p:sp>
      <p:sp>
        <p:nvSpPr>
          <p:cNvPr id="28" name="Bildplatzhalter 1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4357686" y="4572000"/>
            <a:ext cx="1714500" cy="1071563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Logo</a:t>
            </a:r>
            <a:endParaRPr lang="de-DE" dirty="0"/>
          </a:p>
        </p:txBody>
      </p:sp>
      <p:sp>
        <p:nvSpPr>
          <p:cNvPr id="29" name="Textfeld 28"/>
          <p:cNvSpPr txBox="1"/>
          <p:nvPr userDrawn="1"/>
        </p:nvSpPr>
        <p:spPr bwMode="gray">
          <a:xfrm>
            <a:off x="6321312" y="4648810"/>
            <a:ext cx="26084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 smtClean="0">
                <a:solidFill>
                  <a:srgbClr val="1F497D"/>
                </a:solidFill>
                <a:latin typeface="Arial"/>
              </a:rPr>
              <a:t>Materials</a:t>
            </a:r>
          </a:p>
          <a:p>
            <a:pPr algn="r"/>
            <a:r>
              <a:rPr lang="de-DE" b="1" dirty="0" smtClean="0">
                <a:solidFill>
                  <a:srgbClr val="1F497D"/>
                </a:solidFill>
                <a:latin typeface="Arial"/>
              </a:rPr>
              <a:t>Chemical Engineering</a:t>
            </a:r>
          </a:p>
          <a:p>
            <a:pPr algn="r"/>
            <a:r>
              <a:rPr lang="de-DE" b="1" dirty="0" smtClean="0">
                <a:solidFill>
                  <a:srgbClr val="1F497D"/>
                </a:solidFill>
                <a:latin typeface="Arial"/>
              </a:rPr>
              <a:t>Biotechnology</a:t>
            </a:r>
            <a:endParaRPr lang="de-DE" b="1" dirty="0">
              <a:solidFill>
                <a:srgbClr val="1F497D"/>
              </a:solidFill>
              <a:latin typeface="Arial"/>
            </a:endParaRPr>
          </a:p>
        </p:txBody>
      </p:sp>
      <p:pic>
        <p:nvPicPr>
          <p:cNvPr id="11" name="Grafik 10" descr="DEC_KWI_4C.jpg"/>
          <p:cNvPicPr preferRelativeResize="0">
            <a:picLocks noChangeAspect="1"/>
          </p:cNvPicPr>
          <p:nvPr userDrawn="1"/>
        </p:nvPicPr>
        <p:blipFill>
          <a:blip r:embed="rId3" cstate="print"/>
          <a:srcRect l="-21306" t="-119502" r="-10828" b="-19418"/>
          <a:stretch>
            <a:fillRect/>
          </a:stretch>
        </p:blipFill>
        <p:spPr bwMode="gray">
          <a:xfrm>
            <a:off x="0" y="0"/>
            <a:ext cx="3160800" cy="168774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0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11188" y="5806866"/>
            <a:ext cx="7921625" cy="338554"/>
          </a:xfrm>
        </p:spPr>
        <p:txBody>
          <a:bodyPr anchor="ctr" anchorCtr="0">
            <a:noAutofit/>
          </a:bodyPr>
          <a:lstStyle>
            <a:lvl1pPr marL="0" indent="0">
              <a:buNone/>
              <a:tabLst/>
              <a:defRPr sz="16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smtClean="0"/>
              <a:t>Klicken Sie, um das Datum und den Ort einzugeben</a:t>
            </a:r>
          </a:p>
        </p:txBody>
      </p:sp>
    </p:spTree>
    <p:extLst>
      <p:ext uri="{BB962C8B-B14F-4D97-AF65-F5344CB8AC3E}">
        <p14:creationId xmlns:p14="http://schemas.microsoft.com/office/powerpoint/2010/main" val="13879970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essung">
    <p:bg bwMode="gray">
      <p:bgPr>
        <a:blipFill dpi="0" rotWithShape="0">
          <a:blip r:embed="rId2" cstate="print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Grp="1" noChangeArrowheads="1"/>
          </p:cNvSpPr>
          <p:nvPr>
            <p:ph type="ctrTitle" hasCustomPrompt="1"/>
          </p:nvPr>
        </p:nvSpPr>
        <p:spPr bwMode="gray">
          <a:xfrm>
            <a:off x="609599" y="2057400"/>
            <a:ext cx="7923213" cy="5334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Klicken Sie, um den Autor einzugeben</a:t>
            </a:r>
            <a:endParaRPr lang="de-DE" dirty="0"/>
          </a:p>
        </p:txBody>
      </p:sp>
      <p:sp>
        <p:nvSpPr>
          <p:cNvPr id="20" name="Rectangle 3"/>
          <p:cNvSpPr>
            <a:spLocks noGrp="1" noChangeArrowheads="1"/>
          </p:cNvSpPr>
          <p:nvPr>
            <p:ph type="subTitle" idx="1" hasCustomPrompt="1"/>
          </p:nvPr>
        </p:nvSpPr>
        <p:spPr bwMode="gray">
          <a:xfrm>
            <a:off x="609599" y="2667000"/>
            <a:ext cx="7923213" cy="17526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4300"/>
              </a:lnSpc>
              <a:spcBef>
                <a:spcPts val="0"/>
              </a:spcBef>
              <a:spcAft>
                <a:spcPct val="0"/>
              </a:spcAft>
              <a:buClr>
                <a:srgbClr val="005983"/>
              </a:buClr>
              <a:buFontTx/>
              <a:buNone/>
              <a:defRPr lang="de-DE" sz="36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 dirty="0" smtClean="0"/>
              <a:t>Klicken Sie, um den Titel einzugeben</a:t>
            </a:r>
            <a:endParaRPr lang="de-DE" dirty="0"/>
          </a:p>
        </p:txBody>
      </p:sp>
      <p:sp>
        <p:nvSpPr>
          <p:cNvPr id="24" name="Bildplatzhalter 8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0473" y="4572015"/>
            <a:ext cx="1714500" cy="1071563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Logo</a:t>
            </a:r>
            <a:endParaRPr lang="de-DE" dirty="0"/>
          </a:p>
        </p:txBody>
      </p:sp>
      <p:sp>
        <p:nvSpPr>
          <p:cNvPr id="25" name="Bildplatzhalter 1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2489079" y="4572000"/>
            <a:ext cx="1714500" cy="1071563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Logo</a:t>
            </a:r>
            <a:endParaRPr lang="de-DE" dirty="0"/>
          </a:p>
        </p:txBody>
      </p:sp>
      <p:sp>
        <p:nvSpPr>
          <p:cNvPr id="26" name="Bildplatzhalter 1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4357686" y="4572000"/>
            <a:ext cx="1714500" cy="1071563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Logo</a:t>
            </a:r>
            <a:endParaRPr lang="de-DE" dirty="0"/>
          </a:p>
        </p:txBody>
      </p:sp>
      <p:sp>
        <p:nvSpPr>
          <p:cNvPr id="27" name="Textfeld 26"/>
          <p:cNvSpPr txBox="1"/>
          <p:nvPr userDrawn="1"/>
        </p:nvSpPr>
        <p:spPr bwMode="gray">
          <a:xfrm>
            <a:off x="6321312" y="4648810"/>
            <a:ext cx="26084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 smtClean="0">
                <a:solidFill>
                  <a:srgbClr val="005983"/>
                </a:solidFill>
                <a:latin typeface="Arial"/>
              </a:rPr>
              <a:t>Materials</a:t>
            </a:r>
          </a:p>
          <a:p>
            <a:pPr algn="r"/>
            <a:r>
              <a:rPr lang="de-DE" b="1" dirty="0" smtClean="0">
                <a:solidFill>
                  <a:srgbClr val="005983"/>
                </a:solidFill>
                <a:latin typeface="Arial"/>
              </a:rPr>
              <a:t>Chemical Engineering</a:t>
            </a:r>
          </a:p>
          <a:p>
            <a:pPr algn="r"/>
            <a:r>
              <a:rPr lang="de-DE" b="1" dirty="0" smtClean="0">
                <a:solidFill>
                  <a:srgbClr val="005983"/>
                </a:solidFill>
                <a:latin typeface="Arial"/>
              </a:rPr>
              <a:t>Biotechnology</a:t>
            </a:r>
            <a:endParaRPr lang="de-DE" b="1" dirty="0">
              <a:solidFill>
                <a:srgbClr val="005983"/>
              </a:solidFill>
              <a:latin typeface="Arial"/>
            </a:endParaRPr>
          </a:p>
        </p:txBody>
      </p:sp>
      <p:pic>
        <p:nvPicPr>
          <p:cNvPr id="10" name="Grafik 9" descr="DEC_KWI_4C.jpg"/>
          <p:cNvPicPr preferRelativeResize="0">
            <a:picLocks noChangeAspect="1"/>
          </p:cNvPicPr>
          <p:nvPr userDrawn="1"/>
        </p:nvPicPr>
        <p:blipFill>
          <a:blip r:embed="rId3" cstate="print"/>
          <a:srcRect l="-21306" t="-119502" r="-10828" b="-19418"/>
          <a:stretch>
            <a:fillRect/>
          </a:stretch>
        </p:blipFill>
        <p:spPr bwMode="gray">
          <a:xfrm>
            <a:off x="0" y="0"/>
            <a:ext cx="3160800" cy="168774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1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11188" y="5806866"/>
            <a:ext cx="7921625" cy="338554"/>
          </a:xfrm>
        </p:spPr>
        <p:txBody>
          <a:bodyPr anchor="ctr" anchorCtr="0">
            <a:noAutofit/>
          </a:bodyPr>
          <a:lstStyle>
            <a:lvl1pPr marL="0" indent="0">
              <a:buNone/>
              <a:tabLst/>
              <a:defRPr sz="16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smtClean="0"/>
              <a:t>Klicken Sie, um das Datum und den Ort einzugeben</a:t>
            </a:r>
          </a:p>
        </p:txBody>
      </p:sp>
    </p:spTree>
    <p:extLst>
      <p:ext uri="{BB962C8B-B14F-4D97-AF65-F5344CB8AC3E}">
        <p14:creationId xmlns:p14="http://schemas.microsoft.com/office/powerpoint/2010/main" val="20202516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Reagenz">
    <p:bg bwMode="gray">
      <p:bgPr>
        <a:blipFill dpi="0" rotWithShape="0">
          <a:blip r:embed="rId2" cstate="print">
            <a:lum/>
          </a:blip>
          <a:srcRect/>
          <a:tile tx="12700" ty="1270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09599" y="2057400"/>
            <a:ext cx="7923213" cy="5334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Klicken Sie, um den Autor einzugeben</a:t>
            </a:r>
            <a:endParaRPr lang="de-DE" dirty="0"/>
          </a:p>
        </p:txBody>
      </p:sp>
      <p:sp>
        <p:nvSpPr>
          <p:cNvPr id="20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09599" y="2667000"/>
            <a:ext cx="7923213" cy="17526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4300"/>
              </a:lnSpc>
              <a:spcBef>
                <a:spcPts val="0"/>
              </a:spcBef>
              <a:spcAft>
                <a:spcPct val="0"/>
              </a:spcAft>
              <a:buClr>
                <a:srgbClr val="005983"/>
              </a:buClr>
              <a:buFontTx/>
              <a:buNone/>
              <a:defRPr lang="de-DE" sz="36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 dirty="0" smtClean="0"/>
              <a:t>Klicken Sie, um den Titel einzugeben</a:t>
            </a:r>
            <a:endParaRPr lang="de-DE" dirty="0"/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11" hasCustomPrompt="1"/>
          </p:nvPr>
        </p:nvSpPr>
        <p:spPr>
          <a:xfrm>
            <a:off x="620473" y="4572015"/>
            <a:ext cx="1714500" cy="1071563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Logo</a:t>
            </a:r>
            <a:endParaRPr lang="de-DE" dirty="0"/>
          </a:p>
        </p:txBody>
      </p:sp>
      <p:sp>
        <p:nvSpPr>
          <p:cNvPr id="15" name="Bildplatzhalter 11"/>
          <p:cNvSpPr>
            <a:spLocks noGrp="1"/>
          </p:cNvSpPr>
          <p:nvPr>
            <p:ph type="pic" sz="quarter" idx="12" hasCustomPrompt="1"/>
          </p:nvPr>
        </p:nvSpPr>
        <p:spPr>
          <a:xfrm>
            <a:off x="2489079" y="4572000"/>
            <a:ext cx="1714500" cy="1071563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Logo</a:t>
            </a:r>
            <a:endParaRPr lang="de-DE" dirty="0"/>
          </a:p>
        </p:txBody>
      </p:sp>
      <p:sp>
        <p:nvSpPr>
          <p:cNvPr id="22" name="Bildplatzhalter 13"/>
          <p:cNvSpPr>
            <a:spLocks noGrp="1"/>
          </p:cNvSpPr>
          <p:nvPr>
            <p:ph type="pic" sz="quarter" idx="13" hasCustomPrompt="1"/>
          </p:nvPr>
        </p:nvSpPr>
        <p:spPr>
          <a:xfrm>
            <a:off x="4357686" y="4572000"/>
            <a:ext cx="1714500" cy="1071563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Logo</a:t>
            </a:r>
            <a:endParaRPr lang="de-DE" dirty="0"/>
          </a:p>
        </p:txBody>
      </p:sp>
      <p:sp>
        <p:nvSpPr>
          <p:cNvPr id="23" name="Textfeld 22"/>
          <p:cNvSpPr txBox="1"/>
          <p:nvPr userDrawn="1"/>
        </p:nvSpPr>
        <p:spPr>
          <a:xfrm>
            <a:off x="6321312" y="4648810"/>
            <a:ext cx="26084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 smtClean="0">
                <a:solidFill>
                  <a:srgbClr val="005983"/>
                </a:solidFill>
                <a:latin typeface="Arial"/>
              </a:rPr>
              <a:t>Materials</a:t>
            </a:r>
          </a:p>
          <a:p>
            <a:pPr algn="r"/>
            <a:r>
              <a:rPr lang="de-DE" b="1" dirty="0" smtClean="0">
                <a:solidFill>
                  <a:srgbClr val="005983"/>
                </a:solidFill>
                <a:latin typeface="Arial"/>
              </a:rPr>
              <a:t>Chemical Engineering</a:t>
            </a:r>
          </a:p>
          <a:p>
            <a:pPr algn="r"/>
            <a:r>
              <a:rPr lang="de-DE" b="1" dirty="0" smtClean="0">
                <a:solidFill>
                  <a:srgbClr val="005983"/>
                </a:solidFill>
                <a:latin typeface="Arial"/>
              </a:rPr>
              <a:t>Biotechnology</a:t>
            </a:r>
            <a:endParaRPr lang="de-DE" b="1" dirty="0">
              <a:solidFill>
                <a:srgbClr val="005983"/>
              </a:solidFill>
              <a:latin typeface="Arial"/>
            </a:endParaRPr>
          </a:p>
        </p:txBody>
      </p:sp>
      <p:pic>
        <p:nvPicPr>
          <p:cNvPr id="10" name="Grafik 9" descr="DEC_KWI_4C.jpg"/>
          <p:cNvPicPr preferRelativeResize="0">
            <a:picLocks noChangeAspect="1"/>
          </p:cNvPicPr>
          <p:nvPr userDrawn="1"/>
        </p:nvPicPr>
        <p:blipFill>
          <a:blip r:embed="rId3" cstate="print"/>
          <a:srcRect l="-21306" t="-119502" r="-10828" b="-19418"/>
          <a:stretch>
            <a:fillRect/>
          </a:stretch>
        </p:blipFill>
        <p:spPr bwMode="gray">
          <a:xfrm>
            <a:off x="0" y="0"/>
            <a:ext cx="3160800" cy="168774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1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11188" y="5806866"/>
            <a:ext cx="7921625" cy="338554"/>
          </a:xfrm>
        </p:spPr>
        <p:txBody>
          <a:bodyPr anchor="ctr" anchorCtr="0">
            <a:noAutofit/>
          </a:bodyPr>
          <a:lstStyle>
            <a:lvl1pPr marL="0" indent="0">
              <a:buNone/>
              <a:tabLst/>
              <a:defRPr sz="16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smtClean="0"/>
              <a:t>Klicken Sie, um das Datum und den Ort einzugeben</a:t>
            </a:r>
          </a:p>
        </p:txBody>
      </p:sp>
    </p:spTree>
    <p:extLst>
      <p:ext uri="{BB962C8B-B14F-4D97-AF65-F5344CB8AC3E}">
        <p14:creationId xmlns:p14="http://schemas.microsoft.com/office/powerpoint/2010/main" val="20667815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olekül">
    <p:bg bwMode="gray">
      <p:bgPr>
        <a:blipFill dpi="0" rotWithShape="0">
          <a:blip r:embed="rId2" cstate="print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09599" y="2057400"/>
            <a:ext cx="7923213" cy="5334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Klicken Sie, um den Autor einzugeben</a:t>
            </a:r>
            <a:endParaRPr lang="de-DE" dirty="0"/>
          </a:p>
        </p:txBody>
      </p:sp>
      <p:sp>
        <p:nvSpPr>
          <p:cNvPr id="20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09599" y="2667000"/>
            <a:ext cx="7923213" cy="17526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4300"/>
              </a:lnSpc>
              <a:spcBef>
                <a:spcPts val="0"/>
              </a:spcBef>
              <a:spcAft>
                <a:spcPct val="0"/>
              </a:spcAft>
              <a:buClr>
                <a:srgbClr val="005983"/>
              </a:buClr>
              <a:buFontTx/>
              <a:buNone/>
              <a:defRPr lang="de-DE" sz="36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 dirty="0" smtClean="0"/>
              <a:t>Klicken Sie, um den Titel einzugeben</a:t>
            </a:r>
            <a:endParaRPr lang="de-DE" dirty="0"/>
          </a:p>
        </p:txBody>
      </p:sp>
      <p:sp>
        <p:nvSpPr>
          <p:cNvPr id="24" name="Bildplatzhalter 8"/>
          <p:cNvSpPr>
            <a:spLocks noGrp="1"/>
          </p:cNvSpPr>
          <p:nvPr>
            <p:ph type="pic" sz="quarter" idx="11" hasCustomPrompt="1"/>
          </p:nvPr>
        </p:nvSpPr>
        <p:spPr>
          <a:xfrm>
            <a:off x="620473" y="4572015"/>
            <a:ext cx="1714500" cy="1071563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Logo</a:t>
            </a:r>
            <a:endParaRPr lang="de-DE" dirty="0"/>
          </a:p>
        </p:txBody>
      </p:sp>
      <p:sp>
        <p:nvSpPr>
          <p:cNvPr id="25" name="Bildplatzhalter 11"/>
          <p:cNvSpPr>
            <a:spLocks noGrp="1"/>
          </p:cNvSpPr>
          <p:nvPr>
            <p:ph type="pic" sz="quarter" idx="12" hasCustomPrompt="1"/>
          </p:nvPr>
        </p:nvSpPr>
        <p:spPr>
          <a:xfrm>
            <a:off x="2489079" y="4572000"/>
            <a:ext cx="1714500" cy="1071563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Logo</a:t>
            </a:r>
            <a:endParaRPr lang="de-DE" dirty="0"/>
          </a:p>
        </p:txBody>
      </p:sp>
      <p:sp>
        <p:nvSpPr>
          <p:cNvPr id="26" name="Bildplatzhalter 13"/>
          <p:cNvSpPr>
            <a:spLocks noGrp="1"/>
          </p:cNvSpPr>
          <p:nvPr>
            <p:ph type="pic" sz="quarter" idx="13" hasCustomPrompt="1"/>
          </p:nvPr>
        </p:nvSpPr>
        <p:spPr>
          <a:xfrm>
            <a:off x="4357686" y="4572000"/>
            <a:ext cx="1714500" cy="1071563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Logo</a:t>
            </a:r>
            <a:endParaRPr lang="de-DE" dirty="0"/>
          </a:p>
        </p:txBody>
      </p:sp>
      <p:sp>
        <p:nvSpPr>
          <p:cNvPr id="27" name="Textfeld 26"/>
          <p:cNvSpPr txBox="1"/>
          <p:nvPr userDrawn="1"/>
        </p:nvSpPr>
        <p:spPr>
          <a:xfrm>
            <a:off x="6321312" y="4648810"/>
            <a:ext cx="26084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 smtClean="0">
                <a:solidFill>
                  <a:srgbClr val="005983"/>
                </a:solidFill>
                <a:latin typeface="Arial"/>
              </a:rPr>
              <a:t>Materials</a:t>
            </a:r>
          </a:p>
          <a:p>
            <a:pPr algn="r"/>
            <a:r>
              <a:rPr lang="de-DE" b="1" dirty="0" smtClean="0">
                <a:solidFill>
                  <a:srgbClr val="005983"/>
                </a:solidFill>
                <a:latin typeface="Arial"/>
              </a:rPr>
              <a:t>Chemical Engineering</a:t>
            </a:r>
          </a:p>
          <a:p>
            <a:pPr algn="r"/>
            <a:r>
              <a:rPr lang="de-DE" b="1" dirty="0" smtClean="0">
                <a:solidFill>
                  <a:srgbClr val="005983"/>
                </a:solidFill>
                <a:latin typeface="Arial"/>
              </a:rPr>
              <a:t>Biotechnology</a:t>
            </a:r>
            <a:endParaRPr lang="de-DE" b="1" dirty="0">
              <a:solidFill>
                <a:srgbClr val="005983"/>
              </a:solidFill>
              <a:latin typeface="Arial"/>
            </a:endParaRPr>
          </a:p>
        </p:txBody>
      </p:sp>
      <p:pic>
        <p:nvPicPr>
          <p:cNvPr id="11" name="Grafik 10" descr="DEC_KWI_4C.jpg"/>
          <p:cNvPicPr preferRelativeResize="0">
            <a:picLocks noChangeAspect="1"/>
          </p:cNvPicPr>
          <p:nvPr userDrawn="1"/>
        </p:nvPicPr>
        <p:blipFill>
          <a:blip r:embed="rId3" cstate="print"/>
          <a:srcRect l="-21306" t="-119502" r="-10828" b="-19418"/>
          <a:stretch>
            <a:fillRect/>
          </a:stretch>
        </p:blipFill>
        <p:spPr bwMode="gray">
          <a:xfrm>
            <a:off x="0" y="0"/>
            <a:ext cx="3160800" cy="168774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2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11188" y="5806866"/>
            <a:ext cx="7921625" cy="338554"/>
          </a:xfrm>
        </p:spPr>
        <p:txBody>
          <a:bodyPr anchor="ctr" anchorCtr="0">
            <a:noAutofit/>
          </a:bodyPr>
          <a:lstStyle>
            <a:lvl1pPr marL="0" indent="0">
              <a:buNone/>
              <a:tabLst/>
              <a:defRPr sz="16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smtClean="0"/>
              <a:t>Klicken Sie, um das Datum und den Ort einzugeben</a:t>
            </a:r>
          </a:p>
        </p:txBody>
      </p:sp>
    </p:spTree>
    <p:extLst>
      <p:ext uri="{BB962C8B-B14F-4D97-AF65-F5344CB8AC3E}">
        <p14:creationId xmlns:p14="http://schemas.microsoft.com/office/powerpoint/2010/main" val="10450540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fen ">
    <p:bg bwMode="gray">
      <p:bgPr>
        <a:blipFill dpi="0" rotWithShape="0">
          <a:blip r:embed="rId2" cstate="print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09599" y="2057400"/>
            <a:ext cx="7923213" cy="5334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Klicken Sie, um den Autor einzugeben</a:t>
            </a:r>
            <a:endParaRPr lang="de-DE" dirty="0"/>
          </a:p>
        </p:txBody>
      </p:sp>
      <p:sp>
        <p:nvSpPr>
          <p:cNvPr id="20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09599" y="2667000"/>
            <a:ext cx="7923213" cy="17526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4300"/>
              </a:lnSpc>
              <a:spcBef>
                <a:spcPts val="0"/>
              </a:spcBef>
              <a:spcAft>
                <a:spcPct val="0"/>
              </a:spcAft>
              <a:buClr>
                <a:srgbClr val="005983"/>
              </a:buClr>
              <a:buFontTx/>
              <a:buNone/>
              <a:defRPr lang="de-DE" sz="36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 dirty="0" smtClean="0"/>
              <a:t>Klicken Sie, um den Titel einzugeben</a:t>
            </a:r>
            <a:endParaRPr lang="de-DE" dirty="0"/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11" hasCustomPrompt="1"/>
          </p:nvPr>
        </p:nvSpPr>
        <p:spPr>
          <a:xfrm>
            <a:off x="620473" y="4572015"/>
            <a:ext cx="1714500" cy="1071563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Logo</a:t>
            </a:r>
            <a:endParaRPr lang="de-DE" dirty="0"/>
          </a:p>
        </p:txBody>
      </p:sp>
      <p:sp>
        <p:nvSpPr>
          <p:cNvPr id="15" name="Bildplatzhalter 11"/>
          <p:cNvSpPr>
            <a:spLocks noGrp="1"/>
          </p:cNvSpPr>
          <p:nvPr>
            <p:ph type="pic" sz="quarter" idx="12" hasCustomPrompt="1"/>
          </p:nvPr>
        </p:nvSpPr>
        <p:spPr>
          <a:xfrm>
            <a:off x="2489079" y="4572000"/>
            <a:ext cx="1714500" cy="1071563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Logo</a:t>
            </a:r>
            <a:endParaRPr lang="de-DE" dirty="0"/>
          </a:p>
        </p:txBody>
      </p:sp>
      <p:sp>
        <p:nvSpPr>
          <p:cNvPr id="22" name="Bildplatzhalter 13"/>
          <p:cNvSpPr>
            <a:spLocks noGrp="1"/>
          </p:cNvSpPr>
          <p:nvPr>
            <p:ph type="pic" sz="quarter" idx="13" hasCustomPrompt="1"/>
          </p:nvPr>
        </p:nvSpPr>
        <p:spPr>
          <a:xfrm>
            <a:off x="4357686" y="4572000"/>
            <a:ext cx="1714500" cy="1071563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Logo</a:t>
            </a:r>
            <a:endParaRPr lang="de-DE" dirty="0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6321312" y="4648810"/>
            <a:ext cx="26084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 smtClean="0">
                <a:solidFill>
                  <a:srgbClr val="005983"/>
                </a:solidFill>
                <a:latin typeface="Arial"/>
              </a:rPr>
              <a:t>Materials</a:t>
            </a:r>
          </a:p>
          <a:p>
            <a:pPr algn="r"/>
            <a:r>
              <a:rPr lang="de-DE" b="1" dirty="0" smtClean="0">
                <a:solidFill>
                  <a:srgbClr val="005983"/>
                </a:solidFill>
                <a:latin typeface="Arial"/>
              </a:rPr>
              <a:t>Chemical Engineering</a:t>
            </a:r>
          </a:p>
          <a:p>
            <a:pPr algn="r"/>
            <a:r>
              <a:rPr lang="de-DE" b="1" dirty="0" smtClean="0">
                <a:solidFill>
                  <a:srgbClr val="005983"/>
                </a:solidFill>
                <a:latin typeface="Arial"/>
              </a:rPr>
              <a:t>Biotechnology</a:t>
            </a:r>
            <a:endParaRPr lang="de-DE" b="1" dirty="0">
              <a:solidFill>
                <a:srgbClr val="005983"/>
              </a:solidFill>
              <a:latin typeface="Arial"/>
            </a:endParaRPr>
          </a:p>
        </p:txBody>
      </p:sp>
      <p:pic>
        <p:nvPicPr>
          <p:cNvPr id="11" name="Grafik 10" descr="DEC_KWI_4C.jpg"/>
          <p:cNvPicPr preferRelativeResize="0">
            <a:picLocks noChangeAspect="1"/>
          </p:cNvPicPr>
          <p:nvPr userDrawn="1"/>
        </p:nvPicPr>
        <p:blipFill>
          <a:blip r:embed="rId3" cstate="print"/>
          <a:srcRect l="-21306" t="-119502" r="-10828" b="-19418"/>
          <a:stretch>
            <a:fillRect/>
          </a:stretch>
        </p:blipFill>
        <p:spPr bwMode="gray">
          <a:xfrm>
            <a:off x="0" y="0"/>
            <a:ext cx="3160800" cy="168774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2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11188" y="5806866"/>
            <a:ext cx="7921625" cy="338554"/>
          </a:xfrm>
        </p:spPr>
        <p:txBody>
          <a:bodyPr anchor="ctr" anchorCtr="0">
            <a:noAutofit/>
          </a:bodyPr>
          <a:lstStyle>
            <a:lvl1pPr marL="0" indent="0">
              <a:buNone/>
              <a:tabLst/>
              <a:defRPr sz="16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smtClean="0"/>
              <a:t>Klicken Sie, um das Datum und den Ort einzugeben</a:t>
            </a:r>
          </a:p>
        </p:txBody>
      </p:sp>
    </p:spTree>
    <p:extLst>
      <p:ext uri="{BB962C8B-B14F-4D97-AF65-F5344CB8AC3E}">
        <p14:creationId xmlns:p14="http://schemas.microsoft.com/office/powerpoint/2010/main" val="25385329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Gestein">
    <p:bg bwMode="gray">
      <p:bgPr>
        <a:blipFill dpi="0" rotWithShape="0">
          <a:blip r:embed="rId2" cstate="print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09599" y="2057400"/>
            <a:ext cx="7923213" cy="5334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Klicken Sie, um den Autor einzugeben</a:t>
            </a:r>
            <a:endParaRPr lang="de-DE" dirty="0"/>
          </a:p>
        </p:txBody>
      </p:sp>
      <p:sp>
        <p:nvSpPr>
          <p:cNvPr id="20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09599" y="2667000"/>
            <a:ext cx="7923213" cy="17526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4300"/>
              </a:lnSpc>
              <a:spcBef>
                <a:spcPts val="0"/>
              </a:spcBef>
              <a:spcAft>
                <a:spcPct val="0"/>
              </a:spcAft>
              <a:buClr>
                <a:srgbClr val="005983"/>
              </a:buClr>
              <a:buFontTx/>
              <a:buNone/>
              <a:defRPr lang="de-DE" sz="36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 dirty="0" smtClean="0"/>
              <a:t>Klicken Sie, um den Titel einzugeben</a:t>
            </a:r>
            <a:endParaRPr lang="de-DE" dirty="0"/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11" hasCustomPrompt="1"/>
          </p:nvPr>
        </p:nvSpPr>
        <p:spPr>
          <a:xfrm>
            <a:off x="620473" y="4572015"/>
            <a:ext cx="1714500" cy="1071563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Logo</a:t>
            </a:r>
            <a:endParaRPr lang="de-DE" dirty="0"/>
          </a:p>
        </p:txBody>
      </p:sp>
      <p:sp>
        <p:nvSpPr>
          <p:cNvPr id="15" name="Bildplatzhalter 11"/>
          <p:cNvSpPr>
            <a:spLocks noGrp="1"/>
          </p:cNvSpPr>
          <p:nvPr>
            <p:ph type="pic" sz="quarter" idx="12" hasCustomPrompt="1"/>
          </p:nvPr>
        </p:nvSpPr>
        <p:spPr>
          <a:xfrm>
            <a:off x="2489079" y="4572000"/>
            <a:ext cx="1714500" cy="1071563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Logo</a:t>
            </a:r>
            <a:endParaRPr lang="de-DE" dirty="0"/>
          </a:p>
        </p:txBody>
      </p:sp>
      <p:sp>
        <p:nvSpPr>
          <p:cNvPr id="22" name="Bildplatzhalter 13"/>
          <p:cNvSpPr>
            <a:spLocks noGrp="1"/>
          </p:cNvSpPr>
          <p:nvPr>
            <p:ph type="pic" sz="quarter" idx="13" hasCustomPrompt="1"/>
          </p:nvPr>
        </p:nvSpPr>
        <p:spPr>
          <a:xfrm>
            <a:off x="4357686" y="4572000"/>
            <a:ext cx="1714500" cy="1071563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Logo</a:t>
            </a:r>
            <a:endParaRPr lang="de-DE" dirty="0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6321312" y="4648810"/>
            <a:ext cx="26084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 smtClean="0">
                <a:solidFill>
                  <a:srgbClr val="005983"/>
                </a:solidFill>
                <a:latin typeface="Arial"/>
              </a:rPr>
              <a:t>Materials</a:t>
            </a:r>
          </a:p>
          <a:p>
            <a:pPr algn="r"/>
            <a:r>
              <a:rPr lang="de-DE" b="1" dirty="0" smtClean="0">
                <a:solidFill>
                  <a:srgbClr val="005983"/>
                </a:solidFill>
                <a:latin typeface="Arial"/>
              </a:rPr>
              <a:t>Chemical Engineering</a:t>
            </a:r>
          </a:p>
          <a:p>
            <a:pPr algn="r"/>
            <a:r>
              <a:rPr lang="de-DE" b="1" dirty="0" smtClean="0">
                <a:solidFill>
                  <a:srgbClr val="005983"/>
                </a:solidFill>
                <a:latin typeface="Arial"/>
              </a:rPr>
              <a:t>Biotechnology</a:t>
            </a:r>
            <a:endParaRPr lang="de-DE" b="1" dirty="0">
              <a:solidFill>
                <a:srgbClr val="005983"/>
              </a:solidFill>
              <a:latin typeface="Arial"/>
            </a:endParaRPr>
          </a:p>
        </p:txBody>
      </p:sp>
      <p:pic>
        <p:nvPicPr>
          <p:cNvPr id="11" name="Grafik 10" descr="DEC_KWI_4C.jpg"/>
          <p:cNvPicPr preferRelativeResize="0">
            <a:picLocks noChangeAspect="1"/>
          </p:cNvPicPr>
          <p:nvPr userDrawn="1"/>
        </p:nvPicPr>
        <p:blipFill>
          <a:blip r:embed="rId3" cstate="print"/>
          <a:srcRect l="-21306" t="-119502" r="-10828" b="-19418"/>
          <a:stretch>
            <a:fillRect/>
          </a:stretch>
        </p:blipFill>
        <p:spPr bwMode="gray">
          <a:xfrm>
            <a:off x="0" y="0"/>
            <a:ext cx="3160800" cy="168774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0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11188" y="5806866"/>
            <a:ext cx="7921625" cy="338554"/>
          </a:xfrm>
        </p:spPr>
        <p:txBody>
          <a:bodyPr anchor="ctr" anchorCtr="0">
            <a:noAutofit/>
          </a:bodyPr>
          <a:lstStyle>
            <a:lvl1pPr marL="0" indent="0">
              <a:buNone/>
              <a:tabLst/>
              <a:defRPr sz="16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smtClean="0"/>
              <a:t>Klicken Sie, um das Datum und den Ort einzugeben</a:t>
            </a:r>
          </a:p>
        </p:txBody>
      </p:sp>
    </p:spTree>
    <p:extLst>
      <p:ext uri="{BB962C8B-B14F-4D97-AF65-F5344CB8AC3E}">
        <p14:creationId xmlns:p14="http://schemas.microsoft.com/office/powerpoint/2010/main" val="42830087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pparat">
    <p:bg bwMode="gray">
      <p:bgPr>
        <a:blipFill dpi="0" rotWithShape="0">
          <a:blip r:embed="rId2" cstate="print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09599" y="2057400"/>
            <a:ext cx="7923213" cy="5334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Klicken Sie, um den Autor einzugeben</a:t>
            </a:r>
            <a:endParaRPr lang="de-DE" dirty="0"/>
          </a:p>
        </p:txBody>
      </p:sp>
      <p:sp>
        <p:nvSpPr>
          <p:cNvPr id="20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09599" y="2667000"/>
            <a:ext cx="7923213" cy="17526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4300"/>
              </a:lnSpc>
              <a:spcBef>
                <a:spcPts val="0"/>
              </a:spcBef>
              <a:spcAft>
                <a:spcPct val="0"/>
              </a:spcAft>
              <a:buClr>
                <a:srgbClr val="005983"/>
              </a:buClr>
              <a:buFontTx/>
              <a:buNone/>
              <a:defRPr lang="de-DE" sz="36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 dirty="0" smtClean="0"/>
              <a:t>Klicken Sie, um den Titel einzugeben</a:t>
            </a:r>
            <a:endParaRPr lang="de-DE" dirty="0"/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11" hasCustomPrompt="1"/>
          </p:nvPr>
        </p:nvSpPr>
        <p:spPr>
          <a:xfrm>
            <a:off x="620473" y="4572015"/>
            <a:ext cx="1714500" cy="1071563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Logo</a:t>
            </a:r>
            <a:endParaRPr lang="de-DE" dirty="0"/>
          </a:p>
        </p:txBody>
      </p:sp>
      <p:sp>
        <p:nvSpPr>
          <p:cNvPr id="15" name="Bildplatzhalter 11"/>
          <p:cNvSpPr>
            <a:spLocks noGrp="1"/>
          </p:cNvSpPr>
          <p:nvPr>
            <p:ph type="pic" sz="quarter" idx="12" hasCustomPrompt="1"/>
          </p:nvPr>
        </p:nvSpPr>
        <p:spPr>
          <a:xfrm>
            <a:off x="2489079" y="4572000"/>
            <a:ext cx="1714500" cy="1071563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Logo</a:t>
            </a:r>
            <a:endParaRPr lang="de-DE" dirty="0"/>
          </a:p>
        </p:txBody>
      </p:sp>
      <p:sp>
        <p:nvSpPr>
          <p:cNvPr id="22" name="Bildplatzhalter 13"/>
          <p:cNvSpPr>
            <a:spLocks noGrp="1"/>
          </p:cNvSpPr>
          <p:nvPr>
            <p:ph type="pic" sz="quarter" idx="13" hasCustomPrompt="1"/>
          </p:nvPr>
        </p:nvSpPr>
        <p:spPr>
          <a:xfrm>
            <a:off x="4357686" y="4572000"/>
            <a:ext cx="1714500" cy="1071563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Logo</a:t>
            </a:r>
            <a:endParaRPr lang="de-DE" dirty="0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6321312" y="4648810"/>
            <a:ext cx="26084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 smtClean="0">
                <a:solidFill>
                  <a:srgbClr val="005983"/>
                </a:solidFill>
                <a:latin typeface="Arial"/>
              </a:rPr>
              <a:t>Materials</a:t>
            </a:r>
          </a:p>
          <a:p>
            <a:pPr algn="r"/>
            <a:r>
              <a:rPr lang="de-DE" b="1" dirty="0" smtClean="0">
                <a:solidFill>
                  <a:srgbClr val="005983"/>
                </a:solidFill>
                <a:latin typeface="Arial"/>
              </a:rPr>
              <a:t>Chemical Engineering</a:t>
            </a:r>
          </a:p>
          <a:p>
            <a:pPr algn="r"/>
            <a:r>
              <a:rPr lang="de-DE" b="1" dirty="0" smtClean="0">
                <a:solidFill>
                  <a:srgbClr val="005983"/>
                </a:solidFill>
                <a:latin typeface="Arial"/>
              </a:rPr>
              <a:t>Biotechnology</a:t>
            </a:r>
            <a:endParaRPr lang="de-DE" b="1" dirty="0">
              <a:solidFill>
                <a:srgbClr val="005983"/>
              </a:solidFill>
              <a:latin typeface="Arial"/>
            </a:endParaRPr>
          </a:p>
        </p:txBody>
      </p:sp>
      <p:pic>
        <p:nvPicPr>
          <p:cNvPr id="11" name="Grafik 10" descr="DEC_KWI_4C.jpg"/>
          <p:cNvPicPr preferRelativeResize="0">
            <a:picLocks noChangeAspect="1"/>
          </p:cNvPicPr>
          <p:nvPr userDrawn="1"/>
        </p:nvPicPr>
        <p:blipFill>
          <a:blip r:embed="rId3" cstate="print"/>
          <a:srcRect l="-21306" t="-119502" r="-10828" b="-19418"/>
          <a:stretch>
            <a:fillRect/>
          </a:stretch>
        </p:blipFill>
        <p:spPr bwMode="gray">
          <a:xfrm>
            <a:off x="0" y="0"/>
            <a:ext cx="3160800" cy="168774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0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11188" y="5806866"/>
            <a:ext cx="7921625" cy="338554"/>
          </a:xfrm>
        </p:spPr>
        <p:txBody>
          <a:bodyPr anchor="ctr" anchorCtr="0">
            <a:noAutofit/>
          </a:bodyPr>
          <a:lstStyle>
            <a:lvl1pPr marL="0" indent="0">
              <a:buNone/>
              <a:tabLst/>
              <a:defRPr sz="16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smtClean="0"/>
              <a:t>Klicken Sie, um das Datum und den Ort einzugeben</a:t>
            </a:r>
          </a:p>
        </p:txBody>
      </p:sp>
    </p:spTree>
    <p:extLst>
      <p:ext uri="{BB962C8B-B14F-4D97-AF65-F5344CB8AC3E}">
        <p14:creationId xmlns:p14="http://schemas.microsoft.com/office/powerpoint/2010/main" val="41330667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611187" y="76200"/>
            <a:ext cx="7921625" cy="615950"/>
          </a:xfrm>
        </p:spPr>
        <p:txBody>
          <a:bodyPr/>
          <a:lstStyle/>
          <a:p>
            <a:r>
              <a:rPr lang="de-DE" dirty="0" smtClean="0"/>
              <a:t>Klicken Sie, um das Titelformat zu bearbeiten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836613"/>
            <a:ext cx="7921625" cy="532923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de-DE" dirty="0" smtClean="0"/>
              <a:t>Erste Ebene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	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>
          <a:xfrm>
            <a:off x="94441" y="6469624"/>
            <a:ext cx="576064" cy="293426"/>
          </a:xfrm>
          <a:prstGeom prst="rect">
            <a:avLst/>
          </a:prstGeom>
        </p:spPr>
        <p:txBody>
          <a:bodyPr/>
          <a:lstStyle/>
          <a:p>
            <a:fld id="{50E71A2E-F896-494D-9E8B-71A6E7DE04C7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5"/>
          </p:nvPr>
        </p:nvSpPr>
        <p:spPr>
          <a:xfrm>
            <a:off x="899592" y="6469624"/>
            <a:ext cx="28956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ICMCTF 2011,San Diego, USA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864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, Text ohne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611187" y="76200"/>
            <a:ext cx="7921625" cy="615950"/>
          </a:xfrm>
        </p:spPr>
        <p:txBody>
          <a:bodyPr/>
          <a:lstStyle/>
          <a:p>
            <a:r>
              <a:rPr lang="de-DE" dirty="0" smtClean="0"/>
              <a:t>Klicken Sie, um das Titelformat zu bearbeiten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611188" y="836613"/>
            <a:ext cx="7921625" cy="532923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41500" indent="-1270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>
          <a:xfrm>
            <a:off x="94441" y="6469624"/>
            <a:ext cx="576064" cy="293426"/>
          </a:xfrm>
          <a:prstGeom prst="rect">
            <a:avLst/>
          </a:prstGeom>
        </p:spPr>
        <p:txBody>
          <a:bodyPr/>
          <a:lstStyle/>
          <a:p>
            <a:fld id="{50E71A2E-F896-494D-9E8B-71A6E7DE04C7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5"/>
          </p:nvPr>
        </p:nvSpPr>
        <p:spPr>
          <a:xfrm>
            <a:off x="899592" y="6469624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ICMCTF 2011,San Diego, USA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232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075C7-BF1D-43A2-A117-2E01D2D05B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, alle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611187" y="76200"/>
            <a:ext cx="7921625" cy="615950"/>
          </a:xfrm>
        </p:spPr>
        <p:txBody>
          <a:bodyPr/>
          <a:lstStyle/>
          <a:p>
            <a:r>
              <a:rPr lang="de-DE" dirty="0" smtClean="0"/>
              <a:t>Klicken Sie, um das Titelformat zu bearbeiten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4"/>
          </p:nvPr>
        </p:nvSpPr>
        <p:spPr>
          <a:xfrm>
            <a:off x="94441" y="6469624"/>
            <a:ext cx="576064" cy="293426"/>
          </a:xfrm>
          <a:prstGeom prst="rect">
            <a:avLst/>
          </a:prstGeom>
        </p:spPr>
        <p:txBody>
          <a:bodyPr/>
          <a:lstStyle/>
          <a:p>
            <a:fld id="{50E71A2E-F896-494D-9E8B-71A6E7DE04C7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5"/>
          </p:nvPr>
        </p:nvSpPr>
        <p:spPr>
          <a:xfrm>
            <a:off x="899592" y="6469624"/>
            <a:ext cx="28956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ICMCTF 2011,San Diego, USA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2327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, alle Inhalte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611187" y="76200"/>
            <a:ext cx="7921625" cy="615950"/>
          </a:xfrm>
        </p:spPr>
        <p:txBody>
          <a:bodyPr/>
          <a:lstStyle/>
          <a:p>
            <a:r>
              <a:rPr lang="de-DE" dirty="0" smtClean="0"/>
              <a:t>Klicken Sie, um das Titelformat zu bearbeiten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611188" y="692696"/>
            <a:ext cx="7921625" cy="360362"/>
          </a:xfrm>
        </p:spPr>
        <p:txBody>
          <a:bodyPr/>
          <a:lstStyle>
            <a:lvl1pPr>
              <a:buFontTx/>
              <a:buNone/>
              <a:defRPr sz="1600">
                <a:solidFill>
                  <a:srgbClr val="005983"/>
                </a:solidFill>
              </a:defRPr>
            </a:lvl1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3" name="Inhaltsplatzhalter 12"/>
          <p:cNvSpPr>
            <a:spLocks noGrp="1"/>
          </p:cNvSpPr>
          <p:nvPr>
            <p:ph sz="quarter" idx="15"/>
          </p:nvPr>
        </p:nvSpPr>
        <p:spPr>
          <a:xfrm>
            <a:off x="611187" y="1196975"/>
            <a:ext cx="7921626" cy="49688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>
          <a:xfrm>
            <a:off x="94441" y="6469624"/>
            <a:ext cx="576064" cy="293426"/>
          </a:xfrm>
          <a:prstGeom prst="rect">
            <a:avLst/>
          </a:prstGeom>
        </p:spPr>
        <p:txBody>
          <a:bodyPr/>
          <a:lstStyle/>
          <a:p>
            <a:fld id="{50E71A2E-F896-494D-9E8B-71A6E7DE04C7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8"/>
          </p:nvPr>
        </p:nvSpPr>
        <p:spPr>
          <a:xfrm>
            <a:off x="899592" y="6469624"/>
            <a:ext cx="28956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ICMCTF 2011,San Diego, USA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3550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, Text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611187" y="76200"/>
            <a:ext cx="7921625" cy="615950"/>
          </a:xfrm>
        </p:spPr>
        <p:txBody>
          <a:bodyPr/>
          <a:lstStyle/>
          <a:p>
            <a:r>
              <a:rPr lang="de-DE" dirty="0" smtClean="0"/>
              <a:t>Klicken Sie, um das Titelformat zu bearbeiten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611188" y="1196752"/>
            <a:ext cx="7921625" cy="496909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611188" y="692696"/>
            <a:ext cx="7921625" cy="360362"/>
          </a:xfrm>
        </p:spPr>
        <p:txBody>
          <a:bodyPr/>
          <a:lstStyle>
            <a:lvl1pPr>
              <a:buFontTx/>
              <a:buNone/>
              <a:defRPr sz="1600">
                <a:solidFill>
                  <a:srgbClr val="005983"/>
                </a:solidFill>
              </a:defRPr>
            </a:lvl1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5"/>
          </p:nvPr>
        </p:nvSpPr>
        <p:spPr>
          <a:xfrm>
            <a:off x="94441" y="6469624"/>
            <a:ext cx="576064" cy="293426"/>
          </a:xfrm>
          <a:prstGeom prst="rect">
            <a:avLst/>
          </a:prstGeom>
        </p:spPr>
        <p:txBody>
          <a:bodyPr/>
          <a:lstStyle/>
          <a:p>
            <a:fld id="{50E71A2E-F896-494D-9E8B-71A6E7DE04C7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>
          <a:xfrm>
            <a:off x="899592" y="6469624"/>
            <a:ext cx="28956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ICMCTF 2011,San Diego, USA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8623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, Text und Untertitel o.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611187" y="76200"/>
            <a:ext cx="7921625" cy="615950"/>
          </a:xfrm>
        </p:spPr>
        <p:txBody>
          <a:bodyPr/>
          <a:lstStyle/>
          <a:p>
            <a:r>
              <a:rPr lang="de-DE" dirty="0" smtClean="0"/>
              <a:t>Klicken Sie, um das Titelformat zu bearbeiten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611188" y="1196752"/>
            <a:ext cx="7921625" cy="4969098"/>
          </a:xfrm>
        </p:spPr>
        <p:txBody>
          <a:bodyPr/>
          <a:lstStyle>
            <a:lvl1pPr marL="0" indent="0">
              <a:buNone/>
              <a:defRPr/>
            </a:lvl1pPr>
            <a:lvl2pPr marL="469900" indent="-1270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41500" indent="-1270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611188" y="692696"/>
            <a:ext cx="7921625" cy="360362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005983"/>
                </a:solidFill>
              </a:defRPr>
            </a:lvl1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5"/>
          </p:nvPr>
        </p:nvSpPr>
        <p:spPr>
          <a:xfrm>
            <a:off x="94441" y="6469624"/>
            <a:ext cx="576064" cy="293426"/>
          </a:xfrm>
          <a:prstGeom prst="rect">
            <a:avLst/>
          </a:prstGeom>
        </p:spPr>
        <p:txBody>
          <a:bodyPr/>
          <a:lstStyle/>
          <a:p>
            <a:fld id="{50E71A2E-F896-494D-9E8B-71A6E7DE04C7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>
          <a:xfrm>
            <a:off x="899592" y="6469624"/>
            <a:ext cx="28956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ICMCTF 2011,San Diego, USA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65080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Titel +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611187" y="76200"/>
            <a:ext cx="7921625" cy="615950"/>
          </a:xfrm>
        </p:spPr>
        <p:txBody>
          <a:bodyPr/>
          <a:lstStyle/>
          <a:p>
            <a:r>
              <a:rPr lang="de-DE" dirty="0" smtClean="0"/>
              <a:t>Klicken Sie, um das Titelformat zu bearbeiten</a:t>
            </a:r>
            <a:endParaRPr lang="de-DE" dirty="0"/>
          </a:p>
        </p:txBody>
      </p:sp>
      <p:sp>
        <p:nvSpPr>
          <p:cNvPr id="7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611188" y="692696"/>
            <a:ext cx="7921625" cy="360362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005983"/>
                </a:solidFill>
              </a:defRPr>
            </a:lvl1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5"/>
          </p:nvPr>
        </p:nvSpPr>
        <p:spPr>
          <a:xfrm>
            <a:off x="94441" y="6469624"/>
            <a:ext cx="576064" cy="293426"/>
          </a:xfrm>
          <a:prstGeom prst="rect">
            <a:avLst/>
          </a:prstGeom>
        </p:spPr>
        <p:txBody>
          <a:bodyPr/>
          <a:lstStyle/>
          <a:p>
            <a:fld id="{50E71A2E-F896-494D-9E8B-71A6E7DE04C7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6"/>
          </p:nvPr>
        </p:nvSpPr>
        <p:spPr>
          <a:xfrm>
            <a:off x="899592" y="6469624"/>
            <a:ext cx="28956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ICMCTF 2011,San Diego, USA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471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, zwei Inhalte +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Klicken Sie, um das Titelformat zu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11188" y="1196975"/>
            <a:ext cx="3888804" cy="4968874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6016" y="1196975"/>
            <a:ext cx="3816797" cy="4968874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611188" y="692696"/>
            <a:ext cx="7921625" cy="360362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005983"/>
                </a:solidFill>
              </a:defRPr>
            </a:lvl1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6"/>
          </p:nvPr>
        </p:nvSpPr>
        <p:spPr>
          <a:xfrm>
            <a:off x="94441" y="6469624"/>
            <a:ext cx="576064" cy="293426"/>
          </a:xfrm>
          <a:prstGeom prst="rect">
            <a:avLst/>
          </a:prstGeom>
        </p:spPr>
        <p:txBody>
          <a:bodyPr/>
          <a:lstStyle/>
          <a:p>
            <a:fld id="{50E71A2E-F896-494D-9E8B-71A6E7DE04C7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7"/>
          </p:nvPr>
        </p:nvSpPr>
        <p:spPr>
          <a:xfrm>
            <a:off x="899592" y="6469624"/>
            <a:ext cx="28956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ICMCTF 2011,San Diego, USA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3656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11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828800" y="5085184"/>
            <a:ext cx="5486400" cy="804862"/>
          </a:xfrm>
        </p:spPr>
        <p:txBody>
          <a:bodyPr/>
          <a:lstStyle>
            <a:lvl1pPr marL="0" indent="0">
              <a:buNone/>
              <a:defRPr sz="14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Untertitel und Beschreibung</a:t>
            </a:r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>
          <a:xfrm>
            <a:off x="94441" y="6469624"/>
            <a:ext cx="576064" cy="293426"/>
          </a:xfrm>
          <a:prstGeom prst="rect">
            <a:avLst/>
          </a:prstGeom>
        </p:spPr>
        <p:txBody>
          <a:bodyPr/>
          <a:lstStyle/>
          <a:p>
            <a:fld id="{50E71A2E-F896-494D-9E8B-71A6E7DE04C7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>
          <a:xfrm>
            <a:off x="899592" y="6469624"/>
            <a:ext cx="28956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ICMCTF 2011,San Diego, USA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Inhaltsplatzhalter 8"/>
          <p:cNvSpPr>
            <a:spLocks noGrp="1"/>
          </p:cNvSpPr>
          <p:nvPr>
            <p:ph sz="quarter" idx="17" hasCustomPrompt="1"/>
          </p:nvPr>
        </p:nvSpPr>
        <p:spPr>
          <a:xfrm>
            <a:off x="1828800" y="1198800"/>
            <a:ext cx="5472000" cy="3744913"/>
          </a:xfrm>
        </p:spPr>
        <p:txBody>
          <a:bodyPr/>
          <a:lstStyle>
            <a:lvl1pPr>
              <a:buNone/>
              <a:defRPr baseline="0"/>
            </a:lvl1pPr>
          </a:lstStyle>
          <a:p>
            <a:pPr lvl="0"/>
            <a:r>
              <a:rPr lang="de-DE" dirty="0" smtClean="0"/>
              <a:t>Bild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09009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, Bild  +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828800" y="5085184"/>
            <a:ext cx="5486400" cy="804862"/>
          </a:xfrm>
        </p:spPr>
        <p:txBody>
          <a:bodyPr/>
          <a:lstStyle>
            <a:lvl1pPr marL="0" indent="0">
              <a:buNone/>
              <a:defRPr sz="14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Untertitel und Beschreibung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7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611188" y="692696"/>
            <a:ext cx="7921625" cy="360362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005983"/>
                </a:solidFill>
              </a:defRPr>
            </a:lvl1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5"/>
          </p:nvPr>
        </p:nvSpPr>
        <p:spPr>
          <a:xfrm>
            <a:off x="94441" y="6469624"/>
            <a:ext cx="576064" cy="293426"/>
          </a:xfrm>
          <a:prstGeom prst="rect">
            <a:avLst/>
          </a:prstGeom>
        </p:spPr>
        <p:txBody>
          <a:bodyPr/>
          <a:lstStyle/>
          <a:p>
            <a:fld id="{50E71A2E-F896-494D-9E8B-71A6E7DE04C7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6"/>
          </p:nvPr>
        </p:nvSpPr>
        <p:spPr>
          <a:xfrm>
            <a:off x="899592" y="6469624"/>
            <a:ext cx="28956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ICMCTF 2011,San Diego, USA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Inhaltsplatzhalter 8"/>
          <p:cNvSpPr>
            <a:spLocks noGrp="1"/>
          </p:cNvSpPr>
          <p:nvPr>
            <p:ph sz="quarter" idx="17" hasCustomPrompt="1"/>
          </p:nvPr>
        </p:nvSpPr>
        <p:spPr>
          <a:xfrm>
            <a:off x="1828800" y="1198800"/>
            <a:ext cx="5472000" cy="3744913"/>
          </a:xfrm>
        </p:spPr>
        <p:txBody>
          <a:bodyPr/>
          <a:lstStyle>
            <a:lvl1pPr>
              <a:buNone/>
              <a:defRPr baseline="0"/>
            </a:lvl1pPr>
          </a:lstStyle>
          <a:p>
            <a:pPr lvl="0"/>
            <a:r>
              <a:rPr lang="de-DE" dirty="0" smtClean="0"/>
              <a:t>Bild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28363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11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611188" y="4280322"/>
            <a:ext cx="381679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Untertitel und Beschreibung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half" idx="13" hasCustomPrompt="1"/>
          </p:nvPr>
        </p:nvSpPr>
        <p:spPr>
          <a:xfrm>
            <a:off x="4716017" y="4280322"/>
            <a:ext cx="381679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Untertitel und Beschreibung</a:t>
            </a:r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>
          <a:xfrm>
            <a:off x="94441" y="6469624"/>
            <a:ext cx="576064" cy="293426"/>
          </a:xfrm>
          <a:prstGeom prst="rect">
            <a:avLst/>
          </a:prstGeom>
        </p:spPr>
        <p:txBody>
          <a:bodyPr/>
          <a:lstStyle/>
          <a:p>
            <a:fld id="{50E71A2E-F896-494D-9E8B-71A6E7DE04C7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>
          <a:xfrm>
            <a:off x="899592" y="6469624"/>
            <a:ext cx="28956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ICMCTF 2011,San Diego, USA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Inhaltsplatzhalter 8"/>
          <p:cNvSpPr>
            <a:spLocks noGrp="1"/>
          </p:cNvSpPr>
          <p:nvPr>
            <p:ph sz="quarter" idx="18" hasCustomPrompt="1"/>
          </p:nvPr>
        </p:nvSpPr>
        <p:spPr>
          <a:xfrm>
            <a:off x="611560" y="1198800"/>
            <a:ext cx="3816424" cy="2880000"/>
          </a:xfrm>
        </p:spPr>
        <p:txBody>
          <a:bodyPr/>
          <a:lstStyle>
            <a:lvl1pPr>
              <a:buNone/>
              <a:defRPr baseline="0"/>
            </a:lvl1pPr>
          </a:lstStyle>
          <a:p>
            <a:pPr lvl="0"/>
            <a:r>
              <a:rPr lang="de-DE" dirty="0" smtClean="0"/>
              <a:t>Bild einfügen</a:t>
            </a:r>
            <a:endParaRPr lang="de-DE" dirty="0"/>
          </a:p>
        </p:txBody>
      </p:sp>
      <p:sp>
        <p:nvSpPr>
          <p:cNvPr id="18" name="Inhaltsplatzhalter 8"/>
          <p:cNvSpPr>
            <a:spLocks noGrp="1"/>
          </p:cNvSpPr>
          <p:nvPr>
            <p:ph sz="quarter" idx="19" hasCustomPrompt="1"/>
          </p:nvPr>
        </p:nvSpPr>
        <p:spPr>
          <a:xfrm>
            <a:off x="4716016" y="1198800"/>
            <a:ext cx="3816424" cy="2880000"/>
          </a:xfrm>
        </p:spPr>
        <p:txBody>
          <a:bodyPr/>
          <a:lstStyle>
            <a:lvl1pPr>
              <a:buNone/>
              <a:defRPr baseline="0"/>
            </a:lvl1pPr>
          </a:lstStyle>
          <a:p>
            <a:pPr lvl="0"/>
            <a:r>
              <a:rPr lang="de-DE" dirty="0" smtClean="0"/>
              <a:t>Bild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18703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, zwei Bilder +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611188" y="4280322"/>
            <a:ext cx="381679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Untertitel und Beschreibung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11" name="Textplatzhalter 3"/>
          <p:cNvSpPr>
            <a:spLocks noGrp="1"/>
          </p:cNvSpPr>
          <p:nvPr>
            <p:ph type="body" sz="half" idx="13" hasCustomPrompt="1"/>
          </p:nvPr>
        </p:nvSpPr>
        <p:spPr>
          <a:xfrm>
            <a:off x="4716017" y="4280322"/>
            <a:ext cx="381679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Untertitel und Beschreibung</a:t>
            </a:r>
          </a:p>
        </p:txBody>
      </p:sp>
      <p:sp>
        <p:nvSpPr>
          <p:cNvPr id="12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611188" y="692696"/>
            <a:ext cx="7921625" cy="360362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005983"/>
                </a:solidFill>
              </a:defRPr>
            </a:lvl1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6"/>
          </p:nvPr>
        </p:nvSpPr>
        <p:spPr>
          <a:xfrm>
            <a:off x="94441" y="6469624"/>
            <a:ext cx="576064" cy="293426"/>
          </a:xfrm>
          <a:prstGeom prst="rect">
            <a:avLst/>
          </a:prstGeom>
        </p:spPr>
        <p:txBody>
          <a:bodyPr/>
          <a:lstStyle/>
          <a:p>
            <a:fld id="{50E71A2E-F896-494D-9E8B-71A6E7DE04C7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7"/>
          </p:nvPr>
        </p:nvSpPr>
        <p:spPr>
          <a:xfrm>
            <a:off x="899592" y="6469624"/>
            <a:ext cx="28956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ICMCTF 2011,San Diego, USA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Inhaltsplatzhalter 8"/>
          <p:cNvSpPr>
            <a:spLocks noGrp="1"/>
          </p:cNvSpPr>
          <p:nvPr>
            <p:ph sz="quarter" idx="18" hasCustomPrompt="1"/>
          </p:nvPr>
        </p:nvSpPr>
        <p:spPr>
          <a:xfrm>
            <a:off x="611560" y="1198800"/>
            <a:ext cx="3816424" cy="2880000"/>
          </a:xfrm>
        </p:spPr>
        <p:txBody>
          <a:bodyPr/>
          <a:lstStyle>
            <a:lvl1pPr>
              <a:buNone/>
              <a:defRPr baseline="0"/>
            </a:lvl1pPr>
          </a:lstStyle>
          <a:p>
            <a:pPr lvl="0"/>
            <a:r>
              <a:rPr lang="de-DE" dirty="0" smtClean="0"/>
              <a:t>Bild einfügen</a:t>
            </a:r>
            <a:endParaRPr lang="de-DE" dirty="0"/>
          </a:p>
        </p:txBody>
      </p:sp>
      <p:sp>
        <p:nvSpPr>
          <p:cNvPr id="18" name="Inhaltsplatzhalter 8"/>
          <p:cNvSpPr>
            <a:spLocks noGrp="1"/>
          </p:cNvSpPr>
          <p:nvPr>
            <p:ph sz="quarter" idx="19" hasCustomPrompt="1"/>
          </p:nvPr>
        </p:nvSpPr>
        <p:spPr>
          <a:xfrm>
            <a:off x="4716016" y="1198800"/>
            <a:ext cx="3816424" cy="2880000"/>
          </a:xfrm>
        </p:spPr>
        <p:txBody>
          <a:bodyPr/>
          <a:lstStyle>
            <a:lvl1pPr>
              <a:buNone/>
              <a:defRPr baseline="0"/>
            </a:lvl1pPr>
          </a:lstStyle>
          <a:p>
            <a:pPr lvl="0"/>
            <a:r>
              <a:rPr lang="de-DE" dirty="0" smtClean="0"/>
              <a:t>Bild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8856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34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33" Type="http://schemas.openxmlformats.org/officeDocument/2006/relationships/slideLayout" Target="../slideLayouts/slideLayout99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29" Type="http://schemas.openxmlformats.org/officeDocument/2006/relationships/slideLayout" Target="../slideLayouts/slideLayout95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32" Type="http://schemas.openxmlformats.org/officeDocument/2006/relationships/slideLayout" Target="../slideLayouts/slideLayout98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31" Type="http://schemas.openxmlformats.org/officeDocument/2006/relationships/slideLayout" Target="../slideLayouts/slideLayout97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slideLayout" Target="../slideLayouts/slideLayout93.xml"/><Relationship Id="rId30" Type="http://schemas.openxmlformats.org/officeDocument/2006/relationships/slideLayout" Target="../slideLayouts/slideLayout96.xml"/><Relationship Id="rId35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9B269B7B-7686-42B6-B76E-A79BFE1ECB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7" r:id="rId1"/>
    <p:sldLayoutId id="2147484268" r:id="rId2"/>
    <p:sldLayoutId id="2147484269" r:id="rId3"/>
    <p:sldLayoutId id="2147484270" r:id="rId4"/>
    <p:sldLayoutId id="2147484271" r:id="rId5"/>
    <p:sldLayoutId id="2147484272" r:id="rId6"/>
    <p:sldLayoutId id="2147484273" r:id="rId7"/>
    <p:sldLayoutId id="2147484274" r:id="rId8"/>
    <p:sldLayoutId id="2147484275" r:id="rId9"/>
    <p:sldLayoutId id="2147484276" r:id="rId10"/>
    <p:sldLayoutId id="21474842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mbr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11/20/2015</a:t>
            </a:fld>
            <a:endParaRPr lang="en-US">
              <a:solidFill>
                <a:prstClr val="black">
                  <a:tint val="75000"/>
                </a:prstClr>
              </a:solidFill>
              <a:latin typeface="Cambr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mbr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mbr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51847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1" r:id="rId1"/>
    <p:sldLayoutId id="2147484442" r:id="rId2"/>
    <p:sldLayoutId id="2147484443" r:id="rId3"/>
    <p:sldLayoutId id="2147484444" r:id="rId4"/>
    <p:sldLayoutId id="2147484445" r:id="rId5"/>
    <p:sldLayoutId id="2147484446" r:id="rId6"/>
    <p:sldLayoutId id="2147484447" r:id="rId7"/>
    <p:sldLayoutId id="2147484448" r:id="rId8"/>
    <p:sldLayoutId id="2147484449" r:id="rId9"/>
    <p:sldLayoutId id="2147484450" r:id="rId10"/>
    <p:sldLayoutId id="21474844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Geneva" pitchFamily="-103" charset="0"/>
                <a:cs typeface="Geneva" pitchFamily="-103" charset="0"/>
              </a:defRPr>
            </a:lvl1pPr>
          </a:lstStyle>
          <a:p>
            <a:pPr eaLnBrk="0" hangingPunct="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Geneva" pitchFamily="-103" charset="0"/>
                <a:cs typeface="Geneva" pitchFamily="-103" charset="0"/>
              </a:defRPr>
            </a:lvl1pPr>
          </a:lstStyle>
          <a:p>
            <a:pPr eaLnBrk="0" hangingPunct="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/>
            <a:fld id="{E8313B7B-F638-47BE-B7B8-FD3B62A1977A}" type="slidenum">
              <a:rPr lang="en-US" altLang="en-US">
                <a:solidFill>
                  <a:srgbClr val="000000"/>
                </a:solidFill>
                <a:latin typeface="Arial"/>
              </a:rPr>
              <a:pPr eaLnBrk="0" hangingPunct="0"/>
              <a:t>‹#›</a:t>
            </a:fld>
            <a:endParaRPr lang="en-US" alt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3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4" r:id="rId1"/>
    <p:sldLayoutId id="2147484455" r:id="rId2"/>
    <p:sldLayoutId id="2147484456" r:id="rId3"/>
    <p:sldLayoutId id="2147484457" r:id="rId4"/>
    <p:sldLayoutId id="2147484458" r:id="rId5"/>
    <p:sldLayoutId id="2147484459" r:id="rId6"/>
    <p:sldLayoutId id="2147484460" r:id="rId7"/>
    <p:sldLayoutId id="2147484461" r:id="rId8"/>
    <p:sldLayoutId id="2147484462" r:id="rId9"/>
    <p:sldLayoutId id="2147484463" r:id="rId10"/>
    <p:sldLayoutId id="21474844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Geneva" pitchFamily="-103" charset="0"/>
          <a:cs typeface="Geneva" pitchFamily="-10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Geneva" pitchFamily="-103" charset="0"/>
          <a:cs typeface="Geneva" pitchFamily="-10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Geneva" pitchFamily="-103" charset="0"/>
          <a:cs typeface="Geneva" pitchFamily="-10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Geneva" pitchFamily="-103" charset="0"/>
          <a:cs typeface="Geneva" pitchFamily="-10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Geneva" pitchFamily="-103" charset="0"/>
          <a:cs typeface="Geneva" pitchFamily="-103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Geneva" pitchFamily="-103" charset="0"/>
          <a:cs typeface="Geneva" pitchFamily="-103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Geneva" pitchFamily="-103" charset="0"/>
          <a:cs typeface="Geneva" pitchFamily="-103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Geneva" pitchFamily="-103" charset="0"/>
          <a:cs typeface="Geneva" pitchFamily="-103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B25100E-2FA7-4976-8E73-F3303BFCA2D7}" type="datetimeFigureOut">
              <a:rPr lang="en-US" smtClean="0">
                <a:solidFill>
                  <a:srgbClr val="052E65">
                    <a:tint val="75000"/>
                  </a:srgbClr>
                </a:solidFill>
                <a:latin typeface="Kozuka Gothic Pro M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11/20/2015</a:t>
            </a:fld>
            <a:endParaRPr lang="en-US">
              <a:solidFill>
                <a:srgbClr val="052E65">
                  <a:tint val="75000"/>
                </a:srgbClr>
              </a:solidFill>
              <a:latin typeface="Kozuka Gothic Pro 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52E65">
                  <a:tint val="75000"/>
                </a:srgbClr>
              </a:solidFill>
              <a:latin typeface="Kozuka Gothic Pro 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389AE60-4D96-492E-A42B-387B930970AA}" type="slidenum">
              <a:rPr lang="en-US" smtClean="0">
                <a:solidFill>
                  <a:srgbClr val="052E65">
                    <a:tint val="75000"/>
                  </a:srgbClr>
                </a:solidFill>
                <a:latin typeface="Kozuka Gothic Pro M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52E65">
                  <a:tint val="75000"/>
                </a:srgbClr>
              </a:solidFill>
              <a:latin typeface="Kozuka Gothic Pro M"/>
            </a:endParaRPr>
          </a:p>
        </p:txBody>
      </p:sp>
    </p:spTree>
    <p:extLst>
      <p:ext uri="{BB962C8B-B14F-4D97-AF65-F5344CB8AC3E}">
        <p14:creationId xmlns:p14="http://schemas.microsoft.com/office/powerpoint/2010/main" val="1644820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6" r:id="rId1"/>
    <p:sldLayoutId id="2147484467" r:id="rId2"/>
    <p:sldLayoutId id="2147484468" r:id="rId3"/>
    <p:sldLayoutId id="2147484469" r:id="rId4"/>
    <p:sldLayoutId id="2147484470" r:id="rId5"/>
    <p:sldLayoutId id="2147484471" r:id="rId6"/>
    <p:sldLayoutId id="2147484472" r:id="rId7"/>
    <p:sldLayoutId id="2147484473" r:id="rId8"/>
    <p:sldLayoutId id="2147484474" r:id="rId9"/>
    <p:sldLayoutId id="2147484475" r:id="rId10"/>
    <p:sldLayoutId id="21474844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077D6F08-F55E-4439-86E4-11555957F6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897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8" r:id="rId1"/>
    <p:sldLayoutId id="2147484479" r:id="rId2"/>
    <p:sldLayoutId id="2147484480" r:id="rId3"/>
    <p:sldLayoutId id="2147484481" r:id="rId4"/>
    <p:sldLayoutId id="2147484482" r:id="rId5"/>
    <p:sldLayoutId id="2147484483" r:id="rId6"/>
    <p:sldLayoutId id="2147484484" r:id="rId7"/>
    <p:sldLayoutId id="2147484485" r:id="rId8"/>
    <p:sldLayoutId id="2147484486" r:id="rId9"/>
    <p:sldLayoutId id="2147484487" r:id="rId10"/>
    <p:sldLayoutId id="21474844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F0F0F481-733E-4E04-83FF-8DE163B592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077D6F08-F55E-4439-86E4-11555957F6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1" r:id="rId1"/>
    <p:sldLayoutId id="2147484312" r:id="rId2"/>
    <p:sldLayoutId id="2147484313" r:id="rId3"/>
    <p:sldLayoutId id="2147484314" r:id="rId4"/>
    <p:sldLayoutId id="2147484315" r:id="rId5"/>
    <p:sldLayoutId id="2147484316" r:id="rId6"/>
    <p:sldLayoutId id="2147484317" r:id="rId7"/>
    <p:sldLayoutId id="2147484318" r:id="rId8"/>
    <p:sldLayoutId id="2147484319" r:id="rId9"/>
    <p:sldLayoutId id="2147484320" r:id="rId10"/>
    <p:sldLayoutId id="21474843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fld id="{BBC2C901-360F-44C6-9451-96393336D1A9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2" r:id="rId1"/>
    <p:sldLayoutId id="2147484323" r:id="rId2"/>
    <p:sldLayoutId id="2147484324" r:id="rId3"/>
    <p:sldLayoutId id="2147484325" r:id="rId4"/>
    <p:sldLayoutId id="2147484326" r:id="rId5"/>
    <p:sldLayoutId id="2147484327" r:id="rId6"/>
    <p:sldLayoutId id="2147484328" r:id="rId7"/>
    <p:sldLayoutId id="2147484329" r:id="rId8"/>
    <p:sldLayoutId id="2147484330" r:id="rId9"/>
    <p:sldLayoutId id="2147484331" r:id="rId10"/>
    <p:sldLayoutId id="21474843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accent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accent2"/>
          </a:solidFill>
          <a:latin typeface="Arial Rounded MT Bold" pitchFamily="34" charset="0"/>
          <a:ea typeface="ＭＳ Ｐゴシック" pitchFamily="34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accent2"/>
          </a:solidFill>
          <a:latin typeface="Arial Rounded MT Bold" pitchFamily="34" charset="0"/>
          <a:ea typeface="ＭＳ Ｐゴシック" pitchFamily="34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accent2"/>
          </a:solidFill>
          <a:latin typeface="Arial Rounded MT Bold" pitchFamily="34" charset="0"/>
          <a:ea typeface="ＭＳ Ｐゴシック" pitchFamily="34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accent2"/>
          </a:solidFill>
          <a:latin typeface="Arial Rounded MT Bold" pitchFamily="34" charset="0"/>
          <a:ea typeface="ＭＳ Ｐゴシック" pitchFamily="34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3200">
          <a:solidFill>
            <a:schemeClr val="accent2"/>
          </a:solidFill>
          <a:latin typeface="Arial Rounded MT Bold" pitchFamily="34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3200">
          <a:solidFill>
            <a:schemeClr val="accent2"/>
          </a:solidFill>
          <a:latin typeface="Arial Rounded MT Bold" pitchFamily="34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3200">
          <a:solidFill>
            <a:schemeClr val="accent2"/>
          </a:solidFill>
          <a:latin typeface="Arial Rounded MT Bold" pitchFamily="34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3200">
          <a:solidFill>
            <a:schemeClr val="accent2"/>
          </a:solidFill>
          <a:latin typeface="Arial Rounded MT Bold" pitchFamily="34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619FB6DF-F5F3-4DBC-B708-36FC4BCA71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609600" y="1763713"/>
            <a:ext cx="6397625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609600" y="2755900"/>
            <a:ext cx="63944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609600" y="2728913"/>
            <a:ext cx="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60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65" r:id="rId9"/>
    <p:sldLayoutId id="2147484366" r:id="rId10"/>
    <p:sldLayoutId id="21474843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9B269B7B-7686-42B6-B76E-A79BFE1ECB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048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9" r:id="rId1"/>
    <p:sldLayoutId id="2147484370" r:id="rId2"/>
    <p:sldLayoutId id="2147484371" r:id="rId3"/>
    <p:sldLayoutId id="2147484372" r:id="rId4"/>
    <p:sldLayoutId id="2147484373" r:id="rId5"/>
    <p:sldLayoutId id="2147484374" r:id="rId6"/>
    <p:sldLayoutId id="2147484375" r:id="rId7"/>
    <p:sldLayoutId id="2147484376" r:id="rId8"/>
    <p:sldLayoutId id="2147484377" r:id="rId9"/>
    <p:sldLayoutId id="2147484378" r:id="rId10"/>
    <p:sldLayoutId id="21474843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 dirty="0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27E04-0ECA-4399-BC6E-7488962AFC9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971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1" r:id="rId1"/>
    <p:sldLayoutId id="2147484382" r:id="rId2"/>
    <p:sldLayoutId id="2147484383" r:id="rId3"/>
    <p:sldLayoutId id="2147484384" r:id="rId4"/>
    <p:sldLayoutId id="2147484385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  <p:sldLayoutId id="2147484392" r:id="rId12"/>
    <p:sldLayoutId id="2147484393" r:id="rId13"/>
    <p:sldLayoutId id="2147484394" r:id="rId14"/>
    <p:sldLayoutId id="2147484395" r:id="rId15"/>
    <p:sldLayoutId id="2147484396" r:id="rId16"/>
    <p:sldLayoutId id="2147484397" r:id="rId17"/>
    <p:sldLayoutId id="2147484398" r:id="rId18"/>
    <p:sldLayoutId id="2147484399" r:id="rId19"/>
    <p:sldLayoutId id="2147484400" r:id="rId20"/>
    <p:sldLayoutId id="2147484401" r:id="rId21"/>
    <p:sldLayoutId id="2147484402" r:id="rId22"/>
    <p:sldLayoutId id="2147484403" r:id="rId23"/>
    <p:sldLayoutId id="2147484404" r:id="rId24"/>
    <p:sldLayoutId id="2147484405" r:id="rId25"/>
    <p:sldLayoutId id="2147484406" r:id="rId26"/>
    <p:sldLayoutId id="2147484407" r:id="rId27"/>
    <p:sldLayoutId id="2147484408" r:id="rId28"/>
    <p:sldLayoutId id="2147484409" r:id="rId29"/>
    <p:sldLayoutId id="2147484410" r:id="rId30"/>
    <p:sldLayoutId id="2147484411" r:id="rId31"/>
    <p:sldLayoutId id="2147484412" r:id="rId32"/>
    <p:sldLayoutId id="2147484413" r:id="rId33"/>
    <p:sldLayoutId id="2147484414" r:id="rId3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4DA5DCC5-8F9E-A64F-8ABA-242F2BDEDC6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11/20/2015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FFEE7FD-051F-8345-8DB0-B2D1BBDE70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9879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6" r:id="rId1"/>
    <p:sldLayoutId id="2147484417" r:id="rId2"/>
    <p:sldLayoutId id="2147484418" r:id="rId3"/>
    <p:sldLayoutId id="2147484419" r:id="rId4"/>
    <p:sldLayoutId id="2147484420" r:id="rId5"/>
    <p:sldLayoutId id="2147484421" r:id="rId6"/>
    <p:sldLayoutId id="2147484422" r:id="rId7"/>
    <p:sldLayoutId id="2147484423" r:id="rId8"/>
    <p:sldLayoutId id="2147484424" r:id="rId9"/>
    <p:sldLayoutId id="2147484425" r:id="rId10"/>
    <p:sldLayoutId id="2147484426" r:id="rId11"/>
    <p:sldLayoutId id="2147484427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13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9DA88FA-6744-476F-A3ED-644B370AF912}" type="datetime1">
              <a:rPr lang="en-US">
                <a:solidFill>
                  <a:srgbClr val="000000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11/20/2015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400800"/>
            <a:ext cx="21336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2A7D06B-6874-4AC4-8CBA-A6F41851DE76}" type="slidenum">
              <a:rPr lang="en-US">
                <a:solidFill>
                  <a:srgbClr val="000000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5577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9" r:id="rId1"/>
    <p:sldLayoutId id="2147484430" r:id="rId2"/>
    <p:sldLayoutId id="2147484431" r:id="rId3"/>
    <p:sldLayoutId id="2147484432" r:id="rId4"/>
    <p:sldLayoutId id="2147484433" r:id="rId5"/>
    <p:sldLayoutId id="2147484434" r:id="rId6"/>
    <p:sldLayoutId id="2147484435" r:id="rId7"/>
    <p:sldLayoutId id="2147484436" r:id="rId8"/>
    <p:sldLayoutId id="2147484437" r:id="rId9"/>
    <p:sldLayoutId id="2147484438" r:id="rId10"/>
    <p:sldLayoutId id="2147484439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+mn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03399"/>
          </a:solidFill>
          <a:latin typeface="Arial Rounded MT Bold" pitchFamily="34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03399"/>
          </a:solidFill>
          <a:latin typeface="Arial Rounded MT Bold" pitchFamily="34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03399"/>
          </a:solidFill>
          <a:latin typeface="Arial Rounded MT Bold" pitchFamily="34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03399"/>
          </a:solidFill>
          <a:latin typeface="Arial Rounded MT Bold" pitchFamily="34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6.e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45.emf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5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6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20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6.jpeg"/><Relationship Id="rId12" Type="http://schemas.openxmlformats.org/officeDocument/2006/relationships/image" Target="../media/image19.jpeg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jpeg"/><Relationship Id="rId11" Type="http://schemas.openxmlformats.org/officeDocument/2006/relationships/image" Target="../media/image18.jpeg"/><Relationship Id="rId5" Type="http://schemas.openxmlformats.org/officeDocument/2006/relationships/image" Target="../media/image14.wmf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Relationship Id="rId14" Type="http://schemas.openxmlformats.org/officeDocument/2006/relationships/image" Target="../media/image21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13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png"/><Relationship Id="rId11" Type="http://schemas.openxmlformats.org/officeDocument/2006/relationships/image" Target="../media/image34.png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032" y="1447800"/>
            <a:ext cx="6805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solidFill>
                  <a:prstClr val="white"/>
                </a:solidFill>
                <a:latin typeface="Kozuka Gothic Pro M"/>
              </a:rPr>
              <a:t>Materials for Harsh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solidFill>
                  <a:prstClr val="white"/>
                </a:solidFill>
                <a:latin typeface="Kozuka Gothic Pro M"/>
              </a:rPr>
              <a:t>Service Conditions: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i="1" dirty="0" smtClean="0">
                <a:solidFill>
                  <a:prstClr val="white"/>
                </a:solidFill>
                <a:latin typeface="Kozuka Gothic Pro M"/>
              </a:rPr>
              <a:t>High Temperature Corrosion</a:t>
            </a:r>
            <a:endParaRPr lang="en-US" sz="3600" i="1" dirty="0">
              <a:solidFill>
                <a:prstClr val="white"/>
              </a:solidFill>
              <a:latin typeface="Kozuka Gothic Pro M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4600" y="3276600"/>
            <a:ext cx="230063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2600" dirty="0">
                <a:solidFill>
                  <a:srgbClr val="FFFF99"/>
                </a:solidFill>
                <a:latin typeface="Kozuka Gothic Pro M"/>
              </a:rPr>
              <a:t>Brian </a:t>
            </a:r>
            <a:r>
              <a:rPr lang="de-DE" sz="2600" dirty="0" smtClean="0">
                <a:solidFill>
                  <a:srgbClr val="FFFF99"/>
                </a:solidFill>
                <a:latin typeface="Kozuka Gothic Pro M"/>
              </a:rPr>
              <a:t>Gleeson</a:t>
            </a:r>
            <a:endParaRPr lang="de-DE" sz="2600" dirty="0">
              <a:solidFill>
                <a:srgbClr val="FFFF99"/>
              </a:solidFill>
              <a:latin typeface="Kozuka Gothic Pro M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5180" y="4191000"/>
            <a:ext cx="32640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0" dirty="0" smtClean="0">
                <a:solidFill>
                  <a:srgbClr val="FFFF00"/>
                </a:solidFill>
                <a:latin typeface="Kozuka Gothic Pro M"/>
              </a:rPr>
              <a:t>DOE-EERE Workshop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0" dirty="0" smtClean="0">
                <a:solidFill>
                  <a:srgbClr val="FFFF00"/>
                </a:solidFill>
                <a:latin typeface="Kozuka Gothic Pro M"/>
              </a:rPr>
              <a:t>Pittsburgh, PA </a:t>
            </a:r>
            <a:endParaRPr lang="en-US" sz="2400" i="1" kern="0" dirty="0">
              <a:solidFill>
                <a:srgbClr val="FFFF00"/>
              </a:solidFill>
              <a:latin typeface="Kozuka Gothic Pro 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0596" y="5410200"/>
            <a:ext cx="3033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FFFF00"/>
                </a:solidFill>
                <a:latin typeface="Kozuka Gothic Pro M"/>
              </a:rPr>
              <a:t>November 19 &amp; 20, 2015</a:t>
            </a:r>
            <a:endParaRPr lang="en-US" sz="2000" dirty="0">
              <a:solidFill>
                <a:srgbClr val="FFFF00"/>
              </a:solidFill>
              <a:latin typeface="Kozuka Gothic Pro M"/>
            </a:endParaRPr>
          </a:p>
        </p:txBody>
      </p:sp>
    </p:spTree>
    <p:extLst>
      <p:ext uri="{BB962C8B-B14F-4D97-AF65-F5344CB8AC3E}">
        <p14:creationId xmlns:p14="http://schemas.microsoft.com/office/powerpoint/2010/main" val="384421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0" y="1190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228600" y="152399"/>
            <a:ext cx="8382000" cy="83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altLang="ja-JP" sz="2800" b="1" dirty="0">
                <a:solidFill>
                  <a:srgbClr val="000066"/>
                </a:solidFill>
                <a:ea typeface="ＭＳ Ｐゴシック"/>
                <a:cs typeface="ＭＳ Ｐゴシック"/>
              </a:rPr>
              <a:t>Oxidation of Fe-15Cr in O</a:t>
            </a:r>
            <a:r>
              <a:rPr lang="en-GB" altLang="ja-JP" sz="2800" b="1" baseline="-25000" dirty="0">
                <a:solidFill>
                  <a:srgbClr val="000066"/>
                </a:solidFill>
                <a:ea typeface="ＭＳ Ｐゴシック"/>
                <a:cs typeface="ＭＳ Ｐゴシック"/>
              </a:rPr>
              <a:t>2</a:t>
            </a:r>
            <a:r>
              <a:rPr lang="en-GB" altLang="ja-JP" sz="2800" b="1" dirty="0">
                <a:solidFill>
                  <a:srgbClr val="000066"/>
                </a:solidFill>
                <a:ea typeface="ＭＳ Ｐゴシック"/>
                <a:cs typeface="ＭＳ Ｐゴシック"/>
              </a:rPr>
              <a:t> vs. CO</a:t>
            </a:r>
            <a:r>
              <a:rPr lang="en-GB" altLang="ja-JP" sz="2800" b="1" baseline="-25000" dirty="0">
                <a:solidFill>
                  <a:srgbClr val="000066"/>
                </a:solidFill>
                <a:ea typeface="ＭＳ Ｐゴシック"/>
                <a:cs typeface="ＭＳ Ｐゴシック"/>
              </a:rPr>
              <a:t>2</a:t>
            </a:r>
            <a:r>
              <a:rPr lang="en-GB" altLang="ja-JP" sz="2800" b="1" dirty="0">
                <a:solidFill>
                  <a:srgbClr val="000066"/>
                </a:solidFill>
                <a:ea typeface="ＭＳ Ｐゴシック"/>
                <a:cs typeface="ＭＳ Ｐゴシック"/>
              </a:rPr>
              <a:t> at 900</a:t>
            </a:r>
            <a:r>
              <a:rPr lang="en-GB" altLang="ja-JP" sz="2800" b="1" dirty="0">
                <a:solidFill>
                  <a:srgbClr val="000066"/>
                </a:solidFill>
                <a:ea typeface="ＭＳ Ｐゴシック"/>
                <a:cs typeface="ＭＳ Ｐゴシック"/>
                <a:sym typeface="Symbol" pitchFamily="18" charset="2"/>
              </a:rPr>
              <a:t></a:t>
            </a:r>
            <a:r>
              <a:rPr lang="en-GB" altLang="ja-JP" sz="2800" b="1" dirty="0">
                <a:solidFill>
                  <a:srgbClr val="000066"/>
                </a:solidFill>
                <a:ea typeface="ＭＳ Ｐゴシック"/>
                <a:cs typeface="ＭＳ Ｐゴシック"/>
              </a:rPr>
              <a:t>C</a:t>
            </a:r>
            <a:endParaRPr lang="en-GB" altLang="ja-JP" sz="2800" b="1" dirty="0">
              <a:solidFill>
                <a:srgbClr val="000066"/>
              </a:solidFill>
              <a:ea typeface="ＭＳ Ｐゴシック"/>
              <a:cs typeface="ＭＳ Ｐゴシック"/>
              <a:sym typeface="Symbol" pitchFamily="18" charset="2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1962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457200" y="1600200"/>
          <a:ext cx="4419600" cy="331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r:id="rId4" imgW="3657600" imgH="2743200" progId="">
                  <p:embed/>
                </p:oleObj>
              </mc:Choice>
              <mc:Fallback>
                <p:oleObj r:id="rId4" imgW="3657600" imgH="2743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600200"/>
                        <a:ext cx="4419600" cy="3317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9" name="Rectangle 8"/>
          <p:cNvSpPr>
            <a:spLocks noChangeArrowheads="1"/>
          </p:cNvSpPr>
          <p:nvPr/>
        </p:nvSpPr>
        <p:spPr bwMode="auto">
          <a:xfrm>
            <a:off x="0" y="1576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3075" name="Object 7"/>
          <p:cNvGraphicFramePr>
            <a:graphicFrameLocks noChangeAspect="1"/>
          </p:cNvGraphicFramePr>
          <p:nvPr/>
        </p:nvGraphicFramePr>
        <p:xfrm>
          <a:off x="5181600" y="1066800"/>
          <a:ext cx="3089275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r:id="rId6" imgW="2743200" imgH="3657600" progId="">
                  <p:embed/>
                </p:oleObj>
              </mc:Choice>
              <mc:Fallback>
                <p:oleObj r:id="rId6" imgW="2743200" imgH="3657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066800"/>
                        <a:ext cx="3089275" cy="411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Text Box 9"/>
          <p:cNvSpPr txBox="1">
            <a:spLocks noChangeArrowheads="1"/>
          </p:cNvSpPr>
          <p:nvPr/>
        </p:nvSpPr>
        <p:spPr bwMode="auto">
          <a:xfrm>
            <a:off x="47625" y="6581001"/>
            <a:ext cx="27562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</a:rPr>
              <a:t>From F. Pettit and G. Meier, Univ. Pitt.</a:t>
            </a:r>
          </a:p>
        </p:txBody>
      </p:sp>
      <p:sp>
        <p:nvSpPr>
          <p:cNvPr id="3081" name="Text Box 1028"/>
          <p:cNvSpPr txBox="1">
            <a:spLocks noChangeArrowheads="1"/>
          </p:cNvSpPr>
          <p:nvPr/>
        </p:nvSpPr>
        <p:spPr bwMode="auto">
          <a:xfrm>
            <a:off x="1266825" y="5791200"/>
            <a:ext cx="6962775" cy="354013"/>
          </a:xfrm>
          <a:prstGeom prst="rect">
            <a:avLst/>
          </a:prstGeom>
          <a:solidFill>
            <a:srgbClr val="FFFF99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700" b="1">
                <a:solidFill>
                  <a:srgbClr val="2D2D8A"/>
                </a:solidFill>
              </a:rPr>
              <a:t>Predictability of the bi-oxidant CO</a:t>
            </a:r>
            <a:r>
              <a:rPr lang="en-US" sz="1700" b="1" baseline="-25000">
                <a:solidFill>
                  <a:srgbClr val="2D2D8A"/>
                </a:solidFill>
              </a:rPr>
              <a:t>2</a:t>
            </a:r>
            <a:r>
              <a:rPr lang="en-US" sz="1700" b="1">
                <a:solidFill>
                  <a:srgbClr val="2D2D8A"/>
                </a:solidFill>
              </a:rPr>
              <a:t> result currently does not exist.</a:t>
            </a:r>
          </a:p>
        </p:txBody>
      </p:sp>
    </p:spTree>
    <p:extLst>
      <p:ext uri="{BB962C8B-B14F-4D97-AF65-F5344CB8AC3E}">
        <p14:creationId xmlns:p14="http://schemas.microsoft.com/office/powerpoint/2010/main" val="172800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792163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002060"/>
                </a:solidFill>
              </a:rPr>
              <a:t>High-Temperature Degradation</a:t>
            </a:r>
            <a:br>
              <a:rPr lang="en-US" sz="2800" b="1" dirty="0" smtClean="0">
                <a:solidFill>
                  <a:srgbClr val="002060"/>
                </a:solidFill>
              </a:rPr>
            </a:br>
            <a:r>
              <a:rPr lang="en-US" sz="2800" b="1" dirty="0" smtClean="0">
                <a:solidFill>
                  <a:srgbClr val="002060"/>
                </a:solidFill>
              </a:rPr>
              <a:t>Gaps/Opportunities to be Discussed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686800" cy="4800600"/>
          </a:xfrm>
        </p:spPr>
        <p:txBody>
          <a:bodyPr/>
          <a:lstStyle/>
          <a:p>
            <a:pPr marL="228600" indent="-228600" eaLnBrk="1" hangingPunct="1">
              <a:tabLst>
                <a:tab pos="228600" algn="l"/>
              </a:tabLst>
              <a:defRPr/>
            </a:pPr>
            <a:r>
              <a:rPr lang="en-US" altLang="ja-JP" sz="20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50" charset="-128"/>
              </a:rPr>
              <a:t>Environments and materials are typically much more complex than what is treated experimentally or theoretically.</a:t>
            </a:r>
          </a:p>
          <a:p>
            <a:pPr marL="625475" indent="-225425" eaLnBrk="1" hangingPunct="1">
              <a:buClr>
                <a:srgbClr val="002060"/>
              </a:buClr>
              <a:buFont typeface="Arial" pitchFamily="34" charset="0"/>
              <a:buChar char="♦"/>
              <a:defRPr/>
            </a:pPr>
            <a:r>
              <a:rPr lang="en-US" altLang="ja-JP" sz="2000" i="1" dirty="0" smtClean="0">
                <a:solidFill>
                  <a:schemeClr val="accent2">
                    <a:lumMod val="75000"/>
                  </a:schemeClr>
                </a:solidFill>
                <a:ea typeface="ＭＳ Ｐゴシック" pitchFamily="50" charset="-128"/>
              </a:rPr>
              <a:t>multi-component materials comprised of more than one phase</a:t>
            </a:r>
          </a:p>
          <a:p>
            <a:pPr marL="625475" indent="-225425" eaLnBrk="1" hangingPunct="1">
              <a:buClr>
                <a:srgbClr val="002060"/>
              </a:buClr>
              <a:buFont typeface="Arial" pitchFamily="34" charset="0"/>
              <a:buChar char="♦"/>
              <a:defRPr/>
            </a:pPr>
            <a:r>
              <a:rPr lang="en-US" altLang="ja-JP" sz="2000" i="1" dirty="0" smtClean="0">
                <a:solidFill>
                  <a:schemeClr val="accent2">
                    <a:lumMod val="75000"/>
                  </a:schemeClr>
                </a:solidFill>
                <a:ea typeface="ＭＳ Ｐゴシック" pitchFamily="50" charset="-128"/>
              </a:rPr>
              <a:t>Multi-oxidant environments </a:t>
            </a:r>
          </a:p>
          <a:p>
            <a:pPr marL="228600" indent="-228600" eaLnBrk="1" hangingPunct="1">
              <a:tabLst>
                <a:tab pos="228600" algn="l"/>
              </a:tabLst>
              <a:defRPr/>
            </a:pPr>
            <a:r>
              <a:rPr lang="en-US" altLang="ja-JP" sz="20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50" charset="-128"/>
              </a:rPr>
              <a:t>There is a continual push for higher temperatures.</a:t>
            </a:r>
          </a:p>
          <a:p>
            <a:pPr marL="228600" indent="-228600" eaLnBrk="1" hangingPunct="1">
              <a:tabLst>
                <a:tab pos="228600" algn="l"/>
              </a:tabLst>
              <a:defRPr/>
            </a:pPr>
            <a:r>
              <a:rPr lang="en-US" altLang="ja-JP" sz="20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50" charset="-128"/>
              </a:rPr>
              <a:t>There is often a </a:t>
            </a:r>
            <a:r>
              <a:rPr lang="en-US" altLang="ja-JP" sz="2000" dirty="0" err="1" smtClean="0">
                <a:solidFill>
                  <a:schemeClr val="accent2">
                    <a:lumMod val="75000"/>
                  </a:schemeClr>
                </a:solidFill>
                <a:ea typeface="ＭＳ Ｐゴシック" pitchFamily="50" charset="-128"/>
              </a:rPr>
              <a:t>superpositioning</a:t>
            </a:r>
            <a:r>
              <a:rPr lang="en-US" altLang="ja-JP" sz="20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50" charset="-128"/>
              </a:rPr>
              <a:t> of degradation modes (</a:t>
            </a:r>
            <a:r>
              <a:rPr lang="en-US" altLang="ja-JP" sz="2000" i="1" dirty="0" smtClean="0">
                <a:solidFill>
                  <a:schemeClr val="accent2">
                    <a:lumMod val="75000"/>
                  </a:schemeClr>
                </a:solidFill>
                <a:ea typeface="ＭＳ Ｐゴシック" pitchFamily="50" charset="-128"/>
              </a:rPr>
              <a:t>e.g.</a:t>
            </a:r>
            <a:r>
              <a:rPr lang="en-US" altLang="ja-JP" sz="20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50" charset="-128"/>
              </a:rPr>
              <a:t>, mechanical fatigue together with oxidation) in practical applications.</a:t>
            </a:r>
          </a:p>
          <a:p>
            <a:pPr marL="228600" indent="-228600" eaLnBrk="1" hangingPunct="1">
              <a:tabLst>
                <a:tab pos="228600" algn="l"/>
              </a:tabLst>
              <a:defRPr/>
            </a:pPr>
            <a:r>
              <a:rPr lang="en-US" altLang="ja-JP" sz="20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50" charset="-128"/>
              </a:rPr>
              <a:t>Significant opportunities exist to exploit advanced computation, simulation and characterization techniques.</a:t>
            </a:r>
          </a:p>
          <a:p>
            <a:pPr marL="228600" indent="-228600" eaLnBrk="1" hangingPunct="1">
              <a:tabLst>
                <a:tab pos="228600" algn="l"/>
              </a:tabLst>
              <a:defRPr/>
            </a:pPr>
            <a:r>
              <a:rPr lang="en-US" altLang="ja-JP" sz="20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50" charset="-128"/>
              </a:rPr>
              <a:t>There is a significant need for improved testing procedures and capabilities.</a:t>
            </a:r>
          </a:p>
          <a:p>
            <a:pPr marL="228600" indent="-228600" eaLnBrk="1" hangingPunct="1">
              <a:tabLst>
                <a:tab pos="228600" algn="l"/>
              </a:tabLst>
              <a:defRPr/>
            </a:pPr>
            <a:r>
              <a:rPr lang="en-US" altLang="ja-JP" sz="20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50" charset="-128"/>
              </a:rPr>
              <a:t>There is a strong push to develop new materials at a </a:t>
            </a:r>
            <a:r>
              <a:rPr lang="en-US" altLang="ja-JP" sz="2000" dirty="0" smtClean="0">
                <a:solidFill>
                  <a:srgbClr val="FF0000"/>
                </a:solidFill>
                <a:ea typeface="ＭＳ Ｐゴシック" pitchFamily="50" charset="-128"/>
              </a:rPr>
              <a:t>faster pace with reduced risk.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77946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Cyclic Oxidation 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of Ni-20Al-</a:t>
            </a:r>
            <a:r>
              <a:rPr lang="en-US" sz="28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5-10)Cr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-0.05Hf</a:t>
            </a:r>
            <a:b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Alloys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at 1150</a:t>
            </a:r>
            <a:r>
              <a:rPr lang="en-US" sz="2800" b="1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/>
              </a:rPr>
              <a:t>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5895975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3" name="Picture 14"/>
          <p:cNvPicPr>
            <a:picLocks noChangeAspect="1" noChangeArrowheads="1"/>
          </p:cNvPicPr>
          <p:nvPr/>
        </p:nvPicPr>
        <p:blipFill>
          <a:blip r:embed="rId3" cstate="print"/>
          <a:srcRect r="53381" b="26212"/>
          <a:stretch>
            <a:fillRect/>
          </a:stretch>
        </p:blipFill>
        <p:spPr bwMode="auto">
          <a:xfrm>
            <a:off x="5791200" y="1123950"/>
            <a:ext cx="3194050" cy="4191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7270750" y="2508250"/>
            <a:ext cx="26988" cy="2214563"/>
          </a:xfrm>
          <a:prstGeom prst="line">
            <a:avLst/>
          </a:prstGeom>
          <a:noFill/>
          <a:ln w="22225">
            <a:solidFill>
              <a:srgbClr val="008000"/>
            </a:solidFill>
            <a:round/>
            <a:headEnd/>
            <a:tailEnd type="arrow" w="med" len="lg"/>
          </a:ln>
          <a:effectLst/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 flipH="1">
            <a:off x="7921625" y="2530475"/>
            <a:ext cx="3175" cy="21732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lg"/>
          </a:ln>
          <a:effectLst/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>
            <a:off x="7288213" y="2571750"/>
            <a:ext cx="0" cy="2133600"/>
          </a:xfrm>
          <a:prstGeom prst="line">
            <a:avLst/>
          </a:prstGeom>
          <a:noFill/>
          <a:ln w="22225">
            <a:solidFill>
              <a:srgbClr val="008000"/>
            </a:solidFill>
            <a:round/>
            <a:headEnd/>
            <a:tailEnd type="arrow" w="med" len="lg"/>
          </a:ln>
          <a:effectLst/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 flipH="1">
            <a:off x="7612063" y="2549525"/>
            <a:ext cx="3175" cy="2173288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 type="arrow" w="med" len="lg"/>
          </a:ln>
          <a:effectLst/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96608" y="5314950"/>
            <a:ext cx="26372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srgbClr val="002060"/>
                </a:solidFill>
                <a:latin typeface="Arial"/>
                <a:cs typeface="Arial"/>
              </a:rPr>
              <a:t>Predicted alloy phase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err="1" smtClean="0">
                <a:solidFill>
                  <a:srgbClr val="002060"/>
                </a:solidFill>
                <a:latin typeface="Arial"/>
                <a:cs typeface="Arial"/>
              </a:rPr>
              <a:t>equilibria</a:t>
            </a:r>
            <a:endParaRPr lang="en-US" sz="2000" i="1" dirty="0">
              <a:solidFill>
                <a:srgbClr val="00206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554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4" grpId="0" animBg="1"/>
      <p:bldP spid="16396" grpId="0" animBg="1"/>
      <p:bldP spid="16397" grpId="0" animBg="1"/>
      <p:bldP spid="16398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220200" cy="685800"/>
          </a:xfrm>
        </p:spPr>
        <p:txBody>
          <a:bodyPr/>
          <a:lstStyle/>
          <a:p>
            <a:r>
              <a:rPr lang="en-US" dirty="0"/>
              <a:t>700</a:t>
            </a:r>
            <a:r>
              <a:rPr lang="en-US" baseline="30000" dirty="0"/>
              <a:t>o</a:t>
            </a:r>
            <a:r>
              <a:rPr lang="en-US" dirty="0"/>
              <a:t>C Hot </a:t>
            </a:r>
            <a:r>
              <a:rPr lang="en-US" dirty="0" smtClean="0"/>
              <a:t>Corrosion-</a:t>
            </a:r>
            <a:r>
              <a:rPr lang="en-US" dirty="0" smtClean="0">
                <a:solidFill>
                  <a:srgbClr val="800000"/>
                </a:solidFill>
              </a:rPr>
              <a:t>Volume </a:t>
            </a:r>
            <a:r>
              <a:rPr lang="en-US" dirty="0">
                <a:solidFill>
                  <a:srgbClr val="800000"/>
                </a:solidFill>
              </a:rPr>
              <a:t>Fraction of </a:t>
            </a:r>
            <a:r>
              <a:rPr lang="el-GR" dirty="0" smtClean="0">
                <a:solidFill>
                  <a:srgbClr val="800000"/>
                </a:solidFill>
              </a:rPr>
              <a:t>β</a:t>
            </a:r>
            <a:r>
              <a:rPr lang="en-US" dirty="0" smtClean="0">
                <a:solidFill>
                  <a:srgbClr val="800000"/>
                </a:solidFill>
              </a:rPr>
              <a:t>-</a:t>
            </a:r>
            <a:r>
              <a:rPr lang="en-US" dirty="0" err="1" smtClean="0">
                <a:solidFill>
                  <a:srgbClr val="800000"/>
                </a:solidFill>
              </a:rPr>
              <a:t>NiAl</a:t>
            </a:r>
            <a:r>
              <a:rPr lang="en-US" dirty="0" smtClean="0">
                <a:solidFill>
                  <a:srgbClr val="800000"/>
                </a:solidFill>
              </a:rPr>
              <a:t>, </a:t>
            </a:r>
            <a:r>
              <a:rPr lang="en-US" dirty="0" err="1" smtClean="0">
                <a:solidFill>
                  <a:srgbClr val="800000"/>
                </a:solidFill>
              </a:rPr>
              <a:t>V</a:t>
            </a:r>
            <a:r>
              <a:rPr lang="en-US" baseline="-25000" dirty="0" err="1" smtClean="0">
                <a:solidFill>
                  <a:srgbClr val="800000"/>
                </a:solidFill>
              </a:rPr>
              <a:t>f</a:t>
            </a:r>
            <a:r>
              <a:rPr lang="en-US" dirty="0" smtClean="0">
                <a:solidFill>
                  <a:srgbClr val="800000"/>
                </a:solidFill>
              </a:rPr>
              <a:t>(</a:t>
            </a:r>
            <a:r>
              <a:rPr lang="el-GR" dirty="0">
                <a:solidFill>
                  <a:srgbClr val="800000"/>
                </a:solidFill>
              </a:rPr>
              <a:t>β</a:t>
            </a:r>
            <a:r>
              <a:rPr lang="en-US" dirty="0" smtClean="0">
                <a:solidFill>
                  <a:srgbClr val="800000"/>
                </a:solidFill>
              </a:rPr>
              <a:t>)</a:t>
            </a:r>
            <a:br>
              <a:rPr lang="en-US" dirty="0" smtClean="0">
                <a:solidFill>
                  <a:srgbClr val="800000"/>
                </a:solidFill>
              </a:rPr>
            </a:br>
            <a:r>
              <a:rPr lang="en-US" sz="2000" b="0" kern="1200" dirty="0">
                <a:solidFill>
                  <a:srgbClr val="000000"/>
                </a:solidFill>
              </a:rPr>
              <a:t>Na</a:t>
            </a:r>
            <a:r>
              <a:rPr lang="en-US" sz="2000" b="0" kern="1200" baseline="-25000" dirty="0">
                <a:solidFill>
                  <a:srgbClr val="000000"/>
                </a:solidFill>
              </a:rPr>
              <a:t>2</a:t>
            </a:r>
            <a:r>
              <a:rPr lang="en-US" sz="2000" b="0" kern="1200" dirty="0">
                <a:solidFill>
                  <a:srgbClr val="000000"/>
                </a:solidFill>
              </a:rPr>
              <a:t>SO</a:t>
            </a:r>
            <a:r>
              <a:rPr lang="en-US" sz="2000" b="0" kern="1200" baseline="-25000" dirty="0">
                <a:solidFill>
                  <a:srgbClr val="000000"/>
                </a:solidFill>
              </a:rPr>
              <a:t>4</a:t>
            </a:r>
            <a:r>
              <a:rPr lang="en-US" sz="2000" b="0" kern="1200" dirty="0">
                <a:solidFill>
                  <a:srgbClr val="000000"/>
                </a:solidFill>
              </a:rPr>
              <a:t> Deposit, </a:t>
            </a:r>
            <a:r>
              <a:rPr lang="en-US" sz="2000" b="0" dirty="0" smtClean="0">
                <a:solidFill>
                  <a:schemeClr val="tx1"/>
                </a:solidFill>
              </a:rPr>
              <a:t>O</a:t>
            </a:r>
            <a:r>
              <a:rPr lang="en-US" sz="2000" b="0" baseline="-25000" dirty="0" smtClean="0">
                <a:solidFill>
                  <a:schemeClr val="tx1"/>
                </a:solidFill>
              </a:rPr>
              <a:t>2</a:t>
            </a:r>
            <a:r>
              <a:rPr lang="en-US" sz="2000" b="0" dirty="0" smtClean="0">
                <a:solidFill>
                  <a:schemeClr val="tx1"/>
                </a:solidFill>
              </a:rPr>
              <a:t>-1000ppmSO</a:t>
            </a:r>
            <a:r>
              <a:rPr lang="en-US" sz="2000" b="0" baseline="-25000" dirty="0" smtClean="0">
                <a:solidFill>
                  <a:schemeClr val="tx1"/>
                </a:solidFill>
              </a:rPr>
              <a:t>2</a:t>
            </a:r>
            <a:r>
              <a:rPr lang="en-US" sz="2000" b="0" dirty="0">
                <a:solidFill>
                  <a:schemeClr val="tx1"/>
                </a:solidFill>
              </a:rPr>
              <a:t>, 5×20h cycles</a:t>
            </a:r>
            <a:r>
              <a:rPr lang="en-US" sz="2000" dirty="0" smtClean="0">
                <a:solidFill>
                  <a:srgbClr val="800000"/>
                </a:solidFill>
              </a:rPr>
              <a:t> </a:t>
            </a:r>
            <a:endParaRPr lang="en-US" sz="2000" dirty="0">
              <a:solidFill>
                <a:srgbClr val="800000"/>
              </a:solidFill>
            </a:endParaRPr>
          </a:p>
        </p:txBody>
      </p:sp>
      <p:pic>
        <p:nvPicPr>
          <p:cNvPr id="4" name="Picture 8" descr="Ni-18Co-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03" y="1949135"/>
            <a:ext cx="2834640" cy="2126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Ni-18Co-18Al-28Cr-Y  500x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485" y="1938963"/>
            <a:ext cx="2834640" cy="2126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Ni-20Co-12Al-35Cr-Y  500x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222" y="1933485"/>
            <a:ext cx="2834640" cy="2126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159067" y="1215414"/>
            <a:ext cx="28346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Ni-18Co-</a:t>
            </a:r>
            <a:r>
              <a:rPr lang="en-US" b="1" dirty="0" smtClean="0">
                <a:solidFill>
                  <a:srgbClr val="800000"/>
                </a:solidFill>
              </a:rPr>
              <a:t>26Al-20Cr</a:t>
            </a:r>
            <a:r>
              <a:rPr lang="en-US" b="1" dirty="0" smtClean="0">
                <a:solidFill>
                  <a:srgbClr val="000000"/>
                </a:solidFill>
              </a:rPr>
              <a:t>-0.1Y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1" dirty="0" err="1" smtClean="0">
                <a:solidFill>
                  <a:srgbClr val="800000"/>
                </a:solidFill>
              </a:rPr>
              <a:t>V</a:t>
            </a:r>
            <a:r>
              <a:rPr lang="en-US" b="1" i="1" baseline="-25000" dirty="0" err="1" smtClean="0">
                <a:solidFill>
                  <a:srgbClr val="800000"/>
                </a:solidFill>
              </a:rPr>
              <a:t>f</a:t>
            </a:r>
            <a:r>
              <a:rPr lang="en-US" b="1" i="1" dirty="0" smtClean="0">
                <a:solidFill>
                  <a:srgbClr val="800000"/>
                </a:solidFill>
              </a:rPr>
              <a:t> </a:t>
            </a:r>
            <a:r>
              <a:rPr lang="en-US" b="1" i="1" dirty="0">
                <a:solidFill>
                  <a:srgbClr val="800000"/>
                </a:solidFill>
              </a:rPr>
              <a:t>(</a:t>
            </a:r>
            <a:r>
              <a:rPr lang="el-GR" b="1" i="1" dirty="0">
                <a:solidFill>
                  <a:srgbClr val="800000"/>
                </a:solidFill>
              </a:rPr>
              <a:t>β</a:t>
            </a:r>
            <a:r>
              <a:rPr lang="en-US" b="1" i="1" dirty="0">
                <a:solidFill>
                  <a:srgbClr val="800000"/>
                </a:solidFill>
              </a:rPr>
              <a:t>)=77%</a:t>
            </a:r>
            <a:endParaRPr lang="el-GR" b="1" i="1" dirty="0">
              <a:solidFill>
                <a:srgbClr val="800000"/>
              </a:solidFill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3236672" y="1215413"/>
            <a:ext cx="28803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</a:rPr>
              <a:t>Ni-18Co-</a:t>
            </a:r>
            <a:r>
              <a:rPr lang="en-US" b="1" dirty="0">
                <a:solidFill>
                  <a:srgbClr val="800000"/>
                </a:solidFill>
              </a:rPr>
              <a:t>18Al-28C</a:t>
            </a:r>
            <a:r>
              <a:rPr lang="en-US" b="1" dirty="0">
                <a:solidFill>
                  <a:srgbClr val="000000"/>
                </a:solidFill>
              </a:rPr>
              <a:t>r-0.1Y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1" dirty="0" err="1">
                <a:solidFill>
                  <a:srgbClr val="800000"/>
                </a:solidFill>
              </a:rPr>
              <a:t>V</a:t>
            </a:r>
            <a:r>
              <a:rPr lang="en-US" b="1" i="1" baseline="-25000" dirty="0" err="1">
                <a:solidFill>
                  <a:srgbClr val="800000"/>
                </a:solidFill>
              </a:rPr>
              <a:t>f</a:t>
            </a:r>
            <a:r>
              <a:rPr lang="en-US" b="1" i="1" dirty="0">
                <a:solidFill>
                  <a:srgbClr val="800000"/>
                </a:solidFill>
              </a:rPr>
              <a:t> (</a:t>
            </a:r>
            <a:r>
              <a:rPr lang="el-GR" b="1" i="1" dirty="0">
                <a:solidFill>
                  <a:srgbClr val="800000"/>
                </a:solidFill>
              </a:rPr>
              <a:t>β</a:t>
            </a:r>
            <a:r>
              <a:rPr lang="en-US" b="1" i="1" dirty="0">
                <a:solidFill>
                  <a:srgbClr val="800000"/>
                </a:solidFill>
              </a:rPr>
              <a:t>)=46%</a:t>
            </a:r>
            <a:endParaRPr lang="el-GR" b="1" i="1" dirty="0">
              <a:solidFill>
                <a:srgbClr val="800000"/>
              </a:solidFill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6253800" y="1196548"/>
            <a:ext cx="282013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</a:rPr>
              <a:t>Ni-20Co-</a:t>
            </a:r>
            <a:r>
              <a:rPr lang="en-US" b="1" dirty="0">
                <a:solidFill>
                  <a:srgbClr val="800000"/>
                </a:solidFill>
              </a:rPr>
              <a:t>12Al-35Cr</a:t>
            </a:r>
            <a:r>
              <a:rPr lang="en-US" b="1" dirty="0">
                <a:solidFill>
                  <a:srgbClr val="000000"/>
                </a:solidFill>
              </a:rPr>
              <a:t>-0.1Y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1" dirty="0" err="1">
                <a:solidFill>
                  <a:srgbClr val="800000"/>
                </a:solidFill>
              </a:rPr>
              <a:t>V</a:t>
            </a:r>
            <a:r>
              <a:rPr lang="en-US" b="1" i="1" baseline="-25000" dirty="0" err="1">
                <a:solidFill>
                  <a:srgbClr val="800000"/>
                </a:solidFill>
              </a:rPr>
              <a:t>f</a:t>
            </a:r>
            <a:r>
              <a:rPr lang="en-US" b="1" i="1" dirty="0">
                <a:solidFill>
                  <a:srgbClr val="800000"/>
                </a:solidFill>
              </a:rPr>
              <a:t> (</a:t>
            </a:r>
            <a:r>
              <a:rPr lang="el-GR" b="1" i="1" dirty="0">
                <a:solidFill>
                  <a:srgbClr val="800000"/>
                </a:solidFill>
              </a:rPr>
              <a:t>β</a:t>
            </a:r>
            <a:r>
              <a:rPr lang="en-US" b="1" i="1" dirty="0">
                <a:solidFill>
                  <a:srgbClr val="800000"/>
                </a:solidFill>
              </a:rPr>
              <a:t>)=</a:t>
            </a:r>
            <a:r>
              <a:rPr lang="en-US" b="1" i="1" dirty="0" smtClean="0">
                <a:solidFill>
                  <a:srgbClr val="800000"/>
                </a:solidFill>
              </a:rPr>
              <a:t>18%</a:t>
            </a:r>
            <a:endParaRPr lang="el-GR" b="1" i="1" dirty="0">
              <a:solidFill>
                <a:srgbClr val="800000"/>
              </a:solidFill>
            </a:endParaRPr>
          </a:p>
        </p:txBody>
      </p:sp>
      <p:pic>
        <p:nvPicPr>
          <p:cNvPr id="7171" name="Picture 3" descr="C:\Data-Tang\DATA-2011-12\WORK\NiCrAlY\LTHC repeated\Ni-18Co-18Al 300x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106" y="4417971"/>
            <a:ext cx="2834640" cy="212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Data-Tang\DATA-2011-12\WORK\NiCrAlY\LTHC repeated\Ni-18Co-26Al-20Cr 300x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0" y="4409373"/>
            <a:ext cx="2834640" cy="212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3150900" y="1290828"/>
            <a:ext cx="0" cy="5415106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04800" y="5765800"/>
            <a:ext cx="2514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99"/>
                </a:solidFill>
                <a:latin typeface="Arial"/>
              </a:rPr>
              <a:t>Poor resistance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srgbClr val="2D2D8A"/>
                </a:solidFill>
                <a:latin typeface="Arial"/>
              </a:rPr>
              <a:t>∆m = 33 mg/cm</a:t>
            </a:r>
            <a:r>
              <a:rPr lang="en-US" i="1" baseline="30000" dirty="0">
                <a:solidFill>
                  <a:srgbClr val="2D2D8A"/>
                </a:solidFill>
                <a:latin typeface="Arial"/>
              </a:rPr>
              <a:t>2</a:t>
            </a:r>
            <a:endParaRPr lang="en-US" i="1" dirty="0">
              <a:solidFill>
                <a:srgbClr val="2D2D8A"/>
              </a:solidFill>
              <a:latin typeface="Arial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155748" y="1290828"/>
            <a:ext cx="0" cy="5415106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492500" y="5757265"/>
            <a:ext cx="240596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CC"/>
                </a:solidFill>
                <a:latin typeface="Arial"/>
              </a:rPr>
              <a:t>Good resistance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srgbClr val="2D2D8A"/>
                </a:solidFill>
                <a:latin typeface="Arial"/>
              </a:rPr>
              <a:t>∆m = 4.85 mg/cm</a:t>
            </a:r>
            <a:r>
              <a:rPr lang="en-US" i="1" baseline="30000" dirty="0">
                <a:solidFill>
                  <a:srgbClr val="2D2D8A"/>
                </a:solidFill>
                <a:latin typeface="Arial"/>
              </a:rPr>
              <a:t>2</a:t>
            </a:r>
            <a:endParaRPr lang="en-US" sz="2000" dirty="0">
              <a:solidFill>
                <a:srgbClr val="0000CC"/>
              </a:solidFill>
              <a:latin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4800600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b="1" dirty="0">
                <a:solidFill>
                  <a:srgbClr val="FFFFFF"/>
                </a:solidFill>
                <a:latin typeface="Arial"/>
              </a:rPr>
              <a:t>(</a:t>
            </a:r>
            <a:r>
              <a:rPr lang="en-US" b="1" dirty="0" err="1">
                <a:solidFill>
                  <a:srgbClr val="FFFFFF"/>
                </a:solidFill>
                <a:latin typeface="Arial"/>
              </a:rPr>
              <a:t>Ni,Co</a:t>
            </a:r>
            <a:r>
              <a:rPr lang="en-US" b="1" dirty="0">
                <a:solidFill>
                  <a:srgbClr val="FFFFFF"/>
                </a:solidFill>
                <a:latin typeface="Arial"/>
              </a:rPr>
              <a:t>)O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253800" y="4396362"/>
            <a:ext cx="2834640" cy="2195874"/>
            <a:chOff x="6253800" y="4396362"/>
            <a:chExt cx="2834640" cy="2195874"/>
          </a:xfrm>
        </p:grpSpPr>
        <p:pic>
          <p:nvPicPr>
            <p:cNvPr id="11" name="Picture 4" descr="Ni-20Co-12Al-35Cr-Y  300x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3800" y="4396362"/>
              <a:ext cx="2834640" cy="2195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6442653" y="5754193"/>
              <a:ext cx="245693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srgbClr val="006600"/>
                  </a:solidFill>
                  <a:latin typeface="Arial"/>
                </a:rPr>
                <a:t>Excellent resistance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i="1" dirty="0">
                  <a:solidFill>
                    <a:srgbClr val="2D2D8A"/>
                  </a:solidFill>
                  <a:latin typeface="Arial"/>
                </a:rPr>
                <a:t>∆m = 0.19 mg/cm</a:t>
              </a:r>
              <a:r>
                <a:rPr lang="en-US" i="1" baseline="30000" dirty="0">
                  <a:solidFill>
                    <a:srgbClr val="2D2D8A"/>
                  </a:solidFill>
                  <a:latin typeface="Arial"/>
                </a:rPr>
                <a:t>2</a:t>
              </a:r>
              <a:endParaRPr lang="en-US" i="1" dirty="0">
                <a:solidFill>
                  <a:srgbClr val="2D2D8A"/>
                </a:solidFill>
                <a:latin typeface="Arial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210204" y="4560386"/>
              <a:ext cx="128612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FFFFFF"/>
                  </a:solidFill>
                  <a:latin typeface="Arial"/>
                </a:rPr>
                <a:t>Na</a:t>
              </a:r>
              <a:r>
                <a:rPr lang="en-US" sz="1600" b="1" baseline="-25000" dirty="0">
                  <a:solidFill>
                    <a:srgbClr val="FFFFFF"/>
                  </a:solidFill>
                  <a:latin typeface="Arial"/>
                </a:rPr>
                <a:t>2</a:t>
              </a:r>
              <a:r>
                <a:rPr lang="en-US" sz="1600" b="1" dirty="0">
                  <a:solidFill>
                    <a:srgbClr val="FFFFFF"/>
                  </a:solidFill>
                  <a:latin typeface="Arial"/>
                </a:rPr>
                <a:t>SO</a:t>
              </a:r>
              <a:r>
                <a:rPr lang="en-US" sz="1600" b="1" baseline="-25000" dirty="0">
                  <a:solidFill>
                    <a:srgbClr val="FFFFFF"/>
                  </a:solidFill>
                  <a:latin typeface="Arial"/>
                </a:rPr>
                <a:t>4</a:t>
              </a:r>
              <a:r>
                <a:rPr lang="en-US" sz="1600" b="1" dirty="0">
                  <a:solidFill>
                    <a:srgbClr val="FFFFFF"/>
                  </a:solidFill>
                  <a:latin typeface="Arial"/>
                </a:rPr>
                <a:t> Salt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4627530" y="4528120"/>
            <a:ext cx="13276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FFFF"/>
                </a:solidFill>
                <a:latin typeface="Arial"/>
              </a:rPr>
              <a:t>Na</a:t>
            </a:r>
            <a:r>
              <a:rPr lang="en-US" sz="1600" b="1" baseline="-25000" dirty="0">
                <a:solidFill>
                  <a:srgbClr val="FFFFFF"/>
                </a:solidFill>
                <a:latin typeface="Arial"/>
              </a:rPr>
              <a:t>2</a:t>
            </a:r>
            <a:r>
              <a:rPr lang="en-US" sz="1600" b="1" dirty="0">
                <a:solidFill>
                  <a:srgbClr val="FFFFFF"/>
                </a:solidFill>
                <a:latin typeface="Arial"/>
              </a:rPr>
              <a:t>SO</a:t>
            </a:r>
            <a:r>
              <a:rPr lang="en-US" sz="1600" b="1" baseline="-25000" dirty="0">
                <a:solidFill>
                  <a:srgbClr val="FFFFFF"/>
                </a:solidFill>
                <a:latin typeface="Arial"/>
              </a:rPr>
              <a:t>4</a:t>
            </a:r>
            <a:r>
              <a:rPr lang="en-US" sz="1600" b="1" dirty="0">
                <a:solidFill>
                  <a:srgbClr val="FFFFFF"/>
                </a:solidFill>
                <a:latin typeface="Arial"/>
              </a:rPr>
              <a:t> Salt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522099" y="5257800"/>
            <a:ext cx="2210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FFFF"/>
                </a:solidFill>
                <a:latin typeface="Arial"/>
              </a:rPr>
              <a:t>Corrosion product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3811424" y="4959032"/>
            <a:ext cx="367470" cy="364998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>
          <a:xfrm>
            <a:off x="6858000" y="6547442"/>
            <a:ext cx="2133600" cy="400050"/>
          </a:xfrm>
        </p:spPr>
        <p:txBody>
          <a:bodyPr/>
          <a:lstStyle/>
          <a:p>
            <a:fld id="{D61FE49D-A491-4379-869C-7328647EC4CD}" type="slidenum">
              <a:rPr lang="en-US" sz="1200" smtClean="0">
                <a:solidFill>
                  <a:srgbClr val="000000"/>
                </a:solidFill>
              </a:rPr>
              <a:pPr/>
              <a:t>13</a:t>
            </a:fld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35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npo00006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4200" y="866775"/>
            <a:ext cx="3313113" cy="311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4" descr="npo0000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3429000"/>
            <a:ext cx="2813050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940" name="Group 5"/>
          <p:cNvGrpSpPr>
            <a:grpSpLocks/>
          </p:cNvGrpSpPr>
          <p:nvPr/>
        </p:nvGrpSpPr>
        <p:grpSpPr bwMode="auto">
          <a:xfrm>
            <a:off x="427038" y="3402013"/>
            <a:ext cx="4278312" cy="3103562"/>
            <a:chOff x="269" y="2143"/>
            <a:chExt cx="2695" cy="1955"/>
          </a:xfrm>
        </p:grpSpPr>
        <p:pic>
          <p:nvPicPr>
            <p:cNvPr id="41687" name="Picture 6" descr="npo00006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9" y="2143"/>
              <a:ext cx="2695" cy="1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Rectangle 6"/>
            <p:cNvSpPr>
              <a:spLocks noChangeArrowheads="1"/>
            </p:cNvSpPr>
            <p:nvPr/>
          </p:nvSpPr>
          <p:spPr bwMode="auto">
            <a:xfrm>
              <a:off x="557" y="2445"/>
              <a:ext cx="293" cy="408"/>
            </a:xfrm>
            <a:prstGeom prst="rect">
              <a:avLst/>
            </a:prstGeom>
            <a:noFill/>
            <a:ln w="19050">
              <a:solidFill>
                <a:schemeClr val="accent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39941" name="Line 7"/>
          <p:cNvSpPr>
            <a:spLocks noChangeShapeType="1"/>
          </p:cNvSpPr>
          <p:nvPr/>
        </p:nvSpPr>
        <p:spPr bwMode="auto">
          <a:xfrm flipH="1" flipV="1">
            <a:off x="1347788" y="4219575"/>
            <a:ext cx="4138612" cy="200025"/>
          </a:xfrm>
          <a:prstGeom prst="line">
            <a:avLst/>
          </a:prstGeom>
          <a:noFill/>
          <a:ln w="19050">
            <a:solidFill>
              <a:srgbClr val="00206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942" name="Line 8"/>
          <p:cNvSpPr>
            <a:spLocks noChangeShapeType="1"/>
          </p:cNvSpPr>
          <p:nvPr/>
        </p:nvSpPr>
        <p:spPr bwMode="auto">
          <a:xfrm flipV="1">
            <a:off x="2514600" y="2044700"/>
            <a:ext cx="538163" cy="13366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943" name="Rectangle 9"/>
          <p:cNvSpPr>
            <a:spLocks noChangeArrowheads="1"/>
          </p:cNvSpPr>
          <p:nvPr/>
        </p:nvSpPr>
        <p:spPr bwMode="auto">
          <a:xfrm>
            <a:off x="2895600" y="1781175"/>
            <a:ext cx="457200" cy="304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944" name="Text Box 10"/>
          <p:cNvSpPr txBox="1">
            <a:spLocks noChangeArrowheads="1"/>
          </p:cNvSpPr>
          <p:nvPr/>
        </p:nvSpPr>
        <p:spPr bwMode="auto">
          <a:xfrm>
            <a:off x="3670300" y="1885950"/>
            <a:ext cx="1978025" cy="923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Multiple crack origins at coating surface</a:t>
            </a:r>
          </a:p>
        </p:txBody>
      </p:sp>
      <p:sp>
        <p:nvSpPr>
          <p:cNvPr id="39945" name="Line 11"/>
          <p:cNvSpPr>
            <a:spLocks noChangeShapeType="1"/>
          </p:cNvSpPr>
          <p:nvPr/>
        </p:nvSpPr>
        <p:spPr bwMode="auto">
          <a:xfrm flipH="1">
            <a:off x="3394075" y="2262188"/>
            <a:ext cx="280988" cy="349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946" name="Line 12"/>
          <p:cNvSpPr>
            <a:spLocks noChangeShapeType="1"/>
          </p:cNvSpPr>
          <p:nvPr/>
        </p:nvSpPr>
        <p:spPr bwMode="auto">
          <a:xfrm flipH="1">
            <a:off x="4267200" y="2765425"/>
            <a:ext cx="104775" cy="11207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947" name="Line 13"/>
          <p:cNvSpPr>
            <a:spLocks noChangeShapeType="1"/>
          </p:cNvSpPr>
          <p:nvPr/>
        </p:nvSpPr>
        <p:spPr bwMode="auto">
          <a:xfrm>
            <a:off x="7593013" y="3048000"/>
            <a:ext cx="46037" cy="9318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948" name="Line 14"/>
          <p:cNvSpPr>
            <a:spLocks noChangeShapeType="1"/>
          </p:cNvSpPr>
          <p:nvPr/>
        </p:nvSpPr>
        <p:spPr bwMode="auto">
          <a:xfrm>
            <a:off x="5943600" y="3352800"/>
            <a:ext cx="609600" cy="1143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949" name="Text Box 15"/>
          <p:cNvSpPr txBox="1">
            <a:spLocks noChangeArrowheads="1"/>
          </p:cNvSpPr>
          <p:nvPr/>
        </p:nvSpPr>
        <p:spPr bwMode="auto">
          <a:xfrm>
            <a:off x="5024438" y="2763838"/>
            <a:ext cx="21558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Symbol" pitchFamily="18" charset="2"/>
              </a:rPr>
              <a:t>g</a:t>
            </a:r>
            <a:r>
              <a:rPr lang="en-US" dirty="0" smtClean="0">
                <a:solidFill>
                  <a:srgbClr val="000000"/>
                </a:solidFill>
              </a:rPr>
              <a:t>’-depleted </a:t>
            </a:r>
            <a:r>
              <a:rPr lang="en-US" dirty="0">
                <a:solidFill>
                  <a:srgbClr val="000000"/>
                </a:solidFill>
              </a:rPr>
              <a:t>zone around crack</a:t>
            </a:r>
          </a:p>
        </p:txBody>
      </p:sp>
      <p:sp>
        <p:nvSpPr>
          <p:cNvPr id="39950" name="Text Box 16"/>
          <p:cNvSpPr txBox="1">
            <a:spLocks noChangeArrowheads="1"/>
          </p:cNvSpPr>
          <p:nvPr/>
        </p:nvSpPr>
        <p:spPr bwMode="auto">
          <a:xfrm>
            <a:off x="7023100" y="2744788"/>
            <a:ext cx="19543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Oxide-filled </a:t>
            </a:r>
            <a:r>
              <a:rPr lang="en-US" dirty="0">
                <a:solidFill>
                  <a:srgbClr val="000000"/>
                </a:solidFill>
              </a:rPr>
              <a:t>crack</a:t>
            </a:r>
          </a:p>
        </p:txBody>
      </p:sp>
      <p:sp>
        <p:nvSpPr>
          <p:cNvPr id="39951" name="Text Box 17"/>
          <p:cNvSpPr txBox="1">
            <a:spLocks noChangeArrowheads="1"/>
          </p:cNvSpPr>
          <p:nvPr/>
        </p:nvSpPr>
        <p:spPr bwMode="auto">
          <a:xfrm>
            <a:off x="833438" y="5160963"/>
            <a:ext cx="1797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crack branching</a:t>
            </a:r>
          </a:p>
        </p:txBody>
      </p:sp>
      <p:sp>
        <p:nvSpPr>
          <p:cNvPr id="39952" name="Line 18"/>
          <p:cNvSpPr>
            <a:spLocks noChangeShapeType="1"/>
          </p:cNvSpPr>
          <p:nvPr/>
        </p:nvSpPr>
        <p:spPr bwMode="auto">
          <a:xfrm flipV="1">
            <a:off x="1684338" y="4524375"/>
            <a:ext cx="42862" cy="5953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953" name="Line 19"/>
          <p:cNvSpPr>
            <a:spLocks noChangeShapeType="1"/>
          </p:cNvSpPr>
          <p:nvPr/>
        </p:nvSpPr>
        <p:spPr bwMode="auto">
          <a:xfrm flipH="1" flipV="1">
            <a:off x="1023938" y="4371975"/>
            <a:ext cx="160337" cy="8270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954" name="Line 20"/>
          <p:cNvSpPr>
            <a:spLocks noChangeShapeType="1"/>
          </p:cNvSpPr>
          <p:nvPr/>
        </p:nvSpPr>
        <p:spPr bwMode="auto">
          <a:xfrm flipH="1">
            <a:off x="2897188" y="962025"/>
            <a:ext cx="1258887" cy="5222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955" name="Line 21"/>
          <p:cNvSpPr>
            <a:spLocks noChangeShapeType="1"/>
          </p:cNvSpPr>
          <p:nvPr/>
        </p:nvSpPr>
        <p:spPr bwMode="auto">
          <a:xfrm flipV="1">
            <a:off x="1430338" y="4257675"/>
            <a:ext cx="80962" cy="8620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956" name="Text Box 22"/>
          <p:cNvSpPr txBox="1">
            <a:spLocks noChangeArrowheads="1"/>
          </p:cNvSpPr>
          <p:nvPr/>
        </p:nvSpPr>
        <p:spPr bwMode="auto">
          <a:xfrm>
            <a:off x="2630488" y="381000"/>
            <a:ext cx="4740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GE Inspira"/>
              </a:rPr>
              <a:t>Oxidation-Fatigue Damage</a:t>
            </a:r>
            <a:endParaRPr lang="en-US" sz="2800" b="1" i="1" dirty="0">
              <a:solidFill>
                <a:srgbClr val="002060"/>
              </a:solidFill>
              <a:latin typeface="GE Inspira"/>
              <a:cs typeface="Arial" pitchFamily="34" charset="0"/>
            </a:endParaRPr>
          </a:p>
        </p:txBody>
      </p:sp>
      <p:sp>
        <p:nvSpPr>
          <p:cNvPr id="39957" name="Text Box 23"/>
          <p:cNvSpPr txBox="1">
            <a:spLocks noChangeArrowheads="1"/>
          </p:cNvSpPr>
          <p:nvPr/>
        </p:nvSpPr>
        <p:spPr bwMode="auto">
          <a:xfrm>
            <a:off x="6219995" y="6482187"/>
            <a:ext cx="29240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3333CC"/>
                </a:solidFill>
                <a:latin typeface="GE Inspira"/>
              </a:rPr>
              <a:t>Courtesy</a:t>
            </a:r>
            <a:r>
              <a:rPr lang="en-US" sz="1400" b="1" dirty="0" smtClean="0">
                <a:solidFill>
                  <a:srgbClr val="3333CC"/>
                </a:solidFill>
                <a:latin typeface="GE Inspira"/>
              </a:rPr>
              <a:t>: Ram Darolia (GE)</a:t>
            </a:r>
            <a:endParaRPr lang="en-US" sz="1400" b="1" dirty="0">
              <a:solidFill>
                <a:srgbClr val="3333CC"/>
              </a:solidFill>
              <a:latin typeface="GE Inspira"/>
            </a:endParaRPr>
          </a:p>
        </p:txBody>
      </p:sp>
      <p:sp>
        <p:nvSpPr>
          <p:cNvPr id="26" name="Text Box 1028"/>
          <p:cNvSpPr txBox="1">
            <a:spLocks noChangeArrowheads="1"/>
          </p:cNvSpPr>
          <p:nvPr/>
        </p:nvSpPr>
        <p:spPr bwMode="auto">
          <a:xfrm>
            <a:off x="0" y="26988"/>
            <a:ext cx="4624388" cy="354012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700" b="1" dirty="0">
                <a:solidFill>
                  <a:srgbClr val="2D2DB9"/>
                </a:solidFill>
              </a:rPr>
              <a:t>Example of concurrent degradation modes</a:t>
            </a:r>
          </a:p>
        </p:txBody>
      </p:sp>
    </p:spTree>
    <p:extLst>
      <p:ext uri="{BB962C8B-B14F-4D97-AF65-F5344CB8AC3E}">
        <p14:creationId xmlns:p14="http://schemas.microsoft.com/office/powerpoint/2010/main" val="313981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15963"/>
          </a:xfrm>
        </p:spPr>
        <p:txBody>
          <a:bodyPr/>
          <a:lstStyle/>
          <a:p>
            <a:pPr algn="l" eaLnBrk="1" hangingPunct="1"/>
            <a:r>
              <a:rPr lang="en-US" sz="2800" b="1" dirty="0" smtClean="0">
                <a:solidFill>
                  <a:srgbClr val="002060"/>
                </a:solidFill>
              </a:rPr>
              <a:t>Priority Future Research Directions Include: 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991600" cy="5029200"/>
          </a:xfrm>
        </p:spPr>
        <p:txBody>
          <a:bodyPr/>
          <a:lstStyle/>
          <a:p>
            <a:pPr marL="174625" indent="-174625" eaLnBrk="1" hangingPunct="1">
              <a:lnSpc>
                <a:spcPct val="80000"/>
              </a:lnSpc>
              <a:spcBef>
                <a:spcPts val="1200"/>
              </a:spcBef>
              <a:spcAft>
                <a:spcPct val="10000"/>
              </a:spcAft>
              <a:buFont typeface="Symbol" pitchFamily="18" charset="2"/>
              <a:buChar char=""/>
            </a:pPr>
            <a:r>
              <a:rPr lang="en-US" sz="2400" dirty="0" smtClean="0"/>
              <a:t>Understanding the surface-reaction behavior of multiphase materials exposed to multi-component reactive gases …. with and without the inclusion of deposits</a:t>
            </a:r>
          </a:p>
          <a:p>
            <a:pPr marL="174625" indent="-174625" eaLnBrk="1" hangingPunct="1">
              <a:lnSpc>
                <a:spcPct val="80000"/>
              </a:lnSpc>
              <a:spcBef>
                <a:spcPts val="1200"/>
              </a:spcBef>
              <a:spcAft>
                <a:spcPct val="10000"/>
              </a:spcAft>
              <a:buFont typeface="Symbol" pitchFamily="18" charset="2"/>
              <a:buChar char=""/>
            </a:pPr>
            <a:r>
              <a:rPr lang="en-US" sz="2400" dirty="0" smtClean="0"/>
              <a:t>Accounting for concurrent degradation processes (</a:t>
            </a:r>
            <a:r>
              <a:rPr lang="en-US" sz="2400" i="1" dirty="0" smtClean="0"/>
              <a:t>e.g</a:t>
            </a:r>
            <a:r>
              <a:rPr lang="en-US" sz="2400" dirty="0" smtClean="0"/>
              <a:t>., surface reactions during mechanical loading). </a:t>
            </a:r>
          </a:p>
          <a:p>
            <a:pPr marL="174625" indent="-174625" eaLnBrk="1" hangingPunct="1">
              <a:lnSpc>
                <a:spcPct val="80000"/>
              </a:lnSpc>
              <a:spcBef>
                <a:spcPts val="1200"/>
              </a:spcBef>
              <a:spcAft>
                <a:spcPct val="10000"/>
              </a:spcAft>
              <a:buFont typeface="Symbol" pitchFamily="18" charset="2"/>
              <a:buChar char=""/>
            </a:pPr>
            <a:r>
              <a:rPr lang="en-US" sz="2400" dirty="0" smtClean="0"/>
              <a:t>Developing lab-scale testing procedures that accurately represent what is found in practice.</a:t>
            </a:r>
          </a:p>
        </p:txBody>
      </p:sp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228600" y="4267200"/>
            <a:ext cx="8229600" cy="877888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700" b="1" dirty="0">
                <a:solidFill>
                  <a:srgbClr val="2D2D8A"/>
                </a:solidFill>
              </a:rPr>
              <a:t>Addressing these priorities </a:t>
            </a:r>
            <a:r>
              <a:rPr lang="en-US" sz="1700" b="1" dirty="0" smtClean="0">
                <a:solidFill>
                  <a:srgbClr val="2D2D8A"/>
                </a:solidFill>
              </a:rPr>
              <a:t>can be </a:t>
            </a:r>
            <a:r>
              <a:rPr lang="en-US" sz="1700" b="1" dirty="0">
                <a:solidFill>
                  <a:srgbClr val="2D2D8A"/>
                </a:solidFill>
              </a:rPr>
              <a:t>facilitated by the use of advanced </a:t>
            </a:r>
            <a:r>
              <a:rPr lang="en-US" sz="1700" b="1" dirty="0" smtClean="0">
                <a:solidFill>
                  <a:srgbClr val="2D2D8A"/>
                </a:solidFill>
              </a:rPr>
              <a:t>computation and </a:t>
            </a:r>
            <a:r>
              <a:rPr lang="en-US" sz="1700" b="1" dirty="0">
                <a:solidFill>
                  <a:srgbClr val="2D2D8A"/>
                </a:solidFill>
              </a:rPr>
              <a:t>characterization techniques.</a:t>
            </a:r>
          </a:p>
          <a:p>
            <a:pPr algn="ctr">
              <a:defRPr/>
            </a:pPr>
            <a:r>
              <a:rPr lang="en-US" sz="1700" b="1" i="1" dirty="0">
                <a:solidFill>
                  <a:srgbClr val="C00000"/>
                </a:solidFill>
              </a:rPr>
              <a:t>Probing different temporal and spatial scales</a:t>
            </a:r>
          </a:p>
        </p:txBody>
      </p:sp>
    </p:spTree>
    <p:extLst>
      <p:ext uri="{BB962C8B-B14F-4D97-AF65-F5344CB8AC3E}">
        <p14:creationId xmlns:p14="http://schemas.microsoft.com/office/powerpoint/2010/main" val="51515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8725" y="2514600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i="1" dirty="0" smtClean="0">
                <a:solidFill>
                  <a:srgbClr val="FFFF66"/>
                </a:solidFill>
                <a:latin typeface="Kozuka Gothic Pro M"/>
              </a:rPr>
              <a:t>Thank you for your attention</a:t>
            </a:r>
            <a:endParaRPr lang="en-US" sz="3600" b="1" i="1" dirty="0">
              <a:solidFill>
                <a:srgbClr val="FFFF66"/>
              </a:solidFill>
              <a:latin typeface="Kozuka Gothic Pro M"/>
            </a:endParaRPr>
          </a:p>
        </p:txBody>
      </p:sp>
    </p:spTree>
    <p:extLst>
      <p:ext uri="{BB962C8B-B14F-4D97-AF65-F5344CB8AC3E}">
        <p14:creationId xmlns:p14="http://schemas.microsoft.com/office/powerpoint/2010/main" val="255765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6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/>
            </a:prstShdw>
          </a:effectLst>
        </p:spPr>
        <p:txBody>
          <a:bodyPr anchor="ctr"/>
          <a:lstStyle/>
          <a:p>
            <a:pPr algn="ctr"/>
            <a:r>
              <a:rPr lang="en-US" sz="2800" b="1" dirty="0" smtClean="0">
                <a:solidFill>
                  <a:srgbClr val="000066"/>
                </a:solidFill>
              </a:rPr>
              <a:t>Forming and Sustaining a  Protective Scale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593725" y="1295400"/>
            <a:ext cx="8245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66FF"/>
                </a:solidFill>
              </a:rPr>
              <a:t>     </a:t>
            </a:r>
            <a:r>
              <a:rPr lang="en-US" sz="2000" i="1">
                <a:solidFill>
                  <a:srgbClr val="0066FF"/>
                </a:solidFill>
              </a:rPr>
              <a:t>Spallation Behavior    Scale Adherence    Diffusion Behavior in Alloy 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2955925" y="2819400"/>
            <a:ext cx="1143000" cy="27432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Scale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5546725" y="3962400"/>
            <a:ext cx="178752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66"/>
                </a:solidFill>
              </a:rPr>
              <a:t>Alloy</a:t>
            </a:r>
          </a:p>
          <a:p>
            <a:r>
              <a:rPr lang="en-US">
                <a:solidFill>
                  <a:srgbClr val="000066"/>
                </a:solidFill>
              </a:rPr>
              <a:t>- Composition</a:t>
            </a:r>
          </a:p>
          <a:p>
            <a:r>
              <a:rPr lang="en-US">
                <a:solidFill>
                  <a:srgbClr val="000066"/>
                </a:solidFill>
              </a:rPr>
              <a:t>- Strength</a:t>
            </a:r>
          </a:p>
          <a:p>
            <a:r>
              <a:rPr lang="en-US">
                <a:solidFill>
                  <a:srgbClr val="000066"/>
                </a:solidFill>
              </a:rPr>
              <a:t>- CTE, E</a:t>
            </a:r>
          </a:p>
          <a:p>
            <a:r>
              <a:rPr lang="en-US">
                <a:solidFill>
                  <a:srgbClr val="000066"/>
                </a:solidFill>
              </a:rPr>
              <a:t>- Microstructure</a:t>
            </a:r>
          </a:p>
        </p:txBody>
      </p:sp>
      <p:sp>
        <p:nvSpPr>
          <p:cNvPr id="30726" name="Arc 6"/>
          <p:cNvSpPr>
            <a:spLocks/>
          </p:cNvSpPr>
          <p:nvPr/>
        </p:nvSpPr>
        <p:spPr bwMode="auto">
          <a:xfrm flipH="1">
            <a:off x="4098925" y="3276600"/>
            <a:ext cx="2438400" cy="12954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7" name="AutoShape 7"/>
          <p:cNvSpPr>
            <a:spLocks noChangeArrowheads="1"/>
          </p:cNvSpPr>
          <p:nvPr/>
        </p:nvSpPr>
        <p:spPr bwMode="auto">
          <a:xfrm>
            <a:off x="4022725" y="1752600"/>
            <a:ext cx="228600" cy="990600"/>
          </a:xfrm>
          <a:prstGeom prst="downArrow">
            <a:avLst>
              <a:gd name="adj1" fmla="val 50000"/>
              <a:gd name="adj2" fmla="val 108333"/>
            </a:avLst>
          </a:prstGeom>
          <a:solidFill>
            <a:srgbClr val="3366FF"/>
          </a:solidFill>
          <a:ln w="9525">
            <a:solidFill>
              <a:srgbClr val="0066FF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8" name="Line 8"/>
          <p:cNvSpPr>
            <a:spLocks noChangeShapeType="1"/>
          </p:cNvSpPr>
          <p:nvPr/>
        </p:nvSpPr>
        <p:spPr bwMode="auto">
          <a:xfrm>
            <a:off x="2270125" y="1828800"/>
            <a:ext cx="914400" cy="838200"/>
          </a:xfrm>
          <a:prstGeom prst="line">
            <a:avLst/>
          </a:prstGeom>
          <a:noFill/>
          <a:ln w="101600">
            <a:solidFill>
              <a:srgbClr val="00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9" name="Line 9"/>
          <p:cNvSpPr>
            <a:spLocks noChangeShapeType="1"/>
          </p:cNvSpPr>
          <p:nvPr/>
        </p:nvSpPr>
        <p:spPr bwMode="auto">
          <a:xfrm flipH="1">
            <a:off x="5546725" y="1676400"/>
            <a:ext cx="762000" cy="990600"/>
          </a:xfrm>
          <a:prstGeom prst="line">
            <a:avLst/>
          </a:prstGeom>
          <a:noFill/>
          <a:ln w="101600">
            <a:solidFill>
              <a:srgbClr val="00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-1" y="762000"/>
            <a:ext cx="38301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CC3300"/>
                </a:solidFill>
              </a:rPr>
              <a:t>A systems approach </a:t>
            </a:r>
            <a:r>
              <a:rPr lang="en-US" sz="2000" dirty="0" smtClean="0">
                <a:solidFill>
                  <a:srgbClr val="CC3300"/>
                </a:solidFill>
              </a:rPr>
              <a:t>is required:</a:t>
            </a:r>
            <a:endParaRPr lang="en-US" sz="2000" dirty="0">
              <a:solidFill>
                <a:srgbClr val="CC3300"/>
              </a:solidFill>
            </a:endParaRP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288925" y="3810000"/>
            <a:ext cx="19239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0066FF"/>
                </a:solidFill>
              </a:rPr>
              <a:t>Oxidant </a:t>
            </a:r>
            <a:r>
              <a:rPr lang="en-US" sz="2000" i="1" dirty="0" smtClean="0">
                <a:solidFill>
                  <a:srgbClr val="0066FF"/>
                </a:solidFill>
              </a:rPr>
              <a:t>Supply</a:t>
            </a:r>
          </a:p>
          <a:p>
            <a:r>
              <a:rPr lang="en-US" sz="2000" i="1" dirty="0" smtClean="0">
                <a:solidFill>
                  <a:srgbClr val="0066FF"/>
                </a:solidFill>
              </a:rPr>
              <a:t>Deposit</a:t>
            </a:r>
            <a:endParaRPr lang="en-US" sz="2000" i="1" dirty="0">
              <a:solidFill>
                <a:srgbClr val="0066FF"/>
              </a:solidFill>
            </a:endParaRPr>
          </a:p>
        </p:txBody>
      </p:sp>
      <p:sp>
        <p:nvSpPr>
          <p:cNvPr id="30732" name="Line 12"/>
          <p:cNvSpPr>
            <a:spLocks noChangeShapeType="1"/>
          </p:cNvSpPr>
          <p:nvPr/>
        </p:nvSpPr>
        <p:spPr bwMode="auto">
          <a:xfrm>
            <a:off x="2270125" y="4038600"/>
            <a:ext cx="533400" cy="0"/>
          </a:xfrm>
          <a:prstGeom prst="line">
            <a:avLst/>
          </a:prstGeom>
          <a:noFill/>
          <a:ln w="101600">
            <a:solidFill>
              <a:srgbClr val="00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ext Box 1028"/>
          <p:cNvSpPr txBox="1">
            <a:spLocks noChangeArrowheads="1"/>
          </p:cNvSpPr>
          <p:nvPr/>
        </p:nvSpPr>
        <p:spPr bwMode="auto">
          <a:xfrm>
            <a:off x="609600" y="5791200"/>
            <a:ext cx="8120063" cy="354013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700" b="1" dirty="0">
                <a:solidFill>
                  <a:srgbClr val="2D2D8A"/>
                </a:solidFill>
              </a:rPr>
              <a:t>There are important fundamental aspects to each component of this system.</a:t>
            </a:r>
          </a:p>
        </p:txBody>
      </p:sp>
    </p:spTree>
    <p:extLst>
      <p:ext uri="{BB962C8B-B14F-4D97-AF65-F5344CB8AC3E}">
        <p14:creationId xmlns:p14="http://schemas.microsoft.com/office/powerpoint/2010/main" val="159033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84138"/>
            <a:ext cx="8578850" cy="868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sz="2600" b="1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Cyclic Oxidation Kinetics at 1150˚C (2102˚F) in Air </a:t>
            </a:r>
            <a:br>
              <a:rPr lang="en-US" altLang="ja-JP" sz="2600" b="1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en-US" altLang="ja-JP" sz="2600" b="1" i="1" u="sng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Single doped</a:t>
            </a:r>
            <a:r>
              <a:rPr lang="en-US" altLang="ja-JP" sz="2600" b="1" i="1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with Hf or Y vs. </a:t>
            </a:r>
            <a:r>
              <a:rPr lang="en-US" altLang="ja-JP" sz="2600" b="1" i="1" u="sng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Co-doped</a:t>
            </a:r>
            <a:r>
              <a:rPr lang="en-US" altLang="ja-JP" sz="2600" b="1" i="1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with Hf+Y</a:t>
            </a:r>
          </a:p>
        </p:txBody>
      </p:sp>
      <p:pic>
        <p:nvPicPr>
          <p:cNvPr id="107523" name="Picture 4" descr="0,1Hf-0,05Y cyclic 1150C@1000h 1500x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1693863"/>
            <a:ext cx="2806700" cy="2105025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4" name="Text Box 5"/>
          <p:cNvSpPr txBox="1">
            <a:spLocks noChangeArrowheads="1"/>
          </p:cNvSpPr>
          <p:nvPr/>
        </p:nvSpPr>
        <p:spPr bwMode="auto">
          <a:xfrm>
            <a:off x="6524625" y="3103563"/>
            <a:ext cx="1800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ja-JP" sz="2000" b="1">
                <a:solidFill>
                  <a:srgbClr val="0000FF"/>
                </a:solidFill>
                <a:ea typeface="ＭＳ Ｐゴシック" pitchFamily="34" charset="-128"/>
              </a:rPr>
              <a:t>0.1Hf-0.05Y</a:t>
            </a:r>
          </a:p>
        </p:txBody>
      </p:sp>
      <p:pic>
        <p:nvPicPr>
          <p:cNvPr id="107525" name="Picture 9" descr="0,05Hf cyclic 1150C@500h 1500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3951288"/>
            <a:ext cx="2806700" cy="2103437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6" name="Text Box 11"/>
          <p:cNvSpPr txBox="1">
            <a:spLocks noChangeArrowheads="1"/>
          </p:cNvSpPr>
          <p:nvPr/>
        </p:nvSpPr>
        <p:spPr bwMode="auto">
          <a:xfrm>
            <a:off x="6772275" y="5284788"/>
            <a:ext cx="1368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ja-JP" sz="2000" b="1">
                <a:solidFill>
                  <a:srgbClr val="0000FF"/>
                </a:solidFill>
                <a:ea typeface="ＭＳ Ｐゴシック" pitchFamily="34" charset="-128"/>
              </a:rPr>
              <a:t>-0.05Hf</a:t>
            </a:r>
          </a:p>
        </p:txBody>
      </p:sp>
      <p:pic>
        <p:nvPicPr>
          <p:cNvPr id="107527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384300"/>
            <a:ext cx="5557838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8" name="Text Box 11"/>
          <p:cNvSpPr txBox="1">
            <a:spLocks noChangeArrowheads="1"/>
          </p:cNvSpPr>
          <p:nvPr/>
        </p:nvSpPr>
        <p:spPr bwMode="auto">
          <a:xfrm>
            <a:off x="-15875" y="1093788"/>
            <a:ext cx="4876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Base composition (at.%): Ni-20Al-5Cr</a:t>
            </a:r>
          </a:p>
        </p:txBody>
      </p:sp>
    </p:spTree>
    <p:extLst>
      <p:ext uri="{BB962C8B-B14F-4D97-AF65-F5344CB8AC3E}">
        <p14:creationId xmlns:p14="http://schemas.microsoft.com/office/powerpoint/2010/main" val="5258485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llipse 18"/>
          <p:cNvSpPr/>
          <p:nvPr/>
        </p:nvSpPr>
        <p:spPr>
          <a:xfrm>
            <a:off x="4286248" y="3214686"/>
            <a:ext cx="785818" cy="11430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>
              <a:solidFill>
                <a:prstClr val="white"/>
              </a:solidFill>
            </a:endParaRPr>
          </a:p>
        </p:txBody>
      </p:sp>
      <p:sp>
        <p:nvSpPr>
          <p:cNvPr id="145410" name="Rectangle 2"/>
          <p:cNvSpPr>
            <a:spLocks noChangeArrowheads="1"/>
          </p:cNvSpPr>
          <p:nvPr/>
        </p:nvSpPr>
        <p:spPr bwMode="auto">
          <a:xfrm>
            <a:off x="2843213" y="6092825"/>
            <a:ext cx="3673475" cy="765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5411" name="Freeform 3"/>
          <p:cNvSpPr>
            <a:spLocks/>
          </p:cNvSpPr>
          <p:nvPr/>
        </p:nvSpPr>
        <p:spPr bwMode="auto">
          <a:xfrm>
            <a:off x="-9525" y="3405188"/>
            <a:ext cx="4608513" cy="34575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903" y="2178"/>
              </a:cxn>
              <a:cxn ang="0">
                <a:pos x="0" y="2177"/>
              </a:cxn>
              <a:cxn ang="0">
                <a:pos x="0" y="0"/>
              </a:cxn>
            </a:cxnLst>
            <a:rect l="0" t="0" r="r" b="b"/>
            <a:pathLst>
              <a:path w="2903" h="2178">
                <a:moveTo>
                  <a:pt x="0" y="0"/>
                </a:moveTo>
                <a:lnTo>
                  <a:pt x="2903" y="2178"/>
                </a:lnTo>
                <a:lnTo>
                  <a:pt x="0" y="2177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de-DE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5412" name="Freeform 4"/>
          <p:cNvSpPr>
            <a:spLocks/>
          </p:cNvSpPr>
          <p:nvPr/>
        </p:nvSpPr>
        <p:spPr bwMode="auto">
          <a:xfrm>
            <a:off x="4610100" y="3417888"/>
            <a:ext cx="4537075" cy="3455987"/>
          </a:xfrm>
          <a:custGeom>
            <a:avLst/>
            <a:gdLst/>
            <a:ahLst/>
            <a:cxnLst>
              <a:cxn ang="0">
                <a:pos x="0" y="2177"/>
              </a:cxn>
              <a:cxn ang="0">
                <a:pos x="2858" y="2177"/>
              </a:cxn>
              <a:cxn ang="0">
                <a:pos x="2858" y="0"/>
              </a:cxn>
              <a:cxn ang="0">
                <a:pos x="0" y="2177"/>
              </a:cxn>
            </a:cxnLst>
            <a:rect l="0" t="0" r="r" b="b"/>
            <a:pathLst>
              <a:path w="2858" h="2177">
                <a:moveTo>
                  <a:pt x="0" y="2177"/>
                </a:moveTo>
                <a:lnTo>
                  <a:pt x="2858" y="2177"/>
                </a:lnTo>
                <a:lnTo>
                  <a:pt x="2858" y="0"/>
                </a:lnTo>
                <a:lnTo>
                  <a:pt x="0" y="2177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de-DE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graphicFrame>
        <p:nvGraphicFramePr>
          <p:cNvPr id="145413" name="Object 5"/>
          <p:cNvGraphicFramePr>
            <a:graphicFrameLocks noChangeAspect="1"/>
          </p:cNvGraphicFramePr>
          <p:nvPr/>
        </p:nvGraphicFramePr>
        <p:xfrm>
          <a:off x="576263" y="3644900"/>
          <a:ext cx="2232025" cy="298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name="Photo Editor Photo" r:id="rId3" imgW="3696216" imgH="4285714" progId="">
                  <p:embed/>
                </p:oleObj>
              </mc:Choice>
              <mc:Fallback>
                <p:oleObj name="Photo Editor Photo" r:id="rId3" imgW="3696216" imgH="428571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1517"/>
                      <a:stretch>
                        <a:fillRect/>
                      </a:stretch>
                    </p:blipFill>
                    <p:spPr bwMode="auto">
                      <a:xfrm>
                        <a:off x="576263" y="3644900"/>
                        <a:ext cx="2232025" cy="2986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541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5357826"/>
            <a:ext cx="13319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5415" name="Freeform 7"/>
          <p:cNvSpPr>
            <a:spLocks/>
          </p:cNvSpPr>
          <p:nvPr/>
        </p:nvSpPr>
        <p:spPr bwMode="auto">
          <a:xfrm>
            <a:off x="4572000" y="-26988"/>
            <a:ext cx="4608513" cy="34559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80" y="2"/>
              </a:cxn>
              <a:cxn ang="0">
                <a:pos x="2903" y="2177"/>
              </a:cxn>
              <a:cxn ang="0">
                <a:pos x="0" y="0"/>
              </a:cxn>
            </a:cxnLst>
            <a:rect l="0" t="0" r="r" b="b"/>
            <a:pathLst>
              <a:path w="2903" h="2177">
                <a:moveTo>
                  <a:pt x="0" y="0"/>
                </a:moveTo>
                <a:lnTo>
                  <a:pt x="2880" y="2"/>
                </a:lnTo>
                <a:lnTo>
                  <a:pt x="2903" y="2177"/>
                </a:lnTo>
                <a:lnTo>
                  <a:pt x="0" y="0"/>
                </a:lnTo>
                <a:close/>
              </a:path>
            </a:pathLst>
          </a:custGeom>
          <a:solidFill>
            <a:srgbClr val="666633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de-DE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5416" name="Freeform 8"/>
          <p:cNvSpPr>
            <a:spLocks/>
          </p:cNvSpPr>
          <p:nvPr/>
        </p:nvSpPr>
        <p:spPr bwMode="auto">
          <a:xfrm>
            <a:off x="-11113" y="0"/>
            <a:ext cx="4572001" cy="3392488"/>
          </a:xfrm>
          <a:custGeom>
            <a:avLst/>
            <a:gdLst/>
            <a:ahLst/>
            <a:cxnLst>
              <a:cxn ang="0">
                <a:pos x="0" y="2137"/>
              </a:cxn>
              <a:cxn ang="0">
                <a:pos x="2880" y="0"/>
              </a:cxn>
              <a:cxn ang="0">
                <a:pos x="0" y="0"/>
              </a:cxn>
              <a:cxn ang="0">
                <a:pos x="0" y="2137"/>
              </a:cxn>
            </a:cxnLst>
            <a:rect l="0" t="0" r="r" b="b"/>
            <a:pathLst>
              <a:path w="2880" h="2137">
                <a:moveTo>
                  <a:pt x="0" y="2137"/>
                </a:moveTo>
                <a:lnTo>
                  <a:pt x="2880" y="0"/>
                </a:lnTo>
                <a:lnTo>
                  <a:pt x="0" y="0"/>
                </a:lnTo>
                <a:lnTo>
                  <a:pt x="0" y="2137"/>
                </a:lnTo>
                <a:close/>
              </a:path>
            </a:pathLst>
          </a:custGeom>
          <a:solidFill>
            <a:srgbClr val="99CC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de-DE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45418" name="Picture 10"/>
          <p:cNvPicPr>
            <a:picLocks noChangeAspect="1" noChangeArrowheads="1"/>
          </p:cNvPicPr>
          <p:nvPr/>
        </p:nvPicPr>
        <p:blipFill>
          <a:blip r:embed="rId6" cstate="print"/>
          <a:srcRect t="6999"/>
          <a:stretch>
            <a:fillRect/>
          </a:stretch>
        </p:blipFill>
        <p:spPr bwMode="auto">
          <a:xfrm>
            <a:off x="179388" y="188913"/>
            <a:ext cx="2187575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5419" name="Picture 11" descr="Dieselmoto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47813" y="44450"/>
            <a:ext cx="1511300" cy="1328738"/>
          </a:xfrm>
          <a:prstGeom prst="rect">
            <a:avLst/>
          </a:prstGeom>
          <a:noFill/>
        </p:spPr>
      </p:pic>
      <p:graphicFrame>
        <p:nvGraphicFramePr>
          <p:cNvPr id="145420" name="Object 12"/>
          <p:cNvGraphicFramePr>
            <a:graphicFrameLocks noChangeAspect="1"/>
          </p:cNvGraphicFramePr>
          <p:nvPr/>
        </p:nvGraphicFramePr>
        <p:xfrm>
          <a:off x="6561138" y="4006850"/>
          <a:ext cx="2403475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" name="Photo Editor Photo" r:id="rId8" imgW="3809524" imgH="4105848" progId="">
                  <p:embed/>
                </p:oleObj>
              </mc:Choice>
              <mc:Fallback>
                <p:oleObj name="Photo Editor Photo" r:id="rId8" imgW="3809524" imgH="410584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1138" y="4006850"/>
                        <a:ext cx="2403475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5421" name="Picture 13"/>
          <p:cNvPicPr>
            <a:picLocks noChangeAspect="1" noChangeArrowheads="1"/>
          </p:cNvPicPr>
          <p:nvPr/>
        </p:nvPicPr>
        <p:blipFill>
          <a:blip r:embed="rId10" cstate="print"/>
          <a:srcRect l="6032" t="4610" r="8847" b="4509"/>
          <a:stretch>
            <a:fillRect/>
          </a:stretch>
        </p:blipFill>
        <p:spPr bwMode="auto">
          <a:xfrm>
            <a:off x="5643570" y="5418137"/>
            <a:ext cx="100806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5422" name="Picture 1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95963" y="44450"/>
            <a:ext cx="273685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5423" name="Picture 1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18325" y="1782763"/>
            <a:ext cx="1974850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5424" name="Text Box 16"/>
          <p:cNvSpPr txBox="1">
            <a:spLocks noChangeArrowheads="1"/>
          </p:cNvSpPr>
          <p:nvPr/>
        </p:nvSpPr>
        <p:spPr bwMode="auto">
          <a:xfrm>
            <a:off x="2630485" y="810030"/>
            <a:ext cx="3311525" cy="979747"/>
          </a:xfrm>
          <a:prstGeom prst="rect">
            <a:avLst/>
          </a:prstGeom>
          <a:solidFill>
            <a:srgbClr val="00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tIns="82800" bIns="8280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de-DE" sz="2400" b="1" dirty="0" err="1">
                <a:solidFill>
                  <a:srgbClr val="C00000"/>
                </a:solidFill>
                <a:cs typeface="Arial" pitchFamily="34" charset="0"/>
              </a:rPr>
              <a:t>Harsh</a:t>
            </a:r>
            <a:r>
              <a:rPr lang="de-DE" sz="2400" b="1" dirty="0">
                <a:solidFill>
                  <a:srgbClr val="C00000"/>
                </a:solidFill>
                <a:cs typeface="Arial" pitchFamily="34" charset="0"/>
              </a:rPr>
              <a:t> Environments </a:t>
            </a:r>
          </a:p>
          <a:p>
            <a:pPr algn="ctr">
              <a:spcBef>
                <a:spcPct val="20000"/>
              </a:spcBef>
            </a:pPr>
            <a:r>
              <a:rPr lang="de-DE" sz="2400" b="1" dirty="0" err="1">
                <a:solidFill>
                  <a:srgbClr val="C00000"/>
                </a:solidFill>
                <a:cs typeface="Arial" pitchFamily="34" charset="0"/>
              </a:rPr>
              <a:t>at</a:t>
            </a:r>
            <a:r>
              <a:rPr lang="de-DE" sz="2400" b="1" dirty="0">
                <a:solidFill>
                  <a:srgbClr val="C00000"/>
                </a:solidFill>
                <a:cs typeface="Arial" pitchFamily="34" charset="0"/>
              </a:rPr>
              <a:t> High </a:t>
            </a:r>
            <a:r>
              <a:rPr lang="de-DE" sz="2400" b="1" dirty="0" err="1">
                <a:solidFill>
                  <a:srgbClr val="C00000"/>
                </a:solidFill>
                <a:cs typeface="Arial" pitchFamily="34" charset="0"/>
              </a:rPr>
              <a:t>Temperatures</a:t>
            </a:r>
            <a:endParaRPr lang="el-GR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18" name="Picture 11" descr="f439_021_04_000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7808" y="2370123"/>
            <a:ext cx="1502363" cy="1126772"/>
          </a:xfrm>
          <a:prstGeom prst="rect">
            <a:avLst/>
          </a:prstGeom>
          <a:noFill/>
        </p:spPr>
      </p:pic>
      <p:sp>
        <p:nvSpPr>
          <p:cNvPr id="20" name="Textfeld 19"/>
          <p:cNvSpPr txBox="1"/>
          <p:nvPr/>
        </p:nvSpPr>
        <p:spPr>
          <a:xfrm>
            <a:off x="4429124" y="3286124"/>
            <a:ext cx="64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prstClr val="white"/>
                </a:solidFill>
                <a:cs typeface="Arial" pitchFamily="34" charset="0"/>
              </a:rPr>
              <a:t>SO</a:t>
            </a:r>
            <a:r>
              <a:rPr lang="de-DE" sz="800" dirty="0" smtClean="0">
                <a:solidFill>
                  <a:prstClr val="white"/>
                </a:solidFill>
                <a:cs typeface="Arial" pitchFamily="34" charset="0"/>
              </a:rPr>
              <a:t>4</a:t>
            </a:r>
            <a:endParaRPr lang="de-DE" sz="8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643438" y="3214686"/>
            <a:ext cx="42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prstClr val="white"/>
                </a:solidFill>
                <a:cs typeface="Arial" pitchFamily="34" charset="0"/>
              </a:rPr>
              <a:t>2-</a:t>
            </a:r>
            <a:endParaRPr lang="de-DE" sz="8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5417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70987" y="1979892"/>
            <a:ext cx="4693364" cy="3438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-52543" y="6639003"/>
            <a:ext cx="372412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3333CC"/>
                </a:solidFill>
                <a:latin typeface="GE Inspira"/>
              </a:rPr>
              <a:t>Courtesy</a:t>
            </a:r>
            <a:r>
              <a:rPr lang="en-US" sz="1100" b="1" dirty="0" smtClean="0">
                <a:solidFill>
                  <a:srgbClr val="3333CC"/>
                </a:solidFill>
                <a:latin typeface="GE Inspira"/>
              </a:rPr>
              <a:t>: Michael Schütze (DECHEMA)</a:t>
            </a:r>
            <a:endParaRPr lang="en-US" sz="1100" b="1" dirty="0">
              <a:solidFill>
                <a:srgbClr val="3333CC"/>
              </a:solidFill>
              <a:latin typeface="GE Inspira"/>
            </a:endParaRPr>
          </a:p>
        </p:txBody>
      </p:sp>
    </p:spTree>
    <p:extLst>
      <p:ext uri="{BB962C8B-B14F-4D97-AF65-F5344CB8AC3E}">
        <p14:creationId xmlns:p14="http://schemas.microsoft.com/office/powerpoint/2010/main" val="189786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en-US" sz="2800" b="1" smtClean="0">
                <a:solidFill>
                  <a:schemeClr val="accent2"/>
                </a:solidFill>
              </a:rPr>
              <a:t>Factors Affecting Oxidation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86800" cy="4953000"/>
          </a:xfrm>
        </p:spPr>
        <p:txBody>
          <a:bodyPr/>
          <a:lstStyle/>
          <a:p>
            <a:pPr marL="0" indent="0" eaLnBrk="1" hangingPunct="1">
              <a:buFontTx/>
              <a:buNone/>
              <a:tabLst>
                <a:tab pos="228600" algn="l"/>
              </a:tabLst>
              <a:defRPr/>
            </a:pPr>
            <a:r>
              <a:rPr lang="en-US" altLang="ja-JP" sz="2600" dirty="0" smtClean="0">
                <a:ea typeface="ＭＳ Ｐゴシック" pitchFamily="50" charset="-128"/>
              </a:rPr>
              <a:t>It is well established that oxide formation on an alloy surface is a function of numerous variables, including: </a:t>
            </a:r>
          </a:p>
          <a:p>
            <a:pPr marL="0" indent="0" eaLnBrk="1" hangingPunct="1">
              <a:tabLst>
                <a:tab pos="228600" algn="l"/>
              </a:tabLst>
              <a:defRPr/>
            </a:pPr>
            <a:r>
              <a:rPr lang="en-US" altLang="ja-JP" sz="2600" dirty="0" smtClean="0">
                <a:ea typeface="ＭＳ Ｐゴシック" pitchFamily="50" charset="-128"/>
              </a:rPr>
              <a:t>	structure and crystallographic orientation of the surface</a:t>
            </a:r>
          </a:p>
          <a:p>
            <a:pPr marL="228600" indent="-228600" eaLnBrk="1" hangingPunct="1">
              <a:tabLst>
                <a:tab pos="228600" algn="l"/>
              </a:tabLst>
              <a:defRPr/>
            </a:pPr>
            <a:r>
              <a:rPr lang="en-US" altLang="ja-JP" sz="2600" dirty="0" smtClean="0">
                <a:ea typeface="ＭＳ Ｐゴシック" pitchFamily="50" charset="-128"/>
              </a:rPr>
              <a:t>material microstructure (phases, defects, etc) </a:t>
            </a:r>
          </a:p>
          <a:p>
            <a:pPr marL="0" indent="0" eaLnBrk="1" hangingPunct="1">
              <a:tabLst>
                <a:tab pos="228600" algn="l"/>
              </a:tabLst>
              <a:defRPr/>
            </a:pPr>
            <a:r>
              <a:rPr lang="en-US" altLang="ja-JP" sz="2600" dirty="0" smtClean="0">
                <a:ea typeface="ＭＳ Ｐゴシック" pitchFamily="50" charset="-128"/>
              </a:rPr>
              <a:t>	the principal oxidizing species (</a:t>
            </a:r>
            <a:r>
              <a:rPr lang="en-US" altLang="ja-JP" sz="2600" i="1" dirty="0" smtClean="0">
                <a:ea typeface="ＭＳ Ｐゴシック" pitchFamily="50" charset="-128"/>
              </a:rPr>
              <a:t>i.e</a:t>
            </a:r>
            <a:r>
              <a:rPr lang="en-US" altLang="ja-JP" sz="2600" dirty="0" smtClean="0">
                <a:ea typeface="ＭＳ Ｐゴシック" pitchFamily="50" charset="-128"/>
              </a:rPr>
              <a:t>., O</a:t>
            </a:r>
            <a:r>
              <a:rPr lang="en-US" altLang="ja-JP" sz="2600" baseline="-25000" dirty="0" smtClean="0">
                <a:ea typeface="ＭＳ Ｐゴシック" pitchFamily="50" charset="-128"/>
              </a:rPr>
              <a:t>2</a:t>
            </a:r>
            <a:r>
              <a:rPr lang="en-US" altLang="ja-JP" sz="2600" dirty="0" smtClean="0">
                <a:ea typeface="ＭＳ Ｐゴシック" pitchFamily="50" charset="-128"/>
              </a:rPr>
              <a:t>, CO</a:t>
            </a:r>
            <a:r>
              <a:rPr lang="en-US" altLang="ja-JP" sz="2600" baseline="-25000" dirty="0" smtClean="0">
                <a:ea typeface="ＭＳ Ｐゴシック" pitchFamily="50" charset="-128"/>
              </a:rPr>
              <a:t>2</a:t>
            </a:r>
            <a:r>
              <a:rPr lang="en-US" altLang="ja-JP" sz="2600" dirty="0" smtClean="0">
                <a:ea typeface="ＭＳ Ｐゴシック" pitchFamily="50" charset="-128"/>
              </a:rPr>
              <a:t>, or 	H</a:t>
            </a:r>
            <a:r>
              <a:rPr lang="en-US" altLang="ja-JP" sz="2600" baseline="-25000" dirty="0" smtClean="0">
                <a:ea typeface="ＭＳ Ｐゴシック" pitchFamily="50" charset="-128"/>
              </a:rPr>
              <a:t>2</a:t>
            </a:r>
            <a:r>
              <a:rPr lang="en-US" altLang="ja-JP" sz="2600" dirty="0" smtClean="0">
                <a:ea typeface="ＭＳ Ｐゴシック" pitchFamily="50" charset="-128"/>
              </a:rPr>
              <a:t>O) 	and its partial pressure</a:t>
            </a:r>
          </a:p>
          <a:p>
            <a:pPr marL="0" indent="0" eaLnBrk="1" hangingPunct="1">
              <a:tabLst>
                <a:tab pos="228600" algn="l"/>
              </a:tabLst>
              <a:defRPr/>
            </a:pPr>
            <a:r>
              <a:rPr lang="en-US" altLang="ja-JP" sz="2600" dirty="0" smtClean="0">
                <a:ea typeface="ＭＳ Ｐゴシック" pitchFamily="50" charset="-128"/>
              </a:rPr>
              <a:t>	alloy composition and, in particular, </a:t>
            </a:r>
            <a:r>
              <a:rPr lang="en-US" altLang="ja-JP" sz="2600" i="1" dirty="0" smtClean="0">
                <a:ea typeface="ＭＳ Ｐゴシック" pitchFamily="50" charset="-128"/>
              </a:rPr>
              <a:t>surface</a:t>
            </a:r>
            <a:r>
              <a:rPr lang="en-US" altLang="ja-JP" sz="2600" dirty="0" smtClean="0">
                <a:ea typeface="ＭＳ Ｐゴシック" pitchFamily="50" charset="-128"/>
              </a:rPr>
              <a:t> composition</a:t>
            </a:r>
          </a:p>
          <a:p>
            <a:pPr marL="0" indent="0" eaLnBrk="1" hangingPunct="1">
              <a:tabLst>
                <a:tab pos="228600" algn="l"/>
              </a:tabLst>
              <a:defRPr/>
            </a:pPr>
            <a:r>
              <a:rPr lang="en-US" altLang="ja-JP" sz="2600" dirty="0" smtClean="0">
                <a:ea typeface="ＭＳ Ｐゴシック" pitchFamily="50" charset="-128"/>
              </a:rPr>
              <a:t>	oxide stabilities and competitive nucleation/growth 	processes</a:t>
            </a:r>
          </a:p>
          <a:p>
            <a:pPr marL="0" indent="0" eaLnBrk="1" hangingPunct="1">
              <a:tabLst>
                <a:tab pos="228600" algn="l"/>
              </a:tabLst>
              <a:defRPr/>
            </a:pPr>
            <a:r>
              <a:rPr lang="en-US" altLang="ja-JP" sz="2600" dirty="0" smtClean="0">
                <a:ea typeface="ＭＳ Ｐゴシック" pitchFamily="50" charset="-128"/>
              </a:rPr>
              <a:t>	Compounding factors such as an imposed stress, 	thermal cycling, erosion, etc. </a:t>
            </a:r>
            <a:endParaRPr lang="en-US" sz="2600" dirty="0" smtClean="0"/>
          </a:p>
        </p:txBody>
      </p:sp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838200" y="5943600"/>
            <a:ext cx="7392988" cy="61595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700" b="1" dirty="0">
                <a:solidFill>
                  <a:schemeClr val="accent6"/>
                </a:solidFill>
              </a:rPr>
              <a:t>Many of these factors are well established, but are poorly understood</a:t>
            </a:r>
          </a:p>
          <a:p>
            <a:pPr algn="ctr">
              <a:defRPr/>
            </a:pPr>
            <a:r>
              <a:rPr lang="en-US" sz="1700" b="1" dirty="0">
                <a:solidFill>
                  <a:schemeClr val="accent6"/>
                </a:solidFill>
              </a:rPr>
              <a:t>from a fundamental standpoint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15963"/>
          </a:xfrm>
        </p:spPr>
        <p:txBody>
          <a:bodyPr/>
          <a:lstStyle/>
          <a:p>
            <a:pPr algn="l" eaLnBrk="1" hangingPunct="1"/>
            <a:r>
              <a:rPr lang="en-US" sz="2400" b="1" dirty="0" smtClean="0">
                <a:solidFill>
                  <a:schemeClr val="accent2"/>
                </a:solidFill>
              </a:rPr>
              <a:t>Fundamental Questions Related to Surface Reactions Include: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991600" cy="2971800"/>
          </a:xfrm>
        </p:spPr>
        <p:txBody>
          <a:bodyPr/>
          <a:lstStyle/>
          <a:p>
            <a:pPr marL="174625" indent="-174625" eaLnBrk="1" hangingPunct="1">
              <a:lnSpc>
                <a:spcPct val="80000"/>
              </a:lnSpc>
              <a:spcBef>
                <a:spcPts val="1200"/>
              </a:spcBef>
              <a:spcAft>
                <a:spcPct val="10000"/>
              </a:spcAft>
              <a:buFont typeface="Symbol" pitchFamily="18" charset="2"/>
              <a:buChar char=""/>
            </a:pPr>
            <a:r>
              <a:rPr lang="en-US" sz="2200" dirty="0">
                <a:ea typeface="Times New Roman" pitchFamily="18" charset="0"/>
                <a:cs typeface="Arial" pitchFamily="34" charset="0"/>
              </a:rPr>
              <a:t>To what extent does oxidation behavior change when complexities like loading (cyclic or static), deposits and/or  or additional oxidants are imposed? </a:t>
            </a:r>
            <a:r>
              <a:rPr lang="en-US" sz="22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</a:p>
          <a:p>
            <a:pPr marL="174625" indent="-174625" eaLnBrk="1" hangingPunct="1">
              <a:lnSpc>
                <a:spcPct val="80000"/>
              </a:lnSpc>
              <a:spcBef>
                <a:spcPts val="1200"/>
              </a:spcBef>
              <a:spcAft>
                <a:spcPct val="10000"/>
              </a:spcAft>
              <a:buFont typeface="Symbol" pitchFamily="18" charset="2"/>
              <a:buChar char=""/>
            </a:pPr>
            <a:r>
              <a:rPr lang="en-US" sz="22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Can steady-state scaling kinetics be influenced in a controllable manner by the product formed in the very early stages of exposure?</a:t>
            </a:r>
          </a:p>
          <a:p>
            <a:pPr marL="174625" indent="-174625" eaLnBrk="1" hangingPunct="1">
              <a:lnSpc>
                <a:spcPct val="80000"/>
              </a:lnSpc>
              <a:spcBef>
                <a:spcPts val="1200"/>
              </a:spcBef>
              <a:spcAft>
                <a:spcPct val="10000"/>
              </a:spcAft>
              <a:buFont typeface="Symbol" pitchFamily="18" charset="2"/>
              <a:buChar char=""/>
            </a:pPr>
            <a:r>
              <a:rPr lang="en-US" sz="22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Can reaction behavior be effectively modeled for multi-component systems exposed to multi-oxidant conditions?</a:t>
            </a:r>
          </a:p>
        </p:txBody>
      </p:sp>
    </p:spTree>
    <p:extLst>
      <p:ext uri="{BB962C8B-B14F-4D97-AF65-F5344CB8AC3E}">
        <p14:creationId xmlns:p14="http://schemas.microsoft.com/office/powerpoint/2010/main" val="169748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-33338" y="247650"/>
            <a:ext cx="6510338" cy="868363"/>
          </a:xfrm>
        </p:spPr>
        <p:txBody>
          <a:bodyPr/>
          <a:lstStyle/>
          <a:p>
            <a:pPr eaLnBrk="1" hangingPunct="1"/>
            <a:r>
              <a:rPr lang="en-US" altLang="ja-JP" sz="28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Isothermal oxidation behavior of</a:t>
            </a:r>
            <a:br>
              <a:rPr lang="en-US" altLang="ja-JP" sz="28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28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Ni-20Al-5Cr-based </a:t>
            </a:r>
            <a:r>
              <a:rPr lang="en-US" altLang="ja-JP" sz="28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</a:t>
            </a:r>
            <a:r>
              <a:rPr lang="en-US" altLang="ja-JP" sz="28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-Ni+</a:t>
            </a:r>
            <a:r>
              <a:rPr lang="en-US" altLang="ja-JP" sz="28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</a:t>
            </a:r>
            <a:r>
              <a:rPr lang="en-US" altLang="ja-JP" sz="28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-Ni</a:t>
            </a:r>
            <a:r>
              <a:rPr lang="en-US" altLang="ja-JP" sz="2800" b="1" baseline="-2500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altLang="ja-JP" sz="28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Al alloys</a:t>
            </a:r>
            <a:br>
              <a:rPr lang="en-US" altLang="ja-JP" sz="28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2600" b="1" i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single vs. co-doping</a:t>
            </a:r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888" y="1311275"/>
            <a:ext cx="591502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5" descr="-0,1Hf TGA 1150C 5000x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91275" y="65088"/>
            <a:ext cx="220662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6" descr="-0,05Hf TGA 1150C 5000x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5145088"/>
            <a:ext cx="220662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7" descr="-0,1Hf-0,05Y TGA 1150C 5000x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7150" y="3463925"/>
            <a:ext cx="2206625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8" descr="TGA 100h #OE1 5000x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97625" y="1749425"/>
            <a:ext cx="2206625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Text Box 9"/>
          <p:cNvSpPr txBox="1">
            <a:spLocks noChangeArrowheads="1"/>
          </p:cNvSpPr>
          <p:nvPr/>
        </p:nvSpPr>
        <p:spPr bwMode="auto">
          <a:xfrm>
            <a:off x="6977063" y="6054725"/>
            <a:ext cx="1285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-0.05Hf</a:t>
            </a:r>
          </a:p>
        </p:txBody>
      </p:sp>
      <p:sp>
        <p:nvSpPr>
          <p:cNvPr id="36873" name="Text Box 10"/>
          <p:cNvSpPr txBox="1">
            <a:spLocks noChangeArrowheads="1"/>
          </p:cNvSpPr>
          <p:nvPr/>
        </p:nvSpPr>
        <p:spPr bwMode="auto">
          <a:xfrm>
            <a:off x="6924675" y="977900"/>
            <a:ext cx="1285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-0.05Y</a:t>
            </a:r>
          </a:p>
        </p:txBody>
      </p:sp>
      <p:sp>
        <p:nvSpPr>
          <p:cNvPr id="36874" name="Text Box 11"/>
          <p:cNvSpPr txBox="1">
            <a:spLocks noChangeArrowheads="1"/>
          </p:cNvSpPr>
          <p:nvPr/>
        </p:nvSpPr>
        <p:spPr bwMode="auto">
          <a:xfrm>
            <a:off x="6480175" y="2816225"/>
            <a:ext cx="2101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-0.05Hf-0.05Y</a:t>
            </a:r>
          </a:p>
        </p:txBody>
      </p:sp>
      <p:sp>
        <p:nvSpPr>
          <p:cNvPr id="36875" name="Text Box 12"/>
          <p:cNvSpPr txBox="1">
            <a:spLocks noChangeArrowheads="1"/>
          </p:cNvSpPr>
          <p:nvPr/>
        </p:nvSpPr>
        <p:spPr bwMode="auto">
          <a:xfrm>
            <a:off x="6480175" y="4518025"/>
            <a:ext cx="2143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-0.1Hf-0.05Y</a:t>
            </a:r>
          </a:p>
        </p:txBody>
      </p:sp>
      <p:sp>
        <p:nvSpPr>
          <p:cNvPr id="36876" name="Text Box 13"/>
          <p:cNvSpPr txBox="1">
            <a:spLocks noChangeArrowheads="1"/>
          </p:cNvSpPr>
          <p:nvPr/>
        </p:nvSpPr>
        <p:spPr bwMode="auto">
          <a:xfrm>
            <a:off x="179388" y="5926138"/>
            <a:ext cx="59055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2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 oxidation rates of co-doped alloys are between those of Hf- and Y-doped alloys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92162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002060"/>
                </a:solidFill>
              </a:rPr>
              <a:t>Common Forms of High-Temperature Degradation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86800" cy="3886200"/>
          </a:xfrm>
        </p:spPr>
        <p:txBody>
          <a:bodyPr/>
          <a:lstStyle/>
          <a:p>
            <a:pPr marL="0" indent="0" eaLnBrk="1" hangingPunct="1">
              <a:tabLst>
                <a:tab pos="228600" algn="l"/>
              </a:tabLst>
            </a:pPr>
            <a:r>
              <a:rPr lang="en-US" altLang="ja-JP" sz="2600" smtClean="0">
                <a:ea typeface="ＭＳ Ｐゴシック"/>
                <a:cs typeface="ＭＳ Ｐゴシック"/>
              </a:rPr>
              <a:t>	Oxidation (O</a:t>
            </a:r>
            <a:r>
              <a:rPr lang="en-US" altLang="ja-JP" sz="2600" baseline="-25000" smtClean="0">
                <a:ea typeface="ＭＳ Ｐゴシック"/>
                <a:cs typeface="ＭＳ Ｐゴシック"/>
              </a:rPr>
              <a:t>2</a:t>
            </a:r>
            <a:r>
              <a:rPr lang="en-US" altLang="ja-JP" sz="2600" smtClean="0">
                <a:ea typeface="ＭＳ Ｐゴシック"/>
                <a:cs typeface="ＭＳ Ｐゴシック"/>
              </a:rPr>
              <a:t>, H</a:t>
            </a:r>
            <a:r>
              <a:rPr lang="en-US" altLang="ja-JP" sz="2600" baseline="-25000" smtClean="0">
                <a:ea typeface="ＭＳ Ｐゴシック"/>
                <a:cs typeface="ＭＳ Ｐゴシック"/>
              </a:rPr>
              <a:t>2</a:t>
            </a:r>
            <a:r>
              <a:rPr lang="en-US" altLang="ja-JP" sz="2600" smtClean="0">
                <a:ea typeface="ＭＳ Ｐゴシック"/>
                <a:cs typeface="ＭＳ Ｐゴシック"/>
              </a:rPr>
              <a:t>O, CO</a:t>
            </a:r>
            <a:r>
              <a:rPr lang="en-US" altLang="ja-JP" sz="2600" baseline="-25000" smtClean="0">
                <a:ea typeface="ＭＳ Ｐゴシック"/>
                <a:cs typeface="ＭＳ Ｐゴシック"/>
              </a:rPr>
              <a:t>2 </a:t>
            </a:r>
            <a:r>
              <a:rPr lang="en-US" altLang="ja-JP" sz="2600" smtClean="0">
                <a:ea typeface="ＭＳ Ｐゴシック"/>
                <a:cs typeface="ＭＳ Ｐゴシック"/>
              </a:rPr>
              <a:t>)</a:t>
            </a:r>
            <a:endParaRPr lang="en-US" altLang="ja-JP" sz="2600" baseline="-25000" smtClean="0">
              <a:ea typeface="ＭＳ Ｐゴシック"/>
              <a:cs typeface="ＭＳ Ｐゴシック"/>
            </a:endParaRPr>
          </a:p>
          <a:p>
            <a:pPr marL="0" indent="0" eaLnBrk="1" hangingPunct="1">
              <a:tabLst>
                <a:tab pos="228600" algn="l"/>
              </a:tabLst>
            </a:pPr>
            <a:r>
              <a:rPr lang="en-US" altLang="ja-JP" sz="2600" smtClean="0">
                <a:ea typeface="ＭＳ Ｐゴシック"/>
                <a:cs typeface="ＭＳ Ｐゴシック"/>
              </a:rPr>
              <a:t>	Sulfidation (S</a:t>
            </a:r>
            <a:r>
              <a:rPr lang="en-US" altLang="ja-JP" sz="2600" baseline="-25000" smtClean="0">
                <a:ea typeface="ＭＳ Ｐゴシック"/>
                <a:cs typeface="ＭＳ Ｐゴシック"/>
              </a:rPr>
              <a:t>2</a:t>
            </a:r>
            <a:r>
              <a:rPr lang="en-US" altLang="ja-JP" sz="2600" smtClean="0">
                <a:ea typeface="ＭＳ Ｐゴシック"/>
                <a:cs typeface="ＭＳ Ｐゴシック"/>
              </a:rPr>
              <a:t>, H</a:t>
            </a:r>
            <a:r>
              <a:rPr lang="en-US" altLang="ja-JP" sz="2600" baseline="-25000" smtClean="0">
                <a:ea typeface="ＭＳ Ｐゴシック"/>
                <a:cs typeface="ＭＳ Ｐゴシック"/>
              </a:rPr>
              <a:t>2</a:t>
            </a:r>
            <a:r>
              <a:rPr lang="en-US" altLang="ja-JP" sz="2600" smtClean="0">
                <a:ea typeface="ＭＳ Ｐゴシック"/>
                <a:cs typeface="ＭＳ Ｐゴシック"/>
              </a:rPr>
              <a:t>S)</a:t>
            </a:r>
          </a:p>
          <a:p>
            <a:pPr marL="0" indent="0" eaLnBrk="1" hangingPunct="1">
              <a:tabLst>
                <a:tab pos="228600" algn="l"/>
              </a:tabLst>
            </a:pPr>
            <a:r>
              <a:rPr lang="en-US" altLang="ja-JP" sz="2600" smtClean="0">
                <a:ea typeface="ＭＳ Ｐゴシック"/>
                <a:cs typeface="ＭＳ Ｐゴシック"/>
              </a:rPr>
              <a:t>	Oxidation/Sulfidation (SO</a:t>
            </a:r>
            <a:r>
              <a:rPr lang="en-US" altLang="ja-JP" sz="2600" baseline="-25000" smtClean="0">
                <a:ea typeface="ＭＳ Ｐゴシック"/>
                <a:cs typeface="ＭＳ Ｐゴシック"/>
              </a:rPr>
              <a:t>2</a:t>
            </a:r>
            <a:r>
              <a:rPr lang="en-US" altLang="ja-JP" sz="2600" smtClean="0">
                <a:ea typeface="ＭＳ Ｐゴシック"/>
                <a:cs typeface="ＭＳ Ｐゴシック"/>
              </a:rPr>
              <a:t>, SO</a:t>
            </a:r>
            <a:r>
              <a:rPr lang="en-US" altLang="ja-JP" sz="2600" baseline="-25000" smtClean="0">
                <a:ea typeface="ＭＳ Ｐゴシック"/>
                <a:cs typeface="ＭＳ Ｐゴシック"/>
              </a:rPr>
              <a:t>3</a:t>
            </a:r>
            <a:r>
              <a:rPr lang="en-US" altLang="ja-JP" sz="2600" smtClean="0">
                <a:ea typeface="ＭＳ Ｐゴシック"/>
                <a:cs typeface="ＭＳ Ｐゴシック"/>
              </a:rPr>
              <a:t>)</a:t>
            </a:r>
          </a:p>
          <a:p>
            <a:pPr marL="0" indent="0" eaLnBrk="1" hangingPunct="1">
              <a:tabLst>
                <a:tab pos="228600" algn="l"/>
              </a:tabLst>
            </a:pPr>
            <a:r>
              <a:rPr lang="en-US" altLang="ja-JP" sz="2600" smtClean="0">
                <a:ea typeface="ＭＳ Ｐゴシック"/>
                <a:cs typeface="ＭＳ Ｐゴシック"/>
              </a:rPr>
              <a:t>	Carburization (CO, CH</a:t>
            </a:r>
            <a:r>
              <a:rPr lang="en-US" altLang="ja-JP" sz="2600" baseline="-25000" smtClean="0">
                <a:ea typeface="ＭＳ Ｐゴシック"/>
                <a:cs typeface="ＭＳ Ｐゴシック"/>
              </a:rPr>
              <a:t>4</a:t>
            </a:r>
            <a:r>
              <a:rPr lang="en-US" altLang="ja-JP" sz="2600" smtClean="0">
                <a:ea typeface="ＭＳ Ｐゴシック"/>
                <a:cs typeface="ＭＳ Ｐゴシック"/>
              </a:rPr>
              <a:t>)</a:t>
            </a:r>
          </a:p>
          <a:p>
            <a:pPr marL="0" indent="0" eaLnBrk="1" hangingPunct="1">
              <a:tabLst>
                <a:tab pos="228600" algn="l"/>
              </a:tabLst>
            </a:pPr>
            <a:r>
              <a:rPr lang="en-US" altLang="ja-JP" sz="2600" smtClean="0">
                <a:ea typeface="ＭＳ Ｐゴシック"/>
                <a:cs typeface="ＭＳ Ｐゴシック"/>
              </a:rPr>
              <a:t>	Nitridation (N</a:t>
            </a:r>
            <a:r>
              <a:rPr lang="en-US" altLang="ja-JP" sz="2600" baseline="-25000" smtClean="0">
                <a:ea typeface="ＭＳ Ｐゴシック"/>
                <a:cs typeface="ＭＳ Ｐゴシック"/>
              </a:rPr>
              <a:t>2</a:t>
            </a:r>
            <a:r>
              <a:rPr lang="en-US" altLang="ja-JP" sz="2600" smtClean="0">
                <a:ea typeface="ＭＳ Ｐゴシック"/>
                <a:cs typeface="ＭＳ Ｐゴシック"/>
              </a:rPr>
              <a:t>, NH</a:t>
            </a:r>
            <a:r>
              <a:rPr lang="en-US" altLang="ja-JP" sz="2600" baseline="-25000" smtClean="0">
                <a:ea typeface="ＭＳ Ｐゴシック"/>
                <a:cs typeface="ＭＳ Ｐゴシック"/>
              </a:rPr>
              <a:t>3</a:t>
            </a:r>
            <a:r>
              <a:rPr lang="en-US" altLang="ja-JP" sz="2600" smtClean="0">
                <a:ea typeface="ＭＳ Ｐゴシック"/>
                <a:cs typeface="ＭＳ Ｐゴシック"/>
              </a:rPr>
              <a:t>)</a:t>
            </a:r>
          </a:p>
          <a:p>
            <a:pPr marL="0" indent="0" eaLnBrk="1" hangingPunct="1">
              <a:tabLst>
                <a:tab pos="228600" algn="l"/>
              </a:tabLst>
            </a:pPr>
            <a:r>
              <a:rPr lang="en-US" altLang="ja-JP" sz="2600" smtClean="0">
                <a:ea typeface="ＭＳ Ｐゴシック"/>
                <a:cs typeface="ＭＳ Ｐゴシック"/>
              </a:rPr>
              <a:t>	Chloridation (Cl</a:t>
            </a:r>
            <a:r>
              <a:rPr lang="en-US" altLang="ja-JP" sz="2600" baseline="-25000" smtClean="0">
                <a:ea typeface="ＭＳ Ｐゴシック"/>
                <a:cs typeface="ＭＳ Ｐゴシック"/>
              </a:rPr>
              <a:t>2</a:t>
            </a:r>
            <a:r>
              <a:rPr lang="en-US" altLang="ja-JP" sz="2600" smtClean="0">
                <a:ea typeface="ＭＳ Ｐゴシック"/>
                <a:cs typeface="ＭＳ Ｐゴシック"/>
              </a:rPr>
              <a:t>, HCl)</a:t>
            </a:r>
          </a:p>
          <a:p>
            <a:pPr marL="0" indent="0" eaLnBrk="1" hangingPunct="1">
              <a:tabLst>
                <a:tab pos="228600" algn="l"/>
              </a:tabLst>
            </a:pPr>
            <a:r>
              <a:rPr lang="en-US" altLang="ja-JP" sz="2600" smtClean="0">
                <a:ea typeface="ＭＳ Ｐゴシック"/>
                <a:cs typeface="ＭＳ Ｐゴシック"/>
              </a:rPr>
              <a:t>	Hot Corrosion (Na</a:t>
            </a:r>
            <a:r>
              <a:rPr lang="en-US" altLang="ja-JP" sz="2600" baseline="-25000" smtClean="0">
                <a:ea typeface="ＭＳ Ｐゴシック"/>
                <a:cs typeface="ＭＳ Ｐゴシック"/>
              </a:rPr>
              <a:t>2</a:t>
            </a:r>
            <a:r>
              <a:rPr lang="en-US" altLang="ja-JP" sz="2600" smtClean="0">
                <a:ea typeface="ＭＳ Ｐゴシック"/>
                <a:cs typeface="ＭＳ Ｐゴシック"/>
              </a:rPr>
              <a:t>SO</a:t>
            </a:r>
            <a:r>
              <a:rPr lang="en-US" altLang="ja-JP" sz="2600" baseline="-25000" smtClean="0">
                <a:ea typeface="ＭＳ Ｐゴシック"/>
                <a:cs typeface="ＭＳ Ｐゴシック"/>
              </a:rPr>
              <a:t>4</a:t>
            </a:r>
            <a:r>
              <a:rPr lang="en-US" altLang="ja-JP" sz="2600" smtClean="0">
                <a:ea typeface="ＭＳ Ｐゴシック"/>
                <a:cs typeface="ＭＳ Ｐゴシック"/>
              </a:rPr>
              <a:t>)</a:t>
            </a:r>
          </a:p>
          <a:p>
            <a:pPr marL="0" indent="0" eaLnBrk="1" hangingPunct="1">
              <a:tabLst>
                <a:tab pos="228600" algn="l"/>
              </a:tabLst>
            </a:pPr>
            <a:r>
              <a:rPr lang="en-US" altLang="ja-JP" sz="2600" smtClean="0">
                <a:ea typeface="ＭＳ Ｐゴシック"/>
                <a:cs typeface="ＭＳ Ｐゴシック"/>
              </a:rPr>
              <a:t>	Ash Deposit (fly ash) </a:t>
            </a:r>
            <a:endParaRPr lang="en-US" sz="2600" smtClean="0"/>
          </a:p>
        </p:txBody>
      </p:sp>
      <p:sp>
        <p:nvSpPr>
          <p:cNvPr id="25604" name="Text Box 1028"/>
          <p:cNvSpPr txBox="1">
            <a:spLocks noChangeArrowheads="1"/>
          </p:cNvSpPr>
          <p:nvPr/>
        </p:nvSpPr>
        <p:spPr bwMode="auto">
          <a:xfrm>
            <a:off x="1143000" y="5029200"/>
            <a:ext cx="6734175" cy="1016000"/>
          </a:xfrm>
          <a:prstGeom prst="rect">
            <a:avLst/>
          </a:prstGeom>
          <a:solidFill>
            <a:srgbClr val="FFFF99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rgbClr val="000099"/>
                </a:solidFill>
              </a:rPr>
              <a:t>Many operating environments are multi-oxidant.</a:t>
            </a:r>
          </a:p>
          <a:p>
            <a:pPr algn="ctr"/>
            <a:r>
              <a:rPr lang="en-US" sz="2000" b="1">
                <a:solidFill>
                  <a:srgbClr val="000099"/>
                </a:solidFill>
              </a:rPr>
              <a:t>Even so, resistance to degradation often requires the </a:t>
            </a:r>
          </a:p>
          <a:p>
            <a:pPr algn="ctr"/>
            <a:r>
              <a:rPr lang="en-US" sz="2000" b="1">
                <a:solidFill>
                  <a:srgbClr val="000099"/>
                </a:solidFill>
              </a:rPr>
              <a:t>formation of a </a:t>
            </a:r>
            <a:r>
              <a:rPr lang="en-US" sz="2000" b="1">
                <a:solidFill>
                  <a:srgbClr val="C00000"/>
                </a:solidFill>
              </a:rPr>
              <a:t>protective oxide</a:t>
            </a:r>
            <a:r>
              <a:rPr lang="en-US" sz="2000" b="1">
                <a:solidFill>
                  <a:srgbClr val="000099"/>
                </a:solidFill>
              </a:rPr>
              <a:t>.</a:t>
            </a:r>
          </a:p>
        </p:txBody>
      </p:sp>
      <p:sp>
        <p:nvSpPr>
          <p:cNvPr id="5" name="Right Brace 4"/>
          <p:cNvSpPr/>
          <p:nvPr/>
        </p:nvSpPr>
        <p:spPr>
          <a:xfrm>
            <a:off x="4114800" y="3810000"/>
            <a:ext cx="152400" cy="838200"/>
          </a:xfrm>
          <a:prstGeom prst="rightBrac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4419600" y="4038600"/>
            <a:ext cx="2532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C00000"/>
                </a:solidFill>
              </a:rPr>
              <a:t>Deposit-induced attack</a:t>
            </a:r>
          </a:p>
        </p:txBody>
      </p:sp>
      <p:sp>
        <p:nvSpPr>
          <p:cNvPr id="7" name="Right Brace 6"/>
          <p:cNvSpPr/>
          <p:nvPr/>
        </p:nvSpPr>
        <p:spPr>
          <a:xfrm>
            <a:off x="4144963" y="3213100"/>
            <a:ext cx="76200" cy="457200"/>
          </a:xfrm>
          <a:prstGeom prst="rightBrac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608" name="TextBox 7"/>
          <p:cNvSpPr txBox="1">
            <a:spLocks noChangeArrowheads="1"/>
          </p:cNvSpPr>
          <p:nvPr/>
        </p:nvSpPr>
        <p:spPr bwMode="auto">
          <a:xfrm>
            <a:off x="4419600" y="3276600"/>
            <a:ext cx="3886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>
                <a:solidFill>
                  <a:srgbClr val="C00000"/>
                </a:solidFill>
              </a:rPr>
              <a:t>volatilization contribution to attack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1981200"/>
          </a:xfrm>
        </p:spPr>
        <p:txBody>
          <a:bodyPr>
            <a:normAutofit fontScale="92500" lnSpcReduction="10000"/>
          </a:bodyPr>
          <a:lstStyle/>
          <a:p>
            <a:pPr marL="2174875" indent="-2174875">
              <a:buFont typeface="Wingdings" pitchFamily="2" charset="2"/>
              <a:buNone/>
              <a:defRPr/>
            </a:pPr>
            <a:r>
              <a:rPr lang="en-US" sz="2600" i="1" u="sng" dirty="0" smtClean="0">
                <a:solidFill>
                  <a:srgbClr val="000066"/>
                </a:solidFill>
              </a:rPr>
              <a:t>Important focus:</a:t>
            </a:r>
            <a:r>
              <a:rPr lang="en-US" sz="2600" i="1" dirty="0" smtClean="0">
                <a:solidFill>
                  <a:srgbClr val="000066"/>
                </a:solidFill>
              </a:rPr>
              <a:t> 	</a:t>
            </a:r>
            <a:r>
              <a:rPr lang="en-US" sz="2600" b="1" i="1" dirty="0" smtClean="0">
                <a:solidFill>
                  <a:srgbClr val="000066"/>
                </a:solidFill>
              </a:rPr>
              <a:t>Surface Degradation of Materials for Exposure to Harsh Environments</a:t>
            </a:r>
          </a:p>
          <a:p>
            <a:pPr marL="0" indent="0">
              <a:spcBef>
                <a:spcPts val="1800"/>
              </a:spcBef>
              <a:buNone/>
              <a:defRPr/>
            </a:pPr>
            <a:r>
              <a:rPr lang="en-US" sz="2600" dirty="0" smtClean="0">
                <a:solidFill>
                  <a:srgbClr val="000066"/>
                </a:solidFill>
              </a:rPr>
              <a:t>Assessment, development and modification of materials and surfaces for extended performance in many high-temperature applications, including advanced energy-generating systems.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295400" y="28113"/>
            <a:ext cx="6096000" cy="838200"/>
          </a:xfrm>
        </p:spPr>
        <p:txBody>
          <a:bodyPr/>
          <a:lstStyle/>
          <a:p>
            <a:pPr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High-Temperature Materials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3" name="Picture 7" descr="Smith-interfac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048000"/>
            <a:ext cx="421481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fig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44" y="3048000"/>
            <a:ext cx="3727710" cy="257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65877" y="3956230"/>
            <a:ext cx="1168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Al</a:t>
            </a:r>
            <a:r>
              <a:rPr lang="en-US" baseline="-2500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O</a:t>
            </a:r>
            <a:r>
              <a:rPr lang="en-US" baseline="-25000" dirty="0" smtClean="0">
                <a:solidFill>
                  <a:prstClr val="black"/>
                </a:solidFill>
                <a:latin typeface="Calibri"/>
              </a:rPr>
              <a:t>3</a:t>
            </a:r>
            <a:endParaRPr lang="en-US" baseline="-250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904965" y="3715243"/>
            <a:ext cx="243187" cy="3039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52482" y="5883593"/>
            <a:ext cx="3850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Single Crystal Ni-base </a:t>
            </a:r>
            <a:r>
              <a:rPr lang="en-US" sz="2000" b="1" dirty="0" err="1" smtClean="0">
                <a:solidFill>
                  <a:prstClr val="black"/>
                </a:solidFill>
                <a:latin typeface="Calibri"/>
              </a:rPr>
              <a:t>Superalloy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430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"/>
            <a:ext cx="9144000" cy="903288"/>
          </a:xfrm>
        </p:spPr>
        <p:txBody>
          <a:bodyPr/>
          <a:lstStyle/>
          <a:p>
            <a:pPr eaLnBrk="1" hangingPunct="1"/>
            <a:r>
              <a:rPr lang="en-US" altLang="ja-JP" sz="2600" b="1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Isothermal Oxidation Kinetics at 1150˚C (2102˚F) in Air </a:t>
            </a:r>
            <a:br>
              <a:rPr lang="en-US" altLang="ja-JP" sz="2600" b="1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en-US" altLang="ja-JP" sz="2600" b="1" i="1" u="sng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Single Doped</a:t>
            </a:r>
            <a:r>
              <a:rPr lang="en-US" altLang="ja-JP" sz="2600" b="1" i="1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: Hf vs. Y</a:t>
            </a:r>
          </a:p>
        </p:txBody>
      </p:sp>
      <p:pic>
        <p:nvPicPr>
          <p:cNvPr id="106499" name="Picture 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370013"/>
            <a:ext cx="5657850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2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370013"/>
            <a:ext cx="5649912" cy="479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486400" y="4764088"/>
            <a:ext cx="3113088" cy="1830387"/>
            <a:chOff x="3456" y="3001"/>
            <a:chExt cx="1961" cy="1153"/>
          </a:xfrm>
        </p:grpSpPr>
        <p:pic>
          <p:nvPicPr>
            <p:cNvPr id="106511" name="Picture 14" descr="0,1Hf TGA 1150C 5000x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0" y="3001"/>
              <a:ext cx="1537" cy="1153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512" name="Text Box 7"/>
            <p:cNvSpPr txBox="1">
              <a:spLocks noChangeArrowheads="1"/>
            </p:cNvSpPr>
            <p:nvPr/>
          </p:nvSpPr>
          <p:spPr bwMode="auto">
            <a:xfrm>
              <a:off x="4150" y="3673"/>
              <a:ext cx="10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kumimoji="1" lang="en-US" altLang="ja-JP" sz="2000" b="1">
                  <a:solidFill>
                    <a:srgbClr val="0000FF"/>
                  </a:solidFill>
                  <a:ea typeface="ＭＳ Ｐゴシック" pitchFamily="34" charset="-128"/>
                </a:rPr>
                <a:t>-0.05Hf</a:t>
              </a:r>
            </a:p>
          </p:txBody>
        </p:sp>
        <p:sp>
          <p:nvSpPr>
            <p:cNvPr id="106513" name="Line 9"/>
            <p:cNvSpPr>
              <a:spLocks noChangeShapeType="1"/>
            </p:cNvSpPr>
            <p:nvPr/>
          </p:nvSpPr>
          <p:spPr bwMode="auto">
            <a:xfrm>
              <a:off x="3456" y="3024"/>
              <a:ext cx="420" cy="10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6502" name="Group 10"/>
          <p:cNvGrpSpPr>
            <a:grpSpLocks/>
          </p:cNvGrpSpPr>
          <p:nvPr/>
        </p:nvGrpSpPr>
        <p:grpSpPr bwMode="auto">
          <a:xfrm>
            <a:off x="5543550" y="2909888"/>
            <a:ext cx="3025775" cy="1798637"/>
            <a:chOff x="3492" y="1833"/>
            <a:chExt cx="1906" cy="1133"/>
          </a:xfrm>
        </p:grpSpPr>
        <p:pic>
          <p:nvPicPr>
            <p:cNvPr id="106508" name="Picture 4" descr="-0,1Hf TGA 1150C 5000x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1833"/>
              <a:ext cx="1510" cy="1133"/>
            </a:xfrm>
            <a:prstGeom prst="rect">
              <a:avLst/>
            </a:prstGeom>
            <a:noFill/>
            <a:ln w="158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509" name="Text Box 8"/>
            <p:cNvSpPr txBox="1">
              <a:spLocks noChangeArrowheads="1"/>
            </p:cNvSpPr>
            <p:nvPr/>
          </p:nvSpPr>
          <p:spPr bwMode="auto">
            <a:xfrm>
              <a:off x="4182" y="2487"/>
              <a:ext cx="10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kumimoji="1" lang="en-US" altLang="ja-JP" sz="2000" b="1">
                  <a:solidFill>
                    <a:srgbClr val="0000FF"/>
                  </a:solidFill>
                  <a:ea typeface="ＭＳ Ｐゴシック" pitchFamily="34" charset="-128"/>
                </a:rPr>
                <a:t>-0.05Y</a:t>
              </a:r>
            </a:p>
          </p:txBody>
        </p:sp>
        <p:sp>
          <p:nvSpPr>
            <p:cNvPr id="106510" name="Line 13"/>
            <p:cNvSpPr>
              <a:spLocks noChangeShapeType="1"/>
            </p:cNvSpPr>
            <p:nvPr/>
          </p:nvSpPr>
          <p:spPr bwMode="auto">
            <a:xfrm>
              <a:off x="3492" y="2070"/>
              <a:ext cx="384" cy="108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6503" name="Group 14"/>
          <p:cNvGrpSpPr>
            <a:grpSpLocks/>
          </p:cNvGrpSpPr>
          <p:nvPr/>
        </p:nvGrpSpPr>
        <p:grpSpPr bwMode="auto">
          <a:xfrm>
            <a:off x="5524500" y="1066800"/>
            <a:ext cx="3044825" cy="1798638"/>
            <a:chOff x="3480" y="672"/>
            <a:chExt cx="1918" cy="1133"/>
          </a:xfrm>
        </p:grpSpPr>
        <p:pic>
          <p:nvPicPr>
            <p:cNvPr id="106505" name="Picture 3" descr="Ni-20Al-5Cr TGA 1150C 5000x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672"/>
              <a:ext cx="1510" cy="1133"/>
            </a:xfrm>
            <a:prstGeom prst="rect">
              <a:avLst/>
            </a:prstGeom>
            <a:noFill/>
            <a:ln w="158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506" name="Text Box 6"/>
            <p:cNvSpPr txBox="1">
              <a:spLocks noChangeArrowheads="1"/>
            </p:cNvSpPr>
            <p:nvPr/>
          </p:nvSpPr>
          <p:spPr bwMode="auto">
            <a:xfrm>
              <a:off x="4080" y="1422"/>
              <a:ext cx="120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kumimoji="1" lang="en-US" altLang="ja-JP" sz="2000" b="1">
                  <a:solidFill>
                    <a:srgbClr val="0000FF"/>
                  </a:solidFill>
                  <a:ea typeface="ＭＳ Ｐゴシック" pitchFamily="34" charset="-128"/>
                </a:rPr>
                <a:t>Ni-20Al-5Cr</a:t>
              </a:r>
            </a:p>
          </p:txBody>
        </p:sp>
        <p:sp>
          <p:nvSpPr>
            <p:cNvPr id="106507" name="Line 17"/>
            <p:cNvSpPr>
              <a:spLocks noChangeShapeType="1"/>
            </p:cNvSpPr>
            <p:nvPr/>
          </p:nvSpPr>
          <p:spPr bwMode="auto">
            <a:xfrm>
              <a:off x="3480" y="1218"/>
              <a:ext cx="384" cy="10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6504" name="Text Box 11"/>
          <p:cNvSpPr txBox="1">
            <a:spLocks noChangeArrowheads="1"/>
          </p:cNvSpPr>
          <p:nvPr/>
        </p:nvSpPr>
        <p:spPr bwMode="auto">
          <a:xfrm>
            <a:off x="-15875" y="1119188"/>
            <a:ext cx="4876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Base composition (at.%): Ni-20Al-5Cr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48400" y="1524000"/>
            <a:ext cx="9428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Al</a:t>
            </a:r>
            <a:r>
              <a:rPr lang="en-US" sz="1200" baseline="-25000" dirty="0" smtClean="0">
                <a:solidFill>
                  <a:srgbClr val="FFFF00"/>
                </a:solidFill>
              </a:rPr>
              <a:t>2</a:t>
            </a:r>
            <a:r>
              <a:rPr lang="en-US" sz="1200" dirty="0" smtClean="0">
                <a:solidFill>
                  <a:srgbClr val="FFFF00"/>
                </a:solidFill>
              </a:rPr>
              <a:t>O</a:t>
            </a:r>
            <a:r>
              <a:rPr lang="en-US" sz="1200" baseline="-25000" dirty="0" smtClean="0">
                <a:solidFill>
                  <a:srgbClr val="FFFF00"/>
                </a:solidFill>
              </a:rPr>
              <a:t>3 </a:t>
            </a:r>
            <a:r>
              <a:rPr lang="en-US" sz="1200" dirty="0" smtClean="0">
                <a:solidFill>
                  <a:srgbClr val="FFFF00"/>
                </a:solidFill>
              </a:rPr>
              <a:t>scale</a:t>
            </a:r>
            <a:endParaRPr lang="en-US" sz="1200" baseline="-2500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72200" y="3200400"/>
            <a:ext cx="9428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Al</a:t>
            </a:r>
            <a:r>
              <a:rPr lang="en-US" sz="1200" baseline="-25000" dirty="0" smtClean="0">
                <a:solidFill>
                  <a:srgbClr val="FFFF00"/>
                </a:solidFill>
              </a:rPr>
              <a:t>2</a:t>
            </a:r>
            <a:r>
              <a:rPr lang="en-US" sz="1200" dirty="0" smtClean="0">
                <a:solidFill>
                  <a:srgbClr val="FFFF00"/>
                </a:solidFill>
              </a:rPr>
              <a:t>O</a:t>
            </a:r>
            <a:r>
              <a:rPr lang="en-US" sz="1200" baseline="-25000" dirty="0" smtClean="0">
                <a:solidFill>
                  <a:srgbClr val="FFFF00"/>
                </a:solidFill>
              </a:rPr>
              <a:t>3 </a:t>
            </a:r>
            <a:r>
              <a:rPr lang="en-US" sz="1200" dirty="0" smtClean="0">
                <a:solidFill>
                  <a:srgbClr val="FFFF00"/>
                </a:solidFill>
              </a:rPr>
              <a:t>scale</a:t>
            </a:r>
            <a:endParaRPr lang="en-US" sz="1200" baseline="-25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9506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7620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>
                <a:solidFill>
                  <a:srgbClr val="003366"/>
                </a:solidFill>
              </a:rPr>
              <a:t>Effect of Minor Element Contents</a:t>
            </a:r>
            <a:r>
              <a:rPr lang="en-US" sz="2800">
                <a:solidFill>
                  <a:srgbClr val="003366"/>
                </a:solidFill>
              </a:rPr>
              <a:t/>
            </a:r>
            <a:br>
              <a:rPr lang="en-US" sz="2800">
                <a:solidFill>
                  <a:srgbClr val="003366"/>
                </a:solidFill>
              </a:rPr>
            </a:br>
            <a:r>
              <a:rPr lang="en-US" sz="2000" i="1">
                <a:solidFill>
                  <a:srgbClr val="003366"/>
                </a:solidFill>
              </a:rPr>
              <a:t>Wrought 800 alloys from two different producers</a:t>
            </a:r>
          </a:p>
        </p:txBody>
      </p:sp>
      <p:graphicFrame>
        <p:nvGraphicFramePr>
          <p:cNvPr id="206851" name="Group 3"/>
          <p:cNvGraphicFramePr>
            <a:graphicFrameLocks noGrp="1"/>
          </p:cNvGraphicFramePr>
          <p:nvPr/>
        </p:nvGraphicFramePr>
        <p:xfrm>
          <a:off x="762000" y="1295400"/>
          <a:ext cx="7467600" cy="1067435"/>
        </p:xfrm>
        <a:graphic>
          <a:graphicData uri="http://schemas.openxmlformats.org/drawingml/2006/table">
            <a:tbl>
              <a:tblPr/>
              <a:tblGrid>
                <a:gridCol w="838200"/>
                <a:gridCol w="762000"/>
                <a:gridCol w="693738"/>
                <a:gridCol w="739775"/>
                <a:gridCol w="738187"/>
                <a:gridCol w="738188"/>
                <a:gridCol w="739775"/>
                <a:gridCol w="739775"/>
                <a:gridCol w="739775"/>
                <a:gridCol w="738187"/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Alloys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8C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A800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0.78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33.64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44.46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8C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B800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20.50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47.15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8C"/>
                    </a:solidFill>
                  </a:tcPr>
                </a:tc>
              </a:tr>
            </a:tbl>
          </a:graphicData>
        </a:graphic>
      </p:graphicFrame>
      <p:sp>
        <p:nvSpPr>
          <p:cNvPr id="35889" name="Text Box 49"/>
          <p:cNvSpPr txBox="1">
            <a:spLocks noChangeArrowheads="1"/>
          </p:cNvSpPr>
          <p:nvPr/>
        </p:nvSpPr>
        <p:spPr bwMode="auto">
          <a:xfrm>
            <a:off x="762000" y="914400"/>
            <a:ext cx="2803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3366"/>
                </a:solidFill>
                <a:latin typeface="Times New Roman" pitchFamily="18" charset="0"/>
              </a:rPr>
              <a:t>Measured compositions in wt.%</a:t>
            </a:r>
          </a:p>
        </p:txBody>
      </p:sp>
      <p:grpSp>
        <p:nvGrpSpPr>
          <p:cNvPr id="35890" name="Group 50"/>
          <p:cNvGrpSpPr>
            <a:grpSpLocks/>
          </p:cNvGrpSpPr>
          <p:nvPr/>
        </p:nvGrpSpPr>
        <p:grpSpPr bwMode="auto">
          <a:xfrm>
            <a:off x="2035175" y="2994025"/>
            <a:ext cx="4518025" cy="3254375"/>
            <a:chOff x="1282" y="2091"/>
            <a:chExt cx="2846" cy="2050"/>
          </a:xfrm>
        </p:grpSpPr>
        <p:grpSp>
          <p:nvGrpSpPr>
            <p:cNvPr id="35893" name="Group 51"/>
            <p:cNvGrpSpPr>
              <a:grpSpLocks/>
            </p:cNvGrpSpPr>
            <p:nvPr/>
          </p:nvGrpSpPr>
          <p:grpSpPr bwMode="auto">
            <a:xfrm>
              <a:off x="1467" y="2091"/>
              <a:ext cx="2661" cy="1886"/>
              <a:chOff x="1467" y="2091"/>
              <a:chExt cx="2661" cy="1886"/>
            </a:xfrm>
          </p:grpSpPr>
          <p:sp>
            <p:nvSpPr>
              <p:cNvPr id="36238" name="Rectangle 52"/>
              <p:cNvSpPr>
                <a:spLocks noChangeArrowheads="1"/>
              </p:cNvSpPr>
              <p:nvPr/>
            </p:nvSpPr>
            <p:spPr bwMode="auto">
              <a:xfrm>
                <a:off x="1650" y="3881"/>
                <a:ext cx="44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</a:rPr>
                  <a:t>0</a:t>
                </a:r>
                <a:endParaRPr lang="en-US"/>
              </a:p>
            </p:txBody>
          </p:sp>
          <p:sp>
            <p:nvSpPr>
              <p:cNvPr id="36239" name="Rectangle 53"/>
              <p:cNvSpPr>
                <a:spLocks noChangeArrowheads="1"/>
              </p:cNvSpPr>
              <p:nvPr/>
            </p:nvSpPr>
            <p:spPr bwMode="auto">
              <a:xfrm>
                <a:off x="2009" y="3881"/>
                <a:ext cx="89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</a:rPr>
                  <a:t>20</a:t>
                </a:r>
                <a:endParaRPr lang="en-US"/>
              </a:p>
            </p:txBody>
          </p:sp>
          <p:sp>
            <p:nvSpPr>
              <p:cNvPr id="36240" name="Rectangle 54"/>
              <p:cNvSpPr>
                <a:spLocks noChangeArrowheads="1"/>
              </p:cNvSpPr>
              <p:nvPr/>
            </p:nvSpPr>
            <p:spPr bwMode="auto">
              <a:xfrm>
                <a:off x="2387" y="3881"/>
                <a:ext cx="89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</a:rPr>
                  <a:t>40</a:t>
                </a:r>
                <a:endParaRPr lang="en-US"/>
              </a:p>
            </p:txBody>
          </p:sp>
          <p:sp>
            <p:nvSpPr>
              <p:cNvPr id="36241" name="Rectangle 55"/>
              <p:cNvSpPr>
                <a:spLocks noChangeArrowheads="1"/>
              </p:cNvSpPr>
              <p:nvPr/>
            </p:nvSpPr>
            <p:spPr bwMode="auto">
              <a:xfrm>
                <a:off x="2766" y="3881"/>
                <a:ext cx="89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</a:rPr>
                  <a:t>60</a:t>
                </a:r>
                <a:endParaRPr lang="en-US"/>
              </a:p>
            </p:txBody>
          </p:sp>
          <p:sp>
            <p:nvSpPr>
              <p:cNvPr id="36242" name="Rectangle 56"/>
              <p:cNvSpPr>
                <a:spLocks noChangeArrowheads="1"/>
              </p:cNvSpPr>
              <p:nvPr/>
            </p:nvSpPr>
            <p:spPr bwMode="auto">
              <a:xfrm>
                <a:off x="3144" y="3881"/>
                <a:ext cx="89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</a:rPr>
                  <a:t>80</a:t>
                </a:r>
                <a:endParaRPr lang="en-US"/>
              </a:p>
            </p:txBody>
          </p:sp>
          <p:sp>
            <p:nvSpPr>
              <p:cNvPr id="36243" name="Rectangle 57"/>
              <p:cNvSpPr>
                <a:spLocks noChangeArrowheads="1"/>
              </p:cNvSpPr>
              <p:nvPr/>
            </p:nvSpPr>
            <p:spPr bwMode="auto">
              <a:xfrm>
                <a:off x="3503" y="3881"/>
                <a:ext cx="133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</a:rPr>
                  <a:t>100</a:t>
                </a:r>
                <a:endParaRPr lang="en-US"/>
              </a:p>
            </p:txBody>
          </p:sp>
          <p:sp>
            <p:nvSpPr>
              <p:cNvPr id="36244" name="Rectangle 58"/>
              <p:cNvSpPr>
                <a:spLocks noChangeArrowheads="1"/>
              </p:cNvSpPr>
              <p:nvPr/>
            </p:nvSpPr>
            <p:spPr bwMode="auto">
              <a:xfrm>
                <a:off x="3881" y="3881"/>
                <a:ext cx="133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</a:rPr>
                  <a:t>120</a:t>
                </a:r>
                <a:endParaRPr lang="en-US"/>
              </a:p>
            </p:txBody>
          </p:sp>
          <p:sp>
            <p:nvSpPr>
              <p:cNvPr id="36245" name="Rectangle 59"/>
              <p:cNvSpPr>
                <a:spLocks noChangeArrowheads="1"/>
              </p:cNvSpPr>
              <p:nvPr/>
            </p:nvSpPr>
            <p:spPr bwMode="auto">
              <a:xfrm>
                <a:off x="1467" y="3781"/>
                <a:ext cx="160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</a:rPr>
                  <a:t>-100</a:t>
                </a:r>
                <a:endParaRPr lang="en-US"/>
              </a:p>
            </p:txBody>
          </p:sp>
          <p:sp>
            <p:nvSpPr>
              <p:cNvPr id="36246" name="Rectangle 60"/>
              <p:cNvSpPr>
                <a:spLocks noChangeArrowheads="1"/>
              </p:cNvSpPr>
              <p:nvPr/>
            </p:nvSpPr>
            <p:spPr bwMode="auto">
              <a:xfrm>
                <a:off x="1506" y="3465"/>
                <a:ext cx="116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</a:rPr>
                  <a:t>-80</a:t>
                </a:r>
                <a:endParaRPr lang="en-US"/>
              </a:p>
            </p:txBody>
          </p:sp>
          <p:sp>
            <p:nvSpPr>
              <p:cNvPr id="36247" name="Rectangle 61"/>
              <p:cNvSpPr>
                <a:spLocks noChangeArrowheads="1"/>
              </p:cNvSpPr>
              <p:nvPr/>
            </p:nvSpPr>
            <p:spPr bwMode="auto">
              <a:xfrm>
                <a:off x="1506" y="3148"/>
                <a:ext cx="116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</a:rPr>
                  <a:t>-60</a:t>
                </a:r>
                <a:endParaRPr lang="en-US"/>
              </a:p>
            </p:txBody>
          </p:sp>
          <p:sp>
            <p:nvSpPr>
              <p:cNvPr id="36248" name="Rectangle 62"/>
              <p:cNvSpPr>
                <a:spLocks noChangeArrowheads="1"/>
              </p:cNvSpPr>
              <p:nvPr/>
            </p:nvSpPr>
            <p:spPr bwMode="auto">
              <a:xfrm>
                <a:off x="1506" y="2832"/>
                <a:ext cx="116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</a:rPr>
                  <a:t>-40</a:t>
                </a:r>
                <a:endParaRPr lang="en-US"/>
              </a:p>
            </p:txBody>
          </p:sp>
          <p:sp>
            <p:nvSpPr>
              <p:cNvPr id="36249" name="Rectangle 63"/>
              <p:cNvSpPr>
                <a:spLocks noChangeArrowheads="1"/>
              </p:cNvSpPr>
              <p:nvPr/>
            </p:nvSpPr>
            <p:spPr bwMode="auto">
              <a:xfrm>
                <a:off x="1506" y="2516"/>
                <a:ext cx="116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</a:rPr>
                  <a:t>-20</a:t>
                </a:r>
                <a:endParaRPr lang="en-US"/>
              </a:p>
            </p:txBody>
          </p:sp>
          <p:sp>
            <p:nvSpPr>
              <p:cNvPr id="36250" name="Rectangle 64"/>
              <p:cNvSpPr>
                <a:spLocks noChangeArrowheads="1"/>
              </p:cNvSpPr>
              <p:nvPr/>
            </p:nvSpPr>
            <p:spPr bwMode="auto">
              <a:xfrm>
                <a:off x="1570" y="2199"/>
                <a:ext cx="44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</a:rPr>
                  <a:t>0</a:t>
                </a:r>
                <a:endParaRPr lang="en-US"/>
              </a:p>
            </p:txBody>
          </p:sp>
          <p:sp>
            <p:nvSpPr>
              <p:cNvPr id="36251" name="Line 65"/>
              <p:cNvSpPr>
                <a:spLocks noChangeShapeType="1"/>
              </p:cNvSpPr>
              <p:nvPr/>
            </p:nvSpPr>
            <p:spPr bwMode="auto">
              <a:xfrm flipV="1">
                <a:off x="1667" y="3832"/>
                <a:ext cx="1" cy="38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52" name="Line 66"/>
              <p:cNvSpPr>
                <a:spLocks noChangeShapeType="1"/>
              </p:cNvSpPr>
              <p:nvPr/>
            </p:nvSpPr>
            <p:spPr bwMode="auto">
              <a:xfrm flipV="1">
                <a:off x="1856" y="3832"/>
                <a:ext cx="1" cy="1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53" name="Line 67"/>
              <p:cNvSpPr>
                <a:spLocks noChangeShapeType="1"/>
              </p:cNvSpPr>
              <p:nvPr/>
            </p:nvSpPr>
            <p:spPr bwMode="auto">
              <a:xfrm flipV="1">
                <a:off x="2045" y="3832"/>
                <a:ext cx="1" cy="38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54" name="Line 68"/>
              <p:cNvSpPr>
                <a:spLocks noChangeShapeType="1"/>
              </p:cNvSpPr>
              <p:nvPr/>
            </p:nvSpPr>
            <p:spPr bwMode="auto">
              <a:xfrm flipV="1">
                <a:off x="2234" y="3832"/>
                <a:ext cx="1" cy="1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55" name="Line 69"/>
              <p:cNvSpPr>
                <a:spLocks noChangeShapeType="1"/>
              </p:cNvSpPr>
              <p:nvPr/>
            </p:nvSpPr>
            <p:spPr bwMode="auto">
              <a:xfrm flipV="1">
                <a:off x="2424" y="3832"/>
                <a:ext cx="1" cy="38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56" name="Line 70"/>
              <p:cNvSpPr>
                <a:spLocks noChangeShapeType="1"/>
              </p:cNvSpPr>
              <p:nvPr/>
            </p:nvSpPr>
            <p:spPr bwMode="auto">
              <a:xfrm flipV="1">
                <a:off x="2613" y="3832"/>
                <a:ext cx="1" cy="1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57" name="Line 71"/>
              <p:cNvSpPr>
                <a:spLocks noChangeShapeType="1"/>
              </p:cNvSpPr>
              <p:nvPr/>
            </p:nvSpPr>
            <p:spPr bwMode="auto">
              <a:xfrm flipV="1">
                <a:off x="2802" y="3832"/>
                <a:ext cx="1" cy="38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58" name="Line 72"/>
              <p:cNvSpPr>
                <a:spLocks noChangeShapeType="1"/>
              </p:cNvSpPr>
              <p:nvPr/>
            </p:nvSpPr>
            <p:spPr bwMode="auto">
              <a:xfrm flipV="1">
                <a:off x="2991" y="3832"/>
                <a:ext cx="1" cy="1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59" name="Line 73"/>
              <p:cNvSpPr>
                <a:spLocks noChangeShapeType="1"/>
              </p:cNvSpPr>
              <p:nvPr/>
            </p:nvSpPr>
            <p:spPr bwMode="auto">
              <a:xfrm flipV="1">
                <a:off x="3180" y="3832"/>
                <a:ext cx="1" cy="38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60" name="Line 74"/>
              <p:cNvSpPr>
                <a:spLocks noChangeShapeType="1"/>
              </p:cNvSpPr>
              <p:nvPr/>
            </p:nvSpPr>
            <p:spPr bwMode="auto">
              <a:xfrm flipV="1">
                <a:off x="3370" y="3832"/>
                <a:ext cx="1" cy="1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61" name="Line 75"/>
              <p:cNvSpPr>
                <a:spLocks noChangeShapeType="1"/>
              </p:cNvSpPr>
              <p:nvPr/>
            </p:nvSpPr>
            <p:spPr bwMode="auto">
              <a:xfrm flipV="1">
                <a:off x="3559" y="3832"/>
                <a:ext cx="1" cy="38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62" name="Line 76"/>
              <p:cNvSpPr>
                <a:spLocks noChangeShapeType="1"/>
              </p:cNvSpPr>
              <p:nvPr/>
            </p:nvSpPr>
            <p:spPr bwMode="auto">
              <a:xfrm flipV="1">
                <a:off x="3748" y="3832"/>
                <a:ext cx="1" cy="1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63" name="Line 77"/>
              <p:cNvSpPr>
                <a:spLocks noChangeShapeType="1"/>
              </p:cNvSpPr>
              <p:nvPr/>
            </p:nvSpPr>
            <p:spPr bwMode="auto">
              <a:xfrm flipV="1">
                <a:off x="3937" y="3832"/>
                <a:ext cx="1" cy="38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64" name="Line 78"/>
              <p:cNvSpPr>
                <a:spLocks noChangeShapeType="1"/>
              </p:cNvSpPr>
              <p:nvPr/>
            </p:nvSpPr>
            <p:spPr bwMode="auto">
              <a:xfrm flipV="1">
                <a:off x="4127" y="3832"/>
                <a:ext cx="1" cy="1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65" name="Line 79"/>
              <p:cNvSpPr>
                <a:spLocks noChangeShapeType="1"/>
              </p:cNvSpPr>
              <p:nvPr/>
            </p:nvSpPr>
            <p:spPr bwMode="auto">
              <a:xfrm>
                <a:off x="1667" y="3832"/>
                <a:ext cx="2460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66" name="Line 80"/>
              <p:cNvSpPr>
                <a:spLocks noChangeShapeType="1"/>
              </p:cNvSpPr>
              <p:nvPr/>
            </p:nvSpPr>
            <p:spPr bwMode="auto">
              <a:xfrm>
                <a:off x="1667" y="2091"/>
                <a:ext cx="2460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67" name="Line 81"/>
              <p:cNvSpPr>
                <a:spLocks noChangeShapeType="1"/>
              </p:cNvSpPr>
              <p:nvPr/>
            </p:nvSpPr>
            <p:spPr bwMode="auto">
              <a:xfrm>
                <a:off x="1631" y="3832"/>
                <a:ext cx="3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68" name="Line 82"/>
              <p:cNvSpPr>
                <a:spLocks noChangeShapeType="1"/>
              </p:cNvSpPr>
              <p:nvPr/>
            </p:nvSpPr>
            <p:spPr bwMode="auto">
              <a:xfrm>
                <a:off x="1649" y="3673"/>
                <a:ext cx="18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69" name="Line 83"/>
              <p:cNvSpPr>
                <a:spLocks noChangeShapeType="1"/>
              </p:cNvSpPr>
              <p:nvPr/>
            </p:nvSpPr>
            <p:spPr bwMode="auto">
              <a:xfrm>
                <a:off x="1631" y="3515"/>
                <a:ext cx="3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70" name="Line 84"/>
              <p:cNvSpPr>
                <a:spLocks noChangeShapeType="1"/>
              </p:cNvSpPr>
              <p:nvPr/>
            </p:nvSpPr>
            <p:spPr bwMode="auto">
              <a:xfrm>
                <a:off x="1649" y="3357"/>
                <a:ext cx="18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71" name="Line 85"/>
              <p:cNvSpPr>
                <a:spLocks noChangeShapeType="1"/>
              </p:cNvSpPr>
              <p:nvPr/>
            </p:nvSpPr>
            <p:spPr bwMode="auto">
              <a:xfrm>
                <a:off x="1631" y="3199"/>
                <a:ext cx="3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72" name="Line 86"/>
              <p:cNvSpPr>
                <a:spLocks noChangeShapeType="1"/>
              </p:cNvSpPr>
              <p:nvPr/>
            </p:nvSpPr>
            <p:spPr bwMode="auto">
              <a:xfrm>
                <a:off x="1649" y="3041"/>
                <a:ext cx="18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73" name="Line 87"/>
              <p:cNvSpPr>
                <a:spLocks noChangeShapeType="1"/>
              </p:cNvSpPr>
              <p:nvPr/>
            </p:nvSpPr>
            <p:spPr bwMode="auto">
              <a:xfrm>
                <a:off x="1631" y="2882"/>
                <a:ext cx="3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74" name="Line 88"/>
              <p:cNvSpPr>
                <a:spLocks noChangeShapeType="1"/>
              </p:cNvSpPr>
              <p:nvPr/>
            </p:nvSpPr>
            <p:spPr bwMode="auto">
              <a:xfrm>
                <a:off x="1649" y="2724"/>
                <a:ext cx="18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75" name="Line 89"/>
              <p:cNvSpPr>
                <a:spLocks noChangeShapeType="1"/>
              </p:cNvSpPr>
              <p:nvPr/>
            </p:nvSpPr>
            <p:spPr bwMode="auto">
              <a:xfrm>
                <a:off x="1631" y="2566"/>
                <a:ext cx="3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76" name="Line 90"/>
              <p:cNvSpPr>
                <a:spLocks noChangeShapeType="1"/>
              </p:cNvSpPr>
              <p:nvPr/>
            </p:nvSpPr>
            <p:spPr bwMode="auto">
              <a:xfrm>
                <a:off x="1649" y="2408"/>
                <a:ext cx="18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77" name="Line 91"/>
              <p:cNvSpPr>
                <a:spLocks noChangeShapeType="1"/>
              </p:cNvSpPr>
              <p:nvPr/>
            </p:nvSpPr>
            <p:spPr bwMode="auto">
              <a:xfrm>
                <a:off x="1631" y="2250"/>
                <a:ext cx="3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78" name="Line 92"/>
              <p:cNvSpPr>
                <a:spLocks noChangeShapeType="1"/>
              </p:cNvSpPr>
              <p:nvPr/>
            </p:nvSpPr>
            <p:spPr bwMode="auto">
              <a:xfrm>
                <a:off x="1649" y="2091"/>
                <a:ext cx="18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79" name="Line 93"/>
              <p:cNvSpPr>
                <a:spLocks noChangeShapeType="1"/>
              </p:cNvSpPr>
              <p:nvPr/>
            </p:nvSpPr>
            <p:spPr bwMode="auto">
              <a:xfrm flipV="1">
                <a:off x="1667" y="2091"/>
                <a:ext cx="1" cy="174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80" name="Line 94"/>
              <p:cNvSpPr>
                <a:spLocks noChangeShapeType="1"/>
              </p:cNvSpPr>
              <p:nvPr/>
            </p:nvSpPr>
            <p:spPr bwMode="auto">
              <a:xfrm flipV="1">
                <a:off x="4127" y="2091"/>
                <a:ext cx="1" cy="174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81" name="Line 95"/>
              <p:cNvSpPr>
                <a:spLocks noChangeShapeType="1"/>
              </p:cNvSpPr>
              <p:nvPr/>
            </p:nvSpPr>
            <p:spPr bwMode="auto">
              <a:xfrm flipV="1">
                <a:off x="1678" y="224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82" name="Line 96"/>
              <p:cNvSpPr>
                <a:spLocks noChangeShapeType="1"/>
              </p:cNvSpPr>
              <p:nvPr/>
            </p:nvSpPr>
            <p:spPr bwMode="auto">
              <a:xfrm flipV="1">
                <a:off x="1694" y="2222"/>
                <a:ext cx="7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83" name="Line 97"/>
              <p:cNvSpPr>
                <a:spLocks noChangeShapeType="1"/>
              </p:cNvSpPr>
              <p:nvPr/>
            </p:nvSpPr>
            <p:spPr bwMode="auto">
              <a:xfrm>
                <a:off x="2038" y="223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84" name="Line 98"/>
              <p:cNvSpPr>
                <a:spLocks noChangeShapeType="1"/>
              </p:cNvSpPr>
              <p:nvPr/>
            </p:nvSpPr>
            <p:spPr bwMode="auto">
              <a:xfrm>
                <a:off x="2056" y="224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85" name="Line 99"/>
              <p:cNvSpPr>
                <a:spLocks noChangeShapeType="1"/>
              </p:cNvSpPr>
              <p:nvPr/>
            </p:nvSpPr>
            <p:spPr bwMode="auto">
              <a:xfrm>
                <a:off x="2094" y="2259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86" name="Line 100"/>
              <p:cNvSpPr>
                <a:spLocks noChangeShapeType="1"/>
              </p:cNvSpPr>
              <p:nvPr/>
            </p:nvSpPr>
            <p:spPr bwMode="auto">
              <a:xfrm>
                <a:off x="2113" y="2273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87" name="Line 101"/>
              <p:cNvSpPr>
                <a:spLocks noChangeShapeType="1"/>
              </p:cNvSpPr>
              <p:nvPr/>
            </p:nvSpPr>
            <p:spPr bwMode="auto">
              <a:xfrm>
                <a:off x="2132" y="228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88" name="Line 102"/>
              <p:cNvSpPr>
                <a:spLocks noChangeShapeType="1"/>
              </p:cNvSpPr>
              <p:nvPr/>
            </p:nvSpPr>
            <p:spPr bwMode="auto">
              <a:xfrm>
                <a:off x="2151" y="229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89" name="Line 103"/>
              <p:cNvSpPr>
                <a:spLocks noChangeShapeType="1"/>
              </p:cNvSpPr>
              <p:nvPr/>
            </p:nvSpPr>
            <p:spPr bwMode="auto">
              <a:xfrm>
                <a:off x="2170" y="231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90" name="Line 104"/>
              <p:cNvSpPr>
                <a:spLocks noChangeShapeType="1"/>
              </p:cNvSpPr>
              <p:nvPr/>
            </p:nvSpPr>
            <p:spPr bwMode="auto">
              <a:xfrm>
                <a:off x="2208" y="232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91" name="Line 105"/>
              <p:cNvSpPr>
                <a:spLocks noChangeShapeType="1"/>
              </p:cNvSpPr>
              <p:nvPr/>
            </p:nvSpPr>
            <p:spPr bwMode="auto">
              <a:xfrm>
                <a:off x="2341" y="236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92" name="Line 106"/>
              <p:cNvSpPr>
                <a:spLocks noChangeShapeType="1"/>
              </p:cNvSpPr>
              <p:nvPr/>
            </p:nvSpPr>
            <p:spPr bwMode="auto">
              <a:xfrm>
                <a:off x="2358" y="2380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93" name="Line 107"/>
              <p:cNvSpPr>
                <a:spLocks noChangeShapeType="1"/>
              </p:cNvSpPr>
              <p:nvPr/>
            </p:nvSpPr>
            <p:spPr bwMode="auto">
              <a:xfrm>
                <a:off x="2378" y="239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94" name="Line 108"/>
              <p:cNvSpPr>
                <a:spLocks noChangeShapeType="1"/>
              </p:cNvSpPr>
              <p:nvPr/>
            </p:nvSpPr>
            <p:spPr bwMode="auto">
              <a:xfrm>
                <a:off x="2396" y="2408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95" name="Line 109"/>
              <p:cNvSpPr>
                <a:spLocks noChangeShapeType="1"/>
              </p:cNvSpPr>
              <p:nvPr/>
            </p:nvSpPr>
            <p:spPr bwMode="auto">
              <a:xfrm>
                <a:off x="2414" y="2424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96" name="Line 110"/>
              <p:cNvSpPr>
                <a:spLocks noChangeShapeType="1"/>
              </p:cNvSpPr>
              <p:nvPr/>
            </p:nvSpPr>
            <p:spPr bwMode="auto">
              <a:xfrm>
                <a:off x="2434" y="2443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97" name="Line 111"/>
              <p:cNvSpPr>
                <a:spLocks noChangeShapeType="1"/>
              </p:cNvSpPr>
              <p:nvPr/>
            </p:nvSpPr>
            <p:spPr bwMode="auto">
              <a:xfrm>
                <a:off x="2452" y="2461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98" name="Line 112"/>
              <p:cNvSpPr>
                <a:spLocks noChangeShapeType="1"/>
              </p:cNvSpPr>
              <p:nvPr/>
            </p:nvSpPr>
            <p:spPr bwMode="auto">
              <a:xfrm>
                <a:off x="2472" y="2480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99" name="Line 113"/>
              <p:cNvSpPr>
                <a:spLocks noChangeShapeType="1"/>
              </p:cNvSpPr>
              <p:nvPr/>
            </p:nvSpPr>
            <p:spPr bwMode="auto">
              <a:xfrm>
                <a:off x="2490" y="2496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00" name="Line 114"/>
              <p:cNvSpPr>
                <a:spLocks noChangeShapeType="1"/>
              </p:cNvSpPr>
              <p:nvPr/>
            </p:nvSpPr>
            <p:spPr bwMode="auto">
              <a:xfrm>
                <a:off x="2508" y="2516"/>
                <a:ext cx="6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01" name="Line 115"/>
              <p:cNvSpPr>
                <a:spLocks noChangeShapeType="1"/>
              </p:cNvSpPr>
              <p:nvPr/>
            </p:nvSpPr>
            <p:spPr bwMode="auto">
              <a:xfrm>
                <a:off x="2526" y="2543"/>
                <a:ext cx="8" cy="17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02" name="Line 116"/>
              <p:cNvSpPr>
                <a:spLocks noChangeShapeType="1"/>
              </p:cNvSpPr>
              <p:nvPr/>
            </p:nvSpPr>
            <p:spPr bwMode="auto">
              <a:xfrm>
                <a:off x="2544" y="2579"/>
                <a:ext cx="9" cy="17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03" name="Line 117"/>
              <p:cNvSpPr>
                <a:spLocks noChangeShapeType="1"/>
              </p:cNvSpPr>
              <p:nvPr/>
            </p:nvSpPr>
            <p:spPr bwMode="auto">
              <a:xfrm>
                <a:off x="2563" y="2615"/>
                <a:ext cx="9" cy="1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04" name="Line 118"/>
              <p:cNvSpPr>
                <a:spLocks noChangeShapeType="1"/>
              </p:cNvSpPr>
              <p:nvPr/>
            </p:nvSpPr>
            <p:spPr bwMode="auto">
              <a:xfrm>
                <a:off x="2584" y="2652"/>
                <a:ext cx="6" cy="7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05" name="Line 119"/>
              <p:cNvSpPr>
                <a:spLocks noChangeShapeType="1"/>
              </p:cNvSpPr>
              <p:nvPr/>
            </p:nvSpPr>
            <p:spPr bwMode="auto">
              <a:xfrm>
                <a:off x="2602" y="2677"/>
                <a:ext cx="7" cy="1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06" name="Line 120"/>
              <p:cNvSpPr>
                <a:spLocks noChangeShapeType="1"/>
              </p:cNvSpPr>
              <p:nvPr/>
            </p:nvSpPr>
            <p:spPr bwMode="auto">
              <a:xfrm>
                <a:off x="2621" y="2707"/>
                <a:ext cx="7" cy="1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07" name="Line 121"/>
              <p:cNvSpPr>
                <a:spLocks noChangeShapeType="1"/>
              </p:cNvSpPr>
              <p:nvPr/>
            </p:nvSpPr>
            <p:spPr bwMode="auto">
              <a:xfrm>
                <a:off x="2639" y="2736"/>
                <a:ext cx="9" cy="1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08" name="Line 122"/>
              <p:cNvSpPr>
                <a:spLocks noChangeShapeType="1"/>
              </p:cNvSpPr>
              <p:nvPr/>
            </p:nvSpPr>
            <p:spPr bwMode="auto">
              <a:xfrm>
                <a:off x="2661" y="2768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09" name="Line 123"/>
              <p:cNvSpPr>
                <a:spLocks noChangeShapeType="1"/>
              </p:cNvSpPr>
              <p:nvPr/>
            </p:nvSpPr>
            <p:spPr bwMode="auto">
              <a:xfrm>
                <a:off x="2679" y="2786"/>
                <a:ext cx="5" cy="7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10" name="Line 124"/>
              <p:cNvSpPr>
                <a:spLocks noChangeShapeType="1"/>
              </p:cNvSpPr>
              <p:nvPr/>
            </p:nvSpPr>
            <p:spPr bwMode="auto">
              <a:xfrm>
                <a:off x="2697" y="2809"/>
                <a:ext cx="6" cy="8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11" name="Line 125"/>
              <p:cNvSpPr>
                <a:spLocks noChangeShapeType="1"/>
              </p:cNvSpPr>
              <p:nvPr/>
            </p:nvSpPr>
            <p:spPr bwMode="auto">
              <a:xfrm>
                <a:off x="2718" y="2833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12" name="Line 126"/>
              <p:cNvSpPr>
                <a:spLocks noChangeShapeType="1"/>
              </p:cNvSpPr>
              <p:nvPr/>
            </p:nvSpPr>
            <p:spPr bwMode="auto">
              <a:xfrm>
                <a:off x="2735" y="2852"/>
                <a:ext cx="6" cy="8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13" name="Line 127"/>
              <p:cNvSpPr>
                <a:spLocks noChangeShapeType="1"/>
              </p:cNvSpPr>
              <p:nvPr/>
            </p:nvSpPr>
            <p:spPr bwMode="auto">
              <a:xfrm>
                <a:off x="2753" y="2877"/>
                <a:ext cx="8" cy="1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14" name="Line 128"/>
              <p:cNvSpPr>
                <a:spLocks noChangeShapeType="1"/>
              </p:cNvSpPr>
              <p:nvPr/>
            </p:nvSpPr>
            <p:spPr bwMode="auto">
              <a:xfrm>
                <a:off x="2772" y="2908"/>
                <a:ext cx="8" cy="1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15" name="Line 129"/>
              <p:cNvSpPr>
                <a:spLocks noChangeShapeType="1"/>
              </p:cNvSpPr>
              <p:nvPr/>
            </p:nvSpPr>
            <p:spPr bwMode="auto">
              <a:xfrm>
                <a:off x="2791" y="2942"/>
                <a:ext cx="8" cy="1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16" name="Line 130"/>
              <p:cNvSpPr>
                <a:spLocks noChangeShapeType="1"/>
              </p:cNvSpPr>
              <p:nvPr/>
            </p:nvSpPr>
            <p:spPr bwMode="auto">
              <a:xfrm>
                <a:off x="2809" y="2976"/>
                <a:ext cx="10" cy="2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17" name="Line 131"/>
              <p:cNvSpPr>
                <a:spLocks noChangeShapeType="1"/>
              </p:cNvSpPr>
              <p:nvPr/>
            </p:nvSpPr>
            <p:spPr bwMode="auto">
              <a:xfrm>
                <a:off x="2830" y="3015"/>
                <a:ext cx="6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18" name="Line 132"/>
              <p:cNvSpPr>
                <a:spLocks noChangeShapeType="1"/>
              </p:cNvSpPr>
              <p:nvPr/>
            </p:nvSpPr>
            <p:spPr bwMode="auto">
              <a:xfrm>
                <a:off x="2847" y="3042"/>
                <a:ext cx="9" cy="1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19" name="Line 133"/>
              <p:cNvSpPr>
                <a:spLocks noChangeShapeType="1"/>
              </p:cNvSpPr>
              <p:nvPr/>
            </p:nvSpPr>
            <p:spPr bwMode="auto">
              <a:xfrm>
                <a:off x="2866" y="3076"/>
                <a:ext cx="9" cy="1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20" name="Line 134"/>
              <p:cNvSpPr>
                <a:spLocks noChangeShapeType="1"/>
              </p:cNvSpPr>
              <p:nvPr/>
            </p:nvSpPr>
            <p:spPr bwMode="auto">
              <a:xfrm>
                <a:off x="2887" y="3108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21" name="Line 135"/>
              <p:cNvSpPr>
                <a:spLocks noChangeShapeType="1"/>
              </p:cNvSpPr>
              <p:nvPr/>
            </p:nvSpPr>
            <p:spPr bwMode="auto">
              <a:xfrm>
                <a:off x="2906" y="3130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22" name="Line 136"/>
              <p:cNvSpPr>
                <a:spLocks noChangeShapeType="1"/>
              </p:cNvSpPr>
              <p:nvPr/>
            </p:nvSpPr>
            <p:spPr bwMode="auto">
              <a:xfrm>
                <a:off x="2926" y="3150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23" name="Line 137"/>
              <p:cNvSpPr>
                <a:spLocks noChangeShapeType="1"/>
              </p:cNvSpPr>
              <p:nvPr/>
            </p:nvSpPr>
            <p:spPr bwMode="auto">
              <a:xfrm>
                <a:off x="2943" y="3168"/>
                <a:ext cx="6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24" name="Line 138"/>
              <p:cNvSpPr>
                <a:spLocks noChangeShapeType="1"/>
              </p:cNvSpPr>
              <p:nvPr/>
            </p:nvSpPr>
            <p:spPr bwMode="auto">
              <a:xfrm>
                <a:off x="2964" y="319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25" name="Line 139"/>
              <p:cNvSpPr>
                <a:spLocks noChangeShapeType="1"/>
              </p:cNvSpPr>
              <p:nvPr/>
            </p:nvSpPr>
            <p:spPr bwMode="auto">
              <a:xfrm>
                <a:off x="2982" y="3205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26" name="Line 140"/>
              <p:cNvSpPr>
                <a:spLocks noChangeShapeType="1"/>
              </p:cNvSpPr>
              <p:nvPr/>
            </p:nvSpPr>
            <p:spPr bwMode="auto">
              <a:xfrm>
                <a:off x="3002" y="3220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27" name="Line 141"/>
              <p:cNvSpPr>
                <a:spLocks noChangeShapeType="1"/>
              </p:cNvSpPr>
              <p:nvPr/>
            </p:nvSpPr>
            <p:spPr bwMode="auto">
              <a:xfrm>
                <a:off x="3021" y="3235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28" name="Line 142"/>
              <p:cNvSpPr>
                <a:spLocks noChangeShapeType="1"/>
              </p:cNvSpPr>
              <p:nvPr/>
            </p:nvSpPr>
            <p:spPr bwMode="auto">
              <a:xfrm>
                <a:off x="3040" y="3249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29" name="Line 143"/>
              <p:cNvSpPr>
                <a:spLocks noChangeShapeType="1"/>
              </p:cNvSpPr>
              <p:nvPr/>
            </p:nvSpPr>
            <p:spPr bwMode="auto">
              <a:xfrm>
                <a:off x="3077" y="3266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30" name="Line 144"/>
              <p:cNvSpPr>
                <a:spLocks noChangeShapeType="1"/>
              </p:cNvSpPr>
              <p:nvPr/>
            </p:nvSpPr>
            <p:spPr bwMode="auto">
              <a:xfrm>
                <a:off x="3153" y="3300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31" name="Line 145"/>
              <p:cNvSpPr>
                <a:spLocks noChangeShapeType="1"/>
              </p:cNvSpPr>
              <p:nvPr/>
            </p:nvSpPr>
            <p:spPr bwMode="auto">
              <a:xfrm>
                <a:off x="3173" y="331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32" name="Line 146"/>
              <p:cNvSpPr>
                <a:spLocks noChangeShapeType="1"/>
              </p:cNvSpPr>
              <p:nvPr/>
            </p:nvSpPr>
            <p:spPr bwMode="auto">
              <a:xfrm>
                <a:off x="3189" y="3328"/>
                <a:ext cx="7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33" name="Line 147"/>
              <p:cNvSpPr>
                <a:spLocks noChangeShapeType="1"/>
              </p:cNvSpPr>
              <p:nvPr/>
            </p:nvSpPr>
            <p:spPr bwMode="auto">
              <a:xfrm>
                <a:off x="3206" y="3356"/>
                <a:ext cx="10" cy="2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34" name="Line 148"/>
              <p:cNvSpPr>
                <a:spLocks noChangeShapeType="1"/>
              </p:cNvSpPr>
              <p:nvPr/>
            </p:nvSpPr>
            <p:spPr bwMode="auto">
              <a:xfrm>
                <a:off x="3228" y="3397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35" name="Line 149"/>
              <p:cNvSpPr>
                <a:spLocks noChangeShapeType="1"/>
              </p:cNvSpPr>
              <p:nvPr/>
            </p:nvSpPr>
            <p:spPr bwMode="auto">
              <a:xfrm>
                <a:off x="3248" y="341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36" name="Line 150"/>
              <p:cNvSpPr>
                <a:spLocks noChangeShapeType="1"/>
              </p:cNvSpPr>
              <p:nvPr/>
            </p:nvSpPr>
            <p:spPr bwMode="auto">
              <a:xfrm>
                <a:off x="3267" y="343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37" name="Line 151"/>
              <p:cNvSpPr>
                <a:spLocks noChangeShapeType="1"/>
              </p:cNvSpPr>
              <p:nvPr/>
            </p:nvSpPr>
            <p:spPr bwMode="auto">
              <a:xfrm>
                <a:off x="3305" y="345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38" name="Line 152"/>
              <p:cNvSpPr>
                <a:spLocks noChangeShapeType="1"/>
              </p:cNvSpPr>
              <p:nvPr/>
            </p:nvSpPr>
            <p:spPr bwMode="auto">
              <a:xfrm>
                <a:off x="3400" y="349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39" name="Line 153"/>
              <p:cNvSpPr>
                <a:spLocks noChangeShapeType="1"/>
              </p:cNvSpPr>
              <p:nvPr/>
            </p:nvSpPr>
            <p:spPr bwMode="auto">
              <a:xfrm>
                <a:off x="3457" y="352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40" name="Rectangle 154"/>
              <p:cNvSpPr>
                <a:spLocks noChangeArrowheads="1"/>
              </p:cNvSpPr>
              <p:nvPr/>
            </p:nvSpPr>
            <p:spPr bwMode="auto">
              <a:xfrm>
                <a:off x="1664" y="2246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41" name="Rectangle 155"/>
              <p:cNvSpPr>
                <a:spLocks noChangeArrowheads="1"/>
              </p:cNvSpPr>
              <p:nvPr/>
            </p:nvSpPr>
            <p:spPr bwMode="auto">
              <a:xfrm>
                <a:off x="1683" y="2234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42" name="Rectangle 156"/>
              <p:cNvSpPr>
                <a:spLocks noChangeArrowheads="1"/>
              </p:cNvSpPr>
              <p:nvPr/>
            </p:nvSpPr>
            <p:spPr bwMode="auto">
              <a:xfrm>
                <a:off x="1702" y="2208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43" name="Rectangle 157"/>
              <p:cNvSpPr>
                <a:spLocks noChangeArrowheads="1"/>
              </p:cNvSpPr>
              <p:nvPr/>
            </p:nvSpPr>
            <p:spPr bwMode="auto">
              <a:xfrm>
                <a:off x="1721" y="2206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44" name="Rectangle 158"/>
              <p:cNvSpPr>
                <a:spLocks noChangeArrowheads="1"/>
              </p:cNvSpPr>
              <p:nvPr/>
            </p:nvSpPr>
            <p:spPr bwMode="auto">
              <a:xfrm>
                <a:off x="1739" y="2203"/>
                <a:ext cx="13" cy="14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45" name="Rectangle 159"/>
              <p:cNvSpPr>
                <a:spLocks noChangeArrowheads="1"/>
              </p:cNvSpPr>
              <p:nvPr/>
            </p:nvSpPr>
            <p:spPr bwMode="auto">
              <a:xfrm>
                <a:off x="1759" y="2203"/>
                <a:ext cx="12" cy="14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46" name="Rectangle 160"/>
              <p:cNvSpPr>
                <a:spLocks noChangeArrowheads="1"/>
              </p:cNvSpPr>
              <p:nvPr/>
            </p:nvSpPr>
            <p:spPr bwMode="auto">
              <a:xfrm>
                <a:off x="1777" y="2201"/>
                <a:ext cx="13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47" name="Rectangle 161"/>
              <p:cNvSpPr>
                <a:spLocks noChangeArrowheads="1"/>
              </p:cNvSpPr>
              <p:nvPr/>
            </p:nvSpPr>
            <p:spPr bwMode="auto">
              <a:xfrm>
                <a:off x="1796" y="2199"/>
                <a:ext cx="13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48" name="Rectangle 162"/>
              <p:cNvSpPr>
                <a:spLocks noChangeArrowheads="1"/>
              </p:cNvSpPr>
              <p:nvPr/>
            </p:nvSpPr>
            <p:spPr bwMode="auto">
              <a:xfrm>
                <a:off x="1815" y="2199"/>
                <a:ext cx="13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49" name="Rectangle 163"/>
              <p:cNvSpPr>
                <a:spLocks noChangeArrowheads="1"/>
              </p:cNvSpPr>
              <p:nvPr/>
            </p:nvSpPr>
            <p:spPr bwMode="auto">
              <a:xfrm>
                <a:off x="1834" y="2199"/>
                <a:ext cx="13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0" name="Rectangle 164"/>
              <p:cNvSpPr>
                <a:spLocks noChangeArrowheads="1"/>
              </p:cNvSpPr>
              <p:nvPr/>
            </p:nvSpPr>
            <p:spPr bwMode="auto">
              <a:xfrm>
                <a:off x="1853" y="2199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1" name="Rectangle 165"/>
              <p:cNvSpPr>
                <a:spLocks noChangeArrowheads="1"/>
              </p:cNvSpPr>
              <p:nvPr/>
            </p:nvSpPr>
            <p:spPr bwMode="auto">
              <a:xfrm>
                <a:off x="1872" y="2199"/>
                <a:ext cx="13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2" name="Rectangle 166"/>
              <p:cNvSpPr>
                <a:spLocks noChangeArrowheads="1"/>
              </p:cNvSpPr>
              <p:nvPr/>
            </p:nvSpPr>
            <p:spPr bwMode="auto">
              <a:xfrm>
                <a:off x="1891" y="2199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3" name="Rectangle 167"/>
              <p:cNvSpPr>
                <a:spLocks noChangeArrowheads="1"/>
              </p:cNvSpPr>
              <p:nvPr/>
            </p:nvSpPr>
            <p:spPr bwMode="auto">
              <a:xfrm>
                <a:off x="1910" y="2199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4" name="Rectangle 168"/>
              <p:cNvSpPr>
                <a:spLocks noChangeArrowheads="1"/>
              </p:cNvSpPr>
              <p:nvPr/>
            </p:nvSpPr>
            <p:spPr bwMode="auto">
              <a:xfrm>
                <a:off x="1929" y="2199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5" name="Rectangle 169"/>
              <p:cNvSpPr>
                <a:spLocks noChangeArrowheads="1"/>
              </p:cNvSpPr>
              <p:nvPr/>
            </p:nvSpPr>
            <p:spPr bwMode="auto">
              <a:xfrm>
                <a:off x="1948" y="2201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6" name="Rectangle 170"/>
              <p:cNvSpPr>
                <a:spLocks noChangeArrowheads="1"/>
              </p:cNvSpPr>
              <p:nvPr/>
            </p:nvSpPr>
            <p:spPr bwMode="auto">
              <a:xfrm>
                <a:off x="1966" y="2203"/>
                <a:ext cx="13" cy="14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7" name="Rectangle 171"/>
              <p:cNvSpPr>
                <a:spLocks noChangeArrowheads="1"/>
              </p:cNvSpPr>
              <p:nvPr/>
            </p:nvSpPr>
            <p:spPr bwMode="auto">
              <a:xfrm>
                <a:off x="1986" y="2206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8" name="Rectangle 172"/>
              <p:cNvSpPr>
                <a:spLocks noChangeArrowheads="1"/>
              </p:cNvSpPr>
              <p:nvPr/>
            </p:nvSpPr>
            <p:spPr bwMode="auto">
              <a:xfrm>
                <a:off x="2004" y="2213"/>
                <a:ext cx="13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9" name="Rectangle 173"/>
              <p:cNvSpPr>
                <a:spLocks noChangeArrowheads="1"/>
              </p:cNvSpPr>
              <p:nvPr/>
            </p:nvSpPr>
            <p:spPr bwMode="auto">
              <a:xfrm>
                <a:off x="2023" y="2220"/>
                <a:ext cx="13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60" name="Rectangle 174"/>
              <p:cNvSpPr>
                <a:spLocks noChangeArrowheads="1"/>
              </p:cNvSpPr>
              <p:nvPr/>
            </p:nvSpPr>
            <p:spPr bwMode="auto">
              <a:xfrm>
                <a:off x="2042" y="2230"/>
                <a:ext cx="13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61" name="Rectangle 175"/>
              <p:cNvSpPr>
                <a:spLocks noChangeArrowheads="1"/>
              </p:cNvSpPr>
              <p:nvPr/>
            </p:nvSpPr>
            <p:spPr bwMode="auto">
              <a:xfrm>
                <a:off x="2061" y="2241"/>
                <a:ext cx="13" cy="14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62" name="Rectangle 176"/>
              <p:cNvSpPr>
                <a:spLocks noChangeArrowheads="1"/>
              </p:cNvSpPr>
              <p:nvPr/>
            </p:nvSpPr>
            <p:spPr bwMode="auto">
              <a:xfrm>
                <a:off x="2080" y="2248"/>
                <a:ext cx="12" cy="14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63" name="Rectangle 177"/>
              <p:cNvSpPr>
                <a:spLocks noChangeArrowheads="1"/>
              </p:cNvSpPr>
              <p:nvPr/>
            </p:nvSpPr>
            <p:spPr bwMode="auto">
              <a:xfrm>
                <a:off x="2099" y="2261"/>
                <a:ext cx="13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64" name="Rectangle 178"/>
              <p:cNvSpPr>
                <a:spLocks noChangeArrowheads="1"/>
              </p:cNvSpPr>
              <p:nvPr/>
            </p:nvSpPr>
            <p:spPr bwMode="auto">
              <a:xfrm>
                <a:off x="2118" y="2275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65" name="Rectangle 179"/>
              <p:cNvSpPr>
                <a:spLocks noChangeArrowheads="1"/>
              </p:cNvSpPr>
              <p:nvPr/>
            </p:nvSpPr>
            <p:spPr bwMode="auto">
              <a:xfrm>
                <a:off x="2137" y="2287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66" name="Rectangle 180"/>
              <p:cNvSpPr>
                <a:spLocks noChangeArrowheads="1"/>
              </p:cNvSpPr>
              <p:nvPr/>
            </p:nvSpPr>
            <p:spPr bwMode="auto">
              <a:xfrm>
                <a:off x="2156" y="2299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67" name="Rectangle 181"/>
              <p:cNvSpPr>
                <a:spLocks noChangeArrowheads="1"/>
              </p:cNvSpPr>
              <p:nvPr/>
            </p:nvSpPr>
            <p:spPr bwMode="auto">
              <a:xfrm>
                <a:off x="2175" y="2311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68" name="Rectangle 182"/>
              <p:cNvSpPr>
                <a:spLocks noChangeArrowheads="1"/>
              </p:cNvSpPr>
              <p:nvPr/>
            </p:nvSpPr>
            <p:spPr bwMode="auto">
              <a:xfrm>
                <a:off x="2194" y="2318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69" name="Rectangle 183"/>
              <p:cNvSpPr>
                <a:spLocks noChangeArrowheads="1"/>
              </p:cNvSpPr>
              <p:nvPr/>
            </p:nvSpPr>
            <p:spPr bwMode="auto">
              <a:xfrm>
                <a:off x="2213" y="2328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70" name="Rectangle 184"/>
              <p:cNvSpPr>
                <a:spLocks noChangeArrowheads="1"/>
              </p:cNvSpPr>
              <p:nvPr/>
            </p:nvSpPr>
            <p:spPr bwMode="auto">
              <a:xfrm>
                <a:off x="2231" y="2335"/>
                <a:ext cx="13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71" name="Rectangle 185"/>
              <p:cNvSpPr>
                <a:spLocks noChangeArrowheads="1"/>
              </p:cNvSpPr>
              <p:nvPr/>
            </p:nvSpPr>
            <p:spPr bwMode="auto">
              <a:xfrm>
                <a:off x="2251" y="2340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72" name="Rectangle 186"/>
              <p:cNvSpPr>
                <a:spLocks noChangeArrowheads="1"/>
              </p:cNvSpPr>
              <p:nvPr/>
            </p:nvSpPr>
            <p:spPr bwMode="auto">
              <a:xfrm>
                <a:off x="2269" y="2344"/>
                <a:ext cx="13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73" name="Rectangle 187"/>
              <p:cNvSpPr>
                <a:spLocks noChangeArrowheads="1"/>
              </p:cNvSpPr>
              <p:nvPr/>
            </p:nvSpPr>
            <p:spPr bwMode="auto">
              <a:xfrm>
                <a:off x="2288" y="2349"/>
                <a:ext cx="13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74" name="Rectangle 188"/>
              <p:cNvSpPr>
                <a:spLocks noChangeArrowheads="1"/>
              </p:cNvSpPr>
              <p:nvPr/>
            </p:nvSpPr>
            <p:spPr bwMode="auto">
              <a:xfrm>
                <a:off x="2307" y="2354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75" name="Rectangle 189"/>
              <p:cNvSpPr>
                <a:spLocks noChangeArrowheads="1"/>
              </p:cNvSpPr>
              <p:nvPr/>
            </p:nvSpPr>
            <p:spPr bwMode="auto">
              <a:xfrm>
                <a:off x="2326" y="2358"/>
                <a:ext cx="13" cy="14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76" name="Rectangle 190"/>
              <p:cNvSpPr>
                <a:spLocks noChangeArrowheads="1"/>
              </p:cNvSpPr>
              <p:nvPr/>
            </p:nvSpPr>
            <p:spPr bwMode="auto">
              <a:xfrm>
                <a:off x="2345" y="2368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77" name="Rectangle 191"/>
              <p:cNvSpPr>
                <a:spLocks noChangeArrowheads="1"/>
              </p:cNvSpPr>
              <p:nvPr/>
            </p:nvSpPr>
            <p:spPr bwMode="auto">
              <a:xfrm>
                <a:off x="2364" y="2383"/>
                <a:ext cx="13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78" name="Rectangle 192"/>
              <p:cNvSpPr>
                <a:spLocks noChangeArrowheads="1"/>
              </p:cNvSpPr>
              <p:nvPr/>
            </p:nvSpPr>
            <p:spPr bwMode="auto">
              <a:xfrm>
                <a:off x="2383" y="2397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79" name="Rectangle 193"/>
              <p:cNvSpPr>
                <a:spLocks noChangeArrowheads="1"/>
              </p:cNvSpPr>
              <p:nvPr/>
            </p:nvSpPr>
            <p:spPr bwMode="auto">
              <a:xfrm>
                <a:off x="2402" y="2411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80" name="Rectangle 194"/>
              <p:cNvSpPr>
                <a:spLocks noChangeArrowheads="1"/>
              </p:cNvSpPr>
              <p:nvPr/>
            </p:nvSpPr>
            <p:spPr bwMode="auto">
              <a:xfrm>
                <a:off x="2421" y="2430"/>
                <a:ext cx="12" cy="14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81" name="Rectangle 195"/>
              <p:cNvSpPr>
                <a:spLocks noChangeArrowheads="1"/>
              </p:cNvSpPr>
              <p:nvPr/>
            </p:nvSpPr>
            <p:spPr bwMode="auto">
              <a:xfrm>
                <a:off x="2440" y="2447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82" name="Rectangle 196"/>
              <p:cNvSpPr>
                <a:spLocks noChangeArrowheads="1"/>
              </p:cNvSpPr>
              <p:nvPr/>
            </p:nvSpPr>
            <p:spPr bwMode="auto">
              <a:xfrm>
                <a:off x="2458" y="2468"/>
                <a:ext cx="13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83" name="Rectangle 197"/>
              <p:cNvSpPr>
                <a:spLocks noChangeArrowheads="1"/>
              </p:cNvSpPr>
              <p:nvPr/>
            </p:nvSpPr>
            <p:spPr bwMode="auto">
              <a:xfrm>
                <a:off x="2478" y="2483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84" name="Rectangle 198"/>
              <p:cNvSpPr>
                <a:spLocks noChangeArrowheads="1"/>
              </p:cNvSpPr>
              <p:nvPr/>
            </p:nvSpPr>
            <p:spPr bwMode="auto">
              <a:xfrm>
                <a:off x="2496" y="2502"/>
                <a:ext cx="13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85" name="Rectangle 199"/>
              <p:cNvSpPr>
                <a:spLocks noChangeArrowheads="1"/>
              </p:cNvSpPr>
              <p:nvPr/>
            </p:nvSpPr>
            <p:spPr bwMode="auto">
              <a:xfrm>
                <a:off x="2515" y="2528"/>
                <a:ext cx="13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86" name="Rectangle 200"/>
              <p:cNvSpPr>
                <a:spLocks noChangeArrowheads="1"/>
              </p:cNvSpPr>
              <p:nvPr/>
            </p:nvSpPr>
            <p:spPr bwMode="auto">
              <a:xfrm>
                <a:off x="2534" y="2564"/>
                <a:ext cx="13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87" name="Rectangle 201"/>
              <p:cNvSpPr>
                <a:spLocks noChangeArrowheads="1"/>
              </p:cNvSpPr>
              <p:nvPr/>
            </p:nvSpPr>
            <p:spPr bwMode="auto">
              <a:xfrm>
                <a:off x="2553" y="2600"/>
                <a:ext cx="13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88" name="Rectangle 202"/>
              <p:cNvSpPr>
                <a:spLocks noChangeArrowheads="1"/>
              </p:cNvSpPr>
              <p:nvPr/>
            </p:nvSpPr>
            <p:spPr bwMode="auto">
              <a:xfrm>
                <a:off x="2572" y="2638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89" name="Rectangle 203"/>
              <p:cNvSpPr>
                <a:spLocks noChangeArrowheads="1"/>
              </p:cNvSpPr>
              <p:nvPr/>
            </p:nvSpPr>
            <p:spPr bwMode="auto">
              <a:xfrm>
                <a:off x="2591" y="2662"/>
                <a:ext cx="13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90" name="Rectangle 204"/>
              <p:cNvSpPr>
                <a:spLocks noChangeArrowheads="1"/>
              </p:cNvSpPr>
              <p:nvPr/>
            </p:nvSpPr>
            <p:spPr bwMode="auto">
              <a:xfrm>
                <a:off x="2610" y="2693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91" name="Rectangle 205"/>
              <p:cNvSpPr>
                <a:spLocks noChangeArrowheads="1"/>
              </p:cNvSpPr>
              <p:nvPr/>
            </p:nvSpPr>
            <p:spPr bwMode="auto">
              <a:xfrm>
                <a:off x="2629" y="2721"/>
                <a:ext cx="12" cy="14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92" name="Rectangle 206"/>
              <p:cNvSpPr>
                <a:spLocks noChangeArrowheads="1"/>
              </p:cNvSpPr>
              <p:nvPr/>
            </p:nvSpPr>
            <p:spPr bwMode="auto">
              <a:xfrm>
                <a:off x="2648" y="2755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93" name="Rectangle 207"/>
              <p:cNvSpPr>
                <a:spLocks noChangeArrowheads="1"/>
              </p:cNvSpPr>
              <p:nvPr/>
            </p:nvSpPr>
            <p:spPr bwMode="auto">
              <a:xfrm>
                <a:off x="2667" y="2772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94" name="Rectangle 208"/>
              <p:cNvSpPr>
                <a:spLocks noChangeArrowheads="1"/>
              </p:cNvSpPr>
              <p:nvPr/>
            </p:nvSpPr>
            <p:spPr bwMode="auto">
              <a:xfrm>
                <a:off x="2685" y="2796"/>
                <a:ext cx="13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95" name="Rectangle 209"/>
              <p:cNvSpPr>
                <a:spLocks noChangeArrowheads="1"/>
              </p:cNvSpPr>
              <p:nvPr/>
            </p:nvSpPr>
            <p:spPr bwMode="auto">
              <a:xfrm>
                <a:off x="2705" y="2820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96" name="Rectangle 210"/>
              <p:cNvSpPr>
                <a:spLocks noChangeArrowheads="1"/>
              </p:cNvSpPr>
              <p:nvPr/>
            </p:nvSpPr>
            <p:spPr bwMode="auto">
              <a:xfrm>
                <a:off x="2723" y="2838"/>
                <a:ext cx="13" cy="14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97" name="Rectangle 211"/>
              <p:cNvSpPr>
                <a:spLocks noChangeArrowheads="1"/>
              </p:cNvSpPr>
              <p:nvPr/>
            </p:nvSpPr>
            <p:spPr bwMode="auto">
              <a:xfrm>
                <a:off x="2742" y="2863"/>
                <a:ext cx="13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98" name="Rectangle 212"/>
              <p:cNvSpPr>
                <a:spLocks noChangeArrowheads="1"/>
              </p:cNvSpPr>
              <p:nvPr/>
            </p:nvSpPr>
            <p:spPr bwMode="auto">
              <a:xfrm>
                <a:off x="2761" y="2893"/>
                <a:ext cx="13" cy="14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99" name="Rectangle 213"/>
              <p:cNvSpPr>
                <a:spLocks noChangeArrowheads="1"/>
              </p:cNvSpPr>
              <p:nvPr/>
            </p:nvSpPr>
            <p:spPr bwMode="auto">
              <a:xfrm>
                <a:off x="2780" y="2927"/>
                <a:ext cx="13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00" name="Rectangle 214"/>
              <p:cNvSpPr>
                <a:spLocks noChangeArrowheads="1"/>
              </p:cNvSpPr>
              <p:nvPr/>
            </p:nvSpPr>
            <p:spPr bwMode="auto">
              <a:xfrm>
                <a:off x="2799" y="2960"/>
                <a:ext cx="12" cy="14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01" name="Rectangle 215"/>
              <p:cNvSpPr>
                <a:spLocks noChangeArrowheads="1"/>
              </p:cNvSpPr>
              <p:nvPr/>
            </p:nvSpPr>
            <p:spPr bwMode="auto">
              <a:xfrm>
                <a:off x="2818" y="3001"/>
                <a:ext cx="13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02" name="Rectangle 216"/>
              <p:cNvSpPr>
                <a:spLocks noChangeArrowheads="1"/>
              </p:cNvSpPr>
              <p:nvPr/>
            </p:nvSpPr>
            <p:spPr bwMode="auto">
              <a:xfrm>
                <a:off x="2837" y="3027"/>
                <a:ext cx="12" cy="14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03" name="Rectangle 217"/>
              <p:cNvSpPr>
                <a:spLocks noChangeArrowheads="1"/>
              </p:cNvSpPr>
              <p:nvPr/>
            </p:nvSpPr>
            <p:spPr bwMode="auto">
              <a:xfrm>
                <a:off x="2856" y="3061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04" name="Rectangle 218"/>
              <p:cNvSpPr>
                <a:spLocks noChangeArrowheads="1"/>
              </p:cNvSpPr>
              <p:nvPr/>
            </p:nvSpPr>
            <p:spPr bwMode="auto">
              <a:xfrm>
                <a:off x="2875" y="3094"/>
                <a:ext cx="12" cy="14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05" name="Rectangle 219"/>
              <p:cNvSpPr>
                <a:spLocks noChangeArrowheads="1"/>
              </p:cNvSpPr>
              <p:nvPr/>
            </p:nvSpPr>
            <p:spPr bwMode="auto">
              <a:xfrm>
                <a:off x="2894" y="3116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06" name="Rectangle 220"/>
              <p:cNvSpPr>
                <a:spLocks noChangeArrowheads="1"/>
              </p:cNvSpPr>
              <p:nvPr/>
            </p:nvSpPr>
            <p:spPr bwMode="auto">
              <a:xfrm>
                <a:off x="2913" y="3137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07" name="Rectangle 221"/>
              <p:cNvSpPr>
                <a:spLocks noChangeArrowheads="1"/>
              </p:cNvSpPr>
              <p:nvPr/>
            </p:nvSpPr>
            <p:spPr bwMode="auto">
              <a:xfrm>
                <a:off x="2932" y="3154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08" name="Rectangle 222"/>
              <p:cNvSpPr>
                <a:spLocks noChangeArrowheads="1"/>
              </p:cNvSpPr>
              <p:nvPr/>
            </p:nvSpPr>
            <p:spPr bwMode="auto">
              <a:xfrm>
                <a:off x="2950" y="3180"/>
                <a:ext cx="13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09" name="Rectangle 223"/>
              <p:cNvSpPr>
                <a:spLocks noChangeArrowheads="1"/>
              </p:cNvSpPr>
              <p:nvPr/>
            </p:nvSpPr>
            <p:spPr bwMode="auto">
              <a:xfrm>
                <a:off x="2970" y="3192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10" name="Rectangle 224"/>
              <p:cNvSpPr>
                <a:spLocks noChangeArrowheads="1"/>
              </p:cNvSpPr>
              <p:nvPr/>
            </p:nvSpPr>
            <p:spPr bwMode="auto">
              <a:xfrm>
                <a:off x="2988" y="3209"/>
                <a:ext cx="13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11" name="Rectangle 225"/>
              <p:cNvSpPr>
                <a:spLocks noChangeArrowheads="1"/>
              </p:cNvSpPr>
              <p:nvPr/>
            </p:nvSpPr>
            <p:spPr bwMode="auto">
              <a:xfrm>
                <a:off x="3007" y="3223"/>
                <a:ext cx="13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12" name="Rectangle 226"/>
              <p:cNvSpPr>
                <a:spLocks noChangeArrowheads="1"/>
              </p:cNvSpPr>
              <p:nvPr/>
            </p:nvSpPr>
            <p:spPr bwMode="auto">
              <a:xfrm>
                <a:off x="3026" y="3238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13" name="Rectangle 227"/>
              <p:cNvSpPr>
                <a:spLocks noChangeArrowheads="1"/>
              </p:cNvSpPr>
              <p:nvPr/>
            </p:nvSpPr>
            <p:spPr bwMode="auto">
              <a:xfrm>
                <a:off x="3045" y="3249"/>
                <a:ext cx="13" cy="14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14" name="Rectangle 228"/>
              <p:cNvSpPr>
                <a:spLocks noChangeArrowheads="1"/>
              </p:cNvSpPr>
              <p:nvPr/>
            </p:nvSpPr>
            <p:spPr bwMode="auto">
              <a:xfrm>
                <a:off x="3064" y="3254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15" name="Rectangle 229"/>
              <p:cNvSpPr>
                <a:spLocks noChangeArrowheads="1"/>
              </p:cNvSpPr>
              <p:nvPr/>
            </p:nvSpPr>
            <p:spPr bwMode="auto">
              <a:xfrm>
                <a:off x="3083" y="3269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16" name="Rectangle 230"/>
              <p:cNvSpPr>
                <a:spLocks noChangeArrowheads="1"/>
              </p:cNvSpPr>
              <p:nvPr/>
            </p:nvSpPr>
            <p:spPr bwMode="auto">
              <a:xfrm>
                <a:off x="3102" y="3274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17" name="Rectangle 231"/>
              <p:cNvSpPr>
                <a:spLocks noChangeArrowheads="1"/>
              </p:cNvSpPr>
              <p:nvPr/>
            </p:nvSpPr>
            <p:spPr bwMode="auto">
              <a:xfrm>
                <a:off x="3121" y="3281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18" name="Rectangle 232"/>
              <p:cNvSpPr>
                <a:spLocks noChangeArrowheads="1"/>
              </p:cNvSpPr>
              <p:nvPr/>
            </p:nvSpPr>
            <p:spPr bwMode="auto">
              <a:xfrm>
                <a:off x="3140" y="3288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19" name="Rectangle 233"/>
              <p:cNvSpPr>
                <a:spLocks noChangeArrowheads="1"/>
              </p:cNvSpPr>
              <p:nvPr/>
            </p:nvSpPr>
            <p:spPr bwMode="auto">
              <a:xfrm>
                <a:off x="3159" y="3304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20" name="Rectangle 234"/>
              <p:cNvSpPr>
                <a:spLocks noChangeArrowheads="1"/>
              </p:cNvSpPr>
              <p:nvPr/>
            </p:nvSpPr>
            <p:spPr bwMode="auto">
              <a:xfrm>
                <a:off x="3177" y="3314"/>
                <a:ext cx="13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21" name="Rectangle 235"/>
              <p:cNvSpPr>
                <a:spLocks noChangeArrowheads="1"/>
              </p:cNvSpPr>
              <p:nvPr/>
            </p:nvSpPr>
            <p:spPr bwMode="auto">
              <a:xfrm>
                <a:off x="3197" y="3341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22" name="Rectangle 236"/>
              <p:cNvSpPr>
                <a:spLocks noChangeArrowheads="1"/>
              </p:cNvSpPr>
              <p:nvPr/>
            </p:nvSpPr>
            <p:spPr bwMode="auto">
              <a:xfrm>
                <a:off x="3215" y="3383"/>
                <a:ext cx="13" cy="14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23" name="Rectangle 237"/>
              <p:cNvSpPr>
                <a:spLocks noChangeArrowheads="1"/>
              </p:cNvSpPr>
              <p:nvPr/>
            </p:nvSpPr>
            <p:spPr bwMode="auto">
              <a:xfrm>
                <a:off x="3234" y="3405"/>
                <a:ext cx="13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24" name="Rectangle 238"/>
              <p:cNvSpPr>
                <a:spLocks noChangeArrowheads="1"/>
              </p:cNvSpPr>
              <p:nvPr/>
            </p:nvSpPr>
            <p:spPr bwMode="auto">
              <a:xfrm>
                <a:off x="3253" y="3419"/>
                <a:ext cx="13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25" name="Rectangle 239"/>
              <p:cNvSpPr>
                <a:spLocks noChangeArrowheads="1"/>
              </p:cNvSpPr>
              <p:nvPr/>
            </p:nvSpPr>
            <p:spPr bwMode="auto">
              <a:xfrm>
                <a:off x="3272" y="3431"/>
                <a:ext cx="13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26" name="Rectangle 240"/>
              <p:cNvSpPr>
                <a:spLocks noChangeArrowheads="1"/>
              </p:cNvSpPr>
              <p:nvPr/>
            </p:nvSpPr>
            <p:spPr bwMode="auto">
              <a:xfrm>
                <a:off x="3291" y="3441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27" name="Rectangle 241"/>
              <p:cNvSpPr>
                <a:spLocks noChangeArrowheads="1"/>
              </p:cNvSpPr>
              <p:nvPr/>
            </p:nvSpPr>
            <p:spPr bwMode="auto">
              <a:xfrm>
                <a:off x="3310" y="3450"/>
                <a:ext cx="13" cy="14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28" name="Rectangle 242"/>
              <p:cNvSpPr>
                <a:spLocks noChangeArrowheads="1"/>
              </p:cNvSpPr>
              <p:nvPr/>
            </p:nvSpPr>
            <p:spPr bwMode="auto">
              <a:xfrm>
                <a:off x="3329" y="3460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29" name="Rectangle 243"/>
              <p:cNvSpPr>
                <a:spLocks noChangeArrowheads="1"/>
              </p:cNvSpPr>
              <p:nvPr/>
            </p:nvSpPr>
            <p:spPr bwMode="auto">
              <a:xfrm>
                <a:off x="3348" y="3467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30" name="Rectangle 244"/>
              <p:cNvSpPr>
                <a:spLocks noChangeArrowheads="1"/>
              </p:cNvSpPr>
              <p:nvPr/>
            </p:nvSpPr>
            <p:spPr bwMode="auto">
              <a:xfrm>
                <a:off x="3367" y="3476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31" name="Rectangle 245"/>
              <p:cNvSpPr>
                <a:spLocks noChangeArrowheads="1"/>
              </p:cNvSpPr>
              <p:nvPr/>
            </p:nvSpPr>
            <p:spPr bwMode="auto">
              <a:xfrm>
                <a:off x="3386" y="3483"/>
                <a:ext cx="12" cy="14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32" name="Rectangle 246"/>
              <p:cNvSpPr>
                <a:spLocks noChangeArrowheads="1"/>
              </p:cNvSpPr>
              <p:nvPr/>
            </p:nvSpPr>
            <p:spPr bwMode="auto">
              <a:xfrm>
                <a:off x="3404" y="3495"/>
                <a:ext cx="13" cy="14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33" name="Rectangle 247"/>
              <p:cNvSpPr>
                <a:spLocks noChangeArrowheads="1"/>
              </p:cNvSpPr>
              <p:nvPr/>
            </p:nvSpPr>
            <p:spPr bwMode="auto">
              <a:xfrm>
                <a:off x="3424" y="3503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34" name="Rectangle 248"/>
              <p:cNvSpPr>
                <a:spLocks noChangeArrowheads="1"/>
              </p:cNvSpPr>
              <p:nvPr/>
            </p:nvSpPr>
            <p:spPr bwMode="auto">
              <a:xfrm>
                <a:off x="3442" y="3510"/>
                <a:ext cx="13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35" name="Rectangle 249"/>
              <p:cNvSpPr>
                <a:spLocks noChangeArrowheads="1"/>
              </p:cNvSpPr>
              <p:nvPr/>
            </p:nvSpPr>
            <p:spPr bwMode="auto">
              <a:xfrm>
                <a:off x="3461" y="3520"/>
                <a:ext cx="13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36" name="Rectangle 250"/>
              <p:cNvSpPr>
                <a:spLocks noChangeArrowheads="1"/>
              </p:cNvSpPr>
              <p:nvPr/>
            </p:nvSpPr>
            <p:spPr bwMode="auto">
              <a:xfrm>
                <a:off x="3480" y="3529"/>
                <a:ext cx="13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37" name="Rectangle 251"/>
              <p:cNvSpPr>
                <a:spLocks noChangeArrowheads="1"/>
              </p:cNvSpPr>
              <p:nvPr/>
            </p:nvSpPr>
            <p:spPr bwMode="auto">
              <a:xfrm>
                <a:off x="3499" y="3534"/>
                <a:ext cx="13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894" name="Group 252"/>
            <p:cNvGrpSpPr>
              <a:grpSpLocks/>
            </p:cNvGrpSpPr>
            <p:nvPr/>
          </p:nvGrpSpPr>
          <p:grpSpPr bwMode="auto">
            <a:xfrm>
              <a:off x="1662" y="2227"/>
              <a:ext cx="2380" cy="1354"/>
              <a:chOff x="1662" y="2227"/>
              <a:chExt cx="2380" cy="1354"/>
            </a:xfrm>
          </p:grpSpPr>
          <p:sp>
            <p:nvSpPr>
              <p:cNvPr id="36038" name="Rectangle 253"/>
              <p:cNvSpPr>
                <a:spLocks noChangeArrowheads="1"/>
              </p:cNvSpPr>
              <p:nvPr/>
            </p:nvSpPr>
            <p:spPr bwMode="auto">
              <a:xfrm>
                <a:off x="3518" y="3538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39" name="Rectangle 254"/>
              <p:cNvSpPr>
                <a:spLocks noChangeArrowheads="1"/>
              </p:cNvSpPr>
              <p:nvPr/>
            </p:nvSpPr>
            <p:spPr bwMode="auto">
              <a:xfrm>
                <a:off x="3537" y="3541"/>
                <a:ext cx="13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40" name="Rectangle 255"/>
              <p:cNvSpPr>
                <a:spLocks noChangeArrowheads="1"/>
              </p:cNvSpPr>
              <p:nvPr/>
            </p:nvSpPr>
            <p:spPr bwMode="auto">
              <a:xfrm>
                <a:off x="3556" y="3543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41" name="Rectangle 256"/>
              <p:cNvSpPr>
                <a:spLocks noChangeArrowheads="1"/>
              </p:cNvSpPr>
              <p:nvPr/>
            </p:nvSpPr>
            <p:spPr bwMode="auto">
              <a:xfrm>
                <a:off x="3575" y="3548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42" name="Rectangle 257"/>
              <p:cNvSpPr>
                <a:spLocks noChangeArrowheads="1"/>
              </p:cNvSpPr>
              <p:nvPr/>
            </p:nvSpPr>
            <p:spPr bwMode="auto">
              <a:xfrm>
                <a:off x="3594" y="3548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43" name="Rectangle 258"/>
              <p:cNvSpPr>
                <a:spLocks noChangeArrowheads="1"/>
              </p:cNvSpPr>
              <p:nvPr/>
            </p:nvSpPr>
            <p:spPr bwMode="auto">
              <a:xfrm>
                <a:off x="3613" y="3553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44" name="Rectangle 259"/>
              <p:cNvSpPr>
                <a:spLocks noChangeArrowheads="1"/>
              </p:cNvSpPr>
              <p:nvPr/>
            </p:nvSpPr>
            <p:spPr bwMode="auto">
              <a:xfrm>
                <a:off x="3631" y="3555"/>
                <a:ext cx="13" cy="14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45" name="Rectangle 260"/>
              <p:cNvSpPr>
                <a:spLocks noChangeArrowheads="1"/>
              </p:cNvSpPr>
              <p:nvPr/>
            </p:nvSpPr>
            <p:spPr bwMode="auto">
              <a:xfrm>
                <a:off x="3651" y="3560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46" name="Rectangle 261"/>
              <p:cNvSpPr>
                <a:spLocks noChangeArrowheads="1"/>
              </p:cNvSpPr>
              <p:nvPr/>
            </p:nvSpPr>
            <p:spPr bwMode="auto">
              <a:xfrm>
                <a:off x="3669" y="3560"/>
                <a:ext cx="13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47" name="Rectangle 262"/>
              <p:cNvSpPr>
                <a:spLocks noChangeArrowheads="1"/>
              </p:cNvSpPr>
              <p:nvPr/>
            </p:nvSpPr>
            <p:spPr bwMode="auto">
              <a:xfrm>
                <a:off x="3689" y="3562"/>
                <a:ext cx="12" cy="14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48" name="Rectangle 263"/>
              <p:cNvSpPr>
                <a:spLocks noChangeArrowheads="1"/>
              </p:cNvSpPr>
              <p:nvPr/>
            </p:nvSpPr>
            <p:spPr bwMode="auto">
              <a:xfrm>
                <a:off x="3707" y="3562"/>
                <a:ext cx="13" cy="14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49" name="Rectangle 264"/>
              <p:cNvSpPr>
                <a:spLocks noChangeArrowheads="1"/>
              </p:cNvSpPr>
              <p:nvPr/>
            </p:nvSpPr>
            <p:spPr bwMode="auto">
              <a:xfrm>
                <a:off x="3726" y="3562"/>
                <a:ext cx="13" cy="14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50" name="Rectangle 265"/>
              <p:cNvSpPr>
                <a:spLocks noChangeArrowheads="1"/>
              </p:cNvSpPr>
              <p:nvPr/>
            </p:nvSpPr>
            <p:spPr bwMode="auto">
              <a:xfrm>
                <a:off x="3745" y="3565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51" name="Rectangle 266"/>
              <p:cNvSpPr>
                <a:spLocks noChangeArrowheads="1"/>
              </p:cNvSpPr>
              <p:nvPr/>
            </p:nvSpPr>
            <p:spPr bwMode="auto">
              <a:xfrm>
                <a:off x="3764" y="3565"/>
                <a:ext cx="13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52" name="Rectangle 267"/>
              <p:cNvSpPr>
                <a:spLocks noChangeArrowheads="1"/>
              </p:cNvSpPr>
              <p:nvPr/>
            </p:nvSpPr>
            <p:spPr bwMode="auto">
              <a:xfrm>
                <a:off x="3783" y="3567"/>
                <a:ext cx="12" cy="14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53" name="Rectangle 268"/>
              <p:cNvSpPr>
                <a:spLocks noChangeArrowheads="1"/>
              </p:cNvSpPr>
              <p:nvPr/>
            </p:nvSpPr>
            <p:spPr bwMode="auto">
              <a:xfrm>
                <a:off x="3802" y="3567"/>
                <a:ext cx="12" cy="14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54" name="Rectangle 269"/>
              <p:cNvSpPr>
                <a:spLocks noChangeArrowheads="1"/>
              </p:cNvSpPr>
              <p:nvPr/>
            </p:nvSpPr>
            <p:spPr bwMode="auto">
              <a:xfrm>
                <a:off x="3821" y="3567"/>
                <a:ext cx="12" cy="14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55" name="Rectangle 270"/>
              <p:cNvSpPr>
                <a:spLocks noChangeArrowheads="1"/>
              </p:cNvSpPr>
              <p:nvPr/>
            </p:nvSpPr>
            <p:spPr bwMode="auto">
              <a:xfrm>
                <a:off x="3840" y="3565"/>
                <a:ext cx="12" cy="13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56" name="Rectangle 271"/>
              <p:cNvSpPr>
                <a:spLocks noChangeArrowheads="1"/>
              </p:cNvSpPr>
              <p:nvPr/>
            </p:nvSpPr>
            <p:spPr bwMode="auto">
              <a:xfrm>
                <a:off x="3859" y="3567"/>
                <a:ext cx="12" cy="14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57" name="Rectangle 272"/>
              <p:cNvSpPr>
                <a:spLocks noChangeArrowheads="1"/>
              </p:cNvSpPr>
              <p:nvPr/>
            </p:nvSpPr>
            <p:spPr bwMode="auto">
              <a:xfrm>
                <a:off x="3878" y="3567"/>
                <a:ext cx="12" cy="14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58" name="Rectangle 273"/>
              <p:cNvSpPr>
                <a:spLocks noChangeArrowheads="1"/>
              </p:cNvSpPr>
              <p:nvPr/>
            </p:nvSpPr>
            <p:spPr bwMode="auto">
              <a:xfrm>
                <a:off x="3896" y="3567"/>
                <a:ext cx="13" cy="14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59" name="Rectangle 274"/>
              <p:cNvSpPr>
                <a:spLocks noChangeArrowheads="1"/>
              </p:cNvSpPr>
              <p:nvPr/>
            </p:nvSpPr>
            <p:spPr bwMode="auto">
              <a:xfrm>
                <a:off x="3916" y="3567"/>
                <a:ext cx="12" cy="14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60" name="Rectangle 275"/>
              <p:cNvSpPr>
                <a:spLocks noChangeArrowheads="1"/>
              </p:cNvSpPr>
              <p:nvPr/>
            </p:nvSpPr>
            <p:spPr bwMode="auto">
              <a:xfrm>
                <a:off x="3934" y="3567"/>
                <a:ext cx="13" cy="14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61" name="Rectangle 276"/>
              <p:cNvSpPr>
                <a:spLocks noChangeArrowheads="1"/>
              </p:cNvSpPr>
              <p:nvPr/>
            </p:nvSpPr>
            <p:spPr bwMode="auto">
              <a:xfrm>
                <a:off x="3953" y="3567"/>
                <a:ext cx="13" cy="14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62" name="Rectangle 277"/>
              <p:cNvSpPr>
                <a:spLocks noChangeArrowheads="1"/>
              </p:cNvSpPr>
              <p:nvPr/>
            </p:nvSpPr>
            <p:spPr bwMode="auto">
              <a:xfrm>
                <a:off x="3972" y="3567"/>
                <a:ext cx="12" cy="14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63" name="Rectangle 278"/>
              <p:cNvSpPr>
                <a:spLocks noChangeArrowheads="1"/>
              </p:cNvSpPr>
              <p:nvPr/>
            </p:nvSpPr>
            <p:spPr bwMode="auto">
              <a:xfrm>
                <a:off x="3991" y="3567"/>
                <a:ext cx="13" cy="14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64" name="Rectangle 279"/>
              <p:cNvSpPr>
                <a:spLocks noChangeArrowheads="1"/>
              </p:cNvSpPr>
              <p:nvPr/>
            </p:nvSpPr>
            <p:spPr bwMode="auto">
              <a:xfrm>
                <a:off x="4010" y="3567"/>
                <a:ext cx="12" cy="14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65" name="Rectangle 280"/>
              <p:cNvSpPr>
                <a:spLocks noChangeArrowheads="1"/>
              </p:cNvSpPr>
              <p:nvPr/>
            </p:nvSpPr>
            <p:spPr bwMode="auto">
              <a:xfrm>
                <a:off x="4029" y="3567"/>
                <a:ext cx="13" cy="14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66" name="Line 281"/>
              <p:cNvSpPr>
                <a:spLocks noChangeShapeType="1"/>
              </p:cNvSpPr>
              <p:nvPr/>
            </p:nvSpPr>
            <p:spPr bwMode="auto">
              <a:xfrm flipV="1">
                <a:off x="1677" y="2244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67" name="Line 282"/>
              <p:cNvSpPr>
                <a:spLocks noChangeShapeType="1"/>
              </p:cNvSpPr>
              <p:nvPr/>
            </p:nvSpPr>
            <p:spPr bwMode="auto">
              <a:xfrm>
                <a:off x="4005" y="246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68" name="Line 283"/>
              <p:cNvSpPr>
                <a:spLocks noChangeShapeType="1"/>
              </p:cNvSpPr>
              <p:nvPr/>
            </p:nvSpPr>
            <p:spPr bwMode="auto">
              <a:xfrm>
                <a:off x="4024" y="247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69" name="Oval 284"/>
              <p:cNvSpPr>
                <a:spLocks noChangeArrowheads="1"/>
              </p:cNvSpPr>
              <p:nvPr/>
            </p:nvSpPr>
            <p:spPr bwMode="auto">
              <a:xfrm>
                <a:off x="1663" y="2245"/>
                <a:ext cx="14" cy="1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70" name="Freeform 285"/>
              <p:cNvSpPr>
                <a:spLocks/>
              </p:cNvSpPr>
              <p:nvPr/>
            </p:nvSpPr>
            <p:spPr bwMode="auto">
              <a:xfrm>
                <a:off x="1662" y="2245"/>
                <a:ext cx="15" cy="15"/>
              </a:xfrm>
              <a:custGeom>
                <a:avLst/>
                <a:gdLst>
                  <a:gd name="T0" fmla="*/ 8 w 15"/>
                  <a:gd name="T1" fmla="*/ 0 h 15"/>
                  <a:gd name="T2" fmla="*/ 10 w 15"/>
                  <a:gd name="T3" fmla="*/ 0 h 15"/>
                  <a:gd name="T4" fmla="*/ 11 w 15"/>
                  <a:gd name="T5" fmla="*/ 1 h 15"/>
                  <a:gd name="T6" fmla="*/ 12 w 15"/>
                  <a:gd name="T7" fmla="*/ 1 h 15"/>
                  <a:gd name="T8" fmla="*/ 13 w 15"/>
                  <a:gd name="T9" fmla="*/ 2 h 15"/>
                  <a:gd name="T10" fmla="*/ 14 w 15"/>
                  <a:gd name="T11" fmla="*/ 3 h 15"/>
                  <a:gd name="T12" fmla="*/ 14 w 15"/>
                  <a:gd name="T13" fmla="*/ 5 h 15"/>
                  <a:gd name="T14" fmla="*/ 15 w 15"/>
                  <a:gd name="T15" fmla="*/ 7 h 15"/>
                  <a:gd name="T16" fmla="*/ 15 w 15"/>
                  <a:gd name="T17" fmla="*/ 8 h 15"/>
                  <a:gd name="T18" fmla="*/ 14 w 15"/>
                  <a:gd name="T19" fmla="*/ 10 h 15"/>
                  <a:gd name="T20" fmla="*/ 14 w 15"/>
                  <a:gd name="T21" fmla="*/ 11 h 15"/>
                  <a:gd name="T22" fmla="*/ 13 w 15"/>
                  <a:gd name="T23" fmla="*/ 12 h 15"/>
                  <a:gd name="T24" fmla="*/ 12 w 15"/>
                  <a:gd name="T25" fmla="*/ 13 h 15"/>
                  <a:gd name="T26" fmla="*/ 11 w 15"/>
                  <a:gd name="T27" fmla="*/ 14 h 15"/>
                  <a:gd name="T28" fmla="*/ 10 w 15"/>
                  <a:gd name="T29" fmla="*/ 14 h 15"/>
                  <a:gd name="T30" fmla="*/ 8 w 15"/>
                  <a:gd name="T31" fmla="*/ 15 h 15"/>
                  <a:gd name="T32" fmla="*/ 7 w 15"/>
                  <a:gd name="T33" fmla="*/ 15 h 15"/>
                  <a:gd name="T34" fmla="*/ 5 w 15"/>
                  <a:gd name="T35" fmla="*/ 14 h 15"/>
                  <a:gd name="T36" fmla="*/ 4 w 15"/>
                  <a:gd name="T37" fmla="*/ 14 h 15"/>
                  <a:gd name="T38" fmla="*/ 3 w 15"/>
                  <a:gd name="T39" fmla="*/ 13 h 15"/>
                  <a:gd name="T40" fmla="*/ 2 w 15"/>
                  <a:gd name="T41" fmla="*/ 12 h 15"/>
                  <a:gd name="T42" fmla="*/ 1 w 15"/>
                  <a:gd name="T43" fmla="*/ 11 h 15"/>
                  <a:gd name="T44" fmla="*/ 1 w 15"/>
                  <a:gd name="T45" fmla="*/ 10 h 15"/>
                  <a:gd name="T46" fmla="*/ 0 w 15"/>
                  <a:gd name="T47" fmla="*/ 8 h 15"/>
                  <a:gd name="T48" fmla="*/ 0 w 15"/>
                  <a:gd name="T49" fmla="*/ 7 h 15"/>
                  <a:gd name="T50" fmla="*/ 1 w 15"/>
                  <a:gd name="T51" fmla="*/ 5 h 15"/>
                  <a:gd name="T52" fmla="*/ 1 w 15"/>
                  <a:gd name="T53" fmla="*/ 3 h 15"/>
                  <a:gd name="T54" fmla="*/ 2 w 15"/>
                  <a:gd name="T55" fmla="*/ 2 h 15"/>
                  <a:gd name="T56" fmla="*/ 3 w 15"/>
                  <a:gd name="T57" fmla="*/ 1 h 15"/>
                  <a:gd name="T58" fmla="*/ 4 w 15"/>
                  <a:gd name="T59" fmla="*/ 1 h 15"/>
                  <a:gd name="T60" fmla="*/ 5 w 15"/>
                  <a:gd name="T61" fmla="*/ 0 h 15"/>
                  <a:gd name="T62" fmla="*/ 7 w 15"/>
                  <a:gd name="T63" fmla="*/ 0 h 15"/>
                  <a:gd name="T64" fmla="*/ 7 w 15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5"/>
                  <a:gd name="T101" fmla="*/ 15 w 15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5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4" y="5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4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4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3" y="13"/>
                    </a:lnTo>
                    <a:lnTo>
                      <a:pt x="2" y="13"/>
                    </a:lnTo>
                    <a:lnTo>
                      <a:pt x="2" y="12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71" name="Oval 286"/>
              <p:cNvSpPr>
                <a:spLocks noChangeArrowheads="1"/>
              </p:cNvSpPr>
              <p:nvPr/>
            </p:nvSpPr>
            <p:spPr bwMode="auto">
              <a:xfrm>
                <a:off x="1682" y="2231"/>
                <a:ext cx="14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72" name="Freeform 287"/>
              <p:cNvSpPr>
                <a:spLocks/>
              </p:cNvSpPr>
              <p:nvPr/>
            </p:nvSpPr>
            <p:spPr bwMode="auto">
              <a:xfrm>
                <a:off x="1681" y="2230"/>
                <a:ext cx="15" cy="16"/>
              </a:xfrm>
              <a:custGeom>
                <a:avLst/>
                <a:gdLst>
                  <a:gd name="T0" fmla="*/ 8 w 15"/>
                  <a:gd name="T1" fmla="*/ 0 h 16"/>
                  <a:gd name="T2" fmla="*/ 10 w 15"/>
                  <a:gd name="T3" fmla="*/ 1 h 16"/>
                  <a:gd name="T4" fmla="*/ 11 w 15"/>
                  <a:gd name="T5" fmla="*/ 1 h 16"/>
                  <a:gd name="T6" fmla="*/ 12 w 15"/>
                  <a:gd name="T7" fmla="*/ 2 h 16"/>
                  <a:gd name="T8" fmla="*/ 13 w 15"/>
                  <a:gd name="T9" fmla="*/ 3 h 16"/>
                  <a:gd name="T10" fmla="*/ 14 w 15"/>
                  <a:gd name="T11" fmla="*/ 4 h 16"/>
                  <a:gd name="T12" fmla="*/ 14 w 15"/>
                  <a:gd name="T13" fmla="*/ 6 h 16"/>
                  <a:gd name="T14" fmla="*/ 15 w 15"/>
                  <a:gd name="T15" fmla="*/ 8 h 16"/>
                  <a:gd name="T16" fmla="*/ 15 w 15"/>
                  <a:gd name="T17" fmla="*/ 9 h 16"/>
                  <a:gd name="T18" fmla="*/ 14 w 15"/>
                  <a:gd name="T19" fmla="*/ 10 h 16"/>
                  <a:gd name="T20" fmla="*/ 14 w 15"/>
                  <a:gd name="T21" fmla="*/ 12 h 16"/>
                  <a:gd name="T22" fmla="*/ 13 w 15"/>
                  <a:gd name="T23" fmla="*/ 13 h 16"/>
                  <a:gd name="T24" fmla="*/ 12 w 15"/>
                  <a:gd name="T25" fmla="*/ 14 h 16"/>
                  <a:gd name="T26" fmla="*/ 11 w 15"/>
                  <a:gd name="T27" fmla="*/ 15 h 16"/>
                  <a:gd name="T28" fmla="*/ 10 w 15"/>
                  <a:gd name="T29" fmla="*/ 15 h 16"/>
                  <a:gd name="T30" fmla="*/ 8 w 15"/>
                  <a:gd name="T31" fmla="*/ 16 h 16"/>
                  <a:gd name="T32" fmla="*/ 7 w 15"/>
                  <a:gd name="T33" fmla="*/ 16 h 16"/>
                  <a:gd name="T34" fmla="*/ 6 w 15"/>
                  <a:gd name="T35" fmla="*/ 15 h 16"/>
                  <a:gd name="T36" fmla="*/ 4 w 15"/>
                  <a:gd name="T37" fmla="*/ 15 h 16"/>
                  <a:gd name="T38" fmla="*/ 3 w 15"/>
                  <a:gd name="T39" fmla="*/ 14 h 16"/>
                  <a:gd name="T40" fmla="*/ 2 w 15"/>
                  <a:gd name="T41" fmla="*/ 13 h 16"/>
                  <a:gd name="T42" fmla="*/ 1 w 15"/>
                  <a:gd name="T43" fmla="*/ 12 h 16"/>
                  <a:gd name="T44" fmla="*/ 1 w 15"/>
                  <a:gd name="T45" fmla="*/ 10 h 16"/>
                  <a:gd name="T46" fmla="*/ 0 w 15"/>
                  <a:gd name="T47" fmla="*/ 9 h 16"/>
                  <a:gd name="T48" fmla="*/ 0 w 15"/>
                  <a:gd name="T49" fmla="*/ 8 h 16"/>
                  <a:gd name="T50" fmla="*/ 1 w 15"/>
                  <a:gd name="T51" fmla="*/ 6 h 16"/>
                  <a:gd name="T52" fmla="*/ 1 w 15"/>
                  <a:gd name="T53" fmla="*/ 4 h 16"/>
                  <a:gd name="T54" fmla="*/ 2 w 15"/>
                  <a:gd name="T55" fmla="*/ 3 h 16"/>
                  <a:gd name="T56" fmla="*/ 3 w 15"/>
                  <a:gd name="T57" fmla="*/ 2 h 16"/>
                  <a:gd name="T58" fmla="*/ 4 w 15"/>
                  <a:gd name="T59" fmla="*/ 1 h 16"/>
                  <a:gd name="T60" fmla="*/ 6 w 15"/>
                  <a:gd name="T61" fmla="*/ 1 h 16"/>
                  <a:gd name="T62" fmla="*/ 7 w 15"/>
                  <a:gd name="T63" fmla="*/ 0 h 16"/>
                  <a:gd name="T64" fmla="*/ 8 w 15"/>
                  <a:gd name="T65" fmla="*/ 0 h 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6"/>
                  <a:gd name="T101" fmla="*/ 15 w 15"/>
                  <a:gd name="T102" fmla="*/ 16 h 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6">
                    <a:moveTo>
                      <a:pt x="8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5" y="6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5" y="10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3" y="13"/>
                    </a:lnTo>
                    <a:lnTo>
                      <a:pt x="13" y="14"/>
                    </a:lnTo>
                    <a:lnTo>
                      <a:pt x="12" y="14"/>
                    </a:lnTo>
                    <a:lnTo>
                      <a:pt x="12" y="15"/>
                    </a:lnTo>
                    <a:lnTo>
                      <a:pt x="11" y="15"/>
                    </a:lnTo>
                    <a:lnTo>
                      <a:pt x="10" y="15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3" y="15"/>
                    </a:lnTo>
                    <a:lnTo>
                      <a:pt x="3" y="14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73" name="Oval 288"/>
              <p:cNvSpPr>
                <a:spLocks noChangeArrowheads="1"/>
              </p:cNvSpPr>
              <p:nvPr/>
            </p:nvSpPr>
            <p:spPr bwMode="auto">
              <a:xfrm>
                <a:off x="1701" y="2227"/>
                <a:ext cx="14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74" name="Freeform 289"/>
              <p:cNvSpPr>
                <a:spLocks/>
              </p:cNvSpPr>
              <p:nvPr/>
            </p:nvSpPr>
            <p:spPr bwMode="auto">
              <a:xfrm>
                <a:off x="1700" y="2227"/>
                <a:ext cx="15" cy="15"/>
              </a:xfrm>
              <a:custGeom>
                <a:avLst/>
                <a:gdLst>
                  <a:gd name="T0" fmla="*/ 8 w 15"/>
                  <a:gd name="T1" fmla="*/ 0 h 15"/>
                  <a:gd name="T2" fmla="*/ 9 w 15"/>
                  <a:gd name="T3" fmla="*/ 0 h 15"/>
                  <a:gd name="T4" fmla="*/ 11 w 15"/>
                  <a:gd name="T5" fmla="*/ 1 h 15"/>
                  <a:gd name="T6" fmla="*/ 12 w 15"/>
                  <a:gd name="T7" fmla="*/ 1 h 15"/>
                  <a:gd name="T8" fmla="*/ 13 w 15"/>
                  <a:gd name="T9" fmla="*/ 2 h 15"/>
                  <a:gd name="T10" fmla="*/ 14 w 15"/>
                  <a:gd name="T11" fmla="*/ 3 h 15"/>
                  <a:gd name="T12" fmla="*/ 14 w 15"/>
                  <a:gd name="T13" fmla="*/ 5 h 15"/>
                  <a:gd name="T14" fmla="*/ 15 w 15"/>
                  <a:gd name="T15" fmla="*/ 7 h 15"/>
                  <a:gd name="T16" fmla="*/ 15 w 15"/>
                  <a:gd name="T17" fmla="*/ 8 h 15"/>
                  <a:gd name="T18" fmla="*/ 14 w 15"/>
                  <a:gd name="T19" fmla="*/ 9 h 15"/>
                  <a:gd name="T20" fmla="*/ 14 w 15"/>
                  <a:gd name="T21" fmla="*/ 11 h 15"/>
                  <a:gd name="T22" fmla="*/ 13 w 15"/>
                  <a:gd name="T23" fmla="*/ 12 h 15"/>
                  <a:gd name="T24" fmla="*/ 12 w 15"/>
                  <a:gd name="T25" fmla="*/ 13 h 15"/>
                  <a:gd name="T26" fmla="*/ 11 w 15"/>
                  <a:gd name="T27" fmla="*/ 14 h 15"/>
                  <a:gd name="T28" fmla="*/ 9 w 15"/>
                  <a:gd name="T29" fmla="*/ 14 h 15"/>
                  <a:gd name="T30" fmla="*/ 8 w 15"/>
                  <a:gd name="T31" fmla="*/ 15 h 15"/>
                  <a:gd name="T32" fmla="*/ 7 w 15"/>
                  <a:gd name="T33" fmla="*/ 15 h 15"/>
                  <a:gd name="T34" fmla="*/ 5 w 15"/>
                  <a:gd name="T35" fmla="*/ 14 h 15"/>
                  <a:gd name="T36" fmla="*/ 4 w 15"/>
                  <a:gd name="T37" fmla="*/ 14 h 15"/>
                  <a:gd name="T38" fmla="*/ 3 w 15"/>
                  <a:gd name="T39" fmla="*/ 13 h 15"/>
                  <a:gd name="T40" fmla="*/ 2 w 15"/>
                  <a:gd name="T41" fmla="*/ 12 h 15"/>
                  <a:gd name="T42" fmla="*/ 1 w 15"/>
                  <a:gd name="T43" fmla="*/ 11 h 15"/>
                  <a:gd name="T44" fmla="*/ 1 w 15"/>
                  <a:gd name="T45" fmla="*/ 9 h 15"/>
                  <a:gd name="T46" fmla="*/ 0 w 15"/>
                  <a:gd name="T47" fmla="*/ 8 h 15"/>
                  <a:gd name="T48" fmla="*/ 0 w 15"/>
                  <a:gd name="T49" fmla="*/ 7 h 15"/>
                  <a:gd name="T50" fmla="*/ 1 w 15"/>
                  <a:gd name="T51" fmla="*/ 5 h 15"/>
                  <a:gd name="T52" fmla="*/ 1 w 15"/>
                  <a:gd name="T53" fmla="*/ 3 h 15"/>
                  <a:gd name="T54" fmla="*/ 2 w 15"/>
                  <a:gd name="T55" fmla="*/ 2 h 15"/>
                  <a:gd name="T56" fmla="*/ 3 w 15"/>
                  <a:gd name="T57" fmla="*/ 1 h 15"/>
                  <a:gd name="T58" fmla="*/ 4 w 15"/>
                  <a:gd name="T59" fmla="*/ 1 h 15"/>
                  <a:gd name="T60" fmla="*/ 5 w 15"/>
                  <a:gd name="T61" fmla="*/ 0 h 15"/>
                  <a:gd name="T62" fmla="*/ 7 w 15"/>
                  <a:gd name="T63" fmla="*/ 0 h 15"/>
                  <a:gd name="T64" fmla="*/ 7 w 15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5"/>
                  <a:gd name="T101" fmla="*/ 15 w 15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5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3" y="12"/>
                    </a:lnTo>
                    <a:lnTo>
                      <a:pt x="12" y="13"/>
                    </a:lnTo>
                    <a:lnTo>
                      <a:pt x="11" y="14"/>
                    </a:lnTo>
                    <a:lnTo>
                      <a:pt x="10" y="14"/>
                    </a:lnTo>
                    <a:lnTo>
                      <a:pt x="9" y="14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4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3" y="13"/>
                    </a:lnTo>
                    <a:lnTo>
                      <a:pt x="2" y="13"/>
                    </a:lnTo>
                    <a:lnTo>
                      <a:pt x="2" y="12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75" name="Oval 290"/>
              <p:cNvSpPr>
                <a:spLocks noChangeArrowheads="1"/>
              </p:cNvSpPr>
              <p:nvPr/>
            </p:nvSpPr>
            <p:spPr bwMode="auto">
              <a:xfrm>
                <a:off x="1720" y="2227"/>
                <a:ext cx="14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76" name="Freeform 291"/>
              <p:cNvSpPr>
                <a:spLocks/>
              </p:cNvSpPr>
              <p:nvPr/>
            </p:nvSpPr>
            <p:spPr bwMode="auto">
              <a:xfrm>
                <a:off x="1719" y="2227"/>
                <a:ext cx="15" cy="15"/>
              </a:xfrm>
              <a:custGeom>
                <a:avLst/>
                <a:gdLst>
                  <a:gd name="T0" fmla="*/ 8 w 15"/>
                  <a:gd name="T1" fmla="*/ 0 h 15"/>
                  <a:gd name="T2" fmla="*/ 10 w 15"/>
                  <a:gd name="T3" fmla="*/ 0 h 15"/>
                  <a:gd name="T4" fmla="*/ 11 w 15"/>
                  <a:gd name="T5" fmla="*/ 1 h 15"/>
                  <a:gd name="T6" fmla="*/ 12 w 15"/>
                  <a:gd name="T7" fmla="*/ 1 h 15"/>
                  <a:gd name="T8" fmla="*/ 13 w 15"/>
                  <a:gd name="T9" fmla="*/ 2 h 15"/>
                  <a:gd name="T10" fmla="*/ 14 w 15"/>
                  <a:gd name="T11" fmla="*/ 3 h 15"/>
                  <a:gd name="T12" fmla="*/ 14 w 15"/>
                  <a:gd name="T13" fmla="*/ 5 h 15"/>
                  <a:gd name="T14" fmla="*/ 15 w 15"/>
                  <a:gd name="T15" fmla="*/ 7 h 15"/>
                  <a:gd name="T16" fmla="*/ 15 w 15"/>
                  <a:gd name="T17" fmla="*/ 8 h 15"/>
                  <a:gd name="T18" fmla="*/ 14 w 15"/>
                  <a:gd name="T19" fmla="*/ 9 h 15"/>
                  <a:gd name="T20" fmla="*/ 14 w 15"/>
                  <a:gd name="T21" fmla="*/ 11 h 15"/>
                  <a:gd name="T22" fmla="*/ 13 w 15"/>
                  <a:gd name="T23" fmla="*/ 12 h 15"/>
                  <a:gd name="T24" fmla="*/ 12 w 15"/>
                  <a:gd name="T25" fmla="*/ 13 h 15"/>
                  <a:gd name="T26" fmla="*/ 11 w 15"/>
                  <a:gd name="T27" fmla="*/ 14 h 15"/>
                  <a:gd name="T28" fmla="*/ 10 w 15"/>
                  <a:gd name="T29" fmla="*/ 14 h 15"/>
                  <a:gd name="T30" fmla="*/ 8 w 15"/>
                  <a:gd name="T31" fmla="*/ 15 h 15"/>
                  <a:gd name="T32" fmla="*/ 7 w 15"/>
                  <a:gd name="T33" fmla="*/ 15 h 15"/>
                  <a:gd name="T34" fmla="*/ 5 w 15"/>
                  <a:gd name="T35" fmla="*/ 14 h 15"/>
                  <a:gd name="T36" fmla="*/ 4 w 15"/>
                  <a:gd name="T37" fmla="*/ 14 h 15"/>
                  <a:gd name="T38" fmla="*/ 3 w 15"/>
                  <a:gd name="T39" fmla="*/ 13 h 15"/>
                  <a:gd name="T40" fmla="*/ 2 w 15"/>
                  <a:gd name="T41" fmla="*/ 12 h 15"/>
                  <a:gd name="T42" fmla="*/ 1 w 15"/>
                  <a:gd name="T43" fmla="*/ 11 h 15"/>
                  <a:gd name="T44" fmla="*/ 1 w 15"/>
                  <a:gd name="T45" fmla="*/ 9 h 15"/>
                  <a:gd name="T46" fmla="*/ 0 w 15"/>
                  <a:gd name="T47" fmla="*/ 8 h 15"/>
                  <a:gd name="T48" fmla="*/ 0 w 15"/>
                  <a:gd name="T49" fmla="*/ 7 h 15"/>
                  <a:gd name="T50" fmla="*/ 1 w 15"/>
                  <a:gd name="T51" fmla="*/ 5 h 15"/>
                  <a:gd name="T52" fmla="*/ 1 w 15"/>
                  <a:gd name="T53" fmla="*/ 3 h 15"/>
                  <a:gd name="T54" fmla="*/ 2 w 15"/>
                  <a:gd name="T55" fmla="*/ 2 h 15"/>
                  <a:gd name="T56" fmla="*/ 3 w 15"/>
                  <a:gd name="T57" fmla="*/ 1 h 15"/>
                  <a:gd name="T58" fmla="*/ 4 w 15"/>
                  <a:gd name="T59" fmla="*/ 1 h 15"/>
                  <a:gd name="T60" fmla="*/ 5 w 15"/>
                  <a:gd name="T61" fmla="*/ 0 h 15"/>
                  <a:gd name="T62" fmla="*/ 7 w 15"/>
                  <a:gd name="T63" fmla="*/ 0 h 15"/>
                  <a:gd name="T64" fmla="*/ 7 w 15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5"/>
                  <a:gd name="T101" fmla="*/ 15 w 15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5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4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4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3" y="13"/>
                    </a:lnTo>
                    <a:lnTo>
                      <a:pt x="2" y="13"/>
                    </a:lnTo>
                    <a:lnTo>
                      <a:pt x="2" y="12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77" name="Oval 292"/>
              <p:cNvSpPr>
                <a:spLocks noChangeArrowheads="1"/>
              </p:cNvSpPr>
              <p:nvPr/>
            </p:nvSpPr>
            <p:spPr bwMode="auto">
              <a:xfrm>
                <a:off x="1738" y="2227"/>
                <a:ext cx="15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78" name="Freeform 293"/>
              <p:cNvSpPr>
                <a:spLocks/>
              </p:cNvSpPr>
              <p:nvPr/>
            </p:nvSpPr>
            <p:spPr bwMode="auto">
              <a:xfrm>
                <a:off x="1738" y="2227"/>
                <a:ext cx="14" cy="15"/>
              </a:xfrm>
              <a:custGeom>
                <a:avLst/>
                <a:gdLst>
                  <a:gd name="T0" fmla="*/ 8 w 14"/>
                  <a:gd name="T1" fmla="*/ 0 h 15"/>
                  <a:gd name="T2" fmla="*/ 9 w 14"/>
                  <a:gd name="T3" fmla="*/ 0 h 15"/>
                  <a:gd name="T4" fmla="*/ 11 w 14"/>
                  <a:gd name="T5" fmla="*/ 1 h 15"/>
                  <a:gd name="T6" fmla="*/ 12 w 14"/>
                  <a:gd name="T7" fmla="*/ 1 h 15"/>
                  <a:gd name="T8" fmla="*/ 13 w 14"/>
                  <a:gd name="T9" fmla="*/ 2 h 15"/>
                  <a:gd name="T10" fmla="*/ 13 w 14"/>
                  <a:gd name="T11" fmla="*/ 3 h 15"/>
                  <a:gd name="T12" fmla="*/ 14 w 14"/>
                  <a:gd name="T13" fmla="*/ 5 h 15"/>
                  <a:gd name="T14" fmla="*/ 14 w 14"/>
                  <a:gd name="T15" fmla="*/ 7 h 15"/>
                  <a:gd name="T16" fmla="*/ 14 w 14"/>
                  <a:gd name="T17" fmla="*/ 8 h 15"/>
                  <a:gd name="T18" fmla="*/ 14 w 14"/>
                  <a:gd name="T19" fmla="*/ 9 h 15"/>
                  <a:gd name="T20" fmla="*/ 13 w 14"/>
                  <a:gd name="T21" fmla="*/ 11 h 15"/>
                  <a:gd name="T22" fmla="*/ 13 w 14"/>
                  <a:gd name="T23" fmla="*/ 12 h 15"/>
                  <a:gd name="T24" fmla="*/ 12 w 14"/>
                  <a:gd name="T25" fmla="*/ 13 h 15"/>
                  <a:gd name="T26" fmla="*/ 11 w 14"/>
                  <a:gd name="T27" fmla="*/ 14 h 15"/>
                  <a:gd name="T28" fmla="*/ 9 w 14"/>
                  <a:gd name="T29" fmla="*/ 14 h 15"/>
                  <a:gd name="T30" fmla="*/ 8 w 14"/>
                  <a:gd name="T31" fmla="*/ 15 h 15"/>
                  <a:gd name="T32" fmla="*/ 7 w 14"/>
                  <a:gd name="T33" fmla="*/ 15 h 15"/>
                  <a:gd name="T34" fmla="*/ 5 w 14"/>
                  <a:gd name="T35" fmla="*/ 14 h 15"/>
                  <a:gd name="T36" fmla="*/ 3 w 14"/>
                  <a:gd name="T37" fmla="*/ 14 h 15"/>
                  <a:gd name="T38" fmla="*/ 2 w 14"/>
                  <a:gd name="T39" fmla="*/ 13 h 15"/>
                  <a:gd name="T40" fmla="*/ 1 w 14"/>
                  <a:gd name="T41" fmla="*/ 12 h 15"/>
                  <a:gd name="T42" fmla="*/ 1 w 14"/>
                  <a:gd name="T43" fmla="*/ 11 h 15"/>
                  <a:gd name="T44" fmla="*/ 0 w 14"/>
                  <a:gd name="T45" fmla="*/ 9 h 15"/>
                  <a:gd name="T46" fmla="*/ 0 w 14"/>
                  <a:gd name="T47" fmla="*/ 8 h 15"/>
                  <a:gd name="T48" fmla="*/ 0 w 14"/>
                  <a:gd name="T49" fmla="*/ 7 h 15"/>
                  <a:gd name="T50" fmla="*/ 0 w 14"/>
                  <a:gd name="T51" fmla="*/ 5 h 15"/>
                  <a:gd name="T52" fmla="*/ 1 w 14"/>
                  <a:gd name="T53" fmla="*/ 3 h 15"/>
                  <a:gd name="T54" fmla="*/ 1 w 14"/>
                  <a:gd name="T55" fmla="*/ 2 h 15"/>
                  <a:gd name="T56" fmla="*/ 2 w 14"/>
                  <a:gd name="T57" fmla="*/ 1 h 15"/>
                  <a:gd name="T58" fmla="*/ 3 w 14"/>
                  <a:gd name="T59" fmla="*/ 1 h 15"/>
                  <a:gd name="T60" fmla="*/ 5 w 14"/>
                  <a:gd name="T61" fmla="*/ 0 h 15"/>
                  <a:gd name="T62" fmla="*/ 7 w 14"/>
                  <a:gd name="T63" fmla="*/ 0 h 15"/>
                  <a:gd name="T64" fmla="*/ 7 w 14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5"/>
                  <a:gd name="T101" fmla="*/ 14 w 14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5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3" y="11"/>
                    </a:lnTo>
                    <a:lnTo>
                      <a:pt x="13" y="12"/>
                    </a:lnTo>
                    <a:lnTo>
                      <a:pt x="12" y="13"/>
                    </a:lnTo>
                    <a:lnTo>
                      <a:pt x="11" y="14"/>
                    </a:lnTo>
                    <a:lnTo>
                      <a:pt x="10" y="14"/>
                    </a:lnTo>
                    <a:lnTo>
                      <a:pt x="9" y="14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4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79" name="Oval 294"/>
              <p:cNvSpPr>
                <a:spLocks noChangeArrowheads="1"/>
              </p:cNvSpPr>
              <p:nvPr/>
            </p:nvSpPr>
            <p:spPr bwMode="auto">
              <a:xfrm>
                <a:off x="1758" y="2227"/>
                <a:ext cx="14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80" name="Freeform 295"/>
              <p:cNvSpPr>
                <a:spLocks/>
              </p:cNvSpPr>
              <p:nvPr/>
            </p:nvSpPr>
            <p:spPr bwMode="auto">
              <a:xfrm>
                <a:off x="1757" y="2227"/>
                <a:ext cx="15" cy="15"/>
              </a:xfrm>
              <a:custGeom>
                <a:avLst/>
                <a:gdLst>
                  <a:gd name="T0" fmla="*/ 8 w 15"/>
                  <a:gd name="T1" fmla="*/ 0 h 15"/>
                  <a:gd name="T2" fmla="*/ 9 w 15"/>
                  <a:gd name="T3" fmla="*/ 0 h 15"/>
                  <a:gd name="T4" fmla="*/ 11 w 15"/>
                  <a:gd name="T5" fmla="*/ 1 h 15"/>
                  <a:gd name="T6" fmla="*/ 12 w 15"/>
                  <a:gd name="T7" fmla="*/ 1 h 15"/>
                  <a:gd name="T8" fmla="*/ 13 w 15"/>
                  <a:gd name="T9" fmla="*/ 2 h 15"/>
                  <a:gd name="T10" fmla="*/ 14 w 15"/>
                  <a:gd name="T11" fmla="*/ 3 h 15"/>
                  <a:gd name="T12" fmla="*/ 14 w 15"/>
                  <a:gd name="T13" fmla="*/ 5 h 15"/>
                  <a:gd name="T14" fmla="*/ 15 w 15"/>
                  <a:gd name="T15" fmla="*/ 7 h 15"/>
                  <a:gd name="T16" fmla="*/ 15 w 15"/>
                  <a:gd name="T17" fmla="*/ 8 h 15"/>
                  <a:gd name="T18" fmla="*/ 14 w 15"/>
                  <a:gd name="T19" fmla="*/ 9 h 15"/>
                  <a:gd name="T20" fmla="*/ 14 w 15"/>
                  <a:gd name="T21" fmla="*/ 11 h 15"/>
                  <a:gd name="T22" fmla="*/ 13 w 15"/>
                  <a:gd name="T23" fmla="*/ 12 h 15"/>
                  <a:gd name="T24" fmla="*/ 12 w 15"/>
                  <a:gd name="T25" fmla="*/ 13 h 15"/>
                  <a:gd name="T26" fmla="*/ 11 w 15"/>
                  <a:gd name="T27" fmla="*/ 14 h 15"/>
                  <a:gd name="T28" fmla="*/ 9 w 15"/>
                  <a:gd name="T29" fmla="*/ 14 h 15"/>
                  <a:gd name="T30" fmla="*/ 8 w 15"/>
                  <a:gd name="T31" fmla="*/ 15 h 15"/>
                  <a:gd name="T32" fmla="*/ 7 w 15"/>
                  <a:gd name="T33" fmla="*/ 15 h 15"/>
                  <a:gd name="T34" fmla="*/ 5 w 15"/>
                  <a:gd name="T35" fmla="*/ 14 h 15"/>
                  <a:gd name="T36" fmla="*/ 4 w 15"/>
                  <a:gd name="T37" fmla="*/ 14 h 15"/>
                  <a:gd name="T38" fmla="*/ 3 w 15"/>
                  <a:gd name="T39" fmla="*/ 13 h 15"/>
                  <a:gd name="T40" fmla="*/ 2 w 15"/>
                  <a:gd name="T41" fmla="*/ 12 h 15"/>
                  <a:gd name="T42" fmla="*/ 1 w 15"/>
                  <a:gd name="T43" fmla="*/ 11 h 15"/>
                  <a:gd name="T44" fmla="*/ 1 w 15"/>
                  <a:gd name="T45" fmla="*/ 9 h 15"/>
                  <a:gd name="T46" fmla="*/ 0 w 15"/>
                  <a:gd name="T47" fmla="*/ 8 h 15"/>
                  <a:gd name="T48" fmla="*/ 0 w 15"/>
                  <a:gd name="T49" fmla="*/ 7 h 15"/>
                  <a:gd name="T50" fmla="*/ 1 w 15"/>
                  <a:gd name="T51" fmla="*/ 5 h 15"/>
                  <a:gd name="T52" fmla="*/ 1 w 15"/>
                  <a:gd name="T53" fmla="*/ 3 h 15"/>
                  <a:gd name="T54" fmla="*/ 2 w 15"/>
                  <a:gd name="T55" fmla="*/ 2 h 15"/>
                  <a:gd name="T56" fmla="*/ 3 w 15"/>
                  <a:gd name="T57" fmla="*/ 1 h 15"/>
                  <a:gd name="T58" fmla="*/ 4 w 15"/>
                  <a:gd name="T59" fmla="*/ 1 h 15"/>
                  <a:gd name="T60" fmla="*/ 5 w 15"/>
                  <a:gd name="T61" fmla="*/ 0 h 15"/>
                  <a:gd name="T62" fmla="*/ 7 w 15"/>
                  <a:gd name="T63" fmla="*/ 0 h 15"/>
                  <a:gd name="T64" fmla="*/ 7 w 15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5"/>
                  <a:gd name="T101" fmla="*/ 15 w 15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5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3" y="12"/>
                    </a:lnTo>
                    <a:lnTo>
                      <a:pt x="12" y="13"/>
                    </a:lnTo>
                    <a:lnTo>
                      <a:pt x="11" y="14"/>
                    </a:lnTo>
                    <a:lnTo>
                      <a:pt x="10" y="14"/>
                    </a:lnTo>
                    <a:lnTo>
                      <a:pt x="9" y="14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4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3" y="13"/>
                    </a:lnTo>
                    <a:lnTo>
                      <a:pt x="2" y="13"/>
                    </a:lnTo>
                    <a:lnTo>
                      <a:pt x="2" y="12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81" name="Oval 296"/>
              <p:cNvSpPr>
                <a:spLocks noChangeArrowheads="1"/>
              </p:cNvSpPr>
              <p:nvPr/>
            </p:nvSpPr>
            <p:spPr bwMode="auto">
              <a:xfrm>
                <a:off x="1776" y="2229"/>
                <a:ext cx="15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82" name="Freeform 297"/>
              <p:cNvSpPr>
                <a:spLocks/>
              </p:cNvSpPr>
              <p:nvPr/>
            </p:nvSpPr>
            <p:spPr bwMode="auto">
              <a:xfrm>
                <a:off x="1776" y="2228"/>
                <a:ext cx="14" cy="16"/>
              </a:xfrm>
              <a:custGeom>
                <a:avLst/>
                <a:gdLst>
                  <a:gd name="T0" fmla="*/ 7 w 14"/>
                  <a:gd name="T1" fmla="*/ 0 h 16"/>
                  <a:gd name="T2" fmla="*/ 9 w 14"/>
                  <a:gd name="T3" fmla="*/ 1 h 16"/>
                  <a:gd name="T4" fmla="*/ 11 w 14"/>
                  <a:gd name="T5" fmla="*/ 1 h 16"/>
                  <a:gd name="T6" fmla="*/ 12 w 14"/>
                  <a:gd name="T7" fmla="*/ 2 h 16"/>
                  <a:gd name="T8" fmla="*/ 13 w 14"/>
                  <a:gd name="T9" fmla="*/ 3 h 16"/>
                  <a:gd name="T10" fmla="*/ 13 w 14"/>
                  <a:gd name="T11" fmla="*/ 4 h 16"/>
                  <a:gd name="T12" fmla="*/ 14 w 14"/>
                  <a:gd name="T13" fmla="*/ 6 h 16"/>
                  <a:gd name="T14" fmla="*/ 14 w 14"/>
                  <a:gd name="T15" fmla="*/ 7 h 16"/>
                  <a:gd name="T16" fmla="*/ 14 w 14"/>
                  <a:gd name="T17" fmla="*/ 8 h 16"/>
                  <a:gd name="T18" fmla="*/ 14 w 14"/>
                  <a:gd name="T19" fmla="*/ 10 h 16"/>
                  <a:gd name="T20" fmla="*/ 13 w 14"/>
                  <a:gd name="T21" fmla="*/ 12 h 16"/>
                  <a:gd name="T22" fmla="*/ 13 w 14"/>
                  <a:gd name="T23" fmla="*/ 13 h 16"/>
                  <a:gd name="T24" fmla="*/ 12 w 14"/>
                  <a:gd name="T25" fmla="*/ 14 h 16"/>
                  <a:gd name="T26" fmla="*/ 11 w 14"/>
                  <a:gd name="T27" fmla="*/ 14 h 16"/>
                  <a:gd name="T28" fmla="*/ 9 w 14"/>
                  <a:gd name="T29" fmla="*/ 15 h 16"/>
                  <a:gd name="T30" fmla="*/ 7 w 14"/>
                  <a:gd name="T31" fmla="*/ 16 h 16"/>
                  <a:gd name="T32" fmla="*/ 6 w 14"/>
                  <a:gd name="T33" fmla="*/ 16 h 16"/>
                  <a:gd name="T34" fmla="*/ 5 w 14"/>
                  <a:gd name="T35" fmla="*/ 15 h 16"/>
                  <a:gd name="T36" fmla="*/ 3 w 14"/>
                  <a:gd name="T37" fmla="*/ 14 h 16"/>
                  <a:gd name="T38" fmla="*/ 2 w 14"/>
                  <a:gd name="T39" fmla="*/ 14 h 16"/>
                  <a:gd name="T40" fmla="*/ 1 w 14"/>
                  <a:gd name="T41" fmla="*/ 13 h 16"/>
                  <a:gd name="T42" fmla="*/ 1 w 14"/>
                  <a:gd name="T43" fmla="*/ 12 h 16"/>
                  <a:gd name="T44" fmla="*/ 0 w 14"/>
                  <a:gd name="T45" fmla="*/ 10 h 16"/>
                  <a:gd name="T46" fmla="*/ 0 w 14"/>
                  <a:gd name="T47" fmla="*/ 8 h 16"/>
                  <a:gd name="T48" fmla="*/ 0 w 14"/>
                  <a:gd name="T49" fmla="*/ 7 h 16"/>
                  <a:gd name="T50" fmla="*/ 0 w 14"/>
                  <a:gd name="T51" fmla="*/ 6 h 16"/>
                  <a:gd name="T52" fmla="*/ 1 w 14"/>
                  <a:gd name="T53" fmla="*/ 4 h 16"/>
                  <a:gd name="T54" fmla="*/ 1 w 14"/>
                  <a:gd name="T55" fmla="*/ 3 h 16"/>
                  <a:gd name="T56" fmla="*/ 2 w 14"/>
                  <a:gd name="T57" fmla="*/ 2 h 16"/>
                  <a:gd name="T58" fmla="*/ 3 w 14"/>
                  <a:gd name="T59" fmla="*/ 1 h 16"/>
                  <a:gd name="T60" fmla="*/ 5 w 14"/>
                  <a:gd name="T61" fmla="*/ 1 h 16"/>
                  <a:gd name="T62" fmla="*/ 6 w 14"/>
                  <a:gd name="T63" fmla="*/ 0 h 16"/>
                  <a:gd name="T64" fmla="*/ 7 w 14"/>
                  <a:gd name="T65" fmla="*/ 0 h 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6"/>
                  <a:gd name="T101" fmla="*/ 14 w 14"/>
                  <a:gd name="T102" fmla="*/ 16 h 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6">
                    <a:moveTo>
                      <a:pt x="7" y="0"/>
                    </a:moveTo>
                    <a:lnTo>
                      <a:pt x="7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9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5" y="16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3" y="14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83" name="Oval 298"/>
              <p:cNvSpPr>
                <a:spLocks noChangeArrowheads="1"/>
              </p:cNvSpPr>
              <p:nvPr/>
            </p:nvSpPr>
            <p:spPr bwMode="auto">
              <a:xfrm>
                <a:off x="1795" y="2231"/>
                <a:ext cx="15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84" name="Freeform 299"/>
              <p:cNvSpPr>
                <a:spLocks/>
              </p:cNvSpPr>
              <p:nvPr/>
            </p:nvSpPr>
            <p:spPr bwMode="auto">
              <a:xfrm>
                <a:off x="1795" y="2230"/>
                <a:ext cx="14" cy="16"/>
              </a:xfrm>
              <a:custGeom>
                <a:avLst/>
                <a:gdLst>
                  <a:gd name="T0" fmla="*/ 8 w 14"/>
                  <a:gd name="T1" fmla="*/ 0 h 16"/>
                  <a:gd name="T2" fmla="*/ 9 w 14"/>
                  <a:gd name="T3" fmla="*/ 1 h 16"/>
                  <a:gd name="T4" fmla="*/ 11 w 14"/>
                  <a:gd name="T5" fmla="*/ 1 h 16"/>
                  <a:gd name="T6" fmla="*/ 12 w 14"/>
                  <a:gd name="T7" fmla="*/ 2 h 16"/>
                  <a:gd name="T8" fmla="*/ 13 w 14"/>
                  <a:gd name="T9" fmla="*/ 3 h 16"/>
                  <a:gd name="T10" fmla="*/ 13 w 14"/>
                  <a:gd name="T11" fmla="*/ 4 h 16"/>
                  <a:gd name="T12" fmla="*/ 14 w 14"/>
                  <a:gd name="T13" fmla="*/ 6 h 16"/>
                  <a:gd name="T14" fmla="*/ 14 w 14"/>
                  <a:gd name="T15" fmla="*/ 8 h 16"/>
                  <a:gd name="T16" fmla="*/ 14 w 14"/>
                  <a:gd name="T17" fmla="*/ 9 h 16"/>
                  <a:gd name="T18" fmla="*/ 14 w 14"/>
                  <a:gd name="T19" fmla="*/ 10 h 16"/>
                  <a:gd name="T20" fmla="*/ 13 w 14"/>
                  <a:gd name="T21" fmla="*/ 12 h 16"/>
                  <a:gd name="T22" fmla="*/ 13 w 14"/>
                  <a:gd name="T23" fmla="*/ 13 h 16"/>
                  <a:gd name="T24" fmla="*/ 12 w 14"/>
                  <a:gd name="T25" fmla="*/ 14 h 16"/>
                  <a:gd name="T26" fmla="*/ 11 w 14"/>
                  <a:gd name="T27" fmla="*/ 15 h 16"/>
                  <a:gd name="T28" fmla="*/ 9 w 14"/>
                  <a:gd name="T29" fmla="*/ 15 h 16"/>
                  <a:gd name="T30" fmla="*/ 8 w 14"/>
                  <a:gd name="T31" fmla="*/ 16 h 16"/>
                  <a:gd name="T32" fmla="*/ 7 w 14"/>
                  <a:gd name="T33" fmla="*/ 16 h 16"/>
                  <a:gd name="T34" fmla="*/ 5 w 14"/>
                  <a:gd name="T35" fmla="*/ 15 h 16"/>
                  <a:gd name="T36" fmla="*/ 4 w 14"/>
                  <a:gd name="T37" fmla="*/ 15 h 16"/>
                  <a:gd name="T38" fmla="*/ 2 w 14"/>
                  <a:gd name="T39" fmla="*/ 14 h 16"/>
                  <a:gd name="T40" fmla="*/ 1 w 14"/>
                  <a:gd name="T41" fmla="*/ 13 h 16"/>
                  <a:gd name="T42" fmla="*/ 1 w 14"/>
                  <a:gd name="T43" fmla="*/ 12 h 16"/>
                  <a:gd name="T44" fmla="*/ 0 w 14"/>
                  <a:gd name="T45" fmla="*/ 10 h 16"/>
                  <a:gd name="T46" fmla="*/ 0 w 14"/>
                  <a:gd name="T47" fmla="*/ 9 h 16"/>
                  <a:gd name="T48" fmla="*/ 0 w 14"/>
                  <a:gd name="T49" fmla="*/ 8 h 16"/>
                  <a:gd name="T50" fmla="*/ 0 w 14"/>
                  <a:gd name="T51" fmla="*/ 6 h 16"/>
                  <a:gd name="T52" fmla="*/ 1 w 14"/>
                  <a:gd name="T53" fmla="*/ 4 h 16"/>
                  <a:gd name="T54" fmla="*/ 1 w 14"/>
                  <a:gd name="T55" fmla="*/ 3 h 16"/>
                  <a:gd name="T56" fmla="*/ 2 w 14"/>
                  <a:gd name="T57" fmla="*/ 2 h 16"/>
                  <a:gd name="T58" fmla="*/ 4 w 14"/>
                  <a:gd name="T59" fmla="*/ 1 h 16"/>
                  <a:gd name="T60" fmla="*/ 5 w 14"/>
                  <a:gd name="T61" fmla="*/ 1 h 16"/>
                  <a:gd name="T62" fmla="*/ 7 w 14"/>
                  <a:gd name="T63" fmla="*/ 0 h 16"/>
                  <a:gd name="T64" fmla="*/ 7 w 14"/>
                  <a:gd name="T65" fmla="*/ 0 h 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6"/>
                  <a:gd name="T101" fmla="*/ 14 w 14"/>
                  <a:gd name="T102" fmla="*/ 16 h 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6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2" y="14"/>
                    </a:lnTo>
                    <a:lnTo>
                      <a:pt x="11" y="15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3" y="15"/>
                    </a:lnTo>
                    <a:lnTo>
                      <a:pt x="2" y="14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85" name="Oval 300"/>
              <p:cNvSpPr>
                <a:spLocks noChangeArrowheads="1"/>
              </p:cNvSpPr>
              <p:nvPr/>
            </p:nvSpPr>
            <p:spPr bwMode="auto">
              <a:xfrm>
                <a:off x="1814" y="2233"/>
                <a:ext cx="15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86" name="Freeform 301"/>
              <p:cNvSpPr>
                <a:spLocks/>
              </p:cNvSpPr>
              <p:nvPr/>
            </p:nvSpPr>
            <p:spPr bwMode="auto">
              <a:xfrm>
                <a:off x="1814" y="2232"/>
                <a:ext cx="14" cy="15"/>
              </a:xfrm>
              <a:custGeom>
                <a:avLst/>
                <a:gdLst>
                  <a:gd name="T0" fmla="*/ 7 w 14"/>
                  <a:gd name="T1" fmla="*/ 0 h 15"/>
                  <a:gd name="T2" fmla="*/ 9 w 14"/>
                  <a:gd name="T3" fmla="*/ 1 h 15"/>
                  <a:gd name="T4" fmla="*/ 10 w 14"/>
                  <a:gd name="T5" fmla="*/ 1 h 15"/>
                  <a:gd name="T6" fmla="*/ 11 w 14"/>
                  <a:gd name="T7" fmla="*/ 2 h 15"/>
                  <a:gd name="T8" fmla="*/ 13 w 14"/>
                  <a:gd name="T9" fmla="*/ 3 h 15"/>
                  <a:gd name="T10" fmla="*/ 13 w 14"/>
                  <a:gd name="T11" fmla="*/ 4 h 15"/>
                  <a:gd name="T12" fmla="*/ 14 w 14"/>
                  <a:gd name="T13" fmla="*/ 6 h 15"/>
                  <a:gd name="T14" fmla="*/ 14 w 14"/>
                  <a:gd name="T15" fmla="*/ 7 h 15"/>
                  <a:gd name="T16" fmla="*/ 14 w 14"/>
                  <a:gd name="T17" fmla="*/ 8 h 15"/>
                  <a:gd name="T18" fmla="*/ 14 w 14"/>
                  <a:gd name="T19" fmla="*/ 10 h 15"/>
                  <a:gd name="T20" fmla="*/ 13 w 14"/>
                  <a:gd name="T21" fmla="*/ 12 h 15"/>
                  <a:gd name="T22" fmla="*/ 13 w 14"/>
                  <a:gd name="T23" fmla="*/ 13 h 15"/>
                  <a:gd name="T24" fmla="*/ 11 w 14"/>
                  <a:gd name="T25" fmla="*/ 14 h 15"/>
                  <a:gd name="T26" fmla="*/ 10 w 14"/>
                  <a:gd name="T27" fmla="*/ 14 h 15"/>
                  <a:gd name="T28" fmla="*/ 9 w 14"/>
                  <a:gd name="T29" fmla="*/ 15 h 15"/>
                  <a:gd name="T30" fmla="*/ 7 w 14"/>
                  <a:gd name="T31" fmla="*/ 15 h 15"/>
                  <a:gd name="T32" fmla="*/ 6 w 14"/>
                  <a:gd name="T33" fmla="*/ 15 h 15"/>
                  <a:gd name="T34" fmla="*/ 5 w 14"/>
                  <a:gd name="T35" fmla="*/ 15 h 15"/>
                  <a:gd name="T36" fmla="*/ 3 w 14"/>
                  <a:gd name="T37" fmla="*/ 14 h 15"/>
                  <a:gd name="T38" fmla="*/ 2 w 14"/>
                  <a:gd name="T39" fmla="*/ 14 h 15"/>
                  <a:gd name="T40" fmla="*/ 1 w 14"/>
                  <a:gd name="T41" fmla="*/ 13 h 15"/>
                  <a:gd name="T42" fmla="*/ 1 w 14"/>
                  <a:gd name="T43" fmla="*/ 12 h 15"/>
                  <a:gd name="T44" fmla="*/ 0 w 14"/>
                  <a:gd name="T45" fmla="*/ 10 h 15"/>
                  <a:gd name="T46" fmla="*/ 0 w 14"/>
                  <a:gd name="T47" fmla="*/ 8 h 15"/>
                  <a:gd name="T48" fmla="*/ 0 w 14"/>
                  <a:gd name="T49" fmla="*/ 7 h 15"/>
                  <a:gd name="T50" fmla="*/ 0 w 14"/>
                  <a:gd name="T51" fmla="*/ 6 h 15"/>
                  <a:gd name="T52" fmla="*/ 1 w 14"/>
                  <a:gd name="T53" fmla="*/ 4 h 15"/>
                  <a:gd name="T54" fmla="*/ 1 w 14"/>
                  <a:gd name="T55" fmla="*/ 3 h 15"/>
                  <a:gd name="T56" fmla="*/ 2 w 14"/>
                  <a:gd name="T57" fmla="*/ 2 h 15"/>
                  <a:gd name="T58" fmla="*/ 3 w 14"/>
                  <a:gd name="T59" fmla="*/ 1 h 15"/>
                  <a:gd name="T60" fmla="*/ 5 w 14"/>
                  <a:gd name="T61" fmla="*/ 1 h 15"/>
                  <a:gd name="T62" fmla="*/ 6 w 14"/>
                  <a:gd name="T63" fmla="*/ 0 h 15"/>
                  <a:gd name="T64" fmla="*/ 7 w 14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5"/>
                  <a:gd name="T101" fmla="*/ 14 w 14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5">
                    <a:moveTo>
                      <a:pt x="7" y="0"/>
                    </a:moveTo>
                    <a:lnTo>
                      <a:pt x="7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2" y="13"/>
                    </a:lnTo>
                    <a:lnTo>
                      <a:pt x="11" y="14"/>
                    </a:lnTo>
                    <a:lnTo>
                      <a:pt x="10" y="14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3" y="14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87" name="Oval 302"/>
              <p:cNvSpPr>
                <a:spLocks noChangeArrowheads="1"/>
              </p:cNvSpPr>
              <p:nvPr/>
            </p:nvSpPr>
            <p:spPr bwMode="auto">
              <a:xfrm>
                <a:off x="1833" y="2236"/>
                <a:ext cx="15" cy="1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88" name="Freeform 303"/>
              <p:cNvSpPr>
                <a:spLocks/>
              </p:cNvSpPr>
              <p:nvPr/>
            </p:nvSpPr>
            <p:spPr bwMode="auto">
              <a:xfrm>
                <a:off x="1833" y="2236"/>
                <a:ext cx="14" cy="15"/>
              </a:xfrm>
              <a:custGeom>
                <a:avLst/>
                <a:gdLst>
                  <a:gd name="T0" fmla="*/ 8 w 14"/>
                  <a:gd name="T1" fmla="*/ 0 h 15"/>
                  <a:gd name="T2" fmla="*/ 9 w 14"/>
                  <a:gd name="T3" fmla="*/ 0 h 15"/>
                  <a:gd name="T4" fmla="*/ 11 w 14"/>
                  <a:gd name="T5" fmla="*/ 1 h 15"/>
                  <a:gd name="T6" fmla="*/ 12 w 14"/>
                  <a:gd name="T7" fmla="*/ 2 h 15"/>
                  <a:gd name="T8" fmla="*/ 13 w 14"/>
                  <a:gd name="T9" fmla="*/ 3 h 15"/>
                  <a:gd name="T10" fmla="*/ 13 w 14"/>
                  <a:gd name="T11" fmla="*/ 4 h 15"/>
                  <a:gd name="T12" fmla="*/ 14 w 14"/>
                  <a:gd name="T13" fmla="*/ 5 h 15"/>
                  <a:gd name="T14" fmla="*/ 14 w 14"/>
                  <a:gd name="T15" fmla="*/ 7 h 15"/>
                  <a:gd name="T16" fmla="*/ 14 w 14"/>
                  <a:gd name="T17" fmla="*/ 8 h 15"/>
                  <a:gd name="T18" fmla="*/ 14 w 14"/>
                  <a:gd name="T19" fmla="*/ 10 h 15"/>
                  <a:gd name="T20" fmla="*/ 13 w 14"/>
                  <a:gd name="T21" fmla="*/ 11 h 15"/>
                  <a:gd name="T22" fmla="*/ 13 w 14"/>
                  <a:gd name="T23" fmla="*/ 12 h 15"/>
                  <a:gd name="T24" fmla="*/ 12 w 14"/>
                  <a:gd name="T25" fmla="*/ 14 h 15"/>
                  <a:gd name="T26" fmla="*/ 11 w 14"/>
                  <a:gd name="T27" fmla="*/ 14 h 15"/>
                  <a:gd name="T28" fmla="*/ 9 w 14"/>
                  <a:gd name="T29" fmla="*/ 15 h 15"/>
                  <a:gd name="T30" fmla="*/ 8 w 14"/>
                  <a:gd name="T31" fmla="*/ 15 h 15"/>
                  <a:gd name="T32" fmla="*/ 6 w 14"/>
                  <a:gd name="T33" fmla="*/ 15 h 15"/>
                  <a:gd name="T34" fmla="*/ 5 w 14"/>
                  <a:gd name="T35" fmla="*/ 15 h 15"/>
                  <a:gd name="T36" fmla="*/ 3 w 14"/>
                  <a:gd name="T37" fmla="*/ 14 h 15"/>
                  <a:gd name="T38" fmla="*/ 2 w 14"/>
                  <a:gd name="T39" fmla="*/ 14 h 15"/>
                  <a:gd name="T40" fmla="*/ 1 w 14"/>
                  <a:gd name="T41" fmla="*/ 12 h 15"/>
                  <a:gd name="T42" fmla="*/ 1 w 14"/>
                  <a:gd name="T43" fmla="*/ 11 h 15"/>
                  <a:gd name="T44" fmla="*/ 0 w 14"/>
                  <a:gd name="T45" fmla="*/ 10 h 15"/>
                  <a:gd name="T46" fmla="*/ 0 w 14"/>
                  <a:gd name="T47" fmla="*/ 8 h 15"/>
                  <a:gd name="T48" fmla="*/ 0 w 14"/>
                  <a:gd name="T49" fmla="*/ 7 h 15"/>
                  <a:gd name="T50" fmla="*/ 0 w 14"/>
                  <a:gd name="T51" fmla="*/ 5 h 15"/>
                  <a:gd name="T52" fmla="*/ 1 w 14"/>
                  <a:gd name="T53" fmla="*/ 4 h 15"/>
                  <a:gd name="T54" fmla="*/ 1 w 14"/>
                  <a:gd name="T55" fmla="*/ 3 h 15"/>
                  <a:gd name="T56" fmla="*/ 2 w 14"/>
                  <a:gd name="T57" fmla="*/ 2 h 15"/>
                  <a:gd name="T58" fmla="*/ 3 w 14"/>
                  <a:gd name="T59" fmla="*/ 1 h 15"/>
                  <a:gd name="T60" fmla="*/ 5 w 14"/>
                  <a:gd name="T61" fmla="*/ 0 h 15"/>
                  <a:gd name="T62" fmla="*/ 6 w 14"/>
                  <a:gd name="T63" fmla="*/ 0 h 15"/>
                  <a:gd name="T64" fmla="*/ 7 w 14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5"/>
                  <a:gd name="T101" fmla="*/ 14 w 14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5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3" y="11"/>
                    </a:lnTo>
                    <a:lnTo>
                      <a:pt x="13" y="12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3" y="14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89" name="Oval 304"/>
              <p:cNvSpPr>
                <a:spLocks noChangeArrowheads="1"/>
              </p:cNvSpPr>
              <p:nvPr/>
            </p:nvSpPr>
            <p:spPr bwMode="auto">
              <a:xfrm>
                <a:off x="1852" y="2238"/>
                <a:ext cx="14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90" name="Freeform 305"/>
              <p:cNvSpPr>
                <a:spLocks/>
              </p:cNvSpPr>
              <p:nvPr/>
            </p:nvSpPr>
            <p:spPr bwMode="auto">
              <a:xfrm>
                <a:off x="1851" y="2238"/>
                <a:ext cx="15" cy="15"/>
              </a:xfrm>
              <a:custGeom>
                <a:avLst/>
                <a:gdLst>
                  <a:gd name="T0" fmla="*/ 8 w 15"/>
                  <a:gd name="T1" fmla="*/ 0 h 15"/>
                  <a:gd name="T2" fmla="*/ 10 w 15"/>
                  <a:gd name="T3" fmla="*/ 0 h 15"/>
                  <a:gd name="T4" fmla="*/ 11 w 15"/>
                  <a:gd name="T5" fmla="*/ 1 h 15"/>
                  <a:gd name="T6" fmla="*/ 12 w 15"/>
                  <a:gd name="T7" fmla="*/ 1 h 15"/>
                  <a:gd name="T8" fmla="*/ 13 w 15"/>
                  <a:gd name="T9" fmla="*/ 2 h 15"/>
                  <a:gd name="T10" fmla="*/ 14 w 15"/>
                  <a:gd name="T11" fmla="*/ 3 h 15"/>
                  <a:gd name="T12" fmla="*/ 14 w 15"/>
                  <a:gd name="T13" fmla="*/ 5 h 15"/>
                  <a:gd name="T14" fmla="*/ 15 w 15"/>
                  <a:gd name="T15" fmla="*/ 7 h 15"/>
                  <a:gd name="T16" fmla="*/ 15 w 15"/>
                  <a:gd name="T17" fmla="*/ 8 h 15"/>
                  <a:gd name="T18" fmla="*/ 14 w 15"/>
                  <a:gd name="T19" fmla="*/ 9 h 15"/>
                  <a:gd name="T20" fmla="*/ 14 w 15"/>
                  <a:gd name="T21" fmla="*/ 11 h 15"/>
                  <a:gd name="T22" fmla="*/ 13 w 15"/>
                  <a:gd name="T23" fmla="*/ 12 h 15"/>
                  <a:gd name="T24" fmla="*/ 12 w 15"/>
                  <a:gd name="T25" fmla="*/ 13 h 15"/>
                  <a:gd name="T26" fmla="*/ 11 w 15"/>
                  <a:gd name="T27" fmla="*/ 14 h 15"/>
                  <a:gd name="T28" fmla="*/ 10 w 15"/>
                  <a:gd name="T29" fmla="*/ 14 h 15"/>
                  <a:gd name="T30" fmla="*/ 8 w 15"/>
                  <a:gd name="T31" fmla="*/ 15 h 15"/>
                  <a:gd name="T32" fmla="*/ 7 w 15"/>
                  <a:gd name="T33" fmla="*/ 15 h 15"/>
                  <a:gd name="T34" fmla="*/ 6 w 15"/>
                  <a:gd name="T35" fmla="*/ 14 h 15"/>
                  <a:gd name="T36" fmla="*/ 4 w 15"/>
                  <a:gd name="T37" fmla="*/ 14 h 15"/>
                  <a:gd name="T38" fmla="*/ 3 w 15"/>
                  <a:gd name="T39" fmla="*/ 13 h 15"/>
                  <a:gd name="T40" fmla="*/ 2 w 15"/>
                  <a:gd name="T41" fmla="*/ 12 h 15"/>
                  <a:gd name="T42" fmla="*/ 1 w 15"/>
                  <a:gd name="T43" fmla="*/ 11 h 15"/>
                  <a:gd name="T44" fmla="*/ 1 w 15"/>
                  <a:gd name="T45" fmla="*/ 9 h 15"/>
                  <a:gd name="T46" fmla="*/ 0 w 15"/>
                  <a:gd name="T47" fmla="*/ 8 h 15"/>
                  <a:gd name="T48" fmla="*/ 0 w 15"/>
                  <a:gd name="T49" fmla="*/ 7 h 15"/>
                  <a:gd name="T50" fmla="*/ 1 w 15"/>
                  <a:gd name="T51" fmla="*/ 5 h 15"/>
                  <a:gd name="T52" fmla="*/ 1 w 15"/>
                  <a:gd name="T53" fmla="*/ 3 h 15"/>
                  <a:gd name="T54" fmla="*/ 2 w 15"/>
                  <a:gd name="T55" fmla="*/ 2 h 15"/>
                  <a:gd name="T56" fmla="*/ 3 w 15"/>
                  <a:gd name="T57" fmla="*/ 1 h 15"/>
                  <a:gd name="T58" fmla="*/ 4 w 15"/>
                  <a:gd name="T59" fmla="*/ 1 h 15"/>
                  <a:gd name="T60" fmla="*/ 6 w 15"/>
                  <a:gd name="T61" fmla="*/ 0 h 15"/>
                  <a:gd name="T62" fmla="*/ 7 w 15"/>
                  <a:gd name="T63" fmla="*/ 0 h 15"/>
                  <a:gd name="T64" fmla="*/ 8 w 15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5"/>
                  <a:gd name="T101" fmla="*/ 15 w 15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5">
                    <a:moveTo>
                      <a:pt x="8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4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6" y="14"/>
                    </a:lnTo>
                    <a:lnTo>
                      <a:pt x="5" y="14"/>
                    </a:lnTo>
                    <a:lnTo>
                      <a:pt x="4" y="14"/>
                    </a:lnTo>
                    <a:lnTo>
                      <a:pt x="3" y="13"/>
                    </a:lnTo>
                    <a:lnTo>
                      <a:pt x="2" y="13"/>
                    </a:lnTo>
                    <a:lnTo>
                      <a:pt x="2" y="12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91" name="Oval 306"/>
              <p:cNvSpPr>
                <a:spLocks noChangeArrowheads="1"/>
              </p:cNvSpPr>
              <p:nvPr/>
            </p:nvSpPr>
            <p:spPr bwMode="auto">
              <a:xfrm>
                <a:off x="1871" y="2241"/>
                <a:ext cx="15" cy="1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92" name="Freeform 307"/>
              <p:cNvSpPr>
                <a:spLocks/>
              </p:cNvSpPr>
              <p:nvPr/>
            </p:nvSpPr>
            <p:spPr bwMode="auto">
              <a:xfrm>
                <a:off x="1871" y="2241"/>
                <a:ext cx="14" cy="15"/>
              </a:xfrm>
              <a:custGeom>
                <a:avLst/>
                <a:gdLst>
                  <a:gd name="T0" fmla="*/ 7 w 14"/>
                  <a:gd name="T1" fmla="*/ 0 h 15"/>
                  <a:gd name="T2" fmla="*/ 9 w 14"/>
                  <a:gd name="T3" fmla="*/ 0 h 15"/>
                  <a:gd name="T4" fmla="*/ 10 w 14"/>
                  <a:gd name="T5" fmla="*/ 1 h 15"/>
                  <a:gd name="T6" fmla="*/ 11 w 14"/>
                  <a:gd name="T7" fmla="*/ 1 h 15"/>
                  <a:gd name="T8" fmla="*/ 13 w 14"/>
                  <a:gd name="T9" fmla="*/ 3 h 15"/>
                  <a:gd name="T10" fmla="*/ 13 w 14"/>
                  <a:gd name="T11" fmla="*/ 4 h 15"/>
                  <a:gd name="T12" fmla="*/ 14 w 14"/>
                  <a:gd name="T13" fmla="*/ 5 h 15"/>
                  <a:gd name="T14" fmla="*/ 14 w 14"/>
                  <a:gd name="T15" fmla="*/ 7 h 15"/>
                  <a:gd name="T16" fmla="*/ 14 w 14"/>
                  <a:gd name="T17" fmla="*/ 8 h 15"/>
                  <a:gd name="T18" fmla="*/ 14 w 14"/>
                  <a:gd name="T19" fmla="*/ 10 h 15"/>
                  <a:gd name="T20" fmla="*/ 13 w 14"/>
                  <a:gd name="T21" fmla="*/ 11 h 15"/>
                  <a:gd name="T22" fmla="*/ 13 w 14"/>
                  <a:gd name="T23" fmla="*/ 12 h 15"/>
                  <a:gd name="T24" fmla="*/ 11 w 14"/>
                  <a:gd name="T25" fmla="*/ 14 h 15"/>
                  <a:gd name="T26" fmla="*/ 10 w 14"/>
                  <a:gd name="T27" fmla="*/ 14 h 15"/>
                  <a:gd name="T28" fmla="*/ 9 w 14"/>
                  <a:gd name="T29" fmla="*/ 15 h 15"/>
                  <a:gd name="T30" fmla="*/ 7 w 14"/>
                  <a:gd name="T31" fmla="*/ 15 h 15"/>
                  <a:gd name="T32" fmla="*/ 6 w 14"/>
                  <a:gd name="T33" fmla="*/ 15 h 15"/>
                  <a:gd name="T34" fmla="*/ 5 w 14"/>
                  <a:gd name="T35" fmla="*/ 15 h 15"/>
                  <a:gd name="T36" fmla="*/ 3 w 14"/>
                  <a:gd name="T37" fmla="*/ 14 h 15"/>
                  <a:gd name="T38" fmla="*/ 2 w 14"/>
                  <a:gd name="T39" fmla="*/ 14 h 15"/>
                  <a:gd name="T40" fmla="*/ 1 w 14"/>
                  <a:gd name="T41" fmla="*/ 12 h 15"/>
                  <a:gd name="T42" fmla="*/ 1 w 14"/>
                  <a:gd name="T43" fmla="*/ 11 h 15"/>
                  <a:gd name="T44" fmla="*/ 0 w 14"/>
                  <a:gd name="T45" fmla="*/ 10 h 15"/>
                  <a:gd name="T46" fmla="*/ 0 w 14"/>
                  <a:gd name="T47" fmla="*/ 8 h 15"/>
                  <a:gd name="T48" fmla="*/ 0 w 14"/>
                  <a:gd name="T49" fmla="*/ 7 h 15"/>
                  <a:gd name="T50" fmla="*/ 0 w 14"/>
                  <a:gd name="T51" fmla="*/ 5 h 15"/>
                  <a:gd name="T52" fmla="*/ 1 w 14"/>
                  <a:gd name="T53" fmla="*/ 4 h 15"/>
                  <a:gd name="T54" fmla="*/ 1 w 14"/>
                  <a:gd name="T55" fmla="*/ 3 h 15"/>
                  <a:gd name="T56" fmla="*/ 2 w 14"/>
                  <a:gd name="T57" fmla="*/ 1 h 15"/>
                  <a:gd name="T58" fmla="*/ 3 w 14"/>
                  <a:gd name="T59" fmla="*/ 1 h 15"/>
                  <a:gd name="T60" fmla="*/ 5 w 14"/>
                  <a:gd name="T61" fmla="*/ 0 h 15"/>
                  <a:gd name="T62" fmla="*/ 6 w 14"/>
                  <a:gd name="T63" fmla="*/ 0 h 15"/>
                  <a:gd name="T64" fmla="*/ 7 w 14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5"/>
                  <a:gd name="T101" fmla="*/ 14 w 14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5">
                    <a:moveTo>
                      <a:pt x="7" y="0"/>
                    </a:move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3" y="11"/>
                    </a:lnTo>
                    <a:lnTo>
                      <a:pt x="13" y="12"/>
                    </a:lnTo>
                    <a:lnTo>
                      <a:pt x="12" y="13"/>
                    </a:lnTo>
                    <a:lnTo>
                      <a:pt x="11" y="14"/>
                    </a:lnTo>
                    <a:lnTo>
                      <a:pt x="10" y="14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3" y="14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93" name="Oval 308"/>
              <p:cNvSpPr>
                <a:spLocks noChangeArrowheads="1"/>
              </p:cNvSpPr>
              <p:nvPr/>
            </p:nvSpPr>
            <p:spPr bwMode="auto">
              <a:xfrm>
                <a:off x="1890" y="2244"/>
                <a:ext cx="14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94" name="Freeform 309"/>
              <p:cNvSpPr>
                <a:spLocks/>
              </p:cNvSpPr>
              <p:nvPr/>
            </p:nvSpPr>
            <p:spPr bwMode="auto">
              <a:xfrm>
                <a:off x="1889" y="2243"/>
                <a:ext cx="15" cy="15"/>
              </a:xfrm>
              <a:custGeom>
                <a:avLst/>
                <a:gdLst>
                  <a:gd name="T0" fmla="*/ 8 w 15"/>
                  <a:gd name="T1" fmla="*/ 0 h 15"/>
                  <a:gd name="T2" fmla="*/ 10 w 15"/>
                  <a:gd name="T3" fmla="*/ 1 h 15"/>
                  <a:gd name="T4" fmla="*/ 11 w 15"/>
                  <a:gd name="T5" fmla="*/ 1 h 15"/>
                  <a:gd name="T6" fmla="*/ 12 w 15"/>
                  <a:gd name="T7" fmla="*/ 2 h 15"/>
                  <a:gd name="T8" fmla="*/ 13 w 15"/>
                  <a:gd name="T9" fmla="*/ 3 h 15"/>
                  <a:gd name="T10" fmla="*/ 14 w 15"/>
                  <a:gd name="T11" fmla="*/ 4 h 15"/>
                  <a:gd name="T12" fmla="*/ 14 w 15"/>
                  <a:gd name="T13" fmla="*/ 5 h 15"/>
                  <a:gd name="T14" fmla="*/ 15 w 15"/>
                  <a:gd name="T15" fmla="*/ 7 h 15"/>
                  <a:gd name="T16" fmla="*/ 15 w 15"/>
                  <a:gd name="T17" fmla="*/ 8 h 15"/>
                  <a:gd name="T18" fmla="*/ 14 w 15"/>
                  <a:gd name="T19" fmla="*/ 10 h 15"/>
                  <a:gd name="T20" fmla="*/ 14 w 15"/>
                  <a:gd name="T21" fmla="*/ 12 h 15"/>
                  <a:gd name="T22" fmla="*/ 13 w 15"/>
                  <a:gd name="T23" fmla="*/ 13 h 15"/>
                  <a:gd name="T24" fmla="*/ 12 w 15"/>
                  <a:gd name="T25" fmla="*/ 14 h 15"/>
                  <a:gd name="T26" fmla="*/ 11 w 15"/>
                  <a:gd name="T27" fmla="*/ 14 h 15"/>
                  <a:gd name="T28" fmla="*/ 10 w 15"/>
                  <a:gd name="T29" fmla="*/ 15 h 15"/>
                  <a:gd name="T30" fmla="*/ 8 w 15"/>
                  <a:gd name="T31" fmla="*/ 15 h 15"/>
                  <a:gd name="T32" fmla="*/ 7 w 15"/>
                  <a:gd name="T33" fmla="*/ 15 h 15"/>
                  <a:gd name="T34" fmla="*/ 5 w 15"/>
                  <a:gd name="T35" fmla="*/ 15 h 15"/>
                  <a:gd name="T36" fmla="*/ 4 w 15"/>
                  <a:gd name="T37" fmla="*/ 14 h 15"/>
                  <a:gd name="T38" fmla="*/ 3 w 15"/>
                  <a:gd name="T39" fmla="*/ 14 h 15"/>
                  <a:gd name="T40" fmla="*/ 2 w 15"/>
                  <a:gd name="T41" fmla="*/ 13 h 15"/>
                  <a:gd name="T42" fmla="*/ 1 w 15"/>
                  <a:gd name="T43" fmla="*/ 12 h 15"/>
                  <a:gd name="T44" fmla="*/ 1 w 15"/>
                  <a:gd name="T45" fmla="*/ 10 h 15"/>
                  <a:gd name="T46" fmla="*/ 0 w 15"/>
                  <a:gd name="T47" fmla="*/ 8 h 15"/>
                  <a:gd name="T48" fmla="*/ 0 w 15"/>
                  <a:gd name="T49" fmla="*/ 7 h 15"/>
                  <a:gd name="T50" fmla="*/ 1 w 15"/>
                  <a:gd name="T51" fmla="*/ 5 h 15"/>
                  <a:gd name="T52" fmla="*/ 1 w 15"/>
                  <a:gd name="T53" fmla="*/ 4 h 15"/>
                  <a:gd name="T54" fmla="*/ 2 w 15"/>
                  <a:gd name="T55" fmla="*/ 3 h 15"/>
                  <a:gd name="T56" fmla="*/ 3 w 15"/>
                  <a:gd name="T57" fmla="*/ 2 h 15"/>
                  <a:gd name="T58" fmla="*/ 4 w 15"/>
                  <a:gd name="T59" fmla="*/ 1 h 15"/>
                  <a:gd name="T60" fmla="*/ 5 w 15"/>
                  <a:gd name="T61" fmla="*/ 1 h 15"/>
                  <a:gd name="T62" fmla="*/ 7 w 15"/>
                  <a:gd name="T63" fmla="*/ 0 h 15"/>
                  <a:gd name="T64" fmla="*/ 7 w 15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5"/>
                  <a:gd name="T101" fmla="*/ 15 w 15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5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4" y="10"/>
                    </a:lnTo>
                    <a:lnTo>
                      <a:pt x="14" y="12"/>
                    </a:lnTo>
                    <a:lnTo>
                      <a:pt x="13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95" name="Oval 310"/>
              <p:cNvSpPr>
                <a:spLocks noChangeArrowheads="1"/>
              </p:cNvSpPr>
              <p:nvPr/>
            </p:nvSpPr>
            <p:spPr bwMode="auto">
              <a:xfrm>
                <a:off x="1909" y="2245"/>
                <a:ext cx="14" cy="1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96" name="Freeform 311"/>
              <p:cNvSpPr>
                <a:spLocks/>
              </p:cNvSpPr>
              <p:nvPr/>
            </p:nvSpPr>
            <p:spPr bwMode="auto">
              <a:xfrm>
                <a:off x="1908" y="2245"/>
                <a:ext cx="15" cy="15"/>
              </a:xfrm>
              <a:custGeom>
                <a:avLst/>
                <a:gdLst>
                  <a:gd name="T0" fmla="*/ 8 w 15"/>
                  <a:gd name="T1" fmla="*/ 0 h 15"/>
                  <a:gd name="T2" fmla="*/ 10 w 15"/>
                  <a:gd name="T3" fmla="*/ 0 h 15"/>
                  <a:gd name="T4" fmla="*/ 11 w 15"/>
                  <a:gd name="T5" fmla="*/ 1 h 15"/>
                  <a:gd name="T6" fmla="*/ 12 w 15"/>
                  <a:gd name="T7" fmla="*/ 1 h 15"/>
                  <a:gd name="T8" fmla="*/ 13 w 15"/>
                  <a:gd name="T9" fmla="*/ 2 h 15"/>
                  <a:gd name="T10" fmla="*/ 14 w 15"/>
                  <a:gd name="T11" fmla="*/ 3 h 15"/>
                  <a:gd name="T12" fmla="*/ 14 w 15"/>
                  <a:gd name="T13" fmla="*/ 5 h 15"/>
                  <a:gd name="T14" fmla="*/ 15 w 15"/>
                  <a:gd name="T15" fmla="*/ 7 h 15"/>
                  <a:gd name="T16" fmla="*/ 15 w 15"/>
                  <a:gd name="T17" fmla="*/ 8 h 15"/>
                  <a:gd name="T18" fmla="*/ 14 w 15"/>
                  <a:gd name="T19" fmla="*/ 10 h 15"/>
                  <a:gd name="T20" fmla="*/ 14 w 15"/>
                  <a:gd name="T21" fmla="*/ 11 h 15"/>
                  <a:gd name="T22" fmla="*/ 13 w 15"/>
                  <a:gd name="T23" fmla="*/ 12 h 15"/>
                  <a:gd name="T24" fmla="*/ 12 w 15"/>
                  <a:gd name="T25" fmla="*/ 13 h 15"/>
                  <a:gd name="T26" fmla="*/ 11 w 15"/>
                  <a:gd name="T27" fmla="*/ 14 h 15"/>
                  <a:gd name="T28" fmla="*/ 10 w 15"/>
                  <a:gd name="T29" fmla="*/ 14 h 15"/>
                  <a:gd name="T30" fmla="*/ 8 w 15"/>
                  <a:gd name="T31" fmla="*/ 15 h 15"/>
                  <a:gd name="T32" fmla="*/ 7 w 15"/>
                  <a:gd name="T33" fmla="*/ 15 h 15"/>
                  <a:gd name="T34" fmla="*/ 6 w 15"/>
                  <a:gd name="T35" fmla="*/ 14 h 15"/>
                  <a:gd name="T36" fmla="*/ 4 w 15"/>
                  <a:gd name="T37" fmla="*/ 14 h 15"/>
                  <a:gd name="T38" fmla="*/ 3 w 15"/>
                  <a:gd name="T39" fmla="*/ 13 h 15"/>
                  <a:gd name="T40" fmla="*/ 2 w 15"/>
                  <a:gd name="T41" fmla="*/ 12 h 15"/>
                  <a:gd name="T42" fmla="*/ 1 w 15"/>
                  <a:gd name="T43" fmla="*/ 11 h 15"/>
                  <a:gd name="T44" fmla="*/ 1 w 15"/>
                  <a:gd name="T45" fmla="*/ 10 h 15"/>
                  <a:gd name="T46" fmla="*/ 0 w 15"/>
                  <a:gd name="T47" fmla="*/ 8 h 15"/>
                  <a:gd name="T48" fmla="*/ 0 w 15"/>
                  <a:gd name="T49" fmla="*/ 7 h 15"/>
                  <a:gd name="T50" fmla="*/ 1 w 15"/>
                  <a:gd name="T51" fmla="*/ 5 h 15"/>
                  <a:gd name="T52" fmla="*/ 1 w 15"/>
                  <a:gd name="T53" fmla="*/ 3 h 15"/>
                  <a:gd name="T54" fmla="*/ 2 w 15"/>
                  <a:gd name="T55" fmla="*/ 2 h 15"/>
                  <a:gd name="T56" fmla="*/ 3 w 15"/>
                  <a:gd name="T57" fmla="*/ 1 h 15"/>
                  <a:gd name="T58" fmla="*/ 4 w 15"/>
                  <a:gd name="T59" fmla="*/ 1 h 15"/>
                  <a:gd name="T60" fmla="*/ 6 w 15"/>
                  <a:gd name="T61" fmla="*/ 0 h 15"/>
                  <a:gd name="T62" fmla="*/ 7 w 15"/>
                  <a:gd name="T63" fmla="*/ 0 h 15"/>
                  <a:gd name="T64" fmla="*/ 8 w 15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5"/>
                  <a:gd name="T101" fmla="*/ 15 w 15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5">
                    <a:moveTo>
                      <a:pt x="8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4" y="5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4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6" y="14"/>
                    </a:lnTo>
                    <a:lnTo>
                      <a:pt x="5" y="14"/>
                    </a:lnTo>
                    <a:lnTo>
                      <a:pt x="4" y="14"/>
                    </a:lnTo>
                    <a:lnTo>
                      <a:pt x="3" y="13"/>
                    </a:lnTo>
                    <a:lnTo>
                      <a:pt x="2" y="13"/>
                    </a:lnTo>
                    <a:lnTo>
                      <a:pt x="2" y="12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97" name="Oval 312"/>
              <p:cNvSpPr>
                <a:spLocks noChangeArrowheads="1"/>
              </p:cNvSpPr>
              <p:nvPr/>
            </p:nvSpPr>
            <p:spPr bwMode="auto">
              <a:xfrm>
                <a:off x="1928" y="2247"/>
                <a:ext cx="14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98" name="Freeform 313"/>
              <p:cNvSpPr>
                <a:spLocks/>
              </p:cNvSpPr>
              <p:nvPr/>
            </p:nvSpPr>
            <p:spPr bwMode="auto">
              <a:xfrm>
                <a:off x="1927" y="2246"/>
                <a:ext cx="15" cy="16"/>
              </a:xfrm>
              <a:custGeom>
                <a:avLst/>
                <a:gdLst>
                  <a:gd name="T0" fmla="*/ 8 w 15"/>
                  <a:gd name="T1" fmla="*/ 0 h 16"/>
                  <a:gd name="T2" fmla="*/ 9 w 15"/>
                  <a:gd name="T3" fmla="*/ 1 h 16"/>
                  <a:gd name="T4" fmla="*/ 11 w 15"/>
                  <a:gd name="T5" fmla="*/ 1 h 16"/>
                  <a:gd name="T6" fmla="*/ 12 w 15"/>
                  <a:gd name="T7" fmla="*/ 2 h 16"/>
                  <a:gd name="T8" fmla="*/ 13 w 15"/>
                  <a:gd name="T9" fmla="*/ 3 h 16"/>
                  <a:gd name="T10" fmla="*/ 14 w 15"/>
                  <a:gd name="T11" fmla="*/ 4 h 16"/>
                  <a:gd name="T12" fmla="*/ 14 w 15"/>
                  <a:gd name="T13" fmla="*/ 6 h 16"/>
                  <a:gd name="T14" fmla="*/ 15 w 15"/>
                  <a:gd name="T15" fmla="*/ 7 h 16"/>
                  <a:gd name="T16" fmla="*/ 15 w 15"/>
                  <a:gd name="T17" fmla="*/ 9 h 16"/>
                  <a:gd name="T18" fmla="*/ 14 w 15"/>
                  <a:gd name="T19" fmla="*/ 10 h 16"/>
                  <a:gd name="T20" fmla="*/ 14 w 15"/>
                  <a:gd name="T21" fmla="*/ 12 h 16"/>
                  <a:gd name="T22" fmla="*/ 13 w 15"/>
                  <a:gd name="T23" fmla="*/ 13 h 16"/>
                  <a:gd name="T24" fmla="*/ 12 w 15"/>
                  <a:gd name="T25" fmla="*/ 14 h 16"/>
                  <a:gd name="T26" fmla="*/ 11 w 15"/>
                  <a:gd name="T27" fmla="*/ 15 h 16"/>
                  <a:gd name="T28" fmla="*/ 9 w 15"/>
                  <a:gd name="T29" fmla="*/ 15 h 16"/>
                  <a:gd name="T30" fmla="*/ 8 w 15"/>
                  <a:gd name="T31" fmla="*/ 16 h 16"/>
                  <a:gd name="T32" fmla="*/ 7 w 15"/>
                  <a:gd name="T33" fmla="*/ 16 h 16"/>
                  <a:gd name="T34" fmla="*/ 5 w 15"/>
                  <a:gd name="T35" fmla="*/ 15 h 16"/>
                  <a:gd name="T36" fmla="*/ 4 w 15"/>
                  <a:gd name="T37" fmla="*/ 15 h 16"/>
                  <a:gd name="T38" fmla="*/ 3 w 15"/>
                  <a:gd name="T39" fmla="*/ 14 h 16"/>
                  <a:gd name="T40" fmla="*/ 2 w 15"/>
                  <a:gd name="T41" fmla="*/ 13 h 16"/>
                  <a:gd name="T42" fmla="*/ 1 w 15"/>
                  <a:gd name="T43" fmla="*/ 12 h 16"/>
                  <a:gd name="T44" fmla="*/ 1 w 15"/>
                  <a:gd name="T45" fmla="*/ 10 h 16"/>
                  <a:gd name="T46" fmla="*/ 0 w 15"/>
                  <a:gd name="T47" fmla="*/ 9 h 16"/>
                  <a:gd name="T48" fmla="*/ 0 w 15"/>
                  <a:gd name="T49" fmla="*/ 7 h 16"/>
                  <a:gd name="T50" fmla="*/ 1 w 15"/>
                  <a:gd name="T51" fmla="*/ 6 h 16"/>
                  <a:gd name="T52" fmla="*/ 1 w 15"/>
                  <a:gd name="T53" fmla="*/ 4 h 16"/>
                  <a:gd name="T54" fmla="*/ 2 w 15"/>
                  <a:gd name="T55" fmla="*/ 3 h 16"/>
                  <a:gd name="T56" fmla="*/ 3 w 15"/>
                  <a:gd name="T57" fmla="*/ 2 h 16"/>
                  <a:gd name="T58" fmla="*/ 4 w 15"/>
                  <a:gd name="T59" fmla="*/ 1 h 16"/>
                  <a:gd name="T60" fmla="*/ 5 w 15"/>
                  <a:gd name="T61" fmla="*/ 1 h 16"/>
                  <a:gd name="T62" fmla="*/ 7 w 15"/>
                  <a:gd name="T63" fmla="*/ 0 h 16"/>
                  <a:gd name="T64" fmla="*/ 7 w 15"/>
                  <a:gd name="T65" fmla="*/ 0 h 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6"/>
                  <a:gd name="T101" fmla="*/ 15 w 15"/>
                  <a:gd name="T102" fmla="*/ 16 h 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6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5" y="10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3" y="13"/>
                    </a:lnTo>
                    <a:lnTo>
                      <a:pt x="12" y="14"/>
                    </a:lnTo>
                    <a:lnTo>
                      <a:pt x="11" y="15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3" y="15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99" name="Oval 314"/>
              <p:cNvSpPr>
                <a:spLocks noChangeArrowheads="1"/>
              </p:cNvSpPr>
              <p:nvPr/>
            </p:nvSpPr>
            <p:spPr bwMode="auto">
              <a:xfrm>
                <a:off x="1947" y="2251"/>
                <a:ext cx="14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00" name="Freeform 315"/>
              <p:cNvSpPr>
                <a:spLocks/>
              </p:cNvSpPr>
              <p:nvPr/>
            </p:nvSpPr>
            <p:spPr bwMode="auto">
              <a:xfrm>
                <a:off x="1946" y="2250"/>
                <a:ext cx="15" cy="16"/>
              </a:xfrm>
              <a:custGeom>
                <a:avLst/>
                <a:gdLst>
                  <a:gd name="T0" fmla="*/ 8 w 15"/>
                  <a:gd name="T1" fmla="*/ 0 h 16"/>
                  <a:gd name="T2" fmla="*/ 10 w 15"/>
                  <a:gd name="T3" fmla="*/ 1 h 16"/>
                  <a:gd name="T4" fmla="*/ 11 w 15"/>
                  <a:gd name="T5" fmla="*/ 1 h 16"/>
                  <a:gd name="T6" fmla="*/ 12 w 15"/>
                  <a:gd name="T7" fmla="*/ 2 h 16"/>
                  <a:gd name="T8" fmla="*/ 13 w 15"/>
                  <a:gd name="T9" fmla="*/ 3 h 16"/>
                  <a:gd name="T10" fmla="*/ 14 w 15"/>
                  <a:gd name="T11" fmla="*/ 4 h 16"/>
                  <a:gd name="T12" fmla="*/ 14 w 15"/>
                  <a:gd name="T13" fmla="*/ 6 h 16"/>
                  <a:gd name="T14" fmla="*/ 15 w 15"/>
                  <a:gd name="T15" fmla="*/ 7 h 16"/>
                  <a:gd name="T16" fmla="*/ 15 w 15"/>
                  <a:gd name="T17" fmla="*/ 8 h 16"/>
                  <a:gd name="T18" fmla="*/ 14 w 15"/>
                  <a:gd name="T19" fmla="*/ 10 h 16"/>
                  <a:gd name="T20" fmla="*/ 14 w 15"/>
                  <a:gd name="T21" fmla="*/ 12 h 16"/>
                  <a:gd name="T22" fmla="*/ 13 w 15"/>
                  <a:gd name="T23" fmla="*/ 13 h 16"/>
                  <a:gd name="T24" fmla="*/ 12 w 15"/>
                  <a:gd name="T25" fmla="*/ 14 h 16"/>
                  <a:gd name="T26" fmla="*/ 11 w 15"/>
                  <a:gd name="T27" fmla="*/ 14 h 16"/>
                  <a:gd name="T28" fmla="*/ 10 w 15"/>
                  <a:gd name="T29" fmla="*/ 15 h 16"/>
                  <a:gd name="T30" fmla="*/ 8 w 15"/>
                  <a:gd name="T31" fmla="*/ 16 h 16"/>
                  <a:gd name="T32" fmla="*/ 7 w 15"/>
                  <a:gd name="T33" fmla="*/ 16 h 16"/>
                  <a:gd name="T34" fmla="*/ 5 w 15"/>
                  <a:gd name="T35" fmla="*/ 15 h 16"/>
                  <a:gd name="T36" fmla="*/ 4 w 15"/>
                  <a:gd name="T37" fmla="*/ 14 h 16"/>
                  <a:gd name="T38" fmla="*/ 3 w 15"/>
                  <a:gd name="T39" fmla="*/ 14 h 16"/>
                  <a:gd name="T40" fmla="*/ 2 w 15"/>
                  <a:gd name="T41" fmla="*/ 13 h 16"/>
                  <a:gd name="T42" fmla="*/ 1 w 15"/>
                  <a:gd name="T43" fmla="*/ 12 h 16"/>
                  <a:gd name="T44" fmla="*/ 1 w 15"/>
                  <a:gd name="T45" fmla="*/ 10 h 16"/>
                  <a:gd name="T46" fmla="*/ 0 w 15"/>
                  <a:gd name="T47" fmla="*/ 8 h 16"/>
                  <a:gd name="T48" fmla="*/ 0 w 15"/>
                  <a:gd name="T49" fmla="*/ 7 h 16"/>
                  <a:gd name="T50" fmla="*/ 1 w 15"/>
                  <a:gd name="T51" fmla="*/ 6 h 16"/>
                  <a:gd name="T52" fmla="*/ 1 w 15"/>
                  <a:gd name="T53" fmla="*/ 4 h 16"/>
                  <a:gd name="T54" fmla="*/ 2 w 15"/>
                  <a:gd name="T55" fmla="*/ 3 h 16"/>
                  <a:gd name="T56" fmla="*/ 3 w 15"/>
                  <a:gd name="T57" fmla="*/ 2 h 16"/>
                  <a:gd name="T58" fmla="*/ 4 w 15"/>
                  <a:gd name="T59" fmla="*/ 1 h 16"/>
                  <a:gd name="T60" fmla="*/ 5 w 15"/>
                  <a:gd name="T61" fmla="*/ 1 h 16"/>
                  <a:gd name="T62" fmla="*/ 7 w 15"/>
                  <a:gd name="T63" fmla="*/ 0 h 16"/>
                  <a:gd name="T64" fmla="*/ 8 w 15"/>
                  <a:gd name="T65" fmla="*/ 0 h 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6"/>
                  <a:gd name="T101" fmla="*/ 15 w 15"/>
                  <a:gd name="T102" fmla="*/ 16 h 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6">
                    <a:moveTo>
                      <a:pt x="8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3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5" y="15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01" name="Oval 316"/>
              <p:cNvSpPr>
                <a:spLocks noChangeArrowheads="1"/>
              </p:cNvSpPr>
              <p:nvPr/>
            </p:nvSpPr>
            <p:spPr bwMode="auto">
              <a:xfrm>
                <a:off x="1965" y="2252"/>
                <a:ext cx="15" cy="1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02" name="Freeform 317"/>
              <p:cNvSpPr>
                <a:spLocks/>
              </p:cNvSpPr>
              <p:nvPr/>
            </p:nvSpPr>
            <p:spPr bwMode="auto">
              <a:xfrm>
                <a:off x="1965" y="2252"/>
                <a:ext cx="14" cy="15"/>
              </a:xfrm>
              <a:custGeom>
                <a:avLst/>
                <a:gdLst>
                  <a:gd name="T0" fmla="*/ 8 w 14"/>
                  <a:gd name="T1" fmla="*/ 0 h 15"/>
                  <a:gd name="T2" fmla="*/ 9 w 14"/>
                  <a:gd name="T3" fmla="*/ 0 h 15"/>
                  <a:gd name="T4" fmla="*/ 11 w 14"/>
                  <a:gd name="T5" fmla="*/ 1 h 15"/>
                  <a:gd name="T6" fmla="*/ 12 w 14"/>
                  <a:gd name="T7" fmla="*/ 1 h 15"/>
                  <a:gd name="T8" fmla="*/ 13 w 14"/>
                  <a:gd name="T9" fmla="*/ 3 h 15"/>
                  <a:gd name="T10" fmla="*/ 13 w 14"/>
                  <a:gd name="T11" fmla="*/ 4 h 15"/>
                  <a:gd name="T12" fmla="*/ 14 w 14"/>
                  <a:gd name="T13" fmla="*/ 5 h 15"/>
                  <a:gd name="T14" fmla="*/ 14 w 14"/>
                  <a:gd name="T15" fmla="*/ 7 h 15"/>
                  <a:gd name="T16" fmla="*/ 14 w 14"/>
                  <a:gd name="T17" fmla="*/ 8 h 15"/>
                  <a:gd name="T18" fmla="*/ 14 w 14"/>
                  <a:gd name="T19" fmla="*/ 10 h 15"/>
                  <a:gd name="T20" fmla="*/ 13 w 14"/>
                  <a:gd name="T21" fmla="*/ 11 h 15"/>
                  <a:gd name="T22" fmla="*/ 13 w 14"/>
                  <a:gd name="T23" fmla="*/ 12 h 15"/>
                  <a:gd name="T24" fmla="*/ 12 w 14"/>
                  <a:gd name="T25" fmla="*/ 14 h 15"/>
                  <a:gd name="T26" fmla="*/ 11 w 14"/>
                  <a:gd name="T27" fmla="*/ 14 h 15"/>
                  <a:gd name="T28" fmla="*/ 9 w 14"/>
                  <a:gd name="T29" fmla="*/ 15 h 15"/>
                  <a:gd name="T30" fmla="*/ 8 w 14"/>
                  <a:gd name="T31" fmla="*/ 15 h 15"/>
                  <a:gd name="T32" fmla="*/ 7 w 14"/>
                  <a:gd name="T33" fmla="*/ 15 h 15"/>
                  <a:gd name="T34" fmla="*/ 5 w 14"/>
                  <a:gd name="T35" fmla="*/ 15 h 15"/>
                  <a:gd name="T36" fmla="*/ 4 w 14"/>
                  <a:gd name="T37" fmla="*/ 14 h 15"/>
                  <a:gd name="T38" fmla="*/ 3 w 14"/>
                  <a:gd name="T39" fmla="*/ 14 h 15"/>
                  <a:gd name="T40" fmla="*/ 1 w 14"/>
                  <a:gd name="T41" fmla="*/ 12 h 15"/>
                  <a:gd name="T42" fmla="*/ 1 w 14"/>
                  <a:gd name="T43" fmla="*/ 11 h 15"/>
                  <a:gd name="T44" fmla="*/ 0 w 14"/>
                  <a:gd name="T45" fmla="*/ 10 h 15"/>
                  <a:gd name="T46" fmla="*/ 0 w 14"/>
                  <a:gd name="T47" fmla="*/ 8 h 15"/>
                  <a:gd name="T48" fmla="*/ 0 w 14"/>
                  <a:gd name="T49" fmla="*/ 7 h 15"/>
                  <a:gd name="T50" fmla="*/ 0 w 14"/>
                  <a:gd name="T51" fmla="*/ 5 h 15"/>
                  <a:gd name="T52" fmla="*/ 1 w 14"/>
                  <a:gd name="T53" fmla="*/ 4 h 15"/>
                  <a:gd name="T54" fmla="*/ 1 w 14"/>
                  <a:gd name="T55" fmla="*/ 3 h 15"/>
                  <a:gd name="T56" fmla="*/ 3 w 14"/>
                  <a:gd name="T57" fmla="*/ 1 h 15"/>
                  <a:gd name="T58" fmla="*/ 4 w 14"/>
                  <a:gd name="T59" fmla="*/ 1 h 15"/>
                  <a:gd name="T60" fmla="*/ 5 w 14"/>
                  <a:gd name="T61" fmla="*/ 0 h 15"/>
                  <a:gd name="T62" fmla="*/ 7 w 14"/>
                  <a:gd name="T63" fmla="*/ 0 h 15"/>
                  <a:gd name="T64" fmla="*/ 7 w 14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5"/>
                  <a:gd name="T101" fmla="*/ 14 w 14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5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3" y="11"/>
                    </a:lnTo>
                    <a:lnTo>
                      <a:pt x="13" y="12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03" name="Oval 318"/>
              <p:cNvSpPr>
                <a:spLocks noChangeArrowheads="1"/>
              </p:cNvSpPr>
              <p:nvPr/>
            </p:nvSpPr>
            <p:spPr bwMode="auto">
              <a:xfrm>
                <a:off x="1985" y="2254"/>
                <a:ext cx="14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04" name="Freeform 319"/>
              <p:cNvSpPr>
                <a:spLocks/>
              </p:cNvSpPr>
              <p:nvPr/>
            </p:nvSpPr>
            <p:spPr bwMode="auto">
              <a:xfrm>
                <a:off x="1984" y="2253"/>
                <a:ext cx="15" cy="16"/>
              </a:xfrm>
              <a:custGeom>
                <a:avLst/>
                <a:gdLst>
                  <a:gd name="T0" fmla="*/ 8 w 15"/>
                  <a:gd name="T1" fmla="*/ 0 h 16"/>
                  <a:gd name="T2" fmla="*/ 9 w 15"/>
                  <a:gd name="T3" fmla="*/ 1 h 16"/>
                  <a:gd name="T4" fmla="*/ 11 w 15"/>
                  <a:gd name="T5" fmla="*/ 2 h 16"/>
                  <a:gd name="T6" fmla="*/ 12 w 15"/>
                  <a:gd name="T7" fmla="*/ 2 h 16"/>
                  <a:gd name="T8" fmla="*/ 13 w 15"/>
                  <a:gd name="T9" fmla="*/ 3 h 16"/>
                  <a:gd name="T10" fmla="*/ 14 w 15"/>
                  <a:gd name="T11" fmla="*/ 4 h 16"/>
                  <a:gd name="T12" fmla="*/ 14 w 15"/>
                  <a:gd name="T13" fmla="*/ 6 h 16"/>
                  <a:gd name="T14" fmla="*/ 15 w 15"/>
                  <a:gd name="T15" fmla="*/ 8 h 16"/>
                  <a:gd name="T16" fmla="*/ 15 w 15"/>
                  <a:gd name="T17" fmla="*/ 9 h 16"/>
                  <a:gd name="T18" fmla="*/ 14 w 15"/>
                  <a:gd name="T19" fmla="*/ 10 h 16"/>
                  <a:gd name="T20" fmla="*/ 14 w 15"/>
                  <a:gd name="T21" fmla="*/ 12 h 16"/>
                  <a:gd name="T22" fmla="*/ 13 w 15"/>
                  <a:gd name="T23" fmla="*/ 13 h 16"/>
                  <a:gd name="T24" fmla="*/ 12 w 15"/>
                  <a:gd name="T25" fmla="*/ 14 h 16"/>
                  <a:gd name="T26" fmla="*/ 11 w 15"/>
                  <a:gd name="T27" fmla="*/ 15 h 16"/>
                  <a:gd name="T28" fmla="*/ 9 w 15"/>
                  <a:gd name="T29" fmla="*/ 15 h 16"/>
                  <a:gd name="T30" fmla="*/ 8 w 15"/>
                  <a:gd name="T31" fmla="*/ 16 h 16"/>
                  <a:gd name="T32" fmla="*/ 7 w 15"/>
                  <a:gd name="T33" fmla="*/ 16 h 16"/>
                  <a:gd name="T34" fmla="*/ 5 w 15"/>
                  <a:gd name="T35" fmla="*/ 15 h 16"/>
                  <a:gd name="T36" fmla="*/ 4 w 15"/>
                  <a:gd name="T37" fmla="*/ 15 h 16"/>
                  <a:gd name="T38" fmla="*/ 3 w 15"/>
                  <a:gd name="T39" fmla="*/ 14 h 16"/>
                  <a:gd name="T40" fmla="*/ 2 w 15"/>
                  <a:gd name="T41" fmla="*/ 13 h 16"/>
                  <a:gd name="T42" fmla="*/ 1 w 15"/>
                  <a:gd name="T43" fmla="*/ 12 h 16"/>
                  <a:gd name="T44" fmla="*/ 1 w 15"/>
                  <a:gd name="T45" fmla="*/ 10 h 16"/>
                  <a:gd name="T46" fmla="*/ 0 w 15"/>
                  <a:gd name="T47" fmla="*/ 9 h 16"/>
                  <a:gd name="T48" fmla="*/ 0 w 15"/>
                  <a:gd name="T49" fmla="*/ 8 h 16"/>
                  <a:gd name="T50" fmla="*/ 1 w 15"/>
                  <a:gd name="T51" fmla="*/ 6 h 16"/>
                  <a:gd name="T52" fmla="*/ 1 w 15"/>
                  <a:gd name="T53" fmla="*/ 4 h 16"/>
                  <a:gd name="T54" fmla="*/ 2 w 15"/>
                  <a:gd name="T55" fmla="*/ 3 h 16"/>
                  <a:gd name="T56" fmla="*/ 3 w 15"/>
                  <a:gd name="T57" fmla="*/ 2 h 16"/>
                  <a:gd name="T58" fmla="*/ 4 w 15"/>
                  <a:gd name="T59" fmla="*/ 2 h 16"/>
                  <a:gd name="T60" fmla="*/ 5 w 15"/>
                  <a:gd name="T61" fmla="*/ 1 h 16"/>
                  <a:gd name="T62" fmla="*/ 7 w 15"/>
                  <a:gd name="T63" fmla="*/ 0 h 16"/>
                  <a:gd name="T64" fmla="*/ 7 w 15"/>
                  <a:gd name="T65" fmla="*/ 0 h 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6"/>
                  <a:gd name="T101" fmla="*/ 15 w 15"/>
                  <a:gd name="T102" fmla="*/ 16 h 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6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5" y="6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5" y="10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4" y="13"/>
                    </a:lnTo>
                    <a:lnTo>
                      <a:pt x="13" y="13"/>
                    </a:lnTo>
                    <a:lnTo>
                      <a:pt x="13" y="14"/>
                    </a:lnTo>
                    <a:lnTo>
                      <a:pt x="12" y="14"/>
                    </a:lnTo>
                    <a:lnTo>
                      <a:pt x="11" y="15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3" y="15"/>
                    </a:lnTo>
                    <a:lnTo>
                      <a:pt x="3" y="14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05" name="Oval 320"/>
              <p:cNvSpPr>
                <a:spLocks noChangeArrowheads="1"/>
              </p:cNvSpPr>
              <p:nvPr/>
            </p:nvSpPr>
            <p:spPr bwMode="auto">
              <a:xfrm>
                <a:off x="2003" y="2258"/>
                <a:ext cx="15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06" name="Freeform 321"/>
              <p:cNvSpPr>
                <a:spLocks/>
              </p:cNvSpPr>
              <p:nvPr/>
            </p:nvSpPr>
            <p:spPr bwMode="auto">
              <a:xfrm>
                <a:off x="2003" y="2257"/>
                <a:ext cx="14" cy="16"/>
              </a:xfrm>
              <a:custGeom>
                <a:avLst/>
                <a:gdLst>
                  <a:gd name="T0" fmla="*/ 8 w 14"/>
                  <a:gd name="T1" fmla="*/ 0 h 16"/>
                  <a:gd name="T2" fmla="*/ 9 w 14"/>
                  <a:gd name="T3" fmla="*/ 1 h 16"/>
                  <a:gd name="T4" fmla="*/ 11 w 14"/>
                  <a:gd name="T5" fmla="*/ 1 h 16"/>
                  <a:gd name="T6" fmla="*/ 12 w 14"/>
                  <a:gd name="T7" fmla="*/ 2 h 16"/>
                  <a:gd name="T8" fmla="*/ 13 w 14"/>
                  <a:gd name="T9" fmla="*/ 3 h 16"/>
                  <a:gd name="T10" fmla="*/ 13 w 14"/>
                  <a:gd name="T11" fmla="*/ 4 h 16"/>
                  <a:gd name="T12" fmla="*/ 14 w 14"/>
                  <a:gd name="T13" fmla="*/ 6 h 16"/>
                  <a:gd name="T14" fmla="*/ 14 w 14"/>
                  <a:gd name="T15" fmla="*/ 7 h 16"/>
                  <a:gd name="T16" fmla="*/ 14 w 14"/>
                  <a:gd name="T17" fmla="*/ 9 h 16"/>
                  <a:gd name="T18" fmla="*/ 14 w 14"/>
                  <a:gd name="T19" fmla="*/ 10 h 16"/>
                  <a:gd name="T20" fmla="*/ 13 w 14"/>
                  <a:gd name="T21" fmla="*/ 12 h 16"/>
                  <a:gd name="T22" fmla="*/ 13 w 14"/>
                  <a:gd name="T23" fmla="*/ 13 h 16"/>
                  <a:gd name="T24" fmla="*/ 12 w 14"/>
                  <a:gd name="T25" fmla="*/ 14 h 16"/>
                  <a:gd name="T26" fmla="*/ 11 w 14"/>
                  <a:gd name="T27" fmla="*/ 15 h 16"/>
                  <a:gd name="T28" fmla="*/ 9 w 14"/>
                  <a:gd name="T29" fmla="*/ 15 h 16"/>
                  <a:gd name="T30" fmla="*/ 8 w 14"/>
                  <a:gd name="T31" fmla="*/ 16 h 16"/>
                  <a:gd name="T32" fmla="*/ 6 w 14"/>
                  <a:gd name="T33" fmla="*/ 16 h 16"/>
                  <a:gd name="T34" fmla="*/ 5 w 14"/>
                  <a:gd name="T35" fmla="*/ 15 h 16"/>
                  <a:gd name="T36" fmla="*/ 3 w 14"/>
                  <a:gd name="T37" fmla="*/ 15 h 16"/>
                  <a:gd name="T38" fmla="*/ 2 w 14"/>
                  <a:gd name="T39" fmla="*/ 14 h 16"/>
                  <a:gd name="T40" fmla="*/ 1 w 14"/>
                  <a:gd name="T41" fmla="*/ 13 h 16"/>
                  <a:gd name="T42" fmla="*/ 1 w 14"/>
                  <a:gd name="T43" fmla="*/ 12 h 16"/>
                  <a:gd name="T44" fmla="*/ 0 w 14"/>
                  <a:gd name="T45" fmla="*/ 10 h 16"/>
                  <a:gd name="T46" fmla="*/ 0 w 14"/>
                  <a:gd name="T47" fmla="*/ 9 h 16"/>
                  <a:gd name="T48" fmla="*/ 0 w 14"/>
                  <a:gd name="T49" fmla="*/ 7 h 16"/>
                  <a:gd name="T50" fmla="*/ 0 w 14"/>
                  <a:gd name="T51" fmla="*/ 6 h 16"/>
                  <a:gd name="T52" fmla="*/ 1 w 14"/>
                  <a:gd name="T53" fmla="*/ 4 h 16"/>
                  <a:gd name="T54" fmla="*/ 1 w 14"/>
                  <a:gd name="T55" fmla="*/ 3 h 16"/>
                  <a:gd name="T56" fmla="*/ 2 w 14"/>
                  <a:gd name="T57" fmla="*/ 2 h 16"/>
                  <a:gd name="T58" fmla="*/ 3 w 14"/>
                  <a:gd name="T59" fmla="*/ 1 h 16"/>
                  <a:gd name="T60" fmla="*/ 5 w 14"/>
                  <a:gd name="T61" fmla="*/ 1 h 16"/>
                  <a:gd name="T62" fmla="*/ 6 w 14"/>
                  <a:gd name="T63" fmla="*/ 0 h 16"/>
                  <a:gd name="T64" fmla="*/ 7 w 14"/>
                  <a:gd name="T65" fmla="*/ 0 h 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6"/>
                  <a:gd name="T101" fmla="*/ 14 w 14"/>
                  <a:gd name="T102" fmla="*/ 16 h 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6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1" y="15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5" y="16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3" y="15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07" name="Oval 322"/>
              <p:cNvSpPr>
                <a:spLocks noChangeArrowheads="1"/>
              </p:cNvSpPr>
              <p:nvPr/>
            </p:nvSpPr>
            <p:spPr bwMode="auto">
              <a:xfrm>
                <a:off x="2022" y="2259"/>
                <a:ext cx="15" cy="1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08" name="Freeform 323"/>
              <p:cNvSpPr>
                <a:spLocks/>
              </p:cNvSpPr>
              <p:nvPr/>
            </p:nvSpPr>
            <p:spPr bwMode="auto">
              <a:xfrm>
                <a:off x="2022" y="2259"/>
                <a:ext cx="14" cy="15"/>
              </a:xfrm>
              <a:custGeom>
                <a:avLst/>
                <a:gdLst>
                  <a:gd name="T0" fmla="*/ 8 w 14"/>
                  <a:gd name="T1" fmla="*/ 0 h 15"/>
                  <a:gd name="T2" fmla="*/ 9 w 14"/>
                  <a:gd name="T3" fmla="*/ 0 h 15"/>
                  <a:gd name="T4" fmla="*/ 11 w 14"/>
                  <a:gd name="T5" fmla="*/ 1 h 15"/>
                  <a:gd name="T6" fmla="*/ 12 w 14"/>
                  <a:gd name="T7" fmla="*/ 2 h 15"/>
                  <a:gd name="T8" fmla="*/ 13 w 14"/>
                  <a:gd name="T9" fmla="*/ 3 h 15"/>
                  <a:gd name="T10" fmla="*/ 13 w 14"/>
                  <a:gd name="T11" fmla="*/ 4 h 15"/>
                  <a:gd name="T12" fmla="*/ 14 w 14"/>
                  <a:gd name="T13" fmla="*/ 5 h 15"/>
                  <a:gd name="T14" fmla="*/ 14 w 14"/>
                  <a:gd name="T15" fmla="*/ 7 h 15"/>
                  <a:gd name="T16" fmla="*/ 14 w 14"/>
                  <a:gd name="T17" fmla="*/ 8 h 15"/>
                  <a:gd name="T18" fmla="*/ 14 w 14"/>
                  <a:gd name="T19" fmla="*/ 10 h 15"/>
                  <a:gd name="T20" fmla="*/ 13 w 14"/>
                  <a:gd name="T21" fmla="*/ 11 h 15"/>
                  <a:gd name="T22" fmla="*/ 13 w 14"/>
                  <a:gd name="T23" fmla="*/ 13 h 15"/>
                  <a:gd name="T24" fmla="*/ 12 w 14"/>
                  <a:gd name="T25" fmla="*/ 14 h 15"/>
                  <a:gd name="T26" fmla="*/ 11 w 14"/>
                  <a:gd name="T27" fmla="*/ 14 h 15"/>
                  <a:gd name="T28" fmla="*/ 9 w 14"/>
                  <a:gd name="T29" fmla="*/ 15 h 15"/>
                  <a:gd name="T30" fmla="*/ 8 w 14"/>
                  <a:gd name="T31" fmla="*/ 15 h 15"/>
                  <a:gd name="T32" fmla="*/ 7 w 14"/>
                  <a:gd name="T33" fmla="*/ 15 h 15"/>
                  <a:gd name="T34" fmla="*/ 5 w 14"/>
                  <a:gd name="T35" fmla="*/ 15 h 15"/>
                  <a:gd name="T36" fmla="*/ 4 w 14"/>
                  <a:gd name="T37" fmla="*/ 14 h 15"/>
                  <a:gd name="T38" fmla="*/ 3 w 14"/>
                  <a:gd name="T39" fmla="*/ 14 h 15"/>
                  <a:gd name="T40" fmla="*/ 1 w 14"/>
                  <a:gd name="T41" fmla="*/ 13 h 15"/>
                  <a:gd name="T42" fmla="*/ 1 w 14"/>
                  <a:gd name="T43" fmla="*/ 11 h 15"/>
                  <a:gd name="T44" fmla="*/ 0 w 14"/>
                  <a:gd name="T45" fmla="*/ 10 h 15"/>
                  <a:gd name="T46" fmla="*/ 0 w 14"/>
                  <a:gd name="T47" fmla="*/ 8 h 15"/>
                  <a:gd name="T48" fmla="*/ 0 w 14"/>
                  <a:gd name="T49" fmla="*/ 7 h 15"/>
                  <a:gd name="T50" fmla="*/ 0 w 14"/>
                  <a:gd name="T51" fmla="*/ 5 h 15"/>
                  <a:gd name="T52" fmla="*/ 1 w 14"/>
                  <a:gd name="T53" fmla="*/ 4 h 15"/>
                  <a:gd name="T54" fmla="*/ 1 w 14"/>
                  <a:gd name="T55" fmla="*/ 3 h 15"/>
                  <a:gd name="T56" fmla="*/ 3 w 14"/>
                  <a:gd name="T57" fmla="*/ 2 h 15"/>
                  <a:gd name="T58" fmla="*/ 4 w 14"/>
                  <a:gd name="T59" fmla="*/ 1 h 15"/>
                  <a:gd name="T60" fmla="*/ 5 w 14"/>
                  <a:gd name="T61" fmla="*/ 0 h 15"/>
                  <a:gd name="T62" fmla="*/ 7 w 14"/>
                  <a:gd name="T63" fmla="*/ 0 h 15"/>
                  <a:gd name="T64" fmla="*/ 7 w 14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5"/>
                  <a:gd name="T101" fmla="*/ 14 w 14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5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3" y="11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09" name="Oval 324"/>
              <p:cNvSpPr>
                <a:spLocks noChangeArrowheads="1"/>
              </p:cNvSpPr>
              <p:nvPr/>
            </p:nvSpPr>
            <p:spPr bwMode="auto">
              <a:xfrm>
                <a:off x="2041" y="2262"/>
                <a:ext cx="15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10" name="Freeform 325"/>
              <p:cNvSpPr>
                <a:spLocks/>
              </p:cNvSpPr>
              <p:nvPr/>
            </p:nvSpPr>
            <p:spPr bwMode="auto">
              <a:xfrm>
                <a:off x="2041" y="2261"/>
                <a:ext cx="14" cy="16"/>
              </a:xfrm>
              <a:custGeom>
                <a:avLst/>
                <a:gdLst>
                  <a:gd name="T0" fmla="*/ 7 w 14"/>
                  <a:gd name="T1" fmla="*/ 0 h 16"/>
                  <a:gd name="T2" fmla="*/ 9 w 14"/>
                  <a:gd name="T3" fmla="*/ 1 h 16"/>
                  <a:gd name="T4" fmla="*/ 10 w 14"/>
                  <a:gd name="T5" fmla="*/ 1 h 16"/>
                  <a:gd name="T6" fmla="*/ 12 w 14"/>
                  <a:gd name="T7" fmla="*/ 2 h 16"/>
                  <a:gd name="T8" fmla="*/ 13 w 14"/>
                  <a:gd name="T9" fmla="*/ 3 h 16"/>
                  <a:gd name="T10" fmla="*/ 13 w 14"/>
                  <a:gd name="T11" fmla="*/ 4 h 16"/>
                  <a:gd name="T12" fmla="*/ 14 w 14"/>
                  <a:gd name="T13" fmla="*/ 6 h 16"/>
                  <a:gd name="T14" fmla="*/ 14 w 14"/>
                  <a:gd name="T15" fmla="*/ 7 h 16"/>
                  <a:gd name="T16" fmla="*/ 14 w 14"/>
                  <a:gd name="T17" fmla="*/ 8 h 16"/>
                  <a:gd name="T18" fmla="*/ 14 w 14"/>
                  <a:gd name="T19" fmla="*/ 10 h 16"/>
                  <a:gd name="T20" fmla="*/ 13 w 14"/>
                  <a:gd name="T21" fmla="*/ 12 h 16"/>
                  <a:gd name="T22" fmla="*/ 13 w 14"/>
                  <a:gd name="T23" fmla="*/ 13 h 16"/>
                  <a:gd name="T24" fmla="*/ 12 w 14"/>
                  <a:gd name="T25" fmla="*/ 14 h 16"/>
                  <a:gd name="T26" fmla="*/ 10 w 14"/>
                  <a:gd name="T27" fmla="*/ 14 h 16"/>
                  <a:gd name="T28" fmla="*/ 9 w 14"/>
                  <a:gd name="T29" fmla="*/ 15 h 16"/>
                  <a:gd name="T30" fmla="*/ 7 w 14"/>
                  <a:gd name="T31" fmla="*/ 16 h 16"/>
                  <a:gd name="T32" fmla="*/ 6 w 14"/>
                  <a:gd name="T33" fmla="*/ 16 h 16"/>
                  <a:gd name="T34" fmla="*/ 5 w 14"/>
                  <a:gd name="T35" fmla="*/ 15 h 16"/>
                  <a:gd name="T36" fmla="*/ 3 w 14"/>
                  <a:gd name="T37" fmla="*/ 14 h 16"/>
                  <a:gd name="T38" fmla="*/ 2 w 14"/>
                  <a:gd name="T39" fmla="*/ 14 h 16"/>
                  <a:gd name="T40" fmla="*/ 1 w 14"/>
                  <a:gd name="T41" fmla="*/ 13 h 16"/>
                  <a:gd name="T42" fmla="*/ 1 w 14"/>
                  <a:gd name="T43" fmla="*/ 12 h 16"/>
                  <a:gd name="T44" fmla="*/ 0 w 14"/>
                  <a:gd name="T45" fmla="*/ 10 h 16"/>
                  <a:gd name="T46" fmla="*/ 0 w 14"/>
                  <a:gd name="T47" fmla="*/ 8 h 16"/>
                  <a:gd name="T48" fmla="*/ 0 w 14"/>
                  <a:gd name="T49" fmla="*/ 7 h 16"/>
                  <a:gd name="T50" fmla="*/ 0 w 14"/>
                  <a:gd name="T51" fmla="*/ 6 h 16"/>
                  <a:gd name="T52" fmla="*/ 1 w 14"/>
                  <a:gd name="T53" fmla="*/ 4 h 16"/>
                  <a:gd name="T54" fmla="*/ 1 w 14"/>
                  <a:gd name="T55" fmla="*/ 3 h 16"/>
                  <a:gd name="T56" fmla="*/ 2 w 14"/>
                  <a:gd name="T57" fmla="*/ 2 h 16"/>
                  <a:gd name="T58" fmla="*/ 3 w 14"/>
                  <a:gd name="T59" fmla="*/ 1 h 16"/>
                  <a:gd name="T60" fmla="*/ 5 w 14"/>
                  <a:gd name="T61" fmla="*/ 1 h 16"/>
                  <a:gd name="T62" fmla="*/ 6 w 14"/>
                  <a:gd name="T63" fmla="*/ 0 h 16"/>
                  <a:gd name="T64" fmla="*/ 7 w 14"/>
                  <a:gd name="T65" fmla="*/ 0 h 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6"/>
                  <a:gd name="T101" fmla="*/ 14 w 14"/>
                  <a:gd name="T102" fmla="*/ 16 h 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6">
                    <a:moveTo>
                      <a:pt x="7" y="0"/>
                    </a:moveTo>
                    <a:lnTo>
                      <a:pt x="7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4"/>
                    </a:lnTo>
                    <a:lnTo>
                      <a:pt x="9" y="15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5" y="16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3" y="14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11" name="Oval 326"/>
              <p:cNvSpPr>
                <a:spLocks noChangeArrowheads="1"/>
              </p:cNvSpPr>
              <p:nvPr/>
            </p:nvSpPr>
            <p:spPr bwMode="auto">
              <a:xfrm>
                <a:off x="2060" y="2265"/>
                <a:ext cx="15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12" name="Freeform 327"/>
              <p:cNvSpPr>
                <a:spLocks/>
              </p:cNvSpPr>
              <p:nvPr/>
            </p:nvSpPr>
            <p:spPr bwMode="auto">
              <a:xfrm>
                <a:off x="2060" y="2264"/>
                <a:ext cx="14" cy="16"/>
              </a:xfrm>
              <a:custGeom>
                <a:avLst/>
                <a:gdLst>
                  <a:gd name="T0" fmla="*/ 8 w 14"/>
                  <a:gd name="T1" fmla="*/ 0 h 16"/>
                  <a:gd name="T2" fmla="*/ 9 w 14"/>
                  <a:gd name="T3" fmla="*/ 1 h 16"/>
                  <a:gd name="T4" fmla="*/ 11 w 14"/>
                  <a:gd name="T5" fmla="*/ 2 h 16"/>
                  <a:gd name="T6" fmla="*/ 12 w 14"/>
                  <a:gd name="T7" fmla="*/ 2 h 16"/>
                  <a:gd name="T8" fmla="*/ 13 w 14"/>
                  <a:gd name="T9" fmla="*/ 3 h 16"/>
                  <a:gd name="T10" fmla="*/ 13 w 14"/>
                  <a:gd name="T11" fmla="*/ 4 h 16"/>
                  <a:gd name="T12" fmla="*/ 14 w 14"/>
                  <a:gd name="T13" fmla="*/ 6 h 16"/>
                  <a:gd name="T14" fmla="*/ 14 w 14"/>
                  <a:gd name="T15" fmla="*/ 8 h 16"/>
                  <a:gd name="T16" fmla="*/ 14 w 14"/>
                  <a:gd name="T17" fmla="*/ 9 h 16"/>
                  <a:gd name="T18" fmla="*/ 14 w 14"/>
                  <a:gd name="T19" fmla="*/ 10 h 16"/>
                  <a:gd name="T20" fmla="*/ 13 w 14"/>
                  <a:gd name="T21" fmla="*/ 12 h 16"/>
                  <a:gd name="T22" fmla="*/ 13 w 14"/>
                  <a:gd name="T23" fmla="*/ 13 h 16"/>
                  <a:gd name="T24" fmla="*/ 12 w 14"/>
                  <a:gd name="T25" fmla="*/ 14 h 16"/>
                  <a:gd name="T26" fmla="*/ 11 w 14"/>
                  <a:gd name="T27" fmla="*/ 15 h 16"/>
                  <a:gd name="T28" fmla="*/ 9 w 14"/>
                  <a:gd name="T29" fmla="*/ 15 h 16"/>
                  <a:gd name="T30" fmla="*/ 8 w 14"/>
                  <a:gd name="T31" fmla="*/ 16 h 16"/>
                  <a:gd name="T32" fmla="*/ 7 w 14"/>
                  <a:gd name="T33" fmla="*/ 16 h 16"/>
                  <a:gd name="T34" fmla="*/ 5 w 14"/>
                  <a:gd name="T35" fmla="*/ 15 h 16"/>
                  <a:gd name="T36" fmla="*/ 3 w 14"/>
                  <a:gd name="T37" fmla="*/ 15 h 16"/>
                  <a:gd name="T38" fmla="*/ 2 w 14"/>
                  <a:gd name="T39" fmla="*/ 14 h 16"/>
                  <a:gd name="T40" fmla="*/ 1 w 14"/>
                  <a:gd name="T41" fmla="*/ 13 h 16"/>
                  <a:gd name="T42" fmla="*/ 1 w 14"/>
                  <a:gd name="T43" fmla="*/ 12 h 16"/>
                  <a:gd name="T44" fmla="*/ 0 w 14"/>
                  <a:gd name="T45" fmla="*/ 10 h 16"/>
                  <a:gd name="T46" fmla="*/ 0 w 14"/>
                  <a:gd name="T47" fmla="*/ 9 h 16"/>
                  <a:gd name="T48" fmla="*/ 0 w 14"/>
                  <a:gd name="T49" fmla="*/ 8 h 16"/>
                  <a:gd name="T50" fmla="*/ 0 w 14"/>
                  <a:gd name="T51" fmla="*/ 6 h 16"/>
                  <a:gd name="T52" fmla="*/ 1 w 14"/>
                  <a:gd name="T53" fmla="*/ 4 h 16"/>
                  <a:gd name="T54" fmla="*/ 1 w 14"/>
                  <a:gd name="T55" fmla="*/ 3 h 16"/>
                  <a:gd name="T56" fmla="*/ 2 w 14"/>
                  <a:gd name="T57" fmla="*/ 2 h 16"/>
                  <a:gd name="T58" fmla="*/ 3 w 14"/>
                  <a:gd name="T59" fmla="*/ 2 h 16"/>
                  <a:gd name="T60" fmla="*/ 5 w 14"/>
                  <a:gd name="T61" fmla="*/ 1 h 16"/>
                  <a:gd name="T62" fmla="*/ 7 w 14"/>
                  <a:gd name="T63" fmla="*/ 0 h 16"/>
                  <a:gd name="T64" fmla="*/ 7 w 14"/>
                  <a:gd name="T65" fmla="*/ 0 h 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6"/>
                  <a:gd name="T101" fmla="*/ 14 w 14"/>
                  <a:gd name="T102" fmla="*/ 16 h 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6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2" y="14"/>
                    </a:lnTo>
                    <a:lnTo>
                      <a:pt x="11" y="15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5" y="16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3" y="15"/>
                    </a:lnTo>
                    <a:lnTo>
                      <a:pt x="2" y="14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13" name="Oval 328"/>
              <p:cNvSpPr>
                <a:spLocks noChangeArrowheads="1"/>
              </p:cNvSpPr>
              <p:nvPr/>
            </p:nvSpPr>
            <p:spPr bwMode="auto">
              <a:xfrm>
                <a:off x="2079" y="2269"/>
                <a:ext cx="14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14" name="Freeform 329"/>
              <p:cNvSpPr>
                <a:spLocks/>
              </p:cNvSpPr>
              <p:nvPr/>
            </p:nvSpPr>
            <p:spPr bwMode="auto">
              <a:xfrm>
                <a:off x="2078" y="2268"/>
                <a:ext cx="15" cy="16"/>
              </a:xfrm>
              <a:custGeom>
                <a:avLst/>
                <a:gdLst>
                  <a:gd name="T0" fmla="*/ 8 w 15"/>
                  <a:gd name="T1" fmla="*/ 0 h 16"/>
                  <a:gd name="T2" fmla="*/ 10 w 15"/>
                  <a:gd name="T3" fmla="*/ 1 h 16"/>
                  <a:gd name="T4" fmla="*/ 11 w 15"/>
                  <a:gd name="T5" fmla="*/ 1 h 16"/>
                  <a:gd name="T6" fmla="*/ 12 w 15"/>
                  <a:gd name="T7" fmla="*/ 2 h 16"/>
                  <a:gd name="T8" fmla="*/ 13 w 15"/>
                  <a:gd name="T9" fmla="*/ 3 h 16"/>
                  <a:gd name="T10" fmla="*/ 14 w 15"/>
                  <a:gd name="T11" fmla="*/ 4 h 16"/>
                  <a:gd name="T12" fmla="*/ 14 w 15"/>
                  <a:gd name="T13" fmla="*/ 6 h 16"/>
                  <a:gd name="T14" fmla="*/ 15 w 15"/>
                  <a:gd name="T15" fmla="*/ 7 h 16"/>
                  <a:gd name="T16" fmla="*/ 15 w 15"/>
                  <a:gd name="T17" fmla="*/ 9 h 16"/>
                  <a:gd name="T18" fmla="*/ 14 w 15"/>
                  <a:gd name="T19" fmla="*/ 10 h 16"/>
                  <a:gd name="T20" fmla="*/ 14 w 15"/>
                  <a:gd name="T21" fmla="*/ 12 h 16"/>
                  <a:gd name="T22" fmla="*/ 13 w 15"/>
                  <a:gd name="T23" fmla="*/ 13 h 16"/>
                  <a:gd name="T24" fmla="*/ 12 w 15"/>
                  <a:gd name="T25" fmla="*/ 14 h 16"/>
                  <a:gd name="T26" fmla="*/ 11 w 15"/>
                  <a:gd name="T27" fmla="*/ 15 h 16"/>
                  <a:gd name="T28" fmla="*/ 10 w 15"/>
                  <a:gd name="T29" fmla="*/ 15 h 16"/>
                  <a:gd name="T30" fmla="*/ 8 w 15"/>
                  <a:gd name="T31" fmla="*/ 16 h 16"/>
                  <a:gd name="T32" fmla="*/ 7 w 15"/>
                  <a:gd name="T33" fmla="*/ 16 h 16"/>
                  <a:gd name="T34" fmla="*/ 6 w 15"/>
                  <a:gd name="T35" fmla="*/ 15 h 16"/>
                  <a:gd name="T36" fmla="*/ 4 w 15"/>
                  <a:gd name="T37" fmla="*/ 15 h 16"/>
                  <a:gd name="T38" fmla="*/ 3 w 15"/>
                  <a:gd name="T39" fmla="*/ 14 h 16"/>
                  <a:gd name="T40" fmla="*/ 2 w 15"/>
                  <a:gd name="T41" fmla="*/ 13 h 16"/>
                  <a:gd name="T42" fmla="*/ 1 w 15"/>
                  <a:gd name="T43" fmla="*/ 12 h 16"/>
                  <a:gd name="T44" fmla="*/ 1 w 15"/>
                  <a:gd name="T45" fmla="*/ 10 h 16"/>
                  <a:gd name="T46" fmla="*/ 0 w 15"/>
                  <a:gd name="T47" fmla="*/ 9 h 16"/>
                  <a:gd name="T48" fmla="*/ 0 w 15"/>
                  <a:gd name="T49" fmla="*/ 7 h 16"/>
                  <a:gd name="T50" fmla="*/ 1 w 15"/>
                  <a:gd name="T51" fmla="*/ 6 h 16"/>
                  <a:gd name="T52" fmla="*/ 1 w 15"/>
                  <a:gd name="T53" fmla="*/ 4 h 16"/>
                  <a:gd name="T54" fmla="*/ 2 w 15"/>
                  <a:gd name="T55" fmla="*/ 3 h 16"/>
                  <a:gd name="T56" fmla="*/ 3 w 15"/>
                  <a:gd name="T57" fmla="*/ 2 h 16"/>
                  <a:gd name="T58" fmla="*/ 4 w 15"/>
                  <a:gd name="T59" fmla="*/ 1 h 16"/>
                  <a:gd name="T60" fmla="*/ 6 w 15"/>
                  <a:gd name="T61" fmla="*/ 1 h 16"/>
                  <a:gd name="T62" fmla="*/ 7 w 15"/>
                  <a:gd name="T63" fmla="*/ 0 h 16"/>
                  <a:gd name="T64" fmla="*/ 8 w 15"/>
                  <a:gd name="T65" fmla="*/ 0 h 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6"/>
                  <a:gd name="T101" fmla="*/ 15 w 15"/>
                  <a:gd name="T102" fmla="*/ 16 h 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6">
                    <a:moveTo>
                      <a:pt x="8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5" y="10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3" y="13"/>
                    </a:lnTo>
                    <a:lnTo>
                      <a:pt x="12" y="14"/>
                    </a:lnTo>
                    <a:lnTo>
                      <a:pt x="12" y="15"/>
                    </a:lnTo>
                    <a:lnTo>
                      <a:pt x="11" y="15"/>
                    </a:lnTo>
                    <a:lnTo>
                      <a:pt x="10" y="15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3" y="14"/>
                    </a:lnTo>
                    <a:lnTo>
                      <a:pt x="3" y="13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15" name="Oval 330"/>
              <p:cNvSpPr>
                <a:spLocks noChangeArrowheads="1"/>
              </p:cNvSpPr>
              <p:nvPr/>
            </p:nvSpPr>
            <p:spPr bwMode="auto">
              <a:xfrm>
                <a:off x="2098" y="2269"/>
                <a:ext cx="15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16" name="Freeform 331"/>
              <p:cNvSpPr>
                <a:spLocks/>
              </p:cNvSpPr>
              <p:nvPr/>
            </p:nvSpPr>
            <p:spPr bwMode="auto">
              <a:xfrm>
                <a:off x="2098" y="2268"/>
                <a:ext cx="14" cy="16"/>
              </a:xfrm>
              <a:custGeom>
                <a:avLst/>
                <a:gdLst>
                  <a:gd name="T0" fmla="*/ 7 w 14"/>
                  <a:gd name="T1" fmla="*/ 0 h 16"/>
                  <a:gd name="T2" fmla="*/ 9 w 14"/>
                  <a:gd name="T3" fmla="*/ 1 h 16"/>
                  <a:gd name="T4" fmla="*/ 11 w 14"/>
                  <a:gd name="T5" fmla="*/ 1 h 16"/>
                  <a:gd name="T6" fmla="*/ 12 w 14"/>
                  <a:gd name="T7" fmla="*/ 2 h 16"/>
                  <a:gd name="T8" fmla="*/ 13 w 14"/>
                  <a:gd name="T9" fmla="*/ 3 h 16"/>
                  <a:gd name="T10" fmla="*/ 13 w 14"/>
                  <a:gd name="T11" fmla="*/ 4 h 16"/>
                  <a:gd name="T12" fmla="*/ 14 w 14"/>
                  <a:gd name="T13" fmla="*/ 6 h 16"/>
                  <a:gd name="T14" fmla="*/ 14 w 14"/>
                  <a:gd name="T15" fmla="*/ 7 h 16"/>
                  <a:gd name="T16" fmla="*/ 14 w 14"/>
                  <a:gd name="T17" fmla="*/ 9 h 16"/>
                  <a:gd name="T18" fmla="*/ 14 w 14"/>
                  <a:gd name="T19" fmla="*/ 10 h 16"/>
                  <a:gd name="T20" fmla="*/ 13 w 14"/>
                  <a:gd name="T21" fmla="*/ 12 h 16"/>
                  <a:gd name="T22" fmla="*/ 13 w 14"/>
                  <a:gd name="T23" fmla="*/ 13 h 16"/>
                  <a:gd name="T24" fmla="*/ 12 w 14"/>
                  <a:gd name="T25" fmla="*/ 14 h 16"/>
                  <a:gd name="T26" fmla="*/ 11 w 14"/>
                  <a:gd name="T27" fmla="*/ 15 h 16"/>
                  <a:gd name="T28" fmla="*/ 9 w 14"/>
                  <a:gd name="T29" fmla="*/ 15 h 16"/>
                  <a:gd name="T30" fmla="*/ 7 w 14"/>
                  <a:gd name="T31" fmla="*/ 16 h 16"/>
                  <a:gd name="T32" fmla="*/ 6 w 14"/>
                  <a:gd name="T33" fmla="*/ 16 h 16"/>
                  <a:gd name="T34" fmla="*/ 5 w 14"/>
                  <a:gd name="T35" fmla="*/ 15 h 16"/>
                  <a:gd name="T36" fmla="*/ 3 w 14"/>
                  <a:gd name="T37" fmla="*/ 15 h 16"/>
                  <a:gd name="T38" fmla="*/ 2 w 14"/>
                  <a:gd name="T39" fmla="*/ 14 h 16"/>
                  <a:gd name="T40" fmla="*/ 1 w 14"/>
                  <a:gd name="T41" fmla="*/ 13 h 16"/>
                  <a:gd name="T42" fmla="*/ 1 w 14"/>
                  <a:gd name="T43" fmla="*/ 12 h 16"/>
                  <a:gd name="T44" fmla="*/ 0 w 14"/>
                  <a:gd name="T45" fmla="*/ 10 h 16"/>
                  <a:gd name="T46" fmla="*/ 0 w 14"/>
                  <a:gd name="T47" fmla="*/ 9 h 16"/>
                  <a:gd name="T48" fmla="*/ 0 w 14"/>
                  <a:gd name="T49" fmla="*/ 7 h 16"/>
                  <a:gd name="T50" fmla="*/ 0 w 14"/>
                  <a:gd name="T51" fmla="*/ 6 h 16"/>
                  <a:gd name="T52" fmla="*/ 1 w 14"/>
                  <a:gd name="T53" fmla="*/ 4 h 16"/>
                  <a:gd name="T54" fmla="*/ 1 w 14"/>
                  <a:gd name="T55" fmla="*/ 3 h 16"/>
                  <a:gd name="T56" fmla="*/ 2 w 14"/>
                  <a:gd name="T57" fmla="*/ 2 h 16"/>
                  <a:gd name="T58" fmla="*/ 3 w 14"/>
                  <a:gd name="T59" fmla="*/ 1 h 16"/>
                  <a:gd name="T60" fmla="*/ 5 w 14"/>
                  <a:gd name="T61" fmla="*/ 1 h 16"/>
                  <a:gd name="T62" fmla="*/ 6 w 14"/>
                  <a:gd name="T63" fmla="*/ 0 h 16"/>
                  <a:gd name="T64" fmla="*/ 7 w 14"/>
                  <a:gd name="T65" fmla="*/ 0 h 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6"/>
                  <a:gd name="T101" fmla="*/ 14 w 14"/>
                  <a:gd name="T102" fmla="*/ 16 h 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6">
                    <a:moveTo>
                      <a:pt x="7" y="0"/>
                    </a:moveTo>
                    <a:lnTo>
                      <a:pt x="7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1" y="15"/>
                    </a:lnTo>
                    <a:lnTo>
                      <a:pt x="9" y="15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5" y="16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3" y="15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17" name="Oval 332"/>
              <p:cNvSpPr>
                <a:spLocks noChangeArrowheads="1"/>
              </p:cNvSpPr>
              <p:nvPr/>
            </p:nvSpPr>
            <p:spPr bwMode="auto">
              <a:xfrm>
                <a:off x="2117" y="2270"/>
                <a:ext cx="14" cy="1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18" name="Freeform 333"/>
              <p:cNvSpPr>
                <a:spLocks/>
              </p:cNvSpPr>
              <p:nvPr/>
            </p:nvSpPr>
            <p:spPr bwMode="auto">
              <a:xfrm>
                <a:off x="2116" y="2270"/>
                <a:ext cx="15" cy="15"/>
              </a:xfrm>
              <a:custGeom>
                <a:avLst/>
                <a:gdLst>
                  <a:gd name="T0" fmla="*/ 8 w 15"/>
                  <a:gd name="T1" fmla="*/ 0 h 15"/>
                  <a:gd name="T2" fmla="*/ 10 w 15"/>
                  <a:gd name="T3" fmla="*/ 0 h 15"/>
                  <a:gd name="T4" fmla="*/ 11 w 15"/>
                  <a:gd name="T5" fmla="*/ 1 h 15"/>
                  <a:gd name="T6" fmla="*/ 12 w 15"/>
                  <a:gd name="T7" fmla="*/ 2 h 15"/>
                  <a:gd name="T8" fmla="*/ 13 w 15"/>
                  <a:gd name="T9" fmla="*/ 3 h 15"/>
                  <a:gd name="T10" fmla="*/ 14 w 15"/>
                  <a:gd name="T11" fmla="*/ 4 h 15"/>
                  <a:gd name="T12" fmla="*/ 14 w 15"/>
                  <a:gd name="T13" fmla="*/ 5 h 15"/>
                  <a:gd name="T14" fmla="*/ 15 w 15"/>
                  <a:gd name="T15" fmla="*/ 7 h 15"/>
                  <a:gd name="T16" fmla="*/ 15 w 15"/>
                  <a:gd name="T17" fmla="*/ 8 h 15"/>
                  <a:gd name="T18" fmla="*/ 14 w 15"/>
                  <a:gd name="T19" fmla="*/ 10 h 15"/>
                  <a:gd name="T20" fmla="*/ 14 w 15"/>
                  <a:gd name="T21" fmla="*/ 11 h 15"/>
                  <a:gd name="T22" fmla="*/ 13 w 15"/>
                  <a:gd name="T23" fmla="*/ 13 h 15"/>
                  <a:gd name="T24" fmla="*/ 12 w 15"/>
                  <a:gd name="T25" fmla="*/ 14 h 15"/>
                  <a:gd name="T26" fmla="*/ 11 w 15"/>
                  <a:gd name="T27" fmla="*/ 14 h 15"/>
                  <a:gd name="T28" fmla="*/ 10 w 15"/>
                  <a:gd name="T29" fmla="*/ 15 h 15"/>
                  <a:gd name="T30" fmla="*/ 8 w 15"/>
                  <a:gd name="T31" fmla="*/ 15 h 15"/>
                  <a:gd name="T32" fmla="*/ 7 w 15"/>
                  <a:gd name="T33" fmla="*/ 15 h 15"/>
                  <a:gd name="T34" fmla="*/ 5 w 15"/>
                  <a:gd name="T35" fmla="*/ 15 h 15"/>
                  <a:gd name="T36" fmla="*/ 4 w 15"/>
                  <a:gd name="T37" fmla="*/ 14 h 15"/>
                  <a:gd name="T38" fmla="*/ 3 w 15"/>
                  <a:gd name="T39" fmla="*/ 14 h 15"/>
                  <a:gd name="T40" fmla="*/ 2 w 15"/>
                  <a:gd name="T41" fmla="*/ 13 h 15"/>
                  <a:gd name="T42" fmla="*/ 1 w 15"/>
                  <a:gd name="T43" fmla="*/ 11 h 15"/>
                  <a:gd name="T44" fmla="*/ 1 w 15"/>
                  <a:gd name="T45" fmla="*/ 10 h 15"/>
                  <a:gd name="T46" fmla="*/ 0 w 15"/>
                  <a:gd name="T47" fmla="*/ 8 h 15"/>
                  <a:gd name="T48" fmla="*/ 0 w 15"/>
                  <a:gd name="T49" fmla="*/ 7 h 15"/>
                  <a:gd name="T50" fmla="*/ 1 w 15"/>
                  <a:gd name="T51" fmla="*/ 5 h 15"/>
                  <a:gd name="T52" fmla="*/ 1 w 15"/>
                  <a:gd name="T53" fmla="*/ 4 h 15"/>
                  <a:gd name="T54" fmla="*/ 2 w 15"/>
                  <a:gd name="T55" fmla="*/ 3 h 15"/>
                  <a:gd name="T56" fmla="*/ 3 w 15"/>
                  <a:gd name="T57" fmla="*/ 2 h 15"/>
                  <a:gd name="T58" fmla="*/ 4 w 15"/>
                  <a:gd name="T59" fmla="*/ 1 h 15"/>
                  <a:gd name="T60" fmla="*/ 5 w 15"/>
                  <a:gd name="T61" fmla="*/ 0 h 15"/>
                  <a:gd name="T62" fmla="*/ 7 w 15"/>
                  <a:gd name="T63" fmla="*/ 0 h 15"/>
                  <a:gd name="T64" fmla="*/ 8 w 15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5"/>
                  <a:gd name="T101" fmla="*/ 15 w 15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5">
                    <a:moveTo>
                      <a:pt x="8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3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19" name="Oval 334"/>
              <p:cNvSpPr>
                <a:spLocks noChangeArrowheads="1"/>
              </p:cNvSpPr>
              <p:nvPr/>
            </p:nvSpPr>
            <p:spPr bwMode="auto">
              <a:xfrm>
                <a:off x="2136" y="2274"/>
                <a:ext cx="14" cy="1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20" name="Freeform 335"/>
              <p:cNvSpPr>
                <a:spLocks/>
              </p:cNvSpPr>
              <p:nvPr/>
            </p:nvSpPr>
            <p:spPr bwMode="auto">
              <a:xfrm>
                <a:off x="2135" y="2274"/>
                <a:ext cx="15" cy="15"/>
              </a:xfrm>
              <a:custGeom>
                <a:avLst/>
                <a:gdLst>
                  <a:gd name="T0" fmla="*/ 8 w 15"/>
                  <a:gd name="T1" fmla="*/ 0 h 15"/>
                  <a:gd name="T2" fmla="*/ 10 w 15"/>
                  <a:gd name="T3" fmla="*/ 0 h 15"/>
                  <a:gd name="T4" fmla="*/ 11 w 15"/>
                  <a:gd name="T5" fmla="*/ 1 h 15"/>
                  <a:gd name="T6" fmla="*/ 12 w 15"/>
                  <a:gd name="T7" fmla="*/ 1 h 15"/>
                  <a:gd name="T8" fmla="*/ 13 w 15"/>
                  <a:gd name="T9" fmla="*/ 3 h 15"/>
                  <a:gd name="T10" fmla="*/ 14 w 15"/>
                  <a:gd name="T11" fmla="*/ 4 h 15"/>
                  <a:gd name="T12" fmla="*/ 14 w 15"/>
                  <a:gd name="T13" fmla="*/ 5 h 15"/>
                  <a:gd name="T14" fmla="*/ 15 w 15"/>
                  <a:gd name="T15" fmla="*/ 7 h 15"/>
                  <a:gd name="T16" fmla="*/ 15 w 15"/>
                  <a:gd name="T17" fmla="*/ 8 h 15"/>
                  <a:gd name="T18" fmla="*/ 14 w 15"/>
                  <a:gd name="T19" fmla="*/ 10 h 15"/>
                  <a:gd name="T20" fmla="*/ 14 w 15"/>
                  <a:gd name="T21" fmla="*/ 11 h 15"/>
                  <a:gd name="T22" fmla="*/ 13 w 15"/>
                  <a:gd name="T23" fmla="*/ 12 h 15"/>
                  <a:gd name="T24" fmla="*/ 12 w 15"/>
                  <a:gd name="T25" fmla="*/ 13 h 15"/>
                  <a:gd name="T26" fmla="*/ 11 w 15"/>
                  <a:gd name="T27" fmla="*/ 14 h 15"/>
                  <a:gd name="T28" fmla="*/ 10 w 15"/>
                  <a:gd name="T29" fmla="*/ 15 h 15"/>
                  <a:gd name="T30" fmla="*/ 8 w 15"/>
                  <a:gd name="T31" fmla="*/ 15 h 15"/>
                  <a:gd name="T32" fmla="*/ 7 w 15"/>
                  <a:gd name="T33" fmla="*/ 15 h 15"/>
                  <a:gd name="T34" fmla="*/ 6 w 15"/>
                  <a:gd name="T35" fmla="*/ 15 h 15"/>
                  <a:gd name="T36" fmla="*/ 4 w 15"/>
                  <a:gd name="T37" fmla="*/ 14 h 15"/>
                  <a:gd name="T38" fmla="*/ 3 w 15"/>
                  <a:gd name="T39" fmla="*/ 13 h 15"/>
                  <a:gd name="T40" fmla="*/ 2 w 15"/>
                  <a:gd name="T41" fmla="*/ 12 h 15"/>
                  <a:gd name="T42" fmla="*/ 1 w 15"/>
                  <a:gd name="T43" fmla="*/ 11 h 15"/>
                  <a:gd name="T44" fmla="*/ 1 w 15"/>
                  <a:gd name="T45" fmla="*/ 10 h 15"/>
                  <a:gd name="T46" fmla="*/ 0 w 15"/>
                  <a:gd name="T47" fmla="*/ 8 h 15"/>
                  <a:gd name="T48" fmla="*/ 0 w 15"/>
                  <a:gd name="T49" fmla="*/ 7 h 15"/>
                  <a:gd name="T50" fmla="*/ 1 w 15"/>
                  <a:gd name="T51" fmla="*/ 5 h 15"/>
                  <a:gd name="T52" fmla="*/ 1 w 15"/>
                  <a:gd name="T53" fmla="*/ 4 h 15"/>
                  <a:gd name="T54" fmla="*/ 2 w 15"/>
                  <a:gd name="T55" fmla="*/ 3 h 15"/>
                  <a:gd name="T56" fmla="*/ 3 w 15"/>
                  <a:gd name="T57" fmla="*/ 1 h 15"/>
                  <a:gd name="T58" fmla="*/ 4 w 15"/>
                  <a:gd name="T59" fmla="*/ 1 h 15"/>
                  <a:gd name="T60" fmla="*/ 6 w 15"/>
                  <a:gd name="T61" fmla="*/ 0 h 15"/>
                  <a:gd name="T62" fmla="*/ 7 w 15"/>
                  <a:gd name="T63" fmla="*/ 0 h 15"/>
                  <a:gd name="T64" fmla="*/ 8 w 15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5"/>
                  <a:gd name="T101" fmla="*/ 15 w 15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5">
                    <a:moveTo>
                      <a:pt x="8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4"/>
                    </a:lnTo>
                    <a:lnTo>
                      <a:pt x="3" y="13"/>
                    </a:lnTo>
                    <a:lnTo>
                      <a:pt x="2" y="12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21" name="Oval 336"/>
              <p:cNvSpPr>
                <a:spLocks noChangeArrowheads="1"/>
              </p:cNvSpPr>
              <p:nvPr/>
            </p:nvSpPr>
            <p:spPr bwMode="auto">
              <a:xfrm>
                <a:off x="2155" y="2274"/>
                <a:ext cx="14" cy="1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22" name="Freeform 337"/>
              <p:cNvSpPr>
                <a:spLocks/>
              </p:cNvSpPr>
              <p:nvPr/>
            </p:nvSpPr>
            <p:spPr bwMode="auto">
              <a:xfrm>
                <a:off x="2154" y="2274"/>
                <a:ext cx="15" cy="15"/>
              </a:xfrm>
              <a:custGeom>
                <a:avLst/>
                <a:gdLst>
                  <a:gd name="T0" fmla="*/ 8 w 15"/>
                  <a:gd name="T1" fmla="*/ 0 h 15"/>
                  <a:gd name="T2" fmla="*/ 9 w 15"/>
                  <a:gd name="T3" fmla="*/ 0 h 15"/>
                  <a:gd name="T4" fmla="*/ 11 w 15"/>
                  <a:gd name="T5" fmla="*/ 1 h 15"/>
                  <a:gd name="T6" fmla="*/ 12 w 15"/>
                  <a:gd name="T7" fmla="*/ 1 h 15"/>
                  <a:gd name="T8" fmla="*/ 13 w 15"/>
                  <a:gd name="T9" fmla="*/ 3 h 15"/>
                  <a:gd name="T10" fmla="*/ 14 w 15"/>
                  <a:gd name="T11" fmla="*/ 4 h 15"/>
                  <a:gd name="T12" fmla="*/ 14 w 15"/>
                  <a:gd name="T13" fmla="*/ 5 h 15"/>
                  <a:gd name="T14" fmla="*/ 15 w 15"/>
                  <a:gd name="T15" fmla="*/ 7 h 15"/>
                  <a:gd name="T16" fmla="*/ 15 w 15"/>
                  <a:gd name="T17" fmla="*/ 8 h 15"/>
                  <a:gd name="T18" fmla="*/ 14 w 15"/>
                  <a:gd name="T19" fmla="*/ 10 h 15"/>
                  <a:gd name="T20" fmla="*/ 14 w 15"/>
                  <a:gd name="T21" fmla="*/ 11 h 15"/>
                  <a:gd name="T22" fmla="*/ 13 w 15"/>
                  <a:gd name="T23" fmla="*/ 12 h 15"/>
                  <a:gd name="T24" fmla="*/ 12 w 15"/>
                  <a:gd name="T25" fmla="*/ 13 h 15"/>
                  <a:gd name="T26" fmla="*/ 11 w 15"/>
                  <a:gd name="T27" fmla="*/ 14 h 15"/>
                  <a:gd name="T28" fmla="*/ 9 w 15"/>
                  <a:gd name="T29" fmla="*/ 15 h 15"/>
                  <a:gd name="T30" fmla="*/ 8 w 15"/>
                  <a:gd name="T31" fmla="*/ 15 h 15"/>
                  <a:gd name="T32" fmla="*/ 7 w 15"/>
                  <a:gd name="T33" fmla="*/ 15 h 15"/>
                  <a:gd name="T34" fmla="*/ 5 w 15"/>
                  <a:gd name="T35" fmla="*/ 15 h 15"/>
                  <a:gd name="T36" fmla="*/ 4 w 15"/>
                  <a:gd name="T37" fmla="*/ 14 h 15"/>
                  <a:gd name="T38" fmla="*/ 3 w 15"/>
                  <a:gd name="T39" fmla="*/ 13 h 15"/>
                  <a:gd name="T40" fmla="*/ 2 w 15"/>
                  <a:gd name="T41" fmla="*/ 12 h 15"/>
                  <a:gd name="T42" fmla="*/ 1 w 15"/>
                  <a:gd name="T43" fmla="*/ 11 h 15"/>
                  <a:gd name="T44" fmla="*/ 1 w 15"/>
                  <a:gd name="T45" fmla="*/ 10 h 15"/>
                  <a:gd name="T46" fmla="*/ 0 w 15"/>
                  <a:gd name="T47" fmla="*/ 8 h 15"/>
                  <a:gd name="T48" fmla="*/ 0 w 15"/>
                  <a:gd name="T49" fmla="*/ 7 h 15"/>
                  <a:gd name="T50" fmla="*/ 1 w 15"/>
                  <a:gd name="T51" fmla="*/ 5 h 15"/>
                  <a:gd name="T52" fmla="*/ 1 w 15"/>
                  <a:gd name="T53" fmla="*/ 4 h 15"/>
                  <a:gd name="T54" fmla="*/ 2 w 15"/>
                  <a:gd name="T55" fmla="*/ 3 h 15"/>
                  <a:gd name="T56" fmla="*/ 3 w 15"/>
                  <a:gd name="T57" fmla="*/ 1 h 15"/>
                  <a:gd name="T58" fmla="*/ 4 w 15"/>
                  <a:gd name="T59" fmla="*/ 1 h 15"/>
                  <a:gd name="T60" fmla="*/ 5 w 15"/>
                  <a:gd name="T61" fmla="*/ 0 h 15"/>
                  <a:gd name="T62" fmla="*/ 7 w 15"/>
                  <a:gd name="T63" fmla="*/ 0 h 15"/>
                  <a:gd name="T64" fmla="*/ 7 w 15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5"/>
                  <a:gd name="T101" fmla="*/ 15 w 15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5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3" y="13"/>
                    </a:lnTo>
                    <a:lnTo>
                      <a:pt x="2" y="13"/>
                    </a:lnTo>
                    <a:lnTo>
                      <a:pt x="2" y="12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23" name="Oval 338"/>
              <p:cNvSpPr>
                <a:spLocks noChangeArrowheads="1"/>
              </p:cNvSpPr>
              <p:nvPr/>
            </p:nvSpPr>
            <p:spPr bwMode="auto">
              <a:xfrm>
                <a:off x="2174" y="2276"/>
                <a:ext cx="14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24" name="Freeform 339"/>
              <p:cNvSpPr>
                <a:spLocks/>
              </p:cNvSpPr>
              <p:nvPr/>
            </p:nvSpPr>
            <p:spPr bwMode="auto">
              <a:xfrm>
                <a:off x="2173" y="2275"/>
                <a:ext cx="15" cy="16"/>
              </a:xfrm>
              <a:custGeom>
                <a:avLst/>
                <a:gdLst>
                  <a:gd name="T0" fmla="*/ 8 w 15"/>
                  <a:gd name="T1" fmla="*/ 0 h 16"/>
                  <a:gd name="T2" fmla="*/ 10 w 15"/>
                  <a:gd name="T3" fmla="*/ 1 h 16"/>
                  <a:gd name="T4" fmla="*/ 11 w 15"/>
                  <a:gd name="T5" fmla="*/ 2 h 16"/>
                  <a:gd name="T6" fmla="*/ 12 w 15"/>
                  <a:gd name="T7" fmla="*/ 2 h 16"/>
                  <a:gd name="T8" fmla="*/ 13 w 15"/>
                  <a:gd name="T9" fmla="*/ 3 h 16"/>
                  <a:gd name="T10" fmla="*/ 14 w 15"/>
                  <a:gd name="T11" fmla="*/ 4 h 16"/>
                  <a:gd name="T12" fmla="*/ 14 w 15"/>
                  <a:gd name="T13" fmla="*/ 6 h 16"/>
                  <a:gd name="T14" fmla="*/ 15 w 15"/>
                  <a:gd name="T15" fmla="*/ 8 h 16"/>
                  <a:gd name="T16" fmla="*/ 15 w 15"/>
                  <a:gd name="T17" fmla="*/ 9 h 16"/>
                  <a:gd name="T18" fmla="*/ 14 w 15"/>
                  <a:gd name="T19" fmla="*/ 10 h 16"/>
                  <a:gd name="T20" fmla="*/ 14 w 15"/>
                  <a:gd name="T21" fmla="*/ 12 h 16"/>
                  <a:gd name="T22" fmla="*/ 13 w 15"/>
                  <a:gd name="T23" fmla="*/ 13 h 16"/>
                  <a:gd name="T24" fmla="*/ 12 w 15"/>
                  <a:gd name="T25" fmla="*/ 14 h 16"/>
                  <a:gd name="T26" fmla="*/ 11 w 15"/>
                  <a:gd name="T27" fmla="*/ 15 h 16"/>
                  <a:gd name="T28" fmla="*/ 10 w 15"/>
                  <a:gd name="T29" fmla="*/ 15 h 16"/>
                  <a:gd name="T30" fmla="*/ 8 w 15"/>
                  <a:gd name="T31" fmla="*/ 16 h 16"/>
                  <a:gd name="T32" fmla="*/ 7 w 15"/>
                  <a:gd name="T33" fmla="*/ 16 h 16"/>
                  <a:gd name="T34" fmla="*/ 5 w 15"/>
                  <a:gd name="T35" fmla="*/ 15 h 16"/>
                  <a:gd name="T36" fmla="*/ 4 w 15"/>
                  <a:gd name="T37" fmla="*/ 15 h 16"/>
                  <a:gd name="T38" fmla="*/ 3 w 15"/>
                  <a:gd name="T39" fmla="*/ 14 h 16"/>
                  <a:gd name="T40" fmla="*/ 2 w 15"/>
                  <a:gd name="T41" fmla="*/ 13 h 16"/>
                  <a:gd name="T42" fmla="*/ 1 w 15"/>
                  <a:gd name="T43" fmla="*/ 12 h 16"/>
                  <a:gd name="T44" fmla="*/ 1 w 15"/>
                  <a:gd name="T45" fmla="*/ 10 h 16"/>
                  <a:gd name="T46" fmla="*/ 0 w 15"/>
                  <a:gd name="T47" fmla="*/ 9 h 16"/>
                  <a:gd name="T48" fmla="*/ 0 w 15"/>
                  <a:gd name="T49" fmla="*/ 8 h 16"/>
                  <a:gd name="T50" fmla="*/ 1 w 15"/>
                  <a:gd name="T51" fmla="*/ 6 h 16"/>
                  <a:gd name="T52" fmla="*/ 1 w 15"/>
                  <a:gd name="T53" fmla="*/ 4 h 16"/>
                  <a:gd name="T54" fmla="*/ 2 w 15"/>
                  <a:gd name="T55" fmla="*/ 3 h 16"/>
                  <a:gd name="T56" fmla="*/ 3 w 15"/>
                  <a:gd name="T57" fmla="*/ 2 h 16"/>
                  <a:gd name="T58" fmla="*/ 4 w 15"/>
                  <a:gd name="T59" fmla="*/ 2 h 16"/>
                  <a:gd name="T60" fmla="*/ 5 w 15"/>
                  <a:gd name="T61" fmla="*/ 1 h 16"/>
                  <a:gd name="T62" fmla="*/ 7 w 15"/>
                  <a:gd name="T63" fmla="*/ 0 h 16"/>
                  <a:gd name="T64" fmla="*/ 8 w 15"/>
                  <a:gd name="T65" fmla="*/ 0 h 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6"/>
                  <a:gd name="T101" fmla="*/ 15 w 15"/>
                  <a:gd name="T102" fmla="*/ 16 h 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6">
                    <a:moveTo>
                      <a:pt x="8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1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5" y="6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5" y="10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3" y="13"/>
                    </a:lnTo>
                    <a:lnTo>
                      <a:pt x="13" y="14"/>
                    </a:lnTo>
                    <a:lnTo>
                      <a:pt x="12" y="14"/>
                    </a:lnTo>
                    <a:lnTo>
                      <a:pt x="12" y="15"/>
                    </a:lnTo>
                    <a:lnTo>
                      <a:pt x="11" y="15"/>
                    </a:lnTo>
                    <a:lnTo>
                      <a:pt x="10" y="15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3" y="15"/>
                    </a:lnTo>
                    <a:lnTo>
                      <a:pt x="3" y="14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25" name="Oval 340"/>
              <p:cNvSpPr>
                <a:spLocks noChangeArrowheads="1"/>
              </p:cNvSpPr>
              <p:nvPr/>
            </p:nvSpPr>
            <p:spPr bwMode="auto">
              <a:xfrm>
                <a:off x="2192" y="2278"/>
                <a:ext cx="15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26" name="Freeform 341"/>
              <p:cNvSpPr>
                <a:spLocks/>
              </p:cNvSpPr>
              <p:nvPr/>
            </p:nvSpPr>
            <p:spPr bwMode="auto">
              <a:xfrm>
                <a:off x="2192" y="2277"/>
                <a:ext cx="14" cy="15"/>
              </a:xfrm>
              <a:custGeom>
                <a:avLst/>
                <a:gdLst>
                  <a:gd name="T0" fmla="*/ 8 w 14"/>
                  <a:gd name="T1" fmla="*/ 0 h 15"/>
                  <a:gd name="T2" fmla="*/ 9 w 14"/>
                  <a:gd name="T3" fmla="*/ 1 h 15"/>
                  <a:gd name="T4" fmla="*/ 11 w 14"/>
                  <a:gd name="T5" fmla="*/ 1 h 15"/>
                  <a:gd name="T6" fmla="*/ 12 w 14"/>
                  <a:gd name="T7" fmla="*/ 2 h 15"/>
                  <a:gd name="T8" fmla="*/ 13 w 14"/>
                  <a:gd name="T9" fmla="*/ 3 h 15"/>
                  <a:gd name="T10" fmla="*/ 13 w 14"/>
                  <a:gd name="T11" fmla="*/ 4 h 15"/>
                  <a:gd name="T12" fmla="*/ 14 w 14"/>
                  <a:gd name="T13" fmla="*/ 6 h 15"/>
                  <a:gd name="T14" fmla="*/ 14 w 14"/>
                  <a:gd name="T15" fmla="*/ 7 h 15"/>
                  <a:gd name="T16" fmla="*/ 14 w 14"/>
                  <a:gd name="T17" fmla="*/ 8 h 15"/>
                  <a:gd name="T18" fmla="*/ 14 w 14"/>
                  <a:gd name="T19" fmla="*/ 10 h 15"/>
                  <a:gd name="T20" fmla="*/ 13 w 14"/>
                  <a:gd name="T21" fmla="*/ 12 h 15"/>
                  <a:gd name="T22" fmla="*/ 13 w 14"/>
                  <a:gd name="T23" fmla="*/ 13 h 15"/>
                  <a:gd name="T24" fmla="*/ 12 w 14"/>
                  <a:gd name="T25" fmla="*/ 14 h 15"/>
                  <a:gd name="T26" fmla="*/ 11 w 14"/>
                  <a:gd name="T27" fmla="*/ 14 h 15"/>
                  <a:gd name="T28" fmla="*/ 9 w 14"/>
                  <a:gd name="T29" fmla="*/ 15 h 15"/>
                  <a:gd name="T30" fmla="*/ 8 w 14"/>
                  <a:gd name="T31" fmla="*/ 15 h 15"/>
                  <a:gd name="T32" fmla="*/ 7 w 14"/>
                  <a:gd name="T33" fmla="*/ 15 h 15"/>
                  <a:gd name="T34" fmla="*/ 5 w 14"/>
                  <a:gd name="T35" fmla="*/ 15 h 15"/>
                  <a:gd name="T36" fmla="*/ 4 w 14"/>
                  <a:gd name="T37" fmla="*/ 14 h 15"/>
                  <a:gd name="T38" fmla="*/ 3 w 14"/>
                  <a:gd name="T39" fmla="*/ 14 h 15"/>
                  <a:gd name="T40" fmla="*/ 2 w 14"/>
                  <a:gd name="T41" fmla="*/ 13 h 15"/>
                  <a:gd name="T42" fmla="*/ 1 w 14"/>
                  <a:gd name="T43" fmla="*/ 12 h 15"/>
                  <a:gd name="T44" fmla="*/ 0 w 14"/>
                  <a:gd name="T45" fmla="*/ 10 h 15"/>
                  <a:gd name="T46" fmla="*/ 0 w 14"/>
                  <a:gd name="T47" fmla="*/ 8 h 15"/>
                  <a:gd name="T48" fmla="*/ 0 w 14"/>
                  <a:gd name="T49" fmla="*/ 7 h 15"/>
                  <a:gd name="T50" fmla="*/ 0 w 14"/>
                  <a:gd name="T51" fmla="*/ 6 h 15"/>
                  <a:gd name="T52" fmla="*/ 1 w 14"/>
                  <a:gd name="T53" fmla="*/ 4 h 15"/>
                  <a:gd name="T54" fmla="*/ 2 w 14"/>
                  <a:gd name="T55" fmla="*/ 3 h 15"/>
                  <a:gd name="T56" fmla="*/ 3 w 14"/>
                  <a:gd name="T57" fmla="*/ 2 h 15"/>
                  <a:gd name="T58" fmla="*/ 4 w 14"/>
                  <a:gd name="T59" fmla="*/ 1 h 15"/>
                  <a:gd name="T60" fmla="*/ 5 w 14"/>
                  <a:gd name="T61" fmla="*/ 1 h 15"/>
                  <a:gd name="T62" fmla="*/ 7 w 14"/>
                  <a:gd name="T63" fmla="*/ 0 h 15"/>
                  <a:gd name="T64" fmla="*/ 7 w 14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5"/>
                  <a:gd name="T101" fmla="*/ 14 w 14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5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27" name="Oval 342"/>
              <p:cNvSpPr>
                <a:spLocks noChangeArrowheads="1"/>
              </p:cNvSpPr>
              <p:nvPr/>
            </p:nvSpPr>
            <p:spPr bwMode="auto">
              <a:xfrm>
                <a:off x="2212" y="2280"/>
                <a:ext cx="14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28" name="Freeform 343"/>
              <p:cNvSpPr>
                <a:spLocks/>
              </p:cNvSpPr>
              <p:nvPr/>
            </p:nvSpPr>
            <p:spPr bwMode="auto">
              <a:xfrm>
                <a:off x="2211" y="2279"/>
                <a:ext cx="15" cy="16"/>
              </a:xfrm>
              <a:custGeom>
                <a:avLst/>
                <a:gdLst>
                  <a:gd name="T0" fmla="*/ 8 w 15"/>
                  <a:gd name="T1" fmla="*/ 0 h 16"/>
                  <a:gd name="T2" fmla="*/ 9 w 15"/>
                  <a:gd name="T3" fmla="*/ 1 h 16"/>
                  <a:gd name="T4" fmla="*/ 11 w 15"/>
                  <a:gd name="T5" fmla="*/ 1 h 16"/>
                  <a:gd name="T6" fmla="*/ 12 w 15"/>
                  <a:gd name="T7" fmla="*/ 2 h 16"/>
                  <a:gd name="T8" fmla="*/ 13 w 15"/>
                  <a:gd name="T9" fmla="*/ 3 h 16"/>
                  <a:gd name="T10" fmla="*/ 14 w 15"/>
                  <a:gd name="T11" fmla="*/ 4 h 16"/>
                  <a:gd name="T12" fmla="*/ 14 w 15"/>
                  <a:gd name="T13" fmla="*/ 6 h 16"/>
                  <a:gd name="T14" fmla="*/ 15 w 15"/>
                  <a:gd name="T15" fmla="*/ 7 h 16"/>
                  <a:gd name="T16" fmla="*/ 15 w 15"/>
                  <a:gd name="T17" fmla="*/ 8 h 16"/>
                  <a:gd name="T18" fmla="*/ 14 w 15"/>
                  <a:gd name="T19" fmla="*/ 10 h 16"/>
                  <a:gd name="T20" fmla="*/ 14 w 15"/>
                  <a:gd name="T21" fmla="*/ 12 h 16"/>
                  <a:gd name="T22" fmla="*/ 13 w 15"/>
                  <a:gd name="T23" fmla="*/ 13 h 16"/>
                  <a:gd name="T24" fmla="*/ 12 w 15"/>
                  <a:gd name="T25" fmla="*/ 14 h 16"/>
                  <a:gd name="T26" fmla="*/ 11 w 15"/>
                  <a:gd name="T27" fmla="*/ 15 h 16"/>
                  <a:gd name="T28" fmla="*/ 9 w 15"/>
                  <a:gd name="T29" fmla="*/ 15 h 16"/>
                  <a:gd name="T30" fmla="*/ 8 w 15"/>
                  <a:gd name="T31" fmla="*/ 16 h 16"/>
                  <a:gd name="T32" fmla="*/ 7 w 15"/>
                  <a:gd name="T33" fmla="*/ 16 h 16"/>
                  <a:gd name="T34" fmla="*/ 5 w 15"/>
                  <a:gd name="T35" fmla="*/ 15 h 16"/>
                  <a:gd name="T36" fmla="*/ 4 w 15"/>
                  <a:gd name="T37" fmla="*/ 15 h 16"/>
                  <a:gd name="T38" fmla="*/ 3 w 15"/>
                  <a:gd name="T39" fmla="*/ 14 h 16"/>
                  <a:gd name="T40" fmla="*/ 2 w 15"/>
                  <a:gd name="T41" fmla="*/ 13 h 16"/>
                  <a:gd name="T42" fmla="*/ 1 w 15"/>
                  <a:gd name="T43" fmla="*/ 12 h 16"/>
                  <a:gd name="T44" fmla="*/ 1 w 15"/>
                  <a:gd name="T45" fmla="*/ 10 h 16"/>
                  <a:gd name="T46" fmla="*/ 0 w 15"/>
                  <a:gd name="T47" fmla="*/ 8 h 16"/>
                  <a:gd name="T48" fmla="*/ 0 w 15"/>
                  <a:gd name="T49" fmla="*/ 7 h 16"/>
                  <a:gd name="T50" fmla="*/ 1 w 15"/>
                  <a:gd name="T51" fmla="*/ 6 h 16"/>
                  <a:gd name="T52" fmla="*/ 1 w 15"/>
                  <a:gd name="T53" fmla="*/ 4 h 16"/>
                  <a:gd name="T54" fmla="*/ 2 w 15"/>
                  <a:gd name="T55" fmla="*/ 3 h 16"/>
                  <a:gd name="T56" fmla="*/ 3 w 15"/>
                  <a:gd name="T57" fmla="*/ 2 h 16"/>
                  <a:gd name="T58" fmla="*/ 4 w 15"/>
                  <a:gd name="T59" fmla="*/ 1 h 16"/>
                  <a:gd name="T60" fmla="*/ 5 w 15"/>
                  <a:gd name="T61" fmla="*/ 1 h 16"/>
                  <a:gd name="T62" fmla="*/ 7 w 15"/>
                  <a:gd name="T63" fmla="*/ 0 h 16"/>
                  <a:gd name="T64" fmla="*/ 7 w 15"/>
                  <a:gd name="T65" fmla="*/ 0 h 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6"/>
                  <a:gd name="T101" fmla="*/ 15 w 15"/>
                  <a:gd name="T102" fmla="*/ 16 h 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6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10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3" y="13"/>
                    </a:lnTo>
                    <a:lnTo>
                      <a:pt x="12" y="14"/>
                    </a:lnTo>
                    <a:lnTo>
                      <a:pt x="12" y="15"/>
                    </a:lnTo>
                    <a:lnTo>
                      <a:pt x="11" y="15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3" y="15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29" name="Oval 344"/>
              <p:cNvSpPr>
                <a:spLocks noChangeArrowheads="1"/>
              </p:cNvSpPr>
              <p:nvPr/>
            </p:nvSpPr>
            <p:spPr bwMode="auto">
              <a:xfrm>
                <a:off x="2230" y="2281"/>
                <a:ext cx="15" cy="1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30" name="Freeform 345"/>
              <p:cNvSpPr>
                <a:spLocks/>
              </p:cNvSpPr>
              <p:nvPr/>
            </p:nvSpPr>
            <p:spPr bwMode="auto">
              <a:xfrm>
                <a:off x="2230" y="2281"/>
                <a:ext cx="14" cy="15"/>
              </a:xfrm>
              <a:custGeom>
                <a:avLst/>
                <a:gdLst>
                  <a:gd name="T0" fmla="*/ 8 w 14"/>
                  <a:gd name="T1" fmla="*/ 0 h 15"/>
                  <a:gd name="T2" fmla="*/ 9 w 14"/>
                  <a:gd name="T3" fmla="*/ 0 h 15"/>
                  <a:gd name="T4" fmla="*/ 11 w 14"/>
                  <a:gd name="T5" fmla="*/ 1 h 15"/>
                  <a:gd name="T6" fmla="*/ 12 w 14"/>
                  <a:gd name="T7" fmla="*/ 2 h 15"/>
                  <a:gd name="T8" fmla="*/ 13 w 14"/>
                  <a:gd name="T9" fmla="*/ 3 h 15"/>
                  <a:gd name="T10" fmla="*/ 13 w 14"/>
                  <a:gd name="T11" fmla="*/ 4 h 15"/>
                  <a:gd name="T12" fmla="*/ 14 w 14"/>
                  <a:gd name="T13" fmla="*/ 5 h 15"/>
                  <a:gd name="T14" fmla="*/ 14 w 14"/>
                  <a:gd name="T15" fmla="*/ 7 h 15"/>
                  <a:gd name="T16" fmla="*/ 14 w 14"/>
                  <a:gd name="T17" fmla="*/ 8 h 15"/>
                  <a:gd name="T18" fmla="*/ 14 w 14"/>
                  <a:gd name="T19" fmla="*/ 10 h 15"/>
                  <a:gd name="T20" fmla="*/ 13 w 14"/>
                  <a:gd name="T21" fmla="*/ 11 h 15"/>
                  <a:gd name="T22" fmla="*/ 13 w 14"/>
                  <a:gd name="T23" fmla="*/ 13 h 15"/>
                  <a:gd name="T24" fmla="*/ 12 w 14"/>
                  <a:gd name="T25" fmla="*/ 14 h 15"/>
                  <a:gd name="T26" fmla="*/ 11 w 14"/>
                  <a:gd name="T27" fmla="*/ 14 h 15"/>
                  <a:gd name="T28" fmla="*/ 9 w 14"/>
                  <a:gd name="T29" fmla="*/ 15 h 15"/>
                  <a:gd name="T30" fmla="*/ 8 w 14"/>
                  <a:gd name="T31" fmla="*/ 15 h 15"/>
                  <a:gd name="T32" fmla="*/ 7 w 14"/>
                  <a:gd name="T33" fmla="*/ 15 h 15"/>
                  <a:gd name="T34" fmla="*/ 5 w 14"/>
                  <a:gd name="T35" fmla="*/ 15 h 15"/>
                  <a:gd name="T36" fmla="*/ 3 w 14"/>
                  <a:gd name="T37" fmla="*/ 14 h 15"/>
                  <a:gd name="T38" fmla="*/ 2 w 14"/>
                  <a:gd name="T39" fmla="*/ 14 h 15"/>
                  <a:gd name="T40" fmla="*/ 1 w 14"/>
                  <a:gd name="T41" fmla="*/ 13 h 15"/>
                  <a:gd name="T42" fmla="*/ 1 w 14"/>
                  <a:gd name="T43" fmla="*/ 11 h 15"/>
                  <a:gd name="T44" fmla="*/ 0 w 14"/>
                  <a:gd name="T45" fmla="*/ 10 h 15"/>
                  <a:gd name="T46" fmla="*/ 0 w 14"/>
                  <a:gd name="T47" fmla="*/ 8 h 15"/>
                  <a:gd name="T48" fmla="*/ 0 w 14"/>
                  <a:gd name="T49" fmla="*/ 7 h 15"/>
                  <a:gd name="T50" fmla="*/ 0 w 14"/>
                  <a:gd name="T51" fmla="*/ 5 h 15"/>
                  <a:gd name="T52" fmla="*/ 1 w 14"/>
                  <a:gd name="T53" fmla="*/ 4 h 15"/>
                  <a:gd name="T54" fmla="*/ 1 w 14"/>
                  <a:gd name="T55" fmla="*/ 3 h 15"/>
                  <a:gd name="T56" fmla="*/ 2 w 14"/>
                  <a:gd name="T57" fmla="*/ 2 h 15"/>
                  <a:gd name="T58" fmla="*/ 3 w 14"/>
                  <a:gd name="T59" fmla="*/ 1 h 15"/>
                  <a:gd name="T60" fmla="*/ 5 w 14"/>
                  <a:gd name="T61" fmla="*/ 0 h 15"/>
                  <a:gd name="T62" fmla="*/ 7 w 14"/>
                  <a:gd name="T63" fmla="*/ 0 h 15"/>
                  <a:gd name="T64" fmla="*/ 7 w 14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5"/>
                  <a:gd name="T101" fmla="*/ 14 w 14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5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3" y="11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3" y="14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31" name="Oval 346"/>
              <p:cNvSpPr>
                <a:spLocks noChangeArrowheads="1"/>
              </p:cNvSpPr>
              <p:nvPr/>
            </p:nvSpPr>
            <p:spPr bwMode="auto">
              <a:xfrm>
                <a:off x="2250" y="2283"/>
                <a:ext cx="14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32" name="Freeform 347"/>
              <p:cNvSpPr>
                <a:spLocks/>
              </p:cNvSpPr>
              <p:nvPr/>
            </p:nvSpPr>
            <p:spPr bwMode="auto">
              <a:xfrm>
                <a:off x="2249" y="2283"/>
                <a:ext cx="14" cy="15"/>
              </a:xfrm>
              <a:custGeom>
                <a:avLst/>
                <a:gdLst>
                  <a:gd name="T0" fmla="*/ 8 w 14"/>
                  <a:gd name="T1" fmla="*/ 0 h 15"/>
                  <a:gd name="T2" fmla="*/ 9 w 14"/>
                  <a:gd name="T3" fmla="*/ 0 h 15"/>
                  <a:gd name="T4" fmla="*/ 11 w 14"/>
                  <a:gd name="T5" fmla="*/ 1 h 15"/>
                  <a:gd name="T6" fmla="*/ 12 w 14"/>
                  <a:gd name="T7" fmla="*/ 1 h 15"/>
                  <a:gd name="T8" fmla="*/ 13 w 14"/>
                  <a:gd name="T9" fmla="*/ 2 h 15"/>
                  <a:gd name="T10" fmla="*/ 13 w 14"/>
                  <a:gd name="T11" fmla="*/ 3 h 15"/>
                  <a:gd name="T12" fmla="*/ 14 w 14"/>
                  <a:gd name="T13" fmla="*/ 5 h 15"/>
                  <a:gd name="T14" fmla="*/ 14 w 14"/>
                  <a:gd name="T15" fmla="*/ 7 h 15"/>
                  <a:gd name="T16" fmla="*/ 14 w 14"/>
                  <a:gd name="T17" fmla="*/ 8 h 15"/>
                  <a:gd name="T18" fmla="*/ 14 w 14"/>
                  <a:gd name="T19" fmla="*/ 9 h 15"/>
                  <a:gd name="T20" fmla="*/ 13 w 14"/>
                  <a:gd name="T21" fmla="*/ 11 h 15"/>
                  <a:gd name="T22" fmla="*/ 13 w 14"/>
                  <a:gd name="T23" fmla="*/ 12 h 15"/>
                  <a:gd name="T24" fmla="*/ 12 w 14"/>
                  <a:gd name="T25" fmla="*/ 13 h 15"/>
                  <a:gd name="T26" fmla="*/ 11 w 14"/>
                  <a:gd name="T27" fmla="*/ 14 h 15"/>
                  <a:gd name="T28" fmla="*/ 9 w 14"/>
                  <a:gd name="T29" fmla="*/ 14 h 15"/>
                  <a:gd name="T30" fmla="*/ 8 w 14"/>
                  <a:gd name="T31" fmla="*/ 15 h 15"/>
                  <a:gd name="T32" fmla="*/ 7 w 14"/>
                  <a:gd name="T33" fmla="*/ 15 h 15"/>
                  <a:gd name="T34" fmla="*/ 5 w 14"/>
                  <a:gd name="T35" fmla="*/ 14 h 15"/>
                  <a:gd name="T36" fmla="*/ 4 w 14"/>
                  <a:gd name="T37" fmla="*/ 14 h 15"/>
                  <a:gd name="T38" fmla="*/ 3 w 14"/>
                  <a:gd name="T39" fmla="*/ 13 h 15"/>
                  <a:gd name="T40" fmla="*/ 2 w 14"/>
                  <a:gd name="T41" fmla="*/ 12 h 15"/>
                  <a:gd name="T42" fmla="*/ 1 w 14"/>
                  <a:gd name="T43" fmla="*/ 11 h 15"/>
                  <a:gd name="T44" fmla="*/ 1 w 14"/>
                  <a:gd name="T45" fmla="*/ 9 h 15"/>
                  <a:gd name="T46" fmla="*/ 0 w 14"/>
                  <a:gd name="T47" fmla="*/ 8 h 15"/>
                  <a:gd name="T48" fmla="*/ 0 w 14"/>
                  <a:gd name="T49" fmla="*/ 7 h 15"/>
                  <a:gd name="T50" fmla="*/ 1 w 14"/>
                  <a:gd name="T51" fmla="*/ 5 h 15"/>
                  <a:gd name="T52" fmla="*/ 1 w 14"/>
                  <a:gd name="T53" fmla="*/ 3 h 15"/>
                  <a:gd name="T54" fmla="*/ 2 w 14"/>
                  <a:gd name="T55" fmla="*/ 2 h 15"/>
                  <a:gd name="T56" fmla="*/ 3 w 14"/>
                  <a:gd name="T57" fmla="*/ 1 h 15"/>
                  <a:gd name="T58" fmla="*/ 4 w 14"/>
                  <a:gd name="T59" fmla="*/ 1 h 15"/>
                  <a:gd name="T60" fmla="*/ 5 w 14"/>
                  <a:gd name="T61" fmla="*/ 0 h 15"/>
                  <a:gd name="T62" fmla="*/ 7 w 14"/>
                  <a:gd name="T63" fmla="*/ 0 h 15"/>
                  <a:gd name="T64" fmla="*/ 7 w 14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5"/>
                  <a:gd name="T101" fmla="*/ 14 w 14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5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3" y="11"/>
                    </a:lnTo>
                    <a:lnTo>
                      <a:pt x="13" y="12"/>
                    </a:lnTo>
                    <a:lnTo>
                      <a:pt x="12" y="13"/>
                    </a:lnTo>
                    <a:lnTo>
                      <a:pt x="11" y="14"/>
                    </a:lnTo>
                    <a:lnTo>
                      <a:pt x="10" y="14"/>
                    </a:lnTo>
                    <a:lnTo>
                      <a:pt x="9" y="14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4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3" y="13"/>
                    </a:lnTo>
                    <a:lnTo>
                      <a:pt x="2" y="13"/>
                    </a:lnTo>
                    <a:lnTo>
                      <a:pt x="2" y="12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33" name="Oval 348"/>
              <p:cNvSpPr>
                <a:spLocks noChangeArrowheads="1"/>
              </p:cNvSpPr>
              <p:nvPr/>
            </p:nvSpPr>
            <p:spPr bwMode="auto">
              <a:xfrm>
                <a:off x="2268" y="2283"/>
                <a:ext cx="15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34" name="Freeform 349"/>
              <p:cNvSpPr>
                <a:spLocks/>
              </p:cNvSpPr>
              <p:nvPr/>
            </p:nvSpPr>
            <p:spPr bwMode="auto">
              <a:xfrm>
                <a:off x="2268" y="2283"/>
                <a:ext cx="14" cy="15"/>
              </a:xfrm>
              <a:custGeom>
                <a:avLst/>
                <a:gdLst>
                  <a:gd name="T0" fmla="*/ 7 w 14"/>
                  <a:gd name="T1" fmla="*/ 0 h 15"/>
                  <a:gd name="T2" fmla="*/ 9 w 14"/>
                  <a:gd name="T3" fmla="*/ 0 h 15"/>
                  <a:gd name="T4" fmla="*/ 11 w 14"/>
                  <a:gd name="T5" fmla="*/ 1 h 15"/>
                  <a:gd name="T6" fmla="*/ 12 w 14"/>
                  <a:gd name="T7" fmla="*/ 1 h 15"/>
                  <a:gd name="T8" fmla="*/ 13 w 14"/>
                  <a:gd name="T9" fmla="*/ 2 h 15"/>
                  <a:gd name="T10" fmla="*/ 13 w 14"/>
                  <a:gd name="T11" fmla="*/ 3 h 15"/>
                  <a:gd name="T12" fmla="*/ 14 w 14"/>
                  <a:gd name="T13" fmla="*/ 5 h 15"/>
                  <a:gd name="T14" fmla="*/ 14 w 14"/>
                  <a:gd name="T15" fmla="*/ 7 h 15"/>
                  <a:gd name="T16" fmla="*/ 14 w 14"/>
                  <a:gd name="T17" fmla="*/ 8 h 15"/>
                  <a:gd name="T18" fmla="*/ 14 w 14"/>
                  <a:gd name="T19" fmla="*/ 9 h 15"/>
                  <a:gd name="T20" fmla="*/ 13 w 14"/>
                  <a:gd name="T21" fmla="*/ 11 h 15"/>
                  <a:gd name="T22" fmla="*/ 13 w 14"/>
                  <a:gd name="T23" fmla="*/ 12 h 15"/>
                  <a:gd name="T24" fmla="*/ 12 w 14"/>
                  <a:gd name="T25" fmla="*/ 13 h 15"/>
                  <a:gd name="T26" fmla="*/ 11 w 14"/>
                  <a:gd name="T27" fmla="*/ 14 h 15"/>
                  <a:gd name="T28" fmla="*/ 9 w 14"/>
                  <a:gd name="T29" fmla="*/ 14 h 15"/>
                  <a:gd name="T30" fmla="*/ 7 w 14"/>
                  <a:gd name="T31" fmla="*/ 15 h 15"/>
                  <a:gd name="T32" fmla="*/ 6 w 14"/>
                  <a:gd name="T33" fmla="*/ 15 h 15"/>
                  <a:gd name="T34" fmla="*/ 5 w 14"/>
                  <a:gd name="T35" fmla="*/ 14 h 15"/>
                  <a:gd name="T36" fmla="*/ 3 w 14"/>
                  <a:gd name="T37" fmla="*/ 14 h 15"/>
                  <a:gd name="T38" fmla="*/ 2 w 14"/>
                  <a:gd name="T39" fmla="*/ 13 h 15"/>
                  <a:gd name="T40" fmla="*/ 1 w 14"/>
                  <a:gd name="T41" fmla="*/ 12 h 15"/>
                  <a:gd name="T42" fmla="*/ 1 w 14"/>
                  <a:gd name="T43" fmla="*/ 11 h 15"/>
                  <a:gd name="T44" fmla="*/ 0 w 14"/>
                  <a:gd name="T45" fmla="*/ 9 h 15"/>
                  <a:gd name="T46" fmla="*/ 0 w 14"/>
                  <a:gd name="T47" fmla="*/ 8 h 15"/>
                  <a:gd name="T48" fmla="*/ 0 w 14"/>
                  <a:gd name="T49" fmla="*/ 7 h 15"/>
                  <a:gd name="T50" fmla="*/ 0 w 14"/>
                  <a:gd name="T51" fmla="*/ 5 h 15"/>
                  <a:gd name="T52" fmla="*/ 1 w 14"/>
                  <a:gd name="T53" fmla="*/ 3 h 15"/>
                  <a:gd name="T54" fmla="*/ 1 w 14"/>
                  <a:gd name="T55" fmla="*/ 2 h 15"/>
                  <a:gd name="T56" fmla="*/ 2 w 14"/>
                  <a:gd name="T57" fmla="*/ 1 h 15"/>
                  <a:gd name="T58" fmla="*/ 3 w 14"/>
                  <a:gd name="T59" fmla="*/ 1 h 15"/>
                  <a:gd name="T60" fmla="*/ 5 w 14"/>
                  <a:gd name="T61" fmla="*/ 0 h 15"/>
                  <a:gd name="T62" fmla="*/ 6 w 14"/>
                  <a:gd name="T63" fmla="*/ 0 h 15"/>
                  <a:gd name="T64" fmla="*/ 7 w 14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5"/>
                  <a:gd name="T101" fmla="*/ 14 w 14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5">
                    <a:moveTo>
                      <a:pt x="7" y="0"/>
                    </a:move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3" y="11"/>
                    </a:lnTo>
                    <a:lnTo>
                      <a:pt x="13" y="12"/>
                    </a:lnTo>
                    <a:lnTo>
                      <a:pt x="12" y="13"/>
                    </a:lnTo>
                    <a:lnTo>
                      <a:pt x="11" y="14"/>
                    </a:lnTo>
                    <a:lnTo>
                      <a:pt x="9" y="14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5" y="14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35" name="Oval 350"/>
              <p:cNvSpPr>
                <a:spLocks noChangeArrowheads="1"/>
              </p:cNvSpPr>
              <p:nvPr/>
            </p:nvSpPr>
            <p:spPr bwMode="auto">
              <a:xfrm>
                <a:off x="2287" y="2285"/>
                <a:ext cx="15" cy="1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36" name="Freeform 351"/>
              <p:cNvSpPr>
                <a:spLocks/>
              </p:cNvSpPr>
              <p:nvPr/>
            </p:nvSpPr>
            <p:spPr bwMode="auto">
              <a:xfrm>
                <a:off x="2287" y="2285"/>
                <a:ext cx="14" cy="15"/>
              </a:xfrm>
              <a:custGeom>
                <a:avLst/>
                <a:gdLst>
                  <a:gd name="T0" fmla="*/ 8 w 14"/>
                  <a:gd name="T1" fmla="*/ 0 h 15"/>
                  <a:gd name="T2" fmla="*/ 9 w 14"/>
                  <a:gd name="T3" fmla="*/ 0 h 15"/>
                  <a:gd name="T4" fmla="*/ 11 w 14"/>
                  <a:gd name="T5" fmla="*/ 1 h 15"/>
                  <a:gd name="T6" fmla="*/ 12 w 14"/>
                  <a:gd name="T7" fmla="*/ 1 h 15"/>
                  <a:gd name="T8" fmla="*/ 13 w 14"/>
                  <a:gd name="T9" fmla="*/ 2 h 15"/>
                  <a:gd name="T10" fmla="*/ 13 w 14"/>
                  <a:gd name="T11" fmla="*/ 4 h 15"/>
                  <a:gd name="T12" fmla="*/ 14 w 14"/>
                  <a:gd name="T13" fmla="*/ 5 h 15"/>
                  <a:gd name="T14" fmla="*/ 14 w 14"/>
                  <a:gd name="T15" fmla="*/ 7 h 15"/>
                  <a:gd name="T16" fmla="*/ 14 w 14"/>
                  <a:gd name="T17" fmla="*/ 8 h 15"/>
                  <a:gd name="T18" fmla="*/ 14 w 14"/>
                  <a:gd name="T19" fmla="*/ 10 h 15"/>
                  <a:gd name="T20" fmla="*/ 13 w 14"/>
                  <a:gd name="T21" fmla="*/ 11 h 15"/>
                  <a:gd name="T22" fmla="*/ 13 w 14"/>
                  <a:gd name="T23" fmla="*/ 12 h 15"/>
                  <a:gd name="T24" fmla="*/ 12 w 14"/>
                  <a:gd name="T25" fmla="*/ 13 h 15"/>
                  <a:gd name="T26" fmla="*/ 11 w 14"/>
                  <a:gd name="T27" fmla="*/ 14 h 15"/>
                  <a:gd name="T28" fmla="*/ 9 w 14"/>
                  <a:gd name="T29" fmla="*/ 15 h 15"/>
                  <a:gd name="T30" fmla="*/ 8 w 14"/>
                  <a:gd name="T31" fmla="*/ 15 h 15"/>
                  <a:gd name="T32" fmla="*/ 7 w 14"/>
                  <a:gd name="T33" fmla="*/ 15 h 15"/>
                  <a:gd name="T34" fmla="*/ 5 w 14"/>
                  <a:gd name="T35" fmla="*/ 15 h 15"/>
                  <a:gd name="T36" fmla="*/ 3 w 14"/>
                  <a:gd name="T37" fmla="*/ 14 h 15"/>
                  <a:gd name="T38" fmla="*/ 2 w 14"/>
                  <a:gd name="T39" fmla="*/ 13 h 15"/>
                  <a:gd name="T40" fmla="*/ 1 w 14"/>
                  <a:gd name="T41" fmla="*/ 12 h 15"/>
                  <a:gd name="T42" fmla="*/ 1 w 14"/>
                  <a:gd name="T43" fmla="*/ 11 h 15"/>
                  <a:gd name="T44" fmla="*/ 0 w 14"/>
                  <a:gd name="T45" fmla="*/ 10 h 15"/>
                  <a:gd name="T46" fmla="*/ 0 w 14"/>
                  <a:gd name="T47" fmla="*/ 8 h 15"/>
                  <a:gd name="T48" fmla="*/ 0 w 14"/>
                  <a:gd name="T49" fmla="*/ 7 h 15"/>
                  <a:gd name="T50" fmla="*/ 0 w 14"/>
                  <a:gd name="T51" fmla="*/ 5 h 15"/>
                  <a:gd name="T52" fmla="*/ 1 w 14"/>
                  <a:gd name="T53" fmla="*/ 4 h 15"/>
                  <a:gd name="T54" fmla="*/ 1 w 14"/>
                  <a:gd name="T55" fmla="*/ 2 h 15"/>
                  <a:gd name="T56" fmla="*/ 2 w 14"/>
                  <a:gd name="T57" fmla="*/ 1 h 15"/>
                  <a:gd name="T58" fmla="*/ 3 w 14"/>
                  <a:gd name="T59" fmla="*/ 1 h 15"/>
                  <a:gd name="T60" fmla="*/ 5 w 14"/>
                  <a:gd name="T61" fmla="*/ 0 h 15"/>
                  <a:gd name="T62" fmla="*/ 7 w 14"/>
                  <a:gd name="T63" fmla="*/ 0 h 15"/>
                  <a:gd name="T64" fmla="*/ 7 w 14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5"/>
                  <a:gd name="T101" fmla="*/ 14 w 14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5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3" y="11"/>
                    </a:lnTo>
                    <a:lnTo>
                      <a:pt x="13" y="12"/>
                    </a:lnTo>
                    <a:lnTo>
                      <a:pt x="12" y="13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37" name="Oval 352"/>
              <p:cNvSpPr>
                <a:spLocks noChangeArrowheads="1"/>
              </p:cNvSpPr>
              <p:nvPr/>
            </p:nvSpPr>
            <p:spPr bwMode="auto">
              <a:xfrm>
                <a:off x="2306" y="2287"/>
                <a:ext cx="15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38" name="Freeform 353"/>
              <p:cNvSpPr>
                <a:spLocks/>
              </p:cNvSpPr>
              <p:nvPr/>
            </p:nvSpPr>
            <p:spPr bwMode="auto">
              <a:xfrm>
                <a:off x="2305" y="2286"/>
                <a:ext cx="15" cy="16"/>
              </a:xfrm>
              <a:custGeom>
                <a:avLst/>
                <a:gdLst>
                  <a:gd name="T0" fmla="*/ 8 w 15"/>
                  <a:gd name="T1" fmla="*/ 0 h 16"/>
                  <a:gd name="T2" fmla="*/ 10 w 15"/>
                  <a:gd name="T3" fmla="*/ 1 h 16"/>
                  <a:gd name="T4" fmla="*/ 11 w 15"/>
                  <a:gd name="T5" fmla="*/ 1 h 16"/>
                  <a:gd name="T6" fmla="*/ 12 w 15"/>
                  <a:gd name="T7" fmla="*/ 2 h 16"/>
                  <a:gd name="T8" fmla="*/ 13 w 15"/>
                  <a:gd name="T9" fmla="*/ 3 h 16"/>
                  <a:gd name="T10" fmla="*/ 14 w 15"/>
                  <a:gd name="T11" fmla="*/ 4 h 16"/>
                  <a:gd name="T12" fmla="*/ 14 w 15"/>
                  <a:gd name="T13" fmla="*/ 6 h 16"/>
                  <a:gd name="T14" fmla="*/ 15 w 15"/>
                  <a:gd name="T15" fmla="*/ 8 h 16"/>
                  <a:gd name="T16" fmla="*/ 15 w 15"/>
                  <a:gd name="T17" fmla="*/ 9 h 16"/>
                  <a:gd name="T18" fmla="*/ 14 w 15"/>
                  <a:gd name="T19" fmla="*/ 10 h 16"/>
                  <a:gd name="T20" fmla="*/ 14 w 15"/>
                  <a:gd name="T21" fmla="*/ 12 h 16"/>
                  <a:gd name="T22" fmla="*/ 13 w 15"/>
                  <a:gd name="T23" fmla="*/ 13 h 16"/>
                  <a:gd name="T24" fmla="*/ 12 w 15"/>
                  <a:gd name="T25" fmla="*/ 14 h 16"/>
                  <a:gd name="T26" fmla="*/ 11 w 15"/>
                  <a:gd name="T27" fmla="*/ 15 h 16"/>
                  <a:gd name="T28" fmla="*/ 10 w 15"/>
                  <a:gd name="T29" fmla="*/ 15 h 16"/>
                  <a:gd name="T30" fmla="*/ 8 w 15"/>
                  <a:gd name="T31" fmla="*/ 16 h 16"/>
                  <a:gd name="T32" fmla="*/ 7 w 15"/>
                  <a:gd name="T33" fmla="*/ 16 h 16"/>
                  <a:gd name="T34" fmla="*/ 6 w 15"/>
                  <a:gd name="T35" fmla="*/ 15 h 16"/>
                  <a:gd name="T36" fmla="*/ 4 w 15"/>
                  <a:gd name="T37" fmla="*/ 15 h 16"/>
                  <a:gd name="T38" fmla="*/ 3 w 15"/>
                  <a:gd name="T39" fmla="*/ 14 h 16"/>
                  <a:gd name="T40" fmla="*/ 2 w 15"/>
                  <a:gd name="T41" fmla="*/ 13 h 16"/>
                  <a:gd name="T42" fmla="*/ 2 w 15"/>
                  <a:gd name="T43" fmla="*/ 12 h 16"/>
                  <a:gd name="T44" fmla="*/ 1 w 15"/>
                  <a:gd name="T45" fmla="*/ 10 h 16"/>
                  <a:gd name="T46" fmla="*/ 0 w 15"/>
                  <a:gd name="T47" fmla="*/ 9 h 16"/>
                  <a:gd name="T48" fmla="*/ 0 w 15"/>
                  <a:gd name="T49" fmla="*/ 8 h 16"/>
                  <a:gd name="T50" fmla="*/ 1 w 15"/>
                  <a:gd name="T51" fmla="*/ 6 h 16"/>
                  <a:gd name="T52" fmla="*/ 2 w 15"/>
                  <a:gd name="T53" fmla="*/ 4 h 16"/>
                  <a:gd name="T54" fmla="*/ 2 w 15"/>
                  <a:gd name="T55" fmla="*/ 3 h 16"/>
                  <a:gd name="T56" fmla="*/ 3 w 15"/>
                  <a:gd name="T57" fmla="*/ 2 h 16"/>
                  <a:gd name="T58" fmla="*/ 4 w 15"/>
                  <a:gd name="T59" fmla="*/ 1 h 16"/>
                  <a:gd name="T60" fmla="*/ 6 w 15"/>
                  <a:gd name="T61" fmla="*/ 1 h 16"/>
                  <a:gd name="T62" fmla="*/ 7 w 15"/>
                  <a:gd name="T63" fmla="*/ 0 h 16"/>
                  <a:gd name="T64" fmla="*/ 8 w 15"/>
                  <a:gd name="T65" fmla="*/ 0 h 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6"/>
                  <a:gd name="T101" fmla="*/ 15 w 15"/>
                  <a:gd name="T102" fmla="*/ 16 h 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6">
                    <a:moveTo>
                      <a:pt x="8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5" y="6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5" y="10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3" y="13"/>
                    </a:lnTo>
                    <a:lnTo>
                      <a:pt x="13" y="14"/>
                    </a:lnTo>
                    <a:lnTo>
                      <a:pt x="12" y="14"/>
                    </a:lnTo>
                    <a:lnTo>
                      <a:pt x="12" y="15"/>
                    </a:lnTo>
                    <a:lnTo>
                      <a:pt x="11" y="15"/>
                    </a:lnTo>
                    <a:lnTo>
                      <a:pt x="10" y="15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2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39" name="Oval 354"/>
              <p:cNvSpPr>
                <a:spLocks noChangeArrowheads="1"/>
              </p:cNvSpPr>
              <p:nvPr/>
            </p:nvSpPr>
            <p:spPr bwMode="auto">
              <a:xfrm>
                <a:off x="2325" y="2289"/>
                <a:ext cx="15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40" name="Freeform 355"/>
              <p:cNvSpPr>
                <a:spLocks/>
              </p:cNvSpPr>
              <p:nvPr/>
            </p:nvSpPr>
            <p:spPr bwMode="auto">
              <a:xfrm>
                <a:off x="2325" y="2288"/>
                <a:ext cx="14" cy="15"/>
              </a:xfrm>
              <a:custGeom>
                <a:avLst/>
                <a:gdLst>
                  <a:gd name="T0" fmla="*/ 7 w 14"/>
                  <a:gd name="T1" fmla="*/ 0 h 15"/>
                  <a:gd name="T2" fmla="*/ 9 w 14"/>
                  <a:gd name="T3" fmla="*/ 1 h 15"/>
                  <a:gd name="T4" fmla="*/ 11 w 14"/>
                  <a:gd name="T5" fmla="*/ 1 h 15"/>
                  <a:gd name="T6" fmla="*/ 12 w 14"/>
                  <a:gd name="T7" fmla="*/ 2 h 15"/>
                  <a:gd name="T8" fmla="*/ 13 w 14"/>
                  <a:gd name="T9" fmla="*/ 3 h 15"/>
                  <a:gd name="T10" fmla="*/ 13 w 14"/>
                  <a:gd name="T11" fmla="*/ 4 h 15"/>
                  <a:gd name="T12" fmla="*/ 14 w 14"/>
                  <a:gd name="T13" fmla="*/ 6 h 15"/>
                  <a:gd name="T14" fmla="*/ 14 w 14"/>
                  <a:gd name="T15" fmla="*/ 7 h 15"/>
                  <a:gd name="T16" fmla="*/ 14 w 14"/>
                  <a:gd name="T17" fmla="*/ 8 h 15"/>
                  <a:gd name="T18" fmla="*/ 14 w 14"/>
                  <a:gd name="T19" fmla="*/ 10 h 15"/>
                  <a:gd name="T20" fmla="*/ 13 w 14"/>
                  <a:gd name="T21" fmla="*/ 12 h 15"/>
                  <a:gd name="T22" fmla="*/ 13 w 14"/>
                  <a:gd name="T23" fmla="*/ 13 h 15"/>
                  <a:gd name="T24" fmla="*/ 12 w 14"/>
                  <a:gd name="T25" fmla="*/ 14 h 15"/>
                  <a:gd name="T26" fmla="*/ 11 w 14"/>
                  <a:gd name="T27" fmla="*/ 14 h 15"/>
                  <a:gd name="T28" fmla="*/ 9 w 14"/>
                  <a:gd name="T29" fmla="*/ 15 h 15"/>
                  <a:gd name="T30" fmla="*/ 7 w 14"/>
                  <a:gd name="T31" fmla="*/ 15 h 15"/>
                  <a:gd name="T32" fmla="*/ 6 w 14"/>
                  <a:gd name="T33" fmla="*/ 15 h 15"/>
                  <a:gd name="T34" fmla="*/ 5 w 14"/>
                  <a:gd name="T35" fmla="*/ 15 h 15"/>
                  <a:gd name="T36" fmla="*/ 3 w 14"/>
                  <a:gd name="T37" fmla="*/ 14 h 15"/>
                  <a:gd name="T38" fmla="*/ 2 w 14"/>
                  <a:gd name="T39" fmla="*/ 14 h 15"/>
                  <a:gd name="T40" fmla="*/ 1 w 14"/>
                  <a:gd name="T41" fmla="*/ 13 h 15"/>
                  <a:gd name="T42" fmla="*/ 1 w 14"/>
                  <a:gd name="T43" fmla="*/ 12 h 15"/>
                  <a:gd name="T44" fmla="*/ 0 w 14"/>
                  <a:gd name="T45" fmla="*/ 10 h 15"/>
                  <a:gd name="T46" fmla="*/ 0 w 14"/>
                  <a:gd name="T47" fmla="*/ 8 h 15"/>
                  <a:gd name="T48" fmla="*/ 0 w 14"/>
                  <a:gd name="T49" fmla="*/ 7 h 15"/>
                  <a:gd name="T50" fmla="*/ 0 w 14"/>
                  <a:gd name="T51" fmla="*/ 6 h 15"/>
                  <a:gd name="T52" fmla="*/ 1 w 14"/>
                  <a:gd name="T53" fmla="*/ 4 h 15"/>
                  <a:gd name="T54" fmla="*/ 1 w 14"/>
                  <a:gd name="T55" fmla="*/ 3 h 15"/>
                  <a:gd name="T56" fmla="*/ 2 w 14"/>
                  <a:gd name="T57" fmla="*/ 2 h 15"/>
                  <a:gd name="T58" fmla="*/ 3 w 14"/>
                  <a:gd name="T59" fmla="*/ 1 h 15"/>
                  <a:gd name="T60" fmla="*/ 5 w 14"/>
                  <a:gd name="T61" fmla="*/ 1 h 15"/>
                  <a:gd name="T62" fmla="*/ 6 w 14"/>
                  <a:gd name="T63" fmla="*/ 0 h 15"/>
                  <a:gd name="T64" fmla="*/ 7 w 14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5"/>
                  <a:gd name="T101" fmla="*/ 14 w 14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5">
                    <a:moveTo>
                      <a:pt x="7" y="0"/>
                    </a:moveTo>
                    <a:lnTo>
                      <a:pt x="7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3" y="14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41" name="Oval 356"/>
              <p:cNvSpPr>
                <a:spLocks noChangeArrowheads="1"/>
              </p:cNvSpPr>
              <p:nvPr/>
            </p:nvSpPr>
            <p:spPr bwMode="auto">
              <a:xfrm>
                <a:off x="2344" y="2290"/>
                <a:ext cx="14" cy="1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42" name="Freeform 357"/>
              <p:cNvSpPr>
                <a:spLocks/>
              </p:cNvSpPr>
              <p:nvPr/>
            </p:nvSpPr>
            <p:spPr bwMode="auto">
              <a:xfrm>
                <a:off x="2343" y="2290"/>
                <a:ext cx="15" cy="15"/>
              </a:xfrm>
              <a:custGeom>
                <a:avLst/>
                <a:gdLst>
                  <a:gd name="T0" fmla="*/ 8 w 15"/>
                  <a:gd name="T1" fmla="*/ 0 h 15"/>
                  <a:gd name="T2" fmla="*/ 10 w 15"/>
                  <a:gd name="T3" fmla="*/ 0 h 15"/>
                  <a:gd name="T4" fmla="*/ 11 w 15"/>
                  <a:gd name="T5" fmla="*/ 1 h 15"/>
                  <a:gd name="T6" fmla="*/ 12 w 15"/>
                  <a:gd name="T7" fmla="*/ 1 h 15"/>
                  <a:gd name="T8" fmla="*/ 13 w 15"/>
                  <a:gd name="T9" fmla="*/ 2 h 15"/>
                  <a:gd name="T10" fmla="*/ 14 w 15"/>
                  <a:gd name="T11" fmla="*/ 4 h 15"/>
                  <a:gd name="T12" fmla="*/ 14 w 15"/>
                  <a:gd name="T13" fmla="*/ 5 h 15"/>
                  <a:gd name="T14" fmla="*/ 15 w 15"/>
                  <a:gd name="T15" fmla="*/ 7 h 15"/>
                  <a:gd name="T16" fmla="*/ 15 w 15"/>
                  <a:gd name="T17" fmla="*/ 8 h 15"/>
                  <a:gd name="T18" fmla="*/ 14 w 15"/>
                  <a:gd name="T19" fmla="*/ 10 h 15"/>
                  <a:gd name="T20" fmla="*/ 14 w 15"/>
                  <a:gd name="T21" fmla="*/ 11 h 15"/>
                  <a:gd name="T22" fmla="*/ 13 w 15"/>
                  <a:gd name="T23" fmla="*/ 12 h 15"/>
                  <a:gd name="T24" fmla="*/ 12 w 15"/>
                  <a:gd name="T25" fmla="*/ 13 h 15"/>
                  <a:gd name="T26" fmla="*/ 11 w 15"/>
                  <a:gd name="T27" fmla="*/ 14 h 15"/>
                  <a:gd name="T28" fmla="*/ 10 w 15"/>
                  <a:gd name="T29" fmla="*/ 15 h 15"/>
                  <a:gd name="T30" fmla="*/ 8 w 15"/>
                  <a:gd name="T31" fmla="*/ 15 h 15"/>
                  <a:gd name="T32" fmla="*/ 7 w 15"/>
                  <a:gd name="T33" fmla="*/ 15 h 15"/>
                  <a:gd name="T34" fmla="*/ 6 w 15"/>
                  <a:gd name="T35" fmla="*/ 15 h 15"/>
                  <a:gd name="T36" fmla="*/ 4 w 15"/>
                  <a:gd name="T37" fmla="*/ 14 h 15"/>
                  <a:gd name="T38" fmla="*/ 3 w 15"/>
                  <a:gd name="T39" fmla="*/ 13 h 15"/>
                  <a:gd name="T40" fmla="*/ 2 w 15"/>
                  <a:gd name="T41" fmla="*/ 12 h 15"/>
                  <a:gd name="T42" fmla="*/ 1 w 15"/>
                  <a:gd name="T43" fmla="*/ 11 h 15"/>
                  <a:gd name="T44" fmla="*/ 1 w 15"/>
                  <a:gd name="T45" fmla="*/ 10 h 15"/>
                  <a:gd name="T46" fmla="*/ 0 w 15"/>
                  <a:gd name="T47" fmla="*/ 8 h 15"/>
                  <a:gd name="T48" fmla="*/ 0 w 15"/>
                  <a:gd name="T49" fmla="*/ 7 h 15"/>
                  <a:gd name="T50" fmla="*/ 1 w 15"/>
                  <a:gd name="T51" fmla="*/ 5 h 15"/>
                  <a:gd name="T52" fmla="*/ 1 w 15"/>
                  <a:gd name="T53" fmla="*/ 4 h 15"/>
                  <a:gd name="T54" fmla="*/ 2 w 15"/>
                  <a:gd name="T55" fmla="*/ 2 h 15"/>
                  <a:gd name="T56" fmla="*/ 3 w 15"/>
                  <a:gd name="T57" fmla="*/ 1 h 15"/>
                  <a:gd name="T58" fmla="*/ 4 w 15"/>
                  <a:gd name="T59" fmla="*/ 1 h 15"/>
                  <a:gd name="T60" fmla="*/ 6 w 15"/>
                  <a:gd name="T61" fmla="*/ 0 h 15"/>
                  <a:gd name="T62" fmla="*/ 7 w 15"/>
                  <a:gd name="T63" fmla="*/ 0 h 15"/>
                  <a:gd name="T64" fmla="*/ 8 w 15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5"/>
                  <a:gd name="T101" fmla="*/ 15 w 15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5">
                    <a:moveTo>
                      <a:pt x="8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3" y="13"/>
                    </a:lnTo>
                    <a:lnTo>
                      <a:pt x="2" y="13"/>
                    </a:lnTo>
                    <a:lnTo>
                      <a:pt x="2" y="12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43" name="Oval 358"/>
              <p:cNvSpPr>
                <a:spLocks noChangeArrowheads="1"/>
              </p:cNvSpPr>
              <p:nvPr/>
            </p:nvSpPr>
            <p:spPr bwMode="auto">
              <a:xfrm>
                <a:off x="2363" y="2292"/>
                <a:ext cx="15" cy="1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44" name="Freeform 359"/>
              <p:cNvSpPr>
                <a:spLocks/>
              </p:cNvSpPr>
              <p:nvPr/>
            </p:nvSpPr>
            <p:spPr bwMode="auto">
              <a:xfrm>
                <a:off x="2363" y="2292"/>
                <a:ext cx="14" cy="15"/>
              </a:xfrm>
              <a:custGeom>
                <a:avLst/>
                <a:gdLst>
                  <a:gd name="T0" fmla="*/ 7 w 14"/>
                  <a:gd name="T1" fmla="*/ 0 h 15"/>
                  <a:gd name="T2" fmla="*/ 9 w 14"/>
                  <a:gd name="T3" fmla="*/ 0 h 15"/>
                  <a:gd name="T4" fmla="*/ 10 w 14"/>
                  <a:gd name="T5" fmla="*/ 1 h 15"/>
                  <a:gd name="T6" fmla="*/ 11 w 14"/>
                  <a:gd name="T7" fmla="*/ 2 h 15"/>
                  <a:gd name="T8" fmla="*/ 12 w 14"/>
                  <a:gd name="T9" fmla="*/ 3 h 15"/>
                  <a:gd name="T10" fmla="*/ 13 w 14"/>
                  <a:gd name="T11" fmla="*/ 4 h 15"/>
                  <a:gd name="T12" fmla="*/ 14 w 14"/>
                  <a:gd name="T13" fmla="*/ 5 h 15"/>
                  <a:gd name="T14" fmla="*/ 14 w 14"/>
                  <a:gd name="T15" fmla="*/ 7 h 15"/>
                  <a:gd name="T16" fmla="*/ 14 w 14"/>
                  <a:gd name="T17" fmla="*/ 8 h 15"/>
                  <a:gd name="T18" fmla="*/ 14 w 14"/>
                  <a:gd name="T19" fmla="*/ 10 h 15"/>
                  <a:gd name="T20" fmla="*/ 13 w 14"/>
                  <a:gd name="T21" fmla="*/ 11 h 15"/>
                  <a:gd name="T22" fmla="*/ 12 w 14"/>
                  <a:gd name="T23" fmla="*/ 13 h 15"/>
                  <a:gd name="T24" fmla="*/ 11 w 14"/>
                  <a:gd name="T25" fmla="*/ 14 h 15"/>
                  <a:gd name="T26" fmla="*/ 10 w 14"/>
                  <a:gd name="T27" fmla="*/ 14 h 15"/>
                  <a:gd name="T28" fmla="*/ 9 w 14"/>
                  <a:gd name="T29" fmla="*/ 15 h 15"/>
                  <a:gd name="T30" fmla="*/ 7 w 14"/>
                  <a:gd name="T31" fmla="*/ 15 h 15"/>
                  <a:gd name="T32" fmla="*/ 6 w 14"/>
                  <a:gd name="T33" fmla="*/ 15 h 15"/>
                  <a:gd name="T34" fmla="*/ 5 w 14"/>
                  <a:gd name="T35" fmla="*/ 15 h 15"/>
                  <a:gd name="T36" fmla="*/ 3 w 14"/>
                  <a:gd name="T37" fmla="*/ 14 h 15"/>
                  <a:gd name="T38" fmla="*/ 2 w 14"/>
                  <a:gd name="T39" fmla="*/ 14 h 15"/>
                  <a:gd name="T40" fmla="*/ 1 w 14"/>
                  <a:gd name="T41" fmla="*/ 13 h 15"/>
                  <a:gd name="T42" fmla="*/ 1 w 14"/>
                  <a:gd name="T43" fmla="*/ 11 h 15"/>
                  <a:gd name="T44" fmla="*/ 0 w 14"/>
                  <a:gd name="T45" fmla="*/ 10 h 15"/>
                  <a:gd name="T46" fmla="*/ 0 w 14"/>
                  <a:gd name="T47" fmla="*/ 8 h 15"/>
                  <a:gd name="T48" fmla="*/ 0 w 14"/>
                  <a:gd name="T49" fmla="*/ 7 h 15"/>
                  <a:gd name="T50" fmla="*/ 0 w 14"/>
                  <a:gd name="T51" fmla="*/ 5 h 15"/>
                  <a:gd name="T52" fmla="*/ 1 w 14"/>
                  <a:gd name="T53" fmla="*/ 4 h 15"/>
                  <a:gd name="T54" fmla="*/ 1 w 14"/>
                  <a:gd name="T55" fmla="*/ 3 h 15"/>
                  <a:gd name="T56" fmla="*/ 2 w 14"/>
                  <a:gd name="T57" fmla="*/ 2 h 15"/>
                  <a:gd name="T58" fmla="*/ 3 w 14"/>
                  <a:gd name="T59" fmla="*/ 1 h 15"/>
                  <a:gd name="T60" fmla="*/ 5 w 14"/>
                  <a:gd name="T61" fmla="*/ 0 h 15"/>
                  <a:gd name="T62" fmla="*/ 6 w 14"/>
                  <a:gd name="T63" fmla="*/ 0 h 15"/>
                  <a:gd name="T64" fmla="*/ 7 w 14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5"/>
                  <a:gd name="T101" fmla="*/ 14 w 14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5">
                    <a:moveTo>
                      <a:pt x="7" y="0"/>
                    </a:move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3" y="11"/>
                    </a:lnTo>
                    <a:lnTo>
                      <a:pt x="13" y="12"/>
                    </a:lnTo>
                    <a:lnTo>
                      <a:pt x="12" y="13"/>
                    </a:lnTo>
                    <a:lnTo>
                      <a:pt x="11" y="14"/>
                    </a:lnTo>
                    <a:lnTo>
                      <a:pt x="10" y="14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3" y="14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45" name="Oval 360"/>
              <p:cNvSpPr>
                <a:spLocks noChangeArrowheads="1"/>
              </p:cNvSpPr>
              <p:nvPr/>
            </p:nvSpPr>
            <p:spPr bwMode="auto">
              <a:xfrm>
                <a:off x="2382" y="2294"/>
                <a:ext cx="14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46" name="Freeform 361"/>
              <p:cNvSpPr>
                <a:spLocks/>
              </p:cNvSpPr>
              <p:nvPr/>
            </p:nvSpPr>
            <p:spPr bwMode="auto">
              <a:xfrm>
                <a:off x="2381" y="2294"/>
                <a:ext cx="15" cy="15"/>
              </a:xfrm>
              <a:custGeom>
                <a:avLst/>
                <a:gdLst>
                  <a:gd name="T0" fmla="*/ 8 w 15"/>
                  <a:gd name="T1" fmla="*/ 0 h 15"/>
                  <a:gd name="T2" fmla="*/ 9 w 15"/>
                  <a:gd name="T3" fmla="*/ 0 h 15"/>
                  <a:gd name="T4" fmla="*/ 11 w 15"/>
                  <a:gd name="T5" fmla="*/ 1 h 15"/>
                  <a:gd name="T6" fmla="*/ 12 w 15"/>
                  <a:gd name="T7" fmla="*/ 1 h 15"/>
                  <a:gd name="T8" fmla="*/ 13 w 15"/>
                  <a:gd name="T9" fmla="*/ 2 h 15"/>
                  <a:gd name="T10" fmla="*/ 14 w 15"/>
                  <a:gd name="T11" fmla="*/ 3 h 15"/>
                  <a:gd name="T12" fmla="*/ 14 w 15"/>
                  <a:gd name="T13" fmla="*/ 5 h 15"/>
                  <a:gd name="T14" fmla="*/ 15 w 15"/>
                  <a:gd name="T15" fmla="*/ 7 h 15"/>
                  <a:gd name="T16" fmla="*/ 15 w 15"/>
                  <a:gd name="T17" fmla="*/ 8 h 15"/>
                  <a:gd name="T18" fmla="*/ 14 w 15"/>
                  <a:gd name="T19" fmla="*/ 9 h 15"/>
                  <a:gd name="T20" fmla="*/ 14 w 15"/>
                  <a:gd name="T21" fmla="*/ 11 h 15"/>
                  <a:gd name="T22" fmla="*/ 13 w 15"/>
                  <a:gd name="T23" fmla="*/ 12 h 15"/>
                  <a:gd name="T24" fmla="*/ 12 w 15"/>
                  <a:gd name="T25" fmla="*/ 13 h 15"/>
                  <a:gd name="T26" fmla="*/ 11 w 15"/>
                  <a:gd name="T27" fmla="*/ 14 h 15"/>
                  <a:gd name="T28" fmla="*/ 9 w 15"/>
                  <a:gd name="T29" fmla="*/ 14 h 15"/>
                  <a:gd name="T30" fmla="*/ 8 w 15"/>
                  <a:gd name="T31" fmla="*/ 15 h 15"/>
                  <a:gd name="T32" fmla="*/ 7 w 15"/>
                  <a:gd name="T33" fmla="*/ 15 h 15"/>
                  <a:gd name="T34" fmla="*/ 5 w 15"/>
                  <a:gd name="T35" fmla="*/ 14 h 15"/>
                  <a:gd name="T36" fmla="*/ 4 w 15"/>
                  <a:gd name="T37" fmla="*/ 14 h 15"/>
                  <a:gd name="T38" fmla="*/ 3 w 15"/>
                  <a:gd name="T39" fmla="*/ 13 h 15"/>
                  <a:gd name="T40" fmla="*/ 2 w 15"/>
                  <a:gd name="T41" fmla="*/ 12 h 15"/>
                  <a:gd name="T42" fmla="*/ 1 w 15"/>
                  <a:gd name="T43" fmla="*/ 11 h 15"/>
                  <a:gd name="T44" fmla="*/ 1 w 15"/>
                  <a:gd name="T45" fmla="*/ 9 h 15"/>
                  <a:gd name="T46" fmla="*/ 0 w 15"/>
                  <a:gd name="T47" fmla="*/ 8 h 15"/>
                  <a:gd name="T48" fmla="*/ 0 w 15"/>
                  <a:gd name="T49" fmla="*/ 7 h 15"/>
                  <a:gd name="T50" fmla="*/ 1 w 15"/>
                  <a:gd name="T51" fmla="*/ 5 h 15"/>
                  <a:gd name="T52" fmla="*/ 1 w 15"/>
                  <a:gd name="T53" fmla="*/ 3 h 15"/>
                  <a:gd name="T54" fmla="*/ 2 w 15"/>
                  <a:gd name="T55" fmla="*/ 2 h 15"/>
                  <a:gd name="T56" fmla="*/ 3 w 15"/>
                  <a:gd name="T57" fmla="*/ 1 h 15"/>
                  <a:gd name="T58" fmla="*/ 4 w 15"/>
                  <a:gd name="T59" fmla="*/ 1 h 15"/>
                  <a:gd name="T60" fmla="*/ 5 w 15"/>
                  <a:gd name="T61" fmla="*/ 0 h 15"/>
                  <a:gd name="T62" fmla="*/ 7 w 15"/>
                  <a:gd name="T63" fmla="*/ 0 h 15"/>
                  <a:gd name="T64" fmla="*/ 7 w 15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5"/>
                  <a:gd name="T101" fmla="*/ 15 w 15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5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4"/>
                    </a:lnTo>
                    <a:lnTo>
                      <a:pt x="9" y="14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4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3" y="13"/>
                    </a:lnTo>
                    <a:lnTo>
                      <a:pt x="2" y="13"/>
                    </a:lnTo>
                    <a:lnTo>
                      <a:pt x="2" y="12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47" name="Oval 362"/>
              <p:cNvSpPr>
                <a:spLocks noChangeArrowheads="1"/>
              </p:cNvSpPr>
              <p:nvPr/>
            </p:nvSpPr>
            <p:spPr bwMode="auto">
              <a:xfrm>
                <a:off x="2401" y="2294"/>
                <a:ext cx="14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48" name="Freeform 363"/>
              <p:cNvSpPr>
                <a:spLocks/>
              </p:cNvSpPr>
              <p:nvPr/>
            </p:nvSpPr>
            <p:spPr bwMode="auto">
              <a:xfrm>
                <a:off x="2400" y="2294"/>
                <a:ext cx="15" cy="15"/>
              </a:xfrm>
              <a:custGeom>
                <a:avLst/>
                <a:gdLst>
                  <a:gd name="T0" fmla="*/ 8 w 15"/>
                  <a:gd name="T1" fmla="*/ 0 h 15"/>
                  <a:gd name="T2" fmla="*/ 10 w 15"/>
                  <a:gd name="T3" fmla="*/ 0 h 15"/>
                  <a:gd name="T4" fmla="*/ 11 w 15"/>
                  <a:gd name="T5" fmla="*/ 1 h 15"/>
                  <a:gd name="T6" fmla="*/ 12 w 15"/>
                  <a:gd name="T7" fmla="*/ 1 h 15"/>
                  <a:gd name="T8" fmla="*/ 13 w 15"/>
                  <a:gd name="T9" fmla="*/ 2 h 15"/>
                  <a:gd name="T10" fmla="*/ 14 w 15"/>
                  <a:gd name="T11" fmla="*/ 3 h 15"/>
                  <a:gd name="T12" fmla="*/ 14 w 15"/>
                  <a:gd name="T13" fmla="*/ 5 h 15"/>
                  <a:gd name="T14" fmla="*/ 15 w 15"/>
                  <a:gd name="T15" fmla="*/ 7 h 15"/>
                  <a:gd name="T16" fmla="*/ 15 w 15"/>
                  <a:gd name="T17" fmla="*/ 8 h 15"/>
                  <a:gd name="T18" fmla="*/ 14 w 15"/>
                  <a:gd name="T19" fmla="*/ 9 h 15"/>
                  <a:gd name="T20" fmla="*/ 14 w 15"/>
                  <a:gd name="T21" fmla="*/ 11 h 15"/>
                  <a:gd name="T22" fmla="*/ 13 w 15"/>
                  <a:gd name="T23" fmla="*/ 12 h 15"/>
                  <a:gd name="T24" fmla="*/ 12 w 15"/>
                  <a:gd name="T25" fmla="*/ 13 h 15"/>
                  <a:gd name="T26" fmla="*/ 11 w 15"/>
                  <a:gd name="T27" fmla="*/ 14 h 15"/>
                  <a:gd name="T28" fmla="*/ 10 w 15"/>
                  <a:gd name="T29" fmla="*/ 14 h 15"/>
                  <a:gd name="T30" fmla="*/ 8 w 15"/>
                  <a:gd name="T31" fmla="*/ 15 h 15"/>
                  <a:gd name="T32" fmla="*/ 7 w 15"/>
                  <a:gd name="T33" fmla="*/ 15 h 15"/>
                  <a:gd name="T34" fmla="*/ 6 w 15"/>
                  <a:gd name="T35" fmla="*/ 14 h 15"/>
                  <a:gd name="T36" fmla="*/ 4 w 15"/>
                  <a:gd name="T37" fmla="*/ 14 h 15"/>
                  <a:gd name="T38" fmla="*/ 3 w 15"/>
                  <a:gd name="T39" fmla="*/ 13 h 15"/>
                  <a:gd name="T40" fmla="*/ 2 w 15"/>
                  <a:gd name="T41" fmla="*/ 12 h 15"/>
                  <a:gd name="T42" fmla="*/ 1 w 15"/>
                  <a:gd name="T43" fmla="*/ 11 h 15"/>
                  <a:gd name="T44" fmla="*/ 1 w 15"/>
                  <a:gd name="T45" fmla="*/ 9 h 15"/>
                  <a:gd name="T46" fmla="*/ 0 w 15"/>
                  <a:gd name="T47" fmla="*/ 8 h 15"/>
                  <a:gd name="T48" fmla="*/ 0 w 15"/>
                  <a:gd name="T49" fmla="*/ 7 h 15"/>
                  <a:gd name="T50" fmla="*/ 1 w 15"/>
                  <a:gd name="T51" fmla="*/ 5 h 15"/>
                  <a:gd name="T52" fmla="*/ 1 w 15"/>
                  <a:gd name="T53" fmla="*/ 3 h 15"/>
                  <a:gd name="T54" fmla="*/ 2 w 15"/>
                  <a:gd name="T55" fmla="*/ 2 h 15"/>
                  <a:gd name="T56" fmla="*/ 3 w 15"/>
                  <a:gd name="T57" fmla="*/ 1 h 15"/>
                  <a:gd name="T58" fmla="*/ 4 w 15"/>
                  <a:gd name="T59" fmla="*/ 1 h 15"/>
                  <a:gd name="T60" fmla="*/ 6 w 15"/>
                  <a:gd name="T61" fmla="*/ 0 h 15"/>
                  <a:gd name="T62" fmla="*/ 7 w 15"/>
                  <a:gd name="T63" fmla="*/ 0 h 15"/>
                  <a:gd name="T64" fmla="*/ 8 w 15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5"/>
                  <a:gd name="T101" fmla="*/ 15 w 15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5">
                    <a:moveTo>
                      <a:pt x="8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4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6" y="14"/>
                    </a:lnTo>
                    <a:lnTo>
                      <a:pt x="5" y="14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3" y="13"/>
                    </a:lnTo>
                    <a:lnTo>
                      <a:pt x="2" y="13"/>
                    </a:lnTo>
                    <a:lnTo>
                      <a:pt x="2" y="12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49" name="Oval 364"/>
              <p:cNvSpPr>
                <a:spLocks noChangeArrowheads="1"/>
              </p:cNvSpPr>
              <p:nvPr/>
            </p:nvSpPr>
            <p:spPr bwMode="auto">
              <a:xfrm>
                <a:off x="2420" y="2296"/>
                <a:ext cx="14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50" name="Freeform 365"/>
              <p:cNvSpPr>
                <a:spLocks/>
              </p:cNvSpPr>
              <p:nvPr/>
            </p:nvSpPr>
            <p:spPr bwMode="auto">
              <a:xfrm>
                <a:off x="2419" y="2295"/>
                <a:ext cx="15" cy="16"/>
              </a:xfrm>
              <a:custGeom>
                <a:avLst/>
                <a:gdLst>
                  <a:gd name="T0" fmla="*/ 8 w 15"/>
                  <a:gd name="T1" fmla="*/ 0 h 16"/>
                  <a:gd name="T2" fmla="*/ 9 w 15"/>
                  <a:gd name="T3" fmla="*/ 1 h 16"/>
                  <a:gd name="T4" fmla="*/ 11 w 15"/>
                  <a:gd name="T5" fmla="*/ 1 h 16"/>
                  <a:gd name="T6" fmla="*/ 12 w 15"/>
                  <a:gd name="T7" fmla="*/ 2 h 16"/>
                  <a:gd name="T8" fmla="*/ 13 w 15"/>
                  <a:gd name="T9" fmla="*/ 3 h 16"/>
                  <a:gd name="T10" fmla="*/ 13 w 15"/>
                  <a:gd name="T11" fmla="*/ 4 h 16"/>
                  <a:gd name="T12" fmla="*/ 14 w 15"/>
                  <a:gd name="T13" fmla="*/ 6 h 16"/>
                  <a:gd name="T14" fmla="*/ 15 w 15"/>
                  <a:gd name="T15" fmla="*/ 7 h 16"/>
                  <a:gd name="T16" fmla="*/ 15 w 15"/>
                  <a:gd name="T17" fmla="*/ 8 h 16"/>
                  <a:gd name="T18" fmla="*/ 14 w 15"/>
                  <a:gd name="T19" fmla="*/ 10 h 16"/>
                  <a:gd name="T20" fmla="*/ 13 w 15"/>
                  <a:gd name="T21" fmla="*/ 12 h 16"/>
                  <a:gd name="T22" fmla="*/ 13 w 15"/>
                  <a:gd name="T23" fmla="*/ 13 h 16"/>
                  <a:gd name="T24" fmla="*/ 12 w 15"/>
                  <a:gd name="T25" fmla="*/ 14 h 16"/>
                  <a:gd name="T26" fmla="*/ 11 w 15"/>
                  <a:gd name="T27" fmla="*/ 14 h 16"/>
                  <a:gd name="T28" fmla="*/ 9 w 15"/>
                  <a:gd name="T29" fmla="*/ 15 h 16"/>
                  <a:gd name="T30" fmla="*/ 8 w 15"/>
                  <a:gd name="T31" fmla="*/ 16 h 16"/>
                  <a:gd name="T32" fmla="*/ 7 w 15"/>
                  <a:gd name="T33" fmla="*/ 16 h 16"/>
                  <a:gd name="T34" fmla="*/ 5 w 15"/>
                  <a:gd name="T35" fmla="*/ 15 h 16"/>
                  <a:gd name="T36" fmla="*/ 4 w 15"/>
                  <a:gd name="T37" fmla="*/ 14 h 16"/>
                  <a:gd name="T38" fmla="*/ 3 w 15"/>
                  <a:gd name="T39" fmla="*/ 14 h 16"/>
                  <a:gd name="T40" fmla="*/ 2 w 15"/>
                  <a:gd name="T41" fmla="*/ 13 h 16"/>
                  <a:gd name="T42" fmla="*/ 1 w 15"/>
                  <a:gd name="T43" fmla="*/ 12 h 16"/>
                  <a:gd name="T44" fmla="*/ 1 w 15"/>
                  <a:gd name="T45" fmla="*/ 10 h 16"/>
                  <a:gd name="T46" fmla="*/ 0 w 15"/>
                  <a:gd name="T47" fmla="*/ 8 h 16"/>
                  <a:gd name="T48" fmla="*/ 0 w 15"/>
                  <a:gd name="T49" fmla="*/ 7 h 16"/>
                  <a:gd name="T50" fmla="*/ 1 w 15"/>
                  <a:gd name="T51" fmla="*/ 6 h 16"/>
                  <a:gd name="T52" fmla="*/ 1 w 15"/>
                  <a:gd name="T53" fmla="*/ 4 h 16"/>
                  <a:gd name="T54" fmla="*/ 2 w 15"/>
                  <a:gd name="T55" fmla="*/ 3 h 16"/>
                  <a:gd name="T56" fmla="*/ 3 w 15"/>
                  <a:gd name="T57" fmla="*/ 2 h 16"/>
                  <a:gd name="T58" fmla="*/ 4 w 15"/>
                  <a:gd name="T59" fmla="*/ 1 h 16"/>
                  <a:gd name="T60" fmla="*/ 5 w 15"/>
                  <a:gd name="T61" fmla="*/ 1 h 16"/>
                  <a:gd name="T62" fmla="*/ 7 w 15"/>
                  <a:gd name="T63" fmla="*/ 0 h 16"/>
                  <a:gd name="T64" fmla="*/ 7 w 15"/>
                  <a:gd name="T65" fmla="*/ 0 h 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6"/>
                  <a:gd name="T101" fmla="*/ 15 w 15"/>
                  <a:gd name="T102" fmla="*/ 16 h 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6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10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5" y="15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51" name="Oval 366"/>
              <p:cNvSpPr>
                <a:spLocks noChangeArrowheads="1"/>
              </p:cNvSpPr>
              <p:nvPr/>
            </p:nvSpPr>
            <p:spPr bwMode="auto">
              <a:xfrm>
                <a:off x="2439" y="2296"/>
                <a:ext cx="14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52" name="Freeform 367"/>
              <p:cNvSpPr>
                <a:spLocks/>
              </p:cNvSpPr>
              <p:nvPr/>
            </p:nvSpPr>
            <p:spPr bwMode="auto">
              <a:xfrm>
                <a:off x="2438" y="2295"/>
                <a:ext cx="15" cy="16"/>
              </a:xfrm>
              <a:custGeom>
                <a:avLst/>
                <a:gdLst>
                  <a:gd name="T0" fmla="*/ 8 w 15"/>
                  <a:gd name="T1" fmla="*/ 0 h 16"/>
                  <a:gd name="T2" fmla="*/ 10 w 15"/>
                  <a:gd name="T3" fmla="*/ 1 h 16"/>
                  <a:gd name="T4" fmla="*/ 11 w 15"/>
                  <a:gd name="T5" fmla="*/ 1 h 16"/>
                  <a:gd name="T6" fmla="*/ 12 w 15"/>
                  <a:gd name="T7" fmla="*/ 2 h 16"/>
                  <a:gd name="T8" fmla="*/ 13 w 15"/>
                  <a:gd name="T9" fmla="*/ 3 h 16"/>
                  <a:gd name="T10" fmla="*/ 14 w 15"/>
                  <a:gd name="T11" fmla="*/ 4 h 16"/>
                  <a:gd name="T12" fmla="*/ 14 w 15"/>
                  <a:gd name="T13" fmla="*/ 6 h 16"/>
                  <a:gd name="T14" fmla="*/ 15 w 15"/>
                  <a:gd name="T15" fmla="*/ 7 h 16"/>
                  <a:gd name="T16" fmla="*/ 15 w 15"/>
                  <a:gd name="T17" fmla="*/ 8 h 16"/>
                  <a:gd name="T18" fmla="*/ 14 w 15"/>
                  <a:gd name="T19" fmla="*/ 10 h 16"/>
                  <a:gd name="T20" fmla="*/ 14 w 15"/>
                  <a:gd name="T21" fmla="*/ 12 h 16"/>
                  <a:gd name="T22" fmla="*/ 13 w 15"/>
                  <a:gd name="T23" fmla="*/ 13 h 16"/>
                  <a:gd name="T24" fmla="*/ 12 w 15"/>
                  <a:gd name="T25" fmla="*/ 14 h 16"/>
                  <a:gd name="T26" fmla="*/ 11 w 15"/>
                  <a:gd name="T27" fmla="*/ 14 h 16"/>
                  <a:gd name="T28" fmla="*/ 10 w 15"/>
                  <a:gd name="T29" fmla="*/ 15 h 16"/>
                  <a:gd name="T30" fmla="*/ 8 w 15"/>
                  <a:gd name="T31" fmla="*/ 16 h 16"/>
                  <a:gd name="T32" fmla="*/ 7 w 15"/>
                  <a:gd name="T33" fmla="*/ 16 h 16"/>
                  <a:gd name="T34" fmla="*/ 5 w 15"/>
                  <a:gd name="T35" fmla="*/ 15 h 16"/>
                  <a:gd name="T36" fmla="*/ 4 w 15"/>
                  <a:gd name="T37" fmla="*/ 14 h 16"/>
                  <a:gd name="T38" fmla="*/ 3 w 15"/>
                  <a:gd name="T39" fmla="*/ 14 h 16"/>
                  <a:gd name="T40" fmla="*/ 2 w 15"/>
                  <a:gd name="T41" fmla="*/ 13 h 16"/>
                  <a:gd name="T42" fmla="*/ 1 w 15"/>
                  <a:gd name="T43" fmla="*/ 12 h 16"/>
                  <a:gd name="T44" fmla="*/ 1 w 15"/>
                  <a:gd name="T45" fmla="*/ 10 h 16"/>
                  <a:gd name="T46" fmla="*/ 0 w 15"/>
                  <a:gd name="T47" fmla="*/ 8 h 16"/>
                  <a:gd name="T48" fmla="*/ 0 w 15"/>
                  <a:gd name="T49" fmla="*/ 7 h 16"/>
                  <a:gd name="T50" fmla="*/ 1 w 15"/>
                  <a:gd name="T51" fmla="*/ 6 h 16"/>
                  <a:gd name="T52" fmla="*/ 1 w 15"/>
                  <a:gd name="T53" fmla="*/ 4 h 16"/>
                  <a:gd name="T54" fmla="*/ 2 w 15"/>
                  <a:gd name="T55" fmla="*/ 3 h 16"/>
                  <a:gd name="T56" fmla="*/ 3 w 15"/>
                  <a:gd name="T57" fmla="*/ 2 h 16"/>
                  <a:gd name="T58" fmla="*/ 4 w 15"/>
                  <a:gd name="T59" fmla="*/ 1 h 16"/>
                  <a:gd name="T60" fmla="*/ 5 w 15"/>
                  <a:gd name="T61" fmla="*/ 1 h 16"/>
                  <a:gd name="T62" fmla="*/ 7 w 15"/>
                  <a:gd name="T63" fmla="*/ 0 h 16"/>
                  <a:gd name="T64" fmla="*/ 7 w 15"/>
                  <a:gd name="T65" fmla="*/ 0 h 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6"/>
                  <a:gd name="T101" fmla="*/ 15 w 15"/>
                  <a:gd name="T102" fmla="*/ 16 h 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6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10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3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5" y="15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53" name="Oval 368"/>
              <p:cNvSpPr>
                <a:spLocks noChangeArrowheads="1"/>
              </p:cNvSpPr>
              <p:nvPr/>
            </p:nvSpPr>
            <p:spPr bwMode="auto">
              <a:xfrm>
                <a:off x="2457" y="2298"/>
                <a:ext cx="15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54" name="Freeform 369"/>
              <p:cNvSpPr>
                <a:spLocks/>
              </p:cNvSpPr>
              <p:nvPr/>
            </p:nvSpPr>
            <p:spPr bwMode="auto">
              <a:xfrm>
                <a:off x="2457" y="2297"/>
                <a:ext cx="14" cy="16"/>
              </a:xfrm>
              <a:custGeom>
                <a:avLst/>
                <a:gdLst>
                  <a:gd name="T0" fmla="*/ 8 w 14"/>
                  <a:gd name="T1" fmla="*/ 0 h 16"/>
                  <a:gd name="T2" fmla="*/ 9 w 14"/>
                  <a:gd name="T3" fmla="*/ 1 h 16"/>
                  <a:gd name="T4" fmla="*/ 11 w 14"/>
                  <a:gd name="T5" fmla="*/ 1 h 16"/>
                  <a:gd name="T6" fmla="*/ 12 w 14"/>
                  <a:gd name="T7" fmla="*/ 2 h 16"/>
                  <a:gd name="T8" fmla="*/ 13 w 14"/>
                  <a:gd name="T9" fmla="*/ 3 h 16"/>
                  <a:gd name="T10" fmla="*/ 13 w 14"/>
                  <a:gd name="T11" fmla="*/ 4 h 16"/>
                  <a:gd name="T12" fmla="*/ 14 w 14"/>
                  <a:gd name="T13" fmla="*/ 6 h 16"/>
                  <a:gd name="T14" fmla="*/ 14 w 14"/>
                  <a:gd name="T15" fmla="*/ 8 h 16"/>
                  <a:gd name="T16" fmla="*/ 14 w 14"/>
                  <a:gd name="T17" fmla="*/ 9 h 16"/>
                  <a:gd name="T18" fmla="*/ 14 w 14"/>
                  <a:gd name="T19" fmla="*/ 10 h 16"/>
                  <a:gd name="T20" fmla="*/ 13 w 14"/>
                  <a:gd name="T21" fmla="*/ 12 h 16"/>
                  <a:gd name="T22" fmla="*/ 13 w 14"/>
                  <a:gd name="T23" fmla="*/ 13 h 16"/>
                  <a:gd name="T24" fmla="*/ 12 w 14"/>
                  <a:gd name="T25" fmla="*/ 14 h 16"/>
                  <a:gd name="T26" fmla="*/ 11 w 14"/>
                  <a:gd name="T27" fmla="*/ 15 h 16"/>
                  <a:gd name="T28" fmla="*/ 9 w 14"/>
                  <a:gd name="T29" fmla="*/ 15 h 16"/>
                  <a:gd name="T30" fmla="*/ 8 w 14"/>
                  <a:gd name="T31" fmla="*/ 16 h 16"/>
                  <a:gd name="T32" fmla="*/ 7 w 14"/>
                  <a:gd name="T33" fmla="*/ 16 h 16"/>
                  <a:gd name="T34" fmla="*/ 5 w 14"/>
                  <a:gd name="T35" fmla="*/ 15 h 16"/>
                  <a:gd name="T36" fmla="*/ 3 w 14"/>
                  <a:gd name="T37" fmla="*/ 15 h 16"/>
                  <a:gd name="T38" fmla="*/ 2 w 14"/>
                  <a:gd name="T39" fmla="*/ 14 h 16"/>
                  <a:gd name="T40" fmla="*/ 1 w 14"/>
                  <a:gd name="T41" fmla="*/ 13 h 16"/>
                  <a:gd name="T42" fmla="*/ 1 w 14"/>
                  <a:gd name="T43" fmla="*/ 12 h 16"/>
                  <a:gd name="T44" fmla="*/ 0 w 14"/>
                  <a:gd name="T45" fmla="*/ 10 h 16"/>
                  <a:gd name="T46" fmla="*/ 0 w 14"/>
                  <a:gd name="T47" fmla="*/ 9 h 16"/>
                  <a:gd name="T48" fmla="*/ 0 w 14"/>
                  <a:gd name="T49" fmla="*/ 8 h 16"/>
                  <a:gd name="T50" fmla="*/ 0 w 14"/>
                  <a:gd name="T51" fmla="*/ 6 h 16"/>
                  <a:gd name="T52" fmla="*/ 1 w 14"/>
                  <a:gd name="T53" fmla="*/ 4 h 16"/>
                  <a:gd name="T54" fmla="*/ 1 w 14"/>
                  <a:gd name="T55" fmla="*/ 3 h 16"/>
                  <a:gd name="T56" fmla="*/ 2 w 14"/>
                  <a:gd name="T57" fmla="*/ 2 h 16"/>
                  <a:gd name="T58" fmla="*/ 3 w 14"/>
                  <a:gd name="T59" fmla="*/ 1 h 16"/>
                  <a:gd name="T60" fmla="*/ 5 w 14"/>
                  <a:gd name="T61" fmla="*/ 1 h 16"/>
                  <a:gd name="T62" fmla="*/ 7 w 14"/>
                  <a:gd name="T63" fmla="*/ 0 h 16"/>
                  <a:gd name="T64" fmla="*/ 7 w 14"/>
                  <a:gd name="T65" fmla="*/ 0 h 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6"/>
                  <a:gd name="T101" fmla="*/ 14 w 14"/>
                  <a:gd name="T102" fmla="*/ 16 h 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6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2" y="14"/>
                    </a:lnTo>
                    <a:lnTo>
                      <a:pt x="11" y="15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5" y="15"/>
                    </a:lnTo>
                    <a:lnTo>
                      <a:pt x="3" y="15"/>
                    </a:lnTo>
                    <a:lnTo>
                      <a:pt x="2" y="14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55" name="Oval 370"/>
              <p:cNvSpPr>
                <a:spLocks noChangeArrowheads="1"/>
              </p:cNvSpPr>
              <p:nvPr/>
            </p:nvSpPr>
            <p:spPr bwMode="auto">
              <a:xfrm>
                <a:off x="2477" y="2300"/>
                <a:ext cx="14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56" name="Freeform 371"/>
              <p:cNvSpPr>
                <a:spLocks/>
              </p:cNvSpPr>
              <p:nvPr/>
            </p:nvSpPr>
            <p:spPr bwMode="auto">
              <a:xfrm>
                <a:off x="2476" y="2299"/>
                <a:ext cx="15" cy="15"/>
              </a:xfrm>
              <a:custGeom>
                <a:avLst/>
                <a:gdLst>
                  <a:gd name="T0" fmla="*/ 8 w 15"/>
                  <a:gd name="T1" fmla="*/ 0 h 15"/>
                  <a:gd name="T2" fmla="*/ 9 w 15"/>
                  <a:gd name="T3" fmla="*/ 1 h 15"/>
                  <a:gd name="T4" fmla="*/ 11 w 15"/>
                  <a:gd name="T5" fmla="*/ 1 h 15"/>
                  <a:gd name="T6" fmla="*/ 12 w 15"/>
                  <a:gd name="T7" fmla="*/ 2 h 15"/>
                  <a:gd name="T8" fmla="*/ 13 w 15"/>
                  <a:gd name="T9" fmla="*/ 3 h 15"/>
                  <a:gd name="T10" fmla="*/ 14 w 15"/>
                  <a:gd name="T11" fmla="*/ 4 h 15"/>
                  <a:gd name="T12" fmla="*/ 14 w 15"/>
                  <a:gd name="T13" fmla="*/ 6 h 15"/>
                  <a:gd name="T14" fmla="*/ 15 w 15"/>
                  <a:gd name="T15" fmla="*/ 7 h 15"/>
                  <a:gd name="T16" fmla="*/ 15 w 15"/>
                  <a:gd name="T17" fmla="*/ 8 h 15"/>
                  <a:gd name="T18" fmla="*/ 14 w 15"/>
                  <a:gd name="T19" fmla="*/ 10 h 15"/>
                  <a:gd name="T20" fmla="*/ 14 w 15"/>
                  <a:gd name="T21" fmla="*/ 12 h 15"/>
                  <a:gd name="T22" fmla="*/ 13 w 15"/>
                  <a:gd name="T23" fmla="*/ 13 h 15"/>
                  <a:gd name="T24" fmla="*/ 12 w 15"/>
                  <a:gd name="T25" fmla="*/ 14 h 15"/>
                  <a:gd name="T26" fmla="*/ 11 w 15"/>
                  <a:gd name="T27" fmla="*/ 14 h 15"/>
                  <a:gd name="T28" fmla="*/ 9 w 15"/>
                  <a:gd name="T29" fmla="*/ 15 h 15"/>
                  <a:gd name="T30" fmla="*/ 8 w 15"/>
                  <a:gd name="T31" fmla="*/ 15 h 15"/>
                  <a:gd name="T32" fmla="*/ 7 w 15"/>
                  <a:gd name="T33" fmla="*/ 15 h 15"/>
                  <a:gd name="T34" fmla="*/ 5 w 15"/>
                  <a:gd name="T35" fmla="*/ 15 h 15"/>
                  <a:gd name="T36" fmla="*/ 4 w 15"/>
                  <a:gd name="T37" fmla="*/ 14 h 15"/>
                  <a:gd name="T38" fmla="*/ 3 w 15"/>
                  <a:gd name="T39" fmla="*/ 14 h 15"/>
                  <a:gd name="T40" fmla="*/ 2 w 15"/>
                  <a:gd name="T41" fmla="*/ 13 h 15"/>
                  <a:gd name="T42" fmla="*/ 1 w 15"/>
                  <a:gd name="T43" fmla="*/ 12 h 15"/>
                  <a:gd name="T44" fmla="*/ 1 w 15"/>
                  <a:gd name="T45" fmla="*/ 10 h 15"/>
                  <a:gd name="T46" fmla="*/ 0 w 15"/>
                  <a:gd name="T47" fmla="*/ 8 h 15"/>
                  <a:gd name="T48" fmla="*/ 0 w 15"/>
                  <a:gd name="T49" fmla="*/ 7 h 15"/>
                  <a:gd name="T50" fmla="*/ 1 w 15"/>
                  <a:gd name="T51" fmla="*/ 6 h 15"/>
                  <a:gd name="T52" fmla="*/ 1 w 15"/>
                  <a:gd name="T53" fmla="*/ 4 h 15"/>
                  <a:gd name="T54" fmla="*/ 2 w 15"/>
                  <a:gd name="T55" fmla="*/ 3 h 15"/>
                  <a:gd name="T56" fmla="*/ 3 w 15"/>
                  <a:gd name="T57" fmla="*/ 2 h 15"/>
                  <a:gd name="T58" fmla="*/ 4 w 15"/>
                  <a:gd name="T59" fmla="*/ 1 h 15"/>
                  <a:gd name="T60" fmla="*/ 5 w 15"/>
                  <a:gd name="T61" fmla="*/ 1 h 15"/>
                  <a:gd name="T62" fmla="*/ 7 w 15"/>
                  <a:gd name="T63" fmla="*/ 0 h 15"/>
                  <a:gd name="T64" fmla="*/ 7 w 15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5"/>
                  <a:gd name="T101" fmla="*/ 15 w 15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5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4" y="10"/>
                    </a:lnTo>
                    <a:lnTo>
                      <a:pt x="14" y="12"/>
                    </a:lnTo>
                    <a:lnTo>
                      <a:pt x="13" y="13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57" name="Oval 372"/>
              <p:cNvSpPr>
                <a:spLocks noChangeArrowheads="1"/>
              </p:cNvSpPr>
              <p:nvPr/>
            </p:nvSpPr>
            <p:spPr bwMode="auto">
              <a:xfrm>
                <a:off x="2495" y="2301"/>
                <a:ext cx="15" cy="1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58" name="Freeform 373"/>
              <p:cNvSpPr>
                <a:spLocks/>
              </p:cNvSpPr>
              <p:nvPr/>
            </p:nvSpPr>
            <p:spPr bwMode="auto">
              <a:xfrm>
                <a:off x="2495" y="2301"/>
                <a:ext cx="14" cy="15"/>
              </a:xfrm>
              <a:custGeom>
                <a:avLst/>
                <a:gdLst>
                  <a:gd name="T0" fmla="*/ 7 w 14"/>
                  <a:gd name="T1" fmla="*/ 0 h 15"/>
                  <a:gd name="T2" fmla="*/ 9 w 14"/>
                  <a:gd name="T3" fmla="*/ 0 h 15"/>
                  <a:gd name="T4" fmla="*/ 11 w 14"/>
                  <a:gd name="T5" fmla="*/ 1 h 15"/>
                  <a:gd name="T6" fmla="*/ 12 w 14"/>
                  <a:gd name="T7" fmla="*/ 1 h 15"/>
                  <a:gd name="T8" fmla="*/ 13 w 14"/>
                  <a:gd name="T9" fmla="*/ 2 h 15"/>
                  <a:gd name="T10" fmla="*/ 13 w 14"/>
                  <a:gd name="T11" fmla="*/ 4 h 15"/>
                  <a:gd name="T12" fmla="*/ 14 w 14"/>
                  <a:gd name="T13" fmla="*/ 5 h 15"/>
                  <a:gd name="T14" fmla="*/ 14 w 14"/>
                  <a:gd name="T15" fmla="*/ 7 h 15"/>
                  <a:gd name="T16" fmla="*/ 14 w 14"/>
                  <a:gd name="T17" fmla="*/ 8 h 15"/>
                  <a:gd name="T18" fmla="*/ 14 w 14"/>
                  <a:gd name="T19" fmla="*/ 10 h 15"/>
                  <a:gd name="T20" fmla="*/ 13 w 14"/>
                  <a:gd name="T21" fmla="*/ 11 h 15"/>
                  <a:gd name="T22" fmla="*/ 13 w 14"/>
                  <a:gd name="T23" fmla="*/ 12 h 15"/>
                  <a:gd name="T24" fmla="*/ 12 w 14"/>
                  <a:gd name="T25" fmla="*/ 13 h 15"/>
                  <a:gd name="T26" fmla="*/ 11 w 14"/>
                  <a:gd name="T27" fmla="*/ 14 h 15"/>
                  <a:gd name="T28" fmla="*/ 9 w 14"/>
                  <a:gd name="T29" fmla="*/ 15 h 15"/>
                  <a:gd name="T30" fmla="*/ 7 w 14"/>
                  <a:gd name="T31" fmla="*/ 15 h 15"/>
                  <a:gd name="T32" fmla="*/ 6 w 14"/>
                  <a:gd name="T33" fmla="*/ 15 h 15"/>
                  <a:gd name="T34" fmla="*/ 5 w 14"/>
                  <a:gd name="T35" fmla="*/ 15 h 15"/>
                  <a:gd name="T36" fmla="*/ 3 w 14"/>
                  <a:gd name="T37" fmla="*/ 14 h 15"/>
                  <a:gd name="T38" fmla="*/ 2 w 14"/>
                  <a:gd name="T39" fmla="*/ 13 h 15"/>
                  <a:gd name="T40" fmla="*/ 1 w 14"/>
                  <a:gd name="T41" fmla="*/ 12 h 15"/>
                  <a:gd name="T42" fmla="*/ 1 w 14"/>
                  <a:gd name="T43" fmla="*/ 11 h 15"/>
                  <a:gd name="T44" fmla="*/ 0 w 14"/>
                  <a:gd name="T45" fmla="*/ 10 h 15"/>
                  <a:gd name="T46" fmla="*/ 0 w 14"/>
                  <a:gd name="T47" fmla="*/ 8 h 15"/>
                  <a:gd name="T48" fmla="*/ 0 w 14"/>
                  <a:gd name="T49" fmla="*/ 7 h 15"/>
                  <a:gd name="T50" fmla="*/ 0 w 14"/>
                  <a:gd name="T51" fmla="*/ 5 h 15"/>
                  <a:gd name="T52" fmla="*/ 1 w 14"/>
                  <a:gd name="T53" fmla="*/ 4 h 15"/>
                  <a:gd name="T54" fmla="*/ 1 w 14"/>
                  <a:gd name="T55" fmla="*/ 2 h 15"/>
                  <a:gd name="T56" fmla="*/ 2 w 14"/>
                  <a:gd name="T57" fmla="*/ 1 h 15"/>
                  <a:gd name="T58" fmla="*/ 3 w 14"/>
                  <a:gd name="T59" fmla="*/ 1 h 15"/>
                  <a:gd name="T60" fmla="*/ 5 w 14"/>
                  <a:gd name="T61" fmla="*/ 0 h 15"/>
                  <a:gd name="T62" fmla="*/ 6 w 14"/>
                  <a:gd name="T63" fmla="*/ 0 h 15"/>
                  <a:gd name="T64" fmla="*/ 7 w 14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5"/>
                  <a:gd name="T101" fmla="*/ 14 w 14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5">
                    <a:moveTo>
                      <a:pt x="7" y="0"/>
                    </a:moveTo>
                    <a:lnTo>
                      <a:pt x="7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3" y="11"/>
                    </a:lnTo>
                    <a:lnTo>
                      <a:pt x="13" y="12"/>
                    </a:lnTo>
                    <a:lnTo>
                      <a:pt x="12" y="13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59" name="Oval 374"/>
              <p:cNvSpPr>
                <a:spLocks noChangeArrowheads="1"/>
              </p:cNvSpPr>
              <p:nvPr/>
            </p:nvSpPr>
            <p:spPr bwMode="auto">
              <a:xfrm>
                <a:off x="2514" y="2301"/>
                <a:ext cx="15" cy="1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60" name="Freeform 375"/>
              <p:cNvSpPr>
                <a:spLocks/>
              </p:cNvSpPr>
              <p:nvPr/>
            </p:nvSpPr>
            <p:spPr bwMode="auto">
              <a:xfrm>
                <a:off x="2514" y="2301"/>
                <a:ext cx="14" cy="15"/>
              </a:xfrm>
              <a:custGeom>
                <a:avLst/>
                <a:gdLst>
                  <a:gd name="T0" fmla="*/ 8 w 14"/>
                  <a:gd name="T1" fmla="*/ 0 h 15"/>
                  <a:gd name="T2" fmla="*/ 9 w 14"/>
                  <a:gd name="T3" fmla="*/ 0 h 15"/>
                  <a:gd name="T4" fmla="*/ 11 w 14"/>
                  <a:gd name="T5" fmla="*/ 1 h 15"/>
                  <a:gd name="T6" fmla="*/ 12 w 14"/>
                  <a:gd name="T7" fmla="*/ 1 h 15"/>
                  <a:gd name="T8" fmla="*/ 13 w 14"/>
                  <a:gd name="T9" fmla="*/ 2 h 15"/>
                  <a:gd name="T10" fmla="*/ 13 w 14"/>
                  <a:gd name="T11" fmla="*/ 4 h 15"/>
                  <a:gd name="T12" fmla="*/ 14 w 14"/>
                  <a:gd name="T13" fmla="*/ 5 h 15"/>
                  <a:gd name="T14" fmla="*/ 14 w 14"/>
                  <a:gd name="T15" fmla="*/ 7 h 15"/>
                  <a:gd name="T16" fmla="*/ 14 w 14"/>
                  <a:gd name="T17" fmla="*/ 8 h 15"/>
                  <a:gd name="T18" fmla="*/ 14 w 14"/>
                  <a:gd name="T19" fmla="*/ 10 h 15"/>
                  <a:gd name="T20" fmla="*/ 13 w 14"/>
                  <a:gd name="T21" fmla="*/ 11 h 15"/>
                  <a:gd name="T22" fmla="*/ 13 w 14"/>
                  <a:gd name="T23" fmla="*/ 12 h 15"/>
                  <a:gd name="T24" fmla="*/ 12 w 14"/>
                  <a:gd name="T25" fmla="*/ 13 h 15"/>
                  <a:gd name="T26" fmla="*/ 11 w 14"/>
                  <a:gd name="T27" fmla="*/ 14 h 15"/>
                  <a:gd name="T28" fmla="*/ 9 w 14"/>
                  <a:gd name="T29" fmla="*/ 15 h 15"/>
                  <a:gd name="T30" fmla="*/ 8 w 14"/>
                  <a:gd name="T31" fmla="*/ 15 h 15"/>
                  <a:gd name="T32" fmla="*/ 7 w 14"/>
                  <a:gd name="T33" fmla="*/ 15 h 15"/>
                  <a:gd name="T34" fmla="*/ 5 w 14"/>
                  <a:gd name="T35" fmla="*/ 15 h 15"/>
                  <a:gd name="T36" fmla="*/ 4 w 14"/>
                  <a:gd name="T37" fmla="*/ 14 h 15"/>
                  <a:gd name="T38" fmla="*/ 2 w 14"/>
                  <a:gd name="T39" fmla="*/ 13 h 15"/>
                  <a:gd name="T40" fmla="*/ 1 w 14"/>
                  <a:gd name="T41" fmla="*/ 12 h 15"/>
                  <a:gd name="T42" fmla="*/ 1 w 14"/>
                  <a:gd name="T43" fmla="*/ 11 h 15"/>
                  <a:gd name="T44" fmla="*/ 0 w 14"/>
                  <a:gd name="T45" fmla="*/ 10 h 15"/>
                  <a:gd name="T46" fmla="*/ 0 w 14"/>
                  <a:gd name="T47" fmla="*/ 8 h 15"/>
                  <a:gd name="T48" fmla="*/ 0 w 14"/>
                  <a:gd name="T49" fmla="*/ 7 h 15"/>
                  <a:gd name="T50" fmla="*/ 0 w 14"/>
                  <a:gd name="T51" fmla="*/ 5 h 15"/>
                  <a:gd name="T52" fmla="*/ 1 w 14"/>
                  <a:gd name="T53" fmla="*/ 4 h 15"/>
                  <a:gd name="T54" fmla="*/ 1 w 14"/>
                  <a:gd name="T55" fmla="*/ 2 h 15"/>
                  <a:gd name="T56" fmla="*/ 2 w 14"/>
                  <a:gd name="T57" fmla="*/ 1 h 15"/>
                  <a:gd name="T58" fmla="*/ 4 w 14"/>
                  <a:gd name="T59" fmla="*/ 1 h 15"/>
                  <a:gd name="T60" fmla="*/ 5 w 14"/>
                  <a:gd name="T61" fmla="*/ 0 h 15"/>
                  <a:gd name="T62" fmla="*/ 7 w 14"/>
                  <a:gd name="T63" fmla="*/ 0 h 15"/>
                  <a:gd name="T64" fmla="*/ 7 w 14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5"/>
                  <a:gd name="T101" fmla="*/ 14 w 14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5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3" y="11"/>
                    </a:lnTo>
                    <a:lnTo>
                      <a:pt x="13" y="12"/>
                    </a:lnTo>
                    <a:lnTo>
                      <a:pt x="12" y="13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61" name="Oval 376"/>
              <p:cNvSpPr>
                <a:spLocks noChangeArrowheads="1"/>
              </p:cNvSpPr>
              <p:nvPr/>
            </p:nvSpPr>
            <p:spPr bwMode="auto">
              <a:xfrm>
                <a:off x="2533" y="2303"/>
                <a:ext cx="15" cy="1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62" name="Freeform 377"/>
              <p:cNvSpPr>
                <a:spLocks/>
              </p:cNvSpPr>
              <p:nvPr/>
            </p:nvSpPr>
            <p:spPr bwMode="auto">
              <a:xfrm>
                <a:off x="2533" y="2303"/>
                <a:ext cx="14" cy="15"/>
              </a:xfrm>
              <a:custGeom>
                <a:avLst/>
                <a:gdLst>
                  <a:gd name="T0" fmla="*/ 7 w 14"/>
                  <a:gd name="T1" fmla="*/ 0 h 15"/>
                  <a:gd name="T2" fmla="*/ 9 w 14"/>
                  <a:gd name="T3" fmla="*/ 0 h 15"/>
                  <a:gd name="T4" fmla="*/ 10 w 14"/>
                  <a:gd name="T5" fmla="*/ 1 h 15"/>
                  <a:gd name="T6" fmla="*/ 11 w 14"/>
                  <a:gd name="T7" fmla="*/ 2 h 15"/>
                  <a:gd name="T8" fmla="*/ 12 w 14"/>
                  <a:gd name="T9" fmla="*/ 3 h 15"/>
                  <a:gd name="T10" fmla="*/ 13 w 14"/>
                  <a:gd name="T11" fmla="*/ 4 h 15"/>
                  <a:gd name="T12" fmla="*/ 14 w 14"/>
                  <a:gd name="T13" fmla="*/ 5 h 15"/>
                  <a:gd name="T14" fmla="*/ 14 w 14"/>
                  <a:gd name="T15" fmla="*/ 7 h 15"/>
                  <a:gd name="T16" fmla="*/ 14 w 14"/>
                  <a:gd name="T17" fmla="*/ 8 h 15"/>
                  <a:gd name="T18" fmla="*/ 14 w 14"/>
                  <a:gd name="T19" fmla="*/ 10 h 15"/>
                  <a:gd name="T20" fmla="*/ 13 w 14"/>
                  <a:gd name="T21" fmla="*/ 11 h 15"/>
                  <a:gd name="T22" fmla="*/ 12 w 14"/>
                  <a:gd name="T23" fmla="*/ 13 h 15"/>
                  <a:gd name="T24" fmla="*/ 11 w 14"/>
                  <a:gd name="T25" fmla="*/ 14 h 15"/>
                  <a:gd name="T26" fmla="*/ 10 w 14"/>
                  <a:gd name="T27" fmla="*/ 14 h 15"/>
                  <a:gd name="T28" fmla="*/ 9 w 14"/>
                  <a:gd name="T29" fmla="*/ 15 h 15"/>
                  <a:gd name="T30" fmla="*/ 7 w 14"/>
                  <a:gd name="T31" fmla="*/ 15 h 15"/>
                  <a:gd name="T32" fmla="*/ 6 w 14"/>
                  <a:gd name="T33" fmla="*/ 15 h 15"/>
                  <a:gd name="T34" fmla="*/ 5 w 14"/>
                  <a:gd name="T35" fmla="*/ 15 h 15"/>
                  <a:gd name="T36" fmla="*/ 3 w 14"/>
                  <a:gd name="T37" fmla="*/ 14 h 15"/>
                  <a:gd name="T38" fmla="*/ 2 w 14"/>
                  <a:gd name="T39" fmla="*/ 14 h 15"/>
                  <a:gd name="T40" fmla="*/ 1 w 14"/>
                  <a:gd name="T41" fmla="*/ 13 h 15"/>
                  <a:gd name="T42" fmla="*/ 1 w 14"/>
                  <a:gd name="T43" fmla="*/ 11 h 15"/>
                  <a:gd name="T44" fmla="*/ 0 w 14"/>
                  <a:gd name="T45" fmla="*/ 10 h 15"/>
                  <a:gd name="T46" fmla="*/ 0 w 14"/>
                  <a:gd name="T47" fmla="*/ 8 h 15"/>
                  <a:gd name="T48" fmla="*/ 0 w 14"/>
                  <a:gd name="T49" fmla="*/ 7 h 15"/>
                  <a:gd name="T50" fmla="*/ 0 w 14"/>
                  <a:gd name="T51" fmla="*/ 5 h 15"/>
                  <a:gd name="T52" fmla="*/ 1 w 14"/>
                  <a:gd name="T53" fmla="*/ 4 h 15"/>
                  <a:gd name="T54" fmla="*/ 1 w 14"/>
                  <a:gd name="T55" fmla="*/ 3 h 15"/>
                  <a:gd name="T56" fmla="*/ 2 w 14"/>
                  <a:gd name="T57" fmla="*/ 2 h 15"/>
                  <a:gd name="T58" fmla="*/ 3 w 14"/>
                  <a:gd name="T59" fmla="*/ 1 h 15"/>
                  <a:gd name="T60" fmla="*/ 5 w 14"/>
                  <a:gd name="T61" fmla="*/ 0 h 15"/>
                  <a:gd name="T62" fmla="*/ 6 w 14"/>
                  <a:gd name="T63" fmla="*/ 0 h 15"/>
                  <a:gd name="T64" fmla="*/ 7 w 14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5"/>
                  <a:gd name="T101" fmla="*/ 14 w 14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5">
                    <a:moveTo>
                      <a:pt x="7" y="0"/>
                    </a:move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3" y="11"/>
                    </a:lnTo>
                    <a:lnTo>
                      <a:pt x="13" y="12"/>
                    </a:lnTo>
                    <a:lnTo>
                      <a:pt x="12" y="13"/>
                    </a:lnTo>
                    <a:lnTo>
                      <a:pt x="11" y="14"/>
                    </a:lnTo>
                    <a:lnTo>
                      <a:pt x="10" y="14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3" y="14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63" name="Oval 378"/>
              <p:cNvSpPr>
                <a:spLocks noChangeArrowheads="1"/>
              </p:cNvSpPr>
              <p:nvPr/>
            </p:nvSpPr>
            <p:spPr bwMode="auto">
              <a:xfrm>
                <a:off x="2552" y="2305"/>
                <a:ext cx="15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64" name="Freeform 379"/>
              <p:cNvSpPr>
                <a:spLocks/>
              </p:cNvSpPr>
              <p:nvPr/>
            </p:nvSpPr>
            <p:spPr bwMode="auto">
              <a:xfrm>
                <a:off x="2552" y="2305"/>
                <a:ext cx="14" cy="15"/>
              </a:xfrm>
              <a:custGeom>
                <a:avLst/>
                <a:gdLst>
                  <a:gd name="T0" fmla="*/ 7 w 14"/>
                  <a:gd name="T1" fmla="*/ 0 h 15"/>
                  <a:gd name="T2" fmla="*/ 9 w 14"/>
                  <a:gd name="T3" fmla="*/ 0 h 15"/>
                  <a:gd name="T4" fmla="*/ 11 w 14"/>
                  <a:gd name="T5" fmla="*/ 1 h 15"/>
                  <a:gd name="T6" fmla="*/ 12 w 14"/>
                  <a:gd name="T7" fmla="*/ 1 h 15"/>
                  <a:gd name="T8" fmla="*/ 13 w 14"/>
                  <a:gd name="T9" fmla="*/ 2 h 15"/>
                  <a:gd name="T10" fmla="*/ 13 w 14"/>
                  <a:gd name="T11" fmla="*/ 3 h 15"/>
                  <a:gd name="T12" fmla="*/ 14 w 14"/>
                  <a:gd name="T13" fmla="*/ 5 h 15"/>
                  <a:gd name="T14" fmla="*/ 14 w 14"/>
                  <a:gd name="T15" fmla="*/ 7 h 15"/>
                  <a:gd name="T16" fmla="*/ 14 w 14"/>
                  <a:gd name="T17" fmla="*/ 8 h 15"/>
                  <a:gd name="T18" fmla="*/ 14 w 14"/>
                  <a:gd name="T19" fmla="*/ 9 h 15"/>
                  <a:gd name="T20" fmla="*/ 13 w 14"/>
                  <a:gd name="T21" fmla="*/ 11 h 15"/>
                  <a:gd name="T22" fmla="*/ 13 w 14"/>
                  <a:gd name="T23" fmla="*/ 12 h 15"/>
                  <a:gd name="T24" fmla="*/ 12 w 14"/>
                  <a:gd name="T25" fmla="*/ 13 h 15"/>
                  <a:gd name="T26" fmla="*/ 11 w 14"/>
                  <a:gd name="T27" fmla="*/ 14 h 15"/>
                  <a:gd name="T28" fmla="*/ 9 w 14"/>
                  <a:gd name="T29" fmla="*/ 14 h 15"/>
                  <a:gd name="T30" fmla="*/ 7 w 14"/>
                  <a:gd name="T31" fmla="*/ 15 h 15"/>
                  <a:gd name="T32" fmla="*/ 6 w 14"/>
                  <a:gd name="T33" fmla="*/ 15 h 15"/>
                  <a:gd name="T34" fmla="*/ 5 w 14"/>
                  <a:gd name="T35" fmla="*/ 14 h 15"/>
                  <a:gd name="T36" fmla="*/ 3 w 14"/>
                  <a:gd name="T37" fmla="*/ 14 h 15"/>
                  <a:gd name="T38" fmla="*/ 2 w 14"/>
                  <a:gd name="T39" fmla="*/ 13 h 15"/>
                  <a:gd name="T40" fmla="*/ 1 w 14"/>
                  <a:gd name="T41" fmla="*/ 12 h 15"/>
                  <a:gd name="T42" fmla="*/ 1 w 14"/>
                  <a:gd name="T43" fmla="*/ 11 h 15"/>
                  <a:gd name="T44" fmla="*/ 0 w 14"/>
                  <a:gd name="T45" fmla="*/ 9 h 15"/>
                  <a:gd name="T46" fmla="*/ 0 w 14"/>
                  <a:gd name="T47" fmla="*/ 8 h 15"/>
                  <a:gd name="T48" fmla="*/ 0 w 14"/>
                  <a:gd name="T49" fmla="*/ 7 h 15"/>
                  <a:gd name="T50" fmla="*/ 0 w 14"/>
                  <a:gd name="T51" fmla="*/ 5 h 15"/>
                  <a:gd name="T52" fmla="*/ 1 w 14"/>
                  <a:gd name="T53" fmla="*/ 3 h 15"/>
                  <a:gd name="T54" fmla="*/ 1 w 14"/>
                  <a:gd name="T55" fmla="*/ 2 h 15"/>
                  <a:gd name="T56" fmla="*/ 2 w 14"/>
                  <a:gd name="T57" fmla="*/ 1 h 15"/>
                  <a:gd name="T58" fmla="*/ 3 w 14"/>
                  <a:gd name="T59" fmla="*/ 1 h 15"/>
                  <a:gd name="T60" fmla="*/ 5 w 14"/>
                  <a:gd name="T61" fmla="*/ 0 h 15"/>
                  <a:gd name="T62" fmla="*/ 6 w 14"/>
                  <a:gd name="T63" fmla="*/ 0 h 15"/>
                  <a:gd name="T64" fmla="*/ 7 w 14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5"/>
                  <a:gd name="T101" fmla="*/ 14 w 14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5">
                    <a:moveTo>
                      <a:pt x="7" y="0"/>
                    </a:moveTo>
                    <a:lnTo>
                      <a:pt x="7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3" y="11"/>
                    </a:lnTo>
                    <a:lnTo>
                      <a:pt x="13" y="12"/>
                    </a:lnTo>
                    <a:lnTo>
                      <a:pt x="12" y="13"/>
                    </a:lnTo>
                    <a:lnTo>
                      <a:pt x="11" y="14"/>
                    </a:lnTo>
                    <a:lnTo>
                      <a:pt x="10" y="14"/>
                    </a:lnTo>
                    <a:lnTo>
                      <a:pt x="9" y="14"/>
                    </a:lnTo>
                    <a:lnTo>
                      <a:pt x="9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5" y="14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65" name="Oval 380"/>
              <p:cNvSpPr>
                <a:spLocks noChangeArrowheads="1"/>
              </p:cNvSpPr>
              <p:nvPr/>
            </p:nvSpPr>
            <p:spPr bwMode="auto">
              <a:xfrm>
                <a:off x="2571" y="2307"/>
                <a:ext cx="14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66" name="Freeform 381"/>
              <p:cNvSpPr>
                <a:spLocks/>
              </p:cNvSpPr>
              <p:nvPr/>
            </p:nvSpPr>
            <p:spPr bwMode="auto">
              <a:xfrm>
                <a:off x="2570" y="2306"/>
                <a:ext cx="15" cy="16"/>
              </a:xfrm>
              <a:custGeom>
                <a:avLst/>
                <a:gdLst>
                  <a:gd name="T0" fmla="*/ 8 w 15"/>
                  <a:gd name="T1" fmla="*/ 0 h 16"/>
                  <a:gd name="T2" fmla="*/ 10 w 15"/>
                  <a:gd name="T3" fmla="*/ 1 h 16"/>
                  <a:gd name="T4" fmla="*/ 11 w 15"/>
                  <a:gd name="T5" fmla="*/ 1 h 16"/>
                  <a:gd name="T6" fmla="*/ 12 w 15"/>
                  <a:gd name="T7" fmla="*/ 2 h 16"/>
                  <a:gd name="T8" fmla="*/ 13 w 15"/>
                  <a:gd name="T9" fmla="*/ 3 h 16"/>
                  <a:gd name="T10" fmla="*/ 14 w 15"/>
                  <a:gd name="T11" fmla="*/ 4 h 16"/>
                  <a:gd name="T12" fmla="*/ 14 w 15"/>
                  <a:gd name="T13" fmla="*/ 6 h 16"/>
                  <a:gd name="T14" fmla="*/ 15 w 15"/>
                  <a:gd name="T15" fmla="*/ 7 h 16"/>
                  <a:gd name="T16" fmla="*/ 15 w 15"/>
                  <a:gd name="T17" fmla="*/ 8 h 16"/>
                  <a:gd name="T18" fmla="*/ 14 w 15"/>
                  <a:gd name="T19" fmla="*/ 10 h 16"/>
                  <a:gd name="T20" fmla="*/ 14 w 15"/>
                  <a:gd name="T21" fmla="*/ 12 h 16"/>
                  <a:gd name="T22" fmla="*/ 13 w 15"/>
                  <a:gd name="T23" fmla="*/ 13 h 16"/>
                  <a:gd name="T24" fmla="*/ 12 w 15"/>
                  <a:gd name="T25" fmla="*/ 14 h 16"/>
                  <a:gd name="T26" fmla="*/ 11 w 15"/>
                  <a:gd name="T27" fmla="*/ 14 h 16"/>
                  <a:gd name="T28" fmla="*/ 10 w 15"/>
                  <a:gd name="T29" fmla="*/ 15 h 16"/>
                  <a:gd name="T30" fmla="*/ 8 w 15"/>
                  <a:gd name="T31" fmla="*/ 16 h 16"/>
                  <a:gd name="T32" fmla="*/ 7 w 15"/>
                  <a:gd name="T33" fmla="*/ 16 h 16"/>
                  <a:gd name="T34" fmla="*/ 6 w 15"/>
                  <a:gd name="T35" fmla="*/ 15 h 16"/>
                  <a:gd name="T36" fmla="*/ 4 w 15"/>
                  <a:gd name="T37" fmla="*/ 14 h 16"/>
                  <a:gd name="T38" fmla="*/ 3 w 15"/>
                  <a:gd name="T39" fmla="*/ 14 h 16"/>
                  <a:gd name="T40" fmla="*/ 2 w 15"/>
                  <a:gd name="T41" fmla="*/ 13 h 16"/>
                  <a:gd name="T42" fmla="*/ 1 w 15"/>
                  <a:gd name="T43" fmla="*/ 12 h 16"/>
                  <a:gd name="T44" fmla="*/ 1 w 15"/>
                  <a:gd name="T45" fmla="*/ 10 h 16"/>
                  <a:gd name="T46" fmla="*/ 0 w 15"/>
                  <a:gd name="T47" fmla="*/ 8 h 16"/>
                  <a:gd name="T48" fmla="*/ 0 w 15"/>
                  <a:gd name="T49" fmla="*/ 7 h 16"/>
                  <a:gd name="T50" fmla="*/ 1 w 15"/>
                  <a:gd name="T51" fmla="*/ 6 h 16"/>
                  <a:gd name="T52" fmla="*/ 1 w 15"/>
                  <a:gd name="T53" fmla="*/ 4 h 16"/>
                  <a:gd name="T54" fmla="*/ 2 w 15"/>
                  <a:gd name="T55" fmla="*/ 3 h 16"/>
                  <a:gd name="T56" fmla="*/ 3 w 15"/>
                  <a:gd name="T57" fmla="*/ 2 h 16"/>
                  <a:gd name="T58" fmla="*/ 4 w 15"/>
                  <a:gd name="T59" fmla="*/ 1 h 16"/>
                  <a:gd name="T60" fmla="*/ 6 w 15"/>
                  <a:gd name="T61" fmla="*/ 1 h 16"/>
                  <a:gd name="T62" fmla="*/ 7 w 15"/>
                  <a:gd name="T63" fmla="*/ 0 h 16"/>
                  <a:gd name="T64" fmla="*/ 8 w 15"/>
                  <a:gd name="T65" fmla="*/ 0 h 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6"/>
                  <a:gd name="T101" fmla="*/ 15 w 15"/>
                  <a:gd name="T102" fmla="*/ 16 h 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6">
                    <a:moveTo>
                      <a:pt x="8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10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3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67" name="Oval 382"/>
              <p:cNvSpPr>
                <a:spLocks noChangeArrowheads="1"/>
              </p:cNvSpPr>
              <p:nvPr/>
            </p:nvSpPr>
            <p:spPr bwMode="auto">
              <a:xfrm>
                <a:off x="2590" y="2307"/>
                <a:ext cx="15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68" name="Freeform 383"/>
              <p:cNvSpPr>
                <a:spLocks/>
              </p:cNvSpPr>
              <p:nvPr/>
            </p:nvSpPr>
            <p:spPr bwMode="auto">
              <a:xfrm>
                <a:off x="2590" y="2306"/>
                <a:ext cx="14" cy="16"/>
              </a:xfrm>
              <a:custGeom>
                <a:avLst/>
                <a:gdLst>
                  <a:gd name="T0" fmla="*/ 7 w 14"/>
                  <a:gd name="T1" fmla="*/ 0 h 16"/>
                  <a:gd name="T2" fmla="*/ 9 w 14"/>
                  <a:gd name="T3" fmla="*/ 1 h 16"/>
                  <a:gd name="T4" fmla="*/ 10 w 14"/>
                  <a:gd name="T5" fmla="*/ 1 h 16"/>
                  <a:gd name="T6" fmla="*/ 11 w 14"/>
                  <a:gd name="T7" fmla="*/ 2 h 16"/>
                  <a:gd name="T8" fmla="*/ 13 w 14"/>
                  <a:gd name="T9" fmla="*/ 3 h 16"/>
                  <a:gd name="T10" fmla="*/ 13 w 14"/>
                  <a:gd name="T11" fmla="*/ 4 h 16"/>
                  <a:gd name="T12" fmla="*/ 14 w 14"/>
                  <a:gd name="T13" fmla="*/ 6 h 16"/>
                  <a:gd name="T14" fmla="*/ 14 w 14"/>
                  <a:gd name="T15" fmla="*/ 7 h 16"/>
                  <a:gd name="T16" fmla="*/ 14 w 14"/>
                  <a:gd name="T17" fmla="*/ 8 h 16"/>
                  <a:gd name="T18" fmla="*/ 14 w 14"/>
                  <a:gd name="T19" fmla="*/ 10 h 16"/>
                  <a:gd name="T20" fmla="*/ 13 w 14"/>
                  <a:gd name="T21" fmla="*/ 12 h 16"/>
                  <a:gd name="T22" fmla="*/ 13 w 14"/>
                  <a:gd name="T23" fmla="*/ 13 h 16"/>
                  <a:gd name="T24" fmla="*/ 11 w 14"/>
                  <a:gd name="T25" fmla="*/ 14 h 16"/>
                  <a:gd name="T26" fmla="*/ 10 w 14"/>
                  <a:gd name="T27" fmla="*/ 14 h 16"/>
                  <a:gd name="T28" fmla="*/ 9 w 14"/>
                  <a:gd name="T29" fmla="*/ 15 h 16"/>
                  <a:gd name="T30" fmla="*/ 7 w 14"/>
                  <a:gd name="T31" fmla="*/ 16 h 16"/>
                  <a:gd name="T32" fmla="*/ 6 w 14"/>
                  <a:gd name="T33" fmla="*/ 16 h 16"/>
                  <a:gd name="T34" fmla="*/ 5 w 14"/>
                  <a:gd name="T35" fmla="*/ 15 h 16"/>
                  <a:gd name="T36" fmla="*/ 3 w 14"/>
                  <a:gd name="T37" fmla="*/ 14 h 16"/>
                  <a:gd name="T38" fmla="*/ 2 w 14"/>
                  <a:gd name="T39" fmla="*/ 14 h 16"/>
                  <a:gd name="T40" fmla="*/ 1 w 14"/>
                  <a:gd name="T41" fmla="*/ 13 h 16"/>
                  <a:gd name="T42" fmla="*/ 1 w 14"/>
                  <a:gd name="T43" fmla="*/ 12 h 16"/>
                  <a:gd name="T44" fmla="*/ 0 w 14"/>
                  <a:gd name="T45" fmla="*/ 10 h 16"/>
                  <a:gd name="T46" fmla="*/ 0 w 14"/>
                  <a:gd name="T47" fmla="*/ 8 h 16"/>
                  <a:gd name="T48" fmla="*/ 0 w 14"/>
                  <a:gd name="T49" fmla="*/ 7 h 16"/>
                  <a:gd name="T50" fmla="*/ 0 w 14"/>
                  <a:gd name="T51" fmla="*/ 6 h 16"/>
                  <a:gd name="T52" fmla="*/ 1 w 14"/>
                  <a:gd name="T53" fmla="*/ 4 h 16"/>
                  <a:gd name="T54" fmla="*/ 1 w 14"/>
                  <a:gd name="T55" fmla="*/ 3 h 16"/>
                  <a:gd name="T56" fmla="*/ 2 w 14"/>
                  <a:gd name="T57" fmla="*/ 2 h 16"/>
                  <a:gd name="T58" fmla="*/ 3 w 14"/>
                  <a:gd name="T59" fmla="*/ 1 h 16"/>
                  <a:gd name="T60" fmla="*/ 5 w 14"/>
                  <a:gd name="T61" fmla="*/ 1 h 16"/>
                  <a:gd name="T62" fmla="*/ 6 w 14"/>
                  <a:gd name="T63" fmla="*/ 0 h 16"/>
                  <a:gd name="T64" fmla="*/ 7 w 14"/>
                  <a:gd name="T65" fmla="*/ 0 h 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6"/>
                  <a:gd name="T101" fmla="*/ 14 w 14"/>
                  <a:gd name="T102" fmla="*/ 16 h 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6">
                    <a:moveTo>
                      <a:pt x="7" y="0"/>
                    </a:moveTo>
                    <a:lnTo>
                      <a:pt x="7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2" y="13"/>
                    </a:lnTo>
                    <a:lnTo>
                      <a:pt x="11" y="14"/>
                    </a:lnTo>
                    <a:lnTo>
                      <a:pt x="10" y="14"/>
                    </a:lnTo>
                    <a:lnTo>
                      <a:pt x="9" y="15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5" y="16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3" y="14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69" name="Oval 384"/>
              <p:cNvSpPr>
                <a:spLocks noChangeArrowheads="1"/>
              </p:cNvSpPr>
              <p:nvPr/>
            </p:nvSpPr>
            <p:spPr bwMode="auto">
              <a:xfrm>
                <a:off x="2609" y="2308"/>
                <a:ext cx="14" cy="1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70" name="Freeform 385"/>
              <p:cNvSpPr>
                <a:spLocks/>
              </p:cNvSpPr>
              <p:nvPr/>
            </p:nvSpPr>
            <p:spPr bwMode="auto">
              <a:xfrm>
                <a:off x="2608" y="2308"/>
                <a:ext cx="15" cy="15"/>
              </a:xfrm>
              <a:custGeom>
                <a:avLst/>
                <a:gdLst>
                  <a:gd name="T0" fmla="*/ 8 w 15"/>
                  <a:gd name="T1" fmla="*/ 0 h 15"/>
                  <a:gd name="T2" fmla="*/ 10 w 15"/>
                  <a:gd name="T3" fmla="*/ 0 h 15"/>
                  <a:gd name="T4" fmla="*/ 11 w 15"/>
                  <a:gd name="T5" fmla="*/ 1 h 15"/>
                  <a:gd name="T6" fmla="*/ 12 w 15"/>
                  <a:gd name="T7" fmla="*/ 1 h 15"/>
                  <a:gd name="T8" fmla="*/ 13 w 15"/>
                  <a:gd name="T9" fmla="*/ 3 h 15"/>
                  <a:gd name="T10" fmla="*/ 14 w 15"/>
                  <a:gd name="T11" fmla="*/ 4 h 15"/>
                  <a:gd name="T12" fmla="*/ 14 w 15"/>
                  <a:gd name="T13" fmla="*/ 5 h 15"/>
                  <a:gd name="T14" fmla="*/ 15 w 15"/>
                  <a:gd name="T15" fmla="*/ 7 h 15"/>
                  <a:gd name="T16" fmla="*/ 15 w 15"/>
                  <a:gd name="T17" fmla="*/ 8 h 15"/>
                  <a:gd name="T18" fmla="*/ 14 w 15"/>
                  <a:gd name="T19" fmla="*/ 10 h 15"/>
                  <a:gd name="T20" fmla="*/ 14 w 15"/>
                  <a:gd name="T21" fmla="*/ 11 h 15"/>
                  <a:gd name="T22" fmla="*/ 13 w 15"/>
                  <a:gd name="T23" fmla="*/ 12 h 15"/>
                  <a:gd name="T24" fmla="*/ 12 w 15"/>
                  <a:gd name="T25" fmla="*/ 14 h 15"/>
                  <a:gd name="T26" fmla="*/ 11 w 15"/>
                  <a:gd name="T27" fmla="*/ 14 h 15"/>
                  <a:gd name="T28" fmla="*/ 10 w 15"/>
                  <a:gd name="T29" fmla="*/ 15 h 15"/>
                  <a:gd name="T30" fmla="*/ 8 w 15"/>
                  <a:gd name="T31" fmla="*/ 15 h 15"/>
                  <a:gd name="T32" fmla="*/ 7 w 15"/>
                  <a:gd name="T33" fmla="*/ 15 h 15"/>
                  <a:gd name="T34" fmla="*/ 5 w 15"/>
                  <a:gd name="T35" fmla="*/ 15 h 15"/>
                  <a:gd name="T36" fmla="*/ 4 w 15"/>
                  <a:gd name="T37" fmla="*/ 14 h 15"/>
                  <a:gd name="T38" fmla="*/ 3 w 15"/>
                  <a:gd name="T39" fmla="*/ 14 h 15"/>
                  <a:gd name="T40" fmla="*/ 2 w 15"/>
                  <a:gd name="T41" fmla="*/ 12 h 15"/>
                  <a:gd name="T42" fmla="*/ 1 w 15"/>
                  <a:gd name="T43" fmla="*/ 11 h 15"/>
                  <a:gd name="T44" fmla="*/ 1 w 15"/>
                  <a:gd name="T45" fmla="*/ 10 h 15"/>
                  <a:gd name="T46" fmla="*/ 0 w 15"/>
                  <a:gd name="T47" fmla="*/ 8 h 15"/>
                  <a:gd name="T48" fmla="*/ 0 w 15"/>
                  <a:gd name="T49" fmla="*/ 7 h 15"/>
                  <a:gd name="T50" fmla="*/ 1 w 15"/>
                  <a:gd name="T51" fmla="*/ 5 h 15"/>
                  <a:gd name="T52" fmla="*/ 1 w 15"/>
                  <a:gd name="T53" fmla="*/ 4 h 15"/>
                  <a:gd name="T54" fmla="*/ 2 w 15"/>
                  <a:gd name="T55" fmla="*/ 3 h 15"/>
                  <a:gd name="T56" fmla="*/ 3 w 15"/>
                  <a:gd name="T57" fmla="*/ 1 h 15"/>
                  <a:gd name="T58" fmla="*/ 4 w 15"/>
                  <a:gd name="T59" fmla="*/ 1 h 15"/>
                  <a:gd name="T60" fmla="*/ 5 w 15"/>
                  <a:gd name="T61" fmla="*/ 0 h 15"/>
                  <a:gd name="T62" fmla="*/ 7 w 15"/>
                  <a:gd name="T63" fmla="*/ 0 h 15"/>
                  <a:gd name="T64" fmla="*/ 7 w 15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5"/>
                  <a:gd name="T101" fmla="*/ 15 w 15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5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2" y="12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71" name="Oval 386"/>
              <p:cNvSpPr>
                <a:spLocks noChangeArrowheads="1"/>
              </p:cNvSpPr>
              <p:nvPr/>
            </p:nvSpPr>
            <p:spPr bwMode="auto">
              <a:xfrm>
                <a:off x="2628" y="2308"/>
                <a:ext cx="14" cy="1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72" name="Freeform 387"/>
              <p:cNvSpPr>
                <a:spLocks/>
              </p:cNvSpPr>
              <p:nvPr/>
            </p:nvSpPr>
            <p:spPr bwMode="auto">
              <a:xfrm>
                <a:off x="2627" y="2308"/>
                <a:ext cx="15" cy="15"/>
              </a:xfrm>
              <a:custGeom>
                <a:avLst/>
                <a:gdLst>
                  <a:gd name="T0" fmla="*/ 8 w 15"/>
                  <a:gd name="T1" fmla="*/ 0 h 15"/>
                  <a:gd name="T2" fmla="*/ 10 w 15"/>
                  <a:gd name="T3" fmla="*/ 0 h 15"/>
                  <a:gd name="T4" fmla="*/ 11 w 15"/>
                  <a:gd name="T5" fmla="*/ 1 h 15"/>
                  <a:gd name="T6" fmla="*/ 12 w 15"/>
                  <a:gd name="T7" fmla="*/ 1 h 15"/>
                  <a:gd name="T8" fmla="*/ 13 w 15"/>
                  <a:gd name="T9" fmla="*/ 3 h 15"/>
                  <a:gd name="T10" fmla="*/ 14 w 15"/>
                  <a:gd name="T11" fmla="*/ 4 h 15"/>
                  <a:gd name="T12" fmla="*/ 14 w 15"/>
                  <a:gd name="T13" fmla="*/ 5 h 15"/>
                  <a:gd name="T14" fmla="*/ 15 w 15"/>
                  <a:gd name="T15" fmla="*/ 7 h 15"/>
                  <a:gd name="T16" fmla="*/ 15 w 15"/>
                  <a:gd name="T17" fmla="*/ 8 h 15"/>
                  <a:gd name="T18" fmla="*/ 14 w 15"/>
                  <a:gd name="T19" fmla="*/ 10 h 15"/>
                  <a:gd name="T20" fmla="*/ 14 w 15"/>
                  <a:gd name="T21" fmla="*/ 11 h 15"/>
                  <a:gd name="T22" fmla="*/ 13 w 15"/>
                  <a:gd name="T23" fmla="*/ 12 h 15"/>
                  <a:gd name="T24" fmla="*/ 12 w 15"/>
                  <a:gd name="T25" fmla="*/ 14 h 15"/>
                  <a:gd name="T26" fmla="*/ 11 w 15"/>
                  <a:gd name="T27" fmla="*/ 14 h 15"/>
                  <a:gd name="T28" fmla="*/ 10 w 15"/>
                  <a:gd name="T29" fmla="*/ 15 h 15"/>
                  <a:gd name="T30" fmla="*/ 8 w 15"/>
                  <a:gd name="T31" fmla="*/ 15 h 15"/>
                  <a:gd name="T32" fmla="*/ 7 w 15"/>
                  <a:gd name="T33" fmla="*/ 15 h 15"/>
                  <a:gd name="T34" fmla="*/ 6 w 15"/>
                  <a:gd name="T35" fmla="*/ 15 h 15"/>
                  <a:gd name="T36" fmla="*/ 4 w 15"/>
                  <a:gd name="T37" fmla="*/ 14 h 15"/>
                  <a:gd name="T38" fmla="*/ 3 w 15"/>
                  <a:gd name="T39" fmla="*/ 14 h 15"/>
                  <a:gd name="T40" fmla="*/ 2 w 15"/>
                  <a:gd name="T41" fmla="*/ 12 h 15"/>
                  <a:gd name="T42" fmla="*/ 1 w 15"/>
                  <a:gd name="T43" fmla="*/ 11 h 15"/>
                  <a:gd name="T44" fmla="*/ 1 w 15"/>
                  <a:gd name="T45" fmla="*/ 10 h 15"/>
                  <a:gd name="T46" fmla="*/ 0 w 15"/>
                  <a:gd name="T47" fmla="*/ 8 h 15"/>
                  <a:gd name="T48" fmla="*/ 0 w 15"/>
                  <a:gd name="T49" fmla="*/ 7 h 15"/>
                  <a:gd name="T50" fmla="*/ 1 w 15"/>
                  <a:gd name="T51" fmla="*/ 5 h 15"/>
                  <a:gd name="T52" fmla="*/ 1 w 15"/>
                  <a:gd name="T53" fmla="*/ 4 h 15"/>
                  <a:gd name="T54" fmla="*/ 2 w 15"/>
                  <a:gd name="T55" fmla="*/ 3 h 15"/>
                  <a:gd name="T56" fmla="*/ 3 w 15"/>
                  <a:gd name="T57" fmla="*/ 1 h 15"/>
                  <a:gd name="T58" fmla="*/ 4 w 15"/>
                  <a:gd name="T59" fmla="*/ 1 h 15"/>
                  <a:gd name="T60" fmla="*/ 6 w 15"/>
                  <a:gd name="T61" fmla="*/ 0 h 15"/>
                  <a:gd name="T62" fmla="*/ 7 w 15"/>
                  <a:gd name="T63" fmla="*/ 0 h 15"/>
                  <a:gd name="T64" fmla="*/ 8 w 15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5"/>
                  <a:gd name="T101" fmla="*/ 15 w 15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5">
                    <a:moveTo>
                      <a:pt x="8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2" y="12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73" name="Oval 388"/>
              <p:cNvSpPr>
                <a:spLocks noChangeArrowheads="1"/>
              </p:cNvSpPr>
              <p:nvPr/>
            </p:nvSpPr>
            <p:spPr bwMode="auto">
              <a:xfrm>
                <a:off x="2647" y="2308"/>
                <a:ext cx="14" cy="1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74" name="Freeform 389"/>
              <p:cNvSpPr>
                <a:spLocks/>
              </p:cNvSpPr>
              <p:nvPr/>
            </p:nvSpPr>
            <p:spPr bwMode="auto">
              <a:xfrm>
                <a:off x="2646" y="2308"/>
                <a:ext cx="15" cy="15"/>
              </a:xfrm>
              <a:custGeom>
                <a:avLst/>
                <a:gdLst>
                  <a:gd name="T0" fmla="*/ 8 w 15"/>
                  <a:gd name="T1" fmla="*/ 0 h 15"/>
                  <a:gd name="T2" fmla="*/ 9 w 15"/>
                  <a:gd name="T3" fmla="*/ 0 h 15"/>
                  <a:gd name="T4" fmla="*/ 11 w 15"/>
                  <a:gd name="T5" fmla="*/ 1 h 15"/>
                  <a:gd name="T6" fmla="*/ 12 w 15"/>
                  <a:gd name="T7" fmla="*/ 1 h 15"/>
                  <a:gd name="T8" fmla="*/ 13 w 15"/>
                  <a:gd name="T9" fmla="*/ 3 h 15"/>
                  <a:gd name="T10" fmla="*/ 14 w 15"/>
                  <a:gd name="T11" fmla="*/ 4 h 15"/>
                  <a:gd name="T12" fmla="*/ 14 w 15"/>
                  <a:gd name="T13" fmla="*/ 5 h 15"/>
                  <a:gd name="T14" fmla="*/ 15 w 15"/>
                  <a:gd name="T15" fmla="*/ 7 h 15"/>
                  <a:gd name="T16" fmla="*/ 15 w 15"/>
                  <a:gd name="T17" fmla="*/ 8 h 15"/>
                  <a:gd name="T18" fmla="*/ 14 w 15"/>
                  <a:gd name="T19" fmla="*/ 10 h 15"/>
                  <a:gd name="T20" fmla="*/ 14 w 15"/>
                  <a:gd name="T21" fmla="*/ 11 h 15"/>
                  <a:gd name="T22" fmla="*/ 13 w 15"/>
                  <a:gd name="T23" fmla="*/ 12 h 15"/>
                  <a:gd name="T24" fmla="*/ 12 w 15"/>
                  <a:gd name="T25" fmla="*/ 14 h 15"/>
                  <a:gd name="T26" fmla="*/ 11 w 15"/>
                  <a:gd name="T27" fmla="*/ 14 h 15"/>
                  <a:gd name="T28" fmla="*/ 9 w 15"/>
                  <a:gd name="T29" fmla="*/ 15 h 15"/>
                  <a:gd name="T30" fmla="*/ 8 w 15"/>
                  <a:gd name="T31" fmla="*/ 15 h 15"/>
                  <a:gd name="T32" fmla="*/ 7 w 15"/>
                  <a:gd name="T33" fmla="*/ 15 h 15"/>
                  <a:gd name="T34" fmla="*/ 5 w 15"/>
                  <a:gd name="T35" fmla="*/ 15 h 15"/>
                  <a:gd name="T36" fmla="*/ 4 w 15"/>
                  <a:gd name="T37" fmla="*/ 14 h 15"/>
                  <a:gd name="T38" fmla="*/ 3 w 15"/>
                  <a:gd name="T39" fmla="*/ 14 h 15"/>
                  <a:gd name="T40" fmla="*/ 2 w 15"/>
                  <a:gd name="T41" fmla="*/ 12 h 15"/>
                  <a:gd name="T42" fmla="*/ 1 w 15"/>
                  <a:gd name="T43" fmla="*/ 11 h 15"/>
                  <a:gd name="T44" fmla="*/ 1 w 15"/>
                  <a:gd name="T45" fmla="*/ 10 h 15"/>
                  <a:gd name="T46" fmla="*/ 0 w 15"/>
                  <a:gd name="T47" fmla="*/ 8 h 15"/>
                  <a:gd name="T48" fmla="*/ 0 w 15"/>
                  <a:gd name="T49" fmla="*/ 7 h 15"/>
                  <a:gd name="T50" fmla="*/ 1 w 15"/>
                  <a:gd name="T51" fmla="*/ 5 h 15"/>
                  <a:gd name="T52" fmla="*/ 1 w 15"/>
                  <a:gd name="T53" fmla="*/ 4 h 15"/>
                  <a:gd name="T54" fmla="*/ 2 w 15"/>
                  <a:gd name="T55" fmla="*/ 3 h 15"/>
                  <a:gd name="T56" fmla="*/ 3 w 15"/>
                  <a:gd name="T57" fmla="*/ 1 h 15"/>
                  <a:gd name="T58" fmla="*/ 4 w 15"/>
                  <a:gd name="T59" fmla="*/ 1 h 15"/>
                  <a:gd name="T60" fmla="*/ 5 w 15"/>
                  <a:gd name="T61" fmla="*/ 0 h 15"/>
                  <a:gd name="T62" fmla="*/ 7 w 15"/>
                  <a:gd name="T63" fmla="*/ 0 h 15"/>
                  <a:gd name="T64" fmla="*/ 7 w 15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5"/>
                  <a:gd name="T101" fmla="*/ 15 w 15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5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3" y="12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2" y="12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75" name="Oval 390"/>
              <p:cNvSpPr>
                <a:spLocks noChangeArrowheads="1"/>
              </p:cNvSpPr>
              <p:nvPr/>
            </p:nvSpPr>
            <p:spPr bwMode="auto">
              <a:xfrm>
                <a:off x="2666" y="2311"/>
                <a:ext cx="14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76" name="Freeform 391"/>
              <p:cNvSpPr>
                <a:spLocks/>
              </p:cNvSpPr>
              <p:nvPr/>
            </p:nvSpPr>
            <p:spPr bwMode="auto">
              <a:xfrm>
                <a:off x="2665" y="2310"/>
                <a:ext cx="15" cy="15"/>
              </a:xfrm>
              <a:custGeom>
                <a:avLst/>
                <a:gdLst>
                  <a:gd name="T0" fmla="*/ 8 w 15"/>
                  <a:gd name="T1" fmla="*/ 0 h 15"/>
                  <a:gd name="T2" fmla="*/ 10 w 15"/>
                  <a:gd name="T3" fmla="*/ 1 h 15"/>
                  <a:gd name="T4" fmla="*/ 11 w 15"/>
                  <a:gd name="T5" fmla="*/ 1 h 15"/>
                  <a:gd name="T6" fmla="*/ 12 w 15"/>
                  <a:gd name="T7" fmla="*/ 2 h 15"/>
                  <a:gd name="T8" fmla="*/ 13 w 15"/>
                  <a:gd name="T9" fmla="*/ 3 h 15"/>
                  <a:gd name="T10" fmla="*/ 14 w 15"/>
                  <a:gd name="T11" fmla="*/ 4 h 15"/>
                  <a:gd name="T12" fmla="*/ 14 w 15"/>
                  <a:gd name="T13" fmla="*/ 6 h 15"/>
                  <a:gd name="T14" fmla="*/ 15 w 15"/>
                  <a:gd name="T15" fmla="*/ 7 h 15"/>
                  <a:gd name="T16" fmla="*/ 15 w 15"/>
                  <a:gd name="T17" fmla="*/ 8 h 15"/>
                  <a:gd name="T18" fmla="*/ 14 w 15"/>
                  <a:gd name="T19" fmla="*/ 10 h 15"/>
                  <a:gd name="T20" fmla="*/ 14 w 15"/>
                  <a:gd name="T21" fmla="*/ 12 h 15"/>
                  <a:gd name="T22" fmla="*/ 13 w 15"/>
                  <a:gd name="T23" fmla="*/ 13 h 15"/>
                  <a:gd name="T24" fmla="*/ 12 w 15"/>
                  <a:gd name="T25" fmla="*/ 14 h 15"/>
                  <a:gd name="T26" fmla="*/ 11 w 15"/>
                  <a:gd name="T27" fmla="*/ 14 h 15"/>
                  <a:gd name="T28" fmla="*/ 10 w 15"/>
                  <a:gd name="T29" fmla="*/ 15 h 15"/>
                  <a:gd name="T30" fmla="*/ 8 w 15"/>
                  <a:gd name="T31" fmla="*/ 15 h 15"/>
                  <a:gd name="T32" fmla="*/ 7 w 15"/>
                  <a:gd name="T33" fmla="*/ 15 h 15"/>
                  <a:gd name="T34" fmla="*/ 5 w 15"/>
                  <a:gd name="T35" fmla="*/ 15 h 15"/>
                  <a:gd name="T36" fmla="*/ 4 w 15"/>
                  <a:gd name="T37" fmla="*/ 14 h 15"/>
                  <a:gd name="T38" fmla="*/ 3 w 15"/>
                  <a:gd name="T39" fmla="*/ 14 h 15"/>
                  <a:gd name="T40" fmla="*/ 2 w 15"/>
                  <a:gd name="T41" fmla="*/ 13 h 15"/>
                  <a:gd name="T42" fmla="*/ 1 w 15"/>
                  <a:gd name="T43" fmla="*/ 12 h 15"/>
                  <a:gd name="T44" fmla="*/ 1 w 15"/>
                  <a:gd name="T45" fmla="*/ 10 h 15"/>
                  <a:gd name="T46" fmla="*/ 0 w 15"/>
                  <a:gd name="T47" fmla="*/ 8 h 15"/>
                  <a:gd name="T48" fmla="*/ 0 w 15"/>
                  <a:gd name="T49" fmla="*/ 7 h 15"/>
                  <a:gd name="T50" fmla="*/ 1 w 15"/>
                  <a:gd name="T51" fmla="*/ 6 h 15"/>
                  <a:gd name="T52" fmla="*/ 1 w 15"/>
                  <a:gd name="T53" fmla="*/ 4 h 15"/>
                  <a:gd name="T54" fmla="*/ 2 w 15"/>
                  <a:gd name="T55" fmla="*/ 3 h 15"/>
                  <a:gd name="T56" fmla="*/ 3 w 15"/>
                  <a:gd name="T57" fmla="*/ 2 h 15"/>
                  <a:gd name="T58" fmla="*/ 4 w 15"/>
                  <a:gd name="T59" fmla="*/ 1 h 15"/>
                  <a:gd name="T60" fmla="*/ 5 w 15"/>
                  <a:gd name="T61" fmla="*/ 1 h 15"/>
                  <a:gd name="T62" fmla="*/ 7 w 15"/>
                  <a:gd name="T63" fmla="*/ 0 h 15"/>
                  <a:gd name="T64" fmla="*/ 7 w 15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5"/>
                  <a:gd name="T101" fmla="*/ 15 w 15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5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4" y="10"/>
                    </a:lnTo>
                    <a:lnTo>
                      <a:pt x="14" y="12"/>
                    </a:lnTo>
                    <a:lnTo>
                      <a:pt x="13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77" name="Oval 392"/>
              <p:cNvSpPr>
                <a:spLocks noChangeArrowheads="1"/>
              </p:cNvSpPr>
              <p:nvPr/>
            </p:nvSpPr>
            <p:spPr bwMode="auto">
              <a:xfrm>
                <a:off x="2684" y="2314"/>
                <a:ext cx="15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78" name="Freeform 393"/>
              <p:cNvSpPr>
                <a:spLocks/>
              </p:cNvSpPr>
              <p:nvPr/>
            </p:nvSpPr>
            <p:spPr bwMode="auto">
              <a:xfrm>
                <a:off x="2684" y="2313"/>
                <a:ext cx="14" cy="16"/>
              </a:xfrm>
              <a:custGeom>
                <a:avLst/>
                <a:gdLst>
                  <a:gd name="T0" fmla="*/ 8 w 14"/>
                  <a:gd name="T1" fmla="*/ 0 h 16"/>
                  <a:gd name="T2" fmla="*/ 9 w 14"/>
                  <a:gd name="T3" fmla="*/ 1 h 16"/>
                  <a:gd name="T4" fmla="*/ 11 w 14"/>
                  <a:gd name="T5" fmla="*/ 1 h 16"/>
                  <a:gd name="T6" fmla="*/ 12 w 14"/>
                  <a:gd name="T7" fmla="*/ 2 h 16"/>
                  <a:gd name="T8" fmla="*/ 13 w 14"/>
                  <a:gd name="T9" fmla="*/ 3 h 16"/>
                  <a:gd name="T10" fmla="*/ 13 w 14"/>
                  <a:gd name="T11" fmla="*/ 4 h 16"/>
                  <a:gd name="T12" fmla="*/ 14 w 14"/>
                  <a:gd name="T13" fmla="*/ 6 h 16"/>
                  <a:gd name="T14" fmla="*/ 14 w 14"/>
                  <a:gd name="T15" fmla="*/ 7 h 16"/>
                  <a:gd name="T16" fmla="*/ 14 w 14"/>
                  <a:gd name="T17" fmla="*/ 9 h 16"/>
                  <a:gd name="T18" fmla="*/ 14 w 14"/>
                  <a:gd name="T19" fmla="*/ 10 h 16"/>
                  <a:gd name="T20" fmla="*/ 13 w 14"/>
                  <a:gd name="T21" fmla="*/ 12 h 16"/>
                  <a:gd name="T22" fmla="*/ 13 w 14"/>
                  <a:gd name="T23" fmla="*/ 13 h 16"/>
                  <a:gd name="T24" fmla="*/ 12 w 14"/>
                  <a:gd name="T25" fmla="*/ 14 h 16"/>
                  <a:gd name="T26" fmla="*/ 11 w 14"/>
                  <a:gd name="T27" fmla="*/ 15 h 16"/>
                  <a:gd name="T28" fmla="*/ 9 w 14"/>
                  <a:gd name="T29" fmla="*/ 15 h 16"/>
                  <a:gd name="T30" fmla="*/ 8 w 14"/>
                  <a:gd name="T31" fmla="*/ 16 h 16"/>
                  <a:gd name="T32" fmla="*/ 7 w 14"/>
                  <a:gd name="T33" fmla="*/ 16 h 16"/>
                  <a:gd name="T34" fmla="*/ 5 w 14"/>
                  <a:gd name="T35" fmla="*/ 15 h 16"/>
                  <a:gd name="T36" fmla="*/ 4 w 14"/>
                  <a:gd name="T37" fmla="*/ 15 h 16"/>
                  <a:gd name="T38" fmla="*/ 2 w 14"/>
                  <a:gd name="T39" fmla="*/ 14 h 16"/>
                  <a:gd name="T40" fmla="*/ 1 w 14"/>
                  <a:gd name="T41" fmla="*/ 13 h 16"/>
                  <a:gd name="T42" fmla="*/ 1 w 14"/>
                  <a:gd name="T43" fmla="*/ 12 h 16"/>
                  <a:gd name="T44" fmla="*/ 0 w 14"/>
                  <a:gd name="T45" fmla="*/ 10 h 16"/>
                  <a:gd name="T46" fmla="*/ 0 w 14"/>
                  <a:gd name="T47" fmla="*/ 9 h 16"/>
                  <a:gd name="T48" fmla="*/ 0 w 14"/>
                  <a:gd name="T49" fmla="*/ 7 h 16"/>
                  <a:gd name="T50" fmla="*/ 0 w 14"/>
                  <a:gd name="T51" fmla="*/ 6 h 16"/>
                  <a:gd name="T52" fmla="*/ 1 w 14"/>
                  <a:gd name="T53" fmla="*/ 4 h 16"/>
                  <a:gd name="T54" fmla="*/ 1 w 14"/>
                  <a:gd name="T55" fmla="*/ 3 h 16"/>
                  <a:gd name="T56" fmla="*/ 2 w 14"/>
                  <a:gd name="T57" fmla="*/ 2 h 16"/>
                  <a:gd name="T58" fmla="*/ 4 w 14"/>
                  <a:gd name="T59" fmla="*/ 1 h 16"/>
                  <a:gd name="T60" fmla="*/ 5 w 14"/>
                  <a:gd name="T61" fmla="*/ 1 h 16"/>
                  <a:gd name="T62" fmla="*/ 7 w 14"/>
                  <a:gd name="T63" fmla="*/ 0 h 16"/>
                  <a:gd name="T64" fmla="*/ 7 w 14"/>
                  <a:gd name="T65" fmla="*/ 0 h 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6"/>
                  <a:gd name="T101" fmla="*/ 14 w 14"/>
                  <a:gd name="T102" fmla="*/ 16 h 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6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2" y="14"/>
                    </a:lnTo>
                    <a:lnTo>
                      <a:pt x="11" y="15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3" y="15"/>
                    </a:lnTo>
                    <a:lnTo>
                      <a:pt x="2" y="14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79" name="Oval 394"/>
              <p:cNvSpPr>
                <a:spLocks noChangeArrowheads="1"/>
              </p:cNvSpPr>
              <p:nvPr/>
            </p:nvSpPr>
            <p:spPr bwMode="auto">
              <a:xfrm>
                <a:off x="2704" y="2314"/>
                <a:ext cx="14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80" name="Freeform 395"/>
              <p:cNvSpPr>
                <a:spLocks/>
              </p:cNvSpPr>
              <p:nvPr/>
            </p:nvSpPr>
            <p:spPr bwMode="auto">
              <a:xfrm>
                <a:off x="2703" y="2313"/>
                <a:ext cx="15" cy="16"/>
              </a:xfrm>
              <a:custGeom>
                <a:avLst/>
                <a:gdLst>
                  <a:gd name="T0" fmla="*/ 8 w 15"/>
                  <a:gd name="T1" fmla="*/ 0 h 16"/>
                  <a:gd name="T2" fmla="*/ 9 w 15"/>
                  <a:gd name="T3" fmla="*/ 1 h 16"/>
                  <a:gd name="T4" fmla="*/ 11 w 15"/>
                  <a:gd name="T5" fmla="*/ 1 h 16"/>
                  <a:gd name="T6" fmla="*/ 12 w 15"/>
                  <a:gd name="T7" fmla="*/ 2 h 16"/>
                  <a:gd name="T8" fmla="*/ 13 w 15"/>
                  <a:gd name="T9" fmla="*/ 3 h 16"/>
                  <a:gd name="T10" fmla="*/ 14 w 15"/>
                  <a:gd name="T11" fmla="*/ 4 h 16"/>
                  <a:gd name="T12" fmla="*/ 14 w 15"/>
                  <a:gd name="T13" fmla="*/ 6 h 16"/>
                  <a:gd name="T14" fmla="*/ 15 w 15"/>
                  <a:gd name="T15" fmla="*/ 7 h 16"/>
                  <a:gd name="T16" fmla="*/ 15 w 15"/>
                  <a:gd name="T17" fmla="*/ 9 h 16"/>
                  <a:gd name="T18" fmla="*/ 14 w 15"/>
                  <a:gd name="T19" fmla="*/ 10 h 16"/>
                  <a:gd name="T20" fmla="*/ 14 w 15"/>
                  <a:gd name="T21" fmla="*/ 12 h 16"/>
                  <a:gd name="T22" fmla="*/ 13 w 15"/>
                  <a:gd name="T23" fmla="*/ 13 h 16"/>
                  <a:gd name="T24" fmla="*/ 12 w 15"/>
                  <a:gd name="T25" fmla="*/ 14 h 16"/>
                  <a:gd name="T26" fmla="*/ 11 w 15"/>
                  <a:gd name="T27" fmla="*/ 15 h 16"/>
                  <a:gd name="T28" fmla="*/ 9 w 15"/>
                  <a:gd name="T29" fmla="*/ 15 h 16"/>
                  <a:gd name="T30" fmla="*/ 8 w 15"/>
                  <a:gd name="T31" fmla="*/ 16 h 16"/>
                  <a:gd name="T32" fmla="*/ 7 w 15"/>
                  <a:gd name="T33" fmla="*/ 16 h 16"/>
                  <a:gd name="T34" fmla="*/ 5 w 15"/>
                  <a:gd name="T35" fmla="*/ 15 h 16"/>
                  <a:gd name="T36" fmla="*/ 4 w 15"/>
                  <a:gd name="T37" fmla="*/ 15 h 16"/>
                  <a:gd name="T38" fmla="*/ 3 w 15"/>
                  <a:gd name="T39" fmla="*/ 14 h 16"/>
                  <a:gd name="T40" fmla="*/ 2 w 15"/>
                  <a:gd name="T41" fmla="*/ 13 h 16"/>
                  <a:gd name="T42" fmla="*/ 1 w 15"/>
                  <a:gd name="T43" fmla="*/ 12 h 16"/>
                  <a:gd name="T44" fmla="*/ 1 w 15"/>
                  <a:gd name="T45" fmla="*/ 10 h 16"/>
                  <a:gd name="T46" fmla="*/ 0 w 15"/>
                  <a:gd name="T47" fmla="*/ 9 h 16"/>
                  <a:gd name="T48" fmla="*/ 0 w 15"/>
                  <a:gd name="T49" fmla="*/ 7 h 16"/>
                  <a:gd name="T50" fmla="*/ 1 w 15"/>
                  <a:gd name="T51" fmla="*/ 6 h 16"/>
                  <a:gd name="T52" fmla="*/ 1 w 15"/>
                  <a:gd name="T53" fmla="*/ 4 h 16"/>
                  <a:gd name="T54" fmla="*/ 2 w 15"/>
                  <a:gd name="T55" fmla="*/ 3 h 16"/>
                  <a:gd name="T56" fmla="*/ 3 w 15"/>
                  <a:gd name="T57" fmla="*/ 2 h 16"/>
                  <a:gd name="T58" fmla="*/ 4 w 15"/>
                  <a:gd name="T59" fmla="*/ 1 h 16"/>
                  <a:gd name="T60" fmla="*/ 5 w 15"/>
                  <a:gd name="T61" fmla="*/ 1 h 16"/>
                  <a:gd name="T62" fmla="*/ 7 w 15"/>
                  <a:gd name="T63" fmla="*/ 0 h 16"/>
                  <a:gd name="T64" fmla="*/ 7 w 15"/>
                  <a:gd name="T65" fmla="*/ 0 h 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6"/>
                  <a:gd name="T101" fmla="*/ 15 w 15"/>
                  <a:gd name="T102" fmla="*/ 16 h 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6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5" y="10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3" y="13"/>
                    </a:lnTo>
                    <a:lnTo>
                      <a:pt x="13" y="14"/>
                    </a:lnTo>
                    <a:lnTo>
                      <a:pt x="12" y="14"/>
                    </a:lnTo>
                    <a:lnTo>
                      <a:pt x="11" y="15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3" y="15"/>
                    </a:lnTo>
                    <a:lnTo>
                      <a:pt x="3" y="14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81" name="Oval 396"/>
              <p:cNvSpPr>
                <a:spLocks noChangeArrowheads="1"/>
              </p:cNvSpPr>
              <p:nvPr/>
            </p:nvSpPr>
            <p:spPr bwMode="auto">
              <a:xfrm>
                <a:off x="2722" y="2316"/>
                <a:ext cx="15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82" name="Freeform 397"/>
              <p:cNvSpPr>
                <a:spLocks/>
              </p:cNvSpPr>
              <p:nvPr/>
            </p:nvSpPr>
            <p:spPr bwMode="auto">
              <a:xfrm>
                <a:off x="2722" y="2316"/>
                <a:ext cx="14" cy="15"/>
              </a:xfrm>
              <a:custGeom>
                <a:avLst/>
                <a:gdLst>
                  <a:gd name="T0" fmla="*/ 8 w 14"/>
                  <a:gd name="T1" fmla="*/ 0 h 15"/>
                  <a:gd name="T2" fmla="*/ 9 w 14"/>
                  <a:gd name="T3" fmla="*/ 0 h 15"/>
                  <a:gd name="T4" fmla="*/ 11 w 14"/>
                  <a:gd name="T5" fmla="*/ 1 h 15"/>
                  <a:gd name="T6" fmla="*/ 12 w 14"/>
                  <a:gd name="T7" fmla="*/ 1 h 15"/>
                  <a:gd name="T8" fmla="*/ 13 w 14"/>
                  <a:gd name="T9" fmla="*/ 2 h 15"/>
                  <a:gd name="T10" fmla="*/ 13 w 14"/>
                  <a:gd name="T11" fmla="*/ 3 h 15"/>
                  <a:gd name="T12" fmla="*/ 14 w 14"/>
                  <a:gd name="T13" fmla="*/ 5 h 15"/>
                  <a:gd name="T14" fmla="*/ 14 w 14"/>
                  <a:gd name="T15" fmla="*/ 7 h 15"/>
                  <a:gd name="T16" fmla="*/ 14 w 14"/>
                  <a:gd name="T17" fmla="*/ 8 h 15"/>
                  <a:gd name="T18" fmla="*/ 14 w 14"/>
                  <a:gd name="T19" fmla="*/ 9 h 15"/>
                  <a:gd name="T20" fmla="*/ 13 w 14"/>
                  <a:gd name="T21" fmla="*/ 11 h 15"/>
                  <a:gd name="T22" fmla="*/ 13 w 14"/>
                  <a:gd name="T23" fmla="*/ 12 h 15"/>
                  <a:gd name="T24" fmla="*/ 12 w 14"/>
                  <a:gd name="T25" fmla="*/ 13 h 15"/>
                  <a:gd name="T26" fmla="*/ 11 w 14"/>
                  <a:gd name="T27" fmla="*/ 14 h 15"/>
                  <a:gd name="T28" fmla="*/ 9 w 14"/>
                  <a:gd name="T29" fmla="*/ 14 h 15"/>
                  <a:gd name="T30" fmla="*/ 8 w 14"/>
                  <a:gd name="T31" fmla="*/ 15 h 15"/>
                  <a:gd name="T32" fmla="*/ 6 w 14"/>
                  <a:gd name="T33" fmla="*/ 15 h 15"/>
                  <a:gd name="T34" fmla="*/ 5 w 14"/>
                  <a:gd name="T35" fmla="*/ 14 h 15"/>
                  <a:gd name="T36" fmla="*/ 3 w 14"/>
                  <a:gd name="T37" fmla="*/ 14 h 15"/>
                  <a:gd name="T38" fmla="*/ 2 w 14"/>
                  <a:gd name="T39" fmla="*/ 13 h 15"/>
                  <a:gd name="T40" fmla="*/ 1 w 14"/>
                  <a:gd name="T41" fmla="*/ 12 h 15"/>
                  <a:gd name="T42" fmla="*/ 1 w 14"/>
                  <a:gd name="T43" fmla="*/ 11 h 15"/>
                  <a:gd name="T44" fmla="*/ 0 w 14"/>
                  <a:gd name="T45" fmla="*/ 9 h 15"/>
                  <a:gd name="T46" fmla="*/ 0 w 14"/>
                  <a:gd name="T47" fmla="*/ 8 h 15"/>
                  <a:gd name="T48" fmla="*/ 0 w 14"/>
                  <a:gd name="T49" fmla="*/ 7 h 15"/>
                  <a:gd name="T50" fmla="*/ 0 w 14"/>
                  <a:gd name="T51" fmla="*/ 5 h 15"/>
                  <a:gd name="T52" fmla="*/ 1 w 14"/>
                  <a:gd name="T53" fmla="*/ 3 h 15"/>
                  <a:gd name="T54" fmla="*/ 1 w 14"/>
                  <a:gd name="T55" fmla="*/ 2 h 15"/>
                  <a:gd name="T56" fmla="*/ 2 w 14"/>
                  <a:gd name="T57" fmla="*/ 1 h 15"/>
                  <a:gd name="T58" fmla="*/ 3 w 14"/>
                  <a:gd name="T59" fmla="*/ 1 h 15"/>
                  <a:gd name="T60" fmla="*/ 5 w 14"/>
                  <a:gd name="T61" fmla="*/ 0 h 15"/>
                  <a:gd name="T62" fmla="*/ 6 w 14"/>
                  <a:gd name="T63" fmla="*/ 0 h 15"/>
                  <a:gd name="T64" fmla="*/ 7 w 14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5"/>
                  <a:gd name="T101" fmla="*/ 14 w 14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5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3" y="11"/>
                    </a:lnTo>
                    <a:lnTo>
                      <a:pt x="13" y="12"/>
                    </a:lnTo>
                    <a:lnTo>
                      <a:pt x="12" y="13"/>
                    </a:lnTo>
                    <a:lnTo>
                      <a:pt x="11" y="14"/>
                    </a:lnTo>
                    <a:lnTo>
                      <a:pt x="10" y="14"/>
                    </a:lnTo>
                    <a:lnTo>
                      <a:pt x="9" y="14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5" y="14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83" name="Oval 398"/>
              <p:cNvSpPr>
                <a:spLocks noChangeArrowheads="1"/>
              </p:cNvSpPr>
              <p:nvPr/>
            </p:nvSpPr>
            <p:spPr bwMode="auto">
              <a:xfrm>
                <a:off x="2741" y="2319"/>
                <a:ext cx="15" cy="1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84" name="Freeform 399"/>
              <p:cNvSpPr>
                <a:spLocks/>
              </p:cNvSpPr>
              <p:nvPr/>
            </p:nvSpPr>
            <p:spPr bwMode="auto">
              <a:xfrm>
                <a:off x="2741" y="2319"/>
                <a:ext cx="14" cy="15"/>
              </a:xfrm>
              <a:custGeom>
                <a:avLst/>
                <a:gdLst>
                  <a:gd name="T0" fmla="*/ 8 w 14"/>
                  <a:gd name="T1" fmla="*/ 0 h 15"/>
                  <a:gd name="T2" fmla="*/ 9 w 14"/>
                  <a:gd name="T3" fmla="*/ 0 h 15"/>
                  <a:gd name="T4" fmla="*/ 11 w 14"/>
                  <a:gd name="T5" fmla="*/ 1 h 15"/>
                  <a:gd name="T6" fmla="*/ 12 w 14"/>
                  <a:gd name="T7" fmla="*/ 1 h 15"/>
                  <a:gd name="T8" fmla="*/ 13 w 14"/>
                  <a:gd name="T9" fmla="*/ 3 h 15"/>
                  <a:gd name="T10" fmla="*/ 13 w 14"/>
                  <a:gd name="T11" fmla="*/ 4 h 15"/>
                  <a:gd name="T12" fmla="*/ 14 w 14"/>
                  <a:gd name="T13" fmla="*/ 5 h 15"/>
                  <a:gd name="T14" fmla="*/ 14 w 14"/>
                  <a:gd name="T15" fmla="*/ 7 h 15"/>
                  <a:gd name="T16" fmla="*/ 14 w 14"/>
                  <a:gd name="T17" fmla="*/ 8 h 15"/>
                  <a:gd name="T18" fmla="*/ 14 w 14"/>
                  <a:gd name="T19" fmla="*/ 10 h 15"/>
                  <a:gd name="T20" fmla="*/ 13 w 14"/>
                  <a:gd name="T21" fmla="*/ 11 h 15"/>
                  <a:gd name="T22" fmla="*/ 13 w 14"/>
                  <a:gd name="T23" fmla="*/ 12 h 15"/>
                  <a:gd name="T24" fmla="*/ 12 w 14"/>
                  <a:gd name="T25" fmla="*/ 14 h 15"/>
                  <a:gd name="T26" fmla="*/ 11 w 14"/>
                  <a:gd name="T27" fmla="*/ 14 h 15"/>
                  <a:gd name="T28" fmla="*/ 9 w 14"/>
                  <a:gd name="T29" fmla="*/ 15 h 15"/>
                  <a:gd name="T30" fmla="*/ 8 w 14"/>
                  <a:gd name="T31" fmla="*/ 15 h 15"/>
                  <a:gd name="T32" fmla="*/ 7 w 14"/>
                  <a:gd name="T33" fmla="*/ 15 h 15"/>
                  <a:gd name="T34" fmla="*/ 5 w 14"/>
                  <a:gd name="T35" fmla="*/ 15 h 15"/>
                  <a:gd name="T36" fmla="*/ 4 w 14"/>
                  <a:gd name="T37" fmla="*/ 14 h 15"/>
                  <a:gd name="T38" fmla="*/ 3 w 14"/>
                  <a:gd name="T39" fmla="*/ 14 h 15"/>
                  <a:gd name="T40" fmla="*/ 1 w 14"/>
                  <a:gd name="T41" fmla="*/ 12 h 15"/>
                  <a:gd name="T42" fmla="*/ 1 w 14"/>
                  <a:gd name="T43" fmla="*/ 11 h 15"/>
                  <a:gd name="T44" fmla="*/ 0 w 14"/>
                  <a:gd name="T45" fmla="*/ 10 h 15"/>
                  <a:gd name="T46" fmla="*/ 0 w 14"/>
                  <a:gd name="T47" fmla="*/ 8 h 15"/>
                  <a:gd name="T48" fmla="*/ 0 w 14"/>
                  <a:gd name="T49" fmla="*/ 7 h 15"/>
                  <a:gd name="T50" fmla="*/ 0 w 14"/>
                  <a:gd name="T51" fmla="*/ 5 h 15"/>
                  <a:gd name="T52" fmla="*/ 1 w 14"/>
                  <a:gd name="T53" fmla="*/ 4 h 15"/>
                  <a:gd name="T54" fmla="*/ 1 w 14"/>
                  <a:gd name="T55" fmla="*/ 3 h 15"/>
                  <a:gd name="T56" fmla="*/ 3 w 14"/>
                  <a:gd name="T57" fmla="*/ 1 h 15"/>
                  <a:gd name="T58" fmla="*/ 4 w 14"/>
                  <a:gd name="T59" fmla="*/ 1 h 15"/>
                  <a:gd name="T60" fmla="*/ 5 w 14"/>
                  <a:gd name="T61" fmla="*/ 0 h 15"/>
                  <a:gd name="T62" fmla="*/ 7 w 14"/>
                  <a:gd name="T63" fmla="*/ 0 h 15"/>
                  <a:gd name="T64" fmla="*/ 7 w 14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5"/>
                  <a:gd name="T101" fmla="*/ 14 w 14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5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3" y="11"/>
                    </a:lnTo>
                    <a:lnTo>
                      <a:pt x="13" y="12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85" name="Oval 400"/>
              <p:cNvSpPr>
                <a:spLocks noChangeArrowheads="1"/>
              </p:cNvSpPr>
              <p:nvPr/>
            </p:nvSpPr>
            <p:spPr bwMode="auto">
              <a:xfrm>
                <a:off x="2760" y="2319"/>
                <a:ext cx="15" cy="1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86" name="Freeform 401"/>
              <p:cNvSpPr>
                <a:spLocks/>
              </p:cNvSpPr>
              <p:nvPr/>
            </p:nvSpPr>
            <p:spPr bwMode="auto">
              <a:xfrm>
                <a:off x="2760" y="2319"/>
                <a:ext cx="14" cy="15"/>
              </a:xfrm>
              <a:custGeom>
                <a:avLst/>
                <a:gdLst>
                  <a:gd name="T0" fmla="*/ 7 w 14"/>
                  <a:gd name="T1" fmla="*/ 0 h 15"/>
                  <a:gd name="T2" fmla="*/ 9 w 14"/>
                  <a:gd name="T3" fmla="*/ 0 h 15"/>
                  <a:gd name="T4" fmla="*/ 10 w 14"/>
                  <a:gd name="T5" fmla="*/ 1 h 15"/>
                  <a:gd name="T6" fmla="*/ 12 w 14"/>
                  <a:gd name="T7" fmla="*/ 1 h 15"/>
                  <a:gd name="T8" fmla="*/ 13 w 14"/>
                  <a:gd name="T9" fmla="*/ 3 h 15"/>
                  <a:gd name="T10" fmla="*/ 13 w 14"/>
                  <a:gd name="T11" fmla="*/ 4 h 15"/>
                  <a:gd name="T12" fmla="*/ 14 w 14"/>
                  <a:gd name="T13" fmla="*/ 5 h 15"/>
                  <a:gd name="T14" fmla="*/ 14 w 14"/>
                  <a:gd name="T15" fmla="*/ 7 h 15"/>
                  <a:gd name="T16" fmla="*/ 14 w 14"/>
                  <a:gd name="T17" fmla="*/ 8 h 15"/>
                  <a:gd name="T18" fmla="*/ 14 w 14"/>
                  <a:gd name="T19" fmla="*/ 10 h 15"/>
                  <a:gd name="T20" fmla="*/ 13 w 14"/>
                  <a:gd name="T21" fmla="*/ 11 h 15"/>
                  <a:gd name="T22" fmla="*/ 13 w 14"/>
                  <a:gd name="T23" fmla="*/ 12 h 15"/>
                  <a:gd name="T24" fmla="*/ 12 w 14"/>
                  <a:gd name="T25" fmla="*/ 14 h 15"/>
                  <a:gd name="T26" fmla="*/ 10 w 14"/>
                  <a:gd name="T27" fmla="*/ 14 h 15"/>
                  <a:gd name="T28" fmla="*/ 9 w 14"/>
                  <a:gd name="T29" fmla="*/ 15 h 15"/>
                  <a:gd name="T30" fmla="*/ 7 w 14"/>
                  <a:gd name="T31" fmla="*/ 15 h 15"/>
                  <a:gd name="T32" fmla="*/ 6 w 14"/>
                  <a:gd name="T33" fmla="*/ 15 h 15"/>
                  <a:gd name="T34" fmla="*/ 5 w 14"/>
                  <a:gd name="T35" fmla="*/ 15 h 15"/>
                  <a:gd name="T36" fmla="*/ 3 w 14"/>
                  <a:gd name="T37" fmla="*/ 14 h 15"/>
                  <a:gd name="T38" fmla="*/ 2 w 14"/>
                  <a:gd name="T39" fmla="*/ 14 h 15"/>
                  <a:gd name="T40" fmla="*/ 1 w 14"/>
                  <a:gd name="T41" fmla="*/ 12 h 15"/>
                  <a:gd name="T42" fmla="*/ 1 w 14"/>
                  <a:gd name="T43" fmla="*/ 11 h 15"/>
                  <a:gd name="T44" fmla="*/ 0 w 14"/>
                  <a:gd name="T45" fmla="*/ 10 h 15"/>
                  <a:gd name="T46" fmla="*/ 0 w 14"/>
                  <a:gd name="T47" fmla="*/ 8 h 15"/>
                  <a:gd name="T48" fmla="*/ 0 w 14"/>
                  <a:gd name="T49" fmla="*/ 7 h 15"/>
                  <a:gd name="T50" fmla="*/ 0 w 14"/>
                  <a:gd name="T51" fmla="*/ 5 h 15"/>
                  <a:gd name="T52" fmla="*/ 1 w 14"/>
                  <a:gd name="T53" fmla="*/ 4 h 15"/>
                  <a:gd name="T54" fmla="*/ 1 w 14"/>
                  <a:gd name="T55" fmla="*/ 3 h 15"/>
                  <a:gd name="T56" fmla="*/ 2 w 14"/>
                  <a:gd name="T57" fmla="*/ 1 h 15"/>
                  <a:gd name="T58" fmla="*/ 3 w 14"/>
                  <a:gd name="T59" fmla="*/ 1 h 15"/>
                  <a:gd name="T60" fmla="*/ 5 w 14"/>
                  <a:gd name="T61" fmla="*/ 0 h 15"/>
                  <a:gd name="T62" fmla="*/ 6 w 14"/>
                  <a:gd name="T63" fmla="*/ 0 h 15"/>
                  <a:gd name="T64" fmla="*/ 7 w 14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5"/>
                  <a:gd name="T101" fmla="*/ 14 w 14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5">
                    <a:moveTo>
                      <a:pt x="7" y="0"/>
                    </a:move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3" y="11"/>
                    </a:lnTo>
                    <a:lnTo>
                      <a:pt x="13" y="12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4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3" y="14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87" name="Oval 402"/>
              <p:cNvSpPr>
                <a:spLocks noChangeArrowheads="1"/>
              </p:cNvSpPr>
              <p:nvPr/>
            </p:nvSpPr>
            <p:spPr bwMode="auto">
              <a:xfrm>
                <a:off x="2779" y="2322"/>
                <a:ext cx="15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88" name="Freeform 403"/>
              <p:cNvSpPr>
                <a:spLocks/>
              </p:cNvSpPr>
              <p:nvPr/>
            </p:nvSpPr>
            <p:spPr bwMode="auto">
              <a:xfrm>
                <a:off x="2779" y="2321"/>
                <a:ext cx="14" cy="15"/>
              </a:xfrm>
              <a:custGeom>
                <a:avLst/>
                <a:gdLst>
                  <a:gd name="T0" fmla="*/ 8 w 14"/>
                  <a:gd name="T1" fmla="*/ 0 h 15"/>
                  <a:gd name="T2" fmla="*/ 9 w 14"/>
                  <a:gd name="T3" fmla="*/ 1 h 15"/>
                  <a:gd name="T4" fmla="*/ 11 w 14"/>
                  <a:gd name="T5" fmla="*/ 1 h 15"/>
                  <a:gd name="T6" fmla="*/ 12 w 14"/>
                  <a:gd name="T7" fmla="*/ 2 h 15"/>
                  <a:gd name="T8" fmla="*/ 13 w 14"/>
                  <a:gd name="T9" fmla="*/ 3 h 15"/>
                  <a:gd name="T10" fmla="*/ 13 w 14"/>
                  <a:gd name="T11" fmla="*/ 4 h 15"/>
                  <a:gd name="T12" fmla="*/ 14 w 14"/>
                  <a:gd name="T13" fmla="*/ 6 h 15"/>
                  <a:gd name="T14" fmla="*/ 14 w 14"/>
                  <a:gd name="T15" fmla="*/ 7 h 15"/>
                  <a:gd name="T16" fmla="*/ 14 w 14"/>
                  <a:gd name="T17" fmla="*/ 8 h 15"/>
                  <a:gd name="T18" fmla="*/ 14 w 14"/>
                  <a:gd name="T19" fmla="*/ 10 h 15"/>
                  <a:gd name="T20" fmla="*/ 13 w 14"/>
                  <a:gd name="T21" fmla="*/ 12 h 15"/>
                  <a:gd name="T22" fmla="*/ 13 w 14"/>
                  <a:gd name="T23" fmla="*/ 13 h 15"/>
                  <a:gd name="T24" fmla="*/ 12 w 14"/>
                  <a:gd name="T25" fmla="*/ 14 h 15"/>
                  <a:gd name="T26" fmla="*/ 11 w 14"/>
                  <a:gd name="T27" fmla="*/ 14 h 15"/>
                  <a:gd name="T28" fmla="*/ 9 w 14"/>
                  <a:gd name="T29" fmla="*/ 15 h 15"/>
                  <a:gd name="T30" fmla="*/ 8 w 14"/>
                  <a:gd name="T31" fmla="*/ 15 h 15"/>
                  <a:gd name="T32" fmla="*/ 6 w 14"/>
                  <a:gd name="T33" fmla="*/ 15 h 15"/>
                  <a:gd name="T34" fmla="*/ 5 w 14"/>
                  <a:gd name="T35" fmla="*/ 15 h 15"/>
                  <a:gd name="T36" fmla="*/ 3 w 14"/>
                  <a:gd name="T37" fmla="*/ 14 h 15"/>
                  <a:gd name="T38" fmla="*/ 2 w 14"/>
                  <a:gd name="T39" fmla="*/ 14 h 15"/>
                  <a:gd name="T40" fmla="*/ 1 w 14"/>
                  <a:gd name="T41" fmla="*/ 13 h 15"/>
                  <a:gd name="T42" fmla="*/ 1 w 14"/>
                  <a:gd name="T43" fmla="*/ 12 h 15"/>
                  <a:gd name="T44" fmla="*/ 0 w 14"/>
                  <a:gd name="T45" fmla="*/ 10 h 15"/>
                  <a:gd name="T46" fmla="*/ 0 w 14"/>
                  <a:gd name="T47" fmla="*/ 8 h 15"/>
                  <a:gd name="T48" fmla="*/ 0 w 14"/>
                  <a:gd name="T49" fmla="*/ 7 h 15"/>
                  <a:gd name="T50" fmla="*/ 0 w 14"/>
                  <a:gd name="T51" fmla="*/ 6 h 15"/>
                  <a:gd name="T52" fmla="*/ 1 w 14"/>
                  <a:gd name="T53" fmla="*/ 4 h 15"/>
                  <a:gd name="T54" fmla="*/ 1 w 14"/>
                  <a:gd name="T55" fmla="*/ 3 h 15"/>
                  <a:gd name="T56" fmla="*/ 2 w 14"/>
                  <a:gd name="T57" fmla="*/ 2 h 15"/>
                  <a:gd name="T58" fmla="*/ 3 w 14"/>
                  <a:gd name="T59" fmla="*/ 1 h 15"/>
                  <a:gd name="T60" fmla="*/ 5 w 14"/>
                  <a:gd name="T61" fmla="*/ 1 h 15"/>
                  <a:gd name="T62" fmla="*/ 6 w 14"/>
                  <a:gd name="T63" fmla="*/ 0 h 15"/>
                  <a:gd name="T64" fmla="*/ 7 w 14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5"/>
                  <a:gd name="T101" fmla="*/ 14 w 14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5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3" y="14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89" name="Oval 404"/>
              <p:cNvSpPr>
                <a:spLocks noChangeArrowheads="1"/>
              </p:cNvSpPr>
              <p:nvPr/>
            </p:nvSpPr>
            <p:spPr bwMode="auto">
              <a:xfrm>
                <a:off x="2798" y="2322"/>
                <a:ext cx="14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90" name="Freeform 405"/>
              <p:cNvSpPr>
                <a:spLocks/>
              </p:cNvSpPr>
              <p:nvPr/>
            </p:nvSpPr>
            <p:spPr bwMode="auto">
              <a:xfrm>
                <a:off x="2797" y="2321"/>
                <a:ext cx="15" cy="15"/>
              </a:xfrm>
              <a:custGeom>
                <a:avLst/>
                <a:gdLst>
                  <a:gd name="T0" fmla="*/ 8 w 15"/>
                  <a:gd name="T1" fmla="*/ 0 h 15"/>
                  <a:gd name="T2" fmla="*/ 10 w 15"/>
                  <a:gd name="T3" fmla="*/ 1 h 15"/>
                  <a:gd name="T4" fmla="*/ 11 w 15"/>
                  <a:gd name="T5" fmla="*/ 1 h 15"/>
                  <a:gd name="T6" fmla="*/ 12 w 15"/>
                  <a:gd name="T7" fmla="*/ 2 h 15"/>
                  <a:gd name="T8" fmla="*/ 13 w 15"/>
                  <a:gd name="T9" fmla="*/ 3 h 15"/>
                  <a:gd name="T10" fmla="*/ 14 w 15"/>
                  <a:gd name="T11" fmla="*/ 4 h 15"/>
                  <a:gd name="T12" fmla="*/ 14 w 15"/>
                  <a:gd name="T13" fmla="*/ 6 h 15"/>
                  <a:gd name="T14" fmla="*/ 15 w 15"/>
                  <a:gd name="T15" fmla="*/ 7 h 15"/>
                  <a:gd name="T16" fmla="*/ 15 w 15"/>
                  <a:gd name="T17" fmla="*/ 8 h 15"/>
                  <a:gd name="T18" fmla="*/ 14 w 15"/>
                  <a:gd name="T19" fmla="*/ 10 h 15"/>
                  <a:gd name="T20" fmla="*/ 14 w 15"/>
                  <a:gd name="T21" fmla="*/ 12 h 15"/>
                  <a:gd name="T22" fmla="*/ 13 w 15"/>
                  <a:gd name="T23" fmla="*/ 13 h 15"/>
                  <a:gd name="T24" fmla="*/ 12 w 15"/>
                  <a:gd name="T25" fmla="*/ 14 h 15"/>
                  <a:gd name="T26" fmla="*/ 11 w 15"/>
                  <a:gd name="T27" fmla="*/ 14 h 15"/>
                  <a:gd name="T28" fmla="*/ 10 w 15"/>
                  <a:gd name="T29" fmla="*/ 15 h 15"/>
                  <a:gd name="T30" fmla="*/ 8 w 15"/>
                  <a:gd name="T31" fmla="*/ 15 h 15"/>
                  <a:gd name="T32" fmla="*/ 7 w 15"/>
                  <a:gd name="T33" fmla="*/ 15 h 15"/>
                  <a:gd name="T34" fmla="*/ 6 w 15"/>
                  <a:gd name="T35" fmla="*/ 15 h 15"/>
                  <a:gd name="T36" fmla="*/ 4 w 15"/>
                  <a:gd name="T37" fmla="*/ 14 h 15"/>
                  <a:gd name="T38" fmla="*/ 3 w 15"/>
                  <a:gd name="T39" fmla="*/ 14 h 15"/>
                  <a:gd name="T40" fmla="*/ 2 w 15"/>
                  <a:gd name="T41" fmla="*/ 13 h 15"/>
                  <a:gd name="T42" fmla="*/ 1 w 15"/>
                  <a:gd name="T43" fmla="*/ 12 h 15"/>
                  <a:gd name="T44" fmla="*/ 1 w 15"/>
                  <a:gd name="T45" fmla="*/ 10 h 15"/>
                  <a:gd name="T46" fmla="*/ 0 w 15"/>
                  <a:gd name="T47" fmla="*/ 8 h 15"/>
                  <a:gd name="T48" fmla="*/ 0 w 15"/>
                  <a:gd name="T49" fmla="*/ 7 h 15"/>
                  <a:gd name="T50" fmla="*/ 1 w 15"/>
                  <a:gd name="T51" fmla="*/ 6 h 15"/>
                  <a:gd name="T52" fmla="*/ 1 w 15"/>
                  <a:gd name="T53" fmla="*/ 4 h 15"/>
                  <a:gd name="T54" fmla="*/ 2 w 15"/>
                  <a:gd name="T55" fmla="*/ 3 h 15"/>
                  <a:gd name="T56" fmla="*/ 3 w 15"/>
                  <a:gd name="T57" fmla="*/ 2 h 15"/>
                  <a:gd name="T58" fmla="*/ 4 w 15"/>
                  <a:gd name="T59" fmla="*/ 1 h 15"/>
                  <a:gd name="T60" fmla="*/ 6 w 15"/>
                  <a:gd name="T61" fmla="*/ 1 h 15"/>
                  <a:gd name="T62" fmla="*/ 7 w 15"/>
                  <a:gd name="T63" fmla="*/ 0 h 15"/>
                  <a:gd name="T64" fmla="*/ 8 w 15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5"/>
                  <a:gd name="T101" fmla="*/ 15 w 15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5">
                    <a:moveTo>
                      <a:pt x="8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4" y="10"/>
                    </a:lnTo>
                    <a:lnTo>
                      <a:pt x="14" y="12"/>
                    </a:lnTo>
                    <a:lnTo>
                      <a:pt x="13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91" name="Oval 406"/>
              <p:cNvSpPr>
                <a:spLocks noChangeArrowheads="1"/>
              </p:cNvSpPr>
              <p:nvPr/>
            </p:nvSpPr>
            <p:spPr bwMode="auto">
              <a:xfrm>
                <a:off x="2817" y="2325"/>
                <a:ext cx="15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92" name="Freeform 407"/>
              <p:cNvSpPr>
                <a:spLocks/>
              </p:cNvSpPr>
              <p:nvPr/>
            </p:nvSpPr>
            <p:spPr bwMode="auto">
              <a:xfrm>
                <a:off x="2817" y="2324"/>
                <a:ext cx="14" cy="16"/>
              </a:xfrm>
              <a:custGeom>
                <a:avLst/>
                <a:gdLst>
                  <a:gd name="T0" fmla="*/ 7 w 14"/>
                  <a:gd name="T1" fmla="*/ 0 h 16"/>
                  <a:gd name="T2" fmla="*/ 9 w 14"/>
                  <a:gd name="T3" fmla="*/ 1 h 16"/>
                  <a:gd name="T4" fmla="*/ 10 w 14"/>
                  <a:gd name="T5" fmla="*/ 1 h 16"/>
                  <a:gd name="T6" fmla="*/ 12 w 14"/>
                  <a:gd name="T7" fmla="*/ 2 h 16"/>
                  <a:gd name="T8" fmla="*/ 13 w 14"/>
                  <a:gd name="T9" fmla="*/ 3 h 16"/>
                  <a:gd name="T10" fmla="*/ 13 w 14"/>
                  <a:gd name="T11" fmla="*/ 4 h 16"/>
                  <a:gd name="T12" fmla="*/ 14 w 14"/>
                  <a:gd name="T13" fmla="*/ 6 h 16"/>
                  <a:gd name="T14" fmla="*/ 14 w 14"/>
                  <a:gd name="T15" fmla="*/ 7 h 16"/>
                  <a:gd name="T16" fmla="*/ 14 w 14"/>
                  <a:gd name="T17" fmla="*/ 9 h 16"/>
                  <a:gd name="T18" fmla="*/ 14 w 14"/>
                  <a:gd name="T19" fmla="*/ 10 h 16"/>
                  <a:gd name="T20" fmla="*/ 13 w 14"/>
                  <a:gd name="T21" fmla="*/ 12 h 16"/>
                  <a:gd name="T22" fmla="*/ 13 w 14"/>
                  <a:gd name="T23" fmla="*/ 13 h 16"/>
                  <a:gd name="T24" fmla="*/ 12 w 14"/>
                  <a:gd name="T25" fmla="*/ 14 h 16"/>
                  <a:gd name="T26" fmla="*/ 10 w 14"/>
                  <a:gd name="T27" fmla="*/ 15 h 16"/>
                  <a:gd name="T28" fmla="*/ 9 w 14"/>
                  <a:gd name="T29" fmla="*/ 15 h 16"/>
                  <a:gd name="T30" fmla="*/ 7 w 14"/>
                  <a:gd name="T31" fmla="*/ 16 h 16"/>
                  <a:gd name="T32" fmla="*/ 6 w 14"/>
                  <a:gd name="T33" fmla="*/ 16 h 16"/>
                  <a:gd name="T34" fmla="*/ 5 w 14"/>
                  <a:gd name="T35" fmla="*/ 15 h 16"/>
                  <a:gd name="T36" fmla="*/ 3 w 14"/>
                  <a:gd name="T37" fmla="*/ 15 h 16"/>
                  <a:gd name="T38" fmla="*/ 2 w 14"/>
                  <a:gd name="T39" fmla="*/ 14 h 16"/>
                  <a:gd name="T40" fmla="*/ 1 w 14"/>
                  <a:gd name="T41" fmla="*/ 13 h 16"/>
                  <a:gd name="T42" fmla="*/ 1 w 14"/>
                  <a:gd name="T43" fmla="*/ 12 h 16"/>
                  <a:gd name="T44" fmla="*/ 0 w 14"/>
                  <a:gd name="T45" fmla="*/ 10 h 16"/>
                  <a:gd name="T46" fmla="*/ 0 w 14"/>
                  <a:gd name="T47" fmla="*/ 9 h 16"/>
                  <a:gd name="T48" fmla="*/ 0 w 14"/>
                  <a:gd name="T49" fmla="*/ 7 h 16"/>
                  <a:gd name="T50" fmla="*/ 0 w 14"/>
                  <a:gd name="T51" fmla="*/ 6 h 16"/>
                  <a:gd name="T52" fmla="*/ 1 w 14"/>
                  <a:gd name="T53" fmla="*/ 4 h 16"/>
                  <a:gd name="T54" fmla="*/ 1 w 14"/>
                  <a:gd name="T55" fmla="*/ 3 h 16"/>
                  <a:gd name="T56" fmla="*/ 2 w 14"/>
                  <a:gd name="T57" fmla="*/ 2 h 16"/>
                  <a:gd name="T58" fmla="*/ 3 w 14"/>
                  <a:gd name="T59" fmla="*/ 1 h 16"/>
                  <a:gd name="T60" fmla="*/ 5 w 14"/>
                  <a:gd name="T61" fmla="*/ 1 h 16"/>
                  <a:gd name="T62" fmla="*/ 6 w 14"/>
                  <a:gd name="T63" fmla="*/ 0 h 16"/>
                  <a:gd name="T64" fmla="*/ 7 w 14"/>
                  <a:gd name="T65" fmla="*/ 0 h 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6"/>
                  <a:gd name="T101" fmla="*/ 14 w 14"/>
                  <a:gd name="T102" fmla="*/ 16 h 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6">
                    <a:moveTo>
                      <a:pt x="7" y="0"/>
                    </a:moveTo>
                    <a:lnTo>
                      <a:pt x="7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1" y="15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5" y="16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3" y="15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93" name="Oval 408"/>
              <p:cNvSpPr>
                <a:spLocks noChangeArrowheads="1"/>
              </p:cNvSpPr>
              <p:nvPr/>
            </p:nvSpPr>
            <p:spPr bwMode="auto">
              <a:xfrm>
                <a:off x="2836" y="2325"/>
                <a:ext cx="14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94" name="Freeform 409"/>
              <p:cNvSpPr>
                <a:spLocks/>
              </p:cNvSpPr>
              <p:nvPr/>
            </p:nvSpPr>
            <p:spPr bwMode="auto">
              <a:xfrm>
                <a:off x="2835" y="2324"/>
                <a:ext cx="15" cy="16"/>
              </a:xfrm>
              <a:custGeom>
                <a:avLst/>
                <a:gdLst>
                  <a:gd name="T0" fmla="*/ 8 w 15"/>
                  <a:gd name="T1" fmla="*/ 0 h 16"/>
                  <a:gd name="T2" fmla="*/ 10 w 15"/>
                  <a:gd name="T3" fmla="*/ 1 h 16"/>
                  <a:gd name="T4" fmla="*/ 11 w 15"/>
                  <a:gd name="T5" fmla="*/ 1 h 16"/>
                  <a:gd name="T6" fmla="*/ 12 w 15"/>
                  <a:gd name="T7" fmla="*/ 2 h 16"/>
                  <a:gd name="T8" fmla="*/ 13 w 15"/>
                  <a:gd name="T9" fmla="*/ 3 h 16"/>
                  <a:gd name="T10" fmla="*/ 14 w 15"/>
                  <a:gd name="T11" fmla="*/ 4 h 16"/>
                  <a:gd name="T12" fmla="*/ 14 w 15"/>
                  <a:gd name="T13" fmla="*/ 6 h 16"/>
                  <a:gd name="T14" fmla="*/ 15 w 15"/>
                  <a:gd name="T15" fmla="*/ 7 h 16"/>
                  <a:gd name="T16" fmla="*/ 15 w 15"/>
                  <a:gd name="T17" fmla="*/ 9 h 16"/>
                  <a:gd name="T18" fmla="*/ 14 w 15"/>
                  <a:gd name="T19" fmla="*/ 10 h 16"/>
                  <a:gd name="T20" fmla="*/ 14 w 15"/>
                  <a:gd name="T21" fmla="*/ 12 h 16"/>
                  <a:gd name="T22" fmla="*/ 13 w 15"/>
                  <a:gd name="T23" fmla="*/ 13 h 16"/>
                  <a:gd name="T24" fmla="*/ 12 w 15"/>
                  <a:gd name="T25" fmla="*/ 14 h 16"/>
                  <a:gd name="T26" fmla="*/ 11 w 15"/>
                  <a:gd name="T27" fmla="*/ 15 h 16"/>
                  <a:gd name="T28" fmla="*/ 10 w 15"/>
                  <a:gd name="T29" fmla="*/ 15 h 16"/>
                  <a:gd name="T30" fmla="*/ 8 w 15"/>
                  <a:gd name="T31" fmla="*/ 16 h 16"/>
                  <a:gd name="T32" fmla="*/ 7 w 15"/>
                  <a:gd name="T33" fmla="*/ 16 h 16"/>
                  <a:gd name="T34" fmla="*/ 5 w 15"/>
                  <a:gd name="T35" fmla="*/ 15 h 16"/>
                  <a:gd name="T36" fmla="*/ 4 w 15"/>
                  <a:gd name="T37" fmla="*/ 15 h 16"/>
                  <a:gd name="T38" fmla="*/ 3 w 15"/>
                  <a:gd name="T39" fmla="*/ 14 h 16"/>
                  <a:gd name="T40" fmla="*/ 2 w 15"/>
                  <a:gd name="T41" fmla="*/ 13 h 16"/>
                  <a:gd name="T42" fmla="*/ 1 w 15"/>
                  <a:gd name="T43" fmla="*/ 12 h 16"/>
                  <a:gd name="T44" fmla="*/ 1 w 15"/>
                  <a:gd name="T45" fmla="*/ 10 h 16"/>
                  <a:gd name="T46" fmla="*/ 0 w 15"/>
                  <a:gd name="T47" fmla="*/ 9 h 16"/>
                  <a:gd name="T48" fmla="*/ 0 w 15"/>
                  <a:gd name="T49" fmla="*/ 7 h 16"/>
                  <a:gd name="T50" fmla="*/ 1 w 15"/>
                  <a:gd name="T51" fmla="*/ 6 h 16"/>
                  <a:gd name="T52" fmla="*/ 1 w 15"/>
                  <a:gd name="T53" fmla="*/ 4 h 16"/>
                  <a:gd name="T54" fmla="*/ 2 w 15"/>
                  <a:gd name="T55" fmla="*/ 3 h 16"/>
                  <a:gd name="T56" fmla="*/ 3 w 15"/>
                  <a:gd name="T57" fmla="*/ 2 h 16"/>
                  <a:gd name="T58" fmla="*/ 4 w 15"/>
                  <a:gd name="T59" fmla="*/ 1 h 16"/>
                  <a:gd name="T60" fmla="*/ 5 w 15"/>
                  <a:gd name="T61" fmla="*/ 1 h 16"/>
                  <a:gd name="T62" fmla="*/ 7 w 15"/>
                  <a:gd name="T63" fmla="*/ 0 h 16"/>
                  <a:gd name="T64" fmla="*/ 8 w 15"/>
                  <a:gd name="T65" fmla="*/ 0 h 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6"/>
                  <a:gd name="T101" fmla="*/ 15 w 15"/>
                  <a:gd name="T102" fmla="*/ 16 h 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6">
                    <a:moveTo>
                      <a:pt x="8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5" y="10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3" y="13"/>
                    </a:lnTo>
                    <a:lnTo>
                      <a:pt x="12" y="14"/>
                    </a:lnTo>
                    <a:lnTo>
                      <a:pt x="12" y="15"/>
                    </a:lnTo>
                    <a:lnTo>
                      <a:pt x="11" y="15"/>
                    </a:lnTo>
                    <a:lnTo>
                      <a:pt x="10" y="15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3" y="15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95" name="Oval 410"/>
              <p:cNvSpPr>
                <a:spLocks noChangeArrowheads="1"/>
              </p:cNvSpPr>
              <p:nvPr/>
            </p:nvSpPr>
            <p:spPr bwMode="auto">
              <a:xfrm>
                <a:off x="2855" y="2325"/>
                <a:ext cx="14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96" name="Freeform 411"/>
              <p:cNvSpPr>
                <a:spLocks/>
              </p:cNvSpPr>
              <p:nvPr/>
            </p:nvSpPr>
            <p:spPr bwMode="auto">
              <a:xfrm>
                <a:off x="2854" y="2324"/>
                <a:ext cx="15" cy="16"/>
              </a:xfrm>
              <a:custGeom>
                <a:avLst/>
                <a:gdLst>
                  <a:gd name="T0" fmla="*/ 8 w 15"/>
                  <a:gd name="T1" fmla="*/ 0 h 16"/>
                  <a:gd name="T2" fmla="*/ 10 w 15"/>
                  <a:gd name="T3" fmla="*/ 1 h 16"/>
                  <a:gd name="T4" fmla="*/ 11 w 15"/>
                  <a:gd name="T5" fmla="*/ 1 h 16"/>
                  <a:gd name="T6" fmla="*/ 12 w 15"/>
                  <a:gd name="T7" fmla="*/ 2 h 16"/>
                  <a:gd name="T8" fmla="*/ 13 w 15"/>
                  <a:gd name="T9" fmla="*/ 3 h 16"/>
                  <a:gd name="T10" fmla="*/ 14 w 15"/>
                  <a:gd name="T11" fmla="*/ 4 h 16"/>
                  <a:gd name="T12" fmla="*/ 14 w 15"/>
                  <a:gd name="T13" fmla="*/ 6 h 16"/>
                  <a:gd name="T14" fmla="*/ 15 w 15"/>
                  <a:gd name="T15" fmla="*/ 7 h 16"/>
                  <a:gd name="T16" fmla="*/ 15 w 15"/>
                  <a:gd name="T17" fmla="*/ 9 h 16"/>
                  <a:gd name="T18" fmla="*/ 14 w 15"/>
                  <a:gd name="T19" fmla="*/ 10 h 16"/>
                  <a:gd name="T20" fmla="*/ 14 w 15"/>
                  <a:gd name="T21" fmla="*/ 12 h 16"/>
                  <a:gd name="T22" fmla="*/ 13 w 15"/>
                  <a:gd name="T23" fmla="*/ 13 h 16"/>
                  <a:gd name="T24" fmla="*/ 12 w 15"/>
                  <a:gd name="T25" fmla="*/ 14 h 16"/>
                  <a:gd name="T26" fmla="*/ 11 w 15"/>
                  <a:gd name="T27" fmla="*/ 15 h 16"/>
                  <a:gd name="T28" fmla="*/ 10 w 15"/>
                  <a:gd name="T29" fmla="*/ 15 h 16"/>
                  <a:gd name="T30" fmla="*/ 8 w 15"/>
                  <a:gd name="T31" fmla="*/ 16 h 16"/>
                  <a:gd name="T32" fmla="*/ 7 w 15"/>
                  <a:gd name="T33" fmla="*/ 16 h 16"/>
                  <a:gd name="T34" fmla="*/ 6 w 15"/>
                  <a:gd name="T35" fmla="*/ 15 h 16"/>
                  <a:gd name="T36" fmla="*/ 4 w 15"/>
                  <a:gd name="T37" fmla="*/ 15 h 16"/>
                  <a:gd name="T38" fmla="*/ 3 w 15"/>
                  <a:gd name="T39" fmla="*/ 14 h 16"/>
                  <a:gd name="T40" fmla="*/ 2 w 15"/>
                  <a:gd name="T41" fmla="*/ 13 h 16"/>
                  <a:gd name="T42" fmla="*/ 1 w 15"/>
                  <a:gd name="T43" fmla="*/ 12 h 16"/>
                  <a:gd name="T44" fmla="*/ 1 w 15"/>
                  <a:gd name="T45" fmla="*/ 10 h 16"/>
                  <a:gd name="T46" fmla="*/ 0 w 15"/>
                  <a:gd name="T47" fmla="*/ 9 h 16"/>
                  <a:gd name="T48" fmla="*/ 0 w 15"/>
                  <a:gd name="T49" fmla="*/ 7 h 16"/>
                  <a:gd name="T50" fmla="*/ 1 w 15"/>
                  <a:gd name="T51" fmla="*/ 6 h 16"/>
                  <a:gd name="T52" fmla="*/ 1 w 15"/>
                  <a:gd name="T53" fmla="*/ 4 h 16"/>
                  <a:gd name="T54" fmla="*/ 2 w 15"/>
                  <a:gd name="T55" fmla="*/ 3 h 16"/>
                  <a:gd name="T56" fmla="*/ 3 w 15"/>
                  <a:gd name="T57" fmla="*/ 2 h 16"/>
                  <a:gd name="T58" fmla="*/ 4 w 15"/>
                  <a:gd name="T59" fmla="*/ 1 h 16"/>
                  <a:gd name="T60" fmla="*/ 6 w 15"/>
                  <a:gd name="T61" fmla="*/ 1 h 16"/>
                  <a:gd name="T62" fmla="*/ 7 w 15"/>
                  <a:gd name="T63" fmla="*/ 0 h 16"/>
                  <a:gd name="T64" fmla="*/ 8 w 15"/>
                  <a:gd name="T65" fmla="*/ 0 h 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6"/>
                  <a:gd name="T101" fmla="*/ 15 w 15"/>
                  <a:gd name="T102" fmla="*/ 16 h 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6">
                    <a:moveTo>
                      <a:pt x="8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5" y="10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3" y="13"/>
                    </a:lnTo>
                    <a:lnTo>
                      <a:pt x="12" y="14"/>
                    </a:lnTo>
                    <a:lnTo>
                      <a:pt x="12" y="15"/>
                    </a:lnTo>
                    <a:lnTo>
                      <a:pt x="11" y="15"/>
                    </a:lnTo>
                    <a:lnTo>
                      <a:pt x="10" y="15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3" y="14"/>
                    </a:lnTo>
                    <a:lnTo>
                      <a:pt x="3" y="13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97" name="Oval 412"/>
              <p:cNvSpPr>
                <a:spLocks noChangeArrowheads="1"/>
              </p:cNvSpPr>
              <p:nvPr/>
            </p:nvSpPr>
            <p:spPr bwMode="auto">
              <a:xfrm>
                <a:off x="2874" y="2329"/>
                <a:ext cx="14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98" name="Freeform 413"/>
              <p:cNvSpPr>
                <a:spLocks/>
              </p:cNvSpPr>
              <p:nvPr/>
            </p:nvSpPr>
            <p:spPr bwMode="auto">
              <a:xfrm>
                <a:off x="2873" y="2328"/>
                <a:ext cx="15" cy="16"/>
              </a:xfrm>
              <a:custGeom>
                <a:avLst/>
                <a:gdLst>
                  <a:gd name="T0" fmla="*/ 8 w 15"/>
                  <a:gd name="T1" fmla="*/ 0 h 16"/>
                  <a:gd name="T2" fmla="*/ 9 w 15"/>
                  <a:gd name="T3" fmla="*/ 1 h 16"/>
                  <a:gd name="T4" fmla="*/ 11 w 15"/>
                  <a:gd name="T5" fmla="*/ 1 h 16"/>
                  <a:gd name="T6" fmla="*/ 12 w 15"/>
                  <a:gd name="T7" fmla="*/ 2 h 16"/>
                  <a:gd name="T8" fmla="*/ 13 w 15"/>
                  <a:gd name="T9" fmla="*/ 3 h 16"/>
                  <a:gd name="T10" fmla="*/ 14 w 15"/>
                  <a:gd name="T11" fmla="*/ 4 h 16"/>
                  <a:gd name="T12" fmla="*/ 14 w 15"/>
                  <a:gd name="T13" fmla="*/ 6 h 16"/>
                  <a:gd name="T14" fmla="*/ 15 w 15"/>
                  <a:gd name="T15" fmla="*/ 7 h 16"/>
                  <a:gd name="T16" fmla="*/ 15 w 15"/>
                  <a:gd name="T17" fmla="*/ 8 h 16"/>
                  <a:gd name="T18" fmla="*/ 14 w 15"/>
                  <a:gd name="T19" fmla="*/ 10 h 16"/>
                  <a:gd name="T20" fmla="*/ 14 w 15"/>
                  <a:gd name="T21" fmla="*/ 12 h 16"/>
                  <a:gd name="T22" fmla="*/ 13 w 15"/>
                  <a:gd name="T23" fmla="*/ 13 h 16"/>
                  <a:gd name="T24" fmla="*/ 12 w 15"/>
                  <a:gd name="T25" fmla="*/ 14 h 16"/>
                  <a:gd name="T26" fmla="*/ 11 w 15"/>
                  <a:gd name="T27" fmla="*/ 14 h 16"/>
                  <a:gd name="T28" fmla="*/ 9 w 15"/>
                  <a:gd name="T29" fmla="*/ 15 h 16"/>
                  <a:gd name="T30" fmla="*/ 8 w 15"/>
                  <a:gd name="T31" fmla="*/ 16 h 16"/>
                  <a:gd name="T32" fmla="*/ 7 w 15"/>
                  <a:gd name="T33" fmla="*/ 16 h 16"/>
                  <a:gd name="T34" fmla="*/ 5 w 15"/>
                  <a:gd name="T35" fmla="*/ 15 h 16"/>
                  <a:gd name="T36" fmla="*/ 4 w 15"/>
                  <a:gd name="T37" fmla="*/ 14 h 16"/>
                  <a:gd name="T38" fmla="*/ 3 w 15"/>
                  <a:gd name="T39" fmla="*/ 14 h 16"/>
                  <a:gd name="T40" fmla="*/ 2 w 15"/>
                  <a:gd name="T41" fmla="*/ 13 h 16"/>
                  <a:gd name="T42" fmla="*/ 1 w 15"/>
                  <a:gd name="T43" fmla="*/ 12 h 16"/>
                  <a:gd name="T44" fmla="*/ 1 w 15"/>
                  <a:gd name="T45" fmla="*/ 10 h 16"/>
                  <a:gd name="T46" fmla="*/ 0 w 15"/>
                  <a:gd name="T47" fmla="*/ 8 h 16"/>
                  <a:gd name="T48" fmla="*/ 0 w 15"/>
                  <a:gd name="T49" fmla="*/ 7 h 16"/>
                  <a:gd name="T50" fmla="*/ 1 w 15"/>
                  <a:gd name="T51" fmla="*/ 6 h 16"/>
                  <a:gd name="T52" fmla="*/ 1 w 15"/>
                  <a:gd name="T53" fmla="*/ 4 h 16"/>
                  <a:gd name="T54" fmla="*/ 2 w 15"/>
                  <a:gd name="T55" fmla="*/ 3 h 16"/>
                  <a:gd name="T56" fmla="*/ 3 w 15"/>
                  <a:gd name="T57" fmla="*/ 2 h 16"/>
                  <a:gd name="T58" fmla="*/ 4 w 15"/>
                  <a:gd name="T59" fmla="*/ 1 h 16"/>
                  <a:gd name="T60" fmla="*/ 5 w 15"/>
                  <a:gd name="T61" fmla="*/ 1 h 16"/>
                  <a:gd name="T62" fmla="*/ 7 w 15"/>
                  <a:gd name="T63" fmla="*/ 0 h 16"/>
                  <a:gd name="T64" fmla="*/ 7 w 15"/>
                  <a:gd name="T65" fmla="*/ 0 h 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6"/>
                  <a:gd name="T101" fmla="*/ 15 w 15"/>
                  <a:gd name="T102" fmla="*/ 16 h 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6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3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5" y="15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99" name="Oval 414"/>
              <p:cNvSpPr>
                <a:spLocks noChangeArrowheads="1"/>
              </p:cNvSpPr>
              <p:nvPr/>
            </p:nvSpPr>
            <p:spPr bwMode="auto">
              <a:xfrm>
                <a:off x="2893" y="2329"/>
                <a:ext cx="14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00" name="Freeform 415"/>
              <p:cNvSpPr>
                <a:spLocks/>
              </p:cNvSpPr>
              <p:nvPr/>
            </p:nvSpPr>
            <p:spPr bwMode="auto">
              <a:xfrm>
                <a:off x="2892" y="2328"/>
                <a:ext cx="15" cy="16"/>
              </a:xfrm>
              <a:custGeom>
                <a:avLst/>
                <a:gdLst>
                  <a:gd name="T0" fmla="*/ 8 w 15"/>
                  <a:gd name="T1" fmla="*/ 0 h 16"/>
                  <a:gd name="T2" fmla="*/ 10 w 15"/>
                  <a:gd name="T3" fmla="*/ 1 h 16"/>
                  <a:gd name="T4" fmla="*/ 11 w 15"/>
                  <a:gd name="T5" fmla="*/ 1 h 16"/>
                  <a:gd name="T6" fmla="*/ 12 w 15"/>
                  <a:gd name="T7" fmla="*/ 2 h 16"/>
                  <a:gd name="T8" fmla="*/ 13 w 15"/>
                  <a:gd name="T9" fmla="*/ 3 h 16"/>
                  <a:gd name="T10" fmla="*/ 14 w 15"/>
                  <a:gd name="T11" fmla="*/ 4 h 16"/>
                  <a:gd name="T12" fmla="*/ 14 w 15"/>
                  <a:gd name="T13" fmla="*/ 6 h 16"/>
                  <a:gd name="T14" fmla="*/ 15 w 15"/>
                  <a:gd name="T15" fmla="*/ 7 h 16"/>
                  <a:gd name="T16" fmla="*/ 15 w 15"/>
                  <a:gd name="T17" fmla="*/ 8 h 16"/>
                  <a:gd name="T18" fmla="*/ 14 w 15"/>
                  <a:gd name="T19" fmla="*/ 10 h 16"/>
                  <a:gd name="T20" fmla="*/ 14 w 15"/>
                  <a:gd name="T21" fmla="*/ 12 h 16"/>
                  <a:gd name="T22" fmla="*/ 13 w 15"/>
                  <a:gd name="T23" fmla="*/ 13 h 16"/>
                  <a:gd name="T24" fmla="*/ 12 w 15"/>
                  <a:gd name="T25" fmla="*/ 14 h 16"/>
                  <a:gd name="T26" fmla="*/ 11 w 15"/>
                  <a:gd name="T27" fmla="*/ 14 h 16"/>
                  <a:gd name="T28" fmla="*/ 10 w 15"/>
                  <a:gd name="T29" fmla="*/ 15 h 16"/>
                  <a:gd name="T30" fmla="*/ 8 w 15"/>
                  <a:gd name="T31" fmla="*/ 16 h 16"/>
                  <a:gd name="T32" fmla="*/ 7 w 15"/>
                  <a:gd name="T33" fmla="*/ 16 h 16"/>
                  <a:gd name="T34" fmla="*/ 5 w 15"/>
                  <a:gd name="T35" fmla="*/ 15 h 16"/>
                  <a:gd name="T36" fmla="*/ 4 w 15"/>
                  <a:gd name="T37" fmla="*/ 14 h 16"/>
                  <a:gd name="T38" fmla="*/ 3 w 15"/>
                  <a:gd name="T39" fmla="*/ 14 h 16"/>
                  <a:gd name="T40" fmla="*/ 2 w 15"/>
                  <a:gd name="T41" fmla="*/ 13 h 16"/>
                  <a:gd name="T42" fmla="*/ 1 w 15"/>
                  <a:gd name="T43" fmla="*/ 12 h 16"/>
                  <a:gd name="T44" fmla="*/ 1 w 15"/>
                  <a:gd name="T45" fmla="*/ 10 h 16"/>
                  <a:gd name="T46" fmla="*/ 0 w 15"/>
                  <a:gd name="T47" fmla="*/ 8 h 16"/>
                  <a:gd name="T48" fmla="*/ 0 w 15"/>
                  <a:gd name="T49" fmla="*/ 7 h 16"/>
                  <a:gd name="T50" fmla="*/ 1 w 15"/>
                  <a:gd name="T51" fmla="*/ 6 h 16"/>
                  <a:gd name="T52" fmla="*/ 1 w 15"/>
                  <a:gd name="T53" fmla="*/ 4 h 16"/>
                  <a:gd name="T54" fmla="*/ 2 w 15"/>
                  <a:gd name="T55" fmla="*/ 3 h 16"/>
                  <a:gd name="T56" fmla="*/ 3 w 15"/>
                  <a:gd name="T57" fmla="*/ 2 h 16"/>
                  <a:gd name="T58" fmla="*/ 4 w 15"/>
                  <a:gd name="T59" fmla="*/ 1 h 16"/>
                  <a:gd name="T60" fmla="*/ 5 w 15"/>
                  <a:gd name="T61" fmla="*/ 1 h 16"/>
                  <a:gd name="T62" fmla="*/ 7 w 15"/>
                  <a:gd name="T63" fmla="*/ 0 h 16"/>
                  <a:gd name="T64" fmla="*/ 8 w 15"/>
                  <a:gd name="T65" fmla="*/ 0 h 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6"/>
                  <a:gd name="T101" fmla="*/ 15 w 15"/>
                  <a:gd name="T102" fmla="*/ 16 h 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6">
                    <a:moveTo>
                      <a:pt x="8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3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5" y="15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01" name="Oval 416"/>
              <p:cNvSpPr>
                <a:spLocks noChangeArrowheads="1"/>
              </p:cNvSpPr>
              <p:nvPr/>
            </p:nvSpPr>
            <p:spPr bwMode="auto">
              <a:xfrm>
                <a:off x="2911" y="2329"/>
                <a:ext cx="15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02" name="Freeform 417"/>
              <p:cNvSpPr>
                <a:spLocks/>
              </p:cNvSpPr>
              <p:nvPr/>
            </p:nvSpPr>
            <p:spPr bwMode="auto">
              <a:xfrm>
                <a:off x="2911" y="2328"/>
                <a:ext cx="14" cy="16"/>
              </a:xfrm>
              <a:custGeom>
                <a:avLst/>
                <a:gdLst>
                  <a:gd name="T0" fmla="*/ 8 w 14"/>
                  <a:gd name="T1" fmla="*/ 0 h 16"/>
                  <a:gd name="T2" fmla="*/ 9 w 14"/>
                  <a:gd name="T3" fmla="*/ 1 h 16"/>
                  <a:gd name="T4" fmla="*/ 11 w 14"/>
                  <a:gd name="T5" fmla="*/ 1 h 16"/>
                  <a:gd name="T6" fmla="*/ 12 w 14"/>
                  <a:gd name="T7" fmla="*/ 2 h 16"/>
                  <a:gd name="T8" fmla="*/ 13 w 14"/>
                  <a:gd name="T9" fmla="*/ 3 h 16"/>
                  <a:gd name="T10" fmla="*/ 13 w 14"/>
                  <a:gd name="T11" fmla="*/ 4 h 16"/>
                  <a:gd name="T12" fmla="*/ 14 w 14"/>
                  <a:gd name="T13" fmla="*/ 6 h 16"/>
                  <a:gd name="T14" fmla="*/ 14 w 14"/>
                  <a:gd name="T15" fmla="*/ 7 h 16"/>
                  <a:gd name="T16" fmla="*/ 14 w 14"/>
                  <a:gd name="T17" fmla="*/ 8 h 16"/>
                  <a:gd name="T18" fmla="*/ 14 w 14"/>
                  <a:gd name="T19" fmla="*/ 10 h 16"/>
                  <a:gd name="T20" fmla="*/ 13 w 14"/>
                  <a:gd name="T21" fmla="*/ 12 h 16"/>
                  <a:gd name="T22" fmla="*/ 13 w 14"/>
                  <a:gd name="T23" fmla="*/ 13 h 16"/>
                  <a:gd name="T24" fmla="*/ 12 w 14"/>
                  <a:gd name="T25" fmla="*/ 14 h 16"/>
                  <a:gd name="T26" fmla="*/ 11 w 14"/>
                  <a:gd name="T27" fmla="*/ 14 h 16"/>
                  <a:gd name="T28" fmla="*/ 9 w 14"/>
                  <a:gd name="T29" fmla="*/ 15 h 16"/>
                  <a:gd name="T30" fmla="*/ 8 w 14"/>
                  <a:gd name="T31" fmla="*/ 16 h 16"/>
                  <a:gd name="T32" fmla="*/ 7 w 14"/>
                  <a:gd name="T33" fmla="*/ 16 h 16"/>
                  <a:gd name="T34" fmla="*/ 5 w 14"/>
                  <a:gd name="T35" fmla="*/ 15 h 16"/>
                  <a:gd name="T36" fmla="*/ 4 w 14"/>
                  <a:gd name="T37" fmla="*/ 14 h 16"/>
                  <a:gd name="T38" fmla="*/ 3 w 14"/>
                  <a:gd name="T39" fmla="*/ 14 h 16"/>
                  <a:gd name="T40" fmla="*/ 2 w 14"/>
                  <a:gd name="T41" fmla="*/ 13 h 16"/>
                  <a:gd name="T42" fmla="*/ 1 w 14"/>
                  <a:gd name="T43" fmla="*/ 12 h 16"/>
                  <a:gd name="T44" fmla="*/ 0 w 14"/>
                  <a:gd name="T45" fmla="*/ 10 h 16"/>
                  <a:gd name="T46" fmla="*/ 0 w 14"/>
                  <a:gd name="T47" fmla="*/ 8 h 16"/>
                  <a:gd name="T48" fmla="*/ 0 w 14"/>
                  <a:gd name="T49" fmla="*/ 7 h 16"/>
                  <a:gd name="T50" fmla="*/ 0 w 14"/>
                  <a:gd name="T51" fmla="*/ 6 h 16"/>
                  <a:gd name="T52" fmla="*/ 1 w 14"/>
                  <a:gd name="T53" fmla="*/ 4 h 16"/>
                  <a:gd name="T54" fmla="*/ 2 w 14"/>
                  <a:gd name="T55" fmla="*/ 3 h 16"/>
                  <a:gd name="T56" fmla="*/ 3 w 14"/>
                  <a:gd name="T57" fmla="*/ 2 h 16"/>
                  <a:gd name="T58" fmla="*/ 4 w 14"/>
                  <a:gd name="T59" fmla="*/ 1 h 16"/>
                  <a:gd name="T60" fmla="*/ 5 w 14"/>
                  <a:gd name="T61" fmla="*/ 1 h 16"/>
                  <a:gd name="T62" fmla="*/ 7 w 14"/>
                  <a:gd name="T63" fmla="*/ 0 h 16"/>
                  <a:gd name="T64" fmla="*/ 7 w 14"/>
                  <a:gd name="T65" fmla="*/ 0 h 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6"/>
                  <a:gd name="T101" fmla="*/ 14 w 14"/>
                  <a:gd name="T102" fmla="*/ 16 h 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6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5" y="15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03" name="Oval 418"/>
              <p:cNvSpPr>
                <a:spLocks noChangeArrowheads="1"/>
              </p:cNvSpPr>
              <p:nvPr/>
            </p:nvSpPr>
            <p:spPr bwMode="auto">
              <a:xfrm>
                <a:off x="2931" y="2330"/>
                <a:ext cx="14" cy="1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04" name="Freeform 419"/>
              <p:cNvSpPr>
                <a:spLocks/>
              </p:cNvSpPr>
              <p:nvPr/>
            </p:nvSpPr>
            <p:spPr bwMode="auto">
              <a:xfrm>
                <a:off x="2930" y="2330"/>
                <a:ext cx="15" cy="15"/>
              </a:xfrm>
              <a:custGeom>
                <a:avLst/>
                <a:gdLst>
                  <a:gd name="T0" fmla="*/ 8 w 15"/>
                  <a:gd name="T1" fmla="*/ 0 h 15"/>
                  <a:gd name="T2" fmla="*/ 9 w 15"/>
                  <a:gd name="T3" fmla="*/ 0 h 15"/>
                  <a:gd name="T4" fmla="*/ 11 w 15"/>
                  <a:gd name="T5" fmla="*/ 1 h 15"/>
                  <a:gd name="T6" fmla="*/ 12 w 15"/>
                  <a:gd name="T7" fmla="*/ 1 h 15"/>
                  <a:gd name="T8" fmla="*/ 13 w 15"/>
                  <a:gd name="T9" fmla="*/ 3 h 15"/>
                  <a:gd name="T10" fmla="*/ 14 w 15"/>
                  <a:gd name="T11" fmla="*/ 4 h 15"/>
                  <a:gd name="T12" fmla="*/ 14 w 15"/>
                  <a:gd name="T13" fmla="*/ 5 h 15"/>
                  <a:gd name="T14" fmla="*/ 15 w 15"/>
                  <a:gd name="T15" fmla="*/ 7 h 15"/>
                  <a:gd name="T16" fmla="*/ 15 w 15"/>
                  <a:gd name="T17" fmla="*/ 8 h 15"/>
                  <a:gd name="T18" fmla="*/ 14 w 15"/>
                  <a:gd name="T19" fmla="*/ 10 h 15"/>
                  <a:gd name="T20" fmla="*/ 14 w 15"/>
                  <a:gd name="T21" fmla="*/ 11 h 15"/>
                  <a:gd name="T22" fmla="*/ 13 w 15"/>
                  <a:gd name="T23" fmla="*/ 12 h 15"/>
                  <a:gd name="T24" fmla="*/ 12 w 15"/>
                  <a:gd name="T25" fmla="*/ 14 h 15"/>
                  <a:gd name="T26" fmla="*/ 11 w 15"/>
                  <a:gd name="T27" fmla="*/ 14 h 15"/>
                  <a:gd name="T28" fmla="*/ 9 w 15"/>
                  <a:gd name="T29" fmla="*/ 15 h 15"/>
                  <a:gd name="T30" fmla="*/ 8 w 15"/>
                  <a:gd name="T31" fmla="*/ 15 h 15"/>
                  <a:gd name="T32" fmla="*/ 7 w 15"/>
                  <a:gd name="T33" fmla="*/ 15 h 15"/>
                  <a:gd name="T34" fmla="*/ 5 w 15"/>
                  <a:gd name="T35" fmla="*/ 15 h 15"/>
                  <a:gd name="T36" fmla="*/ 4 w 15"/>
                  <a:gd name="T37" fmla="*/ 14 h 15"/>
                  <a:gd name="T38" fmla="*/ 3 w 15"/>
                  <a:gd name="T39" fmla="*/ 14 h 15"/>
                  <a:gd name="T40" fmla="*/ 2 w 15"/>
                  <a:gd name="T41" fmla="*/ 12 h 15"/>
                  <a:gd name="T42" fmla="*/ 1 w 15"/>
                  <a:gd name="T43" fmla="*/ 11 h 15"/>
                  <a:gd name="T44" fmla="*/ 1 w 15"/>
                  <a:gd name="T45" fmla="*/ 10 h 15"/>
                  <a:gd name="T46" fmla="*/ 0 w 15"/>
                  <a:gd name="T47" fmla="*/ 8 h 15"/>
                  <a:gd name="T48" fmla="*/ 0 w 15"/>
                  <a:gd name="T49" fmla="*/ 7 h 15"/>
                  <a:gd name="T50" fmla="*/ 1 w 15"/>
                  <a:gd name="T51" fmla="*/ 5 h 15"/>
                  <a:gd name="T52" fmla="*/ 1 w 15"/>
                  <a:gd name="T53" fmla="*/ 4 h 15"/>
                  <a:gd name="T54" fmla="*/ 2 w 15"/>
                  <a:gd name="T55" fmla="*/ 3 h 15"/>
                  <a:gd name="T56" fmla="*/ 3 w 15"/>
                  <a:gd name="T57" fmla="*/ 1 h 15"/>
                  <a:gd name="T58" fmla="*/ 4 w 15"/>
                  <a:gd name="T59" fmla="*/ 1 h 15"/>
                  <a:gd name="T60" fmla="*/ 5 w 15"/>
                  <a:gd name="T61" fmla="*/ 0 h 15"/>
                  <a:gd name="T62" fmla="*/ 7 w 15"/>
                  <a:gd name="T63" fmla="*/ 0 h 15"/>
                  <a:gd name="T64" fmla="*/ 7 w 15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5"/>
                  <a:gd name="T101" fmla="*/ 15 w 15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5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2" y="12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05" name="Oval 420"/>
              <p:cNvSpPr>
                <a:spLocks noChangeArrowheads="1"/>
              </p:cNvSpPr>
              <p:nvPr/>
            </p:nvSpPr>
            <p:spPr bwMode="auto">
              <a:xfrm>
                <a:off x="2949" y="2330"/>
                <a:ext cx="15" cy="1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06" name="Freeform 421"/>
              <p:cNvSpPr>
                <a:spLocks/>
              </p:cNvSpPr>
              <p:nvPr/>
            </p:nvSpPr>
            <p:spPr bwMode="auto">
              <a:xfrm>
                <a:off x="2949" y="2330"/>
                <a:ext cx="14" cy="15"/>
              </a:xfrm>
              <a:custGeom>
                <a:avLst/>
                <a:gdLst>
                  <a:gd name="T0" fmla="*/ 8 w 14"/>
                  <a:gd name="T1" fmla="*/ 0 h 15"/>
                  <a:gd name="T2" fmla="*/ 9 w 14"/>
                  <a:gd name="T3" fmla="*/ 0 h 15"/>
                  <a:gd name="T4" fmla="*/ 11 w 14"/>
                  <a:gd name="T5" fmla="*/ 1 h 15"/>
                  <a:gd name="T6" fmla="*/ 12 w 14"/>
                  <a:gd name="T7" fmla="*/ 1 h 15"/>
                  <a:gd name="T8" fmla="*/ 13 w 14"/>
                  <a:gd name="T9" fmla="*/ 3 h 15"/>
                  <a:gd name="T10" fmla="*/ 13 w 14"/>
                  <a:gd name="T11" fmla="*/ 4 h 15"/>
                  <a:gd name="T12" fmla="*/ 14 w 14"/>
                  <a:gd name="T13" fmla="*/ 5 h 15"/>
                  <a:gd name="T14" fmla="*/ 14 w 14"/>
                  <a:gd name="T15" fmla="*/ 7 h 15"/>
                  <a:gd name="T16" fmla="*/ 14 w 14"/>
                  <a:gd name="T17" fmla="*/ 8 h 15"/>
                  <a:gd name="T18" fmla="*/ 14 w 14"/>
                  <a:gd name="T19" fmla="*/ 10 h 15"/>
                  <a:gd name="T20" fmla="*/ 13 w 14"/>
                  <a:gd name="T21" fmla="*/ 11 h 15"/>
                  <a:gd name="T22" fmla="*/ 13 w 14"/>
                  <a:gd name="T23" fmla="*/ 12 h 15"/>
                  <a:gd name="T24" fmla="*/ 12 w 14"/>
                  <a:gd name="T25" fmla="*/ 14 h 15"/>
                  <a:gd name="T26" fmla="*/ 11 w 14"/>
                  <a:gd name="T27" fmla="*/ 14 h 15"/>
                  <a:gd name="T28" fmla="*/ 9 w 14"/>
                  <a:gd name="T29" fmla="*/ 15 h 15"/>
                  <a:gd name="T30" fmla="*/ 8 w 14"/>
                  <a:gd name="T31" fmla="*/ 15 h 15"/>
                  <a:gd name="T32" fmla="*/ 7 w 14"/>
                  <a:gd name="T33" fmla="*/ 15 h 15"/>
                  <a:gd name="T34" fmla="*/ 5 w 14"/>
                  <a:gd name="T35" fmla="*/ 15 h 15"/>
                  <a:gd name="T36" fmla="*/ 3 w 14"/>
                  <a:gd name="T37" fmla="*/ 14 h 15"/>
                  <a:gd name="T38" fmla="*/ 2 w 14"/>
                  <a:gd name="T39" fmla="*/ 14 h 15"/>
                  <a:gd name="T40" fmla="*/ 1 w 14"/>
                  <a:gd name="T41" fmla="*/ 12 h 15"/>
                  <a:gd name="T42" fmla="*/ 1 w 14"/>
                  <a:gd name="T43" fmla="*/ 11 h 15"/>
                  <a:gd name="T44" fmla="*/ 0 w 14"/>
                  <a:gd name="T45" fmla="*/ 10 h 15"/>
                  <a:gd name="T46" fmla="*/ 0 w 14"/>
                  <a:gd name="T47" fmla="*/ 8 h 15"/>
                  <a:gd name="T48" fmla="*/ 0 w 14"/>
                  <a:gd name="T49" fmla="*/ 7 h 15"/>
                  <a:gd name="T50" fmla="*/ 0 w 14"/>
                  <a:gd name="T51" fmla="*/ 5 h 15"/>
                  <a:gd name="T52" fmla="*/ 1 w 14"/>
                  <a:gd name="T53" fmla="*/ 4 h 15"/>
                  <a:gd name="T54" fmla="*/ 1 w 14"/>
                  <a:gd name="T55" fmla="*/ 3 h 15"/>
                  <a:gd name="T56" fmla="*/ 2 w 14"/>
                  <a:gd name="T57" fmla="*/ 1 h 15"/>
                  <a:gd name="T58" fmla="*/ 3 w 14"/>
                  <a:gd name="T59" fmla="*/ 1 h 15"/>
                  <a:gd name="T60" fmla="*/ 5 w 14"/>
                  <a:gd name="T61" fmla="*/ 0 h 15"/>
                  <a:gd name="T62" fmla="*/ 7 w 14"/>
                  <a:gd name="T63" fmla="*/ 0 h 15"/>
                  <a:gd name="T64" fmla="*/ 7 w 14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5"/>
                  <a:gd name="T101" fmla="*/ 14 w 14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5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3" y="11"/>
                    </a:lnTo>
                    <a:lnTo>
                      <a:pt x="13" y="12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3" y="14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07" name="Oval 422"/>
              <p:cNvSpPr>
                <a:spLocks noChangeArrowheads="1"/>
              </p:cNvSpPr>
              <p:nvPr/>
            </p:nvSpPr>
            <p:spPr bwMode="auto">
              <a:xfrm>
                <a:off x="2968" y="2332"/>
                <a:ext cx="15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08" name="Freeform 423"/>
              <p:cNvSpPr>
                <a:spLocks/>
              </p:cNvSpPr>
              <p:nvPr/>
            </p:nvSpPr>
            <p:spPr bwMode="auto">
              <a:xfrm>
                <a:off x="2968" y="2331"/>
                <a:ext cx="14" cy="16"/>
              </a:xfrm>
              <a:custGeom>
                <a:avLst/>
                <a:gdLst>
                  <a:gd name="T0" fmla="*/ 8 w 14"/>
                  <a:gd name="T1" fmla="*/ 0 h 16"/>
                  <a:gd name="T2" fmla="*/ 9 w 14"/>
                  <a:gd name="T3" fmla="*/ 1 h 16"/>
                  <a:gd name="T4" fmla="*/ 11 w 14"/>
                  <a:gd name="T5" fmla="*/ 2 h 16"/>
                  <a:gd name="T6" fmla="*/ 12 w 14"/>
                  <a:gd name="T7" fmla="*/ 2 h 16"/>
                  <a:gd name="T8" fmla="*/ 13 w 14"/>
                  <a:gd name="T9" fmla="*/ 3 h 16"/>
                  <a:gd name="T10" fmla="*/ 13 w 14"/>
                  <a:gd name="T11" fmla="*/ 4 h 16"/>
                  <a:gd name="T12" fmla="*/ 14 w 14"/>
                  <a:gd name="T13" fmla="*/ 6 h 16"/>
                  <a:gd name="T14" fmla="*/ 14 w 14"/>
                  <a:gd name="T15" fmla="*/ 8 h 16"/>
                  <a:gd name="T16" fmla="*/ 14 w 14"/>
                  <a:gd name="T17" fmla="*/ 9 h 16"/>
                  <a:gd name="T18" fmla="*/ 14 w 14"/>
                  <a:gd name="T19" fmla="*/ 10 h 16"/>
                  <a:gd name="T20" fmla="*/ 13 w 14"/>
                  <a:gd name="T21" fmla="*/ 12 h 16"/>
                  <a:gd name="T22" fmla="*/ 13 w 14"/>
                  <a:gd name="T23" fmla="*/ 13 h 16"/>
                  <a:gd name="T24" fmla="*/ 12 w 14"/>
                  <a:gd name="T25" fmla="*/ 14 h 16"/>
                  <a:gd name="T26" fmla="*/ 11 w 14"/>
                  <a:gd name="T27" fmla="*/ 15 h 16"/>
                  <a:gd name="T28" fmla="*/ 9 w 14"/>
                  <a:gd name="T29" fmla="*/ 15 h 16"/>
                  <a:gd name="T30" fmla="*/ 8 w 14"/>
                  <a:gd name="T31" fmla="*/ 16 h 16"/>
                  <a:gd name="T32" fmla="*/ 7 w 14"/>
                  <a:gd name="T33" fmla="*/ 16 h 16"/>
                  <a:gd name="T34" fmla="*/ 5 w 14"/>
                  <a:gd name="T35" fmla="*/ 15 h 16"/>
                  <a:gd name="T36" fmla="*/ 4 w 14"/>
                  <a:gd name="T37" fmla="*/ 15 h 16"/>
                  <a:gd name="T38" fmla="*/ 3 w 14"/>
                  <a:gd name="T39" fmla="*/ 14 h 16"/>
                  <a:gd name="T40" fmla="*/ 2 w 14"/>
                  <a:gd name="T41" fmla="*/ 13 h 16"/>
                  <a:gd name="T42" fmla="*/ 1 w 14"/>
                  <a:gd name="T43" fmla="*/ 12 h 16"/>
                  <a:gd name="T44" fmla="*/ 0 w 14"/>
                  <a:gd name="T45" fmla="*/ 10 h 16"/>
                  <a:gd name="T46" fmla="*/ 0 w 14"/>
                  <a:gd name="T47" fmla="*/ 9 h 16"/>
                  <a:gd name="T48" fmla="*/ 0 w 14"/>
                  <a:gd name="T49" fmla="*/ 8 h 16"/>
                  <a:gd name="T50" fmla="*/ 0 w 14"/>
                  <a:gd name="T51" fmla="*/ 6 h 16"/>
                  <a:gd name="T52" fmla="*/ 1 w 14"/>
                  <a:gd name="T53" fmla="*/ 4 h 16"/>
                  <a:gd name="T54" fmla="*/ 2 w 14"/>
                  <a:gd name="T55" fmla="*/ 3 h 16"/>
                  <a:gd name="T56" fmla="*/ 3 w 14"/>
                  <a:gd name="T57" fmla="*/ 2 h 16"/>
                  <a:gd name="T58" fmla="*/ 4 w 14"/>
                  <a:gd name="T59" fmla="*/ 2 h 16"/>
                  <a:gd name="T60" fmla="*/ 5 w 14"/>
                  <a:gd name="T61" fmla="*/ 1 h 16"/>
                  <a:gd name="T62" fmla="*/ 7 w 14"/>
                  <a:gd name="T63" fmla="*/ 0 h 16"/>
                  <a:gd name="T64" fmla="*/ 7 w 14"/>
                  <a:gd name="T65" fmla="*/ 0 h 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6"/>
                  <a:gd name="T101" fmla="*/ 14 w 14"/>
                  <a:gd name="T102" fmla="*/ 16 h 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6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2" y="14"/>
                    </a:lnTo>
                    <a:lnTo>
                      <a:pt x="11" y="15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3" y="15"/>
                    </a:lnTo>
                    <a:lnTo>
                      <a:pt x="3" y="14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09" name="Oval 424"/>
              <p:cNvSpPr>
                <a:spLocks noChangeArrowheads="1"/>
              </p:cNvSpPr>
              <p:nvPr/>
            </p:nvSpPr>
            <p:spPr bwMode="auto">
              <a:xfrm>
                <a:off x="2987" y="2332"/>
                <a:ext cx="15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10" name="Freeform 425"/>
              <p:cNvSpPr>
                <a:spLocks/>
              </p:cNvSpPr>
              <p:nvPr/>
            </p:nvSpPr>
            <p:spPr bwMode="auto">
              <a:xfrm>
                <a:off x="2987" y="2331"/>
                <a:ext cx="14" cy="16"/>
              </a:xfrm>
              <a:custGeom>
                <a:avLst/>
                <a:gdLst>
                  <a:gd name="T0" fmla="*/ 7 w 14"/>
                  <a:gd name="T1" fmla="*/ 0 h 16"/>
                  <a:gd name="T2" fmla="*/ 9 w 14"/>
                  <a:gd name="T3" fmla="*/ 1 h 16"/>
                  <a:gd name="T4" fmla="*/ 11 w 14"/>
                  <a:gd name="T5" fmla="*/ 2 h 16"/>
                  <a:gd name="T6" fmla="*/ 12 w 14"/>
                  <a:gd name="T7" fmla="*/ 2 h 16"/>
                  <a:gd name="T8" fmla="*/ 13 w 14"/>
                  <a:gd name="T9" fmla="*/ 3 h 16"/>
                  <a:gd name="T10" fmla="*/ 13 w 14"/>
                  <a:gd name="T11" fmla="*/ 4 h 16"/>
                  <a:gd name="T12" fmla="*/ 14 w 14"/>
                  <a:gd name="T13" fmla="*/ 6 h 16"/>
                  <a:gd name="T14" fmla="*/ 14 w 14"/>
                  <a:gd name="T15" fmla="*/ 8 h 16"/>
                  <a:gd name="T16" fmla="*/ 14 w 14"/>
                  <a:gd name="T17" fmla="*/ 9 h 16"/>
                  <a:gd name="T18" fmla="*/ 14 w 14"/>
                  <a:gd name="T19" fmla="*/ 10 h 16"/>
                  <a:gd name="T20" fmla="*/ 13 w 14"/>
                  <a:gd name="T21" fmla="*/ 12 h 16"/>
                  <a:gd name="T22" fmla="*/ 13 w 14"/>
                  <a:gd name="T23" fmla="*/ 13 h 16"/>
                  <a:gd name="T24" fmla="*/ 12 w 14"/>
                  <a:gd name="T25" fmla="*/ 14 h 16"/>
                  <a:gd name="T26" fmla="*/ 11 w 14"/>
                  <a:gd name="T27" fmla="*/ 15 h 16"/>
                  <a:gd name="T28" fmla="*/ 9 w 14"/>
                  <a:gd name="T29" fmla="*/ 15 h 16"/>
                  <a:gd name="T30" fmla="*/ 7 w 14"/>
                  <a:gd name="T31" fmla="*/ 16 h 16"/>
                  <a:gd name="T32" fmla="*/ 6 w 14"/>
                  <a:gd name="T33" fmla="*/ 16 h 16"/>
                  <a:gd name="T34" fmla="*/ 5 w 14"/>
                  <a:gd name="T35" fmla="*/ 15 h 16"/>
                  <a:gd name="T36" fmla="*/ 3 w 14"/>
                  <a:gd name="T37" fmla="*/ 15 h 16"/>
                  <a:gd name="T38" fmla="*/ 2 w 14"/>
                  <a:gd name="T39" fmla="*/ 14 h 16"/>
                  <a:gd name="T40" fmla="*/ 1 w 14"/>
                  <a:gd name="T41" fmla="*/ 13 h 16"/>
                  <a:gd name="T42" fmla="*/ 1 w 14"/>
                  <a:gd name="T43" fmla="*/ 12 h 16"/>
                  <a:gd name="T44" fmla="*/ 0 w 14"/>
                  <a:gd name="T45" fmla="*/ 10 h 16"/>
                  <a:gd name="T46" fmla="*/ 0 w 14"/>
                  <a:gd name="T47" fmla="*/ 9 h 16"/>
                  <a:gd name="T48" fmla="*/ 0 w 14"/>
                  <a:gd name="T49" fmla="*/ 8 h 16"/>
                  <a:gd name="T50" fmla="*/ 0 w 14"/>
                  <a:gd name="T51" fmla="*/ 6 h 16"/>
                  <a:gd name="T52" fmla="*/ 1 w 14"/>
                  <a:gd name="T53" fmla="*/ 4 h 16"/>
                  <a:gd name="T54" fmla="*/ 1 w 14"/>
                  <a:gd name="T55" fmla="*/ 3 h 16"/>
                  <a:gd name="T56" fmla="*/ 2 w 14"/>
                  <a:gd name="T57" fmla="*/ 2 h 16"/>
                  <a:gd name="T58" fmla="*/ 3 w 14"/>
                  <a:gd name="T59" fmla="*/ 2 h 16"/>
                  <a:gd name="T60" fmla="*/ 5 w 14"/>
                  <a:gd name="T61" fmla="*/ 1 h 16"/>
                  <a:gd name="T62" fmla="*/ 6 w 14"/>
                  <a:gd name="T63" fmla="*/ 0 h 16"/>
                  <a:gd name="T64" fmla="*/ 7 w 14"/>
                  <a:gd name="T65" fmla="*/ 0 h 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6"/>
                  <a:gd name="T101" fmla="*/ 14 w 14"/>
                  <a:gd name="T102" fmla="*/ 16 h 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6">
                    <a:moveTo>
                      <a:pt x="7" y="0"/>
                    </a:moveTo>
                    <a:lnTo>
                      <a:pt x="7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2" y="14"/>
                    </a:lnTo>
                    <a:lnTo>
                      <a:pt x="11" y="15"/>
                    </a:lnTo>
                    <a:lnTo>
                      <a:pt x="9" y="15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5" y="16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3" y="15"/>
                    </a:lnTo>
                    <a:lnTo>
                      <a:pt x="2" y="14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11" name="Oval 426"/>
              <p:cNvSpPr>
                <a:spLocks noChangeArrowheads="1"/>
              </p:cNvSpPr>
              <p:nvPr/>
            </p:nvSpPr>
            <p:spPr bwMode="auto">
              <a:xfrm>
                <a:off x="3006" y="2334"/>
                <a:ext cx="15" cy="1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12" name="Freeform 427"/>
              <p:cNvSpPr>
                <a:spLocks/>
              </p:cNvSpPr>
              <p:nvPr/>
            </p:nvSpPr>
            <p:spPr bwMode="auto">
              <a:xfrm>
                <a:off x="3006" y="2334"/>
                <a:ext cx="14" cy="15"/>
              </a:xfrm>
              <a:custGeom>
                <a:avLst/>
                <a:gdLst>
                  <a:gd name="T0" fmla="*/ 8 w 14"/>
                  <a:gd name="T1" fmla="*/ 0 h 15"/>
                  <a:gd name="T2" fmla="*/ 9 w 14"/>
                  <a:gd name="T3" fmla="*/ 0 h 15"/>
                  <a:gd name="T4" fmla="*/ 11 w 14"/>
                  <a:gd name="T5" fmla="*/ 1 h 15"/>
                  <a:gd name="T6" fmla="*/ 12 w 14"/>
                  <a:gd name="T7" fmla="*/ 1 h 15"/>
                  <a:gd name="T8" fmla="*/ 13 w 14"/>
                  <a:gd name="T9" fmla="*/ 2 h 15"/>
                  <a:gd name="T10" fmla="*/ 13 w 14"/>
                  <a:gd name="T11" fmla="*/ 3 h 15"/>
                  <a:gd name="T12" fmla="*/ 14 w 14"/>
                  <a:gd name="T13" fmla="*/ 5 h 15"/>
                  <a:gd name="T14" fmla="*/ 14 w 14"/>
                  <a:gd name="T15" fmla="*/ 7 h 15"/>
                  <a:gd name="T16" fmla="*/ 14 w 14"/>
                  <a:gd name="T17" fmla="*/ 8 h 15"/>
                  <a:gd name="T18" fmla="*/ 14 w 14"/>
                  <a:gd name="T19" fmla="*/ 10 h 15"/>
                  <a:gd name="T20" fmla="*/ 13 w 14"/>
                  <a:gd name="T21" fmla="*/ 11 h 15"/>
                  <a:gd name="T22" fmla="*/ 13 w 14"/>
                  <a:gd name="T23" fmla="*/ 12 h 15"/>
                  <a:gd name="T24" fmla="*/ 12 w 14"/>
                  <a:gd name="T25" fmla="*/ 13 h 15"/>
                  <a:gd name="T26" fmla="*/ 11 w 14"/>
                  <a:gd name="T27" fmla="*/ 14 h 15"/>
                  <a:gd name="T28" fmla="*/ 9 w 14"/>
                  <a:gd name="T29" fmla="*/ 14 h 15"/>
                  <a:gd name="T30" fmla="*/ 8 w 14"/>
                  <a:gd name="T31" fmla="*/ 15 h 15"/>
                  <a:gd name="T32" fmla="*/ 7 w 14"/>
                  <a:gd name="T33" fmla="*/ 15 h 15"/>
                  <a:gd name="T34" fmla="*/ 5 w 14"/>
                  <a:gd name="T35" fmla="*/ 14 h 15"/>
                  <a:gd name="T36" fmla="*/ 3 w 14"/>
                  <a:gd name="T37" fmla="*/ 14 h 15"/>
                  <a:gd name="T38" fmla="*/ 2 w 14"/>
                  <a:gd name="T39" fmla="*/ 13 h 15"/>
                  <a:gd name="T40" fmla="*/ 1 w 14"/>
                  <a:gd name="T41" fmla="*/ 12 h 15"/>
                  <a:gd name="T42" fmla="*/ 1 w 14"/>
                  <a:gd name="T43" fmla="*/ 11 h 15"/>
                  <a:gd name="T44" fmla="*/ 0 w 14"/>
                  <a:gd name="T45" fmla="*/ 10 h 15"/>
                  <a:gd name="T46" fmla="*/ 0 w 14"/>
                  <a:gd name="T47" fmla="*/ 8 h 15"/>
                  <a:gd name="T48" fmla="*/ 0 w 14"/>
                  <a:gd name="T49" fmla="*/ 7 h 15"/>
                  <a:gd name="T50" fmla="*/ 0 w 14"/>
                  <a:gd name="T51" fmla="*/ 5 h 15"/>
                  <a:gd name="T52" fmla="*/ 1 w 14"/>
                  <a:gd name="T53" fmla="*/ 3 h 15"/>
                  <a:gd name="T54" fmla="*/ 1 w 14"/>
                  <a:gd name="T55" fmla="*/ 2 h 15"/>
                  <a:gd name="T56" fmla="*/ 2 w 14"/>
                  <a:gd name="T57" fmla="*/ 1 h 15"/>
                  <a:gd name="T58" fmla="*/ 3 w 14"/>
                  <a:gd name="T59" fmla="*/ 1 h 15"/>
                  <a:gd name="T60" fmla="*/ 5 w 14"/>
                  <a:gd name="T61" fmla="*/ 0 h 15"/>
                  <a:gd name="T62" fmla="*/ 7 w 14"/>
                  <a:gd name="T63" fmla="*/ 0 h 15"/>
                  <a:gd name="T64" fmla="*/ 7 w 14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5"/>
                  <a:gd name="T101" fmla="*/ 14 w 14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5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3" y="11"/>
                    </a:lnTo>
                    <a:lnTo>
                      <a:pt x="13" y="12"/>
                    </a:lnTo>
                    <a:lnTo>
                      <a:pt x="12" y="13"/>
                    </a:lnTo>
                    <a:lnTo>
                      <a:pt x="11" y="14"/>
                    </a:lnTo>
                    <a:lnTo>
                      <a:pt x="10" y="14"/>
                    </a:lnTo>
                    <a:lnTo>
                      <a:pt x="9" y="14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4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13" name="Oval 428"/>
              <p:cNvSpPr>
                <a:spLocks noChangeArrowheads="1"/>
              </p:cNvSpPr>
              <p:nvPr/>
            </p:nvSpPr>
            <p:spPr bwMode="auto">
              <a:xfrm>
                <a:off x="3025" y="2334"/>
                <a:ext cx="15" cy="1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14" name="Freeform 429"/>
              <p:cNvSpPr>
                <a:spLocks/>
              </p:cNvSpPr>
              <p:nvPr/>
            </p:nvSpPr>
            <p:spPr bwMode="auto">
              <a:xfrm>
                <a:off x="3024" y="2334"/>
                <a:ext cx="15" cy="15"/>
              </a:xfrm>
              <a:custGeom>
                <a:avLst/>
                <a:gdLst>
                  <a:gd name="T0" fmla="*/ 8 w 15"/>
                  <a:gd name="T1" fmla="*/ 0 h 15"/>
                  <a:gd name="T2" fmla="*/ 10 w 15"/>
                  <a:gd name="T3" fmla="*/ 0 h 15"/>
                  <a:gd name="T4" fmla="*/ 11 w 15"/>
                  <a:gd name="T5" fmla="*/ 1 h 15"/>
                  <a:gd name="T6" fmla="*/ 12 w 15"/>
                  <a:gd name="T7" fmla="*/ 1 h 15"/>
                  <a:gd name="T8" fmla="*/ 13 w 15"/>
                  <a:gd name="T9" fmla="*/ 2 h 15"/>
                  <a:gd name="T10" fmla="*/ 14 w 15"/>
                  <a:gd name="T11" fmla="*/ 3 h 15"/>
                  <a:gd name="T12" fmla="*/ 14 w 15"/>
                  <a:gd name="T13" fmla="*/ 5 h 15"/>
                  <a:gd name="T14" fmla="*/ 15 w 15"/>
                  <a:gd name="T15" fmla="*/ 7 h 15"/>
                  <a:gd name="T16" fmla="*/ 15 w 15"/>
                  <a:gd name="T17" fmla="*/ 8 h 15"/>
                  <a:gd name="T18" fmla="*/ 14 w 15"/>
                  <a:gd name="T19" fmla="*/ 10 h 15"/>
                  <a:gd name="T20" fmla="*/ 14 w 15"/>
                  <a:gd name="T21" fmla="*/ 11 h 15"/>
                  <a:gd name="T22" fmla="*/ 13 w 15"/>
                  <a:gd name="T23" fmla="*/ 12 h 15"/>
                  <a:gd name="T24" fmla="*/ 12 w 15"/>
                  <a:gd name="T25" fmla="*/ 13 h 15"/>
                  <a:gd name="T26" fmla="*/ 11 w 15"/>
                  <a:gd name="T27" fmla="*/ 14 h 15"/>
                  <a:gd name="T28" fmla="*/ 10 w 15"/>
                  <a:gd name="T29" fmla="*/ 14 h 15"/>
                  <a:gd name="T30" fmla="*/ 8 w 15"/>
                  <a:gd name="T31" fmla="*/ 15 h 15"/>
                  <a:gd name="T32" fmla="*/ 7 w 15"/>
                  <a:gd name="T33" fmla="*/ 15 h 15"/>
                  <a:gd name="T34" fmla="*/ 6 w 15"/>
                  <a:gd name="T35" fmla="*/ 14 h 15"/>
                  <a:gd name="T36" fmla="*/ 4 w 15"/>
                  <a:gd name="T37" fmla="*/ 14 h 15"/>
                  <a:gd name="T38" fmla="*/ 3 w 15"/>
                  <a:gd name="T39" fmla="*/ 13 h 15"/>
                  <a:gd name="T40" fmla="*/ 2 w 15"/>
                  <a:gd name="T41" fmla="*/ 12 h 15"/>
                  <a:gd name="T42" fmla="*/ 2 w 15"/>
                  <a:gd name="T43" fmla="*/ 11 h 15"/>
                  <a:gd name="T44" fmla="*/ 1 w 15"/>
                  <a:gd name="T45" fmla="*/ 10 h 15"/>
                  <a:gd name="T46" fmla="*/ 0 w 15"/>
                  <a:gd name="T47" fmla="*/ 8 h 15"/>
                  <a:gd name="T48" fmla="*/ 0 w 15"/>
                  <a:gd name="T49" fmla="*/ 7 h 15"/>
                  <a:gd name="T50" fmla="*/ 1 w 15"/>
                  <a:gd name="T51" fmla="*/ 5 h 15"/>
                  <a:gd name="T52" fmla="*/ 2 w 15"/>
                  <a:gd name="T53" fmla="*/ 3 h 15"/>
                  <a:gd name="T54" fmla="*/ 2 w 15"/>
                  <a:gd name="T55" fmla="*/ 2 h 15"/>
                  <a:gd name="T56" fmla="*/ 3 w 15"/>
                  <a:gd name="T57" fmla="*/ 1 h 15"/>
                  <a:gd name="T58" fmla="*/ 4 w 15"/>
                  <a:gd name="T59" fmla="*/ 1 h 15"/>
                  <a:gd name="T60" fmla="*/ 6 w 15"/>
                  <a:gd name="T61" fmla="*/ 0 h 15"/>
                  <a:gd name="T62" fmla="*/ 7 w 15"/>
                  <a:gd name="T63" fmla="*/ 0 h 15"/>
                  <a:gd name="T64" fmla="*/ 8 w 15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5"/>
                  <a:gd name="T101" fmla="*/ 15 w 15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5">
                    <a:moveTo>
                      <a:pt x="8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4" y="5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4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6" y="14"/>
                    </a:lnTo>
                    <a:lnTo>
                      <a:pt x="5" y="14"/>
                    </a:lnTo>
                    <a:lnTo>
                      <a:pt x="4" y="14"/>
                    </a:lnTo>
                    <a:lnTo>
                      <a:pt x="3" y="13"/>
                    </a:lnTo>
                    <a:lnTo>
                      <a:pt x="2" y="12"/>
                    </a:lnTo>
                    <a:lnTo>
                      <a:pt x="2" y="11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15" name="Oval 430"/>
              <p:cNvSpPr>
                <a:spLocks noChangeArrowheads="1"/>
              </p:cNvSpPr>
              <p:nvPr/>
            </p:nvSpPr>
            <p:spPr bwMode="auto">
              <a:xfrm>
                <a:off x="3044" y="2336"/>
                <a:ext cx="15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16" name="Freeform 431"/>
              <p:cNvSpPr>
                <a:spLocks/>
              </p:cNvSpPr>
              <p:nvPr/>
            </p:nvSpPr>
            <p:spPr bwMode="auto">
              <a:xfrm>
                <a:off x="3044" y="2335"/>
                <a:ext cx="14" cy="16"/>
              </a:xfrm>
              <a:custGeom>
                <a:avLst/>
                <a:gdLst>
                  <a:gd name="T0" fmla="*/ 7 w 14"/>
                  <a:gd name="T1" fmla="*/ 0 h 16"/>
                  <a:gd name="T2" fmla="*/ 9 w 14"/>
                  <a:gd name="T3" fmla="*/ 1 h 16"/>
                  <a:gd name="T4" fmla="*/ 11 w 14"/>
                  <a:gd name="T5" fmla="*/ 1 h 16"/>
                  <a:gd name="T6" fmla="*/ 12 w 14"/>
                  <a:gd name="T7" fmla="*/ 2 h 16"/>
                  <a:gd name="T8" fmla="*/ 13 w 14"/>
                  <a:gd name="T9" fmla="*/ 3 h 16"/>
                  <a:gd name="T10" fmla="*/ 13 w 14"/>
                  <a:gd name="T11" fmla="*/ 4 h 16"/>
                  <a:gd name="T12" fmla="*/ 14 w 14"/>
                  <a:gd name="T13" fmla="*/ 6 h 16"/>
                  <a:gd name="T14" fmla="*/ 14 w 14"/>
                  <a:gd name="T15" fmla="*/ 7 h 16"/>
                  <a:gd name="T16" fmla="*/ 14 w 14"/>
                  <a:gd name="T17" fmla="*/ 9 h 16"/>
                  <a:gd name="T18" fmla="*/ 14 w 14"/>
                  <a:gd name="T19" fmla="*/ 10 h 16"/>
                  <a:gd name="T20" fmla="*/ 13 w 14"/>
                  <a:gd name="T21" fmla="*/ 12 h 16"/>
                  <a:gd name="T22" fmla="*/ 13 w 14"/>
                  <a:gd name="T23" fmla="*/ 13 h 16"/>
                  <a:gd name="T24" fmla="*/ 12 w 14"/>
                  <a:gd name="T25" fmla="*/ 14 h 16"/>
                  <a:gd name="T26" fmla="*/ 11 w 14"/>
                  <a:gd name="T27" fmla="*/ 15 h 16"/>
                  <a:gd name="T28" fmla="*/ 9 w 14"/>
                  <a:gd name="T29" fmla="*/ 15 h 16"/>
                  <a:gd name="T30" fmla="*/ 7 w 14"/>
                  <a:gd name="T31" fmla="*/ 16 h 16"/>
                  <a:gd name="T32" fmla="*/ 6 w 14"/>
                  <a:gd name="T33" fmla="*/ 16 h 16"/>
                  <a:gd name="T34" fmla="*/ 5 w 14"/>
                  <a:gd name="T35" fmla="*/ 15 h 16"/>
                  <a:gd name="T36" fmla="*/ 3 w 14"/>
                  <a:gd name="T37" fmla="*/ 15 h 16"/>
                  <a:gd name="T38" fmla="*/ 2 w 14"/>
                  <a:gd name="T39" fmla="*/ 14 h 16"/>
                  <a:gd name="T40" fmla="*/ 1 w 14"/>
                  <a:gd name="T41" fmla="*/ 13 h 16"/>
                  <a:gd name="T42" fmla="*/ 1 w 14"/>
                  <a:gd name="T43" fmla="*/ 12 h 16"/>
                  <a:gd name="T44" fmla="*/ 0 w 14"/>
                  <a:gd name="T45" fmla="*/ 10 h 16"/>
                  <a:gd name="T46" fmla="*/ 0 w 14"/>
                  <a:gd name="T47" fmla="*/ 9 h 16"/>
                  <a:gd name="T48" fmla="*/ 0 w 14"/>
                  <a:gd name="T49" fmla="*/ 7 h 16"/>
                  <a:gd name="T50" fmla="*/ 0 w 14"/>
                  <a:gd name="T51" fmla="*/ 6 h 16"/>
                  <a:gd name="T52" fmla="*/ 1 w 14"/>
                  <a:gd name="T53" fmla="*/ 4 h 16"/>
                  <a:gd name="T54" fmla="*/ 1 w 14"/>
                  <a:gd name="T55" fmla="*/ 3 h 16"/>
                  <a:gd name="T56" fmla="*/ 2 w 14"/>
                  <a:gd name="T57" fmla="*/ 2 h 16"/>
                  <a:gd name="T58" fmla="*/ 3 w 14"/>
                  <a:gd name="T59" fmla="*/ 1 h 16"/>
                  <a:gd name="T60" fmla="*/ 5 w 14"/>
                  <a:gd name="T61" fmla="*/ 1 h 16"/>
                  <a:gd name="T62" fmla="*/ 6 w 14"/>
                  <a:gd name="T63" fmla="*/ 0 h 16"/>
                  <a:gd name="T64" fmla="*/ 7 w 14"/>
                  <a:gd name="T65" fmla="*/ 0 h 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6"/>
                  <a:gd name="T101" fmla="*/ 14 w 14"/>
                  <a:gd name="T102" fmla="*/ 16 h 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6">
                    <a:moveTo>
                      <a:pt x="7" y="0"/>
                    </a:moveTo>
                    <a:lnTo>
                      <a:pt x="7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1" y="15"/>
                    </a:lnTo>
                    <a:lnTo>
                      <a:pt x="9" y="15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5" y="16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3" y="15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17" name="Oval 432"/>
              <p:cNvSpPr>
                <a:spLocks noChangeArrowheads="1"/>
              </p:cNvSpPr>
              <p:nvPr/>
            </p:nvSpPr>
            <p:spPr bwMode="auto">
              <a:xfrm>
                <a:off x="3063" y="2337"/>
                <a:ext cx="14" cy="1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18" name="Freeform 433"/>
              <p:cNvSpPr>
                <a:spLocks/>
              </p:cNvSpPr>
              <p:nvPr/>
            </p:nvSpPr>
            <p:spPr bwMode="auto">
              <a:xfrm>
                <a:off x="3062" y="2337"/>
                <a:ext cx="15" cy="15"/>
              </a:xfrm>
              <a:custGeom>
                <a:avLst/>
                <a:gdLst>
                  <a:gd name="T0" fmla="*/ 8 w 15"/>
                  <a:gd name="T1" fmla="*/ 0 h 15"/>
                  <a:gd name="T2" fmla="*/ 10 w 15"/>
                  <a:gd name="T3" fmla="*/ 0 h 15"/>
                  <a:gd name="T4" fmla="*/ 11 w 15"/>
                  <a:gd name="T5" fmla="*/ 1 h 15"/>
                  <a:gd name="T6" fmla="*/ 12 w 15"/>
                  <a:gd name="T7" fmla="*/ 2 h 15"/>
                  <a:gd name="T8" fmla="*/ 13 w 15"/>
                  <a:gd name="T9" fmla="*/ 3 h 15"/>
                  <a:gd name="T10" fmla="*/ 14 w 15"/>
                  <a:gd name="T11" fmla="*/ 4 h 15"/>
                  <a:gd name="T12" fmla="*/ 14 w 15"/>
                  <a:gd name="T13" fmla="*/ 5 h 15"/>
                  <a:gd name="T14" fmla="*/ 15 w 15"/>
                  <a:gd name="T15" fmla="*/ 7 h 15"/>
                  <a:gd name="T16" fmla="*/ 15 w 15"/>
                  <a:gd name="T17" fmla="*/ 8 h 15"/>
                  <a:gd name="T18" fmla="*/ 14 w 15"/>
                  <a:gd name="T19" fmla="*/ 10 h 15"/>
                  <a:gd name="T20" fmla="*/ 14 w 15"/>
                  <a:gd name="T21" fmla="*/ 11 h 15"/>
                  <a:gd name="T22" fmla="*/ 13 w 15"/>
                  <a:gd name="T23" fmla="*/ 13 h 15"/>
                  <a:gd name="T24" fmla="*/ 12 w 15"/>
                  <a:gd name="T25" fmla="*/ 14 h 15"/>
                  <a:gd name="T26" fmla="*/ 11 w 15"/>
                  <a:gd name="T27" fmla="*/ 14 h 15"/>
                  <a:gd name="T28" fmla="*/ 10 w 15"/>
                  <a:gd name="T29" fmla="*/ 15 h 15"/>
                  <a:gd name="T30" fmla="*/ 8 w 15"/>
                  <a:gd name="T31" fmla="*/ 15 h 15"/>
                  <a:gd name="T32" fmla="*/ 7 w 15"/>
                  <a:gd name="T33" fmla="*/ 15 h 15"/>
                  <a:gd name="T34" fmla="*/ 5 w 15"/>
                  <a:gd name="T35" fmla="*/ 15 h 15"/>
                  <a:gd name="T36" fmla="*/ 4 w 15"/>
                  <a:gd name="T37" fmla="*/ 14 h 15"/>
                  <a:gd name="T38" fmla="*/ 3 w 15"/>
                  <a:gd name="T39" fmla="*/ 14 h 15"/>
                  <a:gd name="T40" fmla="*/ 2 w 15"/>
                  <a:gd name="T41" fmla="*/ 13 h 15"/>
                  <a:gd name="T42" fmla="*/ 1 w 15"/>
                  <a:gd name="T43" fmla="*/ 11 h 15"/>
                  <a:gd name="T44" fmla="*/ 1 w 15"/>
                  <a:gd name="T45" fmla="*/ 10 h 15"/>
                  <a:gd name="T46" fmla="*/ 0 w 15"/>
                  <a:gd name="T47" fmla="*/ 8 h 15"/>
                  <a:gd name="T48" fmla="*/ 0 w 15"/>
                  <a:gd name="T49" fmla="*/ 7 h 15"/>
                  <a:gd name="T50" fmla="*/ 1 w 15"/>
                  <a:gd name="T51" fmla="*/ 5 h 15"/>
                  <a:gd name="T52" fmla="*/ 1 w 15"/>
                  <a:gd name="T53" fmla="*/ 4 h 15"/>
                  <a:gd name="T54" fmla="*/ 2 w 15"/>
                  <a:gd name="T55" fmla="*/ 3 h 15"/>
                  <a:gd name="T56" fmla="*/ 3 w 15"/>
                  <a:gd name="T57" fmla="*/ 2 h 15"/>
                  <a:gd name="T58" fmla="*/ 4 w 15"/>
                  <a:gd name="T59" fmla="*/ 1 h 15"/>
                  <a:gd name="T60" fmla="*/ 5 w 15"/>
                  <a:gd name="T61" fmla="*/ 0 h 15"/>
                  <a:gd name="T62" fmla="*/ 7 w 15"/>
                  <a:gd name="T63" fmla="*/ 0 h 15"/>
                  <a:gd name="T64" fmla="*/ 8 w 15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5"/>
                  <a:gd name="T101" fmla="*/ 15 w 15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5">
                    <a:moveTo>
                      <a:pt x="8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3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19" name="Oval 434"/>
              <p:cNvSpPr>
                <a:spLocks noChangeArrowheads="1"/>
              </p:cNvSpPr>
              <p:nvPr/>
            </p:nvSpPr>
            <p:spPr bwMode="auto">
              <a:xfrm>
                <a:off x="3082" y="2337"/>
                <a:ext cx="15" cy="1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20" name="Freeform 435"/>
              <p:cNvSpPr>
                <a:spLocks/>
              </p:cNvSpPr>
              <p:nvPr/>
            </p:nvSpPr>
            <p:spPr bwMode="auto">
              <a:xfrm>
                <a:off x="3081" y="2337"/>
                <a:ext cx="15" cy="15"/>
              </a:xfrm>
              <a:custGeom>
                <a:avLst/>
                <a:gdLst>
                  <a:gd name="T0" fmla="*/ 8 w 15"/>
                  <a:gd name="T1" fmla="*/ 0 h 15"/>
                  <a:gd name="T2" fmla="*/ 10 w 15"/>
                  <a:gd name="T3" fmla="*/ 0 h 15"/>
                  <a:gd name="T4" fmla="*/ 11 w 15"/>
                  <a:gd name="T5" fmla="*/ 1 h 15"/>
                  <a:gd name="T6" fmla="*/ 12 w 15"/>
                  <a:gd name="T7" fmla="*/ 2 h 15"/>
                  <a:gd name="T8" fmla="*/ 13 w 15"/>
                  <a:gd name="T9" fmla="*/ 3 h 15"/>
                  <a:gd name="T10" fmla="*/ 14 w 15"/>
                  <a:gd name="T11" fmla="*/ 4 h 15"/>
                  <a:gd name="T12" fmla="*/ 14 w 15"/>
                  <a:gd name="T13" fmla="*/ 5 h 15"/>
                  <a:gd name="T14" fmla="*/ 15 w 15"/>
                  <a:gd name="T15" fmla="*/ 7 h 15"/>
                  <a:gd name="T16" fmla="*/ 15 w 15"/>
                  <a:gd name="T17" fmla="*/ 8 h 15"/>
                  <a:gd name="T18" fmla="*/ 14 w 15"/>
                  <a:gd name="T19" fmla="*/ 10 h 15"/>
                  <a:gd name="T20" fmla="*/ 14 w 15"/>
                  <a:gd name="T21" fmla="*/ 11 h 15"/>
                  <a:gd name="T22" fmla="*/ 13 w 15"/>
                  <a:gd name="T23" fmla="*/ 13 h 15"/>
                  <a:gd name="T24" fmla="*/ 12 w 15"/>
                  <a:gd name="T25" fmla="*/ 14 h 15"/>
                  <a:gd name="T26" fmla="*/ 11 w 15"/>
                  <a:gd name="T27" fmla="*/ 14 h 15"/>
                  <a:gd name="T28" fmla="*/ 10 w 15"/>
                  <a:gd name="T29" fmla="*/ 15 h 15"/>
                  <a:gd name="T30" fmla="*/ 8 w 15"/>
                  <a:gd name="T31" fmla="*/ 15 h 15"/>
                  <a:gd name="T32" fmla="*/ 7 w 15"/>
                  <a:gd name="T33" fmla="*/ 15 h 15"/>
                  <a:gd name="T34" fmla="*/ 6 w 15"/>
                  <a:gd name="T35" fmla="*/ 15 h 15"/>
                  <a:gd name="T36" fmla="*/ 4 w 15"/>
                  <a:gd name="T37" fmla="*/ 14 h 15"/>
                  <a:gd name="T38" fmla="*/ 3 w 15"/>
                  <a:gd name="T39" fmla="*/ 14 h 15"/>
                  <a:gd name="T40" fmla="*/ 2 w 15"/>
                  <a:gd name="T41" fmla="*/ 13 h 15"/>
                  <a:gd name="T42" fmla="*/ 2 w 15"/>
                  <a:gd name="T43" fmla="*/ 11 h 15"/>
                  <a:gd name="T44" fmla="*/ 1 w 15"/>
                  <a:gd name="T45" fmla="*/ 10 h 15"/>
                  <a:gd name="T46" fmla="*/ 0 w 15"/>
                  <a:gd name="T47" fmla="*/ 8 h 15"/>
                  <a:gd name="T48" fmla="*/ 0 w 15"/>
                  <a:gd name="T49" fmla="*/ 7 h 15"/>
                  <a:gd name="T50" fmla="*/ 1 w 15"/>
                  <a:gd name="T51" fmla="*/ 5 h 15"/>
                  <a:gd name="T52" fmla="*/ 2 w 15"/>
                  <a:gd name="T53" fmla="*/ 4 h 15"/>
                  <a:gd name="T54" fmla="*/ 2 w 15"/>
                  <a:gd name="T55" fmla="*/ 3 h 15"/>
                  <a:gd name="T56" fmla="*/ 3 w 15"/>
                  <a:gd name="T57" fmla="*/ 2 h 15"/>
                  <a:gd name="T58" fmla="*/ 4 w 15"/>
                  <a:gd name="T59" fmla="*/ 1 h 15"/>
                  <a:gd name="T60" fmla="*/ 6 w 15"/>
                  <a:gd name="T61" fmla="*/ 0 h 15"/>
                  <a:gd name="T62" fmla="*/ 7 w 15"/>
                  <a:gd name="T63" fmla="*/ 0 h 15"/>
                  <a:gd name="T64" fmla="*/ 8 w 15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5"/>
                  <a:gd name="T101" fmla="*/ 15 w 15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5">
                    <a:moveTo>
                      <a:pt x="8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3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3" y="13"/>
                    </a:lnTo>
                    <a:lnTo>
                      <a:pt x="2" y="13"/>
                    </a:lnTo>
                    <a:lnTo>
                      <a:pt x="2" y="12"/>
                    </a:lnTo>
                    <a:lnTo>
                      <a:pt x="2" y="11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21" name="Oval 436"/>
              <p:cNvSpPr>
                <a:spLocks noChangeArrowheads="1"/>
              </p:cNvSpPr>
              <p:nvPr/>
            </p:nvSpPr>
            <p:spPr bwMode="auto">
              <a:xfrm>
                <a:off x="3101" y="2340"/>
                <a:ext cx="14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22" name="Freeform 437"/>
              <p:cNvSpPr>
                <a:spLocks/>
              </p:cNvSpPr>
              <p:nvPr/>
            </p:nvSpPr>
            <p:spPr bwMode="auto">
              <a:xfrm>
                <a:off x="3100" y="2339"/>
                <a:ext cx="15" cy="16"/>
              </a:xfrm>
              <a:custGeom>
                <a:avLst/>
                <a:gdLst>
                  <a:gd name="T0" fmla="*/ 8 w 15"/>
                  <a:gd name="T1" fmla="*/ 0 h 16"/>
                  <a:gd name="T2" fmla="*/ 9 w 15"/>
                  <a:gd name="T3" fmla="*/ 1 h 16"/>
                  <a:gd name="T4" fmla="*/ 11 w 15"/>
                  <a:gd name="T5" fmla="*/ 1 h 16"/>
                  <a:gd name="T6" fmla="*/ 12 w 15"/>
                  <a:gd name="T7" fmla="*/ 2 h 16"/>
                  <a:gd name="T8" fmla="*/ 13 w 15"/>
                  <a:gd name="T9" fmla="*/ 3 h 16"/>
                  <a:gd name="T10" fmla="*/ 14 w 15"/>
                  <a:gd name="T11" fmla="*/ 4 h 16"/>
                  <a:gd name="T12" fmla="*/ 14 w 15"/>
                  <a:gd name="T13" fmla="*/ 6 h 16"/>
                  <a:gd name="T14" fmla="*/ 15 w 15"/>
                  <a:gd name="T15" fmla="*/ 7 h 16"/>
                  <a:gd name="T16" fmla="*/ 15 w 15"/>
                  <a:gd name="T17" fmla="*/ 8 h 16"/>
                  <a:gd name="T18" fmla="*/ 14 w 15"/>
                  <a:gd name="T19" fmla="*/ 10 h 16"/>
                  <a:gd name="T20" fmla="*/ 14 w 15"/>
                  <a:gd name="T21" fmla="*/ 12 h 16"/>
                  <a:gd name="T22" fmla="*/ 13 w 15"/>
                  <a:gd name="T23" fmla="*/ 13 h 16"/>
                  <a:gd name="T24" fmla="*/ 12 w 15"/>
                  <a:gd name="T25" fmla="*/ 14 h 16"/>
                  <a:gd name="T26" fmla="*/ 11 w 15"/>
                  <a:gd name="T27" fmla="*/ 14 h 16"/>
                  <a:gd name="T28" fmla="*/ 9 w 15"/>
                  <a:gd name="T29" fmla="*/ 15 h 16"/>
                  <a:gd name="T30" fmla="*/ 8 w 15"/>
                  <a:gd name="T31" fmla="*/ 16 h 16"/>
                  <a:gd name="T32" fmla="*/ 7 w 15"/>
                  <a:gd name="T33" fmla="*/ 16 h 16"/>
                  <a:gd name="T34" fmla="*/ 5 w 15"/>
                  <a:gd name="T35" fmla="*/ 15 h 16"/>
                  <a:gd name="T36" fmla="*/ 4 w 15"/>
                  <a:gd name="T37" fmla="*/ 14 h 16"/>
                  <a:gd name="T38" fmla="*/ 3 w 15"/>
                  <a:gd name="T39" fmla="*/ 14 h 16"/>
                  <a:gd name="T40" fmla="*/ 2 w 15"/>
                  <a:gd name="T41" fmla="*/ 13 h 16"/>
                  <a:gd name="T42" fmla="*/ 1 w 15"/>
                  <a:gd name="T43" fmla="*/ 12 h 16"/>
                  <a:gd name="T44" fmla="*/ 1 w 15"/>
                  <a:gd name="T45" fmla="*/ 10 h 16"/>
                  <a:gd name="T46" fmla="*/ 0 w 15"/>
                  <a:gd name="T47" fmla="*/ 8 h 16"/>
                  <a:gd name="T48" fmla="*/ 0 w 15"/>
                  <a:gd name="T49" fmla="*/ 7 h 16"/>
                  <a:gd name="T50" fmla="*/ 1 w 15"/>
                  <a:gd name="T51" fmla="*/ 6 h 16"/>
                  <a:gd name="T52" fmla="*/ 1 w 15"/>
                  <a:gd name="T53" fmla="*/ 4 h 16"/>
                  <a:gd name="T54" fmla="*/ 2 w 15"/>
                  <a:gd name="T55" fmla="*/ 3 h 16"/>
                  <a:gd name="T56" fmla="*/ 3 w 15"/>
                  <a:gd name="T57" fmla="*/ 2 h 16"/>
                  <a:gd name="T58" fmla="*/ 4 w 15"/>
                  <a:gd name="T59" fmla="*/ 1 h 16"/>
                  <a:gd name="T60" fmla="*/ 5 w 15"/>
                  <a:gd name="T61" fmla="*/ 1 h 16"/>
                  <a:gd name="T62" fmla="*/ 7 w 15"/>
                  <a:gd name="T63" fmla="*/ 0 h 16"/>
                  <a:gd name="T64" fmla="*/ 7 w 15"/>
                  <a:gd name="T65" fmla="*/ 0 h 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6"/>
                  <a:gd name="T101" fmla="*/ 15 w 15"/>
                  <a:gd name="T102" fmla="*/ 16 h 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6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3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5" y="15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23" name="Oval 438"/>
              <p:cNvSpPr>
                <a:spLocks noChangeArrowheads="1"/>
              </p:cNvSpPr>
              <p:nvPr/>
            </p:nvSpPr>
            <p:spPr bwMode="auto">
              <a:xfrm>
                <a:off x="3120" y="2340"/>
                <a:ext cx="14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24" name="Freeform 439"/>
              <p:cNvSpPr>
                <a:spLocks/>
              </p:cNvSpPr>
              <p:nvPr/>
            </p:nvSpPr>
            <p:spPr bwMode="auto">
              <a:xfrm>
                <a:off x="3119" y="2339"/>
                <a:ext cx="15" cy="16"/>
              </a:xfrm>
              <a:custGeom>
                <a:avLst/>
                <a:gdLst>
                  <a:gd name="T0" fmla="*/ 8 w 15"/>
                  <a:gd name="T1" fmla="*/ 0 h 16"/>
                  <a:gd name="T2" fmla="*/ 10 w 15"/>
                  <a:gd name="T3" fmla="*/ 1 h 16"/>
                  <a:gd name="T4" fmla="*/ 11 w 15"/>
                  <a:gd name="T5" fmla="*/ 1 h 16"/>
                  <a:gd name="T6" fmla="*/ 12 w 15"/>
                  <a:gd name="T7" fmla="*/ 2 h 16"/>
                  <a:gd name="T8" fmla="*/ 13 w 15"/>
                  <a:gd name="T9" fmla="*/ 3 h 16"/>
                  <a:gd name="T10" fmla="*/ 14 w 15"/>
                  <a:gd name="T11" fmla="*/ 4 h 16"/>
                  <a:gd name="T12" fmla="*/ 14 w 15"/>
                  <a:gd name="T13" fmla="*/ 6 h 16"/>
                  <a:gd name="T14" fmla="*/ 15 w 15"/>
                  <a:gd name="T15" fmla="*/ 7 h 16"/>
                  <a:gd name="T16" fmla="*/ 15 w 15"/>
                  <a:gd name="T17" fmla="*/ 8 h 16"/>
                  <a:gd name="T18" fmla="*/ 14 w 15"/>
                  <a:gd name="T19" fmla="*/ 10 h 16"/>
                  <a:gd name="T20" fmla="*/ 14 w 15"/>
                  <a:gd name="T21" fmla="*/ 12 h 16"/>
                  <a:gd name="T22" fmla="*/ 13 w 15"/>
                  <a:gd name="T23" fmla="*/ 13 h 16"/>
                  <a:gd name="T24" fmla="*/ 12 w 15"/>
                  <a:gd name="T25" fmla="*/ 14 h 16"/>
                  <a:gd name="T26" fmla="*/ 11 w 15"/>
                  <a:gd name="T27" fmla="*/ 14 h 16"/>
                  <a:gd name="T28" fmla="*/ 10 w 15"/>
                  <a:gd name="T29" fmla="*/ 15 h 16"/>
                  <a:gd name="T30" fmla="*/ 8 w 15"/>
                  <a:gd name="T31" fmla="*/ 16 h 16"/>
                  <a:gd name="T32" fmla="*/ 7 w 15"/>
                  <a:gd name="T33" fmla="*/ 16 h 16"/>
                  <a:gd name="T34" fmla="*/ 6 w 15"/>
                  <a:gd name="T35" fmla="*/ 15 h 16"/>
                  <a:gd name="T36" fmla="*/ 4 w 15"/>
                  <a:gd name="T37" fmla="*/ 14 h 16"/>
                  <a:gd name="T38" fmla="*/ 3 w 15"/>
                  <a:gd name="T39" fmla="*/ 14 h 16"/>
                  <a:gd name="T40" fmla="*/ 2 w 15"/>
                  <a:gd name="T41" fmla="*/ 13 h 16"/>
                  <a:gd name="T42" fmla="*/ 1 w 15"/>
                  <a:gd name="T43" fmla="*/ 12 h 16"/>
                  <a:gd name="T44" fmla="*/ 1 w 15"/>
                  <a:gd name="T45" fmla="*/ 10 h 16"/>
                  <a:gd name="T46" fmla="*/ 0 w 15"/>
                  <a:gd name="T47" fmla="*/ 8 h 16"/>
                  <a:gd name="T48" fmla="*/ 0 w 15"/>
                  <a:gd name="T49" fmla="*/ 7 h 16"/>
                  <a:gd name="T50" fmla="*/ 1 w 15"/>
                  <a:gd name="T51" fmla="*/ 6 h 16"/>
                  <a:gd name="T52" fmla="*/ 1 w 15"/>
                  <a:gd name="T53" fmla="*/ 4 h 16"/>
                  <a:gd name="T54" fmla="*/ 2 w 15"/>
                  <a:gd name="T55" fmla="*/ 3 h 16"/>
                  <a:gd name="T56" fmla="*/ 3 w 15"/>
                  <a:gd name="T57" fmla="*/ 2 h 16"/>
                  <a:gd name="T58" fmla="*/ 4 w 15"/>
                  <a:gd name="T59" fmla="*/ 1 h 16"/>
                  <a:gd name="T60" fmla="*/ 6 w 15"/>
                  <a:gd name="T61" fmla="*/ 1 h 16"/>
                  <a:gd name="T62" fmla="*/ 7 w 15"/>
                  <a:gd name="T63" fmla="*/ 0 h 16"/>
                  <a:gd name="T64" fmla="*/ 8 w 15"/>
                  <a:gd name="T65" fmla="*/ 0 h 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6"/>
                  <a:gd name="T101" fmla="*/ 15 w 15"/>
                  <a:gd name="T102" fmla="*/ 16 h 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6">
                    <a:moveTo>
                      <a:pt x="8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3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25" name="Oval 440"/>
              <p:cNvSpPr>
                <a:spLocks noChangeArrowheads="1"/>
              </p:cNvSpPr>
              <p:nvPr/>
            </p:nvSpPr>
            <p:spPr bwMode="auto">
              <a:xfrm>
                <a:off x="3139" y="2341"/>
                <a:ext cx="14" cy="1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26" name="Freeform 441"/>
              <p:cNvSpPr>
                <a:spLocks/>
              </p:cNvSpPr>
              <p:nvPr/>
            </p:nvSpPr>
            <p:spPr bwMode="auto">
              <a:xfrm>
                <a:off x="3138" y="2341"/>
                <a:ext cx="15" cy="15"/>
              </a:xfrm>
              <a:custGeom>
                <a:avLst/>
                <a:gdLst>
                  <a:gd name="T0" fmla="*/ 8 w 15"/>
                  <a:gd name="T1" fmla="*/ 0 h 15"/>
                  <a:gd name="T2" fmla="*/ 9 w 15"/>
                  <a:gd name="T3" fmla="*/ 0 h 15"/>
                  <a:gd name="T4" fmla="*/ 11 w 15"/>
                  <a:gd name="T5" fmla="*/ 1 h 15"/>
                  <a:gd name="T6" fmla="*/ 12 w 15"/>
                  <a:gd name="T7" fmla="*/ 1 h 15"/>
                  <a:gd name="T8" fmla="*/ 13 w 15"/>
                  <a:gd name="T9" fmla="*/ 3 h 15"/>
                  <a:gd name="T10" fmla="*/ 13 w 15"/>
                  <a:gd name="T11" fmla="*/ 4 h 15"/>
                  <a:gd name="T12" fmla="*/ 14 w 15"/>
                  <a:gd name="T13" fmla="*/ 5 h 15"/>
                  <a:gd name="T14" fmla="*/ 15 w 15"/>
                  <a:gd name="T15" fmla="*/ 7 h 15"/>
                  <a:gd name="T16" fmla="*/ 15 w 15"/>
                  <a:gd name="T17" fmla="*/ 8 h 15"/>
                  <a:gd name="T18" fmla="*/ 14 w 15"/>
                  <a:gd name="T19" fmla="*/ 10 h 15"/>
                  <a:gd name="T20" fmla="*/ 13 w 15"/>
                  <a:gd name="T21" fmla="*/ 11 h 15"/>
                  <a:gd name="T22" fmla="*/ 13 w 15"/>
                  <a:gd name="T23" fmla="*/ 12 h 15"/>
                  <a:gd name="T24" fmla="*/ 12 w 15"/>
                  <a:gd name="T25" fmla="*/ 14 h 15"/>
                  <a:gd name="T26" fmla="*/ 11 w 15"/>
                  <a:gd name="T27" fmla="*/ 14 h 15"/>
                  <a:gd name="T28" fmla="*/ 9 w 15"/>
                  <a:gd name="T29" fmla="*/ 15 h 15"/>
                  <a:gd name="T30" fmla="*/ 8 w 15"/>
                  <a:gd name="T31" fmla="*/ 15 h 15"/>
                  <a:gd name="T32" fmla="*/ 7 w 15"/>
                  <a:gd name="T33" fmla="*/ 15 h 15"/>
                  <a:gd name="T34" fmla="*/ 5 w 15"/>
                  <a:gd name="T35" fmla="*/ 15 h 15"/>
                  <a:gd name="T36" fmla="*/ 4 w 15"/>
                  <a:gd name="T37" fmla="*/ 14 h 15"/>
                  <a:gd name="T38" fmla="*/ 3 w 15"/>
                  <a:gd name="T39" fmla="*/ 14 h 15"/>
                  <a:gd name="T40" fmla="*/ 2 w 15"/>
                  <a:gd name="T41" fmla="*/ 12 h 15"/>
                  <a:gd name="T42" fmla="*/ 1 w 15"/>
                  <a:gd name="T43" fmla="*/ 11 h 15"/>
                  <a:gd name="T44" fmla="*/ 1 w 15"/>
                  <a:gd name="T45" fmla="*/ 10 h 15"/>
                  <a:gd name="T46" fmla="*/ 0 w 15"/>
                  <a:gd name="T47" fmla="*/ 8 h 15"/>
                  <a:gd name="T48" fmla="*/ 0 w 15"/>
                  <a:gd name="T49" fmla="*/ 7 h 15"/>
                  <a:gd name="T50" fmla="*/ 1 w 15"/>
                  <a:gd name="T51" fmla="*/ 5 h 15"/>
                  <a:gd name="T52" fmla="*/ 1 w 15"/>
                  <a:gd name="T53" fmla="*/ 4 h 15"/>
                  <a:gd name="T54" fmla="*/ 2 w 15"/>
                  <a:gd name="T55" fmla="*/ 3 h 15"/>
                  <a:gd name="T56" fmla="*/ 3 w 15"/>
                  <a:gd name="T57" fmla="*/ 1 h 15"/>
                  <a:gd name="T58" fmla="*/ 4 w 15"/>
                  <a:gd name="T59" fmla="*/ 1 h 15"/>
                  <a:gd name="T60" fmla="*/ 5 w 15"/>
                  <a:gd name="T61" fmla="*/ 0 h 15"/>
                  <a:gd name="T62" fmla="*/ 7 w 15"/>
                  <a:gd name="T63" fmla="*/ 0 h 15"/>
                  <a:gd name="T64" fmla="*/ 7 w 15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5"/>
                  <a:gd name="T101" fmla="*/ 15 w 15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5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4" y="10"/>
                    </a:lnTo>
                    <a:lnTo>
                      <a:pt x="13" y="11"/>
                    </a:lnTo>
                    <a:lnTo>
                      <a:pt x="13" y="12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2" y="12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27" name="Oval 442"/>
              <p:cNvSpPr>
                <a:spLocks noChangeArrowheads="1"/>
              </p:cNvSpPr>
              <p:nvPr/>
            </p:nvSpPr>
            <p:spPr bwMode="auto">
              <a:xfrm>
                <a:off x="3158" y="2341"/>
                <a:ext cx="14" cy="1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28" name="Freeform 443"/>
              <p:cNvSpPr>
                <a:spLocks/>
              </p:cNvSpPr>
              <p:nvPr/>
            </p:nvSpPr>
            <p:spPr bwMode="auto">
              <a:xfrm>
                <a:off x="3157" y="2341"/>
                <a:ext cx="15" cy="15"/>
              </a:xfrm>
              <a:custGeom>
                <a:avLst/>
                <a:gdLst>
                  <a:gd name="T0" fmla="*/ 8 w 15"/>
                  <a:gd name="T1" fmla="*/ 0 h 15"/>
                  <a:gd name="T2" fmla="*/ 10 w 15"/>
                  <a:gd name="T3" fmla="*/ 0 h 15"/>
                  <a:gd name="T4" fmla="*/ 11 w 15"/>
                  <a:gd name="T5" fmla="*/ 1 h 15"/>
                  <a:gd name="T6" fmla="*/ 12 w 15"/>
                  <a:gd name="T7" fmla="*/ 1 h 15"/>
                  <a:gd name="T8" fmla="*/ 13 w 15"/>
                  <a:gd name="T9" fmla="*/ 3 h 15"/>
                  <a:gd name="T10" fmla="*/ 14 w 15"/>
                  <a:gd name="T11" fmla="*/ 4 h 15"/>
                  <a:gd name="T12" fmla="*/ 14 w 15"/>
                  <a:gd name="T13" fmla="*/ 5 h 15"/>
                  <a:gd name="T14" fmla="*/ 15 w 15"/>
                  <a:gd name="T15" fmla="*/ 7 h 15"/>
                  <a:gd name="T16" fmla="*/ 15 w 15"/>
                  <a:gd name="T17" fmla="*/ 8 h 15"/>
                  <a:gd name="T18" fmla="*/ 14 w 15"/>
                  <a:gd name="T19" fmla="*/ 10 h 15"/>
                  <a:gd name="T20" fmla="*/ 14 w 15"/>
                  <a:gd name="T21" fmla="*/ 11 h 15"/>
                  <a:gd name="T22" fmla="*/ 13 w 15"/>
                  <a:gd name="T23" fmla="*/ 12 h 15"/>
                  <a:gd name="T24" fmla="*/ 12 w 15"/>
                  <a:gd name="T25" fmla="*/ 14 h 15"/>
                  <a:gd name="T26" fmla="*/ 11 w 15"/>
                  <a:gd name="T27" fmla="*/ 14 h 15"/>
                  <a:gd name="T28" fmla="*/ 10 w 15"/>
                  <a:gd name="T29" fmla="*/ 15 h 15"/>
                  <a:gd name="T30" fmla="*/ 8 w 15"/>
                  <a:gd name="T31" fmla="*/ 15 h 15"/>
                  <a:gd name="T32" fmla="*/ 7 w 15"/>
                  <a:gd name="T33" fmla="*/ 15 h 15"/>
                  <a:gd name="T34" fmla="*/ 5 w 15"/>
                  <a:gd name="T35" fmla="*/ 15 h 15"/>
                  <a:gd name="T36" fmla="*/ 4 w 15"/>
                  <a:gd name="T37" fmla="*/ 14 h 15"/>
                  <a:gd name="T38" fmla="*/ 3 w 15"/>
                  <a:gd name="T39" fmla="*/ 14 h 15"/>
                  <a:gd name="T40" fmla="*/ 2 w 15"/>
                  <a:gd name="T41" fmla="*/ 12 h 15"/>
                  <a:gd name="T42" fmla="*/ 1 w 15"/>
                  <a:gd name="T43" fmla="*/ 11 h 15"/>
                  <a:gd name="T44" fmla="*/ 1 w 15"/>
                  <a:gd name="T45" fmla="*/ 10 h 15"/>
                  <a:gd name="T46" fmla="*/ 0 w 15"/>
                  <a:gd name="T47" fmla="*/ 8 h 15"/>
                  <a:gd name="T48" fmla="*/ 0 w 15"/>
                  <a:gd name="T49" fmla="*/ 7 h 15"/>
                  <a:gd name="T50" fmla="*/ 1 w 15"/>
                  <a:gd name="T51" fmla="*/ 5 h 15"/>
                  <a:gd name="T52" fmla="*/ 1 w 15"/>
                  <a:gd name="T53" fmla="*/ 4 h 15"/>
                  <a:gd name="T54" fmla="*/ 2 w 15"/>
                  <a:gd name="T55" fmla="*/ 3 h 15"/>
                  <a:gd name="T56" fmla="*/ 3 w 15"/>
                  <a:gd name="T57" fmla="*/ 1 h 15"/>
                  <a:gd name="T58" fmla="*/ 4 w 15"/>
                  <a:gd name="T59" fmla="*/ 1 h 15"/>
                  <a:gd name="T60" fmla="*/ 5 w 15"/>
                  <a:gd name="T61" fmla="*/ 0 h 15"/>
                  <a:gd name="T62" fmla="*/ 7 w 15"/>
                  <a:gd name="T63" fmla="*/ 0 h 15"/>
                  <a:gd name="T64" fmla="*/ 7 w 15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5"/>
                  <a:gd name="T101" fmla="*/ 15 w 15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5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2" y="12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29" name="Oval 444"/>
              <p:cNvSpPr>
                <a:spLocks noChangeArrowheads="1"/>
              </p:cNvSpPr>
              <p:nvPr/>
            </p:nvSpPr>
            <p:spPr bwMode="auto">
              <a:xfrm>
                <a:off x="3176" y="2341"/>
                <a:ext cx="15" cy="1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30" name="Freeform 445"/>
              <p:cNvSpPr>
                <a:spLocks/>
              </p:cNvSpPr>
              <p:nvPr/>
            </p:nvSpPr>
            <p:spPr bwMode="auto">
              <a:xfrm>
                <a:off x="3176" y="2341"/>
                <a:ext cx="14" cy="15"/>
              </a:xfrm>
              <a:custGeom>
                <a:avLst/>
                <a:gdLst>
                  <a:gd name="T0" fmla="*/ 8 w 14"/>
                  <a:gd name="T1" fmla="*/ 0 h 15"/>
                  <a:gd name="T2" fmla="*/ 9 w 14"/>
                  <a:gd name="T3" fmla="*/ 0 h 15"/>
                  <a:gd name="T4" fmla="*/ 11 w 14"/>
                  <a:gd name="T5" fmla="*/ 1 h 15"/>
                  <a:gd name="T6" fmla="*/ 12 w 14"/>
                  <a:gd name="T7" fmla="*/ 1 h 15"/>
                  <a:gd name="T8" fmla="*/ 13 w 14"/>
                  <a:gd name="T9" fmla="*/ 3 h 15"/>
                  <a:gd name="T10" fmla="*/ 13 w 14"/>
                  <a:gd name="T11" fmla="*/ 4 h 15"/>
                  <a:gd name="T12" fmla="*/ 14 w 14"/>
                  <a:gd name="T13" fmla="*/ 5 h 15"/>
                  <a:gd name="T14" fmla="*/ 14 w 14"/>
                  <a:gd name="T15" fmla="*/ 7 h 15"/>
                  <a:gd name="T16" fmla="*/ 14 w 14"/>
                  <a:gd name="T17" fmla="*/ 8 h 15"/>
                  <a:gd name="T18" fmla="*/ 14 w 14"/>
                  <a:gd name="T19" fmla="*/ 10 h 15"/>
                  <a:gd name="T20" fmla="*/ 13 w 14"/>
                  <a:gd name="T21" fmla="*/ 11 h 15"/>
                  <a:gd name="T22" fmla="*/ 13 w 14"/>
                  <a:gd name="T23" fmla="*/ 12 h 15"/>
                  <a:gd name="T24" fmla="*/ 12 w 14"/>
                  <a:gd name="T25" fmla="*/ 14 h 15"/>
                  <a:gd name="T26" fmla="*/ 11 w 14"/>
                  <a:gd name="T27" fmla="*/ 14 h 15"/>
                  <a:gd name="T28" fmla="*/ 9 w 14"/>
                  <a:gd name="T29" fmla="*/ 15 h 15"/>
                  <a:gd name="T30" fmla="*/ 8 w 14"/>
                  <a:gd name="T31" fmla="*/ 15 h 15"/>
                  <a:gd name="T32" fmla="*/ 7 w 14"/>
                  <a:gd name="T33" fmla="*/ 15 h 15"/>
                  <a:gd name="T34" fmla="*/ 5 w 14"/>
                  <a:gd name="T35" fmla="*/ 15 h 15"/>
                  <a:gd name="T36" fmla="*/ 3 w 14"/>
                  <a:gd name="T37" fmla="*/ 14 h 15"/>
                  <a:gd name="T38" fmla="*/ 2 w 14"/>
                  <a:gd name="T39" fmla="*/ 14 h 15"/>
                  <a:gd name="T40" fmla="*/ 1 w 14"/>
                  <a:gd name="T41" fmla="*/ 12 h 15"/>
                  <a:gd name="T42" fmla="*/ 1 w 14"/>
                  <a:gd name="T43" fmla="*/ 11 h 15"/>
                  <a:gd name="T44" fmla="*/ 0 w 14"/>
                  <a:gd name="T45" fmla="*/ 10 h 15"/>
                  <a:gd name="T46" fmla="*/ 0 w 14"/>
                  <a:gd name="T47" fmla="*/ 8 h 15"/>
                  <a:gd name="T48" fmla="*/ 0 w 14"/>
                  <a:gd name="T49" fmla="*/ 7 h 15"/>
                  <a:gd name="T50" fmla="*/ 0 w 14"/>
                  <a:gd name="T51" fmla="*/ 5 h 15"/>
                  <a:gd name="T52" fmla="*/ 1 w 14"/>
                  <a:gd name="T53" fmla="*/ 4 h 15"/>
                  <a:gd name="T54" fmla="*/ 1 w 14"/>
                  <a:gd name="T55" fmla="*/ 3 h 15"/>
                  <a:gd name="T56" fmla="*/ 2 w 14"/>
                  <a:gd name="T57" fmla="*/ 1 h 15"/>
                  <a:gd name="T58" fmla="*/ 3 w 14"/>
                  <a:gd name="T59" fmla="*/ 1 h 15"/>
                  <a:gd name="T60" fmla="*/ 5 w 14"/>
                  <a:gd name="T61" fmla="*/ 0 h 15"/>
                  <a:gd name="T62" fmla="*/ 7 w 14"/>
                  <a:gd name="T63" fmla="*/ 0 h 15"/>
                  <a:gd name="T64" fmla="*/ 7 w 14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5"/>
                  <a:gd name="T101" fmla="*/ 14 w 14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5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3" y="11"/>
                    </a:lnTo>
                    <a:lnTo>
                      <a:pt x="13" y="12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3" y="14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31" name="Oval 446"/>
              <p:cNvSpPr>
                <a:spLocks noChangeArrowheads="1"/>
              </p:cNvSpPr>
              <p:nvPr/>
            </p:nvSpPr>
            <p:spPr bwMode="auto">
              <a:xfrm>
                <a:off x="3196" y="2343"/>
                <a:ext cx="14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32" name="Freeform 447"/>
              <p:cNvSpPr>
                <a:spLocks/>
              </p:cNvSpPr>
              <p:nvPr/>
            </p:nvSpPr>
            <p:spPr bwMode="auto">
              <a:xfrm>
                <a:off x="3195" y="2342"/>
                <a:ext cx="15" cy="16"/>
              </a:xfrm>
              <a:custGeom>
                <a:avLst/>
                <a:gdLst>
                  <a:gd name="T0" fmla="*/ 8 w 15"/>
                  <a:gd name="T1" fmla="*/ 0 h 16"/>
                  <a:gd name="T2" fmla="*/ 9 w 15"/>
                  <a:gd name="T3" fmla="*/ 1 h 16"/>
                  <a:gd name="T4" fmla="*/ 11 w 15"/>
                  <a:gd name="T5" fmla="*/ 2 h 16"/>
                  <a:gd name="T6" fmla="*/ 12 w 15"/>
                  <a:gd name="T7" fmla="*/ 2 h 16"/>
                  <a:gd name="T8" fmla="*/ 13 w 15"/>
                  <a:gd name="T9" fmla="*/ 3 h 16"/>
                  <a:gd name="T10" fmla="*/ 13 w 15"/>
                  <a:gd name="T11" fmla="*/ 4 h 16"/>
                  <a:gd name="T12" fmla="*/ 14 w 15"/>
                  <a:gd name="T13" fmla="*/ 6 h 16"/>
                  <a:gd name="T14" fmla="*/ 15 w 15"/>
                  <a:gd name="T15" fmla="*/ 8 h 16"/>
                  <a:gd name="T16" fmla="*/ 15 w 15"/>
                  <a:gd name="T17" fmla="*/ 9 h 16"/>
                  <a:gd name="T18" fmla="*/ 14 w 15"/>
                  <a:gd name="T19" fmla="*/ 10 h 16"/>
                  <a:gd name="T20" fmla="*/ 13 w 15"/>
                  <a:gd name="T21" fmla="*/ 12 h 16"/>
                  <a:gd name="T22" fmla="*/ 13 w 15"/>
                  <a:gd name="T23" fmla="*/ 13 h 16"/>
                  <a:gd name="T24" fmla="*/ 12 w 15"/>
                  <a:gd name="T25" fmla="*/ 14 h 16"/>
                  <a:gd name="T26" fmla="*/ 11 w 15"/>
                  <a:gd name="T27" fmla="*/ 15 h 16"/>
                  <a:gd name="T28" fmla="*/ 9 w 15"/>
                  <a:gd name="T29" fmla="*/ 15 h 16"/>
                  <a:gd name="T30" fmla="*/ 8 w 15"/>
                  <a:gd name="T31" fmla="*/ 16 h 16"/>
                  <a:gd name="T32" fmla="*/ 7 w 15"/>
                  <a:gd name="T33" fmla="*/ 16 h 16"/>
                  <a:gd name="T34" fmla="*/ 5 w 15"/>
                  <a:gd name="T35" fmla="*/ 15 h 16"/>
                  <a:gd name="T36" fmla="*/ 4 w 15"/>
                  <a:gd name="T37" fmla="*/ 15 h 16"/>
                  <a:gd name="T38" fmla="*/ 3 w 15"/>
                  <a:gd name="T39" fmla="*/ 14 h 16"/>
                  <a:gd name="T40" fmla="*/ 2 w 15"/>
                  <a:gd name="T41" fmla="*/ 13 h 16"/>
                  <a:gd name="T42" fmla="*/ 1 w 15"/>
                  <a:gd name="T43" fmla="*/ 12 h 16"/>
                  <a:gd name="T44" fmla="*/ 1 w 15"/>
                  <a:gd name="T45" fmla="*/ 10 h 16"/>
                  <a:gd name="T46" fmla="*/ 0 w 15"/>
                  <a:gd name="T47" fmla="*/ 9 h 16"/>
                  <a:gd name="T48" fmla="*/ 0 w 15"/>
                  <a:gd name="T49" fmla="*/ 8 h 16"/>
                  <a:gd name="T50" fmla="*/ 1 w 15"/>
                  <a:gd name="T51" fmla="*/ 6 h 16"/>
                  <a:gd name="T52" fmla="*/ 1 w 15"/>
                  <a:gd name="T53" fmla="*/ 4 h 16"/>
                  <a:gd name="T54" fmla="*/ 2 w 15"/>
                  <a:gd name="T55" fmla="*/ 3 h 16"/>
                  <a:gd name="T56" fmla="*/ 3 w 15"/>
                  <a:gd name="T57" fmla="*/ 2 h 16"/>
                  <a:gd name="T58" fmla="*/ 4 w 15"/>
                  <a:gd name="T59" fmla="*/ 2 h 16"/>
                  <a:gd name="T60" fmla="*/ 5 w 15"/>
                  <a:gd name="T61" fmla="*/ 1 h 16"/>
                  <a:gd name="T62" fmla="*/ 7 w 15"/>
                  <a:gd name="T63" fmla="*/ 0 h 16"/>
                  <a:gd name="T64" fmla="*/ 7 w 15"/>
                  <a:gd name="T65" fmla="*/ 0 h 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"/>
                  <a:gd name="T100" fmla="*/ 0 h 16"/>
                  <a:gd name="T101" fmla="*/ 15 w 15"/>
                  <a:gd name="T102" fmla="*/ 16 h 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" h="16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5" y="6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5" y="10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2" y="14"/>
                    </a:lnTo>
                    <a:lnTo>
                      <a:pt x="11" y="15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3" y="15"/>
                    </a:lnTo>
                    <a:lnTo>
                      <a:pt x="3" y="14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33" name="Oval 448"/>
              <p:cNvSpPr>
                <a:spLocks noChangeArrowheads="1"/>
              </p:cNvSpPr>
              <p:nvPr/>
            </p:nvSpPr>
            <p:spPr bwMode="auto">
              <a:xfrm>
                <a:off x="3214" y="2343"/>
                <a:ext cx="15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34" name="Freeform 449"/>
              <p:cNvSpPr>
                <a:spLocks/>
              </p:cNvSpPr>
              <p:nvPr/>
            </p:nvSpPr>
            <p:spPr bwMode="auto">
              <a:xfrm>
                <a:off x="3214" y="2342"/>
                <a:ext cx="14" cy="16"/>
              </a:xfrm>
              <a:custGeom>
                <a:avLst/>
                <a:gdLst>
                  <a:gd name="T0" fmla="*/ 7 w 14"/>
                  <a:gd name="T1" fmla="*/ 0 h 16"/>
                  <a:gd name="T2" fmla="*/ 9 w 14"/>
                  <a:gd name="T3" fmla="*/ 1 h 16"/>
                  <a:gd name="T4" fmla="*/ 11 w 14"/>
                  <a:gd name="T5" fmla="*/ 2 h 16"/>
                  <a:gd name="T6" fmla="*/ 12 w 14"/>
                  <a:gd name="T7" fmla="*/ 2 h 16"/>
                  <a:gd name="T8" fmla="*/ 13 w 14"/>
                  <a:gd name="T9" fmla="*/ 3 h 16"/>
                  <a:gd name="T10" fmla="*/ 13 w 14"/>
                  <a:gd name="T11" fmla="*/ 4 h 16"/>
                  <a:gd name="T12" fmla="*/ 14 w 14"/>
                  <a:gd name="T13" fmla="*/ 6 h 16"/>
                  <a:gd name="T14" fmla="*/ 14 w 14"/>
                  <a:gd name="T15" fmla="*/ 8 h 16"/>
                  <a:gd name="T16" fmla="*/ 14 w 14"/>
                  <a:gd name="T17" fmla="*/ 9 h 16"/>
                  <a:gd name="T18" fmla="*/ 14 w 14"/>
                  <a:gd name="T19" fmla="*/ 10 h 16"/>
                  <a:gd name="T20" fmla="*/ 13 w 14"/>
                  <a:gd name="T21" fmla="*/ 12 h 16"/>
                  <a:gd name="T22" fmla="*/ 13 w 14"/>
                  <a:gd name="T23" fmla="*/ 13 h 16"/>
                  <a:gd name="T24" fmla="*/ 12 w 14"/>
                  <a:gd name="T25" fmla="*/ 14 h 16"/>
                  <a:gd name="T26" fmla="*/ 11 w 14"/>
                  <a:gd name="T27" fmla="*/ 15 h 16"/>
                  <a:gd name="T28" fmla="*/ 9 w 14"/>
                  <a:gd name="T29" fmla="*/ 15 h 16"/>
                  <a:gd name="T30" fmla="*/ 7 w 14"/>
                  <a:gd name="T31" fmla="*/ 16 h 16"/>
                  <a:gd name="T32" fmla="*/ 6 w 14"/>
                  <a:gd name="T33" fmla="*/ 16 h 16"/>
                  <a:gd name="T34" fmla="*/ 5 w 14"/>
                  <a:gd name="T35" fmla="*/ 15 h 16"/>
                  <a:gd name="T36" fmla="*/ 3 w 14"/>
                  <a:gd name="T37" fmla="*/ 15 h 16"/>
                  <a:gd name="T38" fmla="*/ 2 w 14"/>
                  <a:gd name="T39" fmla="*/ 14 h 16"/>
                  <a:gd name="T40" fmla="*/ 1 w 14"/>
                  <a:gd name="T41" fmla="*/ 13 h 16"/>
                  <a:gd name="T42" fmla="*/ 1 w 14"/>
                  <a:gd name="T43" fmla="*/ 12 h 16"/>
                  <a:gd name="T44" fmla="*/ 0 w 14"/>
                  <a:gd name="T45" fmla="*/ 10 h 16"/>
                  <a:gd name="T46" fmla="*/ 0 w 14"/>
                  <a:gd name="T47" fmla="*/ 9 h 16"/>
                  <a:gd name="T48" fmla="*/ 0 w 14"/>
                  <a:gd name="T49" fmla="*/ 8 h 16"/>
                  <a:gd name="T50" fmla="*/ 0 w 14"/>
                  <a:gd name="T51" fmla="*/ 6 h 16"/>
                  <a:gd name="T52" fmla="*/ 1 w 14"/>
                  <a:gd name="T53" fmla="*/ 4 h 16"/>
                  <a:gd name="T54" fmla="*/ 1 w 14"/>
                  <a:gd name="T55" fmla="*/ 3 h 16"/>
                  <a:gd name="T56" fmla="*/ 2 w 14"/>
                  <a:gd name="T57" fmla="*/ 2 h 16"/>
                  <a:gd name="T58" fmla="*/ 3 w 14"/>
                  <a:gd name="T59" fmla="*/ 2 h 16"/>
                  <a:gd name="T60" fmla="*/ 5 w 14"/>
                  <a:gd name="T61" fmla="*/ 1 h 16"/>
                  <a:gd name="T62" fmla="*/ 6 w 14"/>
                  <a:gd name="T63" fmla="*/ 0 h 16"/>
                  <a:gd name="T64" fmla="*/ 7 w 14"/>
                  <a:gd name="T65" fmla="*/ 0 h 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6"/>
                  <a:gd name="T101" fmla="*/ 14 w 14"/>
                  <a:gd name="T102" fmla="*/ 16 h 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6">
                    <a:moveTo>
                      <a:pt x="7" y="0"/>
                    </a:moveTo>
                    <a:lnTo>
                      <a:pt x="7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2" y="14"/>
                    </a:lnTo>
                    <a:lnTo>
                      <a:pt x="11" y="15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5" y="16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3" y="15"/>
                    </a:lnTo>
                    <a:lnTo>
                      <a:pt x="2" y="14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35" name="Oval 450"/>
              <p:cNvSpPr>
                <a:spLocks noChangeArrowheads="1"/>
              </p:cNvSpPr>
              <p:nvPr/>
            </p:nvSpPr>
            <p:spPr bwMode="auto">
              <a:xfrm>
                <a:off x="3233" y="2345"/>
                <a:ext cx="15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36" name="Freeform 451"/>
              <p:cNvSpPr>
                <a:spLocks/>
              </p:cNvSpPr>
              <p:nvPr/>
            </p:nvSpPr>
            <p:spPr bwMode="auto">
              <a:xfrm>
                <a:off x="3233" y="2344"/>
                <a:ext cx="14" cy="15"/>
              </a:xfrm>
              <a:custGeom>
                <a:avLst/>
                <a:gdLst>
                  <a:gd name="T0" fmla="*/ 8 w 14"/>
                  <a:gd name="T1" fmla="*/ 0 h 15"/>
                  <a:gd name="T2" fmla="*/ 9 w 14"/>
                  <a:gd name="T3" fmla="*/ 1 h 15"/>
                  <a:gd name="T4" fmla="*/ 11 w 14"/>
                  <a:gd name="T5" fmla="*/ 1 h 15"/>
                  <a:gd name="T6" fmla="*/ 12 w 14"/>
                  <a:gd name="T7" fmla="*/ 2 h 15"/>
                  <a:gd name="T8" fmla="*/ 13 w 14"/>
                  <a:gd name="T9" fmla="*/ 3 h 15"/>
                  <a:gd name="T10" fmla="*/ 13 w 14"/>
                  <a:gd name="T11" fmla="*/ 4 h 15"/>
                  <a:gd name="T12" fmla="*/ 14 w 14"/>
                  <a:gd name="T13" fmla="*/ 6 h 15"/>
                  <a:gd name="T14" fmla="*/ 14 w 14"/>
                  <a:gd name="T15" fmla="*/ 7 h 15"/>
                  <a:gd name="T16" fmla="*/ 14 w 14"/>
                  <a:gd name="T17" fmla="*/ 8 h 15"/>
                  <a:gd name="T18" fmla="*/ 14 w 14"/>
                  <a:gd name="T19" fmla="*/ 10 h 15"/>
                  <a:gd name="T20" fmla="*/ 13 w 14"/>
                  <a:gd name="T21" fmla="*/ 12 h 15"/>
                  <a:gd name="T22" fmla="*/ 13 w 14"/>
                  <a:gd name="T23" fmla="*/ 13 h 15"/>
                  <a:gd name="T24" fmla="*/ 12 w 14"/>
                  <a:gd name="T25" fmla="*/ 14 h 15"/>
                  <a:gd name="T26" fmla="*/ 11 w 14"/>
                  <a:gd name="T27" fmla="*/ 14 h 15"/>
                  <a:gd name="T28" fmla="*/ 9 w 14"/>
                  <a:gd name="T29" fmla="*/ 15 h 15"/>
                  <a:gd name="T30" fmla="*/ 8 w 14"/>
                  <a:gd name="T31" fmla="*/ 15 h 15"/>
                  <a:gd name="T32" fmla="*/ 7 w 14"/>
                  <a:gd name="T33" fmla="*/ 15 h 15"/>
                  <a:gd name="T34" fmla="*/ 5 w 14"/>
                  <a:gd name="T35" fmla="*/ 15 h 15"/>
                  <a:gd name="T36" fmla="*/ 3 w 14"/>
                  <a:gd name="T37" fmla="*/ 14 h 15"/>
                  <a:gd name="T38" fmla="*/ 2 w 14"/>
                  <a:gd name="T39" fmla="*/ 14 h 15"/>
                  <a:gd name="T40" fmla="*/ 1 w 14"/>
                  <a:gd name="T41" fmla="*/ 13 h 15"/>
                  <a:gd name="T42" fmla="*/ 1 w 14"/>
                  <a:gd name="T43" fmla="*/ 12 h 15"/>
                  <a:gd name="T44" fmla="*/ 0 w 14"/>
                  <a:gd name="T45" fmla="*/ 10 h 15"/>
                  <a:gd name="T46" fmla="*/ 0 w 14"/>
                  <a:gd name="T47" fmla="*/ 8 h 15"/>
                  <a:gd name="T48" fmla="*/ 0 w 14"/>
                  <a:gd name="T49" fmla="*/ 7 h 15"/>
                  <a:gd name="T50" fmla="*/ 0 w 14"/>
                  <a:gd name="T51" fmla="*/ 6 h 15"/>
                  <a:gd name="T52" fmla="*/ 1 w 14"/>
                  <a:gd name="T53" fmla="*/ 4 h 15"/>
                  <a:gd name="T54" fmla="*/ 1 w 14"/>
                  <a:gd name="T55" fmla="*/ 3 h 15"/>
                  <a:gd name="T56" fmla="*/ 2 w 14"/>
                  <a:gd name="T57" fmla="*/ 2 h 15"/>
                  <a:gd name="T58" fmla="*/ 3 w 14"/>
                  <a:gd name="T59" fmla="*/ 1 h 15"/>
                  <a:gd name="T60" fmla="*/ 5 w 14"/>
                  <a:gd name="T61" fmla="*/ 1 h 15"/>
                  <a:gd name="T62" fmla="*/ 7 w 14"/>
                  <a:gd name="T63" fmla="*/ 0 h 15"/>
                  <a:gd name="T64" fmla="*/ 7 w 14"/>
                  <a:gd name="T65" fmla="*/ 0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"/>
                  <a:gd name="T100" fmla="*/ 0 h 15"/>
                  <a:gd name="T101" fmla="*/ 14 w 14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" h="15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3" y="14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37" name="Oval 452"/>
              <p:cNvSpPr>
                <a:spLocks noChangeArrowheads="1"/>
              </p:cNvSpPr>
              <p:nvPr/>
            </p:nvSpPr>
            <p:spPr bwMode="auto">
              <a:xfrm>
                <a:off x="3252" y="2345"/>
                <a:ext cx="15" cy="1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895" name="Freeform 453"/>
            <p:cNvSpPr>
              <a:spLocks/>
            </p:cNvSpPr>
            <p:nvPr/>
          </p:nvSpPr>
          <p:spPr bwMode="auto">
            <a:xfrm>
              <a:off x="3252" y="2344"/>
              <a:ext cx="14" cy="15"/>
            </a:xfrm>
            <a:custGeom>
              <a:avLst/>
              <a:gdLst>
                <a:gd name="T0" fmla="*/ 7 w 14"/>
                <a:gd name="T1" fmla="*/ 0 h 15"/>
                <a:gd name="T2" fmla="*/ 9 w 14"/>
                <a:gd name="T3" fmla="*/ 1 h 15"/>
                <a:gd name="T4" fmla="*/ 10 w 14"/>
                <a:gd name="T5" fmla="*/ 1 h 15"/>
                <a:gd name="T6" fmla="*/ 11 w 14"/>
                <a:gd name="T7" fmla="*/ 2 h 15"/>
                <a:gd name="T8" fmla="*/ 12 w 14"/>
                <a:gd name="T9" fmla="*/ 3 h 15"/>
                <a:gd name="T10" fmla="*/ 13 w 14"/>
                <a:gd name="T11" fmla="*/ 4 h 15"/>
                <a:gd name="T12" fmla="*/ 14 w 14"/>
                <a:gd name="T13" fmla="*/ 6 h 15"/>
                <a:gd name="T14" fmla="*/ 14 w 14"/>
                <a:gd name="T15" fmla="*/ 7 h 15"/>
                <a:gd name="T16" fmla="*/ 14 w 14"/>
                <a:gd name="T17" fmla="*/ 8 h 15"/>
                <a:gd name="T18" fmla="*/ 14 w 14"/>
                <a:gd name="T19" fmla="*/ 10 h 15"/>
                <a:gd name="T20" fmla="*/ 13 w 14"/>
                <a:gd name="T21" fmla="*/ 12 h 15"/>
                <a:gd name="T22" fmla="*/ 12 w 14"/>
                <a:gd name="T23" fmla="*/ 13 h 15"/>
                <a:gd name="T24" fmla="*/ 11 w 14"/>
                <a:gd name="T25" fmla="*/ 14 h 15"/>
                <a:gd name="T26" fmla="*/ 10 w 14"/>
                <a:gd name="T27" fmla="*/ 14 h 15"/>
                <a:gd name="T28" fmla="*/ 9 w 14"/>
                <a:gd name="T29" fmla="*/ 15 h 15"/>
                <a:gd name="T30" fmla="*/ 7 w 14"/>
                <a:gd name="T31" fmla="*/ 15 h 15"/>
                <a:gd name="T32" fmla="*/ 6 w 14"/>
                <a:gd name="T33" fmla="*/ 15 h 15"/>
                <a:gd name="T34" fmla="*/ 5 w 14"/>
                <a:gd name="T35" fmla="*/ 15 h 15"/>
                <a:gd name="T36" fmla="*/ 3 w 14"/>
                <a:gd name="T37" fmla="*/ 14 h 15"/>
                <a:gd name="T38" fmla="*/ 2 w 14"/>
                <a:gd name="T39" fmla="*/ 14 h 15"/>
                <a:gd name="T40" fmla="*/ 1 w 14"/>
                <a:gd name="T41" fmla="*/ 13 h 15"/>
                <a:gd name="T42" fmla="*/ 1 w 14"/>
                <a:gd name="T43" fmla="*/ 12 h 15"/>
                <a:gd name="T44" fmla="*/ 0 w 14"/>
                <a:gd name="T45" fmla="*/ 10 h 15"/>
                <a:gd name="T46" fmla="*/ 0 w 14"/>
                <a:gd name="T47" fmla="*/ 8 h 15"/>
                <a:gd name="T48" fmla="*/ 0 w 14"/>
                <a:gd name="T49" fmla="*/ 7 h 15"/>
                <a:gd name="T50" fmla="*/ 0 w 14"/>
                <a:gd name="T51" fmla="*/ 6 h 15"/>
                <a:gd name="T52" fmla="*/ 1 w 14"/>
                <a:gd name="T53" fmla="*/ 4 h 15"/>
                <a:gd name="T54" fmla="*/ 1 w 14"/>
                <a:gd name="T55" fmla="*/ 3 h 15"/>
                <a:gd name="T56" fmla="*/ 2 w 14"/>
                <a:gd name="T57" fmla="*/ 2 h 15"/>
                <a:gd name="T58" fmla="*/ 3 w 14"/>
                <a:gd name="T59" fmla="*/ 1 h 15"/>
                <a:gd name="T60" fmla="*/ 5 w 14"/>
                <a:gd name="T61" fmla="*/ 1 h 15"/>
                <a:gd name="T62" fmla="*/ 6 w 14"/>
                <a:gd name="T63" fmla="*/ 0 h 15"/>
                <a:gd name="T64" fmla="*/ 7 w 14"/>
                <a:gd name="T65" fmla="*/ 0 h 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"/>
                <a:gd name="T100" fmla="*/ 0 h 15"/>
                <a:gd name="T101" fmla="*/ 14 w 14"/>
                <a:gd name="T102" fmla="*/ 15 h 1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" h="15">
                  <a:moveTo>
                    <a:pt x="7" y="0"/>
                  </a:moveTo>
                  <a:lnTo>
                    <a:pt x="7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3" y="12"/>
                  </a:lnTo>
                  <a:lnTo>
                    <a:pt x="12" y="13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96" name="Oval 454"/>
            <p:cNvSpPr>
              <a:spLocks noChangeArrowheads="1"/>
            </p:cNvSpPr>
            <p:nvPr/>
          </p:nvSpPr>
          <p:spPr bwMode="auto">
            <a:xfrm>
              <a:off x="3271" y="2345"/>
              <a:ext cx="15" cy="1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97" name="Freeform 455"/>
            <p:cNvSpPr>
              <a:spLocks/>
            </p:cNvSpPr>
            <p:nvPr/>
          </p:nvSpPr>
          <p:spPr bwMode="auto">
            <a:xfrm>
              <a:off x="3271" y="2344"/>
              <a:ext cx="14" cy="15"/>
            </a:xfrm>
            <a:custGeom>
              <a:avLst/>
              <a:gdLst>
                <a:gd name="T0" fmla="*/ 7 w 14"/>
                <a:gd name="T1" fmla="*/ 0 h 15"/>
                <a:gd name="T2" fmla="*/ 9 w 14"/>
                <a:gd name="T3" fmla="*/ 1 h 15"/>
                <a:gd name="T4" fmla="*/ 11 w 14"/>
                <a:gd name="T5" fmla="*/ 1 h 15"/>
                <a:gd name="T6" fmla="*/ 12 w 14"/>
                <a:gd name="T7" fmla="*/ 2 h 15"/>
                <a:gd name="T8" fmla="*/ 13 w 14"/>
                <a:gd name="T9" fmla="*/ 3 h 15"/>
                <a:gd name="T10" fmla="*/ 13 w 14"/>
                <a:gd name="T11" fmla="*/ 4 h 15"/>
                <a:gd name="T12" fmla="*/ 14 w 14"/>
                <a:gd name="T13" fmla="*/ 6 h 15"/>
                <a:gd name="T14" fmla="*/ 14 w 14"/>
                <a:gd name="T15" fmla="*/ 7 h 15"/>
                <a:gd name="T16" fmla="*/ 14 w 14"/>
                <a:gd name="T17" fmla="*/ 8 h 15"/>
                <a:gd name="T18" fmla="*/ 14 w 14"/>
                <a:gd name="T19" fmla="*/ 10 h 15"/>
                <a:gd name="T20" fmla="*/ 13 w 14"/>
                <a:gd name="T21" fmla="*/ 12 h 15"/>
                <a:gd name="T22" fmla="*/ 13 w 14"/>
                <a:gd name="T23" fmla="*/ 13 h 15"/>
                <a:gd name="T24" fmla="*/ 12 w 14"/>
                <a:gd name="T25" fmla="*/ 14 h 15"/>
                <a:gd name="T26" fmla="*/ 11 w 14"/>
                <a:gd name="T27" fmla="*/ 14 h 15"/>
                <a:gd name="T28" fmla="*/ 9 w 14"/>
                <a:gd name="T29" fmla="*/ 15 h 15"/>
                <a:gd name="T30" fmla="*/ 7 w 14"/>
                <a:gd name="T31" fmla="*/ 15 h 15"/>
                <a:gd name="T32" fmla="*/ 6 w 14"/>
                <a:gd name="T33" fmla="*/ 15 h 15"/>
                <a:gd name="T34" fmla="*/ 5 w 14"/>
                <a:gd name="T35" fmla="*/ 15 h 15"/>
                <a:gd name="T36" fmla="*/ 3 w 14"/>
                <a:gd name="T37" fmla="*/ 14 h 15"/>
                <a:gd name="T38" fmla="*/ 2 w 14"/>
                <a:gd name="T39" fmla="*/ 14 h 15"/>
                <a:gd name="T40" fmla="*/ 1 w 14"/>
                <a:gd name="T41" fmla="*/ 13 h 15"/>
                <a:gd name="T42" fmla="*/ 1 w 14"/>
                <a:gd name="T43" fmla="*/ 12 h 15"/>
                <a:gd name="T44" fmla="*/ 0 w 14"/>
                <a:gd name="T45" fmla="*/ 10 h 15"/>
                <a:gd name="T46" fmla="*/ 0 w 14"/>
                <a:gd name="T47" fmla="*/ 8 h 15"/>
                <a:gd name="T48" fmla="*/ 0 w 14"/>
                <a:gd name="T49" fmla="*/ 7 h 15"/>
                <a:gd name="T50" fmla="*/ 0 w 14"/>
                <a:gd name="T51" fmla="*/ 6 h 15"/>
                <a:gd name="T52" fmla="*/ 1 w 14"/>
                <a:gd name="T53" fmla="*/ 4 h 15"/>
                <a:gd name="T54" fmla="*/ 1 w 14"/>
                <a:gd name="T55" fmla="*/ 3 h 15"/>
                <a:gd name="T56" fmla="*/ 2 w 14"/>
                <a:gd name="T57" fmla="*/ 2 h 15"/>
                <a:gd name="T58" fmla="*/ 3 w 14"/>
                <a:gd name="T59" fmla="*/ 1 h 15"/>
                <a:gd name="T60" fmla="*/ 5 w 14"/>
                <a:gd name="T61" fmla="*/ 1 h 15"/>
                <a:gd name="T62" fmla="*/ 6 w 14"/>
                <a:gd name="T63" fmla="*/ 0 h 15"/>
                <a:gd name="T64" fmla="*/ 7 w 14"/>
                <a:gd name="T65" fmla="*/ 0 h 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"/>
                <a:gd name="T100" fmla="*/ 0 h 15"/>
                <a:gd name="T101" fmla="*/ 14 w 14"/>
                <a:gd name="T102" fmla="*/ 15 h 1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" h="15">
                  <a:moveTo>
                    <a:pt x="7" y="0"/>
                  </a:moveTo>
                  <a:lnTo>
                    <a:pt x="7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2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3" y="12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98" name="Oval 456"/>
            <p:cNvSpPr>
              <a:spLocks noChangeArrowheads="1"/>
            </p:cNvSpPr>
            <p:nvPr/>
          </p:nvSpPr>
          <p:spPr bwMode="auto">
            <a:xfrm>
              <a:off x="3290" y="2345"/>
              <a:ext cx="14" cy="1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99" name="Freeform 457"/>
            <p:cNvSpPr>
              <a:spLocks/>
            </p:cNvSpPr>
            <p:nvPr/>
          </p:nvSpPr>
          <p:spPr bwMode="auto">
            <a:xfrm>
              <a:off x="3289" y="2344"/>
              <a:ext cx="15" cy="15"/>
            </a:xfrm>
            <a:custGeom>
              <a:avLst/>
              <a:gdLst>
                <a:gd name="T0" fmla="*/ 8 w 15"/>
                <a:gd name="T1" fmla="*/ 0 h 15"/>
                <a:gd name="T2" fmla="*/ 10 w 15"/>
                <a:gd name="T3" fmla="*/ 1 h 15"/>
                <a:gd name="T4" fmla="*/ 11 w 15"/>
                <a:gd name="T5" fmla="*/ 1 h 15"/>
                <a:gd name="T6" fmla="*/ 12 w 15"/>
                <a:gd name="T7" fmla="*/ 2 h 15"/>
                <a:gd name="T8" fmla="*/ 13 w 15"/>
                <a:gd name="T9" fmla="*/ 3 h 15"/>
                <a:gd name="T10" fmla="*/ 14 w 15"/>
                <a:gd name="T11" fmla="*/ 4 h 15"/>
                <a:gd name="T12" fmla="*/ 14 w 15"/>
                <a:gd name="T13" fmla="*/ 6 h 15"/>
                <a:gd name="T14" fmla="*/ 15 w 15"/>
                <a:gd name="T15" fmla="*/ 7 h 15"/>
                <a:gd name="T16" fmla="*/ 15 w 15"/>
                <a:gd name="T17" fmla="*/ 8 h 15"/>
                <a:gd name="T18" fmla="*/ 14 w 15"/>
                <a:gd name="T19" fmla="*/ 10 h 15"/>
                <a:gd name="T20" fmla="*/ 14 w 15"/>
                <a:gd name="T21" fmla="*/ 12 h 15"/>
                <a:gd name="T22" fmla="*/ 13 w 15"/>
                <a:gd name="T23" fmla="*/ 13 h 15"/>
                <a:gd name="T24" fmla="*/ 12 w 15"/>
                <a:gd name="T25" fmla="*/ 14 h 15"/>
                <a:gd name="T26" fmla="*/ 11 w 15"/>
                <a:gd name="T27" fmla="*/ 14 h 15"/>
                <a:gd name="T28" fmla="*/ 10 w 15"/>
                <a:gd name="T29" fmla="*/ 15 h 15"/>
                <a:gd name="T30" fmla="*/ 8 w 15"/>
                <a:gd name="T31" fmla="*/ 15 h 15"/>
                <a:gd name="T32" fmla="*/ 7 w 15"/>
                <a:gd name="T33" fmla="*/ 15 h 15"/>
                <a:gd name="T34" fmla="*/ 6 w 15"/>
                <a:gd name="T35" fmla="*/ 15 h 15"/>
                <a:gd name="T36" fmla="*/ 4 w 15"/>
                <a:gd name="T37" fmla="*/ 14 h 15"/>
                <a:gd name="T38" fmla="*/ 3 w 15"/>
                <a:gd name="T39" fmla="*/ 14 h 15"/>
                <a:gd name="T40" fmla="*/ 2 w 15"/>
                <a:gd name="T41" fmla="*/ 13 h 15"/>
                <a:gd name="T42" fmla="*/ 1 w 15"/>
                <a:gd name="T43" fmla="*/ 12 h 15"/>
                <a:gd name="T44" fmla="*/ 1 w 15"/>
                <a:gd name="T45" fmla="*/ 10 h 15"/>
                <a:gd name="T46" fmla="*/ 0 w 15"/>
                <a:gd name="T47" fmla="*/ 8 h 15"/>
                <a:gd name="T48" fmla="*/ 0 w 15"/>
                <a:gd name="T49" fmla="*/ 7 h 15"/>
                <a:gd name="T50" fmla="*/ 1 w 15"/>
                <a:gd name="T51" fmla="*/ 6 h 15"/>
                <a:gd name="T52" fmla="*/ 1 w 15"/>
                <a:gd name="T53" fmla="*/ 4 h 15"/>
                <a:gd name="T54" fmla="*/ 2 w 15"/>
                <a:gd name="T55" fmla="*/ 3 h 15"/>
                <a:gd name="T56" fmla="*/ 3 w 15"/>
                <a:gd name="T57" fmla="*/ 2 h 15"/>
                <a:gd name="T58" fmla="*/ 4 w 15"/>
                <a:gd name="T59" fmla="*/ 1 h 15"/>
                <a:gd name="T60" fmla="*/ 6 w 15"/>
                <a:gd name="T61" fmla="*/ 1 h 15"/>
                <a:gd name="T62" fmla="*/ 7 w 15"/>
                <a:gd name="T63" fmla="*/ 0 h 15"/>
                <a:gd name="T64" fmla="*/ 8 w 15"/>
                <a:gd name="T65" fmla="*/ 0 h 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"/>
                <a:gd name="T100" fmla="*/ 0 h 15"/>
                <a:gd name="T101" fmla="*/ 15 w 15"/>
                <a:gd name="T102" fmla="*/ 15 h 1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" h="15">
                  <a:moveTo>
                    <a:pt x="8" y="0"/>
                  </a:moveTo>
                  <a:lnTo>
                    <a:pt x="8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5" y="8"/>
                  </a:lnTo>
                  <a:lnTo>
                    <a:pt x="15" y="9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3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00" name="Oval 458"/>
            <p:cNvSpPr>
              <a:spLocks noChangeArrowheads="1"/>
            </p:cNvSpPr>
            <p:nvPr/>
          </p:nvSpPr>
          <p:spPr bwMode="auto">
            <a:xfrm>
              <a:off x="3309" y="2345"/>
              <a:ext cx="15" cy="1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01" name="Freeform 459"/>
            <p:cNvSpPr>
              <a:spLocks/>
            </p:cNvSpPr>
            <p:nvPr/>
          </p:nvSpPr>
          <p:spPr bwMode="auto">
            <a:xfrm>
              <a:off x="3309" y="2344"/>
              <a:ext cx="14" cy="15"/>
            </a:xfrm>
            <a:custGeom>
              <a:avLst/>
              <a:gdLst>
                <a:gd name="T0" fmla="*/ 7 w 14"/>
                <a:gd name="T1" fmla="*/ 0 h 15"/>
                <a:gd name="T2" fmla="*/ 9 w 14"/>
                <a:gd name="T3" fmla="*/ 1 h 15"/>
                <a:gd name="T4" fmla="*/ 10 w 14"/>
                <a:gd name="T5" fmla="*/ 1 h 15"/>
                <a:gd name="T6" fmla="*/ 11 w 14"/>
                <a:gd name="T7" fmla="*/ 2 h 15"/>
                <a:gd name="T8" fmla="*/ 12 w 14"/>
                <a:gd name="T9" fmla="*/ 3 h 15"/>
                <a:gd name="T10" fmla="*/ 13 w 14"/>
                <a:gd name="T11" fmla="*/ 4 h 15"/>
                <a:gd name="T12" fmla="*/ 14 w 14"/>
                <a:gd name="T13" fmla="*/ 6 h 15"/>
                <a:gd name="T14" fmla="*/ 14 w 14"/>
                <a:gd name="T15" fmla="*/ 7 h 15"/>
                <a:gd name="T16" fmla="*/ 14 w 14"/>
                <a:gd name="T17" fmla="*/ 8 h 15"/>
                <a:gd name="T18" fmla="*/ 14 w 14"/>
                <a:gd name="T19" fmla="*/ 10 h 15"/>
                <a:gd name="T20" fmla="*/ 13 w 14"/>
                <a:gd name="T21" fmla="*/ 12 h 15"/>
                <a:gd name="T22" fmla="*/ 12 w 14"/>
                <a:gd name="T23" fmla="*/ 13 h 15"/>
                <a:gd name="T24" fmla="*/ 11 w 14"/>
                <a:gd name="T25" fmla="*/ 14 h 15"/>
                <a:gd name="T26" fmla="*/ 10 w 14"/>
                <a:gd name="T27" fmla="*/ 14 h 15"/>
                <a:gd name="T28" fmla="*/ 9 w 14"/>
                <a:gd name="T29" fmla="*/ 15 h 15"/>
                <a:gd name="T30" fmla="*/ 7 w 14"/>
                <a:gd name="T31" fmla="*/ 15 h 15"/>
                <a:gd name="T32" fmla="*/ 6 w 14"/>
                <a:gd name="T33" fmla="*/ 15 h 15"/>
                <a:gd name="T34" fmla="*/ 5 w 14"/>
                <a:gd name="T35" fmla="*/ 15 h 15"/>
                <a:gd name="T36" fmla="*/ 3 w 14"/>
                <a:gd name="T37" fmla="*/ 14 h 15"/>
                <a:gd name="T38" fmla="*/ 2 w 14"/>
                <a:gd name="T39" fmla="*/ 14 h 15"/>
                <a:gd name="T40" fmla="*/ 1 w 14"/>
                <a:gd name="T41" fmla="*/ 13 h 15"/>
                <a:gd name="T42" fmla="*/ 1 w 14"/>
                <a:gd name="T43" fmla="*/ 12 h 15"/>
                <a:gd name="T44" fmla="*/ 0 w 14"/>
                <a:gd name="T45" fmla="*/ 10 h 15"/>
                <a:gd name="T46" fmla="*/ 0 w 14"/>
                <a:gd name="T47" fmla="*/ 8 h 15"/>
                <a:gd name="T48" fmla="*/ 0 w 14"/>
                <a:gd name="T49" fmla="*/ 7 h 15"/>
                <a:gd name="T50" fmla="*/ 0 w 14"/>
                <a:gd name="T51" fmla="*/ 6 h 15"/>
                <a:gd name="T52" fmla="*/ 1 w 14"/>
                <a:gd name="T53" fmla="*/ 4 h 15"/>
                <a:gd name="T54" fmla="*/ 1 w 14"/>
                <a:gd name="T55" fmla="*/ 3 h 15"/>
                <a:gd name="T56" fmla="*/ 2 w 14"/>
                <a:gd name="T57" fmla="*/ 2 h 15"/>
                <a:gd name="T58" fmla="*/ 3 w 14"/>
                <a:gd name="T59" fmla="*/ 1 h 15"/>
                <a:gd name="T60" fmla="*/ 5 w 14"/>
                <a:gd name="T61" fmla="*/ 1 h 15"/>
                <a:gd name="T62" fmla="*/ 6 w 14"/>
                <a:gd name="T63" fmla="*/ 0 h 15"/>
                <a:gd name="T64" fmla="*/ 7 w 14"/>
                <a:gd name="T65" fmla="*/ 0 h 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"/>
                <a:gd name="T100" fmla="*/ 0 h 15"/>
                <a:gd name="T101" fmla="*/ 14 w 14"/>
                <a:gd name="T102" fmla="*/ 15 h 1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" h="15">
                  <a:moveTo>
                    <a:pt x="7" y="0"/>
                  </a:moveTo>
                  <a:lnTo>
                    <a:pt x="7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3" y="12"/>
                  </a:lnTo>
                  <a:lnTo>
                    <a:pt x="12" y="13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02" name="Oval 460"/>
            <p:cNvSpPr>
              <a:spLocks noChangeArrowheads="1"/>
            </p:cNvSpPr>
            <p:nvPr/>
          </p:nvSpPr>
          <p:spPr bwMode="auto">
            <a:xfrm>
              <a:off x="3328" y="2347"/>
              <a:ext cx="14" cy="1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03" name="Freeform 461"/>
            <p:cNvSpPr>
              <a:spLocks/>
            </p:cNvSpPr>
            <p:nvPr/>
          </p:nvSpPr>
          <p:spPr bwMode="auto">
            <a:xfrm>
              <a:off x="3327" y="2346"/>
              <a:ext cx="15" cy="16"/>
            </a:xfrm>
            <a:custGeom>
              <a:avLst/>
              <a:gdLst>
                <a:gd name="T0" fmla="*/ 8 w 15"/>
                <a:gd name="T1" fmla="*/ 0 h 16"/>
                <a:gd name="T2" fmla="*/ 10 w 15"/>
                <a:gd name="T3" fmla="*/ 1 h 16"/>
                <a:gd name="T4" fmla="*/ 11 w 15"/>
                <a:gd name="T5" fmla="*/ 1 h 16"/>
                <a:gd name="T6" fmla="*/ 12 w 15"/>
                <a:gd name="T7" fmla="*/ 2 h 16"/>
                <a:gd name="T8" fmla="*/ 13 w 15"/>
                <a:gd name="T9" fmla="*/ 3 h 16"/>
                <a:gd name="T10" fmla="*/ 14 w 15"/>
                <a:gd name="T11" fmla="*/ 4 h 16"/>
                <a:gd name="T12" fmla="*/ 14 w 15"/>
                <a:gd name="T13" fmla="*/ 6 h 16"/>
                <a:gd name="T14" fmla="*/ 15 w 15"/>
                <a:gd name="T15" fmla="*/ 7 h 16"/>
                <a:gd name="T16" fmla="*/ 15 w 15"/>
                <a:gd name="T17" fmla="*/ 9 h 16"/>
                <a:gd name="T18" fmla="*/ 14 w 15"/>
                <a:gd name="T19" fmla="*/ 10 h 16"/>
                <a:gd name="T20" fmla="*/ 14 w 15"/>
                <a:gd name="T21" fmla="*/ 12 h 16"/>
                <a:gd name="T22" fmla="*/ 13 w 15"/>
                <a:gd name="T23" fmla="*/ 13 h 16"/>
                <a:gd name="T24" fmla="*/ 12 w 15"/>
                <a:gd name="T25" fmla="*/ 14 h 16"/>
                <a:gd name="T26" fmla="*/ 11 w 15"/>
                <a:gd name="T27" fmla="*/ 15 h 16"/>
                <a:gd name="T28" fmla="*/ 10 w 15"/>
                <a:gd name="T29" fmla="*/ 15 h 16"/>
                <a:gd name="T30" fmla="*/ 8 w 15"/>
                <a:gd name="T31" fmla="*/ 16 h 16"/>
                <a:gd name="T32" fmla="*/ 7 w 15"/>
                <a:gd name="T33" fmla="*/ 16 h 16"/>
                <a:gd name="T34" fmla="*/ 5 w 15"/>
                <a:gd name="T35" fmla="*/ 15 h 16"/>
                <a:gd name="T36" fmla="*/ 4 w 15"/>
                <a:gd name="T37" fmla="*/ 15 h 16"/>
                <a:gd name="T38" fmla="*/ 3 w 15"/>
                <a:gd name="T39" fmla="*/ 14 h 16"/>
                <a:gd name="T40" fmla="*/ 2 w 15"/>
                <a:gd name="T41" fmla="*/ 13 h 16"/>
                <a:gd name="T42" fmla="*/ 1 w 15"/>
                <a:gd name="T43" fmla="*/ 12 h 16"/>
                <a:gd name="T44" fmla="*/ 1 w 15"/>
                <a:gd name="T45" fmla="*/ 10 h 16"/>
                <a:gd name="T46" fmla="*/ 0 w 15"/>
                <a:gd name="T47" fmla="*/ 9 h 16"/>
                <a:gd name="T48" fmla="*/ 0 w 15"/>
                <a:gd name="T49" fmla="*/ 7 h 16"/>
                <a:gd name="T50" fmla="*/ 1 w 15"/>
                <a:gd name="T51" fmla="*/ 6 h 16"/>
                <a:gd name="T52" fmla="*/ 1 w 15"/>
                <a:gd name="T53" fmla="*/ 4 h 16"/>
                <a:gd name="T54" fmla="*/ 2 w 15"/>
                <a:gd name="T55" fmla="*/ 3 h 16"/>
                <a:gd name="T56" fmla="*/ 3 w 15"/>
                <a:gd name="T57" fmla="*/ 2 h 16"/>
                <a:gd name="T58" fmla="*/ 4 w 15"/>
                <a:gd name="T59" fmla="*/ 1 h 16"/>
                <a:gd name="T60" fmla="*/ 5 w 15"/>
                <a:gd name="T61" fmla="*/ 1 h 16"/>
                <a:gd name="T62" fmla="*/ 7 w 15"/>
                <a:gd name="T63" fmla="*/ 0 h 16"/>
                <a:gd name="T64" fmla="*/ 7 w 15"/>
                <a:gd name="T65" fmla="*/ 0 h 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"/>
                <a:gd name="T100" fmla="*/ 0 h 16"/>
                <a:gd name="T101" fmla="*/ 15 w 15"/>
                <a:gd name="T102" fmla="*/ 16 h 1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" h="16">
                  <a:moveTo>
                    <a:pt x="7" y="0"/>
                  </a:moveTo>
                  <a:lnTo>
                    <a:pt x="8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5" y="8"/>
                  </a:lnTo>
                  <a:lnTo>
                    <a:pt x="15" y="9"/>
                  </a:lnTo>
                  <a:lnTo>
                    <a:pt x="15" y="10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3" y="13"/>
                  </a:lnTo>
                  <a:lnTo>
                    <a:pt x="12" y="14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0" y="15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5" y="15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04" name="Oval 462"/>
            <p:cNvSpPr>
              <a:spLocks noChangeArrowheads="1"/>
            </p:cNvSpPr>
            <p:nvPr/>
          </p:nvSpPr>
          <p:spPr bwMode="auto">
            <a:xfrm>
              <a:off x="3347" y="2348"/>
              <a:ext cx="14" cy="1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05" name="Freeform 463"/>
            <p:cNvSpPr>
              <a:spLocks/>
            </p:cNvSpPr>
            <p:nvPr/>
          </p:nvSpPr>
          <p:spPr bwMode="auto">
            <a:xfrm>
              <a:off x="3346" y="2348"/>
              <a:ext cx="15" cy="15"/>
            </a:xfrm>
            <a:custGeom>
              <a:avLst/>
              <a:gdLst>
                <a:gd name="T0" fmla="*/ 8 w 15"/>
                <a:gd name="T1" fmla="*/ 0 h 15"/>
                <a:gd name="T2" fmla="*/ 10 w 15"/>
                <a:gd name="T3" fmla="*/ 0 h 15"/>
                <a:gd name="T4" fmla="*/ 11 w 15"/>
                <a:gd name="T5" fmla="*/ 1 h 15"/>
                <a:gd name="T6" fmla="*/ 12 w 15"/>
                <a:gd name="T7" fmla="*/ 2 h 15"/>
                <a:gd name="T8" fmla="*/ 13 w 15"/>
                <a:gd name="T9" fmla="*/ 3 h 15"/>
                <a:gd name="T10" fmla="*/ 14 w 15"/>
                <a:gd name="T11" fmla="*/ 4 h 15"/>
                <a:gd name="T12" fmla="*/ 14 w 15"/>
                <a:gd name="T13" fmla="*/ 5 h 15"/>
                <a:gd name="T14" fmla="*/ 15 w 15"/>
                <a:gd name="T15" fmla="*/ 7 h 15"/>
                <a:gd name="T16" fmla="*/ 15 w 15"/>
                <a:gd name="T17" fmla="*/ 8 h 15"/>
                <a:gd name="T18" fmla="*/ 14 w 15"/>
                <a:gd name="T19" fmla="*/ 10 h 15"/>
                <a:gd name="T20" fmla="*/ 14 w 15"/>
                <a:gd name="T21" fmla="*/ 11 h 15"/>
                <a:gd name="T22" fmla="*/ 13 w 15"/>
                <a:gd name="T23" fmla="*/ 13 h 15"/>
                <a:gd name="T24" fmla="*/ 12 w 15"/>
                <a:gd name="T25" fmla="*/ 14 h 15"/>
                <a:gd name="T26" fmla="*/ 11 w 15"/>
                <a:gd name="T27" fmla="*/ 14 h 15"/>
                <a:gd name="T28" fmla="*/ 10 w 15"/>
                <a:gd name="T29" fmla="*/ 15 h 15"/>
                <a:gd name="T30" fmla="*/ 8 w 15"/>
                <a:gd name="T31" fmla="*/ 15 h 15"/>
                <a:gd name="T32" fmla="*/ 7 w 15"/>
                <a:gd name="T33" fmla="*/ 15 h 15"/>
                <a:gd name="T34" fmla="*/ 6 w 15"/>
                <a:gd name="T35" fmla="*/ 15 h 15"/>
                <a:gd name="T36" fmla="*/ 4 w 15"/>
                <a:gd name="T37" fmla="*/ 14 h 15"/>
                <a:gd name="T38" fmla="*/ 3 w 15"/>
                <a:gd name="T39" fmla="*/ 14 h 15"/>
                <a:gd name="T40" fmla="*/ 2 w 15"/>
                <a:gd name="T41" fmla="*/ 13 h 15"/>
                <a:gd name="T42" fmla="*/ 1 w 15"/>
                <a:gd name="T43" fmla="*/ 11 h 15"/>
                <a:gd name="T44" fmla="*/ 1 w 15"/>
                <a:gd name="T45" fmla="*/ 10 h 15"/>
                <a:gd name="T46" fmla="*/ 0 w 15"/>
                <a:gd name="T47" fmla="*/ 8 h 15"/>
                <a:gd name="T48" fmla="*/ 0 w 15"/>
                <a:gd name="T49" fmla="*/ 7 h 15"/>
                <a:gd name="T50" fmla="*/ 1 w 15"/>
                <a:gd name="T51" fmla="*/ 5 h 15"/>
                <a:gd name="T52" fmla="*/ 1 w 15"/>
                <a:gd name="T53" fmla="*/ 4 h 15"/>
                <a:gd name="T54" fmla="*/ 2 w 15"/>
                <a:gd name="T55" fmla="*/ 3 h 15"/>
                <a:gd name="T56" fmla="*/ 3 w 15"/>
                <a:gd name="T57" fmla="*/ 2 h 15"/>
                <a:gd name="T58" fmla="*/ 4 w 15"/>
                <a:gd name="T59" fmla="*/ 1 h 15"/>
                <a:gd name="T60" fmla="*/ 6 w 15"/>
                <a:gd name="T61" fmla="*/ 0 h 15"/>
                <a:gd name="T62" fmla="*/ 7 w 15"/>
                <a:gd name="T63" fmla="*/ 0 h 15"/>
                <a:gd name="T64" fmla="*/ 8 w 15"/>
                <a:gd name="T65" fmla="*/ 0 h 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"/>
                <a:gd name="T100" fmla="*/ 0 h 15"/>
                <a:gd name="T101" fmla="*/ 15 w 15"/>
                <a:gd name="T102" fmla="*/ 15 h 1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" h="15">
                  <a:moveTo>
                    <a:pt x="8" y="0"/>
                  </a:move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5" y="8"/>
                  </a:lnTo>
                  <a:lnTo>
                    <a:pt x="15" y="9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3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06" name="Oval 464"/>
            <p:cNvSpPr>
              <a:spLocks noChangeArrowheads="1"/>
            </p:cNvSpPr>
            <p:nvPr/>
          </p:nvSpPr>
          <p:spPr bwMode="auto">
            <a:xfrm>
              <a:off x="3366" y="2350"/>
              <a:ext cx="14" cy="1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07" name="Freeform 465"/>
            <p:cNvSpPr>
              <a:spLocks/>
            </p:cNvSpPr>
            <p:nvPr/>
          </p:nvSpPr>
          <p:spPr bwMode="auto">
            <a:xfrm>
              <a:off x="3365" y="2350"/>
              <a:ext cx="15" cy="15"/>
            </a:xfrm>
            <a:custGeom>
              <a:avLst/>
              <a:gdLst>
                <a:gd name="T0" fmla="*/ 8 w 15"/>
                <a:gd name="T1" fmla="*/ 0 h 15"/>
                <a:gd name="T2" fmla="*/ 9 w 15"/>
                <a:gd name="T3" fmla="*/ 0 h 15"/>
                <a:gd name="T4" fmla="*/ 11 w 15"/>
                <a:gd name="T5" fmla="*/ 1 h 15"/>
                <a:gd name="T6" fmla="*/ 12 w 15"/>
                <a:gd name="T7" fmla="*/ 1 h 15"/>
                <a:gd name="T8" fmla="*/ 13 w 15"/>
                <a:gd name="T9" fmla="*/ 2 h 15"/>
                <a:gd name="T10" fmla="*/ 14 w 15"/>
                <a:gd name="T11" fmla="*/ 3 h 15"/>
                <a:gd name="T12" fmla="*/ 14 w 15"/>
                <a:gd name="T13" fmla="*/ 5 h 15"/>
                <a:gd name="T14" fmla="*/ 15 w 15"/>
                <a:gd name="T15" fmla="*/ 7 h 15"/>
                <a:gd name="T16" fmla="*/ 15 w 15"/>
                <a:gd name="T17" fmla="*/ 8 h 15"/>
                <a:gd name="T18" fmla="*/ 14 w 15"/>
                <a:gd name="T19" fmla="*/ 9 h 15"/>
                <a:gd name="T20" fmla="*/ 14 w 15"/>
                <a:gd name="T21" fmla="*/ 11 h 15"/>
                <a:gd name="T22" fmla="*/ 13 w 15"/>
                <a:gd name="T23" fmla="*/ 12 h 15"/>
                <a:gd name="T24" fmla="*/ 12 w 15"/>
                <a:gd name="T25" fmla="*/ 13 h 15"/>
                <a:gd name="T26" fmla="*/ 11 w 15"/>
                <a:gd name="T27" fmla="*/ 14 h 15"/>
                <a:gd name="T28" fmla="*/ 9 w 15"/>
                <a:gd name="T29" fmla="*/ 14 h 15"/>
                <a:gd name="T30" fmla="*/ 8 w 15"/>
                <a:gd name="T31" fmla="*/ 15 h 15"/>
                <a:gd name="T32" fmla="*/ 7 w 15"/>
                <a:gd name="T33" fmla="*/ 15 h 15"/>
                <a:gd name="T34" fmla="*/ 5 w 15"/>
                <a:gd name="T35" fmla="*/ 14 h 15"/>
                <a:gd name="T36" fmla="*/ 4 w 15"/>
                <a:gd name="T37" fmla="*/ 14 h 15"/>
                <a:gd name="T38" fmla="*/ 3 w 15"/>
                <a:gd name="T39" fmla="*/ 13 h 15"/>
                <a:gd name="T40" fmla="*/ 2 w 15"/>
                <a:gd name="T41" fmla="*/ 12 h 15"/>
                <a:gd name="T42" fmla="*/ 1 w 15"/>
                <a:gd name="T43" fmla="*/ 11 h 15"/>
                <a:gd name="T44" fmla="*/ 1 w 15"/>
                <a:gd name="T45" fmla="*/ 9 h 15"/>
                <a:gd name="T46" fmla="*/ 0 w 15"/>
                <a:gd name="T47" fmla="*/ 8 h 15"/>
                <a:gd name="T48" fmla="*/ 0 w 15"/>
                <a:gd name="T49" fmla="*/ 7 h 15"/>
                <a:gd name="T50" fmla="*/ 1 w 15"/>
                <a:gd name="T51" fmla="*/ 5 h 15"/>
                <a:gd name="T52" fmla="*/ 1 w 15"/>
                <a:gd name="T53" fmla="*/ 3 h 15"/>
                <a:gd name="T54" fmla="*/ 2 w 15"/>
                <a:gd name="T55" fmla="*/ 2 h 15"/>
                <a:gd name="T56" fmla="*/ 3 w 15"/>
                <a:gd name="T57" fmla="*/ 1 h 15"/>
                <a:gd name="T58" fmla="*/ 4 w 15"/>
                <a:gd name="T59" fmla="*/ 1 h 15"/>
                <a:gd name="T60" fmla="*/ 5 w 15"/>
                <a:gd name="T61" fmla="*/ 0 h 15"/>
                <a:gd name="T62" fmla="*/ 7 w 15"/>
                <a:gd name="T63" fmla="*/ 0 h 15"/>
                <a:gd name="T64" fmla="*/ 7 w 15"/>
                <a:gd name="T65" fmla="*/ 0 h 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"/>
                <a:gd name="T100" fmla="*/ 0 h 15"/>
                <a:gd name="T101" fmla="*/ 15 w 15"/>
                <a:gd name="T102" fmla="*/ 15 h 1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" h="15">
                  <a:moveTo>
                    <a:pt x="7" y="0"/>
                  </a:move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4" y="5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5" y="8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3" y="12"/>
                  </a:lnTo>
                  <a:lnTo>
                    <a:pt x="12" y="13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3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08" name="Oval 466"/>
            <p:cNvSpPr>
              <a:spLocks noChangeArrowheads="1"/>
            </p:cNvSpPr>
            <p:nvPr/>
          </p:nvSpPr>
          <p:spPr bwMode="auto">
            <a:xfrm>
              <a:off x="3385" y="2352"/>
              <a:ext cx="14" cy="1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09" name="Freeform 467"/>
            <p:cNvSpPr>
              <a:spLocks/>
            </p:cNvSpPr>
            <p:nvPr/>
          </p:nvSpPr>
          <p:spPr bwMode="auto">
            <a:xfrm>
              <a:off x="3384" y="2352"/>
              <a:ext cx="15" cy="15"/>
            </a:xfrm>
            <a:custGeom>
              <a:avLst/>
              <a:gdLst>
                <a:gd name="T0" fmla="*/ 8 w 15"/>
                <a:gd name="T1" fmla="*/ 0 h 15"/>
                <a:gd name="T2" fmla="*/ 10 w 15"/>
                <a:gd name="T3" fmla="*/ 0 h 15"/>
                <a:gd name="T4" fmla="*/ 11 w 15"/>
                <a:gd name="T5" fmla="*/ 1 h 15"/>
                <a:gd name="T6" fmla="*/ 12 w 15"/>
                <a:gd name="T7" fmla="*/ 1 h 15"/>
                <a:gd name="T8" fmla="*/ 13 w 15"/>
                <a:gd name="T9" fmla="*/ 3 h 15"/>
                <a:gd name="T10" fmla="*/ 14 w 15"/>
                <a:gd name="T11" fmla="*/ 4 h 15"/>
                <a:gd name="T12" fmla="*/ 14 w 15"/>
                <a:gd name="T13" fmla="*/ 5 h 15"/>
                <a:gd name="T14" fmla="*/ 15 w 15"/>
                <a:gd name="T15" fmla="*/ 7 h 15"/>
                <a:gd name="T16" fmla="*/ 15 w 15"/>
                <a:gd name="T17" fmla="*/ 8 h 15"/>
                <a:gd name="T18" fmla="*/ 14 w 15"/>
                <a:gd name="T19" fmla="*/ 10 h 15"/>
                <a:gd name="T20" fmla="*/ 14 w 15"/>
                <a:gd name="T21" fmla="*/ 11 h 15"/>
                <a:gd name="T22" fmla="*/ 13 w 15"/>
                <a:gd name="T23" fmla="*/ 12 h 15"/>
                <a:gd name="T24" fmla="*/ 12 w 15"/>
                <a:gd name="T25" fmla="*/ 14 h 15"/>
                <a:gd name="T26" fmla="*/ 11 w 15"/>
                <a:gd name="T27" fmla="*/ 14 h 15"/>
                <a:gd name="T28" fmla="*/ 10 w 15"/>
                <a:gd name="T29" fmla="*/ 15 h 15"/>
                <a:gd name="T30" fmla="*/ 8 w 15"/>
                <a:gd name="T31" fmla="*/ 15 h 15"/>
                <a:gd name="T32" fmla="*/ 7 w 15"/>
                <a:gd name="T33" fmla="*/ 15 h 15"/>
                <a:gd name="T34" fmla="*/ 5 w 15"/>
                <a:gd name="T35" fmla="*/ 15 h 15"/>
                <a:gd name="T36" fmla="*/ 4 w 15"/>
                <a:gd name="T37" fmla="*/ 14 h 15"/>
                <a:gd name="T38" fmla="*/ 3 w 15"/>
                <a:gd name="T39" fmla="*/ 14 h 15"/>
                <a:gd name="T40" fmla="*/ 2 w 15"/>
                <a:gd name="T41" fmla="*/ 12 h 15"/>
                <a:gd name="T42" fmla="*/ 1 w 15"/>
                <a:gd name="T43" fmla="*/ 11 h 15"/>
                <a:gd name="T44" fmla="*/ 1 w 15"/>
                <a:gd name="T45" fmla="*/ 10 h 15"/>
                <a:gd name="T46" fmla="*/ 0 w 15"/>
                <a:gd name="T47" fmla="*/ 8 h 15"/>
                <a:gd name="T48" fmla="*/ 0 w 15"/>
                <a:gd name="T49" fmla="*/ 7 h 15"/>
                <a:gd name="T50" fmla="*/ 1 w 15"/>
                <a:gd name="T51" fmla="*/ 5 h 15"/>
                <a:gd name="T52" fmla="*/ 1 w 15"/>
                <a:gd name="T53" fmla="*/ 4 h 15"/>
                <a:gd name="T54" fmla="*/ 2 w 15"/>
                <a:gd name="T55" fmla="*/ 3 h 15"/>
                <a:gd name="T56" fmla="*/ 3 w 15"/>
                <a:gd name="T57" fmla="*/ 1 h 15"/>
                <a:gd name="T58" fmla="*/ 4 w 15"/>
                <a:gd name="T59" fmla="*/ 1 h 15"/>
                <a:gd name="T60" fmla="*/ 5 w 15"/>
                <a:gd name="T61" fmla="*/ 0 h 15"/>
                <a:gd name="T62" fmla="*/ 7 w 15"/>
                <a:gd name="T63" fmla="*/ 0 h 15"/>
                <a:gd name="T64" fmla="*/ 7 w 15"/>
                <a:gd name="T65" fmla="*/ 0 h 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"/>
                <a:gd name="T100" fmla="*/ 0 h 15"/>
                <a:gd name="T101" fmla="*/ 15 w 15"/>
                <a:gd name="T102" fmla="*/ 15 h 1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" h="15">
                  <a:moveTo>
                    <a:pt x="7" y="0"/>
                  </a:move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5" y="8"/>
                  </a:lnTo>
                  <a:lnTo>
                    <a:pt x="15" y="9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3" y="12"/>
                  </a:lnTo>
                  <a:lnTo>
                    <a:pt x="13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10" name="Oval 468"/>
            <p:cNvSpPr>
              <a:spLocks noChangeArrowheads="1"/>
            </p:cNvSpPr>
            <p:nvPr/>
          </p:nvSpPr>
          <p:spPr bwMode="auto">
            <a:xfrm>
              <a:off x="3403" y="2354"/>
              <a:ext cx="15" cy="1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11" name="Freeform 469"/>
            <p:cNvSpPr>
              <a:spLocks/>
            </p:cNvSpPr>
            <p:nvPr/>
          </p:nvSpPr>
          <p:spPr bwMode="auto">
            <a:xfrm>
              <a:off x="3403" y="2353"/>
              <a:ext cx="14" cy="16"/>
            </a:xfrm>
            <a:custGeom>
              <a:avLst/>
              <a:gdLst>
                <a:gd name="T0" fmla="*/ 8 w 14"/>
                <a:gd name="T1" fmla="*/ 0 h 16"/>
                <a:gd name="T2" fmla="*/ 9 w 14"/>
                <a:gd name="T3" fmla="*/ 1 h 16"/>
                <a:gd name="T4" fmla="*/ 11 w 14"/>
                <a:gd name="T5" fmla="*/ 2 h 16"/>
                <a:gd name="T6" fmla="*/ 12 w 14"/>
                <a:gd name="T7" fmla="*/ 2 h 16"/>
                <a:gd name="T8" fmla="*/ 13 w 14"/>
                <a:gd name="T9" fmla="*/ 3 h 16"/>
                <a:gd name="T10" fmla="*/ 13 w 14"/>
                <a:gd name="T11" fmla="*/ 4 h 16"/>
                <a:gd name="T12" fmla="*/ 14 w 14"/>
                <a:gd name="T13" fmla="*/ 6 h 16"/>
                <a:gd name="T14" fmla="*/ 14 w 14"/>
                <a:gd name="T15" fmla="*/ 8 h 16"/>
                <a:gd name="T16" fmla="*/ 14 w 14"/>
                <a:gd name="T17" fmla="*/ 9 h 16"/>
                <a:gd name="T18" fmla="*/ 14 w 14"/>
                <a:gd name="T19" fmla="*/ 10 h 16"/>
                <a:gd name="T20" fmla="*/ 13 w 14"/>
                <a:gd name="T21" fmla="*/ 12 h 16"/>
                <a:gd name="T22" fmla="*/ 13 w 14"/>
                <a:gd name="T23" fmla="*/ 13 h 16"/>
                <a:gd name="T24" fmla="*/ 12 w 14"/>
                <a:gd name="T25" fmla="*/ 14 h 16"/>
                <a:gd name="T26" fmla="*/ 11 w 14"/>
                <a:gd name="T27" fmla="*/ 15 h 16"/>
                <a:gd name="T28" fmla="*/ 9 w 14"/>
                <a:gd name="T29" fmla="*/ 15 h 16"/>
                <a:gd name="T30" fmla="*/ 8 w 14"/>
                <a:gd name="T31" fmla="*/ 16 h 16"/>
                <a:gd name="T32" fmla="*/ 7 w 14"/>
                <a:gd name="T33" fmla="*/ 16 h 16"/>
                <a:gd name="T34" fmla="*/ 5 w 14"/>
                <a:gd name="T35" fmla="*/ 15 h 16"/>
                <a:gd name="T36" fmla="*/ 4 w 14"/>
                <a:gd name="T37" fmla="*/ 15 h 16"/>
                <a:gd name="T38" fmla="*/ 2 w 14"/>
                <a:gd name="T39" fmla="*/ 14 h 16"/>
                <a:gd name="T40" fmla="*/ 1 w 14"/>
                <a:gd name="T41" fmla="*/ 13 h 16"/>
                <a:gd name="T42" fmla="*/ 1 w 14"/>
                <a:gd name="T43" fmla="*/ 12 h 16"/>
                <a:gd name="T44" fmla="*/ 0 w 14"/>
                <a:gd name="T45" fmla="*/ 10 h 16"/>
                <a:gd name="T46" fmla="*/ 0 w 14"/>
                <a:gd name="T47" fmla="*/ 9 h 16"/>
                <a:gd name="T48" fmla="*/ 0 w 14"/>
                <a:gd name="T49" fmla="*/ 8 h 16"/>
                <a:gd name="T50" fmla="*/ 0 w 14"/>
                <a:gd name="T51" fmla="*/ 6 h 16"/>
                <a:gd name="T52" fmla="*/ 1 w 14"/>
                <a:gd name="T53" fmla="*/ 4 h 16"/>
                <a:gd name="T54" fmla="*/ 1 w 14"/>
                <a:gd name="T55" fmla="*/ 3 h 16"/>
                <a:gd name="T56" fmla="*/ 2 w 14"/>
                <a:gd name="T57" fmla="*/ 2 h 16"/>
                <a:gd name="T58" fmla="*/ 4 w 14"/>
                <a:gd name="T59" fmla="*/ 2 h 16"/>
                <a:gd name="T60" fmla="*/ 5 w 14"/>
                <a:gd name="T61" fmla="*/ 1 h 16"/>
                <a:gd name="T62" fmla="*/ 7 w 14"/>
                <a:gd name="T63" fmla="*/ 0 h 16"/>
                <a:gd name="T64" fmla="*/ 7 w 14"/>
                <a:gd name="T65" fmla="*/ 0 h 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"/>
                <a:gd name="T100" fmla="*/ 0 h 16"/>
                <a:gd name="T101" fmla="*/ 14 w 14"/>
                <a:gd name="T102" fmla="*/ 16 h 1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" h="16">
                  <a:moveTo>
                    <a:pt x="7" y="0"/>
                  </a:moveTo>
                  <a:lnTo>
                    <a:pt x="8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3" y="12"/>
                  </a:lnTo>
                  <a:lnTo>
                    <a:pt x="13" y="13"/>
                  </a:lnTo>
                  <a:lnTo>
                    <a:pt x="12" y="14"/>
                  </a:lnTo>
                  <a:lnTo>
                    <a:pt x="11" y="15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5" y="15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12" name="Oval 470"/>
            <p:cNvSpPr>
              <a:spLocks noChangeArrowheads="1"/>
            </p:cNvSpPr>
            <p:nvPr/>
          </p:nvSpPr>
          <p:spPr bwMode="auto">
            <a:xfrm>
              <a:off x="3423" y="2354"/>
              <a:ext cx="14" cy="1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13" name="Freeform 471"/>
            <p:cNvSpPr>
              <a:spLocks/>
            </p:cNvSpPr>
            <p:nvPr/>
          </p:nvSpPr>
          <p:spPr bwMode="auto">
            <a:xfrm>
              <a:off x="3422" y="2353"/>
              <a:ext cx="15" cy="16"/>
            </a:xfrm>
            <a:custGeom>
              <a:avLst/>
              <a:gdLst>
                <a:gd name="T0" fmla="*/ 8 w 15"/>
                <a:gd name="T1" fmla="*/ 0 h 16"/>
                <a:gd name="T2" fmla="*/ 9 w 15"/>
                <a:gd name="T3" fmla="*/ 1 h 16"/>
                <a:gd name="T4" fmla="*/ 11 w 15"/>
                <a:gd name="T5" fmla="*/ 2 h 16"/>
                <a:gd name="T6" fmla="*/ 12 w 15"/>
                <a:gd name="T7" fmla="*/ 2 h 16"/>
                <a:gd name="T8" fmla="*/ 13 w 15"/>
                <a:gd name="T9" fmla="*/ 3 h 16"/>
                <a:gd name="T10" fmla="*/ 14 w 15"/>
                <a:gd name="T11" fmla="*/ 4 h 16"/>
                <a:gd name="T12" fmla="*/ 14 w 15"/>
                <a:gd name="T13" fmla="*/ 6 h 16"/>
                <a:gd name="T14" fmla="*/ 15 w 15"/>
                <a:gd name="T15" fmla="*/ 8 h 16"/>
                <a:gd name="T16" fmla="*/ 15 w 15"/>
                <a:gd name="T17" fmla="*/ 9 h 16"/>
                <a:gd name="T18" fmla="*/ 14 w 15"/>
                <a:gd name="T19" fmla="*/ 10 h 16"/>
                <a:gd name="T20" fmla="*/ 14 w 15"/>
                <a:gd name="T21" fmla="*/ 12 h 16"/>
                <a:gd name="T22" fmla="*/ 13 w 15"/>
                <a:gd name="T23" fmla="*/ 13 h 16"/>
                <a:gd name="T24" fmla="*/ 12 w 15"/>
                <a:gd name="T25" fmla="*/ 14 h 16"/>
                <a:gd name="T26" fmla="*/ 11 w 15"/>
                <a:gd name="T27" fmla="*/ 15 h 16"/>
                <a:gd name="T28" fmla="*/ 9 w 15"/>
                <a:gd name="T29" fmla="*/ 15 h 16"/>
                <a:gd name="T30" fmla="*/ 8 w 15"/>
                <a:gd name="T31" fmla="*/ 16 h 16"/>
                <a:gd name="T32" fmla="*/ 7 w 15"/>
                <a:gd name="T33" fmla="*/ 16 h 16"/>
                <a:gd name="T34" fmla="*/ 5 w 15"/>
                <a:gd name="T35" fmla="*/ 15 h 16"/>
                <a:gd name="T36" fmla="*/ 4 w 15"/>
                <a:gd name="T37" fmla="*/ 15 h 16"/>
                <a:gd name="T38" fmla="*/ 3 w 15"/>
                <a:gd name="T39" fmla="*/ 14 h 16"/>
                <a:gd name="T40" fmla="*/ 2 w 15"/>
                <a:gd name="T41" fmla="*/ 13 h 16"/>
                <a:gd name="T42" fmla="*/ 1 w 15"/>
                <a:gd name="T43" fmla="*/ 12 h 16"/>
                <a:gd name="T44" fmla="*/ 1 w 15"/>
                <a:gd name="T45" fmla="*/ 10 h 16"/>
                <a:gd name="T46" fmla="*/ 0 w 15"/>
                <a:gd name="T47" fmla="*/ 9 h 16"/>
                <a:gd name="T48" fmla="*/ 0 w 15"/>
                <a:gd name="T49" fmla="*/ 8 h 16"/>
                <a:gd name="T50" fmla="*/ 1 w 15"/>
                <a:gd name="T51" fmla="*/ 6 h 16"/>
                <a:gd name="T52" fmla="*/ 1 w 15"/>
                <a:gd name="T53" fmla="*/ 4 h 16"/>
                <a:gd name="T54" fmla="*/ 2 w 15"/>
                <a:gd name="T55" fmla="*/ 3 h 16"/>
                <a:gd name="T56" fmla="*/ 3 w 15"/>
                <a:gd name="T57" fmla="*/ 2 h 16"/>
                <a:gd name="T58" fmla="*/ 4 w 15"/>
                <a:gd name="T59" fmla="*/ 2 h 16"/>
                <a:gd name="T60" fmla="*/ 5 w 15"/>
                <a:gd name="T61" fmla="*/ 1 h 16"/>
                <a:gd name="T62" fmla="*/ 7 w 15"/>
                <a:gd name="T63" fmla="*/ 0 h 16"/>
                <a:gd name="T64" fmla="*/ 7 w 15"/>
                <a:gd name="T65" fmla="*/ 0 h 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"/>
                <a:gd name="T100" fmla="*/ 0 h 16"/>
                <a:gd name="T101" fmla="*/ 15 w 15"/>
                <a:gd name="T102" fmla="*/ 16 h 1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" h="16">
                  <a:moveTo>
                    <a:pt x="7" y="0"/>
                  </a:moveTo>
                  <a:lnTo>
                    <a:pt x="8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3" y="3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5" y="6"/>
                  </a:lnTo>
                  <a:lnTo>
                    <a:pt x="15" y="8"/>
                  </a:lnTo>
                  <a:lnTo>
                    <a:pt x="15" y="9"/>
                  </a:lnTo>
                  <a:lnTo>
                    <a:pt x="15" y="10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3" y="14"/>
                  </a:lnTo>
                  <a:lnTo>
                    <a:pt x="12" y="14"/>
                  </a:lnTo>
                  <a:lnTo>
                    <a:pt x="11" y="15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5" y="15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14" name="Oval 472"/>
            <p:cNvSpPr>
              <a:spLocks noChangeArrowheads="1"/>
            </p:cNvSpPr>
            <p:nvPr/>
          </p:nvSpPr>
          <p:spPr bwMode="auto">
            <a:xfrm>
              <a:off x="3441" y="2356"/>
              <a:ext cx="15" cy="1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15" name="Freeform 473"/>
            <p:cNvSpPr>
              <a:spLocks/>
            </p:cNvSpPr>
            <p:nvPr/>
          </p:nvSpPr>
          <p:spPr bwMode="auto">
            <a:xfrm>
              <a:off x="3441" y="2355"/>
              <a:ext cx="14" cy="15"/>
            </a:xfrm>
            <a:custGeom>
              <a:avLst/>
              <a:gdLst>
                <a:gd name="T0" fmla="*/ 7 w 14"/>
                <a:gd name="T1" fmla="*/ 0 h 15"/>
                <a:gd name="T2" fmla="*/ 9 w 14"/>
                <a:gd name="T3" fmla="*/ 1 h 15"/>
                <a:gd name="T4" fmla="*/ 11 w 14"/>
                <a:gd name="T5" fmla="*/ 1 h 15"/>
                <a:gd name="T6" fmla="*/ 12 w 14"/>
                <a:gd name="T7" fmla="*/ 2 h 15"/>
                <a:gd name="T8" fmla="*/ 13 w 14"/>
                <a:gd name="T9" fmla="*/ 3 h 15"/>
                <a:gd name="T10" fmla="*/ 13 w 14"/>
                <a:gd name="T11" fmla="*/ 4 h 15"/>
                <a:gd name="T12" fmla="*/ 14 w 14"/>
                <a:gd name="T13" fmla="*/ 6 h 15"/>
                <a:gd name="T14" fmla="*/ 14 w 14"/>
                <a:gd name="T15" fmla="*/ 7 h 15"/>
                <a:gd name="T16" fmla="*/ 14 w 14"/>
                <a:gd name="T17" fmla="*/ 8 h 15"/>
                <a:gd name="T18" fmla="*/ 14 w 14"/>
                <a:gd name="T19" fmla="*/ 10 h 15"/>
                <a:gd name="T20" fmla="*/ 13 w 14"/>
                <a:gd name="T21" fmla="*/ 12 h 15"/>
                <a:gd name="T22" fmla="*/ 13 w 14"/>
                <a:gd name="T23" fmla="*/ 13 h 15"/>
                <a:gd name="T24" fmla="*/ 12 w 14"/>
                <a:gd name="T25" fmla="*/ 14 h 15"/>
                <a:gd name="T26" fmla="*/ 11 w 14"/>
                <a:gd name="T27" fmla="*/ 14 h 15"/>
                <a:gd name="T28" fmla="*/ 9 w 14"/>
                <a:gd name="T29" fmla="*/ 15 h 15"/>
                <a:gd name="T30" fmla="*/ 7 w 14"/>
                <a:gd name="T31" fmla="*/ 15 h 15"/>
                <a:gd name="T32" fmla="*/ 6 w 14"/>
                <a:gd name="T33" fmla="*/ 15 h 15"/>
                <a:gd name="T34" fmla="*/ 5 w 14"/>
                <a:gd name="T35" fmla="*/ 15 h 15"/>
                <a:gd name="T36" fmla="*/ 3 w 14"/>
                <a:gd name="T37" fmla="*/ 14 h 15"/>
                <a:gd name="T38" fmla="*/ 2 w 14"/>
                <a:gd name="T39" fmla="*/ 14 h 15"/>
                <a:gd name="T40" fmla="*/ 1 w 14"/>
                <a:gd name="T41" fmla="*/ 13 h 15"/>
                <a:gd name="T42" fmla="*/ 1 w 14"/>
                <a:gd name="T43" fmla="*/ 12 h 15"/>
                <a:gd name="T44" fmla="*/ 0 w 14"/>
                <a:gd name="T45" fmla="*/ 10 h 15"/>
                <a:gd name="T46" fmla="*/ 0 w 14"/>
                <a:gd name="T47" fmla="*/ 8 h 15"/>
                <a:gd name="T48" fmla="*/ 0 w 14"/>
                <a:gd name="T49" fmla="*/ 7 h 15"/>
                <a:gd name="T50" fmla="*/ 0 w 14"/>
                <a:gd name="T51" fmla="*/ 6 h 15"/>
                <a:gd name="T52" fmla="*/ 1 w 14"/>
                <a:gd name="T53" fmla="*/ 4 h 15"/>
                <a:gd name="T54" fmla="*/ 1 w 14"/>
                <a:gd name="T55" fmla="*/ 3 h 15"/>
                <a:gd name="T56" fmla="*/ 2 w 14"/>
                <a:gd name="T57" fmla="*/ 2 h 15"/>
                <a:gd name="T58" fmla="*/ 3 w 14"/>
                <a:gd name="T59" fmla="*/ 1 h 15"/>
                <a:gd name="T60" fmla="*/ 5 w 14"/>
                <a:gd name="T61" fmla="*/ 1 h 15"/>
                <a:gd name="T62" fmla="*/ 6 w 14"/>
                <a:gd name="T63" fmla="*/ 0 h 15"/>
                <a:gd name="T64" fmla="*/ 7 w 14"/>
                <a:gd name="T65" fmla="*/ 0 h 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"/>
                <a:gd name="T100" fmla="*/ 0 h 15"/>
                <a:gd name="T101" fmla="*/ 14 w 14"/>
                <a:gd name="T102" fmla="*/ 15 h 1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" h="15">
                  <a:moveTo>
                    <a:pt x="7" y="0"/>
                  </a:moveTo>
                  <a:lnTo>
                    <a:pt x="7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2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3" y="12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16" name="Oval 474"/>
            <p:cNvSpPr>
              <a:spLocks noChangeArrowheads="1"/>
            </p:cNvSpPr>
            <p:nvPr/>
          </p:nvSpPr>
          <p:spPr bwMode="auto">
            <a:xfrm>
              <a:off x="3460" y="2358"/>
              <a:ext cx="15" cy="1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17" name="Freeform 475"/>
            <p:cNvSpPr>
              <a:spLocks/>
            </p:cNvSpPr>
            <p:nvPr/>
          </p:nvSpPr>
          <p:spPr bwMode="auto">
            <a:xfrm>
              <a:off x="3460" y="2357"/>
              <a:ext cx="14" cy="16"/>
            </a:xfrm>
            <a:custGeom>
              <a:avLst/>
              <a:gdLst>
                <a:gd name="T0" fmla="*/ 8 w 14"/>
                <a:gd name="T1" fmla="*/ 0 h 16"/>
                <a:gd name="T2" fmla="*/ 9 w 14"/>
                <a:gd name="T3" fmla="*/ 1 h 16"/>
                <a:gd name="T4" fmla="*/ 11 w 14"/>
                <a:gd name="T5" fmla="*/ 1 h 16"/>
                <a:gd name="T6" fmla="*/ 12 w 14"/>
                <a:gd name="T7" fmla="*/ 2 h 16"/>
                <a:gd name="T8" fmla="*/ 13 w 14"/>
                <a:gd name="T9" fmla="*/ 3 h 16"/>
                <a:gd name="T10" fmla="*/ 13 w 14"/>
                <a:gd name="T11" fmla="*/ 4 h 16"/>
                <a:gd name="T12" fmla="*/ 14 w 14"/>
                <a:gd name="T13" fmla="*/ 6 h 16"/>
                <a:gd name="T14" fmla="*/ 14 w 14"/>
                <a:gd name="T15" fmla="*/ 7 h 16"/>
                <a:gd name="T16" fmla="*/ 14 w 14"/>
                <a:gd name="T17" fmla="*/ 9 h 16"/>
                <a:gd name="T18" fmla="*/ 14 w 14"/>
                <a:gd name="T19" fmla="*/ 10 h 16"/>
                <a:gd name="T20" fmla="*/ 13 w 14"/>
                <a:gd name="T21" fmla="*/ 12 h 16"/>
                <a:gd name="T22" fmla="*/ 13 w 14"/>
                <a:gd name="T23" fmla="*/ 13 h 16"/>
                <a:gd name="T24" fmla="*/ 12 w 14"/>
                <a:gd name="T25" fmla="*/ 14 h 16"/>
                <a:gd name="T26" fmla="*/ 11 w 14"/>
                <a:gd name="T27" fmla="*/ 15 h 16"/>
                <a:gd name="T28" fmla="*/ 9 w 14"/>
                <a:gd name="T29" fmla="*/ 15 h 16"/>
                <a:gd name="T30" fmla="*/ 8 w 14"/>
                <a:gd name="T31" fmla="*/ 16 h 16"/>
                <a:gd name="T32" fmla="*/ 7 w 14"/>
                <a:gd name="T33" fmla="*/ 16 h 16"/>
                <a:gd name="T34" fmla="*/ 5 w 14"/>
                <a:gd name="T35" fmla="*/ 15 h 16"/>
                <a:gd name="T36" fmla="*/ 4 w 14"/>
                <a:gd name="T37" fmla="*/ 15 h 16"/>
                <a:gd name="T38" fmla="*/ 2 w 14"/>
                <a:gd name="T39" fmla="*/ 14 h 16"/>
                <a:gd name="T40" fmla="*/ 1 w 14"/>
                <a:gd name="T41" fmla="*/ 13 h 16"/>
                <a:gd name="T42" fmla="*/ 1 w 14"/>
                <a:gd name="T43" fmla="*/ 12 h 16"/>
                <a:gd name="T44" fmla="*/ 0 w 14"/>
                <a:gd name="T45" fmla="*/ 10 h 16"/>
                <a:gd name="T46" fmla="*/ 0 w 14"/>
                <a:gd name="T47" fmla="*/ 9 h 16"/>
                <a:gd name="T48" fmla="*/ 0 w 14"/>
                <a:gd name="T49" fmla="*/ 7 h 16"/>
                <a:gd name="T50" fmla="*/ 0 w 14"/>
                <a:gd name="T51" fmla="*/ 6 h 16"/>
                <a:gd name="T52" fmla="*/ 1 w 14"/>
                <a:gd name="T53" fmla="*/ 4 h 16"/>
                <a:gd name="T54" fmla="*/ 1 w 14"/>
                <a:gd name="T55" fmla="*/ 3 h 16"/>
                <a:gd name="T56" fmla="*/ 2 w 14"/>
                <a:gd name="T57" fmla="*/ 2 h 16"/>
                <a:gd name="T58" fmla="*/ 4 w 14"/>
                <a:gd name="T59" fmla="*/ 1 h 16"/>
                <a:gd name="T60" fmla="*/ 5 w 14"/>
                <a:gd name="T61" fmla="*/ 1 h 16"/>
                <a:gd name="T62" fmla="*/ 7 w 14"/>
                <a:gd name="T63" fmla="*/ 0 h 16"/>
                <a:gd name="T64" fmla="*/ 7 w 14"/>
                <a:gd name="T65" fmla="*/ 0 h 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"/>
                <a:gd name="T100" fmla="*/ 0 h 16"/>
                <a:gd name="T101" fmla="*/ 14 w 14"/>
                <a:gd name="T102" fmla="*/ 16 h 1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" h="16">
                  <a:moveTo>
                    <a:pt x="7" y="0"/>
                  </a:moveTo>
                  <a:lnTo>
                    <a:pt x="8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2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3" y="12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1" y="15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5" y="15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18" name="Oval 476"/>
            <p:cNvSpPr>
              <a:spLocks noChangeArrowheads="1"/>
            </p:cNvSpPr>
            <p:nvPr/>
          </p:nvSpPr>
          <p:spPr bwMode="auto">
            <a:xfrm>
              <a:off x="3479" y="2358"/>
              <a:ext cx="15" cy="1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19" name="Freeform 477"/>
            <p:cNvSpPr>
              <a:spLocks/>
            </p:cNvSpPr>
            <p:nvPr/>
          </p:nvSpPr>
          <p:spPr bwMode="auto">
            <a:xfrm>
              <a:off x="3479" y="2357"/>
              <a:ext cx="14" cy="16"/>
            </a:xfrm>
            <a:custGeom>
              <a:avLst/>
              <a:gdLst>
                <a:gd name="T0" fmla="*/ 7 w 14"/>
                <a:gd name="T1" fmla="*/ 0 h 16"/>
                <a:gd name="T2" fmla="*/ 9 w 14"/>
                <a:gd name="T3" fmla="*/ 1 h 16"/>
                <a:gd name="T4" fmla="*/ 10 w 14"/>
                <a:gd name="T5" fmla="*/ 1 h 16"/>
                <a:gd name="T6" fmla="*/ 11 w 14"/>
                <a:gd name="T7" fmla="*/ 2 h 16"/>
                <a:gd name="T8" fmla="*/ 13 w 14"/>
                <a:gd name="T9" fmla="*/ 3 h 16"/>
                <a:gd name="T10" fmla="*/ 13 w 14"/>
                <a:gd name="T11" fmla="*/ 4 h 16"/>
                <a:gd name="T12" fmla="*/ 14 w 14"/>
                <a:gd name="T13" fmla="*/ 6 h 16"/>
                <a:gd name="T14" fmla="*/ 14 w 14"/>
                <a:gd name="T15" fmla="*/ 7 h 16"/>
                <a:gd name="T16" fmla="*/ 14 w 14"/>
                <a:gd name="T17" fmla="*/ 9 h 16"/>
                <a:gd name="T18" fmla="*/ 14 w 14"/>
                <a:gd name="T19" fmla="*/ 10 h 16"/>
                <a:gd name="T20" fmla="*/ 13 w 14"/>
                <a:gd name="T21" fmla="*/ 12 h 16"/>
                <a:gd name="T22" fmla="*/ 13 w 14"/>
                <a:gd name="T23" fmla="*/ 13 h 16"/>
                <a:gd name="T24" fmla="*/ 11 w 14"/>
                <a:gd name="T25" fmla="*/ 14 h 16"/>
                <a:gd name="T26" fmla="*/ 10 w 14"/>
                <a:gd name="T27" fmla="*/ 15 h 16"/>
                <a:gd name="T28" fmla="*/ 9 w 14"/>
                <a:gd name="T29" fmla="*/ 15 h 16"/>
                <a:gd name="T30" fmla="*/ 7 w 14"/>
                <a:gd name="T31" fmla="*/ 16 h 16"/>
                <a:gd name="T32" fmla="*/ 6 w 14"/>
                <a:gd name="T33" fmla="*/ 16 h 16"/>
                <a:gd name="T34" fmla="*/ 5 w 14"/>
                <a:gd name="T35" fmla="*/ 15 h 16"/>
                <a:gd name="T36" fmla="*/ 3 w 14"/>
                <a:gd name="T37" fmla="*/ 15 h 16"/>
                <a:gd name="T38" fmla="*/ 2 w 14"/>
                <a:gd name="T39" fmla="*/ 14 h 16"/>
                <a:gd name="T40" fmla="*/ 1 w 14"/>
                <a:gd name="T41" fmla="*/ 13 h 16"/>
                <a:gd name="T42" fmla="*/ 1 w 14"/>
                <a:gd name="T43" fmla="*/ 12 h 16"/>
                <a:gd name="T44" fmla="*/ 0 w 14"/>
                <a:gd name="T45" fmla="*/ 10 h 16"/>
                <a:gd name="T46" fmla="*/ 0 w 14"/>
                <a:gd name="T47" fmla="*/ 9 h 16"/>
                <a:gd name="T48" fmla="*/ 0 w 14"/>
                <a:gd name="T49" fmla="*/ 7 h 16"/>
                <a:gd name="T50" fmla="*/ 0 w 14"/>
                <a:gd name="T51" fmla="*/ 6 h 16"/>
                <a:gd name="T52" fmla="*/ 1 w 14"/>
                <a:gd name="T53" fmla="*/ 4 h 16"/>
                <a:gd name="T54" fmla="*/ 1 w 14"/>
                <a:gd name="T55" fmla="*/ 3 h 16"/>
                <a:gd name="T56" fmla="*/ 2 w 14"/>
                <a:gd name="T57" fmla="*/ 2 h 16"/>
                <a:gd name="T58" fmla="*/ 3 w 14"/>
                <a:gd name="T59" fmla="*/ 1 h 16"/>
                <a:gd name="T60" fmla="*/ 5 w 14"/>
                <a:gd name="T61" fmla="*/ 1 h 16"/>
                <a:gd name="T62" fmla="*/ 6 w 14"/>
                <a:gd name="T63" fmla="*/ 0 h 16"/>
                <a:gd name="T64" fmla="*/ 7 w 14"/>
                <a:gd name="T65" fmla="*/ 0 h 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"/>
                <a:gd name="T100" fmla="*/ 0 h 16"/>
                <a:gd name="T101" fmla="*/ 14 w 14"/>
                <a:gd name="T102" fmla="*/ 16 h 1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" h="16">
                  <a:moveTo>
                    <a:pt x="7" y="0"/>
                  </a:moveTo>
                  <a:lnTo>
                    <a:pt x="7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3" y="12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1" y="14"/>
                  </a:lnTo>
                  <a:lnTo>
                    <a:pt x="11" y="15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20" name="Oval 478"/>
            <p:cNvSpPr>
              <a:spLocks noChangeArrowheads="1"/>
            </p:cNvSpPr>
            <p:nvPr/>
          </p:nvSpPr>
          <p:spPr bwMode="auto">
            <a:xfrm>
              <a:off x="3498" y="2359"/>
              <a:ext cx="15" cy="1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21" name="Freeform 479"/>
            <p:cNvSpPr>
              <a:spLocks/>
            </p:cNvSpPr>
            <p:nvPr/>
          </p:nvSpPr>
          <p:spPr bwMode="auto">
            <a:xfrm>
              <a:off x="3498" y="2359"/>
              <a:ext cx="14" cy="15"/>
            </a:xfrm>
            <a:custGeom>
              <a:avLst/>
              <a:gdLst>
                <a:gd name="T0" fmla="*/ 8 w 14"/>
                <a:gd name="T1" fmla="*/ 0 h 15"/>
                <a:gd name="T2" fmla="*/ 9 w 14"/>
                <a:gd name="T3" fmla="*/ 0 h 15"/>
                <a:gd name="T4" fmla="*/ 11 w 14"/>
                <a:gd name="T5" fmla="*/ 1 h 15"/>
                <a:gd name="T6" fmla="*/ 12 w 14"/>
                <a:gd name="T7" fmla="*/ 2 h 15"/>
                <a:gd name="T8" fmla="*/ 13 w 14"/>
                <a:gd name="T9" fmla="*/ 3 h 15"/>
                <a:gd name="T10" fmla="*/ 13 w 14"/>
                <a:gd name="T11" fmla="*/ 4 h 15"/>
                <a:gd name="T12" fmla="*/ 14 w 14"/>
                <a:gd name="T13" fmla="*/ 5 h 15"/>
                <a:gd name="T14" fmla="*/ 14 w 14"/>
                <a:gd name="T15" fmla="*/ 7 h 15"/>
                <a:gd name="T16" fmla="*/ 14 w 14"/>
                <a:gd name="T17" fmla="*/ 8 h 15"/>
                <a:gd name="T18" fmla="*/ 14 w 14"/>
                <a:gd name="T19" fmla="*/ 10 h 15"/>
                <a:gd name="T20" fmla="*/ 13 w 14"/>
                <a:gd name="T21" fmla="*/ 11 h 15"/>
                <a:gd name="T22" fmla="*/ 13 w 14"/>
                <a:gd name="T23" fmla="*/ 13 h 15"/>
                <a:gd name="T24" fmla="*/ 12 w 14"/>
                <a:gd name="T25" fmla="*/ 14 h 15"/>
                <a:gd name="T26" fmla="*/ 11 w 14"/>
                <a:gd name="T27" fmla="*/ 14 h 15"/>
                <a:gd name="T28" fmla="*/ 9 w 14"/>
                <a:gd name="T29" fmla="*/ 15 h 15"/>
                <a:gd name="T30" fmla="*/ 8 w 14"/>
                <a:gd name="T31" fmla="*/ 15 h 15"/>
                <a:gd name="T32" fmla="*/ 6 w 14"/>
                <a:gd name="T33" fmla="*/ 15 h 15"/>
                <a:gd name="T34" fmla="*/ 5 w 14"/>
                <a:gd name="T35" fmla="*/ 15 h 15"/>
                <a:gd name="T36" fmla="*/ 3 w 14"/>
                <a:gd name="T37" fmla="*/ 14 h 15"/>
                <a:gd name="T38" fmla="*/ 2 w 14"/>
                <a:gd name="T39" fmla="*/ 14 h 15"/>
                <a:gd name="T40" fmla="*/ 1 w 14"/>
                <a:gd name="T41" fmla="*/ 13 h 15"/>
                <a:gd name="T42" fmla="*/ 1 w 14"/>
                <a:gd name="T43" fmla="*/ 11 h 15"/>
                <a:gd name="T44" fmla="*/ 0 w 14"/>
                <a:gd name="T45" fmla="*/ 10 h 15"/>
                <a:gd name="T46" fmla="*/ 0 w 14"/>
                <a:gd name="T47" fmla="*/ 8 h 15"/>
                <a:gd name="T48" fmla="*/ 0 w 14"/>
                <a:gd name="T49" fmla="*/ 7 h 15"/>
                <a:gd name="T50" fmla="*/ 0 w 14"/>
                <a:gd name="T51" fmla="*/ 5 h 15"/>
                <a:gd name="T52" fmla="*/ 1 w 14"/>
                <a:gd name="T53" fmla="*/ 4 h 15"/>
                <a:gd name="T54" fmla="*/ 1 w 14"/>
                <a:gd name="T55" fmla="*/ 3 h 15"/>
                <a:gd name="T56" fmla="*/ 2 w 14"/>
                <a:gd name="T57" fmla="*/ 2 h 15"/>
                <a:gd name="T58" fmla="*/ 3 w 14"/>
                <a:gd name="T59" fmla="*/ 1 h 15"/>
                <a:gd name="T60" fmla="*/ 5 w 14"/>
                <a:gd name="T61" fmla="*/ 0 h 15"/>
                <a:gd name="T62" fmla="*/ 6 w 14"/>
                <a:gd name="T63" fmla="*/ 0 h 15"/>
                <a:gd name="T64" fmla="*/ 7 w 14"/>
                <a:gd name="T65" fmla="*/ 0 h 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"/>
                <a:gd name="T100" fmla="*/ 0 h 15"/>
                <a:gd name="T101" fmla="*/ 14 w 14"/>
                <a:gd name="T102" fmla="*/ 15 h 1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" h="15">
                  <a:moveTo>
                    <a:pt x="7" y="0"/>
                  </a:move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2" y="2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3" y="11"/>
                  </a:lnTo>
                  <a:lnTo>
                    <a:pt x="13" y="12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22" name="Oval 480"/>
            <p:cNvSpPr>
              <a:spLocks noChangeArrowheads="1"/>
            </p:cNvSpPr>
            <p:nvPr/>
          </p:nvSpPr>
          <p:spPr bwMode="auto">
            <a:xfrm>
              <a:off x="3517" y="2359"/>
              <a:ext cx="14" cy="1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23" name="Freeform 481"/>
            <p:cNvSpPr>
              <a:spLocks/>
            </p:cNvSpPr>
            <p:nvPr/>
          </p:nvSpPr>
          <p:spPr bwMode="auto">
            <a:xfrm>
              <a:off x="3516" y="2359"/>
              <a:ext cx="15" cy="15"/>
            </a:xfrm>
            <a:custGeom>
              <a:avLst/>
              <a:gdLst>
                <a:gd name="T0" fmla="*/ 8 w 15"/>
                <a:gd name="T1" fmla="*/ 0 h 15"/>
                <a:gd name="T2" fmla="*/ 10 w 15"/>
                <a:gd name="T3" fmla="*/ 0 h 15"/>
                <a:gd name="T4" fmla="*/ 11 w 15"/>
                <a:gd name="T5" fmla="*/ 1 h 15"/>
                <a:gd name="T6" fmla="*/ 12 w 15"/>
                <a:gd name="T7" fmla="*/ 2 h 15"/>
                <a:gd name="T8" fmla="*/ 13 w 15"/>
                <a:gd name="T9" fmla="*/ 3 h 15"/>
                <a:gd name="T10" fmla="*/ 14 w 15"/>
                <a:gd name="T11" fmla="*/ 4 h 15"/>
                <a:gd name="T12" fmla="*/ 14 w 15"/>
                <a:gd name="T13" fmla="*/ 5 h 15"/>
                <a:gd name="T14" fmla="*/ 15 w 15"/>
                <a:gd name="T15" fmla="*/ 7 h 15"/>
                <a:gd name="T16" fmla="*/ 15 w 15"/>
                <a:gd name="T17" fmla="*/ 8 h 15"/>
                <a:gd name="T18" fmla="*/ 14 w 15"/>
                <a:gd name="T19" fmla="*/ 10 h 15"/>
                <a:gd name="T20" fmla="*/ 14 w 15"/>
                <a:gd name="T21" fmla="*/ 11 h 15"/>
                <a:gd name="T22" fmla="*/ 13 w 15"/>
                <a:gd name="T23" fmla="*/ 13 h 15"/>
                <a:gd name="T24" fmla="*/ 12 w 15"/>
                <a:gd name="T25" fmla="*/ 14 h 15"/>
                <a:gd name="T26" fmla="*/ 11 w 15"/>
                <a:gd name="T27" fmla="*/ 14 h 15"/>
                <a:gd name="T28" fmla="*/ 10 w 15"/>
                <a:gd name="T29" fmla="*/ 15 h 15"/>
                <a:gd name="T30" fmla="*/ 8 w 15"/>
                <a:gd name="T31" fmla="*/ 15 h 15"/>
                <a:gd name="T32" fmla="*/ 7 w 15"/>
                <a:gd name="T33" fmla="*/ 15 h 15"/>
                <a:gd name="T34" fmla="*/ 6 w 15"/>
                <a:gd name="T35" fmla="*/ 15 h 15"/>
                <a:gd name="T36" fmla="*/ 4 w 15"/>
                <a:gd name="T37" fmla="*/ 14 h 15"/>
                <a:gd name="T38" fmla="*/ 3 w 15"/>
                <a:gd name="T39" fmla="*/ 14 h 15"/>
                <a:gd name="T40" fmla="*/ 2 w 15"/>
                <a:gd name="T41" fmla="*/ 13 h 15"/>
                <a:gd name="T42" fmla="*/ 1 w 15"/>
                <a:gd name="T43" fmla="*/ 11 h 15"/>
                <a:gd name="T44" fmla="*/ 1 w 15"/>
                <a:gd name="T45" fmla="*/ 10 h 15"/>
                <a:gd name="T46" fmla="*/ 0 w 15"/>
                <a:gd name="T47" fmla="*/ 8 h 15"/>
                <a:gd name="T48" fmla="*/ 0 w 15"/>
                <a:gd name="T49" fmla="*/ 7 h 15"/>
                <a:gd name="T50" fmla="*/ 1 w 15"/>
                <a:gd name="T51" fmla="*/ 5 h 15"/>
                <a:gd name="T52" fmla="*/ 1 w 15"/>
                <a:gd name="T53" fmla="*/ 4 h 15"/>
                <a:gd name="T54" fmla="*/ 2 w 15"/>
                <a:gd name="T55" fmla="*/ 3 h 15"/>
                <a:gd name="T56" fmla="*/ 3 w 15"/>
                <a:gd name="T57" fmla="*/ 2 h 15"/>
                <a:gd name="T58" fmla="*/ 4 w 15"/>
                <a:gd name="T59" fmla="*/ 1 h 15"/>
                <a:gd name="T60" fmla="*/ 6 w 15"/>
                <a:gd name="T61" fmla="*/ 0 h 15"/>
                <a:gd name="T62" fmla="*/ 7 w 15"/>
                <a:gd name="T63" fmla="*/ 0 h 15"/>
                <a:gd name="T64" fmla="*/ 8 w 15"/>
                <a:gd name="T65" fmla="*/ 0 h 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"/>
                <a:gd name="T100" fmla="*/ 0 h 15"/>
                <a:gd name="T101" fmla="*/ 15 w 15"/>
                <a:gd name="T102" fmla="*/ 15 h 1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" h="15">
                  <a:moveTo>
                    <a:pt x="8" y="0"/>
                  </a:move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5" y="8"/>
                  </a:lnTo>
                  <a:lnTo>
                    <a:pt x="15" y="9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3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24" name="Oval 482"/>
            <p:cNvSpPr>
              <a:spLocks noChangeArrowheads="1"/>
            </p:cNvSpPr>
            <p:nvPr/>
          </p:nvSpPr>
          <p:spPr bwMode="auto">
            <a:xfrm>
              <a:off x="3536" y="2361"/>
              <a:ext cx="15" cy="1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25" name="Freeform 483"/>
            <p:cNvSpPr>
              <a:spLocks/>
            </p:cNvSpPr>
            <p:nvPr/>
          </p:nvSpPr>
          <p:spPr bwMode="auto">
            <a:xfrm>
              <a:off x="3536" y="2361"/>
              <a:ext cx="14" cy="15"/>
            </a:xfrm>
            <a:custGeom>
              <a:avLst/>
              <a:gdLst>
                <a:gd name="T0" fmla="*/ 7 w 14"/>
                <a:gd name="T1" fmla="*/ 0 h 15"/>
                <a:gd name="T2" fmla="*/ 9 w 14"/>
                <a:gd name="T3" fmla="*/ 0 h 15"/>
                <a:gd name="T4" fmla="*/ 10 w 14"/>
                <a:gd name="T5" fmla="*/ 1 h 15"/>
                <a:gd name="T6" fmla="*/ 12 w 14"/>
                <a:gd name="T7" fmla="*/ 1 h 15"/>
                <a:gd name="T8" fmla="*/ 13 w 14"/>
                <a:gd name="T9" fmla="*/ 2 h 15"/>
                <a:gd name="T10" fmla="*/ 13 w 14"/>
                <a:gd name="T11" fmla="*/ 3 h 15"/>
                <a:gd name="T12" fmla="*/ 14 w 14"/>
                <a:gd name="T13" fmla="*/ 5 h 15"/>
                <a:gd name="T14" fmla="*/ 14 w 14"/>
                <a:gd name="T15" fmla="*/ 7 h 15"/>
                <a:gd name="T16" fmla="*/ 14 w 14"/>
                <a:gd name="T17" fmla="*/ 8 h 15"/>
                <a:gd name="T18" fmla="*/ 14 w 14"/>
                <a:gd name="T19" fmla="*/ 9 h 15"/>
                <a:gd name="T20" fmla="*/ 13 w 14"/>
                <a:gd name="T21" fmla="*/ 11 h 15"/>
                <a:gd name="T22" fmla="*/ 13 w 14"/>
                <a:gd name="T23" fmla="*/ 12 h 15"/>
                <a:gd name="T24" fmla="*/ 12 w 14"/>
                <a:gd name="T25" fmla="*/ 13 h 15"/>
                <a:gd name="T26" fmla="*/ 10 w 14"/>
                <a:gd name="T27" fmla="*/ 14 h 15"/>
                <a:gd name="T28" fmla="*/ 9 w 14"/>
                <a:gd name="T29" fmla="*/ 14 h 15"/>
                <a:gd name="T30" fmla="*/ 7 w 14"/>
                <a:gd name="T31" fmla="*/ 15 h 15"/>
                <a:gd name="T32" fmla="*/ 6 w 14"/>
                <a:gd name="T33" fmla="*/ 15 h 15"/>
                <a:gd name="T34" fmla="*/ 5 w 14"/>
                <a:gd name="T35" fmla="*/ 14 h 15"/>
                <a:gd name="T36" fmla="*/ 3 w 14"/>
                <a:gd name="T37" fmla="*/ 14 h 15"/>
                <a:gd name="T38" fmla="*/ 2 w 14"/>
                <a:gd name="T39" fmla="*/ 13 h 15"/>
                <a:gd name="T40" fmla="*/ 1 w 14"/>
                <a:gd name="T41" fmla="*/ 12 h 15"/>
                <a:gd name="T42" fmla="*/ 1 w 14"/>
                <a:gd name="T43" fmla="*/ 11 h 15"/>
                <a:gd name="T44" fmla="*/ 0 w 14"/>
                <a:gd name="T45" fmla="*/ 9 h 15"/>
                <a:gd name="T46" fmla="*/ 0 w 14"/>
                <a:gd name="T47" fmla="*/ 8 h 15"/>
                <a:gd name="T48" fmla="*/ 0 w 14"/>
                <a:gd name="T49" fmla="*/ 7 h 15"/>
                <a:gd name="T50" fmla="*/ 0 w 14"/>
                <a:gd name="T51" fmla="*/ 5 h 15"/>
                <a:gd name="T52" fmla="*/ 1 w 14"/>
                <a:gd name="T53" fmla="*/ 3 h 15"/>
                <a:gd name="T54" fmla="*/ 1 w 14"/>
                <a:gd name="T55" fmla="*/ 2 h 15"/>
                <a:gd name="T56" fmla="*/ 2 w 14"/>
                <a:gd name="T57" fmla="*/ 1 h 15"/>
                <a:gd name="T58" fmla="*/ 3 w 14"/>
                <a:gd name="T59" fmla="*/ 1 h 15"/>
                <a:gd name="T60" fmla="*/ 5 w 14"/>
                <a:gd name="T61" fmla="*/ 0 h 15"/>
                <a:gd name="T62" fmla="*/ 6 w 14"/>
                <a:gd name="T63" fmla="*/ 0 h 15"/>
                <a:gd name="T64" fmla="*/ 7 w 14"/>
                <a:gd name="T65" fmla="*/ 0 h 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"/>
                <a:gd name="T100" fmla="*/ 0 h 15"/>
                <a:gd name="T101" fmla="*/ 14 w 14"/>
                <a:gd name="T102" fmla="*/ 15 h 1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" h="15">
                  <a:moveTo>
                    <a:pt x="7" y="0"/>
                  </a:move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3" y="11"/>
                  </a:lnTo>
                  <a:lnTo>
                    <a:pt x="13" y="12"/>
                  </a:lnTo>
                  <a:lnTo>
                    <a:pt x="12" y="13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26" name="Oval 484"/>
            <p:cNvSpPr>
              <a:spLocks noChangeArrowheads="1"/>
            </p:cNvSpPr>
            <p:nvPr/>
          </p:nvSpPr>
          <p:spPr bwMode="auto">
            <a:xfrm>
              <a:off x="3555" y="2365"/>
              <a:ext cx="14" cy="1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27" name="Freeform 485"/>
            <p:cNvSpPr>
              <a:spLocks/>
            </p:cNvSpPr>
            <p:nvPr/>
          </p:nvSpPr>
          <p:spPr bwMode="auto">
            <a:xfrm>
              <a:off x="3554" y="2364"/>
              <a:ext cx="15" cy="16"/>
            </a:xfrm>
            <a:custGeom>
              <a:avLst/>
              <a:gdLst>
                <a:gd name="T0" fmla="*/ 8 w 15"/>
                <a:gd name="T1" fmla="*/ 0 h 16"/>
                <a:gd name="T2" fmla="*/ 10 w 15"/>
                <a:gd name="T3" fmla="*/ 1 h 16"/>
                <a:gd name="T4" fmla="*/ 11 w 15"/>
                <a:gd name="T5" fmla="*/ 2 h 16"/>
                <a:gd name="T6" fmla="*/ 12 w 15"/>
                <a:gd name="T7" fmla="*/ 2 h 16"/>
                <a:gd name="T8" fmla="*/ 13 w 15"/>
                <a:gd name="T9" fmla="*/ 3 h 16"/>
                <a:gd name="T10" fmla="*/ 14 w 15"/>
                <a:gd name="T11" fmla="*/ 4 h 16"/>
                <a:gd name="T12" fmla="*/ 14 w 15"/>
                <a:gd name="T13" fmla="*/ 6 h 16"/>
                <a:gd name="T14" fmla="*/ 15 w 15"/>
                <a:gd name="T15" fmla="*/ 8 h 16"/>
                <a:gd name="T16" fmla="*/ 15 w 15"/>
                <a:gd name="T17" fmla="*/ 9 h 16"/>
                <a:gd name="T18" fmla="*/ 14 w 15"/>
                <a:gd name="T19" fmla="*/ 10 h 16"/>
                <a:gd name="T20" fmla="*/ 14 w 15"/>
                <a:gd name="T21" fmla="*/ 12 h 16"/>
                <a:gd name="T22" fmla="*/ 13 w 15"/>
                <a:gd name="T23" fmla="*/ 13 h 16"/>
                <a:gd name="T24" fmla="*/ 12 w 15"/>
                <a:gd name="T25" fmla="*/ 14 h 16"/>
                <a:gd name="T26" fmla="*/ 11 w 15"/>
                <a:gd name="T27" fmla="*/ 15 h 16"/>
                <a:gd name="T28" fmla="*/ 10 w 15"/>
                <a:gd name="T29" fmla="*/ 15 h 16"/>
                <a:gd name="T30" fmla="*/ 8 w 15"/>
                <a:gd name="T31" fmla="*/ 16 h 16"/>
                <a:gd name="T32" fmla="*/ 7 w 15"/>
                <a:gd name="T33" fmla="*/ 16 h 16"/>
                <a:gd name="T34" fmla="*/ 5 w 15"/>
                <a:gd name="T35" fmla="*/ 15 h 16"/>
                <a:gd name="T36" fmla="*/ 4 w 15"/>
                <a:gd name="T37" fmla="*/ 15 h 16"/>
                <a:gd name="T38" fmla="*/ 3 w 15"/>
                <a:gd name="T39" fmla="*/ 14 h 16"/>
                <a:gd name="T40" fmla="*/ 2 w 15"/>
                <a:gd name="T41" fmla="*/ 13 h 16"/>
                <a:gd name="T42" fmla="*/ 1 w 15"/>
                <a:gd name="T43" fmla="*/ 12 h 16"/>
                <a:gd name="T44" fmla="*/ 1 w 15"/>
                <a:gd name="T45" fmla="*/ 10 h 16"/>
                <a:gd name="T46" fmla="*/ 0 w 15"/>
                <a:gd name="T47" fmla="*/ 9 h 16"/>
                <a:gd name="T48" fmla="*/ 0 w 15"/>
                <a:gd name="T49" fmla="*/ 8 h 16"/>
                <a:gd name="T50" fmla="*/ 1 w 15"/>
                <a:gd name="T51" fmla="*/ 6 h 16"/>
                <a:gd name="T52" fmla="*/ 1 w 15"/>
                <a:gd name="T53" fmla="*/ 4 h 16"/>
                <a:gd name="T54" fmla="*/ 2 w 15"/>
                <a:gd name="T55" fmla="*/ 3 h 16"/>
                <a:gd name="T56" fmla="*/ 3 w 15"/>
                <a:gd name="T57" fmla="*/ 2 h 16"/>
                <a:gd name="T58" fmla="*/ 4 w 15"/>
                <a:gd name="T59" fmla="*/ 2 h 16"/>
                <a:gd name="T60" fmla="*/ 5 w 15"/>
                <a:gd name="T61" fmla="*/ 1 h 16"/>
                <a:gd name="T62" fmla="*/ 7 w 15"/>
                <a:gd name="T63" fmla="*/ 0 h 16"/>
                <a:gd name="T64" fmla="*/ 8 w 15"/>
                <a:gd name="T65" fmla="*/ 0 h 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"/>
                <a:gd name="T100" fmla="*/ 0 h 16"/>
                <a:gd name="T101" fmla="*/ 15 w 15"/>
                <a:gd name="T102" fmla="*/ 16 h 1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" h="16">
                  <a:moveTo>
                    <a:pt x="8" y="0"/>
                  </a:moveTo>
                  <a:lnTo>
                    <a:pt x="8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3" y="3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5" y="6"/>
                  </a:lnTo>
                  <a:lnTo>
                    <a:pt x="15" y="8"/>
                  </a:lnTo>
                  <a:lnTo>
                    <a:pt x="15" y="9"/>
                  </a:lnTo>
                  <a:lnTo>
                    <a:pt x="15" y="10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3" y="13"/>
                  </a:lnTo>
                  <a:lnTo>
                    <a:pt x="13" y="14"/>
                  </a:lnTo>
                  <a:lnTo>
                    <a:pt x="12" y="14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0" y="15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5" y="15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28" name="Oval 486"/>
            <p:cNvSpPr>
              <a:spLocks noChangeArrowheads="1"/>
            </p:cNvSpPr>
            <p:nvPr/>
          </p:nvSpPr>
          <p:spPr bwMode="auto">
            <a:xfrm>
              <a:off x="3574" y="2367"/>
              <a:ext cx="14" cy="1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29" name="Freeform 487"/>
            <p:cNvSpPr>
              <a:spLocks/>
            </p:cNvSpPr>
            <p:nvPr/>
          </p:nvSpPr>
          <p:spPr bwMode="auto">
            <a:xfrm>
              <a:off x="3573" y="2366"/>
              <a:ext cx="15" cy="15"/>
            </a:xfrm>
            <a:custGeom>
              <a:avLst/>
              <a:gdLst>
                <a:gd name="T0" fmla="*/ 8 w 15"/>
                <a:gd name="T1" fmla="*/ 0 h 15"/>
                <a:gd name="T2" fmla="*/ 10 w 15"/>
                <a:gd name="T3" fmla="*/ 1 h 15"/>
                <a:gd name="T4" fmla="*/ 11 w 15"/>
                <a:gd name="T5" fmla="*/ 1 h 15"/>
                <a:gd name="T6" fmla="*/ 12 w 15"/>
                <a:gd name="T7" fmla="*/ 2 h 15"/>
                <a:gd name="T8" fmla="*/ 13 w 15"/>
                <a:gd name="T9" fmla="*/ 3 h 15"/>
                <a:gd name="T10" fmla="*/ 14 w 15"/>
                <a:gd name="T11" fmla="*/ 4 h 15"/>
                <a:gd name="T12" fmla="*/ 14 w 15"/>
                <a:gd name="T13" fmla="*/ 6 h 15"/>
                <a:gd name="T14" fmla="*/ 15 w 15"/>
                <a:gd name="T15" fmla="*/ 7 h 15"/>
                <a:gd name="T16" fmla="*/ 15 w 15"/>
                <a:gd name="T17" fmla="*/ 8 h 15"/>
                <a:gd name="T18" fmla="*/ 14 w 15"/>
                <a:gd name="T19" fmla="*/ 10 h 15"/>
                <a:gd name="T20" fmla="*/ 14 w 15"/>
                <a:gd name="T21" fmla="*/ 12 h 15"/>
                <a:gd name="T22" fmla="*/ 13 w 15"/>
                <a:gd name="T23" fmla="*/ 13 h 15"/>
                <a:gd name="T24" fmla="*/ 12 w 15"/>
                <a:gd name="T25" fmla="*/ 14 h 15"/>
                <a:gd name="T26" fmla="*/ 11 w 15"/>
                <a:gd name="T27" fmla="*/ 14 h 15"/>
                <a:gd name="T28" fmla="*/ 10 w 15"/>
                <a:gd name="T29" fmla="*/ 15 h 15"/>
                <a:gd name="T30" fmla="*/ 8 w 15"/>
                <a:gd name="T31" fmla="*/ 15 h 15"/>
                <a:gd name="T32" fmla="*/ 7 w 15"/>
                <a:gd name="T33" fmla="*/ 15 h 15"/>
                <a:gd name="T34" fmla="*/ 6 w 15"/>
                <a:gd name="T35" fmla="*/ 15 h 15"/>
                <a:gd name="T36" fmla="*/ 4 w 15"/>
                <a:gd name="T37" fmla="*/ 14 h 15"/>
                <a:gd name="T38" fmla="*/ 3 w 15"/>
                <a:gd name="T39" fmla="*/ 14 h 15"/>
                <a:gd name="T40" fmla="*/ 2 w 15"/>
                <a:gd name="T41" fmla="*/ 13 h 15"/>
                <a:gd name="T42" fmla="*/ 1 w 15"/>
                <a:gd name="T43" fmla="*/ 12 h 15"/>
                <a:gd name="T44" fmla="*/ 1 w 15"/>
                <a:gd name="T45" fmla="*/ 10 h 15"/>
                <a:gd name="T46" fmla="*/ 0 w 15"/>
                <a:gd name="T47" fmla="*/ 8 h 15"/>
                <a:gd name="T48" fmla="*/ 0 w 15"/>
                <a:gd name="T49" fmla="*/ 7 h 15"/>
                <a:gd name="T50" fmla="*/ 1 w 15"/>
                <a:gd name="T51" fmla="*/ 6 h 15"/>
                <a:gd name="T52" fmla="*/ 1 w 15"/>
                <a:gd name="T53" fmla="*/ 4 h 15"/>
                <a:gd name="T54" fmla="*/ 2 w 15"/>
                <a:gd name="T55" fmla="*/ 3 h 15"/>
                <a:gd name="T56" fmla="*/ 3 w 15"/>
                <a:gd name="T57" fmla="*/ 2 h 15"/>
                <a:gd name="T58" fmla="*/ 4 w 15"/>
                <a:gd name="T59" fmla="*/ 1 h 15"/>
                <a:gd name="T60" fmla="*/ 6 w 15"/>
                <a:gd name="T61" fmla="*/ 1 h 15"/>
                <a:gd name="T62" fmla="*/ 7 w 15"/>
                <a:gd name="T63" fmla="*/ 0 h 15"/>
                <a:gd name="T64" fmla="*/ 8 w 15"/>
                <a:gd name="T65" fmla="*/ 0 h 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"/>
                <a:gd name="T100" fmla="*/ 0 h 15"/>
                <a:gd name="T101" fmla="*/ 15 w 15"/>
                <a:gd name="T102" fmla="*/ 15 h 1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" h="15">
                  <a:moveTo>
                    <a:pt x="8" y="0"/>
                  </a:moveTo>
                  <a:lnTo>
                    <a:pt x="8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5" y="8"/>
                  </a:lnTo>
                  <a:lnTo>
                    <a:pt x="15" y="9"/>
                  </a:lnTo>
                  <a:lnTo>
                    <a:pt x="14" y="10"/>
                  </a:lnTo>
                  <a:lnTo>
                    <a:pt x="14" y="12"/>
                  </a:lnTo>
                  <a:lnTo>
                    <a:pt x="13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30" name="Oval 488"/>
            <p:cNvSpPr>
              <a:spLocks noChangeArrowheads="1"/>
            </p:cNvSpPr>
            <p:nvPr/>
          </p:nvSpPr>
          <p:spPr bwMode="auto">
            <a:xfrm>
              <a:off x="3593" y="2370"/>
              <a:ext cx="14" cy="1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31" name="Freeform 489"/>
            <p:cNvSpPr>
              <a:spLocks/>
            </p:cNvSpPr>
            <p:nvPr/>
          </p:nvSpPr>
          <p:spPr bwMode="auto">
            <a:xfrm>
              <a:off x="3592" y="2370"/>
              <a:ext cx="15" cy="15"/>
            </a:xfrm>
            <a:custGeom>
              <a:avLst/>
              <a:gdLst>
                <a:gd name="T0" fmla="*/ 8 w 15"/>
                <a:gd name="T1" fmla="*/ 0 h 15"/>
                <a:gd name="T2" fmla="*/ 9 w 15"/>
                <a:gd name="T3" fmla="*/ 0 h 15"/>
                <a:gd name="T4" fmla="*/ 11 w 15"/>
                <a:gd name="T5" fmla="*/ 1 h 15"/>
                <a:gd name="T6" fmla="*/ 12 w 15"/>
                <a:gd name="T7" fmla="*/ 2 h 15"/>
                <a:gd name="T8" fmla="*/ 13 w 15"/>
                <a:gd name="T9" fmla="*/ 3 h 15"/>
                <a:gd name="T10" fmla="*/ 14 w 15"/>
                <a:gd name="T11" fmla="*/ 4 h 15"/>
                <a:gd name="T12" fmla="*/ 14 w 15"/>
                <a:gd name="T13" fmla="*/ 5 h 15"/>
                <a:gd name="T14" fmla="*/ 15 w 15"/>
                <a:gd name="T15" fmla="*/ 7 h 15"/>
                <a:gd name="T16" fmla="*/ 15 w 15"/>
                <a:gd name="T17" fmla="*/ 8 h 15"/>
                <a:gd name="T18" fmla="*/ 14 w 15"/>
                <a:gd name="T19" fmla="*/ 10 h 15"/>
                <a:gd name="T20" fmla="*/ 14 w 15"/>
                <a:gd name="T21" fmla="*/ 11 h 15"/>
                <a:gd name="T22" fmla="*/ 13 w 15"/>
                <a:gd name="T23" fmla="*/ 13 h 15"/>
                <a:gd name="T24" fmla="*/ 12 w 15"/>
                <a:gd name="T25" fmla="*/ 14 h 15"/>
                <a:gd name="T26" fmla="*/ 11 w 15"/>
                <a:gd name="T27" fmla="*/ 14 h 15"/>
                <a:gd name="T28" fmla="*/ 9 w 15"/>
                <a:gd name="T29" fmla="*/ 15 h 15"/>
                <a:gd name="T30" fmla="*/ 8 w 15"/>
                <a:gd name="T31" fmla="*/ 15 h 15"/>
                <a:gd name="T32" fmla="*/ 7 w 15"/>
                <a:gd name="T33" fmla="*/ 15 h 15"/>
                <a:gd name="T34" fmla="*/ 5 w 15"/>
                <a:gd name="T35" fmla="*/ 15 h 15"/>
                <a:gd name="T36" fmla="*/ 4 w 15"/>
                <a:gd name="T37" fmla="*/ 14 h 15"/>
                <a:gd name="T38" fmla="*/ 3 w 15"/>
                <a:gd name="T39" fmla="*/ 14 h 15"/>
                <a:gd name="T40" fmla="*/ 2 w 15"/>
                <a:gd name="T41" fmla="*/ 13 h 15"/>
                <a:gd name="T42" fmla="*/ 1 w 15"/>
                <a:gd name="T43" fmla="*/ 11 h 15"/>
                <a:gd name="T44" fmla="*/ 1 w 15"/>
                <a:gd name="T45" fmla="*/ 10 h 15"/>
                <a:gd name="T46" fmla="*/ 0 w 15"/>
                <a:gd name="T47" fmla="*/ 8 h 15"/>
                <a:gd name="T48" fmla="*/ 0 w 15"/>
                <a:gd name="T49" fmla="*/ 7 h 15"/>
                <a:gd name="T50" fmla="*/ 1 w 15"/>
                <a:gd name="T51" fmla="*/ 5 h 15"/>
                <a:gd name="T52" fmla="*/ 1 w 15"/>
                <a:gd name="T53" fmla="*/ 4 h 15"/>
                <a:gd name="T54" fmla="*/ 2 w 15"/>
                <a:gd name="T55" fmla="*/ 3 h 15"/>
                <a:gd name="T56" fmla="*/ 3 w 15"/>
                <a:gd name="T57" fmla="*/ 2 h 15"/>
                <a:gd name="T58" fmla="*/ 4 w 15"/>
                <a:gd name="T59" fmla="*/ 1 h 15"/>
                <a:gd name="T60" fmla="*/ 5 w 15"/>
                <a:gd name="T61" fmla="*/ 0 h 15"/>
                <a:gd name="T62" fmla="*/ 7 w 15"/>
                <a:gd name="T63" fmla="*/ 0 h 15"/>
                <a:gd name="T64" fmla="*/ 7 w 15"/>
                <a:gd name="T65" fmla="*/ 0 h 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"/>
                <a:gd name="T100" fmla="*/ 0 h 15"/>
                <a:gd name="T101" fmla="*/ 15 w 15"/>
                <a:gd name="T102" fmla="*/ 15 h 1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" h="15">
                  <a:moveTo>
                    <a:pt x="7" y="0"/>
                  </a:move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5" y="8"/>
                  </a:lnTo>
                  <a:lnTo>
                    <a:pt x="15" y="9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3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32" name="Oval 490"/>
            <p:cNvSpPr>
              <a:spLocks noChangeArrowheads="1"/>
            </p:cNvSpPr>
            <p:nvPr/>
          </p:nvSpPr>
          <p:spPr bwMode="auto">
            <a:xfrm>
              <a:off x="3612" y="2370"/>
              <a:ext cx="14" cy="1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33" name="Freeform 491"/>
            <p:cNvSpPr>
              <a:spLocks/>
            </p:cNvSpPr>
            <p:nvPr/>
          </p:nvSpPr>
          <p:spPr bwMode="auto">
            <a:xfrm>
              <a:off x="3611" y="2370"/>
              <a:ext cx="15" cy="15"/>
            </a:xfrm>
            <a:custGeom>
              <a:avLst/>
              <a:gdLst>
                <a:gd name="T0" fmla="*/ 8 w 15"/>
                <a:gd name="T1" fmla="*/ 0 h 15"/>
                <a:gd name="T2" fmla="*/ 10 w 15"/>
                <a:gd name="T3" fmla="*/ 0 h 15"/>
                <a:gd name="T4" fmla="*/ 11 w 15"/>
                <a:gd name="T5" fmla="*/ 1 h 15"/>
                <a:gd name="T6" fmla="*/ 12 w 15"/>
                <a:gd name="T7" fmla="*/ 2 h 15"/>
                <a:gd name="T8" fmla="*/ 13 w 15"/>
                <a:gd name="T9" fmla="*/ 3 h 15"/>
                <a:gd name="T10" fmla="*/ 14 w 15"/>
                <a:gd name="T11" fmla="*/ 4 h 15"/>
                <a:gd name="T12" fmla="*/ 14 w 15"/>
                <a:gd name="T13" fmla="*/ 5 h 15"/>
                <a:gd name="T14" fmla="*/ 15 w 15"/>
                <a:gd name="T15" fmla="*/ 7 h 15"/>
                <a:gd name="T16" fmla="*/ 15 w 15"/>
                <a:gd name="T17" fmla="*/ 8 h 15"/>
                <a:gd name="T18" fmla="*/ 14 w 15"/>
                <a:gd name="T19" fmla="*/ 10 h 15"/>
                <a:gd name="T20" fmla="*/ 14 w 15"/>
                <a:gd name="T21" fmla="*/ 11 h 15"/>
                <a:gd name="T22" fmla="*/ 13 w 15"/>
                <a:gd name="T23" fmla="*/ 13 h 15"/>
                <a:gd name="T24" fmla="*/ 12 w 15"/>
                <a:gd name="T25" fmla="*/ 14 h 15"/>
                <a:gd name="T26" fmla="*/ 11 w 15"/>
                <a:gd name="T27" fmla="*/ 14 h 15"/>
                <a:gd name="T28" fmla="*/ 10 w 15"/>
                <a:gd name="T29" fmla="*/ 15 h 15"/>
                <a:gd name="T30" fmla="*/ 8 w 15"/>
                <a:gd name="T31" fmla="*/ 15 h 15"/>
                <a:gd name="T32" fmla="*/ 7 w 15"/>
                <a:gd name="T33" fmla="*/ 15 h 15"/>
                <a:gd name="T34" fmla="*/ 5 w 15"/>
                <a:gd name="T35" fmla="*/ 15 h 15"/>
                <a:gd name="T36" fmla="*/ 4 w 15"/>
                <a:gd name="T37" fmla="*/ 14 h 15"/>
                <a:gd name="T38" fmla="*/ 3 w 15"/>
                <a:gd name="T39" fmla="*/ 14 h 15"/>
                <a:gd name="T40" fmla="*/ 2 w 15"/>
                <a:gd name="T41" fmla="*/ 13 h 15"/>
                <a:gd name="T42" fmla="*/ 1 w 15"/>
                <a:gd name="T43" fmla="*/ 11 h 15"/>
                <a:gd name="T44" fmla="*/ 1 w 15"/>
                <a:gd name="T45" fmla="*/ 10 h 15"/>
                <a:gd name="T46" fmla="*/ 0 w 15"/>
                <a:gd name="T47" fmla="*/ 8 h 15"/>
                <a:gd name="T48" fmla="*/ 0 w 15"/>
                <a:gd name="T49" fmla="*/ 7 h 15"/>
                <a:gd name="T50" fmla="*/ 1 w 15"/>
                <a:gd name="T51" fmla="*/ 5 h 15"/>
                <a:gd name="T52" fmla="*/ 1 w 15"/>
                <a:gd name="T53" fmla="*/ 4 h 15"/>
                <a:gd name="T54" fmla="*/ 2 w 15"/>
                <a:gd name="T55" fmla="*/ 3 h 15"/>
                <a:gd name="T56" fmla="*/ 3 w 15"/>
                <a:gd name="T57" fmla="*/ 2 h 15"/>
                <a:gd name="T58" fmla="*/ 4 w 15"/>
                <a:gd name="T59" fmla="*/ 1 h 15"/>
                <a:gd name="T60" fmla="*/ 5 w 15"/>
                <a:gd name="T61" fmla="*/ 0 h 15"/>
                <a:gd name="T62" fmla="*/ 7 w 15"/>
                <a:gd name="T63" fmla="*/ 0 h 15"/>
                <a:gd name="T64" fmla="*/ 8 w 15"/>
                <a:gd name="T65" fmla="*/ 0 h 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"/>
                <a:gd name="T100" fmla="*/ 0 h 15"/>
                <a:gd name="T101" fmla="*/ 15 w 15"/>
                <a:gd name="T102" fmla="*/ 15 h 1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" h="15">
                  <a:moveTo>
                    <a:pt x="8" y="0"/>
                  </a:move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5" y="8"/>
                  </a:lnTo>
                  <a:lnTo>
                    <a:pt x="15" y="9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3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34" name="Oval 492"/>
            <p:cNvSpPr>
              <a:spLocks noChangeArrowheads="1"/>
            </p:cNvSpPr>
            <p:nvPr/>
          </p:nvSpPr>
          <p:spPr bwMode="auto">
            <a:xfrm>
              <a:off x="3630" y="2372"/>
              <a:ext cx="15" cy="1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35" name="Freeform 493"/>
            <p:cNvSpPr>
              <a:spLocks/>
            </p:cNvSpPr>
            <p:nvPr/>
          </p:nvSpPr>
          <p:spPr bwMode="auto">
            <a:xfrm>
              <a:off x="3630" y="2372"/>
              <a:ext cx="14" cy="15"/>
            </a:xfrm>
            <a:custGeom>
              <a:avLst/>
              <a:gdLst>
                <a:gd name="T0" fmla="*/ 8 w 14"/>
                <a:gd name="T1" fmla="*/ 0 h 15"/>
                <a:gd name="T2" fmla="*/ 9 w 14"/>
                <a:gd name="T3" fmla="*/ 0 h 15"/>
                <a:gd name="T4" fmla="*/ 11 w 14"/>
                <a:gd name="T5" fmla="*/ 1 h 15"/>
                <a:gd name="T6" fmla="*/ 12 w 14"/>
                <a:gd name="T7" fmla="*/ 1 h 15"/>
                <a:gd name="T8" fmla="*/ 13 w 14"/>
                <a:gd name="T9" fmla="*/ 2 h 15"/>
                <a:gd name="T10" fmla="*/ 13 w 14"/>
                <a:gd name="T11" fmla="*/ 3 h 15"/>
                <a:gd name="T12" fmla="*/ 14 w 14"/>
                <a:gd name="T13" fmla="*/ 5 h 15"/>
                <a:gd name="T14" fmla="*/ 14 w 14"/>
                <a:gd name="T15" fmla="*/ 7 h 15"/>
                <a:gd name="T16" fmla="*/ 14 w 14"/>
                <a:gd name="T17" fmla="*/ 8 h 15"/>
                <a:gd name="T18" fmla="*/ 14 w 14"/>
                <a:gd name="T19" fmla="*/ 9 h 15"/>
                <a:gd name="T20" fmla="*/ 13 w 14"/>
                <a:gd name="T21" fmla="*/ 11 h 15"/>
                <a:gd name="T22" fmla="*/ 13 w 14"/>
                <a:gd name="T23" fmla="*/ 12 h 15"/>
                <a:gd name="T24" fmla="*/ 12 w 14"/>
                <a:gd name="T25" fmla="*/ 13 h 15"/>
                <a:gd name="T26" fmla="*/ 11 w 14"/>
                <a:gd name="T27" fmla="*/ 14 h 15"/>
                <a:gd name="T28" fmla="*/ 9 w 14"/>
                <a:gd name="T29" fmla="*/ 14 h 15"/>
                <a:gd name="T30" fmla="*/ 8 w 14"/>
                <a:gd name="T31" fmla="*/ 15 h 15"/>
                <a:gd name="T32" fmla="*/ 7 w 14"/>
                <a:gd name="T33" fmla="*/ 15 h 15"/>
                <a:gd name="T34" fmla="*/ 5 w 14"/>
                <a:gd name="T35" fmla="*/ 14 h 15"/>
                <a:gd name="T36" fmla="*/ 4 w 14"/>
                <a:gd name="T37" fmla="*/ 14 h 15"/>
                <a:gd name="T38" fmla="*/ 3 w 14"/>
                <a:gd name="T39" fmla="*/ 13 h 15"/>
                <a:gd name="T40" fmla="*/ 1 w 14"/>
                <a:gd name="T41" fmla="*/ 12 h 15"/>
                <a:gd name="T42" fmla="*/ 1 w 14"/>
                <a:gd name="T43" fmla="*/ 11 h 15"/>
                <a:gd name="T44" fmla="*/ 0 w 14"/>
                <a:gd name="T45" fmla="*/ 9 h 15"/>
                <a:gd name="T46" fmla="*/ 0 w 14"/>
                <a:gd name="T47" fmla="*/ 8 h 15"/>
                <a:gd name="T48" fmla="*/ 0 w 14"/>
                <a:gd name="T49" fmla="*/ 7 h 15"/>
                <a:gd name="T50" fmla="*/ 0 w 14"/>
                <a:gd name="T51" fmla="*/ 5 h 15"/>
                <a:gd name="T52" fmla="*/ 1 w 14"/>
                <a:gd name="T53" fmla="*/ 3 h 15"/>
                <a:gd name="T54" fmla="*/ 1 w 14"/>
                <a:gd name="T55" fmla="*/ 2 h 15"/>
                <a:gd name="T56" fmla="*/ 3 w 14"/>
                <a:gd name="T57" fmla="*/ 1 h 15"/>
                <a:gd name="T58" fmla="*/ 4 w 14"/>
                <a:gd name="T59" fmla="*/ 1 h 15"/>
                <a:gd name="T60" fmla="*/ 5 w 14"/>
                <a:gd name="T61" fmla="*/ 0 h 15"/>
                <a:gd name="T62" fmla="*/ 7 w 14"/>
                <a:gd name="T63" fmla="*/ 0 h 15"/>
                <a:gd name="T64" fmla="*/ 7 w 14"/>
                <a:gd name="T65" fmla="*/ 0 h 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"/>
                <a:gd name="T100" fmla="*/ 0 h 15"/>
                <a:gd name="T101" fmla="*/ 14 w 14"/>
                <a:gd name="T102" fmla="*/ 15 h 1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" h="15">
                  <a:moveTo>
                    <a:pt x="7" y="0"/>
                  </a:move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3" y="11"/>
                  </a:lnTo>
                  <a:lnTo>
                    <a:pt x="13" y="12"/>
                  </a:lnTo>
                  <a:lnTo>
                    <a:pt x="12" y="13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36" name="Oval 494"/>
            <p:cNvSpPr>
              <a:spLocks noChangeArrowheads="1"/>
            </p:cNvSpPr>
            <p:nvPr/>
          </p:nvSpPr>
          <p:spPr bwMode="auto">
            <a:xfrm>
              <a:off x="3650" y="2372"/>
              <a:ext cx="14" cy="1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37" name="Freeform 495"/>
            <p:cNvSpPr>
              <a:spLocks/>
            </p:cNvSpPr>
            <p:nvPr/>
          </p:nvSpPr>
          <p:spPr bwMode="auto">
            <a:xfrm>
              <a:off x="3649" y="2372"/>
              <a:ext cx="15" cy="15"/>
            </a:xfrm>
            <a:custGeom>
              <a:avLst/>
              <a:gdLst>
                <a:gd name="T0" fmla="*/ 8 w 15"/>
                <a:gd name="T1" fmla="*/ 0 h 15"/>
                <a:gd name="T2" fmla="*/ 9 w 15"/>
                <a:gd name="T3" fmla="*/ 0 h 15"/>
                <a:gd name="T4" fmla="*/ 11 w 15"/>
                <a:gd name="T5" fmla="*/ 1 h 15"/>
                <a:gd name="T6" fmla="*/ 12 w 15"/>
                <a:gd name="T7" fmla="*/ 1 h 15"/>
                <a:gd name="T8" fmla="*/ 13 w 15"/>
                <a:gd name="T9" fmla="*/ 2 h 15"/>
                <a:gd name="T10" fmla="*/ 14 w 15"/>
                <a:gd name="T11" fmla="*/ 3 h 15"/>
                <a:gd name="T12" fmla="*/ 14 w 15"/>
                <a:gd name="T13" fmla="*/ 5 h 15"/>
                <a:gd name="T14" fmla="*/ 15 w 15"/>
                <a:gd name="T15" fmla="*/ 7 h 15"/>
                <a:gd name="T16" fmla="*/ 15 w 15"/>
                <a:gd name="T17" fmla="*/ 8 h 15"/>
                <a:gd name="T18" fmla="*/ 14 w 15"/>
                <a:gd name="T19" fmla="*/ 9 h 15"/>
                <a:gd name="T20" fmla="*/ 14 w 15"/>
                <a:gd name="T21" fmla="*/ 11 h 15"/>
                <a:gd name="T22" fmla="*/ 13 w 15"/>
                <a:gd name="T23" fmla="*/ 12 h 15"/>
                <a:gd name="T24" fmla="*/ 12 w 15"/>
                <a:gd name="T25" fmla="*/ 13 h 15"/>
                <a:gd name="T26" fmla="*/ 11 w 15"/>
                <a:gd name="T27" fmla="*/ 14 h 15"/>
                <a:gd name="T28" fmla="*/ 9 w 15"/>
                <a:gd name="T29" fmla="*/ 14 h 15"/>
                <a:gd name="T30" fmla="*/ 8 w 15"/>
                <a:gd name="T31" fmla="*/ 15 h 15"/>
                <a:gd name="T32" fmla="*/ 7 w 15"/>
                <a:gd name="T33" fmla="*/ 15 h 15"/>
                <a:gd name="T34" fmla="*/ 5 w 15"/>
                <a:gd name="T35" fmla="*/ 14 h 15"/>
                <a:gd name="T36" fmla="*/ 4 w 15"/>
                <a:gd name="T37" fmla="*/ 14 h 15"/>
                <a:gd name="T38" fmla="*/ 3 w 15"/>
                <a:gd name="T39" fmla="*/ 13 h 15"/>
                <a:gd name="T40" fmla="*/ 2 w 15"/>
                <a:gd name="T41" fmla="*/ 12 h 15"/>
                <a:gd name="T42" fmla="*/ 1 w 15"/>
                <a:gd name="T43" fmla="*/ 11 h 15"/>
                <a:gd name="T44" fmla="*/ 1 w 15"/>
                <a:gd name="T45" fmla="*/ 9 h 15"/>
                <a:gd name="T46" fmla="*/ 0 w 15"/>
                <a:gd name="T47" fmla="*/ 8 h 15"/>
                <a:gd name="T48" fmla="*/ 0 w 15"/>
                <a:gd name="T49" fmla="*/ 7 h 15"/>
                <a:gd name="T50" fmla="*/ 1 w 15"/>
                <a:gd name="T51" fmla="*/ 5 h 15"/>
                <a:gd name="T52" fmla="*/ 1 w 15"/>
                <a:gd name="T53" fmla="*/ 3 h 15"/>
                <a:gd name="T54" fmla="*/ 2 w 15"/>
                <a:gd name="T55" fmla="*/ 2 h 15"/>
                <a:gd name="T56" fmla="*/ 3 w 15"/>
                <a:gd name="T57" fmla="*/ 1 h 15"/>
                <a:gd name="T58" fmla="*/ 4 w 15"/>
                <a:gd name="T59" fmla="*/ 1 h 15"/>
                <a:gd name="T60" fmla="*/ 5 w 15"/>
                <a:gd name="T61" fmla="*/ 0 h 15"/>
                <a:gd name="T62" fmla="*/ 7 w 15"/>
                <a:gd name="T63" fmla="*/ 0 h 15"/>
                <a:gd name="T64" fmla="*/ 7 w 15"/>
                <a:gd name="T65" fmla="*/ 0 h 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"/>
                <a:gd name="T100" fmla="*/ 0 h 15"/>
                <a:gd name="T101" fmla="*/ 15 w 15"/>
                <a:gd name="T102" fmla="*/ 15 h 1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" h="15">
                  <a:moveTo>
                    <a:pt x="7" y="0"/>
                  </a:move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5" y="8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3" y="12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38" name="Oval 496"/>
            <p:cNvSpPr>
              <a:spLocks noChangeArrowheads="1"/>
            </p:cNvSpPr>
            <p:nvPr/>
          </p:nvSpPr>
          <p:spPr bwMode="auto">
            <a:xfrm>
              <a:off x="3668" y="2376"/>
              <a:ext cx="15" cy="1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39" name="Freeform 497"/>
            <p:cNvSpPr>
              <a:spLocks/>
            </p:cNvSpPr>
            <p:nvPr/>
          </p:nvSpPr>
          <p:spPr bwMode="auto">
            <a:xfrm>
              <a:off x="3668" y="2375"/>
              <a:ext cx="14" cy="16"/>
            </a:xfrm>
            <a:custGeom>
              <a:avLst/>
              <a:gdLst>
                <a:gd name="T0" fmla="*/ 8 w 14"/>
                <a:gd name="T1" fmla="*/ 0 h 16"/>
                <a:gd name="T2" fmla="*/ 9 w 14"/>
                <a:gd name="T3" fmla="*/ 1 h 16"/>
                <a:gd name="T4" fmla="*/ 11 w 14"/>
                <a:gd name="T5" fmla="*/ 1 h 16"/>
                <a:gd name="T6" fmla="*/ 12 w 14"/>
                <a:gd name="T7" fmla="*/ 2 h 16"/>
                <a:gd name="T8" fmla="*/ 13 w 14"/>
                <a:gd name="T9" fmla="*/ 3 h 16"/>
                <a:gd name="T10" fmla="*/ 13 w 14"/>
                <a:gd name="T11" fmla="*/ 4 h 16"/>
                <a:gd name="T12" fmla="*/ 14 w 14"/>
                <a:gd name="T13" fmla="*/ 6 h 16"/>
                <a:gd name="T14" fmla="*/ 14 w 14"/>
                <a:gd name="T15" fmla="*/ 8 h 16"/>
                <a:gd name="T16" fmla="*/ 14 w 14"/>
                <a:gd name="T17" fmla="*/ 9 h 16"/>
                <a:gd name="T18" fmla="*/ 14 w 14"/>
                <a:gd name="T19" fmla="*/ 10 h 16"/>
                <a:gd name="T20" fmla="*/ 13 w 14"/>
                <a:gd name="T21" fmla="*/ 12 h 16"/>
                <a:gd name="T22" fmla="*/ 13 w 14"/>
                <a:gd name="T23" fmla="*/ 13 h 16"/>
                <a:gd name="T24" fmla="*/ 12 w 14"/>
                <a:gd name="T25" fmla="*/ 14 h 16"/>
                <a:gd name="T26" fmla="*/ 11 w 14"/>
                <a:gd name="T27" fmla="*/ 15 h 16"/>
                <a:gd name="T28" fmla="*/ 9 w 14"/>
                <a:gd name="T29" fmla="*/ 15 h 16"/>
                <a:gd name="T30" fmla="*/ 8 w 14"/>
                <a:gd name="T31" fmla="*/ 16 h 16"/>
                <a:gd name="T32" fmla="*/ 7 w 14"/>
                <a:gd name="T33" fmla="*/ 16 h 16"/>
                <a:gd name="T34" fmla="*/ 5 w 14"/>
                <a:gd name="T35" fmla="*/ 15 h 16"/>
                <a:gd name="T36" fmla="*/ 3 w 14"/>
                <a:gd name="T37" fmla="*/ 15 h 16"/>
                <a:gd name="T38" fmla="*/ 2 w 14"/>
                <a:gd name="T39" fmla="*/ 14 h 16"/>
                <a:gd name="T40" fmla="*/ 1 w 14"/>
                <a:gd name="T41" fmla="*/ 13 h 16"/>
                <a:gd name="T42" fmla="*/ 1 w 14"/>
                <a:gd name="T43" fmla="*/ 12 h 16"/>
                <a:gd name="T44" fmla="*/ 0 w 14"/>
                <a:gd name="T45" fmla="*/ 10 h 16"/>
                <a:gd name="T46" fmla="*/ 0 w 14"/>
                <a:gd name="T47" fmla="*/ 9 h 16"/>
                <a:gd name="T48" fmla="*/ 0 w 14"/>
                <a:gd name="T49" fmla="*/ 8 h 16"/>
                <a:gd name="T50" fmla="*/ 0 w 14"/>
                <a:gd name="T51" fmla="*/ 6 h 16"/>
                <a:gd name="T52" fmla="*/ 1 w 14"/>
                <a:gd name="T53" fmla="*/ 4 h 16"/>
                <a:gd name="T54" fmla="*/ 1 w 14"/>
                <a:gd name="T55" fmla="*/ 3 h 16"/>
                <a:gd name="T56" fmla="*/ 2 w 14"/>
                <a:gd name="T57" fmla="*/ 2 h 16"/>
                <a:gd name="T58" fmla="*/ 3 w 14"/>
                <a:gd name="T59" fmla="*/ 1 h 16"/>
                <a:gd name="T60" fmla="*/ 5 w 14"/>
                <a:gd name="T61" fmla="*/ 1 h 16"/>
                <a:gd name="T62" fmla="*/ 7 w 14"/>
                <a:gd name="T63" fmla="*/ 0 h 16"/>
                <a:gd name="T64" fmla="*/ 7 w 14"/>
                <a:gd name="T65" fmla="*/ 0 h 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"/>
                <a:gd name="T100" fmla="*/ 0 h 16"/>
                <a:gd name="T101" fmla="*/ 14 w 14"/>
                <a:gd name="T102" fmla="*/ 16 h 1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" h="16">
                  <a:moveTo>
                    <a:pt x="7" y="0"/>
                  </a:moveTo>
                  <a:lnTo>
                    <a:pt x="8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3" y="12"/>
                  </a:lnTo>
                  <a:lnTo>
                    <a:pt x="13" y="13"/>
                  </a:lnTo>
                  <a:lnTo>
                    <a:pt x="12" y="14"/>
                  </a:lnTo>
                  <a:lnTo>
                    <a:pt x="11" y="15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40" name="Oval 498"/>
            <p:cNvSpPr>
              <a:spLocks noChangeArrowheads="1"/>
            </p:cNvSpPr>
            <p:nvPr/>
          </p:nvSpPr>
          <p:spPr bwMode="auto">
            <a:xfrm>
              <a:off x="3687" y="2378"/>
              <a:ext cx="15" cy="1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41" name="Freeform 499"/>
            <p:cNvSpPr>
              <a:spLocks/>
            </p:cNvSpPr>
            <p:nvPr/>
          </p:nvSpPr>
          <p:spPr bwMode="auto">
            <a:xfrm>
              <a:off x="3687" y="2377"/>
              <a:ext cx="14" cy="15"/>
            </a:xfrm>
            <a:custGeom>
              <a:avLst/>
              <a:gdLst>
                <a:gd name="T0" fmla="*/ 8 w 14"/>
                <a:gd name="T1" fmla="*/ 0 h 15"/>
                <a:gd name="T2" fmla="*/ 9 w 14"/>
                <a:gd name="T3" fmla="*/ 1 h 15"/>
                <a:gd name="T4" fmla="*/ 11 w 14"/>
                <a:gd name="T5" fmla="*/ 1 h 15"/>
                <a:gd name="T6" fmla="*/ 12 w 14"/>
                <a:gd name="T7" fmla="*/ 2 h 15"/>
                <a:gd name="T8" fmla="*/ 13 w 14"/>
                <a:gd name="T9" fmla="*/ 3 h 15"/>
                <a:gd name="T10" fmla="*/ 13 w 14"/>
                <a:gd name="T11" fmla="*/ 4 h 15"/>
                <a:gd name="T12" fmla="*/ 14 w 14"/>
                <a:gd name="T13" fmla="*/ 6 h 15"/>
                <a:gd name="T14" fmla="*/ 14 w 14"/>
                <a:gd name="T15" fmla="*/ 7 h 15"/>
                <a:gd name="T16" fmla="*/ 14 w 14"/>
                <a:gd name="T17" fmla="*/ 8 h 15"/>
                <a:gd name="T18" fmla="*/ 14 w 14"/>
                <a:gd name="T19" fmla="*/ 10 h 15"/>
                <a:gd name="T20" fmla="*/ 13 w 14"/>
                <a:gd name="T21" fmla="*/ 12 h 15"/>
                <a:gd name="T22" fmla="*/ 13 w 14"/>
                <a:gd name="T23" fmla="*/ 13 h 15"/>
                <a:gd name="T24" fmla="*/ 12 w 14"/>
                <a:gd name="T25" fmla="*/ 14 h 15"/>
                <a:gd name="T26" fmla="*/ 11 w 14"/>
                <a:gd name="T27" fmla="*/ 14 h 15"/>
                <a:gd name="T28" fmla="*/ 9 w 14"/>
                <a:gd name="T29" fmla="*/ 15 h 15"/>
                <a:gd name="T30" fmla="*/ 8 w 14"/>
                <a:gd name="T31" fmla="*/ 15 h 15"/>
                <a:gd name="T32" fmla="*/ 7 w 14"/>
                <a:gd name="T33" fmla="*/ 15 h 15"/>
                <a:gd name="T34" fmla="*/ 5 w 14"/>
                <a:gd name="T35" fmla="*/ 15 h 15"/>
                <a:gd name="T36" fmla="*/ 4 w 14"/>
                <a:gd name="T37" fmla="*/ 14 h 15"/>
                <a:gd name="T38" fmla="*/ 3 w 14"/>
                <a:gd name="T39" fmla="*/ 14 h 15"/>
                <a:gd name="T40" fmla="*/ 2 w 14"/>
                <a:gd name="T41" fmla="*/ 13 h 15"/>
                <a:gd name="T42" fmla="*/ 1 w 14"/>
                <a:gd name="T43" fmla="*/ 12 h 15"/>
                <a:gd name="T44" fmla="*/ 0 w 14"/>
                <a:gd name="T45" fmla="*/ 10 h 15"/>
                <a:gd name="T46" fmla="*/ 0 w 14"/>
                <a:gd name="T47" fmla="*/ 8 h 15"/>
                <a:gd name="T48" fmla="*/ 0 w 14"/>
                <a:gd name="T49" fmla="*/ 7 h 15"/>
                <a:gd name="T50" fmla="*/ 0 w 14"/>
                <a:gd name="T51" fmla="*/ 6 h 15"/>
                <a:gd name="T52" fmla="*/ 1 w 14"/>
                <a:gd name="T53" fmla="*/ 4 h 15"/>
                <a:gd name="T54" fmla="*/ 2 w 14"/>
                <a:gd name="T55" fmla="*/ 3 h 15"/>
                <a:gd name="T56" fmla="*/ 3 w 14"/>
                <a:gd name="T57" fmla="*/ 2 h 15"/>
                <a:gd name="T58" fmla="*/ 4 w 14"/>
                <a:gd name="T59" fmla="*/ 1 h 15"/>
                <a:gd name="T60" fmla="*/ 5 w 14"/>
                <a:gd name="T61" fmla="*/ 1 h 15"/>
                <a:gd name="T62" fmla="*/ 7 w 14"/>
                <a:gd name="T63" fmla="*/ 0 h 15"/>
                <a:gd name="T64" fmla="*/ 7 w 14"/>
                <a:gd name="T65" fmla="*/ 0 h 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"/>
                <a:gd name="T100" fmla="*/ 0 h 15"/>
                <a:gd name="T101" fmla="*/ 14 w 14"/>
                <a:gd name="T102" fmla="*/ 15 h 1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" h="15">
                  <a:moveTo>
                    <a:pt x="7" y="0"/>
                  </a:moveTo>
                  <a:lnTo>
                    <a:pt x="8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2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3" y="12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42" name="Oval 500"/>
            <p:cNvSpPr>
              <a:spLocks noChangeArrowheads="1"/>
            </p:cNvSpPr>
            <p:nvPr/>
          </p:nvSpPr>
          <p:spPr bwMode="auto">
            <a:xfrm>
              <a:off x="3706" y="2379"/>
              <a:ext cx="15" cy="1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43" name="Freeform 501"/>
            <p:cNvSpPr>
              <a:spLocks/>
            </p:cNvSpPr>
            <p:nvPr/>
          </p:nvSpPr>
          <p:spPr bwMode="auto">
            <a:xfrm>
              <a:off x="3706" y="2379"/>
              <a:ext cx="14" cy="15"/>
            </a:xfrm>
            <a:custGeom>
              <a:avLst/>
              <a:gdLst>
                <a:gd name="T0" fmla="*/ 7 w 14"/>
                <a:gd name="T1" fmla="*/ 0 h 15"/>
                <a:gd name="T2" fmla="*/ 9 w 14"/>
                <a:gd name="T3" fmla="*/ 0 h 15"/>
                <a:gd name="T4" fmla="*/ 10 w 14"/>
                <a:gd name="T5" fmla="*/ 1 h 15"/>
                <a:gd name="T6" fmla="*/ 12 w 14"/>
                <a:gd name="T7" fmla="*/ 1 h 15"/>
                <a:gd name="T8" fmla="*/ 13 w 14"/>
                <a:gd name="T9" fmla="*/ 2 h 15"/>
                <a:gd name="T10" fmla="*/ 13 w 14"/>
                <a:gd name="T11" fmla="*/ 4 h 15"/>
                <a:gd name="T12" fmla="*/ 14 w 14"/>
                <a:gd name="T13" fmla="*/ 5 h 15"/>
                <a:gd name="T14" fmla="*/ 14 w 14"/>
                <a:gd name="T15" fmla="*/ 7 h 15"/>
                <a:gd name="T16" fmla="*/ 14 w 14"/>
                <a:gd name="T17" fmla="*/ 8 h 15"/>
                <a:gd name="T18" fmla="*/ 14 w 14"/>
                <a:gd name="T19" fmla="*/ 10 h 15"/>
                <a:gd name="T20" fmla="*/ 13 w 14"/>
                <a:gd name="T21" fmla="*/ 11 h 15"/>
                <a:gd name="T22" fmla="*/ 13 w 14"/>
                <a:gd name="T23" fmla="*/ 12 h 15"/>
                <a:gd name="T24" fmla="*/ 12 w 14"/>
                <a:gd name="T25" fmla="*/ 13 h 15"/>
                <a:gd name="T26" fmla="*/ 10 w 14"/>
                <a:gd name="T27" fmla="*/ 14 h 15"/>
                <a:gd name="T28" fmla="*/ 9 w 14"/>
                <a:gd name="T29" fmla="*/ 15 h 15"/>
                <a:gd name="T30" fmla="*/ 7 w 14"/>
                <a:gd name="T31" fmla="*/ 15 h 15"/>
                <a:gd name="T32" fmla="*/ 6 w 14"/>
                <a:gd name="T33" fmla="*/ 15 h 15"/>
                <a:gd name="T34" fmla="*/ 5 w 14"/>
                <a:gd name="T35" fmla="*/ 15 h 15"/>
                <a:gd name="T36" fmla="*/ 3 w 14"/>
                <a:gd name="T37" fmla="*/ 14 h 15"/>
                <a:gd name="T38" fmla="*/ 2 w 14"/>
                <a:gd name="T39" fmla="*/ 13 h 15"/>
                <a:gd name="T40" fmla="*/ 1 w 14"/>
                <a:gd name="T41" fmla="*/ 12 h 15"/>
                <a:gd name="T42" fmla="*/ 1 w 14"/>
                <a:gd name="T43" fmla="*/ 11 h 15"/>
                <a:gd name="T44" fmla="*/ 0 w 14"/>
                <a:gd name="T45" fmla="*/ 10 h 15"/>
                <a:gd name="T46" fmla="*/ 0 w 14"/>
                <a:gd name="T47" fmla="*/ 8 h 15"/>
                <a:gd name="T48" fmla="*/ 0 w 14"/>
                <a:gd name="T49" fmla="*/ 7 h 15"/>
                <a:gd name="T50" fmla="*/ 0 w 14"/>
                <a:gd name="T51" fmla="*/ 5 h 15"/>
                <a:gd name="T52" fmla="*/ 1 w 14"/>
                <a:gd name="T53" fmla="*/ 4 h 15"/>
                <a:gd name="T54" fmla="*/ 1 w 14"/>
                <a:gd name="T55" fmla="*/ 2 h 15"/>
                <a:gd name="T56" fmla="*/ 2 w 14"/>
                <a:gd name="T57" fmla="*/ 1 h 15"/>
                <a:gd name="T58" fmla="*/ 3 w 14"/>
                <a:gd name="T59" fmla="*/ 1 h 15"/>
                <a:gd name="T60" fmla="*/ 5 w 14"/>
                <a:gd name="T61" fmla="*/ 0 h 15"/>
                <a:gd name="T62" fmla="*/ 6 w 14"/>
                <a:gd name="T63" fmla="*/ 0 h 15"/>
                <a:gd name="T64" fmla="*/ 7 w 14"/>
                <a:gd name="T65" fmla="*/ 0 h 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"/>
                <a:gd name="T100" fmla="*/ 0 h 15"/>
                <a:gd name="T101" fmla="*/ 14 w 14"/>
                <a:gd name="T102" fmla="*/ 15 h 1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" h="15">
                  <a:moveTo>
                    <a:pt x="7" y="0"/>
                  </a:move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3" y="11"/>
                  </a:lnTo>
                  <a:lnTo>
                    <a:pt x="13" y="12"/>
                  </a:lnTo>
                  <a:lnTo>
                    <a:pt x="12" y="13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44" name="Oval 502"/>
            <p:cNvSpPr>
              <a:spLocks noChangeArrowheads="1"/>
            </p:cNvSpPr>
            <p:nvPr/>
          </p:nvSpPr>
          <p:spPr bwMode="auto">
            <a:xfrm>
              <a:off x="3725" y="2381"/>
              <a:ext cx="15" cy="1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45" name="Freeform 503"/>
            <p:cNvSpPr>
              <a:spLocks/>
            </p:cNvSpPr>
            <p:nvPr/>
          </p:nvSpPr>
          <p:spPr bwMode="auto">
            <a:xfrm>
              <a:off x="3725" y="2380"/>
              <a:ext cx="14" cy="16"/>
            </a:xfrm>
            <a:custGeom>
              <a:avLst/>
              <a:gdLst>
                <a:gd name="T0" fmla="*/ 8 w 14"/>
                <a:gd name="T1" fmla="*/ 0 h 16"/>
                <a:gd name="T2" fmla="*/ 9 w 14"/>
                <a:gd name="T3" fmla="*/ 1 h 16"/>
                <a:gd name="T4" fmla="*/ 11 w 14"/>
                <a:gd name="T5" fmla="*/ 1 h 16"/>
                <a:gd name="T6" fmla="*/ 12 w 14"/>
                <a:gd name="T7" fmla="*/ 2 h 16"/>
                <a:gd name="T8" fmla="*/ 13 w 14"/>
                <a:gd name="T9" fmla="*/ 3 h 16"/>
                <a:gd name="T10" fmla="*/ 13 w 14"/>
                <a:gd name="T11" fmla="*/ 4 h 16"/>
                <a:gd name="T12" fmla="*/ 14 w 14"/>
                <a:gd name="T13" fmla="*/ 6 h 16"/>
                <a:gd name="T14" fmla="*/ 14 w 14"/>
                <a:gd name="T15" fmla="*/ 7 h 16"/>
                <a:gd name="T16" fmla="*/ 14 w 14"/>
                <a:gd name="T17" fmla="*/ 9 h 16"/>
                <a:gd name="T18" fmla="*/ 14 w 14"/>
                <a:gd name="T19" fmla="*/ 10 h 16"/>
                <a:gd name="T20" fmla="*/ 13 w 14"/>
                <a:gd name="T21" fmla="*/ 12 h 16"/>
                <a:gd name="T22" fmla="*/ 13 w 14"/>
                <a:gd name="T23" fmla="*/ 13 h 16"/>
                <a:gd name="T24" fmla="*/ 12 w 14"/>
                <a:gd name="T25" fmla="*/ 14 h 16"/>
                <a:gd name="T26" fmla="*/ 11 w 14"/>
                <a:gd name="T27" fmla="*/ 15 h 16"/>
                <a:gd name="T28" fmla="*/ 9 w 14"/>
                <a:gd name="T29" fmla="*/ 15 h 16"/>
                <a:gd name="T30" fmla="*/ 8 w 14"/>
                <a:gd name="T31" fmla="*/ 16 h 16"/>
                <a:gd name="T32" fmla="*/ 7 w 14"/>
                <a:gd name="T33" fmla="*/ 16 h 16"/>
                <a:gd name="T34" fmla="*/ 5 w 14"/>
                <a:gd name="T35" fmla="*/ 15 h 16"/>
                <a:gd name="T36" fmla="*/ 3 w 14"/>
                <a:gd name="T37" fmla="*/ 15 h 16"/>
                <a:gd name="T38" fmla="*/ 2 w 14"/>
                <a:gd name="T39" fmla="*/ 14 h 16"/>
                <a:gd name="T40" fmla="*/ 1 w 14"/>
                <a:gd name="T41" fmla="*/ 13 h 16"/>
                <a:gd name="T42" fmla="*/ 1 w 14"/>
                <a:gd name="T43" fmla="*/ 12 h 16"/>
                <a:gd name="T44" fmla="*/ 0 w 14"/>
                <a:gd name="T45" fmla="*/ 10 h 16"/>
                <a:gd name="T46" fmla="*/ 0 w 14"/>
                <a:gd name="T47" fmla="*/ 9 h 16"/>
                <a:gd name="T48" fmla="*/ 0 w 14"/>
                <a:gd name="T49" fmla="*/ 7 h 16"/>
                <a:gd name="T50" fmla="*/ 0 w 14"/>
                <a:gd name="T51" fmla="*/ 6 h 16"/>
                <a:gd name="T52" fmla="*/ 1 w 14"/>
                <a:gd name="T53" fmla="*/ 4 h 16"/>
                <a:gd name="T54" fmla="*/ 1 w 14"/>
                <a:gd name="T55" fmla="*/ 3 h 16"/>
                <a:gd name="T56" fmla="*/ 2 w 14"/>
                <a:gd name="T57" fmla="*/ 2 h 16"/>
                <a:gd name="T58" fmla="*/ 3 w 14"/>
                <a:gd name="T59" fmla="*/ 1 h 16"/>
                <a:gd name="T60" fmla="*/ 5 w 14"/>
                <a:gd name="T61" fmla="*/ 1 h 16"/>
                <a:gd name="T62" fmla="*/ 7 w 14"/>
                <a:gd name="T63" fmla="*/ 0 h 16"/>
                <a:gd name="T64" fmla="*/ 7 w 14"/>
                <a:gd name="T65" fmla="*/ 0 h 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"/>
                <a:gd name="T100" fmla="*/ 0 h 16"/>
                <a:gd name="T101" fmla="*/ 14 w 14"/>
                <a:gd name="T102" fmla="*/ 16 h 1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" h="16">
                  <a:moveTo>
                    <a:pt x="7" y="0"/>
                  </a:moveTo>
                  <a:lnTo>
                    <a:pt x="8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3" y="12"/>
                  </a:lnTo>
                  <a:lnTo>
                    <a:pt x="13" y="13"/>
                  </a:lnTo>
                  <a:lnTo>
                    <a:pt x="12" y="14"/>
                  </a:lnTo>
                  <a:lnTo>
                    <a:pt x="11" y="15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46" name="Oval 504"/>
            <p:cNvSpPr>
              <a:spLocks noChangeArrowheads="1"/>
            </p:cNvSpPr>
            <p:nvPr/>
          </p:nvSpPr>
          <p:spPr bwMode="auto">
            <a:xfrm>
              <a:off x="3744" y="2386"/>
              <a:ext cx="14" cy="1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47" name="Freeform 505"/>
            <p:cNvSpPr>
              <a:spLocks/>
            </p:cNvSpPr>
            <p:nvPr/>
          </p:nvSpPr>
          <p:spPr bwMode="auto">
            <a:xfrm>
              <a:off x="3743" y="2386"/>
              <a:ext cx="15" cy="15"/>
            </a:xfrm>
            <a:custGeom>
              <a:avLst/>
              <a:gdLst>
                <a:gd name="T0" fmla="*/ 8 w 15"/>
                <a:gd name="T1" fmla="*/ 0 h 15"/>
                <a:gd name="T2" fmla="*/ 10 w 15"/>
                <a:gd name="T3" fmla="*/ 0 h 15"/>
                <a:gd name="T4" fmla="*/ 11 w 15"/>
                <a:gd name="T5" fmla="*/ 1 h 15"/>
                <a:gd name="T6" fmla="*/ 12 w 15"/>
                <a:gd name="T7" fmla="*/ 1 h 15"/>
                <a:gd name="T8" fmla="*/ 13 w 15"/>
                <a:gd name="T9" fmla="*/ 3 h 15"/>
                <a:gd name="T10" fmla="*/ 14 w 15"/>
                <a:gd name="T11" fmla="*/ 4 h 15"/>
                <a:gd name="T12" fmla="*/ 14 w 15"/>
                <a:gd name="T13" fmla="*/ 5 h 15"/>
                <a:gd name="T14" fmla="*/ 15 w 15"/>
                <a:gd name="T15" fmla="*/ 7 h 15"/>
                <a:gd name="T16" fmla="*/ 15 w 15"/>
                <a:gd name="T17" fmla="*/ 8 h 15"/>
                <a:gd name="T18" fmla="*/ 14 w 15"/>
                <a:gd name="T19" fmla="*/ 10 h 15"/>
                <a:gd name="T20" fmla="*/ 14 w 15"/>
                <a:gd name="T21" fmla="*/ 11 h 15"/>
                <a:gd name="T22" fmla="*/ 13 w 15"/>
                <a:gd name="T23" fmla="*/ 12 h 15"/>
                <a:gd name="T24" fmla="*/ 12 w 15"/>
                <a:gd name="T25" fmla="*/ 14 h 15"/>
                <a:gd name="T26" fmla="*/ 11 w 15"/>
                <a:gd name="T27" fmla="*/ 14 h 15"/>
                <a:gd name="T28" fmla="*/ 10 w 15"/>
                <a:gd name="T29" fmla="*/ 15 h 15"/>
                <a:gd name="T30" fmla="*/ 8 w 15"/>
                <a:gd name="T31" fmla="*/ 15 h 15"/>
                <a:gd name="T32" fmla="*/ 7 w 15"/>
                <a:gd name="T33" fmla="*/ 15 h 15"/>
                <a:gd name="T34" fmla="*/ 6 w 15"/>
                <a:gd name="T35" fmla="*/ 15 h 15"/>
                <a:gd name="T36" fmla="*/ 4 w 15"/>
                <a:gd name="T37" fmla="*/ 14 h 15"/>
                <a:gd name="T38" fmla="*/ 3 w 15"/>
                <a:gd name="T39" fmla="*/ 14 h 15"/>
                <a:gd name="T40" fmla="*/ 2 w 15"/>
                <a:gd name="T41" fmla="*/ 12 h 15"/>
                <a:gd name="T42" fmla="*/ 1 w 15"/>
                <a:gd name="T43" fmla="*/ 11 h 15"/>
                <a:gd name="T44" fmla="*/ 1 w 15"/>
                <a:gd name="T45" fmla="*/ 10 h 15"/>
                <a:gd name="T46" fmla="*/ 0 w 15"/>
                <a:gd name="T47" fmla="*/ 8 h 15"/>
                <a:gd name="T48" fmla="*/ 0 w 15"/>
                <a:gd name="T49" fmla="*/ 7 h 15"/>
                <a:gd name="T50" fmla="*/ 1 w 15"/>
                <a:gd name="T51" fmla="*/ 5 h 15"/>
                <a:gd name="T52" fmla="*/ 1 w 15"/>
                <a:gd name="T53" fmla="*/ 4 h 15"/>
                <a:gd name="T54" fmla="*/ 2 w 15"/>
                <a:gd name="T55" fmla="*/ 3 h 15"/>
                <a:gd name="T56" fmla="*/ 3 w 15"/>
                <a:gd name="T57" fmla="*/ 1 h 15"/>
                <a:gd name="T58" fmla="*/ 4 w 15"/>
                <a:gd name="T59" fmla="*/ 1 h 15"/>
                <a:gd name="T60" fmla="*/ 6 w 15"/>
                <a:gd name="T61" fmla="*/ 0 h 15"/>
                <a:gd name="T62" fmla="*/ 7 w 15"/>
                <a:gd name="T63" fmla="*/ 0 h 15"/>
                <a:gd name="T64" fmla="*/ 8 w 15"/>
                <a:gd name="T65" fmla="*/ 0 h 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"/>
                <a:gd name="T100" fmla="*/ 0 h 15"/>
                <a:gd name="T101" fmla="*/ 15 w 15"/>
                <a:gd name="T102" fmla="*/ 15 h 1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" h="15">
                  <a:moveTo>
                    <a:pt x="8" y="0"/>
                  </a:move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5" y="8"/>
                  </a:lnTo>
                  <a:lnTo>
                    <a:pt x="15" y="9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3" y="12"/>
                  </a:lnTo>
                  <a:lnTo>
                    <a:pt x="13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48" name="Oval 506"/>
            <p:cNvSpPr>
              <a:spLocks noChangeArrowheads="1"/>
            </p:cNvSpPr>
            <p:nvPr/>
          </p:nvSpPr>
          <p:spPr bwMode="auto">
            <a:xfrm>
              <a:off x="3763" y="2389"/>
              <a:ext cx="15" cy="1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49" name="Freeform 507"/>
            <p:cNvSpPr>
              <a:spLocks/>
            </p:cNvSpPr>
            <p:nvPr/>
          </p:nvSpPr>
          <p:spPr bwMode="auto">
            <a:xfrm>
              <a:off x="3763" y="2388"/>
              <a:ext cx="14" cy="15"/>
            </a:xfrm>
            <a:custGeom>
              <a:avLst/>
              <a:gdLst>
                <a:gd name="T0" fmla="*/ 7 w 14"/>
                <a:gd name="T1" fmla="*/ 0 h 15"/>
                <a:gd name="T2" fmla="*/ 9 w 14"/>
                <a:gd name="T3" fmla="*/ 1 h 15"/>
                <a:gd name="T4" fmla="*/ 11 w 14"/>
                <a:gd name="T5" fmla="*/ 1 h 15"/>
                <a:gd name="T6" fmla="*/ 12 w 14"/>
                <a:gd name="T7" fmla="*/ 2 h 15"/>
                <a:gd name="T8" fmla="*/ 13 w 14"/>
                <a:gd name="T9" fmla="*/ 3 h 15"/>
                <a:gd name="T10" fmla="*/ 13 w 14"/>
                <a:gd name="T11" fmla="*/ 4 h 15"/>
                <a:gd name="T12" fmla="*/ 14 w 14"/>
                <a:gd name="T13" fmla="*/ 6 h 15"/>
                <a:gd name="T14" fmla="*/ 14 w 14"/>
                <a:gd name="T15" fmla="*/ 7 h 15"/>
                <a:gd name="T16" fmla="*/ 14 w 14"/>
                <a:gd name="T17" fmla="*/ 8 h 15"/>
                <a:gd name="T18" fmla="*/ 14 w 14"/>
                <a:gd name="T19" fmla="*/ 10 h 15"/>
                <a:gd name="T20" fmla="*/ 13 w 14"/>
                <a:gd name="T21" fmla="*/ 12 h 15"/>
                <a:gd name="T22" fmla="*/ 13 w 14"/>
                <a:gd name="T23" fmla="*/ 13 h 15"/>
                <a:gd name="T24" fmla="*/ 12 w 14"/>
                <a:gd name="T25" fmla="*/ 14 h 15"/>
                <a:gd name="T26" fmla="*/ 11 w 14"/>
                <a:gd name="T27" fmla="*/ 14 h 15"/>
                <a:gd name="T28" fmla="*/ 9 w 14"/>
                <a:gd name="T29" fmla="*/ 15 h 15"/>
                <a:gd name="T30" fmla="*/ 7 w 14"/>
                <a:gd name="T31" fmla="*/ 15 h 15"/>
                <a:gd name="T32" fmla="*/ 6 w 14"/>
                <a:gd name="T33" fmla="*/ 15 h 15"/>
                <a:gd name="T34" fmla="*/ 5 w 14"/>
                <a:gd name="T35" fmla="*/ 15 h 15"/>
                <a:gd name="T36" fmla="*/ 3 w 14"/>
                <a:gd name="T37" fmla="*/ 14 h 15"/>
                <a:gd name="T38" fmla="*/ 2 w 14"/>
                <a:gd name="T39" fmla="*/ 14 h 15"/>
                <a:gd name="T40" fmla="*/ 1 w 14"/>
                <a:gd name="T41" fmla="*/ 13 h 15"/>
                <a:gd name="T42" fmla="*/ 1 w 14"/>
                <a:gd name="T43" fmla="*/ 12 h 15"/>
                <a:gd name="T44" fmla="*/ 0 w 14"/>
                <a:gd name="T45" fmla="*/ 10 h 15"/>
                <a:gd name="T46" fmla="*/ 0 w 14"/>
                <a:gd name="T47" fmla="*/ 8 h 15"/>
                <a:gd name="T48" fmla="*/ 0 w 14"/>
                <a:gd name="T49" fmla="*/ 7 h 15"/>
                <a:gd name="T50" fmla="*/ 0 w 14"/>
                <a:gd name="T51" fmla="*/ 6 h 15"/>
                <a:gd name="T52" fmla="*/ 1 w 14"/>
                <a:gd name="T53" fmla="*/ 4 h 15"/>
                <a:gd name="T54" fmla="*/ 1 w 14"/>
                <a:gd name="T55" fmla="*/ 3 h 15"/>
                <a:gd name="T56" fmla="*/ 2 w 14"/>
                <a:gd name="T57" fmla="*/ 2 h 15"/>
                <a:gd name="T58" fmla="*/ 3 w 14"/>
                <a:gd name="T59" fmla="*/ 1 h 15"/>
                <a:gd name="T60" fmla="*/ 5 w 14"/>
                <a:gd name="T61" fmla="*/ 1 h 15"/>
                <a:gd name="T62" fmla="*/ 6 w 14"/>
                <a:gd name="T63" fmla="*/ 0 h 15"/>
                <a:gd name="T64" fmla="*/ 7 w 14"/>
                <a:gd name="T65" fmla="*/ 0 h 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"/>
                <a:gd name="T100" fmla="*/ 0 h 15"/>
                <a:gd name="T101" fmla="*/ 14 w 14"/>
                <a:gd name="T102" fmla="*/ 15 h 1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" h="15">
                  <a:moveTo>
                    <a:pt x="7" y="0"/>
                  </a:moveTo>
                  <a:lnTo>
                    <a:pt x="7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11" y="1"/>
                  </a:lnTo>
                  <a:lnTo>
                    <a:pt x="12" y="2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3" y="12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50" name="Oval 508"/>
            <p:cNvSpPr>
              <a:spLocks noChangeArrowheads="1"/>
            </p:cNvSpPr>
            <p:nvPr/>
          </p:nvSpPr>
          <p:spPr bwMode="auto">
            <a:xfrm>
              <a:off x="3782" y="2390"/>
              <a:ext cx="14" cy="1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51" name="Freeform 509"/>
            <p:cNvSpPr>
              <a:spLocks/>
            </p:cNvSpPr>
            <p:nvPr/>
          </p:nvSpPr>
          <p:spPr bwMode="auto">
            <a:xfrm>
              <a:off x="3781" y="2390"/>
              <a:ext cx="15" cy="15"/>
            </a:xfrm>
            <a:custGeom>
              <a:avLst/>
              <a:gdLst>
                <a:gd name="T0" fmla="*/ 8 w 15"/>
                <a:gd name="T1" fmla="*/ 0 h 15"/>
                <a:gd name="T2" fmla="*/ 10 w 15"/>
                <a:gd name="T3" fmla="*/ 0 h 15"/>
                <a:gd name="T4" fmla="*/ 11 w 15"/>
                <a:gd name="T5" fmla="*/ 1 h 15"/>
                <a:gd name="T6" fmla="*/ 12 w 15"/>
                <a:gd name="T7" fmla="*/ 1 h 15"/>
                <a:gd name="T8" fmla="*/ 13 w 15"/>
                <a:gd name="T9" fmla="*/ 2 h 15"/>
                <a:gd name="T10" fmla="*/ 14 w 15"/>
                <a:gd name="T11" fmla="*/ 4 h 15"/>
                <a:gd name="T12" fmla="*/ 14 w 15"/>
                <a:gd name="T13" fmla="*/ 5 h 15"/>
                <a:gd name="T14" fmla="*/ 15 w 15"/>
                <a:gd name="T15" fmla="*/ 7 h 15"/>
                <a:gd name="T16" fmla="*/ 15 w 15"/>
                <a:gd name="T17" fmla="*/ 8 h 15"/>
                <a:gd name="T18" fmla="*/ 14 w 15"/>
                <a:gd name="T19" fmla="*/ 10 h 15"/>
                <a:gd name="T20" fmla="*/ 14 w 15"/>
                <a:gd name="T21" fmla="*/ 11 h 15"/>
                <a:gd name="T22" fmla="*/ 13 w 15"/>
                <a:gd name="T23" fmla="*/ 12 h 15"/>
                <a:gd name="T24" fmla="*/ 12 w 15"/>
                <a:gd name="T25" fmla="*/ 13 h 15"/>
                <a:gd name="T26" fmla="*/ 11 w 15"/>
                <a:gd name="T27" fmla="*/ 14 h 15"/>
                <a:gd name="T28" fmla="*/ 10 w 15"/>
                <a:gd name="T29" fmla="*/ 15 h 15"/>
                <a:gd name="T30" fmla="*/ 8 w 15"/>
                <a:gd name="T31" fmla="*/ 15 h 15"/>
                <a:gd name="T32" fmla="*/ 7 w 15"/>
                <a:gd name="T33" fmla="*/ 15 h 15"/>
                <a:gd name="T34" fmla="*/ 5 w 15"/>
                <a:gd name="T35" fmla="*/ 15 h 15"/>
                <a:gd name="T36" fmla="*/ 4 w 15"/>
                <a:gd name="T37" fmla="*/ 14 h 15"/>
                <a:gd name="T38" fmla="*/ 3 w 15"/>
                <a:gd name="T39" fmla="*/ 13 h 15"/>
                <a:gd name="T40" fmla="*/ 2 w 15"/>
                <a:gd name="T41" fmla="*/ 12 h 15"/>
                <a:gd name="T42" fmla="*/ 1 w 15"/>
                <a:gd name="T43" fmla="*/ 11 h 15"/>
                <a:gd name="T44" fmla="*/ 1 w 15"/>
                <a:gd name="T45" fmla="*/ 10 h 15"/>
                <a:gd name="T46" fmla="*/ 0 w 15"/>
                <a:gd name="T47" fmla="*/ 8 h 15"/>
                <a:gd name="T48" fmla="*/ 0 w 15"/>
                <a:gd name="T49" fmla="*/ 7 h 15"/>
                <a:gd name="T50" fmla="*/ 1 w 15"/>
                <a:gd name="T51" fmla="*/ 5 h 15"/>
                <a:gd name="T52" fmla="*/ 1 w 15"/>
                <a:gd name="T53" fmla="*/ 4 h 15"/>
                <a:gd name="T54" fmla="*/ 2 w 15"/>
                <a:gd name="T55" fmla="*/ 2 h 15"/>
                <a:gd name="T56" fmla="*/ 3 w 15"/>
                <a:gd name="T57" fmla="*/ 1 h 15"/>
                <a:gd name="T58" fmla="*/ 4 w 15"/>
                <a:gd name="T59" fmla="*/ 1 h 15"/>
                <a:gd name="T60" fmla="*/ 5 w 15"/>
                <a:gd name="T61" fmla="*/ 0 h 15"/>
                <a:gd name="T62" fmla="*/ 7 w 15"/>
                <a:gd name="T63" fmla="*/ 0 h 15"/>
                <a:gd name="T64" fmla="*/ 8 w 15"/>
                <a:gd name="T65" fmla="*/ 0 h 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"/>
                <a:gd name="T100" fmla="*/ 0 h 15"/>
                <a:gd name="T101" fmla="*/ 15 w 15"/>
                <a:gd name="T102" fmla="*/ 15 h 1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" h="15">
                  <a:moveTo>
                    <a:pt x="8" y="0"/>
                  </a:move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5" y="8"/>
                  </a:lnTo>
                  <a:lnTo>
                    <a:pt x="15" y="9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3" y="12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52" name="Oval 510"/>
            <p:cNvSpPr>
              <a:spLocks noChangeArrowheads="1"/>
            </p:cNvSpPr>
            <p:nvPr/>
          </p:nvSpPr>
          <p:spPr bwMode="auto">
            <a:xfrm>
              <a:off x="3801" y="2394"/>
              <a:ext cx="15" cy="1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53" name="Freeform 511"/>
            <p:cNvSpPr>
              <a:spLocks/>
            </p:cNvSpPr>
            <p:nvPr/>
          </p:nvSpPr>
          <p:spPr bwMode="auto">
            <a:xfrm>
              <a:off x="3800" y="2394"/>
              <a:ext cx="15" cy="15"/>
            </a:xfrm>
            <a:custGeom>
              <a:avLst/>
              <a:gdLst>
                <a:gd name="T0" fmla="*/ 8 w 15"/>
                <a:gd name="T1" fmla="*/ 0 h 15"/>
                <a:gd name="T2" fmla="*/ 10 w 15"/>
                <a:gd name="T3" fmla="*/ 0 h 15"/>
                <a:gd name="T4" fmla="*/ 11 w 15"/>
                <a:gd name="T5" fmla="*/ 1 h 15"/>
                <a:gd name="T6" fmla="*/ 12 w 15"/>
                <a:gd name="T7" fmla="*/ 1 h 15"/>
                <a:gd name="T8" fmla="*/ 13 w 15"/>
                <a:gd name="T9" fmla="*/ 2 h 15"/>
                <a:gd name="T10" fmla="*/ 14 w 15"/>
                <a:gd name="T11" fmla="*/ 3 h 15"/>
                <a:gd name="T12" fmla="*/ 14 w 15"/>
                <a:gd name="T13" fmla="*/ 5 h 15"/>
                <a:gd name="T14" fmla="*/ 15 w 15"/>
                <a:gd name="T15" fmla="*/ 7 h 15"/>
                <a:gd name="T16" fmla="*/ 15 w 15"/>
                <a:gd name="T17" fmla="*/ 8 h 15"/>
                <a:gd name="T18" fmla="*/ 14 w 15"/>
                <a:gd name="T19" fmla="*/ 9 h 15"/>
                <a:gd name="T20" fmla="*/ 14 w 15"/>
                <a:gd name="T21" fmla="*/ 11 h 15"/>
                <a:gd name="T22" fmla="*/ 13 w 15"/>
                <a:gd name="T23" fmla="*/ 12 h 15"/>
                <a:gd name="T24" fmla="*/ 12 w 15"/>
                <a:gd name="T25" fmla="*/ 13 h 15"/>
                <a:gd name="T26" fmla="*/ 11 w 15"/>
                <a:gd name="T27" fmla="*/ 14 h 15"/>
                <a:gd name="T28" fmla="*/ 10 w 15"/>
                <a:gd name="T29" fmla="*/ 14 h 15"/>
                <a:gd name="T30" fmla="*/ 8 w 15"/>
                <a:gd name="T31" fmla="*/ 15 h 15"/>
                <a:gd name="T32" fmla="*/ 7 w 15"/>
                <a:gd name="T33" fmla="*/ 15 h 15"/>
                <a:gd name="T34" fmla="*/ 6 w 15"/>
                <a:gd name="T35" fmla="*/ 14 h 15"/>
                <a:gd name="T36" fmla="*/ 4 w 15"/>
                <a:gd name="T37" fmla="*/ 14 h 15"/>
                <a:gd name="T38" fmla="*/ 3 w 15"/>
                <a:gd name="T39" fmla="*/ 13 h 15"/>
                <a:gd name="T40" fmla="*/ 2 w 15"/>
                <a:gd name="T41" fmla="*/ 12 h 15"/>
                <a:gd name="T42" fmla="*/ 2 w 15"/>
                <a:gd name="T43" fmla="*/ 11 h 15"/>
                <a:gd name="T44" fmla="*/ 1 w 15"/>
                <a:gd name="T45" fmla="*/ 9 h 15"/>
                <a:gd name="T46" fmla="*/ 0 w 15"/>
                <a:gd name="T47" fmla="*/ 8 h 15"/>
                <a:gd name="T48" fmla="*/ 0 w 15"/>
                <a:gd name="T49" fmla="*/ 7 h 15"/>
                <a:gd name="T50" fmla="*/ 1 w 15"/>
                <a:gd name="T51" fmla="*/ 5 h 15"/>
                <a:gd name="T52" fmla="*/ 2 w 15"/>
                <a:gd name="T53" fmla="*/ 3 h 15"/>
                <a:gd name="T54" fmla="*/ 2 w 15"/>
                <a:gd name="T55" fmla="*/ 2 h 15"/>
                <a:gd name="T56" fmla="*/ 3 w 15"/>
                <a:gd name="T57" fmla="*/ 1 h 15"/>
                <a:gd name="T58" fmla="*/ 4 w 15"/>
                <a:gd name="T59" fmla="*/ 1 h 15"/>
                <a:gd name="T60" fmla="*/ 6 w 15"/>
                <a:gd name="T61" fmla="*/ 0 h 15"/>
                <a:gd name="T62" fmla="*/ 7 w 15"/>
                <a:gd name="T63" fmla="*/ 0 h 15"/>
                <a:gd name="T64" fmla="*/ 8 w 15"/>
                <a:gd name="T65" fmla="*/ 0 h 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"/>
                <a:gd name="T100" fmla="*/ 0 h 15"/>
                <a:gd name="T101" fmla="*/ 15 w 15"/>
                <a:gd name="T102" fmla="*/ 15 h 1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" h="15">
                  <a:moveTo>
                    <a:pt x="8" y="0"/>
                  </a:move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5" y="8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3" y="12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3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54" name="Oval 512"/>
            <p:cNvSpPr>
              <a:spLocks noChangeArrowheads="1"/>
            </p:cNvSpPr>
            <p:nvPr/>
          </p:nvSpPr>
          <p:spPr bwMode="auto">
            <a:xfrm>
              <a:off x="3820" y="2397"/>
              <a:ext cx="14" cy="1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55" name="Freeform 513"/>
            <p:cNvSpPr>
              <a:spLocks/>
            </p:cNvSpPr>
            <p:nvPr/>
          </p:nvSpPr>
          <p:spPr bwMode="auto">
            <a:xfrm>
              <a:off x="3819" y="2397"/>
              <a:ext cx="15" cy="15"/>
            </a:xfrm>
            <a:custGeom>
              <a:avLst/>
              <a:gdLst>
                <a:gd name="T0" fmla="*/ 8 w 15"/>
                <a:gd name="T1" fmla="*/ 0 h 15"/>
                <a:gd name="T2" fmla="*/ 9 w 15"/>
                <a:gd name="T3" fmla="*/ 0 h 15"/>
                <a:gd name="T4" fmla="*/ 11 w 15"/>
                <a:gd name="T5" fmla="*/ 1 h 15"/>
                <a:gd name="T6" fmla="*/ 12 w 15"/>
                <a:gd name="T7" fmla="*/ 1 h 15"/>
                <a:gd name="T8" fmla="*/ 13 w 15"/>
                <a:gd name="T9" fmla="*/ 3 h 15"/>
                <a:gd name="T10" fmla="*/ 14 w 15"/>
                <a:gd name="T11" fmla="*/ 4 h 15"/>
                <a:gd name="T12" fmla="*/ 14 w 15"/>
                <a:gd name="T13" fmla="*/ 5 h 15"/>
                <a:gd name="T14" fmla="*/ 15 w 15"/>
                <a:gd name="T15" fmla="*/ 7 h 15"/>
                <a:gd name="T16" fmla="*/ 15 w 15"/>
                <a:gd name="T17" fmla="*/ 8 h 15"/>
                <a:gd name="T18" fmla="*/ 14 w 15"/>
                <a:gd name="T19" fmla="*/ 10 h 15"/>
                <a:gd name="T20" fmla="*/ 14 w 15"/>
                <a:gd name="T21" fmla="*/ 11 h 15"/>
                <a:gd name="T22" fmla="*/ 13 w 15"/>
                <a:gd name="T23" fmla="*/ 12 h 15"/>
                <a:gd name="T24" fmla="*/ 12 w 15"/>
                <a:gd name="T25" fmla="*/ 14 h 15"/>
                <a:gd name="T26" fmla="*/ 11 w 15"/>
                <a:gd name="T27" fmla="*/ 14 h 15"/>
                <a:gd name="T28" fmla="*/ 9 w 15"/>
                <a:gd name="T29" fmla="*/ 15 h 15"/>
                <a:gd name="T30" fmla="*/ 8 w 15"/>
                <a:gd name="T31" fmla="*/ 15 h 15"/>
                <a:gd name="T32" fmla="*/ 7 w 15"/>
                <a:gd name="T33" fmla="*/ 15 h 15"/>
                <a:gd name="T34" fmla="*/ 5 w 15"/>
                <a:gd name="T35" fmla="*/ 15 h 15"/>
                <a:gd name="T36" fmla="*/ 4 w 15"/>
                <a:gd name="T37" fmla="*/ 14 h 15"/>
                <a:gd name="T38" fmla="*/ 3 w 15"/>
                <a:gd name="T39" fmla="*/ 14 h 15"/>
                <a:gd name="T40" fmla="*/ 2 w 15"/>
                <a:gd name="T41" fmla="*/ 12 h 15"/>
                <a:gd name="T42" fmla="*/ 1 w 15"/>
                <a:gd name="T43" fmla="*/ 11 h 15"/>
                <a:gd name="T44" fmla="*/ 1 w 15"/>
                <a:gd name="T45" fmla="*/ 10 h 15"/>
                <a:gd name="T46" fmla="*/ 0 w 15"/>
                <a:gd name="T47" fmla="*/ 8 h 15"/>
                <a:gd name="T48" fmla="*/ 0 w 15"/>
                <a:gd name="T49" fmla="*/ 7 h 15"/>
                <a:gd name="T50" fmla="*/ 1 w 15"/>
                <a:gd name="T51" fmla="*/ 5 h 15"/>
                <a:gd name="T52" fmla="*/ 1 w 15"/>
                <a:gd name="T53" fmla="*/ 4 h 15"/>
                <a:gd name="T54" fmla="*/ 2 w 15"/>
                <a:gd name="T55" fmla="*/ 3 h 15"/>
                <a:gd name="T56" fmla="*/ 3 w 15"/>
                <a:gd name="T57" fmla="*/ 1 h 15"/>
                <a:gd name="T58" fmla="*/ 4 w 15"/>
                <a:gd name="T59" fmla="*/ 1 h 15"/>
                <a:gd name="T60" fmla="*/ 5 w 15"/>
                <a:gd name="T61" fmla="*/ 0 h 15"/>
                <a:gd name="T62" fmla="*/ 7 w 15"/>
                <a:gd name="T63" fmla="*/ 0 h 15"/>
                <a:gd name="T64" fmla="*/ 7 w 15"/>
                <a:gd name="T65" fmla="*/ 0 h 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"/>
                <a:gd name="T100" fmla="*/ 0 h 15"/>
                <a:gd name="T101" fmla="*/ 15 w 15"/>
                <a:gd name="T102" fmla="*/ 15 h 1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" h="15">
                  <a:moveTo>
                    <a:pt x="7" y="0"/>
                  </a:move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5" y="8"/>
                  </a:lnTo>
                  <a:lnTo>
                    <a:pt x="15" y="9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3" y="12"/>
                  </a:lnTo>
                  <a:lnTo>
                    <a:pt x="13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56" name="Oval 514"/>
            <p:cNvSpPr>
              <a:spLocks noChangeArrowheads="1"/>
            </p:cNvSpPr>
            <p:nvPr/>
          </p:nvSpPr>
          <p:spPr bwMode="auto">
            <a:xfrm>
              <a:off x="3839" y="2405"/>
              <a:ext cx="14" cy="1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57" name="Freeform 515"/>
            <p:cNvSpPr>
              <a:spLocks/>
            </p:cNvSpPr>
            <p:nvPr/>
          </p:nvSpPr>
          <p:spPr bwMode="auto">
            <a:xfrm>
              <a:off x="3838" y="2404"/>
              <a:ext cx="15" cy="15"/>
            </a:xfrm>
            <a:custGeom>
              <a:avLst/>
              <a:gdLst>
                <a:gd name="T0" fmla="*/ 8 w 15"/>
                <a:gd name="T1" fmla="*/ 0 h 15"/>
                <a:gd name="T2" fmla="*/ 10 w 15"/>
                <a:gd name="T3" fmla="*/ 1 h 15"/>
                <a:gd name="T4" fmla="*/ 11 w 15"/>
                <a:gd name="T5" fmla="*/ 1 h 15"/>
                <a:gd name="T6" fmla="*/ 12 w 15"/>
                <a:gd name="T7" fmla="*/ 2 h 15"/>
                <a:gd name="T8" fmla="*/ 13 w 15"/>
                <a:gd name="T9" fmla="*/ 3 h 15"/>
                <a:gd name="T10" fmla="*/ 14 w 15"/>
                <a:gd name="T11" fmla="*/ 4 h 15"/>
                <a:gd name="T12" fmla="*/ 14 w 15"/>
                <a:gd name="T13" fmla="*/ 5 h 15"/>
                <a:gd name="T14" fmla="*/ 15 w 15"/>
                <a:gd name="T15" fmla="*/ 7 h 15"/>
                <a:gd name="T16" fmla="*/ 15 w 15"/>
                <a:gd name="T17" fmla="*/ 8 h 15"/>
                <a:gd name="T18" fmla="*/ 14 w 15"/>
                <a:gd name="T19" fmla="*/ 10 h 15"/>
                <a:gd name="T20" fmla="*/ 14 w 15"/>
                <a:gd name="T21" fmla="*/ 11 h 15"/>
                <a:gd name="T22" fmla="*/ 13 w 15"/>
                <a:gd name="T23" fmla="*/ 13 h 15"/>
                <a:gd name="T24" fmla="*/ 12 w 15"/>
                <a:gd name="T25" fmla="*/ 14 h 15"/>
                <a:gd name="T26" fmla="*/ 11 w 15"/>
                <a:gd name="T27" fmla="*/ 14 h 15"/>
                <a:gd name="T28" fmla="*/ 10 w 15"/>
                <a:gd name="T29" fmla="*/ 15 h 15"/>
                <a:gd name="T30" fmla="*/ 8 w 15"/>
                <a:gd name="T31" fmla="*/ 15 h 15"/>
                <a:gd name="T32" fmla="*/ 7 w 15"/>
                <a:gd name="T33" fmla="*/ 15 h 15"/>
                <a:gd name="T34" fmla="*/ 5 w 15"/>
                <a:gd name="T35" fmla="*/ 15 h 15"/>
                <a:gd name="T36" fmla="*/ 4 w 15"/>
                <a:gd name="T37" fmla="*/ 14 h 15"/>
                <a:gd name="T38" fmla="*/ 3 w 15"/>
                <a:gd name="T39" fmla="*/ 14 h 15"/>
                <a:gd name="T40" fmla="*/ 2 w 15"/>
                <a:gd name="T41" fmla="*/ 13 h 15"/>
                <a:gd name="T42" fmla="*/ 1 w 15"/>
                <a:gd name="T43" fmla="*/ 11 h 15"/>
                <a:gd name="T44" fmla="*/ 1 w 15"/>
                <a:gd name="T45" fmla="*/ 10 h 15"/>
                <a:gd name="T46" fmla="*/ 0 w 15"/>
                <a:gd name="T47" fmla="*/ 8 h 15"/>
                <a:gd name="T48" fmla="*/ 0 w 15"/>
                <a:gd name="T49" fmla="*/ 7 h 15"/>
                <a:gd name="T50" fmla="*/ 1 w 15"/>
                <a:gd name="T51" fmla="*/ 5 h 15"/>
                <a:gd name="T52" fmla="*/ 1 w 15"/>
                <a:gd name="T53" fmla="*/ 4 h 15"/>
                <a:gd name="T54" fmla="*/ 2 w 15"/>
                <a:gd name="T55" fmla="*/ 3 h 15"/>
                <a:gd name="T56" fmla="*/ 3 w 15"/>
                <a:gd name="T57" fmla="*/ 2 h 15"/>
                <a:gd name="T58" fmla="*/ 4 w 15"/>
                <a:gd name="T59" fmla="*/ 1 h 15"/>
                <a:gd name="T60" fmla="*/ 5 w 15"/>
                <a:gd name="T61" fmla="*/ 1 h 15"/>
                <a:gd name="T62" fmla="*/ 7 w 15"/>
                <a:gd name="T63" fmla="*/ 0 h 15"/>
                <a:gd name="T64" fmla="*/ 8 w 15"/>
                <a:gd name="T65" fmla="*/ 0 h 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"/>
                <a:gd name="T100" fmla="*/ 0 h 15"/>
                <a:gd name="T101" fmla="*/ 15 w 15"/>
                <a:gd name="T102" fmla="*/ 15 h 1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" h="15">
                  <a:moveTo>
                    <a:pt x="8" y="0"/>
                  </a:moveTo>
                  <a:lnTo>
                    <a:pt x="8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5" y="8"/>
                  </a:lnTo>
                  <a:lnTo>
                    <a:pt x="15" y="9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3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58" name="Oval 516"/>
            <p:cNvSpPr>
              <a:spLocks noChangeArrowheads="1"/>
            </p:cNvSpPr>
            <p:nvPr/>
          </p:nvSpPr>
          <p:spPr bwMode="auto">
            <a:xfrm>
              <a:off x="3857" y="2407"/>
              <a:ext cx="15" cy="1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59" name="Freeform 517"/>
            <p:cNvSpPr>
              <a:spLocks/>
            </p:cNvSpPr>
            <p:nvPr/>
          </p:nvSpPr>
          <p:spPr bwMode="auto">
            <a:xfrm>
              <a:off x="3857" y="2406"/>
              <a:ext cx="14" cy="16"/>
            </a:xfrm>
            <a:custGeom>
              <a:avLst/>
              <a:gdLst>
                <a:gd name="T0" fmla="*/ 8 w 14"/>
                <a:gd name="T1" fmla="*/ 0 h 16"/>
                <a:gd name="T2" fmla="*/ 9 w 14"/>
                <a:gd name="T3" fmla="*/ 1 h 16"/>
                <a:gd name="T4" fmla="*/ 11 w 14"/>
                <a:gd name="T5" fmla="*/ 1 h 16"/>
                <a:gd name="T6" fmla="*/ 12 w 14"/>
                <a:gd name="T7" fmla="*/ 2 h 16"/>
                <a:gd name="T8" fmla="*/ 13 w 14"/>
                <a:gd name="T9" fmla="*/ 3 h 16"/>
                <a:gd name="T10" fmla="*/ 13 w 14"/>
                <a:gd name="T11" fmla="*/ 4 h 16"/>
                <a:gd name="T12" fmla="*/ 14 w 14"/>
                <a:gd name="T13" fmla="*/ 6 h 16"/>
                <a:gd name="T14" fmla="*/ 14 w 14"/>
                <a:gd name="T15" fmla="*/ 7 h 16"/>
                <a:gd name="T16" fmla="*/ 14 w 14"/>
                <a:gd name="T17" fmla="*/ 8 h 16"/>
                <a:gd name="T18" fmla="*/ 14 w 14"/>
                <a:gd name="T19" fmla="*/ 10 h 16"/>
                <a:gd name="T20" fmla="*/ 13 w 14"/>
                <a:gd name="T21" fmla="*/ 12 h 16"/>
                <a:gd name="T22" fmla="*/ 13 w 14"/>
                <a:gd name="T23" fmla="*/ 13 h 16"/>
                <a:gd name="T24" fmla="*/ 12 w 14"/>
                <a:gd name="T25" fmla="*/ 14 h 16"/>
                <a:gd name="T26" fmla="*/ 11 w 14"/>
                <a:gd name="T27" fmla="*/ 14 h 16"/>
                <a:gd name="T28" fmla="*/ 9 w 14"/>
                <a:gd name="T29" fmla="*/ 15 h 16"/>
                <a:gd name="T30" fmla="*/ 8 w 14"/>
                <a:gd name="T31" fmla="*/ 16 h 16"/>
                <a:gd name="T32" fmla="*/ 7 w 14"/>
                <a:gd name="T33" fmla="*/ 16 h 16"/>
                <a:gd name="T34" fmla="*/ 5 w 14"/>
                <a:gd name="T35" fmla="*/ 15 h 16"/>
                <a:gd name="T36" fmla="*/ 4 w 14"/>
                <a:gd name="T37" fmla="*/ 14 h 16"/>
                <a:gd name="T38" fmla="*/ 3 w 14"/>
                <a:gd name="T39" fmla="*/ 14 h 16"/>
                <a:gd name="T40" fmla="*/ 2 w 14"/>
                <a:gd name="T41" fmla="*/ 13 h 16"/>
                <a:gd name="T42" fmla="*/ 1 w 14"/>
                <a:gd name="T43" fmla="*/ 12 h 16"/>
                <a:gd name="T44" fmla="*/ 0 w 14"/>
                <a:gd name="T45" fmla="*/ 10 h 16"/>
                <a:gd name="T46" fmla="*/ 0 w 14"/>
                <a:gd name="T47" fmla="*/ 8 h 16"/>
                <a:gd name="T48" fmla="*/ 0 w 14"/>
                <a:gd name="T49" fmla="*/ 7 h 16"/>
                <a:gd name="T50" fmla="*/ 0 w 14"/>
                <a:gd name="T51" fmla="*/ 6 h 16"/>
                <a:gd name="T52" fmla="*/ 1 w 14"/>
                <a:gd name="T53" fmla="*/ 4 h 16"/>
                <a:gd name="T54" fmla="*/ 2 w 14"/>
                <a:gd name="T55" fmla="*/ 3 h 16"/>
                <a:gd name="T56" fmla="*/ 3 w 14"/>
                <a:gd name="T57" fmla="*/ 2 h 16"/>
                <a:gd name="T58" fmla="*/ 4 w 14"/>
                <a:gd name="T59" fmla="*/ 1 h 16"/>
                <a:gd name="T60" fmla="*/ 5 w 14"/>
                <a:gd name="T61" fmla="*/ 1 h 16"/>
                <a:gd name="T62" fmla="*/ 7 w 14"/>
                <a:gd name="T63" fmla="*/ 0 h 16"/>
                <a:gd name="T64" fmla="*/ 7 w 14"/>
                <a:gd name="T65" fmla="*/ 0 h 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"/>
                <a:gd name="T100" fmla="*/ 0 h 16"/>
                <a:gd name="T101" fmla="*/ 14 w 14"/>
                <a:gd name="T102" fmla="*/ 16 h 1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" h="16">
                  <a:moveTo>
                    <a:pt x="7" y="0"/>
                  </a:moveTo>
                  <a:lnTo>
                    <a:pt x="8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2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3" y="12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5" y="15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60" name="Oval 518"/>
            <p:cNvSpPr>
              <a:spLocks noChangeArrowheads="1"/>
            </p:cNvSpPr>
            <p:nvPr/>
          </p:nvSpPr>
          <p:spPr bwMode="auto">
            <a:xfrm>
              <a:off x="3877" y="2408"/>
              <a:ext cx="14" cy="1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61" name="Freeform 519"/>
            <p:cNvSpPr>
              <a:spLocks/>
            </p:cNvSpPr>
            <p:nvPr/>
          </p:nvSpPr>
          <p:spPr bwMode="auto">
            <a:xfrm>
              <a:off x="3876" y="2408"/>
              <a:ext cx="15" cy="15"/>
            </a:xfrm>
            <a:custGeom>
              <a:avLst/>
              <a:gdLst>
                <a:gd name="T0" fmla="*/ 8 w 15"/>
                <a:gd name="T1" fmla="*/ 0 h 15"/>
                <a:gd name="T2" fmla="*/ 9 w 15"/>
                <a:gd name="T3" fmla="*/ 0 h 15"/>
                <a:gd name="T4" fmla="*/ 11 w 15"/>
                <a:gd name="T5" fmla="*/ 1 h 15"/>
                <a:gd name="T6" fmla="*/ 12 w 15"/>
                <a:gd name="T7" fmla="*/ 1 h 15"/>
                <a:gd name="T8" fmla="*/ 13 w 15"/>
                <a:gd name="T9" fmla="*/ 3 h 15"/>
                <a:gd name="T10" fmla="*/ 14 w 15"/>
                <a:gd name="T11" fmla="*/ 4 h 15"/>
                <a:gd name="T12" fmla="*/ 14 w 15"/>
                <a:gd name="T13" fmla="*/ 5 h 15"/>
                <a:gd name="T14" fmla="*/ 15 w 15"/>
                <a:gd name="T15" fmla="*/ 7 h 15"/>
                <a:gd name="T16" fmla="*/ 15 w 15"/>
                <a:gd name="T17" fmla="*/ 8 h 15"/>
                <a:gd name="T18" fmla="*/ 14 w 15"/>
                <a:gd name="T19" fmla="*/ 10 h 15"/>
                <a:gd name="T20" fmla="*/ 14 w 15"/>
                <a:gd name="T21" fmla="*/ 11 h 15"/>
                <a:gd name="T22" fmla="*/ 13 w 15"/>
                <a:gd name="T23" fmla="*/ 12 h 15"/>
                <a:gd name="T24" fmla="*/ 12 w 15"/>
                <a:gd name="T25" fmla="*/ 14 h 15"/>
                <a:gd name="T26" fmla="*/ 11 w 15"/>
                <a:gd name="T27" fmla="*/ 14 h 15"/>
                <a:gd name="T28" fmla="*/ 9 w 15"/>
                <a:gd name="T29" fmla="*/ 15 h 15"/>
                <a:gd name="T30" fmla="*/ 8 w 15"/>
                <a:gd name="T31" fmla="*/ 15 h 15"/>
                <a:gd name="T32" fmla="*/ 7 w 15"/>
                <a:gd name="T33" fmla="*/ 15 h 15"/>
                <a:gd name="T34" fmla="*/ 5 w 15"/>
                <a:gd name="T35" fmla="*/ 15 h 15"/>
                <a:gd name="T36" fmla="*/ 4 w 15"/>
                <a:gd name="T37" fmla="*/ 14 h 15"/>
                <a:gd name="T38" fmla="*/ 3 w 15"/>
                <a:gd name="T39" fmla="*/ 14 h 15"/>
                <a:gd name="T40" fmla="*/ 2 w 15"/>
                <a:gd name="T41" fmla="*/ 12 h 15"/>
                <a:gd name="T42" fmla="*/ 1 w 15"/>
                <a:gd name="T43" fmla="*/ 11 h 15"/>
                <a:gd name="T44" fmla="*/ 1 w 15"/>
                <a:gd name="T45" fmla="*/ 10 h 15"/>
                <a:gd name="T46" fmla="*/ 0 w 15"/>
                <a:gd name="T47" fmla="*/ 8 h 15"/>
                <a:gd name="T48" fmla="*/ 0 w 15"/>
                <a:gd name="T49" fmla="*/ 7 h 15"/>
                <a:gd name="T50" fmla="*/ 1 w 15"/>
                <a:gd name="T51" fmla="*/ 5 h 15"/>
                <a:gd name="T52" fmla="*/ 1 w 15"/>
                <a:gd name="T53" fmla="*/ 4 h 15"/>
                <a:gd name="T54" fmla="*/ 2 w 15"/>
                <a:gd name="T55" fmla="*/ 3 h 15"/>
                <a:gd name="T56" fmla="*/ 3 w 15"/>
                <a:gd name="T57" fmla="*/ 1 h 15"/>
                <a:gd name="T58" fmla="*/ 4 w 15"/>
                <a:gd name="T59" fmla="*/ 1 h 15"/>
                <a:gd name="T60" fmla="*/ 5 w 15"/>
                <a:gd name="T61" fmla="*/ 0 h 15"/>
                <a:gd name="T62" fmla="*/ 7 w 15"/>
                <a:gd name="T63" fmla="*/ 0 h 15"/>
                <a:gd name="T64" fmla="*/ 7 w 15"/>
                <a:gd name="T65" fmla="*/ 0 h 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"/>
                <a:gd name="T100" fmla="*/ 0 h 15"/>
                <a:gd name="T101" fmla="*/ 15 w 15"/>
                <a:gd name="T102" fmla="*/ 15 h 1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" h="15">
                  <a:moveTo>
                    <a:pt x="7" y="0"/>
                  </a:move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5" y="8"/>
                  </a:lnTo>
                  <a:lnTo>
                    <a:pt x="15" y="9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3" y="12"/>
                  </a:lnTo>
                  <a:lnTo>
                    <a:pt x="13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62" name="Oval 520"/>
            <p:cNvSpPr>
              <a:spLocks noChangeArrowheads="1"/>
            </p:cNvSpPr>
            <p:nvPr/>
          </p:nvSpPr>
          <p:spPr bwMode="auto">
            <a:xfrm>
              <a:off x="3895" y="2417"/>
              <a:ext cx="15" cy="1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63" name="Freeform 521"/>
            <p:cNvSpPr>
              <a:spLocks/>
            </p:cNvSpPr>
            <p:nvPr/>
          </p:nvSpPr>
          <p:spPr bwMode="auto">
            <a:xfrm>
              <a:off x="3895" y="2417"/>
              <a:ext cx="14" cy="15"/>
            </a:xfrm>
            <a:custGeom>
              <a:avLst/>
              <a:gdLst>
                <a:gd name="T0" fmla="*/ 8 w 14"/>
                <a:gd name="T1" fmla="*/ 0 h 15"/>
                <a:gd name="T2" fmla="*/ 9 w 14"/>
                <a:gd name="T3" fmla="*/ 0 h 15"/>
                <a:gd name="T4" fmla="*/ 11 w 14"/>
                <a:gd name="T5" fmla="*/ 1 h 15"/>
                <a:gd name="T6" fmla="*/ 12 w 14"/>
                <a:gd name="T7" fmla="*/ 1 h 15"/>
                <a:gd name="T8" fmla="*/ 13 w 14"/>
                <a:gd name="T9" fmla="*/ 2 h 15"/>
                <a:gd name="T10" fmla="*/ 13 w 14"/>
                <a:gd name="T11" fmla="*/ 3 h 15"/>
                <a:gd name="T12" fmla="*/ 14 w 14"/>
                <a:gd name="T13" fmla="*/ 5 h 15"/>
                <a:gd name="T14" fmla="*/ 14 w 14"/>
                <a:gd name="T15" fmla="*/ 7 h 15"/>
                <a:gd name="T16" fmla="*/ 14 w 14"/>
                <a:gd name="T17" fmla="*/ 8 h 15"/>
                <a:gd name="T18" fmla="*/ 14 w 14"/>
                <a:gd name="T19" fmla="*/ 9 h 15"/>
                <a:gd name="T20" fmla="*/ 13 w 14"/>
                <a:gd name="T21" fmla="*/ 11 h 15"/>
                <a:gd name="T22" fmla="*/ 13 w 14"/>
                <a:gd name="T23" fmla="*/ 12 h 15"/>
                <a:gd name="T24" fmla="*/ 12 w 14"/>
                <a:gd name="T25" fmla="*/ 13 h 15"/>
                <a:gd name="T26" fmla="*/ 11 w 14"/>
                <a:gd name="T27" fmla="*/ 14 h 15"/>
                <a:gd name="T28" fmla="*/ 9 w 14"/>
                <a:gd name="T29" fmla="*/ 14 h 15"/>
                <a:gd name="T30" fmla="*/ 8 w 14"/>
                <a:gd name="T31" fmla="*/ 15 h 15"/>
                <a:gd name="T32" fmla="*/ 7 w 14"/>
                <a:gd name="T33" fmla="*/ 15 h 15"/>
                <a:gd name="T34" fmla="*/ 5 w 14"/>
                <a:gd name="T35" fmla="*/ 14 h 15"/>
                <a:gd name="T36" fmla="*/ 3 w 14"/>
                <a:gd name="T37" fmla="*/ 14 h 15"/>
                <a:gd name="T38" fmla="*/ 2 w 14"/>
                <a:gd name="T39" fmla="*/ 13 h 15"/>
                <a:gd name="T40" fmla="*/ 1 w 14"/>
                <a:gd name="T41" fmla="*/ 12 h 15"/>
                <a:gd name="T42" fmla="*/ 1 w 14"/>
                <a:gd name="T43" fmla="*/ 11 h 15"/>
                <a:gd name="T44" fmla="*/ 0 w 14"/>
                <a:gd name="T45" fmla="*/ 9 h 15"/>
                <a:gd name="T46" fmla="*/ 0 w 14"/>
                <a:gd name="T47" fmla="*/ 8 h 15"/>
                <a:gd name="T48" fmla="*/ 0 w 14"/>
                <a:gd name="T49" fmla="*/ 7 h 15"/>
                <a:gd name="T50" fmla="*/ 0 w 14"/>
                <a:gd name="T51" fmla="*/ 5 h 15"/>
                <a:gd name="T52" fmla="*/ 1 w 14"/>
                <a:gd name="T53" fmla="*/ 3 h 15"/>
                <a:gd name="T54" fmla="*/ 1 w 14"/>
                <a:gd name="T55" fmla="*/ 2 h 15"/>
                <a:gd name="T56" fmla="*/ 2 w 14"/>
                <a:gd name="T57" fmla="*/ 1 h 15"/>
                <a:gd name="T58" fmla="*/ 3 w 14"/>
                <a:gd name="T59" fmla="*/ 1 h 15"/>
                <a:gd name="T60" fmla="*/ 5 w 14"/>
                <a:gd name="T61" fmla="*/ 0 h 15"/>
                <a:gd name="T62" fmla="*/ 7 w 14"/>
                <a:gd name="T63" fmla="*/ 0 h 15"/>
                <a:gd name="T64" fmla="*/ 7 w 14"/>
                <a:gd name="T65" fmla="*/ 0 h 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"/>
                <a:gd name="T100" fmla="*/ 0 h 15"/>
                <a:gd name="T101" fmla="*/ 14 w 14"/>
                <a:gd name="T102" fmla="*/ 15 h 1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" h="15">
                  <a:moveTo>
                    <a:pt x="7" y="0"/>
                  </a:move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3" y="11"/>
                  </a:lnTo>
                  <a:lnTo>
                    <a:pt x="13" y="12"/>
                  </a:lnTo>
                  <a:lnTo>
                    <a:pt x="12" y="13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64" name="Oval 522"/>
            <p:cNvSpPr>
              <a:spLocks noChangeArrowheads="1"/>
            </p:cNvSpPr>
            <p:nvPr/>
          </p:nvSpPr>
          <p:spPr bwMode="auto">
            <a:xfrm>
              <a:off x="3915" y="2421"/>
              <a:ext cx="14" cy="1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65" name="Freeform 523"/>
            <p:cNvSpPr>
              <a:spLocks/>
            </p:cNvSpPr>
            <p:nvPr/>
          </p:nvSpPr>
          <p:spPr bwMode="auto">
            <a:xfrm>
              <a:off x="3914" y="2420"/>
              <a:ext cx="15" cy="16"/>
            </a:xfrm>
            <a:custGeom>
              <a:avLst/>
              <a:gdLst>
                <a:gd name="T0" fmla="*/ 8 w 15"/>
                <a:gd name="T1" fmla="*/ 0 h 16"/>
                <a:gd name="T2" fmla="*/ 9 w 15"/>
                <a:gd name="T3" fmla="*/ 1 h 16"/>
                <a:gd name="T4" fmla="*/ 11 w 15"/>
                <a:gd name="T5" fmla="*/ 2 h 16"/>
                <a:gd name="T6" fmla="*/ 12 w 15"/>
                <a:gd name="T7" fmla="*/ 2 h 16"/>
                <a:gd name="T8" fmla="*/ 13 w 15"/>
                <a:gd name="T9" fmla="*/ 3 h 16"/>
                <a:gd name="T10" fmla="*/ 13 w 15"/>
                <a:gd name="T11" fmla="*/ 4 h 16"/>
                <a:gd name="T12" fmla="*/ 14 w 15"/>
                <a:gd name="T13" fmla="*/ 6 h 16"/>
                <a:gd name="T14" fmla="*/ 15 w 15"/>
                <a:gd name="T15" fmla="*/ 8 h 16"/>
                <a:gd name="T16" fmla="*/ 15 w 15"/>
                <a:gd name="T17" fmla="*/ 9 h 16"/>
                <a:gd name="T18" fmla="*/ 14 w 15"/>
                <a:gd name="T19" fmla="*/ 10 h 16"/>
                <a:gd name="T20" fmla="*/ 13 w 15"/>
                <a:gd name="T21" fmla="*/ 12 h 16"/>
                <a:gd name="T22" fmla="*/ 13 w 15"/>
                <a:gd name="T23" fmla="*/ 13 h 16"/>
                <a:gd name="T24" fmla="*/ 12 w 15"/>
                <a:gd name="T25" fmla="*/ 14 h 16"/>
                <a:gd name="T26" fmla="*/ 11 w 15"/>
                <a:gd name="T27" fmla="*/ 15 h 16"/>
                <a:gd name="T28" fmla="*/ 9 w 15"/>
                <a:gd name="T29" fmla="*/ 15 h 16"/>
                <a:gd name="T30" fmla="*/ 8 w 15"/>
                <a:gd name="T31" fmla="*/ 16 h 16"/>
                <a:gd name="T32" fmla="*/ 7 w 15"/>
                <a:gd name="T33" fmla="*/ 16 h 16"/>
                <a:gd name="T34" fmla="*/ 5 w 15"/>
                <a:gd name="T35" fmla="*/ 15 h 16"/>
                <a:gd name="T36" fmla="*/ 4 w 15"/>
                <a:gd name="T37" fmla="*/ 15 h 16"/>
                <a:gd name="T38" fmla="*/ 3 w 15"/>
                <a:gd name="T39" fmla="*/ 14 h 16"/>
                <a:gd name="T40" fmla="*/ 2 w 15"/>
                <a:gd name="T41" fmla="*/ 13 h 16"/>
                <a:gd name="T42" fmla="*/ 1 w 15"/>
                <a:gd name="T43" fmla="*/ 12 h 16"/>
                <a:gd name="T44" fmla="*/ 1 w 15"/>
                <a:gd name="T45" fmla="*/ 10 h 16"/>
                <a:gd name="T46" fmla="*/ 0 w 15"/>
                <a:gd name="T47" fmla="*/ 9 h 16"/>
                <a:gd name="T48" fmla="*/ 0 w 15"/>
                <a:gd name="T49" fmla="*/ 8 h 16"/>
                <a:gd name="T50" fmla="*/ 1 w 15"/>
                <a:gd name="T51" fmla="*/ 6 h 16"/>
                <a:gd name="T52" fmla="*/ 1 w 15"/>
                <a:gd name="T53" fmla="*/ 4 h 16"/>
                <a:gd name="T54" fmla="*/ 2 w 15"/>
                <a:gd name="T55" fmla="*/ 3 h 16"/>
                <a:gd name="T56" fmla="*/ 3 w 15"/>
                <a:gd name="T57" fmla="*/ 2 h 16"/>
                <a:gd name="T58" fmla="*/ 4 w 15"/>
                <a:gd name="T59" fmla="*/ 2 h 16"/>
                <a:gd name="T60" fmla="*/ 5 w 15"/>
                <a:gd name="T61" fmla="*/ 1 h 16"/>
                <a:gd name="T62" fmla="*/ 7 w 15"/>
                <a:gd name="T63" fmla="*/ 0 h 16"/>
                <a:gd name="T64" fmla="*/ 7 w 15"/>
                <a:gd name="T65" fmla="*/ 0 h 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"/>
                <a:gd name="T100" fmla="*/ 0 h 16"/>
                <a:gd name="T101" fmla="*/ 15 w 15"/>
                <a:gd name="T102" fmla="*/ 16 h 1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" h="16">
                  <a:moveTo>
                    <a:pt x="7" y="0"/>
                  </a:moveTo>
                  <a:lnTo>
                    <a:pt x="8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5" y="6"/>
                  </a:lnTo>
                  <a:lnTo>
                    <a:pt x="15" y="8"/>
                  </a:lnTo>
                  <a:lnTo>
                    <a:pt x="15" y="9"/>
                  </a:lnTo>
                  <a:lnTo>
                    <a:pt x="15" y="10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3" y="12"/>
                  </a:lnTo>
                  <a:lnTo>
                    <a:pt x="13" y="13"/>
                  </a:lnTo>
                  <a:lnTo>
                    <a:pt x="12" y="14"/>
                  </a:lnTo>
                  <a:lnTo>
                    <a:pt x="11" y="15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5" y="15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66" name="Oval 524"/>
            <p:cNvSpPr>
              <a:spLocks noChangeArrowheads="1"/>
            </p:cNvSpPr>
            <p:nvPr/>
          </p:nvSpPr>
          <p:spPr bwMode="auto">
            <a:xfrm>
              <a:off x="3933" y="2428"/>
              <a:ext cx="15" cy="1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67" name="Freeform 525"/>
            <p:cNvSpPr>
              <a:spLocks/>
            </p:cNvSpPr>
            <p:nvPr/>
          </p:nvSpPr>
          <p:spPr bwMode="auto">
            <a:xfrm>
              <a:off x="3933" y="2428"/>
              <a:ext cx="14" cy="15"/>
            </a:xfrm>
            <a:custGeom>
              <a:avLst/>
              <a:gdLst>
                <a:gd name="T0" fmla="*/ 7 w 14"/>
                <a:gd name="T1" fmla="*/ 0 h 15"/>
                <a:gd name="T2" fmla="*/ 9 w 14"/>
                <a:gd name="T3" fmla="*/ 0 h 15"/>
                <a:gd name="T4" fmla="*/ 11 w 14"/>
                <a:gd name="T5" fmla="*/ 1 h 15"/>
                <a:gd name="T6" fmla="*/ 12 w 14"/>
                <a:gd name="T7" fmla="*/ 1 h 15"/>
                <a:gd name="T8" fmla="*/ 13 w 14"/>
                <a:gd name="T9" fmla="*/ 2 h 15"/>
                <a:gd name="T10" fmla="*/ 13 w 14"/>
                <a:gd name="T11" fmla="*/ 3 h 15"/>
                <a:gd name="T12" fmla="*/ 14 w 14"/>
                <a:gd name="T13" fmla="*/ 5 h 15"/>
                <a:gd name="T14" fmla="*/ 14 w 14"/>
                <a:gd name="T15" fmla="*/ 7 h 15"/>
                <a:gd name="T16" fmla="*/ 14 w 14"/>
                <a:gd name="T17" fmla="*/ 8 h 15"/>
                <a:gd name="T18" fmla="*/ 14 w 14"/>
                <a:gd name="T19" fmla="*/ 9 h 15"/>
                <a:gd name="T20" fmla="*/ 13 w 14"/>
                <a:gd name="T21" fmla="*/ 11 h 15"/>
                <a:gd name="T22" fmla="*/ 13 w 14"/>
                <a:gd name="T23" fmla="*/ 12 h 15"/>
                <a:gd name="T24" fmla="*/ 12 w 14"/>
                <a:gd name="T25" fmla="*/ 13 h 15"/>
                <a:gd name="T26" fmla="*/ 11 w 14"/>
                <a:gd name="T27" fmla="*/ 14 h 15"/>
                <a:gd name="T28" fmla="*/ 9 w 14"/>
                <a:gd name="T29" fmla="*/ 14 h 15"/>
                <a:gd name="T30" fmla="*/ 7 w 14"/>
                <a:gd name="T31" fmla="*/ 15 h 15"/>
                <a:gd name="T32" fmla="*/ 6 w 14"/>
                <a:gd name="T33" fmla="*/ 15 h 15"/>
                <a:gd name="T34" fmla="*/ 5 w 14"/>
                <a:gd name="T35" fmla="*/ 14 h 15"/>
                <a:gd name="T36" fmla="*/ 3 w 14"/>
                <a:gd name="T37" fmla="*/ 14 h 15"/>
                <a:gd name="T38" fmla="*/ 2 w 14"/>
                <a:gd name="T39" fmla="*/ 13 h 15"/>
                <a:gd name="T40" fmla="*/ 1 w 14"/>
                <a:gd name="T41" fmla="*/ 12 h 15"/>
                <a:gd name="T42" fmla="*/ 1 w 14"/>
                <a:gd name="T43" fmla="*/ 11 h 15"/>
                <a:gd name="T44" fmla="*/ 0 w 14"/>
                <a:gd name="T45" fmla="*/ 9 h 15"/>
                <a:gd name="T46" fmla="*/ 0 w 14"/>
                <a:gd name="T47" fmla="*/ 8 h 15"/>
                <a:gd name="T48" fmla="*/ 0 w 14"/>
                <a:gd name="T49" fmla="*/ 7 h 15"/>
                <a:gd name="T50" fmla="*/ 0 w 14"/>
                <a:gd name="T51" fmla="*/ 5 h 15"/>
                <a:gd name="T52" fmla="*/ 1 w 14"/>
                <a:gd name="T53" fmla="*/ 3 h 15"/>
                <a:gd name="T54" fmla="*/ 1 w 14"/>
                <a:gd name="T55" fmla="*/ 2 h 15"/>
                <a:gd name="T56" fmla="*/ 2 w 14"/>
                <a:gd name="T57" fmla="*/ 1 h 15"/>
                <a:gd name="T58" fmla="*/ 3 w 14"/>
                <a:gd name="T59" fmla="*/ 1 h 15"/>
                <a:gd name="T60" fmla="*/ 5 w 14"/>
                <a:gd name="T61" fmla="*/ 0 h 15"/>
                <a:gd name="T62" fmla="*/ 6 w 14"/>
                <a:gd name="T63" fmla="*/ 0 h 15"/>
                <a:gd name="T64" fmla="*/ 7 w 14"/>
                <a:gd name="T65" fmla="*/ 0 h 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"/>
                <a:gd name="T100" fmla="*/ 0 h 15"/>
                <a:gd name="T101" fmla="*/ 14 w 14"/>
                <a:gd name="T102" fmla="*/ 15 h 1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" h="15">
                  <a:moveTo>
                    <a:pt x="7" y="0"/>
                  </a:move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3" y="11"/>
                  </a:lnTo>
                  <a:lnTo>
                    <a:pt x="13" y="12"/>
                  </a:lnTo>
                  <a:lnTo>
                    <a:pt x="12" y="13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68" name="Oval 526"/>
            <p:cNvSpPr>
              <a:spLocks noChangeArrowheads="1"/>
            </p:cNvSpPr>
            <p:nvPr/>
          </p:nvSpPr>
          <p:spPr bwMode="auto">
            <a:xfrm>
              <a:off x="3952" y="2435"/>
              <a:ext cx="15" cy="1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69" name="Freeform 527"/>
            <p:cNvSpPr>
              <a:spLocks/>
            </p:cNvSpPr>
            <p:nvPr/>
          </p:nvSpPr>
          <p:spPr bwMode="auto">
            <a:xfrm>
              <a:off x="3952" y="2435"/>
              <a:ext cx="14" cy="15"/>
            </a:xfrm>
            <a:custGeom>
              <a:avLst/>
              <a:gdLst>
                <a:gd name="T0" fmla="*/ 8 w 14"/>
                <a:gd name="T1" fmla="*/ 0 h 15"/>
                <a:gd name="T2" fmla="*/ 9 w 14"/>
                <a:gd name="T3" fmla="*/ 0 h 15"/>
                <a:gd name="T4" fmla="*/ 11 w 14"/>
                <a:gd name="T5" fmla="*/ 1 h 15"/>
                <a:gd name="T6" fmla="*/ 12 w 14"/>
                <a:gd name="T7" fmla="*/ 1 h 15"/>
                <a:gd name="T8" fmla="*/ 13 w 14"/>
                <a:gd name="T9" fmla="*/ 2 h 15"/>
                <a:gd name="T10" fmla="*/ 13 w 14"/>
                <a:gd name="T11" fmla="*/ 4 h 15"/>
                <a:gd name="T12" fmla="*/ 14 w 14"/>
                <a:gd name="T13" fmla="*/ 5 h 15"/>
                <a:gd name="T14" fmla="*/ 14 w 14"/>
                <a:gd name="T15" fmla="*/ 7 h 15"/>
                <a:gd name="T16" fmla="*/ 14 w 14"/>
                <a:gd name="T17" fmla="*/ 8 h 15"/>
                <a:gd name="T18" fmla="*/ 14 w 14"/>
                <a:gd name="T19" fmla="*/ 10 h 15"/>
                <a:gd name="T20" fmla="*/ 13 w 14"/>
                <a:gd name="T21" fmla="*/ 11 h 15"/>
                <a:gd name="T22" fmla="*/ 13 w 14"/>
                <a:gd name="T23" fmla="*/ 12 h 15"/>
                <a:gd name="T24" fmla="*/ 12 w 14"/>
                <a:gd name="T25" fmla="*/ 13 h 15"/>
                <a:gd name="T26" fmla="*/ 11 w 14"/>
                <a:gd name="T27" fmla="*/ 14 h 15"/>
                <a:gd name="T28" fmla="*/ 9 w 14"/>
                <a:gd name="T29" fmla="*/ 15 h 15"/>
                <a:gd name="T30" fmla="*/ 8 w 14"/>
                <a:gd name="T31" fmla="*/ 15 h 15"/>
                <a:gd name="T32" fmla="*/ 7 w 14"/>
                <a:gd name="T33" fmla="*/ 15 h 15"/>
                <a:gd name="T34" fmla="*/ 5 w 14"/>
                <a:gd name="T35" fmla="*/ 15 h 15"/>
                <a:gd name="T36" fmla="*/ 3 w 14"/>
                <a:gd name="T37" fmla="*/ 14 h 15"/>
                <a:gd name="T38" fmla="*/ 2 w 14"/>
                <a:gd name="T39" fmla="*/ 13 h 15"/>
                <a:gd name="T40" fmla="*/ 1 w 14"/>
                <a:gd name="T41" fmla="*/ 12 h 15"/>
                <a:gd name="T42" fmla="*/ 1 w 14"/>
                <a:gd name="T43" fmla="*/ 11 h 15"/>
                <a:gd name="T44" fmla="*/ 0 w 14"/>
                <a:gd name="T45" fmla="*/ 10 h 15"/>
                <a:gd name="T46" fmla="*/ 0 w 14"/>
                <a:gd name="T47" fmla="*/ 8 h 15"/>
                <a:gd name="T48" fmla="*/ 0 w 14"/>
                <a:gd name="T49" fmla="*/ 7 h 15"/>
                <a:gd name="T50" fmla="*/ 0 w 14"/>
                <a:gd name="T51" fmla="*/ 5 h 15"/>
                <a:gd name="T52" fmla="*/ 1 w 14"/>
                <a:gd name="T53" fmla="*/ 4 h 15"/>
                <a:gd name="T54" fmla="*/ 1 w 14"/>
                <a:gd name="T55" fmla="*/ 2 h 15"/>
                <a:gd name="T56" fmla="*/ 2 w 14"/>
                <a:gd name="T57" fmla="*/ 1 h 15"/>
                <a:gd name="T58" fmla="*/ 3 w 14"/>
                <a:gd name="T59" fmla="*/ 1 h 15"/>
                <a:gd name="T60" fmla="*/ 5 w 14"/>
                <a:gd name="T61" fmla="*/ 0 h 15"/>
                <a:gd name="T62" fmla="*/ 7 w 14"/>
                <a:gd name="T63" fmla="*/ 0 h 15"/>
                <a:gd name="T64" fmla="*/ 7 w 14"/>
                <a:gd name="T65" fmla="*/ 0 h 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"/>
                <a:gd name="T100" fmla="*/ 0 h 15"/>
                <a:gd name="T101" fmla="*/ 14 w 14"/>
                <a:gd name="T102" fmla="*/ 15 h 1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" h="15">
                  <a:moveTo>
                    <a:pt x="7" y="0"/>
                  </a:move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3" y="11"/>
                  </a:lnTo>
                  <a:lnTo>
                    <a:pt x="13" y="12"/>
                  </a:lnTo>
                  <a:lnTo>
                    <a:pt x="12" y="13"/>
                  </a:lnTo>
                  <a:lnTo>
                    <a:pt x="11" y="14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70" name="Oval 528"/>
            <p:cNvSpPr>
              <a:spLocks noChangeArrowheads="1"/>
            </p:cNvSpPr>
            <p:nvPr/>
          </p:nvSpPr>
          <p:spPr bwMode="auto">
            <a:xfrm>
              <a:off x="3971" y="2443"/>
              <a:ext cx="15" cy="1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71" name="Freeform 529"/>
            <p:cNvSpPr>
              <a:spLocks/>
            </p:cNvSpPr>
            <p:nvPr/>
          </p:nvSpPr>
          <p:spPr bwMode="auto">
            <a:xfrm>
              <a:off x="3970" y="2442"/>
              <a:ext cx="15" cy="16"/>
            </a:xfrm>
            <a:custGeom>
              <a:avLst/>
              <a:gdLst>
                <a:gd name="T0" fmla="*/ 8 w 15"/>
                <a:gd name="T1" fmla="*/ 0 h 16"/>
                <a:gd name="T2" fmla="*/ 10 w 15"/>
                <a:gd name="T3" fmla="*/ 1 h 16"/>
                <a:gd name="T4" fmla="*/ 11 w 15"/>
                <a:gd name="T5" fmla="*/ 2 h 16"/>
                <a:gd name="T6" fmla="*/ 12 w 15"/>
                <a:gd name="T7" fmla="*/ 2 h 16"/>
                <a:gd name="T8" fmla="*/ 13 w 15"/>
                <a:gd name="T9" fmla="*/ 3 h 16"/>
                <a:gd name="T10" fmla="*/ 14 w 15"/>
                <a:gd name="T11" fmla="*/ 4 h 16"/>
                <a:gd name="T12" fmla="*/ 14 w 15"/>
                <a:gd name="T13" fmla="*/ 6 h 16"/>
                <a:gd name="T14" fmla="*/ 15 w 15"/>
                <a:gd name="T15" fmla="*/ 8 h 16"/>
                <a:gd name="T16" fmla="*/ 15 w 15"/>
                <a:gd name="T17" fmla="*/ 9 h 16"/>
                <a:gd name="T18" fmla="*/ 14 w 15"/>
                <a:gd name="T19" fmla="*/ 10 h 16"/>
                <a:gd name="T20" fmla="*/ 14 w 15"/>
                <a:gd name="T21" fmla="*/ 12 h 16"/>
                <a:gd name="T22" fmla="*/ 13 w 15"/>
                <a:gd name="T23" fmla="*/ 13 h 16"/>
                <a:gd name="T24" fmla="*/ 12 w 15"/>
                <a:gd name="T25" fmla="*/ 14 h 16"/>
                <a:gd name="T26" fmla="*/ 11 w 15"/>
                <a:gd name="T27" fmla="*/ 15 h 16"/>
                <a:gd name="T28" fmla="*/ 10 w 15"/>
                <a:gd name="T29" fmla="*/ 15 h 16"/>
                <a:gd name="T30" fmla="*/ 8 w 15"/>
                <a:gd name="T31" fmla="*/ 16 h 16"/>
                <a:gd name="T32" fmla="*/ 7 w 15"/>
                <a:gd name="T33" fmla="*/ 16 h 16"/>
                <a:gd name="T34" fmla="*/ 6 w 15"/>
                <a:gd name="T35" fmla="*/ 15 h 16"/>
                <a:gd name="T36" fmla="*/ 4 w 15"/>
                <a:gd name="T37" fmla="*/ 15 h 16"/>
                <a:gd name="T38" fmla="*/ 3 w 15"/>
                <a:gd name="T39" fmla="*/ 14 h 16"/>
                <a:gd name="T40" fmla="*/ 2 w 15"/>
                <a:gd name="T41" fmla="*/ 13 h 16"/>
                <a:gd name="T42" fmla="*/ 2 w 15"/>
                <a:gd name="T43" fmla="*/ 12 h 16"/>
                <a:gd name="T44" fmla="*/ 1 w 15"/>
                <a:gd name="T45" fmla="*/ 10 h 16"/>
                <a:gd name="T46" fmla="*/ 0 w 15"/>
                <a:gd name="T47" fmla="*/ 9 h 16"/>
                <a:gd name="T48" fmla="*/ 0 w 15"/>
                <a:gd name="T49" fmla="*/ 8 h 16"/>
                <a:gd name="T50" fmla="*/ 1 w 15"/>
                <a:gd name="T51" fmla="*/ 6 h 16"/>
                <a:gd name="T52" fmla="*/ 2 w 15"/>
                <a:gd name="T53" fmla="*/ 4 h 16"/>
                <a:gd name="T54" fmla="*/ 2 w 15"/>
                <a:gd name="T55" fmla="*/ 3 h 16"/>
                <a:gd name="T56" fmla="*/ 3 w 15"/>
                <a:gd name="T57" fmla="*/ 2 h 16"/>
                <a:gd name="T58" fmla="*/ 4 w 15"/>
                <a:gd name="T59" fmla="*/ 2 h 16"/>
                <a:gd name="T60" fmla="*/ 6 w 15"/>
                <a:gd name="T61" fmla="*/ 1 h 16"/>
                <a:gd name="T62" fmla="*/ 7 w 15"/>
                <a:gd name="T63" fmla="*/ 0 h 16"/>
                <a:gd name="T64" fmla="*/ 8 w 15"/>
                <a:gd name="T65" fmla="*/ 0 h 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"/>
                <a:gd name="T100" fmla="*/ 0 h 16"/>
                <a:gd name="T101" fmla="*/ 15 w 15"/>
                <a:gd name="T102" fmla="*/ 16 h 1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" h="16">
                  <a:moveTo>
                    <a:pt x="8" y="0"/>
                  </a:moveTo>
                  <a:lnTo>
                    <a:pt x="8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3" y="3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5" y="6"/>
                  </a:lnTo>
                  <a:lnTo>
                    <a:pt x="15" y="8"/>
                  </a:lnTo>
                  <a:lnTo>
                    <a:pt x="15" y="9"/>
                  </a:lnTo>
                  <a:lnTo>
                    <a:pt x="15" y="10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3" y="13"/>
                  </a:lnTo>
                  <a:lnTo>
                    <a:pt x="13" y="14"/>
                  </a:lnTo>
                  <a:lnTo>
                    <a:pt x="12" y="14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0" y="15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72" name="Oval 530"/>
            <p:cNvSpPr>
              <a:spLocks noChangeArrowheads="1"/>
            </p:cNvSpPr>
            <p:nvPr/>
          </p:nvSpPr>
          <p:spPr bwMode="auto">
            <a:xfrm>
              <a:off x="3990" y="2450"/>
              <a:ext cx="15" cy="1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73" name="Freeform 531"/>
            <p:cNvSpPr>
              <a:spLocks/>
            </p:cNvSpPr>
            <p:nvPr/>
          </p:nvSpPr>
          <p:spPr bwMode="auto">
            <a:xfrm>
              <a:off x="3990" y="2450"/>
              <a:ext cx="14" cy="15"/>
            </a:xfrm>
            <a:custGeom>
              <a:avLst/>
              <a:gdLst>
                <a:gd name="T0" fmla="*/ 7 w 14"/>
                <a:gd name="T1" fmla="*/ 0 h 15"/>
                <a:gd name="T2" fmla="*/ 9 w 14"/>
                <a:gd name="T3" fmla="*/ 0 h 15"/>
                <a:gd name="T4" fmla="*/ 11 w 14"/>
                <a:gd name="T5" fmla="*/ 1 h 15"/>
                <a:gd name="T6" fmla="*/ 12 w 14"/>
                <a:gd name="T7" fmla="*/ 1 h 15"/>
                <a:gd name="T8" fmla="*/ 13 w 14"/>
                <a:gd name="T9" fmla="*/ 2 h 15"/>
                <a:gd name="T10" fmla="*/ 13 w 14"/>
                <a:gd name="T11" fmla="*/ 3 h 15"/>
                <a:gd name="T12" fmla="*/ 14 w 14"/>
                <a:gd name="T13" fmla="*/ 5 h 15"/>
                <a:gd name="T14" fmla="*/ 14 w 14"/>
                <a:gd name="T15" fmla="*/ 7 h 15"/>
                <a:gd name="T16" fmla="*/ 14 w 14"/>
                <a:gd name="T17" fmla="*/ 8 h 15"/>
                <a:gd name="T18" fmla="*/ 14 w 14"/>
                <a:gd name="T19" fmla="*/ 9 h 15"/>
                <a:gd name="T20" fmla="*/ 13 w 14"/>
                <a:gd name="T21" fmla="*/ 11 h 15"/>
                <a:gd name="T22" fmla="*/ 13 w 14"/>
                <a:gd name="T23" fmla="*/ 12 h 15"/>
                <a:gd name="T24" fmla="*/ 12 w 14"/>
                <a:gd name="T25" fmla="*/ 13 h 15"/>
                <a:gd name="T26" fmla="*/ 11 w 14"/>
                <a:gd name="T27" fmla="*/ 14 h 15"/>
                <a:gd name="T28" fmla="*/ 9 w 14"/>
                <a:gd name="T29" fmla="*/ 14 h 15"/>
                <a:gd name="T30" fmla="*/ 7 w 14"/>
                <a:gd name="T31" fmla="*/ 15 h 15"/>
                <a:gd name="T32" fmla="*/ 6 w 14"/>
                <a:gd name="T33" fmla="*/ 15 h 15"/>
                <a:gd name="T34" fmla="*/ 5 w 14"/>
                <a:gd name="T35" fmla="*/ 14 h 15"/>
                <a:gd name="T36" fmla="*/ 3 w 14"/>
                <a:gd name="T37" fmla="*/ 14 h 15"/>
                <a:gd name="T38" fmla="*/ 2 w 14"/>
                <a:gd name="T39" fmla="*/ 13 h 15"/>
                <a:gd name="T40" fmla="*/ 1 w 14"/>
                <a:gd name="T41" fmla="*/ 12 h 15"/>
                <a:gd name="T42" fmla="*/ 1 w 14"/>
                <a:gd name="T43" fmla="*/ 11 h 15"/>
                <a:gd name="T44" fmla="*/ 0 w 14"/>
                <a:gd name="T45" fmla="*/ 9 h 15"/>
                <a:gd name="T46" fmla="*/ 0 w 14"/>
                <a:gd name="T47" fmla="*/ 8 h 15"/>
                <a:gd name="T48" fmla="*/ 0 w 14"/>
                <a:gd name="T49" fmla="*/ 7 h 15"/>
                <a:gd name="T50" fmla="*/ 0 w 14"/>
                <a:gd name="T51" fmla="*/ 5 h 15"/>
                <a:gd name="T52" fmla="*/ 1 w 14"/>
                <a:gd name="T53" fmla="*/ 3 h 15"/>
                <a:gd name="T54" fmla="*/ 1 w 14"/>
                <a:gd name="T55" fmla="*/ 2 h 15"/>
                <a:gd name="T56" fmla="*/ 2 w 14"/>
                <a:gd name="T57" fmla="*/ 1 h 15"/>
                <a:gd name="T58" fmla="*/ 3 w 14"/>
                <a:gd name="T59" fmla="*/ 1 h 15"/>
                <a:gd name="T60" fmla="*/ 5 w 14"/>
                <a:gd name="T61" fmla="*/ 0 h 15"/>
                <a:gd name="T62" fmla="*/ 6 w 14"/>
                <a:gd name="T63" fmla="*/ 0 h 15"/>
                <a:gd name="T64" fmla="*/ 7 w 14"/>
                <a:gd name="T65" fmla="*/ 0 h 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"/>
                <a:gd name="T100" fmla="*/ 0 h 15"/>
                <a:gd name="T101" fmla="*/ 14 w 14"/>
                <a:gd name="T102" fmla="*/ 15 h 1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" h="15">
                  <a:moveTo>
                    <a:pt x="7" y="0"/>
                  </a:move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3" y="11"/>
                  </a:lnTo>
                  <a:lnTo>
                    <a:pt x="13" y="12"/>
                  </a:lnTo>
                  <a:lnTo>
                    <a:pt x="12" y="13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74" name="Oval 532"/>
            <p:cNvSpPr>
              <a:spLocks noChangeArrowheads="1"/>
            </p:cNvSpPr>
            <p:nvPr/>
          </p:nvSpPr>
          <p:spPr bwMode="auto">
            <a:xfrm>
              <a:off x="4009" y="2461"/>
              <a:ext cx="14" cy="1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75" name="Freeform 533"/>
            <p:cNvSpPr>
              <a:spLocks/>
            </p:cNvSpPr>
            <p:nvPr/>
          </p:nvSpPr>
          <p:spPr bwMode="auto">
            <a:xfrm>
              <a:off x="4008" y="2461"/>
              <a:ext cx="15" cy="15"/>
            </a:xfrm>
            <a:custGeom>
              <a:avLst/>
              <a:gdLst>
                <a:gd name="T0" fmla="*/ 8 w 15"/>
                <a:gd name="T1" fmla="*/ 0 h 15"/>
                <a:gd name="T2" fmla="*/ 10 w 15"/>
                <a:gd name="T3" fmla="*/ 0 h 15"/>
                <a:gd name="T4" fmla="*/ 11 w 15"/>
                <a:gd name="T5" fmla="*/ 1 h 15"/>
                <a:gd name="T6" fmla="*/ 12 w 15"/>
                <a:gd name="T7" fmla="*/ 1 h 15"/>
                <a:gd name="T8" fmla="*/ 13 w 15"/>
                <a:gd name="T9" fmla="*/ 2 h 15"/>
                <a:gd name="T10" fmla="*/ 14 w 15"/>
                <a:gd name="T11" fmla="*/ 3 h 15"/>
                <a:gd name="T12" fmla="*/ 14 w 15"/>
                <a:gd name="T13" fmla="*/ 5 h 15"/>
                <a:gd name="T14" fmla="*/ 15 w 15"/>
                <a:gd name="T15" fmla="*/ 7 h 15"/>
                <a:gd name="T16" fmla="*/ 15 w 15"/>
                <a:gd name="T17" fmla="*/ 8 h 15"/>
                <a:gd name="T18" fmla="*/ 14 w 15"/>
                <a:gd name="T19" fmla="*/ 9 h 15"/>
                <a:gd name="T20" fmla="*/ 14 w 15"/>
                <a:gd name="T21" fmla="*/ 11 h 15"/>
                <a:gd name="T22" fmla="*/ 13 w 15"/>
                <a:gd name="T23" fmla="*/ 12 h 15"/>
                <a:gd name="T24" fmla="*/ 12 w 15"/>
                <a:gd name="T25" fmla="*/ 13 h 15"/>
                <a:gd name="T26" fmla="*/ 11 w 15"/>
                <a:gd name="T27" fmla="*/ 14 h 15"/>
                <a:gd name="T28" fmla="*/ 10 w 15"/>
                <a:gd name="T29" fmla="*/ 14 h 15"/>
                <a:gd name="T30" fmla="*/ 8 w 15"/>
                <a:gd name="T31" fmla="*/ 15 h 15"/>
                <a:gd name="T32" fmla="*/ 7 w 15"/>
                <a:gd name="T33" fmla="*/ 15 h 15"/>
                <a:gd name="T34" fmla="*/ 6 w 15"/>
                <a:gd name="T35" fmla="*/ 14 h 15"/>
                <a:gd name="T36" fmla="*/ 4 w 15"/>
                <a:gd name="T37" fmla="*/ 14 h 15"/>
                <a:gd name="T38" fmla="*/ 3 w 15"/>
                <a:gd name="T39" fmla="*/ 13 h 15"/>
                <a:gd name="T40" fmla="*/ 2 w 15"/>
                <a:gd name="T41" fmla="*/ 12 h 15"/>
                <a:gd name="T42" fmla="*/ 1 w 15"/>
                <a:gd name="T43" fmla="*/ 11 h 15"/>
                <a:gd name="T44" fmla="*/ 1 w 15"/>
                <a:gd name="T45" fmla="*/ 9 h 15"/>
                <a:gd name="T46" fmla="*/ 0 w 15"/>
                <a:gd name="T47" fmla="*/ 8 h 15"/>
                <a:gd name="T48" fmla="*/ 0 w 15"/>
                <a:gd name="T49" fmla="*/ 7 h 15"/>
                <a:gd name="T50" fmla="*/ 1 w 15"/>
                <a:gd name="T51" fmla="*/ 5 h 15"/>
                <a:gd name="T52" fmla="*/ 1 w 15"/>
                <a:gd name="T53" fmla="*/ 3 h 15"/>
                <a:gd name="T54" fmla="*/ 2 w 15"/>
                <a:gd name="T55" fmla="*/ 2 h 15"/>
                <a:gd name="T56" fmla="*/ 3 w 15"/>
                <a:gd name="T57" fmla="*/ 1 h 15"/>
                <a:gd name="T58" fmla="*/ 4 w 15"/>
                <a:gd name="T59" fmla="*/ 1 h 15"/>
                <a:gd name="T60" fmla="*/ 6 w 15"/>
                <a:gd name="T61" fmla="*/ 0 h 15"/>
                <a:gd name="T62" fmla="*/ 7 w 15"/>
                <a:gd name="T63" fmla="*/ 0 h 15"/>
                <a:gd name="T64" fmla="*/ 8 w 15"/>
                <a:gd name="T65" fmla="*/ 0 h 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"/>
                <a:gd name="T100" fmla="*/ 0 h 15"/>
                <a:gd name="T101" fmla="*/ 15 w 15"/>
                <a:gd name="T102" fmla="*/ 15 h 1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" h="15">
                  <a:moveTo>
                    <a:pt x="8" y="0"/>
                  </a:move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5" y="8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3" y="12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76" name="Oval 534"/>
            <p:cNvSpPr>
              <a:spLocks noChangeArrowheads="1"/>
            </p:cNvSpPr>
            <p:nvPr/>
          </p:nvSpPr>
          <p:spPr bwMode="auto">
            <a:xfrm>
              <a:off x="4028" y="2470"/>
              <a:ext cx="15" cy="1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77" name="Freeform 535"/>
            <p:cNvSpPr>
              <a:spLocks/>
            </p:cNvSpPr>
            <p:nvPr/>
          </p:nvSpPr>
          <p:spPr bwMode="auto">
            <a:xfrm>
              <a:off x="4028" y="2469"/>
              <a:ext cx="14" cy="16"/>
            </a:xfrm>
            <a:custGeom>
              <a:avLst/>
              <a:gdLst>
                <a:gd name="T0" fmla="*/ 7 w 14"/>
                <a:gd name="T1" fmla="*/ 0 h 16"/>
                <a:gd name="T2" fmla="*/ 9 w 14"/>
                <a:gd name="T3" fmla="*/ 1 h 16"/>
                <a:gd name="T4" fmla="*/ 10 w 14"/>
                <a:gd name="T5" fmla="*/ 1 h 16"/>
                <a:gd name="T6" fmla="*/ 11 w 14"/>
                <a:gd name="T7" fmla="*/ 2 h 16"/>
                <a:gd name="T8" fmla="*/ 12 w 14"/>
                <a:gd name="T9" fmla="*/ 3 h 16"/>
                <a:gd name="T10" fmla="*/ 13 w 14"/>
                <a:gd name="T11" fmla="*/ 4 h 16"/>
                <a:gd name="T12" fmla="*/ 14 w 14"/>
                <a:gd name="T13" fmla="*/ 6 h 16"/>
                <a:gd name="T14" fmla="*/ 14 w 14"/>
                <a:gd name="T15" fmla="*/ 7 h 16"/>
                <a:gd name="T16" fmla="*/ 14 w 14"/>
                <a:gd name="T17" fmla="*/ 9 h 16"/>
                <a:gd name="T18" fmla="*/ 14 w 14"/>
                <a:gd name="T19" fmla="*/ 10 h 16"/>
                <a:gd name="T20" fmla="*/ 13 w 14"/>
                <a:gd name="T21" fmla="*/ 12 h 16"/>
                <a:gd name="T22" fmla="*/ 12 w 14"/>
                <a:gd name="T23" fmla="*/ 13 h 16"/>
                <a:gd name="T24" fmla="*/ 11 w 14"/>
                <a:gd name="T25" fmla="*/ 14 h 16"/>
                <a:gd name="T26" fmla="*/ 10 w 14"/>
                <a:gd name="T27" fmla="*/ 15 h 16"/>
                <a:gd name="T28" fmla="*/ 9 w 14"/>
                <a:gd name="T29" fmla="*/ 15 h 16"/>
                <a:gd name="T30" fmla="*/ 7 w 14"/>
                <a:gd name="T31" fmla="*/ 16 h 16"/>
                <a:gd name="T32" fmla="*/ 6 w 14"/>
                <a:gd name="T33" fmla="*/ 16 h 16"/>
                <a:gd name="T34" fmla="*/ 5 w 14"/>
                <a:gd name="T35" fmla="*/ 15 h 16"/>
                <a:gd name="T36" fmla="*/ 3 w 14"/>
                <a:gd name="T37" fmla="*/ 15 h 16"/>
                <a:gd name="T38" fmla="*/ 2 w 14"/>
                <a:gd name="T39" fmla="*/ 14 h 16"/>
                <a:gd name="T40" fmla="*/ 1 w 14"/>
                <a:gd name="T41" fmla="*/ 13 h 16"/>
                <a:gd name="T42" fmla="*/ 1 w 14"/>
                <a:gd name="T43" fmla="*/ 12 h 16"/>
                <a:gd name="T44" fmla="*/ 0 w 14"/>
                <a:gd name="T45" fmla="*/ 10 h 16"/>
                <a:gd name="T46" fmla="*/ 0 w 14"/>
                <a:gd name="T47" fmla="*/ 9 h 16"/>
                <a:gd name="T48" fmla="*/ 0 w 14"/>
                <a:gd name="T49" fmla="*/ 7 h 16"/>
                <a:gd name="T50" fmla="*/ 0 w 14"/>
                <a:gd name="T51" fmla="*/ 6 h 16"/>
                <a:gd name="T52" fmla="*/ 1 w 14"/>
                <a:gd name="T53" fmla="*/ 4 h 16"/>
                <a:gd name="T54" fmla="*/ 1 w 14"/>
                <a:gd name="T55" fmla="*/ 3 h 16"/>
                <a:gd name="T56" fmla="*/ 2 w 14"/>
                <a:gd name="T57" fmla="*/ 2 h 16"/>
                <a:gd name="T58" fmla="*/ 3 w 14"/>
                <a:gd name="T59" fmla="*/ 1 h 16"/>
                <a:gd name="T60" fmla="*/ 5 w 14"/>
                <a:gd name="T61" fmla="*/ 1 h 16"/>
                <a:gd name="T62" fmla="*/ 6 w 14"/>
                <a:gd name="T63" fmla="*/ 0 h 16"/>
                <a:gd name="T64" fmla="*/ 7 w 14"/>
                <a:gd name="T65" fmla="*/ 0 h 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"/>
                <a:gd name="T100" fmla="*/ 0 h 16"/>
                <a:gd name="T101" fmla="*/ 14 w 14"/>
                <a:gd name="T102" fmla="*/ 16 h 1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" h="16">
                  <a:moveTo>
                    <a:pt x="7" y="0"/>
                  </a:moveTo>
                  <a:lnTo>
                    <a:pt x="7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2" y="3"/>
                  </a:lnTo>
                  <a:lnTo>
                    <a:pt x="13" y="4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3" y="12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1" y="15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78" name="Line 536"/>
            <p:cNvSpPr>
              <a:spLocks noChangeShapeType="1"/>
            </p:cNvSpPr>
            <p:nvPr/>
          </p:nvSpPr>
          <p:spPr bwMode="auto">
            <a:xfrm>
              <a:off x="1676" y="2257"/>
              <a:ext cx="20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79" name="Line 537"/>
            <p:cNvSpPr>
              <a:spLocks noChangeShapeType="1"/>
            </p:cNvSpPr>
            <p:nvPr/>
          </p:nvSpPr>
          <p:spPr bwMode="auto">
            <a:xfrm>
              <a:off x="1720" y="2257"/>
              <a:ext cx="20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80" name="Line 538"/>
            <p:cNvSpPr>
              <a:spLocks noChangeShapeType="1"/>
            </p:cNvSpPr>
            <p:nvPr/>
          </p:nvSpPr>
          <p:spPr bwMode="auto">
            <a:xfrm>
              <a:off x="1764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81" name="Line 539"/>
            <p:cNvSpPr>
              <a:spLocks noChangeShapeType="1"/>
            </p:cNvSpPr>
            <p:nvPr/>
          </p:nvSpPr>
          <p:spPr bwMode="auto">
            <a:xfrm>
              <a:off x="1808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82" name="Line 540"/>
            <p:cNvSpPr>
              <a:spLocks noChangeShapeType="1"/>
            </p:cNvSpPr>
            <p:nvPr/>
          </p:nvSpPr>
          <p:spPr bwMode="auto">
            <a:xfrm>
              <a:off x="1852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83" name="Line 541"/>
            <p:cNvSpPr>
              <a:spLocks noChangeShapeType="1"/>
            </p:cNvSpPr>
            <p:nvPr/>
          </p:nvSpPr>
          <p:spPr bwMode="auto">
            <a:xfrm>
              <a:off x="1896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84" name="Line 542"/>
            <p:cNvSpPr>
              <a:spLocks noChangeShapeType="1"/>
            </p:cNvSpPr>
            <p:nvPr/>
          </p:nvSpPr>
          <p:spPr bwMode="auto">
            <a:xfrm>
              <a:off x="1940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85" name="Line 543"/>
            <p:cNvSpPr>
              <a:spLocks noChangeShapeType="1"/>
            </p:cNvSpPr>
            <p:nvPr/>
          </p:nvSpPr>
          <p:spPr bwMode="auto">
            <a:xfrm>
              <a:off x="1984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86" name="Line 544"/>
            <p:cNvSpPr>
              <a:spLocks noChangeShapeType="1"/>
            </p:cNvSpPr>
            <p:nvPr/>
          </p:nvSpPr>
          <p:spPr bwMode="auto">
            <a:xfrm>
              <a:off x="2028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87" name="Line 545"/>
            <p:cNvSpPr>
              <a:spLocks noChangeShapeType="1"/>
            </p:cNvSpPr>
            <p:nvPr/>
          </p:nvSpPr>
          <p:spPr bwMode="auto">
            <a:xfrm>
              <a:off x="2072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88" name="Line 546"/>
            <p:cNvSpPr>
              <a:spLocks noChangeShapeType="1"/>
            </p:cNvSpPr>
            <p:nvPr/>
          </p:nvSpPr>
          <p:spPr bwMode="auto">
            <a:xfrm>
              <a:off x="2116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89" name="Line 547"/>
            <p:cNvSpPr>
              <a:spLocks noChangeShapeType="1"/>
            </p:cNvSpPr>
            <p:nvPr/>
          </p:nvSpPr>
          <p:spPr bwMode="auto">
            <a:xfrm>
              <a:off x="2160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90" name="Line 548"/>
            <p:cNvSpPr>
              <a:spLocks noChangeShapeType="1"/>
            </p:cNvSpPr>
            <p:nvPr/>
          </p:nvSpPr>
          <p:spPr bwMode="auto">
            <a:xfrm>
              <a:off x="2204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91" name="Line 549"/>
            <p:cNvSpPr>
              <a:spLocks noChangeShapeType="1"/>
            </p:cNvSpPr>
            <p:nvPr/>
          </p:nvSpPr>
          <p:spPr bwMode="auto">
            <a:xfrm>
              <a:off x="2248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92" name="Line 550"/>
            <p:cNvSpPr>
              <a:spLocks noChangeShapeType="1"/>
            </p:cNvSpPr>
            <p:nvPr/>
          </p:nvSpPr>
          <p:spPr bwMode="auto">
            <a:xfrm>
              <a:off x="2293" y="2257"/>
              <a:ext cx="20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93" name="Line 551"/>
            <p:cNvSpPr>
              <a:spLocks noChangeShapeType="1"/>
            </p:cNvSpPr>
            <p:nvPr/>
          </p:nvSpPr>
          <p:spPr bwMode="auto">
            <a:xfrm>
              <a:off x="2337" y="2257"/>
              <a:ext cx="20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94" name="Line 552"/>
            <p:cNvSpPr>
              <a:spLocks noChangeShapeType="1"/>
            </p:cNvSpPr>
            <p:nvPr/>
          </p:nvSpPr>
          <p:spPr bwMode="auto">
            <a:xfrm>
              <a:off x="2381" y="2257"/>
              <a:ext cx="20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95" name="Line 553"/>
            <p:cNvSpPr>
              <a:spLocks noChangeShapeType="1"/>
            </p:cNvSpPr>
            <p:nvPr/>
          </p:nvSpPr>
          <p:spPr bwMode="auto">
            <a:xfrm>
              <a:off x="2425" y="2257"/>
              <a:ext cx="20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96" name="Line 554"/>
            <p:cNvSpPr>
              <a:spLocks noChangeShapeType="1"/>
            </p:cNvSpPr>
            <p:nvPr/>
          </p:nvSpPr>
          <p:spPr bwMode="auto">
            <a:xfrm>
              <a:off x="2469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97" name="Line 555"/>
            <p:cNvSpPr>
              <a:spLocks noChangeShapeType="1"/>
            </p:cNvSpPr>
            <p:nvPr/>
          </p:nvSpPr>
          <p:spPr bwMode="auto">
            <a:xfrm>
              <a:off x="2513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98" name="Line 556"/>
            <p:cNvSpPr>
              <a:spLocks noChangeShapeType="1"/>
            </p:cNvSpPr>
            <p:nvPr/>
          </p:nvSpPr>
          <p:spPr bwMode="auto">
            <a:xfrm>
              <a:off x="2557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99" name="Line 557"/>
            <p:cNvSpPr>
              <a:spLocks noChangeShapeType="1"/>
            </p:cNvSpPr>
            <p:nvPr/>
          </p:nvSpPr>
          <p:spPr bwMode="auto">
            <a:xfrm>
              <a:off x="2601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00" name="Line 558"/>
            <p:cNvSpPr>
              <a:spLocks noChangeShapeType="1"/>
            </p:cNvSpPr>
            <p:nvPr/>
          </p:nvSpPr>
          <p:spPr bwMode="auto">
            <a:xfrm>
              <a:off x="2645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01" name="Line 559"/>
            <p:cNvSpPr>
              <a:spLocks noChangeShapeType="1"/>
            </p:cNvSpPr>
            <p:nvPr/>
          </p:nvSpPr>
          <p:spPr bwMode="auto">
            <a:xfrm>
              <a:off x="2689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02" name="Line 560"/>
            <p:cNvSpPr>
              <a:spLocks noChangeShapeType="1"/>
            </p:cNvSpPr>
            <p:nvPr/>
          </p:nvSpPr>
          <p:spPr bwMode="auto">
            <a:xfrm>
              <a:off x="2733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03" name="Line 561"/>
            <p:cNvSpPr>
              <a:spLocks noChangeShapeType="1"/>
            </p:cNvSpPr>
            <p:nvPr/>
          </p:nvSpPr>
          <p:spPr bwMode="auto">
            <a:xfrm>
              <a:off x="2777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04" name="Line 562"/>
            <p:cNvSpPr>
              <a:spLocks noChangeShapeType="1"/>
            </p:cNvSpPr>
            <p:nvPr/>
          </p:nvSpPr>
          <p:spPr bwMode="auto">
            <a:xfrm>
              <a:off x="2821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05" name="Line 563"/>
            <p:cNvSpPr>
              <a:spLocks noChangeShapeType="1"/>
            </p:cNvSpPr>
            <p:nvPr/>
          </p:nvSpPr>
          <p:spPr bwMode="auto">
            <a:xfrm>
              <a:off x="2865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06" name="Line 564"/>
            <p:cNvSpPr>
              <a:spLocks noChangeShapeType="1"/>
            </p:cNvSpPr>
            <p:nvPr/>
          </p:nvSpPr>
          <p:spPr bwMode="auto">
            <a:xfrm>
              <a:off x="2909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07" name="Line 565"/>
            <p:cNvSpPr>
              <a:spLocks noChangeShapeType="1"/>
            </p:cNvSpPr>
            <p:nvPr/>
          </p:nvSpPr>
          <p:spPr bwMode="auto">
            <a:xfrm>
              <a:off x="2953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08" name="Line 566"/>
            <p:cNvSpPr>
              <a:spLocks noChangeShapeType="1"/>
            </p:cNvSpPr>
            <p:nvPr/>
          </p:nvSpPr>
          <p:spPr bwMode="auto">
            <a:xfrm>
              <a:off x="2998" y="2257"/>
              <a:ext cx="20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09" name="Line 567"/>
            <p:cNvSpPr>
              <a:spLocks noChangeShapeType="1"/>
            </p:cNvSpPr>
            <p:nvPr/>
          </p:nvSpPr>
          <p:spPr bwMode="auto">
            <a:xfrm>
              <a:off x="3042" y="2257"/>
              <a:ext cx="20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10" name="Line 568"/>
            <p:cNvSpPr>
              <a:spLocks noChangeShapeType="1"/>
            </p:cNvSpPr>
            <p:nvPr/>
          </p:nvSpPr>
          <p:spPr bwMode="auto">
            <a:xfrm>
              <a:off x="3086" y="2257"/>
              <a:ext cx="20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11" name="Line 569"/>
            <p:cNvSpPr>
              <a:spLocks noChangeShapeType="1"/>
            </p:cNvSpPr>
            <p:nvPr/>
          </p:nvSpPr>
          <p:spPr bwMode="auto">
            <a:xfrm>
              <a:off x="3130" y="2257"/>
              <a:ext cx="20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12" name="Line 570"/>
            <p:cNvSpPr>
              <a:spLocks noChangeShapeType="1"/>
            </p:cNvSpPr>
            <p:nvPr/>
          </p:nvSpPr>
          <p:spPr bwMode="auto">
            <a:xfrm>
              <a:off x="3174" y="2257"/>
              <a:ext cx="20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13" name="Line 571"/>
            <p:cNvSpPr>
              <a:spLocks noChangeShapeType="1"/>
            </p:cNvSpPr>
            <p:nvPr/>
          </p:nvSpPr>
          <p:spPr bwMode="auto">
            <a:xfrm>
              <a:off x="3218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14" name="Line 572"/>
            <p:cNvSpPr>
              <a:spLocks noChangeShapeType="1"/>
            </p:cNvSpPr>
            <p:nvPr/>
          </p:nvSpPr>
          <p:spPr bwMode="auto">
            <a:xfrm>
              <a:off x="3262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15" name="Line 573"/>
            <p:cNvSpPr>
              <a:spLocks noChangeShapeType="1"/>
            </p:cNvSpPr>
            <p:nvPr/>
          </p:nvSpPr>
          <p:spPr bwMode="auto">
            <a:xfrm>
              <a:off x="3306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16" name="Line 574"/>
            <p:cNvSpPr>
              <a:spLocks noChangeShapeType="1"/>
            </p:cNvSpPr>
            <p:nvPr/>
          </p:nvSpPr>
          <p:spPr bwMode="auto">
            <a:xfrm>
              <a:off x="3350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17" name="Line 575"/>
            <p:cNvSpPr>
              <a:spLocks noChangeShapeType="1"/>
            </p:cNvSpPr>
            <p:nvPr/>
          </p:nvSpPr>
          <p:spPr bwMode="auto">
            <a:xfrm>
              <a:off x="3394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18" name="Line 576"/>
            <p:cNvSpPr>
              <a:spLocks noChangeShapeType="1"/>
            </p:cNvSpPr>
            <p:nvPr/>
          </p:nvSpPr>
          <p:spPr bwMode="auto">
            <a:xfrm>
              <a:off x="3438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19" name="Line 577"/>
            <p:cNvSpPr>
              <a:spLocks noChangeShapeType="1"/>
            </p:cNvSpPr>
            <p:nvPr/>
          </p:nvSpPr>
          <p:spPr bwMode="auto">
            <a:xfrm>
              <a:off x="3482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20" name="Line 578"/>
            <p:cNvSpPr>
              <a:spLocks noChangeShapeType="1"/>
            </p:cNvSpPr>
            <p:nvPr/>
          </p:nvSpPr>
          <p:spPr bwMode="auto">
            <a:xfrm>
              <a:off x="3526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21" name="Line 579"/>
            <p:cNvSpPr>
              <a:spLocks noChangeShapeType="1"/>
            </p:cNvSpPr>
            <p:nvPr/>
          </p:nvSpPr>
          <p:spPr bwMode="auto">
            <a:xfrm>
              <a:off x="3570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22" name="Line 580"/>
            <p:cNvSpPr>
              <a:spLocks noChangeShapeType="1"/>
            </p:cNvSpPr>
            <p:nvPr/>
          </p:nvSpPr>
          <p:spPr bwMode="auto">
            <a:xfrm>
              <a:off x="3614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23" name="Line 581"/>
            <p:cNvSpPr>
              <a:spLocks noChangeShapeType="1"/>
            </p:cNvSpPr>
            <p:nvPr/>
          </p:nvSpPr>
          <p:spPr bwMode="auto">
            <a:xfrm>
              <a:off x="3658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24" name="Line 582"/>
            <p:cNvSpPr>
              <a:spLocks noChangeShapeType="1"/>
            </p:cNvSpPr>
            <p:nvPr/>
          </p:nvSpPr>
          <p:spPr bwMode="auto">
            <a:xfrm>
              <a:off x="3703" y="2257"/>
              <a:ext cx="20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25" name="Line 583"/>
            <p:cNvSpPr>
              <a:spLocks noChangeShapeType="1"/>
            </p:cNvSpPr>
            <p:nvPr/>
          </p:nvSpPr>
          <p:spPr bwMode="auto">
            <a:xfrm>
              <a:off x="3747" y="2257"/>
              <a:ext cx="20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26" name="Line 584"/>
            <p:cNvSpPr>
              <a:spLocks noChangeShapeType="1"/>
            </p:cNvSpPr>
            <p:nvPr/>
          </p:nvSpPr>
          <p:spPr bwMode="auto">
            <a:xfrm>
              <a:off x="3791" y="2257"/>
              <a:ext cx="20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27" name="Line 585"/>
            <p:cNvSpPr>
              <a:spLocks noChangeShapeType="1"/>
            </p:cNvSpPr>
            <p:nvPr/>
          </p:nvSpPr>
          <p:spPr bwMode="auto">
            <a:xfrm>
              <a:off x="3835" y="2257"/>
              <a:ext cx="20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28" name="Line 586"/>
            <p:cNvSpPr>
              <a:spLocks noChangeShapeType="1"/>
            </p:cNvSpPr>
            <p:nvPr/>
          </p:nvSpPr>
          <p:spPr bwMode="auto">
            <a:xfrm>
              <a:off x="3879" y="2257"/>
              <a:ext cx="20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29" name="Line 587"/>
            <p:cNvSpPr>
              <a:spLocks noChangeShapeType="1"/>
            </p:cNvSpPr>
            <p:nvPr/>
          </p:nvSpPr>
          <p:spPr bwMode="auto">
            <a:xfrm>
              <a:off x="3923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30" name="Line 588"/>
            <p:cNvSpPr>
              <a:spLocks noChangeShapeType="1"/>
            </p:cNvSpPr>
            <p:nvPr/>
          </p:nvSpPr>
          <p:spPr bwMode="auto">
            <a:xfrm>
              <a:off x="3967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31" name="Line 589"/>
            <p:cNvSpPr>
              <a:spLocks noChangeShapeType="1"/>
            </p:cNvSpPr>
            <p:nvPr/>
          </p:nvSpPr>
          <p:spPr bwMode="auto">
            <a:xfrm>
              <a:off x="4011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32" name="Line 590"/>
            <p:cNvSpPr>
              <a:spLocks noChangeShapeType="1"/>
            </p:cNvSpPr>
            <p:nvPr/>
          </p:nvSpPr>
          <p:spPr bwMode="auto">
            <a:xfrm>
              <a:off x="4055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33" name="Line 591"/>
            <p:cNvSpPr>
              <a:spLocks noChangeShapeType="1"/>
            </p:cNvSpPr>
            <p:nvPr/>
          </p:nvSpPr>
          <p:spPr bwMode="auto">
            <a:xfrm>
              <a:off x="4099" y="2257"/>
              <a:ext cx="21" cy="1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34" name="Rectangle 592"/>
            <p:cNvSpPr>
              <a:spLocks noChangeArrowheads="1"/>
            </p:cNvSpPr>
            <p:nvPr/>
          </p:nvSpPr>
          <p:spPr bwMode="auto">
            <a:xfrm>
              <a:off x="3483" y="2410"/>
              <a:ext cx="22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B800</a:t>
              </a:r>
              <a:endParaRPr lang="en-US"/>
            </a:p>
          </p:txBody>
        </p:sp>
        <p:sp>
          <p:nvSpPr>
            <p:cNvPr id="36035" name="Rectangle 593"/>
            <p:cNvSpPr>
              <a:spLocks noChangeArrowheads="1"/>
            </p:cNvSpPr>
            <p:nvPr/>
          </p:nvSpPr>
          <p:spPr bwMode="auto">
            <a:xfrm>
              <a:off x="3012" y="3043"/>
              <a:ext cx="22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A800</a:t>
              </a:r>
              <a:endParaRPr lang="en-US"/>
            </a:p>
          </p:txBody>
        </p:sp>
        <p:sp>
          <p:nvSpPr>
            <p:cNvPr id="36036" name="Rectangle 594"/>
            <p:cNvSpPr>
              <a:spLocks noChangeArrowheads="1"/>
            </p:cNvSpPr>
            <p:nvPr/>
          </p:nvSpPr>
          <p:spPr bwMode="auto">
            <a:xfrm rot="-5400000">
              <a:off x="694" y="2781"/>
              <a:ext cx="1310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>
                  <a:solidFill>
                    <a:srgbClr val="000080"/>
                  </a:solidFill>
                </a:rPr>
                <a:t>Weight Change(mg/cm</a:t>
              </a:r>
              <a:r>
                <a:rPr lang="en-US" sz="1400" b="1" baseline="30000">
                  <a:solidFill>
                    <a:srgbClr val="000080"/>
                  </a:solidFill>
                </a:rPr>
                <a:t>2 </a:t>
              </a:r>
              <a:r>
                <a:rPr lang="en-US" sz="1400" b="1">
                  <a:solidFill>
                    <a:srgbClr val="000080"/>
                  </a:solidFill>
                </a:rPr>
                <a:t>)</a:t>
              </a:r>
              <a:endParaRPr lang="en-US"/>
            </a:p>
          </p:txBody>
        </p:sp>
        <p:sp>
          <p:nvSpPr>
            <p:cNvPr id="36037" name="Rectangle 595"/>
            <p:cNvSpPr>
              <a:spLocks noChangeArrowheads="1"/>
            </p:cNvSpPr>
            <p:nvPr/>
          </p:nvSpPr>
          <p:spPr bwMode="auto">
            <a:xfrm>
              <a:off x="2529" y="4007"/>
              <a:ext cx="890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>
                  <a:solidFill>
                    <a:srgbClr val="000080"/>
                  </a:solidFill>
                </a:rPr>
                <a:t>Oxidation cycles</a:t>
              </a:r>
              <a:endParaRPr lang="en-US"/>
            </a:p>
          </p:txBody>
        </p:sp>
      </p:grpSp>
      <p:sp>
        <p:nvSpPr>
          <p:cNvPr id="35891" name="Text Box 596"/>
          <p:cNvSpPr txBox="1">
            <a:spLocks noChangeArrowheads="1"/>
          </p:cNvSpPr>
          <p:nvPr/>
        </p:nvSpPr>
        <p:spPr bwMode="auto">
          <a:xfrm>
            <a:off x="3429000" y="2536825"/>
            <a:ext cx="21161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003366"/>
                </a:solidFill>
                <a:latin typeface="Times New Roman" pitchFamily="18" charset="0"/>
              </a:rPr>
              <a:t>1000</a:t>
            </a:r>
            <a:r>
              <a:rPr lang="en-US" i="1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ºC, 1-day cycles</a:t>
            </a:r>
            <a:endParaRPr lang="en-US" i="1">
              <a:solidFill>
                <a:srgbClr val="003366"/>
              </a:solidFill>
              <a:latin typeface="Times New Roman" pitchFamily="18" charset="0"/>
            </a:endParaRPr>
          </a:p>
        </p:txBody>
      </p:sp>
      <p:sp>
        <p:nvSpPr>
          <p:cNvPr id="552" name="Text Box 1028"/>
          <p:cNvSpPr txBox="1">
            <a:spLocks noChangeArrowheads="1"/>
          </p:cNvSpPr>
          <p:nvPr/>
        </p:nvSpPr>
        <p:spPr bwMode="auto">
          <a:xfrm>
            <a:off x="457200" y="6400800"/>
            <a:ext cx="8386763" cy="354013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700" b="1" dirty="0">
                <a:solidFill>
                  <a:schemeClr val="accent6"/>
                </a:solidFill>
              </a:rPr>
              <a:t>Oxidation behavior is often significantly influenced by minor alloying additions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485945"/>
            <a:ext cx="3960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600"/>
              </a:spcAft>
            </a:pPr>
            <a:r>
              <a:rPr lang="en-US" sz="2200" u="sng" dirty="0" smtClean="0">
                <a:solidFill>
                  <a:prstClr val="black"/>
                </a:solidFill>
                <a:latin typeface="Cambria"/>
              </a:rPr>
              <a:t>No deposit</a:t>
            </a:r>
          </a:p>
        </p:txBody>
      </p:sp>
      <p:pic>
        <p:nvPicPr>
          <p:cNvPr id="5" name="Picture 2" descr="C:\Users\thg14\Docs\2015 - 2012 Pitt\UTSR project\TEM\4D13A ZEISS\4D13A-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2" b="34463"/>
          <a:stretch/>
        </p:blipFill>
        <p:spPr bwMode="auto">
          <a:xfrm>
            <a:off x="251520" y="2376082"/>
            <a:ext cx="3960000" cy="162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3886" y="2037528"/>
            <a:ext cx="1601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i="1" dirty="0" smtClean="0">
                <a:solidFill>
                  <a:prstClr val="black"/>
                </a:solidFill>
                <a:latin typeface="Cambria"/>
              </a:rPr>
              <a:t>STEM images</a:t>
            </a:r>
            <a:endParaRPr lang="en-US" sz="1600" i="1" dirty="0">
              <a:solidFill>
                <a:prstClr val="black"/>
              </a:solidFill>
              <a:latin typeface="Cambr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94660" y="1485945"/>
            <a:ext cx="4572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200" u="sng" dirty="0" smtClean="0">
                <a:solidFill>
                  <a:prstClr val="black"/>
                </a:solidFill>
                <a:latin typeface="Cambria"/>
              </a:rPr>
              <a:t>SiO</a:t>
            </a:r>
            <a:r>
              <a:rPr lang="en-US" sz="2200" baseline="-25000" dirty="0" smtClean="0">
                <a:solidFill>
                  <a:prstClr val="black"/>
                </a:solidFill>
                <a:latin typeface="Cambria"/>
              </a:rPr>
              <a:t>2</a:t>
            </a:r>
            <a:r>
              <a:rPr lang="en-US" sz="2200" u="sng" dirty="0" smtClean="0">
                <a:solidFill>
                  <a:prstClr val="black"/>
                </a:solidFill>
                <a:latin typeface="Cambria"/>
              </a:rPr>
              <a:t>-Al</a:t>
            </a:r>
            <a:r>
              <a:rPr lang="en-US" sz="2200" baseline="-25000" dirty="0" smtClean="0">
                <a:solidFill>
                  <a:prstClr val="black"/>
                </a:solidFill>
                <a:latin typeface="Cambria"/>
              </a:rPr>
              <a:t>2</a:t>
            </a:r>
            <a:r>
              <a:rPr lang="en-US" sz="2200" u="sng" dirty="0" smtClean="0">
                <a:solidFill>
                  <a:prstClr val="black"/>
                </a:solidFill>
                <a:latin typeface="Cambria"/>
              </a:rPr>
              <a:t>O</a:t>
            </a:r>
            <a:r>
              <a:rPr lang="en-US" sz="2200" baseline="-25000" dirty="0" smtClean="0">
                <a:solidFill>
                  <a:prstClr val="black"/>
                </a:solidFill>
                <a:latin typeface="Cambria"/>
              </a:rPr>
              <a:t>3</a:t>
            </a:r>
            <a:r>
              <a:rPr lang="en-US" sz="2200" u="sng" dirty="0" smtClean="0">
                <a:solidFill>
                  <a:prstClr val="black"/>
                </a:solidFill>
                <a:latin typeface="Cambria"/>
              </a:rPr>
              <a:t>-CaO-Na</a:t>
            </a:r>
            <a:r>
              <a:rPr lang="en-US" sz="2200" baseline="-25000" dirty="0" smtClean="0">
                <a:solidFill>
                  <a:prstClr val="black"/>
                </a:solidFill>
                <a:latin typeface="Cambria"/>
              </a:rPr>
              <a:t>2</a:t>
            </a:r>
            <a:r>
              <a:rPr lang="en-US" sz="2200" u="sng" dirty="0" smtClean="0">
                <a:solidFill>
                  <a:prstClr val="black"/>
                </a:solidFill>
                <a:latin typeface="Cambria"/>
              </a:rPr>
              <a:t>SO</a:t>
            </a:r>
            <a:r>
              <a:rPr lang="en-US" sz="2200" baseline="-25000" dirty="0" smtClean="0">
                <a:solidFill>
                  <a:prstClr val="black"/>
                </a:solidFill>
                <a:latin typeface="Cambria"/>
              </a:rPr>
              <a:t>4</a:t>
            </a:r>
            <a:r>
              <a:rPr lang="en-US" sz="2200" u="sng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2200" u="sng" dirty="0" smtClean="0">
                <a:solidFill>
                  <a:prstClr val="black"/>
                </a:solidFill>
                <a:latin typeface="Cambria"/>
              </a:rPr>
              <a:t>deposit</a:t>
            </a:r>
            <a:endParaRPr lang="en-US" sz="2200" u="sng" dirty="0">
              <a:solidFill>
                <a:prstClr val="black"/>
              </a:solidFill>
              <a:latin typeface="Cambria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62533" y="3609177"/>
            <a:ext cx="981353" cy="307777"/>
            <a:chOff x="417013" y="3337247"/>
            <a:chExt cx="981353" cy="307777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422296" y="3642643"/>
              <a:ext cx="72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17013" y="3337247"/>
              <a:ext cx="9813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>
                  <a:solidFill>
                    <a:prstClr val="black"/>
                  </a:solidFill>
                  <a:latin typeface="Cambria"/>
                </a:rPr>
                <a:t>5</a:t>
              </a:r>
              <a:r>
                <a:rPr lang="en-US" sz="1400" smtClean="0">
                  <a:solidFill>
                    <a:prstClr val="black"/>
                  </a:solidFill>
                  <a:latin typeface="Cambria"/>
                </a:rPr>
                <a:t>00 nm</a:t>
              </a:r>
              <a:endParaRPr lang="en-US" sz="1400">
                <a:solidFill>
                  <a:prstClr val="black"/>
                </a:solidFill>
                <a:latin typeface="Cambria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494659" y="1988840"/>
            <a:ext cx="4572000" cy="2459685"/>
            <a:chOff x="4494659" y="2104151"/>
            <a:chExt cx="4572000" cy="2459685"/>
          </a:xfrm>
        </p:grpSpPr>
        <p:pic>
          <p:nvPicPr>
            <p:cNvPr id="12" name="Picture 2" descr="C:\Users\thg14\Docs\2015 - 2012 Pitt\UTSR project\TEM\4D13SM11-s2 ZEISS\4D13SM11-s2-2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7" b="34005"/>
            <a:stretch/>
          </p:blipFill>
          <p:spPr bwMode="auto">
            <a:xfrm>
              <a:off x="4494659" y="2104151"/>
              <a:ext cx="4572000" cy="2459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Group 12"/>
            <p:cNvGrpSpPr/>
            <p:nvPr/>
          </p:nvGrpSpPr>
          <p:grpSpPr>
            <a:xfrm>
              <a:off x="4689376" y="4160523"/>
              <a:ext cx="981353" cy="307777"/>
              <a:chOff x="417013" y="3337247"/>
              <a:chExt cx="981353" cy="307777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422296" y="3642643"/>
                <a:ext cx="72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417013" y="3337247"/>
                <a:ext cx="98135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>
                    <a:solidFill>
                      <a:prstClr val="black"/>
                    </a:solidFill>
                    <a:latin typeface="Cambria"/>
                  </a:rPr>
                  <a:t>5</a:t>
                </a:r>
                <a:r>
                  <a:rPr lang="en-US" sz="1400" smtClean="0">
                    <a:solidFill>
                      <a:prstClr val="black"/>
                    </a:solidFill>
                    <a:latin typeface="Cambria"/>
                  </a:rPr>
                  <a:t>00 nm</a:t>
                </a:r>
                <a:endParaRPr lang="en-US" sz="1400">
                  <a:solidFill>
                    <a:prstClr val="black"/>
                  </a:solidFill>
                  <a:latin typeface="Cambria"/>
                </a:endParaRPr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>
            <a:off x="5863643" y="1956647"/>
            <a:ext cx="1535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mbria"/>
              </a:rPr>
              <a:t>deposit</a:t>
            </a:r>
            <a:endParaRPr lang="en-US" baseline="-25000">
              <a:solidFill>
                <a:prstClr val="black"/>
              </a:solidFill>
              <a:latin typeface="Cambria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5403316" y="2179951"/>
            <a:ext cx="484515" cy="1460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530902" y="2005659"/>
            <a:ext cx="1535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mbria"/>
              </a:rPr>
              <a:t>Al, Cr oxide</a:t>
            </a:r>
            <a:endParaRPr lang="en-US" baseline="-25000">
              <a:solidFill>
                <a:prstClr val="black"/>
              </a:solidFill>
              <a:latin typeface="Cambria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7773159" y="2405365"/>
            <a:ext cx="242259" cy="6635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Al</a:t>
            </a:r>
            <a:r>
              <a:rPr lang="en-US" sz="2800" b="1" baseline="-25000" dirty="0" smtClean="0">
                <a:solidFill>
                  <a:srgbClr val="002060"/>
                </a:solidFill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O</a:t>
            </a:r>
            <a:r>
              <a:rPr lang="en-US" sz="2800" b="1" baseline="-25000" dirty="0" smtClean="0">
                <a:solidFill>
                  <a:srgbClr val="002060"/>
                </a:solidFill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-Scale Formation on an </a:t>
            </a:r>
            <a:r>
              <a:rPr lang="en-US" sz="28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NiCoCrAlY</a:t>
            </a:r>
            <a:r>
              <a:rPr lang="en-US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System</a:t>
            </a:r>
            <a:endParaRPr lang="en-US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1520" y="511882"/>
            <a:ext cx="87041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>
                <a:solidFill>
                  <a:srgbClr val="002060"/>
                </a:solidFill>
                <a:cs typeface="Arial" panose="020B0604020202020204" pitchFamily="34" charset="0"/>
              </a:rPr>
              <a:t>Ni-30Co-30Cr-12Al-0.1Y in CO</a:t>
            </a:r>
            <a:r>
              <a:rPr lang="en-US" sz="2200" baseline="-25000" dirty="0" smtClean="0">
                <a:solidFill>
                  <a:srgbClr val="002060"/>
                </a:solidFill>
                <a:cs typeface="Arial" panose="020B0604020202020204" pitchFamily="34" charset="0"/>
              </a:rPr>
              <a:t>2</a:t>
            </a:r>
            <a:r>
              <a:rPr lang="en-US" sz="2200" dirty="0" smtClean="0">
                <a:solidFill>
                  <a:srgbClr val="002060"/>
                </a:solidFill>
                <a:cs typeface="Arial" panose="020B0604020202020204" pitchFamily="34" charset="0"/>
              </a:rPr>
              <a:t>-20H</a:t>
            </a:r>
            <a:r>
              <a:rPr lang="en-US" sz="2200" baseline="-25000" dirty="0" smtClean="0">
                <a:solidFill>
                  <a:srgbClr val="002060"/>
                </a:solidFill>
                <a:cs typeface="Arial" panose="020B0604020202020204" pitchFamily="34" charset="0"/>
              </a:rPr>
              <a:t>2</a:t>
            </a:r>
            <a:r>
              <a:rPr lang="en-US" sz="2200" dirty="0" smtClean="0">
                <a:solidFill>
                  <a:srgbClr val="002060"/>
                </a:solidFill>
                <a:cs typeface="Arial" panose="020B0604020202020204" pitchFamily="34" charset="0"/>
              </a:rPr>
              <a:t>O-1.6O</a:t>
            </a:r>
            <a:r>
              <a:rPr lang="en-US" sz="2200" baseline="-25000" dirty="0" smtClean="0">
                <a:solidFill>
                  <a:srgbClr val="002060"/>
                </a:solidFill>
                <a:cs typeface="Arial" panose="020B0604020202020204" pitchFamily="34" charset="0"/>
              </a:rPr>
              <a:t>2</a:t>
            </a:r>
            <a:r>
              <a:rPr lang="en-US" sz="2200" dirty="0" smtClean="0">
                <a:solidFill>
                  <a:srgbClr val="002060"/>
                </a:solidFill>
                <a:cs typeface="Arial" panose="020B0604020202020204" pitchFamily="34" charset="0"/>
              </a:rPr>
              <a:t> at 1100 °C in air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54017" y="2329997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mbria"/>
              </a:rPr>
              <a:t>Al</a:t>
            </a:r>
            <a:r>
              <a:rPr lang="en-US" baseline="-25000" smtClean="0">
                <a:solidFill>
                  <a:prstClr val="black"/>
                </a:solidFill>
                <a:latin typeface="Cambria"/>
              </a:rPr>
              <a:t>2</a:t>
            </a:r>
            <a:r>
              <a:rPr lang="en-US" smtClean="0">
                <a:solidFill>
                  <a:prstClr val="black"/>
                </a:solidFill>
                <a:latin typeface="Cambria"/>
              </a:rPr>
              <a:t>O</a:t>
            </a:r>
            <a:r>
              <a:rPr lang="en-US" baseline="-25000" smtClean="0">
                <a:solidFill>
                  <a:prstClr val="black"/>
                </a:solidFill>
                <a:latin typeface="Cambria"/>
              </a:rPr>
              <a:t>3</a:t>
            </a:r>
            <a:endParaRPr lang="en-US" baseline="-25000">
              <a:solidFill>
                <a:prstClr val="black"/>
              </a:solidFill>
              <a:latin typeface="Cambria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2775146" y="2699329"/>
            <a:ext cx="121131" cy="3317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-9875" y="1156102"/>
            <a:ext cx="2049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mbria"/>
              </a:rPr>
              <a:t>After 20 minutes</a:t>
            </a:r>
            <a:endParaRPr lang="en-US" b="1" dirty="0">
              <a:solidFill>
                <a:prstClr val="black"/>
              </a:solidFill>
              <a:latin typeface="Cambria"/>
            </a:endParaRPr>
          </a:p>
        </p:txBody>
      </p:sp>
      <p:pic>
        <p:nvPicPr>
          <p:cNvPr id="26" name="Picture 2" descr="C:\Users\thg14\Docs\2015 - 2012 Pitt\UTSR project\SEM-EDS\1100 - SMx\3DSM11\3DSM11-0007_sb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5"/>
          <a:stretch/>
        </p:blipFill>
        <p:spPr bwMode="auto">
          <a:xfrm>
            <a:off x="4827029" y="4653136"/>
            <a:ext cx="3960000" cy="214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:\Users\thg14\Docs\2015 - 2012 Pitt\UTSR project\SEM-EDS\1100 - no deposit\3DA\3DA-prof3-1_sb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33" y="4653136"/>
            <a:ext cx="3960000" cy="214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-9878" y="4283804"/>
            <a:ext cx="2049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mbria"/>
              </a:rPr>
              <a:t>After 50 hours</a:t>
            </a:r>
            <a:endParaRPr lang="en-US" b="1" dirty="0">
              <a:solidFill>
                <a:prstClr val="black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59206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grpSp>
        <p:nvGrpSpPr>
          <p:cNvPr id="30727" name="Group 81"/>
          <p:cNvGrpSpPr>
            <a:grpSpLocks/>
          </p:cNvGrpSpPr>
          <p:nvPr/>
        </p:nvGrpSpPr>
        <p:grpSpPr bwMode="auto">
          <a:xfrm>
            <a:off x="295275" y="1076325"/>
            <a:ext cx="5595938" cy="4948238"/>
            <a:chOff x="1167" y="591"/>
            <a:chExt cx="3525" cy="3117"/>
          </a:xfrm>
        </p:grpSpPr>
        <p:graphicFrame>
          <p:nvGraphicFramePr>
            <p:cNvPr id="30723" name="Object 82"/>
            <p:cNvGraphicFramePr>
              <a:graphicFrameLocks noChangeAspect="1"/>
            </p:cNvGraphicFramePr>
            <p:nvPr/>
          </p:nvGraphicFramePr>
          <p:xfrm>
            <a:off x="1167" y="591"/>
            <a:ext cx="3525" cy="31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8" name="Image" r:id="rId4" imgW="9638095" imgH="8520635" progId="">
                    <p:embed/>
                  </p:oleObj>
                </mc:Choice>
                <mc:Fallback>
                  <p:oleObj name="Image" r:id="rId4" imgW="9638095" imgH="8520635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67" y="591"/>
                          <a:ext cx="3525" cy="311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3" name="Text Box 758"/>
            <p:cNvSpPr txBox="1">
              <a:spLocks noChangeArrowheads="1"/>
            </p:cNvSpPr>
            <p:nvPr/>
          </p:nvSpPr>
          <p:spPr bwMode="auto">
            <a:xfrm>
              <a:off x="1507" y="3204"/>
              <a:ext cx="81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kern="0">
                  <a:solidFill>
                    <a:srgbClr val="080808"/>
                  </a:solidFill>
                  <a:latin typeface="Calibri"/>
                  <a:ea typeface="SimSun" pitchFamily="2" charset="-122"/>
                </a:rPr>
                <a:t>NiO+Int.Oxi.</a:t>
              </a:r>
            </a:p>
          </p:txBody>
        </p:sp>
        <p:sp>
          <p:nvSpPr>
            <p:cNvPr id="30780" name="Text Box 759"/>
            <p:cNvSpPr txBox="1">
              <a:spLocks noChangeArrowheads="1"/>
            </p:cNvSpPr>
            <p:nvPr/>
          </p:nvSpPr>
          <p:spPr bwMode="auto">
            <a:xfrm>
              <a:off x="2762" y="2302"/>
              <a:ext cx="42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9pPr>
            </a:lstStyle>
            <a:p>
              <a:r>
                <a:rPr lang="en-US" altLang="zh-CN" sz="1600">
                  <a:solidFill>
                    <a:srgbClr val="080808"/>
                  </a:solidFill>
                  <a:latin typeface="Calibri" pitchFamily="34" charset="0"/>
                  <a:ea typeface="SimSun" pitchFamily="2" charset="-122"/>
                </a:rPr>
                <a:t>Al</a:t>
              </a:r>
              <a:r>
                <a:rPr lang="en-US" altLang="zh-CN" sz="1600" baseline="-25000">
                  <a:solidFill>
                    <a:srgbClr val="080808"/>
                  </a:solidFill>
                  <a:latin typeface="Calibri" pitchFamily="34" charset="0"/>
                  <a:ea typeface="SimSun" pitchFamily="2" charset="-122"/>
                </a:rPr>
                <a:t>2</a:t>
              </a:r>
              <a:r>
                <a:rPr lang="en-US" altLang="zh-CN" sz="1600">
                  <a:solidFill>
                    <a:srgbClr val="080808"/>
                  </a:solidFill>
                  <a:latin typeface="Calibri" pitchFamily="34" charset="0"/>
                  <a:ea typeface="SimSun" pitchFamily="2" charset="-122"/>
                </a:rPr>
                <a:t>O</a:t>
              </a:r>
              <a:r>
                <a:rPr lang="en-US" altLang="zh-CN" sz="1600" baseline="-25000">
                  <a:solidFill>
                    <a:srgbClr val="080808"/>
                  </a:solidFill>
                  <a:latin typeface="Calibri" pitchFamily="34" charset="0"/>
                  <a:ea typeface="SimSun" pitchFamily="2" charset="-122"/>
                </a:rPr>
                <a:t>3</a:t>
              </a:r>
            </a:p>
          </p:txBody>
        </p:sp>
        <p:sp>
          <p:nvSpPr>
            <p:cNvPr id="30781" name="Text Box 1019"/>
            <p:cNvSpPr txBox="1">
              <a:spLocks noChangeArrowheads="1"/>
            </p:cNvSpPr>
            <p:nvPr/>
          </p:nvSpPr>
          <p:spPr bwMode="auto">
            <a:xfrm>
              <a:off x="2174" y="2840"/>
              <a:ext cx="33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9pPr>
            </a:lstStyle>
            <a:p>
              <a:r>
                <a:rPr lang="en-US" altLang="zh-CN" sz="1600" i="1">
                  <a:solidFill>
                    <a:srgbClr val="080808"/>
                  </a:solidFill>
                  <a:latin typeface="Calibri" pitchFamily="34" charset="0"/>
                  <a:ea typeface="SimSun" pitchFamily="2" charset="-122"/>
                </a:rPr>
                <a:t>N</a:t>
              </a:r>
              <a:r>
                <a:rPr lang="en-US" altLang="zh-CN" sz="1600" i="1" baseline="-25000">
                  <a:solidFill>
                    <a:srgbClr val="080808"/>
                  </a:solidFill>
                  <a:latin typeface="Calibri" pitchFamily="34" charset="0"/>
                  <a:ea typeface="SimSun" pitchFamily="2" charset="-122"/>
                </a:rPr>
                <a:t>Al</a:t>
              </a:r>
              <a:r>
                <a:rPr lang="en-US" altLang="zh-CN" sz="1600" i="1">
                  <a:solidFill>
                    <a:srgbClr val="080808"/>
                  </a:solidFill>
                  <a:latin typeface="Calibri" pitchFamily="34" charset="0"/>
                  <a:ea typeface="SimSun" pitchFamily="2" charset="-122"/>
                </a:rPr>
                <a:t>*</a:t>
              </a:r>
            </a:p>
          </p:txBody>
        </p:sp>
        <p:sp>
          <p:nvSpPr>
            <p:cNvPr id="76" name="Line 1020"/>
            <p:cNvSpPr>
              <a:spLocks noChangeShapeType="1"/>
            </p:cNvSpPr>
            <p:nvPr/>
          </p:nvSpPr>
          <p:spPr bwMode="auto">
            <a:xfrm flipH="1">
              <a:off x="2088" y="2946"/>
              <a:ext cx="144" cy="0"/>
            </a:xfrm>
            <a:prstGeom prst="line">
              <a:avLst/>
            </a:prstGeom>
            <a:noFill/>
            <a:ln w="9525">
              <a:solidFill>
                <a:srgbClr val="080808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77" name="Text Box 767"/>
            <p:cNvSpPr txBox="1">
              <a:spLocks noChangeArrowheads="1"/>
            </p:cNvSpPr>
            <p:nvPr/>
          </p:nvSpPr>
          <p:spPr bwMode="auto">
            <a:xfrm>
              <a:off x="1756" y="2940"/>
              <a:ext cx="25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kern="0">
                  <a:solidFill>
                    <a:srgbClr val="080808"/>
                  </a:solidFill>
                  <a:latin typeface="Calibri"/>
                  <a:ea typeface="SimSun" pitchFamily="2" charset="-122"/>
                </a:rPr>
                <a:t>#1</a:t>
              </a:r>
            </a:p>
          </p:txBody>
        </p:sp>
        <p:sp>
          <p:nvSpPr>
            <p:cNvPr id="78" name="Text Box 768"/>
            <p:cNvSpPr txBox="1">
              <a:spLocks noChangeArrowheads="1"/>
            </p:cNvSpPr>
            <p:nvPr/>
          </p:nvSpPr>
          <p:spPr bwMode="auto">
            <a:xfrm>
              <a:off x="2243" y="2977"/>
              <a:ext cx="25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kern="0">
                  <a:solidFill>
                    <a:srgbClr val="080808"/>
                  </a:solidFill>
                  <a:latin typeface="Calibri"/>
                  <a:ea typeface="SimSun" pitchFamily="2" charset="-122"/>
                </a:rPr>
                <a:t>#2</a:t>
              </a:r>
            </a:p>
          </p:txBody>
        </p:sp>
        <p:sp>
          <p:nvSpPr>
            <p:cNvPr id="79" name="Text Box 769"/>
            <p:cNvSpPr txBox="1">
              <a:spLocks noChangeArrowheads="1"/>
            </p:cNvSpPr>
            <p:nvPr/>
          </p:nvSpPr>
          <p:spPr bwMode="auto">
            <a:xfrm>
              <a:off x="2740" y="2941"/>
              <a:ext cx="25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kern="0">
                  <a:solidFill>
                    <a:srgbClr val="080808"/>
                  </a:solidFill>
                  <a:latin typeface="Calibri"/>
                  <a:ea typeface="SimSun" pitchFamily="2" charset="-122"/>
                </a:rPr>
                <a:t>#3</a:t>
              </a:r>
            </a:p>
          </p:txBody>
        </p:sp>
        <p:sp>
          <p:nvSpPr>
            <p:cNvPr id="80" name="Text Box 770"/>
            <p:cNvSpPr txBox="1">
              <a:spLocks noChangeArrowheads="1"/>
            </p:cNvSpPr>
            <p:nvPr/>
          </p:nvSpPr>
          <p:spPr bwMode="auto">
            <a:xfrm>
              <a:off x="2678" y="3106"/>
              <a:ext cx="25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kern="0">
                  <a:solidFill>
                    <a:srgbClr val="080808"/>
                  </a:solidFill>
                  <a:latin typeface="Calibri"/>
                  <a:ea typeface="SimSun" pitchFamily="2" charset="-122"/>
                </a:rPr>
                <a:t>#4</a:t>
              </a:r>
            </a:p>
          </p:txBody>
        </p:sp>
        <p:sp>
          <p:nvSpPr>
            <p:cNvPr id="30787" name="Text Box 773"/>
            <p:cNvSpPr txBox="1">
              <a:spLocks noChangeArrowheads="1"/>
            </p:cNvSpPr>
            <p:nvPr/>
          </p:nvSpPr>
          <p:spPr bwMode="auto">
            <a:xfrm>
              <a:off x="3885" y="3189"/>
              <a:ext cx="49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9pPr>
            </a:lstStyle>
            <a:p>
              <a:r>
                <a:rPr lang="en-US" altLang="zh-CN" sz="1600">
                  <a:solidFill>
                    <a:srgbClr val="080808"/>
                  </a:solidFill>
                  <a:latin typeface="Calibri" pitchFamily="34" charset="0"/>
                  <a:ea typeface="SimSun" pitchFamily="2" charset="-122"/>
                </a:rPr>
                <a:t>Cr</a:t>
              </a:r>
              <a:r>
                <a:rPr lang="en-US" altLang="zh-CN" sz="1600" baseline="-25000">
                  <a:solidFill>
                    <a:srgbClr val="080808"/>
                  </a:solidFill>
                  <a:latin typeface="Calibri" pitchFamily="34" charset="0"/>
                  <a:ea typeface="SimSun" pitchFamily="2" charset="-122"/>
                </a:rPr>
                <a:t>2</a:t>
              </a:r>
              <a:r>
                <a:rPr lang="en-US" altLang="zh-CN" sz="1600">
                  <a:solidFill>
                    <a:srgbClr val="080808"/>
                  </a:solidFill>
                  <a:latin typeface="Calibri" pitchFamily="34" charset="0"/>
                  <a:ea typeface="SimSun" pitchFamily="2" charset="-122"/>
                </a:rPr>
                <a:t>O</a:t>
              </a:r>
              <a:r>
                <a:rPr lang="en-US" altLang="zh-CN" sz="1600" baseline="-25000">
                  <a:solidFill>
                    <a:srgbClr val="080808"/>
                  </a:solidFill>
                  <a:latin typeface="Calibri" pitchFamily="34" charset="0"/>
                  <a:ea typeface="SimSun" pitchFamily="2" charset="-122"/>
                </a:rPr>
                <a:t>3</a:t>
              </a:r>
            </a:p>
          </p:txBody>
        </p:sp>
        <p:sp>
          <p:nvSpPr>
            <p:cNvPr id="82" name="Oval 92"/>
            <p:cNvSpPr>
              <a:spLocks noChangeArrowheads="1"/>
            </p:cNvSpPr>
            <p:nvPr/>
          </p:nvSpPr>
          <p:spPr bwMode="auto">
            <a:xfrm>
              <a:off x="1749" y="3032"/>
              <a:ext cx="48" cy="48"/>
            </a:xfrm>
            <a:prstGeom prst="ellipse">
              <a:avLst/>
            </a:prstGeom>
            <a:solidFill>
              <a:sysClr val="windowText" lastClr="000000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83" name="Oval 93"/>
            <p:cNvSpPr>
              <a:spLocks noChangeArrowheads="1"/>
            </p:cNvSpPr>
            <p:nvPr/>
          </p:nvSpPr>
          <p:spPr bwMode="auto">
            <a:xfrm>
              <a:off x="2229" y="3080"/>
              <a:ext cx="48" cy="48"/>
            </a:xfrm>
            <a:prstGeom prst="ellipse">
              <a:avLst/>
            </a:prstGeom>
            <a:solidFill>
              <a:sysClr val="windowText" lastClr="000000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84" name="Oval 94"/>
            <p:cNvSpPr>
              <a:spLocks noChangeArrowheads="1"/>
            </p:cNvSpPr>
            <p:nvPr/>
          </p:nvSpPr>
          <p:spPr bwMode="auto">
            <a:xfrm>
              <a:off x="2709" y="3032"/>
              <a:ext cx="48" cy="48"/>
            </a:xfrm>
            <a:prstGeom prst="ellipse">
              <a:avLst/>
            </a:prstGeom>
            <a:solidFill>
              <a:sysClr val="windowText" lastClr="000000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85" name="Oval 95"/>
            <p:cNvSpPr>
              <a:spLocks noChangeArrowheads="1"/>
            </p:cNvSpPr>
            <p:nvPr/>
          </p:nvSpPr>
          <p:spPr bwMode="auto">
            <a:xfrm>
              <a:off x="2643" y="3176"/>
              <a:ext cx="48" cy="48"/>
            </a:xfrm>
            <a:prstGeom prst="ellipse">
              <a:avLst/>
            </a:prstGeom>
            <a:solidFill>
              <a:sysClr val="windowText" lastClr="000000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0728" name="Rectangle 2"/>
          <p:cNvSpPr>
            <a:spLocks noChangeArrowheads="1"/>
          </p:cNvSpPr>
          <p:nvPr/>
        </p:nvSpPr>
        <p:spPr bwMode="auto">
          <a:xfrm>
            <a:off x="0" y="15875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1" lang="en-US" altLang="zh-CN" sz="2800" b="1" dirty="0" smtClean="0">
                <a:solidFill>
                  <a:srgbClr val="000066"/>
                </a:solidFill>
                <a:ea typeface="SimSun" pitchFamily="2" charset="-122"/>
                <a:cs typeface="Arial" pitchFamily="34" charset="0"/>
              </a:rPr>
              <a:t>A Steam-Containing Environment can be </a:t>
            </a:r>
            <a:r>
              <a:rPr kumimoji="1" lang="en-US" altLang="zh-CN" sz="2800" b="1" i="1" dirty="0" smtClean="0">
                <a:solidFill>
                  <a:srgbClr val="000066"/>
                </a:solidFill>
                <a:ea typeface="SimSun" pitchFamily="2" charset="-122"/>
                <a:cs typeface="Arial" pitchFamily="34" charset="0"/>
              </a:rPr>
              <a:t>Harsh</a:t>
            </a:r>
            <a:endParaRPr kumimoji="1" lang="en-US" altLang="zh-CN" sz="2800" b="1" i="1" dirty="0">
              <a:solidFill>
                <a:srgbClr val="000066"/>
              </a:solidFill>
              <a:ea typeface="SimSun" pitchFamily="2" charset="-122"/>
              <a:cs typeface="Arial" pitchFamily="34" charset="0"/>
            </a:endParaRPr>
          </a:p>
        </p:txBody>
      </p:sp>
      <p:grpSp>
        <p:nvGrpSpPr>
          <p:cNvPr id="3" name="Group 80"/>
          <p:cNvGrpSpPr>
            <a:grpSpLocks/>
          </p:cNvGrpSpPr>
          <p:nvPr/>
        </p:nvGrpSpPr>
        <p:grpSpPr bwMode="auto">
          <a:xfrm>
            <a:off x="6562725" y="666750"/>
            <a:ext cx="2527300" cy="5943600"/>
            <a:chOff x="4120" y="480"/>
            <a:chExt cx="1592" cy="3744"/>
          </a:xfrm>
        </p:grpSpPr>
        <p:grpSp>
          <p:nvGrpSpPr>
            <p:cNvPr id="30765" name="Group 47"/>
            <p:cNvGrpSpPr>
              <a:grpSpLocks/>
            </p:cNvGrpSpPr>
            <p:nvPr/>
          </p:nvGrpSpPr>
          <p:grpSpPr bwMode="auto">
            <a:xfrm>
              <a:off x="4120" y="1566"/>
              <a:ext cx="1584" cy="930"/>
              <a:chOff x="4120" y="1566"/>
              <a:chExt cx="1584" cy="930"/>
            </a:xfrm>
          </p:grpSpPr>
          <p:pic>
            <p:nvPicPr>
              <p:cNvPr id="30777" name="Picture 216" descr="NCA#2 Wet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8" y="1566"/>
                <a:ext cx="1536" cy="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78" name="Text Box 39"/>
              <p:cNvSpPr txBox="1">
                <a:spLocks noChangeArrowheads="1"/>
              </p:cNvSpPr>
              <p:nvPr/>
            </p:nvSpPr>
            <p:spPr bwMode="auto">
              <a:xfrm>
                <a:off x="4120" y="2265"/>
                <a:ext cx="27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9pPr>
              </a:lstStyle>
              <a:p>
                <a:r>
                  <a:rPr lang="en-US" altLang="en-US" sz="1800" b="1">
                    <a:solidFill>
                      <a:srgbClr val="FF0000"/>
                    </a:solidFill>
                    <a:latin typeface="Calibri" pitchFamily="34" charset="0"/>
                  </a:rPr>
                  <a:t>#2</a:t>
                </a:r>
              </a:p>
            </p:txBody>
          </p:sp>
        </p:grpSp>
        <p:grpSp>
          <p:nvGrpSpPr>
            <p:cNvPr id="30766" name="Group 48"/>
            <p:cNvGrpSpPr>
              <a:grpSpLocks/>
            </p:cNvGrpSpPr>
            <p:nvPr/>
          </p:nvGrpSpPr>
          <p:grpSpPr bwMode="auto">
            <a:xfrm>
              <a:off x="4120" y="2444"/>
              <a:ext cx="1592" cy="916"/>
              <a:chOff x="4120" y="2444"/>
              <a:chExt cx="1592" cy="916"/>
            </a:xfrm>
          </p:grpSpPr>
          <p:pic>
            <p:nvPicPr>
              <p:cNvPr id="30775" name="Picture 219" descr="NCA#3 Wet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8" y="2444"/>
                <a:ext cx="1544" cy="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76" name="Text Box 40"/>
              <p:cNvSpPr txBox="1">
                <a:spLocks noChangeArrowheads="1"/>
              </p:cNvSpPr>
              <p:nvPr/>
            </p:nvSpPr>
            <p:spPr bwMode="auto">
              <a:xfrm>
                <a:off x="4120" y="3129"/>
                <a:ext cx="27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9pPr>
              </a:lstStyle>
              <a:p>
                <a:r>
                  <a:rPr lang="en-US" altLang="en-US" sz="1800" b="1">
                    <a:solidFill>
                      <a:srgbClr val="FF0000"/>
                    </a:solidFill>
                    <a:latin typeface="Calibri" pitchFamily="34" charset="0"/>
                  </a:rPr>
                  <a:t>#3</a:t>
                </a:r>
              </a:p>
            </p:txBody>
          </p:sp>
        </p:grpSp>
        <p:grpSp>
          <p:nvGrpSpPr>
            <p:cNvPr id="30767" name="Group 49"/>
            <p:cNvGrpSpPr>
              <a:grpSpLocks/>
            </p:cNvGrpSpPr>
            <p:nvPr/>
          </p:nvGrpSpPr>
          <p:grpSpPr bwMode="auto">
            <a:xfrm>
              <a:off x="4120" y="3324"/>
              <a:ext cx="1584" cy="900"/>
              <a:chOff x="4120" y="3324"/>
              <a:chExt cx="1584" cy="900"/>
            </a:xfrm>
          </p:grpSpPr>
          <p:pic>
            <p:nvPicPr>
              <p:cNvPr id="30773" name="Picture 220" descr="NCA#4 Wet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8" y="3324"/>
                <a:ext cx="1536" cy="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74" name="Text Box 41"/>
              <p:cNvSpPr txBox="1">
                <a:spLocks noChangeArrowheads="1"/>
              </p:cNvSpPr>
              <p:nvPr/>
            </p:nvSpPr>
            <p:spPr bwMode="auto">
              <a:xfrm>
                <a:off x="4120" y="3993"/>
                <a:ext cx="27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9pPr>
              </a:lstStyle>
              <a:p>
                <a:r>
                  <a:rPr lang="en-US" altLang="en-US" sz="1800" b="1">
                    <a:solidFill>
                      <a:srgbClr val="FF0000"/>
                    </a:solidFill>
                    <a:latin typeface="Calibri" pitchFamily="34" charset="0"/>
                  </a:rPr>
                  <a:t>#4</a:t>
                </a:r>
              </a:p>
            </p:txBody>
          </p:sp>
        </p:grpSp>
        <p:grpSp>
          <p:nvGrpSpPr>
            <p:cNvPr id="30768" name="Group 57"/>
            <p:cNvGrpSpPr>
              <a:grpSpLocks/>
            </p:cNvGrpSpPr>
            <p:nvPr/>
          </p:nvGrpSpPr>
          <p:grpSpPr bwMode="auto">
            <a:xfrm>
              <a:off x="4120" y="480"/>
              <a:ext cx="1584" cy="1113"/>
              <a:chOff x="4120" y="480"/>
              <a:chExt cx="1584" cy="1113"/>
            </a:xfrm>
          </p:grpSpPr>
          <p:grpSp>
            <p:nvGrpSpPr>
              <p:cNvPr id="30769" name="Group 46"/>
              <p:cNvGrpSpPr>
                <a:grpSpLocks/>
              </p:cNvGrpSpPr>
              <p:nvPr/>
            </p:nvGrpSpPr>
            <p:grpSpPr bwMode="auto">
              <a:xfrm>
                <a:off x="4120" y="672"/>
                <a:ext cx="1584" cy="921"/>
                <a:chOff x="4120" y="672"/>
                <a:chExt cx="1584" cy="921"/>
              </a:xfrm>
            </p:grpSpPr>
            <p:pic>
              <p:nvPicPr>
                <p:cNvPr id="30771" name="Picture 214" descr="NCA#1 Wet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68" y="672"/>
                  <a:ext cx="1536" cy="8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0772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4120" y="1362"/>
                  <a:ext cx="276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Geneva" pitchFamily="-103" charset="0"/>
                      <a:cs typeface="Geneva" pitchFamily="-103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Geneva" pitchFamily="-103" charset="0"/>
                      <a:cs typeface="Geneva" pitchFamily="-103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Geneva" pitchFamily="-103" charset="0"/>
                      <a:cs typeface="Geneva" pitchFamily="-103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Geneva" pitchFamily="-103" charset="0"/>
                      <a:cs typeface="Geneva" pitchFamily="-103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Geneva" pitchFamily="-103" charset="0"/>
                      <a:cs typeface="Geneva" pitchFamily="-103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Geneva" pitchFamily="-103" charset="0"/>
                      <a:cs typeface="Geneva" pitchFamily="-103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Geneva" pitchFamily="-103" charset="0"/>
                      <a:cs typeface="Geneva" pitchFamily="-103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Geneva" pitchFamily="-103" charset="0"/>
                      <a:cs typeface="Geneva" pitchFamily="-103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Geneva" pitchFamily="-103" charset="0"/>
                      <a:cs typeface="Geneva" pitchFamily="-103" charset="0"/>
                    </a:defRPr>
                  </a:lvl9pPr>
                </a:lstStyle>
                <a:p>
                  <a:r>
                    <a:rPr lang="en-US" altLang="en-US" sz="1800" b="1">
                      <a:solidFill>
                        <a:srgbClr val="FF0000"/>
                      </a:solidFill>
                      <a:latin typeface="Calibri" pitchFamily="34" charset="0"/>
                    </a:rPr>
                    <a:t>#1</a:t>
                  </a:r>
                </a:p>
              </p:txBody>
            </p:sp>
          </p:grpSp>
          <p:sp>
            <p:nvSpPr>
              <p:cNvPr id="30770" name="Text Box 55"/>
              <p:cNvSpPr txBox="1">
                <a:spLocks noChangeArrowheads="1"/>
              </p:cNvSpPr>
              <p:nvPr/>
            </p:nvSpPr>
            <p:spPr bwMode="auto">
              <a:xfrm>
                <a:off x="4306" y="480"/>
                <a:ext cx="1237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9pPr>
              </a:lstStyle>
              <a:p>
                <a:r>
                  <a:rPr lang="en-US" altLang="en-US" sz="1800">
                    <a:solidFill>
                      <a:srgbClr val="000000"/>
                    </a:solidFill>
                    <a:latin typeface="Calibri" pitchFamily="34" charset="0"/>
                  </a:rPr>
                  <a:t>Wet (30% steam)</a:t>
                </a:r>
              </a:p>
            </p:txBody>
          </p:sp>
        </p:grpSp>
      </p:grpSp>
      <p:grpSp>
        <p:nvGrpSpPr>
          <p:cNvPr id="9" name="Group 136"/>
          <p:cNvGrpSpPr>
            <a:grpSpLocks/>
          </p:cNvGrpSpPr>
          <p:nvPr/>
        </p:nvGrpSpPr>
        <p:grpSpPr bwMode="auto">
          <a:xfrm>
            <a:off x="113506" y="1043925"/>
            <a:ext cx="5980113" cy="5157788"/>
            <a:chOff x="13" y="875"/>
            <a:chExt cx="3767" cy="3249"/>
          </a:xfrm>
        </p:grpSpPr>
        <p:grpSp>
          <p:nvGrpSpPr>
            <p:cNvPr id="30748" name="Group 135"/>
            <p:cNvGrpSpPr>
              <a:grpSpLocks/>
            </p:cNvGrpSpPr>
            <p:nvPr/>
          </p:nvGrpSpPr>
          <p:grpSpPr bwMode="auto">
            <a:xfrm>
              <a:off x="13" y="875"/>
              <a:ext cx="3767" cy="3249"/>
              <a:chOff x="697" y="-91"/>
              <a:chExt cx="3767" cy="3249"/>
            </a:xfrm>
          </p:grpSpPr>
          <p:grpSp>
            <p:nvGrpSpPr>
              <p:cNvPr id="30750" name="Group 133"/>
              <p:cNvGrpSpPr>
                <a:grpSpLocks/>
              </p:cNvGrpSpPr>
              <p:nvPr/>
            </p:nvGrpSpPr>
            <p:grpSpPr bwMode="auto">
              <a:xfrm>
                <a:off x="697" y="-91"/>
                <a:ext cx="3767" cy="3249"/>
                <a:chOff x="8" y="875"/>
                <a:chExt cx="3767" cy="3249"/>
              </a:xfrm>
            </p:grpSpPr>
            <p:graphicFrame>
              <p:nvGraphicFramePr>
                <p:cNvPr id="30722" name="Object 11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176102146"/>
                    </p:ext>
                  </p:extLst>
                </p:nvPr>
              </p:nvGraphicFramePr>
              <p:xfrm>
                <a:off x="8" y="875"/>
                <a:ext cx="3767" cy="324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6169" name="Image" r:id="rId10" imgW="10323810" imgH="8888889" progId="">
                        <p:embed/>
                      </p:oleObj>
                    </mc:Choice>
                    <mc:Fallback>
                      <p:oleObj name="Image" r:id="rId10" imgW="10323810" imgH="8888889" progId="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" y="875"/>
                              <a:ext cx="3767" cy="3249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30752" name="Group 132"/>
                <p:cNvGrpSpPr>
                  <a:grpSpLocks/>
                </p:cNvGrpSpPr>
                <p:nvPr/>
              </p:nvGrpSpPr>
              <p:grpSpPr bwMode="auto">
                <a:xfrm>
                  <a:off x="766" y="2167"/>
                  <a:ext cx="1446" cy="1237"/>
                  <a:chOff x="766" y="2167"/>
                  <a:chExt cx="1446" cy="1237"/>
                </a:xfrm>
              </p:grpSpPr>
              <p:sp>
                <p:nvSpPr>
                  <p:cNvPr id="30753" name="Text Box 7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85" y="2393"/>
                    <a:ext cx="427" cy="2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Geneva" pitchFamily="-103" charset="0"/>
                        <a:cs typeface="Geneva" pitchFamily="-103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Geneva" pitchFamily="-103" charset="0"/>
                        <a:cs typeface="Geneva" pitchFamily="-103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Geneva" pitchFamily="-103" charset="0"/>
                        <a:cs typeface="Geneva" pitchFamily="-103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Geneva" pitchFamily="-103" charset="0"/>
                        <a:cs typeface="Geneva" pitchFamily="-103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Geneva" pitchFamily="-103" charset="0"/>
                        <a:cs typeface="Geneva" pitchFamily="-103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Geneva" pitchFamily="-103" charset="0"/>
                        <a:cs typeface="Geneva" pitchFamily="-103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Geneva" pitchFamily="-103" charset="0"/>
                        <a:cs typeface="Geneva" pitchFamily="-103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Geneva" pitchFamily="-103" charset="0"/>
                        <a:cs typeface="Geneva" pitchFamily="-103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Geneva" pitchFamily="-103" charset="0"/>
                        <a:cs typeface="Geneva" pitchFamily="-103" charset="0"/>
                      </a:defRPr>
                    </a:lvl9pPr>
                  </a:lstStyle>
                  <a:p>
                    <a:r>
                      <a:rPr lang="en-US" altLang="zh-CN" sz="1600">
                        <a:solidFill>
                          <a:srgbClr val="080808"/>
                        </a:solidFill>
                        <a:latin typeface="Calibri" pitchFamily="34" charset="0"/>
                        <a:ea typeface="SimSun" pitchFamily="2" charset="-122"/>
                      </a:rPr>
                      <a:t>Al</a:t>
                    </a:r>
                    <a:r>
                      <a:rPr lang="en-US" altLang="zh-CN" sz="1600" baseline="-25000">
                        <a:solidFill>
                          <a:srgbClr val="080808"/>
                        </a:solidFill>
                        <a:latin typeface="Calibri" pitchFamily="34" charset="0"/>
                        <a:ea typeface="SimSun" pitchFamily="2" charset="-122"/>
                      </a:rPr>
                      <a:t>2</a:t>
                    </a:r>
                    <a:r>
                      <a:rPr lang="en-US" altLang="zh-CN" sz="1600">
                        <a:solidFill>
                          <a:srgbClr val="080808"/>
                        </a:solidFill>
                        <a:latin typeface="Calibri" pitchFamily="34" charset="0"/>
                        <a:ea typeface="SimSun" pitchFamily="2" charset="-122"/>
                      </a:rPr>
                      <a:t>O</a:t>
                    </a:r>
                    <a:r>
                      <a:rPr lang="en-US" altLang="zh-CN" sz="1600" baseline="-25000">
                        <a:solidFill>
                          <a:srgbClr val="080808"/>
                        </a:solidFill>
                        <a:latin typeface="Calibri" pitchFamily="34" charset="0"/>
                        <a:ea typeface="SimSun" pitchFamily="2" charset="-122"/>
                      </a:rPr>
                      <a:t>3</a:t>
                    </a:r>
                  </a:p>
                </p:txBody>
              </p:sp>
              <p:sp>
                <p:nvSpPr>
                  <p:cNvPr id="30754" name="Text Box 10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57" y="2832"/>
                    <a:ext cx="337" cy="2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Geneva" pitchFamily="-103" charset="0"/>
                        <a:cs typeface="Geneva" pitchFamily="-103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Geneva" pitchFamily="-103" charset="0"/>
                        <a:cs typeface="Geneva" pitchFamily="-103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Geneva" pitchFamily="-103" charset="0"/>
                        <a:cs typeface="Geneva" pitchFamily="-103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Geneva" pitchFamily="-103" charset="0"/>
                        <a:cs typeface="Geneva" pitchFamily="-103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Geneva" pitchFamily="-103" charset="0"/>
                        <a:cs typeface="Geneva" pitchFamily="-103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Geneva" pitchFamily="-103" charset="0"/>
                        <a:cs typeface="Geneva" pitchFamily="-103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Geneva" pitchFamily="-103" charset="0"/>
                        <a:cs typeface="Geneva" pitchFamily="-103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Geneva" pitchFamily="-103" charset="0"/>
                        <a:cs typeface="Geneva" pitchFamily="-103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Geneva" pitchFamily="-103" charset="0"/>
                        <a:cs typeface="Geneva" pitchFamily="-103" charset="0"/>
                      </a:defRPr>
                    </a:lvl9pPr>
                  </a:lstStyle>
                  <a:p>
                    <a:r>
                      <a:rPr lang="en-US" altLang="zh-CN" sz="1600" i="1">
                        <a:solidFill>
                          <a:srgbClr val="080808"/>
                        </a:solidFill>
                        <a:latin typeface="Calibri" pitchFamily="34" charset="0"/>
                        <a:ea typeface="SimSun" pitchFamily="2" charset="-122"/>
                      </a:rPr>
                      <a:t>N</a:t>
                    </a:r>
                    <a:r>
                      <a:rPr lang="en-US" altLang="zh-CN" sz="1600" i="1" baseline="-25000">
                        <a:solidFill>
                          <a:srgbClr val="080808"/>
                        </a:solidFill>
                        <a:latin typeface="Calibri" pitchFamily="34" charset="0"/>
                        <a:ea typeface="SimSun" pitchFamily="2" charset="-122"/>
                      </a:rPr>
                      <a:t>Al</a:t>
                    </a:r>
                    <a:r>
                      <a:rPr lang="en-US" altLang="zh-CN" sz="1600" i="1">
                        <a:solidFill>
                          <a:srgbClr val="080808"/>
                        </a:solidFill>
                        <a:latin typeface="Calibri" pitchFamily="34" charset="0"/>
                        <a:ea typeface="SimSun" pitchFamily="2" charset="-122"/>
                      </a:rPr>
                      <a:t>*</a:t>
                    </a:r>
                  </a:p>
                </p:txBody>
              </p:sp>
              <p:sp>
                <p:nvSpPr>
                  <p:cNvPr id="111" name="Line 102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68" y="2942"/>
                    <a:ext cx="12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80808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kern="0">
                      <a:solidFill>
                        <a:srgbClr val="000000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12" name="Text Box 76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74" y="3025"/>
                    <a:ext cx="258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altLang="zh-CN" sz="1600" kern="0">
                        <a:solidFill>
                          <a:srgbClr val="080808"/>
                        </a:solidFill>
                        <a:latin typeface="Calibri"/>
                        <a:ea typeface="SimSun" pitchFamily="2" charset="-122"/>
                      </a:rPr>
                      <a:t>#1</a:t>
                    </a:r>
                  </a:p>
                </p:txBody>
              </p:sp>
              <p:sp>
                <p:nvSpPr>
                  <p:cNvPr id="113" name="Text Box 76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60" y="3064"/>
                    <a:ext cx="258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altLang="zh-CN" sz="1600" kern="0">
                        <a:solidFill>
                          <a:srgbClr val="080808"/>
                        </a:solidFill>
                        <a:latin typeface="Calibri"/>
                        <a:ea typeface="SimSun" pitchFamily="2" charset="-122"/>
                      </a:rPr>
                      <a:t>#2</a:t>
                    </a:r>
                  </a:p>
                </p:txBody>
              </p:sp>
              <p:sp>
                <p:nvSpPr>
                  <p:cNvPr id="114" name="Text Box 76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57" y="3026"/>
                    <a:ext cx="258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altLang="zh-CN" sz="1600" kern="0">
                        <a:solidFill>
                          <a:srgbClr val="080808"/>
                        </a:solidFill>
                        <a:latin typeface="Calibri"/>
                        <a:ea typeface="SimSun" pitchFamily="2" charset="-122"/>
                      </a:rPr>
                      <a:t>#3</a:t>
                    </a:r>
                  </a:p>
                </p:txBody>
              </p:sp>
              <p:sp>
                <p:nvSpPr>
                  <p:cNvPr id="115" name="Text Box 77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98" y="3192"/>
                    <a:ext cx="258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altLang="zh-CN" sz="1600" kern="0">
                        <a:solidFill>
                          <a:srgbClr val="080808"/>
                        </a:solidFill>
                        <a:latin typeface="Calibri"/>
                        <a:ea typeface="SimSun" pitchFamily="2" charset="-122"/>
                      </a:rPr>
                      <a:t>#4</a:t>
                    </a:r>
                  </a:p>
                </p:txBody>
              </p:sp>
              <p:sp>
                <p:nvSpPr>
                  <p:cNvPr id="116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766" y="3115"/>
                    <a:ext cx="49" cy="49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9525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kern="0">
                      <a:solidFill>
                        <a:srgbClr val="000000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17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1251" y="3165"/>
                    <a:ext cx="49" cy="48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9525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kern="0">
                      <a:solidFill>
                        <a:srgbClr val="000000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18" name="Oval 126"/>
                  <p:cNvSpPr>
                    <a:spLocks noChangeArrowheads="1"/>
                  </p:cNvSpPr>
                  <p:nvPr/>
                </p:nvSpPr>
                <p:spPr bwMode="auto">
                  <a:xfrm>
                    <a:off x="1725" y="3115"/>
                    <a:ext cx="48" cy="49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9525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kern="0">
                      <a:solidFill>
                        <a:srgbClr val="000000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19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1662" y="3264"/>
                    <a:ext cx="49" cy="49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9525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kern="0">
                      <a:solidFill>
                        <a:srgbClr val="000000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20" name="Text Box 1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68" y="2167"/>
                    <a:ext cx="372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kern="0">
                        <a:solidFill>
                          <a:srgbClr val="000000"/>
                        </a:solidFill>
                        <a:latin typeface="Calibri"/>
                      </a:rPr>
                      <a:t>Wet</a:t>
                    </a:r>
                  </a:p>
                </p:txBody>
              </p:sp>
            </p:grpSp>
          </p:grpSp>
          <p:sp>
            <p:nvSpPr>
              <p:cNvPr id="30751" name="Text Box 773"/>
              <p:cNvSpPr txBox="1">
                <a:spLocks noChangeArrowheads="1"/>
              </p:cNvSpPr>
              <p:nvPr/>
            </p:nvSpPr>
            <p:spPr bwMode="auto">
              <a:xfrm>
                <a:off x="3600" y="2232"/>
                <a:ext cx="52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9pPr>
              </a:lstStyle>
              <a:p>
                <a:r>
                  <a:rPr lang="en-US" altLang="zh-CN" sz="1600">
                    <a:solidFill>
                      <a:srgbClr val="080808"/>
                    </a:solidFill>
                    <a:latin typeface="Calibri" pitchFamily="34" charset="0"/>
                    <a:ea typeface="SimSun" pitchFamily="2" charset="-122"/>
                  </a:rPr>
                  <a:t>Cr</a:t>
                </a:r>
                <a:r>
                  <a:rPr lang="en-US" altLang="zh-CN" sz="1600" baseline="-25000">
                    <a:solidFill>
                      <a:srgbClr val="080808"/>
                    </a:solidFill>
                    <a:latin typeface="Calibri" pitchFamily="34" charset="0"/>
                    <a:ea typeface="SimSun" pitchFamily="2" charset="-122"/>
                  </a:rPr>
                  <a:t>2</a:t>
                </a:r>
                <a:r>
                  <a:rPr lang="en-US" altLang="zh-CN" sz="1600">
                    <a:solidFill>
                      <a:srgbClr val="080808"/>
                    </a:solidFill>
                    <a:latin typeface="Calibri" pitchFamily="34" charset="0"/>
                    <a:ea typeface="SimSun" pitchFamily="2" charset="-122"/>
                  </a:rPr>
                  <a:t>O</a:t>
                </a:r>
                <a:r>
                  <a:rPr lang="en-US" altLang="zh-CN" sz="1600" baseline="-25000">
                    <a:solidFill>
                      <a:srgbClr val="080808"/>
                    </a:solidFill>
                    <a:latin typeface="Calibri" pitchFamily="34" charset="0"/>
                    <a:ea typeface="SimSun" pitchFamily="2" charset="-122"/>
                  </a:rPr>
                  <a:t>3</a:t>
                </a:r>
              </a:p>
            </p:txBody>
          </p:sp>
        </p:grpSp>
        <p:sp>
          <p:nvSpPr>
            <p:cNvPr id="104" name="Text Box 758"/>
            <p:cNvSpPr txBox="1">
              <a:spLocks noChangeArrowheads="1"/>
            </p:cNvSpPr>
            <p:nvPr/>
          </p:nvSpPr>
          <p:spPr bwMode="auto">
            <a:xfrm>
              <a:off x="522" y="3288"/>
              <a:ext cx="81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kern="0">
                  <a:solidFill>
                    <a:srgbClr val="080808"/>
                  </a:solidFill>
                  <a:latin typeface="Calibri"/>
                  <a:ea typeface="SimSun" pitchFamily="2" charset="-122"/>
                </a:rPr>
                <a:t>NiO+Int.Oxi.</a:t>
              </a:r>
            </a:p>
          </p:txBody>
        </p:sp>
      </p:grpSp>
      <p:grpSp>
        <p:nvGrpSpPr>
          <p:cNvPr id="13" name="Group 51"/>
          <p:cNvGrpSpPr>
            <a:grpSpLocks/>
          </p:cNvGrpSpPr>
          <p:nvPr/>
        </p:nvGrpSpPr>
        <p:grpSpPr bwMode="auto">
          <a:xfrm>
            <a:off x="4060825" y="2401888"/>
            <a:ext cx="2501900" cy="1465262"/>
            <a:chOff x="2544" y="1573"/>
            <a:chExt cx="1576" cy="923"/>
          </a:xfrm>
        </p:grpSpPr>
        <p:pic>
          <p:nvPicPr>
            <p:cNvPr id="30746" name="Picture 215" descr="NCA#2 Dry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" y="1573"/>
              <a:ext cx="1536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47" name="Text Box 43"/>
            <p:cNvSpPr txBox="1">
              <a:spLocks noChangeArrowheads="1"/>
            </p:cNvSpPr>
            <p:nvPr/>
          </p:nvSpPr>
          <p:spPr bwMode="auto">
            <a:xfrm>
              <a:off x="2544" y="2265"/>
              <a:ext cx="2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9pPr>
            </a:lstStyle>
            <a:p>
              <a:r>
                <a:rPr lang="en-US" altLang="en-US" sz="1800" b="1">
                  <a:solidFill>
                    <a:srgbClr val="FF0000"/>
                  </a:solidFill>
                  <a:latin typeface="Calibri" pitchFamily="34" charset="0"/>
                </a:rPr>
                <a:t>#2</a:t>
              </a:r>
            </a:p>
          </p:txBody>
        </p:sp>
      </p:grpSp>
      <p:grpSp>
        <p:nvGrpSpPr>
          <p:cNvPr id="14" name="Group 52"/>
          <p:cNvGrpSpPr>
            <a:grpSpLocks/>
          </p:cNvGrpSpPr>
          <p:nvPr/>
        </p:nvGrpSpPr>
        <p:grpSpPr bwMode="auto">
          <a:xfrm>
            <a:off x="4060825" y="3790950"/>
            <a:ext cx="2501900" cy="1447800"/>
            <a:chOff x="2544" y="2448"/>
            <a:chExt cx="1576" cy="912"/>
          </a:xfrm>
        </p:grpSpPr>
        <p:pic>
          <p:nvPicPr>
            <p:cNvPr id="30744" name="Picture 218" descr="NCA#3 Dry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" y="2448"/>
              <a:ext cx="1536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45" name="Text Box 44"/>
            <p:cNvSpPr txBox="1">
              <a:spLocks noChangeArrowheads="1"/>
            </p:cNvSpPr>
            <p:nvPr/>
          </p:nvSpPr>
          <p:spPr bwMode="auto">
            <a:xfrm>
              <a:off x="2544" y="3129"/>
              <a:ext cx="2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9pPr>
            </a:lstStyle>
            <a:p>
              <a:r>
                <a:rPr lang="en-US" altLang="en-US" sz="1800" b="1">
                  <a:solidFill>
                    <a:srgbClr val="FF0000"/>
                  </a:solidFill>
                  <a:latin typeface="Calibri" pitchFamily="34" charset="0"/>
                </a:rPr>
                <a:t>#3</a:t>
              </a:r>
            </a:p>
          </p:txBody>
        </p:sp>
      </p:grpSp>
      <p:grpSp>
        <p:nvGrpSpPr>
          <p:cNvPr id="15" name="Group 53"/>
          <p:cNvGrpSpPr>
            <a:grpSpLocks/>
          </p:cNvGrpSpPr>
          <p:nvPr/>
        </p:nvGrpSpPr>
        <p:grpSpPr bwMode="auto">
          <a:xfrm>
            <a:off x="4060825" y="5192713"/>
            <a:ext cx="2501900" cy="1417637"/>
            <a:chOff x="2544" y="3331"/>
            <a:chExt cx="1576" cy="893"/>
          </a:xfrm>
        </p:grpSpPr>
        <p:pic>
          <p:nvPicPr>
            <p:cNvPr id="30742" name="Picture 217" descr="NCA#3 Dry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" y="3331"/>
              <a:ext cx="1536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43" name="Text Box 45"/>
            <p:cNvSpPr txBox="1">
              <a:spLocks noChangeArrowheads="1"/>
            </p:cNvSpPr>
            <p:nvPr/>
          </p:nvSpPr>
          <p:spPr bwMode="auto">
            <a:xfrm>
              <a:off x="2544" y="3993"/>
              <a:ext cx="2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9pPr>
            </a:lstStyle>
            <a:p>
              <a:r>
                <a:rPr lang="en-US" altLang="en-US" sz="1800" b="1">
                  <a:solidFill>
                    <a:srgbClr val="FF0000"/>
                  </a:solidFill>
                  <a:latin typeface="Calibri" pitchFamily="34" charset="0"/>
                </a:rPr>
                <a:t>#4</a:t>
              </a:r>
            </a:p>
          </p:txBody>
        </p:sp>
      </p:grp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4060825" y="666750"/>
            <a:ext cx="2511425" cy="1766888"/>
            <a:chOff x="2544" y="480"/>
            <a:chExt cx="1582" cy="1113"/>
          </a:xfrm>
        </p:grpSpPr>
        <p:grpSp>
          <p:nvGrpSpPr>
            <p:cNvPr id="30738" name="Group 50"/>
            <p:cNvGrpSpPr>
              <a:grpSpLocks/>
            </p:cNvGrpSpPr>
            <p:nvPr/>
          </p:nvGrpSpPr>
          <p:grpSpPr bwMode="auto">
            <a:xfrm>
              <a:off x="2544" y="679"/>
              <a:ext cx="1582" cy="914"/>
              <a:chOff x="2544" y="679"/>
              <a:chExt cx="1582" cy="914"/>
            </a:xfrm>
          </p:grpSpPr>
          <p:pic>
            <p:nvPicPr>
              <p:cNvPr id="30740" name="Picture 213" descr="NCA#1 Dry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0" y="679"/>
                <a:ext cx="1536" cy="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41" name="Text Box 42"/>
              <p:cNvSpPr txBox="1">
                <a:spLocks noChangeArrowheads="1"/>
              </p:cNvSpPr>
              <p:nvPr/>
            </p:nvSpPr>
            <p:spPr bwMode="auto">
              <a:xfrm>
                <a:off x="2544" y="1362"/>
                <a:ext cx="27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Geneva" pitchFamily="-103" charset="0"/>
                    <a:cs typeface="Geneva" pitchFamily="-103" charset="0"/>
                  </a:defRPr>
                </a:lvl9pPr>
              </a:lstStyle>
              <a:p>
                <a:r>
                  <a:rPr lang="en-US" altLang="en-US" sz="1800" b="1">
                    <a:solidFill>
                      <a:srgbClr val="FF0000"/>
                    </a:solidFill>
                    <a:latin typeface="Calibri" pitchFamily="34" charset="0"/>
                  </a:rPr>
                  <a:t>#1</a:t>
                </a:r>
              </a:p>
            </p:txBody>
          </p:sp>
        </p:grpSp>
        <p:sp>
          <p:nvSpPr>
            <p:cNvPr id="30739" name="Text Box 54"/>
            <p:cNvSpPr txBox="1">
              <a:spLocks noChangeArrowheads="1"/>
            </p:cNvSpPr>
            <p:nvPr/>
          </p:nvSpPr>
          <p:spPr bwMode="auto">
            <a:xfrm>
              <a:off x="3182" y="480"/>
              <a:ext cx="3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Geneva" pitchFamily="-103" charset="0"/>
                  <a:cs typeface="Geneva" pitchFamily="-103" charset="0"/>
                </a:defRPr>
              </a:lvl9pPr>
            </a:lstStyle>
            <a:p>
              <a:r>
                <a:rPr lang="en-US" altLang="en-US" sz="1800">
                  <a:solidFill>
                    <a:srgbClr val="000000"/>
                  </a:solidFill>
                  <a:latin typeface="Calibri" pitchFamily="34" charset="0"/>
                </a:rPr>
                <a:t>Dry</a:t>
              </a:r>
            </a:p>
          </p:txBody>
        </p:sp>
      </p:grpSp>
      <p:sp>
        <p:nvSpPr>
          <p:cNvPr id="30735" name="Text Box 172"/>
          <p:cNvSpPr txBox="1">
            <a:spLocks noChangeArrowheads="1"/>
          </p:cNvSpPr>
          <p:nvPr/>
        </p:nvSpPr>
        <p:spPr bwMode="auto">
          <a:xfrm>
            <a:off x="30162" y="435234"/>
            <a:ext cx="5105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600" i="1" dirty="0" err="1">
                <a:solidFill>
                  <a:srgbClr val="080808"/>
                </a:solidFill>
                <a:latin typeface="Calibri" pitchFamily="34" charset="0"/>
                <a:ea typeface="SimSun" pitchFamily="2" charset="-122"/>
              </a:rPr>
              <a:t>Giggins</a:t>
            </a:r>
            <a:r>
              <a:rPr lang="en-US" altLang="zh-CN" sz="1600" i="1" dirty="0">
                <a:solidFill>
                  <a:srgbClr val="080808"/>
                </a:solidFill>
                <a:latin typeface="Calibri" pitchFamily="34" charset="0"/>
                <a:ea typeface="SimSun" pitchFamily="2" charset="-122"/>
              </a:rPr>
              <a:t> and Pettit* established the following oxidation map for rolled Ni-Cr-Al alloys in 0.1atm O</a:t>
            </a:r>
            <a:r>
              <a:rPr lang="en-US" altLang="zh-CN" sz="1600" i="1" baseline="-25000" dirty="0">
                <a:solidFill>
                  <a:srgbClr val="080808"/>
                </a:solidFill>
                <a:latin typeface="Calibri" pitchFamily="34" charset="0"/>
                <a:ea typeface="SimSun" pitchFamily="2" charset="-122"/>
              </a:rPr>
              <a:t>2</a:t>
            </a:r>
            <a:r>
              <a:rPr lang="en-US" altLang="zh-CN" sz="1600" i="1" dirty="0">
                <a:solidFill>
                  <a:srgbClr val="080808"/>
                </a:solidFill>
                <a:latin typeface="Calibri" pitchFamily="34" charset="0"/>
                <a:ea typeface="SimSun" pitchFamily="2" charset="-122"/>
              </a:rPr>
              <a:t> at 1000</a:t>
            </a:r>
            <a:r>
              <a:rPr lang="en-US" altLang="zh-CN" sz="1600" i="1" baseline="30000" dirty="0">
                <a:solidFill>
                  <a:srgbClr val="080808"/>
                </a:solidFill>
                <a:latin typeface="Calibri" pitchFamily="34" charset="0"/>
                <a:ea typeface="SimSun" pitchFamily="2" charset="-122"/>
              </a:rPr>
              <a:t>o</a:t>
            </a:r>
            <a:r>
              <a:rPr lang="en-US" altLang="zh-CN" sz="1600" i="1" dirty="0">
                <a:solidFill>
                  <a:srgbClr val="080808"/>
                </a:solidFill>
                <a:latin typeface="Calibri" pitchFamily="34" charset="0"/>
                <a:ea typeface="SimSun" pitchFamily="2" charset="-122"/>
              </a:rPr>
              <a:t>C.</a:t>
            </a:r>
          </a:p>
        </p:txBody>
      </p:sp>
      <p:sp>
        <p:nvSpPr>
          <p:cNvPr id="30736" name="Slide Number Placeholder 17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9pPr>
          </a:lstStyle>
          <a:p>
            <a:pPr algn="r"/>
            <a:fld id="{9F24F2B0-DBF5-4CAB-84C8-E314FB9DF353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8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1" name="TextBox 11"/>
          <p:cNvSpPr txBox="1">
            <a:spLocks noChangeArrowheads="1"/>
          </p:cNvSpPr>
          <p:nvPr/>
        </p:nvSpPr>
        <p:spPr bwMode="auto">
          <a:xfrm>
            <a:off x="-47625" y="6172200"/>
            <a:ext cx="37925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-103" charset="0"/>
                <a:cs typeface="Geneva" pitchFamily="-103" charset="0"/>
              </a:defRPr>
            </a:lvl9pPr>
          </a:lstStyle>
          <a:p>
            <a:pPr eaLnBrk="0" hangingPunct="0"/>
            <a:r>
              <a:rPr lang="en-US" altLang="zh-CN" sz="1100">
                <a:solidFill>
                  <a:srgbClr val="000000"/>
                </a:solidFill>
                <a:ea typeface="SimSun" pitchFamily="2" charset="-122"/>
              </a:rPr>
              <a:t>*Giggins and Pettit, </a:t>
            </a:r>
            <a:r>
              <a:rPr lang="en-US" altLang="zh-CN" sz="1100" i="1">
                <a:solidFill>
                  <a:srgbClr val="000000"/>
                </a:solidFill>
                <a:ea typeface="SimSun" pitchFamily="2" charset="-122"/>
              </a:rPr>
              <a:t>J. Electrochem. Soc.,</a:t>
            </a:r>
            <a:r>
              <a:rPr lang="en-US" altLang="zh-CN" sz="1100" b="1">
                <a:solidFill>
                  <a:srgbClr val="000000"/>
                </a:solidFill>
                <a:ea typeface="SimSun" pitchFamily="2" charset="-122"/>
              </a:rPr>
              <a:t>118</a:t>
            </a:r>
            <a:r>
              <a:rPr lang="en-US" altLang="zh-CN" sz="1100">
                <a:solidFill>
                  <a:srgbClr val="000000"/>
                </a:solidFill>
                <a:ea typeface="SimSun" pitchFamily="2" charset="-122"/>
              </a:rPr>
              <a:t> (1971) 1782</a:t>
            </a:r>
          </a:p>
        </p:txBody>
      </p:sp>
    </p:spTree>
    <p:extLst>
      <p:ext uri="{BB962C8B-B14F-4D97-AF65-F5344CB8AC3E}">
        <p14:creationId xmlns:p14="http://schemas.microsoft.com/office/powerpoint/2010/main" val="32558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1"/>
          <p:cNvSpPr>
            <a:spLocks noChangeArrowheads="1"/>
          </p:cNvSpPr>
          <p:nvPr/>
        </p:nvSpPr>
        <p:spPr bwMode="auto">
          <a:xfrm>
            <a:off x="34771" y="597940"/>
            <a:ext cx="91440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57263" eaLnBrk="0" hangingPunct="0"/>
            <a:r>
              <a:rPr lang="fi-FI" sz="2400" b="1" dirty="0" smtClean="0">
                <a:latin typeface="Arial" charset="0"/>
              </a:rPr>
              <a:t>316 Stainless Steel (18.6 </a:t>
            </a:r>
            <a:r>
              <a:rPr lang="fi-FI" sz="2400" b="1" dirty="0">
                <a:latin typeface="Arial" charset="0"/>
              </a:rPr>
              <a:t>wt %  Cr</a:t>
            </a:r>
            <a:r>
              <a:rPr lang="fi-FI" sz="2400" b="1" dirty="0" smtClean="0">
                <a:latin typeface="Arial" charset="0"/>
              </a:rPr>
              <a:t>)  650º C for  1500 h </a:t>
            </a:r>
            <a:endParaRPr lang="fi-FI" sz="2400" b="1" dirty="0">
              <a:latin typeface="Arial" charset="0"/>
            </a:endParaRPr>
          </a:p>
        </p:txBody>
      </p:sp>
      <p:sp>
        <p:nvSpPr>
          <p:cNvPr id="37893" name="Text Box 19"/>
          <p:cNvSpPr txBox="1">
            <a:spLocks noChangeArrowheads="1"/>
          </p:cNvSpPr>
          <p:nvPr/>
        </p:nvSpPr>
        <p:spPr bwMode="auto">
          <a:xfrm>
            <a:off x="2113085" y="4967287"/>
            <a:ext cx="47185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37894" name="Text Box 20"/>
          <p:cNvSpPr txBox="1">
            <a:spLocks noChangeArrowheads="1"/>
          </p:cNvSpPr>
          <p:nvPr/>
        </p:nvSpPr>
        <p:spPr bwMode="auto">
          <a:xfrm>
            <a:off x="457200" y="4619271"/>
            <a:ext cx="7910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>
                <a:latin typeface="Arial" charset="0"/>
              </a:rPr>
              <a:t>300 bar				</a:t>
            </a:r>
            <a:r>
              <a:rPr lang="en-GB" b="1" dirty="0" smtClean="0">
                <a:latin typeface="Arial" charset="0"/>
              </a:rPr>
              <a:t>         </a:t>
            </a:r>
            <a:r>
              <a:rPr lang="en-GB" b="1" dirty="0">
                <a:latin typeface="Arial" charset="0"/>
              </a:rPr>
              <a:t>1 bar</a:t>
            </a:r>
          </a:p>
        </p:txBody>
      </p:sp>
      <p:sp>
        <p:nvSpPr>
          <p:cNvPr id="37895" name="13 CuadroTexto"/>
          <p:cNvSpPr txBox="1">
            <a:spLocks noChangeArrowheads="1"/>
          </p:cNvSpPr>
          <p:nvPr/>
        </p:nvSpPr>
        <p:spPr bwMode="auto">
          <a:xfrm>
            <a:off x="1381126" y="76200"/>
            <a:ext cx="65810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800" b="1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Effect</a:t>
            </a:r>
            <a:r>
              <a:rPr lang="es-ES" sz="28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of </a:t>
            </a:r>
            <a:r>
              <a:rPr lang="es-ES" sz="2800" b="1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Steam</a:t>
            </a:r>
            <a:r>
              <a:rPr lang="es-ES" sz="28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es-ES" sz="2800" b="1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Pressure</a:t>
            </a:r>
            <a:r>
              <a:rPr lang="es-ES" sz="28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endParaRPr lang="es-ES" sz="28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4744916" y="1295400"/>
            <a:ext cx="3676650" cy="3355975"/>
            <a:chOff x="6612" y="6277"/>
            <a:chExt cx="4870" cy="3060"/>
          </a:xfrm>
        </p:grpSpPr>
        <p:pic>
          <p:nvPicPr>
            <p:cNvPr id="37901" name="Picture 16" descr="VM627X100"/>
            <p:cNvPicPr>
              <a:picLocks noChangeAspect="1" noChangeArrowheads="1"/>
            </p:cNvPicPr>
            <p:nvPr/>
          </p:nvPicPr>
          <p:blipFill>
            <a:blip r:embed="rId2" cstate="print">
              <a:lum bright="6000"/>
            </a:blip>
            <a:srcRect t="14174" r="6596" b="7710"/>
            <a:stretch>
              <a:fillRect/>
            </a:stretch>
          </p:blipFill>
          <p:spPr bwMode="auto">
            <a:xfrm>
              <a:off x="6612" y="6277"/>
              <a:ext cx="4870" cy="3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02" name="Line 17"/>
            <p:cNvSpPr>
              <a:spLocks noChangeShapeType="1"/>
            </p:cNvSpPr>
            <p:nvPr/>
          </p:nvSpPr>
          <p:spPr bwMode="auto">
            <a:xfrm>
              <a:off x="6782" y="6817"/>
              <a:ext cx="166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7903" name="Text Box 18"/>
            <p:cNvSpPr txBox="1">
              <a:spLocks noChangeArrowheads="1"/>
            </p:cNvSpPr>
            <p:nvPr/>
          </p:nvSpPr>
          <p:spPr bwMode="auto">
            <a:xfrm>
              <a:off x="7135" y="6379"/>
              <a:ext cx="1057" cy="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spcAft>
                  <a:spcPts val="1000"/>
                </a:spcAft>
              </a:pPr>
              <a:r>
                <a:rPr lang="es-ES" sz="1600" b="1">
                  <a:latin typeface="Calibri" pitchFamily="34" charset="0"/>
                </a:rPr>
                <a:t>50 µm</a:t>
              </a:r>
              <a:endParaRPr lang="es-ES" sz="1600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90550" y="1295400"/>
            <a:ext cx="3678115" cy="3355975"/>
            <a:chOff x="1509" y="6277"/>
            <a:chExt cx="4872" cy="3060"/>
          </a:xfrm>
        </p:grpSpPr>
        <p:pic>
          <p:nvPicPr>
            <p:cNvPr id="37898" name="Picture 20" descr="3"/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60000"/>
            </a:blip>
            <a:srcRect t="6972" b="8420"/>
            <a:stretch>
              <a:fillRect/>
            </a:stretch>
          </p:blipFill>
          <p:spPr bwMode="auto">
            <a:xfrm>
              <a:off x="1509" y="6277"/>
              <a:ext cx="4872" cy="3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899" name="Line 21"/>
            <p:cNvSpPr>
              <a:spLocks noChangeShapeType="1"/>
            </p:cNvSpPr>
            <p:nvPr/>
          </p:nvSpPr>
          <p:spPr bwMode="auto">
            <a:xfrm>
              <a:off x="5172" y="6817"/>
              <a:ext cx="112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7900" name="Text Box 22"/>
            <p:cNvSpPr txBox="1">
              <a:spLocks noChangeArrowheads="1"/>
            </p:cNvSpPr>
            <p:nvPr/>
          </p:nvSpPr>
          <p:spPr bwMode="auto">
            <a:xfrm>
              <a:off x="5323" y="6379"/>
              <a:ext cx="1057" cy="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spcAft>
                  <a:spcPts val="1000"/>
                </a:spcAft>
              </a:pPr>
              <a:r>
                <a:rPr lang="es-ES" sz="1600" b="1">
                  <a:latin typeface="Calibri" pitchFamily="34" charset="0"/>
                </a:rPr>
                <a:t>50 µm</a:t>
              </a:r>
              <a:endParaRPr lang="es-ES" sz="160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390203" y="5105400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2060"/>
                </a:solidFill>
              </a:rPr>
              <a:t>Extensive attack</a:t>
            </a:r>
            <a:endParaRPr lang="en-US" i="1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02987" y="5105400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2060"/>
                </a:solidFill>
              </a:rPr>
              <a:t>Minimal attack</a:t>
            </a:r>
            <a:endParaRPr lang="en-US" i="1" dirty="0">
              <a:solidFill>
                <a:srgbClr val="002060"/>
              </a:solidFill>
            </a:endParaRP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-52543" y="6621247"/>
            <a:ext cx="37241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3333CC"/>
                </a:solidFill>
                <a:latin typeface="GE Inspira"/>
              </a:rPr>
              <a:t>Courtesy</a:t>
            </a:r>
            <a:r>
              <a:rPr lang="en-US" sz="1200" b="1" dirty="0" smtClean="0">
                <a:solidFill>
                  <a:srgbClr val="3333CC"/>
                </a:solidFill>
                <a:latin typeface="GE Inspira"/>
              </a:rPr>
              <a:t>: </a:t>
            </a:r>
            <a:r>
              <a:rPr lang="en-US" sz="1200" b="1" dirty="0">
                <a:solidFill>
                  <a:srgbClr val="3333CC"/>
                </a:solidFill>
                <a:latin typeface="GE Inspira"/>
              </a:rPr>
              <a:t>Alina </a:t>
            </a:r>
            <a:r>
              <a:rPr lang="en-US" sz="1200" b="1" dirty="0" err="1">
                <a:solidFill>
                  <a:srgbClr val="3333CC"/>
                </a:solidFill>
                <a:latin typeface="GE Inspira"/>
              </a:rPr>
              <a:t>Aguero</a:t>
            </a:r>
            <a:r>
              <a:rPr lang="en-US" sz="1200" b="1" dirty="0">
                <a:solidFill>
                  <a:srgbClr val="3333CC"/>
                </a:solidFill>
                <a:latin typeface="GE Inspira"/>
              </a:rPr>
              <a:t> </a:t>
            </a:r>
            <a:r>
              <a:rPr lang="en-US" sz="1200" b="1" dirty="0" smtClean="0">
                <a:solidFill>
                  <a:srgbClr val="3333CC"/>
                </a:solidFill>
                <a:latin typeface="GE Inspira"/>
              </a:rPr>
              <a:t>(INTA, Spain)</a:t>
            </a:r>
            <a:endParaRPr lang="en-US" sz="1200" b="1" dirty="0">
              <a:solidFill>
                <a:srgbClr val="3333CC"/>
              </a:solidFill>
              <a:latin typeface="GE Inspira"/>
            </a:endParaRPr>
          </a:p>
        </p:txBody>
      </p:sp>
    </p:spTree>
    <p:extLst>
      <p:ext uri="{BB962C8B-B14F-4D97-AF65-F5344CB8AC3E}">
        <p14:creationId xmlns:p14="http://schemas.microsoft.com/office/powerpoint/2010/main" val="12132907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Geneva"/>
        <a:cs typeface="Geneva"/>
      </a:majorFont>
      <a:minorFont>
        <a:latin typeface="Arial"/>
        <a:ea typeface="Geneva"/>
        <a:cs typeface="Genev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Geneva" pitchFamily="-103" charset="0"/>
            <a:cs typeface="Geneva" pitchFamily="-10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Geneva" pitchFamily="-103" charset="0"/>
            <a:cs typeface="Geneva" pitchFamily="-103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Office Theme">
  <a:themeElements>
    <a:clrScheme name="Custom 5">
      <a:dk1>
        <a:srgbClr val="052E65"/>
      </a:dk1>
      <a:lt1>
        <a:sysClr val="window" lastClr="FFFFFF"/>
      </a:lt1>
      <a:dk2>
        <a:srgbClr val="073E87"/>
      </a:dk2>
      <a:lt2>
        <a:srgbClr val="073E87"/>
      </a:lt2>
      <a:accent1>
        <a:srgbClr val="052E65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Custom 1">
      <a:majorFont>
        <a:latin typeface="Kozuka Gothic Pro B"/>
        <a:ea typeface=""/>
        <a:cs typeface=""/>
      </a:majorFont>
      <a:minorFont>
        <a:latin typeface="Kozuka Gothic Pro 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ISU">
  <a:themeElements>
    <a:clrScheme name="ISU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U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U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U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U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U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U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U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U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U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U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U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3_Default Design">
  <a:themeElements>
    <a:clrScheme name="1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SU">
  <a:themeElements>
    <a:clrScheme name="ISU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U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U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U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U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U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U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U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U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U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U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U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resentation2">
  <a:themeElements>
    <a:clrScheme name="Presentation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2">
      <a:majorFont>
        <a:latin typeface="Arial Rounded MT Bold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Presentation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3_Presentatio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Rounded MT Bol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5980</TotalTime>
  <Words>869</Words>
  <Application>Microsoft Office PowerPoint</Application>
  <PresentationFormat>On-screen Show (4:3)</PresentationFormat>
  <Paragraphs>229</Paragraphs>
  <Slides>22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Default Design</vt:lpstr>
      <vt:lpstr>13_Default Design</vt:lpstr>
      <vt:lpstr>ISU</vt:lpstr>
      <vt:lpstr>Presentation2</vt:lpstr>
      <vt:lpstr>1_Default Design</vt:lpstr>
      <vt:lpstr>2_Default Design</vt:lpstr>
      <vt:lpstr>Office Theme</vt:lpstr>
      <vt:lpstr>1_Office Theme</vt:lpstr>
      <vt:lpstr>3_Presentation</vt:lpstr>
      <vt:lpstr>blank</vt:lpstr>
      <vt:lpstr>Blank Presentation</vt:lpstr>
      <vt:lpstr>8_Office Theme</vt:lpstr>
      <vt:lpstr>1_ISU</vt:lpstr>
      <vt:lpstr>Photo Editor Photo</vt:lpstr>
      <vt:lpstr>Image</vt:lpstr>
      <vt:lpstr>PowerPoint Presentation</vt:lpstr>
      <vt:lpstr>PowerPoint Presentation</vt:lpstr>
      <vt:lpstr>Common Forms of High-Temperature Degradation</vt:lpstr>
      <vt:lpstr>High-Temperature Materials</vt:lpstr>
      <vt:lpstr>Isothermal Oxidation Kinetics at 1150˚C (2102˚F) in Air  Single Doped : Hf vs. 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High-Temperature Degradation Gaps/Opportunities to be Discussed</vt:lpstr>
      <vt:lpstr>Cyclic Oxidation of Ni-20Al-(5-10)Cr-0.05Hf Alloys at 1150C</vt:lpstr>
      <vt:lpstr>700oC Hot Corrosion-Volume Fraction of β-NiAl, Vf(β) Na2SO4 Deposit, O2-1000ppmSO2, 5×20h cycles </vt:lpstr>
      <vt:lpstr>PowerPoint Presentation</vt:lpstr>
      <vt:lpstr>Priority Future Research Directions Include: </vt:lpstr>
      <vt:lpstr>PowerPoint Presentation</vt:lpstr>
      <vt:lpstr>PowerPoint Presentation</vt:lpstr>
      <vt:lpstr>PowerPoint Presentation</vt:lpstr>
      <vt:lpstr>Cyclic Oxidation Kinetics at 1150˚C (2102˚F) in Air  Single doped with Hf or Y vs. Co-doped with Hf+Y</vt:lpstr>
      <vt:lpstr>Factors Affecting Oxidation</vt:lpstr>
      <vt:lpstr>Fundamental Questions Related to Surface Reactions Include:</vt:lpstr>
      <vt:lpstr>Isothermal oxidation behavior of Ni-20Al-5Cr-based -Ni+-Ni3Al alloys single vs. co-doping</vt:lpstr>
    </vt:vector>
  </TitlesOfParts>
  <Company>Engineering Computing Support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Brian Gleeson</dc:creator>
  <cp:lastModifiedBy>user1</cp:lastModifiedBy>
  <cp:revision>355</cp:revision>
  <dcterms:created xsi:type="dcterms:W3CDTF">2007-06-10T21:55:33Z</dcterms:created>
  <dcterms:modified xsi:type="dcterms:W3CDTF">2015-11-20T14:40:15Z</dcterms:modified>
</cp:coreProperties>
</file>