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26"/>
  </p:notesMasterIdLst>
  <p:sldIdLst>
    <p:sldId id="283" r:id="rId5"/>
    <p:sldId id="833" r:id="rId6"/>
    <p:sldId id="826" r:id="rId7"/>
    <p:sldId id="835" r:id="rId8"/>
    <p:sldId id="824" r:id="rId9"/>
    <p:sldId id="284" r:id="rId10"/>
    <p:sldId id="837" r:id="rId11"/>
    <p:sldId id="838" r:id="rId12"/>
    <p:sldId id="848" r:id="rId13"/>
    <p:sldId id="847" r:id="rId14"/>
    <p:sldId id="822" r:id="rId15"/>
    <p:sldId id="853" r:id="rId16"/>
    <p:sldId id="844" r:id="rId17"/>
    <p:sldId id="846" r:id="rId18"/>
    <p:sldId id="845" r:id="rId19"/>
    <p:sldId id="849" r:id="rId20"/>
    <p:sldId id="686" r:id="rId21"/>
    <p:sldId id="850" r:id="rId22"/>
    <p:sldId id="841" r:id="rId23"/>
    <p:sldId id="855" r:id="rId24"/>
    <p:sldId id="286" r:id="rId25"/>
  </p:sldIdLst>
  <p:sldSz cx="12192000" cy="6858000"/>
  <p:notesSz cx="6858000" cy="2581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EEC52F-2703-988A-7BE3-C9CBA098439E}" name="Peterson, Melanie S. [US-US]" initials="MP" userId="S::petersonm5@leidos.com::547501c7-4934-4496-b2ee-d8ddd6a66389" providerId="AD"/>
  <p188:author id="{E4F5B532-6BB9-8E97-8957-F914EBDEC0D6}" name="King-Gilmore, Christy" initials="KGC" userId="S::Christy.King-Gilmore@hq.doe.gov::9da0fbfe-a03e-4122-9554-bd1aeaf419a2" providerId="AD"/>
  <p188:author id="{BFE07743-1300-45F8-3BB2-D144D535BA8C}" name="Smitha Vemuri" initials="SV" userId="Smitha Vemuri" providerId="None"/>
  <p188:author id="{6F16CC55-05F8-1462-3617-675E55747896}" name="Lawson, Miranda N. [US-US]" initials="ML" userId="S::lawsonmn@leidos.com::91e1c925-3848-4410-8367-6fc3776ae189" providerId="AD"/>
  <p188:author id="{276216A7-5623-3243-D76A-024FAF351C4A}" name="King-Gilmore, Christy" initials="CK" userId="S::christy.king-gilmore@hq.doe.gov::9da0fbfe-a03e-4122-9554-bd1aeaf419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5" autoAdjust="0"/>
    <p:restoredTop sz="55656" autoAdjust="0"/>
  </p:normalViewPr>
  <p:slideViewPr>
    <p:cSldViewPr snapToGrid="0" snapToObjects="1">
      <p:cViewPr varScale="1">
        <p:scale>
          <a:sx n="90" d="100"/>
          <a:sy n="90" d="100"/>
        </p:scale>
        <p:origin x="1554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EEC15-5883-46C6-B1A7-106644B59AB1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B2617-6EFD-4622-913D-8F985A2E1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8006E-32B4-44D5-B028-C20D32F5B9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45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67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3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5454C-B064-D63D-95D2-E1518D10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D24A7F-3E0F-3A95-DB81-8942D9A31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07E072-E35D-579E-1D13-B20940444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07C52-CD41-DD8C-684D-F0099C85E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84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spc="0" dirty="0"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34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89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spc="0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2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8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9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4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7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5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0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D8006E-32B4-44D5-B028-C20D32F5B9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0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0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CA26F-CFAD-4822-A9C8-295EB99C7377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8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CA26F-CFAD-4822-A9C8-295EB99C7377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B2617-6EFD-4622-913D-8F985A2E16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3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DD9425-DAF9-FF47-8099-FECD86498833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61D17-8DDE-9345-948C-1A35A99A0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511D0-5DF6-2F42-9BBE-5C1F8AA36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1D2A6-F49F-F54B-A5E0-48341510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D14B-D930-C544-BD84-5BCF8A13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F38A8-648D-F44E-BD11-BB88770C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41C2159-4C12-A243-9193-E09945F74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8C1E8D-2BA2-8C4F-947F-4E015132E0E6}"/>
              </a:ext>
            </a:extLst>
          </p:cNvPr>
          <p:cNvSpPr/>
          <p:nvPr userDrawn="1"/>
        </p:nvSpPr>
        <p:spPr>
          <a:xfrm>
            <a:off x="0" y="0"/>
            <a:ext cx="4313382" cy="6033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3A76-A193-3045-8C06-C950172E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5A701-558B-0644-AD45-EFD6F2478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35B58-5C7D-294D-A555-6548CE7C1FB9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462F93-FC14-B642-B10A-53179FAF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C16379-F306-674F-BAB8-B829BF1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DF738D-1462-7E49-AAC9-939196F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EF72F33-82E1-A843-90DB-32C606126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1E5408-3E95-644B-A8E5-998B64BF2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698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8C1E8D-2BA2-8C4F-947F-4E015132E0E6}"/>
              </a:ext>
            </a:extLst>
          </p:cNvPr>
          <p:cNvSpPr/>
          <p:nvPr userDrawn="1"/>
        </p:nvSpPr>
        <p:spPr>
          <a:xfrm>
            <a:off x="0" y="0"/>
            <a:ext cx="4313382" cy="603324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3A76-A193-3045-8C06-C950172E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5A701-558B-0644-AD45-EFD6F2478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35B58-5C7D-294D-A555-6548CE7C1FB9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462F93-FC14-B642-B10A-53179FAF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C16379-F306-674F-BAB8-B829BF1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DF738D-1462-7E49-AAC9-939196F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EF72F33-82E1-A843-90DB-32C606126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4E9A757-DA8F-1541-BB3B-3D632A3B4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252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8C1E8D-2BA2-8C4F-947F-4E015132E0E6}"/>
              </a:ext>
            </a:extLst>
          </p:cNvPr>
          <p:cNvSpPr/>
          <p:nvPr userDrawn="1"/>
        </p:nvSpPr>
        <p:spPr>
          <a:xfrm>
            <a:off x="0" y="0"/>
            <a:ext cx="4313382" cy="6033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3A76-A193-3045-8C06-C950172E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2" y="37110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5A701-558B-0644-AD45-EFD6F2478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571" y="20677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35B58-5C7D-294D-A555-6548CE7C1FB9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462F93-FC14-B642-B10A-53179FAF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C16379-F306-674F-BAB8-B829BF1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DF738D-1462-7E49-AAC9-939196F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EF72F33-82E1-A843-90DB-32C606126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89E040-F8B3-B447-8280-573B6474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537758" cy="4873625"/>
          </a:xfrm>
        </p:spPr>
        <p:txBody>
          <a:bodyPr/>
          <a:lstStyle>
            <a:lvl1pPr>
              <a:defRPr sz="2800" b="1" spc="-150">
                <a:solidFill>
                  <a:schemeClr val="accent1"/>
                </a:solidFill>
                <a:latin typeface="+mj-lt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797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8C1E8D-2BA2-8C4F-947F-4E015132E0E6}"/>
              </a:ext>
            </a:extLst>
          </p:cNvPr>
          <p:cNvSpPr/>
          <p:nvPr userDrawn="1"/>
        </p:nvSpPr>
        <p:spPr>
          <a:xfrm>
            <a:off x="0" y="0"/>
            <a:ext cx="12192000" cy="1191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3A76-A193-3045-8C06-C950172E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CE6B-B2CA-2048-B57E-49DD0E41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5A701-558B-0644-AD45-EFD6F24784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35B58-5C7D-294D-A555-6548CE7C1FB9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462F93-FC14-B642-B10A-53179FAF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C16379-F306-674F-BAB8-B829BF1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DF738D-1462-7E49-AAC9-939196F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EF72F33-82E1-A843-90DB-32C606126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8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8C1E8D-2BA2-8C4F-947F-4E015132E0E6}"/>
              </a:ext>
            </a:extLst>
          </p:cNvPr>
          <p:cNvSpPr/>
          <p:nvPr userDrawn="1"/>
        </p:nvSpPr>
        <p:spPr>
          <a:xfrm>
            <a:off x="0" y="0"/>
            <a:ext cx="12192000" cy="11914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3A76-A193-3045-8C06-C950172E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CE6B-B2CA-2048-B57E-49DD0E41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5A701-558B-0644-AD45-EFD6F24784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subtitle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35B58-5C7D-294D-A555-6548CE7C1FB9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462F93-FC14-B642-B10A-53179FAF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C16379-F306-674F-BAB8-B829BF1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DF738D-1462-7E49-AAC9-939196F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EF72F33-82E1-A843-90DB-32C606126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54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39023E-8ADE-AF40-96F6-4F2B81B4C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04144" y="5662051"/>
            <a:ext cx="4661019" cy="9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22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rid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100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- Grid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355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39023E-8ADE-AF40-96F6-4F2B81B4C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04144" y="5394196"/>
            <a:ext cx="4661019" cy="9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78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39023E-8ADE-AF40-96F6-4F2B81B4C0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04144" y="5394197"/>
            <a:ext cx="4661019" cy="9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5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DD9425-DAF9-FF47-8099-FECD86498833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61D17-8DDE-9345-948C-1A35A99A0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511D0-5DF6-2F42-9BBE-5C1F8AA36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1D2A6-F49F-F54B-A5E0-48341510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D14B-D930-C544-BD84-5BCF8A13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F38A8-648D-F44E-BD11-BB88770C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41C2159-4C12-A243-9193-E09945F74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8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514D462-E127-8441-8233-DC181D2FD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3259" y="2482965"/>
            <a:ext cx="8445481" cy="16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2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0"/>
            <a:ext cx="7552267" cy="901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66184" y="1141413"/>
            <a:ext cx="10972800" cy="5110162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95186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yle 3 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1D17-8DDE-9345-948C-1A35A99A0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511D0-5DF6-2F42-9BBE-5C1F8AA36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C2159-4C12-A243-9193-E09945F74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0907" y="5680369"/>
            <a:ext cx="3830187" cy="73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2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4: Gri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E11D27F-9E58-A043-AA7C-9B0E99E2FC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147" y="348426"/>
            <a:ext cx="5033818" cy="9706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7541BA-2769-E846-965F-C34A72CC03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15090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B47155F-CC5C-5042-BCE3-AF08A1BD8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609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tyle 5: Blue 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39023E-8ADE-AF40-96F6-4F2B81B4C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2730" y="348426"/>
            <a:ext cx="5008652" cy="97066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AFBA29-2060-EF4C-B63D-8CE28A90F0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15090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D0B0B7-6727-5A4E-9A2A-C6193D980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108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ior Slide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969B-D1C5-C34E-BB2C-BF838578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AE4E3-8FE3-3046-87BB-4EA60315E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980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E2EA99-FD5B-704E-9B7F-8FBD232E84FB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2148FE-8518-3F46-8B4B-04372D63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D72A474-AC01-4348-9D15-FE0A0976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FDEB76-7905-0D43-8C06-20123B6A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622EEA5-5598-FD40-BC94-2E70A9BD9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8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09A1-805F-B642-A881-F7B3197BA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BAC69-547B-EC4B-BC49-59EDE4494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4F7CC-A027-5C4C-81B0-9F4FABD34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98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0181E-F3A0-BE4A-8E12-35ECAF5ABF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55487B-74FF-8B4D-8B09-8FC7AB6C6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98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7E0BA-1950-1249-89CC-9BD0D103C25B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3C18A0F-5E8C-1A45-BC97-2C8C8F0E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fld id="{2921F7C2-CB90-0E46-B9C1-9806C6DE7237}" type="datetimeFigureOut">
              <a:rPr lang="en-US" smtClean="0"/>
              <a:pPr/>
              <a:t>4/10/2024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150F630-0EFE-5A42-BFDB-0404155B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7E4CB6F-6755-CB43-AFAC-9F35D8E8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407CF2E-0388-254A-8E83-BDD2533D1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6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356D-7050-CF4E-ACB6-EC62E196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025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21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ECA06-E767-2E45-902E-394AE9FF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DF526-84C8-1948-B428-F7C982D99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8E4B-7B4F-7F43-B003-0ECE7F024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F7C2-CB90-0E46-B9C1-9806C6DE7237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3426D-184F-474D-AB65-901CF605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33BAD-3224-3D4A-AF4C-40D29A01C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C032F-CD6F-4040-A6F8-55EF6F4F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2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64" r:id="rId5"/>
    <p:sldLayoutId id="2147483650" r:id="rId6"/>
    <p:sldLayoutId id="2147483653" r:id="rId7"/>
    <p:sldLayoutId id="2147483654" r:id="rId8"/>
    <p:sldLayoutId id="2147483655" r:id="rId9"/>
    <p:sldLayoutId id="2147483656" r:id="rId10"/>
    <p:sldLayoutId id="2147483671" r:id="rId11"/>
    <p:sldLayoutId id="2147483673" r:id="rId12"/>
    <p:sldLayoutId id="2147483665" r:id="rId13"/>
    <p:sldLayoutId id="2147483672" r:id="rId14"/>
    <p:sldLayoutId id="2147483666" r:id="rId15"/>
    <p:sldLayoutId id="2147483670" r:id="rId16"/>
    <p:sldLayoutId id="2147483674" r:id="rId17"/>
    <p:sldLayoutId id="2147483667" r:id="rId18"/>
    <p:sldLayoutId id="2147483668" r:id="rId19"/>
    <p:sldLayoutId id="2147483669" r:id="rId20"/>
    <p:sldLayoutId id="214748367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ne/haleu-enrichment-servic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energy.gov/ne/haleu-deconversion-service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HALEU-EIS@nuclear.energy.go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ne/haleu-environmental-impact-statemen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ne/haleu-environmental-impact-state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E01-A663-85C4-CA6E-2AC474CAA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646" y="1649896"/>
            <a:ext cx="10446708" cy="4549892"/>
          </a:xfrm>
        </p:spPr>
        <p:txBody>
          <a:bodyPr>
            <a:noAutofit/>
          </a:bodyPr>
          <a:lstStyle/>
          <a:p>
            <a:br>
              <a:rPr lang="en-US" sz="3200" b="1" dirty="0"/>
            </a:br>
            <a:r>
              <a:rPr lang="en-US" sz="3200" b="1" dirty="0">
                <a:latin typeface="+mn-lt"/>
              </a:rPr>
              <a:t>Thank you for participating in today’s session: </a:t>
            </a:r>
            <a:br>
              <a:rPr lang="en-US" sz="3200" b="1" dirty="0">
                <a:latin typeface="+mn-lt"/>
              </a:rPr>
            </a:br>
            <a:br>
              <a:rPr lang="en-US" sz="3200" b="1" dirty="0"/>
            </a:br>
            <a:r>
              <a:rPr lang="en-US" sz="3600" b="1" dirty="0"/>
              <a:t>Tribal Listening Session for the Draft Environmental Impact Statement for Department of Energy Activities in Support of Commercial Production of High-Assay Low-Enriched Uranium (HALEU) 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2800" b="1" dirty="0">
                <a:latin typeface="+mn-lt"/>
              </a:rPr>
              <a:t>This meeting will begin shortly.</a:t>
            </a:r>
            <a:br>
              <a:rPr 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019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4077D2-25D4-B74C-C41A-5FDEAD568166}"/>
              </a:ext>
            </a:extLst>
          </p:cNvPr>
          <p:cNvSpPr/>
          <p:nvPr/>
        </p:nvSpPr>
        <p:spPr>
          <a:xfrm>
            <a:off x="4889287" y="0"/>
            <a:ext cx="7302713" cy="59812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7331B73-EF5F-EC28-0C51-1C668E72F850}"/>
              </a:ext>
            </a:extLst>
          </p:cNvPr>
          <p:cNvSpPr txBox="1">
            <a:spLocks/>
          </p:cNvSpPr>
          <p:nvPr/>
        </p:nvSpPr>
        <p:spPr>
          <a:xfrm>
            <a:off x="-62073" y="2375959"/>
            <a:ext cx="5013435" cy="211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 dirty="0"/>
              <a:t>HALEU Requests for Proposals (RFPs)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04C33-3EDA-D19A-3BFA-C530C8F977FA}"/>
              </a:ext>
            </a:extLst>
          </p:cNvPr>
          <p:cNvSpPr txBox="1"/>
          <p:nvPr/>
        </p:nvSpPr>
        <p:spPr>
          <a:xfrm>
            <a:off x="5413130" y="605354"/>
            <a:ext cx="6255026" cy="477053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j-lt"/>
                <a:cs typeface="Arial"/>
              </a:rPr>
              <a:t>HALEU Enrichment RFP </a:t>
            </a:r>
            <a:endParaRPr lang="en-US" sz="2800" dirty="0">
              <a:solidFill>
                <a:schemeClr val="accent1"/>
              </a:solidFill>
              <a:latin typeface="+mj-lt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cs typeface="Arial"/>
              </a:rPr>
              <a:t>RFP was issued in January 2024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cs typeface="Arial"/>
              </a:rPr>
              <a:t>Read more:</a:t>
            </a:r>
          </a:p>
          <a:p>
            <a:pPr lvl="1"/>
            <a:r>
              <a:rPr lang="en-US" sz="2400" dirty="0">
                <a:cs typeface="Arial"/>
                <a:hlinkClick r:id="rId3"/>
              </a:rPr>
              <a:t>https://www.energy.gov/ne/haleu-enrichment-services</a:t>
            </a:r>
            <a:r>
              <a:rPr lang="en-US" sz="2400" dirty="0">
                <a:cs typeface="Arial"/>
              </a:rPr>
              <a:t>   </a:t>
            </a:r>
          </a:p>
          <a:p>
            <a:pPr marL="342900" indent="-342900">
              <a:buFont typeface="Arial,Sans-Serif"/>
              <a:buChar char="•"/>
            </a:pPr>
            <a:endParaRPr lang="en-US" sz="2800" dirty="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US" sz="2800" dirty="0">
              <a:ea typeface="+mn-lt"/>
              <a:cs typeface="+mn-lt"/>
            </a:endParaRPr>
          </a:p>
          <a:p>
            <a:r>
              <a:rPr lang="en-US" sz="2800" b="1" dirty="0">
                <a:solidFill>
                  <a:schemeClr val="accent1"/>
                </a:solidFill>
                <a:latin typeface="+mj-lt"/>
                <a:ea typeface="+mn-lt"/>
                <a:cs typeface="+mn-lt"/>
              </a:rPr>
              <a:t>HALEU Deconversion RFP </a:t>
            </a:r>
            <a:endParaRPr lang="en-US" sz="2800" b="1" dirty="0">
              <a:solidFill>
                <a:schemeClr val="accent1"/>
              </a:solidFill>
              <a:latin typeface="+mj-l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RFP was issued in November 2023</a:t>
            </a:r>
            <a:endParaRPr lang="en-US" sz="2400" strike="sngStrike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Arial"/>
              </a:rPr>
              <a:t>Read more:</a:t>
            </a:r>
          </a:p>
          <a:p>
            <a:pPr lvl="1"/>
            <a:r>
              <a:rPr lang="en-US" sz="2400" dirty="0">
                <a:cs typeface="Arial"/>
                <a:hlinkClick r:id="rId4"/>
              </a:rPr>
              <a:t>https://www.energy.gov/ne/haleu-deconversion-services</a:t>
            </a:r>
            <a:endParaRPr lang="en-US" sz="2400" dirty="0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7505E-CEFC-BAE2-0021-14D94C342E2A}"/>
              </a:ext>
            </a:extLst>
          </p:cNvPr>
          <p:cNvSpPr txBox="1"/>
          <p:nvPr/>
        </p:nvSpPr>
        <p:spPr>
          <a:xfrm>
            <a:off x="1" y="4297513"/>
            <a:ext cx="488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Enrichment and Deconversion RFPs</a:t>
            </a:r>
          </a:p>
        </p:txBody>
      </p:sp>
    </p:spTree>
    <p:extLst>
      <p:ext uri="{BB962C8B-B14F-4D97-AF65-F5344CB8AC3E}">
        <p14:creationId xmlns:p14="http://schemas.microsoft.com/office/powerpoint/2010/main" val="210017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B185-1F01-B4DB-7B1B-01E246E89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Environmental Policy Act (NEPA)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F607C-A9AF-8767-79BF-EA45FA2D6E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HALEU Environmental Impact Statement (EIS) (HALEU EIS)</a:t>
            </a:r>
          </a:p>
        </p:txBody>
      </p:sp>
    </p:spTree>
    <p:extLst>
      <p:ext uri="{BB962C8B-B14F-4D97-AF65-F5344CB8AC3E}">
        <p14:creationId xmlns:p14="http://schemas.microsoft.com/office/powerpoint/2010/main" val="3556662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62F3F-0E4C-0044-201D-1DDEF3FB8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FA5723-531A-9793-D598-F1BB0F4A1E93}"/>
              </a:ext>
            </a:extLst>
          </p:cNvPr>
          <p:cNvSpPr/>
          <p:nvPr/>
        </p:nvSpPr>
        <p:spPr>
          <a:xfrm>
            <a:off x="4889287" y="0"/>
            <a:ext cx="7302713" cy="59812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064581-C7B5-2ADE-A1BE-E0BFD600F5FC}"/>
              </a:ext>
            </a:extLst>
          </p:cNvPr>
          <p:cNvSpPr txBox="1">
            <a:spLocks/>
          </p:cNvSpPr>
          <p:nvPr/>
        </p:nvSpPr>
        <p:spPr>
          <a:xfrm>
            <a:off x="56327" y="2237034"/>
            <a:ext cx="4832959" cy="238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 dirty="0"/>
              <a:t>Proposed Action &amp; Alternatives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ACDE81-C0E8-2B7F-3B1F-DD04782B80DD}"/>
              </a:ext>
            </a:extLst>
          </p:cNvPr>
          <p:cNvSpPr txBox="1"/>
          <p:nvPr/>
        </p:nvSpPr>
        <p:spPr>
          <a:xfrm>
            <a:off x="5413130" y="412994"/>
            <a:ext cx="6255026" cy="515525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+mj-lt"/>
                <a:cs typeface="Arial"/>
              </a:rPr>
              <a:t>Proposed Action Alternative</a:t>
            </a:r>
            <a:endParaRPr lang="en-US" sz="2800" dirty="0">
              <a:solidFill>
                <a:schemeClr val="accent1"/>
              </a:solidFill>
              <a:latin typeface="+mj-lt"/>
              <a:cs typeface="Arial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Proposed Action is to acquire, through procurement from commercial sources, HALEU enriched to at least 19.75 and less than 20 weight percent uranium-235 (U-235) over a 10-year period of performance, and to facilitate the establishment of commercial HALEU fuel production.  </a:t>
            </a:r>
          </a:p>
          <a:p>
            <a:endParaRPr lang="en-US" sz="2800" dirty="0">
              <a:ea typeface="+mn-lt"/>
              <a:cs typeface="+mn-lt"/>
            </a:endParaRPr>
          </a:p>
          <a:p>
            <a:r>
              <a:rPr lang="en-US" sz="2800" b="1" dirty="0">
                <a:solidFill>
                  <a:schemeClr val="accent1"/>
                </a:solidFill>
                <a:latin typeface="+mj-lt"/>
                <a:ea typeface="+mn-lt"/>
                <a:cs typeface="+mn-lt"/>
              </a:rPr>
              <a:t>No Action Alternative:</a:t>
            </a:r>
            <a:endParaRPr lang="en-US" sz="2800" b="1" dirty="0">
              <a:solidFill>
                <a:schemeClr val="accent1"/>
              </a:solidFill>
              <a:latin typeface="+mj-lt"/>
              <a:cs typeface="Arial"/>
            </a:endParaRPr>
          </a:p>
          <a:p>
            <a:pPr marL="0" marR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No Action Alternative is the status quo, where DOE would not implement the Proposed Action.  </a:t>
            </a:r>
          </a:p>
        </p:txBody>
      </p:sp>
    </p:spTree>
    <p:extLst>
      <p:ext uri="{BB962C8B-B14F-4D97-AF65-F5344CB8AC3E}">
        <p14:creationId xmlns:p14="http://schemas.microsoft.com/office/powerpoint/2010/main" val="74339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74B5-B6E5-A5A1-BDAD-A135AB4D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0" y="2303650"/>
            <a:ext cx="4599874" cy="226172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HALEU EIS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25B421-7642-09BC-52FC-B98627617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02" y="230215"/>
            <a:ext cx="7010240" cy="57332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858258F-C39A-2530-38FB-F257C43728B6}"/>
              </a:ext>
            </a:extLst>
          </p:cNvPr>
          <p:cNvSpPr/>
          <p:nvPr/>
        </p:nvSpPr>
        <p:spPr>
          <a:xfrm>
            <a:off x="8878956" y="1071216"/>
            <a:ext cx="2584174" cy="19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29C046-0CD0-B7EA-694B-C5B1C37FA514}"/>
              </a:ext>
            </a:extLst>
          </p:cNvPr>
          <p:cNvSpPr/>
          <p:nvPr/>
        </p:nvSpPr>
        <p:spPr>
          <a:xfrm>
            <a:off x="5129961" y="2414073"/>
            <a:ext cx="2171987" cy="58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A7D57B-5A0F-8422-47FD-3B96F47ED028}"/>
              </a:ext>
            </a:extLst>
          </p:cNvPr>
          <p:cNvSpPr/>
          <p:nvPr/>
        </p:nvSpPr>
        <p:spPr>
          <a:xfrm>
            <a:off x="8878957" y="2544417"/>
            <a:ext cx="2703443" cy="385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75BC53-F847-E459-D75D-1D1B62EE8567}"/>
              </a:ext>
            </a:extLst>
          </p:cNvPr>
          <p:cNvSpPr/>
          <p:nvPr/>
        </p:nvSpPr>
        <p:spPr>
          <a:xfrm>
            <a:off x="5129961" y="4202641"/>
            <a:ext cx="2171987" cy="383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322228-5A45-2E22-71C6-413A25989617}"/>
              </a:ext>
            </a:extLst>
          </p:cNvPr>
          <p:cNvSpPr/>
          <p:nvPr/>
        </p:nvSpPr>
        <p:spPr>
          <a:xfrm>
            <a:off x="8878956" y="4134678"/>
            <a:ext cx="2703443" cy="451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74B1ED-AD4A-CC77-4367-0751471AEDA3}"/>
              </a:ext>
            </a:extLst>
          </p:cNvPr>
          <p:cNvSpPr/>
          <p:nvPr/>
        </p:nvSpPr>
        <p:spPr>
          <a:xfrm>
            <a:off x="5129961" y="5099335"/>
            <a:ext cx="1827430" cy="190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851B40-B7DC-E000-7433-0156AAEF9F9A}"/>
              </a:ext>
            </a:extLst>
          </p:cNvPr>
          <p:cNvSpPr/>
          <p:nvPr/>
        </p:nvSpPr>
        <p:spPr>
          <a:xfrm>
            <a:off x="5129961" y="894521"/>
            <a:ext cx="1968263" cy="58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66D280-C5F8-6178-A84B-9B2EB6CAFF66}"/>
              </a:ext>
            </a:extLst>
          </p:cNvPr>
          <p:cNvSpPr txBox="1">
            <a:spLocks/>
          </p:cNvSpPr>
          <p:nvPr/>
        </p:nvSpPr>
        <p:spPr>
          <a:xfrm>
            <a:off x="-49144" y="3289631"/>
            <a:ext cx="4837202" cy="1269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accent5"/>
                </a:solidFill>
                <a:latin typeface="+mn-lt"/>
              </a:rPr>
              <a:t>Activities Covered in the EIS</a:t>
            </a:r>
          </a:p>
        </p:txBody>
      </p:sp>
    </p:spTree>
    <p:extLst>
      <p:ext uri="{BB962C8B-B14F-4D97-AF65-F5344CB8AC3E}">
        <p14:creationId xmlns:p14="http://schemas.microsoft.com/office/powerpoint/2010/main" val="29923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74C1A9-C0E4-0831-3EFA-26D532750846}"/>
              </a:ext>
            </a:extLst>
          </p:cNvPr>
          <p:cNvSpPr/>
          <p:nvPr/>
        </p:nvSpPr>
        <p:spPr>
          <a:xfrm>
            <a:off x="4872943" y="0"/>
            <a:ext cx="7330100" cy="60183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474B5-B6E5-A5A1-BDAD-A135AB4D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26" y="1898304"/>
            <a:ext cx="4185064" cy="22617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Approach to Impact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59468-784B-08F5-998B-7B3E77A1A540}"/>
              </a:ext>
            </a:extLst>
          </p:cNvPr>
          <p:cNvGrpSpPr/>
          <p:nvPr/>
        </p:nvGrpSpPr>
        <p:grpSpPr>
          <a:xfrm>
            <a:off x="5111564" y="205338"/>
            <a:ext cx="1968871" cy="5607630"/>
            <a:chOff x="5890424" y="646851"/>
            <a:chExt cx="1968871" cy="5607630"/>
          </a:xfrm>
        </p:grpSpPr>
        <p:pic>
          <p:nvPicPr>
            <p:cNvPr id="5" name="Picture 4" descr="A high angle view of a dam&#10;&#10;Description automatically generated with medium confidence">
              <a:extLst>
                <a:ext uri="{FF2B5EF4-FFF2-40B4-BE49-F238E27FC236}">
                  <a16:creationId xmlns:a16="http://schemas.microsoft.com/office/drawing/2014/main" id="{D89BE061-C900-2CE5-8AFF-F91466B5D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27"/>
            <a:stretch/>
          </p:blipFill>
          <p:spPr>
            <a:xfrm>
              <a:off x="5890425" y="2569104"/>
              <a:ext cx="1968870" cy="1763124"/>
            </a:xfrm>
            <a:prstGeom prst="rect">
              <a:avLst/>
            </a:prstGeom>
          </p:spPr>
        </p:pic>
        <p:pic>
          <p:nvPicPr>
            <p:cNvPr id="6" name="Picture 5" descr="A picture containing tree, outdoor, forest, plant&#10;&#10;Description automatically generated">
              <a:extLst>
                <a:ext uri="{FF2B5EF4-FFF2-40B4-BE49-F238E27FC236}">
                  <a16:creationId xmlns:a16="http://schemas.microsoft.com/office/drawing/2014/main" id="{B40FD64A-B376-A2A4-F016-06F57942F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424" y="4491357"/>
              <a:ext cx="1968871" cy="1763124"/>
            </a:xfrm>
            <a:prstGeom prst="rect">
              <a:avLst/>
            </a:prstGeom>
          </p:spPr>
        </p:pic>
        <p:pic>
          <p:nvPicPr>
            <p:cNvPr id="7" name="Picture 6" descr="A factory with smokestacks&#10;&#10;Description automatically generated with low confidence">
              <a:extLst>
                <a:ext uri="{FF2B5EF4-FFF2-40B4-BE49-F238E27FC236}">
                  <a16:creationId xmlns:a16="http://schemas.microsoft.com/office/drawing/2014/main" id="{A55777DE-95C6-7BD8-ABAD-11A62E7F4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41"/>
            <a:stretch/>
          </p:blipFill>
          <p:spPr>
            <a:xfrm>
              <a:off x="5890424" y="646851"/>
              <a:ext cx="1968869" cy="1763124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E89DD0-AFDE-8138-6F67-E679FCB8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51" y="3924323"/>
            <a:ext cx="4336215" cy="12247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0"/>
              </a:spcBef>
              <a:buNone/>
              <a:tabLst>
                <a:tab pos="114300" algn="l"/>
              </a:tabLst>
            </a:pPr>
            <a:r>
              <a:rPr lang="en-US" sz="2000" dirty="0">
                <a:solidFill>
                  <a:schemeClr val="accent5"/>
                </a:solidFill>
                <a:ea typeface="Calibri" panose="020F0502020204030204" pitchFamily="34" charset="0"/>
              </a:rPr>
              <a:t>Existing NEPA evaluations were used to assess similar facility construction and operation located at the following:</a:t>
            </a:r>
            <a:endParaRPr lang="en-US" sz="2000" b="0" dirty="0">
              <a:solidFill>
                <a:schemeClr val="accent5"/>
              </a:solidFill>
              <a:ea typeface="Calibri" panose="020F0502020204030204" pitchFamily="34" charset="0"/>
              <a:cs typeface="Calibri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" algn="l"/>
              </a:tabLst>
            </a:pP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F17BF-1219-EB98-CD63-0BC9DC4E924B}"/>
              </a:ext>
            </a:extLst>
          </p:cNvPr>
          <p:cNvSpPr txBox="1"/>
          <p:nvPr/>
        </p:nvSpPr>
        <p:spPr>
          <a:xfrm>
            <a:off x="6610281" y="672240"/>
            <a:ext cx="5668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  <a:spcBef>
                <a:spcPts val="600"/>
              </a:spcBef>
              <a:buSzPct val="100000"/>
              <a:tabLst>
                <a:tab pos="114300" algn="l"/>
              </a:tabLst>
            </a:pPr>
            <a:r>
              <a:rPr lang="en-US" sz="24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Existing uranium fuel cycle facilities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04C19-76D3-55BD-9FFF-BB95A77CF237}"/>
              </a:ext>
            </a:extLst>
          </p:cNvPr>
          <p:cNvSpPr txBox="1"/>
          <p:nvPr/>
        </p:nvSpPr>
        <p:spPr>
          <a:xfrm>
            <a:off x="6610282" y="2613668"/>
            <a:ext cx="5668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  <a:spcBef>
                <a:spcPts val="600"/>
              </a:spcBef>
              <a:buSzPct val="100000"/>
              <a:tabLst>
                <a:tab pos="114300" algn="l"/>
              </a:tabLst>
            </a:pPr>
            <a:r>
              <a:rPr lang="en-US" sz="24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Other </a:t>
            </a:r>
            <a:r>
              <a:rPr lang="en-US" sz="2400" b="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industrial (brownfield</a:t>
            </a:r>
            <a:r>
              <a:rPr lang="en-US" sz="24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) </a:t>
            </a:r>
            <a:br>
              <a:rPr lang="en-US" sz="24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sites</a:t>
            </a:r>
            <a:endParaRPr lang="en-US" sz="2400" b="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EC47D5-4634-0EFD-4FE2-048A544833F4}"/>
              </a:ext>
            </a:extLst>
          </p:cNvPr>
          <p:cNvSpPr txBox="1"/>
          <p:nvPr/>
        </p:nvSpPr>
        <p:spPr>
          <a:xfrm>
            <a:off x="6610282" y="4536685"/>
            <a:ext cx="5668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0000"/>
              </a:lnSpc>
              <a:spcBef>
                <a:spcPts val="600"/>
              </a:spcBef>
              <a:buSzPct val="100000"/>
              <a:tabLst>
                <a:tab pos="114300" algn="l"/>
              </a:tabLst>
            </a:pPr>
            <a:r>
              <a:rPr lang="en-US" sz="24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P</a:t>
            </a:r>
            <a:r>
              <a:rPr lang="en-US" sz="2400" b="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reviously undeveloped (greenfield) sites</a:t>
            </a:r>
            <a:endParaRPr lang="en-US" sz="500" dirty="0">
              <a:solidFill>
                <a:schemeClr val="accent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12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74C1A9-C0E4-0831-3EFA-26D532750846}"/>
              </a:ext>
            </a:extLst>
          </p:cNvPr>
          <p:cNvSpPr/>
          <p:nvPr/>
        </p:nvSpPr>
        <p:spPr>
          <a:xfrm>
            <a:off x="4872943" y="0"/>
            <a:ext cx="7319057" cy="60183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474B5-B6E5-A5A1-BDAD-A135AB4D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26" y="1898304"/>
            <a:ext cx="4185064" cy="22617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Summary of Potential Impacts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59468-784B-08F5-998B-7B3E77A1A540}"/>
              </a:ext>
            </a:extLst>
          </p:cNvPr>
          <p:cNvGrpSpPr/>
          <p:nvPr/>
        </p:nvGrpSpPr>
        <p:grpSpPr>
          <a:xfrm>
            <a:off x="5111564" y="205338"/>
            <a:ext cx="1968871" cy="5607630"/>
            <a:chOff x="5890424" y="646851"/>
            <a:chExt cx="1968871" cy="5607630"/>
          </a:xfrm>
        </p:grpSpPr>
        <p:pic>
          <p:nvPicPr>
            <p:cNvPr id="5" name="Picture 4" descr="A high angle view of a dam&#10;&#10;Description automatically generated with medium confidence">
              <a:extLst>
                <a:ext uri="{FF2B5EF4-FFF2-40B4-BE49-F238E27FC236}">
                  <a16:creationId xmlns:a16="http://schemas.microsoft.com/office/drawing/2014/main" id="{D89BE061-C900-2CE5-8AFF-F91466B5D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27"/>
            <a:stretch/>
          </p:blipFill>
          <p:spPr>
            <a:xfrm>
              <a:off x="5890425" y="2569104"/>
              <a:ext cx="1968870" cy="1763124"/>
            </a:xfrm>
            <a:prstGeom prst="rect">
              <a:avLst/>
            </a:prstGeom>
          </p:spPr>
        </p:pic>
        <p:pic>
          <p:nvPicPr>
            <p:cNvPr id="6" name="Picture 5" descr="A picture containing tree, outdoor, forest, plant&#10;&#10;Description automatically generated">
              <a:extLst>
                <a:ext uri="{FF2B5EF4-FFF2-40B4-BE49-F238E27FC236}">
                  <a16:creationId xmlns:a16="http://schemas.microsoft.com/office/drawing/2014/main" id="{B40FD64A-B376-A2A4-F016-06F57942F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0424" y="4491357"/>
              <a:ext cx="1968871" cy="1763124"/>
            </a:xfrm>
            <a:prstGeom prst="rect">
              <a:avLst/>
            </a:prstGeom>
          </p:spPr>
        </p:pic>
        <p:pic>
          <p:nvPicPr>
            <p:cNvPr id="7" name="Picture 6" descr="A factory with smokestacks&#10;&#10;Description automatically generated with low confidence">
              <a:extLst>
                <a:ext uri="{FF2B5EF4-FFF2-40B4-BE49-F238E27FC236}">
                  <a16:creationId xmlns:a16="http://schemas.microsoft.com/office/drawing/2014/main" id="{A55777DE-95C6-7BD8-ABAD-11A62E7F4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241"/>
            <a:stretch/>
          </p:blipFill>
          <p:spPr>
            <a:xfrm>
              <a:off x="5890424" y="646851"/>
              <a:ext cx="1968869" cy="1763124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E89DD0-AFDE-8138-6F67-E679FCB8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51" y="3924323"/>
            <a:ext cx="4336215" cy="12247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accent5"/>
                </a:solidFill>
              </a:rPr>
              <a:t>This slide summarizes the potential impacts of siting at the three location scenarios. </a:t>
            </a:r>
            <a:endParaRPr lang="en-US" sz="1200" dirty="0">
              <a:solidFill>
                <a:schemeClr val="accent5"/>
              </a:solidFill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114300" algn="l"/>
              </a:tabLst>
            </a:pP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F17BF-1219-EB98-CD63-0BC9DC4E924B}"/>
              </a:ext>
            </a:extLst>
          </p:cNvPr>
          <p:cNvSpPr txBox="1"/>
          <p:nvPr/>
        </p:nvSpPr>
        <p:spPr>
          <a:xfrm>
            <a:off x="7037124" y="509405"/>
            <a:ext cx="5154876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buSzPct val="100000"/>
              <a:tabLst>
                <a:tab pos="114300" algn="l"/>
              </a:tabLst>
            </a:pPr>
            <a:r>
              <a:rPr lang="en-US" sz="24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Existing uranium fuel cycle facilities: </a:t>
            </a:r>
            <a:r>
              <a:rPr lang="en-US" sz="2400" b="0" spc="0" dirty="0">
                <a:solidFill>
                  <a:schemeClr val="tx1"/>
                </a:solidFill>
                <a:latin typeface="+mn-lt"/>
              </a:rPr>
              <a:t>Most impacts would be SMALL</a:t>
            </a:r>
            <a:endParaRPr lang="en-US" sz="2400" dirty="0"/>
          </a:p>
          <a:p>
            <a:pPr lvl="1" algn="ctr">
              <a:lnSpc>
                <a:spcPct val="100000"/>
              </a:lnSpc>
              <a:spcBef>
                <a:spcPts val="600"/>
              </a:spcBef>
              <a:buSzPct val="100000"/>
              <a:tabLst>
                <a:tab pos="114300" algn="l"/>
              </a:tabLst>
            </a:pPr>
            <a:endParaRPr lang="en-US" sz="24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04C19-76D3-55BD-9FFF-BB95A77CF237}"/>
              </a:ext>
            </a:extLst>
          </p:cNvPr>
          <p:cNvSpPr txBox="1"/>
          <p:nvPr/>
        </p:nvSpPr>
        <p:spPr>
          <a:xfrm>
            <a:off x="7026332" y="2141064"/>
            <a:ext cx="496601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buSzPct val="100000"/>
              <a:tabLst>
                <a:tab pos="114300" algn="l"/>
              </a:tabLst>
            </a:pPr>
            <a:r>
              <a:rPr lang="en-US" sz="24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Other </a:t>
            </a:r>
            <a:r>
              <a:rPr lang="en-US" sz="2400" b="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industrial (brownfield</a:t>
            </a:r>
            <a:r>
              <a:rPr lang="en-US" sz="24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) sites: </a:t>
            </a:r>
            <a:r>
              <a:rPr lang="en-US" sz="2400" b="0" spc="0" dirty="0">
                <a:solidFill>
                  <a:schemeClr val="tx1"/>
                </a:solidFill>
                <a:latin typeface="+mn-lt"/>
              </a:rPr>
              <a:t>Impacts generally range from SMALL to MODERATE</a:t>
            </a:r>
            <a:endParaRPr lang="en-US" sz="2400" dirty="0"/>
          </a:p>
          <a:p>
            <a:pPr lvl="1" algn="ctr">
              <a:lnSpc>
                <a:spcPct val="100000"/>
              </a:lnSpc>
              <a:spcBef>
                <a:spcPts val="600"/>
              </a:spcBef>
              <a:buSzPct val="100000"/>
              <a:tabLst>
                <a:tab pos="114300" algn="l"/>
              </a:tabLst>
            </a:pPr>
            <a:endParaRPr lang="en-US" sz="2400" b="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EC47D5-4634-0EFD-4FE2-048A544833F4}"/>
              </a:ext>
            </a:extLst>
          </p:cNvPr>
          <p:cNvSpPr txBox="1"/>
          <p:nvPr/>
        </p:nvSpPr>
        <p:spPr>
          <a:xfrm>
            <a:off x="7080433" y="4173818"/>
            <a:ext cx="498468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buSzPct val="100000"/>
              <a:tabLst>
                <a:tab pos="114300" algn="l"/>
              </a:tabLst>
            </a:pPr>
            <a:r>
              <a:rPr lang="en-US" sz="24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P</a:t>
            </a:r>
            <a:r>
              <a:rPr lang="en-US" sz="2400" b="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reviously undeveloped (greenfield) sites: </a:t>
            </a:r>
            <a:r>
              <a:rPr lang="en-US" sz="2400" b="0" spc="0" dirty="0">
                <a:solidFill>
                  <a:schemeClr val="tx1"/>
                </a:solidFill>
                <a:latin typeface="+mn-lt"/>
              </a:rPr>
              <a:t>Impacts generally range from SMALL to MODERATE</a:t>
            </a:r>
            <a:endParaRPr lang="en-US" sz="2400" dirty="0"/>
          </a:p>
          <a:p>
            <a:pPr lvl="1" algn="ctr">
              <a:lnSpc>
                <a:spcPct val="100000"/>
              </a:lnSpc>
              <a:spcBef>
                <a:spcPts val="600"/>
              </a:spcBef>
              <a:buSzPct val="100000"/>
              <a:tabLst>
                <a:tab pos="114300" algn="l"/>
              </a:tabLst>
            </a:pPr>
            <a:r>
              <a:rPr lang="en-US" sz="2400" b="0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500" dirty="0">
              <a:solidFill>
                <a:schemeClr val="accent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D7C6A2-01FE-9B6B-C8D6-16EE1E4C4C3C}"/>
              </a:ext>
            </a:extLst>
          </p:cNvPr>
          <p:cNvSpPr txBox="1"/>
          <p:nvPr/>
        </p:nvSpPr>
        <p:spPr>
          <a:xfrm>
            <a:off x="663844" y="2551837"/>
            <a:ext cx="108643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Thank you for your participation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5663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910300-91F5-3E6C-8F29-CCBDE274512C}"/>
              </a:ext>
            </a:extLst>
          </p:cNvPr>
          <p:cNvSpPr/>
          <p:nvPr/>
        </p:nvSpPr>
        <p:spPr>
          <a:xfrm>
            <a:off x="4909930" y="0"/>
            <a:ext cx="7282070" cy="6023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E06FC-7B25-1DA8-F3FC-A1B4C3FC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" y="2514046"/>
            <a:ext cx="45322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/>
              <a:t>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192304-49D8-5746-FC51-6B13E0F63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930" y="0"/>
            <a:ext cx="7282070" cy="60231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200" spc="0" dirty="0">
                <a:ea typeface="+mj-lt"/>
                <a:cs typeface="Arial"/>
              </a:rPr>
              <a:t>Request Government-to-Government Consultation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pc="0" dirty="0">
                <a:latin typeface="+mn-lt"/>
                <a:ea typeface="+mj-lt"/>
                <a:cs typeface="Arial"/>
              </a:rPr>
              <a:t>Email: </a:t>
            </a:r>
            <a:r>
              <a:rPr lang="en-US" b="1" dirty="0">
                <a:solidFill>
                  <a:srgbClr val="FFFFFF"/>
                </a:solidFill>
                <a:latin typeface="+mn-lt"/>
                <a:hlinkClick r:id="rId3"/>
              </a:rPr>
              <a:t>HALEU-EIS@nuclear.energy.gov</a:t>
            </a:r>
            <a:r>
              <a:rPr lang="en-US" b="1" dirty="0">
                <a:solidFill>
                  <a:srgbClr val="FFFFFF"/>
                </a:solidFill>
                <a:latin typeface="+mn-lt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b="1" dirty="0">
                <a:latin typeface="+mn-lt"/>
              </a:rPr>
              <a:t>Please include “Consultation” in the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subject line</a:t>
            </a:r>
            <a:endParaRPr lang="en-US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pc="0" dirty="0">
                <a:latin typeface="+mn-lt"/>
                <a:ea typeface="+mj-lt"/>
                <a:cs typeface="Arial"/>
              </a:rPr>
              <a:t>U.S. Mail: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accent5"/>
                </a:solidFill>
              </a:rPr>
              <a:t>Mr. James Lovejo</a:t>
            </a:r>
            <a:r>
              <a:rPr lang="en-US" dirty="0">
                <a:solidFill>
                  <a:schemeClr val="accent5"/>
                </a:solidFill>
              </a:rPr>
              <a:t>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accent5"/>
                </a:solidFill>
              </a:rPr>
              <a:t>HALEU EIS Document Manager</a:t>
            </a:r>
            <a:endParaRPr lang="en-US" dirty="0">
              <a:solidFill>
                <a:schemeClr val="accent5"/>
              </a:solidFill>
              <a:cs typeface="Arial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accent5"/>
                </a:solidFill>
              </a:rPr>
              <a:t>U.S. Department of Energy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accent5"/>
                </a:solidFill>
              </a:rPr>
              <a:t>Idaho Operations Office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accent5"/>
                </a:solidFill>
              </a:rPr>
              <a:t>1955 Fremont Avenue, MS 1235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chemeClr val="accent5"/>
                </a:solidFill>
              </a:rPr>
              <a:t>Idaho Falls, ID 83415*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b="1" baseline="300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400" baseline="30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b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Idaho address</a:t>
            </a:r>
            <a:r>
              <a:rPr lang="en-US" sz="2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does not indicate a preference for the use of facilities located in Idaho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0E334-F56C-04C6-D988-E022C4C2AA0D}"/>
              </a:ext>
            </a:extLst>
          </p:cNvPr>
          <p:cNvSpPr txBox="1"/>
          <p:nvPr/>
        </p:nvSpPr>
        <p:spPr>
          <a:xfrm>
            <a:off x="0" y="3503836"/>
            <a:ext cx="49099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To ask a question, please use Zoom’s “raise hand” feature. When called, please introduce yourself and your Tribal affiliation. </a:t>
            </a:r>
          </a:p>
          <a:p>
            <a:pPr algn="ctr"/>
            <a:endParaRPr lang="en-US" sz="2000" b="1" dirty="0">
              <a:solidFill>
                <a:schemeClr val="accent5"/>
              </a:solidFill>
            </a:endParaRPr>
          </a:p>
          <a:p>
            <a:pPr algn="ctr"/>
            <a:endParaRPr lang="en-US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49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435A-9D27-4CC0-9502-3348C2717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-39526"/>
            <a:ext cx="10936514" cy="1281325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How to Submit Formal Comments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2A7ADC4-987F-9E96-4B4D-C39815CE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986075"/>
            <a:ext cx="5439954" cy="490962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Provide comments </a:t>
            </a:r>
            <a:r>
              <a:rPr lang="en-US" sz="1800" u="sng" dirty="0">
                <a:solidFill>
                  <a:schemeClr val="bg1"/>
                </a:solidFill>
              </a:rPr>
              <a:t>TODAY</a:t>
            </a:r>
            <a:r>
              <a:rPr lang="en-US" sz="1800" dirty="0">
                <a:solidFill>
                  <a:schemeClr val="bg1"/>
                </a:solidFill>
              </a:rPr>
              <a:t> by: </a:t>
            </a:r>
          </a:p>
          <a:p>
            <a:r>
              <a:rPr lang="en-US" sz="1800" b="0" dirty="0">
                <a:solidFill>
                  <a:schemeClr val="bg1"/>
                </a:solidFill>
                <a:cs typeface="Times New Roman" panose="02020603050405020304" pitchFamily="18" charset="0"/>
              </a:rPr>
              <a:t>Providing an oral comment during this broadcast</a:t>
            </a:r>
          </a:p>
          <a:p>
            <a:r>
              <a:rPr lang="en-US" sz="1800" b="0" dirty="0">
                <a:solidFill>
                  <a:schemeClr val="bg1"/>
                </a:solidFill>
                <a:cs typeface="Times New Roman" panose="02020603050405020304" pitchFamily="18" charset="0"/>
              </a:rPr>
              <a:t>Submitting a comment into the chat</a:t>
            </a:r>
            <a:endParaRPr lang="en-US" sz="1800" b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Submit comments </a:t>
            </a:r>
            <a:r>
              <a:rPr lang="en-US" sz="1800" u="sng" dirty="0">
                <a:solidFill>
                  <a:schemeClr val="bg1"/>
                </a:solidFill>
              </a:rPr>
              <a:t>LATER</a:t>
            </a:r>
            <a:r>
              <a:rPr lang="en-US" sz="1800" dirty="0">
                <a:solidFill>
                  <a:schemeClr val="bg1"/>
                </a:solidFill>
              </a:rPr>
              <a:t> via: </a:t>
            </a:r>
            <a:endParaRPr lang="en-US" sz="1800" b="0" dirty="0">
              <a:solidFill>
                <a:schemeClr val="bg1"/>
              </a:solidFill>
            </a:endParaRPr>
          </a:p>
          <a:p>
            <a:r>
              <a:rPr lang="en-US" sz="1800" b="0" dirty="0">
                <a:solidFill>
                  <a:schemeClr val="bg1"/>
                </a:solidFill>
              </a:rPr>
              <a:t>Email (with “HALEU EIS” in the subject line):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33CCCC"/>
                </a:solidFill>
                <a:effectLst/>
                <a:ea typeface="Times New Roman" panose="02020603050405020304" pitchFamily="18" charset="0"/>
              </a:rPr>
              <a:t>HALEU-EIS@nuclear.</a:t>
            </a:r>
            <a:r>
              <a:rPr lang="en-US" sz="1800" dirty="0">
                <a:solidFill>
                  <a:srgbClr val="33CCCC"/>
                </a:solidFill>
                <a:ea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33CCCC"/>
                </a:solidFill>
                <a:effectLst/>
                <a:ea typeface="Times New Roman" panose="02020603050405020304" pitchFamily="18" charset="0"/>
              </a:rPr>
              <a:t>nergy.gov  </a:t>
            </a:r>
          </a:p>
          <a:p>
            <a:pPr>
              <a:spcAft>
                <a:spcPts val="600"/>
              </a:spcAft>
            </a:pPr>
            <a:r>
              <a:rPr lang="en-US" sz="1800" b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Or U.S. Mail:</a:t>
            </a:r>
            <a:endParaRPr lang="en-US" sz="1800" u="sng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33CCCC"/>
                </a:solidFill>
              </a:rPr>
              <a:t>ATTN: Mr. James Lovejoy,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33CCCC"/>
                </a:solidFill>
              </a:rPr>
              <a:t>HALEU EIS</a:t>
            </a:r>
            <a:r>
              <a:rPr lang="en-US" sz="1800" dirty="0">
                <a:solidFill>
                  <a:srgbClr val="33CCCC"/>
                </a:solidFill>
              </a:rPr>
              <a:t> Document Manager,</a:t>
            </a:r>
            <a:br>
              <a:rPr lang="en-US" sz="1800" b="1" dirty="0">
                <a:solidFill>
                  <a:srgbClr val="33CCCC"/>
                </a:solidFill>
              </a:rPr>
            </a:br>
            <a:r>
              <a:rPr lang="en-US" sz="1800" b="1" dirty="0">
                <a:solidFill>
                  <a:srgbClr val="33CCCC"/>
                </a:solidFill>
              </a:rPr>
              <a:t>U.S. Department of Energy, </a:t>
            </a:r>
            <a:br>
              <a:rPr lang="en-US" sz="1800" b="1" dirty="0">
                <a:solidFill>
                  <a:srgbClr val="33CCCC"/>
                </a:solidFill>
              </a:rPr>
            </a:br>
            <a:r>
              <a:rPr lang="en-US" sz="1800" b="1" dirty="0">
                <a:solidFill>
                  <a:srgbClr val="33CCCC"/>
                </a:solidFill>
              </a:rPr>
              <a:t>Idaho Operations Office, </a:t>
            </a:r>
            <a:br>
              <a:rPr lang="en-US" sz="1800" b="1" dirty="0">
                <a:solidFill>
                  <a:srgbClr val="33CCCC"/>
                </a:solidFill>
              </a:rPr>
            </a:br>
            <a:r>
              <a:rPr lang="en-US" sz="1800" b="1" dirty="0">
                <a:solidFill>
                  <a:srgbClr val="33CCCC"/>
                </a:solidFill>
              </a:rPr>
              <a:t>1955 Fremont Avenue, MS 1235 </a:t>
            </a:r>
            <a:br>
              <a:rPr lang="en-US" sz="1800" b="1" dirty="0">
                <a:solidFill>
                  <a:srgbClr val="33CCCC"/>
                </a:solidFill>
              </a:rPr>
            </a:br>
            <a:r>
              <a:rPr lang="en-US" sz="1800" b="1" dirty="0">
                <a:solidFill>
                  <a:srgbClr val="33CCCC"/>
                </a:solidFill>
              </a:rPr>
              <a:t>Idaho Falls, Idaho 83415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</a:rPr>
              <a:t>Comments should be postmarked by </a:t>
            </a:r>
            <a:r>
              <a:rPr lang="en-US" sz="1800" dirty="0">
                <a:solidFill>
                  <a:schemeClr val="bg1"/>
                </a:solidFill>
              </a:rPr>
              <a:t>April 22, </a:t>
            </a:r>
            <a:r>
              <a:rPr lang="en-US" sz="1800" b="1" dirty="0">
                <a:solidFill>
                  <a:schemeClr val="bg1"/>
                </a:solidFill>
              </a:rPr>
              <a:t>2024,</a:t>
            </a:r>
            <a:r>
              <a:rPr lang="en-US" sz="1800" dirty="0">
                <a:solidFill>
                  <a:schemeClr val="bg1"/>
                </a:solidFill>
              </a:rPr>
              <a:t> to ensure </a:t>
            </a:r>
            <a:r>
              <a:rPr lang="en-US" sz="1800" b="1" dirty="0">
                <a:solidFill>
                  <a:schemeClr val="bg1"/>
                </a:solidFill>
              </a:rPr>
              <a:t>consideration in the Final EIS. </a:t>
            </a:r>
            <a:br>
              <a:rPr lang="en-US" sz="1800" b="1" dirty="0"/>
            </a:br>
            <a:endParaRPr lang="en-US"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6BCE4-A6B8-6044-96D9-10037D5D0B66}"/>
              </a:ext>
            </a:extLst>
          </p:cNvPr>
          <p:cNvGrpSpPr/>
          <p:nvPr/>
        </p:nvGrpSpPr>
        <p:grpSpPr>
          <a:xfrm>
            <a:off x="6534675" y="986077"/>
            <a:ext cx="5358559" cy="4703527"/>
            <a:chOff x="2973050" y="1229163"/>
            <a:chExt cx="5358559" cy="42620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89E9B5-A5A9-40D2-06E2-5758E9B062C3}"/>
                </a:ext>
              </a:extLst>
            </p:cNvPr>
            <p:cNvSpPr/>
            <p:nvPr/>
          </p:nvSpPr>
          <p:spPr>
            <a:xfrm>
              <a:off x="2973050" y="4589457"/>
              <a:ext cx="5348570" cy="90176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Final </a:t>
              </a:r>
              <a:r>
                <a:rPr lang="en-US" sz="2200">
                  <a:solidFill>
                    <a:schemeClr val="bg1"/>
                  </a:solidFill>
                  <a:cs typeface="Times New Roman" panose="02020603050405020304" pitchFamily="18" charset="0"/>
                </a:rPr>
                <a:t>EIS Issued</a:t>
              </a:r>
              <a:endParaRPr lang="en-US" sz="2200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Fall 2024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9596D7-051C-EBAF-1DDA-18F233E5481C}"/>
                </a:ext>
              </a:extLst>
            </p:cNvPr>
            <p:cNvSpPr/>
            <p:nvPr/>
          </p:nvSpPr>
          <p:spPr>
            <a:xfrm>
              <a:off x="2973050" y="3486340"/>
              <a:ext cx="5348570" cy="90176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45-day Public Comment Period Ends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April 22, 2024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081B76-B358-29CB-BCAD-5FCFF07C9726}"/>
                </a:ext>
              </a:extLst>
            </p:cNvPr>
            <p:cNvSpPr/>
            <p:nvPr/>
          </p:nvSpPr>
          <p:spPr>
            <a:xfrm>
              <a:off x="2973050" y="2356126"/>
              <a:ext cx="5348570" cy="90176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Tribal Listening Sessions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April 10, 11, and 16, 2024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7B88EB-0888-026B-9F2A-AB2B2F8BAE05}"/>
                </a:ext>
              </a:extLst>
            </p:cNvPr>
            <p:cNvSpPr/>
            <p:nvPr/>
          </p:nvSpPr>
          <p:spPr>
            <a:xfrm>
              <a:off x="2983039" y="1229163"/>
              <a:ext cx="5348570" cy="90636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45-day Public Comment Period Begins 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March 8, 2024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6463E2A8-7993-2469-4214-6F4A59078AA7}"/>
                </a:ext>
              </a:extLst>
            </p:cNvPr>
            <p:cNvSpPr/>
            <p:nvPr/>
          </p:nvSpPr>
          <p:spPr>
            <a:xfrm rot="5400000">
              <a:off x="5461853" y="1989170"/>
              <a:ext cx="390941" cy="54594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12984FE-266C-74FB-55FA-613AB804173C}"/>
                </a:ext>
              </a:extLst>
            </p:cNvPr>
            <p:cNvSpPr/>
            <p:nvPr/>
          </p:nvSpPr>
          <p:spPr>
            <a:xfrm rot="5400000">
              <a:off x="5470278" y="4215806"/>
              <a:ext cx="390942" cy="54594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72DFB1AA-E4CB-C7D6-145D-0427C5262326}"/>
                </a:ext>
              </a:extLst>
            </p:cNvPr>
            <p:cNvSpPr/>
            <p:nvPr/>
          </p:nvSpPr>
          <p:spPr>
            <a:xfrm rot="5400000">
              <a:off x="5470278" y="3082509"/>
              <a:ext cx="390941" cy="54594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E684BF2-DA71-E3E4-82F5-BE51B3953AEF}"/>
              </a:ext>
            </a:extLst>
          </p:cNvPr>
          <p:cNvSpPr txBox="1"/>
          <p:nvPr/>
        </p:nvSpPr>
        <p:spPr>
          <a:xfrm>
            <a:off x="243840" y="6139151"/>
            <a:ext cx="717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For more project information, please visit: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https://www.energy.gov/ne/haleu-environmental-impact-statement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7724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910300-91F5-3E6C-8F29-CCBDE274512C}"/>
              </a:ext>
            </a:extLst>
          </p:cNvPr>
          <p:cNvSpPr/>
          <p:nvPr/>
        </p:nvSpPr>
        <p:spPr>
          <a:xfrm>
            <a:off x="4532243" y="0"/>
            <a:ext cx="7659757" cy="6023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E06FC-7B25-1DA8-F3FC-A1B4C3FC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9171"/>
            <a:ext cx="45322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Oral Comment Period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192304-49D8-5746-FC51-6B13E0F63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243" y="-8724"/>
            <a:ext cx="7659757" cy="60318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360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US" sz="2800" dirty="0"/>
              <a:t>DOE respectfully requests feedback and comments on the Draft EIS. All comments received, whether spoken, written, or electronic, will be given equal consideration. </a:t>
            </a:r>
            <a:endParaRPr lang="en-US" sz="2400" b="0" spc="0" dirty="0">
              <a:solidFill>
                <a:schemeClr val="tx1"/>
              </a:solidFill>
              <a:latin typeface="+mn-lt"/>
              <a:ea typeface="+mj-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18339-68CB-B06C-3967-E71FAE1B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3653" y="6263061"/>
            <a:ext cx="1162878" cy="59493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43D59-7406-F479-032A-F7867B2B6BF2}"/>
              </a:ext>
            </a:extLst>
          </p:cNvPr>
          <p:cNvSpPr txBox="1"/>
          <p:nvPr/>
        </p:nvSpPr>
        <p:spPr>
          <a:xfrm>
            <a:off x="0" y="3696263"/>
            <a:ext cx="45322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To submit a comment, please use Zoom’s “raise hand” feature. When called, please introduce yourself and your Tribal affiliation.</a:t>
            </a:r>
          </a:p>
          <a:p>
            <a:pPr algn="ctr"/>
            <a:endParaRPr lang="en-US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6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7D9C8B-7BBB-50AA-D127-3BB425C09798}"/>
              </a:ext>
            </a:extLst>
          </p:cNvPr>
          <p:cNvSpPr/>
          <p:nvPr/>
        </p:nvSpPr>
        <p:spPr>
          <a:xfrm>
            <a:off x="4943062" y="-1"/>
            <a:ext cx="7248938" cy="60297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40B46-81DB-C93C-B38A-EA5CDE15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2" y="2352085"/>
            <a:ext cx="4439478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Wendy Green Lowe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68502-6738-68C8-0163-3E1DB0AE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792" y="3246120"/>
            <a:ext cx="4439476" cy="180594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accent5"/>
                </a:solidFill>
              </a:rPr>
              <a:t>P-2 Solutions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solidFill>
                  <a:schemeClr val="accent5"/>
                </a:solidFill>
              </a:rPr>
              <a:t>Tribal Listening Session Facilitator </a:t>
            </a:r>
          </a:p>
          <a:p>
            <a:endParaRPr lang="en-US" dirty="0"/>
          </a:p>
        </p:txBody>
      </p:sp>
      <p:pic>
        <p:nvPicPr>
          <p:cNvPr id="7" name="Content Placeholder 6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7A0237B2-7651-2AD6-4303-6EAA7ECEAC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2140" y="663146"/>
            <a:ext cx="4770782" cy="4703443"/>
          </a:xfrm>
        </p:spPr>
      </p:pic>
    </p:spTree>
    <p:extLst>
      <p:ext uri="{BB962C8B-B14F-4D97-AF65-F5344CB8AC3E}">
        <p14:creationId xmlns:p14="http://schemas.microsoft.com/office/powerpoint/2010/main" val="3105902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EA8EE-64D6-4519-497B-3E307EFC5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59235E-D2C2-0EF9-47F1-8595E52F9EDF}"/>
              </a:ext>
            </a:extLst>
          </p:cNvPr>
          <p:cNvSpPr txBox="1"/>
          <p:nvPr/>
        </p:nvSpPr>
        <p:spPr>
          <a:xfrm>
            <a:off x="663844" y="2551837"/>
            <a:ext cx="108643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Thank you for your participation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2989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83A5B9-016B-38A3-555E-A7934C70FCF8}"/>
              </a:ext>
            </a:extLst>
          </p:cNvPr>
          <p:cNvSpPr/>
          <p:nvPr/>
        </p:nvSpPr>
        <p:spPr>
          <a:xfrm>
            <a:off x="4629561" y="3840"/>
            <a:ext cx="7580034" cy="59811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1B42E-36E9-B3AF-098C-E08E41F25272}"/>
              </a:ext>
            </a:extLst>
          </p:cNvPr>
          <p:cNvSpPr/>
          <p:nvPr/>
        </p:nvSpPr>
        <p:spPr>
          <a:xfrm>
            <a:off x="5142578" y="850230"/>
            <a:ext cx="2531467" cy="3048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2B641E-6CA9-BC71-4C74-F21BCB02E4E8}"/>
              </a:ext>
            </a:extLst>
          </p:cNvPr>
          <p:cNvSpPr/>
          <p:nvPr/>
        </p:nvSpPr>
        <p:spPr>
          <a:xfrm>
            <a:off x="5148893" y="2515282"/>
            <a:ext cx="2783258" cy="286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9C509-07FC-E499-0A8D-20F08D7B1422}"/>
              </a:ext>
            </a:extLst>
          </p:cNvPr>
          <p:cNvSpPr/>
          <p:nvPr/>
        </p:nvSpPr>
        <p:spPr>
          <a:xfrm>
            <a:off x="8966974" y="1118452"/>
            <a:ext cx="1258956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1A47B-1720-F576-61D5-73A78735B9A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-20620" y="3899961"/>
            <a:ext cx="4611966" cy="111985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5"/>
                </a:solidFill>
              </a:rPr>
              <a:t>The scoping period for the 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HALEU EIS took place from 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2000" b="1" dirty="0">
                <a:solidFill>
                  <a:schemeClr val="accent5"/>
                </a:solidFill>
              </a:rPr>
              <a:t>June 5, 2023, to July 20, 2023.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C58E3-62A0-8C68-32E1-FBC6122F2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6469" y="891654"/>
            <a:ext cx="3424751" cy="381980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Nonproliferation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NEPA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Fuel Fabrication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Environmental Impacts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Enrichment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EJ &amp; Justice40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Deconversion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Cost Analysis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Conversion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Climate Change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Alternatives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Accidents &amp; Human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+mn-lt"/>
              </a:rPr>
              <a:t>   Health  </a:t>
            </a:r>
          </a:p>
          <a:p>
            <a:pPr marL="0" indent="0">
              <a:spcBef>
                <a:spcPts val="0"/>
              </a:spcBef>
              <a:buNone/>
            </a:pPr>
            <a:endParaRPr lang="en-US" b="0" dirty="0">
              <a:latin typeface="+mn-lt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FA2D957-6BCF-0A43-0282-3016F1536A00}"/>
              </a:ext>
            </a:extLst>
          </p:cNvPr>
          <p:cNvSpPr txBox="1">
            <a:spLocks/>
          </p:cNvSpPr>
          <p:nvPr/>
        </p:nvSpPr>
        <p:spPr>
          <a:xfrm>
            <a:off x="4817515" y="891654"/>
            <a:ext cx="3424750" cy="38583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 spc="-15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Tribal Consultation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Transportation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Support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Storage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Spent Fuel Management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Regulatory Concern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Reactor Technologies 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Purpose and Need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Out of Scope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Opposition</a:t>
            </a:r>
          </a:p>
          <a:p>
            <a:pPr>
              <a:spcBef>
                <a:spcPts val="0"/>
              </a:spcBef>
            </a:pPr>
            <a:r>
              <a:rPr lang="en-US" b="0" dirty="0">
                <a:latin typeface="+mn-lt"/>
              </a:rPr>
              <a:t>Nuclear Waste Management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F8991-F903-6BF8-5341-4D82DED4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484" y="2362448"/>
            <a:ext cx="45145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Comments Received During Scoping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5DA93-2FE1-39CA-FC7E-7952A89A2D66}"/>
              </a:ext>
            </a:extLst>
          </p:cNvPr>
          <p:cNvSpPr txBox="1"/>
          <p:nvPr/>
        </p:nvSpPr>
        <p:spPr>
          <a:xfrm>
            <a:off x="5221719" y="101922"/>
            <a:ext cx="56949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</a:rPr>
              <a:t>Comment Topics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A04AC-D861-A8C8-F8D8-B71553DDD525}"/>
              </a:ext>
            </a:extLst>
          </p:cNvPr>
          <p:cNvSpPr txBox="1"/>
          <p:nvPr/>
        </p:nvSpPr>
        <p:spPr>
          <a:xfrm>
            <a:off x="4629561" y="4952138"/>
            <a:ext cx="7354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All comments were considered in developing </a:t>
            </a:r>
            <a:br>
              <a:rPr lang="en-US" sz="2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the Draft EIS.</a:t>
            </a:r>
          </a:p>
        </p:txBody>
      </p:sp>
    </p:spTree>
    <p:extLst>
      <p:ext uri="{BB962C8B-B14F-4D97-AF65-F5344CB8AC3E}">
        <p14:creationId xmlns:p14="http://schemas.microsoft.com/office/powerpoint/2010/main" val="2183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A4B3E9-8CC4-405D-AECE-3054FBC4B071}"/>
              </a:ext>
            </a:extLst>
          </p:cNvPr>
          <p:cNvSpPr/>
          <p:nvPr/>
        </p:nvSpPr>
        <p:spPr>
          <a:xfrm>
            <a:off x="4876800" y="0"/>
            <a:ext cx="7315199" cy="6003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83084-4BBB-9824-5A53-688AE84CD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45774"/>
            <a:ext cx="4876800" cy="1926779"/>
          </a:xfrm>
        </p:spPr>
        <p:txBody>
          <a:bodyPr>
            <a:normAutofit/>
          </a:bodyPr>
          <a:lstStyle/>
          <a:p>
            <a:r>
              <a:rPr lang="en-US" sz="4800" dirty="0"/>
              <a:t>Session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C7C76-6B50-BF73-C8A9-2EFDF1827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5457" y="571500"/>
            <a:ext cx="6713317" cy="5125005"/>
          </a:xfrm>
        </p:spPr>
        <p:txBody>
          <a:bodyPr>
            <a:normAutofit fontScale="77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0" dirty="0"/>
          </a:p>
          <a:p>
            <a:pPr marL="571500" indent="-571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0" dirty="0">
                <a:latin typeface="+mj-lt"/>
              </a:rPr>
              <a:t>A copy of this presentation is currently available online.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3600" b="0" dirty="0">
              <a:latin typeface="+mj-lt"/>
            </a:endParaRPr>
          </a:p>
          <a:p>
            <a:pPr marL="571500" indent="-571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0" dirty="0">
                <a:latin typeface="+mj-lt"/>
              </a:rPr>
              <a:t>A recording will be available on the project website within </a:t>
            </a:r>
            <a:r>
              <a:rPr lang="en-US" sz="3600" dirty="0">
                <a:latin typeface="+mj-lt"/>
              </a:rPr>
              <a:t>1 </a:t>
            </a:r>
            <a:r>
              <a:rPr lang="en-US" sz="3600" b="0" dirty="0">
                <a:latin typeface="+mj-lt"/>
              </a:rPr>
              <a:t>week.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3600" b="0" dirty="0">
                <a:latin typeface="+mj-lt"/>
              </a:rPr>
              <a:t> </a:t>
            </a:r>
          </a:p>
          <a:p>
            <a:pPr marL="571500" indent="-57150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0" dirty="0">
                <a:latin typeface="+mj-lt"/>
              </a:rPr>
              <a:t>Please hold questions and comments until the end of the presentation.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F6B86-C42C-C873-0BF9-B7E9A4F4EE44}"/>
              </a:ext>
            </a:extLst>
          </p:cNvPr>
          <p:cNvSpPr txBox="1"/>
          <p:nvPr/>
        </p:nvSpPr>
        <p:spPr>
          <a:xfrm>
            <a:off x="153743" y="6046579"/>
            <a:ext cx="8463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For a copy of the presentation, please visit: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https://www.energy.gov/ne/haleu-environmental-impact-statement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2FECA-92ED-4819-4055-22D104DD445A}"/>
              </a:ext>
            </a:extLst>
          </p:cNvPr>
          <p:cNvSpPr txBox="1"/>
          <p:nvPr/>
        </p:nvSpPr>
        <p:spPr>
          <a:xfrm>
            <a:off x="569089" y="3413954"/>
            <a:ext cx="373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This meeting is closed to the press and the public</a:t>
            </a:r>
          </a:p>
        </p:txBody>
      </p:sp>
    </p:spTree>
    <p:extLst>
      <p:ext uri="{BB962C8B-B14F-4D97-AF65-F5344CB8AC3E}">
        <p14:creationId xmlns:p14="http://schemas.microsoft.com/office/powerpoint/2010/main" val="157802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E01-A663-85C4-CA6E-2AC474CAA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874" y="1490596"/>
            <a:ext cx="10446708" cy="3139461"/>
          </a:xfrm>
        </p:spPr>
        <p:txBody>
          <a:bodyPr>
            <a:noAutofit/>
          </a:bodyPr>
          <a:lstStyle/>
          <a:p>
            <a:br>
              <a:rPr lang="en-US" sz="3200" b="1" dirty="0"/>
            </a:br>
            <a:br>
              <a:rPr lang="en-US" sz="3200" b="1" dirty="0"/>
            </a:br>
            <a:r>
              <a:rPr lang="en-US" sz="3600" b="1" dirty="0"/>
              <a:t>Tribal Listening Session for the Draft Environmental Impact Statement for Department of Energy Activities in Support of Commercial Production of High-Assay Low-Enriched Uranium (HALEU)</a:t>
            </a:r>
            <a:br>
              <a:rPr lang="en-US" sz="3600" b="1" dirty="0"/>
            </a:br>
            <a:br>
              <a:rPr lang="en-US" sz="3200" b="1" dirty="0"/>
            </a:br>
            <a:br>
              <a:rPr lang="en-US" sz="3200" b="1" dirty="0"/>
            </a:br>
            <a:endParaRPr lang="en-US" sz="3200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18BA1EE-B6B8-67DD-1837-F4D92782FE9D}"/>
              </a:ext>
            </a:extLst>
          </p:cNvPr>
          <p:cNvSpPr txBox="1">
            <a:spLocks/>
          </p:cNvSpPr>
          <p:nvPr/>
        </p:nvSpPr>
        <p:spPr>
          <a:xfrm>
            <a:off x="335279" y="4461164"/>
            <a:ext cx="11375457" cy="1638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7200" i="1" dirty="0"/>
              <a:t>Michael Reim						April 10, 11, and 16, 2024</a:t>
            </a:r>
          </a:p>
          <a:p>
            <a:pPr algn="l">
              <a:lnSpc>
                <a:spcPct val="100000"/>
              </a:lnSpc>
            </a:pPr>
            <a:r>
              <a:rPr lang="en-US" sz="7200" i="1" dirty="0"/>
              <a:t>Program Manager</a:t>
            </a:r>
          </a:p>
          <a:p>
            <a:pPr algn="l">
              <a:lnSpc>
                <a:spcPct val="100000"/>
              </a:lnSpc>
            </a:pPr>
            <a:r>
              <a:rPr lang="en-US" sz="7200" i="1" dirty="0"/>
              <a:t>U.S. Department of Energy (DOE)</a:t>
            </a:r>
          </a:p>
          <a:p>
            <a:pPr algn="l">
              <a:lnSpc>
                <a:spcPct val="100000"/>
              </a:lnSpc>
            </a:pPr>
            <a:r>
              <a:rPr lang="en-US" sz="7200" i="1" dirty="0"/>
              <a:t>Office of Nuclear Energy (NE)</a:t>
            </a:r>
          </a:p>
          <a:p>
            <a:pPr algn="l">
              <a:lnSpc>
                <a:spcPct val="100000"/>
              </a:lnSpc>
            </a:pPr>
            <a:r>
              <a:rPr lang="en-US" sz="7200" i="1" dirty="0"/>
              <a:t>Office of Advanced Fuels Technologies</a:t>
            </a:r>
          </a:p>
        </p:txBody>
      </p:sp>
    </p:spTree>
    <p:extLst>
      <p:ext uri="{BB962C8B-B14F-4D97-AF65-F5344CB8AC3E}">
        <p14:creationId xmlns:p14="http://schemas.microsoft.com/office/powerpoint/2010/main" val="2377209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B9BD3-B582-8D02-5675-3D17B806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9" y="245024"/>
            <a:ext cx="11710736" cy="1325563"/>
          </a:xfrm>
        </p:spPr>
        <p:txBody>
          <a:bodyPr/>
          <a:lstStyle/>
          <a:p>
            <a:pPr algn="ctr"/>
            <a:r>
              <a:rPr lang="en-US" dirty="0"/>
              <a:t>DOE Participants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F167E-7501-9116-23CD-FFB244E51B90}"/>
              </a:ext>
            </a:extLst>
          </p:cNvPr>
          <p:cNvSpPr txBox="1"/>
          <p:nvPr/>
        </p:nvSpPr>
        <p:spPr>
          <a:xfrm>
            <a:off x="4510591" y="4649213"/>
            <a:ext cx="3267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Jon Carmack</a:t>
            </a:r>
          </a:p>
          <a:p>
            <a:pPr algn="ctr"/>
            <a:r>
              <a:rPr lang="en-US" dirty="0"/>
              <a:t>U.S. Department of Energy </a:t>
            </a:r>
          </a:p>
          <a:p>
            <a:pPr algn="ctr"/>
            <a:r>
              <a:rPr lang="en-US" dirty="0"/>
              <a:t>Deputy Assistant Secretary for Nuclear Fuel Cycle and Supply Chain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D9569-78E0-6C41-9474-5295B3C48BAF}"/>
              </a:ext>
            </a:extLst>
          </p:cNvPr>
          <p:cNvSpPr txBox="1"/>
          <p:nvPr/>
        </p:nvSpPr>
        <p:spPr>
          <a:xfrm>
            <a:off x="8340081" y="4661378"/>
            <a:ext cx="352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Jason Anderson</a:t>
            </a:r>
          </a:p>
          <a:p>
            <a:pPr algn="ctr"/>
            <a:r>
              <a:rPr lang="en-US" dirty="0"/>
              <a:t>U.S. Department of Energy National Environmental Policy Act (NEPA) Compliance Office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961AE-4515-57BF-8F9A-2BBFC96C759D}"/>
              </a:ext>
            </a:extLst>
          </p:cNvPr>
          <p:cNvSpPr txBox="1"/>
          <p:nvPr/>
        </p:nvSpPr>
        <p:spPr>
          <a:xfrm>
            <a:off x="135730" y="4643438"/>
            <a:ext cx="4367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Michael Reim</a:t>
            </a:r>
          </a:p>
          <a:p>
            <a:pPr algn="ctr"/>
            <a:r>
              <a:rPr lang="en-US" dirty="0"/>
              <a:t>Program Manager</a:t>
            </a:r>
          </a:p>
          <a:p>
            <a:pPr algn="ctr"/>
            <a:r>
              <a:rPr lang="en-US" dirty="0"/>
              <a:t>U.S. Department of Energy</a:t>
            </a:r>
          </a:p>
          <a:p>
            <a:pPr algn="ctr"/>
            <a:r>
              <a:rPr lang="en-US" dirty="0"/>
              <a:t>Office of Nuclear Energy</a:t>
            </a:r>
          </a:p>
          <a:p>
            <a:pPr algn="ctr"/>
            <a:r>
              <a:rPr lang="en-US" dirty="0"/>
              <a:t>Office of Advanced Fuels Technologies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876FE-588D-9EB3-C43E-D143EF3F1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881" y="1333814"/>
            <a:ext cx="2522160" cy="3327564"/>
          </a:xfrm>
          <a:prstGeom prst="rect">
            <a:avLst/>
          </a:prstGeom>
        </p:spPr>
      </p:pic>
      <p:pic>
        <p:nvPicPr>
          <p:cNvPr id="10" name="Picture 9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61FCC131-58C8-13DC-A602-897F5A018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07" r="27678"/>
          <a:stretch/>
        </p:blipFill>
        <p:spPr>
          <a:xfrm>
            <a:off x="1058256" y="1310667"/>
            <a:ext cx="2522160" cy="3327564"/>
          </a:xfrm>
          <a:prstGeom prst="rect">
            <a:avLst/>
          </a:prstGeom>
        </p:spPr>
      </p:pic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396B39C-6EB1-1629-A65B-8AC496A884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69" t="1963" r="10872" b="6086"/>
          <a:stretch/>
        </p:blipFill>
        <p:spPr>
          <a:xfrm>
            <a:off x="8843507" y="1333814"/>
            <a:ext cx="2522160" cy="33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1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E8A81-467F-7085-6915-73AF99EF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05940-7FCD-BDEB-7024-715267A14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05" y="1348353"/>
            <a:ext cx="5884496" cy="48672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>
                <a:solidFill>
                  <a:schemeClr val="accent1"/>
                </a:solidFill>
                <a:latin typeface="+mj-lt"/>
              </a:rPr>
              <a:t>High-Assay Low-Enriched Uranium (HALEU)</a:t>
            </a:r>
          </a:p>
          <a:p>
            <a:r>
              <a:rPr lang="en-US" sz="2800" dirty="0"/>
              <a:t>What is HALEU?</a:t>
            </a:r>
          </a:p>
          <a:p>
            <a:r>
              <a:rPr lang="en-US" sz="2800" dirty="0"/>
              <a:t>Why is HALEU needed?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Purpose and Need</a:t>
            </a:r>
          </a:p>
          <a:p>
            <a:r>
              <a:rPr lang="en-US" sz="2800" dirty="0"/>
              <a:t>HALEU Request for Proposals (RFPs)</a:t>
            </a:r>
          </a:p>
          <a:p>
            <a:endParaRPr lang="en-US" sz="24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048B5E-68AA-137F-C0F0-02DE060A54D0}"/>
              </a:ext>
            </a:extLst>
          </p:cNvPr>
          <p:cNvSpPr txBox="1">
            <a:spLocks/>
          </p:cNvSpPr>
          <p:nvPr/>
        </p:nvSpPr>
        <p:spPr>
          <a:xfrm>
            <a:off x="6391380" y="1348353"/>
            <a:ext cx="5589115" cy="5361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>
                <a:solidFill>
                  <a:schemeClr val="accent1"/>
                </a:solidFill>
                <a:latin typeface="+mj-lt"/>
              </a:rPr>
              <a:t>National Environmental Policy Act (NEPA)</a:t>
            </a:r>
          </a:p>
          <a:p>
            <a:r>
              <a:rPr lang="en-US" sz="2800" dirty="0"/>
              <a:t>Proposed Action and Alternatives</a:t>
            </a:r>
          </a:p>
          <a:p>
            <a:r>
              <a:rPr lang="en-US" sz="2800" dirty="0"/>
              <a:t>Activities Covered in the HALEU Environmental Impact Statement (EIS)</a:t>
            </a:r>
          </a:p>
          <a:p>
            <a:r>
              <a:rPr lang="en-US" sz="2800" dirty="0"/>
              <a:t>Approach to Impact Analysis</a:t>
            </a:r>
          </a:p>
          <a:p>
            <a:r>
              <a:rPr lang="en-US" sz="2800" dirty="0"/>
              <a:t>Summary of Potential Impacts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084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FF5C1F0-CE66-D63A-A6B0-E7D3AE69B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855" y="-9827"/>
            <a:ext cx="7516146" cy="6710218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0505F87-3DB1-320C-FB73-81041FA680EF}"/>
              </a:ext>
            </a:extLst>
          </p:cNvPr>
          <p:cNvSpPr txBox="1">
            <a:spLocks/>
          </p:cNvSpPr>
          <p:nvPr/>
        </p:nvSpPr>
        <p:spPr>
          <a:xfrm>
            <a:off x="10975460" y="6345093"/>
            <a:ext cx="985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ABDABBE-5031-4C11-87C5-C36B40A13AC5}" type="slidenum">
              <a:rPr lang="en-US" dirty="0" smtClean="0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>
                <a:defRPr/>
              </a:pPr>
              <a:t>7</a:t>
            </a:fld>
            <a:endParaRPr lang="en-US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7A90F0-A9B1-A52A-ADE7-20011454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79331"/>
            <a:ext cx="4786539" cy="168583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What is HALEU?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8E5A4-989F-4B92-D05D-67D57A1E990E}"/>
              </a:ext>
            </a:extLst>
          </p:cNvPr>
          <p:cNvSpPr txBox="1"/>
          <p:nvPr/>
        </p:nvSpPr>
        <p:spPr>
          <a:xfrm>
            <a:off x="-399626" y="3982738"/>
            <a:ext cx="558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+mj-lt"/>
              </a:rPr>
              <a:t>High-Assay Low-Enriched Uranium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593AA8-FED4-F8B6-CA57-1D038B9B2EAC}"/>
              </a:ext>
            </a:extLst>
          </p:cNvPr>
          <p:cNvSpPr/>
          <p:nvPr/>
        </p:nvSpPr>
        <p:spPr>
          <a:xfrm>
            <a:off x="4675855" y="0"/>
            <a:ext cx="3739725" cy="3301139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CB2045-B011-078F-6B56-EBA526EDFFFF}"/>
              </a:ext>
            </a:extLst>
          </p:cNvPr>
          <p:cNvSpPr/>
          <p:nvPr/>
        </p:nvSpPr>
        <p:spPr>
          <a:xfrm>
            <a:off x="8433927" y="-1"/>
            <a:ext cx="3776420" cy="3301139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EA9B64-7201-C7CE-135B-EB1026A01EB0}"/>
              </a:ext>
            </a:extLst>
          </p:cNvPr>
          <p:cNvSpPr/>
          <p:nvPr/>
        </p:nvSpPr>
        <p:spPr>
          <a:xfrm>
            <a:off x="8415580" y="3310966"/>
            <a:ext cx="3776420" cy="319213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C083AD-FC16-E898-985A-263EAA9F8597}"/>
              </a:ext>
            </a:extLst>
          </p:cNvPr>
          <p:cNvSpPr/>
          <p:nvPr/>
        </p:nvSpPr>
        <p:spPr>
          <a:xfrm>
            <a:off x="4865352" y="0"/>
            <a:ext cx="7405461" cy="59767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7A90F0-A9B1-A52A-ADE7-20011454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0" y="2076131"/>
            <a:ext cx="4752103" cy="2535384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Why is HALEU needed? </a:t>
            </a:r>
          </a:p>
        </p:txBody>
      </p:sp>
      <p:pic>
        <p:nvPicPr>
          <p:cNvPr id="2" name="Picture 1" descr="A picture containing miller">
            <a:extLst>
              <a:ext uri="{FF2B5EF4-FFF2-40B4-BE49-F238E27FC236}">
                <a16:creationId xmlns:a16="http://schemas.microsoft.com/office/drawing/2014/main" id="{858F0B9F-9594-8F09-5849-D9F241B2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43" y="46618"/>
            <a:ext cx="4507349" cy="2535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14655-44D7-9E95-A800-3DCBAC807E5D}"/>
              </a:ext>
            </a:extLst>
          </p:cNvPr>
          <p:cNvSpPr txBox="1"/>
          <p:nvPr/>
        </p:nvSpPr>
        <p:spPr>
          <a:xfrm>
            <a:off x="9087069" y="729404"/>
            <a:ext cx="318374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1819F"/>
                </a:solidFill>
                <a:latin typeface="Arial Black"/>
                <a:ea typeface="+mn-lt"/>
                <a:cs typeface="+mn-lt"/>
              </a:rPr>
              <a:t>Natrium Reactor</a:t>
            </a:r>
          </a:p>
          <a:p>
            <a:r>
              <a:rPr lang="en-US" dirty="0">
                <a:ea typeface="+mn-lt"/>
                <a:cs typeface="+mn-lt"/>
              </a:rPr>
              <a:t>Sodium-cooled fast reactor + molten salt energy storage system</a:t>
            </a:r>
          </a:p>
          <a:p>
            <a:r>
              <a:rPr lang="en-US" dirty="0">
                <a:ea typeface="+mn-lt"/>
                <a:cs typeface="+mn-lt"/>
              </a:rPr>
              <a:t>TERRAPOWER</a:t>
            </a:r>
            <a:endParaRPr lang="en-US" dirty="0">
              <a:solidFill>
                <a:srgbClr val="11819F"/>
              </a:solidFill>
              <a:latin typeface="Arial Black"/>
              <a:ea typeface="+mn-lt"/>
              <a:cs typeface="+mn-lt"/>
            </a:endParaRPr>
          </a:p>
          <a:p>
            <a:r>
              <a:rPr lang="en-US" dirty="0">
                <a:solidFill>
                  <a:srgbClr val="11819F"/>
                </a:solidFill>
                <a:latin typeface="Arial Black"/>
                <a:ea typeface="+mn-lt"/>
                <a:cs typeface="+mn-lt"/>
              </a:rPr>
              <a:t>Kemmerer, Wyoming</a:t>
            </a:r>
            <a:endParaRPr lang="en-US" dirty="0">
              <a:solidFill>
                <a:srgbClr val="11819F"/>
              </a:solidFill>
              <a:latin typeface="Arial Black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E59894E-3504-54D2-86C0-EF87CB18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44" y="2475668"/>
            <a:ext cx="1855304" cy="3547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827973-5CE5-E4B4-2C99-55453D243A71}"/>
              </a:ext>
            </a:extLst>
          </p:cNvPr>
          <p:cNvSpPr txBox="1"/>
          <p:nvPr/>
        </p:nvSpPr>
        <p:spPr>
          <a:xfrm>
            <a:off x="9087069" y="3343823"/>
            <a:ext cx="318374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1819F"/>
                </a:solidFill>
                <a:latin typeface="Arial Black"/>
                <a:ea typeface="+mn-lt"/>
                <a:cs typeface="+mn-lt"/>
              </a:rPr>
              <a:t>XE-100</a:t>
            </a:r>
          </a:p>
          <a:p>
            <a:r>
              <a:rPr lang="en-US" dirty="0">
                <a:ea typeface="+mn-lt"/>
                <a:cs typeface="+mn-lt"/>
              </a:rPr>
              <a:t>High-temperature gas-cooled reactor </a:t>
            </a:r>
          </a:p>
          <a:p>
            <a:r>
              <a:rPr lang="en-US" dirty="0">
                <a:ea typeface="+mn-lt"/>
                <a:cs typeface="+mn-lt"/>
              </a:rPr>
              <a:t>X-Energy</a:t>
            </a:r>
            <a:endParaRPr lang="en-US" dirty="0">
              <a:solidFill>
                <a:srgbClr val="11819F"/>
              </a:solidFill>
              <a:latin typeface="Arial Black"/>
              <a:ea typeface="+mn-lt"/>
              <a:cs typeface="+mn-lt"/>
            </a:endParaRPr>
          </a:p>
          <a:p>
            <a:r>
              <a:rPr lang="en-US" dirty="0">
                <a:solidFill>
                  <a:srgbClr val="11819F"/>
                </a:solidFill>
                <a:latin typeface="Arial Black"/>
                <a:ea typeface="+mn-lt"/>
                <a:cs typeface="+mn-lt"/>
              </a:rPr>
              <a:t>Seadrift, Texas</a:t>
            </a:r>
            <a:endParaRPr lang="en-US" dirty="0">
              <a:solidFill>
                <a:srgbClr val="11819F"/>
              </a:solidFill>
              <a:latin typeface="Arial Blac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92C8F-EA5C-844A-5A20-50B1F7722E32}"/>
              </a:ext>
            </a:extLst>
          </p:cNvPr>
          <p:cNvSpPr txBox="1"/>
          <p:nvPr/>
        </p:nvSpPr>
        <p:spPr>
          <a:xfrm>
            <a:off x="282725" y="3943987"/>
            <a:ext cx="42637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chemeClr val="accent5"/>
                </a:solidFill>
                <a:latin typeface="Arial"/>
                <a:cs typeface="Arial"/>
              </a:rPr>
              <a:t>A next generation fuel for </a:t>
            </a:r>
            <a:br>
              <a:rPr lang="en-US" sz="2000" b="1">
                <a:solidFill>
                  <a:schemeClr val="accent5"/>
                </a:solidFill>
                <a:latin typeface="Arial"/>
                <a:cs typeface="Arial"/>
              </a:rPr>
            </a:br>
            <a:r>
              <a:rPr lang="en-US" sz="2000" b="1">
                <a:solidFill>
                  <a:schemeClr val="accent5"/>
                </a:solidFill>
                <a:latin typeface="Arial"/>
                <a:cs typeface="Arial"/>
              </a:rPr>
              <a:t>next-generation</a:t>
            </a:r>
            <a:r>
              <a:rPr lang="en-US" sz="2000" b="1" dirty="0">
                <a:solidFill>
                  <a:schemeClr val="accent5"/>
                </a:solidFill>
                <a:latin typeface="Arial"/>
                <a:cs typeface="Arial"/>
              </a:rPr>
              <a:t> nuclear reactors.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71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C162EF-8E88-299D-6191-63AB905F88A5}"/>
              </a:ext>
            </a:extLst>
          </p:cNvPr>
          <p:cNvSpPr/>
          <p:nvPr/>
        </p:nvSpPr>
        <p:spPr>
          <a:xfrm>
            <a:off x="4865352" y="0"/>
            <a:ext cx="7405461" cy="59767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4B46A9-9A83-5064-9A78-C3AAB19F987D}"/>
              </a:ext>
            </a:extLst>
          </p:cNvPr>
          <p:cNvSpPr txBox="1">
            <a:spLocks/>
          </p:cNvSpPr>
          <p:nvPr/>
        </p:nvSpPr>
        <p:spPr>
          <a:xfrm>
            <a:off x="6515530" y="183740"/>
            <a:ext cx="4496989" cy="54002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kern="0" dirty="0">
                <a:effectLst/>
                <a:ea typeface="Times New Roman" panose="02020603050405020304" pitchFamily="18" charset="0"/>
              </a:rPr>
              <a:t>Section 3131 of the Nuclear Fuel Security Act of 2023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b="0" dirty="0"/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kern="100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200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mong other things, </a:t>
            </a:r>
            <a:r>
              <a:rPr lang="en-US" sz="2200" b="1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seeks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expeditiously increase domestic production of HALEU to meet the needs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 advanced nuclear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reactor developers and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consortium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established under Section 2001(a) of the Energy Act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200" b="1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 2020</a:t>
            </a:r>
            <a:r>
              <a:rPr lang="en-US" sz="2200" kern="1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0" dirty="0"/>
          </a:p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0F960-CB3C-D9DF-26C2-BFBFC495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71" y="2766218"/>
            <a:ext cx="4488051" cy="1325563"/>
          </a:xfrm>
        </p:spPr>
        <p:txBody>
          <a:bodyPr/>
          <a:lstStyle/>
          <a:p>
            <a:pPr algn="ctr"/>
            <a:r>
              <a:rPr lang="en-US" dirty="0"/>
              <a:t>Purpose and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1A92B-4CD8-A2F3-40CB-6B399A4E9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477" y="562663"/>
            <a:ext cx="4496989" cy="540024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Section 2001(a) of the Energy Act of 2020</a:t>
            </a:r>
            <a:endParaRPr lang="en-US" sz="2800" dirty="0"/>
          </a:p>
          <a:p>
            <a:endParaRPr lang="en-US" b="0" dirty="0"/>
          </a:p>
          <a:p>
            <a:pPr marL="457200" lvl="1" indent="0">
              <a:buNone/>
            </a:pPr>
            <a:r>
              <a:rPr lang="en-US" sz="2600" dirty="0">
                <a:solidFill>
                  <a:schemeClr val="accent1"/>
                </a:solidFill>
              </a:rPr>
              <a:t>“The Secretary shall </a:t>
            </a:r>
            <a:r>
              <a:rPr lang="en-US" sz="2600" b="1" dirty="0">
                <a:solidFill>
                  <a:schemeClr val="accent1"/>
                </a:solidFill>
              </a:rPr>
              <a:t>establish and carry out, through the Office of Nuclear Energy, a program to support the availability of </a:t>
            </a:r>
            <a:br>
              <a:rPr lang="en-US" sz="2600" b="1" dirty="0">
                <a:solidFill>
                  <a:schemeClr val="accent1"/>
                </a:solidFill>
              </a:rPr>
            </a:br>
            <a:r>
              <a:rPr lang="en-US" sz="2600" b="1" dirty="0">
                <a:solidFill>
                  <a:schemeClr val="accent1"/>
                </a:solidFill>
              </a:rPr>
              <a:t>HA–LEU</a:t>
            </a:r>
            <a:r>
              <a:rPr lang="en-US" sz="2600" dirty="0">
                <a:solidFill>
                  <a:schemeClr val="accent1"/>
                </a:solidFill>
              </a:rPr>
              <a:t> for civilian domestic research, development, demonstration, and commercial use..</a:t>
            </a:r>
            <a:r>
              <a:rPr lang="en-US" sz="2600" b="0" dirty="0">
                <a:solidFill>
                  <a:schemeClr val="accent1"/>
                </a:solidFill>
              </a:rPr>
              <a:t>.” </a:t>
            </a:r>
            <a:endParaRPr lang="en-US" sz="3000" b="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b="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1800" b="0" dirty="0">
                <a:solidFill>
                  <a:schemeClr val="accent1"/>
                </a:solidFill>
              </a:rPr>
              <a:t>(42 U.S.C. 16281; 134 Stat. 2453; Pub. L. 116-260 Div Z) 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F140E-1FC5-6982-C12E-8D5EB17367BB}"/>
              </a:ext>
            </a:extLst>
          </p:cNvPr>
          <p:cNvSpPr txBox="1"/>
          <p:nvPr/>
        </p:nvSpPr>
        <p:spPr>
          <a:xfrm>
            <a:off x="269929" y="3891726"/>
            <a:ext cx="4246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The Energy Act of 2020 and Nuclear Fuel Security Act of 2023</a:t>
            </a:r>
          </a:p>
        </p:txBody>
      </p:sp>
    </p:spTree>
    <p:extLst>
      <p:ext uri="{BB962C8B-B14F-4D97-AF65-F5344CB8AC3E}">
        <p14:creationId xmlns:p14="http://schemas.microsoft.com/office/powerpoint/2010/main" val="659980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DOE-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2617F"/>
      </a:accent1>
      <a:accent2>
        <a:srgbClr val="ED7D31"/>
      </a:accent2>
      <a:accent3>
        <a:srgbClr val="A5A5A5"/>
      </a:accent3>
      <a:accent4>
        <a:srgbClr val="FFC000"/>
      </a:accent4>
      <a:accent5>
        <a:srgbClr val="2BBCCF"/>
      </a:accent5>
      <a:accent6>
        <a:srgbClr val="B8DB2C"/>
      </a:accent6>
      <a:hlink>
        <a:srgbClr val="00BCC6"/>
      </a:hlink>
      <a:folHlink>
        <a:srgbClr val="454F7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OE-NE">
    <a:dk1>
      <a:srgbClr val="000000"/>
    </a:dk1>
    <a:lt1>
      <a:srgbClr val="FFFFFF"/>
    </a:lt1>
    <a:dk2>
      <a:srgbClr val="44546A"/>
    </a:dk2>
    <a:lt2>
      <a:srgbClr val="E7E6E6"/>
    </a:lt2>
    <a:accent1>
      <a:srgbClr val="02617F"/>
    </a:accent1>
    <a:accent2>
      <a:srgbClr val="ED7D31"/>
    </a:accent2>
    <a:accent3>
      <a:srgbClr val="A5A5A5"/>
    </a:accent3>
    <a:accent4>
      <a:srgbClr val="FFC000"/>
    </a:accent4>
    <a:accent5>
      <a:srgbClr val="2BBCCF"/>
    </a:accent5>
    <a:accent6>
      <a:srgbClr val="B8DB2C"/>
    </a:accent6>
    <a:hlink>
      <a:srgbClr val="00BCC6"/>
    </a:hlink>
    <a:folHlink>
      <a:srgbClr val="454F7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F79B4111E2045967A7C7CB61A16ED" ma:contentTypeVersion="0" ma:contentTypeDescription="Create a new document." ma:contentTypeScope="" ma:versionID="22482e9a8076f6d8221f11e14bff820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ff03dde4259c08ff71d8d05c94e2e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189FF3-E68E-4530-B377-BF725411B5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090E3F-6A43-4984-9531-DFD22C1E5298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D0FFA7-4492-45AA-9BB5-32F39A9ABF3A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52344</TotalTime>
  <Words>1193</Words>
  <Application>Microsoft Office PowerPoint</Application>
  <PresentationFormat>Widescreen</PresentationFormat>
  <Paragraphs>198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Arial,Sans-Serif</vt:lpstr>
      <vt:lpstr>Calibri</vt:lpstr>
      <vt:lpstr>Courier New</vt:lpstr>
      <vt:lpstr>Times New Roman</vt:lpstr>
      <vt:lpstr>Office Theme</vt:lpstr>
      <vt:lpstr> Thank you for participating in today’s session:   Tribal Listening Session for the Draft Environmental Impact Statement for Department of Energy Activities in Support of Commercial Production of High-Assay Low-Enriched Uranium (HALEU)   This meeting will begin shortly. </vt:lpstr>
      <vt:lpstr>Wendy Green Lowe</vt:lpstr>
      <vt:lpstr>Session Information</vt:lpstr>
      <vt:lpstr>  Tribal Listening Session for the Draft Environmental Impact Statement for Department of Energy Activities in Support of Commercial Production of High-Assay Low-Enriched Uranium (HALEU)   </vt:lpstr>
      <vt:lpstr>DOE Participants</vt:lpstr>
      <vt:lpstr>Presentation Overview</vt:lpstr>
      <vt:lpstr>What is HALEU? </vt:lpstr>
      <vt:lpstr>Why is HALEU needed? </vt:lpstr>
      <vt:lpstr>Purpose and Need</vt:lpstr>
      <vt:lpstr>PowerPoint Presentation</vt:lpstr>
      <vt:lpstr>National Environmental Policy Act (NEPA)</vt:lpstr>
      <vt:lpstr>PowerPoint Presentation</vt:lpstr>
      <vt:lpstr>HALEU EIS</vt:lpstr>
      <vt:lpstr>Approach to Impact Analysis</vt:lpstr>
      <vt:lpstr>Summary of Potential Impacts</vt:lpstr>
      <vt:lpstr>PowerPoint Presentation</vt:lpstr>
      <vt:lpstr>Questions?</vt:lpstr>
      <vt:lpstr>How to Submit Formal Comments</vt:lpstr>
      <vt:lpstr>Oral Comment Period</vt:lpstr>
      <vt:lpstr>PowerPoint Presentation</vt:lpstr>
      <vt:lpstr>Comments Received During Scoping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Cortney Kreer</dc:creator>
  <cp:lastModifiedBy>Lawson, Miranda N. [US-US]</cp:lastModifiedBy>
  <cp:revision>31</cp:revision>
  <dcterms:created xsi:type="dcterms:W3CDTF">2021-12-09T21:45:15Z</dcterms:created>
  <dcterms:modified xsi:type="dcterms:W3CDTF">2024-04-10T17:51:55Z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0x01010099EF79B4111E2045967A7C7CB61A16ED</vt:lpwstr>
  </property>
  <property fmtid="{D5CDD505-2E9C-101B-9397-08002B2CF9AE}" pid="3" name="MSIP_Label_c968a81f-7ed4-4faa-9408-9652e001dd96_Enabled">
    <vt:lpwstr>true</vt:lpwstr>
  </property>
  <property fmtid="{D5CDD505-2E9C-101B-9397-08002B2CF9AE}" pid="4" name="MSIP_Label_c968a81f-7ed4-4faa-9408-9652e001dd96_SetDate">
    <vt:lpwstr>2023-11-14T19:13:36Z</vt:lpwstr>
  </property>
  <property fmtid="{D5CDD505-2E9C-101B-9397-08002B2CF9AE}" pid="5" name="MSIP_Label_c968a81f-7ed4-4faa-9408-9652e001dd96_Method">
    <vt:lpwstr>Privileged</vt:lpwstr>
  </property>
  <property fmtid="{D5CDD505-2E9C-101B-9397-08002B2CF9AE}" pid="6" name="MSIP_Label_c968a81f-7ed4-4faa-9408-9652e001dd96_Name">
    <vt:lpwstr>Unrestricted</vt:lpwstr>
  </property>
  <property fmtid="{D5CDD505-2E9C-101B-9397-08002B2CF9AE}" pid="7" name="MSIP_Label_c968a81f-7ed4-4faa-9408-9652e001dd96_SiteId">
    <vt:lpwstr>b64da4ac-e800-4cfc-8931-e607f720a1b8</vt:lpwstr>
  </property>
  <property fmtid="{D5CDD505-2E9C-101B-9397-08002B2CF9AE}" pid="8" name="MSIP_Label_c968a81f-7ed4-4faa-9408-9652e001dd96_ActionId">
    <vt:lpwstr>87147540-a74a-4da8-b92a-23f182a43ecc</vt:lpwstr>
  </property>
  <property fmtid="{D5CDD505-2E9C-101B-9397-08002B2CF9AE}" pid="9" name="MSIP_Label_c968a81f-7ed4-4faa-9408-9652e001dd96_ContentBits">
    <vt:lpwstr>0</vt:lpwstr>
  </property>
</Properties>
</file>