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8"/>
  </p:notesMasterIdLst>
  <p:sldIdLst>
    <p:sldId id="283" r:id="rId5"/>
    <p:sldId id="258" r:id="rId6"/>
    <p:sldId id="286" r:id="rId7"/>
    <p:sldId id="273" r:id="rId8"/>
    <p:sldId id="284" r:id="rId9"/>
    <p:sldId id="267" r:id="rId10"/>
    <p:sldId id="291" r:id="rId11"/>
    <p:sldId id="287" r:id="rId12"/>
    <p:sldId id="270" r:id="rId13"/>
    <p:sldId id="297" r:id="rId14"/>
    <p:sldId id="298" r:id="rId15"/>
    <p:sldId id="276" r:id="rId16"/>
    <p:sldId id="288" r:id="rId17"/>
    <p:sldId id="293" r:id="rId18"/>
    <p:sldId id="299" r:id="rId19"/>
    <p:sldId id="269" r:id="rId20"/>
    <p:sldId id="302" r:id="rId21"/>
    <p:sldId id="295" r:id="rId22"/>
    <p:sldId id="301" r:id="rId23"/>
    <p:sldId id="290" r:id="rId24"/>
    <p:sldId id="277" r:id="rId25"/>
    <p:sldId id="268" r:id="rId26"/>
    <p:sldId id="282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4F5B532-6BB9-8E97-8957-F914EBDEC0D6}" name="King-Gilmore, Christy" initials="KGC" userId="S::Christy.King-Gilmore@hq.doe.gov::9da0fbfe-a03e-4122-9554-bd1aeaf419a2" providerId="AD"/>
  <p188:author id="{BFE07743-1300-45F8-3BB2-D144D535BA8C}" name="Smitha Vemuri" initials="SV" userId="Smitha Vemuri" providerId="None"/>
  <p188:author id="{6F16CC55-05F8-1462-3617-675E55747896}" name="Lawson, Miranda N. [US-US]" initials="LMN[U" userId="S::lawsonmn@leidos.com::91e1c925-3848-4410-8367-6fc3776ae18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573" autoAdjust="0"/>
    <p:restoredTop sz="96327"/>
  </p:normalViewPr>
  <p:slideViewPr>
    <p:cSldViewPr snapToGrid="0" snapToObjects="1">
      <p:cViewPr varScale="1">
        <p:scale>
          <a:sx n="116" d="100"/>
          <a:sy n="116" d="100"/>
        </p:scale>
        <p:origin x="126" y="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8/10/relationships/authors" Target="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viewProps" Target="viewProps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eim, Michael" userId="120d9cc2-860b-4fc6-9fa8-4d519ba7ca1a" providerId="ADAL" clId="{547D34D6-F1DF-4E17-8616-23C534F4F3A5}"/>
    <pc:docChg chg="modSld">
      <pc:chgData name="Reim, Michael" userId="120d9cc2-860b-4fc6-9fa8-4d519ba7ca1a" providerId="ADAL" clId="{547D34D6-F1DF-4E17-8616-23C534F4F3A5}" dt="2023-06-13T15:59:33.600" v="19" actId="20577"/>
      <pc:docMkLst>
        <pc:docMk/>
      </pc:docMkLst>
      <pc:sldChg chg="modSp mod">
        <pc:chgData name="Reim, Michael" userId="120d9cc2-860b-4fc6-9fa8-4d519ba7ca1a" providerId="ADAL" clId="{547D34D6-F1DF-4E17-8616-23C534F4F3A5}" dt="2023-06-13T15:59:33.600" v="19" actId="20577"/>
        <pc:sldMkLst>
          <pc:docMk/>
          <pc:sldMk cId="323908389" sldId="299"/>
        </pc:sldMkLst>
        <pc:spChg chg="mod">
          <ac:chgData name="Reim, Michael" userId="120d9cc2-860b-4fc6-9fa8-4d519ba7ca1a" providerId="ADAL" clId="{547D34D6-F1DF-4E17-8616-23C534F4F3A5}" dt="2023-06-13T15:59:33.600" v="19" actId="20577"/>
          <ac:spMkLst>
            <pc:docMk/>
            <pc:sldMk cId="323908389" sldId="299"/>
            <ac:spMk id="3" creationId="{BC3E28E3-9CC9-4735-9A87-2A202F7C7A0C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76DA37-D6F1-428E-B4A4-09283FEFBE74}" type="datetimeFigureOut">
              <a:rPr lang="en-US" smtClean="0"/>
              <a:t>6/13/2023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49B363-CF13-49C2-9C90-614FC27EE3F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7115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ty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7DD9425-DAF9-FF47-8099-FECD86498833}"/>
              </a:ext>
            </a:extLst>
          </p:cNvPr>
          <p:cNvSpPr/>
          <p:nvPr userDrawn="1"/>
        </p:nvSpPr>
        <p:spPr>
          <a:xfrm>
            <a:off x="0" y="6033247"/>
            <a:ext cx="12192000" cy="82475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52400" dist="38100" dir="16200000" rotWithShape="0">
              <a:prstClr val="black">
                <a:alpha val="1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0761D17-8DDE-9345-948C-1A35A99A020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A511D0-5DF6-2F42-9BBE-5C1F8AA363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91D2A6-F49F-F54B-A5E0-4834151003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25217" y="6263061"/>
            <a:ext cx="1129748" cy="365125"/>
          </a:xfrm>
        </p:spPr>
        <p:txBody>
          <a:bodyPr/>
          <a:lstStyle>
            <a:lvl1pPr algn="ctr">
              <a:defRPr/>
            </a:lvl1pPr>
          </a:lstStyle>
          <a:p>
            <a:fld id="{F4D27662-49FF-4236-B3B9-177C5B6E43FF}" type="datetime1">
              <a:rPr lang="en-US" smtClean="0"/>
              <a:t>6/13/2023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69D14B-D930-C544-BD84-5BCF8A13C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27243" y="6263061"/>
            <a:ext cx="4210878" cy="365125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AF38A8-648D-F44E-BD11-BB88770CC7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5369" y="6263061"/>
            <a:ext cx="985631" cy="365125"/>
          </a:xfrm>
        </p:spPr>
        <p:txBody>
          <a:bodyPr/>
          <a:lstStyle>
            <a:lvl1pPr algn="ctr">
              <a:defRPr/>
            </a:lvl1pPr>
          </a:lstStyle>
          <a:p>
            <a:fld id="{797C032F-CD6F-4040-A6F8-55EF6F4FAEDE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A41C2159-4C12-A243-9193-E09945F74DD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67700" y="6176745"/>
            <a:ext cx="2788761" cy="537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1796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F08C1E8D-2BA2-8C4F-947F-4E015132E0E6}"/>
              </a:ext>
            </a:extLst>
          </p:cNvPr>
          <p:cNvSpPr/>
          <p:nvPr userDrawn="1"/>
        </p:nvSpPr>
        <p:spPr>
          <a:xfrm>
            <a:off x="0" y="0"/>
            <a:ext cx="4313382" cy="603324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603A76-A193-3045-8C06-C950172E8F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572" y="371102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45A701-558B-0644-AD45-EFD6F24784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90571" y="2067760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A235B58-5C7D-294D-A555-6548CE7C1FB9}"/>
              </a:ext>
            </a:extLst>
          </p:cNvPr>
          <p:cNvSpPr/>
          <p:nvPr userDrawn="1"/>
        </p:nvSpPr>
        <p:spPr>
          <a:xfrm>
            <a:off x="0" y="6033247"/>
            <a:ext cx="12192000" cy="82475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52400" dist="38100" dir="16200000" rotWithShape="0">
              <a:prstClr val="black">
                <a:alpha val="1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7E462F93-FC14-B642-B10A-53179FAFC47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25217" y="6263061"/>
            <a:ext cx="1129748" cy="365125"/>
          </a:xfrm>
        </p:spPr>
        <p:txBody>
          <a:bodyPr/>
          <a:lstStyle>
            <a:lvl1pPr algn="ctr">
              <a:defRPr/>
            </a:lvl1pPr>
          </a:lstStyle>
          <a:p>
            <a:fld id="{6B44AC6D-2408-4BB2-9E80-1921D55510DD}" type="datetime1">
              <a:rPr lang="en-US" smtClean="0"/>
              <a:t>6/13/2023</a:t>
            </a:fld>
            <a:endParaRPr lang="en-US" dirty="0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76C16379-F306-674F-BAB8-B829BF16B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27243" y="6263061"/>
            <a:ext cx="4210878" cy="365125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39DF738D-1462-7E49-AAC9-939196F214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5369" y="6263061"/>
            <a:ext cx="985631" cy="365125"/>
          </a:xfrm>
        </p:spPr>
        <p:txBody>
          <a:bodyPr/>
          <a:lstStyle>
            <a:lvl1pPr algn="ctr">
              <a:defRPr/>
            </a:lvl1pPr>
          </a:lstStyle>
          <a:p>
            <a:fld id="{797C032F-CD6F-4040-A6F8-55EF6F4FAEDE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2" name="Picture 11" descr="Text&#10;&#10;Description automatically generated">
            <a:extLst>
              <a:ext uri="{FF2B5EF4-FFF2-40B4-BE49-F238E27FC236}">
                <a16:creationId xmlns:a16="http://schemas.microsoft.com/office/drawing/2014/main" id="{7EF72F33-82E1-A843-90DB-32C6061261E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67700" y="6176745"/>
            <a:ext cx="2788761" cy="537755"/>
          </a:xfrm>
          <a:prstGeom prst="rect">
            <a:avLst/>
          </a:prstGeom>
        </p:spPr>
      </p:pic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C31E5408-3E95-644B-A8E5-998B64BF2E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537758" cy="4873625"/>
          </a:xfrm>
        </p:spPr>
        <p:txBody>
          <a:bodyPr/>
          <a:lstStyle>
            <a:lvl1pPr>
              <a:defRPr sz="2800" b="1" spc="-150">
                <a:solidFill>
                  <a:schemeClr val="accent1"/>
                </a:solidFill>
                <a:latin typeface="+mj-lt"/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669869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F08C1E8D-2BA2-8C4F-947F-4E015132E0E6}"/>
              </a:ext>
            </a:extLst>
          </p:cNvPr>
          <p:cNvSpPr/>
          <p:nvPr userDrawn="1"/>
        </p:nvSpPr>
        <p:spPr>
          <a:xfrm>
            <a:off x="0" y="0"/>
            <a:ext cx="4313382" cy="6033247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603A76-A193-3045-8C06-C950172E8F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572" y="371102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45A701-558B-0644-AD45-EFD6F24784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90571" y="2067760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A235B58-5C7D-294D-A555-6548CE7C1FB9}"/>
              </a:ext>
            </a:extLst>
          </p:cNvPr>
          <p:cNvSpPr/>
          <p:nvPr userDrawn="1"/>
        </p:nvSpPr>
        <p:spPr>
          <a:xfrm>
            <a:off x="0" y="6033247"/>
            <a:ext cx="12192000" cy="82475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52400" dist="38100" dir="16200000" rotWithShape="0">
              <a:prstClr val="black">
                <a:alpha val="1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7E462F93-FC14-B642-B10A-53179FAFC47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25217" y="6263061"/>
            <a:ext cx="1129748" cy="365125"/>
          </a:xfrm>
        </p:spPr>
        <p:txBody>
          <a:bodyPr/>
          <a:lstStyle>
            <a:lvl1pPr algn="ctr">
              <a:defRPr/>
            </a:lvl1pPr>
          </a:lstStyle>
          <a:p>
            <a:fld id="{E13C25DD-B6A9-4C01-870D-415D228F73A4}" type="datetime1">
              <a:rPr lang="en-US" smtClean="0"/>
              <a:t>6/13/2023</a:t>
            </a:fld>
            <a:endParaRPr lang="en-US" dirty="0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76C16379-F306-674F-BAB8-B829BF16B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27243" y="6263061"/>
            <a:ext cx="4210878" cy="365125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39DF738D-1462-7E49-AAC9-939196F214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5369" y="6263061"/>
            <a:ext cx="985631" cy="365125"/>
          </a:xfrm>
        </p:spPr>
        <p:txBody>
          <a:bodyPr/>
          <a:lstStyle>
            <a:lvl1pPr algn="ctr">
              <a:defRPr/>
            </a:lvl1pPr>
          </a:lstStyle>
          <a:p>
            <a:fld id="{797C032F-CD6F-4040-A6F8-55EF6F4FAEDE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2" name="Picture 11" descr="Text&#10;&#10;Description automatically generated">
            <a:extLst>
              <a:ext uri="{FF2B5EF4-FFF2-40B4-BE49-F238E27FC236}">
                <a16:creationId xmlns:a16="http://schemas.microsoft.com/office/drawing/2014/main" id="{7EF72F33-82E1-A843-90DB-32C6061261E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67700" y="6176745"/>
            <a:ext cx="2788761" cy="537755"/>
          </a:xfrm>
          <a:prstGeom prst="rect">
            <a:avLst/>
          </a:prstGeom>
        </p:spPr>
      </p:pic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E4E9A757-DA8F-1541-BB3B-3D632A3B4D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537758" cy="4873625"/>
          </a:xfrm>
        </p:spPr>
        <p:txBody>
          <a:bodyPr/>
          <a:lstStyle>
            <a:lvl1pPr>
              <a:defRPr sz="2800" b="1" spc="-150">
                <a:solidFill>
                  <a:schemeClr val="accent1"/>
                </a:solidFill>
                <a:latin typeface="+mj-lt"/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902520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F08C1E8D-2BA2-8C4F-947F-4E015132E0E6}"/>
              </a:ext>
            </a:extLst>
          </p:cNvPr>
          <p:cNvSpPr/>
          <p:nvPr userDrawn="1"/>
        </p:nvSpPr>
        <p:spPr>
          <a:xfrm>
            <a:off x="0" y="0"/>
            <a:ext cx="4313382" cy="603324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603A76-A193-3045-8C06-C950172E8F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572" y="371102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45A701-558B-0644-AD45-EFD6F24784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90571" y="2067760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chemeClr val="tx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A235B58-5C7D-294D-A555-6548CE7C1FB9}"/>
              </a:ext>
            </a:extLst>
          </p:cNvPr>
          <p:cNvSpPr/>
          <p:nvPr userDrawn="1"/>
        </p:nvSpPr>
        <p:spPr>
          <a:xfrm>
            <a:off x="0" y="6033247"/>
            <a:ext cx="12192000" cy="82475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52400" dist="38100" dir="16200000" rotWithShape="0">
              <a:prstClr val="black">
                <a:alpha val="1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7E462F93-FC14-B642-B10A-53179FAFC47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25217" y="6263061"/>
            <a:ext cx="1129748" cy="365125"/>
          </a:xfrm>
        </p:spPr>
        <p:txBody>
          <a:bodyPr/>
          <a:lstStyle>
            <a:lvl1pPr algn="ctr">
              <a:defRPr/>
            </a:lvl1pPr>
          </a:lstStyle>
          <a:p>
            <a:fld id="{D965FA12-C770-4912-950D-85770AE40152}" type="datetime1">
              <a:rPr lang="en-US" smtClean="0"/>
              <a:t>6/13/2023</a:t>
            </a:fld>
            <a:endParaRPr lang="en-US" dirty="0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76C16379-F306-674F-BAB8-B829BF16B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27243" y="6263061"/>
            <a:ext cx="4210878" cy="365125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39DF738D-1462-7E49-AAC9-939196F214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5369" y="6263061"/>
            <a:ext cx="985631" cy="365125"/>
          </a:xfrm>
        </p:spPr>
        <p:txBody>
          <a:bodyPr/>
          <a:lstStyle>
            <a:lvl1pPr algn="ctr">
              <a:defRPr/>
            </a:lvl1pPr>
          </a:lstStyle>
          <a:p>
            <a:fld id="{797C032F-CD6F-4040-A6F8-55EF6F4FAEDE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2" name="Picture 11" descr="Text&#10;&#10;Description automatically generated">
            <a:extLst>
              <a:ext uri="{FF2B5EF4-FFF2-40B4-BE49-F238E27FC236}">
                <a16:creationId xmlns:a16="http://schemas.microsoft.com/office/drawing/2014/main" id="{7EF72F33-82E1-A843-90DB-32C6061261E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67700" y="6176745"/>
            <a:ext cx="2788761" cy="537755"/>
          </a:xfrm>
          <a:prstGeom prst="rect">
            <a:avLst/>
          </a:prstGeom>
        </p:spPr>
      </p:pic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789E040-F8B3-B447-8280-573B64745A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537758" cy="4873625"/>
          </a:xfrm>
        </p:spPr>
        <p:txBody>
          <a:bodyPr/>
          <a:lstStyle>
            <a:lvl1pPr>
              <a:defRPr sz="2800" b="1" spc="-150">
                <a:solidFill>
                  <a:schemeClr val="accent1"/>
                </a:solidFill>
                <a:latin typeface="+mj-lt"/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779740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F08C1E8D-2BA2-8C4F-947F-4E015132E0E6}"/>
              </a:ext>
            </a:extLst>
          </p:cNvPr>
          <p:cNvSpPr/>
          <p:nvPr userDrawn="1"/>
        </p:nvSpPr>
        <p:spPr>
          <a:xfrm>
            <a:off x="0" y="0"/>
            <a:ext cx="12192000" cy="119149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603A76-A193-3045-8C06-C950172E8F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571" y="147782"/>
            <a:ext cx="6647550" cy="951345"/>
          </a:xfrm>
        </p:spPr>
        <p:txBody>
          <a:bodyPr anchor="ctr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4FCE6B-B2CA-2048-B57E-49DD0E41F6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491" y="1480589"/>
            <a:ext cx="5809673" cy="438046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45A701-558B-0644-AD45-EFD6F24784F8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7028692" y="143501"/>
            <a:ext cx="4972737" cy="951346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subtitle styles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A235B58-5C7D-294D-A555-6548CE7C1FB9}"/>
              </a:ext>
            </a:extLst>
          </p:cNvPr>
          <p:cNvSpPr/>
          <p:nvPr userDrawn="1"/>
        </p:nvSpPr>
        <p:spPr>
          <a:xfrm>
            <a:off x="0" y="6033247"/>
            <a:ext cx="12192000" cy="82475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52400" dist="38100" dir="16200000" rotWithShape="0">
              <a:prstClr val="black">
                <a:alpha val="1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7E462F93-FC14-B642-B10A-53179FAFC47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25217" y="6263061"/>
            <a:ext cx="1129748" cy="365125"/>
          </a:xfrm>
        </p:spPr>
        <p:txBody>
          <a:bodyPr/>
          <a:lstStyle>
            <a:lvl1pPr algn="ctr">
              <a:defRPr/>
            </a:lvl1pPr>
          </a:lstStyle>
          <a:p>
            <a:fld id="{3C07CE57-7B4D-4935-9E15-C67D7E97B751}" type="datetime1">
              <a:rPr lang="en-US" smtClean="0"/>
              <a:t>6/13/2023</a:t>
            </a:fld>
            <a:endParaRPr lang="en-US" dirty="0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76C16379-F306-674F-BAB8-B829BF16B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27243" y="6263061"/>
            <a:ext cx="4210878" cy="365125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39DF738D-1462-7E49-AAC9-939196F214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5369" y="6263061"/>
            <a:ext cx="985631" cy="365125"/>
          </a:xfrm>
        </p:spPr>
        <p:txBody>
          <a:bodyPr/>
          <a:lstStyle>
            <a:lvl1pPr algn="ctr">
              <a:defRPr/>
            </a:lvl1pPr>
          </a:lstStyle>
          <a:p>
            <a:fld id="{797C032F-CD6F-4040-A6F8-55EF6F4FAEDE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2" name="Picture 11" descr="Text&#10;&#10;Description automatically generated">
            <a:extLst>
              <a:ext uri="{FF2B5EF4-FFF2-40B4-BE49-F238E27FC236}">
                <a16:creationId xmlns:a16="http://schemas.microsoft.com/office/drawing/2014/main" id="{7EF72F33-82E1-A843-90DB-32C6061261E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67700" y="6176745"/>
            <a:ext cx="2788761" cy="537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74489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3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F08C1E8D-2BA2-8C4F-947F-4E015132E0E6}"/>
              </a:ext>
            </a:extLst>
          </p:cNvPr>
          <p:cNvSpPr/>
          <p:nvPr userDrawn="1"/>
        </p:nvSpPr>
        <p:spPr>
          <a:xfrm>
            <a:off x="0" y="0"/>
            <a:ext cx="12192000" cy="1191491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603A76-A193-3045-8C06-C950172E8F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571" y="147782"/>
            <a:ext cx="6647550" cy="951345"/>
          </a:xfrm>
        </p:spPr>
        <p:txBody>
          <a:bodyPr anchor="ctr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4FCE6B-B2CA-2048-B57E-49DD0E41F6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491" y="1480589"/>
            <a:ext cx="5809673" cy="438046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45A701-558B-0644-AD45-EFD6F24784F8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7028692" y="143501"/>
            <a:ext cx="4972737" cy="951346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subtitle styles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A235B58-5C7D-294D-A555-6548CE7C1FB9}"/>
              </a:ext>
            </a:extLst>
          </p:cNvPr>
          <p:cNvSpPr/>
          <p:nvPr userDrawn="1"/>
        </p:nvSpPr>
        <p:spPr>
          <a:xfrm>
            <a:off x="0" y="6033247"/>
            <a:ext cx="12192000" cy="82475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52400" dist="38100" dir="16200000" rotWithShape="0">
              <a:prstClr val="black">
                <a:alpha val="1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7E462F93-FC14-B642-B10A-53179FAFC47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25217" y="6263061"/>
            <a:ext cx="1129748" cy="365125"/>
          </a:xfrm>
        </p:spPr>
        <p:txBody>
          <a:bodyPr/>
          <a:lstStyle>
            <a:lvl1pPr algn="ctr">
              <a:defRPr/>
            </a:lvl1pPr>
          </a:lstStyle>
          <a:p>
            <a:fld id="{C7671431-1169-4C63-8747-A2F93156C4B9}" type="datetime1">
              <a:rPr lang="en-US" smtClean="0"/>
              <a:t>6/13/2023</a:t>
            </a:fld>
            <a:endParaRPr lang="en-US" dirty="0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76C16379-F306-674F-BAB8-B829BF16B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27243" y="6263061"/>
            <a:ext cx="4210878" cy="365125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39DF738D-1462-7E49-AAC9-939196F214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5369" y="6263061"/>
            <a:ext cx="985631" cy="365125"/>
          </a:xfrm>
        </p:spPr>
        <p:txBody>
          <a:bodyPr/>
          <a:lstStyle>
            <a:lvl1pPr algn="ctr">
              <a:defRPr/>
            </a:lvl1pPr>
          </a:lstStyle>
          <a:p>
            <a:fld id="{797C032F-CD6F-4040-A6F8-55EF6F4FAEDE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2" name="Picture 11" descr="Text&#10;&#10;Description automatically generated">
            <a:extLst>
              <a:ext uri="{FF2B5EF4-FFF2-40B4-BE49-F238E27FC236}">
                <a16:creationId xmlns:a16="http://schemas.microsoft.com/office/drawing/2014/main" id="{7EF72F33-82E1-A843-90DB-32C6061261E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67700" y="6176745"/>
            <a:ext cx="2788761" cy="537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4540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FA39023E-8ADE-AF40-96F6-4F2B81B4C0C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4304144" y="5662051"/>
            <a:ext cx="4661019" cy="903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6225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- Grid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61008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d Slide - Grid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353552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FA39023E-8ADE-AF40-96F6-4F2B81B4C0C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4304144" y="5394196"/>
            <a:ext cx="4661019" cy="903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9787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FA39023E-8ADE-AF40-96F6-4F2B81B4C0C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304144" y="5394197"/>
            <a:ext cx="4661019" cy="903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72505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tyle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7DD9425-DAF9-FF47-8099-FECD86498833}"/>
              </a:ext>
            </a:extLst>
          </p:cNvPr>
          <p:cNvSpPr/>
          <p:nvPr userDrawn="1"/>
        </p:nvSpPr>
        <p:spPr>
          <a:xfrm>
            <a:off x="0" y="6033247"/>
            <a:ext cx="12192000" cy="824753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152400" dist="38100" dir="16200000" rotWithShape="0">
              <a:prstClr val="black">
                <a:alpha val="1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0761D17-8DDE-9345-948C-1A35A99A020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A511D0-5DF6-2F42-9BBE-5C1F8AA363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91D2A6-F49F-F54B-A5E0-4834151003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25217" y="6263061"/>
            <a:ext cx="1129748" cy="365125"/>
          </a:xfrm>
        </p:spPr>
        <p:txBody>
          <a:bodyPr/>
          <a:lstStyle>
            <a:lvl1pPr algn="ctr">
              <a:defRPr/>
            </a:lvl1pPr>
          </a:lstStyle>
          <a:p>
            <a:fld id="{3FD11978-8A96-4B49-81B7-D8E484621AEA}" type="datetime1">
              <a:rPr lang="en-US" smtClean="0"/>
              <a:t>6/13/2023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69D14B-D930-C544-BD84-5BCF8A13C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27243" y="6263061"/>
            <a:ext cx="4210878" cy="365125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AF38A8-648D-F44E-BD11-BB88770CC7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5369" y="6263061"/>
            <a:ext cx="985631" cy="365125"/>
          </a:xfrm>
        </p:spPr>
        <p:txBody>
          <a:bodyPr/>
          <a:lstStyle>
            <a:lvl1pPr algn="ctr">
              <a:defRPr/>
            </a:lvl1pPr>
          </a:lstStyle>
          <a:p>
            <a:fld id="{797C032F-CD6F-4040-A6F8-55EF6F4FAEDE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A41C2159-4C12-A243-9193-E09945F74DD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67700" y="6176745"/>
            <a:ext cx="2788761" cy="537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37862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4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C514D462-E127-8441-8233-DC181D2FD93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873259" y="2482965"/>
            <a:ext cx="8445481" cy="1628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622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tyle 3 "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761D17-8DDE-9345-948C-1A35A99A020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A511D0-5DF6-2F42-9BBE-5C1F8AA363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1C2159-4C12-A243-9193-E09945F74DD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180907" y="5680369"/>
            <a:ext cx="3830187" cy="738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3208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tyle 4: Grid 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5E11D27F-9E58-A043-AA7C-9B0E99E2FCB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40147" y="348426"/>
            <a:ext cx="5033818" cy="970669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4C7541BA-2769-E846-965F-C34A72CC035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815090"/>
            <a:ext cx="9144000" cy="2387600"/>
          </a:xfrm>
        </p:spPr>
        <p:txBody>
          <a:bodyPr anchor="ctr"/>
          <a:lstStyle>
            <a:lvl1pPr algn="ctr">
              <a:defRPr sz="6000"/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AB47155F-CC5C-5042-BCE3-AF08A1BD81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285529"/>
            <a:ext cx="9144000" cy="739053"/>
          </a:xfrm>
        </p:spPr>
        <p:txBody>
          <a:bodyPr anchor="ctr"/>
          <a:lstStyle>
            <a:lvl1pPr marL="0" indent="0" algn="ctr">
              <a:buNone/>
              <a:defRPr sz="2400" b="1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2336093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tyle 5: Blue Gri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FA39023E-8ADE-AF40-96F6-4F2B81B4C0C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252730" y="348426"/>
            <a:ext cx="5008652" cy="970669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98AFBA29-2060-EF4C-B63D-8CE28A90F03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815090"/>
            <a:ext cx="9144000" cy="2387600"/>
          </a:xfrm>
        </p:spPr>
        <p:txBody>
          <a:bodyPr anchor="ctr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ECD0B0B7-6727-5A4E-9A2A-C6193D9808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285529"/>
            <a:ext cx="9144000" cy="739053"/>
          </a:xfrm>
        </p:spPr>
        <p:txBody>
          <a:bodyPr anchor="ctr"/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6010812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Interior Slide Sty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9969B-D1C5-C34E-BB2C-BF83857839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BAE4E3-8FE3-3046-87BB-4EA60315E4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819801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FE2EA99-FD5B-704E-9B7F-8FBD232E84FB}"/>
              </a:ext>
            </a:extLst>
          </p:cNvPr>
          <p:cNvSpPr/>
          <p:nvPr userDrawn="1"/>
        </p:nvSpPr>
        <p:spPr>
          <a:xfrm>
            <a:off x="0" y="6033247"/>
            <a:ext cx="12192000" cy="82475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52400" dist="38100" dir="16200000" rotWithShape="0">
              <a:prstClr val="black">
                <a:alpha val="1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832148FE-8518-3F46-8B4B-04372D63AEF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25217" y="6263061"/>
            <a:ext cx="1129748" cy="365125"/>
          </a:xfrm>
        </p:spPr>
        <p:txBody>
          <a:bodyPr/>
          <a:lstStyle>
            <a:lvl1pPr algn="ctr">
              <a:defRPr/>
            </a:lvl1pPr>
          </a:lstStyle>
          <a:p>
            <a:fld id="{B64AD93E-AE23-49D1-BBE6-9AD41DC73042}" type="datetime1">
              <a:rPr lang="en-US" smtClean="0"/>
              <a:t>6/13/2023</a:t>
            </a:fld>
            <a:endParaRPr lang="en-US" dirty="0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5D72A474-AC01-4348-9D15-FE0A0976CB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27243" y="6263061"/>
            <a:ext cx="4210878" cy="365125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01FDEB76-7905-0D43-8C06-20123B6A8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5369" y="6263061"/>
            <a:ext cx="985631" cy="365125"/>
          </a:xfrm>
        </p:spPr>
        <p:txBody>
          <a:bodyPr/>
          <a:lstStyle>
            <a:lvl1pPr algn="ctr">
              <a:defRPr/>
            </a:lvl1pPr>
          </a:lstStyle>
          <a:p>
            <a:fld id="{797C032F-CD6F-4040-A6F8-55EF6F4FAEDE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1" name="Picture 10" descr="Text&#10;&#10;Description automatically generated">
            <a:extLst>
              <a:ext uri="{FF2B5EF4-FFF2-40B4-BE49-F238E27FC236}">
                <a16:creationId xmlns:a16="http://schemas.microsoft.com/office/drawing/2014/main" id="{D622EEA5-5598-FD40-BC94-2E70A9BD999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67700" y="6176745"/>
            <a:ext cx="2788761" cy="537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1851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EE09A1-805F-B642-A881-F7B3197BA0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0BAC69-547B-EC4B-BC49-59EDE4494D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ctr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34F7CC-A027-5C4C-81B0-9F4FABD344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29835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170181E-F3A0-BE4A-8E12-35ECAF5ABF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ctr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B55487B-74FF-8B4D-8B09-8FC7AB6C63C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29835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B7E0BA-1950-1249-89CC-9BD0D103C25B}"/>
              </a:ext>
            </a:extLst>
          </p:cNvPr>
          <p:cNvSpPr/>
          <p:nvPr userDrawn="1"/>
        </p:nvSpPr>
        <p:spPr>
          <a:xfrm>
            <a:off x="0" y="6033247"/>
            <a:ext cx="12192000" cy="82475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52400" dist="38100" dir="16200000" rotWithShape="0">
              <a:prstClr val="black">
                <a:alpha val="1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63C18A0F-5E8C-1A45-BC97-2C8C8F0ED74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25217" y="6263061"/>
            <a:ext cx="1129748" cy="365125"/>
          </a:xfrm>
        </p:spPr>
        <p:txBody>
          <a:bodyPr/>
          <a:lstStyle>
            <a:lvl1pPr algn="ctr">
              <a:defRPr/>
            </a:lvl1pPr>
          </a:lstStyle>
          <a:p>
            <a:fld id="{AD547BE2-F9CD-4577-A693-3E521FA64FD8}" type="datetime1">
              <a:rPr lang="en-US" smtClean="0"/>
              <a:t>6/13/2023</a:t>
            </a:fld>
            <a:endParaRPr lang="en-US" dirty="0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5150F630-0EFE-5A42-BFDB-0404155B7F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27243" y="6263061"/>
            <a:ext cx="4210878" cy="365125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C7E4CB6F-6755-CB43-AFAC-9F35D8E8EA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15369" y="6263061"/>
            <a:ext cx="985631" cy="365125"/>
          </a:xfrm>
        </p:spPr>
        <p:txBody>
          <a:bodyPr/>
          <a:lstStyle>
            <a:lvl1pPr algn="ctr">
              <a:defRPr/>
            </a:lvl1pPr>
          </a:lstStyle>
          <a:p>
            <a:fld id="{797C032F-CD6F-4040-A6F8-55EF6F4FAEDE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4" name="Picture 13" descr="Text&#10;&#10;Description automatically generated">
            <a:extLst>
              <a:ext uri="{FF2B5EF4-FFF2-40B4-BE49-F238E27FC236}">
                <a16:creationId xmlns:a16="http://schemas.microsoft.com/office/drawing/2014/main" id="{A407CF2E-0388-254A-8E83-BDD2533D1B1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67700" y="6176745"/>
            <a:ext cx="2788761" cy="537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58659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9A356D-7050-CF4E-ACB6-EC62E19667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002573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42103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58ECA06-E767-2E45-902E-394AE9FF12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8DF526-84C8-1948-B428-F7C982D99E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AA8E4B-7B4F-7F43-B003-0ECE7F0248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982F0A-E810-4F12-BFF6-4BA473CCC691}" type="datetime1">
              <a:rPr lang="en-US" smtClean="0"/>
              <a:t>6/13/2023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73426D-184F-474D-AB65-901CF6056E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933BAD-3224-3D4A-AF4C-40D29A01C7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7C032F-CD6F-4040-A6F8-55EF6F4FAE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22257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2" r:id="rId3"/>
    <p:sldLayoutId id="2147483663" r:id="rId4"/>
    <p:sldLayoutId id="2147483664" r:id="rId5"/>
    <p:sldLayoutId id="2147483650" r:id="rId6"/>
    <p:sldLayoutId id="2147483653" r:id="rId7"/>
    <p:sldLayoutId id="2147483654" r:id="rId8"/>
    <p:sldLayoutId id="2147483655" r:id="rId9"/>
    <p:sldLayoutId id="2147483656" r:id="rId10"/>
    <p:sldLayoutId id="2147483671" r:id="rId11"/>
    <p:sldLayoutId id="2147483673" r:id="rId12"/>
    <p:sldLayoutId id="2147483665" r:id="rId13"/>
    <p:sldLayoutId id="2147483672" r:id="rId14"/>
    <p:sldLayoutId id="2147483666" r:id="rId15"/>
    <p:sldLayoutId id="2147483670" r:id="rId16"/>
    <p:sldLayoutId id="2147483674" r:id="rId17"/>
    <p:sldLayoutId id="2147483667" r:id="rId18"/>
    <p:sldLayoutId id="2147483668" r:id="rId19"/>
    <p:sldLayoutId id="2147483669" r:id="rId2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spc="-15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098E01-A663-85C4-CA6E-2AC474CAAC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8343" y="1785257"/>
            <a:ext cx="11521440" cy="2837543"/>
          </a:xfrm>
        </p:spPr>
        <p:txBody>
          <a:bodyPr>
            <a:noAutofit/>
          </a:bodyPr>
          <a:lstStyle/>
          <a:p>
            <a:r>
              <a:rPr lang="en-US" sz="3200" b="1" dirty="0"/>
              <a:t>Public Scoping Meeting for the</a:t>
            </a:r>
            <a:br>
              <a:rPr lang="en-US" sz="3200" b="1" dirty="0"/>
            </a:br>
            <a:r>
              <a:rPr lang="en-US" sz="3200" b="1" dirty="0"/>
              <a:t>Environmental Impact Statement for </a:t>
            </a:r>
            <a:br>
              <a:rPr lang="en-US" sz="3200" b="1" dirty="0"/>
            </a:br>
            <a:r>
              <a:rPr lang="en-US" sz="3200" b="1" dirty="0"/>
              <a:t>High-Assay Low-Enriched Uranium (HALEU) </a:t>
            </a:r>
            <a:br>
              <a:rPr lang="en-US" sz="3200" b="1" dirty="0"/>
            </a:br>
            <a:r>
              <a:rPr lang="en-US" sz="3200" b="1" dirty="0"/>
              <a:t>Availability Program Activities in Support of Commercial Production of HALEU Fuel</a:t>
            </a:r>
            <a:br>
              <a:rPr lang="en-US" sz="3200" b="1" dirty="0"/>
            </a:br>
            <a:br>
              <a:rPr lang="en-US" sz="3200" b="1" dirty="0"/>
            </a:br>
            <a:endParaRPr lang="en-US" sz="3200" b="1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618BA1EE-B6B8-67DD-1837-F4D92782FE9D}"/>
              </a:ext>
            </a:extLst>
          </p:cNvPr>
          <p:cNvSpPr txBox="1">
            <a:spLocks/>
          </p:cNvSpPr>
          <p:nvPr/>
        </p:nvSpPr>
        <p:spPr>
          <a:xfrm>
            <a:off x="0" y="5216434"/>
            <a:ext cx="12192000" cy="13035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US" sz="7200" i="1" dirty="0"/>
              <a:t>	Michael Reim							June 2023</a:t>
            </a:r>
          </a:p>
          <a:p>
            <a:pPr algn="l">
              <a:lnSpc>
                <a:spcPct val="100000"/>
              </a:lnSpc>
            </a:pPr>
            <a:r>
              <a:rPr lang="en-US" sz="7200" i="1" dirty="0"/>
              <a:t>	Program Manager</a:t>
            </a:r>
          </a:p>
          <a:p>
            <a:pPr algn="l">
              <a:lnSpc>
                <a:spcPct val="100000"/>
              </a:lnSpc>
            </a:pPr>
            <a:r>
              <a:rPr lang="en-US" sz="7200" i="1" dirty="0"/>
              <a:t>	U.S. Department of Energy (DOE)</a:t>
            </a:r>
          </a:p>
          <a:p>
            <a:pPr algn="l">
              <a:lnSpc>
                <a:spcPct val="100000"/>
              </a:lnSpc>
            </a:pPr>
            <a:r>
              <a:rPr lang="en-US" sz="7200" i="1" dirty="0"/>
              <a:t>	Office of Nuclear Energy (NE)</a:t>
            </a:r>
          </a:p>
          <a:p>
            <a:pPr algn="l">
              <a:lnSpc>
                <a:spcPct val="100000"/>
              </a:lnSpc>
            </a:pPr>
            <a:r>
              <a:rPr lang="en-US" sz="7200" i="1" dirty="0"/>
              <a:t>	Office of Advanced Fuels Technologies</a:t>
            </a:r>
          </a:p>
          <a:p>
            <a:pPr algn="l"/>
            <a:r>
              <a:rPr lang="en-US" sz="2000" i="1" dirty="0"/>
              <a:t>			</a:t>
            </a:r>
          </a:p>
        </p:txBody>
      </p:sp>
    </p:spTree>
    <p:extLst>
      <p:ext uri="{BB962C8B-B14F-4D97-AF65-F5344CB8AC3E}">
        <p14:creationId xmlns:p14="http://schemas.microsoft.com/office/powerpoint/2010/main" val="1410194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EC435A-9D27-4CC0-9502-3348C2717B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Purpose and Need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0D87797-AB34-CF9E-F59A-BED66B0702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300" dirty="0"/>
              <a:t>Although some advanced reactor technologies are currently under development, there is no domestic commercial source of HALEU available to fuel them. 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300" dirty="0"/>
              <a:t>The lack of such a source could impede both the demonstration of these technologies being developed and the development of future advanced reactor technologies.</a:t>
            </a:r>
            <a:endParaRPr lang="en-US" sz="2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2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8ED89C-C5AB-D2CA-8F89-ECF758EAB6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C032F-CD6F-4040-A6F8-55EF6F4FAEDE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65065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EC435A-9D27-4CC0-9502-3348C2717B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Purpose and Need (continued)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0D87797-AB34-CF9E-F59A-BED66B0702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300" dirty="0"/>
              <a:t>DOE predicts that by the mid-2020s, approximately 22 metric tons of uranium (MTU) of HALEU will be needed for initial core loadings to support DOE’s reactor demonstrations and research reactors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300" dirty="0"/>
              <a:t>Predicted demand is between 8 and 12 MTU annually for the next 10 years and increasing to over 50 MTU by 2035.</a:t>
            </a:r>
            <a:endParaRPr lang="en-US" sz="2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2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8ED89C-C5AB-D2CA-8F89-ECF758EAB6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C032F-CD6F-4040-A6F8-55EF6F4FAEDE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0058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823A55-B94D-7965-4617-011853326F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Purpose and Need (continued)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875D34-2915-5822-173B-BCA5C11D02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42038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300" dirty="0"/>
              <a:t>Section 2001(a) of the Energy Act of 2020 (42 U.S.C. 16281; 134 Stat. 2453; Pub. L. 116-260 Div Z) charges the Secretary of Energy with establishing and carrying out, through the Office of Nuclear Energy, a program to support the availability of HALEU for civilian domestic research, development, demonstration, (RD&amp;D) and commercial use. 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300" dirty="0"/>
              <a:t>The Inflation Reduction Act (section 50173) [Pub. L. 117-169] provided $700 million in support of various HALEU program activities directed in the Energy Act of 2020.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646878-709D-CE2F-2BEB-9AF79F2C1B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C032F-CD6F-4040-A6F8-55EF6F4FAEDE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01436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2881E2-45B1-489B-BAF6-B26281CAC7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235200"/>
            <a:ext cx="9144000" cy="2387600"/>
          </a:xfrm>
        </p:spPr>
        <p:txBody>
          <a:bodyPr>
            <a:normAutofit/>
          </a:bodyPr>
          <a:lstStyle/>
          <a:p>
            <a:r>
              <a:rPr lang="en-US" sz="4200" dirty="0"/>
              <a:t>Proposed Action</a:t>
            </a:r>
          </a:p>
        </p:txBody>
      </p:sp>
    </p:spTree>
    <p:extLst>
      <p:ext uri="{BB962C8B-B14F-4D97-AF65-F5344CB8AC3E}">
        <p14:creationId xmlns:p14="http://schemas.microsoft.com/office/powerpoint/2010/main" val="29205025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EC435A-9D27-4CC0-9502-3348C2717B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US" dirty="0"/>
              <a:t>Proposed Action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3C2333-0455-0216-0FD3-D240E99634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C032F-CD6F-4040-A6F8-55EF6F4FAEDE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5EB5F12-59F4-CAAB-3FB2-2C68B4C04F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dirty="0"/>
              <a:t>The Proposed Action is to acquire, through procurement from commercial sources, HALEU enriched to at least 19.75 and less than 20 weight percent U-235 over a ten-year period of performance, and to facilitate the establishment of commercial HALEU fuel production.</a:t>
            </a:r>
          </a:p>
        </p:txBody>
      </p:sp>
    </p:spTree>
    <p:extLst>
      <p:ext uri="{BB962C8B-B14F-4D97-AF65-F5344CB8AC3E}">
        <p14:creationId xmlns:p14="http://schemas.microsoft.com/office/powerpoint/2010/main" val="2017010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EC435A-9D27-4CC0-9502-3348C2717B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US" dirty="0"/>
              <a:t>Proposed Action (continued)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3E28E3-9CC9-4735-9A87-2A202F7C7A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533" y="1702262"/>
            <a:ext cx="10515600" cy="4449901"/>
          </a:xfrm>
        </p:spPr>
        <p:txBody>
          <a:bodyPr>
            <a:normAutofit/>
          </a:bodyPr>
          <a:lstStyle/>
          <a:p>
            <a:r>
              <a:rPr lang="en-US" sz="2400" dirty="0">
                <a:cs typeface="Times New Roman" panose="02020603050405020304" pitchFamily="18" charset="0"/>
              </a:rPr>
              <a:t>Given the variety of HALEU applications for </a:t>
            </a:r>
            <a:r>
              <a:rPr lang="en-US" sz="2400" dirty="0"/>
              <a:t>RD&amp;D and commercial use</a:t>
            </a:r>
            <a:r>
              <a:rPr lang="en-US" sz="2400" dirty="0">
                <a:cs typeface="Times New Roman" panose="02020603050405020304" pitchFamily="18" charset="0"/>
              </a:rPr>
              <a:t>, the initial capability is intended to be flexible and able to accommodate</a:t>
            </a:r>
          </a:p>
          <a:p>
            <a:pPr lvl="1"/>
            <a:r>
              <a:rPr lang="en-US" sz="2000" dirty="0">
                <a:cs typeface="Times New Roman" panose="02020603050405020304" pitchFamily="18" charset="0"/>
              </a:rPr>
              <a:t>Enrichments of U-235 to greater than 5 and less than 20 weight percent</a:t>
            </a:r>
          </a:p>
          <a:p>
            <a:pPr lvl="1"/>
            <a:r>
              <a:rPr lang="en-US" sz="2000" dirty="0">
                <a:cs typeface="Times New Roman" panose="02020603050405020304" pitchFamily="18" charset="0"/>
              </a:rPr>
              <a:t>Production of between 5 and 145 MTU of HALEU per award for a total of up </a:t>
            </a:r>
            <a:r>
              <a:rPr lang="en-US" sz="2000">
                <a:cs typeface="Times New Roman" panose="02020603050405020304" pitchFamily="18" charset="0"/>
              </a:rPr>
              <a:t>to approximately </a:t>
            </a:r>
            <a:r>
              <a:rPr lang="en-US" sz="2000" dirty="0">
                <a:cs typeface="Times New Roman" panose="02020603050405020304" pitchFamily="18" charset="0"/>
              </a:rPr>
              <a:t>290 MTU</a:t>
            </a:r>
          </a:p>
          <a:p>
            <a:pPr lvl="1"/>
            <a:r>
              <a:rPr lang="en-US" sz="2000" dirty="0">
                <a:solidFill>
                  <a:schemeClr val="tx1"/>
                </a:solidFill>
                <a:cs typeface="Times New Roman" panose="02020603050405020304" pitchFamily="18" charset="0"/>
              </a:rPr>
              <a:t>Modular HALEU fuel cycle facility design concepts to accommodate future growth</a:t>
            </a:r>
          </a:p>
          <a:p>
            <a:pPr lvl="1"/>
            <a:r>
              <a:rPr lang="en-US" sz="2000" dirty="0">
                <a:solidFill>
                  <a:schemeClr val="tx1"/>
                </a:solidFill>
                <a:cs typeface="Times New Roman" panose="02020603050405020304" pitchFamily="18" charset="0"/>
              </a:rPr>
              <a:t>Deconversion of uranium hexafluoride to forms suitable for production of a variety of uranium fuels, to include oxides and metal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3C2333-0455-0216-0FD3-D240E99634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C032F-CD6F-4040-A6F8-55EF6F4FAEDE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9083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EC435A-9D27-4CC0-9502-3348C2717B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US" sz="4000" dirty="0"/>
              <a:t>EIS Scope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3E28E3-9CC9-4735-9A87-2A202F7C7A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533" y="1352508"/>
            <a:ext cx="10515600" cy="4528457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en-US" sz="1600" dirty="0"/>
              <a:t>The EIS will analyze reasonable alternatives and the no action alternative, and address the following activities facilitating the commercialization of HALEU fuel production and acquisition of HALEU:</a:t>
            </a:r>
          </a:p>
          <a:p>
            <a:pPr lvl="1">
              <a:lnSpc>
                <a:spcPct val="120000"/>
              </a:lnSpc>
            </a:pPr>
            <a:r>
              <a:rPr lang="en-US" sz="1500" dirty="0">
                <a:cs typeface="Times New Roman" panose="02020603050405020304" pitchFamily="18" charset="0"/>
              </a:rPr>
              <a:t>Extraction and recovery of uranium ore (from domestic and/or foreign sources)</a:t>
            </a:r>
          </a:p>
          <a:p>
            <a:pPr lvl="1">
              <a:lnSpc>
                <a:spcPct val="120000"/>
              </a:lnSpc>
            </a:pPr>
            <a:r>
              <a:rPr lang="en-US" sz="1500" dirty="0">
                <a:cs typeface="Times New Roman" panose="02020603050405020304" pitchFamily="18" charset="0"/>
              </a:rPr>
              <a:t>Conversion of the uranium ore into uranium hexafluoride</a:t>
            </a:r>
          </a:p>
          <a:p>
            <a:pPr lvl="1">
              <a:lnSpc>
                <a:spcPct val="120000"/>
              </a:lnSpc>
            </a:pPr>
            <a:r>
              <a:rPr lang="en-US" sz="1500" dirty="0">
                <a:cs typeface="Times New Roman" panose="02020603050405020304" pitchFamily="18" charset="0"/>
              </a:rPr>
              <a:t>Enrichment (possibly in up to three steps)</a:t>
            </a:r>
          </a:p>
          <a:p>
            <a:pPr lvl="2">
              <a:lnSpc>
                <a:spcPct val="120000"/>
              </a:lnSpc>
            </a:pPr>
            <a:r>
              <a:rPr lang="en-US" sz="1500" dirty="0">
                <a:cs typeface="Times New Roman" panose="02020603050405020304" pitchFamily="18" charset="0"/>
              </a:rPr>
              <a:t>Enrichment to no more than 5 weight percent U-235</a:t>
            </a:r>
          </a:p>
          <a:p>
            <a:pPr lvl="2">
              <a:lnSpc>
                <a:spcPct val="120000"/>
              </a:lnSpc>
            </a:pPr>
            <a:r>
              <a:rPr lang="en-US" sz="1500" dirty="0">
                <a:cs typeface="Times New Roman" panose="02020603050405020304" pitchFamily="18" charset="0"/>
              </a:rPr>
              <a:t>Enrichment greater than 5 and less than 10 weight percent U-235</a:t>
            </a:r>
          </a:p>
          <a:p>
            <a:pPr lvl="2">
              <a:lnSpc>
                <a:spcPct val="120000"/>
              </a:lnSpc>
            </a:pPr>
            <a:r>
              <a:rPr lang="en-US" sz="1500" dirty="0">
                <a:cs typeface="Times New Roman" panose="02020603050405020304" pitchFamily="18" charset="0"/>
              </a:rPr>
              <a:t>Enrichment from 10 to less than 20 weight percent U-235 in an NRC Category II facility</a:t>
            </a:r>
          </a:p>
          <a:p>
            <a:pPr lvl="1">
              <a:lnSpc>
                <a:spcPct val="120000"/>
              </a:lnSpc>
            </a:pPr>
            <a:r>
              <a:rPr lang="en-US" sz="1500" dirty="0">
                <a:cs typeface="Times New Roman" panose="02020603050405020304" pitchFamily="18" charset="0"/>
              </a:rPr>
              <a:t>Deconversion of the uranium hexafluoride to uranium oxide, metal, and potentially other forms in an NRC Category II facility</a:t>
            </a:r>
          </a:p>
          <a:p>
            <a:pPr lvl="1">
              <a:lnSpc>
                <a:spcPct val="120000"/>
              </a:lnSpc>
            </a:pPr>
            <a:r>
              <a:rPr lang="en-US" sz="1500" dirty="0">
                <a:cs typeface="Times New Roman" panose="02020603050405020304" pitchFamily="18" charset="0"/>
              </a:rPr>
              <a:t>Storage in an NRC Category II facility</a:t>
            </a:r>
          </a:p>
          <a:p>
            <a:pPr lvl="1">
              <a:lnSpc>
                <a:spcPct val="120000"/>
              </a:lnSpc>
            </a:pPr>
            <a:r>
              <a:rPr lang="en-US" sz="1500" dirty="0">
                <a:cs typeface="Times New Roman" panose="02020603050405020304" pitchFamily="18" charset="0"/>
              </a:rPr>
              <a:t>DOE acquisition of HALEU</a:t>
            </a:r>
          </a:p>
          <a:p>
            <a:pPr lvl="1">
              <a:lnSpc>
                <a:spcPct val="120000"/>
              </a:lnSpc>
            </a:pPr>
            <a:r>
              <a:rPr lang="en-US" sz="1500" dirty="0">
                <a:cs typeface="Times New Roman" panose="02020603050405020304" pitchFamily="18" charset="0"/>
              </a:rPr>
              <a:t>Transportation of uranium/HALEU between facilities</a:t>
            </a:r>
            <a:endParaRPr lang="en-US" sz="1500" strike="sngStrike" dirty="0">
              <a:solidFill>
                <a:srgbClr val="FF0000"/>
              </a:solidFill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endParaRPr lang="en-US" sz="1600" dirty="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3C2333-0455-0216-0FD3-D240E99634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C032F-CD6F-4040-A6F8-55EF6F4FAEDE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10530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EC435A-9D27-4CC0-9502-3348C2717B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US" sz="4000" dirty="0"/>
              <a:t>EIS Scope (continued)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3E28E3-9CC9-4735-9A87-2A202F7C7A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533" y="1615045"/>
            <a:ext cx="10515600" cy="4528457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en-US" sz="1800" dirty="0">
                <a:effectLst/>
                <a:latin typeface="Segoe UI" panose="020B0502040204020203" pitchFamily="34" charset="0"/>
              </a:rPr>
              <a:t>In addition to the previous activities, there are several reasonably foreseeable activities that could result from implementation of the Proposed Action. They include:</a:t>
            </a:r>
          </a:p>
          <a:p>
            <a:pPr lvl="1">
              <a:lnSpc>
                <a:spcPct val="120000"/>
              </a:lnSpc>
            </a:pPr>
            <a:r>
              <a:rPr lang="en-US" sz="1400" dirty="0">
                <a:effectLst/>
                <a:latin typeface="Segoe UI" panose="020B0502040204020203" pitchFamily="34" charset="0"/>
              </a:rPr>
              <a:t>Fuel fabrication for a variety of fuel types in an NRC Category II facility;</a:t>
            </a:r>
            <a:endParaRPr lang="en-US" sz="1400" dirty="0">
              <a:latin typeface="Segoe UI" panose="020B0502040204020203" pitchFamily="34" charset="0"/>
            </a:endParaRPr>
          </a:p>
          <a:p>
            <a:pPr lvl="1">
              <a:lnSpc>
                <a:spcPct val="120000"/>
              </a:lnSpc>
            </a:pPr>
            <a:r>
              <a:rPr lang="en-US" sz="1400" dirty="0">
                <a:effectLst/>
                <a:latin typeface="Segoe UI" panose="020B0502040204020203" pitchFamily="34" charset="0"/>
              </a:rPr>
              <a:t>Reactor operation (demonstration and test, power, isotope production); and </a:t>
            </a:r>
            <a:endParaRPr lang="en-US" sz="1400" dirty="0">
              <a:latin typeface="Segoe UI" panose="020B0502040204020203" pitchFamily="34" charset="0"/>
            </a:endParaRPr>
          </a:p>
          <a:p>
            <a:pPr lvl="1">
              <a:lnSpc>
                <a:spcPct val="120000"/>
              </a:lnSpc>
            </a:pPr>
            <a:r>
              <a:rPr lang="en-US" sz="1400" dirty="0">
                <a:effectLst/>
                <a:latin typeface="Segoe UI" panose="020B0502040204020203" pitchFamily="34" charset="0"/>
              </a:rPr>
              <a:t>Spent fuel storage and disposition.</a:t>
            </a:r>
          </a:p>
          <a:p>
            <a:pPr>
              <a:lnSpc>
                <a:spcPct val="120000"/>
              </a:lnSpc>
            </a:pPr>
            <a:r>
              <a:rPr lang="en-US" sz="1800" dirty="0">
                <a:latin typeface="Segoe UI" panose="020B0502040204020203" pitchFamily="34" charset="0"/>
              </a:rPr>
              <a:t>While not specifically a part of the Proposed Action, the impacts from these reasonably foreseeable activities would be acknowledged and addressed to the extent practicable.</a:t>
            </a:r>
          </a:p>
          <a:p>
            <a:pPr>
              <a:lnSpc>
                <a:spcPct val="120000"/>
              </a:lnSpc>
            </a:pPr>
            <a:endParaRPr lang="en-US" sz="1600" dirty="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3C2333-0455-0216-0FD3-D240E99634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C032F-CD6F-4040-A6F8-55EF6F4FAEDE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06125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EC435A-9D27-4CC0-9502-3348C2717B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US" sz="3200" dirty="0"/>
              <a:t>Potential Environmental Issues for Analysis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3C2333-0455-0216-0FD3-D240E99634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C032F-CD6F-4040-A6F8-55EF6F4FAEDE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5EB5F12-59F4-CAAB-3FB2-2C68B4C04F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12916"/>
            <a:ext cx="10515600" cy="4356953"/>
          </a:xfrm>
        </p:spPr>
        <p:txBody>
          <a:bodyPr>
            <a:normAutofit/>
          </a:bodyPr>
          <a:lstStyle/>
          <a:p>
            <a:r>
              <a:rPr lang="en-US" sz="1500" dirty="0">
                <a:solidFill>
                  <a:schemeClr val="tx1"/>
                </a:solidFill>
                <a:cs typeface="Times New Roman" panose="02020603050405020304" pitchFamily="18" charset="0"/>
              </a:rPr>
              <a:t>Potential effects on public health from exposure to radionuclides under routine and credible accident scenarios, such as natural disasters (floods, hurricanes, tornadoes, and seismic events).</a:t>
            </a:r>
          </a:p>
          <a:p>
            <a:r>
              <a:rPr lang="en-US" sz="1500" dirty="0">
                <a:solidFill>
                  <a:schemeClr val="tx1"/>
                </a:solidFill>
                <a:cs typeface="Times New Roman" panose="02020603050405020304" pitchFamily="18" charset="0"/>
              </a:rPr>
              <a:t>Potential impacts on surface and groundwater, floodplains and wetlands, and on water use and quality.</a:t>
            </a:r>
          </a:p>
          <a:p>
            <a:r>
              <a:rPr lang="en-US" sz="1500" dirty="0">
                <a:solidFill>
                  <a:schemeClr val="tx1"/>
                </a:solidFill>
                <a:cs typeface="Times New Roman" panose="02020603050405020304" pitchFamily="18" charset="0"/>
              </a:rPr>
              <a:t>Potential impacts on air quality (including climate change) and noise.</a:t>
            </a:r>
          </a:p>
          <a:p>
            <a:r>
              <a:rPr lang="en-US" sz="1500" dirty="0">
                <a:solidFill>
                  <a:schemeClr val="tx1"/>
                </a:solidFill>
                <a:cs typeface="Times New Roman" panose="02020603050405020304" pitchFamily="18" charset="0"/>
              </a:rPr>
              <a:t>Potential impacts on plants, animals, and their habitats, including species that are Federal- or state-listed as threatened or endangered, or of special concern.</a:t>
            </a:r>
          </a:p>
          <a:p>
            <a:r>
              <a:rPr lang="en-US" sz="1500" dirty="0">
                <a:solidFill>
                  <a:schemeClr val="tx1"/>
                </a:solidFill>
                <a:cs typeface="Times New Roman" panose="02020603050405020304" pitchFamily="18" charset="0"/>
              </a:rPr>
              <a:t>Potential impacts on geology and soils.</a:t>
            </a:r>
          </a:p>
          <a:p>
            <a:r>
              <a:rPr lang="en-US" sz="1500" dirty="0">
                <a:solidFill>
                  <a:schemeClr val="tx1"/>
                </a:solidFill>
                <a:cs typeface="Times New Roman" panose="02020603050405020304" pitchFamily="18" charset="0"/>
              </a:rPr>
              <a:t>Potential impacts on cultural and historic resources.</a:t>
            </a:r>
          </a:p>
          <a:p>
            <a:r>
              <a:rPr lang="en-US" sz="1500" dirty="0">
                <a:solidFill>
                  <a:schemeClr val="tx1"/>
                </a:solidFill>
                <a:cs typeface="Times New Roman" panose="02020603050405020304" pitchFamily="18" charset="0"/>
              </a:rPr>
              <a:t>Socioeconomic impacts on potentially affected communities. </a:t>
            </a:r>
          </a:p>
        </p:txBody>
      </p:sp>
    </p:spTree>
    <p:extLst>
      <p:ext uri="{BB962C8B-B14F-4D97-AF65-F5344CB8AC3E}">
        <p14:creationId xmlns:p14="http://schemas.microsoft.com/office/powerpoint/2010/main" val="19314431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EC435A-9D27-4CC0-9502-3348C2717B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US" sz="2800" dirty="0"/>
              <a:t>Potential Environmental Issues for Analysis (continued)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3C2333-0455-0216-0FD3-D240E99634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C032F-CD6F-4040-A6F8-55EF6F4FAEDE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5EB5F12-59F4-CAAB-3FB2-2C68B4C04F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12916"/>
            <a:ext cx="10515600" cy="4356953"/>
          </a:xfrm>
        </p:spPr>
        <p:txBody>
          <a:bodyPr>
            <a:normAutofit/>
          </a:bodyPr>
          <a:lstStyle/>
          <a:p>
            <a:r>
              <a:rPr lang="en-US" sz="1500" dirty="0">
                <a:solidFill>
                  <a:schemeClr val="tx1"/>
                </a:solidFill>
                <a:cs typeface="Times New Roman" panose="02020603050405020304" pitchFamily="18" charset="0"/>
              </a:rPr>
              <a:t>Potential disproportionately high and adverse effects on minority and low-income populations. </a:t>
            </a:r>
          </a:p>
          <a:p>
            <a:r>
              <a:rPr lang="en-US" sz="1500" dirty="0">
                <a:solidFill>
                  <a:schemeClr val="tx1"/>
                </a:solidFill>
                <a:cs typeface="Times New Roman" panose="02020603050405020304" pitchFamily="18" charset="0"/>
              </a:rPr>
              <a:t>Potential impacts on land-use plans, policies and controls, and visual resources. </a:t>
            </a:r>
          </a:p>
          <a:p>
            <a:r>
              <a:rPr lang="en-US" sz="1500" dirty="0">
                <a:solidFill>
                  <a:schemeClr val="tx1"/>
                </a:solidFill>
                <a:cs typeface="Times New Roman" panose="02020603050405020304" pitchFamily="18" charset="0"/>
              </a:rPr>
              <a:t>Potential impacts on waste management practices and activities. </a:t>
            </a:r>
          </a:p>
          <a:p>
            <a:r>
              <a:rPr lang="en-US" sz="1500" dirty="0">
                <a:solidFill>
                  <a:schemeClr val="tx1"/>
                </a:solidFill>
                <a:cs typeface="Times New Roman" panose="02020603050405020304" pitchFamily="18" charset="0"/>
              </a:rPr>
              <a:t>Potential impacts from the transportation of HALEU-related radioactive materials. </a:t>
            </a:r>
          </a:p>
          <a:p>
            <a:r>
              <a:rPr lang="en-US" sz="1500" dirty="0">
                <a:solidFill>
                  <a:schemeClr val="tx1"/>
                </a:solidFill>
                <a:cs typeface="Times New Roman" panose="02020603050405020304" pitchFamily="18" charset="0"/>
              </a:rPr>
              <a:t>Potential impacts of intentional destructive acts, including sabotage and terrorism. </a:t>
            </a:r>
          </a:p>
          <a:p>
            <a:r>
              <a:rPr lang="en-US" sz="1500" dirty="0">
                <a:solidFill>
                  <a:schemeClr val="tx1"/>
                </a:solidFill>
                <a:cs typeface="Times New Roman" panose="02020603050405020304" pitchFamily="18" charset="0"/>
              </a:rPr>
              <a:t>Unavoidable adverse impacts and irreversible and irretrievable commitments of resources. </a:t>
            </a:r>
          </a:p>
          <a:p>
            <a:r>
              <a:rPr lang="en-US" sz="1500" dirty="0">
                <a:solidFill>
                  <a:schemeClr val="tx1"/>
                </a:solidFill>
                <a:cs typeface="Times New Roman" panose="02020603050405020304" pitchFamily="18" charset="0"/>
              </a:rPr>
              <a:t>Potential cumulative environmental effects of past, present, and reasonably foreseeable future actions. </a:t>
            </a:r>
          </a:p>
          <a:p>
            <a:r>
              <a:rPr lang="en-US" sz="1500" dirty="0">
                <a:solidFill>
                  <a:schemeClr val="tx1"/>
                </a:solidFill>
                <a:cs typeface="Times New Roman" panose="02020603050405020304" pitchFamily="18" charset="0"/>
              </a:rPr>
              <a:t>Compliance with all applicable Federal, state, and local statutes and regulations, and with international agreements, and required Federal and state environmental permits, consultations, and notifications. </a:t>
            </a:r>
          </a:p>
        </p:txBody>
      </p:sp>
    </p:spTree>
    <p:extLst>
      <p:ext uri="{BB962C8B-B14F-4D97-AF65-F5344CB8AC3E}">
        <p14:creationId xmlns:p14="http://schemas.microsoft.com/office/powerpoint/2010/main" val="23095027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EC435A-9D27-4CC0-9502-3348C2717B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dirty="0"/>
              <a:t>Presentation Overview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3E28E3-9CC9-4735-9A87-2A202F7C7A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 fontAlgn="base"/>
            <a:r>
              <a:rPr lang="en-US" sz="3200" b="0" i="0" u="none" strike="noStrike" dirty="0">
                <a:effectLst/>
                <a:latin typeface="Calibri" panose="020F0502020204030204" pitchFamily="34" charset="0"/>
              </a:rPr>
              <a:t>Purpose of Public Scoping Meetings</a:t>
            </a:r>
          </a:p>
          <a:p>
            <a:pPr algn="l" rtl="0" fontAlgn="base"/>
            <a:r>
              <a:rPr lang="en-US" sz="3200" b="0" dirty="0">
                <a:latin typeface="Calibri" panose="020F0502020204030204" pitchFamily="34" charset="0"/>
              </a:rPr>
              <a:t>Overview of the National Environmental Policy Act (NEPA) and Environmental Impact Statements (EIS)</a:t>
            </a:r>
          </a:p>
          <a:p>
            <a:pPr algn="l" rtl="0" fontAlgn="base"/>
            <a:r>
              <a:rPr lang="en-US" sz="3200" b="0" dirty="0">
                <a:latin typeface="Calibri" panose="020F0502020204030204" pitchFamily="34" charset="0"/>
              </a:rPr>
              <a:t>EIS Process</a:t>
            </a:r>
          </a:p>
          <a:p>
            <a:pPr algn="l" rtl="0" fontAlgn="base"/>
            <a:r>
              <a:rPr lang="en-US" sz="3200" b="0" dirty="0">
                <a:latin typeface="Calibri" panose="020F0502020204030204" pitchFamily="34" charset="0"/>
              </a:rPr>
              <a:t>Purpose and Need</a:t>
            </a:r>
          </a:p>
          <a:p>
            <a:pPr algn="l" rtl="0" fontAlgn="base"/>
            <a:r>
              <a:rPr lang="en-US" sz="3200" b="0" dirty="0">
                <a:latin typeface="Calibri" panose="020F0502020204030204" pitchFamily="34" charset="0"/>
              </a:rPr>
              <a:t>Proposed Action</a:t>
            </a:r>
          </a:p>
          <a:p>
            <a:pPr algn="l" rtl="0" fontAlgn="base"/>
            <a:r>
              <a:rPr lang="en-US" sz="3200" b="0" dirty="0">
                <a:latin typeface="Calibri" panose="020F0502020204030204" pitchFamily="34" charset="0"/>
              </a:rPr>
              <a:t>Public Scoping Comments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2E3BB0-89F8-C7FE-D687-3A5049C0BB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C032F-CD6F-4040-A6F8-55EF6F4FAEDE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93469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2881E2-45B1-489B-BAF6-B26281CAC7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235200"/>
            <a:ext cx="9144000" cy="2387600"/>
          </a:xfrm>
        </p:spPr>
        <p:txBody>
          <a:bodyPr>
            <a:normAutofit/>
          </a:bodyPr>
          <a:lstStyle/>
          <a:p>
            <a:r>
              <a:rPr lang="en-US" sz="4200" dirty="0"/>
              <a:t>Public Scoping Comments</a:t>
            </a:r>
          </a:p>
        </p:txBody>
      </p:sp>
    </p:spTree>
    <p:extLst>
      <p:ext uri="{BB962C8B-B14F-4D97-AF65-F5344CB8AC3E}">
        <p14:creationId xmlns:p14="http://schemas.microsoft.com/office/powerpoint/2010/main" val="1558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C0F124-F554-A4D2-51E6-906E398362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365125"/>
            <a:ext cx="10922000" cy="1325563"/>
          </a:xfrm>
        </p:spPr>
        <p:txBody>
          <a:bodyPr/>
          <a:lstStyle/>
          <a:p>
            <a:r>
              <a:rPr lang="en-US" dirty="0"/>
              <a:t>Public Scoping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F07712F-BD0F-B77C-B28C-7D45855A49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5000" y="1690688"/>
            <a:ext cx="10515600" cy="4316412"/>
          </a:xfrm>
        </p:spPr>
        <p:txBody>
          <a:bodyPr>
            <a:normAutofit/>
          </a:bodyPr>
          <a:lstStyle/>
          <a:p>
            <a:r>
              <a:rPr lang="en-US" dirty="0"/>
              <a:t>DOE invites input from Federal agencies, tribal, state, and local governments, the general public, and the commercial community to comment on the scope of the EIS. </a:t>
            </a:r>
          </a:p>
          <a:p>
            <a:r>
              <a:rPr lang="en-US" dirty="0"/>
              <a:t>DOE invites comment on the identification of reasonable alternatives and information and analyses relevant to the Proposed Action and specific environmental issues to be addressed.</a:t>
            </a:r>
          </a:p>
          <a:p>
            <a:r>
              <a:rPr lang="en-US" sz="2800" b="1" dirty="0">
                <a:solidFill>
                  <a:schemeClr val="accent1"/>
                </a:solidFill>
              </a:rPr>
              <a:t>All public scoping comments, verbal and written, will be part of the official record and a summary will be included in the Draft EIS.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FF6E33-5FC9-9D28-0C36-F9DA0EEC89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C032F-CD6F-4040-A6F8-55EF6F4FAEDE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8001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EC435A-9D27-4CC0-9502-3348C2717B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-39526"/>
            <a:ext cx="11893235" cy="1281325"/>
          </a:xfrm>
        </p:spPr>
        <p:txBody>
          <a:bodyPr>
            <a:noAutofit/>
          </a:bodyPr>
          <a:lstStyle/>
          <a:p>
            <a:pPr algn="ctr"/>
            <a:r>
              <a:rPr lang="en-US" sz="3600" dirty="0"/>
              <a:t>Timeline For Public Scoping and Draft EIS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3717CC8-771C-8E38-AD30-5C2DF27438A1}"/>
              </a:ext>
            </a:extLst>
          </p:cNvPr>
          <p:cNvSpPr/>
          <p:nvPr/>
        </p:nvSpPr>
        <p:spPr>
          <a:xfrm>
            <a:off x="2973050" y="4589457"/>
            <a:ext cx="5348570" cy="901761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Draft EIS Issued for Public Comment</a:t>
            </a:r>
          </a:p>
          <a:p>
            <a:pPr algn="ctr"/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By the end of 2023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95B0134-662B-6817-6EF4-8FDD7EDA63B3}"/>
              </a:ext>
            </a:extLst>
          </p:cNvPr>
          <p:cNvSpPr/>
          <p:nvPr/>
        </p:nvSpPr>
        <p:spPr>
          <a:xfrm>
            <a:off x="2973050" y="3486340"/>
            <a:ext cx="5348570" cy="901761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45-day Public Comment Period Ends</a:t>
            </a:r>
          </a:p>
          <a:p>
            <a:pPr algn="ctr"/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July 20, 2023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5D4630A-B725-1E7E-B2C7-F190A4844187}"/>
              </a:ext>
            </a:extLst>
          </p:cNvPr>
          <p:cNvSpPr/>
          <p:nvPr/>
        </p:nvSpPr>
        <p:spPr>
          <a:xfrm>
            <a:off x="2973050" y="2356126"/>
            <a:ext cx="5348570" cy="90176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Public Scoping Meetings </a:t>
            </a:r>
          </a:p>
          <a:p>
            <a:pPr algn="ctr"/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June 21, 2023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03AD925C-C760-58C3-2C25-A7EB52828C38}"/>
              </a:ext>
            </a:extLst>
          </p:cNvPr>
          <p:cNvSpPr/>
          <p:nvPr/>
        </p:nvSpPr>
        <p:spPr>
          <a:xfrm>
            <a:off x="2983039" y="1229163"/>
            <a:ext cx="5348570" cy="906365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45-day Public Comment Period Starts </a:t>
            </a:r>
          </a:p>
          <a:p>
            <a:pPr algn="ctr"/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June 5, 2023</a:t>
            </a:r>
          </a:p>
        </p:txBody>
      </p:sp>
      <p:sp>
        <p:nvSpPr>
          <p:cNvPr id="28" name="Arrow: Right 27">
            <a:extLst>
              <a:ext uri="{FF2B5EF4-FFF2-40B4-BE49-F238E27FC236}">
                <a16:creationId xmlns:a16="http://schemas.microsoft.com/office/drawing/2014/main" id="{FC1C958B-C50F-65F8-F52E-4A530699AAC7}"/>
              </a:ext>
            </a:extLst>
          </p:cNvPr>
          <p:cNvSpPr/>
          <p:nvPr/>
        </p:nvSpPr>
        <p:spPr>
          <a:xfrm rot="5400000">
            <a:off x="5461853" y="1989170"/>
            <a:ext cx="390941" cy="545946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Arrow: Right 29">
            <a:extLst>
              <a:ext uri="{FF2B5EF4-FFF2-40B4-BE49-F238E27FC236}">
                <a16:creationId xmlns:a16="http://schemas.microsoft.com/office/drawing/2014/main" id="{DE4010D1-A84F-CE07-44AC-0F7C716C5CBE}"/>
              </a:ext>
            </a:extLst>
          </p:cNvPr>
          <p:cNvSpPr/>
          <p:nvPr/>
        </p:nvSpPr>
        <p:spPr>
          <a:xfrm rot="5400000">
            <a:off x="5470278" y="4215806"/>
            <a:ext cx="390942" cy="545946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Arrow: Right 30">
            <a:extLst>
              <a:ext uri="{FF2B5EF4-FFF2-40B4-BE49-F238E27FC236}">
                <a16:creationId xmlns:a16="http://schemas.microsoft.com/office/drawing/2014/main" id="{0DC95C58-952A-789C-93F1-27FB0E187DB5}"/>
              </a:ext>
            </a:extLst>
          </p:cNvPr>
          <p:cNvSpPr/>
          <p:nvPr/>
        </p:nvSpPr>
        <p:spPr>
          <a:xfrm rot="5400000">
            <a:off x="5470278" y="3082509"/>
            <a:ext cx="390941" cy="545946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1A75D4-964A-2ABC-B913-F25F5DAE47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689654" y="6306681"/>
            <a:ext cx="985631" cy="365125"/>
          </a:xfrm>
        </p:spPr>
        <p:txBody>
          <a:bodyPr/>
          <a:lstStyle/>
          <a:p>
            <a:fld id="{797C032F-CD6F-4040-A6F8-55EF6F4FAEDE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90877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EC435A-9D27-4CC0-9502-3348C2717B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-39526"/>
            <a:ext cx="11893235" cy="1281325"/>
          </a:xfrm>
        </p:spPr>
        <p:txBody>
          <a:bodyPr>
            <a:noAutofit/>
          </a:bodyPr>
          <a:lstStyle/>
          <a:p>
            <a:pPr algn="l"/>
            <a:r>
              <a:rPr lang="en-US" sz="4200" dirty="0"/>
              <a:t>How to Submit Scoping Comments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1A75D4-964A-2ABC-B913-F25F5DAE47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C032F-CD6F-4040-A6F8-55EF6F4FAEDE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22A7ADC4-987F-9E96-4B4D-C39815CEE9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886" y="986075"/>
            <a:ext cx="11312434" cy="4909628"/>
          </a:xfrm>
          <a:solidFill>
            <a:schemeClr val="accent1"/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</a:rPr>
              <a:t>Provide comments </a:t>
            </a:r>
            <a:r>
              <a:rPr lang="en-US" sz="1800" u="sng" dirty="0">
                <a:solidFill>
                  <a:schemeClr val="bg1"/>
                </a:solidFill>
              </a:rPr>
              <a:t>TODAY</a:t>
            </a:r>
            <a:r>
              <a:rPr lang="en-US" sz="1800" dirty="0">
                <a:solidFill>
                  <a:schemeClr val="bg1"/>
                </a:solidFill>
              </a:rPr>
              <a:t> by: </a:t>
            </a:r>
          </a:p>
          <a:p>
            <a:r>
              <a:rPr lang="en-US" sz="1800" b="0" dirty="0">
                <a:solidFill>
                  <a:schemeClr val="bg1"/>
                </a:solidFill>
                <a:cs typeface="Times New Roman" panose="02020603050405020304" pitchFamily="18" charset="0"/>
              </a:rPr>
              <a:t>Providing a verbal comment in this webcast</a:t>
            </a:r>
          </a:p>
          <a:p>
            <a:pPr marL="0" indent="0">
              <a:buNone/>
            </a:pPr>
            <a:endParaRPr lang="en-US" sz="1800" b="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1800" dirty="0">
                <a:solidFill>
                  <a:schemeClr val="bg1"/>
                </a:solidFill>
              </a:rPr>
              <a:t>Submit comments </a:t>
            </a:r>
            <a:r>
              <a:rPr lang="en-US" sz="1800" u="sng" dirty="0">
                <a:solidFill>
                  <a:schemeClr val="bg1"/>
                </a:solidFill>
              </a:rPr>
              <a:t>by July 20, 2023</a:t>
            </a:r>
            <a:r>
              <a:rPr lang="en-US" sz="1800" dirty="0">
                <a:solidFill>
                  <a:schemeClr val="bg1"/>
                </a:solidFill>
              </a:rPr>
              <a:t>: </a:t>
            </a:r>
            <a:endParaRPr lang="en-US" sz="1800" b="0" dirty="0">
              <a:solidFill>
                <a:schemeClr val="bg1"/>
              </a:solidFill>
            </a:endParaRPr>
          </a:p>
          <a:p>
            <a:r>
              <a:rPr lang="en-US" sz="1800" b="0" dirty="0">
                <a:solidFill>
                  <a:schemeClr val="bg1"/>
                </a:solidFill>
              </a:rPr>
              <a:t>Via email, with “HALEU EIS” in the subject line: </a:t>
            </a:r>
            <a:r>
              <a:rPr lang="en-US" sz="1800" dirty="0">
                <a:solidFill>
                  <a:srgbClr val="33CCCC"/>
                </a:solidFill>
                <a:effectLst/>
                <a:ea typeface="Times New Roman" panose="02020603050405020304" pitchFamily="18" charset="0"/>
              </a:rPr>
              <a:t>HALEU-EIS@nuclear.</a:t>
            </a:r>
            <a:r>
              <a:rPr lang="en-US" sz="1800" dirty="0">
                <a:solidFill>
                  <a:srgbClr val="33CCCC"/>
                </a:solidFill>
                <a:ea typeface="Times New Roman" panose="02020603050405020304" pitchFamily="18" charset="0"/>
              </a:rPr>
              <a:t>e</a:t>
            </a:r>
            <a:r>
              <a:rPr lang="en-US" sz="1800" dirty="0">
                <a:solidFill>
                  <a:srgbClr val="33CCCC"/>
                </a:solidFill>
                <a:effectLst/>
                <a:ea typeface="Times New Roman" panose="02020603050405020304" pitchFamily="18" charset="0"/>
              </a:rPr>
              <a:t>nergy.gov  </a:t>
            </a:r>
          </a:p>
          <a:p>
            <a:r>
              <a:rPr lang="en-US" sz="1800" b="0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Or via U.S. Mail:</a:t>
            </a:r>
            <a:endParaRPr lang="en-US" sz="1800" u="sng" dirty="0"/>
          </a:p>
          <a:p>
            <a:pPr marL="0" indent="0" algn="ctr">
              <a:spcBef>
                <a:spcPts val="0"/>
              </a:spcBef>
              <a:buNone/>
            </a:pPr>
            <a:r>
              <a:rPr lang="en-US" sz="1800" b="1" dirty="0">
                <a:solidFill>
                  <a:srgbClr val="33CCCC"/>
                </a:solidFill>
              </a:rPr>
              <a:t>ATTN: Mr. James Lovejoy, HALEU EIS</a:t>
            </a:r>
            <a:br>
              <a:rPr lang="en-US" sz="1800" b="1" dirty="0">
                <a:solidFill>
                  <a:srgbClr val="33CCCC"/>
                </a:solidFill>
              </a:rPr>
            </a:br>
            <a:r>
              <a:rPr lang="en-US" sz="1800" b="1" dirty="0">
                <a:solidFill>
                  <a:srgbClr val="33CCCC"/>
                </a:solidFill>
              </a:rPr>
              <a:t>U.S. Department of Energy, </a:t>
            </a:r>
            <a:br>
              <a:rPr lang="en-US" sz="1800" b="1" dirty="0">
                <a:solidFill>
                  <a:srgbClr val="33CCCC"/>
                </a:solidFill>
              </a:rPr>
            </a:br>
            <a:r>
              <a:rPr lang="en-US" sz="1800" b="1" dirty="0">
                <a:solidFill>
                  <a:srgbClr val="33CCCC"/>
                </a:solidFill>
              </a:rPr>
              <a:t>Idaho Operations Office, </a:t>
            </a:r>
            <a:br>
              <a:rPr lang="en-US" sz="1800" b="1" dirty="0">
                <a:solidFill>
                  <a:srgbClr val="33CCCC"/>
                </a:solidFill>
              </a:rPr>
            </a:br>
            <a:r>
              <a:rPr lang="en-US" sz="1800" b="1" dirty="0">
                <a:solidFill>
                  <a:srgbClr val="33CCCC"/>
                </a:solidFill>
              </a:rPr>
              <a:t>1955 Fremont Avenue, MS 1235 </a:t>
            </a:r>
            <a:br>
              <a:rPr lang="en-US" sz="1800" b="1" dirty="0">
                <a:solidFill>
                  <a:srgbClr val="33CCCC"/>
                </a:solidFill>
              </a:rPr>
            </a:br>
            <a:r>
              <a:rPr lang="en-US" sz="1800" b="1" dirty="0">
                <a:solidFill>
                  <a:srgbClr val="33CCCC"/>
                </a:solidFill>
              </a:rPr>
              <a:t>Idaho Falls, Idaho 83415</a:t>
            </a:r>
          </a:p>
          <a:p>
            <a:pPr marL="0" indent="0" algn="ctr">
              <a:spcBef>
                <a:spcPts val="0"/>
              </a:spcBef>
              <a:buNone/>
            </a:pPr>
            <a:endParaRPr lang="en-US" sz="1800" b="1" dirty="0">
              <a:solidFill>
                <a:schemeClr val="bg1"/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en-US" sz="1800" b="1" dirty="0">
              <a:solidFill>
                <a:schemeClr val="bg1"/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en-US" sz="1800" dirty="0">
              <a:solidFill>
                <a:schemeClr val="bg1"/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en-US" sz="1800" b="1" dirty="0">
                <a:solidFill>
                  <a:schemeClr val="bg1"/>
                </a:solidFill>
              </a:rPr>
              <a:t>Comments should be postmarked by </a:t>
            </a:r>
            <a:r>
              <a:rPr lang="en-US" sz="1800" dirty="0">
                <a:solidFill>
                  <a:schemeClr val="bg1"/>
                </a:solidFill>
              </a:rPr>
              <a:t>July 20, </a:t>
            </a:r>
            <a:r>
              <a:rPr lang="en-US" sz="1800" b="1" dirty="0">
                <a:solidFill>
                  <a:schemeClr val="bg1"/>
                </a:solidFill>
              </a:rPr>
              <a:t>2023</a:t>
            </a:r>
            <a:r>
              <a:rPr lang="en-US" sz="1800" dirty="0">
                <a:solidFill>
                  <a:schemeClr val="bg1"/>
                </a:solidFill>
              </a:rPr>
              <a:t> to ensure </a:t>
            </a:r>
            <a:r>
              <a:rPr lang="en-US" sz="1800" b="1" dirty="0">
                <a:solidFill>
                  <a:schemeClr val="bg1"/>
                </a:solidFill>
              </a:rPr>
              <a:t>consideration in the Draft EIS. </a:t>
            </a:r>
            <a:br>
              <a:rPr lang="en-US" sz="1800" b="1" dirty="0"/>
            </a:b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7952607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EC435A-9D27-4CC0-9502-3348C2717B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200" dirty="0"/>
              <a:t>Purpose of Public Scoping Meetings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3E28E3-9CC9-4735-9A87-2A202F7C7A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 fontAlgn="base"/>
            <a:r>
              <a:rPr lang="en-US" sz="3200" b="0" i="0" u="none" strike="noStrike" dirty="0">
                <a:effectLst/>
                <a:latin typeface="Calibri" panose="020F0502020204030204" pitchFamily="34" charset="0"/>
              </a:rPr>
              <a:t>Provide the public with information regarding </a:t>
            </a:r>
            <a:r>
              <a:rPr lang="en-US" sz="3200" b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activities in the </a:t>
            </a:r>
            <a:r>
              <a:rPr lang="en-US" sz="3200" b="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en-US" sz="3200" b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roposed Action, </a:t>
            </a:r>
            <a:r>
              <a:rPr lang="en-US" sz="3200" b="0" i="0" u="none" strike="noStrike" dirty="0">
                <a:effectLst/>
                <a:latin typeface="Calibri" panose="020F0502020204030204" pitchFamily="34" charset="0"/>
              </a:rPr>
              <a:t>and how DOE </a:t>
            </a:r>
            <a:r>
              <a:rPr lang="en-US" sz="3200" b="0" dirty="0">
                <a:latin typeface="Calibri" panose="020F0502020204030204" pitchFamily="34" charset="0"/>
              </a:rPr>
              <a:t>plans to evaluate the Proposed Action and alternatives in the</a:t>
            </a:r>
            <a:r>
              <a:rPr lang="en-US" sz="3200" dirty="0">
                <a:latin typeface="Calibri" panose="020F0502020204030204" pitchFamily="34" charset="0"/>
              </a:rPr>
              <a:t> </a:t>
            </a:r>
            <a:r>
              <a:rPr lang="en-US" sz="3200" b="0" i="0" u="none" strike="noStrike" dirty="0">
                <a:effectLst/>
                <a:latin typeface="Calibri" panose="020F0502020204030204" pitchFamily="34" charset="0"/>
              </a:rPr>
              <a:t>EIS</a:t>
            </a:r>
            <a:endParaRPr lang="en-US" sz="3200" b="0" i="0" dirty="0">
              <a:effectLst/>
              <a:latin typeface="Arial" panose="020B0604020202020204" pitchFamily="34" charset="0"/>
            </a:endParaRPr>
          </a:p>
          <a:p>
            <a:pPr algn="l" rtl="0" fontAlgn="base"/>
            <a:r>
              <a:rPr lang="en-US" sz="3200" b="0" i="0" u="none" strike="noStrike" dirty="0">
                <a:effectLst/>
                <a:latin typeface="Calibri" panose="020F0502020204030204" pitchFamily="34" charset="0"/>
              </a:rPr>
              <a:t>Describe the NEPA Process and objectives of the EIS </a:t>
            </a:r>
            <a:r>
              <a:rPr lang="en-US" sz="3200" b="0" i="0" dirty="0">
                <a:effectLst/>
                <a:latin typeface="Calibri" panose="020F0502020204030204" pitchFamily="34" charset="0"/>
              </a:rPr>
              <a:t>​</a:t>
            </a:r>
            <a:endParaRPr lang="en-US" sz="3200" b="0" i="0" dirty="0">
              <a:effectLst/>
              <a:latin typeface="Arial" panose="020B0604020202020204" pitchFamily="34" charset="0"/>
            </a:endParaRPr>
          </a:p>
          <a:p>
            <a:pPr algn="l" rtl="0" fontAlgn="base"/>
            <a:r>
              <a:rPr lang="en-US" sz="3200" b="0" i="0" u="none" strike="noStrike" dirty="0">
                <a:effectLst/>
                <a:latin typeface="Calibri" panose="020F0502020204030204" pitchFamily="34" charset="0"/>
              </a:rPr>
              <a:t>Receive </a:t>
            </a:r>
            <a:r>
              <a:rPr lang="en-US" sz="3200" b="0" i="0" u="none" dirty="0">
                <a:effectLst/>
                <a:latin typeface="Calibri" panose="020F0502020204030204" pitchFamily="34" charset="0"/>
              </a:rPr>
              <a:t>Public</a:t>
            </a:r>
            <a:r>
              <a:rPr lang="en-US" sz="3200" b="0" i="0" u="none" strike="noStrike" dirty="0">
                <a:effectLst/>
                <a:latin typeface="Calibri" panose="020F0502020204030204" pitchFamily="34" charset="0"/>
              </a:rPr>
              <a:t> Input on th</a:t>
            </a:r>
            <a:r>
              <a:rPr lang="en-US" sz="3200" b="0" dirty="0">
                <a:latin typeface="Calibri" panose="020F0502020204030204" pitchFamily="34" charset="0"/>
              </a:rPr>
              <a:t>e scope of issues to be analyzed in the EIS, including the Proposed </a:t>
            </a:r>
            <a:r>
              <a:rPr lang="en-US" sz="3200" b="0" i="0" u="none" strike="noStrike" dirty="0">
                <a:effectLst/>
                <a:latin typeface="Calibri" panose="020F0502020204030204" pitchFamily="34" charset="0"/>
              </a:rPr>
              <a:t>Action and Alternatives</a:t>
            </a:r>
            <a:endParaRPr lang="en-US" sz="3200" b="0" i="0" dirty="0">
              <a:effectLst/>
              <a:latin typeface="Arial" panose="020B0604020202020204" pitchFamily="34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2E3BB0-89F8-C7FE-D687-3A5049C0BB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C032F-CD6F-4040-A6F8-55EF6F4FAEDE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707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2881E2-45B1-489B-BAF6-B26281CAC7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235200"/>
            <a:ext cx="9144000" cy="2387600"/>
          </a:xfrm>
        </p:spPr>
        <p:txBody>
          <a:bodyPr>
            <a:normAutofit/>
          </a:bodyPr>
          <a:lstStyle/>
          <a:p>
            <a:r>
              <a:rPr lang="en-US" sz="4200" dirty="0"/>
              <a:t>Overview of NEPA and EIS</a:t>
            </a:r>
          </a:p>
        </p:txBody>
      </p:sp>
    </p:spTree>
    <p:extLst>
      <p:ext uri="{BB962C8B-B14F-4D97-AF65-F5344CB8AC3E}">
        <p14:creationId xmlns:p14="http://schemas.microsoft.com/office/powerpoint/2010/main" val="31257195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EC435A-9D27-4CC0-9502-3348C2717B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464" y="241301"/>
            <a:ext cx="11958536" cy="1449388"/>
          </a:xfrm>
        </p:spPr>
        <p:txBody>
          <a:bodyPr>
            <a:normAutofit/>
          </a:bodyPr>
          <a:lstStyle/>
          <a:p>
            <a:pPr algn="l"/>
            <a:r>
              <a:rPr lang="en-US" dirty="0"/>
              <a:t>National Environmental Policy Act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3E28E3-9CC9-4735-9A87-2A202F7C7A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3464" y="1572714"/>
            <a:ext cx="11653736" cy="4127703"/>
          </a:xfrm>
        </p:spPr>
        <p:txBody>
          <a:bodyPr>
            <a:normAutofit fontScale="85000" lnSpcReduction="20000"/>
          </a:bodyPr>
          <a:lstStyle/>
          <a:p>
            <a:pPr algn="l" rtl="0" fontAlgn="base">
              <a:lnSpc>
                <a:spcPct val="120000"/>
              </a:lnSpc>
            </a:pPr>
            <a:r>
              <a:rPr lang="en-US" sz="2700" u="none" strike="noStrike" dirty="0">
                <a:effectLst/>
              </a:rPr>
              <a:t>The National Environmental Policy </a:t>
            </a:r>
            <a:r>
              <a:rPr lang="en-US" sz="2700" dirty="0"/>
              <a:t>Act of 1969, as amended, and its implementing regulations require Federal agencies to consider environmental effects prior to undertaking major federal actions.</a:t>
            </a:r>
          </a:p>
          <a:p>
            <a:pPr algn="l" rtl="0" fontAlgn="base">
              <a:lnSpc>
                <a:spcPct val="120000"/>
              </a:lnSpc>
            </a:pPr>
            <a:r>
              <a:rPr lang="en-US" sz="2700" dirty="0"/>
              <a:t>An environmental impact statement (EIS) is prepared for proposed actions likely to have significant effects. </a:t>
            </a:r>
          </a:p>
          <a:p>
            <a:pPr algn="l" rtl="0" fontAlgn="base">
              <a:lnSpc>
                <a:spcPct val="120000"/>
              </a:lnSpc>
            </a:pPr>
            <a:r>
              <a:rPr lang="en-US" sz="2700" dirty="0"/>
              <a:t>The EIS analyzes the effects of the proposed action and is prepared before actions are taken that could limit selection of an alternative or result in adverse environmental effects.</a:t>
            </a:r>
          </a:p>
          <a:p>
            <a:pPr algn="l" rtl="0" fontAlgn="base">
              <a:lnSpc>
                <a:spcPct val="120000"/>
              </a:lnSpc>
            </a:pPr>
            <a:r>
              <a:rPr lang="en-US" sz="2700" dirty="0"/>
              <a:t>The EIS process incorporates public input and informs the public and the decision-making process.</a:t>
            </a:r>
          </a:p>
          <a:p>
            <a:pPr marL="0" indent="0" algn="l" rtl="0" fontAlgn="base">
              <a:buNone/>
            </a:pPr>
            <a:endParaRPr lang="en-US" sz="2700" dirty="0">
              <a:effectLst/>
            </a:endParaRPr>
          </a:p>
          <a:p>
            <a:endParaRPr lang="en-US" sz="27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3AD48E-623F-E275-22D8-7EEA64942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C032F-CD6F-4040-A6F8-55EF6F4FAEDE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43930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EC435A-9D27-4CC0-9502-3348C2717B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464" y="241301"/>
            <a:ext cx="11958536" cy="1449388"/>
          </a:xfrm>
        </p:spPr>
        <p:txBody>
          <a:bodyPr>
            <a:normAutofit/>
          </a:bodyPr>
          <a:lstStyle/>
          <a:p>
            <a:pPr algn="l"/>
            <a:r>
              <a:rPr lang="en-US" dirty="0"/>
              <a:t>Environmental Impact Statement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3E28E3-9CC9-4735-9A87-2A202F7C7A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3464" y="1376624"/>
            <a:ext cx="11653736" cy="4323793"/>
          </a:xfrm>
        </p:spPr>
        <p:txBody>
          <a:bodyPr>
            <a:normAutofit fontScale="25000" lnSpcReduction="20000"/>
          </a:bodyPr>
          <a:lstStyle/>
          <a:p>
            <a:pPr algn="l" rtl="0" fontAlgn="base">
              <a:lnSpc>
                <a:spcPct val="120000"/>
              </a:lnSpc>
            </a:pPr>
            <a:r>
              <a:rPr lang="en-US" sz="9200" u="none" strike="noStrike" dirty="0">
                <a:effectLst/>
              </a:rPr>
              <a:t>Identifies the Purpose and Need for the </a:t>
            </a:r>
            <a:r>
              <a:rPr lang="en-US" sz="9200" dirty="0"/>
              <a:t>proposed action</a:t>
            </a:r>
          </a:p>
          <a:p>
            <a:pPr algn="l" rtl="0" fontAlgn="base">
              <a:lnSpc>
                <a:spcPct val="120000"/>
              </a:lnSpc>
            </a:pPr>
            <a:r>
              <a:rPr lang="en-US" sz="9200" u="none" strike="noStrike" dirty="0">
                <a:effectLst/>
              </a:rPr>
              <a:t>Identifies Alternatives</a:t>
            </a:r>
          </a:p>
          <a:p>
            <a:pPr lvl="1" fontAlgn="base">
              <a:lnSpc>
                <a:spcPct val="120000"/>
              </a:lnSpc>
            </a:pPr>
            <a:r>
              <a:rPr lang="en-US" sz="8800" dirty="0"/>
              <a:t>A reasonable range of Action </a:t>
            </a:r>
            <a:r>
              <a:rPr lang="en-US" sz="8800" u="none" strike="noStrike" dirty="0">
                <a:effectLst/>
              </a:rPr>
              <a:t>Alternatives that meet the Purpose and Need, including an Agency’s Preferred Alternative</a:t>
            </a:r>
          </a:p>
          <a:p>
            <a:pPr lvl="1" fontAlgn="base">
              <a:lnSpc>
                <a:spcPct val="120000"/>
              </a:lnSpc>
            </a:pPr>
            <a:r>
              <a:rPr lang="en-US" sz="8800" u="none" strike="noStrike" dirty="0">
                <a:effectLst/>
              </a:rPr>
              <a:t>No Action Alternative </a:t>
            </a:r>
          </a:p>
          <a:p>
            <a:pPr algn="l" rtl="0" fontAlgn="base">
              <a:lnSpc>
                <a:spcPct val="120000"/>
              </a:lnSpc>
            </a:pPr>
            <a:r>
              <a:rPr lang="en-US" sz="9200" u="none" strike="noStrike" dirty="0">
                <a:effectLst/>
              </a:rPr>
              <a:t>Describes the </a:t>
            </a:r>
            <a:r>
              <a:rPr lang="en-US" sz="9200" dirty="0"/>
              <a:t>existing environment at candidate sites (areas to be affected by the alternatives)</a:t>
            </a:r>
          </a:p>
          <a:p>
            <a:pPr algn="l" rtl="0" fontAlgn="base">
              <a:lnSpc>
                <a:spcPct val="120000"/>
              </a:lnSpc>
            </a:pPr>
            <a:r>
              <a:rPr lang="en-US" sz="9200" u="none" strike="noStrike" dirty="0">
                <a:effectLst/>
              </a:rPr>
              <a:t>Evaluates environmental </a:t>
            </a:r>
            <a:r>
              <a:rPr lang="en-US" sz="9200" u="none" dirty="0">
                <a:effectLst/>
              </a:rPr>
              <a:t>consequences</a:t>
            </a:r>
            <a:r>
              <a:rPr lang="en-US" sz="9200" u="none" strike="noStrike" dirty="0">
                <a:effectLst/>
              </a:rPr>
              <a:t> of the alternatives using best available information</a:t>
            </a:r>
          </a:p>
          <a:p>
            <a:pPr algn="l" rtl="0" fontAlgn="base">
              <a:lnSpc>
                <a:spcPct val="120000"/>
              </a:lnSpc>
            </a:pPr>
            <a:r>
              <a:rPr lang="en-US" sz="9200" dirty="0"/>
              <a:t>Identifies mitigation measures, if applicable</a:t>
            </a:r>
          </a:p>
          <a:p>
            <a:pPr algn="l" rtl="0" fontAlgn="base">
              <a:lnSpc>
                <a:spcPct val="120000"/>
              </a:lnSpc>
            </a:pPr>
            <a:r>
              <a:rPr lang="en-US" sz="9200" dirty="0"/>
              <a:t>Evaluates direct, indirect, and cumulative impacts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3AD48E-623F-E275-22D8-7EEA64942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C032F-CD6F-4040-A6F8-55EF6F4FAEDE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27689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E1EDA-FB84-1854-5B63-5138DE26D6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EIS 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075321-6678-D89E-259A-A5E8414EB1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54331"/>
            <a:ext cx="6177169" cy="4347377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000" dirty="0"/>
              <a:t>Informs DOE decision-makers and the public about the environmental impacts of the proposed action and alternatives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000" dirty="0"/>
              <a:t>Designed to obtain public input and provide multiple opportunities for comment</a:t>
            </a:r>
            <a:endParaRPr lang="en-US" sz="2000" strike="sngStrike" dirty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1800" dirty="0"/>
              <a:t>Scoping meetings and public hearings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1800" dirty="0"/>
              <a:t>Minimum 30-day comment period during Scoping</a:t>
            </a:r>
            <a:endParaRPr lang="en-US" sz="1800" strike="sngStrike" dirty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1800" dirty="0"/>
              <a:t>Minimum 45-day comment period on Draft EIS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000" dirty="0"/>
              <a:t>Engages other agencies through consultations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000" dirty="0"/>
              <a:t>DOE’s selection of an alternative is announced in a Record of Decision (ROD)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C9ED28-50BB-D7E1-2680-47D903D8D6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C032F-CD6F-4040-A6F8-55EF6F4FAEDE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5" name="Picture 4" descr="Figure 1-3  flowchart showing the environmental impact statement public involvement opportunities">
            <a:extLst>
              <a:ext uri="{FF2B5EF4-FFF2-40B4-BE49-F238E27FC236}">
                <a16:creationId xmlns:a16="http://schemas.microsoft.com/office/drawing/2014/main" id="{76A7611B-B95B-B4BB-5049-1DCA393557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75"/>
          <a:stretch>
            <a:fillRect/>
          </a:stretch>
        </p:blipFill>
        <p:spPr bwMode="auto">
          <a:xfrm>
            <a:off x="7515330" y="1135568"/>
            <a:ext cx="3058530" cy="43473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38018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2881E2-45B1-489B-BAF6-B26281CAC7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235200"/>
            <a:ext cx="9144000" cy="2387600"/>
          </a:xfrm>
        </p:spPr>
        <p:txBody>
          <a:bodyPr>
            <a:normAutofit/>
          </a:bodyPr>
          <a:lstStyle/>
          <a:p>
            <a:r>
              <a:rPr lang="en-US" sz="4200" dirty="0"/>
              <a:t>Purpose and Need</a:t>
            </a:r>
          </a:p>
        </p:txBody>
      </p:sp>
    </p:spTree>
    <p:extLst>
      <p:ext uri="{BB962C8B-B14F-4D97-AF65-F5344CB8AC3E}">
        <p14:creationId xmlns:p14="http://schemas.microsoft.com/office/powerpoint/2010/main" val="10060509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EC435A-9D27-4CC0-9502-3348C2717B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Background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0D87797-AB34-CF9E-F59A-BED66B0702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300" dirty="0"/>
              <a:t>HALEU is defined as uranium having an assay greater than 5</a:t>
            </a:r>
            <a:r>
              <a:rPr lang="en-US" sz="2300" dirty="0">
                <a:solidFill>
                  <a:srgbClr val="FF0000"/>
                </a:solidFill>
              </a:rPr>
              <a:t> </a:t>
            </a:r>
            <a:r>
              <a:rPr lang="en-US" sz="2300" dirty="0"/>
              <a:t>weight percent and less than 20 weight percent of the uranium-235 isotope (U-235).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300" dirty="0"/>
              <a:t>The current U.S. commercial reactor fleet uses low-enriched uranium (LEU), less than 5 weight percent U-235.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300" dirty="0"/>
              <a:t>Advanced reactor designs require HALEU fuel, with most using above 10 weight percent and less than 20 weight percent U-235. </a:t>
            </a:r>
            <a:endParaRPr lang="en-US" sz="2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2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8ED89C-C5AB-D2CA-8F89-ECF758EAB6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C032F-CD6F-4040-A6F8-55EF6F4FAEDE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00363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DOE-N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2617F"/>
      </a:accent1>
      <a:accent2>
        <a:srgbClr val="ED7D31"/>
      </a:accent2>
      <a:accent3>
        <a:srgbClr val="A5A5A5"/>
      </a:accent3>
      <a:accent4>
        <a:srgbClr val="FFC000"/>
      </a:accent4>
      <a:accent5>
        <a:srgbClr val="2BBCCF"/>
      </a:accent5>
      <a:accent6>
        <a:srgbClr val="B8DB2C"/>
      </a:accent6>
      <a:hlink>
        <a:srgbClr val="00BCC6"/>
      </a:hlink>
      <a:folHlink>
        <a:srgbClr val="454F7A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7DD3E5543310C48837E32273AE6CAAC" ma:contentTypeVersion="7" ma:contentTypeDescription="Create a new document." ma:contentTypeScope="" ma:versionID="33e3f50683a9d83449ac4db2c514a392">
  <xsd:schema xmlns:xsd="http://www.w3.org/2001/XMLSchema" xmlns:xs="http://www.w3.org/2001/XMLSchema" xmlns:p="http://schemas.microsoft.com/office/2006/metadata/properties" xmlns:ns2="a124db97-5aa8-47ce-9f38-0221386d6094" targetNamespace="http://schemas.microsoft.com/office/2006/metadata/properties" ma:root="true" ma:fieldsID="dd2bb51c3bd54aee18aedba710b622ef" ns2:_="">
    <xsd:import namespace="a124db97-5aa8-47ce-9f38-0221386d609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Topic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124db97-5aa8-47ce-9f38-0221386d609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Topic" ma:index="10" nillable="true" ma:displayName="Topic" ma:format="Dropdown" ma:internalName="Topic">
      <xsd:simpleType>
        <xsd:restriction base="dms:Text">
          <xsd:maxLength value="255"/>
        </xsd:restriction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opic xmlns="a124db97-5aa8-47ce-9f38-0221386d6094" xsi:nil="true"/>
  </documentManagement>
</p:properties>
</file>

<file path=customXml/itemProps1.xml><?xml version="1.0" encoding="utf-8"?>
<ds:datastoreItem xmlns:ds="http://schemas.openxmlformats.org/officeDocument/2006/customXml" ds:itemID="{71189FF3-E68E-4530-B377-BF725411B5D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51010EC-D4E9-47EE-B086-706DB917F13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124db97-5aa8-47ce-9f38-0221386d609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DD0FFA7-4492-45AA-9BB5-32F39A9ABF3A}">
  <ds:schemaRefs>
    <ds:schemaRef ds:uri="a124db97-5aa8-47ce-9f38-0221386d6094"/>
    <ds:schemaRef ds:uri="http://purl.org/dc/elements/1.1/"/>
    <ds:schemaRef ds:uri="http://purl.org/dc/dcmitype/"/>
    <ds:schemaRef ds:uri="http://purl.org/dc/terms/"/>
    <ds:schemaRef ds:uri="http://www.w3.org/XML/1998/namespace"/>
    <ds:schemaRef ds:uri="http://schemas.microsoft.com/office/2006/documentManagement/types"/>
    <ds:schemaRef ds:uri="http://schemas.openxmlformats.org/package/2006/metadata/core-properties"/>
    <ds:schemaRef ds:uri="http://schemas.microsoft.com/office/infopath/2007/PartnerControls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3192</TotalTime>
  <Words>1590</Words>
  <Application>Microsoft Office PowerPoint</Application>
  <PresentationFormat>Widescreen</PresentationFormat>
  <Paragraphs>143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Arial</vt:lpstr>
      <vt:lpstr>Arial Black</vt:lpstr>
      <vt:lpstr>Calibri</vt:lpstr>
      <vt:lpstr>Segoe UI</vt:lpstr>
      <vt:lpstr>Times New Roman</vt:lpstr>
      <vt:lpstr>Office Theme</vt:lpstr>
      <vt:lpstr>Public Scoping Meeting for the Environmental Impact Statement for  High-Assay Low-Enriched Uranium (HALEU)  Availability Program Activities in Support of Commercial Production of HALEU Fuel  </vt:lpstr>
      <vt:lpstr>Presentation Overview</vt:lpstr>
      <vt:lpstr>Purpose of Public Scoping Meetings</vt:lpstr>
      <vt:lpstr>Overview of NEPA and EIS</vt:lpstr>
      <vt:lpstr>National Environmental Policy Act</vt:lpstr>
      <vt:lpstr>Environmental Impact Statement</vt:lpstr>
      <vt:lpstr>EIS Process</vt:lpstr>
      <vt:lpstr>Purpose and Need</vt:lpstr>
      <vt:lpstr>Background</vt:lpstr>
      <vt:lpstr>Purpose and Need</vt:lpstr>
      <vt:lpstr>Purpose and Need (continued)</vt:lpstr>
      <vt:lpstr>Purpose and Need (continued)</vt:lpstr>
      <vt:lpstr>Proposed Action</vt:lpstr>
      <vt:lpstr>Proposed Action</vt:lpstr>
      <vt:lpstr>Proposed Action (continued)</vt:lpstr>
      <vt:lpstr>EIS Scope</vt:lpstr>
      <vt:lpstr>EIS Scope (continued)</vt:lpstr>
      <vt:lpstr>Potential Environmental Issues for Analysis</vt:lpstr>
      <vt:lpstr>Potential Environmental Issues for Analysis (continued)</vt:lpstr>
      <vt:lpstr>Public Scoping Comments</vt:lpstr>
      <vt:lpstr>Public Scoping</vt:lpstr>
      <vt:lpstr>Timeline For Public Scoping and Draft EIS</vt:lpstr>
      <vt:lpstr>How to Submit Scoping Comments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Cortney Kreer</dc:creator>
  <cp:lastModifiedBy>Reim, Michael</cp:lastModifiedBy>
  <cp:revision>38</cp:revision>
  <dcterms:created xsi:type="dcterms:W3CDTF">2021-12-09T21:45:15Z</dcterms:created>
  <dcterms:modified xsi:type="dcterms:W3CDTF">2023-06-13T15:59:38Z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0x010100E7DD3E5543310C48837E32273AE6CAAC</vt:lpwstr>
  </property>
  <property fmtid="{D5CDD505-2E9C-101B-9397-08002B2CF9AE}" pid="3" name="MSIP_Label_c968a81f-7ed4-4faa-9408-9652e001dd96_Enabled">
    <vt:lpwstr>true</vt:lpwstr>
  </property>
  <property fmtid="{D5CDD505-2E9C-101B-9397-08002B2CF9AE}" pid="4" name="MSIP_Label_c968a81f-7ed4-4faa-9408-9652e001dd96_SetDate">
    <vt:lpwstr>2023-02-14T21:06:35Z</vt:lpwstr>
  </property>
  <property fmtid="{D5CDD505-2E9C-101B-9397-08002B2CF9AE}" pid="5" name="MSIP_Label_c968a81f-7ed4-4faa-9408-9652e001dd96_Method">
    <vt:lpwstr>Privileged</vt:lpwstr>
  </property>
  <property fmtid="{D5CDD505-2E9C-101B-9397-08002B2CF9AE}" pid="6" name="MSIP_Label_c968a81f-7ed4-4faa-9408-9652e001dd96_Name">
    <vt:lpwstr>Unrestricted</vt:lpwstr>
  </property>
  <property fmtid="{D5CDD505-2E9C-101B-9397-08002B2CF9AE}" pid="7" name="MSIP_Label_c968a81f-7ed4-4faa-9408-9652e001dd96_SiteId">
    <vt:lpwstr>b64da4ac-e800-4cfc-8931-e607f720a1b8</vt:lpwstr>
  </property>
  <property fmtid="{D5CDD505-2E9C-101B-9397-08002B2CF9AE}" pid="8" name="MSIP_Label_c968a81f-7ed4-4faa-9408-9652e001dd96_ActionId">
    <vt:lpwstr>2f800617-baa1-4951-a951-a1f4f27a0a1e</vt:lpwstr>
  </property>
  <property fmtid="{D5CDD505-2E9C-101B-9397-08002B2CF9AE}" pid="9" name="MSIP_Label_c968a81f-7ed4-4faa-9408-9652e001dd96_ContentBits">
    <vt:lpwstr>0</vt:lpwstr>
  </property>
</Properties>
</file>