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309" r:id="rId2"/>
    <p:sldId id="310" r:id="rId3"/>
    <p:sldId id="311" r:id="rId4"/>
    <p:sldId id="312" r:id="rId5"/>
    <p:sldId id="313" r:id="rId6"/>
    <p:sldId id="314" r:id="rId7"/>
    <p:sldId id="315" r:id="rId8"/>
    <p:sldId id="317" r:id="rId9"/>
    <p:sldId id="297" r:id="rId10"/>
    <p:sldId id="298" r:id="rId11"/>
    <p:sldId id="318" r:id="rId12"/>
    <p:sldId id="319" r:id="rId13"/>
    <p:sldId id="302" r:id="rId14"/>
    <p:sldId id="320" r:id="rId15"/>
    <p:sldId id="324" r:id="rId16"/>
    <p:sldId id="325" r:id="rId17"/>
    <p:sldId id="326" r:id="rId18"/>
    <p:sldId id="327" r:id="rId19"/>
    <p:sldId id="323" r:id="rId20"/>
    <p:sldId id="321" r:id="rId21"/>
    <p:sldId id="322" r:id="rId22"/>
    <p:sldId id="32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DB5FBE-8242-66FD-5D31-02BE0DE915EA}" name="Lewandowski, Alexis (CONTR)" initials="AL" userId="S::alexis.lewandowski@nnsa.doe.gov::8221698b-1d86-46b0-a62f-6d5cb9bf87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E62BB5-7240-4806-92C9-4917F16F39F0}" v="9" dt="2026-08-04T18:13:16.199"/>
    <p1510:client id="{655538D9-F473-FD3D-816D-70A15327D98D}" v="143" dt="2026-08-05T14:37:33.0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4660"/>
  </p:normalViewPr>
  <p:slideViewPr>
    <p:cSldViewPr snapToGrid="0">
      <p:cViewPr varScale="1">
        <p:scale>
          <a:sx n="144" d="100"/>
          <a:sy n="144" d="100"/>
        </p:scale>
        <p:origin x="872"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56029D-8E72-4178-A1A4-293FD98D7872}"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547DC7BE-FE73-4803-8FEA-2E07F2615F0C}">
      <dgm:prSet phldrT="[Text]" phldr="0" custT="1"/>
      <dgm:spPr>
        <a:solidFill>
          <a:srgbClr val="653C87"/>
        </a:solidFill>
      </dgm:spPr>
      <dgm:t>
        <a:bodyPr/>
        <a:lstStyle/>
        <a:p>
          <a:r>
            <a:rPr lang="en-US" sz="1200" b="1"/>
            <a:t>Analogous Drone Program Alpha</a:t>
          </a:r>
        </a:p>
      </dgm:t>
    </dgm:pt>
    <dgm:pt modelId="{1E0A31D2-00A2-408F-A3B1-F69AED8F6E8C}" type="parTrans" cxnId="{199AE542-618F-46D5-B498-337BC5B34D1C}">
      <dgm:prSet/>
      <dgm:spPr/>
      <dgm:t>
        <a:bodyPr/>
        <a:lstStyle/>
        <a:p>
          <a:endParaRPr lang="en-US" sz="1200"/>
        </a:p>
      </dgm:t>
    </dgm:pt>
    <dgm:pt modelId="{98711410-F5A4-47FA-B0CC-EEE6492418FB}" type="sibTrans" cxnId="{199AE542-618F-46D5-B498-337BC5B34D1C}">
      <dgm:prSet/>
      <dgm:spPr/>
      <dgm:t>
        <a:bodyPr/>
        <a:lstStyle/>
        <a:p>
          <a:endParaRPr lang="en-US" sz="1200"/>
        </a:p>
      </dgm:t>
    </dgm:pt>
    <dgm:pt modelId="{D82E58CB-5AC2-45EB-A1D6-B5DC171A9AEE}">
      <dgm:prSet phldrT="[Text]" phldr="0" custT="1"/>
      <dgm:spPr>
        <a:solidFill>
          <a:schemeClr val="bg2">
            <a:alpha val="90000"/>
          </a:schemeClr>
        </a:solidFill>
      </dgm:spPr>
      <dgm:t>
        <a:bodyPr/>
        <a:lstStyle/>
        <a:p>
          <a:pPr algn="l">
            <a:buNone/>
          </a:pPr>
          <a:r>
            <a:rPr lang="en-US" sz="1200" b="1"/>
            <a:t>2006 Budgetary accounting cost report </a:t>
          </a:r>
          <a:r>
            <a:rPr lang="en-US" sz="1200"/>
            <a:t>data for the design, production, and operations and sustainment of the drone program</a:t>
          </a:r>
        </a:p>
      </dgm:t>
    </dgm:pt>
    <dgm:pt modelId="{C7D256D4-2A92-4499-B72C-1A7183C974CB}" type="parTrans" cxnId="{88C87DDB-8D8F-4497-B2F7-2BE14B06AF24}">
      <dgm:prSet/>
      <dgm:spPr/>
      <dgm:t>
        <a:bodyPr/>
        <a:lstStyle/>
        <a:p>
          <a:endParaRPr lang="en-US" sz="1200"/>
        </a:p>
      </dgm:t>
    </dgm:pt>
    <dgm:pt modelId="{B2DC41B8-5BB2-426D-9A7D-C6B020E3261A}" type="sibTrans" cxnId="{88C87DDB-8D8F-4497-B2F7-2BE14B06AF24}">
      <dgm:prSet/>
      <dgm:spPr/>
      <dgm:t>
        <a:bodyPr/>
        <a:lstStyle/>
        <a:p>
          <a:endParaRPr lang="en-US" sz="1200"/>
        </a:p>
      </dgm:t>
    </dgm:pt>
    <dgm:pt modelId="{8FD57DA8-8B5F-4B9D-9BD0-D0F2146EEB55}">
      <dgm:prSet phldrT="[Text]" phldr="0" custT="1"/>
      <dgm:spPr>
        <a:solidFill>
          <a:srgbClr val="653C87"/>
        </a:solidFill>
      </dgm:spPr>
      <dgm:t>
        <a:bodyPr/>
        <a:lstStyle/>
        <a:p>
          <a:r>
            <a:rPr lang="en-US" sz="1200" b="1"/>
            <a:t>Contractor Estimate</a:t>
          </a:r>
        </a:p>
      </dgm:t>
    </dgm:pt>
    <dgm:pt modelId="{97722357-0A3D-4135-A431-FB680D19D7F2}" type="parTrans" cxnId="{8ACBC25C-E522-43BE-A37D-CFC4444D9551}">
      <dgm:prSet/>
      <dgm:spPr/>
      <dgm:t>
        <a:bodyPr/>
        <a:lstStyle/>
        <a:p>
          <a:endParaRPr lang="en-US" sz="1200"/>
        </a:p>
      </dgm:t>
    </dgm:pt>
    <dgm:pt modelId="{88CD8E68-6696-4906-9174-63FE5F70D7F6}" type="sibTrans" cxnId="{8ACBC25C-E522-43BE-A37D-CFC4444D9551}">
      <dgm:prSet/>
      <dgm:spPr/>
      <dgm:t>
        <a:bodyPr/>
        <a:lstStyle/>
        <a:p>
          <a:endParaRPr lang="en-US" sz="1200"/>
        </a:p>
      </dgm:t>
    </dgm:pt>
    <dgm:pt modelId="{DE1C13C9-0219-4C3F-9257-BFB6AF03F496}">
      <dgm:prSet phldrT="[Text]" phldr="0" custT="1"/>
      <dgm:spPr>
        <a:solidFill>
          <a:schemeClr val="bg2">
            <a:alpha val="90000"/>
          </a:schemeClr>
        </a:solidFill>
      </dgm:spPr>
      <dgm:t>
        <a:bodyPr/>
        <a:lstStyle/>
        <a:p>
          <a:pPr>
            <a:buNone/>
          </a:pPr>
          <a:r>
            <a:rPr lang="en-US" sz="1200" b="1"/>
            <a:t>Rough order of Magnitude cost study </a:t>
          </a:r>
          <a:r>
            <a:rPr lang="en-US" sz="1200"/>
            <a:t>for the design and construction of a new facility </a:t>
          </a:r>
        </a:p>
      </dgm:t>
    </dgm:pt>
    <dgm:pt modelId="{9D32D7CE-44AC-491C-BFC8-C3B794B3FC06}" type="parTrans" cxnId="{730BA64D-2A32-4D58-B677-7E3A3682646D}">
      <dgm:prSet/>
      <dgm:spPr/>
      <dgm:t>
        <a:bodyPr/>
        <a:lstStyle/>
        <a:p>
          <a:endParaRPr lang="en-US" sz="1200"/>
        </a:p>
      </dgm:t>
    </dgm:pt>
    <dgm:pt modelId="{FC0657E8-D091-4EDF-A2E5-1A657CE33885}" type="sibTrans" cxnId="{730BA64D-2A32-4D58-B677-7E3A3682646D}">
      <dgm:prSet/>
      <dgm:spPr/>
      <dgm:t>
        <a:bodyPr/>
        <a:lstStyle/>
        <a:p>
          <a:endParaRPr lang="en-US" sz="1200"/>
        </a:p>
      </dgm:t>
    </dgm:pt>
    <dgm:pt modelId="{A58B276C-7ACE-41E0-8E59-F947E92EF39E}">
      <dgm:prSet phldrT="[Text]" phldr="0" custT="1"/>
      <dgm:spPr>
        <a:solidFill>
          <a:srgbClr val="653C87"/>
        </a:solidFill>
      </dgm:spPr>
      <dgm:t>
        <a:bodyPr/>
        <a:lstStyle/>
        <a:p>
          <a:r>
            <a:rPr lang="en-US" sz="1200" b="1"/>
            <a:t>Commercial Drone Manufacturing Building</a:t>
          </a:r>
        </a:p>
      </dgm:t>
    </dgm:pt>
    <dgm:pt modelId="{CCC86646-2838-4C6E-BCD1-1964139F941D}" type="parTrans" cxnId="{01B3331C-A441-49F7-9041-3B547C2320E5}">
      <dgm:prSet/>
      <dgm:spPr/>
      <dgm:t>
        <a:bodyPr/>
        <a:lstStyle/>
        <a:p>
          <a:endParaRPr lang="en-US" sz="1200"/>
        </a:p>
      </dgm:t>
    </dgm:pt>
    <dgm:pt modelId="{AF20ED4E-276D-4552-BC2B-204D6DDDA943}" type="sibTrans" cxnId="{01B3331C-A441-49F7-9041-3B547C2320E5}">
      <dgm:prSet/>
      <dgm:spPr/>
      <dgm:t>
        <a:bodyPr/>
        <a:lstStyle/>
        <a:p>
          <a:endParaRPr lang="en-US" sz="1200"/>
        </a:p>
      </dgm:t>
    </dgm:pt>
    <dgm:pt modelId="{D3C3F69B-1E5E-4110-8A52-FAF49311A3D3}">
      <dgm:prSet phldrT="[Text]" phldr="0" custT="1"/>
      <dgm:spPr>
        <a:solidFill>
          <a:schemeClr val="bg2">
            <a:alpha val="90000"/>
          </a:schemeClr>
        </a:solidFill>
      </dgm:spPr>
      <dgm:t>
        <a:bodyPr/>
        <a:lstStyle/>
        <a:p>
          <a:pPr>
            <a:buNone/>
          </a:pPr>
          <a:r>
            <a:rPr lang="en-US" sz="1200" b="1"/>
            <a:t>Earned Value Data </a:t>
          </a:r>
          <a:r>
            <a:rPr lang="en-US" sz="1200"/>
            <a:t>for a nonmilitary manufacturing building complete in 2022</a:t>
          </a:r>
        </a:p>
      </dgm:t>
    </dgm:pt>
    <dgm:pt modelId="{40F56D8B-E19A-4C31-8202-C56FF070E31B}" type="parTrans" cxnId="{D8B03D52-553C-450C-A9DC-7CCE3AF7215A}">
      <dgm:prSet/>
      <dgm:spPr/>
      <dgm:t>
        <a:bodyPr/>
        <a:lstStyle/>
        <a:p>
          <a:endParaRPr lang="en-US" sz="1200"/>
        </a:p>
      </dgm:t>
    </dgm:pt>
    <dgm:pt modelId="{225E83D6-6697-413C-97EA-9DA8CED0AC32}" type="sibTrans" cxnId="{D8B03D52-553C-450C-A9DC-7CCE3AF7215A}">
      <dgm:prSet/>
      <dgm:spPr/>
      <dgm:t>
        <a:bodyPr/>
        <a:lstStyle/>
        <a:p>
          <a:endParaRPr lang="en-US" sz="1200"/>
        </a:p>
      </dgm:t>
    </dgm:pt>
    <dgm:pt modelId="{BA8ABD6E-2EFE-4819-BDAE-44FEBB906643}">
      <dgm:prSet phldrT="[Text]" phldr="0" custT="1"/>
      <dgm:spPr>
        <a:solidFill>
          <a:srgbClr val="653C87"/>
        </a:solidFill>
      </dgm:spPr>
      <dgm:t>
        <a:bodyPr/>
        <a:lstStyle/>
        <a:p>
          <a:r>
            <a:rPr lang="en-US" sz="1200" b="1"/>
            <a:t>Facility Blueprints </a:t>
          </a:r>
        </a:p>
      </dgm:t>
    </dgm:pt>
    <dgm:pt modelId="{7C78A11C-E6B3-445E-99D0-DA3286029044}" type="parTrans" cxnId="{0C5A363F-3333-4F35-9D48-F1A36A29E4D3}">
      <dgm:prSet/>
      <dgm:spPr/>
      <dgm:t>
        <a:bodyPr/>
        <a:lstStyle/>
        <a:p>
          <a:endParaRPr lang="en-US" sz="1200"/>
        </a:p>
      </dgm:t>
    </dgm:pt>
    <dgm:pt modelId="{9DD50945-72F2-4356-94EC-D8ADF6E1E52E}" type="sibTrans" cxnId="{0C5A363F-3333-4F35-9D48-F1A36A29E4D3}">
      <dgm:prSet/>
      <dgm:spPr/>
      <dgm:t>
        <a:bodyPr/>
        <a:lstStyle/>
        <a:p>
          <a:endParaRPr lang="en-US" sz="1200"/>
        </a:p>
      </dgm:t>
    </dgm:pt>
    <dgm:pt modelId="{7A3E51A6-9B67-482A-8408-1EADD4ECA739}">
      <dgm:prSet phldrT="[Text]" phldr="0" custT="1"/>
      <dgm:spPr>
        <a:solidFill>
          <a:srgbClr val="653C87"/>
        </a:solidFill>
      </dgm:spPr>
      <dgm:t>
        <a:bodyPr/>
        <a:lstStyle/>
        <a:p>
          <a:r>
            <a:rPr lang="en-US" sz="1200" b="1"/>
            <a:t>Process Equipment Acquisition Data</a:t>
          </a:r>
        </a:p>
      </dgm:t>
    </dgm:pt>
    <dgm:pt modelId="{590597E6-263A-4432-8450-63940DCCE24C}" type="parTrans" cxnId="{8FBCE95D-2ED7-477D-ABF7-43855FFAB631}">
      <dgm:prSet/>
      <dgm:spPr/>
      <dgm:t>
        <a:bodyPr/>
        <a:lstStyle/>
        <a:p>
          <a:endParaRPr lang="en-US" sz="1200"/>
        </a:p>
      </dgm:t>
    </dgm:pt>
    <dgm:pt modelId="{57D08D01-17AD-4E2C-9D9D-1484AD9CBB79}" type="sibTrans" cxnId="{8FBCE95D-2ED7-477D-ABF7-43855FFAB631}">
      <dgm:prSet/>
      <dgm:spPr/>
      <dgm:t>
        <a:bodyPr/>
        <a:lstStyle/>
        <a:p>
          <a:endParaRPr lang="en-US" sz="1200"/>
        </a:p>
      </dgm:t>
    </dgm:pt>
    <dgm:pt modelId="{713B2940-3748-4F24-85D9-D148428B5C85}">
      <dgm:prSet phldrT="[Text]" phldr="0" custT="1"/>
      <dgm:spPr>
        <a:solidFill>
          <a:srgbClr val="653C87"/>
        </a:solidFill>
      </dgm:spPr>
      <dgm:t>
        <a:bodyPr/>
        <a:lstStyle/>
        <a:p>
          <a:r>
            <a:rPr lang="en-US" sz="1200" b="1"/>
            <a:t>Contractor Labor Rates</a:t>
          </a:r>
        </a:p>
      </dgm:t>
    </dgm:pt>
    <dgm:pt modelId="{6A7AB61E-6C7B-4124-852D-94DE6A7C69F3}" type="parTrans" cxnId="{953EEFF6-4BBD-4AC9-95BD-FA7A83DD1191}">
      <dgm:prSet/>
      <dgm:spPr/>
      <dgm:t>
        <a:bodyPr/>
        <a:lstStyle/>
        <a:p>
          <a:endParaRPr lang="en-US" sz="1200"/>
        </a:p>
      </dgm:t>
    </dgm:pt>
    <dgm:pt modelId="{094AC8EF-E6D0-43E3-8C9D-01FD20236622}" type="sibTrans" cxnId="{953EEFF6-4BBD-4AC9-95BD-FA7A83DD1191}">
      <dgm:prSet/>
      <dgm:spPr/>
      <dgm:t>
        <a:bodyPr/>
        <a:lstStyle/>
        <a:p>
          <a:endParaRPr lang="en-US" sz="1200"/>
        </a:p>
      </dgm:t>
    </dgm:pt>
    <dgm:pt modelId="{1694407A-136D-4AD9-8F99-5127FED663B3}">
      <dgm:prSet custT="1"/>
      <dgm:spPr>
        <a:solidFill>
          <a:schemeClr val="bg2">
            <a:alpha val="90000"/>
          </a:schemeClr>
        </a:solidFill>
      </dgm:spPr>
      <dgm:t>
        <a:bodyPr/>
        <a:lstStyle/>
        <a:p>
          <a:pPr>
            <a:buNone/>
          </a:pPr>
          <a:r>
            <a:rPr lang="en-US" sz="1200" b="1"/>
            <a:t>Technical facility blueprints </a:t>
          </a:r>
          <a:r>
            <a:rPr lang="en-US" sz="1200" b="0"/>
            <a:t>for manufacturing facilities at </a:t>
          </a:r>
        </a:p>
      </dgm:t>
    </dgm:pt>
    <dgm:pt modelId="{85DC1A7A-282F-4BDF-9475-448E8CF7C537}" type="parTrans" cxnId="{AC3654FF-D779-474F-89CA-3D7228490EB6}">
      <dgm:prSet/>
      <dgm:spPr/>
      <dgm:t>
        <a:bodyPr/>
        <a:lstStyle/>
        <a:p>
          <a:endParaRPr lang="en-US" sz="1200"/>
        </a:p>
      </dgm:t>
    </dgm:pt>
    <dgm:pt modelId="{E3B8EDFA-6A28-483B-BC97-71628AB9A8D7}" type="sibTrans" cxnId="{AC3654FF-D779-474F-89CA-3D7228490EB6}">
      <dgm:prSet/>
      <dgm:spPr/>
      <dgm:t>
        <a:bodyPr/>
        <a:lstStyle/>
        <a:p>
          <a:endParaRPr lang="en-US" sz="1200"/>
        </a:p>
      </dgm:t>
    </dgm:pt>
    <dgm:pt modelId="{DF40C0A5-7C19-4243-B719-9CE3D481B8DC}">
      <dgm:prSet custT="1"/>
      <dgm:spPr>
        <a:solidFill>
          <a:schemeClr val="bg2">
            <a:alpha val="90000"/>
          </a:schemeClr>
        </a:solidFill>
      </dgm:spPr>
      <dgm:t>
        <a:bodyPr/>
        <a:lstStyle/>
        <a:p>
          <a:pPr>
            <a:buNone/>
          </a:pPr>
          <a:r>
            <a:rPr lang="en-US" sz="1200" b="1"/>
            <a:t>Public Industry OEM database </a:t>
          </a:r>
          <a:r>
            <a:rPr lang="en-US" sz="1200"/>
            <a:t>for manufacturing equipment  </a:t>
          </a:r>
        </a:p>
      </dgm:t>
    </dgm:pt>
    <dgm:pt modelId="{07A01F96-8936-43A0-A029-D6F203A78B4F}" type="parTrans" cxnId="{93C9604D-0BFA-4BE8-90FA-7F678E20FBE2}">
      <dgm:prSet/>
      <dgm:spPr/>
      <dgm:t>
        <a:bodyPr/>
        <a:lstStyle/>
        <a:p>
          <a:endParaRPr lang="en-US" sz="1200"/>
        </a:p>
      </dgm:t>
    </dgm:pt>
    <dgm:pt modelId="{26ADA620-FCD8-4628-B02B-1B8FF9561401}" type="sibTrans" cxnId="{93C9604D-0BFA-4BE8-90FA-7F678E20FBE2}">
      <dgm:prSet/>
      <dgm:spPr/>
      <dgm:t>
        <a:bodyPr/>
        <a:lstStyle/>
        <a:p>
          <a:endParaRPr lang="en-US" sz="1200"/>
        </a:p>
      </dgm:t>
    </dgm:pt>
    <dgm:pt modelId="{16DC909D-A2F1-4E73-B6E9-40EC26E13B2D}">
      <dgm:prSet custT="1"/>
      <dgm:spPr>
        <a:solidFill>
          <a:schemeClr val="bg2">
            <a:alpha val="90000"/>
          </a:schemeClr>
        </a:solidFill>
      </dgm:spPr>
      <dgm:t>
        <a:bodyPr/>
        <a:lstStyle/>
        <a:p>
          <a:pPr>
            <a:buNone/>
          </a:pPr>
          <a:r>
            <a:rPr lang="en-US" sz="1200" b="1"/>
            <a:t>Forward Pricing Rate Agreement </a:t>
          </a:r>
          <a:r>
            <a:rPr lang="en-US" sz="1200" b="0"/>
            <a:t>inclusive of direct and overhead burden multipliers </a:t>
          </a:r>
        </a:p>
      </dgm:t>
    </dgm:pt>
    <dgm:pt modelId="{05E99492-2342-4FBF-A4D8-5CEEB0B821DA}" type="parTrans" cxnId="{DF2F0B0C-816E-49A2-9213-A39C2F03F051}">
      <dgm:prSet/>
      <dgm:spPr/>
      <dgm:t>
        <a:bodyPr/>
        <a:lstStyle/>
        <a:p>
          <a:endParaRPr lang="en-US" sz="1200"/>
        </a:p>
      </dgm:t>
    </dgm:pt>
    <dgm:pt modelId="{D666763A-54DF-4227-B79F-836947A1027E}" type="sibTrans" cxnId="{DF2F0B0C-816E-49A2-9213-A39C2F03F051}">
      <dgm:prSet/>
      <dgm:spPr/>
      <dgm:t>
        <a:bodyPr/>
        <a:lstStyle/>
        <a:p>
          <a:endParaRPr lang="en-US" sz="1200"/>
        </a:p>
      </dgm:t>
    </dgm:pt>
    <dgm:pt modelId="{0C0F2223-7C2B-49AA-9B80-CF3E69436A1D}">
      <dgm:prSet phldrT="[Text]" phldr="0" custT="1"/>
      <dgm:spPr>
        <a:solidFill>
          <a:srgbClr val="653C87"/>
        </a:solidFill>
      </dgm:spPr>
      <dgm:t>
        <a:bodyPr/>
        <a:lstStyle/>
        <a:p>
          <a:r>
            <a:rPr lang="en-US" sz="1200" b="1"/>
            <a:t>Engineering SME Estimate</a:t>
          </a:r>
        </a:p>
      </dgm:t>
    </dgm:pt>
    <dgm:pt modelId="{795BBE01-53E5-4EDE-96C2-82911C20DE30}" type="parTrans" cxnId="{145D39FD-7B7A-491D-924E-AF2BE1195C47}">
      <dgm:prSet/>
      <dgm:spPr/>
      <dgm:t>
        <a:bodyPr/>
        <a:lstStyle/>
        <a:p>
          <a:endParaRPr lang="en-US" sz="1200"/>
        </a:p>
      </dgm:t>
    </dgm:pt>
    <dgm:pt modelId="{31A9FBFB-D5A3-4A28-948D-86C0F5B49323}" type="sibTrans" cxnId="{145D39FD-7B7A-491D-924E-AF2BE1195C47}">
      <dgm:prSet/>
      <dgm:spPr/>
      <dgm:t>
        <a:bodyPr/>
        <a:lstStyle/>
        <a:p>
          <a:endParaRPr lang="en-US" sz="1200"/>
        </a:p>
      </dgm:t>
    </dgm:pt>
    <dgm:pt modelId="{F75A1618-D169-4DF5-974B-0F87866A99A2}">
      <dgm:prSet custT="1"/>
      <dgm:spPr>
        <a:solidFill>
          <a:schemeClr val="bg2">
            <a:alpha val="90000"/>
          </a:schemeClr>
        </a:solidFill>
      </dgm:spPr>
      <dgm:t>
        <a:bodyPr/>
        <a:lstStyle/>
        <a:p>
          <a:pPr>
            <a:buNone/>
          </a:pPr>
          <a:r>
            <a:rPr lang="en-US" sz="1200" b="1"/>
            <a:t>Engineering SME estimate </a:t>
          </a:r>
          <a:r>
            <a:rPr lang="en-US" sz="1200" b="0"/>
            <a:t>with a </a:t>
          </a:r>
          <a:r>
            <a:rPr lang="en-US" sz="1200"/>
            <a:t>bill of materials, and projected LOE requirements </a:t>
          </a:r>
        </a:p>
      </dgm:t>
    </dgm:pt>
    <dgm:pt modelId="{0D6E124E-C6E8-46B7-9781-FB929B26C120}" type="parTrans" cxnId="{C9B1ED87-7611-4E26-AC09-29C744C3561A}">
      <dgm:prSet/>
      <dgm:spPr/>
      <dgm:t>
        <a:bodyPr/>
        <a:lstStyle/>
        <a:p>
          <a:endParaRPr lang="en-US" sz="1200"/>
        </a:p>
      </dgm:t>
    </dgm:pt>
    <dgm:pt modelId="{7982C025-13DD-4CB6-A60D-A8E3C825431B}" type="sibTrans" cxnId="{C9B1ED87-7611-4E26-AC09-29C744C3561A}">
      <dgm:prSet/>
      <dgm:spPr/>
      <dgm:t>
        <a:bodyPr/>
        <a:lstStyle/>
        <a:p>
          <a:endParaRPr lang="en-US" sz="1200"/>
        </a:p>
      </dgm:t>
    </dgm:pt>
    <dgm:pt modelId="{BE50F075-210D-420B-9F7A-35601CFCCD79}" type="pres">
      <dgm:prSet presAssocID="{6A56029D-8E72-4178-A1A4-293FD98D7872}" presName="Name0" presStyleCnt="0">
        <dgm:presLayoutVars>
          <dgm:dir/>
          <dgm:animLvl val="lvl"/>
          <dgm:resizeHandles val="exact"/>
        </dgm:presLayoutVars>
      </dgm:prSet>
      <dgm:spPr/>
    </dgm:pt>
    <dgm:pt modelId="{5E96C997-8D47-4DF3-AA25-D51B0F6D41D0}" type="pres">
      <dgm:prSet presAssocID="{547DC7BE-FE73-4803-8FEA-2E07F2615F0C}" presName="composite" presStyleCnt="0"/>
      <dgm:spPr/>
    </dgm:pt>
    <dgm:pt modelId="{4B20CE70-50B9-4874-9028-C7FD7FC2A816}" type="pres">
      <dgm:prSet presAssocID="{547DC7BE-FE73-4803-8FEA-2E07F2615F0C}" presName="parTx" presStyleLbl="alignNode1" presStyleIdx="0" presStyleCnt="7">
        <dgm:presLayoutVars>
          <dgm:chMax val="0"/>
          <dgm:chPref val="0"/>
          <dgm:bulletEnabled val="1"/>
        </dgm:presLayoutVars>
      </dgm:prSet>
      <dgm:spPr/>
    </dgm:pt>
    <dgm:pt modelId="{0B5838D7-58F1-40B3-AF48-339D42A8C22A}" type="pres">
      <dgm:prSet presAssocID="{547DC7BE-FE73-4803-8FEA-2E07F2615F0C}" presName="desTx" presStyleLbl="alignAccFollowNode1" presStyleIdx="0" presStyleCnt="7" custScaleX="100249" custScaleY="99713">
        <dgm:presLayoutVars>
          <dgm:bulletEnabled val="1"/>
        </dgm:presLayoutVars>
      </dgm:prSet>
      <dgm:spPr/>
    </dgm:pt>
    <dgm:pt modelId="{ADB59516-B0F6-46B1-8B00-1518179F5CE5}" type="pres">
      <dgm:prSet presAssocID="{98711410-F5A4-47FA-B0CC-EEE6492418FB}" presName="space" presStyleCnt="0"/>
      <dgm:spPr/>
    </dgm:pt>
    <dgm:pt modelId="{ECECB4B3-F78C-48A3-B7CE-46E8574D801A}" type="pres">
      <dgm:prSet presAssocID="{8FD57DA8-8B5F-4B9D-9BD0-D0F2146EEB55}" presName="composite" presStyleCnt="0"/>
      <dgm:spPr/>
    </dgm:pt>
    <dgm:pt modelId="{56048D38-3601-4633-82E5-4C6CF4AB1FC5}" type="pres">
      <dgm:prSet presAssocID="{8FD57DA8-8B5F-4B9D-9BD0-D0F2146EEB55}" presName="parTx" presStyleLbl="alignNode1" presStyleIdx="1" presStyleCnt="7">
        <dgm:presLayoutVars>
          <dgm:chMax val="0"/>
          <dgm:chPref val="0"/>
          <dgm:bulletEnabled val="1"/>
        </dgm:presLayoutVars>
      </dgm:prSet>
      <dgm:spPr/>
    </dgm:pt>
    <dgm:pt modelId="{49A5A58E-1BE3-4A42-AF8D-BE2C893A2A0B}" type="pres">
      <dgm:prSet presAssocID="{8FD57DA8-8B5F-4B9D-9BD0-D0F2146EEB55}" presName="desTx" presStyleLbl="alignAccFollowNode1" presStyleIdx="1" presStyleCnt="7" custScaleX="100249" custScaleY="99713" custLinFactNeighborX="-629" custLinFactNeighborY="637">
        <dgm:presLayoutVars>
          <dgm:bulletEnabled val="1"/>
        </dgm:presLayoutVars>
      </dgm:prSet>
      <dgm:spPr/>
    </dgm:pt>
    <dgm:pt modelId="{FA5EE9F1-F0C8-4EC8-87B1-3EB9F11CE986}" type="pres">
      <dgm:prSet presAssocID="{88CD8E68-6696-4906-9174-63FE5F70D7F6}" presName="space" presStyleCnt="0"/>
      <dgm:spPr/>
    </dgm:pt>
    <dgm:pt modelId="{BAD30CF3-1567-4A82-861A-AF83086923E3}" type="pres">
      <dgm:prSet presAssocID="{A58B276C-7ACE-41E0-8E59-F947E92EF39E}" presName="composite" presStyleCnt="0"/>
      <dgm:spPr/>
    </dgm:pt>
    <dgm:pt modelId="{746F3714-02AE-428B-B0D2-7E598285E40E}" type="pres">
      <dgm:prSet presAssocID="{A58B276C-7ACE-41E0-8E59-F947E92EF39E}" presName="parTx" presStyleLbl="alignNode1" presStyleIdx="2" presStyleCnt="7">
        <dgm:presLayoutVars>
          <dgm:chMax val="0"/>
          <dgm:chPref val="0"/>
          <dgm:bulletEnabled val="1"/>
        </dgm:presLayoutVars>
      </dgm:prSet>
      <dgm:spPr/>
    </dgm:pt>
    <dgm:pt modelId="{E87DE781-BF04-44D6-B1DB-0C49DE750D16}" type="pres">
      <dgm:prSet presAssocID="{A58B276C-7ACE-41E0-8E59-F947E92EF39E}" presName="desTx" presStyleLbl="alignAccFollowNode1" presStyleIdx="2" presStyleCnt="7" custScaleX="100249" custScaleY="99713">
        <dgm:presLayoutVars>
          <dgm:bulletEnabled val="1"/>
        </dgm:presLayoutVars>
      </dgm:prSet>
      <dgm:spPr/>
    </dgm:pt>
    <dgm:pt modelId="{5441892F-CE9A-4F5B-98BB-D140E2AA9D68}" type="pres">
      <dgm:prSet presAssocID="{AF20ED4E-276D-4552-BC2B-204D6DDDA943}" presName="space" presStyleCnt="0"/>
      <dgm:spPr/>
    </dgm:pt>
    <dgm:pt modelId="{FD4CCE33-EDB0-41A3-A6A5-5CB9AB8EC45B}" type="pres">
      <dgm:prSet presAssocID="{7A3E51A6-9B67-482A-8408-1EADD4ECA739}" presName="composite" presStyleCnt="0"/>
      <dgm:spPr/>
    </dgm:pt>
    <dgm:pt modelId="{A495F9F8-408D-423E-9ECC-A3BDDF33B7E6}" type="pres">
      <dgm:prSet presAssocID="{7A3E51A6-9B67-482A-8408-1EADD4ECA739}" presName="parTx" presStyleLbl="alignNode1" presStyleIdx="3" presStyleCnt="7">
        <dgm:presLayoutVars>
          <dgm:chMax val="0"/>
          <dgm:chPref val="0"/>
          <dgm:bulletEnabled val="1"/>
        </dgm:presLayoutVars>
      </dgm:prSet>
      <dgm:spPr/>
    </dgm:pt>
    <dgm:pt modelId="{2ED59CA6-77E8-4294-B876-4C3DFC14D500}" type="pres">
      <dgm:prSet presAssocID="{7A3E51A6-9B67-482A-8408-1EADD4ECA739}" presName="desTx" presStyleLbl="alignAccFollowNode1" presStyleIdx="3" presStyleCnt="7" custScaleX="100249" custScaleY="99713">
        <dgm:presLayoutVars>
          <dgm:bulletEnabled val="1"/>
        </dgm:presLayoutVars>
      </dgm:prSet>
      <dgm:spPr/>
    </dgm:pt>
    <dgm:pt modelId="{35DE48ED-0057-4C66-997D-6F426CD69BD2}" type="pres">
      <dgm:prSet presAssocID="{57D08D01-17AD-4E2C-9D9D-1484AD9CBB79}" presName="space" presStyleCnt="0"/>
      <dgm:spPr/>
    </dgm:pt>
    <dgm:pt modelId="{53FD213B-97AA-4003-A61D-D36E694417F6}" type="pres">
      <dgm:prSet presAssocID="{BA8ABD6E-2EFE-4819-BDAE-44FEBB906643}" presName="composite" presStyleCnt="0"/>
      <dgm:spPr/>
    </dgm:pt>
    <dgm:pt modelId="{F0BEE1B5-AD05-47EB-9BEB-AA13C6ABEFB5}" type="pres">
      <dgm:prSet presAssocID="{BA8ABD6E-2EFE-4819-BDAE-44FEBB906643}" presName="parTx" presStyleLbl="alignNode1" presStyleIdx="4" presStyleCnt="7">
        <dgm:presLayoutVars>
          <dgm:chMax val="0"/>
          <dgm:chPref val="0"/>
          <dgm:bulletEnabled val="1"/>
        </dgm:presLayoutVars>
      </dgm:prSet>
      <dgm:spPr/>
    </dgm:pt>
    <dgm:pt modelId="{B29ED74F-C370-4B46-9069-DE0F697A72A6}" type="pres">
      <dgm:prSet presAssocID="{BA8ABD6E-2EFE-4819-BDAE-44FEBB906643}" presName="desTx" presStyleLbl="alignAccFollowNode1" presStyleIdx="4" presStyleCnt="7" custScaleX="100249" custScaleY="99713" custLinFactNeighborY="384">
        <dgm:presLayoutVars>
          <dgm:bulletEnabled val="1"/>
        </dgm:presLayoutVars>
      </dgm:prSet>
      <dgm:spPr/>
    </dgm:pt>
    <dgm:pt modelId="{C1AD9AA1-8221-4B82-8901-0B6F7C791BAE}" type="pres">
      <dgm:prSet presAssocID="{9DD50945-72F2-4356-94EC-D8ADF6E1E52E}" presName="space" presStyleCnt="0"/>
      <dgm:spPr/>
    </dgm:pt>
    <dgm:pt modelId="{D2D8DD5D-6F56-4CF1-A9B1-8C9940D1FC8A}" type="pres">
      <dgm:prSet presAssocID="{713B2940-3748-4F24-85D9-D148428B5C85}" presName="composite" presStyleCnt="0"/>
      <dgm:spPr/>
    </dgm:pt>
    <dgm:pt modelId="{23694E1D-16BC-4C98-9894-D3AC5C192FB7}" type="pres">
      <dgm:prSet presAssocID="{713B2940-3748-4F24-85D9-D148428B5C85}" presName="parTx" presStyleLbl="alignNode1" presStyleIdx="5" presStyleCnt="7">
        <dgm:presLayoutVars>
          <dgm:chMax val="0"/>
          <dgm:chPref val="0"/>
          <dgm:bulletEnabled val="1"/>
        </dgm:presLayoutVars>
      </dgm:prSet>
      <dgm:spPr/>
    </dgm:pt>
    <dgm:pt modelId="{F726CB97-BDDA-4A38-BD27-542CB549B057}" type="pres">
      <dgm:prSet presAssocID="{713B2940-3748-4F24-85D9-D148428B5C85}" presName="desTx" presStyleLbl="alignAccFollowNode1" presStyleIdx="5" presStyleCnt="7" custScaleX="100249" custScaleY="99713">
        <dgm:presLayoutVars>
          <dgm:bulletEnabled val="1"/>
        </dgm:presLayoutVars>
      </dgm:prSet>
      <dgm:spPr/>
    </dgm:pt>
    <dgm:pt modelId="{E29C9F91-3959-4179-8BC4-7122CE52D59B}" type="pres">
      <dgm:prSet presAssocID="{094AC8EF-E6D0-43E3-8C9D-01FD20236622}" presName="space" presStyleCnt="0"/>
      <dgm:spPr/>
    </dgm:pt>
    <dgm:pt modelId="{6F84AA47-94D2-47A6-9893-87A016C9988D}" type="pres">
      <dgm:prSet presAssocID="{0C0F2223-7C2B-49AA-9B80-CF3E69436A1D}" presName="composite" presStyleCnt="0"/>
      <dgm:spPr/>
    </dgm:pt>
    <dgm:pt modelId="{C5861661-FD73-43F6-962B-7D7F228D611C}" type="pres">
      <dgm:prSet presAssocID="{0C0F2223-7C2B-49AA-9B80-CF3E69436A1D}" presName="parTx" presStyleLbl="alignNode1" presStyleIdx="6" presStyleCnt="7">
        <dgm:presLayoutVars>
          <dgm:chMax val="0"/>
          <dgm:chPref val="0"/>
          <dgm:bulletEnabled val="1"/>
        </dgm:presLayoutVars>
      </dgm:prSet>
      <dgm:spPr/>
    </dgm:pt>
    <dgm:pt modelId="{BF0E385C-2BDB-4CF5-AB5F-568128E69A74}" type="pres">
      <dgm:prSet presAssocID="{0C0F2223-7C2B-49AA-9B80-CF3E69436A1D}" presName="desTx" presStyleLbl="alignAccFollowNode1" presStyleIdx="6" presStyleCnt="7" custScaleX="100249" custScaleY="99713" custLinFactNeighborY="-1">
        <dgm:presLayoutVars>
          <dgm:bulletEnabled val="1"/>
        </dgm:presLayoutVars>
      </dgm:prSet>
      <dgm:spPr/>
    </dgm:pt>
  </dgm:ptLst>
  <dgm:cxnLst>
    <dgm:cxn modelId="{DF2F0B0C-816E-49A2-9213-A39C2F03F051}" srcId="{713B2940-3748-4F24-85D9-D148428B5C85}" destId="{16DC909D-A2F1-4E73-B6E9-40EC26E13B2D}" srcOrd="0" destOrd="0" parTransId="{05E99492-2342-4FBF-A4D8-5CEEB0B821DA}" sibTransId="{D666763A-54DF-4227-B79F-836947A1027E}"/>
    <dgm:cxn modelId="{CB30B418-9946-490F-AD9C-85B312B2EA10}" type="presOf" srcId="{F75A1618-D169-4DF5-974B-0F87866A99A2}" destId="{BF0E385C-2BDB-4CF5-AB5F-568128E69A74}" srcOrd="0" destOrd="0" presId="urn:microsoft.com/office/officeart/2005/8/layout/hList1"/>
    <dgm:cxn modelId="{1915E519-80BA-438F-AE40-943BBC98677A}" type="presOf" srcId="{6A56029D-8E72-4178-A1A4-293FD98D7872}" destId="{BE50F075-210D-420B-9F7A-35601CFCCD79}" srcOrd="0" destOrd="0" presId="urn:microsoft.com/office/officeart/2005/8/layout/hList1"/>
    <dgm:cxn modelId="{01B3331C-A441-49F7-9041-3B547C2320E5}" srcId="{6A56029D-8E72-4178-A1A4-293FD98D7872}" destId="{A58B276C-7ACE-41E0-8E59-F947E92EF39E}" srcOrd="2" destOrd="0" parTransId="{CCC86646-2838-4C6E-BCD1-1964139F941D}" sibTransId="{AF20ED4E-276D-4552-BC2B-204D6DDDA943}"/>
    <dgm:cxn modelId="{5549D11D-E9A6-4253-A771-70464DF669E5}" type="presOf" srcId="{8FD57DA8-8B5F-4B9D-9BD0-D0F2146EEB55}" destId="{56048D38-3601-4633-82E5-4C6CF4AB1FC5}" srcOrd="0" destOrd="0" presId="urn:microsoft.com/office/officeart/2005/8/layout/hList1"/>
    <dgm:cxn modelId="{41556C1F-9B66-409E-9393-CB3593EE8D36}" type="presOf" srcId="{1694407A-136D-4AD9-8F99-5127FED663B3}" destId="{B29ED74F-C370-4B46-9069-DE0F697A72A6}" srcOrd="0" destOrd="0" presId="urn:microsoft.com/office/officeart/2005/8/layout/hList1"/>
    <dgm:cxn modelId="{F2693828-5116-4B5E-82A2-42B138A126AC}" type="presOf" srcId="{D3C3F69B-1E5E-4110-8A52-FAF49311A3D3}" destId="{E87DE781-BF04-44D6-B1DB-0C49DE750D16}" srcOrd="0" destOrd="0" presId="urn:microsoft.com/office/officeart/2005/8/layout/hList1"/>
    <dgm:cxn modelId="{62195735-B135-4118-A13F-2B801B230D7F}" type="presOf" srcId="{A58B276C-7ACE-41E0-8E59-F947E92EF39E}" destId="{746F3714-02AE-428B-B0D2-7E598285E40E}" srcOrd="0" destOrd="0" presId="urn:microsoft.com/office/officeart/2005/8/layout/hList1"/>
    <dgm:cxn modelId="{0C5A363F-3333-4F35-9D48-F1A36A29E4D3}" srcId="{6A56029D-8E72-4178-A1A4-293FD98D7872}" destId="{BA8ABD6E-2EFE-4819-BDAE-44FEBB906643}" srcOrd="4" destOrd="0" parTransId="{7C78A11C-E6B3-445E-99D0-DA3286029044}" sibTransId="{9DD50945-72F2-4356-94EC-D8ADF6E1E52E}"/>
    <dgm:cxn modelId="{F18A3840-4667-4DD0-8E95-5997DB73DDA8}" type="presOf" srcId="{DF40C0A5-7C19-4243-B719-9CE3D481B8DC}" destId="{2ED59CA6-77E8-4294-B876-4C3DFC14D500}" srcOrd="0" destOrd="0" presId="urn:microsoft.com/office/officeart/2005/8/layout/hList1"/>
    <dgm:cxn modelId="{8ACBC25C-E522-43BE-A37D-CFC4444D9551}" srcId="{6A56029D-8E72-4178-A1A4-293FD98D7872}" destId="{8FD57DA8-8B5F-4B9D-9BD0-D0F2146EEB55}" srcOrd="1" destOrd="0" parTransId="{97722357-0A3D-4135-A431-FB680D19D7F2}" sibTransId="{88CD8E68-6696-4906-9174-63FE5F70D7F6}"/>
    <dgm:cxn modelId="{8FBCE95D-2ED7-477D-ABF7-43855FFAB631}" srcId="{6A56029D-8E72-4178-A1A4-293FD98D7872}" destId="{7A3E51A6-9B67-482A-8408-1EADD4ECA739}" srcOrd="3" destOrd="0" parTransId="{590597E6-263A-4432-8450-63940DCCE24C}" sibTransId="{57D08D01-17AD-4E2C-9D9D-1484AD9CBB79}"/>
    <dgm:cxn modelId="{199AE542-618F-46D5-B498-337BC5B34D1C}" srcId="{6A56029D-8E72-4178-A1A4-293FD98D7872}" destId="{547DC7BE-FE73-4803-8FEA-2E07F2615F0C}" srcOrd="0" destOrd="0" parTransId="{1E0A31D2-00A2-408F-A3B1-F69AED8F6E8C}" sibTransId="{98711410-F5A4-47FA-B0CC-EEE6492418FB}"/>
    <dgm:cxn modelId="{35C57864-2210-41B2-976F-40955AB117A5}" type="presOf" srcId="{713B2940-3748-4F24-85D9-D148428B5C85}" destId="{23694E1D-16BC-4C98-9894-D3AC5C192FB7}" srcOrd="0" destOrd="0" presId="urn:microsoft.com/office/officeart/2005/8/layout/hList1"/>
    <dgm:cxn modelId="{93C9604D-0BFA-4BE8-90FA-7F678E20FBE2}" srcId="{7A3E51A6-9B67-482A-8408-1EADD4ECA739}" destId="{DF40C0A5-7C19-4243-B719-9CE3D481B8DC}" srcOrd="0" destOrd="0" parTransId="{07A01F96-8936-43A0-A029-D6F203A78B4F}" sibTransId="{26ADA620-FCD8-4628-B02B-1B8FF9561401}"/>
    <dgm:cxn modelId="{730BA64D-2A32-4D58-B677-7E3A3682646D}" srcId="{8FD57DA8-8B5F-4B9D-9BD0-D0F2146EEB55}" destId="{DE1C13C9-0219-4C3F-9257-BFB6AF03F496}" srcOrd="0" destOrd="0" parTransId="{9D32D7CE-44AC-491C-BFC8-C3B794B3FC06}" sibTransId="{FC0657E8-D091-4EDF-A2E5-1A657CE33885}"/>
    <dgm:cxn modelId="{D8B03D52-553C-450C-A9DC-7CCE3AF7215A}" srcId="{A58B276C-7ACE-41E0-8E59-F947E92EF39E}" destId="{D3C3F69B-1E5E-4110-8A52-FAF49311A3D3}" srcOrd="0" destOrd="0" parTransId="{40F56D8B-E19A-4C31-8202-C56FF070E31B}" sibTransId="{225E83D6-6697-413C-97EA-9DA8CED0AC32}"/>
    <dgm:cxn modelId="{5EC2C37D-45EF-43CF-9635-B9BA97ED5F65}" type="presOf" srcId="{D82E58CB-5AC2-45EB-A1D6-B5DC171A9AEE}" destId="{0B5838D7-58F1-40B3-AF48-339D42A8C22A}" srcOrd="0" destOrd="0" presId="urn:microsoft.com/office/officeart/2005/8/layout/hList1"/>
    <dgm:cxn modelId="{C9B1ED87-7611-4E26-AC09-29C744C3561A}" srcId="{0C0F2223-7C2B-49AA-9B80-CF3E69436A1D}" destId="{F75A1618-D169-4DF5-974B-0F87866A99A2}" srcOrd="0" destOrd="0" parTransId="{0D6E124E-C6E8-46B7-9781-FB929B26C120}" sibTransId="{7982C025-13DD-4CB6-A60D-A8E3C825431B}"/>
    <dgm:cxn modelId="{93C9898B-E883-4E99-B169-5138FF447416}" type="presOf" srcId="{547DC7BE-FE73-4803-8FEA-2E07F2615F0C}" destId="{4B20CE70-50B9-4874-9028-C7FD7FC2A816}" srcOrd="0" destOrd="0" presId="urn:microsoft.com/office/officeart/2005/8/layout/hList1"/>
    <dgm:cxn modelId="{634751B2-5034-4BDE-860F-637AE1AB60A8}" type="presOf" srcId="{DE1C13C9-0219-4C3F-9257-BFB6AF03F496}" destId="{49A5A58E-1BE3-4A42-AF8D-BE2C893A2A0B}" srcOrd="0" destOrd="0" presId="urn:microsoft.com/office/officeart/2005/8/layout/hList1"/>
    <dgm:cxn modelId="{CB6A66B4-DD9E-4970-B511-85AA62D5C3BC}" type="presOf" srcId="{BA8ABD6E-2EFE-4819-BDAE-44FEBB906643}" destId="{F0BEE1B5-AD05-47EB-9BEB-AA13C6ABEFB5}" srcOrd="0" destOrd="0" presId="urn:microsoft.com/office/officeart/2005/8/layout/hList1"/>
    <dgm:cxn modelId="{8204D1B7-7731-463F-B868-5CE376E7D8A2}" type="presOf" srcId="{7A3E51A6-9B67-482A-8408-1EADD4ECA739}" destId="{A495F9F8-408D-423E-9ECC-A3BDDF33B7E6}" srcOrd="0" destOrd="0" presId="urn:microsoft.com/office/officeart/2005/8/layout/hList1"/>
    <dgm:cxn modelId="{E019D3D6-74AD-4DB1-9B1C-5A7E23D2C6F5}" type="presOf" srcId="{16DC909D-A2F1-4E73-B6E9-40EC26E13B2D}" destId="{F726CB97-BDDA-4A38-BD27-542CB549B057}" srcOrd="0" destOrd="0" presId="urn:microsoft.com/office/officeart/2005/8/layout/hList1"/>
    <dgm:cxn modelId="{88C87DDB-8D8F-4497-B2F7-2BE14B06AF24}" srcId="{547DC7BE-FE73-4803-8FEA-2E07F2615F0C}" destId="{D82E58CB-5AC2-45EB-A1D6-B5DC171A9AEE}" srcOrd="0" destOrd="0" parTransId="{C7D256D4-2A92-4499-B72C-1A7183C974CB}" sibTransId="{B2DC41B8-5BB2-426D-9A7D-C6B020E3261A}"/>
    <dgm:cxn modelId="{61FEBEE7-9073-42F3-8E1A-C223C92770E9}" type="presOf" srcId="{0C0F2223-7C2B-49AA-9B80-CF3E69436A1D}" destId="{C5861661-FD73-43F6-962B-7D7F228D611C}" srcOrd="0" destOrd="0" presId="urn:microsoft.com/office/officeart/2005/8/layout/hList1"/>
    <dgm:cxn modelId="{953EEFF6-4BBD-4AC9-95BD-FA7A83DD1191}" srcId="{6A56029D-8E72-4178-A1A4-293FD98D7872}" destId="{713B2940-3748-4F24-85D9-D148428B5C85}" srcOrd="5" destOrd="0" parTransId="{6A7AB61E-6C7B-4124-852D-94DE6A7C69F3}" sibTransId="{094AC8EF-E6D0-43E3-8C9D-01FD20236622}"/>
    <dgm:cxn modelId="{145D39FD-7B7A-491D-924E-AF2BE1195C47}" srcId="{6A56029D-8E72-4178-A1A4-293FD98D7872}" destId="{0C0F2223-7C2B-49AA-9B80-CF3E69436A1D}" srcOrd="6" destOrd="0" parTransId="{795BBE01-53E5-4EDE-96C2-82911C20DE30}" sibTransId="{31A9FBFB-D5A3-4A28-948D-86C0F5B49323}"/>
    <dgm:cxn modelId="{AC3654FF-D779-474F-89CA-3D7228490EB6}" srcId="{BA8ABD6E-2EFE-4819-BDAE-44FEBB906643}" destId="{1694407A-136D-4AD9-8F99-5127FED663B3}" srcOrd="0" destOrd="0" parTransId="{85DC1A7A-282F-4BDF-9475-448E8CF7C537}" sibTransId="{E3B8EDFA-6A28-483B-BC97-71628AB9A8D7}"/>
    <dgm:cxn modelId="{4AB95231-11F4-48E9-9922-4E0911D65334}" type="presParOf" srcId="{BE50F075-210D-420B-9F7A-35601CFCCD79}" destId="{5E96C997-8D47-4DF3-AA25-D51B0F6D41D0}" srcOrd="0" destOrd="0" presId="urn:microsoft.com/office/officeart/2005/8/layout/hList1"/>
    <dgm:cxn modelId="{F90EAD83-7A73-4EAC-AA90-3761A9BA278C}" type="presParOf" srcId="{5E96C997-8D47-4DF3-AA25-D51B0F6D41D0}" destId="{4B20CE70-50B9-4874-9028-C7FD7FC2A816}" srcOrd="0" destOrd="0" presId="urn:microsoft.com/office/officeart/2005/8/layout/hList1"/>
    <dgm:cxn modelId="{6ABEE1DC-34B4-4D01-8A8D-B5956D6753E9}" type="presParOf" srcId="{5E96C997-8D47-4DF3-AA25-D51B0F6D41D0}" destId="{0B5838D7-58F1-40B3-AF48-339D42A8C22A}" srcOrd="1" destOrd="0" presId="urn:microsoft.com/office/officeart/2005/8/layout/hList1"/>
    <dgm:cxn modelId="{1FE15057-404A-45E5-9724-B06F940E1250}" type="presParOf" srcId="{BE50F075-210D-420B-9F7A-35601CFCCD79}" destId="{ADB59516-B0F6-46B1-8B00-1518179F5CE5}" srcOrd="1" destOrd="0" presId="urn:microsoft.com/office/officeart/2005/8/layout/hList1"/>
    <dgm:cxn modelId="{73F7762C-307E-4684-96EB-4AA0CEB64876}" type="presParOf" srcId="{BE50F075-210D-420B-9F7A-35601CFCCD79}" destId="{ECECB4B3-F78C-48A3-B7CE-46E8574D801A}" srcOrd="2" destOrd="0" presId="urn:microsoft.com/office/officeart/2005/8/layout/hList1"/>
    <dgm:cxn modelId="{9D80704A-E6EE-4225-B541-C868250570AA}" type="presParOf" srcId="{ECECB4B3-F78C-48A3-B7CE-46E8574D801A}" destId="{56048D38-3601-4633-82E5-4C6CF4AB1FC5}" srcOrd="0" destOrd="0" presId="urn:microsoft.com/office/officeart/2005/8/layout/hList1"/>
    <dgm:cxn modelId="{F18050A2-12B2-4D48-AD20-3F9711E547B1}" type="presParOf" srcId="{ECECB4B3-F78C-48A3-B7CE-46E8574D801A}" destId="{49A5A58E-1BE3-4A42-AF8D-BE2C893A2A0B}" srcOrd="1" destOrd="0" presId="urn:microsoft.com/office/officeart/2005/8/layout/hList1"/>
    <dgm:cxn modelId="{52C03E2F-3B12-4D33-9E71-F02D5BFA31B1}" type="presParOf" srcId="{BE50F075-210D-420B-9F7A-35601CFCCD79}" destId="{FA5EE9F1-F0C8-4EC8-87B1-3EB9F11CE986}" srcOrd="3" destOrd="0" presId="urn:microsoft.com/office/officeart/2005/8/layout/hList1"/>
    <dgm:cxn modelId="{106EC141-8ED9-4394-9B6E-D8F93A50140A}" type="presParOf" srcId="{BE50F075-210D-420B-9F7A-35601CFCCD79}" destId="{BAD30CF3-1567-4A82-861A-AF83086923E3}" srcOrd="4" destOrd="0" presId="urn:microsoft.com/office/officeart/2005/8/layout/hList1"/>
    <dgm:cxn modelId="{002694BA-AF27-4719-A8F8-193CE660F0C6}" type="presParOf" srcId="{BAD30CF3-1567-4A82-861A-AF83086923E3}" destId="{746F3714-02AE-428B-B0D2-7E598285E40E}" srcOrd="0" destOrd="0" presId="urn:microsoft.com/office/officeart/2005/8/layout/hList1"/>
    <dgm:cxn modelId="{C110DFBE-4BBC-4569-B0B6-AB93A7133190}" type="presParOf" srcId="{BAD30CF3-1567-4A82-861A-AF83086923E3}" destId="{E87DE781-BF04-44D6-B1DB-0C49DE750D16}" srcOrd="1" destOrd="0" presId="urn:microsoft.com/office/officeart/2005/8/layout/hList1"/>
    <dgm:cxn modelId="{041B48D1-A037-42AF-B134-58D89D10E873}" type="presParOf" srcId="{BE50F075-210D-420B-9F7A-35601CFCCD79}" destId="{5441892F-CE9A-4F5B-98BB-D140E2AA9D68}" srcOrd="5" destOrd="0" presId="urn:microsoft.com/office/officeart/2005/8/layout/hList1"/>
    <dgm:cxn modelId="{CB65228D-F100-4593-8DFB-32F30E4A0076}" type="presParOf" srcId="{BE50F075-210D-420B-9F7A-35601CFCCD79}" destId="{FD4CCE33-EDB0-41A3-A6A5-5CB9AB8EC45B}" srcOrd="6" destOrd="0" presId="urn:microsoft.com/office/officeart/2005/8/layout/hList1"/>
    <dgm:cxn modelId="{3A8B3BAE-DBB5-413D-A895-D989AC5FD29A}" type="presParOf" srcId="{FD4CCE33-EDB0-41A3-A6A5-5CB9AB8EC45B}" destId="{A495F9F8-408D-423E-9ECC-A3BDDF33B7E6}" srcOrd="0" destOrd="0" presId="urn:microsoft.com/office/officeart/2005/8/layout/hList1"/>
    <dgm:cxn modelId="{9D722FE1-2436-4F66-A936-BF0CCEC5B390}" type="presParOf" srcId="{FD4CCE33-EDB0-41A3-A6A5-5CB9AB8EC45B}" destId="{2ED59CA6-77E8-4294-B876-4C3DFC14D500}" srcOrd="1" destOrd="0" presId="urn:microsoft.com/office/officeart/2005/8/layout/hList1"/>
    <dgm:cxn modelId="{F41165CB-4446-4E65-B8D8-8307104113AA}" type="presParOf" srcId="{BE50F075-210D-420B-9F7A-35601CFCCD79}" destId="{35DE48ED-0057-4C66-997D-6F426CD69BD2}" srcOrd="7" destOrd="0" presId="urn:microsoft.com/office/officeart/2005/8/layout/hList1"/>
    <dgm:cxn modelId="{7C20AFA4-6F09-49F6-BCDC-274CBF2F749A}" type="presParOf" srcId="{BE50F075-210D-420B-9F7A-35601CFCCD79}" destId="{53FD213B-97AA-4003-A61D-D36E694417F6}" srcOrd="8" destOrd="0" presId="urn:microsoft.com/office/officeart/2005/8/layout/hList1"/>
    <dgm:cxn modelId="{A14843AA-E72A-4E97-8185-5EAB2770BDD3}" type="presParOf" srcId="{53FD213B-97AA-4003-A61D-D36E694417F6}" destId="{F0BEE1B5-AD05-47EB-9BEB-AA13C6ABEFB5}" srcOrd="0" destOrd="0" presId="urn:microsoft.com/office/officeart/2005/8/layout/hList1"/>
    <dgm:cxn modelId="{484C7117-5C3C-4B35-B363-B45C87F26216}" type="presParOf" srcId="{53FD213B-97AA-4003-A61D-D36E694417F6}" destId="{B29ED74F-C370-4B46-9069-DE0F697A72A6}" srcOrd="1" destOrd="0" presId="urn:microsoft.com/office/officeart/2005/8/layout/hList1"/>
    <dgm:cxn modelId="{26251A8A-5811-464F-810E-DA10E7721724}" type="presParOf" srcId="{BE50F075-210D-420B-9F7A-35601CFCCD79}" destId="{C1AD9AA1-8221-4B82-8901-0B6F7C791BAE}" srcOrd="9" destOrd="0" presId="urn:microsoft.com/office/officeart/2005/8/layout/hList1"/>
    <dgm:cxn modelId="{2E71DC27-361A-4BF9-B9F6-F1BB6829A8FB}" type="presParOf" srcId="{BE50F075-210D-420B-9F7A-35601CFCCD79}" destId="{D2D8DD5D-6F56-4CF1-A9B1-8C9940D1FC8A}" srcOrd="10" destOrd="0" presId="urn:microsoft.com/office/officeart/2005/8/layout/hList1"/>
    <dgm:cxn modelId="{508AB0FF-F1E5-4DF4-94D7-996974D8E24C}" type="presParOf" srcId="{D2D8DD5D-6F56-4CF1-A9B1-8C9940D1FC8A}" destId="{23694E1D-16BC-4C98-9894-D3AC5C192FB7}" srcOrd="0" destOrd="0" presId="urn:microsoft.com/office/officeart/2005/8/layout/hList1"/>
    <dgm:cxn modelId="{BC4F442A-74AE-4ED4-AA3D-CFFECE95760A}" type="presParOf" srcId="{D2D8DD5D-6F56-4CF1-A9B1-8C9940D1FC8A}" destId="{F726CB97-BDDA-4A38-BD27-542CB549B057}" srcOrd="1" destOrd="0" presId="urn:microsoft.com/office/officeart/2005/8/layout/hList1"/>
    <dgm:cxn modelId="{3C5D8EFE-2704-49A5-A055-7C7D33721F6D}" type="presParOf" srcId="{BE50F075-210D-420B-9F7A-35601CFCCD79}" destId="{E29C9F91-3959-4179-8BC4-7122CE52D59B}" srcOrd="11" destOrd="0" presId="urn:microsoft.com/office/officeart/2005/8/layout/hList1"/>
    <dgm:cxn modelId="{98E15733-0514-4E1D-8872-0B31105A944A}" type="presParOf" srcId="{BE50F075-210D-420B-9F7A-35601CFCCD79}" destId="{6F84AA47-94D2-47A6-9893-87A016C9988D}" srcOrd="12" destOrd="0" presId="urn:microsoft.com/office/officeart/2005/8/layout/hList1"/>
    <dgm:cxn modelId="{03A1874A-28BD-4E1A-A113-21BF29D569E4}" type="presParOf" srcId="{6F84AA47-94D2-47A6-9893-87A016C9988D}" destId="{C5861661-FD73-43F6-962B-7D7F228D611C}" srcOrd="0" destOrd="0" presId="urn:microsoft.com/office/officeart/2005/8/layout/hList1"/>
    <dgm:cxn modelId="{435ED206-F9BA-4FD2-8DC9-9ED94EDDF825}" type="presParOf" srcId="{6F84AA47-94D2-47A6-9893-87A016C9988D}" destId="{BF0E385C-2BDB-4CF5-AB5F-568128E69A7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20CE70-50B9-4874-9028-C7FD7FC2A816}">
      <dsp:nvSpPr>
        <dsp:cNvPr id="0" name=""/>
        <dsp:cNvSpPr/>
      </dsp:nvSpPr>
      <dsp:spPr>
        <a:xfrm>
          <a:off x="5189" y="12902"/>
          <a:ext cx="1512019" cy="604807"/>
        </a:xfrm>
        <a:prstGeom prst="rect">
          <a:avLst/>
        </a:prstGeom>
        <a:solidFill>
          <a:srgbClr val="653C87"/>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US" sz="1200" b="1" kern="1200"/>
            <a:t>Analogous Drone Program Alpha</a:t>
          </a:r>
        </a:p>
      </dsp:txBody>
      <dsp:txXfrm>
        <a:off x="5189" y="12902"/>
        <a:ext cx="1512019" cy="604807"/>
      </dsp:txXfrm>
    </dsp:sp>
    <dsp:sp modelId="{0B5838D7-58F1-40B3-AF48-339D42A8C22A}">
      <dsp:nvSpPr>
        <dsp:cNvPr id="0" name=""/>
        <dsp:cNvSpPr/>
      </dsp:nvSpPr>
      <dsp:spPr>
        <a:xfrm>
          <a:off x="3306" y="620483"/>
          <a:ext cx="1515784" cy="1926933"/>
        </a:xfrm>
        <a:prstGeom prst="rect">
          <a:avLst/>
        </a:prstGeom>
        <a:solidFill>
          <a:schemeClr val="bg2">
            <a:alpha val="9000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None/>
          </a:pPr>
          <a:r>
            <a:rPr lang="en-US" sz="1200" b="1" kern="1200"/>
            <a:t>2006 Budgetary accounting cost report </a:t>
          </a:r>
          <a:r>
            <a:rPr lang="en-US" sz="1200" kern="1200"/>
            <a:t>data for the design, production, and operations and sustainment of the drone program</a:t>
          </a:r>
        </a:p>
      </dsp:txBody>
      <dsp:txXfrm>
        <a:off x="3306" y="620483"/>
        <a:ext cx="1515784" cy="1926933"/>
      </dsp:txXfrm>
    </dsp:sp>
    <dsp:sp modelId="{56048D38-3601-4633-82E5-4C6CF4AB1FC5}">
      <dsp:nvSpPr>
        <dsp:cNvPr id="0" name=""/>
        <dsp:cNvSpPr/>
      </dsp:nvSpPr>
      <dsp:spPr>
        <a:xfrm>
          <a:off x="1732656" y="12902"/>
          <a:ext cx="1512019" cy="604807"/>
        </a:xfrm>
        <a:prstGeom prst="rect">
          <a:avLst/>
        </a:prstGeom>
        <a:solidFill>
          <a:srgbClr val="653C87"/>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US" sz="1200" b="1" kern="1200"/>
            <a:t>Contractor Estimate</a:t>
          </a:r>
        </a:p>
      </dsp:txBody>
      <dsp:txXfrm>
        <a:off x="1732656" y="12902"/>
        <a:ext cx="1512019" cy="604807"/>
      </dsp:txXfrm>
    </dsp:sp>
    <dsp:sp modelId="{49A5A58E-1BE3-4A42-AF8D-BE2C893A2A0B}">
      <dsp:nvSpPr>
        <dsp:cNvPr id="0" name=""/>
        <dsp:cNvSpPr/>
      </dsp:nvSpPr>
      <dsp:spPr>
        <a:xfrm>
          <a:off x="1721263" y="632793"/>
          <a:ext cx="1515784" cy="1926933"/>
        </a:xfrm>
        <a:prstGeom prst="rect">
          <a:avLst/>
        </a:prstGeom>
        <a:solidFill>
          <a:schemeClr val="bg2">
            <a:alpha val="9000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None/>
          </a:pPr>
          <a:r>
            <a:rPr lang="en-US" sz="1200" b="1" kern="1200"/>
            <a:t>Rough order of Magnitude cost study </a:t>
          </a:r>
          <a:r>
            <a:rPr lang="en-US" sz="1200" kern="1200"/>
            <a:t>for the design and construction of a new facility </a:t>
          </a:r>
        </a:p>
      </dsp:txBody>
      <dsp:txXfrm>
        <a:off x="1721263" y="632793"/>
        <a:ext cx="1515784" cy="1926933"/>
      </dsp:txXfrm>
    </dsp:sp>
    <dsp:sp modelId="{746F3714-02AE-428B-B0D2-7E598285E40E}">
      <dsp:nvSpPr>
        <dsp:cNvPr id="0" name=""/>
        <dsp:cNvSpPr/>
      </dsp:nvSpPr>
      <dsp:spPr>
        <a:xfrm>
          <a:off x="3460123" y="12902"/>
          <a:ext cx="1512019" cy="604807"/>
        </a:xfrm>
        <a:prstGeom prst="rect">
          <a:avLst/>
        </a:prstGeom>
        <a:solidFill>
          <a:srgbClr val="653C87"/>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US" sz="1200" b="1" kern="1200"/>
            <a:t>Commercial Drone Manufacturing Building</a:t>
          </a:r>
        </a:p>
      </dsp:txBody>
      <dsp:txXfrm>
        <a:off x="3460123" y="12902"/>
        <a:ext cx="1512019" cy="604807"/>
      </dsp:txXfrm>
    </dsp:sp>
    <dsp:sp modelId="{E87DE781-BF04-44D6-B1DB-0C49DE750D16}">
      <dsp:nvSpPr>
        <dsp:cNvPr id="0" name=""/>
        <dsp:cNvSpPr/>
      </dsp:nvSpPr>
      <dsp:spPr>
        <a:xfrm>
          <a:off x="3458240" y="620483"/>
          <a:ext cx="1515784" cy="1926933"/>
        </a:xfrm>
        <a:prstGeom prst="rect">
          <a:avLst/>
        </a:prstGeom>
        <a:solidFill>
          <a:schemeClr val="bg2">
            <a:alpha val="9000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None/>
          </a:pPr>
          <a:r>
            <a:rPr lang="en-US" sz="1200" b="1" kern="1200"/>
            <a:t>Earned Value Data </a:t>
          </a:r>
          <a:r>
            <a:rPr lang="en-US" sz="1200" kern="1200"/>
            <a:t>for a nonmilitary manufacturing building complete in 2022</a:t>
          </a:r>
        </a:p>
      </dsp:txBody>
      <dsp:txXfrm>
        <a:off x="3458240" y="620483"/>
        <a:ext cx="1515784" cy="1926933"/>
      </dsp:txXfrm>
    </dsp:sp>
    <dsp:sp modelId="{A495F9F8-408D-423E-9ECC-A3BDDF33B7E6}">
      <dsp:nvSpPr>
        <dsp:cNvPr id="0" name=""/>
        <dsp:cNvSpPr/>
      </dsp:nvSpPr>
      <dsp:spPr>
        <a:xfrm>
          <a:off x="5187590" y="12902"/>
          <a:ext cx="1512019" cy="604807"/>
        </a:xfrm>
        <a:prstGeom prst="rect">
          <a:avLst/>
        </a:prstGeom>
        <a:solidFill>
          <a:srgbClr val="653C87"/>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US" sz="1200" b="1" kern="1200"/>
            <a:t>Process Equipment Acquisition Data</a:t>
          </a:r>
        </a:p>
      </dsp:txBody>
      <dsp:txXfrm>
        <a:off x="5187590" y="12902"/>
        <a:ext cx="1512019" cy="604807"/>
      </dsp:txXfrm>
    </dsp:sp>
    <dsp:sp modelId="{2ED59CA6-77E8-4294-B876-4C3DFC14D500}">
      <dsp:nvSpPr>
        <dsp:cNvPr id="0" name=""/>
        <dsp:cNvSpPr/>
      </dsp:nvSpPr>
      <dsp:spPr>
        <a:xfrm>
          <a:off x="5185707" y="620483"/>
          <a:ext cx="1515784" cy="1926933"/>
        </a:xfrm>
        <a:prstGeom prst="rect">
          <a:avLst/>
        </a:prstGeom>
        <a:solidFill>
          <a:schemeClr val="bg2">
            <a:alpha val="9000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None/>
          </a:pPr>
          <a:r>
            <a:rPr lang="en-US" sz="1200" b="1" kern="1200"/>
            <a:t>Public Industry OEM database </a:t>
          </a:r>
          <a:r>
            <a:rPr lang="en-US" sz="1200" kern="1200"/>
            <a:t>for manufacturing equipment  </a:t>
          </a:r>
        </a:p>
      </dsp:txBody>
      <dsp:txXfrm>
        <a:off x="5185707" y="620483"/>
        <a:ext cx="1515784" cy="1926933"/>
      </dsp:txXfrm>
    </dsp:sp>
    <dsp:sp modelId="{F0BEE1B5-AD05-47EB-9BEB-AA13C6ABEFB5}">
      <dsp:nvSpPr>
        <dsp:cNvPr id="0" name=""/>
        <dsp:cNvSpPr/>
      </dsp:nvSpPr>
      <dsp:spPr>
        <a:xfrm>
          <a:off x="6915057" y="12902"/>
          <a:ext cx="1512019" cy="604807"/>
        </a:xfrm>
        <a:prstGeom prst="rect">
          <a:avLst/>
        </a:prstGeom>
        <a:solidFill>
          <a:srgbClr val="653C87"/>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US" sz="1200" b="1" kern="1200"/>
            <a:t>Facility Blueprints </a:t>
          </a:r>
        </a:p>
      </dsp:txBody>
      <dsp:txXfrm>
        <a:off x="6915057" y="12902"/>
        <a:ext cx="1512019" cy="604807"/>
      </dsp:txXfrm>
    </dsp:sp>
    <dsp:sp modelId="{B29ED74F-C370-4B46-9069-DE0F697A72A6}">
      <dsp:nvSpPr>
        <dsp:cNvPr id="0" name=""/>
        <dsp:cNvSpPr/>
      </dsp:nvSpPr>
      <dsp:spPr>
        <a:xfrm>
          <a:off x="6913174" y="627904"/>
          <a:ext cx="1515784" cy="1926933"/>
        </a:xfrm>
        <a:prstGeom prst="rect">
          <a:avLst/>
        </a:prstGeom>
        <a:solidFill>
          <a:schemeClr val="bg2">
            <a:alpha val="9000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None/>
          </a:pPr>
          <a:r>
            <a:rPr lang="en-US" sz="1200" b="1" kern="1200"/>
            <a:t>Technical facility blueprints </a:t>
          </a:r>
          <a:r>
            <a:rPr lang="en-US" sz="1200" b="0" kern="1200"/>
            <a:t>for manufacturing facilities at </a:t>
          </a:r>
        </a:p>
      </dsp:txBody>
      <dsp:txXfrm>
        <a:off x="6913174" y="627904"/>
        <a:ext cx="1515784" cy="1926933"/>
      </dsp:txXfrm>
    </dsp:sp>
    <dsp:sp modelId="{23694E1D-16BC-4C98-9894-D3AC5C192FB7}">
      <dsp:nvSpPr>
        <dsp:cNvPr id="0" name=""/>
        <dsp:cNvSpPr/>
      </dsp:nvSpPr>
      <dsp:spPr>
        <a:xfrm>
          <a:off x="8642524" y="12902"/>
          <a:ext cx="1512019" cy="604807"/>
        </a:xfrm>
        <a:prstGeom prst="rect">
          <a:avLst/>
        </a:prstGeom>
        <a:solidFill>
          <a:srgbClr val="653C87"/>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US" sz="1200" b="1" kern="1200"/>
            <a:t>Contractor Labor Rates</a:t>
          </a:r>
        </a:p>
      </dsp:txBody>
      <dsp:txXfrm>
        <a:off x="8642524" y="12902"/>
        <a:ext cx="1512019" cy="604807"/>
      </dsp:txXfrm>
    </dsp:sp>
    <dsp:sp modelId="{F726CB97-BDDA-4A38-BD27-542CB549B057}">
      <dsp:nvSpPr>
        <dsp:cNvPr id="0" name=""/>
        <dsp:cNvSpPr/>
      </dsp:nvSpPr>
      <dsp:spPr>
        <a:xfrm>
          <a:off x="8640641" y="620483"/>
          <a:ext cx="1515784" cy="1926933"/>
        </a:xfrm>
        <a:prstGeom prst="rect">
          <a:avLst/>
        </a:prstGeom>
        <a:solidFill>
          <a:schemeClr val="bg2">
            <a:alpha val="9000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None/>
          </a:pPr>
          <a:r>
            <a:rPr lang="en-US" sz="1200" b="1" kern="1200"/>
            <a:t>Forward Pricing Rate Agreement </a:t>
          </a:r>
          <a:r>
            <a:rPr lang="en-US" sz="1200" b="0" kern="1200"/>
            <a:t>inclusive of direct and overhead burden multipliers </a:t>
          </a:r>
        </a:p>
      </dsp:txBody>
      <dsp:txXfrm>
        <a:off x="8640641" y="620483"/>
        <a:ext cx="1515784" cy="1926933"/>
      </dsp:txXfrm>
    </dsp:sp>
    <dsp:sp modelId="{C5861661-FD73-43F6-962B-7D7F228D611C}">
      <dsp:nvSpPr>
        <dsp:cNvPr id="0" name=""/>
        <dsp:cNvSpPr/>
      </dsp:nvSpPr>
      <dsp:spPr>
        <a:xfrm>
          <a:off x="10369991" y="12902"/>
          <a:ext cx="1512019" cy="604807"/>
        </a:xfrm>
        <a:prstGeom prst="rect">
          <a:avLst/>
        </a:prstGeom>
        <a:solidFill>
          <a:srgbClr val="653C87"/>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US" sz="1200" b="1" kern="1200"/>
            <a:t>Engineering SME Estimate</a:t>
          </a:r>
        </a:p>
      </dsp:txBody>
      <dsp:txXfrm>
        <a:off x="10369991" y="12902"/>
        <a:ext cx="1512019" cy="604807"/>
      </dsp:txXfrm>
    </dsp:sp>
    <dsp:sp modelId="{BF0E385C-2BDB-4CF5-AB5F-568128E69A74}">
      <dsp:nvSpPr>
        <dsp:cNvPr id="0" name=""/>
        <dsp:cNvSpPr/>
      </dsp:nvSpPr>
      <dsp:spPr>
        <a:xfrm>
          <a:off x="10368108" y="620464"/>
          <a:ext cx="1515784" cy="1926933"/>
        </a:xfrm>
        <a:prstGeom prst="rect">
          <a:avLst/>
        </a:prstGeom>
        <a:solidFill>
          <a:schemeClr val="bg2">
            <a:alpha val="9000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None/>
          </a:pPr>
          <a:r>
            <a:rPr lang="en-US" sz="1200" b="1" kern="1200"/>
            <a:t>Engineering SME estimate </a:t>
          </a:r>
          <a:r>
            <a:rPr lang="en-US" sz="1200" b="0" kern="1200"/>
            <a:t>with a </a:t>
          </a:r>
          <a:r>
            <a:rPr lang="en-US" sz="1200" kern="1200"/>
            <a:t>bill of materials, and projected LOE requirements </a:t>
          </a:r>
        </a:p>
      </dsp:txBody>
      <dsp:txXfrm>
        <a:off x="10368108" y="620464"/>
        <a:ext cx="1515784" cy="192693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54E1DC-3C5B-469C-AC93-80C22AF56882}" type="datetimeFigureOut">
              <a:rPr lang="en-US" smtClean="0"/>
              <a:t>8/5/2026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46E2CE-0DB5-449B-8F4F-D0E794B2830B}" type="slidenum">
              <a:rPr lang="en-US" smtClean="0"/>
              <a:t>‹#›</a:t>
            </a:fld>
            <a:endParaRPr lang="en-US"/>
          </a:p>
        </p:txBody>
      </p:sp>
    </p:spTree>
    <p:extLst>
      <p:ext uri="{BB962C8B-B14F-4D97-AF65-F5344CB8AC3E}">
        <p14:creationId xmlns:p14="http://schemas.microsoft.com/office/powerpoint/2010/main" val="994701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UNCLASSIFIED UNLIMITED RELEASE (UUR)</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8" name="Picture 7" descr="A picture containing outdoor, sky, mountain, grass&#10;&#10;AI-generated content may be incorrect.">
            <a:extLst>
              <a:ext uri="{FF2B5EF4-FFF2-40B4-BE49-F238E27FC236}">
                <a16:creationId xmlns:a16="http://schemas.microsoft.com/office/drawing/2014/main" id="{DDD5B0AD-8280-0EF2-30D5-09D93B0D4666}"/>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9" name="Rectangle 8">
            <a:extLst>
              <a:ext uri="{FF2B5EF4-FFF2-40B4-BE49-F238E27FC236}">
                <a16:creationId xmlns:a16="http://schemas.microsoft.com/office/drawing/2014/main" id="{3F1FC7E3-C809-DE7D-D66F-EBED0EB166DF}"/>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E2E2AD3-F39E-8630-13A0-1FC7E0F33160}"/>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a:latin typeface="Bahnschrift SemiCondensed" panose="020B0502040204020203" pitchFamily="34" charset="0"/>
              </a:rPr>
              <a:t>		   2026 CECOP SYMPOSIUM</a:t>
            </a:r>
          </a:p>
        </p:txBody>
      </p:sp>
      <p:cxnSp>
        <p:nvCxnSpPr>
          <p:cNvPr id="16" name="Straight Connector 15">
            <a:extLst>
              <a:ext uri="{FF2B5EF4-FFF2-40B4-BE49-F238E27FC236}">
                <a16:creationId xmlns:a16="http://schemas.microsoft.com/office/drawing/2014/main" id="{9DA0570D-28E8-4595-A2CB-70B234BA01E6}"/>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8C00F4CB-556C-FD76-51E2-174C24D3276F}"/>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7A4D9443-517F-60D3-9476-A993783A937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00491"/>
            <a:ext cx="1116469" cy="1036865"/>
          </a:xfrm>
          <a:prstGeom prst="rect">
            <a:avLst/>
          </a:prstGeom>
        </p:spPr>
      </p:pic>
      <p:sp>
        <p:nvSpPr>
          <p:cNvPr id="21" name="Rectangle 20">
            <a:extLst>
              <a:ext uri="{FF2B5EF4-FFF2-40B4-BE49-F238E27FC236}">
                <a16:creationId xmlns:a16="http://schemas.microsoft.com/office/drawing/2014/main" id="{BEE85B32-3506-E1DF-ED86-BD9E5C507609}"/>
              </a:ext>
            </a:extLst>
          </p:cNvPr>
          <p:cNvSpPr/>
          <p:nvPr userDrawn="1"/>
        </p:nvSpPr>
        <p:spPr>
          <a:xfrm>
            <a:off x="737731" y="612481"/>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6">
            <a:extLst>
              <a:ext uri="{FF2B5EF4-FFF2-40B4-BE49-F238E27FC236}">
                <a16:creationId xmlns:a16="http://schemas.microsoft.com/office/drawing/2014/main" id="{606B6154-2C69-E907-40A7-4AB0280B6AD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6" name="Text Placeholder 35">
            <a:extLst>
              <a:ext uri="{FF2B5EF4-FFF2-40B4-BE49-F238E27FC236}">
                <a16:creationId xmlns:a16="http://schemas.microsoft.com/office/drawing/2014/main" id="{A196AC30-F01E-0E62-E1CF-7F21E1185A09}"/>
              </a:ext>
            </a:extLst>
          </p:cNvPr>
          <p:cNvSpPr>
            <a:spLocks noGrp="1"/>
          </p:cNvSpPr>
          <p:nvPr>
            <p:ph type="body" sz="quarter" idx="17" hasCustomPrompt="1"/>
          </p:nvPr>
        </p:nvSpPr>
        <p:spPr>
          <a:xfrm>
            <a:off x="737730" y="3756403"/>
            <a:ext cx="6759575" cy="87097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C2A1E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solidFill>
                  <a:srgbClr val="C2A1E7"/>
                </a:solidFill>
              </a:rPr>
              <a:t>Click to add presenter or presenting org</a:t>
            </a:r>
          </a:p>
        </p:txBody>
      </p:sp>
      <p:sp>
        <p:nvSpPr>
          <p:cNvPr id="38" name="Text Placeholder 37">
            <a:extLst>
              <a:ext uri="{FF2B5EF4-FFF2-40B4-BE49-F238E27FC236}">
                <a16:creationId xmlns:a16="http://schemas.microsoft.com/office/drawing/2014/main" id="{CB6E3125-D518-CB81-23A1-A175E8E38F97}"/>
              </a:ext>
            </a:extLst>
          </p:cNvPr>
          <p:cNvSpPr>
            <a:spLocks noGrp="1"/>
          </p:cNvSpPr>
          <p:nvPr>
            <p:ph type="body" sz="quarter" idx="18" hasCustomPrompt="1"/>
          </p:nvPr>
        </p:nvSpPr>
        <p:spPr>
          <a:xfrm>
            <a:off x="737730" y="4910980"/>
            <a:ext cx="6759575" cy="434976"/>
          </a:xfrm>
        </p:spPr>
        <p:txBody>
          <a:bodyPr>
            <a:noAutofit/>
          </a:bodyPr>
          <a:lstStyle>
            <a:lvl1pPr marL="0" indent="0">
              <a:buNone/>
              <a:defRPr sz="2400">
                <a:solidFill>
                  <a:srgbClr val="C2A1E7"/>
                </a:solidFill>
              </a:defRPr>
            </a:lvl1pPr>
          </a:lstStyle>
          <a:p>
            <a:r>
              <a:rPr lang="en-US" sz="2800">
                <a:solidFill>
                  <a:srgbClr val="C2A1E7"/>
                </a:solidFill>
              </a:rPr>
              <a:t>Click to add presentation date</a:t>
            </a:r>
          </a:p>
        </p:txBody>
      </p:sp>
      <p:sp>
        <p:nvSpPr>
          <p:cNvPr id="40" name="Text Placeholder 39">
            <a:extLst>
              <a:ext uri="{FF2B5EF4-FFF2-40B4-BE49-F238E27FC236}">
                <a16:creationId xmlns:a16="http://schemas.microsoft.com/office/drawing/2014/main" id="{DF7DC350-11DC-CE43-11B3-9711B9BF89B2}"/>
              </a:ext>
            </a:extLst>
          </p:cNvPr>
          <p:cNvSpPr>
            <a:spLocks noGrp="1"/>
          </p:cNvSpPr>
          <p:nvPr>
            <p:ph type="body" sz="quarter" idx="19" hasCustomPrompt="1"/>
          </p:nvPr>
        </p:nvSpPr>
        <p:spPr>
          <a:xfrm>
            <a:off x="738188" y="2030413"/>
            <a:ext cx="6759575" cy="1443037"/>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a:solidFill>
                  <a:schemeClr val="bg1"/>
                </a:solidFill>
                <a:latin typeface="Figtree Extra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latin typeface="Figtree ExtraBold" pitchFamily="2" charset="0"/>
              </a:rPr>
              <a:t>Click to add title of presentation</a:t>
            </a:r>
          </a:p>
        </p:txBody>
      </p:sp>
      <p:pic>
        <p:nvPicPr>
          <p:cNvPr id="12" name="Picture 11" descr="Logo&#10;&#10;AI-generated content may be incorrect.">
            <a:extLst>
              <a:ext uri="{FF2B5EF4-FFF2-40B4-BE49-F238E27FC236}">
                <a16:creationId xmlns:a16="http://schemas.microsoft.com/office/drawing/2014/main" id="{4BE11ADF-44DA-14EB-1956-B8A3E9414A5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3493880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r>
              <a:rPr lang="en-US" spc="600">
                <a:latin typeface="Bahnschrift SemiCondensed" panose="020B0502040204020203" pitchFamily="34" charset="0"/>
              </a:rPr>
              <a:t>2026 CECOP SYMPOSIUM</a:t>
            </a:r>
          </a:p>
        </p:txBody>
      </p:sp>
      <p:sp>
        <p:nvSpPr>
          <p:cNvPr id="6" name="Rectangle 5">
            <a:extLst>
              <a:ext uri="{FF2B5EF4-FFF2-40B4-BE49-F238E27FC236}">
                <a16:creationId xmlns:a16="http://schemas.microsoft.com/office/drawing/2014/main" id="{CCE55804-321A-74CF-A94B-1BF5C9F6E374}"/>
              </a:ext>
            </a:extLst>
          </p:cNvPr>
          <p:cNvSpPr/>
          <p:nvPr userDrawn="1"/>
        </p:nvSpPr>
        <p:spPr>
          <a:xfrm>
            <a:off x="0" y="0"/>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195262" y="88964"/>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481058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8" name="Slide Number Placeholder 5">
            <a:extLst>
              <a:ext uri="{FF2B5EF4-FFF2-40B4-BE49-F238E27FC236}">
                <a16:creationId xmlns:a16="http://schemas.microsoft.com/office/drawing/2014/main" id="{F6B7EA0D-EBB2-AAB7-37D3-06B57647CD73}"/>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
        <p:nvSpPr>
          <p:cNvPr id="19" name="Date Placeholder 3">
            <a:extLst>
              <a:ext uri="{FF2B5EF4-FFF2-40B4-BE49-F238E27FC236}">
                <a16:creationId xmlns:a16="http://schemas.microsoft.com/office/drawing/2014/main" id="{70AEC771-634F-9E32-34C2-BEB876FA9AFC}"/>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8/5/2026</a:t>
            </a:fld>
            <a:endParaRPr lang="en-US">
              <a:solidFill>
                <a:schemeClr val="bg1"/>
              </a:solidFill>
            </a:endParaRPr>
          </a:p>
        </p:txBody>
      </p:sp>
      <p:sp>
        <p:nvSpPr>
          <p:cNvPr id="4" name="Date Placeholder 3">
            <a:extLst>
              <a:ext uri="{FF2B5EF4-FFF2-40B4-BE49-F238E27FC236}">
                <a16:creationId xmlns:a16="http://schemas.microsoft.com/office/drawing/2014/main" id="{569A90FA-78EB-25C6-51A5-A7F7F3AEBDA4}"/>
              </a:ext>
            </a:extLst>
          </p:cNvPr>
          <p:cNvSpPr>
            <a:spLocks noGrp="1"/>
          </p:cNvSpPr>
          <p:nvPr>
            <p:ph type="dt" sz="half" idx="15"/>
          </p:nvPr>
        </p:nvSpPr>
        <p:spPr/>
        <p:txBody>
          <a:bodyPr/>
          <a:lstStyle/>
          <a:p>
            <a:endParaRPr lang="en-US"/>
          </a:p>
        </p:txBody>
      </p:sp>
      <p:sp>
        <p:nvSpPr>
          <p:cNvPr id="5" name="Footer Placeholder 4">
            <a:extLst>
              <a:ext uri="{FF2B5EF4-FFF2-40B4-BE49-F238E27FC236}">
                <a16:creationId xmlns:a16="http://schemas.microsoft.com/office/drawing/2014/main" id="{5CF05180-49F3-1C54-1D26-BF8934B36757}"/>
              </a:ext>
            </a:extLst>
          </p:cNvPr>
          <p:cNvSpPr>
            <a:spLocks noGrp="1"/>
          </p:cNvSpPr>
          <p:nvPr>
            <p:ph type="ftr" sz="quarter" idx="16"/>
          </p:nvPr>
        </p:nvSpPr>
        <p:spPr/>
        <p:txBody>
          <a:bodyPr/>
          <a:lstStyle>
            <a:lvl1pPr>
              <a:defRPr>
                <a:solidFill>
                  <a:srgbClr val="FF0000"/>
                </a:solidFill>
              </a:defRPr>
            </a:lvl1pPr>
          </a:lstStyle>
          <a:p>
            <a:r>
              <a:rPr lang="en-US" dirty="0"/>
              <a:t>UNCLASSIFIED UNLIMITED RELEASE (UUR)</a:t>
            </a:r>
          </a:p>
        </p:txBody>
      </p:sp>
      <p:sp>
        <p:nvSpPr>
          <p:cNvPr id="7" name="Slide Number Placeholder 6">
            <a:extLst>
              <a:ext uri="{FF2B5EF4-FFF2-40B4-BE49-F238E27FC236}">
                <a16:creationId xmlns:a16="http://schemas.microsoft.com/office/drawing/2014/main" id="{6DBC96CB-F5C4-E6A9-107C-163AB365D7CD}"/>
              </a:ext>
            </a:extLst>
          </p:cNvPr>
          <p:cNvSpPr>
            <a:spLocks noGrp="1"/>
          </p:cNvSpPr>
          <p:nvPr>
            <p:ph type="sldNum" sz="quarter" idx="17"/>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09761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65B9C9-DD58-6101-5B93-89C076039231}"/>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13" name="Picture 12">
            <a:extLst>
              <a:ext uri="{FF2B5EF4-FFF2-40B4-BE49-F238E27FC236}">
                <a16:creationId xmlns:a16="http://schemas.microsoft.com/office/drawing/2014/main" id="{9A51057C-32A8-4696-C3CF-86B951E772D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12" name="Text Placeholder 11">
            <a:extLst>
              <a:ext uri="{FF2B5EF4-FFF2-40B4-BE49-F238E27FC236}">
                <a16:creationId xmlns:a16="http://schemas.microsoft.com/office/drawing/2014/main" id="{2E02D647-6F84-BEC1-00FE-413131304E37}"/>
              </a:ext>
            </a:extLst>
          </p:cNvPr>
          <p:cNvSpPr>
            <a:spLocks noGrp="1"/>
          </p:cNvSpPr>
          <p:nvPr>
            <p:ph type="body" sz="quarter" idx="14" hasCustomPrompt="1"/>
          </p:nvPr>
        </p:nvSpPr>
        <p:spPr>
          <a:xfrm>
            <a:off x="131064" y="1112340"/>
            <a:ext cx="5900737" cy="496894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4" name="Picture Placeholder 13">
            <a:extLst>
              <a:ext uri="{FF2B5EF4-FFF2-40B4-BE49-F238E27FC236}">
                <a16:creationId xmlns:a16="http://schemas.microsoft.com/office/drawing/2014/main" id="{7FF2C9A1-9DDE-3BBE-6C42-AEEC42C005D1}"/>
              </a:ext>
            </a:extLst>
          </p:cNvPr>
          <p:cNvSpPr>
            <a:spLocks noGrp="1"/>
          </p:cNvSpPr>
          <p:nvPr>
            <p:ph type="pic" sz="quarter" idx="15"/>
          </p:nvPr>
        </p:nvSpPr>
        <p:spPr>
          <a:xfrm>
            <a:off x="6312407" y="710214"/>
            <a:ext cx="5659438" cy="5630664"/>
          </a:xfrm>
        </p:spPr>
        <p:txBody>
          <a:bodyPr/>
          <a:lstStyle/>
          <a:p>
            <a:endParaRPr lang="en-US"/>
          </a:p>
        </p:txBody>
      </p:sp>
      <p:sp>
        <p:nvSpPr>
          <p:cNvPr id="9" name="Rectangle 8">
            <a:extLst>
              <a:ext uri="{FF2B5EF4-FFF2-40B4-BE49-F238E27FC236}">
                <a16:creationId xmlns:a16="http://schemas.microsoft.com/office/drawing/2014/main" id="{7C28E1E2-E791-2185-BEBC-F6334AC78084}"/>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1" name="Text Placeholder 9">
            <a:extLst>
              <a:ext uri="{FF2B5EF4-FFF2-40B4-BE49-F238E27FC236}">
                <a16:creationId xmlns:a16="http://schemas.microsoft.com/office/drawing/2014/main" id="{A278FDA8-0F15-794A-D70A-F28897EB7CA1}"/>
              </a:ext>
            </a:extLst>
          </p:cNvPr>
          <p:cNvSpPr>
            <a:spLocks noGrp="1"/>
          </p:cNvSpPr>
          <p:nvPr>
            <p:ph type="body" sz="quarter" idx="16" hasCustomPrompt="1"/>
          </p:nvPr>
        </p:nvSpPr>
        <p:spPr>
          <a:xfrm>
            <a:off x="143302" y="86969"/>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757EA998-EA4A-9197-840C-111B768A93A9}"/>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
        <p:nvSpPr>
          <p:cNvPr id="3" name="Date Placeholder 3">
            <a:extLst>
              <a:ext uri="{FF2B5EF4-FFF2-40B4-BE49-F238E27FC236}">
                <a16:creationId xmlns:a16="http://schemas.microsoft.com/office/drawing/2014/main" id="{A826933A-59DE-7B2C-DBE5-0B70BC884305}"/>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8/5/2026</a:t>
            </a:fld>
            <a:endParaRPr lang="en-US">
              <a:solidFill>
                <a:schemeClr val="bg1"/>
              </a:solidFill>
            </a:endParaRPr>
          </a:p>
        </p:txBody>
      </p:sp>
      <p:sp>
        <p:nvSpPr>
          <p:cNvPr id="4" name="Date Placeholder 3">
            <a:extLst>
              <a:ext uri="{FF2B5EF4-FFF2-40B4-BE49-F238E27FC236}">
                <a16:creationId xmlns:a16="http://schemas.microsoft.com/office/drawing/2014/main" id="{5B32F14C-7000-A721-7862-D0D2DFED3867}"/>
              </a:ext>
            </a:extLst>
          </p:cNvPr>
          <p:cNvSpPr>
            <a:spLocks noGrp="1"/>
          </p:cNvSpPr>
          <p:nvPr>
            <p:ph type="dt" sz="half" idx="17"/>
          </p:nvPr>
        </p:nvSpPr>
        <p:spPr/>
        <p:txBody>
          <a:bodyPr/>
          <a:lstStyle/>
          <a:p>
            <a:endParaRPr lang="en-US"/>
          </a:p>
        </p:txBody>
      </p:sp>
      <p:sp>
        <p:nvSpPr>
          <p:cNvPr id="6" name="Footer Placeholder 5">
            <a:extLst>
              <a:ext uri="{FF2B5EF4-FFF2-40B4-BE49-F238E27FC236}">
                <a16:creationId xmlns:a16="http://schemas.microsoft.com/office/drawing/2014/main" id="{34A7413B-22B1-1AE6-C762-DC08A27D523B}"/>
              </a:ext>
            </a:extLst>
          </p:cNvPr>
          <p:cNvSpPr>
            <a:spLocks noGrp="1"/>
          </p:cNvSpPr>
          <p:nvPr>
            <p:ph type="ftr" sz="quarter" idx="18"/>
          </p:nvPr>
        </p:nvSpPr>
        <p:spPr/>
        <p:txBody>
          <a:bodyPr/>
          <a:lstStyle>
            <a:lvl1pPr>
              <a:defRPr>
                <a:solidFill>
                  <a:srgbClr val="FF0000"/>
                </a:solidFill>
              </a:defRPr>
            </a:lvl1pPr>
          </a:lstStyle>
          <a:p>
            <a:r>
              <a:rPr lang="en-US" dirty="0"/>
              <a:t>UNCLASSIFIED UNLIMITED RELEASE (UUR)</a:t>
            </a:r>
          </a:p>
        </p:txBody>
      </p:sp>
      <p:sp>
        <p:nvSpPr>
          <p:cNvPr id="7" name="Slide Number Placeholder 6">
            <a:extLst>
              <a:ext uri="{FF2B5EF4-FFF2-40B4-BE49-F238E27FC236}">
                <a16:creationId xmlns:a16="http://schemas.microsoft.com/office/drawing/2014/main" id="{372E99D3-17D9-D965-6F8F-785F263DE345}"/>
              </a:ext>
            </a:extLst>
          </p:cNvPr>
          <p:cNvSpPr>
            <a:spLocks noGrp="1"/>
          </p:cNvSpPr>
          <p:nvPr>
            <p:ph type="sldNum" sz="quarter" idx="19"/>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76789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484139AE-AA5E-1B06-3466-1B2AE9139C56}"/>
              </a:ext>
            </a:extLst>
          </p:cNvPr>
          <p:cNvSpPr>
            <a:spLocks noGrp="1"/>
          </p:cNvSpPr>
          <p:nvPr>
            <p:ph type="dt" sz="half" idx="10"/>
          </p:nvPr>
        </p:nvSpPr>
        <p:spPr>
          <a:xfrm>
            <a:off x="8702040" y="6356348"/>
            <a:ext cx="2743200" cy="365125"/>
          </a:xfrm>
        </p:spPr>
        <p:txBody>
          <a:bodyPr/>
          <a:lstStyle/>
          <a:p>
            <a:endParaRPr lang="en-US"/>
          </a:p>
        </p:txBody>
      </p:sp>
      <p:sp>
        <p:nvSpPr>
          <p:cNvPr id="8" name="Slide Number Placeholder 5">
            <a:extLst>
              <a:ext uri="{FF2B5EF4-FFF2-40B4-BE49-F238E27FC236}">
                <a16:creationId xmlns:a16="http://schemas.microsoft.com/office/drawing/2014/main" id="{EEFEFE49-6DFE-0696-BA90-451C55003AC0}"/>
              </a:ext>
            </a:extLst>
          </p:cNvPr>
          <p:cNvSpPr>
            <a:spLocks noGrp="1"/>
          </p:cNvSpPr>
          <p:nvPr>
            <p:ph type="sldNum" sz="quarter" idx="12"/>
          </p:nvPr>
        </p:nvSpPr>
        <p:spPr>
          <a:xfrm>
            <a:off x="11661648" y="6356349"/>
            <a:ext cx="399288" cy="365125"/>
          </a:xfrm>
        </p:spPr>
        <p:txBody>
          <a:bodyPr/>
          <a:lstStyle/>
          <a:p>
            <a:fld id="{330EA680-D336-4FF7-8B7A-9848BB0A1C32}" type="slidenum">
              <a:rPr lang="en-US" smtClean="0"/>
              <a:t>‹#›</a:t>
            </a:fld>
            <a:endParaRPr lang="en-US"/>
          </a:p>
        </p:txBody>
      </p:sp>
      <p:sp>
        <p:nvSpPr>
          <p:cNvPr id="14" name="Date Placeholder 3">
            <a:extLst>
              <a:ext uri="{FF2B5EF4-FFF2-40B4-BE49-F238E27FC236}">
                <a16:creationId xmlns:a16="http://schemas.microsoft.com/office/drawing/2014/main" id="{173EA224-60CA-4405-1AFC-E9009EA84226}"/>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8/5/2026</a:t>
            </a:fld>
            <a:endParaRPr lang="en-US"/>
          </a:p>
        </p:txBody>
      </p:sp>
      <p:sp>
        <p:nvSpPr>
          <p:cNvPr id="15" name="Footer Placeholder 4">
            <a:extLst>
              <a:ext uri="{FF2B5EF4-FFF2-40B4-BE49-F238E27FC236}">
                <a16:creationId xmlns:a16="http://schemas.microsoft.com/office/drawing/2014/main" id="{EC34147C-1597-2FAE-FB1F-310C899B65FB}"/>
              </a:ext>
            </a:extLst>
          </p:cNvPr>
          <p:cNvSpPr>
            <a:spLocks noGrp="1"/>
          </p:cNvSpPr>
          <p:nvPr>
            <p:ph type="ftr" sz="quarter" idx="11"/>
          </p:nvPr>
        </p:nvSpPr>
        <p:spPr>
          <a:xfrm>
            <a:off x="4038600" y="6356350"/>
            <a:ext cx="4114800" cy="365125"/>
          </a:xfrm>
        </p:spPr>
        <p:txBody>
          <a:bodyPr/>
          <a:lstStyle/>
          <a:p>
            <a:r>
              <a:rPr lang="en-US"/>
              <a:t>UNCLASSIFIED UNLIMITED RELEASE (UUR)</a:t>
            </a:r>
          </a:p>
        </p:txBody>
      </p:sp>
      <p:sp>
        <p:nvSpPr>
          <p:cNvPr id="16" name="Slide Number Placeholder 5">
            <a:extLst>
              <a:ext uri="{FF2B5EF4-FFF2-40B4-BE49-F238E27FC236}">
                <a16:creationId xmlns:a16="http://schemas.microsoft.com/office/drawing/2014/main" id="{E69961E7-8118-B1EA-7E23-373FC05CB8C2}"/>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pic>
        <p:nvPicPr>
          <p:cNvPr id="17" name="Picture 16" descr="A picture containing outdoor, sky, mountain, grass&#10;&#10;AI-generated content may be incorrect.">
            <a:extLst>
              <a:ext uri="{FF2B5EF4-FFF2-40B4-BE49-F238E27FC236}">
                <a16:creationId xmlns:a16="http://schemas.microsoft.com/office/drawing/2014/main" id="{F99208BA-4568-AA31-DAD1-504C5B5EB83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t="5684" b="9941"/>
          <a:stretch>
            <a:fillRect/>
          </a:stretch>
        </p:blipFill>
        <p:spPr>
          <a:xfrm>
            <a:off x="0" y="0"/>
            <a:ext cx="12192001" cy="6858000"/>
          </a:xfrm>
          <a:prstGeom prst="rect">
            <a:avLst/>
          </a:prstGeom>
        </p:spPr>
      </p:pic>
      <p:sp>
        <p:nvSpPr>
          <p:cNvPr id="6" name="Rectangle 5">
            <a:extLst>
              <a:ext uri="{FF2B5EF4-FFF2-40B4-BE49-F238E27FC236}">
                <a16:creationId xmlns:a16="http://schemas.microsoft.com/office/drawing/2014/main" id="{96129010-32DE-1271-0B31-9BAE77398620}"/>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FCFB537-B7D8-4F25-3F9A-A10A39955AD4}"/>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a:latin typeface="Bahnschrift SemiCondensed" panose="020B0502040204020203" pitchFamily="34" charset="0"/>
              </a:rPr>
              <a:t>		   2026 CECOP SYMPOSIUM</a:t>
            </a:r>
          </a:p>
        </p:txBody>
      </p:sp>
      <p:cxnSp>
        <p:nvCxnSpPr>
          <p:cNvPr id="20" name="Straight Connector 19">
            <a:extLst>
              <a:ext uri="{FF2B5EF4-FFF2-40B4-BE49-F238E27FC236}">
                <a16:creationId xmlns:a16="http://schemas.microsoft.com/office/drawing/2014/main" id="{B2678C54-50D6-964C-CA4F-FD7B6635837C}"/>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A284AF1-4B0B-0194-5571-18707FD26D96}"/>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22" name="Picture 21">
            <a:extLst>
              <a:ext uri="{FF2B5EF4-FFF2-40B4-BE49-F238E27FC236}">
                <a16:creationId xmlns:a16="http://schemas.microsoft.com/office/drawing/2014/main" id="{1EC3A0B0-6B0A-AA85-B297-E5C486EFA67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31334"/>
            <a:ext cx="1116469" cy="1036865"/>
          </a:xfrm>
          <a:prstGeom prst="rect">
            <a:avLst/>
          </a:prstGeom>
        </p:spPr>
      </p:pic>
      <p:sp>
        <p:nvSpPr>
          <p:cNvPr id="23" name="Rectangle 22">
            <a:extLst>
              <a:ext uri="{FF2B5EF4-FFF2-40B4-BE49-F238E27FC236}">
                <a16:creationId xmlns:a16="http://schemas.microsoft.com/office/drawing/2014/main" id="{1CAB904F-E08E-006C-EEFD-5F3E7E57706C}"/>
              </a:ext>
            </a:extLst>
          </p:cNvPr>
          <p:cNvSpPr/>
          <p:nvPr userDrawn="1"/>
        </p:nvSpPr>
        <p:spPr>
          <a:xfrm>
            <a:off x="737731" y="631335"/>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6">
            <a:extLst>
              <a:ext uri="{FF2B5EF4-FFF2-40B4-BE49-F238E27FC236}">
                <a16:creationId xmlns:a16="http://schemas.microsoft.com/office/drawing/2014/main" id="{FD0902C5-5AC4-5905-5794-69B7AED59F7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30451086-930A-62C9-0BAE-2BD6DB50C3A9}"/>
              </a:ext>
            </a:extLst>
          </p:cNvPr>
          <p:cNvSpPr>
            <a:spLocks noGrp="1"/>
          </p:cNvSpPr>
          <p:nvPr>
            <p:ph type="body" sz="quarter" idx="13" hasCustomPrompt="1"/>
          </p:nvPr>
        </p:nvSpPr>
        <p:spPr>
          <a:xfrm>
            <a:off x="2863051" y="2297112"/>
            <a:ext cx="6465887" cy="2174875"/>
          </a:xfrm>
        </p:spPr>
        <p:txBody>
          <a:bodyPr anchor="ctr">
            <a:normAutofit/>
          </a:bodyPr>
          <a:lstStyle>
            <a:lvl1pPr marL="0" indent="0" algn="ctr">
              <a:buNone/>
              <a:defRPr sz="2800" b="1">
                <a:solidFill>
                  <a:schemeClr val="bg1"/>
                </a:solidFill>
                <a:latin typeface="Figtree ExtraBold" pitchFamily="2" charset="0"/>
              </a:defRPr>
            </a:lvl1pPr>
          </a:lstStyle>
          <a:p>
            <a:pPr lvl="0"/>
            <a:r>
              <a:rPr lang="en-US" sz="2800" b="1">
                <a:latin typeface="Figtree ExtraBold" pitchFamily="2" charset="0"/>
              </a:rPr>
              <a:t>Insert Section Name Here</a:t>
            </a:r>
            <a:endParaRPr lang="en-US"/>
          </a:p>
        </p:txBody>
      </p:sp>
      <p:pic>
        <p:nvPicPr>
          <p:cNvPr id="2" name="Picture 1" descr="Logo&#10;&#10;AI-generated content may be incorrect.">
            <a:extLst>
              <a:ext uri="{FF2B5EF4-FFF2-40B4-BE49-F238E27FC236}">
                <a16:creationId xmlns:a16="http://schemas.microsoft.com/office/drawing/2014/main" id="{469C1C3F-D0CC-2EA7-2AA7-27F7F15482C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1518055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463680B-8792-65C8-079C-610A68EA0ECD}"/>
              </a:ext>
            </a:extLst>
          </p:cNvPr>
          <p:cNvSpPr>
            <a:spLocks noGrp="1"/>
          </p:cNvSpPr>
          <p:nvPr>
            <p:ph type="body" sz="quarter" idx="14" hasCustomPrompt="1"/>
          </p:nvPr>
        </p:nvSpPr>
        <p:spPr>
          <a:xfrm>
            <a:off x="195263" y="1112340"/>
            <a:ext cx="5787323" cy="4984111"/>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4" name="Text Placeholder 11">
            <a:extLst>
              <a:ext uri="{FF2B5EF4-FFF2-40B4-BE49-F238E27FC236}">
                <a16:creationId xmlns:a16="http://schemas.microsoft.com/office/drawing/2014/main" id="{3F1302C4-FF3A-B06D-80E0-88CEC676250B}"/>
              </a:ext>
            </a:extLst>
          </p:cNvPr>
          <p:cNvSpPr>
            <a:spLocks noGrp="1"/>
          </p:cNvSpPr>
          <p:nvPr>
            <p:ph type="body" sz="quarter" idx="15" hasCustomPrompt="1"/>
          </p:nvPr>
        </p:nvSpPr>
        <p:spPr>
          <a:xfrm>
            <a:off x="6209414" y="1112340"/>
            <a:ext cx="5787323" cy="498411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4347C84E-C66E-6F73-8B2F-C23ADC51FFF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DB80C781-D886-F3F7-D8C8-AEC62093B62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15" name="Rectangle 14">
            <a:extLst>
              <a:ext uri="{FF2B5EF4-FFF2-40B4-BE49-F238E27FC236}">
                <a16:creationId xmlns:a16="http://schemas.microsoft.com/office/drawing/2014/main" id="{EC14F3A2-5D23-8339-3B89-10EA171CF562}"/>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6" name="Text Placeholder 9">
            <a:extLst>
              <a:ext uri="{FF2B5EF4-FFF2-40B4-BE49-F238E27FC236}">
                <a16:creationId xmlns:a16="http://schemas.microsoft.com/office/drawing/2014/main" id="{375FC8C8-B45D-6E85-FE32-7C44D9974CE8}"/>
              </a:ext>
            </a:extLst>
          </p:cNvPr>
          <p:cNvSpPr>
            <a:spLocks noGrp="1"/>
          </p:cNvSpPr>
          <p:nvPr>
            <p:ph type="body" sz="quarter" idx="16" hasCustomPrompt="1"/>
          </p:nvPr>
        </p:nvSpPr>
        <p:spPr>
          <a:xfrm>
            <a:off x="195263" y="100842"/>
            <a:ext cx="11801474"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8708CADC-AEA2-422E-47F2-F8B178203B75}"/>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
        <p:nvSpPr>
          <p:cNvPr id="3" name="Date Placeholder 3">
            <a:extLst>
              <a:ext uri="{FF2B5EF4-FFF2-40B4-BE49-F238E27FC236}">
                <a16:creationId xmlns:a16="http://schemas.microsoft.com/office/drawing/2014/main" id="{47EB1AF2-7ADB-3610-5161-6AB4BF963CBB}"/>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8/5/2026</a:t>
            </a:fld>
            <a:endParaRPr lang="en-US">
              <a:solidFill>
                <a:schemeClr val="bg1"/>
              </a:solidFill>
            </a:endParaRPr>
          </a:p>
        </p:txBody>
      </p:sp>
      <p:sp>
        <p:nvSpPr>
          <p:cNvPr id="6" name="Date Placeholder 5">
            <a:extLst>
              <a:ext uri="{FF2B5EF4-FFF2-40B4-BE49-F238E27FC236}">
                <a16:creationId xmlns:a16="http://schemas.microsoft.com/office/drawing/2014/main" id="{44484256-AAAA-8FDC-5AF3-EFA6CAB4E422}"/>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DCF7B884-FEDE-4A9B-662D-D9580DA06CC7}"/>
              </a:ext>
            </a:extLst>
          </p:cNvPr>
          <p:cNvSpPr>
            <a:spLocks noGrp="1"/>
          </p:cNvSpPr>
          <p:nvPr>
            <p:ph type="ftr" sz="quarter" idx="18"/>
          </p:nvPr>
        </p:nvSpPr>
        <p:spPr/>
        <p:txBody>
          <a:bodyPr/>
          <a:lstStyle>
            <a:lvl1pPr>
              <a:defRPr>
                <a:solidFill>
                  <a:srgbClr val="FF0000"/>
                </a:solidFill>
              </a:defRPr>
            </a:lvl1pPr>
          </a:lstStyle>
          <a:p>
            <a:r>
              <a:rPr lang="en-US" dirty="0"/>
              <a:t>UNCLASSIFIED UNLIMITED RELEASE (UUR)</a:t>
            </a:r>
          </a:p>
        </p:txBody>
      </p:sp>
      <p:sp>
        <p:nvSpPr>
          <p:cNvPr id="8" name="Slide Number Placeholder 7">
            <a:extLst>
              <a:ext uri="{FF2B5EF4-FFF2-40B4-BE49-F238E27FC236}">
                <a16:creationId xmlns:a16="http://schemas.microsoft.com/office/drawing/2014/main" id="{903F0801-0DB2-0716-253D-F455D4B3C43D}"/>
              </a:ext>
            </a:extLst>
          </p:cNvPr>
          <p:cNvSpPr>
            <a:spLocks noGrp="1"/>
          </p:cNvSpPr>
          <p:nvPr>
            <p:ph type="sldNum" sz="quarter" idx="19"/>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71408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4286-563F-D1EE-49E0-71CA94B9FB92}"/>
              </a:ext>
            </a:extLst>
          </p:cNvPr>
          <p:cNvSpPr/>
          <p:nvPr userDrawn="1"/>
        </p:nvSpPr>
        <p:spPr>
          <a:xfrm>
            <a:off x="0" y="2656"/>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4" name="Text Placeholder 9">
            <a:extLst>
              <a:ext uri="{FF2B5EF4-FFF2-40B4-BE49-F238E27FC236}">
                <a16:creationId xmlns:a16="http://schemas.microsoft.com/office/drawing/2014/main" id="{B2C759F7-CB06-0F9B-9A93-2536177DD187}"/>
              </a:ext>
            </a:extLst>
          </p:cNvPr>
          <p:cNvSpPr>
            <a:spLocks noGrp="1"/>
          </p:cNvSpPr>
          <p:nvPr>
            <p:ph type="body" sz="quarter" idx="13" hasCustomPrompt="1"/>
          </p:nvPr>
        </p:nvSpPr>
        <p:spPr>
          <a:xfrm>
            <a:off x="212027" y="136526"/>
            <a:ext cx="5787323" cy="73977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5" name="Text Placeholder 11">
            <a:extLst>
              <a:ext uri="{FF2B5EF4-FFF2-40B4-BE49-F238E27FC236}">
                <a16:creationId xmlns:a16="http://schemas.microsoft.com/office/drawing/2014/main" id="{BE37D4D9-2A5F-EC59-16F1-4151EF5C0D4B}"/>
              </a:ext>
            </a:extLst>
          </p:cNvPr>
          <p:cNvSpPr>
            <a:spLocks noGrp="1"/>
          </p:cNvSpPr>
          <p:nvPr>
            <p:ph type="body" sz="quarter" idx="14" hasCustomPrompt="1"/>
          </p:nvPr>
        </p:nvSpPr>
        <p:spPr>
          <a:xfrm>
            <a:off x="195263" y="1144040"/>
            <a:ext cx="5787323" cy="4916216"/>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6" name="Text Placeholder 11">
            <a:extLst>
              <a:ext uri="{FF2B5EF4-FFF2-40B4-BE49-F238E27FC236}">
                <a16:creationId xmlns:a16="http://schemas.microsoft.com/office/drawing/2014/main" id="{242B7D06-C118-BE1A-1F60-E965FB5A8921}"/>
              </a:ext>
            </a:extLst>
          </p:cNvPr>
          <p:cNvSpPr>
            <a:spLocks noGrp="1"/>
          </p:cNvSpPr>
          <p:nvPr>
            <p:ph type="body" sz="quarter" idx="15" hasCustomPrompt="1"/>
          </p:nvPr>
        </p:nvSpPr>
        <p:spPr>
          <a:xfrm>
            <a:off x="6209414" y="1144040"/>
            <a:ext cx="5787323" cy="491356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7" name="Text Placeholder 9">
            <a:extLst>
              <a:ext uri="{FF2B5EF4-FFF2-40B4-BE49-F238E27FC236}">
                <a16:creationId xmlns:a16="http://schemas.microsoft.com/office/drawing/2014/main" id="{7D7FC36B-5570-9687-45DC-1091C183D058}"/>
              </a:ext>
            </a:extLst>
          </p:cNvPr>
          <p:cNvSpPr>
            <a:spLocks noGrp="1"/>
          </p:cNvSpPr>
          <p:nvPr>
            <p:ph type="body" sz="quarter" idx="16" hasCustomPrompt="1"/>
          </p:nvPr>
        </p:nvSpPr>
        <p:spPr>
          <a:xfrm>
            <a:off x="6217166" y="136526"/>
            <a:ext cx="5787323" cy="73977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4" name="Rectangle 3">
            <a:extLst>
              <a:ext uri="{FF2B5EF4-FFF2-40B4-BE49-F238E27FC236}">
                <a16:creationId xmlns:a16="http://schemas.microsoft.com/office/drawing/2014/main" id="{7170E439-A379-BA5F-8849-2A8D73D3B02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25B1A8D3-52E0-8117-9757-E896F3AE4C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2" name="Slide Number Placeholder 5">
            <a:extLst>
              <a:ext uri="{FF2B5EF4-FFF2-40B4-BE49-F238E27FC236}">
                <a16:creationId xmlns:a16="http://schemas.microsoft.com/office/drawing/2014/main" id="{C261C953-8CBE-3E3A-E788-C9B0ABA3BE5E}"/>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
        <p:nvSpPr>
          <p:cNvPr id="3" name="Date Placeholder 3">
            <a:extLst>
              <a:ext uri="{FF2B5EF4-FFF2-40B4-BE49-F238E27FC236}">
                <a16:creationId xmlns:a16="http://schemas.microsoft.com/office/drawing/2014/main" id="{D78AAD7E-A8FF-7986-509B-1C998B5C206C}"/>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8/5/2026</a:t>
            </a:fld>
            <a:endParaRPr lang="en-US">
              <a:solidFill>
                <a:schemeClr val="bg1"/>
              </a:solidFill>
            </a:endParaRPr>
          </a:p>
        </p:txBody>
      </p:sp>
    </p:spTree>
    <p:extLst>
      <p:ext uri="{BB962C8B-B14F-4D97-AF65-F5344CB8AC3E}">
        <p14:creationId xmlns:p14="http://schemas.microsoft.com/office/powerpoint/2010/main" val="2895590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644D82-C319-2FD1-27E0-21F2B8DF5CB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dirty="0"/>
              <a:t>	</a:t>
            </a:r>
            <a:r>
              <a:rPr lang="en-US" i="0" spc="600" dirty="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0DB55233-3CE7-F2C1-CC63-1E9FB5CF90E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8" name="Rectangle 7">
            <a:extLst>
              <a:ext uri="{FF2B5EF4-FFF2-40B4-BE49-F238E27FC236}">
                <a16:creationId xmlns:a16="http://schemas.microsoft.com/office/drawing/2014/main" id="{920D24E0-CB63-2F94-B07B-646180A78D23}"/>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9" name="Text Placeholder 9">
            <a:extLst>
              <a:ext uri="{FF2B5EF4-FFF2-40B4-BE49-F238E27FC236}">
                <a16:creationId xmlns:a16="http://schemas.microsoft.com/office/drawing/2014/main" id="{3216E214-D0B1-0CCA-CF40-85D4CE5960EF}"/>
              </a:ext>
            </a:extLst>
          </p:cNvPr>
          <p:cNvSpPr>
            <a:spLocks noGrp="1"/>
          </p:cNvSpPr>
          <p:nvPr>
            <p:ph type="body" sz="quarter" idx="16" hasCustomPrompt="1"/>
          </p:nvPr>
        </p:nvSpPr>
        <p:spPr>
          <a:xfrm>
            <a:off x="207501" y="97675"/>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B8C5A113-328C-BE7F-5D1C-DF72A8C0F614}"/>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
        <p:nvSpPr>
          <p:cNvPr id="3" name="Date Placeholder 3">
            <a:extLst>
              <a:ext uri="{FF2B5EF4-FFF2-40B4-BE49-F238E27FC236}">
                <a16:creationId xmlns:a16="http://schemas.microsoft.com/office/drawing/2014/main" id="{8B4B15DB-8D24-B7C1-CB2E-096D32E3292E}"/>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8/5/2026</a:t>
            </a:fld>
            <a:endParaRPr lang="en-US">
              <a:solidFill>
                <a:schemeClr val="bg1"/>
              </a:solidFill>
            </a:endParaRPr>
          </a:p>
        </p:txBody>
      </p:sp>
      <p:sp>
        <p:nvSpPr>
          <p:cNvPr id="6" name="Date Placeholder 5">
            <a:extLst>
              <a:ext uri="{FF2B5EF4-FFF2-40B4-BE49-F238E27FC236}">
                <a16:creationId xmlns:a16="http://schemas.microsoft.com/office/drawing/2014/main" id="{97B6A898-ED76-3669-609B-E5896478CF42}"/>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FFD1F4A4-F41D-9B3C-262D-B88A1CEE4C24}"/>
              </a:ext>
            </a:extLst>
          </p:cNvPr>
          <p:cNvSpPr>
            <a:spLocks noGrp="1"/>
          </p:cNvSpPr>
          <p:nvPr>
            <p:ph type="ftr" sz="quarter" idx="18"/>
          </p:nvPr>
        </p:nvSpPr>
        <p:spPr/>
        <p:txBody>
          <a:bodyPr/>
          <a:lstStyle>
            <a:lvl1pPr>
              <a:defRPr>
                <a:solidFill>
                  <a:srgbClr val="FF0000"/>
                </a:solidFill>
              </a:defRPr>
            </a:lvl1pPr>
          </a:lstStyle>
          <a:p>
            <a:r>
              <a:rPr lang="en-US" dirty="0"/>
              <a:t>UNCLASSIFIED UNLIMITED RELEASE (UUR)</a:t>
            </a:r>
          </a:p>
        </p:txBody>
      </p:sp>
      <p:sp>
        <p:nvSpPr>
          <p:cNvPr id="10" name="Slide Number Placeholder 9">
            <a:extLst>
              <a:ext uri="{FF2B5EF4-FFF2-40B4-BE49-F238E27FC236}">
                <a16:creationId xmlns:a16="http://schemas.microsoft.com/office/drawing/2014/main" id="{D331296C-1354-D658-1534-A519C36977A2}"/>
              </a:ext>
            </a:extLst>
          </p:cNvPr>
          <p:cNvSpPr>
            <a:spLocks noGrp="1"/>
          </p:cNvSpPr>
          <p:nvPr>
            <p:ph type="sldNum" sz="quarter" idx="19"/>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92893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22DDDE1-885F-64EB-9C8A-3D603BCF75DD}"/>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15" name="Picture 14">
            <a:extLst>
              <a:ext uri="{FF2B5EF4-FFF2-40B4-BE49-F238E27FC236}">
                <a16:creationId xmlns:a16="http://schemas.microsoft.com/office/drawing/2014/main" id="{6112250F-7791-4E10-A986-D26E6A0593A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2" name="Slide Number Placeholder 5">
            <a:extLst>
              <a:ext uri="{FF2B5EF4-FFF2-40B4-BE49-F238E27FC236}">
                <a16:creationId xmlns:a16="http://schemas.microsoft.com/office/drawing/2014/main" id="{53C19A4B-F554-21E4-CB47-974030749D11}"/>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
        <p:nvSpPr>
          <p:cNvPr id="3" name="Date Placeholder 3">
            <a:extLst>
              <a:ext uri="{FF2B5EF4-FFF2-40B4-BE49-F238E27FC236}">
                <a16:creationId xmlns:a16="http://schemas.microsoft.com/office/drawing/2014/main" id="{7CBCFD27-206D-1F8E-E6C3-103836B0BFFB}"/>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8/5/2026</a:t>
            </a:fld>
            <a:endParaRPr lang="en-US">
              <a:solidFill>
                <a:schemeClr val="bg1"/>
              </a:solidFill>
            </a:endParaRPr>
          </a:p>
        </p:txBody>
      </p:sp>
    </p:spTree>
    <p:extLst>
      <p:ext uri="{BB962C8B-B14F-4D97-AF65-F5344CB8AC3E}">
        <p14:creationId xmlns:p14="http://schemas.microsoft.com/office/powerpoint/2010/main" val="19310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2" y="1149689"/>
            <a:ext cx="4164084" cy="4902199"/>
          </a:xfrm>
        </p:spPr>
        <p:txBody>
          <a:bodyPr>
            <a:normAutofit/>
          </a:bodyPr>
          <a:lstStyle>
            <a:lvl1pPr>
              <a:defRPr sz="1800"/>
            </a:lvl1pPr>
            <a:lvl2pPr>
              <a:defRPr sz="1600"/>
            </a:lvl2pPr>
            <a:lvl3pPr>
              <a:defRPr sz="1400"/>
            </a:lvl3pPr>
            <a:lvl4pPr>
              <a:defRPr sz="1200"/>
            </a:lvl4pPr>
          </a:lstStyle>
          <a:p>
            <a:pPr lvl="0"/>
            <a:r>
              <a:rPr lang="en-US"/>
              <a:t>Click to add first bullet</a:t>
            </a:r>
          </a:p>
          <a:p>
            <a:pPr lvl="1"/>
            <a:r>
              <a:rPr lang="en-US"/>
              <a:t>Second level</a:t>
            </a:r>
          </a:p>
          <a:p>
            <a:pPr lvl="2"/>
            <a:r>
              <a:rPr lang="en-US"/>
              <a:t>Third level</a:t>
            </a:r>
          </a:p>
          <a:p>
            <a:pPr lvl="3"/>
            <a:r>
              <a:rPr lang="en-US"/>
              <a:t>Fourth level</a:t>
            </a:r>
          </a:p>
        </p:txBody>
      </p:sp>
      <p:sp>
        <p:nvSpPr>
          <p:cNvPr id="14" name="Text Placeholder 11">
            <a:extLst>
              <a:ext uri="{FF2B5EF4-FFF2-40B4-BE49-F238E27FC236}">
                <a16:creationId xmlns:a16="http://schemas.microsoft.com/office/drawing/2014/main" id="{C51DB95B-DF88-27BC-68BF-F34AEF78E108}"/>
              </a:ext>
            </a:extLst>
          </p:cNvPr>
          <p:cNvSpPr>
            <a:spLocks noGrp="1"/>
          </p:cNvSpPr>
          <p:nvPr>
            <p:ph type="body" sz="quarter" idx="15" hasCustomPrompt="1"/>
          </p:nvPr>
        </p:nvSpPr>
        <p:spPr>
          <a:xfrm>
            <a:off x="4593266" y="1149689"/>
            <a:ext cx="7403472" cy="4902199"/>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E27D124B-72B7-1E37-9F92-96D32332E4FB}"/>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02BD61CD-C932-5191-81C0-035ED257CFD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15" name="Rectangle 14">
            <a:extLst>
              <a:ext uri="{FF2B5EF4-FFF2-40B4-BE49-F238E27FC236}">
                <a16:creationId xmlns:a16="http://schemas.microsoft.com/office/drawing/2014/main" id="{9AD5350C-5F05-0BE9-B383-5DF4DF01732D}"/>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6" name="Text Placeholder 9">
            <a:extLst>
              <a:ext uri="{FF2B5EF4-FFF2-40B4-BE49-F238E27FC236}">
                <a16:creationId xmlns:a16="http://schemas.microsoft.com/office/drawing/2014/main" id="{6C469126-D9EA-2AED-A371-42D4824D13BB}"/>
              </a:ext>
            </a:extLst>
          </p:cNvPr>
          <p:cNvSpPr>
            <a:spLocks noGrp="1"/>
          </p:cNvSpPr>
          <p:nvPr>
            <p:ph type="body" sz="quarter" idx="16" hasCustomPrompt="1"/>
          </p:nvPr>
        </p:nvSpPr>
        <p:spPr>
          <a:xfrm>
            <a:off x="195262" y="97675"/>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FDACACCA-C574-92EE-1019-357CCC45194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
        <p:nvSpPr>
          <p:cNvPr id="3" name="Date Placeholder 3">
            <a:extLst>
              <a:ext uri="{FF2B5EF4-FFF2-40B4-BE49-F238E27FC236}">
                <a16:creationId xmlns:a16="http://schemas.microsoft.com/office/drawing/2014/main" id="{AA1D7423-9910-2AD5-48EE-937DD7901394}"/>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8/5/2026</a:t>
            </a:fld>
            <a:endParaRPr lang="en-US">
              <a:solidFill>
                <a:schemeClr val="bg1"/>
              </a:solidFill>
            </a:endParaRPr>
          </a:p>
        </p:txBody>
      </p:sp>
    </p:spTree>
    <p:extLst>
      <p:ext uri="{BB962C8B-B14F-4D97-AF65-F5344CB8AC3E}">
        <p14:creationId xmlns:p14="http://schemas.microsoft.com/office/powerpoint/2010/main" val="2774967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9397D9D3-5317-2E66-B651-BFE16A714F32}"/>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7" name="Rectangle 6">
            <a:extLst>
              <a:ext uri="{FF2B5EF4-FFF2-40B4-BE49-F238E27FC236}">
                <a16:creationId xmlns:a16="http://schemas.microsoft.com/office/drawing/2014/main" id="{4A681DDB-DD4B-06ED-0ED0-4F736859A690}"/>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chemeClr val="bg1"/>
                </a:solidFill>
              </a:rPr>
              <a:t>	</a:t>
            </a:r>
            <a:r>
              <a:rPr lang="en-US" spc="600">
                <a:solidFill>
                  <a:schemeClr val="bg1"/>
                </a:solidFill>
                <a:latin typeface="Bahnschrift SemiCondensed" panose="020B0502040204020203" pitchFamily="34" charset="0"/>
              </a:rPr>
              <a:t>2026 CECOP SYMPOSIUM</a:t>
            </a: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indent="0">
              <a:buNone/>
              <a:defRPr>
                <a:solidFill>
                  <a:srgbClr val="C2A1E7"/>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50413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Tree>
    <p:extLst>
      <p:ext uri="{BB962C8B-B14F-4D97-AF65-F5344CB8AC3E}">
        <p14:creationId xmlns:p14="http://schemas.microsoft.com/office/powerpoint/2010/main" val="2401144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89EEC9-3C0A-0696-8975-80767EC95DDE}"/>
              </a:ext>
            </a:extLst>
          </p:cNvPr>
          <p:cNvSpPr/>
          <p:nvPr userDrawn="1"/>
        </p:nvSpPr>
        <p:spPr>
          <a:xfrm>
            <a:off x="0" y="0"/>
            <a:ext cx="12192000" cy="1020726"/>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600">
                <a:latin typeface="Bahnschrift SemiCondensed" panose="020B0502040204020203" pitchFamily="34" charset="0"/>
              </a:rPr>
              <a:t>	SLIDES COLOR PALETTE</a:t>
            </a:r>
          </a:p>
        </p:txBody>
      </p:sp>
      <p:sp>
        <p:nvSpPr>
          <p:cNvPr id="6" name="Date Placeholder 3">
            <a:extLst>
              <a:ext uri="{FF2B5EF4-FFF2-40B4-BE49-F238E27FC236}">
                <a16:creationId xmlns:a16="http://schemas.microsoft.com/office/drawing/2014/main" id="{C071802D-484F-AA48-64FC-1E4ED5B99857}"/>
              </a:ext>
            </a:extLst>
          </p:cNvPr>
          <p:cNvSpPr>
            <a:spLocks noGrp="1"/>
          </p:cNvSpPr>
          <p:nvPr>
            <p:ph type="dt" sz="half" idx="10"/>
          </p:nvPr>
        </p:nvSpPr>
        <p:spPr>
          <a:xfrm>
            <a:off x="8702040" y="6356348"/>
            <a:ext cx="2743200" cy="365125"/>
          </a:xfrm>
        </p:spPr>
        <p:txBody>
          <a:bodyPr/>
          <a:lstStyle/>
          <a:p>
            <a:endParaRPr lang="en-US"/>
          </a:p>
        </p:txBody>
      </p:sp>
      <p:sp>
        <p:nvSpPr>
          <p:cNvPr id="7" name="Slide Number Placeholder 5">
            <a:extLst>
              <a:ext uri="{FF2B5EF4-FFF2-40B4-BE49-F238E27FC236}">
                <a16:creationId xmlns:a16="http://schemas.microsoft.com/office/drawing/2014/main" id="{BDECFEFB-529D-E8B1-F7D3-7575853ED39C}"/>
              </a:ext>
            </a:extLst>
          </p:cNvPr>
          <p:cNvSpPr>
            <a:spLocks noGrp="1"/>
          </p:cNvSpPr>
          <p:nvPr>
            <p:ph type="sldNum" sz="quarter" idx="12"/>
          </p:nvPr>
        </p:nvSpPr>
        <p:spPr>
          <a:xfrm>
            <a:off x="11661648" y="6356349"/>
            <a:ext cx="399288" cy="365125"/>
          </a:xfrm>
        </p:spPr>
        <p:txBody>
          <a:bodyPr/>
          <a:lstStyle/>
          <a:p>
            <a:fld id="{330EA680-D336-4FF7-8B7A-9848BB0A1C32}" type="slidenum">
              <a:rPr lang="en-US" smtClean="0"/>
              <a:t>‹#›</a:t>
            </a:fld>
            <a:endParaRPr lang="en-US"/>
          </a:p>
        </p:txBody>
      </p:sp>
      <p:sp>
        <p:nvSpPr>
          <p:cNvPr id="26" name="Rectangle 25">
            <a:extLst>
              <a:ext uri="{FF2B5EF4-FFF2-40B4-BE49-F238E27FC236}">
                <a16:creationId xmlns:a16="http://schemas.microsoft.com/office/drawing/2014/main" id="{83F7AF6B-55C9-D724-CA7A-CE7DC1EE79FF}"/>
              </a:ext>
            </a:extLst>
          </p:cNvPr>
          <p:cNvSpPr/>
          <p:nvPr userDrawn="1"/>
        </p:nvSpPr>
        <p:spPr>
          <a:xfrm>
            <a:off x="-1" y="1398936"/>
            <a:ext cx="923407" cy="2725091"/>
          </a:xfrm>
          <a:prstGeom prst="rect">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10%</a:t>
            </a:r>
          </a:p>
        </p:txBody>
      </p:sp>
      <p:sp>
        <p:nvSpPr>
          <p:cNvPr id="27" name="Rectangle 26">
            <a:extLst>
              <a:ext uri="{FF2B5EF4-FFF2-40B4-BE49-F238E27FC236}">
                <a16:creationId xmlns:a16="http://schemas.microsoft.com/office/drawing/2014/main" id="{0E6BF08A-7947-4713-3C46-EC8862C7C9A2}"/>
              </a:ext>
            </a:extLst>
          </p:cNvPr>
          <p:cNvSpPr/>
          <p:nvPr userDrawn="1"/>
        </p:nvSpPr>
        <p:spPr>
          <a:xfrm>
            <a:off x="914394" y="1398933"/>
            <a:ext cx="925128" cy="2725092"/>
          </a:xfrm>
          <a:prstGeom prst="rect">
            <a:avLst/>
          </a:prstGeom>
          <a:solidFill>
            <a:srgbClr val="653C87">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20%</a:t>
            </a:r>
          </a:p>
        </p:txBody>
      </p:sp>
      <p:sp>
        <p:nvSpPr>
          <p:cNvPr id="28" name="Rectangle 27">
            <a:extLst>
              <a:ext uri="{FF2B5EF4-FFF2-40B4-BE49-F238E27FC236}">
                <a16:creationId xmlns:a16="http://schemas.microsoft.com/office/drawing/2014/main" id="{F61D0450-64CA-2EEA-F48D-496D890579EA}"/>
              </a:ext>
            </a:extLst>
          </p:cNvPr>
          <p:cNvSpPr/>
          <p:nvPr userDrawn="1"/>
        </p:nvSpPr>
        <p:spPr>
          <a:xfrm>
            <a:off x="1835183" y="1398934"/>
            <a:ext cx="923407" cy="2725092"/>
          </a:xfrm>
          <a:prstGeom prst="rect">
            <a:avLst/>
          </a:prstGeom>
          <a:solidFill>
            <a:srgbClr val="653C87">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40%</a:t>
            </a:r>
          </a:p>
        </p:txBody>
      </p:sp>
      <p:sp>
        <p:nvSpPr>
          <p:cNvPr id="29" name="Rectangle 28">
            <a:extLst>
              <a:ext uri="{FF2B5EF4-FFF2-40B4-BE49-F238E27FC236}">
                <a16:creationId xmlns:a16="http://schemas.microsoft.com/office/drawing/2014/main" id="{CB1993D6-4D15-EA86-A20A-6F1717500F94}"/>
              </a:ext>
            </a:extLst>
          </p:cNvPr>
          <p:cNvSpPr/>
          <p:nvPr userDrawn="1"/>
        </p:nvSpPr>
        <p:spPr>
          <a:xfrm>
            <a:off x="2756266" y="1398932"/>
            <a:ext cx="923407" cy="2725092"/>
          </a:xfrm>
          <a:prstGeom prst="rect">
            <a:avLst/>
          </a:prstGeom>
          <a:solidFill>
            <a:srgbClr val="653C87">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70%</a:t>
            </a:r>
          </a:p>
        </p:txBody>
      </p:sp>
      <p:sp>
        <p:nvSpPr>
          <p:cNvPr id="30" name="TextBox 29">
            <a:extLst>
              <a:ext uri="{FF2B5EF4-FFF2-40B4-BE49-F238E27FC236}">
                <a16:creationId xmlns:a16="http://schemas.microsoft.com/office/drawing/2014/main" id="{E3EDFF01-ECE9-49E8-C6CA-E09F9ABBD88A}"/>
              </a:ext>
            </a:extLst>
          </p:cNvPr>
          <p:cNvSpPr txBox="1"/>
          <p:nvPr userDrawn="1"/>
        </p:nvSpPr>
        <p:spPr>
          <a:xfrm>
            <a:off x="-1" y="1020726"/>
            <a:ext cx="4655137" cy="307777"/>
          </a:xfrm>
          <a:prstGeom prst="rect">
            <a:avLst/>
          </a:prstGeom>
          <a:noFill/>
        </p:spPr>
        <p:txBody>
          <a:bodyPr wrap="square" rtlCol="0">
            <a:spAutoFit/>
          </a:bodyPr>
          <a:lstStyle/>
          <a:p>
            <a:r>
              <a:rPr lang="en-US" sz="1400" b="1"/>
              <a:t>Background Color Scale: </a:t>
            </a:r>
            <a:r>
              <a:rPr lang="en-US" sz="1400"/>
              <a:t>Hex Code #653C87</a:t>
            </a:r>
          </a:p>
        </p:txBody>
      </p:sp>
      <p:sp>
        <p:nvSpPr>
          <p:cNvPr id="31" name="Rectangle 30">
            <a:extLst>
              <a:ext uri="{FF2B5EF4-FFF2-40B4-BE49-F238E27FC236}">
                <a16:creationId xmlns:a16="http://schemas.microsoft.com/office/drawing/2014/main" id="{E8A07950-9A0C-C7FA-9C19-5A310D6EA326}"/>
              </a:ext>
            </a:extLst>
          </p:cNvPr>
          <p:cNvSpPr/>
          <p:nvPr userDrawn="1"/>
        </p:nvSpPr>
        <p:spPr>
          <a:xfrm>
            <a:off x="3951013" y="1390061"/>
            <a:ext cx="923407" cy="2725091"/>
          </a:xfrm>
          <a:prstGeom prst="rect">
            <a:avLst/>
          </a:prstGeom>
          <a:solidFill>
            <a:srgbClr val="3A3A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0%</a:t>
            </a:r>
          </a:p>
        </p:txBody>
      </p:sp>
      <p:sp>
        <p:nvSpPr>
          <p:cNvPr id="32" name="Rectangle 31">
            <a:extLst>
              <a:ext uri="{FF2B5EF4-FFF2-40B4-BE49-F238E27FC236}">
                <a16:creationId xmlns:a16="http://schemas.microsoft.com/office/drawing/2014/main" id="{4325C7F1-0E49-865F-ED04-48930F1A1D60}"/>
              </a:ext>
            </a:extLst>
          </p:cNvPr>
          <p:cNvSpPr/>
          <p:nvPr userDrawn="1"/>
        </p:nvSpPr>
        <p:spPr>
          <a:xfrm>
            <a:off x="4874420" y="1390063"/>
            <a:ext cx="923407" cy="2725092"/>
          </a:xfrm>
          <a:prstGeom prst="rect">
            <a:avLst/>
          </a:prstGeom>
          <a:solidFill>
            <a:schemeClr val="bg2">
              <a:lumMod val="2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20%</a:t>
            </a:r>
          </a:p>
        </p:txBody>
      </p:sp>
      <p:sp>
        <p:nvSpPr>
          <p:cNvPr id="33" name="Rectangle 32">
            <a:extLst>
              <a:ext uri="{FF2B5EF4-FFF2-40B4-BE49-F238E27FC236}">
                <a16:creationId xmlns:a16="http://schemas.microsoft.com/office/drawing/2014/main" id="{0477A34B-E949-5ACD-AAB0-62C910E5790B}"/>
              </a:ext>
            </a:extLst>
          </p:cNvPr>
          <p:cNvSpPr/>
          <p:nvPr userDrawn="1"/>
        </p:nvSpPr>
        <p:spPr>
          <a:xfrm>
            <a:off x="5786625" y="1390065"/>
            <a:ext cx="923407" cy="2725092"/>
          </a:xfrm>
          <a:prstGeom prst="rect">
            <a:avLst/>
          </a:prstGeom>
          <a:solidFill>
            <a:schemeClr val="bg2">
              <a:lumMod val="2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40%</a:t>
            </a:r>
          </a:p>
        </p:txBody>
      </p:sp>
      <p:sp>
        <p:nvSpPr>
          <p:cNvPr id="34" name="Rectangle 33">
            <a:extLst>
              <a:ext uri="{FF2B5EF4-FFF2-40B4-BE49-F238E27FC236}">
                <a16:creationId xmlns:a16="http://schemas.microsoft.com/office/drawing/2014/main" id="{29D6D223-F934-3755-6C54-F122F787837D}"/>
              </a:ext>
            </a:extLst>
          </p:cNvPr>
          <p:cNvSpPr/>
          <p:nvPr userDrawn="1"/>
        </p:nvSpPr>
        <p:spPr>
          <a:xfrm>
            <a:off x="6698830" y="1390060"/>
            <a:ext cx="923407" cy="2725092"/>
          </a:xfrm>
          <a:prstGeom prst="rect">
            <a:avLst/>
          </a:prstGeom>
          <a:solidFill>
            <a:schemeClr val="bg2">
              <a:lumMod val="25000"/>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90%</a:t>
            </a:r>
          </a:p>
        </p:txBody>
      </p:sp>
      <p:sp>
        <p:nvSpPr>
          <p:cNvPr id="35" name="TextBox 34">
            <a:extLst>
              <a:ext uri="{FF2B5EF4-FFF2-40B4-BE49-F238E27FC236}">
                <a16:creationId xmlns:a16="http://schemas.microsoft.com/office/drawing/2014/main" id="{AF3C9CE2-7FD2-BC73-D2AB-0A3883E2DB14}"/>
              </a:ext>
            </a:extLst>
          </p:cNvPr>
          <p:cNvSpPr txBox="1"/>
          <p:nvPr userDrawn="1"/>
        </p:nvSpPr>
        <p:spPr>
          <a:xfrm>
            <a:off x="3951014" y="1020721"/>
            <a:ext cx="4655137" cy="307777"/>
          </a:xfrm>
          <a:prstGeom prst="rect">
            <a:avLst/>
          </a:prstGeom>
          <a:noFill/>
        </p:spPr>
        <p:txBody>
          <a:bodyPr wrap="square" rtlCol="0">
            <a:spAutoFit/>
          </a:bodyPr>
          <a:lstStyle/>
          <a:p>
            <a:r>
              <a:rPr lang="en-US" sz="1400" b="1"/>
              <a:t>Banner Color Scale: </a:t>
            </a:r>
            <a:r>
              <a:rPr lang="en-US" sz="1400"/>
              <a:t>Hex Code #423781</a:t>
            </a:r>
          </a:p>
        </p:txBody>
      </p:sp>
      <p:sp>
        <p:nvSpPr>
          <p:cNvPr id="36" name="TextBox 35">
            <a:extLst>
              <a:ext uri="{FF2B5EF4-FFF2-40B4-BE49-F238E27FC236}">
                <a16:creationId xmlns:a16="http://schemas.microsoft.com/office/drawing/2014/main" id="{545603A8-A5A1-8581-71A9-BA1C2A5318C0}"/>
              </a:ext>
            </a:extLst>
          </p:cNvPr>
          <p:cNvSpPr txBox="1"/>
          <p:nvPr userDrawn="1"/>
        </p:nvSpPr>
        <p:spPr>
          <a:xfrm>
            <a:off x="7893576" y="686673"/>
            <a:ext cx="4298423" cy="2031325"/>
          </a:xfrm>
          <a:prstGeom prst="rect">
            <a:avLst/>
          </a:prstGeom>
          <a:solidFill>
            <a:schemeClr val="bg2">
              <a:lumMod val="25000"/>
            </a:schemeClr>
          </a:solidFill>
        </p:spPr>
        <p:txBody>
          <a:bodyPr wrap="square" rtlCol="0">
            <a:spAutoFit/>
          </a:bodyPr>
          <a:lstStyle/>
          <a:p>
            <a:r>
              <a:rPr lang="en-US" sz="1400" b="1">
                <a:solidFill>
                  <a:srgbClr val="C2A1E7"/>
                </a:solidFill>
                <a:latin typeface="Figtree ExtraBold" pitchFamily="2" charset="0"/>
              </a:rPr>
              <a:t>Font: Figtree </a:t>
            </a:r>
            <a:r>
              <a:rPr lang="en-US" sz="1400" b="1" err="1">
                <a:solidFill>
                  <a:srgbClr val="C2A1E7"/>
                </a:solidFill>
                <a:latin typeface="Figtree ExtraBold" pitchFamily="2" charset="0"/>
              </a:rPr>
              <a:t>ExtraBold</a:t>
            </a:r>
            <a:r>
              <a:rPr lang="en-US" sz="1400" b="1">
                <a:solidFill>
                  <a:srgbClr val="C2A1E7"/>
                </a:solidFill>
                <a:latin typeface="Figtree ExtraBold" pitchFamily="2" charset="0"/>
              </a:rPr>
              <a:t> </a:t>
            </a:r>
          </a:p>
          <a:p>
            <a:r>
              <a:rPr lang="en-US" sz="1400" b="1">
                <a:solidFill>
                  <a:srgbClr val="C2A1E7"/>
                </a:solidFill>
                <a:latin typeface="Figtree ExtraBold" pitchFamily="2" charset="0"/>
              </a:rPr>
              <a:t>Format: Bold, Normal Spacing</a:t>
            </a:r>
            <a:br>
              <a:rPr lang="en-US" sz="1400" b="1">
                <a:solidFill>
                  <a:srgbClr val="C2A1E7"/>
                </a:solidFill>
                <a:latin typeface="Figtree ExtraBold" pitchFamily="2" charset="0"/>
              </a:rPr>
            </a:br>
            <a:r>
              <a:rPr lang="en-US" sz="1400" b="1">
                <a:solidFill>
                  <a:srgbClr val="C2A1E7"/>
                </a:solidFill>
                <a:latin typeface="Figtree ExtraBold" pitchFamily="2" charset="0"/>
              </a:rPr>
              <a:t>Hex Code: #C2A1E7</a:t>
            </a:r>
          </a:p>
          <a:p>
            <a:endParaRPr lang="en-US" sz="1400" b="1">
              <a:latin typeface="Figtree ExtraBold" pitchFamily="2" charset="0"/>
            </a:endParaRPr>
          </a:p>
          <a:p>
            <a:r>
              <a:rPr lang="en-US" sz="1400" b="1" spc="600">
                <a:solidFill>
                  <a:schemeClr val="bg1"/>
                </a:solidFill>
                <a:latin typeface="Bahnschrift SemiCondensed" panose="020B0502040204020203" pitchFamily="34" charset="0"/>
              </a:rPr>
              <a:t>FONT: BAHNSCHRIFT SEMICONDENSED</a:t>
            </a:r>
          </a:p>
          <a:p>
            <a:r>
              <a:rPr lang="en-US" sz="1400" b="1" spc="600">
                <a:solidFill>
                  <a:schemeClr val="bg1"/>
                </a:solidFill>
                <a:latin typeface="Bahnschrift SemiCondensed" panose="020B0502040204020203" pitchFamily="34" charset="0"/>
              </a:rPr>
              <a:t>FORMAT: CAPITALIZED, BOLD, VERY LOOSE SPACING</a:t>
            </a:r>
          </a:p>
          <a:p>
            <a:r>
              <a:rPr lang="en-US" sz="1400" b="1" spc="600">
                <a:solidFill>
                  <a:schemeClr val="bg1"/>
                </a:solidFill>
                <a:latin typeface="Bahnschrift SemiCondensed" panose="020B0502040204020203" pitchFamily="34" charset="0"/>
              </a:rPr>
              <a:t>HEX CODE: #FFFFFF</a:t>
            </a:r>
          </a:p>
        </p:txBody>
      </p:sp>
      <p:sp>
        <p:nvSpPr>
          <p:cNvPr id="37" name="Rectangle 36">
            <a:extLst>
              <a:ext uri="{FF2B5EF4-FFF2-40B4-BE49-F238E27FC236}">
                <a16:creationId xmlns:a16="http://schemas.microsoft.com/office/drawing/2014/main" id="{805689E3-0C2D-4D32-AB5E-74CCB79DEB4E}"/>
              </a:ext>
            </a:extLst>
          </p:cNvPr>
          <p:cNvSpPr/>
          <p:nvPr userDrawn="1"/>
        </p:nvSpPr>
        <p:spPr>
          <a:xfrm>
            <a:off x="7909318" y="3159086"/>
            <a:ext cx="4298423" cy="3012241"/>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CC2FD1DB-5CCF-D354-C47D-879ED7A23D23}"/>
              </a:ext>
            </a:extLst>
          </p:cNvPr>
          <p:cNvSpPr txBox="1"/>
          <p:nvPr userDrawn="1"/>
        </p:nvSpPr>
        <p:spPr>
          <a:xfrm>
            <a:off x="8020470" y="266567"/>
            <a:ext cx="4158968" cy="369332"/>
          </a:xfrm>
          <a:prstGeom prst="rect">
            <a:avLst/>
          </a:prstGeom>
          <a:noFill/>
        </p:spPr>
        <p:txBody>
          <a:bodyPr wrap="square" rtlCol="0">
            <a:spAutoFit/>
          </a:bodyPr>
          <a:lstStyle/>
          <a:p>
            <a:r>
              <a:rPr lang="en-US" b="1"/>
              <a:t>Text Settings</a:t>
            </a:r>
          </a:p>
        </p:txBody>
      </p:sp>
      <p:sp>
        <p:nvSpPr>
          <p:cNvPr id="39" name="TextBox 38">
            <a:extLst>
              <a:ext uri="{FF2B5EF4-FFF2-40B4-BE49-F238E27FC236}">
                <a16:creationId xmlns:a16="http://schemas.microsoft.com/office/drawing/2014/main" id="{C812C458-F649-73AE-A8AA-8CC19B57F424}"/>
              </a:ext>
            </a:extLst>
          </p:cNvPr>
          <p:cNvSpPr txBox="1"/>
          <p:nvPr userDrawn="1"/>
        </p:nvSpPr>
        <p:spPr>
          <a:xfrm>
            <a:off x="8020470" y="2753876"/>
            <a:ext cx="4158968" cy="369332"/>
          </a:xfrm>
          <a:prstGeom prst="rect">
            <a:avLst/>
          </a:prstGeom>
          <a:noFill/>
        </p:spPr>
        <p:txBody>
          <a:bodyPr wrap="square" rtlCol="0">
            <a:spAutoFit/>
          </a:bodyPr>
          <a:lstStyle/>
          <a:p>
            <a:r>
              <a:rPr lang="en-US" b="1"/>
              <a:t>Logos</a:t>
            </a:r>
            <a:endParaRPr lang="en-US"/>
          </a:p>
        </p:txBody>
      </p:sp>
      <p:pic>
        <p:nvPicPr>
          <p:cNvPr id="40" name="Picture 6">
            <a:extLst>
              <a:ext uri="{FF2B5EF4-FFF2-40B4-BE49-F238E27FC236}">
                <a16:creationId xmlns:a16="http://schemas.microsoft.com/office/drawing/2014/main" id="{30A1F5B6-3457-1BFE-7B3D-52BD3204E43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90279" y="322673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2C4ECB25-2ABE-2F5F-2E0E-CF62AEB6B1D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0424982" y="4124023"/>
            <a:ext cx="1705247" cy="1583664"/>
          </a:xfrm>
          <a:prstGeom prst="rect">
            <a:avLst/>
          </a:prstGeom>
        </p:spPr>
      </p:pic>
      <p:pic>
        <p:nvPicPr>
          <p:cNvPr id="45" name="Picture 2" descr="Nevada National Security Site">
            <a:extLst>
              <a:ext uri="{FF2B5EF4-FFF2-40B4-BE49-F238E27FC236}">
                <a16:creationId xmlns:a16="http://schemas.microsoft.com/office/drawing/2014/main" id="{9412384D-8067-F43D-1162-8AFC84FE22A1}"/>
              </a:ext>
            </a:extLst>
          </p:cNvPr>
          <p:cNvPicPr>
            <a:picLocks noChangeAspect="1" noChangeArrowheads="1"/>
          </p:cNvPicPr>
          <p:nvPr userDrawn="1"/>
        </p:nvPicPr>
        <p:blipFill rotWithShape="1">
          <a:blip r:embed="rId4">
            <a:clrChange>
              <a:clrFrom>
                <a:srgbClr val="000000">
                  <a:alpha val="0"/>
                </a:srgbClr>
              </a:clrFrom>
              <a:clrTo>
                <a:srgbClr val="000000">
                  <a:alpha val="0"/>
                </a:srgbClr>
              </a:clrTo>
            </a:clrChange>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b="33667"/>
          <a:stretch>
            <a:fillRect/>
          </a:stretch>
        </p:blipFill>
        <p:spPr bwMode="auto">
          <a:xfrm>
            <a:off x="8229111" y="5002621"/>
            <a:ext cx="1989533" cy="7918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AI-generated content may be incorrect.">
            <a:extLst>
              <a:ext uri="{FF2B5EF4-FFF2-40B4-BE49-F238E27FC236}">
                <a16:creationId xmlns:a16="http://schemas.microsoft.com/office/drawing/2014/main" id="{C4005D18-0816-17FF-0ED0-CFFFFEBA108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296073" y="4350005"/>
            <a:ext cx="1803881" cy="506353"/>
          </a:xfrm>
          <a:prstGeom prst="rect">
            <a:avLst/>
          </a:prstGeom>
        </p:spPr>
      </p:pic>
      <p:sp>
        <p:nvSpPr>
          <p:cNvPr id="2" name="Rectangle 1">
            <a:extLst>
              <a:ext uri="{FF2B5EF4-FFF2-40B4-BE49-F238E27FC236}">
                <a16:creationId xmlns:a16="http://schemas.microsoft.com/office/drawing/2014/main" id="{D2F6EA6D-5443-9DCB-2D8F-EA4128ECC47F}"/>
              </a:ext>
            </a:extLst>
          </p:cNvPr>
          <p:cNvSpPr/>
          <p:nvPr userDrawn="1"/>
        </p:nvSpPr>
        <p:spPr>
          <a:xfrm>
            <a:off x="3545" y="4350005"/>
            <a:ext cx="7618692" cy="2268343"/>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kern="1200">
                <a:solidFill>
                  <a:schemeClr val="lt1"/>
                </a:solidFill>
                <a:effectLst/>
                <a:latin typeface="+mn-lt"/>
                <a:ea typeface="+mn-ea"/>
                <a:cs typeface="+mn-cs"/>
              </a:rPr>
              <a:t>TO ADD A CUSTOM LOGO TO THIS DECK:</a:t>
            </a:r>
          </a:p>
          <a:p>
            <a:r>
              <a:rPr lang="en-US" sz="1800" kern="1200">
                <a:solidFill>
                  <a:schemeClr val="lt1"/>
                </a:solidFill>
                <a:effectLst/>
                <a:latin typeface="+mn-lt"/>
                <a:ea typeface="+mn-ea"/>
                <a:cs typeface="+mn-cs"/>
              </a:rPr>
              <a:t> </a:t>
            </a:r>
          </a:p>
          <a:p>
            <a:r>
              <a:rPr lang="en-US" sz="1800" kern="1200">
                <a:solidFill>
                  <a:schemeClr val="lt1"/>
                </a:solidFill>
                <a:effectLst/>
                <a:latin typeface="+mn-lt"/>
                <a:ea typeface="+mn-ea"/>
                <a:cs typeface="+mn-cs"/>
              </a:rPr>
              <a:t>1. Navigate to ‘View’ in the top ribbon.</a:t>
            </a:r>
          </a:p>
          <a:p>
            <a:r>
              <a:rPr lang="en-US" sz="1800" kern="1200">
                <a:solidFill>
                  <a:schemeClr val="lt1"/>
                </a:solidFill>
                <a:effectLst/>
                <a:latin typeface="+mn-lt"/>
                <a:ea typeface="+mn-ea"/>
                <a:cs typeface="+mn-cs"/>
              </a:rPr>
              <a:t>2. Under ‘Master Views’, select ‘Slide Master’.</a:t>
            </a:r>
          </a:p>
          <a:p>
            <a:r>
              <a:rPr lang="en-US" sz="1800" kern="1200">
                <a:solidFill>
                  <a:schemeClr val="lt1"/>
                </a:solidFill>
                <a:effectLst/>
                <a:latin typeface="+mn-lt"/>
                <a:ea typeface="+mn-ea"/>
                <a:cs typeface="+mn-cs"/>
              </a:rPr>
              <a:t>3. Add your preferred logo (as an image) to the intended slide.</a:t>
            </a:r>
          </a:p>
          <a:p>
            <a:r>
              <a:rPr lang="en-US" sz="1800" kern="1200">
                <a:solidFill>
                  <a:schemeClr val="lt1"/>
                </a:solidFill>
                <a:effectLst/>
                <a:latin typeface="+mn-lt"/>
                <a:ea typeface="+mn-ea"/>
                <a:cs typeface="+mn-cs"/>
              </a:rPr>
              <a:t>4. Select ‘Close Master View’.</a:t>
            </a:r>
          </a:p>
          <a:p>
            <a:r>
              <a:rPr lang="en-US" sz="1800" kern="1200">
                <a:solidFill>
                  <a:schemeClr val="lt1"/>
                </a:solidFill>
                <a:effectLst/>
                <a:latin typeface="+mn-lt"/>
                <a:ea typeface="+mn-ea"/>
                <a:cs typeface="+mn-cs"/>
              </a:rPr>
              <a:t>5. In the top ribbon under ‘Home’ select ‘New Slide’ and reimport the slide with the added logo. </a:t>
            </a:r>
          </a:p>
        </p:txBody>
      </p:sp>
    </p:spTree>
    <p:extLst>
      <p:ext uri="{BB962C8B-B14F-4D97-AF65-F5344CB8AC3E}">
        <p14:creationId xmlns:p14="http://schemas.microsoft.com/office/powerpoint/2010/main" val="3091434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UNCLASSIFIED UNLIMITED RELEASE (UUR)</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9951039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fims.doe.gov/fimsinfo/index.html" TargetMode="External"/><Relationship Id="rId2" Type="http://schemas.openxmlformats.org/officeDocument/2006/relationships/hyperlink" Target="https://support.pars.doe.gov/support/tickets/new" TargetMode="External"/><Relationship Id="rId1" Type="http://schemas.openxmlformats.org/officeDocument/2006/relationships/slideLayout" Target="../slideLayouts/slideLayout7.xml"/><Relationship Id="rId4" Type="http://schemas.openxmlformats.org/officeDocument/2006/relationships/hyperlink" Target="https://www.energy.gov/cfo/listings/budget-justification-supporting-document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powerpedia.energy.gov/wiki/CostEX" TargetMode="External"/><Relationship Id="rId2" Type="http://schemas.openxmlformats.org/officeDocument/2006/relationships/hyperlink" Target="https://nncams.doe.gov/Public/login.html" TargetMode="External"/><Relationship Id="rId1" Type="http://schemas.openxmlformats.org/officeDocument/2006/relationships/slideLayout" Target="../slideLayouts/slideLayout7.xml"/><Relationship Id="rId4" Type="http://schemas.openxmlformats.org/officeDocument/2006/relationships/hyperlink" Target="https://powerpedia.energy.gov/wiki/Standard_Accounting_and_Reporting_System" TargetMode="Externa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8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google.com/url?sa=t&amp;source=web&amp;rct=j&amp;opi=89978449&amp;url=CAESTgHuR6pNG_-GgtrByXdZ9-FIkkC4Rjn7m3ReyfYVVeor42MJUdxvemk7OkobJ6D3OzJlSnkwq3Puy6SzAfbSU9k-3JudqaIsl35Wa4wU5A==&amp;ved=2ahUKEwip7tXgvu6VAxVlATQIHa2fKJ0QFnoECCoQAQ&amp;uoh=2&amp;usg=AOvVaw0g3rQy6V8Fr-9UNSHYv8NB" TargetMode="External"/><Relationship Id="rId2" Type="http://schemas.openxmlformats.org/officeDocument/2006/relationships/hyperlink" Target="https://www.dot.nv.gov/doing-business/ndot-procurements/agreement-services/contract-services-3" TargetMode="External"/><Relationship Id="rId1" Type="http://schemas.openxmlformats.org/officeDocument/2006/relationships/slideLayout" Target="../slideLayouts/slideLayout2.xml"/><Relationship Id="rId4" Type="http://schemas.openxmlformats.org/officeDocument/2006/relationships/hyperlink" Target="https://www.dot.nm.gov/"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8A7433-65E8-47A1-1EBD-0EDF04663190}"/>
              </a:ext>
            </a:extLst>
          </p:cNvPr>
          <p:cNvSpPr>
            <a:spLocks noGrp="1"/>
          </p:cNvSpPr>
          <p:nvPr>
            <p:ph type="body" sz="quarter" idx="17"/>
          </p:nvPr>
        </p:nvSpPr>
        <p:spPr/>
        <p:txBody>
          <a:bodyPr vert="horz" lIns="91440" tIns="45720" rIns="91440" bIns="45720" rtlCol="0" anchor="t">
            <a:normAutofit/>
          </a:bodyPr>
          <a:lstStyle/>
          <a:p>
            <a:r>
              <a:rPr lang="en-US"/>
              <a:t>CEAG Training Working Group</a:t>
            </a:r>
          </a:p>
        </p:txBody>
      </p:sp>
      <p:sp>
        <p:nvSpPr>
          <p:cNvPr id="3" name="Text Placeholder 2">
            <a:extLst>
              <a:ext uri="{FF2B5EF4-FFF2-40B4-BE49-F238E27FC236}">
                <a16:creationId xmlns:a16="http://schemas.microsoft.com/office/drawing/2014/main" id="{9A73E35C-5DCC-2952-8E8A-816575333A8F}"/>
              </a:ext>
            </a:extLst>
          </p:cNvPr>
          <p:cNvSpPr>
            <a:spLocks noGrp="1"/>
          </p:cNvSpPr>
          <p:nvPr>
            <p:ph type="body" sz="quarter" idx="18"/>
          </p:nvPr>
        </p:nvSpPr>
        <p:spPr/>
        <p:txBody>
          <a:bodyPr vert="horz" lIns="91440" tIns="45720" rIns="91440" bIns="45720" rtlCol="0" anchor="t">
            <a:noAutofit/>
          </a:bodyPr>
          <a:lstStyle/>
          <a:p>
            <a:r>
              <a:rPr lang="en-US"/>
              <a:t>August 12, 2026</a:t>
            </a:r>
          </a:p>
        </p:txBody>
      </p:sp>
      <p:sp>
        <p:nvSpPr>
          <p:cNvPr id="4" name="Text Placeholder 3">
            <a:extLst>
              <a:ext uri="{FF2B5EF4-FFF2-40B4-BE49-F238E27FC236}">
                <a16:creationId xmlns:a16="http://schemas.microsoft.com/office/drawing/2014/main" id="{F9ADD893-8873-455C-6BB0-846C0479A64B}"/>
              </a:ext>
            </a:extLst>
          </p:cNvPr>
          <p:cNvSpPr>
            <a:spLocks noGrp="1"/>
          </p:cNvSpPr>
          <p:nvPr>
            <p:ph type="body" sz="quarter" idx="19"/>
          </p:nvPr>
        </p:nvSpPr>
        <p:spPr/>
        <p:txBody>
          <a:bodyPr vert="horz" lIns="91440" tIns="45720" rIns="91440" bIns="45720" rtlCol="0" anchor="t">
            <a:normAutofit/>
          </a:bodyPr>
          <a:lstStyle/>
          <a:p>
            <a:r>
              <a:rPr lang="en-US">
                <a:latin typeface="Figtree ExtraBold"/>
              </a:rPr>
              <a:t>GAO Step 6: Obtain the Data</a:t>
            </a:r>
          </a:p>
          <a:p>
            <a:r>
              <a:rPr lang="en-US">
                <a:latin typeface="Figtree ExtraBold"/>
              </a:rPr>
              <a:t>Smart Data Evaluation for Cost Analysis</a:t>
            </a:r>
            <a:endParaRPr lang="en-US"/>
          </a:p>
        </p:txBody>
      </p:sp>
      <p:sp>
        <p:nvSpPr>
          <p:cNvPr id="5" name="Footer Placeholder 4">
            <a:extLst>
              <a:ext uri="{FF2B5EF4-FFF2-40B4-BE49-F238E27FC236}">
                <a16:creationId xmlns:a16="http://schemas.microsoft.com/office/drawing/2014/main" id="{2E327DC7-54FE-FC72-43D7-1CA0A5B76137}"/>
              </a:ext>
            </a:extLst>
          </p:cNvPr>
          <p:cNvSpPr>
            <a:spLocks noGrp="1"/>
          </p:cNvSpPr>
          <p:nvPr>
            <p:ph type="ftr" sz="quarter" idx="11"/>
          </p:nvPr>
        </p:nvSpPr>
        <p:spPr>
          <a:xfrm>
            <a:off x="1909417" y="6396107"/>
            <a:ext cx="4114800" cy="365125"/>
          </a:xfrm>
        </p:spPr>
        <p:txBody>
          <a:bodyPr/>
          <a:lstStyle/>
          <a:p>
            <a:r>
              <a:rPr lang="en-US" dirty="0">
                <a:solidFill>
                  <a:srgbClr val="FF0000"/>
                </a:solidFill>
              </a:rPr>
              <a:t>UNCLASSIFIED UNLIMITED RELEASE (UUR</a:t>
            </a:r>
            <a:r>
              <a:rPr lang="en-US" dirty="0"/>
              <a:t>)</a:t>
            </a:r>
          </a:p>
        </p:txBody>
      </p:sp>
    </p:spTree>
    <p:extLst>
      <p:ext uri="{BB962C8B-B14F-4D97-AF65-F5344CB8AC3E}">
        <p14:creationId xmlns:p14="http://schemas.microsoft.com/office/powerpoint/2010/main" val="1877776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343359-3F6A-F047-82B6-038DF56ECEA8}"/>
              </a:ext>
            </a:extLst>
          </p:cNvPr>
          <p:cNvSpPr>
            <a:spLocks noGrp="1"/>
          </p:cNvSpPr>
          <p:nvPr>
            <p:ph type="body" sz="quarter" idx="13"/>
          </p:nvPr>
        </p:nvSpPr>
        <p:spPr/>
        <p:txBody>
          <a:bodyPr/>
          <a:lstStyle/>
          <a:p>
            <a:r>
              <a:rPr lang="en-US">
                <a:latin typeface="Figtree ExtraBold"/>
              </a:rPr>
              <a:t>Objectives</a:t>
            </a:r>
            <a:endParaRPr lang="en-US"/>
          </a:p>
        </p:txBody>
      </p:sp>
      <p:sp>
        <p:nvSpPr>
          <p:cNvPr id="3" name="Text Placeholder 2">
            <a:extLst>
              <a:ext uri="{FF2B5EF4-FFF2-40B4-BE49-F238E27FC236}">
                <a16:creationId xmlns:a16="http://schemas.microsoft.com/office/drawing/2014/main" id="{FA8A9601-E8C1-84D6-A3DC-FE31F86D3FDE}"/>
              </a:ext>
            </a:extLst>
          </p:cNvPr>
          <p:cNvSpPr>
            <a:spLocks noGrp="1"/>
          </p:cNvSpPr>
          <p:nvPr>
            <p:ph type="body" sz="quarter" idx="14"/>
          </p:nvPr>
        </p:nvSpPr>
        <p:spPr/>
        <p:txBody>
          <a:bodyPr vert="horz" lIns="91440" tIns="45720" rIns="91440" bIns="45720" rtlCol="0" anchor="t">
            <a:normAutofit/>
          </a:bodyPr>
          <a:lstStyle/>
          <a:p>
            <a:r>
              <a:rPr lang="en-US"/>
              <a:t>Overview of GAO Step 6</a:t>
            </a:r>
            <a:endParaRPr lang="en-US" dirty="0"/>
          </a:p>
          <a:p>
            <a:r>
              <a:rPr lang="en-US"/>
              <a:t>Identify relevant cost data sources</a:t>
            </a:r>
          </a:p>
          <a:p>
            <a:r>
              <a:rPr lang="en-US"/>
              <a:t>Data collection plan template</a:t>
            </a:r>
            <a:endParaRPr lang="en-US" dirty="0"/>
          </a:p>
          <a:p>
            <a:r>
              <a:rPr lang="en-US" dirty="0"/>
              <a:t>Assess data quality and limitations</a:t>
            </a:r>
          </a:p>
          <a:p>
            <a:r>
              <a:rPr lang="en-US" dirty="0"/>
              <a:t>Decide what data is usable vs. risky</a:t>
            </a:r>
          </a:p>
          <a:p>
            <a:r>
              <a:rPr lang="en-US" dirty="0"/>
              <a:t>Document assumptions and data collection decisions</a:t>
            </a:r>
          </a:p>
          <a:p>
            <a:r>
              <a:rPr lang="en-US"/>
              <a:t>FY27 Training Working Group Efforts</a:t>
            </a:r>
            <a:endParaRPr lang="en-US" dirty="0"/>
          </a:p>
        </p:txBody>
      </p:sp>
      <p:sp>
        <p:nvSpPr>
          <p:cNvPr id="4" name="Footer Placeholder 3">
            <a:extLst>
              <a:ext uri="{FF2B5EF4-FFF2-40B4-BE49-F238E27FC236}">
                <a16:creationId xmlns:a16="http://schemas.microsoft.com/office/drawing/2014/main" id="{FA9393BA-430D-3136-1880-35D69FC5D984}"/>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979000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96F08-E7CE-0CCC-FCFB-E0535208F75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C77C642-8E5E-7734-F541-AD5272194DF1}"/>
              </a:ext>
            </a:extLst>
          </p:cNvPr>
          <p:cNvSpPr>
            <a:spLocks noGrp="1"/>
          </p:cNvSpPr>
          <p:nvPr>
            <p:ph type="body" sz="quarter" idx="13"/>
          </p:nvPr>
        </p:nvSpPr>
        <p:spPr/>
        <p:txBody>
          <a:bodyPr/>
          <a:lstStyle/>
          <a:p>
            <a:r>
              <a:rPr lang="en-US">
                <a:latin typeface="Figtree ExtraBold"/>
              </a:rPr>
              <a:t>What is included in GAO Step 6</a:t>
            </a:r>
            <a:endParaRPr lang="en-US"/>
          </a:p>
        </p:txBody>
      </p:sp>
      <p:sp>
        <p:nvSpPr>
          <p:cNvPr id="3" name="Text Placeholder 2">
            <a:extLst>
              <a:ext uri="{FF2B5EF4-FFF2-40B4-BE49-F238E27FC236}">
                <a16:creationId xmlns:a16="http://schemas.microsoft.com/office/drawing/2014/main" id="{09ABA44E-E8C5-56E1-A9AD-CA97FCAE4263}"/>
              </a:ext>
            </a:extLst>
          </p:cNvPr>
          <p:cNvSpPr>
            <a:spLocks noGrp="1"/>
          </p:cNvSpPr>
          <p:nvPr>
            <p:ph type="body" sz="quarter" idx="14"/>
          </p:nvPr>
        </p:nvSpPr>
        <p:spPr/>
        <p:txBody>
          <a:bodyPr vert="horz" lIns="91440" tIns="45720" rIns="91440" bIns="45720" rtlCol="0" anchor="t">
            <a:normAutofit/>
          </a:bodyPr>
          <a:lstStyle/>
          <a:p>
            <a:r>
              <a:rPr lang="en-US"/>
              <a:t>Identify data sources</a:t>
            </a:r>
          </a:p>
          <a:p>
            <a:r>
              <a:rPr lang="en-US"/>
              <a:t>Collect technical, programmatic, schedule, and cost data</a:t>
            </a:r>
          </a:p>
          <a:p>
            <a:r>
              <a:rPr lang="en-US"/>
              <a:t>Normalize the data</a:t>
            </a:r>
          </a:p>
          <a:p>
            <a:r>
              <a:rPr lang="en-US"/>
              <a:t>Check relevance and comparability</a:t>
            </a:r>
          </a:p>
          <a:p>
            <a:r>
              <a:rPr lang="en-US"/>
              <a:t>Assess data reliability</a:t>
            </a:r>
          </a:p>
          <a:p>
            <a:r>
              <a:rPr lang="en-US"/>
              <a:t>Document assumptions </a:t>
            </a:r>
          </a:p>
        </p:txBody>
      </p:sp>
      <p:sp>
        <p:nvSpPr>
          <p:cNvPr id="4" name="Footer Placeholder 3">
            <a:extLst>
              <a:ext uri="{FF2B5EF4-FFF2-40B4-BE49-F238E27FC236}">
                <a16:creationId xmlns:a16="http://schemas.microsoft.com/office/drawing/2014/main" id="{DF2523DD-9D7E-693A-28CA-DA2AA2BE0333}"/>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624172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5E031-BC7B-5E39-CDFC-6D8E8F785B9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C4FD125-5E88-980E-97F5-D3E5E56BB075}"/>
              </a:ext>
            </a:extLst>
          </p:cNvPr>
          <p:cNvSpPr>
            <a:spLocks noGrp="1"/>
          </p:cNvSpPr>
          <p:nvPr>
            <p:ph type="body" sz="quarter" idx="13"/>
          </p:nvPr>
        </p:nvSpPr>
        <p:spPr/>
        <p:txBody>
          <a:bodyPr/>
          <a:lstStyle/>
          <a:p>
            <a:r>
              <a:rPr lang="en-US">
                <a:latin typeface="Figtree ExtraBold"/>
              </a:rPr>
              <a:t>Data Quality Dimensions </a:t>
            </a:r>
            <a:endParaRPr lang="en-US"/>
          </a:p>
        </p:txBody>
      </p:sp>
      <p:sp>
        <p:nvSpPr>
          <p:cNvPr id="3" name="Text Placeholder 2">
            <a:extLst>
              <a:ext uri="{FF2B5EF4-FFF2-40B4-BE49-F238E27FC236}">
                <a16:creationId xmlns:a16="http://schemas.microsoft.com/office/drawing/2014/main" id="{51DFE577-4FF6-1E99-C5F2-28F34D2DB6FF}"/>
              </a:ext>
            </a:extLst>
          </p:cNvPr>
          <p:cNvSpPr>
            <a:spLocks noGrp="1"/>
          </p:cNvSpPr>
          <p:nvPr>
            <p:ph type="body" sz="quarter" idx="14"/>
          </p:nvPr>
        </p:nvSpPr>
        <p:spPr/>
        <p:txBody>
          <a:bodyPr vert="horz" lIns="91440" tIns="45720" rIns="91440" bIns="45720" rtlCol="0" anchor="t">
            <a:normAutofit/>
          </a:bodyPr>
          <a:lstStyle/>
          <a:p>
            <a:r>
              <a:rPr lang="en-US"/>
              <a:t>Relevance </a:t>
            </a:r>
          </a:p>
          <a:p>
            <a:pPr lvl="1"/>
            <a:r>
              <a:rPr lang="en-US"/>
              <a:t>Does the data match the system and/or the program?</a:t>
            </a:r>
          </a:p>
          <a:p>
            <a:r>
              <a:rPr lang="en-US"/>
              <a:t>Accuracy </a:t>
            </a:r>
          </a:p>
          <a:p>
            <a:pPr lvl="1"/>
            <a:r>
              <a:rPr lang="en-US"/>
              <a:t>Is the data correct and verified?</a:t>
            </a:r>
          </a:p>
          <a:p>
            <a:r>
              <a:rPr lang="en-US"/>
              <a:t>Completeness </a:t>
            </a:r>
          </a:p>
          <a:p>
            <a:pPr lvl="1"/>
            <a:r>
              <a:rPr lang="en-US"/>
              <a:t>Are important pieces missing?</a:t>
            </a:r>
          </a:p>
          <a:p>
            <a:r>
              <a:rPr lang="en-US"/>
              <a:t>Timeliness  </a:t>
            </a:r>
          </a:p>
          <a:p>
            <a:pPr lvl="1"/>
            <a:r>
              <a:rPr lang="en-US"/>
              <a:t>Is the data current enough?</a:t>
            </a:r>
          </a:p>
        </p:txBody>
      </p:sp>
      <p:sp>
        <p:nvSpPr>
          <p:cNvPr id="4" name="Footer Placeholder 3">
            <a:extLst>
              <a:ext uri="{FF2B5EF4-FFF2-40B4-BE49-F238E27FC236}">
                <a16:creationId xmlns:a16="http://schemas.microsoft.com/office/drawing/2014/main" id="{15640622-FA38-50C2-EA73-503D58B4A4A6}"/>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3744756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3166DB-4717-2073-BB96-F3C140D234C8}"/>
              </a:ext>
            </a:extLst>
          </p:cNvPr>
          <p:cNvSpPr>
            <a:spLocks noGrp="1"/>
          </p:cNvSpPr>
          <p:nvPr>
            <p:ph type="body" sz="quarter" idx="13"/>
          </p:nvPr>
        </p:nvSpPr>
        <p:spPr/>
        <p:txBody>
          <a:bodyPr/>
          <a:lstStyle/>
          <a:p>
            <a:r>
              <a:rPr lang="en-US">
                <a:latin typeface="Figtree ExtraBold"/>
              </a:rPr>
              <a:t>Data </a:t>
            </a:r>
            <a:r>
              <a:rPr lang="en-US" err="1">
                <a:latin typeface="Figtree ExtraBold"/>
              </a:rPr>
              <a:t>Collec</a:t>
            </a:r>
            <a:r>
              <a:rPr lang="en-US">
                <a:latin typeface="Figtree ExtraBold"/>
              </a:rPr>
              <a:t>tion Plan</a:t>
            </a:r>
            <a:endParaRPr lang="en-US"/>
          </a:p>
        </p:txBody>
      </p:sp>
      <p:sp>
        <p:nvSpPr>
          <p:cNvPr id="3" name="Text Placeholder 2">
            <a:extLst>
              <a:ext uri="{FF2B5EF4-FFF2-40B4-BE49-F238E27FC236}">
                <a16:creationId xmlns:a16="http://schemas.microsoft.com/office/drawing/2014/main" id="{116D4B01-5998-23F6-71FD-BB24C4CB944D}"/>
              </a:ext>
            </a:extLst>
          </p:cNvPr>
          <p:cNvSpPr>
            <a:spLocks noGrp="1"/>
          </p:cNvSpPr>
          <p:nvPr>
            <p:ph type="body" sz="quarter" idx="14"/>
          </p:nvPr>
        </p:nvSpPr>
        <p:spPr/>
        <p:txBody>
          <a:bodyPr vert="horz" lIns="91440" tIns="45720" rIns="91440" bIns="45720" rtlCol="0" anchor="t">
            <a:normAutofit/>
          </a:bodyPr>
          <a:lstStyle/>
          <a:p>
            <a:r>
              <a:rPr lang="en-US" dirty="0"/>
              <a:t>Items to consider prior to developing a Data Collection Plan</a:t>
            </a:r>
          </a:p>
          <a:p>
            <a:pPr lvl="1"/>
            <a:r>
              <a:rPr lang="en-US" dirty="0"/>
              <a:t>Understand the full scope and needs of the estimate</a:t>
            </a:r>
          </a:p>
          <a:p>
            <a:pPr lvl="1"/>
            <a:r>
              <a:rPr lang="en-US" dirty="0"/>
              <a:t>Understand the estimate structure and boundaries</a:t>
            </a:r>
          </a:p>
          <a:p>
            <a:pPr lvl="1"/>
            <a:r>
              <a:rPr lang="en-US" dirty="0"/>
              <a:t>Understand the estimating technique</a:t>
            </a:r>
          </a:p>
          <a:p>
            <a:pPr lvl="1"/>
            <a:r>
              <a:rPr lang="en-US" dirty="0"/>
              <a:t>Understand your data collection needs</a:t>
            </a:r>
          </a:p>
          <a:p>
            <a:pPr marL="0" indent="0">
              <a:buNone/>
            </a:pPr>
            <a:endParaRPr lang="en-US" dirty="0"/>
          </a:p>
        </p:txBody>
      </p:sp>
      <p:sp>
        <p:nvSpPr>
          <p:cNvPr id="4" name="Footer Placeholder 3">
            <a:extLst>
              <a:ext uri="{FF2B5EF4-FFF2-40B4-BE49-F238E27FC236}">
                <a16:creationId xmlns:a16="http://schemas.microsoft.com/office/drawing/2014/main" id="{7D1B946F-EAF3-2534-1677-4C5826050423}"/>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704098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335230-9DCB-1C7A-C215-87CA8298C3E6}"/>
              </a:ext>
            </a:extLst>
          </p:cNvPr>
          <p:cNvSpPr>
            <a:spLocks noGrp="1"/>
          </p:cNvSpPr>
          <p:nvPr>
            <p:ph type="body" sz="quarter" idx="14"/>
          </p:nvPr>
        </p:nvSpPr>
        <p:spPr/>
        <p:txBody>
          <a:bodyPr/>
          <a:lstStyle/>
          <a:p>
            <a:endParaRPr lang="en-US"/>
          </a:p>
        </p:txBody>
      </p:sp>
      <p:sp>
        <p:nvSpPr>
          <p:cNvPr id="3" name="Text Placeholder 2">
            <a:extLst>
              <a:ext uri="{FF2B5EF4-FFF2-40B4-BE49-F238E27FC236}">
                <a16:creationId xmlns:a16="http://schemas.microsoft.com/office/drawing/2014/main" id="{021485BF-BEB9-68BB-F779-03A6022046F6}"/>
              </a:ext>
            </a:extLst>
          </p:cNvPr>
          <p:cNvSpPr>
            <a:spLocks noGrp="1"/>
          </p:cNvSpPr>
          <p:nvPr>
            <p:ph type="body" sz="quarter" idx="15"/>
          </p:nvPr>
        </p:nvSpPr>
        <p:spPr/>
        <p:txBody>
          <a:bodyPr/>
          <a:lstStyle/>
          <a:p>
            <a:endParaRPr lang="en-US"/>
          </a:p>
        </p:txBody>
      </p:sp>
      <p:sp>
        <p:nvSpPr>
          <p:cNvPr id="4" name="Text Placeholder 3">
            <a:extLst>
              <a:ext uri="{FF2B5EF4-FFF2-40B4-BE49-F238E27FC236}">
                <a16:creationId xmlns:a16="http://schemas.microsoft.com/office/drawing/2014/main" id="{44953F82-0310-6E89-1C6E-B0F18BC9BACE}"/>
              </a:ext>
            </a:extLst>
          </p:cNvPr>
          <p:cNvSpPr>
            <a:spLocks noGrp="1"/>
          </p:cNvSpPr>
          <p:nvPr>
            <p:ph type="body" sz="quarter" idx="16"/>
          </p:nvPr>
        </p:nvSpPr>
        <p:spPr/>
        <p:txBody>
          <a:bodyPr/>
          <a:lstStyle/>
          <a:p>
            <a:r>
              <a:rPr lang="en-US">
                <a:latin typeface="Figtree ExtraBold"/>
              </a:rPr>
              <a:t>Data Collection Plan Template</a:t>
            </a:r>
            <a:endParaRPr lang="en-US"/>
          </a:p>
        </p:txBody>
      </p:sp>
      <p:pic>
        <p:nvPicPr>
          <p:cNvPr id="5" name="Picture 4">
            <a:extLst>
              <a:ext uri="{FF2B5EF4-FFF2-40B4-BE49-F238E27FC236}">
                <a16:creationId xmlns:a16="http://schemas.microsoft.com/office/drawing/2014/main" id="{A679BEF2-B863-0DFF-22A3-1AB74DE075A1}"/>
              </a:ext>
            </a:extLst>
          </p:cNvPr>
          <p:cNvPicPr>
            <a:picLocks noChangeAspect="1"/>
          </p:cNvPicPr>
          <p:nvPr/>
        </p:nvPicPr>
        <p:blipFill>
          <a:blip r:embed="rId2"/>
          <a:stretch>
            <a:fillRect/>
          </a:stretch>
        </p:blipFill>
        <p:spPr>
          <a:xfrm>
            <a:off x="196274" y="1109380"/>
            <a:ext cx="5434512" cy="4986621"/>
          </a:xfrm>
          <a:prstGeom prst="rect">
            <a:avLst/>
          </a:prstGeom>
        </p:spPr>
      </p:pic>
      <p:pic>
        <p:nvPicPr>
          <p:cNvPr id="6" name="Picture 5">
            <a:extLst>
              <a:ext uri="{FF2B5EF4-FFF2-40B4-BE49-F238E27FC236}">
                <a16:creationId xmlns:a16="http://schemas.microsoft.com/office/drawing/2014/main" id="{20848295-448A-A8F0-4F57-99E6DE3D8CEF}"/>
              </a:ext>
            </a:extLst>
          </p:cNvPr>
          <p:cNvPicPr>
            <a:picLocks noChangeAspect="1"/>
          </p:cNvPicPr>
          <p:nvPr/>
        </p:nvPicPr>
        <p:blipFill>
          <a:blip r:embed="rId3"/>
          <a:stretch>
            <a:fillRect/>
          </a:stretch>
        </p:blipFill>
        <p:spPr>
          <a:xfrm>
            <a:off x="6211795" y="1109381"/>
            <a:ext cx="5606676" cy="4986619"/>
          </a:xfrm>
          <a:prstGeom prst="rect">
            <a:avLst/>
          </a:prstGeom>
        </p:spPr>
      </p:pic>
      <p:sp>
        <p:nvSpPr>
          <p:cNvPr id="7" name="Footer Placeholder 6">
            <a:extLst>
              <a:ext uri="{FF2B5EF4-FFF2-40B4-BE49-F238E27FC236}">
                <a16:creationId xmlns:a16="http://schemas.microsoft.com/office/drawing/2014/main" id="{56D02FF8-F1FE-8AE4-AD39-61DCFF99C922}"/>
              </a:ext>
            </a:extLst>
          </p:cNvPr>
          <p:cNvSpPr>
            <a:spLocks noGrp="1"/>
          </p:cNvSpPr>
          <p:nvPr>
            <p:ph type="ftr" sz="quarter" idx="18"/>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3651288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2CB7C-4F27-DDB2-86FC-BE46506333A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2CDF89B-BF8C-9C6D-FD81-4B43DACE7E9F}"/>
              </a:ext>
            </a:extLst>
          </p:cNvPr>
          <p:cNvSpPr>
            <a:spLocks noGrp="1"/>
          </p:cNvSpPr>
          <p:nvPr>
            <p:ph type="body" sz="quarter" idx="13"/>
          </p:nvPr>
        </p:nvSpPr>
        <p:spPr/>
        <p:txBody>
          <a:bodyPr/>
          <a:lstStyle/>
          <a:p>
            <a:r>
              <a:rPr lang="en-US">
                <a:latin typeface="Figtree ExtraBold"/>
              </a:rPr>
              <a:t>Data Normalization – A Brief Overview</a:t>
            </a:r>
            <a:endParaRPr lang="en-US"/>
          </a:p>
        </p:txBody>
      </p:sp>
      <p:sp>
        <p:nvSpPr>
          <p:cNvPr id="3" name="Text Placeholder 2">
            <a:extLst>
              <a:ext uri="{FF2B5EF4-FFF2-40B4-BE49-F238E27FC236}">
                <a16:creationId xmlns:a16="http://schemas.microsoft.com/office/drawing/2014/main" id="{1168B62E-B442-FDA0-A25C-77535BFBE8BF}"/>
              </a:ext>
            </a:extLst>
          </p:cNvPr>
          <p:cNvSpPr>
            <a:spLocks noGrp="1"/>
          </p:cNvSpPr>
          <p:nvPr>
            <p:ph type="body" sz="quarter" idx="14"/>
          </p:nvPr>
        </p:nvSpPr>
        <p:spPr/>
        <p:txBody>
          <a:bodyPr vert="horz" lIns="91440" tIns="45720" rIns="91440" bIns="45720" rtlCol="0" anchor="t">
            <a:normAutofit/>
          </a:bodyPr>
          <a:lstStyle/>
          <a:p>
            <a:r>
              <a:rPr lang="en-US" dirty="0"/>
              <a:t>Collect historical data</a:t>
            </a:r>
          </a:p>
          <a:p>
            <a:r>
              <a:rPr lang="en-US" dirty="0"/>
              <a:t>Screen for quality and completeness </a:t>
            </a:r>
          </a:p>
          <a:p>
            <a:r>
              <a:rPr lang="en-US" dirty="0"/>
              <a:t>Remove non-comparable costs</a:t>
            </a:r>
          </a:p>
          <a:p>
            <a:r>
              <a:rPr lang="en-US" dirty="0"/>
              <a:t>Convert to common base year (inflation)</a:t>
            </a:r>
          </a:p>
          <a:p>
            <a:r>
              <a:rPr lang="en-US" dirty="0"/>
              <a:t>Adjust for quantity and production effects</a:t>
            </a:r>
          </a:p>
          <a:p>
            <a:r>
              <a:rPr lang="en-US" dirty="0"/>
              <a:t>Adjust for technical and performance differences</a:t>
            </a:r>
          </a:p>
          <a:p>
            <a:r>
              <a:rPr lang="en-US" dirty="0"/>
              <a:t>Validate results</a:t>
            </a:r>
          </a:p>
          <a:p>
            <a:r>
              <a:rPr lang="en-US" dirty="0"/>
              <a:t>Document all assumptions and normalization factors</a:t>
            </a:r>
          </a:p>
        </p:txBody>
      </p:sp>
      <p:sp>
        <p:nvSpPr>
          <p:cNvPr id="4" name="Footer Placeholder 3">
            <a:extLst>
              <a:ext uri="{FF2B5EF4-FFF2-40B4-BE49-F238E27FC236}">
                <a16:creationId xmlns:a16="http://schemas.microsoft.com/office/drawing/2014/main" id="{39CE5B12-A29A-2831-EC93-1F666B4F3F76}"/>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3894898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D43ADC-5DF6-3DA7-ABEA-89F17D7CD70C}"/>
              </a:ext>
            </a:extLst>
          </p:cNvPr>
          <p:cNvSpPr>
            <a:spLocks noGrp="1"/>
          </p:cNvSpPr>
          <p:nvPr>
            <p:ph type="body" sz="quarter" idx="13"/>
          </p:nvPr>
        </p:nvSpPr>
        <p:spPr/>
        <p:txBody>
          <a:bodyPr/>
          <a:lstStyle/>
          <a:p>
            <a:r>
              <a:rPr lang="en-US"/>
              <a:t>Primary vs. Secondary Data Sources</a:t>
            </a:r>
          </a:p>
        </p:txBody>
      </p:sp>
      <p:sp>
        <p:nvSpPr>
          <p:cNvPr id="3" name="Text Placeholder 2">
            <a:extLst>
              <a:ext uri="{FF2B5EF4-FFF2-40B4-BE49-F238E27FC236}">
                <a16:creationId xmlns:a16="http://schemas.microsoft.com/office/drawing/2014/main" id="{693EE88E-8C6C-EDE5-6D32-B7D4A50689B2}"/>
              </a:ext>
            </a:extLst>
          </p:cNvPr>
          <p:cNvSpPr>
            <a:spLocks noGrp="1"/>
          </p:cNvSpPr>
          <p:nvPr>
            <p:ph type="body" sz="quarter" idx="14"/>
          </p:nvPr>
        </p:nvSpPr>
        <p:spPr>
          <a:xfrm>
            <a:off x="609599" y="1152752"/>
            <a:ext cx="4975123" cy="4810580"/>
          </a:xfrm>
        </p:spPr>
        <p:txBody>
          <a:bodyPr>
            <a:normAutofit/>
          </a:bodyPr>
          <a:lstStyle/>
          <a:p>
            <a:pPr marL="0" indent="0">
              <a:buNone/>
            </a:pPr>
            <a:r>
              <a:rPr lang="en-US" b="1"/>
              <a:t>Primary data </a:t>
            </a:r>
            <a:r>
              <a:rPr lang="en-US"/>
              <a:t>are obtained from the original source, can usually be traced to an audited document, are considered the best in quality</a:t>
            </a:r>
          </a:p>
          <a:p>
            <a:pPr marL="0" indent="0">
              <a:buNone/>
            </a:pPr>
            <a:r>
              <a:rPr lang="en-US" b="1"/>
              <a:t>Secondary data </a:t>
            </a:r>
            <a:r>
              <a:rPr lang="en-US"/>
              <a:t>are derived rather than obtained directly from a primary source, can be lower in quality and hard to trace</a:t>
            </a:r>
          </a:p>
        </p:txBody>
      </p:sp>
      <p:graphicFrame>
        <p:nvGraphicFramePr>
          <p:cNvPr id="5" name="Table 4">
            <a:extLst>
              <a:ext uri="{FF2B5EF4-FFF2-40B4-BE49-F238E27FC236}">
                <a16:creationId xmlns:a16="http://schemas.microsoft.com/office/drawing/2014/main" id="{9F57E472-4CBC-E379-15AB-F332CD61E18D}"/>
              </a:ext>
            </a:extLst>
          </p:cNvPr>
          <p:cNvGraphicFramePr>
            <a:graphicFrameLocks noGrp="1"/>
          </p:cNvGraphicFramePr>
          <p:nvPr/>
        </p:nvGraphicFramePr>
        <p:xfrm>
          <a:off x="5679614" y="1152752"/>
          <a:ext cx="6292645" cy="4810575"/>
        </p:xfrm>
        <a:graphic>
          <a:graphicData uri="http://schemas.openxmlformats.org/drawingml/2006/table">
            <a:tbl>
              <a:tblPr/>
              <a:tblGrid>
                <a:gridCol w="2500825">
                  <a:extLst>
                    <a:ext uri="{9D8B030D-6E8A-4147-A177-3AD203B41FA5}">
                      <a16:colId xmlns:a16="http://schemas.microsoft.com/office/drawing/2014/main" val="1191547127"/>
                    </a:ext>
                  </a:extLst>
                </a:gridCol>
                <a:gridCol w="1895910">
                  <a:extLst>
                    <a:ext uri="{9D8B030D-6E8A-4147-A177-3AD203B41FA5}">
                      <a16:colId xmlns:a16="http://schemas.microsoft.com/office/drawing/2014/main" val="3088494487"/>
                    </a:ext>
                  </a:extLst>
                </a:gridCol>
                <a:gridCol w="1895910">
                  <a:extLst>
                    <a:ext uri="{9D8B030D-6E8A-4147-A177-3AD203B41FA5}">
                      <a16:colId xmlns:a16="http://schemas.microsoft.com/office/drawing/2014/main" val="3011564659"/>
                    </a:ext>
                  </a:extLst>
                </a:gridCol>
              </a:tblGrid>
              <a:tr h="320705">
                <a:tc>
                  <a:txBody>
                    <a:bodyPr/>
                    <a:lstStyle/>
                    <a:p>
                      <a:pPr algn="ctr" fontAlgn="b">
                        <a:buNone/>
                      </a:pPr>
                      <a:r>
                        <a:rPr lang="en-US" sz="1600" b="1" i="0" u="none" strike="noStrike">
                          <a:solidFill>
                            <a:srgbClr val="FFFFFF"/>
                          </a:solidFill>
                          <a:effectLst/>
                          <a:latin typeface="Aptos Body"/>
                        </a:rPr>
                        <a:t>Data Type</a:t>
                      </a: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653C87"/>
                    </a:solidFill>
                  </a:tcPr>
                </a:tc>
                <a:tc>
                  <a:txBody>
                    <a:bodyPr/>
                    <a:lstStyle/>
                    <a:p>
                      <a:pPr algn="ctr" fontAlgn="b">
                        <a:buNone/>
                      </a:pPr>
                      <a:r>
                        <a:rPr lang="en-US" sz="1600" b="1" i="0" u="none" strike="noStrike">
                          <a:solidFill>
                            <a:srgbClr val="FFFFFF"/>
                          </a:solidFill>
                          <a:effectLst/>
                          <a:latin typeface="Aptos Body"/>
                        </a:rPr>
                        <a:t>Primary</a:t>
                      </a: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653C87"/>
                    </a:solidFill>
                  </a:tcPr>
                </a:tc>
                <a:tc>
                  <a:txBody>
                    <a:bodyPr/>
                    <a:lstStyle/>
                    <a:p>
                      <a:pPr algn="ctr" fontAlgn="b">
                        <a:buNone/>
                      </a:pPr>
                      <a:r>
                        <a:rPr lang="en-US" sz="1600" b="1" i="0" u="none" strike="noStrike">
                          <a:solidFill>
                            <a:srgbClr val="FFFFFF"/>
                          </a:solidFill>
                          <a:effectLst/>
                          <a:latin typeface="Aptos Body"/>
                        </a:rPr>
                        <a:t>Secondary</a:t>
                      </a:r>
                    </a:p>
                  </a:txBody>
                  <a:tcPr marL="9525" marR="9525" marT="9525" marB="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653C87"/>
                    </a:solidFill>
                  </a:tcPr>
                </a:tc>
                <a:extLst>
                  <a:ext uri="{0D108BD9-81ED-4DB2-BD59-A6C34878D82A}">
                    <a16:rowId xmlns:a16="http://schemas.microsoft.com/office/drawing/2014/main" val="390041151"/>
                  </a:ext>
                </a:extLst>
              </a:tr>
              <a:tr h="320705">
                <a:tc>
                  <a:txBody>
                    <a:bodyPr/>
                    <a:lstStyle/>
                    <a:p>
                      <a:pPr lvl="0" algn="l" fontAlgn="b">
                        <a:buNone/>
                      </a:pPr>
                      <a:r>
                        <a:rPr lang="en-US" sz="1600" b="0" i="0" u="none" strike="noStrike">
                          <a:solidFill>
                            <a:srgbClr val="000000"/>
                          </a:solidFill>
                          <a:effectLst/>
                          <a:latin typeface="Aptos Body"/>
                        </a:rPr>
                        <a:t>Basic accounting records</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l" fontAlgn="b">
                        <a:buNone/>
                      </a:pPr>
                      <a:endParaRPr lang="en-US" sz="1600" b="0" i="0" u="none" strike="noStrike">
                        <a:solidFill>
                          <a:srgbClr val="000000"/>
                        </a:solidFill>
                        <a:effectLst/>
                        <a:latin typeface="Aptos Body"/>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374421580"/>
                  </a:ext>
                </a:extLst>
              </a:tr>
              <a:tr h="320705">
                <a:tc>
                  <a:txBody>
                    <a:bodyPr/>
                    <a:lstStyle/>
                    <a:p>
                      <a:pPr lvl="0" algn="l" fontAlgn="b">
                        <a:buNone/>
                      </a:pPr>
                      <a:r>
                        <a:rPr lang="en-US" sz="1600" b="0" i="0" u="none" strike="noStrike">
                          <a:solidFill>
                            <a:srgbClr val="000000"/>
                          </a:solidFill>
                          <a:effectLst/>
                          <a:latin typeface="Aptos Body"/>
                        </a:rPr>
                        <a:t>Data Collection input forms</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l" fontAlgn="b">
                        <a:buNone/>
                      </a:pPr>
                      <a:endParaRPr lang="en-US" sz="1600" b="0" i="0" u="none" strike="noStrike">
                        <a:solidFill>
                          <a:srgbClr val="000000"/>
                        </a:solidFill>
                        <a:effectLst/>
                        <a:latin typeface="Aptos Body"/>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5573147"/>
                  </a:ext>
                </a:extLst>
              </a:tr>
              <a:tr h="320705">
                <a:tc>
                  <a:txBody>
                    <a:bodyPr/>
                    <a:lstStyle/>
                    <a:p>
                      <a:pPr lvl="0" algn="l" fontAlgn="b">
                        <a:buNone/>
                      </a:pPr>
                      <a:r>
                        <a:rPr lang="en-US" sz="1600" b="0" i="0" u="none" strike="noStrike">
                          <a:solidFill>
                            <a:srgbClr val="000000"/>
                          </a:solidFill>
                          <a:effectLst/>
                          <a:latin typeface="Aptos Body"/>
                        </a:rPr>
                        <a:t>Cost reports</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l" fontAlgn="b">
                        <a:buNone/>
                      </a:pPr>
                      <a:endParaRPr lang="en-US" sz="1600" b="0" i="0" u="none" strike="noStrike">
                        <a:solidFill>
                          <a:srgbClr val="000000"/>
                        </a:solidFill>
                        <a:effectLst/>
                        <a:latin typeface="Aptos Body"/>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179379416"/>
                  </a:ext>
                </a:extLst>
              </a:tr>
              <a:tr h="320705">
                <a:tc>
                  <a:txBody>
                    <a:bodyPr/>
                    <a:lstStyle/>
                    <a:p>
                      <a:pPr lvl="0" algn="l" fontAlgn="b">
                        <a:buNone/>
                      </a:pPr>
                      <a:r>
                        <a:rPr lang="en-US" sz="1600" b="0" i="0" u="none" strike="noStrike">
                          <a:solidFill>
                            <a:srgbClr val="000000"/>
                          </a:solidFill>
                          <a:effectLst/>
                          <a:latin typeface="Aptos Body"/>
                        </a:rPr>
                        <a:t>Historical databases</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943007801"/>
                  </a:ext>
                </a:extLst>
              </a:tr>
              <a:tr h="320705">
                <a:tc>
                  <a:txBody>
                    <a:bodyPr/>
                    <a:lstStyle/>
                    <a:p>
                      <a:pPr lvl="0" algn="l" fontAlgn="b">
                        <a:buNone/>
                      </a:pPr>
                      <a:r>
                        <a:rPr lang="en-US" sz="1600" b="0" i="0" u="none" strike="noStrike">
                          <a:solidFill>
                            <a:srgbClr val="000000"/>
                          </a:solidFill>
                          <a:effectLst/>
                          <a:latin typeface="Aptos Body"/>
                        </a:rPr>
                        <a:t>Interviews</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696385508"/>
                  </a:ext>
                </a:extLst>
              </a:tr>
              <a:tr h="320705">
                <a:tc>
                  <a:txBody>
                    <a:bodyPr/>
                    <a:lstStyle/>
                    <a:p>
                      <a:pPr lvl="0" algn="l" fontAlgn="b">
                        <a:buNone/>
                      </a:pPr>
                      <a:r>
                        <a:rPr lang="en-US" sz="1600" b="0" i="0" u="none" strike="noStrike">
                          <a:solidFill>
                            <a:srgbClr val="000000"/>
                          </a:solidFill>
                          <a:effectLst/>
                          <a:latin typeface="Aptos Body"/>
                        </a:rPr>
                        <a:t>Program briefs</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179943015"/>
                  </a:ext>
                </a:extLst>
              </a:tr>
              <a:tr h="320705">
                <a:tc>
                  <a:txBody>
                    <a:bodyPr/>
                    <a:lstStyle/>
                    <a:p>
                      <a:pPr lvl="0" algn="l" fontAlgn="b">
                        <a:buNone/>
                      </a:pPr>
                      <a:r>
                        <a:rPr lang="en-US" sz="1600" b="0" i="0" u="none" strike="noStrike">
                          <a:solidFill>
                            <a:srgbClr val="000000"/>
                          </a:solidFill>
                          <a:effectLst/>
                          <a:latin typeface="Aptos Body"/>
                        </a:rPr>
                        <a:t>Subject matter experts</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299290814"/>
                  </a:ext>
                </a:extLst>
              </a:tr>
              <a:tr h="320705">
                <a:tc>
                  <a:txBody>
                    <a:bodyPr/>
                    <a:lstStyle/>
                    <a:p>
                      <a:pPr lvl="0" algn="l" fontAlgn="b">
                        <a:buNone/>
                      </a:pPr>
                      <a:r>
                        <a:rPr lang="en-US" sz="1600" b="0" i="0" u="none" strike="noStrike">
                          <a:solidFill>
                            <a:srgbClr val="000000"/>
                          </a:solidFill>
                          <a:effectLst/>
                          <a:latin typeface="Aptos Body"/>
                        </a:rPr>
                        <a:t>Technical databases</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566427202"/>
                  </a:ext>
                </a:extLst>
              </a:tr>
              <a:tr h="320705">
                <a:tc>
                  <a:txBody>
                    <a:bodyPr/>
                    <a:lstStyle/>
                    <a:p>
                      <a:pPr lvl="0" algn="l" fontAlgn="b">
                        <a:buNone/>
                      </a:pPr>
                      <a:r>
                        <a:rPr lang="en-US" sz="1600" b="0" i="0" u="none" strike="noStrike">
                          <a:solidFill>
                            <a:srgbClr val="000000"/>
                          </a:solidFill>
                          <a:effectLst/>
                          <a:latin typeface="Aptos Body"/>
                        </a:rPr>
                        <a:t>Contractor estimates</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l" fontAlgn="b">
                        <a:buNone/>
                      </a:pPr>
                      <a:endParaRPr lang="en-US" sz="1600" b="0" i="0" u="none" strike="noStrike">
                        <a:solidFill>
                          <a:srgbClr val="000000"/>
                        </a:solidFill>
                        <a:effectLst/>
                        <a:latin typeface="Aptos Body"/>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2640880698"/>
                  </a:ext>
                </a:extLst>
              </a:tr>
              <a:tr h="320705">
                <a:tc>
                  <a:txBody>
                    <a:bodyPr/>
                    <a:lstStyle/>
                    <a:p>
                      <a:pPr lvl="0" algn="l" fontAlgn="b">
                        <a:buNone/>
                      </a:pPr>
                      <a:r>
                        <a:rPr lang="en-US" sz="1600" b="0" i="0" u="none" strike="noStrike">
                          <a:solidFill>
                            <a:srgbClr val="000000"/>
                          </a:solidFill>
                          <a:effectLst/>
                          <a:latin typeface="Aptos Body"/>
                        </a:rPr>
                        <a:t>Cost proposals</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l" fontAlgn="b">
                        <a:buNone/>
                      </a:pPr>
                      <a:endParaRPr lang="en-US" sz="1600" b="0" i="0" u="none" strike="noStrike">
                        <a:solidFill>
                          <a:srgbClr val="000000"/>
                        </a:solidFill>
                        <a:effectLst/>
                        <a:latin typeface="Aptos Body"/>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118103430"/>
                  </a:ext>
                </a:extLst>
              </a:tr>
              <a:tr h="320705">
                <a:tc>
                  <a:txBody>
                    <a:bodyPr/>
                    <a:lstStyle/>
                    <a:p>
                      <a:pPr lvl="0" algn="l" fontAlgn="b">
                        <a:buNone/>
                      </a:pPr>
                      <a:r>
                        <a:rPr lang="en-US" sz="1600" b="0" i="0" u="none" strike="noStrike">
                          <a:solidFill>
                            <a:srgbClr val="000000"/>
                          </a:solidFill>
                          <a:effectLst/>
                          <a:latin typeface="Aptos Body"/>
                        </a:rPr>
                        <a:t>Cost studies</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l" fontAlgn="b">
                        <a:buNone/>
                      </a:pPr>
                      <a:endParaRPr lang="en-US" sz="1600" b="0" i="0" u="none" strike="noStrike">
                        <a:solidFill>
                          <a:srgbClr val="000000"/>
                        </a:solidFill>
                        <a:effectLst/>
                        <a:latin typeface="Aptos Body"/>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246973016"/>
                  </a:ext>
                </a:extLst>
              </a:tr>
              <a:tr h="320705">
                <a:tc>
                  <a:txBody>
                    <a:bodyPr/>
                    <a:lstStyle/>
                    <a:p>
                      <a:pPr lvl="0" algn="l" fontAlgn="b">
                        <a:buNone/>
                      </a:pPr>
                      <a:r>
                        <a:rPr lang="en-US" sz="1600" b="0" i="0" u="none" strike="noStrike">
                          <a:solidFill>
                            <a:srgbClr val="000000"/>
                          </a:solidFill>
                          <a:effectLst/>
                          <a:latin typeface="Aptos Body"/>
                        </a:rPr>
                        <a:t>Focus groups</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l" fontAlgn="b">
                        <a:buNone/>
                      </a:pPr>
                      <a:endParaRPr lang="en-US" sz="1600" b="0" i="0" u="none" strike="noStrike">
                        <a:solidFill>
                          <a:srgbClr val="000000"/>
                        </a:solidFill>
                        <a:effectLst/>
                        <a:latin typeface="Aptos Body"/>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262433494"/>
                  </a:ext>
                </a:extLst>
              </a:tr>
              <a:tr h="320705">
                <a:tc>
                  <a:txBody>
                    <a:bodyPr/>
                    <a:lstStyle/>
                    <a:p>
                      <a:pPr lvl="0" algn="l" fontAlgn="b">
                        <a:buNone/>
                      </a:pPr>
                      <a:r>
                        <a:rPr lang="en-US" sz="1600" b="0" i="0" u="none" strike="noStrike">
                          <a:solidFill>
                            <a:srgbClr val="000000"/>
                          </a:solidFill>
                          <a:effectLst/>
                          <a:latin typeface="Aptos Body"/>
                        </a:rPr>
                        <a:t>Research papers</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l" fontAlgn="b">
                        <a:buNone/>
                      </a:pPr>
                      <a:endParaRPr lang="en-US" sz="1600" b="0" i="0" u="none" strike="noStrike">
                        <a:solidFill>
                          <a:srgbClr val="000000"/>
                        </a:solidFill>
                        <a:effectLst/>
                        <a:latin typeface="Aptos Body"/>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3312731362"/>
                  </a:ext>
                </a:extLst>
              </a:tr>
              <a:tr h="320705">
                <a:tc>
                  <a:txBody>
                    <a:bodyPr/>
                    <a:lstStyle/>
                    <a:p>
                      <a:pPr lvl="0" algn="l" fontAlgn="b">
                        <a:buNone/>
                      </a:pPr>
                      <a:r>
                        <a:rPr lang="en-US" sz="1600" b="0" i="0" u="none" strike="noStrike">
                          <a:solidFill>
                            <a:srgbClr val="000000"/>
                          </a:solidFill>
                          <a:effectLst/>
                          <a:latin typeface="Aptos Body"/>
                        </a:rPr>
                        <a:t>Surveys</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l" fontAlgn="b">
                        <a:buNone/>
                      </a:pPr>
                      <a:endParaRPr lang="en-US" sz="1600" b="0" i="0" u="none" strike="noStrike">
                        <a:solidFill>
                          <a:srgbClr val="000000"/>
                        </a:solidFill>
                        <a:effectLst/>
                        <a:latin typeface="Aptos Body"/>
                      </a:endParaRP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ptos Body"/>
                          <a:ea typeface="STCaiyun" panose="02010800040101010101" pitchFamily="2" charset="-122"/>
                        </a:rPr>
                        <a:t>★</a:t>
                      </a:r>
                    </a:p>
                  </a:txBody>
                  <a:tcPr marL="9525" marR="9525" marT="9525"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675690779"/>
                  </a:ext>
                </a:extLst>
              </a:tr>
            </a:tbl>
          </a:graphicData>
        </a:graphic>
      </p:graphicFrame>
      <p:sp>
        <p:nvSpPr>
          <p:cNvPr id="4" name="Footer Placeholder 3">
            <a:extLst>
              <a:ext uri="{FF2B5EF4-FFF2-40B4-BE49-F238E27FC236}">
                <a16:creationId xmlns:a16="http://schemas.microsoft.com/office/drawing/2014/main" id="{B2ABF41A-B5E1-57DD-82B9-52625291A34F}"/>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2157140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59E42-CE26-5752-4A9C-FA09577F9FE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BF6D200-43E1-EF0A-B8C8-D279AB456549}"/>
              </a:ext>
            </a:extLst>
          </p:cNvPr>
          <p:cNvSpPr>
            <a:spLocks noGrp="1"/>
          </p:cNvSpPr>
          <p:nvPr>
            <p:ph type="body" sz="quarter" idx="16"/>
          </p:nvPr>
        </p:nvSpPr>
        <p:spPr/>
        <p:txBody>
          <a:bodyPr/>
          <a:lstStyle/>
          <a:p>
            <a:r>
              <a:rPr lang="en-US"/>
              <a:t>Infrastructure Data Sources-HQ</a:t>
            </a:r>
          </a:p>
        </p:txBody>
      </p:sp>
      <p:sp>
        <p:nvSpPr>
          <p:cNvPr id="5" name="Rectangle 4">
            <a:extLst>
              <a:ext uri="{FF2B5EF4-FFF2-40B4-BE49-F238E27FC236}">
                <a16:creationId xmlns:a16="http://schemas.microsoft.com/office/drawing/2014/main" id="{5FF1ED5E-8427-0DD0-0070-5569D87B7D4E}"/>
              </a:ext>
            </a:extLst>
          </p:cNvPr>
          <p:cNvSpPr/>
          <p:nvPr/>
        </p:nvSpPr>
        <p:spPr>
          <a:xfrm>
            <a:off x="2144731" y="2222791"/>
            <a:ext cx="1921672" cy="685800"/>
          </a:xfrm>
          <a:prstGeom prst="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Office of Project Management (PM-30)</a:t>
            </a:r>
          </a:p>
        </p:txBody>
      </p:sp>
      <p:sp>
        <p:nvSpPr>
          <p:cNvPr id="6" name="TextBox 13">
            <a:extLst>
              <a:ext uri="{FF2B5EF4-FFF2-40B4-BE49-F238E27FC236}">
                <a16:creationId xmlns:a16="http://schemas.microsoft.com/office/drawing/2014/main" id="{DAE4A16C-0472-C583-42C4-DF519E11B8AF}"/>
              </a:ext>
            </a:extLst>
          </p:cNvPr>
          <p:cNvSpPr txBox="1"/>
          <p:nvPr/>
        </p:nvSpPr>
        <p:spPr>
          <a:xfrm>
            <a:off x="2144731" y="1100207"/>
            <a:ext cx="1921672" cy="276999"/>
          </a:xfrm>
          <a:prstGeom prst="rect">
            <a:avLst/>
          </a:prstGeom>
          <a:solidFill>
            <a:schemeClr val="bg1">
              <a:lumMod val="95000"/>
            </a:schemeClr>
          </a:solidFill>
          <a:ln>
            <a:solidFill>
              <a:schemeClr val="tx1"/>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Data Source Maintainer</a:t>
            </a:r>
          </a:p>
        </p:txBody>
      </p:sp>
      <p:sp>
        <p:nvSpPr>
          <p:cNvPr id="7" name="TextBox 14">
            <a:extLst>
              <a:ext uri="{FF2B5EF4-FFF2-40B4-BE49-F238E27FC236}">
                <a16:creationId xmlns:a16="http://schemas.microsoft.com/office/drawing/2014/main" id="{C910D735-1ADA-EAB6-36F4-57C7A14C274A}"/>
              </a:ext>
            </a:extLst>
          </p:cNvPr>
          <p:cNvSpPr txBox="1"/>
          <p:nvPr/>
        </p:nvSpPr>
        <p:spPr>
          <a:xfrm>
            <a:off x="4117392" y="1100207"/>
            <a:ext cx="4939904" cy="276999"/>
          </a:xfrm>
          <a:prstGeom prst="rect">
            <a:avLst/>
          </a:prstGeom>
          <a:solidFill>
            <a:schemeClr val="bg1">
              <a:lumMod val="85000"/>
            </a:schemeClr>
          </a:solidFill>
          <a:ln>
            <a:solidFill>
              <a:schemeClr val="tx1"/>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Data Source Description</a:t>
            </a:r>
          </a:p>
        </p:txBody>
      </p:sp>
      <p:sp>
        <p:nvSpPr>
          <p:cNvPr id="8" name="Rectangle 7">
            <a:extLst>
              <a:ext uri="{FF2B5EF4-FFF2-40B4-BE49-F238E27FC236}">
                <a16:creationId xmlns:a16="http://schemas.microsoft.com/office/drawing/2014/main" id="{962B126F-68E3-AE30-14E3-30680B16EEDA}"/>
              </a:ext>
            </a:extLst>
          </p:cNvPr>
          <p:cNvSpPr/>
          <p:nvPr/>
        </p:nvSpPr>
        <p:spPr>
          <a:xfrm>
            <a:off x="4117392" y="2222791"/>
            <a:ext cx="4939904" cy="685800"/>
          </a:xfrm>
          <a:prstGeom prst="rect">
            <a:avLst/>
          </a:prstGeom>
          <a:solidFill>
            <a:schemeClr val="bg1">
              <a:lumMod val="8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The Department of Energy’s (DOE) Project Assessment and Reporting System (PARS) is DOE’s Project Management Information System (PMIS). This system is used by contractors,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Federal Project Directors</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Program level oversight</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and DOE headquarters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independent project analysts</a:t>
            </a:r>
            <a:r>
              <a:rPr kumimoji="0" lang="en-US" sz="1000" b="1" i="0" u="none" strike="noStrike" kern="1200" cap="none" spc="0" normalizeH="0" baseline="30000" noProof="0">
                <a:ln>
                  <a:noFill/>
                </a:ln>
                <a:solidFill>
                  <a:prstClr val="black"/>
                </a:solidFill>
                <a:effectLst/>
                <a:uLnTx/>
                <a:uFillTx/>
                <a:latin typeface="Aptos" panose="020B0004020202020204"/>
                <a:ea typeface="+mn-ea"/>
                <a:cs typeface="Times New Roman" panose="02020603050405020304" pitchFamily="18" charset="0"/>
              </a:rPr>
              <a:t>2</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This data is updated monthly.</a:t>
            </a:r>
          </a:p>
        </p:txBody>
      </p:sp>
      <p:sp>
        <p:nvSpPr>
          <p:cNvPr id="9" name="Rectangle 8">
            <a:extLst>
              <a:ext uri="{FF2B5EF4-FFF2-40B4-BE49-F238E27FC236}">
                <a16:creationId xmlns:a16="http://schemas.microsoft.com/office/drawing/2014/main" id="{D368BC4A-1A6A-5E4A-28F1-DE1A380404D7}"/>
              </a:ext>
            </a:extLst>
          </p:cNvPr>
          <p:cNvSpPr/>
          <p:nvPr/>
        </p:nvSpPr>
        <p:spPr>
          <a:xfrm>
            <a:off x="2144731" y="2990548"/>
            <a:ext cx="1921672" cy="685800"/>
          </a:xfrm>
          <a:prstGeom prst="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Office of Asset Management (MA-50)</a:t>
            </a:r>
          </a:p>
        </p:txBody>
      </p:sp>
      <p:sp>
        <p:nvSpPr>
          <p:cNvPr id="10" name="Rectangle 9">
            <a:extLst>
              <a:ext uri="{FF2B5EF4-FFF2-40B4-BE49-F238E27FC236}">
                <a16:creationId xmlns:a16="http://schemas.microsoft.com/office/drawing/2014/main" id="{EECAFB71-8FE5-D999-E105-88539C2DB0FC}"/>
              </a:ext>
            </a:extLst>
          </p:cNvPr>
          <p:cNvSpPr/>
          <p:nvPr/>
        </p:nvSpPr>
        <p:spPr>
          <a:xfrm>
            <a:off x="4117392" y="2990548"/>
            <a:ext cx="4939904" cy="685800"/>
          </a:xfrm>
          <a:prstGeom prst="rect">
            <a:avLst/>
          </a:prstGeom>
          <a:solidFill>
            <a:schemeClr val="bg1">
              <a:lumMod val="8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FIMS is DOE's corporate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real property </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database. Real property includes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land</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and anything permanently affixed to it, such as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buildings, fences, bridges, etc</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Building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fixtures</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and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equipment installed</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in a building permanently </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are categorized as real property</a:t>
            </a:r>
            <a:r>
              <a:rPr kumimoji="0" lang="en-US" sz="1000" b="0" i="0" u="none" strike="noStrike" kern="1200" cap="none" spc="0" normalizeH="0" baseline="30000" noProof="0">
                <a:ln>
                  <a:noFill/>
                </a:ln>
                <a:solidFill>
                  <a:prstClr val="black"/>
                </a:solidFill>
                <a:effectLst/>
                <a:uLnTx/>
                <a:uFillTx/>
                <a:latin typeface="Aptos" panose="020B0004020202020204"/>
                <a:ea typeface="+mn-ea"/>
                <a:cs typeface="Times New Roman" panose="02020603050405020304" pitchFamily="18" charset="0"/>
              </a:rPr>
              <a:t>3</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This data is generally updated annually. </a:t>
            </a:r>
          </a:p>
        </p:txBody>
      </p:sp>
      <p:sp>
        <p:nvSpPr>
          <p:cNvPr id="11" name="Rectangle 10">
            <a:extLst>
              <a:ext uri="{FF2B5EF4-FFF2-40B4-BE49-F238E27FC236}">
                <a16:creationId xmlns:a16="http://schemas.microsoft.com/office/drawing/2014/main" id="{8F181C5A-1398-1092-6793-BA12C799795D}"/>
              </a:ext>
            </a:extLst>
          </p:cNvPr>
          <p:cNvSpPr/>
          <p:nvPr/>
        </p:nvSpPr>
        <p:spPr>
          <a:xfrm>
            <a:off x="2144731" y="3778401"/>
            <a:ext cx="1921672" cy="685800"/>
          </a:xfrm>
          <a:prstGeom prst="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Office of Corporate Budgeting and Performance Integration (NA-MB-55)</a:t>
            </a:r>
          </a:p>
        </p:txBody>
      </p:sp>
      <p:sp>
        <p:nvSpPr>
          <p:cNvPr id="12" name="Rectangle 11">
            <a:extLst>
              <a:ext uri="{FF2B5EF4-FFF2-40B4-BE49-F238E27FC236}">
                <a16:creationId xmlns:a16="http://schemas.microsoft.com/office/drawing/2014/main" id="{5F34A948-B201-F2A6-CB7E-E1EAD1B800D9}"/>
              </a:ext>
            </a:extLst>
          </p:cNvPr>
          <p:cNvSpPr/>
          <p:nvPr/>
        </p:nvSpPr>
        <p:spPr>
          <a:xfrm>
            <a:off x="4117392" y="3778401"/>
            <a:ext cx="4938050" cy="685800"/>
          </a:xfrm>
          <a:prstGeom prst="rect">
            <a:avLst/>
          </a:prstGeom>
          <a:solidFill>
            <a:schemeClr val="bg1">
              <a:lumMod val="8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Projects </a:t>
            </a:r>
            <a:r>
              <a:rPr kumimoji="0" lang="en-US" sz="1000" b="1" i="1"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over</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the Minor Construction Threshold </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must request funds by completing a Construction Project Data Sheet (CPDS). CPDS data collection is an annual, joint effort between NA-MB-55 and NA-MB-80 from the programs as part of the PPBE process</a:t>
            </a:r>
            <a:r>
              <a:rPr kumimoji="0" lang="en-US" sz="1000" b="0" i="0" u="none" strike="noStrike" kern="1200" cap="none" spc="0" normalizeH="0" baseline="30000" noProof="0">
                <a:ln>
                  <a:noFill/>
                </a:ln>
                <a:solidFill>
                  <a:prstClr val="black"/>
                </a:solidFill>
                <a:effectLst/>
                <a:uLnTx/>
                <a:uFillTx/>
                <a:latin typeface="Aptos" panose="020B0004020202020204"/>
                <a:ea typeface="+mn-ea"/>
                <a:cs typeface="Times New Roman" panose="02020603050405020304" pitchFamily="18" charset="0"/>
              </a:rPr>
              <a:t>4</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t>
            </a:r>
          </a:p>
        </p:txBody>
      </p:sp>
      <p:sp>
        <p:nvSpPr>
          <p:cNvPr id="13" name="Rectangle 12">
            <a:extLst>
              <a:ext uri="{FF2B5EF4-FFF2-40B4-BE49-F238E27FC236}">
                <a16:creationId xmlns:a16="http://schemas.microsoft.com/office/drawing/2014/main" id="{2174F95A-DBD3-15A0-972D-1EA54317A0D5}"/>
              </a:ext>
            </a:extLst>
          </p:cNvPr>
          <p:cNvSpPr/>
          <p:nvPr/>
        </p:nvSpPr>
        <p:spPr>
          <a:xfrm>
            <a:off x="2144731" y="1438658"/>
            <a:ext cx="1921672" cy="685160"/>
          </a:xfrm>
          <a:prstGeom prst="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Office of Enterprise Modeling and Policy (NA-MB-922)</a:t>
            </a:r>
          </a:p>
        </p:txBody>
      </p:sp>
      <p:sp>
        <p:nvSpPr>
          <p:cNvPr id="14" name="Rectangle 13">
            <a:extLst>
              <a:ext uri="{FF2B5EF4-FFF2-40B4-BE49-F238E27FC236}">
                <a16:creationId xmlns:a16="http://schemas.microsoft.com/office/drawing/2014/main" id="{B32215BB-7831-1A4D-F42B-A7325F2342CC}"/>
              </a:ext>
            </a:extLst>
          </p:cNvPr>
          <p:cNvSpPr/>
          <p:nvPr/>
        </p:nvSpPr>
        <p:spPr>
          <a:xfrm>
            <a:off x="4117392" y="1438658"/>
            <a:ext cx="4939904" cy="685160"/>
          </a:xfrm>
          <a:prstGeom prst="rect">
            <a:avLst/>
          </a:prstGeom>
          <a:solidFill>
            <a:schemeClr val="bg1">
              <a:lumMod val="8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The Capital Acquisitions Analytical Toolkit (CAAT) is a consolidated source of analytical tools and useable capital acquisition data. The CAAT contains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PARS</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FIMS</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Budget</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Data,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ad-hoc</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data calls,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inflation</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indexes, and capital acquisition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model outputs</a:t>
            </a:r>
            <a:r>
              <a:rPr kumimoji="0" lang="en-US" sz="1000" b="1" i="0" u="none" strike="noStrike" kern="1200" cap="none" spc="0" normalizeH="0" baseline="30000" noProof="0">
                <a:ln>
                  <a:noFill/>
                </a:ln>
                <a:solidFill>
                  <a:prstClr val="black"/>
                </a:solidFill>
                <a:effectLst/>
                <a:uLnTx/>
                <a:uFillTx/>
                <a:latin typeface="Aptos" panose="020B0004020202020204"/>
                <a:ea typeface="+mn-ea"/>
                <a:cs typeface="Times New Roman" panose="02020603050405020304" pitchFamily="18" charset="0"/>
              </a:rPr>
              <a:t>1</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Data updates vary depending on the source.</a:t>
            </a:r>
          </a:p>
        </p:txBody>
      </p:sp>
      <p:sp>
        <p:nvSpPr>
          <p:cNvPr id="15" name="Rectangle 14">
            <a:extLst>
              <a:ext uri="{FF2B5EF4-FFF2-40B4-BE49-F238E27FC236}">
                <a16:creationId xmlns:a16="http://schemas.microsoft.com/office/drawing/2014/main" id="{EF9A05AB-0706-2170-6140-D0618C3A672C}"/>
              </a:ext>
            </a:extLst>
          </p:cNvPr>
          <p:cNvSpPr/>
          <p:nvPr/>
        </p:nvSpPr>
        <p:spPr>
          <a:xfrm>
            <a:off x="2144731" y="4566254"/>
            <a:ext cx="1921672" cy="685800"/>
          </a:xfrm>
          <a:prstGeom prst="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Management and Operating Partners (M&amp;Os) and Program Offices</a:t>
            </a:r>
          </a:p>
        </p:txBody>
      </p:sp>
      <p:sp>
        <p:nvSpPr>
          <p:cNvPr id="16" name="Rectangle 15">
            <a:extLst>
              <a:ext uri="{FF2B5EF4-FFF2-40B4-BE49-F238E27FC236}">
                <a16:creationId xmlns:a16="http://schemas.microsoft.com/office/drawing/2014/main" id="{71605CAE-261D-6A72-7055-DBD2BCAA5E3D}"/>
              </a:ext>
            </a:extLst>
          </p:cNvPr>
          <p:cNvSpPr/>
          <p:nvPr/>
        </p:nvSpPr>
        <p:spPr>
          <a:xfrm>
            <a:off x="4117392" y="4566254"/>
            <a:ext cx="4938050" cy="685800"/>
          </a:xfrm>
          <a:prstGeom prst="rect">
            <a:avLst/>
          </a:prstGeom>
          <a:solidFill>
            <a:schemeClr val="bg1">
              <a:lumMod val="8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Individual and ad-hoc data calls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between analysts</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and the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seven M&amp;O partners</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that execute NNSA's missions across eight sites. This data is collected as needed and stored in various locations on the O' drive or an organizational SharePoint</a:t>
            </a:r>
            <a:r>
              <a:rPr kumimoji="0" lang="en-US" sz="1000" b="0" i="0" u="none" strike="noStrike" kern="1200" cap="none" spc="0" normalizeH="0" baseline="30000" noProof="0">
                <a:ln>
                  <a:noFill/>
                </a:ln>
                <a:solidFill>
                  <a:prstClr val="black"/>
                </a:solidFill>
                <a:effectLst/>
                <a:uLnTx/>
                <a:uFillTx/>
                <a:latin typeface="Aptos" panose="020B0004020202020204"/>
                <a:ea typeface="+mn-ea"/>
                <a:cs typeface="Times New Roman" panose="02020603050405020304" pitchFamily="18" charset="0"/>
              </a:rPr>
              <a:t>5</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t>
            </a:r>
          </a:p>
        </p:txBody>
      </p:sp>
      <p:sp>
        <p:nvSpPr>
          <p:cNvPr id="17" name="Rectangle 16">
            <a:extLst>
              <a:ext uri="{FF2B5EF4-FFF2-40B4-BE49-F238E27FC236}">
                <a16:creationId xmlns:a16="http://schemas.microsoft.com/office/drawing/2014/main" id="{06D89CC4-E880-7EF7-6209-8557A563C786}"/>
              </a:ext>
            </a:extLst>
          </p:cNvPr>
          <p:cNvSpPr/>
          <p:nvPr/>
        </p:nvSpPr>
        <p:spPr>
          <a:xfrm>
            <a:off x="2144731" y="5396821"/>
            <a:ext cx="1921672" cy="685800"/>
          </a:xfrm>
          <a:prstGeom prst="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Office of Enterprise Modeling and Policy (NA-MB-922)</a:t>
            </a:r>
          </a:p>
        </p:txBody>
      </p:sp>
      <p:sp>
        <p:nvSpPr>
          <p:cNvPr id="18" name="Rectangle 17">
            <a:extLst>
              <a:ext uri="{FF2B5EF4-FFF2-40B4-BE49-F238E27FC236}">
                <a16:creationId xmlns:a16="http://schemas.microsoft.com/office/drawing/2014/main" id="{5558D2D4-2FA9-EF82-5A12-8C8EB24479CF}"/>
              </a:ext>
            </a:extLst>
          </p:cNvPr>
          <p:cNvSpPr/>
          <p:nvPr/>
        </p:nvSpPr>
        <p:spPr>
          <a:xfrm>
            <a:off x="4117392" y="5396821"/>
            <a:ext cx="4938050" cy="685800"/>
          </a:xfrm>
          <a:prstGeom prst="rect">
            <a:avLst/>
          </a:prstGeom>
          <a:solidFill>
            <a:schemeClr val="bg1">
              <a:lumMod val="8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The Programmatic Recapitalization Working Group (PRWG) collects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programmatic equipment data above the capital acquisition threshold</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of $500,000. This data is collected annually via a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data call from the sites</a:t>
            </a:r>
            <a:r>
              <a:rPr kumimoji="0" lang="en-US" sz="1000" b="1" i="0" u="none" strike="noStrike" kern="1200" cap="none" spc="0" normalizeH="0" baseline="30000" noProof="0">
                <a:ln>
                  <a:noFill/>
                </a:ln>
                <a:solidFill>
                  <a:prstClr val="black"/>
                </a:solidFill>
                <a:effectLst/>
                <a:uLnTx/>
                <a:uFillTx/>
                <a:latin typeface="Aptos" panose="020B0004020202020204"/>
                <a:ea typeface="+mn-ea"/>
                <a:cs typeface="Times New Roman" panose="02020603050405020304" pitchFamily="18" charset="0"/>
              </a:rPr>
              <a:t>6</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t>
            </a:r>
          </a:p>
        </p:txBody>
      </p:sp>
      <p:sp>
        <p:nvSpPr>
          <p:cNvPr id="19" name="TextBox 13">
            <a:extLst>
              <a:ext uri="{FF2B5EF4-FFF2-40B4-BE49-F238E27FC236}">
                <a16:creationId xmlns:a16="http://schemas.microsoft.com/office/drawing/2014/main" id="{60FA066D-5DBE-20DC-C46E-393A8D0C26CF}"/>
              </a:ext>
            </a:extLst>
          </p:cNvPr>
          <p:cNvSpPr txBox="1"/>
          <p:nvPr/>
        </p:nvSpPr>
        <p:spPr>
          <a:xfrm>
            <a:off x="9108285" y="1100207"/>
            <a:ext cx="1921672" cy="276999"/>
          </a:xfrm>
          <a:prstGeom prst="rect">
            <a:avLst/>
          </a:prstGeom>
          <a:solidFill>
            <a:schemeClr val="bg1">
              <a:lumMod val="65000"/>
            </a:schemeClr>
          </a:solidFill>
          <a:ln>
            <a:solidFill>
              <a:schemeClr val="tx1"/>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Access</a:t>
            </a:r>
          </a:p>
        </p:txBody>
      </p:sp>
      <p:sp>
        <p:nvSpPr>
          <p:cNvPr id="20" name="Rectangle 19">
            <a:extLst>
              <a:ext uri="{FF2B5EF4-FFF2-40B4-BE49-F238E27FC236}">
                <a16:creationId xmlns:a16="http://schemas.microsoft.com/office/drawing/2014/main" id="{485662CF-0650-3087-FFD8-89A32A97CD7B}"/>
              </a:ext>
            </a:extLst>
          </p:cNvPr>
          <p:cNvSpPr/>
          <p:nvPr/>
        </p:nvSpPr>
        <p:spPr>
          <a:xfrm>
            <a:off x="9108285" y="1438658"/>
            <a:ext cx="1921672" cy="685160"/>
          </a:xfrm>
          <a:prstGeom prst="rect">
            <a:avLst/>
          </a:prstGeom>
          <a:solidFill>
            <a:schemeClr val="bg1">
              <a:lumMod val="6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Application available</a:t>
            </a:r>
            <a:r>
              <a:rPr kumimoji="0" lang="en-US" sz="105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t>
            </a:r>
            <a:endPar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to anyone with PIV or Yubi-Key for those awaiting a clearance. </a:t>
            </a:r>
          </a:p>
        </p:txBody>
      </p:sp>
      <p:sp>
        <p:nvSpPr>
          <p:cNvPr id="21" name="Rectangle 20">
            <a:extLst>
              <a:ext uri="{FF2B5EF4-FFF2-40B4-BE49-F238E27FC236}">
                <a16:creationId xmlns:a16="http://schemas.microsoft.com/office/drawing/2014/main" id="{2484B6D3-CB0E-245A-D7FF-FF5082BD4307}"/>
              </a:ext>
            </a:extLst>
          </p:cNvPr>
          <p:cNvSpPr/>
          <p:nvPr/>
        </p:nvSpPr>
        <p:spPr>
          <a:xfrm>
            <a:off x="9108285" y="2222791"/>
            <a:ext cx="1921672" cy="685160"/>
          </a:xfrm>
          <a:prstGeom prst="rect">
            <a:avLst/>
          </a:prstGeom>
          <a:solidFill>
            <a:schemeClr val="bg1">
              <a:lumMod val="6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New users can request a PARS account </a:t>
            </a:r>
            <a:r>
              <a:rPr kumimoji="0" lang="en-US" sz="1050" b="1" i="0" u="none" strike="noStrike" kern="1200" cap="none" spc="0" normalizeH="0" baseline="0" noProof="0">
                <a:ln>
                  <a:noFill/>
                </a:ln>
                <a:solidFill>
                  <a:srgbClr val="0070C0"/>
                </a:solidFill>
                <a:effectLst/>
                <a:uLnTx/>
                <a:uFillTx/>
                <a:latin typeface="Aptos" panose="020B0004020202020204"/>
                <a:ea typeface="+mn-ea"/>
                <a:cs typeface="Times New Roman" panose="02020603050405020304" pitchFamily="18" charset="0"/>
                <a:hlinkClick r:id="rId2">
                  <a:extLst>
                    <a:ext uri="{A12FA001-AC4F-418D-AE19-62706E023703}">
                      <ahyp:hlinkClr xmlns:ahyp="http://schemas.microsoft.com/office/drawing/2018/hyperlinkcolor" val="tx"/>
                    </a:ext>
                  </a:extLst>
                </a:hlinkClick>
              </a:rPr>
              <a:t>here</a:t>
            </a:r>
            <a:r>
              <a:rPr kumimoji="0" lang="en-US" sz="105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t>
            </a:r>
          </a:p>
        </p:txBody>
      </p:sp>
      <p:sp>
        <p:nvSpPr>
          <p:cNvPr id="22" name="Rectangle 21">
            <a:extLst>
              <a:ext uri="{FF2B5EF4-FFF2-40B4-BE49-F238E27FC236}">
                <a16:creationId xmlns:a16="http://schemas.microsoft.com/office/drawing/2014/main" id="{73F9C1D9-A440-D41C-FF97-8EE11BD1771B}"/>
              </a:ext>
            </a:extLst>
          </p:cNvPr>
          <p:cNvSpPr/>
          <p:nvPr/>
        </p:nvSpPr>
        <p:spPr>
          <a:xfrm>
            <a:off x="9108285" y="2990548"/>
            <a:ext cx="1921672" cy="685160"/>
          </a:xfrm>
          <a:prstGeom prst="rect">
            <a:avLst/>
          </a:prstGeom>
          <a:solidFill>
            <a:schemeClr val="bg1">
              <a:lumMod val="6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Request a FIMS account by Emailing the FIMS helpdesk admins </a:t>
            </a:r>
            <a:r>
              <a:rPr kumimoji="0" lang="en-US" sz="105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hlinkClick r:id="rId3"/>
              </a:rPr>
              <a:t>here</a:t>
            </a:r>
            <a:r>
              <a:rPr kumimoji="0" lang="en-US" sz="105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p>
        </p:txBody>
      </p:sp>
      <p:sp>
        <p:nvSpPr>
          <p:cNvPr id="23" name="Rectangle 22">
            <a:extLst>
              <a:ext uri="{FF2B5EF4-FFF2-40B4-BE49-F238E27FC236}">
                <a16:creationId xmlns:a16="http://schemas.microsoft.com/office/drawing/2014/main" id="{3471E78E-96C7-5B74-CC0D-33E201905837}"/>
              </a:ext>
            </a:extLst>
          </p:cNvPr>
          <p:cNvSpPr/>
          <p:nvPr/>
        </p:nvSpPr>
        <p:spPr>
          <a:xfrm>
            <a:off x="9108285" y="3786576"/>
            <a:ext cx="1921672" cy="685160"/>
          </a:xfrm>
          <a:prstGeom prst="rect">
            <a:avLst/>
          </a:prstGeom>
          <a:solidFill>
            <a:schemeClr val="bg1">
              <a:lumMod val="6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Raw Historic Presidential Budget Requests are </a:t>
            </a:r>
            <a:r>
              <a:rPr kumimoji="0" lang="en-US" sz="105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hlinkClick r:id="rId4"/>
              </a:rPr>
              <a:t>here</a:t>
            </a: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Download data into a useable format from CAAT.</a:t>
            </a:r>
          </a:p>
        </p:txBody>
      </p:sp>
      <p:sp>
        <p:nvSpPr>
          <p:cNvPr id="24" name="Rectangle 23">
            <a:extLst>
              <a:ext uri="{FF2B5EF4-FFF2-40B4-BE49-F238E27FC236}">
                <a16:creationId xmlns:a16="http://schemas.microsoft.com/office/drawing/2014/main" id="{8319B4AC-D42D-58D7-6B1F-67DA3E1C4044}"/>
              </a:ext>
            </a:extLst>
          </p:cNvPr>
          <p:cNvSpPr/>
          <p:nvPr/>
        </p:nvSpPr>
        <p:spPr>
          <a:xfrm>
            <a:off x="9108285" y="4566894"/>
            <a:ext cx="1921672" cy="685160"/>
          </a:xfrm>
          <a:prstGeom prst="rect">
            <a:avLst/>
          </a:prstGeom>
          <a:solidFill>
            <a:schemeClr val="bg1">
              <a:lumMod val="6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Download data into a useable format from CAAT.</a:t>
            </a:r>
          </a:p>
        </p:txBody>
      </p:sp>
      <p:sp>
        <p:nvSpPr>
          <p:cNvPr id="25" name="Rectangle 24">
            <a:extLst>
              <a:ext uri="{FF2B5EF4-FFF2-40B4-BE49-F238E27FC236}">
                <a16:creationId xmlns:a16="http://schemas.microsoft.com/office/drawing/2014/main" id="{5F25E04D-4C7B-8E2B-C99B-08AFBE3B7CF4}"/>
              </a:ext>
            </a:extLst>
          </p:cNvPr>
          <p:cNvSpPr/>
          <p:nvPr/>
        </p:nvSpPr>
        <p:spPr>
          <a:xfrm>
            <a:off x="9108285" y="5395312"/>
            <a:ext cx="1921672" cy="685160"/>
          </a:xfrm>
          <a:prstGeom prst="rect">
            <a:avLst/>
          </a:prstGeom>
          <a:solidFill>
            <a:schemeClr val="bg1">
              <a:lumMod val="6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Request access by emailing the PRWG distro list at PRWG@nnsa.doe.gov</a:t>
            </a:r>
          </a:p>
        </p:txBody>
      </p:sp>
      <p:sp>
        <p:nvSpPr>
          <p:cNvPr id="26" name="Arrow: Pentagon 25">
            <a:extLst>
              <a:ext uri="{FF2B5EF4-FFF2-40B4-BE49-F238E27FC236}">
                <a16:creationId xmlns:a16="http://schemas.microsoft.com/office/drawing/2014/main" id="{6E8E41B1-DB3C-9308-35D2-8D0144517AFE}"/>
              </a:ext>
            </a:extLst>
          </p:cNvPr>
          <p:cNvSpPr/>
          <p:nvPr/>
        </p:nvSpPr>
        <p:spPr>
          <a:xfrm>
            <a:off x="172069" y="2222791"/>
            <a:ext cx="1921673" cy="685800"/>
          </a:xfrm>
          <a:prstGeom prst="homePlate">
            <a:avLst/>
          </a:prstGeom>
          <a:solidFill>
            <a:srgbClr val="494F85"/>
          </a:solidFill>
          <a:ln w="63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Project Assessment and Reporting System (PARS)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(Included in CAAT)</a:t>
            </a:r>
          </a:p>
        </p:txBody>
      </p:sp>
      <p:sp>
        <p:nvSpPr>
          <p:cNvPr id="27" name="Arrow: Pentagon 26">
            <a:extLst>
              <a:ext uri="{FF2B5EF4-FFF2-40B4-BE49-F238E27FC236}">
                <a16:creationId xmlns:a16="http://schemas.microsoft.com/office/drawing/2014/main" id="{A8AAB2E8-D804-085B-8C17-8B0EBC123155}"/>
              </a:ext>
            </a:extLst>
          </p:cNvPr>
          <p:cNvSpPr/>
          <p:nvPr/>
        </p:nvSpPr>
        <p:spPr>
          <a:xfrm>
            <a:off x="172069" y="2990548"/>
            <a:ext cx="1921672" cy="685800"/>
          </a:xfrm>
          <a:prstGeom prst="homePlate">
            <a:avLst/>
          </a:prstGeom>
          <a:solidFill>
            <a:srgbClr val="494F85"/>
          </a:solidFill>
          <a:ln w="63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Facilities Information Management System (FIMS)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(Included in CAAT)</a:t>
            </a:r>
          </a:p>
        </p:txBody>
      </p:sp>
      <p:sp>
        <p:nvSpPr>
          <p:cNvPr id="28" name="Arrow: Pentagon 27">
            <a:extLst>
              <a:ext uri="{FF2B5EF4-FFF2-40B4-BE49-F238E27FC236}">
                <a16:creationId xmlns:a16="http://schemas.microsoft.com/office/drawing/2014/main" id="{1C0E2B93-274B-C551-3DD3-4B8E1B00E5EF}"/>
              </a:ext>
            </a:extLst>
          </p:cNvPr>
          <p:cNvSpPr/>
          <p:nvPr/>
        </p:nvSpPr>
        <p:spPr>
          <a:xfrm>
            <a:off x="172069" y="3778401"/>
            <a:ext cx="1921671" cy="685800"/>
          </a:xfrm>
          <a:prstGeom prst="homePlate">
            <a:avLst/>
          </a:prstGeom>
          <a:solidFill>
            <a:srgbClr val="494F85"/>
          </a:solidFill>
          <a:ln w="63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Construction Project Data Sheets (CPDS) Budget Data</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(Included in CAAT)</a:t>
            </a:r>
          </a:p>
        </p:txBody>
      </p:sp>
      <p:sp>
        <p:nvSpPr>
          <p:cNvPr id="29" name="Arrow: Pentagon 28">
            <a:extLst>
              <a:ext uri="{FF2B5EF4-FFF2-40B4-BE49-F238E27FC236}">
                <a16:creationId xmlns:a16="http://schemas.microsoft.com/office/drawing/2014/main" id="{0CEC6CA1-E859-0CA3-0662-753DED405154}"/>
              </a:ext>
            </a:extLst>
          </p:cNvPr>
          <p:cNvSpPr/>
          <p:nvPr/>
        </p:nvSpPr>
        <p:spPr>
          <a:xfrm>
            <a:off x="172069" y="1438658"/>
            <a:ext cx="1921673" cy="685160"/>
          </a:xfrm>
          <a:prstGeom prst="homePlate">
            <a:avLst/>
          </a:prstGeom>
          <a:solidFill>
            <a:srgbClr val="494F85"/>
          </a:solidFill>
          <a:ln w="63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Capital Acquisitions Analytical Toolkit (CAAT)</a:t>
            </a:r>
            <a:endParaRPr kumimoji="0" lang="en-US" sz="11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endParaRPr>
          </a:p>
        </p:txBody>
      </p:sp>
      <p:sp>
        <p:nvSpPr>
          <p:cNvPr id="30" name="Arrow: Pentagon 29">
            <a:extLst>
              <a:ext uri="{FF2B5EF4-FFF2-40B4-BE49-F238E27FC236}">
                <a16:creationId xmlns:a16="http://schemas.microsoft.com/office/drawing/2014/main" id="{5B1BAAF3-6F86-2088-4A17-7BBD11CC9853}"/>
              </a:ext>
            </a:extLst>
          </p:cNvPr>
          <p:cNvSpPr/>
          <p:nvPr/>
        </p:nvSpPr>
        <p:spPr>
          <a:xfrm>
            <a:off x="172069" y="4566254"/>
            <a:ext cx="1921671" cy="685800"/>
          </a:xfrm>
          <a:prstGeom prst="homePlate">
            <a:avLst/>
          </a:prstGeom>
          <a:solidFill>
            <a:srgbClr val="494F85"/>
          </a:solidFill>
          <a:ln w="63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Data Calls from Sites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a:t>
            </a:r>
            <a:r>
              <a:rPr kumimoji="0" lang="en-US" sz="1000" b="0" i="1" u="sng"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Partially</a:t>
            </a:r>
            <a:r>
              <a:rPr kumimoji="0" lang="en-US" sz="10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 included in CAAT)</a:t>
            </a:r>
          </a:p>
        </p:txBody>
      </p:sp>
      <p:sp>
        <p:nvSpPr>
          <p:cNvPr id="31" name="Arrow: Pentagon 30">
            <a:extLst>
              <a:ext uri="{FF2B5EF4-FFF2-40B4-BE49-F238E27FC236}">
                <a16:creationId xmlns:a16="http://schemas.microsoft.com/office/drawing/2014/main" id="{4E54D0D2-E5D4-F72B-F2BB-8F64BA34B208}"/>
              </a:ext>
            </a:extLst>
          </p:cNvPr>
          <p:cNvSpPr/>
          <p:nvPr/>
        </p:nvSpPr>
        <p:spPr>
          <a:xfrm>
            <a:off x="172069" y="5396821"/>
            <a:ext cx="1921671" cy="685800"/>
          </a:xfrm>
          <a:prstGeom prst="homePlate">
            <a:avLst/>
          </a:prstGeom>
          <a:solidFill>
            <a:srgbClr val="494F85"/>
          </a:solidFill>
          <a:ln w="63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Programmatic Recapitalization Working Group (PRWG)</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a:t>
            </a:r>
            <a:r>
              <a:rPr kumimoji="0" lang="en-US" sz="1000" b="0" i="1" u="sng"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Not</a:t>
            </a:r>
            <a:r>
              <a:rPr kumimoji="0" lang="en-US" sz="10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 included in CAAT)</a:t>
            </a:r>
          </a:p>
        </p:txBody>
      </p:sp>
      <p:sp>
        <p:nvSpPr>
          <p:cNvPr id="3" name="Footer Placeholder 2">
            <a:extLst>
              <a:ext uri="{FF2B5EF4-FFF2-40B4-BE49-F238E27FC236}">
                <a16:creationId xmlns:a16="http://schemas.microsoft.com/office/drawing/2014/main" id="{5377E906-B06F-DF43-47A8-7B0592D67AE2}"/>
              </a:ext>
            </a:extLst>
          </p:cNvPr>
          <p:cNvSpPr>
            <a:spLocks noGrp="1"/>
          </p:cNvSpPr>
          <p:nvPr>
            <p:ph type="ftr" sz="quarter" idx="18"/>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2781035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F896D-C8CA-079B-FBB0-D4E02D9C31A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0770F0C-1732-3AE1-2F38-C781A2B9D4D8}"/>
              </a:ext>
            </a:extLst>
          </p:cNvPr>
          <p:cNvSpPr>
            <a:spLocks noGrp="1"/>
          </p:cNvSpPr>
          <p:nvPr>
            <p:ph type="body" sz="quarter" idx="16"/>
          </p:nvPr>
        </p:nvSpPr>
        <p:spPr/>
        <p:txBody>
          <a:bodyPr/>
          <a:lstStyle/>
          <a:p>
            <a:r>
              <a:rPr lang="en-US"/>
              <a:t>Infrastructure Data Sources-HQ</a:t>
            </a:r>
          </a:p>
        </p:txBody>
      </p:sp>
      <p:sp>
        <p:nvSpPr>
          <p:cNvPr id="3" name="Arrow: Pentagon 2">
            <a:extLst>
              <a:ext uri="{FF2B5EF4-FFF2-40B4-BE49-F238E27FC236}">
                <a16:creationId xmlns:a16="http://schemas.microsoft.com/office/drawing/2014/main" id="{24F714DD-39F0-18E4-362A-75D9C70FF866}"/>
              </a:ext>
            </a:extLst>
          </p:cNvPr>
          <p:cNvSpPr>
            <a:spLocks/>
          </p:cNvSpPr>
          <p:nvPr/>
        </p:nvSpPr>
        <p:spPr>
          <a:xfrm>
            <a:off x="203636" y="2201667"/>
            <a:ext cx="1921673" cy="685800"/>
          </a:xfrm>
          <a:prstGeom prst="homePlate">
            <a:avLst/>
          </a:prstGeom>
          <a:solidFill>
            <a:srgbClr val="494F85"/>
          </a:solidFill>
          <a:ln w="63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BUILDER Sustainment Management System (SMS)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a:t>
            </a:r>
            <a:r>
              <a:rPr kumimoji="0" lang="en-US" sz="1000" b="0" i="1" u="sng"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Not</a:t>
            </a:r>
            <a:r>
              <a:rPr kumimoji="0" lang="en-US" sz="10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 included in CAAT)</a:t>
            </a:r>
          </a:p>
        </p:txBody>
      </p:sp>
      <p:sp>
        <p:nvSpPr>
          <p:cNvPr id="4" name="Arrow: Pentagon 3">
            <a:extLst>
              <a:ext uri="{FF2B5EF4-FFF2-40B4-BE49-F238E27FC236}">
                <a16:creationId xmlns:a16="http://schemas.microsoft.com/office/drawing/2014/main" id="{27706EAA-E046-D787-7D43-D2EA08ED386F}"/>
              </a:ext>
            </a:extLst>
          </p:cNvPr>
          <p:cNvSpPr>
            <a:spLocks/>
          </p:cNvSpPr>
          <p:nvPr/>
        </p:nvSpPr>
        <p:spPr>
          <a:xfrm>
            <a:off x="203636" y="3648385"/>
            <a:ext cx="1921672" cy="685800"/>
          </a:xfrm>
          <a:prstGeom prst="homePlate">
            <a:avLst/>
          </a:prstGeom>
          <a:solidFill>
            <a:srgbClr val="494F85"/>
          </a:solidFill>
          <a:ln w="63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Cost Execution (CostEx)</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a:t>
            </a:r>
            <a:r>
              <a:rPr kumimoji="0" lang="en-US" sz="1000" b="0" i="1" u="sng"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Not</a:t>
            </a:r>
            <a:r>
              <a:rPr kumimoji="0" lang="en-US" sz="10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 included in CAAT)</a:t>
            </a:r>
          </a:p>
        </p:txBody>
      </p:sp>
      <p:sp>
        <p:nvSpPr>
          <p:cNvPr id="5" name="Arrow: Pentagon 4">
            <a:extLst>
              <a:ext uri="{FF2B5EF4-FFF2-40B4-BE49-F238E27FC236}">
                <a16:creationId xmlns:a16="http://schemas.microsoft.com/office/drawing/2014/main" id="{2689CD7C-62EB-10A6-9854-764AC7B101F7}"/>
              </a:ext>
            </a:extLst>
          </p:cNvPr>
          <p:cNvSpPr>
            <a:spLocks/>
          </p:cNvSpPr>
          <p:nvPr/>
        </p:nvSpPr>
        <p:spPr>
          <a:xfrm>
            <a:off x="203636" y="2925026"/>
            <a:ext cx="1921671" cy="685800"/>
          </a:xfrm>
          <a:prstGeom prst="homePlate">
            <a:avLst/>
          </a:prstGeom>
          <a:solidFill>
            <a:srgbClr val="494F85"/>
          </a:solidFill>
          <a:ln w="63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Standard Accounting and Reporting System (STARS)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a:t>
            </a:r>
            <a:r>
              <a:rPr kumimoji="0" lang="en-US" sz="1000" b="0" i="1" u="sng"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Not</a:t>
            </a:r>
            <a:r>
              <a:rPr kumimoji="0" lang="en-US" sz="10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 included in CAAT)</a:t>
            </a:r>
          </a:p>
        </p:txBody>
      </p:sp>
      <p:sp>
        <p:nvSpPr>
          <p:cNvPr id="6" name="Rectangle 5">
            <a:extLst>
              <a:ext uri="{FF2B5EF4-FFF2-40B4-BE49-F238E27FC236}">
                <a16:creationId xmlns:a16="http://schemas.microsoft.com/office/drawing/2014/main" id="{8A6DA31E-346D-4B7D-F832-CE9002374CB8}"/>
              </a:ext>
            </a:extLst>
          </p:cNvPr>
          <p:cNvSpPr>
            <a:spLocks/>
          </p:cNvSpPr>
          <p:nvPr/>
        </p:nvSpPr>
        <p:spPr>
          <a:xfrm>
            <a:off x="2168854" y="2201667"/>
            <a:ext cx="1921672" cy="685800"/>
          </a:xfrm>
          <a:prstGeom prst="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Office of Infrastructure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(NA-90)</a:t>
            </a:r>
          </a:p>
        </p:txBody>
      </p:sp>
      <p:sp>
        <p:nvSpPr>
          <p:cNvPr id="7" name="TextBox 13">
            <a:extLst>
              <a:ext uri="{FF2B5EF4-FFF2-40B4-BE49-F238E27FC236}">
                <a16:creationId xmlns:a16="http://schemas.microsoft.com/office/drawing/2014/main" id="{17614E85-A874-5258-5594-C00BD95DCCCB}"/>
              </a:ext>
            </a:extLst>
          </p:cNvPr>
          <p:cNvSpPr txBox="1">
            <a:spLocks/>
          </p:cNvSpPr>
          <p:nvPr/>
        </p:nvSpPr>
        <p:spPr>
          <a:xfrm>
            <a:off x="2168854" y="1080090"/>
            <a:ext cx="1921672" cy="276999"/>
          </a:xfrm>
          <a:prstGeom prst="rect">
            <a:avLst/>
          </a:prstGeom>
          <a:solidFill>
            <a:schemeClr val="bg1">
              <a:lumMod val="95000"/>
            </a:schemeClr>
          </a:solidFill>
          <a:ln>
            <a:solidFill>
              <a:schemeClr val="tx1"/>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Data Source Maintainer</a:t>
            </a:r>
          </a:p>
        </p:txBody>
      </p:sp>
      <p:sp>
        <p:nvSpPr>
          <p:cNvPr id="8" name="TextBox 14">
            <a:extLst>
              <a:ext uri="{FF2B5EF4-FFF2-40B4-BE49-F238E27FC236}">
                <a16:creationId xmlns:a16="http://schemas.microsoft.com/office/drawing/2014/main" id="{4499D573-C069-E3EA-5B40-8EA7DDBF4D97}"/>
              </a:ext>
            </a:extLst>
          </p:cNvPr>
          <p:cNvSpPr txBox="1">
            <a:spLocks/>
          </p:cNvSpPr>
          <p:nvPr/>
        </p:nvSpPr>
        <p:spPr>
          <a:xfrm>
            <a:off x="4147033" y="1079083"/>
            <a:ext cx="4939904" cy="276999"/>
          </a:xfrm>
          <a:prstGeom prst="rect">
            <a:avLst/>
          </a:prstGeom>
          <a:solidFill>
            <a:schemeClr val="bg1">
              <a:lumMod val="85000"/>
            </a:schemeClr>
          </a:solidFill>
          <a:ln>
            <a:solidFill>
              <a:schemeClr val="tx1"/>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Data Source Description</a:t>
            </a:r>
          </a:p>
        </p:txBody>
      </p:sp>
      <p:sp>
        <p:nvSpPr>
          <p:cNvPr id="9" name="Rectangle 8">
            <a:extLst>
              <a:ext uri="{FF2B5EF4-FFF2-40B4-BE49-F238E27FC236}">
                <a16:creationId xmlns:a16="http://schemas.microsoft.com/office/drawing/2014/main" id="{0C9863BF-4F75-B2B9-8B0B-45C5AE3E1F21}"/>
              </a:ext>
            </a:extLst>
          </p:cNvPr>
          <p:cNvSpPr>
            <a:spLocks/>
          </p:cNvSpPr>
          <p:nvPr/>
        </p:nvSpPr>
        <p:spPr>
          <a:xfrm>
            <a:off x="4147033" y="2201667"/>
            <a:ext cx="4939904" cy="685800"/>
          </a:xfrm>
          <a:prstGeom prst="rect">
            <a:avLst/>
          </a:prstGeom>
          <a:solidFill>
            <a:schemeClr val="bg1">
              <a:lumMod val="8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The BUILDER Sustainment Management System (SMS) is a web-based software application that helps DOE/NNSA proactively respond to emerging infrastructure needs by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recommending building component repairs</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and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replacements</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at the most reasonable time, thus ensuring the greatest return on investment</a:t>
            </a:r>
            <a:r>
              <a:rPr kumimoji="0" lang="en-US" sz="1000" b="0" i="0" u="none" strike="noStrike" kern="1200" cap="none" spc="0" normalizeH="0" baseline="30000" noProof="0">
                <a:ln>
                  <a:noFill/>
                </a:ln>
                <a:solidFill>
                  <a:prstClr val="black"/>
                </a:solidFill>
                <a:effectLst/>
                <a:uLnTx/>
                <a:uFillTx/>
                <a:latin typeface="Aptos" panose="020B0004020202020204"/>
                <a:ea typeface="+mn-ea"/>
                <a:cs typeface="Times New Roman" panose="02020603050405020304" pitchFamily="18" charset="0"/>
              </a:rPr>
              <a:t>8</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t>
            </a:r>
          </a:p>
        </p:txBody>
      </p:sp>
      <p:sp>
        <p:nvSpPr>
          <p:cNvPr id="10" name="Rectangle 9">
            <a:extLst>
              <a:ext uri="{FF2B5EF4-FFF2-40B4-BE49-F238E27FC236}">
                <a16:creationId xmlns:a16="http://schemas.microsoft.com/office/drawing/2014/main" id="{8C752B3A-07A2-8250-12B1-6003E5708BE7}"/>
              </a:ext>
            </a:extLst>
          </p:cNvPr>
          <p:cNvSpPr>
            <a:spLocks/>
          </p:cNvSpPr>
          <p:nvPr/>
        </p:nvSpPr>
        <p:spPr>
          <a:xfrm>
            <a:off x="2168854" y="3670631"/>
            <a:ext cx="1921672" cy="685800"/>
          </a:xfrm>
          <a:prstGeom prst="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Office of Business Systems and Integration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(NA-MB-1.4 and CF-40)</a:t>
            </a:r>
          </a:p>
        </p:txBody>
      </p:sp>
      <p:sp>
        <p:nvSpPr>
          <p:cNvPr id="11" name="Rectangle 10">
            <a:extLst>
              <a:ext uri="{FF2B5EF4-FFF2-40B4-BE49-F238E27FC236}">
                <a16:creationId xmlns:a16="http://schemas.microsoft.com/office/drawing/2014/main" id="{2A97BD0A-7682-1B55-F4EB-F619C712505E}"/>
              </a:ext>
            </a:extLst>
          </p:cNvPr>
          <p:cNvSpPr>
            <a:spLocks/>
          </p:cNvSpPr>
          <p:nvPr/>
        </p:nvSpPr>
        <p:spPr>
          <a:xfrm>
            <a:off x="4147033" y="3670631"/>
            <a:ext cx="4939904" cy="685800"/>
          </a:xfrm>
          <a:prstGeom prst="rect">
            <a:avLst/>
          </a:prstGeom>
          <a:solidFill>
            <a:schemeClr val="bg1">
              <a:lumMod val="8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Cost Execution, or </a:t>
            </a:r>
            <a:r>
              <a:rPr kumimoji="0" lang="en-US" sz="1000" b="0" i="0" u="none" strike="noStrike" kern="1200" cap="none" spc="0" normalizeH="0" baseline="0" noProof="0" err="1">
                <a:ln>
                  <a:noFill/>
                </a:ln>
                <a:solidFill>
                  <a:prstClr val="black"/>
                </a:solidFill>
                <a:effectLst/>
                <a:uLnTx/>
                <a:uFillTx/>
                <a:latin typeface="Aptos" panose="020B0004020202020204"/>
                <a:ea typeface="+mn-ea"/>
                <a:cs typeface="Times New Roman" panose="02020603050405020304" pitchFamily="18" charset="0"/>
              </a:rPr>
              <a:t>CostEx</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is a data source containing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expended or costed dollars hours by cost element and work breakdown structure</a:t>
            </a:r>
            <a:r>
              <a:rPr kumimoji="0" lang="en-US" sz="1000" b="1" i="0" u="none" strike="noStrike" kern="1200" cap="none" spc="0" normalizeH="0" baseline="30000" noProof="0">
                <a:ln>
                  <a:noFill/>
                </a:ln>
                <a:solidFill>
                  <a:prstClr val="black"/>
                </a:solidFill>
                <a:effectLst/>
                <a:uLnTx/>
                <a:uFillTx/>
                <a:latin typeface="Aptos" panose="020B0004020202020204"/>
                <a:ea typeface="+mn-ea"/>
                <a:cs typeface="Times New Roman" panose="02020603050405020304" pitchFamily="18" charset="0"/>
              </a:rPr>
              <a:t>9</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t>
            </a:r>
            <a:r>
              <a:rPr kumimoji="0" lang="en-US" sz="1000" b="0" i="0" u="none" strike="noStrike" kern="1200" cap="none" spc="0" normalizeH="0" baseline="0" noProof="0" err="1">
                <a:ln>
                  <a:noFill/>
                </a:ln>
                <a:solidFill>
                  <a:prstClr val="black"/>
                </a:solidFill>
                <a:effectLst/>
                <a:uLnTx/>
                <a:uFillTx/>
                <a:latin typeface="Aptos" panose="020B0004020202020204"/>
                <a:ea typeface="+mn-ea"/>
                <a:cs typeface="Times New Roman" panose="02020603050405020304" pitchFamily="18" charset="0"/>
              </a:rPr>
              <a:t>CostEx</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data is collected on the 7</a:t>
            </a:r>
            <a:r>
              <a:rPr kumimoji="0" lang="en-US" sz="1000" b="0" i="0" u="none" strike="noStrike" kern="1200" cap="none" spc="0" normalizeH="0" baseline="30000" noProof="0">
                <a:ln>
                  <a:noFill/>
                </a:ln>
                <a:solidFill>
                  <a:prstClr val="black"/>
                </a:solidFill>
                <a:effectLst/>
                <a:uLnTx/>
                <a:uFillTx/>
                <a:latin typeface="Aptos" panose="020B0004020202020204"/>
                <a:ea typeface="+mn-ea"/>
                <a:cs typeface="Times New Roman" panose="02020603050405020304" pitchFamily="18" charset="0"/>
              </a:rPr>
              <a:t>th</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of every month. </a:t>
            </a:r>
            <a:r>
              <a:rPr kumimoji="0" lang="en-US" sz="1000" b="0" i="0" u="none" strike="noStrike" kern="1200" cap="none" spc="0" normalizeH="0" baseline="0" noProof="0" err="1">
                <a:ln>
                  <a:noFill/>
                </a:ln>
                <a:solidFill>
                  <a:prstClr val="black"/>
                </a:solidFill>
                <a:effectLst/>
                <a:uLnTx/>
                <a:uFillTx/>
                <a:latin typeface="Aptos" panose="020B0004020202020204"/>
                <a:ea typeface="+mn-ea"/>
                <a:cs typeface="Times New Roman" panose="02020603050405020304" pitchFamily="18" charset="0"/>
              </a:rPr>
              <a:t>CostEx</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should reconcile to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match STARS values</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If submitted values do not reconcile with STARS, the data file will be rejected. </a:t>
            </a:r>
          </a:p>
        </p:txBody>
      </p:sp>
      <p:sp>
        <p:nvSpPr>
          <p:cNvPr id="12" name="Rectangle 11">
            <a:extLst>
              <a:ext uri="{FF2B5EF4-FFF2-40B4-BE49-F238E27FC236}">
                <a16:creationId xmlns:a16="http://schemas.microsoft.com/office/drawing/2014/main" id="{5B1583E2-E2AF-3A4B-390D-99C6B3567A9C}"/>
              </a:ext>
            </a:extLst>
          </p:cNvPr>
          <p:cNvSpPr>
            <a:spLocks/>
          </p:cNvSpPr>
          <p:nvPr/>
        </p:nvSpPr>
        <p:spPr>
          <a:xfrm>
            <a:off x="2168854" y="2925026"/>
            <a:ext cx="1921672" cy="685800"/>
          </a:xfrm>
          <a:prstGeom prst="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Office of Corporate Business Systems (CF-40)</a:t>
            </a:r>
          </a:p>
        </p:txBody>
      </p:sp>
      <p:sp>
        <p:nvSpPr>
          <p:cNvPr id="13" name="Rectangle 12">
            <a:extLst>
              <a:ext uri="{FF2B5EF4-FFF2-40B4-BE49-F238E27FC236}">
                <a16:creationId xmlns:a16="http://schemas.microsoft.com/office/drawing/2014/main" id="{27F43494-D9A1-CC61-8C8B-8520F09A103E}"/>
              </a:ext>
            </a:extLst>
          </p:cNvPr>
          <p:cNvSpPr>
            <a:spLocks/>
          </p:cNvSpPr>
          <p:nvPr/>
        </p:nvSpPr>
        <p:spPr>
          <a:xfrm>
            <a:off x="4147033" y="2925026"/>
            <a:ext cx="4938050" cy="685800"/>
          </a:xfrm>
          <a:prstGeom prst="rect">
            <a:avLst/>
          </a:prstGeom>
          <a:solidFill>
            <a:schemeClr val="bg1">
              <a:lumMod val="8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STARS is DOE’s official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accounting and reporting system</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that produces information for DOE’s annual financial statements</a:t>
            </a:r>
            <a:r>
              <a:rPr kumimoji="0" lang="en-US" sz="1000" b="0" i="0" u="none" strike="noStrike" kern="1200" cap="none" spc="0" normalizeH="0" baseline="30000" noProof="0">
                <a:ln>
                  <a:noFill/>
                </a:ln>
                <a:solidFill>
                  <a:prstClr val="black"/>
                </a:solidFill>
                <a:effectLst/>
                <a:uLnTx/>
                <a:uFillTx/>
                <a:latin typeface="Aptos" panose="020B0004020202020204"/>
                <a:ea typeface="+mn-ea"/>
                <a:cs typeface="Times New Roman" panose="02020603050405020304" pitchFamily="18" charset="0"/>
              </a:rPr>
              <a:t>10</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STARS is generally appropriate for external stakeholders, but </a:t>
            </a:r>
            <a:r>
              <a:rPr kumimoji="0" lang="en-US" sz="1000" b="0" i="1"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lacks the granularity</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required for many stakeholders. </a:t>
            </a:r>
            <a:r>
              <a:rPr kumimoji="0" lang="en-US" sz="1000" b="0" i="0" u="none" strike="noStrike" kern="1200" cap="none" spc="0" normalizeH="0" baseline="0" noProof="0" err="1">
                <a:ln>
                  <a:noFill/>
                </a:ln>
                <a:solidFill>
                  <a:prstClr val="black"/>
                </a:solidFill>
                <a:effectLst/>
                <a:uLnTx/>
                <a:uFillTx/>
                <a:latin typeface="Aptos" panose="020B0004020202020204"/>
                <a:ea typeface="+mn-ea"/>
                <a:cs typeface="Times New Roman" panose="02020603050405020304" pitchFamily="18" charset="0"/>
              </a:rPr>
              <a:t>CostEx</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was developed to meet the need for additional granularity. </a:t>
            </a:r>
          </a:p>
        </p:txBody>
      </p:sp>
      <p:sp>
        <p:nvSpPr>
          <p:cNvPr id="14" name="Arrow: Pentagon 13">
            <a:extLst>
              <a:ext uri="{FF2B5EF4-FFF2-40B4-BE49-F238E27FC236}">
                <a16:creationId xmlns:a16="http://schemas.microsoft.com/office/drawing/2014/main" id="{300E4142-00F7-D2C9-39C6-B5103739DD5E}"/>
              </a:ext>
            </a:extLst>
          </p:cNvPr>
          <p:cNvSpPr>
            <a:spLocks/>
          </p:cNvSpPr>
          <p:nvPr/>
        </p:nvSpPr>
        <p:spPr>
          <a:xfrm>
            <a:off x="203636" y="1417534"/>
            <a:ext cx="1921673" cy="685800"/>
          </a:xfrm>
          <a:prstGeom prst="homePlate">
            <a:avLst/>
          </a:prstGeom>
          <a:solidFill>
            <a:srgbClr val="494F85"/>
          </a:solidFill>
          <a:ln w="63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G2 Program Management Information System</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a:t>
            </a:r>
            <a:r>
              <a:rPr kumimoji="0" lang="en-US" sz="1000" b="0" i="1" u="sng"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Not</a:t>
            </a:r>
            <a:r>
              <a:rPr kumimoji="0" lang="en-US" sz="1000" b="0" i="1" u="none" strike="noStrike" kern="1200" cap="none" spc="0" normalizeH="0" baseline="0" noProof="0">
                <a:ln>
                  <a:noFill/>
                </a:ln>
                <a:solidFill>
                  <a:prstClr val="white"/>
                </a:solidFill>
                <a:effectLst/>
                <a:uLnTx/>
                <a:uFillTx/>
                <a:latin typeface="Aptos" panose="020B0004020202020204"/>
                <a:ea typeface="+mn-ea"/>
                <a:cs typeface="Times New Roman" panose="02020603050405020304" pitchFamily="18" charset="0"/>
              </a:rPr>
              <a:t> included in CAAT)</a:t>
            </a:r>
          </a:p>
        </p:txBody>
      </p:sp>
      <p:sp>
        <p:nvSpPr>
          <p:cNvPr id="15" name="Rectangle 14">
            <a:extLst>
              <a:ext uri="{FF2B5EF4-FFF2-40B4-BE49-F238E27FC236}">
                <a16:creationId xmlns:a16="http://schemas.microsoft.com/office/drawing/2014/main" id="{B318930E-09ED-5C1E-0357-80359EF57665}"/>
              </a:ext>
            </a:extLst>
          </p:cNvPr>
          <p:cNvSpPr>
            <a:spLocks/>
          </p:cNvSpPr>
          <p:nvPr/>
        </p:nvSpPr>
        <p:spPr>
          <a:xfrm>
            <a:off x="2168854" y="1417534"/>
            <a:ext cx="1921672" cy="746574"/>
          </a:xfrm>
          <a:prstGeom prst="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Office of Infrastructure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(NA-90)</a:t>
            </a:r>
          </a:p>
        </p:txBody>
      </p:sp>
      <p:sp>
        <p:nvSpPr>
          <p:cNvPr id="16" name="Rectangle 15">
            <a:extLst>
              <a:ext uri="{FF2B5EF4-FFF2-40B4-BE49-F238E27FC236}">
                <a16:creationId xmlns:a16="http://schemas.microsoft.com/office/drawing/2014/main" id="{6F11BE46-DD50-AE80-051A-9A6C0EEE0517}"/>
              </a:ext>
            </a:extLst>
          </p:cNvPr>
          <p:cNvSpPr>
            <a:spLocks/>
          </p:cNvSpPr>
          <p:nvPr/>
        </p:nvSpPr>
        <p:spPr>
          <a:xfrm>
            <a:off x="4147033" y="1417534"/>
            <a:ext cx="4939904" cy="746574"/>
          </a:xfrm>
          <a:prstGeom prst="rect">
            <a:avLst/>
          </a:prstGeom>
          <a:solidFill>
            <a:schemeClr val="bg1">
              <a:lumMod val="8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G2 integrates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scope</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schedule</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budget</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and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metric information</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creating a single repository of program data. M&amp;O contractors use the G2 system to upload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crosswalks of financial data</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for those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program offices’ work breakdown structures</a:t>
            </a:r>
            <a:r>
              <a:rPr kumimoji="0" lang="en-US" sz="1000" b="1" i="0" u="none" strike="noStrike" kern="1200" cap="none" spc="0" normalizeH="0" baseline="30000" noProof="0">
                <a:ln>
                  <a:noFill/>
                </a:ln>
                <a:solidFill>
                  <a:prstClr val="black"/>
                </a:solidFill>
                <a:effectLst/>
                <a:uLnTx/>
                <a:uFillTx/>
                <a:latin typeface="Aptos" panose="020B0004020202020204"/>
                <a:ea typeface="+mn-ea"/>
                <a:cs typeface="Times New Roman" panose="02020603050405020304" pitchFamily="18" charset="0"/>
              </a:rPr>
              <a:t>7</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This process allows M&amp;O contractors to report detailed financial data to the program offices </a:t>
            </a:r>
            <a:r>
              <a:rPr kumimoji="0" lang="en-US" sz="10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monthly</a:t>
            </a:r>
            <a:r>
              <a:rPr kumimoji="0" lang="en-US" sz="100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t>
            </a:r>
          </a:p>
        </p:txBody>
      </p:sp>
      <p:sp>
        <p:nvSpPr>
          <p:cNvPr id="17" name="TextBox 13">
            <a:extLst>
              <a:ext uri="{FF2B5EF4-FFF2-40B4-BE49-F238E27FC236}">
                <a16:creationId xmlns:a16="http://schemas.microsoft.com/office/drawing/2014/main" id="{2123CFA1-BAAE-3D0C-5527-DD3CAE27F04F}"/>
              </a:ext>
            </a:extLst>
          </p:cNvPr>
          <p:cNvSpPr txBox="1"/>
          <p:nvPr/>
        </p:nvSpPr>
        <p:spPr>
          <a:xfrm>
            <a:off x="9138095" y="1079083"/>
            <a:ext cx="1921672" cy="276999"/>
          </a:xfrm>
          <a:prstGeom prst="rect">
            <a:avLst/>
          </a:prstGeom>
          <a:solidFill>
            <a:schemeClr val="bg1">
              <a:lumMod val="65000"/>
            </a:schemeClr>
          </a:solidFill>
          <a:ln>
            <a:solidFill>
              <a:schemeClr val="tx1"/>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Access</a:t>
            </a:r>
          </a:p>
        </p:txBody>
      </p:sp>
      <p:sp>
        <p:nvSpPr>
          <p:cNvPr id="18" name="Rectangle 17">
            <a:extLst>
              <a:ext uri="{FF2B5EF4-FFF2-40B4-BE49-F238E27FC236}">
                <a16:creationId xmlns:a16="http://schemas.microsoft.com/office/drawing/2014/main" id="{3FAAB77A-69C7-CD3D-CFD9-6820567B73FB}"/>
              </a:ext>
            </a:extLst>
          </p:cNvPr>
          <p:cNvSpPr/>
          <p:nvPr/>
        </p:nvSpPr>
        <p:spPr>
          <a:xfrm>
            <a:off x="9138095" y="1417534"/>
            <a:ext cx="1921672" cy="745934"/>
          </a:xfrm>
          <a:prstGeom prst="rect">
            <a:avLst/>
          </a:prstGeom>
          <a:solidFill>
            <a:schemeClr val="bg1">
              <a:lumMod val="6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New users can request a G2 account </a:t>
            </a: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hlinkClick r:id="rId2"/>
              </a:rPr>
              <a:t>here</a:t>
            </a: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t>
            </a:r>
          </a:p>
        </p:txBody>
      </p:sp>
      <p:sp>
        <p:nvSpPr>
          <p:cNvPr id="19" name="Rectangle 18">
            <a:extLst>
              <a:ext uri="{FF2B5EF4-FFF2-40B4-BE49-F238E27FC236}">
                <a16:creationId xmlns:a16="http://schemas.microsoft.com/office/drawing/2014/main" id="{1DC38448-F4F8-142D-89CA-1FE1F805B834}"/>
              </a:ext>
            </a:extLst>
          </p:cNvPr>
          <p:cNvSpPr/>
          <p:nvPr/>
        </p:nvSpPr>
        <p:spPr>
          <a:xfrm>
            <a:off x="9138095" y="2201667"/>
            <a:ext cx="1921672" cy="685160"/>
          </a:xfrm>
          <a:prstGeom prst="rect">
            <a:avLst/>
          </a:prstGeom>
          <a:solidFill>
            <a:schemeClr val="bg1">
              <a:lumMod val="6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New users can request BUILDER access </a:t>
            </a: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hlinkClick r:id="rId2"/>
              </a:rPr>
              <a:t>here</a:t>
            </a: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t>
            </a:r>
          </a:p>
        </p:txBody>
      </p:sp>
      <p:sp>
        <p:nvSpPr>
          <p:cNvPr id="20" name="Rectangle 19">
            <a:extLst>
              <a:ext uri="{FF2B5EF4-FFF2-40B4-BE49-F238E27FC236}">
                <a16:creationId xmlns:a16="http://schemas.microsoft.com/office/drawing/2014/main" id="{3F3B7590-19F6-7ACE-9F3B-6F7A272E53D7}"/>
              </a:ext>
            </a:extLst>
          </p:cNvPr>
          <p:cNvSpPr/>
          <p:nvPr/>
        </p:nvSpPr>
        <p:spPr>
          <a:xfrm>
            <a:off x="9138095" y="3670631"/>
            <a:ext cx="1921672" cy="685160"/>
          </a:xfrm>
          <a:prstGeom prst="rect">
            <a:avLst/>
          </a:prstGeom>
          <a:solidFill>
            <a:schemeClr val="bg1">
              <a:lumMod val="6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 guide for </a:t>
            </a:r>
            <a:r>
              <a:rPr kumimoji="0" lang="en-US" sz="1050" b="0" i="0" u="none" strike="noStrike" kern="1200" cap="none" spc="0" normalizeH="0" baseline="0" noProof="0" err="1">
                <a:ln>
                  <a:noFill/>
                </a:ln>
                <a:solidFill>
                  <a:prstClr val="black"/>
                </a:solidFill>
                <a:effectLst/>
                <a:uLnTx/>
                <a:uFillTx/>
                <a:latin typeface="Aptos" panose="020B0004020202020204"/>
                <a:ea typeface="+mn-ea"/>
                <a:cs typeface="Times New Roman" panose="02020603050405020304" pitchFamily="18" charset="0"/>
              </a:rPr>
              <a:t>CostEx</a:t>
            </a: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 access is available </a:t>
            </a:r>
            <a:r>
              <a:rPr kumimoji="0" lang="en-US" sz="105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hlinkClick r:id="rId3"/>
              </a:rPr>
              <a:t>here</a:t>
            </a: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t>
            </a:r>
          </a:p>
        </p:txBody>
      </p:sp>
      <p:sp>
        <p:nvSpPr>
          <p:cNvPr id="21" name="Rectangle 20">
            <a:extLst>
              <a:ext uri="{FF2B5EF4-FFF2-40B4-BE49-F238E27FC236}">
                <a16:creationId xmlns:a16="http://schemas.microsoft.com/office/drawing/2014/main" id="{C60D03C6-30F2-34BE-960F-9A54B780AEDD}"/>
              </a:ext>
            </a:extLst>
          </p:cNvPr>
          <p:cNvSpPr/>
          <p:nvPr/>
        </p:nvSpPr>
        <p:spPr>
          <a:xfrm>
            <a:off x="9138095" y="2925026"/>
            <a:ext cx="1921672" cy="685160"/>
          </a:xfrm>
          <a:prstGeom prst="rect">
            <a:avLst/>
          </a:prstGeom>
          <a:solidFill>
            <a:schemeClr val="bg1">
              <a:lumMod val="6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 guide for STARS access is available </a:t>
            </a:r>
            <a:r>
              <a:rPr kumimoji="0" lang="en-US" sz="1050" b="1"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hlinkClick r:id="rId4"/>
              </a:rPr>
              <a:t>here</a:t>
            </a:r>
            <a:r>
              <a:rPr kumimoji="0" lang="en-US" sz="1050" b="0" i="0" u="none" strike="noStrike" kern="1200" cap="none" spc="0" normalizeH="0" baseline="0" noProof="0">
                <a:ln>
                  <a:noFill/>
                </a:ln>
                <a:solidFill>
                  <a:prstClr val="black"/>
                </a:solidFill>
                <a:effectLst/>
                <a:uLnTx/>
                <a:uFillTx/>
                <a:latin typeface="Aptos" panose="020B0004020202020204"/>
                <a:ea typeface="+mn-ea"/>
                <a:cs typeface="Times New Roman" panose="02020603050405020304" pitchFamily="18" charset="0"/>
              </a:rPr>
              <a:t>.</a:t>
            </a:r>
          </a:p>
        </p:txBody>
      </p:sp>
      <p:sp>
        <p:nvSpPr>
          <p:cNvPr id="22" name="Footer Placeholder 21">
            <a:extLst>
              <a:ext uri="{FF2B5EF4-FFF2-40B4-BE49-F238E27FC236}">
                <a16:creationId xmlns:a16="http://schemas.microsoft.com/office/drawing/2014/main" id="{B4D3818D-03AE-A348-1C27-47DC7AC48B2E}"/>
              </a:ext>
            </a:extLst>
          </p:cNvPr>
          <p:cNvSpPr>
            <a:spLocks noGrp="1"/>
          </p:cNvSpPr>
          <p:nvPr>
            <p:ph type="ftr" sz="quarter" idx="18"/>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1710498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B84950-88F0-F751-2DFF-A0525A3C73BB}"/>
              </a:ext>
            </a:extLst>
          </p:cNvPr>
          <p:cNvSpPr>
            <a:spLocks noGrp="1"/>
          </p:cNvSpPr>
          <p:nvPr>
            <p:ph type="body" sz="quarter" idx="13"/>
          </p:nvPr>
        </p:nvSpPr>
        <p:spPr/>
        <p:txBody>
          <a:bodyPr/>
          <a:lstStyle/>
          <a:p>
            <a:r>
              <a:rPr lang="en-US"/>
              <a:t>Data Source Challenge</a:t>
            </a:r>
          </a:p>
        </p:txBody>
      </p:sp>
      <p:sp>
        <p:nvSpPr>
          <p:cNvPr id="3" name="Text Placeholder 2">
            <a:extLst>
              <a:ext uri="{FF2B5EF4-FFF2-40B4-BE49-F238E27FC236}">
                <a16:creationId xmlns:a16="http://schemas.microsoft.com/office/drawing/2014/main" id="{BB81BE53-1CC2-00D1-98F0-68B47F8274FD}"/>
              </a:ext>
            </a:extLst>
          </p:cNvPr>
          <p:cNvSpPr>
            <a:spLocks noGrp="1"/>
          </p:cNvSpPr>
          <p:nvPr>
            <p:ph type="body" sz="quarter" idx="14"/>
          </p:nvPr>
        </p:nvSpPr>
        <p:spPr>
          <a:xfrm>
            <a:off x="207501" y="1152752"/>
            <a:ext cx="11776997" cy="4810580"/>
          </a:xfrm>
        </p:spPr>
        <p:txBody>
          <a:bodyPr/>
          <a:lstStyle/>
          <a:p>
            <a:pPr marL="0" indent="0">
              <a:buNone/>
            </a:pPr>
            <a:r>
              <a:rPr lang="en-US" b="1"/>
              <a:t>Task: </a:t>
            </a:r>
            <a:r>
              <a:rPr lang="en-US"/>
              <a:t>Estimate the cost of a new facility that supports the development and production of the Drone Program Beta</a:t>
            </a:r>
          </a:p>
          <a:p>
            <a:pPr marL="0" indent="0">
              <a:buNone/>
            </a:pPr>
            <a:endParaRPr lang="en-US"/>
          </a:p>
          <a:p>
            <a:pPr marL="0" indent="0">
              <a:buNone/>
            </a:pPr>
            <a:endParaRPr lang="en-US"/>
          </a:p>
          <a:p>
            <a:pPr marL="0" indent="0">
              <a:buNone/>
            </a:pPr>
            <a:endParaRPr lang="en-US"/>
          </a:p>
          <a:p>
            <a:pPr marL="0" indent="0">
              <a:buNone/>
            </a:pPr>
            <a:endParaRPr lang="en-US"/>
          </a:p>
          <a:p>
            <a:endParaRPr lang="en-US"/>
          </a:p>
        </p:txBody>
      </p:sp>
      <p:graphicFrame>
        <p:nvGraphicFramePr>
          <p:cNvPr id="5" name="Diagram 4">
            <a:extLst>
              <a:ext uri="{FF2B5EF4-FFF2-40B4-BE49-F238E27FC236}">
                <a16:creationId xmlns:a16="http://schemas.microsoft.com/office/drawing/2014/main" id="{7ED9FB28-C55B-F18F-B6DC-773DCED5A92A}"/>
              </a:ext>
            </a:extLst>
          </p:cNvPr>
          <p:cNvGraphicFramePr/>
          <p:nvPr/>
        </p:nvGraphicFramePr>
        <p:xfrm>
          <a:off x="152400" y="2530985"/>
          <a:ext cx="11887200" cy="2560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Rectangle 19">
            <a:extLst>
              <a:ext uri="{FF2B5EF4-FFF2-40B4-BE49-F238E27FC236}">
                <a16:creationId xmlns:a16="http://schemas.microsoft.com/office/drawing/2014/main" id="{43D1492C-9F4F-2C62-8EBA-F456397D86F9}"/>
              </a:ext>
            </a:extLst>
          </p:cNvPr>
          <p:cNvSpPr/>
          <p:nvPr/>
        </p:nvSpPr>
        <p:spPr>
          <a:xfrm>
            <a:off x="2426160" y="5447164"/>
            <a:ext cx="7315200" cy="516168"/>
          </a:xfrm>
          <a:prstGeom prst="rect">
            <a:avLst/>
          </a:prstGeom>
          <a:solidFill>
            <a:srgbClr val="653C8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0B0004020202020204"/>
                <a:ea typeface="+mn-ea"/>
                <a:cs typeface="+mn-cs"/>
              </a:rPr>
              <a:t>Which data would you use?</a:t>
            </a:r>
          </a:p>
        </p:txBody>
      </p:sp>
      <p:sp>
        <p:nvSpPr>
          <p:cNvPr id="21" name="Rectangle 20">
            <a:extLst>
              <a:ext uri="{FF2B5EF4-FFF2-40B4-BE49-F238E27FC236}">
                <a16:creationId xmlns:a16="http://schemas.microsoft.com/office/drawing/2014/main" id="{78B42E40-0426-AC9B-0096-F578657570BA}"/>
              </a:ext>
            </a:extLst>
          </p:cNvPr>
          <p:cNvSpPr/>
          <p:nvPr/>
        </p:nvSpPr>
        <p:spPr>
          <a:xfrm>
            <a:off x="385741" y="4916456"/>
            <a:ext cx="1005840" cy="274320"/>
          </a:xfrm>
          <a:prstGeom prst="rect">
            <a:avLst/>
          </a:prstGeom>
          <a:solidFill>
            <a:srgbClr val="423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0B0004020202020204"/>
                <a:ea typeface="+mn-ea"/>
                <a:cs typeface="+mn-cs"/>
              </a:rPr>
              <a:t>Primary</a:t>
            </a:r>
          </a:p>
        </p:txBody>
      </p:sp>
      <p:sp>
        <p:nvSpPr>
          <p:cNvPr id="23" name="Rectangle 22">
            <a:extLst>
              <a:ext uri="{FF2B5EF4-FFF2-40B4-BE49-F238E27FC236}">
                <a16:creationId xmlns:a16="http://schemas.microsoft.com/office/drawing/2014/main" id="{10447E48-59D5-A61E-EABD-D89883A2DBAA}"/>
              </a:ext>
            </a:extLst>
          </p:cNvPr>
          <p:cNvSpPr/>
          <p:nvPr/>
        </p:nvSpPr>
        <p:spPr>
          <a:xfrm>
            <a:off x="3844584" y="4916456"/>
            <a:ext cx="1005840" cy="274320"/>
          </a:xfrm>
          <a:prstGeom prst="rect">
            <a:avLst/>
          </a:prstGeom>
          <a:solidFill>
            <a:srgbClr val="423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0B0004020202020204"/>
                <a:ea typeface="+mn-ea"/>
                <a:cs typeface="+mn-cs"/>
              </a:rPr>
              <a:t>Primary</a:t>
            </a:r>
          </a:p>
        </p:txBody>
      </p:sp>
      <p:sp>
        <p:nvSpPr>
          <p:cNvPr id="25" name="Rectangle 24">
            <a:extLst>
              <a:ext uri="{FF2B5EF4-FFF2-40B4-BE49-F238E27FC236}">
                <a16:creationId xmlns:a16="http://schemas.microsoft.com/office/drawing/2014/main" id="{DFC6492B-D61C-624B-1FD6-05276645209A}"/>
              </a:ext>
            </a:extLst>
          </p:cNvPr>
          <p:cNvSpPr/>
          <p:nvPr/>
        </p:nvSpPr>
        <p:spPr>
          <a:xfrm>
            <a:off x="7303425" y="4916456"/>
            <a:ext cx="1005840" cy="274320"/>
          </a:xfrm>
          <a:prstGeom prst="rect">
            <a:avLst/>
          </a:prstGeom>
          <a:solidFill>
            <a:srgbClr val="423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0B0004020202020204"/>
                <a:ea typeface="+mn-ea"/>
                <a:cs typeface="+mn-cs"/>
              </a:rPr>
              <a:t>Primary</a:t>
            </a:r>
          </a:p>
        </p:txBody>
      </p:sp>
      <p:sp>
        <p:nvSpPr>
          <p:cNvPr id="27" name="Rectangle 26">
            <a:extLst>
              <a:ext uri="{FF2B5EF4-FFF2-40B4-BE49-F238E27FC236}">
                <a16:creationId xmlns:a16="http://schemas.microsoft.com/office/drawing/2014/main" id="{AC8E4446-E18B-1B87-C71C-5218FC035B59}"/>
              </a:ext>
            </a:extLst>
          </p:cNvPr>
          <p:cNvSpPr/>
          <p:nvPr/>
        </p:nvSpPr>
        <p:spPr>
          <a:xfrm>
            <a:off x="9051921" y="4916456"/>
            <a:ext cx="1005840" cy="274320"/>
          </a:xfrm>
          <a:prstGeom prst="rect">
            <a:avLst/>
          </a:prstGeom>
          <a:solidFill>
            <a:srgbClr val="423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0B0004020202020204"/>
                <a:ea typeface="+mn-ea"/>
                <a:cs typeface="+mn-cs"/>
              </a:rPr>
              <a:t>Primary</a:t>
            </a:r>
          </a:p>
        </p:txBody>
      </p:sp>
      <p:sp>
        <p:nvSpPr>
          <p:cNvPr id="29" name="Rectangle 28">
            <a:extLst>
              <a:ext uri="{FF2B5EF4-FFF2-40B4-BE49-F238E27FC236}">
                <a16:creationId xmlns:a16="http://schemas.microsoft.com/office/drawing/2014/main" id="{7F2255BF-9559-03F0-E015-CF2AB64E01CC}"/>
              </a:ext>
            </a:extLst>
          </p:cNvPr>
          <p:cNvSpPr/>
          <p:nvPr/>
        </p:nvSpPr>
        <p:spPr>
          <a:xfrm>
            <a:off x="2134239" y="4916456"/>
            <a:ext cx="1005840" cy="274320"/>
          </a:xfrm>
          <a:prstGeom prst="rect">
            <a:avLst/>
          </a:prstGeom>
          <a:solidFill>
            <a:srgbClr val="423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0B0004020202020204"/>
                <a:ea typeface="+mn-ea"/>
                <a:cs typeface="+mn-cs"/>
              </a:rPr>
              <a:t>Secondary</a:t>
            </a:r>
          </a:p>
        </p:txBody>
      </p:sp>
      <p:sp>
        <p:nvSpPr>
          <p:cNvPr id="31" name="Rectangle 30">
            <a:extLst>
              <a:ext uri="{FF2B5EF4-FFF2-40B4-BE49-F238E27FC236}">
                <a16:creationId xmlns:a16="http://schemas.microsoft.com/office/drawing/2014/main" id="{5E05DD58-C4C7-1E4A-0536-C5579F941F94}"/>
              </a:ext>
            </a:extLst>
          </p:cNvPr>
          <p:cNvSpPr/>
          <p:nvPr/>
        </p:nvSpPr>
        <p:spPr>
          <a:xfrm>
            <a:off x="10800419" y="4916456"/>
            <a:ext cx="1005840" cy="274320"/>
          </a:xfrm>
          <a:prstGeom prst="rect">
            <a:avLst/>
          </a:prstGeom>
          <a:solidFill>
            <a:srgbClr val="423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0B0004020202020204"/>
                <a:ea typeface="+mn-ea"/>
                <a:cs typeface="+mn-cs"/>
              </a:rPr>
              <a:t>Secondary</a:t>
            </a:r>
          </a:p>
        </p:txBody>
      </p:sp>
      <p:sp>
        <p:nvSpPr>
          <p:cNvPr id="33" name="Rectangle 32">
            <a:extLst>
              <a:ext uri="{FF2B5EF4-FFF2-40B4-BE49-F238E27FC236}">
                <a16:creationId xmlns:a16="http://schemas.microsoft.com/office/drawing/2014/main" id="{65BC1D29-4770-2ED3-E9F7-3944D11190E9}"/>
              </a:ext>
            </a:extLst>
          </p:cNvPr>
          <p:cNvSpPr/>
          <p:nvPr/>
        </p:nvSpPr>
        <p:spPr>
          <a:xfrm>
            <a:off x="5554929" y="4916456"/>
            <a:ext cx="1005840" cy="274320"/>
          </a:xfrm>
          <a:prstGeom prst="rect">
            <a:avLst/>
          </a:prstGeom>
          <a:solidFill>
            <a:srgbClr val="4237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ptos" panose="020B0004020202020204"/>
                <a:ea typeface="+mn-ea"/>
                <a:cs typeface="+mn-cs"/>
              </a:rPr>
              <a:t>Primary</a:t>
            </a:r>
          </a:p>
        </p:txBody>
      </p:sp>
      <p:sp>
        <p:nvSpPr>
          <p:cNvPr id="4" name="Footer Placeholder 3">
            <a:extLst>
              <a:ext uri="{FF2B5EF4-FFF2-40B4-BE49-F238E27FC236}">
                <a16:creationId xmlns:a16="http://schemas.microsoft.com/office/drawing/2014/main" id="{0C159FD0-5228-514D-1BFE-679553C95A20}"/>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4148531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DED74-C6EE-C40A-7FDE-4046749BDB8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C6288F2-59D2-C9DC-B1DE-4F82E0057841}"/>
              </a:ext>
            </a:extLst>
          </p:cNvPr>
          <p:cNvSpPr>
            <a:spLocks noGrp="1"/>
          </p:cNvSpPr>
          <p:nvPr>
            <p:ph type="body" sz="quarter" idx="13"/>
          </p:nvPr>
        </p:nvSpPr>
        <p:spPr/>
        <p:txBody>
          <a:bodyPr/>
          <a:lstStyle/>
          <a:p>
            <a:r>
              <a:rPr lang="en-US"/>
              <a:t>Contractor Proposal- Bad Data</a:t>
            </a:r>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BF120469-DD17-0EC7-E900-6870ABC69AFE}"/>
                  </a:ext>
                </a:extLst>
              </p:cNvPr>
              <p:cNvGraphicFramePr>
                <a:graphicFrameLocks noGrp="1"/>
              </p:cNvGraphicFramePr>
              <p:nvPr/>
            </p:nvGraphicFramePr>
            <p:xfrm>
              <a:off x="195262" y="1630062"/>
              <a:ext cx="8229600" cy="3369778"/>
            </p:xfrm>
            <a:graphic>
              <a:graphicData uri="http://schemas.openxmlformats.org/drawingml/2006/table">
                <a:tbl>
                  <a:tblPr/>
                  <a:tblGrid>
                    <a:gridCol w="1833066">
                      <a:extLst>
                        <a:ext uri="{9D8B030D-6E8A-4147-A177-3AD203B41FA5}">
                          <a16:colId xmlns:a16="http://schemas.microsoft.com/office/drawing/2014/main" val="2845277034"/>
                        </a:ext>
                      </a:extLst>
                    </a:gridCol>
                    <a:gridCol w="3653334">
                      <a:extLst>
                        <a:ext uri="{9D8B030D-6E8A-4147-A177-3AD203B41FA5}">
                          <a16:colId xmlns:a16="http://schemas.microsoft.com/office/drawing/2014/main" val="3598301237"/>
                        </a:ext>
                      </a:extLst>
                    </a:gridCol>
                    <a:gridCol w="2743200">
                      <a:extLst>
                        <a:ext uri="{9D8B030D-6E8A-4147-A177-3AD203B41FA5}">
                          <a16:colId xmlns:a16="http://schemas.microsoft.com/office/drawing/2014/main" val="1129769989"/>
                        </a:ext>
                      </a:extLst>
                    </a:gridCol>
                  </a:tblGrid>
                  <a:tr h="228600">
                    <a:tc>
                      <a:txBody>
                        <a:bodyPr/>
                        <a:lstStyle/>
                        <a:p>
                          <a:pPr marL="0" marR="0" indent="0" algn="ctr">
                            <a:spcBef>
                              <a:spcPts val="900"/>
                            </a:spcBef>
                            <a:spcAft>
                              <a:spcPts val="900"/>
                            </a:spcAft>
                            <a:buNone/>
                          </a:pPr>
                          <a:r>
                            <a:rPr lang="en-US" sz="1600" b="1" i="0" cap="none" baseline="0">
                              <a:solidFill>
                                <a:schemeClr val="bg1"/>
                              </a:solidFill>
                              <a:effectLst/>
                              <a:latin typeface="Aptos Body"/>
                            </a:rPr>
                            <a:t>WBS Element</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653C87"/>
                        </a:solidFill>
                      </a:tcPr>
                    </a:tc>
                    <a:tc>
                      <a:txBody>
                        <a:bodyPr/>
                        <a:lstStyle/>
                        <a:p>
                          <a:pPr marL="0" marR="0" indent="0" algn="ctr">
                            <a:spcBef>
                              <a:spcPts val="900"/>
                            </a:spcBef>
                            <a:spcAft>
                              <a:spcPts val="900"/>
                            </a:spcAft>
                            <a:buNone/>
                          </a:pPr>
                          <a:r>
                            <a:rPr lang="en-US" sz="1600" b="1" i="0" cap="none" baseline="0">
                              <a:solidFill>
                                <a:schemeClr val="bg1"/>
                              </a:solidFill>
                              <a:effectLst/>
                              <a:latin typeface="Aptos Body"/>
                            </a:rPr>
                            <a:t>Description</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653C87"/>
                        </a:solidFill>
                      </a:tcPr>
                    </a:tc>
                    <a:tc>
                      <a:txBody>
                        <a:bodyPr/>
                        <a:lstStyle/>
                        <a:p>
                          <a:pPr marL="0" marR="0" indent="0" algn="ctr">
                            <a:spcBef>
                              <a:spcPts val="900"/>
                            </a:spcBef>
                            <a:spcAft>
                              <a:spcPts val="900"/>
                            </a:spcAft>
                            <a:buNone/>
                          </a:pPr>
                          <a:r>
                            <a:rPr lang="en-US" sz="1600" b="1" i="0" cap="none" baseline="0">
                              <a:solidFill>
                                <a:schemeClr val="bg1"/>
                              </a:solidFill>
                              <a:effectLst/>
                              <a:latin typeface="Aptos Body"/>
                            </a:rPr>
                            <a:t>Estimated Cost ($)</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653C87"/>
                        </a:solidFill>
                      </a:tcPr>
                    </a:tc>
                    <a:extLst>
                      <a:ext uri="{0D108BD9-81ED-4DB2-BD59-A6C34878D82A}">
                        <a16:rowId xmlns:a16="http://schemas.microsoft.com/office/drawing/2014/main" val="3738241042"/>
                      </a:ext>
                    </a:extLst>
                  </a:tr>
                  <a:tr h="228600">
                    <a:tc>
                      <a:txBody>
                        <a:bodyPr/>
                        <a:lstStyle/>
                        <a:p>
                          <a:pPr marL="0" marR="0" indent="0" algn="l">
                            <a:spcBef>
                              <a:spcPts val="900"/>
                            </a:spcBef>
                            <a:spcAft>
                              <a:spcPts val="900"/>
                            </a:spcAft>
                            <a:buNone/>
                          </a:pPr>
                          <a:r>
                            <a:rPr lang="en-US" sz="1600" b="1" i="0">
                              <a:solidFill>
                                <a:schemeClr val="tx1"/>
                              </a:solidFill>
                              <a:effectLst/>
                              <a:latin typeface="+mn-lt"/>
                            </a:rPr>
                            <a:t>WBS 1.0</a:t>
                          </a:r>
                          <a:endParaRPr lang="en-US" sz="1600" b="0" i="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600" b="0" i="0">
                              <a:solidFill>
                                <a:schemeClr val="tx1"/>
                              </a:solidFill>
                              <a:effectLst/>
                              <a:latin typeface="+mn-lt"/>
                            </a:rPr>
                            <a:t>Project Management &amp; Project Controls</a:t>
                          </a: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14:m>
                            <m:oMathPara xmlns:m="http://schemas.openxmlformats.org/officeDocument/2006/math">
                              <m:oMathParaPr>
                                <m:jc m:val="centerGroup"/>
                              </m:oMathParaPr>
                              <m:oMath xmlns:m="http://schemas.openxmlformats.org/officeDocument/2006/math">
                                <m:r>
                                  <a:rPr lang="en-US" sz="1600" b="0" i="0" baseline="0" smtClean="0">
                                    <a:solidFill>
                                      <a:schemeClr val="tx1"/>
                                    </a:solidFill>
                                    <a:latin typeface="Cambria Math" panose="02040503050406030204" pitchFamily="18" charset="0"/>
                                  </a:rPr>
                                  <m:t>$2,640,000</m:t>
                                </m:r>
                              </m:oMath>
                            </m:oMathPara>
                          </a14:m>
                          <a:endParaRPr lang="en-US" sz="1600" b="0" i="0" baseline="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521256004"/>
                      </a:ext>
                    </a:extLst>
                  </a:tr>
                  <a:tr h="228600">
                    <a:tc>
                      <a:txBody>
                        <a:bodyPr/>
                        <a:lstStyle/>
                        <a:p>
                          <a:pPr marL="0" marR="0" indent="0" algn="l">
                            <a:spcBef>
                              <a:spcPts val="900"/>
                            </a:spcBef>
                            <a:spcAft>
                              <a:spcPts val="900"/>
                            </a:spcAft>
                            <a:buNone/>
                          </a:pPr>
                          <a:r>
                            <a:rPr lang="en-US" sz="1600" b="1" i="0">
                              <a:solidFill>
                                <a:schemeClr val="tx1"/>
                              </a:solidFill>
                              <a:effectLst/>
                              <a:latin typeface="+mn-lt"/>
                            </a:rPr>
                            <a:t>WBS 2.0</a:t>
                          </a:r>
                          <a:endParaRPr lang="en-US" sz="1600" b="0" i="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600" b="0" i="0">
                              <a:solidFill>
                                <a:schemeClr val="tx1"/>
                              </a:solidFill>
                              <a:effectLst/>
                              <a:latin typeface="+mn-lt"/>
                            </a:rPr>
                            <a:t>Engineering, Modeling &amp; Architectural Design</a:t>
                          </a: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14:m>
                            <m:oMathPara xmlns:m="http://schemas.openxmlformats.org/officeDocument/2006/math">
                              <m:oMathParaPr>
                                <m:jc m:val="centerGroup"/>
                              </m:oMathParaPr>
                              <m:oMath xmlns:m="http://schemas.openxmlformats.org/officeDocument/2006/math">
                                <m:r>
                                  <a:rPr lang="en-US" sz="1600" b="0" i="0" baseline="0" smtClean="0">
                                    <a:solidFill>
                                      <a:schemeClr val="tx1"/>
                                    </a:solidFill>
                                    <a:latin typeface="Cambria Math" panose="02040503050406030204" pitchFamily="18" charset="0"/>
                                  </a:rPr>
                                  <m:t>$3,150,000</m:t>
                                </m:r>
                              </m:oMath>
                            </m:oMathPara>
                          </a14:m>
                          <a:endParaRPr lang="en-US" sz="1600" b="0" i="0" baseline="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1960707500"/>
                      </a:ext>
                    </a:extLst>
                  </a:tr>
                  <a:tr h="228600">
                    <a:tc>
                      <a:txBody>
                        <a:bodyPr/>
                        <a:lstStyle/>
                        <a:p>
                          <a:pPr marL="0" marR="0" indent="0" algn="l">
                            <a:spcBef>
                              <a:spcPts val="900"/>
                            </a:spcBef>
                            <a:spcAft>
                              <a:spcPts val="900"/>
                            </a:spcAft>
                            <a:buNone/>
                          </a:pPr>
                          <a:r>
                            <a:rPr lang="en-US" sz="1600" b="1" i="0">
                              <a:solidFill>
                                <a:schemeClr val="tx1"/>
                              </a:solidFill>
                              <a:effectLst/>
                              <a:latin typeface="+mn-lt"/>
                            </a:rPr>
                            <a:t>WBS 3.0</a:t>
                          </a:r>
                          <a:endParaRPr lang="en-US" sz="1600" b="0" i="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600" b="0" i="0">
                              <a:solidFill>
                                <a:schemeClr val="tx1"/>
                              </a:solidFill>
                              <a:effectLst/>
                              <a:latin typeface="+mn-lt"/>
                            </a:rPr>
                            <a:t>Civil Site Prep &amp; Utility Integration</a:t>
                          </a: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14:m>
                            <m:oMathPara xmlns:m="http://schemas.openxmlformats.org/officeDocument/2006/math">
                              <m:oMathParaPr>
                                <m:jc m:val="centerGroup"/>
                              </m:oMathParaPr>
                              <m:oMath xmlns:m="http://schemas.openxmlformats.org/officeDocument/2006/math">
                                <m:r>
                                  <a:rPr lang="en-US" sz="1600" b="0" i="0" baseline="0" smtClean="0">
                                    <a:solidFill>
                                      <a:schemeClr val="tx1"/>
                                    </a:solidFill>
                                    <a:latin typeface="Cambria Math" panose="02040503050406030204" pitchFamily="18" charset="0"/>
                                  </a:rPr>
                                  <m:t>$3,450,000</m:t>
                                </m:r>
                              </m:oMath>
                            </m:oMathPara>
                          </a14:m>
                          <a:endParaRPr lang="en-US" sz="1600" b="0" i="0" baseline="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586059454"/>
                      </a:ext>
                    </a:extLst>
                  </a:tr>
                  <a:tr h="228600">
                    <a:tc>
                      <a:txBody>
                        <a:bodyPr/>
                        <a:lstStyle/>
                        <a:p>
                          <a:pPr marL="0" marR="0" indent="0" algn="l">
                            <a:spcBef>
                              <a:spcPts val="900"/>
                            </a:spcBef>
                            <a:spcAft>
                              <a:spcPts val="900"/>
                            </a:spcAft>
                            <a:buNone/>
                          </a:pPr>
                          <a:r>
                            <a:rPr lang="en-US" sz="1600" b="1" i="0">
                              <a:solidFill>
                                <a:schemeClr val="tx1"/>
                              </a:solidFill>
                              <a:effectLst/>
                              <a:latin typeface="+mn-lt"/>
                            </a:rPr>
                            <a:t>WBS 4.0</a:t>
                          </a:r>
                          <a:endParaRPr lang="en-US" sz="1600" b="0" i="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600" b="0" i="0">
                              <a:solidFill>
                                <a:schemeClr val="tx1"/>
                              </a:solidFill>
                              <a:effectLst/>
                              <a:latin typeface="+mn-lt"/>
                            </a:rPr>
                            <a:t>Shell and Specialized Area Construction</a:t>
                          </a: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14:m>
                            <m:oMathPara xmlns:m="http://schemas.openxmlformats.org/officeDocument/2006/math">
                              <m:oMathParaPr>
                                <m:jc m:val="centerGroup"/>
                              </m:oMathParaPr>
                              <m:oMath xmlns:m="http://schemas.openxmlformats.org/officeDocument/2006/math">
                                <m:r>
                                  <a:rPr lang="en-US" sz="1600" b="0" i="0" baseline="0" smtClean="0">
                                    <a:solidFill>
                                      <a:schemeClr val="tx1"/>
                                    </a:solidFill>
                                    <a:latin typeface="Cambria Math" panose="02040503050406030204" pitchFamily="18" charset="0"/>
                                  </a:rPr>
                                  <m:t>$34,350,000</m:t>
                                </m:r>
                              </m:oMath>
                            </m:oMathPara>
                          </a14:m>
                          <a:endParaRPr lang="en-US" sz="1600" b="0" i="0" baseline="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1059817450"/>
                      </a:ext>
                    </a:extLst>
                  </a:tr>
                  <a:tr h="228600">
                    <a:tc>
                      <a:txBody>
                        <a:bodyPr/>
                        <a:lstStyle/>
                        <a:p>
                          <a:pPr marL="0" marR="0" indent="0" algn="l">
                            <a:spcBef>
                              <a:spcPts val="900"/>
                            </a:spcBef>
                            <a:spcAft>
                              <a:spcPts val="900"/>
                            </a:spcAft>
                            <a:buNone/>
                          </a:pPr>
                          <a:r>
                            <a:rPr lang="en-US" sz="1600" b="1" i="0">
                              <a:solidFill>
                                <a:schemeClr val="tx1"/>
                              </a:solidFill>
                              <a:effectLst/>
                              <a:latin typeface="+mn-lt"/>
                            </a:rPr>
                            <a:t>WBS 5.0</a:t>
                          </a:r>
                          <a:endParaRPr lang="en-US" sz="1600" b="0" i="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600" b="0" i="0">
                              <a:solidFill>
                                <a:schemeClr val="tx1"/>
                              </a:solidFill>
                              <a:effectLst/>
                              <a:latin typeface="+mn-lt"/>
                            </a:rPr>
                            <a:t>Advanced Specialty Process Equipment</a:t>
                          </a: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14:m>
                            <m:oMathPara xmlns:m="http://schemas.openxmlformats.org/officeDocument/2006/math">
                              <m:oMathParaPr>
                                <m:jc m:val="centerGroup"/>
                              </m:oMathParaPr>
                              <m:oMath xmlns:m="http://schemas.openxmlformats.org/officeDocument/2006/math">
                                <m:r>
                                  <a:rPr lang="en-US" sz="1600" b="0" i="0" baseline="0" smtClean="0">
                                    <a:solidFill>
                                      <a:schemeClr val="tx1"/>
                                    </a:solidFill>
                                    <a:latin typeface="Cambria Math" panose="02040503050406030204" pitchFamily="18" charset="0"/>
                                  </a:rPr>
                                  <m:t>$10,850,000</m:t>
                                </m:r>
                              </m:oMath>
                            </m:oMathPara>
                          </a14:m>
                          <a:endParaRPr lang="en-US" sz="1600" b="0" i="0" baseline="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389595949"/>
                      </a:ext>
                    </a:extLst>
                  </a:tr>
                  <a:tr h="228600">
                    <a:tc>
                      <a:txBody>
                        <a:bodyPr/>
                        <a:lstStyle/>
                        <a:p>
                          <a:pPr marL="0" marR="0" indent="0" algn="l">
                            <a:spcBef>
                              <a:spcPts val="900"/>
                            </a:spcBef>
                            <a:spcAft>
                              <a:spcPts val="900"/>
                            </a:spcAft>
                            <a:buNone/>
                          </a:pPr>
                          <a:r>
                            <a:rPr lang="en-US" sz="1600" b="1" i="0">
                              <a:solidFill>
                                <a:schemeClr val="tx1"/>
                              </a:solidFill>
                              <a:effectLst/>
                              <a:latin typeface="+mn-lt"/>
                            </a:rPr>
                            <a:t>Total Project Cost</a:t>
                          </a:r>
                          <a:endParaRPr lang="en-US" sz="1600" b="0" i="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600" b="1" i="0">
                              <a:solidFill>
                                <a:schemeClr val="tx1"/>
                              </a:solidFill>
                              <a:effectLst/>
                              <a:latin typeface="+mn-lt"/>
                            </a:rPr>
                            <a:t>Project Falcon Integrated Build</a:t>
                          </a:r>
                          <a:endParaRPr lang="en-US" sz="1600" b="0" i="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14:m>
                            <m:oMathPara xmlns:m="http://schemas.openxmlformats.org/officeDocument/2006/math">
                              <m:oMathParaPr>
                                <m:jc m:val="centerGroup"/>
                              </m:oMathParaPr>
                              <m:oMath xmlns:m="http://schemas.openxmlformats.org/officeDocument/2006/math">
                                <m:r>
                                  <a:rPr lang="en-US" sz="1600" b="0" i="0" baseline="0" smtClean="0">
                                    <a:solidFill>
                                      <a:schemeClr val="tx1"/>
                                    </a:solidFill>
                                    <a:latin typeface="Cambria Math" panose="02040503050406030204" pitchFamily="18" charset="0"/>
                                  </a:rPr>
                                  <m:t>$54,440,000</m:t>
                                </m:r>
                              </m:oMath>
                            </m:oMathPara>
                          </a14:m>
                          <a:endParaRPr lang="en-US" sz="1600" b="0" i="0" baseline="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2969079818"/>
                      </a:ext>
                    </a:extLst>
                  </a:tr>
                </a:tbl>
              </a:graphicData>
            </a:graphic>
          </p:graphicFrame>
        </mc:Choice>
        <mc:Fallback xmlns="">
          <p:graphicFrame>
            <p:nvGraphicFramePr>
              <p:cNvPr id="4" name="Table 3">
                <a:extLst>
                  <a:ext uri="{FF2B5EF4-FFF2-40B4-BE49-F238E27FC236}">
                    <a16:creationId xmlns:a16="http://schemas.microsoft.com/office/drawing/2014/main" id="{BF120469-DD17-0EC7-E900-6870ABC69AFE}"/>
                  </a:ext>
                </a:extLst>
              </p:cNvPr>
              <p:cNvGraphicFramePr>
                <a:graphicFrameLocks noGrp="1"/>
              </p:cNvGraphicFramePr>
              <p:nvPr>
                <p:extLst>
                  <p:ext uri="{D42A27DB-BD31-4B8C-83A1-F6EECF244321}">
                    <p14:modId xmlns:p14="http://schemas.microsoft.com/office/powerpoint/2010/main" val="1206530254"/>
                  </p:ext>
                </p:extLst>
              </p:nvPr>
            </p:nvGraphicFramePr>
            <p:xfrm>
              <a:off x="195262" y="1630062"/>
              <a:ext cx="8229600" cy="3369778"/>
            </p:xfrm>
            <a:graphic>
              <a:graphicData uri="http://schemas.openxmlformats.org/drawingml/2006/table">
                <a:tbl>
                  <a:tblPr/>
                  <a:tblGrid>
                    <a:gridCol w="1833066">
                      <a:extLst>
                        <a:ext uri="{9D8B030D-6E8A-4147-A177-3AD203B41FA5}">
                          <a16:colId xmlns:a16="http://schemas.microsoft.com/office/drawing/2014/main" val="2845277034"/>
                        </a:ext>
                      </a:extLst>
                    </a:gridCol>
                    <a:gridCol w="3653334">
                      <a:extLst>
                        <a:ext uri="{9D8B030D-6E8A-4147-A177-3AD203B41FA5}">
                          <a16:colId xmlns:a16="http://schemas.microsoft.com/office/drawing/2014/main" val="3598301237"/>
                        </a:ext>
                      </a:extLst>
                    </a:gridCol>
                    <a:gridCol w="2743200">
                      <a:extLst>
                        <a:ext uri="{9D8B030D-6E8A-4147-A177-3AD203B41FA5}">
                          <a16:colId xmlns:a16="http://schemas.microsoft.com/office/drawing/2014/main" val="1129769989"/>
                        </a:ext>
                      </a:extLst>
                    </a:gridCol>
                  </a:tblGrid>
                  <a:tr h="413218">
                    <a:tc>
                      <a:txBody>
                        <a:bodyPr/>
                        <a:lstStyle/>
                        <a:p>
                          <a:pPr marL="0" marR="0" indent="0" algn="ctr">
                            <a:spcBef>
                              <a:spcPts val="900"/>
                            </a:spcBef>
                            <a:spcAft>
                              <a:spcPts val="900"/>
                            </a:spcAft>
                            <a:buNone/>
                          </a:pPr>
                          <a:r>
                            <a:rPr lang="en-US" sz="1600" b="1" i="0" cap="none" baseline="0">
                              <a:solidFill>
                                <a:schemeClr val="bg1"/>
                              </a:solidFill>
                              <a:effectLst/>
                              <a:latin typeface="Aptos Body"/>
                            </a:rPr>
                            <a:t>WBS Element</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653C87"/>
                        </a:solidFill>
                      </a:tcPr>
                    </a:tc>
                    <a:tc>
                      <a:txBody>
                        <a:bodyPr/>
                        <a:lstStyle/>
                        <a:p>
                          <a:pPr marL="0" marR="0" indent="0" algn="ctr">
                            <a:spcBef>
                              <a:spcPts val="900"/>
                            </a:spcBef>
                            <a:spcAft>
                              <a:spcPts val="900"/>
                            </a:spcAft>
                            <a:buNone/>
                          </a:pPr>
                          <a:r>
                            <a:rPr lang="en-US" sz="1600" b="1" i="0" cap="none" baseline="0">
                              <a:solidFill>
                                <a:schemeClr val="bg1"/>
                              </a:solidFill>
                              <a:effectLst/>
                              <a:latin typeface="Aptos Body"/>
                            </a:rPr>
                            <a:t>Description</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653C87"/>
                        </a:solidFill>
                      </a:tcPr>
                    </a:tc>
                    <a:tc>
                      <a:txBody>
                        <a:bodyPr/>
                        <a:lstStyle/>
                        <a:p>
                          <a:pPr marL="0" marR="0" indent="0" algn="ctr">
                            <a:spcBef>
                              <a:spcPts val="900"/>
                            </a:spcBef>
                            <a:spcAft>
                              <a:spcPts val="900"/>
                            </a:spcAft>
                            <a:buNone/>
                          </a:pPr>
                          <a:r>
                            <a:rPr lang="en-US" sz="1600" b="1" i="0" cap="none" baseline="0">
                              <a:solidFill>
                                <a:schemeClr val="bg1"/>
                              </a:solidFill>
                              <a:effectLst/>
                              <a:latin typeface="Aptos Body"/>
                            </a:rPr>
                            <a:t>Estimated Cost ($)</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653C87"/>
                        </a:solidFill>
                      </a:tcPr>
                    </a:tc>
                    <a:extLst>
                      <a:ext uri="{0D108BD9-81ED-4DB2-BD59-A6C34878D82A}">
                        <a16:rowId xmlns:a16="http://schemas.microsoft.com/office/drawing/2014/main" val="3738241042"/>
                      </a:ext>
                    </a:extLst>
                  </a:tr>
                  <a:tr h="449580">
                    <a:tc>
                      <a:txBody>
                        <a:bodyPr/>
                        <a:lstStyle/>
                        <a:p>
                          <a:pPr marL="0" marR="0" indent="0" algn="l">
                            <a:spcBef>
                              <a:spcPts val="900"/>
                            </a:spcBef>
                            <a:spcAft>
                              <a:spcPts val="900"/>
                            </a:spcAft>
                            <a:buNone/>
                          </a:pPr>
                          <a:r>
                            <a:rPr lang="en-US" sz="1600" b="1" i="0">
                              <a:solidFill>
                                <a:schemeClr val="tx1"/>
                              </a:solidFill>
                              <a:effectLst/>
                              <a:latin typeface="+mn-lt"/>
                            </a:rPr>
                            <a:t>WBS 1.0</a:t>
                          </a:r>
                          <a:endParaRPr lang="en-US" sz="1600" b="0" i="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600" b="0" i="0">
                              <a:solidFill>
                                <a:schemeClr val="tx1"/>
                              </a:solidFill>
                              <a:effectLst/>
                              <a:latin typeface="+mn-lt"/>
                            </a:rPr>
                            <a:t>Project Management &amp; Project Controls</a:t>
                          </a: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endParaRPr lang="en-US"/>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blipFill>
                          <a:blip r:embed="rId3"/>
                          <a:stretch>
                            <a:fillRect l="-200444" t="-93243" r="-222" b="-560811"/>
                          </a:stretch>
                        </a:blipFill>
                      </a:tcPr>
                    </a:tc>
                    <a:extLst>
                      <a:ext uri="{0D108BD9-81ED-4DB2-BD59-A6C34878D82A}">
                        <a16:rowId xmlns:a16="http://schemas.microsoft.com/office/drawing/2014/main" val="521256004"/>
                      </a:ext>
                    </a:extLst>
                  </a:tr>
                  <a:tr h="579120">
                    <a:tc>
                      <a:txBody>
                        <a:bodyPr/>
                        <a:lstStyle/>
                        <a:p>
                          <a:pPr marL="0" marR="0" indent="0" algn="l">
                            <a:spcBef>
                              <a:spcPts val="900"/>
                            </a:spcBef>
                            <a:spcAft>
                              <a:spcPts val="900"/>
                            </a:spcAft>
                            <a:buNone/>
                          </a:pPr>
                          <a:r>
                            <a:rPr lang="en-US" sz="1600" b="1" i="0">
                              <a:solidFill>
                                <a:schemeClr val="tx1"/>
                              </a:solidFill>
                              <a:effectLst/>
                              <a:latin typeface="+mn-lt"/>
                            </a:rPr>
                            <a:t>WBS 2.0</a:t>
                          </a:r>
                          <a:endParaRPr lang="en-US" sz="1600" b="0" i="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600" b="0" i="0">
                              <a:solidFill>
                                <a:schemeClr val="tx1"/>
                              </a:solidFill>
                              <a:effectLst/>
                              <a:latin typeface="+mn-lt"/>
                            </a:rPr>
                            <a:t>Engineering, Modeling &amp; Architectural Design</a:t>
                          </a: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endParaRPr lang="en-US"/>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blipFill>
                          <a:blip r:embed="rId3"/>
                          <a:stretch>
                            <a:fillRect l="-200444" t="-150526" r="-222" b="-336842"/>
                          </a:stretch>
                        </a:blipFill>
                      </a:tcPr>
                    </a:tc>
                    <a:extLst>
                      <a:ext uri="{0D108BD9-81ED-4DB2-BD59-A6C34878D82A}">
                        <a16:rowId xmlns:a16="http://schemas.microsoft.com/office/drawing/2014/main" val="1960707500"/>
                      </a:ext>
                    </a:extLst>
                  </a:tr>
                  <a:tr h="449580">
                    <a:tc>
                      <a:txBody>
                        <a:bodyPr/>
                        <a:lstStyle/>
                        <a:p>
                          <a:pPr marL="0" marR="0" indent="0" algn="l">
                            <a:spcBef>
                              <a:spcPts val="900"/>
                            </a:spcBef>
                            <a:spcAft>
                              <a:spcPts val="900"/>
                            </a:spcAft>
                            <a:buNone/>
                          </a:pPr>
                          <a:r>
                            <a:rPr lang="en-US" sz="1600" b="1" i="0">
                              <a:solidFill>
                                <a:schemeClr val="tx1"/>
                              </a:solidFill>
                              <a:effectLst/>
                              <a:latin typeface="+mn-lt"/>
                            </a:rPr>
                            <a:t>WBS 3.0</a:t>
                          </a:r>
                          <a:endParaRPr lang="en-US" sz="1600" b="0" i="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600" b="0" i="0">
                              <a:solidFill>
                                <a:schemeClr val="tx1"/>
                              </a:solidFill>
                              <a:effectLst/>
                              <a:latin typeface="+mn-lt"/>
                            </a:rPr>
                            <a:t>Civil Site Prep &amp; Utility Integration</a:t>
                          </a: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endParaRPr lang="en-US"/>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blipFill>
                          <a:blip r:embed="rId3"/>
                          <a:stretch>
                            <a:fillRect l="-200444" t="-321622" r="-222" b="-332432"/>
                          </a:stretch>
                        </a:blipFill>
                      </a:tcPr>
                    </a:tc>
                    <a:extLst>
                      <a:ext uri="{0D108BD9-81ED-4DB2-BD59-A6C34878D82A}">
                        <a16:rowId xmlns:a16="http://schemas.microsoft.com/office/drawing/2014/main" val="1586059454"/>
                      </a:ext>
                    </a:extLst>
                  </a:tr>
                  <a:tr h="579120">
                    <a:tc>
                      <a:txBody>
                        <a:bodyPr/>
                        <a:lstStyle/>
                        <a:p>
                          <a:pPr marL="0" marR="0" indent="0" algn="l">
                            <a:spcBef>
                              <a:spcPts val="900"/>
                            </a:spcBef>
                            <a:spcAft>
                              <a:spcPts val="900"/>
                            </a:spcAft>
                            <a:buNone/>
                          </a:pPr>
                          <a:r>
                            <a:rPr lang="en-US" sz="1600" b="1" i="0">
                              <a:solidFill>
                                <a:schemeClr val="tx1"/>
                              </a:solidFill>
                              <a:effectLst/>
                              <a:latin typeface="+mn-lt"/>
                            </a:rPr>
                            <a:t>WBS 4.0</a:t>
                          </a:r>
                          <a:endParaRPr lang="en-US" sz="1600" b="0" i="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600" b="0" i="0">
                              <a:solidFill>
                                <a:schemeClr val="tx1"/>
                              </a:solidFill>
                              <a:effectLst/>
                              <a:latin typeface="+mn-lt"/>
                            </a:rPr>
                            <a:t>Shell and Specialized Area Construction</a:t>
                          </a: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endParaRPr lang="en-US"/>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blipFill>
                          <a:blip r:embed="rId3"/>
                          <a:stretch>
                            <a:fillRect l="-200444" t="-328421" r="-222" b="-158947"/>
                          </a:stretch>
                        </a:blipFill>
                      </a:tcPr>
                    </a:tc>
                    <a:extLst>
                      <a:ext uri="{0D108BD9-81ED-4DB2-BD59-A6C34878D82A}">
                        <a16:rowId xmlns:a16="http://schemas.microsoft.com/office/drawing/2014/main" val="1059817450"/>
                      </a:ext>
                    </a:extLst>
                  </a:tr>
                  <a:tr h="449580">
                    <a:tc>
                      <a:txBody>
                        <a:bodyPr/>
                        <a:lstStyle/>
                        <a:p>
                          <a:pPr marL="0" marR="0" indent="0" algn="l">
                            <a:spcBef>
                              <a:spcPts val="900"/>
                            </a:spcBef>
                            <a:spcAft>
                              <a:spcPts val="900"/>
                            </a:spcAft>
                            <a:buNone/>
                          </a:pPr>
                          <a:r>
                            <a:rPr lang="en-US" sz="1600" b="1" i="0">
                              <a:solidFill>
                                <a:schemeClr val="tx1"/>
                              </a:solidFill>
                              <a:effectLst/>
                              <a:latin typeface="+mn-lt"/>
                            </a:rPr>
                            <a:t>WBS 5.0</a:t>
                          </a:r>
                          <a:endParaRPr lang="en-US" sz="1600" b="0" i="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600" b="0" i="0">
                              <a:solidFill>
                                <a:schemeClr val="tx1"/>
                              </a:solidFill>
                              <a:effectLst/>
                              <a:latin typeface="+mn-lt"/>
                            </a:rPr>
                            <a:t>Advanced Specialty Process Equipment</a:t>
                          </a: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endParaRPr lang="en-US"/>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blipFill>
                          <a:blip r:embed="rId3"/>
                          <a:stretch>
                            <a:fillRect l="-200444" t="-550000" r="-222" b="-104054"/>
                          </a:stretch>
                        </a:blipFill>
                      </a:tcPr>
                    </a:tc>
                    <a:extLst>
                      <a:ext uri="{0D108BD9-81ED-4DB2-BD59-A6C34878D82A}">
                        <a16:rowId xmlns:a16="http://schemas.microsoft.com/office/drawing/2014/main" val="389595949"/>
                      </a:ext>
                    </a:extLst>
                  </a:tr>
                  <a:tr h="449580">
                    <a:tc>
                      <a:txBody>
                        <a:bodyPr/>
                        <a:lstStyle/>
                        <a:p>
                          <a:pPr marL="0" marR="0" indent="0" algn="l">
                            <a:spcBef>
                              <a:spcPts val="900"/>
                            </a:spcBef>
                            <a:spcAft>
                              <a:spcPts val="900"/>
                            </a:spcAft>
                            <a:buNone/>
                          </a:pPr>
                          <a:r>
                            <a:rPr lang="en-US" sz="1600" b="1" i="0">
                              <a:solidFill>
                                <a:schemeClr val="tx1"/>
                              </a:solidFill>
                              <a:effectLst/>
                              <a:latin typeface="+mn-lt"/>
                            </a:rPr>
                            <a:t>Total Project Cost</a:t>
                          </a:r>
                          <a:endParaRPr lang="en-US" sz="1600" b="0" i="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600" b="1" i="0">
                              <a:solidFill>
                                <a:schemeClr val="tx1"/>
                              </a:solidFill>
                              <a:effectLst/>
                              <a:latin typeface="+mn-lt"/>
                            </a:rPr>
                            <a:t>Project Falcon Integrated Build</a:t>
                          </a:r>
                          <a:endParaRPr lang="en-US" sz="1600" b="0" i="0">
                            <a:solidFill>
                              <a:schemeClr val="tx1"/>
                            </a:solidFill>
                            <a:effectLst/>
                            <a:latin typeface="+mn-lt"/>
                          </a:endParaRPr>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endParaRPr lang="en-US"/>
                        </a:p>
                      </a:txBody>
                      <a:tcPr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blipFill>
                          <a:blip r:embed="rId3"/>
                          <a:stretch>
                            <a:fillRect l="-200444" t="-650000" r="-222" b="-4054"/>
                          </a:stretch>
                        </a:blipFill>
                      </a:tcPr>
                    </a:tc>
                    <a:extLst>
                      <a:ext uri="{0D108BD9-81ED-4DB2-BD59-A6C34878D82A}">
                        <a16:rowId xmlns:a16="http://schemas.microsoft.com/office/drawing/2014/main" val="2969079818"/>
                      </a:ext>
                    </a:extLst>
                  </a:tr>
                </a:tbl>
              </a:graphicData>
            </a:graphic>
          </p:graphicFrame>
        </mc:Fallback>
      </mc:AlternateContent>
      <p:sp>
        <p:nvSpPr>
          <p:cNvPr id="10" name="TextBox 9">
            <a:extLst>
              <a:ext uri="{FF2B5EF4-FFF2-40B4-BE49-F238E27FC236}">
                <a16:creationId xmlns:a16="http://schemas.microsoft.com/office/drawing/2014/main" id="{B1C138FD-AF1B-550C-4AB1-9AC8361BCC26}"/>
              </a:ext>
            </a:extLst>
          </p:cNvPr>
          <p:cNvSpPr txBox="1"/>
          <p:nvPr/>
        </p:nvSpPr>
        <p:spPr>
          <a:xfrm>
            <a:off x="2633329" y="5648146"/>
            <a:ext cx="7017489" cy="400110"/>
          </a:xfrm>
          <a:prstGeom prst="rect">
            <a:avLst/>
          </a:prstGeom>
          <a:solidFill>
            <a:srgbClr val="653C87"/>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Aptos" panose="020B0004020202020204"/>
                <a:ea typeface="+mn-ea"/>
                <a:cs typeface="+mn-cs"/>
              </a:rPr>
              <a:t>What errors can you identify?</a:t>
            </a:r>
          </a:p>
        </p:txBody>
      </p:sp>
      <p:sp>
        <p:nvSpPr>
          <p:cNvPr id="11" name="Rectangle 10">
            <a:extLst>
              <a:ext uri="{FF2B5EF4-FFF2-40B4-BE49-F238E27FC236}">
                <a16:creationId xmlns:a16="http://schemas.microsoft.com/office/drawing/2014/main" id="{5D5585F9-C986-CC29-FCD0-436E0134FCE9}"/>
              </a:ext>
            </a:extLst>
          </p:cNvPr>
          <p:cNvSpPr/>
          <p:nvPr/>
        </p:nvSpPr>
        <p:spPr>
          <a:xfrm>
            <a:off x="8474149" y="2411956"/>
            <a:ext cx="3309939" cy="20340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rPr>
              <a:t>Technical baseline scope description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rPr>
              <a:t>Source data classification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rPr>
              <a:t>Basis of Estimate</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rPr>
              <a:t>Year of Estimate</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17" name="TextBox 16">
            <a:extLst>
              <a:ext uri="{FF2B5EF4-FFF2-40B4-BE49-F238E27FC236}">
                <a16:creationId xmlns:a16="http://schemas.microsoft.com/office/drawing/2014/main" id="{73A17540-5570-268E-667A-C27A7C149605}"/>
              </a:ext>
            </a:extLst>
          </p:cNvPr>
          <p:cNvSpPr txBox="1"/>
          <p:nvPr/>
        </p:nvSpPr>
        <p:spPr>
          <a:xfrm>
            <a:off x="92149" y="1081309"/>
            <a:ext cx="1209985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ptos" panose="020B0004020202020204"/>
                <a:ea typeface="+mn-ea"/>
                <a:cs typeface="+mn-cs"/>
              </a:rPr>
              <a:t>Contractor Falcon submits a proposal for the cost of a new facility with the data below</a:t>
            </a:r>
          </a:p>
        </p:txBody>
      </p:sp>
      <p:sp>
        <p:nvSpPr>
          <p:cNvPr id="3" name="Footer Placeholder 2">
            <a:extLst>
              <a:ext uri="{FF2B5EF4-FFF2-40B4-BE49-F238E27FC236}">
                <a16:creationId xmlns:a16="http://schemas.microsoft.com/office/drawing/2014/main" id="{10622F23-60A7-F906-65F5-AC21E5BCCB7D}"/>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377507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25FAA1-8AE7-E6D6-93E8-97B5BE50F5B4}"/>
              </a:ext>
            </a:extLst>
          </p:cNvPr>
          <p:cNvSpPr>
            <a:spLocks noGrp="1"/>
          </p:cNvSpPr>
          <p:nvPr>
            <p:ph type="body" sz="quarter" idx="13"/>
          </p:nvPr>
        </p:nvSpPr>
        <p:spPr/>
        <p:txBody>
          <a:bodyPr/>
          <a:lstStyle/>
          <a:p>
            <a:r>
              <a:rPr lang="en-US"/>
              <a:t>Contractor Bid Proposal-Good Data</a:t>
            </a:r>
          </a:p>
        </p:txBody>
      </p:sp>
      <p:sp>
        <p:nvSpPr>
          <p:cNvPr id="3" name="Text Placeholder 2">
            <a:extLst>
              <a:ext uri="{FF2B5EF4-FFF2-40B4-BE49-F238E27FC236}">
                <a16:creationId xmlns:a16="http://schemas.microsoft.com/office/drawing/2014/main" id="{2B5F71E1-8597-3B7D-866C-DB9AD80A34C3}"/>
              </a:ext>
            </a:extLst>
          </p:cNvPr>
          <p:cNvSpPr>
            <a:spLocks noGrp="1"/>
          </p:cNvSpPr>
          <p:nvPr>
            <p:ph type="body" sz="quarter" idx="14"/>
          </p:nvPr>
        </p:nvSpPr>
        <p:spPr>
          <a:xfrm>
            <a:off x="195261" y="1023710"/>
            <a:ext cx="11776997" cy="4810580"/>
          </a:xfrm>
        </p:spPr>
        <p:txBody>
          <a:bodyPr/>
          <a:lstStyle/>
          <a:p>
            <a:pPr marL="0" indent="0">
              <a:lnSpc>
                <a:spcPct val="100000"/>
              </a:lnSpc>
              <a:spcBef>
                <a:spcPts val="0"/>
              </a:spcBef>
              <a:buNone/>
            </a:pPr>
            <a:r>
              <a:rPr lang="en-US" sz="1400" b="1">
                <a:solidFill>
                  <a:schemeClr val="dk1"/>
                </a:solidFill>
              </a:rPr>
              <a:t>Bidder:</a:t>
            </a:r>
            <a:r>
              <a:rPr lang="en-US" sz="1400">
                <a:solidFill>
                  <a:schemeClr val="dk1"/>
                </a:solidFill>
              </a:rPr>
              <a:t> Systems &amp; Construction LLC</a:t>
            </a:r>
          </a:p>
          <a:p>
            <a:pPr marL="0" indent="0">
              <a:lnSpc>
                <a:spcPct val="100000"/>
              </a:lnSpc>
              <a:spcBef>
                <a:spcPts val="0"/>
              </a:spcBef>
              <a:buNone/>
            </a:pPr>
            <a:r>
              <a:rPr lang="en-US" sz="1400" b="1">
                <a:solidFill>
                  <a:schemeClr val="dk1"/>
                </a:solidFill>
              </a:rPr>
              <a:t>Project:</a:t>
            </a:r>
            <a:r>
              <a:rPr lang="en-US" sz="1400">
                <a:solidFill>
                  <a:schemeClr val="dk1"/>
                </a:solidFill>
              </a:rPr>
              <a:t> Program Beta</a:t>
            </a:r>
          </a:p>
          <a:p>
            <a:pPr marL="0" indent="0">
              <a:lnSpc>
                <a:spcPct val="100000"/>
              </a:lnSpc>
              <a:spcBef>
                <a:spcPts val="0"/>
              </a:spcBef>
              <a:buNone/>
            </a:pPr>
            <a:r>
              <a:rPr lang="en-US" sz="1400" b="1">
                <a:solidFill>
                  <a:schemeClr val="dk1"/>
                </a:solidFill>
              </a:rPr>
              <a:t>Base Pricing Structure:</a:t>
            </a:r>
            <a:r>
              <a:rPr lang="en-US" sz="1400">
                <a:solidFill>
                  <a:schemeClr val="dk1"/>
                </a:solidFill>
              </a:rPr>
              <a:t> Firm-Fixed-Price (FFP) with Time &amp; Materials (T&amp;M) labor rates</a:t>
            </a:r>
          </a:p>
          <a:p>
            <a:pPr marL="0" indent="0">
              <a:lnSpc>
                <a:spcPct val="100000"/>
              </a:lnSpc>
              <a:spcBef>
                <a:spcPts val="0"/>
              </a:spcBef>
              <a:buNone/>
            </a:pPr>
            <a:r>
              <a:rPr lang="en-US" sz="1400" b="1">
                <a:solidFill>
                  <a:schemeClr val="dk1"/>
                </a:solidFill>
              </a:rPr>
              <a:t>Bid Date:</a:t>
            </a:r>
            <a:r>
              <a:rPr lang="en-US" sz="1400">
                <a:solidFill>
                  <a:schemeClr val="dk1"/>
                </a:solidFill>
              </a:rPr>
              <a:t> June 2022</a:t>
            </a:r>
          </a:p>
          <a:p>
            <a:pPr marL="0" indent="0">
              <a:buNone/>
            </a:pPr>
            <a:endParaRPr lang="en-US" sz="1200">
              <a:solidFill>
                <a:schemeClr val="dk1"/>
              </a:solidFill>
            </a:endParaRPr>
          </a:p>
          <a:p>
            <a:endParaRPr lang="en-US"/>
          </a:p>
        </p:txBody>
      </p:sp>
      <p:graphicFrame>
        <p:nvGraphicFramePr>
          <p:cNvPr id="5" name="Table 4">
            <a:extLst>
              <a:ext uri="{FF2B5EF4-FFF2-40B4-BE49-F238E27FC236}">
                <a16:creationId xmlns:a16="http://schemas.microsoft.com/office/drawing/2014/main" id="{FB0B8B44-FD1F-2090-B3D5-4CAA69D378BD}"/>
              </a:ext>
            </a:extLst>
          </p:cNvPr>
          <p:cNvGraphicFramePr>
            <a:graphicFrameLocks noGrp="1"/>
          </p:cNvGraphicFramePr>
          <p:nvPr/>
        </p:nvGraphicFramePr>
        <p:xfrm>
          <a:off x="533729" y="1910853"/>
          <a:ext cx="11100060" cy="4163347"/>
        </p:xfrm>
        <a:graphic>
          <a:graphicData uri="http://schemas.openxmlformats.org/drawingml/2006/table">
            <a:tbl>
              <a:tblPr/>
              <a:tblGrid>
                <a:gridCol w="636580">
                  <a:extLst>
                    <a:ext uri="{9D8B030D-6E8A-4147-A177-3AD203B41FA5}">
                      <a16:colId xmlns:a16="http://schemas.microsoft.com/office/drawing/2014/main" val="3584903252"/>
                    </a:ext>
                  </a:extLst>
                </a:gridCol>
                <a:gridCol w="1211947">
                  <a:extLst>
                    <a:ext uri="{9D8B030D-6E8A-4147-A177-3AD203B41FA5}">
                      <a16:colId xmlns:a16="http://schemas.microsoft.com/office/drawing/2014/main" val="4116666917"/>
                    </a:ext>
                  </a:extLst>
                </a:gridCol>
                <a:gridCol w="1153515">
                  <a:extLst>
                    <a:ext uri="{9D8B030D-6E8A-4147-A177-3AD203B41FA5}">
                      <a16:colId xmlns:a16="http://schemas.microsoft.com/office/drawing/2014/main" val="2253221960"/>
                    </a:ext>
                  </a:extLst>
                </a:gridCol>
                <a:gridCol w="840573">
                  <a:extLst>
                    <a:ext uri="{9D8B030D-6E8A-4147-A177-3AD203B41FA5}">
                      <a16:colId xmlns:a16="http://schemas.microsoft.com/office/drawing/2014/main" val="4171624159"/>
                    </a:ext>
                  </a:extLst>
                </a:gridCol>
                <a:gridCol w="1060724">
                  <a:extLst>
                    <a:ext uri="{9D8B030D-6E8A-4147-A177-3AD203B41FA5}">
                      <a16:colId xmlns:a16="http://schemas.microsoft.com/office/drawing/2014/main" val="2031035335"/>
                    </a:ext>
                  </a:extLst>
                </a:gridCol>
                <a:gridCol w="1230840">
                  <a:extLst>
                    <a:ext uri="{9D8B030D-6E8A-4147-A177-3AD203B41FA5}">
                      <a16:colId xmlns:a16="http://schemas.microsoft.com/office/drawing/2014/main" val="1031219251"/>
                    </a:ext>
                  </a:extLst>
                </a:gridCol>
                <a:gridCol w="958628">
                  <a:extLst>
                    <a:ext uri="{9D8B030D-6E8A-4147-A177-3AD203B41FA5}">
                      <a16:colId xmlns:a16="http://schemas.microsoft.com/office/drawing/2014/main" val="1251488175"/>
                    </a:ext>
                  </a:extLst>
                </a:gridCol>
                <a:gridCol w="4007253">
                  <a:extLst>
                    <a:ext uri="{9D8B030D-6E8A-4147-A177-3AD203B41FA5}">
                      <a16:colId xmlns:a16="http://schemas.microsoft.com/office/drawing/2014/main" val="2817388673"/>
                    </a:ext>
                  </a:extLst>
                </a:gridCol>
              </a:tblGrid>
              <a:tr h="560699">
                <a:tc>
                  <a:txBody>
                    <a:bodyPr/>
                    <a:lstStyle/>
                    <a:p>
                      <a:pPr algn="l" fontAlgn="ctr">
                        <a:buNone/>
                      </a:pPr>
                      <a:r>
                        <a:rPr lang="en-US" sz="1100" b="1" i="0" u="none" strike="noStrike">
                          <a:solidFill>
                            <a:schemeClr val="bg1"/>
                          </a:solidFill>
                          <a:effectLst/>
                          <a:latin typeface="+mj-lt"/>
                        </a:rPr>
                        <a:t>WBS</a:t>
                      </a:r>
                    </a:p>
                  </a:txBody>
                  <a:tcPr marL="60064" marR="0" marT="0" marB="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653C87"/>
                    </a:solidFill>
                  </a:tcPr>
                </a:tc>
                <a:tc>
                  <a:txBody>
                    <a:bodyPr/>
                    <a:lstStyle/>
                    <a:p>
                      <a:pPr algn="l" fontAlgn="ctr">
                        <a:buNone/>
                      </a:pPr>
                      <a:r>
                        <a:rPr lang="en-US" sz="1100" b="1" i="0" u="none" strike="noStrike">
                          <a:solidFill>
                            <a:schemeClr val="bg1"/>
                          </a:solidFill>
                          <a:effectLst/>
                          <a:latin typeface="+mj-lt"/>
                        </a:rPr>
                        <a:t>Description</a:t>
                      </a:r>
                    </a:p>
                  </a:txBody>
                  <a:tcPr marL="60064" marR="0" marT="0" marB="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653C87"/>
                    </a:solidFill>
                  </a:tcPr>
                </a:tc>
                <a:tc>
                  <a:txBody>
                    <a:bodyPr/>
                    <a:lstStyle/>
                    <a:p>
                      <a:pPr algn="l" fontAlgn="ctr">
                        <a:buNone/>
                      </a:pPr>
                      <a:r>
                        <a:rPr lang="en-US" sz="1100" b="1" i="0" u="none" strike="noStrike">
                          <a:solidFill>
                            <a:schemeClr val="bg1"/>
                          </a:solidFill>
                          <a:effectLst/>
                          <a:latin typeface="+mj-lt"/>
                        </a:rPr>
                        <a:t>Material Cost ($)</a:t>
                      </a:r>
                    </a:p>
                  </a:txBody>
                  <a:tcPr marL="60064" marR="0" marT="0" marB="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653C87"/>
                    </a:solidFill>
                  </a:tcPr>
                </a:tc>
                <a:tc>
                  <a:txBody>
                    <a:bodyPr/>
                    <a:lstStyle/>
                    <a:p>
                      <a:pPr algn="l" fontAlgn="ctr">
                        <a:buNone/>
                      </a:pPr>
                      <a:r>
                        <a:rPr lang="en-US" sz="1100" b="1" i="0" u="none" strike="noStrike">
                          <a:solidFill>
                            <a:schemeClr val="bg1"/>
                          </a:solidFill>
                          <a:effectLst/>
                          <a:latin typeface="+mj-lt"/>
                        </a:rPr>
                        <a:t>Labor Hours</a:t>
                      </a:r>
                    </a:p>
                  </a:txBody>
                  <a:tcPr marL="60064" marR="0" marT="0" marB="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653C87"/>
                    </a:solidFill>
                  </a:tcPr>
                </a:tc>
                <a:tc>
                  <a:txBody>
                    <a:bodyPr/>
                    <a:lstStyle/>
                    <a:p>
                      <a:pPr algn="l" fontAlgn="ctr">
                        <a:buNone/>
                      </a:pPr>
                      <a:r>
                        <a:rPr lang="en-US" sz="1100" b="1" i="0" u="none" strike="noStrike">
                          <a:solidFill>
                            <a:schemeClr val="bg1"/>
                          </a:solidFill>
                          <a:effectLst/>
                          <a:latin typeface="+mj-lt"/>
                        </a:rPr>
                        <a:t>Burdened Hourly Rate ($/</a:t>
                      </a:r>
                      <a:r>
                        <a:rPr lang="en-US" sz="1100" b="1" i="0" u="none" strike="noStrike" err="1">
                          <a:solidFill>
                            <a:schemeClr val="bg1"/>
                          </a:solidFill>
                          <a:effectLst/>
                          <a:latin typeface="+mj-lt"/>
                        </a:rPr>
                        <a:t>hr</a:t>
                      </a:r>
                      <a:r>
                        <a:rPr lang="en-US" sz="1100" b="1" i="0" u="none" strike="noStrike">
                          <a:solidFill>
                            <a:schemeClr val="bg1"/>
                          </a:solidFill>
                          <a:effectLst/>
                          <a:latin typeface="+mj-lt"/>
                        </a:rPr>
                        <a:t>)</a:t>
                      </a:r>
                    </a:p>
                  </a:txBody>
                  <a:tcPr marL="60064" marR="0" marT="0" marB="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653C87"/>
                    </a:solidFill>
                  </a:tcPr>
                </a:tc>
                <a:tc>
                  <a:txBody>
                    <a:bodyPr/>
                    <a:lstStyle/>
                    <a:p>
                      <a:pPr algn="l" fontAlgn="ctr">
                        <a:buNone/>
                      </a:pPr>
                      <a:r>
                        <a:rPr lang="en-US" sz="1100" b="1" i="0" u="none" strike="noStrike">
                          <a:solidFill>
                            <a:schemeClr val="bg1"/>
                          </a:solidFill>
                          <a:effectLst/>
                          <a:latin typeface="+mj-lt"/>
                        </a:rPr>
                        <a:t>Proposed Labor Cost ($)</a:t>
                      </a:r>
                    </a:p>
                  </a:txBody>
                  <a:tcPr marL="60064" marR="0" marT="0" marB="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653C87"/>
                    </a:solidFill>
                  </a:tcPr>
                </a:tc>
                <a:tc>
                  <a:txBody>
                    <a:bodyPr/>
                    <a:lstStyle/>
                    <a:p>
                      <a:pPr algn="l" fontAlgn="ctr">
                        <a:buNone/>
                      </a:pPr>
                      <a:r>
                        <a:rPr lang="en-US" sz="1100" b="1" i="0" u="none" strike="noStrike">
                          <a:solidFill>
                            <a:schemeClr val="bg1"/>
                          </a:solidFill>
                          <a:effectLst/>
                          <a:latin typeface="+mj-lt"/>
                        </a:rPr>
                        <a:t>Total Element Cost ($)</a:t>
                      </a:r>
                    </a:p>
                  </a:txBody>
                  <a:tcPr marL="60064" marR="0" marT="0" marB="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653C87"/>
                    </a:solidFill>
                  </a:tcPr>
                </a:tc>
                <a:tc>
                  <a:txBody>
                    <a:bodyPr/>
                    <a:lstStyle/>
                    <a:p>
                      <a:pPr algn="l" fontAlgn="ctr">
                        <a:buNone/>
                      </a:pPr>
                      <a:r>
                        <a:rPr lang="en-US" sz="1100" b="1" i="0" u="none" strike="noStrike">
                          <a:solidFill>
                            <a:schemeClr val="bg1"/>
                          </a:solidFill>
                          <a:effectLst/>
                          <a:latin typeface="+mj-lt"/>
                        </a:rPr>
                        <a:t>Contractor's Stated Basis of Estimate (BOE)</a:t>
                      </a:r>
                    </a:p>
                  </a:txBody>
                  <a:tcPr marL="60064" marR="0" marT="0" marB="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653C87"/>
                    </a:solidFill>
                  </a:tcPr>
                </a:tc>
                <a:extLst>
                  <a:ext uri="{0D108BD9-81ED-4DB2-BD59-A6C34878D82A}">
                    <a16:rowId xmlns:a16="http://schemas.microsoft.com/office/drawing/2014/main" val="133065656"/>
                  </a:ext>
                </a:extLst>
              </a:tr>
              <a:tr h="280349">
                <a:tc>
                  <a:txBody>
                    <a:bodyPr/>
                    <a:lstStyle/>
                    <a:p>
                      <a:pPr algn="l" fontAlgn="ctr">
                        <a:buNone/>
                      </a:pPr>
                      <a:r>
                        <a:rPr lang="en-US" sz="1100" b="1" i="0" u="none" strike="noStrike">
                          <a:solidFill>
                            <a:schemeClr val="tx1"/>
                          </a:solidFill>
                          <a:effectLst/>
                          <a:latin typeface="+mj-lt"/>
                        </a:rPr>
                        <a:t>1.1.1</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1" i="0" u="none" strike="noStrike">
                          <a:solidFill>
                            <a:schemeClr val="tx1"/>
                          </a:solidFill>
                          <a:effectLst/>
                          <a:latin typeface="+mj-lt"/>
                        </a:rPr>
                        <a:t>Management and Support</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0" i="0" u="none" strike="noStrike">
                          <a:solidFill>
                            <a:schemeClr val="tx1"/>
                          </a:solidFill>
                          <a:effectLst/>
                          <a:latin typeface="+mj-lt"/>
                        </a:rPr>
                        <a:t>$0.00 </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0" i="0" u="none" strike="noStrike">
                          <a:solidFill>
                            <a:schemeClr val="tx1"/>
                          </a:solidFill>
                          <a:effectLst/>
                          <a:latin typeface="+mj-lt"/>
                        </a:rPr>
                        <a:t>1,440 hrs</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0" i="0" u="none" strike="noStrike">
                          <a:solidFill>
                            <a:schemeClr val="tx1"/>
                          </a:solidFill>
                          <a:effectLst/>
                          <a:latin typeface="+mj-lt"/>
                        </a:rPr>
                        <a:t>$185</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0" i="0" u="none" strike="noStrike">
                          <a:solidFill>
                            <a:schemeClr val="tx1"/>
                          </a:solidFill>
                          <a:effectLst/>
                          <a:latin typeface="+mj-lt"/>
                        </a:rPr>
                        <a:t>$266,400</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1" i="0" u="none" strike="noStrike">
                          <a:solidFill>
                            <a:schemeClr val="tx1"/>
                          </a:solidFill>
                          <a:effectLst/>
                          <a:latin typeface="+mj-lt"/>
                        </a:rPr>
                        <a:t>$266,400</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0" i="0" u="none" strike="noStrike">
                          <a:solidFill>
                            <a:schemeClr val="tx1"/>
                          </a:solidFill>
                          <a:effectLst/>
                          <a:latin typeface="+mj-lt"/>
                        </a:rPr>
                        <a:t>"Standard historic program allocation." Computed as a flat 10% of estimated construction labor hours.</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2103050544"/>
                  </a:ext>
                </a:extLst>
              </a:tr>
              <a:tr h="425721">
                <a:tc>
                  <a:txBody>
                    <a:bodyPr/>
                    <a:lstStyle/>
                    <a:p>
                      <a:pPr algn="l" fontAlgn="ctr">
                        <a:buNone/>
                      </a:pPr>
                      <a:r>
                        <a:rPr lang="en-US" sz="1100" b="1" i="0" u="none" strike="noStrike">
                          <a:solidFill>
                            <a:schemeClr val="tx1"/>
                          </a:solidFill>
                          <a:effectLst/>
                          <a:latin typeface="+mj-lt"/>
                        </a:rPr>
                        <a:t>1.1.2</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1" i="0" u="none" strike="noStrike">
                          <a:solidFill>
                            <a:schemeClr val="tx1"/>
                          </a:solidFill>
                          <a:effectLst/>
                          <a:latin typeface="+mj-lt"/>
                        </a:rPr>
                        <a:t>Design and Non-Recurring Engineering</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0" i="0" u="none" strike="noStrike">
                          <a:solidFill>
                            <a:schemeClr val="tx1"/>
                          </a:solidFill>
                          <a:effectLst/>
                          <a:latin typeface="+mj-lt"/>
                        </a:rPr>
                        <a:t>$25,000(CAD Licenses)</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0" i="0" u="none" strike="noStrike">
                          <a:solidFill>
                            <a:schemeClr val="tx1"/>
                          </a:solidFill>
                          <a:effectLst/>
                          <a:latin typeface="+mj-lt"/>
                        </a:rPr>
                        <a:t>3,200 </a:t>
                      </a:r>
                      <a:r>
                        <a:rPr lang="en-US" sz="1100" b="0" i="0" u="none" strike="noStrike" err="1">
                          <a:solidFill>
                            <a:schemeClr val="tx1"/>
                          </a:solidFill>
                          <a:effectLst/>
                          <a:latin typeface="+mj-lt"/>
                        </a:rPr>
                        <a:t>hrs</a:t>
                      </a:r>
                      <a:endParaRPr lang="en-US" sz="1100" b="0" i="0" u="none" strike="noStrike">
                        <a:solidFill>
                          <a:schemeClr val="tx1"/>
                        </a:solidFill>
                        <a:effectLst/>
                        <a:latin typeface="+mj-lt"/>
                      </a:endParaRP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0" i="0" u="none" strike="noStrike">
                          <a:solidFill>
                            <a:schemeClr val="tx1"/>
                          </a:solidFill>
                          <a:effectLst/>
                          <a:latin typeface="+mj-lt"/>
                        </a:rPr>
                        <a:t>$145</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0" i="0" u="none" strike="noStrike">
                          <a:solidFill>
                            <a:schemeClr val="tx1"/>
                          </a:solidFill>
                          <a:effectLst/>
                          <a:latin typeface="+mj-lt"/>
                        </a:rPr>
                        <a:t>$464,000</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1" i="0" u="none" strike="noStrike">
                          <a:solidFill>
                            <a:schemeClr val="tx1"/>
                          </a:solidFill>
                          <a:effectLst/>
                          <a:latin typeface="+mj-lt"/>
                        </a:rPr>
                        <a:t>$489,000</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0" i="0" u="none" strike="noStrike">
                          <a:solidFill>
                            <a:schemeClr val="tx1"/>
                          </a:solidFill>
                          <a:effectLst/>
                          <a:latin typeface="+mj-lt"/>
                        </a:rPr>
                        <a:t>"SME judgement based on similar hangar builds." Assumes zero structural design rework.</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771373822"/>
                  </a:ext>
                </a:extLst>
              </a:tr>
              <a:tr h="410413">
                <a:tc>
                  <a:txBody>
                    <a:bodyPr/>
                    <a:lstStyle/>
                    <a:p>
                      <a:pPr algn="l" fontAlgn="ctr">
                        <a:buNone/>
                      </a:pPr>
                      <a:r>
                        <a:rPr lang="en-US" sz="1100" b="1" i="0" u="none" strike="noStrike">
                          <a:solidFill>
                            <a:schemeClr val="tx1"/>
                          </a:solidFill>
                          <a:effectLst/>
                          <a:latin typeface="+mj-lt"/>
                        </a:rPr>
                        <a:t>1.1.3</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chemeClr val="bg1"/>
                    </a:solidFill>
                  </a:tcPr>
                </a:tc>
                <a:tc>
                  <a:txBody>
                    <a:bodyPr/>
                    <a:lstStyle/>
                    <a:p>
                      <a:pPr algn="l" fontAlgn="ctr">
                        <a:buNone/>
                      </a:pPr>
                      <a:r>
                        <a:rPr lang="en-US" sz="1100" b="1" i="0" u="none" strike="noStrike">
                          <a:solidFill>
                            <a:schemeClr val="tx1"/>
                          </a:solidFill>
                          <a:effectLst/>
                          <a:latin typeface="+mj-lt"/>
                        </a:rPr>
                        <a:t>Site Work</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chemeClr val="bg1"/>
                    </a:solidFill>
                  </a:tcPr>
                </a:tc>
                <a:tc>
                  <a:txBody>
                    <a:bodyPr/>
                    <a:lstStyle/>
                    <a:p>
                      <a:pPr algn="l" fontAlgn="ctr">
                        <a:buNone/>
                      </a:pPr>
                      <a:r>
                        <a:rPr lang="en-US" sz="1100" b="0" i="0" u="none" strike="noStrike">
                          <a:solidFill>
                            <a:schemeClr val="tx1"/>
                          </a:solidFill>
                          <a:effectLst/>
                          <a:latin typeface="+mj-lt"/>
                        </a:rPr>
                        <a:t>$450,000(Shoring &amp; Fill)</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chemeClr val="bg1"/>
                    </a:solidFill>
                  </a:tcPr>
                </a:tc>
                <a:tc>
                  <a:txBody>
                    <a:bodyPr/>
                    <a:lstStyle/>
                    <a:p>
                      <a:pPr algn="l" fontAlgn="ctr">
                        <a:buNone/>
                      </a:pPr>
                      <a:r>
                        <a:rPr lang="en-US" sz="1100" b="0" i="0" u="none" strike="noStrike">
                          <a:solidFill>
                            <a:schemeClr val="tx1"/>
                          </a:solidFill>
                          <a:effectLst/>
                          <a:latin typeface="+mj-lt"/>
                        </a:rPr>
                        <a:t>1,800 hrs</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chemeClr val="bg1"/>
                    </a:solidFill>
                  </a:tcPr>
                </a:tc>
                <a:tc>
                  <a:txBody>
                    <a:bodyPr/>
                    <a:lstStyle/>
                    <a:p>
                      <a:pPr algn="l" fontAlgn="ctr">
                        <a:buNone/>
                      </a:pPr>
                      <a:r>
                        <a:rPr lang="en-US" sz="1100" b="0" i="0" u="none" strike="noStrike">
                          <a:solidFill>
                            <a:schemeClr val="tx1"/>
                          </a:solidFill>
                          <a:effectLst/>
                          <a:latin typeface="+mj-lt"/>
                        </a:rPr>
                        <a:t>$95</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chemeClr val="bg1"/>
                    </a:solidFill>
                  </a:tcPr>
                </a:tc>
                <a:tc>
                  <a:txBody>
                    <a:bodyPr/>
                    <a:lstStyle/>
                    <a:p>
                      <a:pPr algn="l" fontAlgn="ctr">
                        <a:buNone/>
                      </a:pPr>
                      <a:r>
                        <a:rPr lang="en-US" sz="1100" b="0" i="0" u="none" strike="noStrike">
                          <a:solidFill>
                            <a:schemeClr val="tx1"/>
                          </a:solidFill>
                          <a:effectLst/>
                          <a:latin typeface="+mj-lt"/>
                        </a:rPr>
                        <a:t>$171,000</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chemeClr val="bg1"/>
                    </a:solidFill>
                  </a:tcPr>
                </a:tc>
                <a:tc>
                  <a:txBody>
                    <a:bodyPr/>
                    <a:lstStyle/>
                    <a:p>
                      <a:pPr algn="l" fontAlgn="ctr">
                        <a:buNone/>
                      </a:pPr>
                      <a:r>
                        <a:rPr lang="en-US" sz="1100" b="1" i="0" u="none" strike="noStrike">
                          <a:solidFill>
                            <a:schemeClr val="tx1"/>
                          </a:solidFill>
                          <a:effectLst/>
                          <a:latin typeface="+mj-lt"/>
                        </a:rPr>
                        <a:t>$621,000 </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chemeClr val="bg1"/>
                    </a:solidFill>
                  </a:tcPr>
                </a:tc>
                <a:tc>
                  <a:txBody>
                    <a:bodyPr/>
                    <a:lstStyle/>
                    <a:p>
                      <a:pPr algn="l" fontAlgn="ctr">
                        <a:buNone/>
                      </a:pPr>
                      <a:r>
                        <a:rPr lang="en-US" sz="1100" b="0" i="0" u="none" strike="noStrike">
                          <a:solidFill>
                            <a:schemeClr val="tx1"/>
                          </a:solidFill>
                          <a:effectLst/>
                          <a:latin typeface="+mj-lt"/>
                        </a:rPr>
                        <a:t>"Excavating contractor verbal quote." Assumes standard commercial soil compaction with no rock removal required.</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chemeClr val="bg1"/>
                    </a:solidFill>
                  </a:tcPr>
                </a:tc>
                <a:extLst>
                  <a:ext uri="{0D108BD9-81ED-4DB2-BD59-A6C34878D82A}">
                    <a16:rowId xmlns:a16="http://schemas.microsoft.com/office/drawing/2014/main" val="1852825407"/>
                  </a:ext>
                </a:extLst>
              </a:tr>
              <a:tr h="410413">
                <a:tc>
                  <a:txBody>
                    <a:bodyPr/>
                    <a:lstStyle/>
                    <a:p>
                      <a:pPr algn="l" fontAlgn="ctr">
                        <a:buNone/>
                      </a:pPr>
                      <a:r>
                        <a:rPr lang="en-US" sz="1100" b="1" i="0" u="none" strike="noStrike">
                          <a:solidFill>
                            <a:schemeClr val="tx1"/>
                          </a:solidFill>
                          <a:effectLst/>
                          <a:latin typeface="+mj-lt"/>
                        </a:rPr>
                        <a:t>1.1.4</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1" i="0" u="none" strike="noStrike">
                          <a:solidFill>
                            <a:schemeClr val="tx1"/>
                          </a:solidFill>
                          <a:effectLst/>
                          <a:latin typeface="+mj-lt"/>
                        </a:rPr>
                        <a:t>Vertical Construction</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0" i="0" u="none" strike="noStrike">
                          <a:solidFill>
                            <a:schemeClr val="tx1"/>
                          </a:solidFill>
                          <a:effectLst/>
                          <a:latin typeface="+mj-lt"/>
                        </a:rPr>
                        <a:t>$1,850,000 (Steel &amp; Concrete)</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0" i="0" u="none" strike="noStrike">
                          <a:solidFill>
                            <a:schemeClr val="tx1"/>
                          </a:solidFill>
                          <a:effectLst/>
                          <a:latin typeface="+mj-lt"/>
                        </a:rPr>
                        <a:t>12,500 hrs</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0" i="0" u="none" strike="noStrike">
                          <a:solidFill>
                            <a:schemeClr val="tx1"/>
                          </a:solidFill>
                          <a:effectLst/>
                          <a:latin typeface="+mj-lt"/>
                        </a:rPr>
                        <a:t>$88 </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0" i="0" u="none" strike="noStrike">
                          <a:solidFill>
                            <a:schemeClr val="tx1"/>
                          </a:solidFill>
                          <a:effectLst/>
                          <a:latin typeface="+mj-lt"/>
                        </a:rPr>
                        <a:t>$1,100,000</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1" i="0" u="none" strike="noStrike">
                          <a:solidFill>
                            <a:schemeClr val="tx1"/>
                          </a:solidFill>
                          <a:effectLst/>
                          <a:latin typeface="+mj-lt"/>
                        </a:rPr>
                        <a:t>$2,950,000 </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0" i="0" u="none" strike="noStrike">
                          <a:solidFill>
                            <a:schemeClr val="tx1"/>
                          </a:solidFill>
                          <a:effectLst/>
                          <a:latin typeface="+mj-lt"/>
                        </a:rPr>
                        <a:t>"Standard industrial hangar building template." Labor hours calculated using general national average parameters.</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3898295994"/>
                  </a:ext>
                </a:extLst>
              </a:tr>
              <a:tr h="420524">
                <a:tc>
                  <a:txBody>
                    <a:bodyPr/>
                    <a:lstStyle/>
                    <a:p>
                      <a:pPr algn="l" fontAlgn="ctr">
                        <a:buNone/>
                      </a:pPr>
                      <a:r>
                        <a:rPr lang="en-US" sz="1100" b="1" i="0" u="none" strike="noStrike">
                          <a:solidFill>
                            <a:schemeClr val="tx1"/>
                          </a:solidFill>
                          <a:effectLst/>
                          <a:latin typeface="+mj-lt"/>
                        </a:rPr>
                        <a:t>1.1.5</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1" i="0" u="none" strike="noStrike">
                          <a:solidFill>
                            <a:schemeClr val="tx1"/>
                          </a:solidFill>
                          <a:effectLst/>
                          <a:latin typeface="+mj-lt"/>
                        </a:rPr>
                        <a:t>Standard Equipment &amp; Utilities</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0" i="0" u="none" strike="noStrike">
                          <a:solidFill>
                            <a:schemeClr val="tx1"/>
                          </a:solidFill>
                          <a:effectLst/>
                          <a:latin typeface="+mj-lt"/>
                        </a:rPr>
                        <a:t>$820,000 (HVAC &amp; Substation)</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0" i="0" u="none" strike="noStrike">
                          <a:solidFill>
                            <a:schemeClr val="tx1"/>
                          </a:solidFill>
                          <a:effectLst/>
                          <a:latin typeface="+mj-lt"/>
                        </a:rPr>
                        <a:t>1,200 </a:t>
                      </a:r>
                      <a:r>
                        <a:rPr lang="en-US" sz="1100" b="0" i="0" u="none" strike="noStrike" err="1">
                          <a:solidFill>
                            <a:schemeClr val="tx1"/>
                          </a:solidFill>
                          <a:effectLst/>
                          <a:latin typeface="+mj-lt"/>
                        </a:rPr>
                        <a:t>hrs</a:t>
                      </a:r>
                      <a:endParaRPr lang="en-US" sz="1100" b="0" i="0" u="none" strike="noStrike">
                        <a:solidFill>
                          <a:schemeClr val="tx1"/>
                        </a:solidFill>
                        <a:effectLst/>
                        <a:latin typeface="+mj-lt"/>
                      </a:endParaRP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0" i="0" u="none" strike="noStrike">
                          <a:solidFill>
                            <a:schemeClr val="tx1"/>
                          </a:solidFill>
                          <a:effectLst/>
                          <a:latin typeface="+mj-lt"/>
                        </a:rPr>
                        <a:t>$112</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0" i="0" u="none" strike="noStrike">
                          <a:solidFill>
                            <a:schemeClr val="tx1"/>
                          </a:solidFill>
                          <a:effectLst/>
                          <a:latin typeface="+mj-lt"/>
                        </a:rPr>
                        <a:t>$134,400</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1" i="0" u="none" strike="noStrike">
                          <a:solidFill>
                            <a:schemeClr val="tx1"/>
                          </a:solidFill>
                          <a:effectLst/>
                          <a:latin typeface="+mj-lt"/>
                        </a:rPr>
                        <a:t>$954,400</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0" i="0" u="none" strike="noStrike">
                          <a:solidFill>
                            <a:schemeClr val="tx1"/>
                          </a:solidFill>
                          <a:effectLst/>
                          <a:latin typeface="+mj-lt"/>
                        </a:rPr>
                        <a:t>"Standard high-efficiency building spec." Direct catalog pricing from 2024 regional distributor pamphlet.</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3402692473"/>
                  </a:ext>
                </a:extLst>
              </a:tr>
              <a:tr h="527369">
                <a:tc>
                  <a:txBody>
                    <a:bodyPr/>
                    <a:lstStyle/>
                    <a:p>
                      <a:pPr algn="l" fontAlgn="ctr">
                        <a:buNone/>
                      </a:pPr>
                      <a:r>
                        <a:rPr lang="en-US" sz="1100" b="1" i="0" u="none" strike="noStrike">
                          <a:solidFill>
                            <a:schemeClr val="tx1"/>
                          </a:solidFill>
                          <a:effectLst/>
                          <a:latin typeface="+mj-lt"/>
                        </a:rPr>
                        <a:t>1.1.6</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1" i="0" u="none" strike="noStrike">
                          <a:solidFill>
                            <a:schemeClr val="tx1"/>
                          </a:solidFill>
                          <a:effectLst/>
                          <a:latin typeface="+mj-lt"/>
                        </a:rPr>
                        <a:t>Process Equipment &amp; Instrumentation</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0" i="0" u="none" strike="noStrike">
                          <a:solidFill>
                            <a:schemeClr val="tx1"/>
                          </a:solidFill>
                          <a:effectLst/>
                          <a:latin typeface="+mj-lt"/>
                        </a:rPr>
                        <a:t>$1,250,000 (Telemetry &amp; Rails)</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0" i="0" u="none" strike="noStrike">
                          <a:solidFill>
                            <a:schemeClr val="tx1"/>
                          </a:solidFill>
                          <a:effectLst/>
                          <a:latin typeface="+mj-lt"/>
                        </a:rPr>
                        <a:t>800 hrs</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0" i="0" u="none" strike="noStrike">
                          <a:solidFill>
                            <a:schemeClr val="tx1"/>
                          </a:solidFill>
                          <a:effectLst/>
                          <a:latin typeface="+mj-lt"/>
                        </a:rPr>
                        <a:t>$135</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0" i="0" u="none" strike="noStrike">
                          <a:solidFill>
                            <a:schemeClr val="tx1"/>
                          </a:solidFill>
                          <a:effectLst/>
                          <a:latin typeface="+mj-lt"/>
                        </a:rPr>
                        <a:t>$108,000</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1" i="0" u="none" strike="noStrike">
                          <a:solidFill>
                            <a:schemeClr val="tx1"/>
                          </a:solidFill>
                          <a:effectLst/>
                          <a:latin typeface="+mj-lt"/>
                        </a:rPr>
                        <a:t>$1,358,000</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0" i="0" u="none" strike="noStrike">
                          <a:solidFill>
                            <a:schemeClr val="tx1"/>
                          </a:solidFill>
                          <a:effectLst/>
                          <a:latin typeface="+mj-lt"/>
                        </a:rPr>
                        <a:t>"Supplier baseline list." Labor hours estimate covers mechanical baseline installation only.</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1738756712"/>
                  </a:ext>
                </a:extLst>
              </a:tr>
              <a:tr h="425721">
                <a:tc>
                  <a:txBody>
                    <a:bodyPr/>
                    <a:lstStyle/>
                    <a:p>
                      <a:pPr algn="l" fontAlgn="ctr">
                        <a:buNone/>
                      </a:pPr>
                      <a:r>
                        <a:rPr lang="en-US" sz="1100" b="1" i="0" u="none" strike="noStrike">
                          <a:solidFill>
                            <a:schemeClr val="tx1"/>
                          </a:solidFill>
                          <a:effectLst/>
                          <a:latin typeface="+mj-lt"/>
                        </a:rPr>
                        <a:t>1.1.7</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1" i="0" u="none" strike="noStrike">
                          <a:solidFill>
                            <a:schemeClr val="tx1"/>
                          </a:solidFill>
                          <a:effectLst/>
                          <a:latin typeface="+mj-lt"/>
                        </a:rPr>
                        <a:t>Transition and Turnover to Operations</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0" i="0" u="none" strike="noStrike">
                          <a:solidFill>
                            <a:schemeClr val="tx1"/>
                          </a:solidFill>
                          <a:effectLst/>
                          <a:latin typeface="+mj-lt"/>
                        </a:rPr>
                        <a:t>$15,000 (Permit Fees)</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0" i="0" u="none" strike="noStrike">
                          <a:solidFill>
                            <a:schemeClr val="tx1"/>
                          </a:solidFill>
                          <a:effectLst/>
                          <a:latin typeface="+mj-lt"/>
                        </a:rPr>
                        <a:t>400 hrs</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0" i="0" u="none" strike="noStrike">
                          <a:solidFill>
                            <a:schemeClr val="tx1"/>
                          </a:solidFill>
                          <a:effectLst/>
                          <a:latin typeface="+mj-lt"/>
                        </a:rPr>
                        <a:t>$120</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0" i="0" u="none" strike="noStrike">
                          <a:solidFill>
                            <a:schemeClr val="tx1"/>
                          </a:solidFill>
                          <a:effectLst/>
                          <a:latin typeface="+mj-lt"/>
                        </a:rPr>
                        <a:t>$48,000</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1" i="0" u="none" strike="noStrike">
                          <a:solidFill>
                            <a:schemeClr val="tx1"/>
                          </a:solidFill>
                          <a:effectLst/>
                          <a:latin typeface="+mj-lt"/>
                        </a:rPr>
                        <a:t>$63,000</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algn="l" fontAlgn="ctr">
                        <a:buNone/>
                      </a:pPr>
                      <a:r>
                        <a:rPr lang="en-US" sz="1100" b="0" i="0" u="none" strike="noStrike">
                          <a:solidFill>
                            <a:schemeClr val="tx1"/>
                          </a:solidFill>
                          <a:effectLst/>
                          <a:latin typeface="+mj-lt"/>
                        </a:rPr>
                        <a:t>"Engineering team final walk-through checklist." Assumes single-pass building commissioning.</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963932859"/>
                  </a:ext>
                </a:extLst>
              </a:tr>
              <a:tr h="410413">
                <a:tc>
                  <a:txBody>
                    <a:bodyPr/>
                    <a:lstStyle/>
                    <a:p>
                      <a:pPr algn="l" fontAlgn="ctr">
                        <a:buNone/>
                      </a:pPr>
                      <a:r>
                        <a:rPr lang="en-US" sz="1100" b="1" i="0" u="none" strike="noStrike">
                          <a:solidFill>
                            <a:schemeClr val="tx1"/>
                          </a:solidFill>
                          <a:effectLst/>
                          <a:latin typeface="+mj-lt"/>
                        </a:rPr>
                        <a:t>Total Bid</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1" i="0" u="none" strike="noStrike">
                          <a:solidFill>
                            <a:schemeClr val="tx1"/>
                          </a:solidFill>
                          <a:effectLst/>
                          <a:latin typeface="+mj-lt"/>
                        </a:rPr>
                        <a:t>Facility Design-Build</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1" i="0" u="none" strike="noStrike">
                          <a:solidFill>
                            <a:schemeClr val="tx1"/>
                          </a:solidFill>
                          <a:effectLst/>
                          <a:latin typeface="+mj-lt"/>
                        </a:rPr>
                        <a:t>$4,410,000 </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1" i="0" u="none" strike="noStrike">
                          <a:solidFill>
                            <a:schemeClr val="tx1"/>
                          </a:solidFill>
                          <a:effectLst/>
                          <a:latin typeface="+mj-lt"/>
                        </a:rPr>
                        <a:t>21,340 hrs</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1" i="0" u="none" strike="noStrike">
                          <a:solidFill>
                            <a:schemeClr val="tx1"/>
                          </a:solidFill>
                          <a:effectLst/>
                          <a:latin typeface="+mj-lt"/>
                        </a:rPr>
                        <a:t>$107 (Weighted Avg)</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1" i="0" u="none" strike="noStrike">
                          <a:solidFill>
                            <a:schemeClr val="tx1"/>
                          </a:solidFill>
                          <a:effectLst/>
                          <a:latin typeface="+mj-lt"/>
                        </a:rPr>
                        <a:t>$2,291,800</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1" i="0" u="none" strike="noStrike">
                          <a:solidFill>
                            <a:schemeClr val="tx1"/>
                          </a:solidFill>
                          <a:effectLst/>
                          <a:latin typeface="+mj-lt"/>
                        </a:rPr>
                        <a:t>$6,701,800</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tc>
                  <a:txBody>
                    <a:bodyPr/>
                    <a:lstStyle/>
                    <a:p>
                      <a:pPr algn="l" fontAlgn="ctr">
                        <a:buNone/>
                      </a:pPr>
                      <a:r>
                        <a:rPr lang="en-US" sz="1100" b="1" i="0" u="none" strike="noStrike">
                          <a:solidFill>
                            <a:schemeClr val="tx1"/>
                          </a:solidFill>
                          <a:effectLst/>
                          <a:latin typeface="+mj-lt"/>
                        </a:rPr>
                        <a:t>Audited Contractor Proposal</a:t>
                      </a:r>
                    </a:p>
                  </a:txBody>
                  <a:tcPr marL="60064" marR="0" marT="0" marB="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1005864759"/>
                  </a:ext>
                </a:extLst>
              </a:tr>
            </a:tbl>
          </a:graphicData>
        </a:graphic>
      </p:graphicFrame>
      <p:sp>
        <p:nvSpPr>
          <p:cNvPr id="4" name="Footer Placeholder 3">
            <a:extLst>
              <a:ext uri="{FF2B5EF4-FFF2-40B4-BE49-F238E27FC236}">
                <a16:creationId xmlns:a16="http://schemas.microsoft.com/office/drawing/2014/main" id="{2E0F2EC9-E0AC-B428-7E14-C9FB18B3B288}"/>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3622906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B2388-21EA-5F9A-953C-700E0F90829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1C9A16E-2BB7-A2B9-D094-E2280E52FCB7}"/>
              </a:ext>
            </a:extLst>
          </p:cNvPr>
          <p:cNvSpPr>
            <a:spLocks noGrp="1"/>
          </p:cNvSpPr>
          <p:nvPr>
            <p:ph type="body" sz="quarter" idx="13"/>
          </p:nvPr>
        </p:nvSpPr>
        <p:spPr/>
        <p:txBody>
          <a:bodyPr/>
          <a:lstStyle/>
          <a:p>
            <a:r>
              <a:rPr lang="en-US" dirty="0"/>
              <a:t>Equipment Data</a:t>
            </a:r>
          </a:p>
        </p:txBody>
      </p:sp>
      <p:sp>
        <p:nvSpPr>
          <p:cNvPr id="10" name="TextBox 9">
            <a:extLst>
              <a:ext uri="{FF2B5EF4-FFF2-40B4-BE49-F238E27FC236}">
                <a16:creationId xmlns:a16="http://schemas.microsoft.com/office/drawing/2014/main" id="{C261E3B7-C8D8-9766-FAC2-C793CC27EB1C}"/>
              </a:ext>
            </a:extLst>
          </p:cNvPr>
          <p:cNvSpPr txBox="1"/>
          <p:nvPr/>
        </p:nvSpPr>
        <p:spPr>
          <a:xfrm>
            <a:off x="2070771" y="2996132"/>
            <a:ext cx="7845220" cy="400110"/>
          </a:xfrm>
          <a:prstGeom prst="rect">
            <a:avLst/>
          </a:prstGeom>
          <a:solidFill>
            <a:srgbClr val="653C87"/>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Aptos" panose="020B0004020202020204"/>
                <a:ea typeface="+mn-ea"/>
                <a:cs typeface="+mn-cs"/>
              </a:rPr>
              <a:t>What errors can you identify?</a:t>
            </a:r>
          </a:p>
        </p:txBody>
      </p:sp>
      <p:graphicFrame>
        <p:nvGraphicFramePr>
          <p:cNvPr id="16" name="Table 15">
            <a:extLst>
              <a:ext uri="{FF2B5EF4-FFF2-40B4-BE49-F238E27FC236}">
                <a16:creationId xmlns:a16="http://schemas.microsoft.com/office/drawing/2014/main" id="{08B8DF2E-EC07-A4AE-518C-A8BAA16D5AD5}"/>
              </a:ext>
            </a:extLst>
          </p:cNvPr>
          <p:cNvGraphicFramePr>
            <a:graphicFrameLocks noGrp="1"/>
          </p:cNvGraphicFramePr>
          <p:nvPr/>
        </p:nvGraphicFramePr>
        <p:xfrm>
          <a:off x="838199" y="1023724"/>
          <a:ext cx="10515603" cy="1972408"/>
        </p:xfrm>
        <a:graphic>
          <a:graphicData uri="http://schemas.openxmlformats.org/drawingml/2006/table">
            <a:tbl>
              <a:tblPr/>
              <a:tblGrid>
                <a:gridCol w="724787">
                  <a:extLst>
                    <a:ext uri="{9D8B030D-6E8A-4147-A177-3AD203B41FA5}">
                      <a16:colId xmlns:a16="http://schemas.microsoft.com/office/drawing/2014/main" val="2374365793"/>
                    </a:ext>
                  </a:extLst>
                </a:gridCol>
                <a:gridCol w="2279671">
                  <a:extLst>
                    <a:ext uri="{9D8B030D-6E8A-4147-A177-3AD203B41FA5}">
                      <a16:colId xmlns:a16="http://schemas.microsoft.com/office/drawing/2014/main" val="1108646538"/>
                    </a:ext>
                  </a:extLst>
                </a:gridCol>
                <a:gridCol w="1502229">
                  <a:extLst>
                    <a:ext uri="{9D8B030D-6E8A-4147-A177-3AD203B41FA5}">
                      <a16:colId xmlns:a16="http://schemas.microsoft.com/office/drawing/2014/main" val="789303554"/>
                    </a:ext>
                  </a:extLst>
                </a:gridCol>
                <a:gridCol w="1502229">
                  <a:extLst>
                    <a:ext uri="{9D8B030D-6E8A-4147-A177-3AD203B41FA5}">
                      <a16:colId xmlns:a16="http://schemas.microsoft.com/office/drawing/2014/main" val="198041719"/>
                    </a:ext>
                  </a:extLst>
                </a:gridCol>
                <a:gridCol w="1502229">
                  <a:extLst>
                    <a:ext uri="{9D8B030D-6E8A-4147-A177-3AD203B41FA5}">
                      <a16:colId xmlns:a16="http://schemas.microsoft.com/office/drawing/2014/main" val="387065343"/>
                    </a:ext>
                  </a:extLst>
                </a:gridCol>
                <a:gridCol w="1502229">
                  <a:extLst>
                    <a:ext uri="{9D8B030D-6E8A-4147-A177-3AD203B41FA5}">
                      <a16:colId xmlns:a16="http://schemas.microsoft.com/office/drawing/2014/main" val="2931679795"/>
                    </a:ext>
                  </a:extLst>
                </a:gridCol>
                <a:gridCol w="1502229">
                  <a:extLst>
                    <a:ext uri="{9D8B030D-6E8A-4147-A177-3AD203B41FA5}">
                      <a16:colId xmlns:a16="http://schemas.microsoft.com/office/drawing/2014/main" val="2178070362"/>
                    </a:ext>
                  </a:extLst>
                </a:gridCol>
              </a:tblGrid>
              <a:tr h="304882">
                <a:tc>
                  <a:txBody>
                    <a:bodyPr/>
                    <a:lstStyle/>
                    <a:p>
                      <a:pPr marL="0" marR="0" indent="0" algn="ctr">
                        <a:spcBef>
                          <a:spcPts val="900"/>
                        </a:spcBef>
                        <a:spcAft>
                          <a:spcPts val="900"/>
                        </a:spcAft>
                        <a:buNone/>
                      </a:pPr>
                      <a:r>
                        <a:rPr lang="en-US" sz="1200" b="1" i="0" cap="none" baseline="0">
                          <a:solidFill>
                            <a:schemeClr val="bg1"/>
                          </a:solidFill>
                          <a:effectLst/>
                          <a:latin typeface="Aptos Body"/>
                        </a:rPr>
                        <a:t>ID</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653C87"/>
                    </a:solidFill>
                  </a:tcPr>
                </a:tc>
                <a:tc>
                  <a:txBody>
                    <a:bodyPr/>
                    <a:lstStyle/>
                    <a:p>
                      <a:pPr marL="0" marR="0" indent="0" algn="ctr">
                        <a:spcBef>
                          <a:spcPts val="900"/>
                        </a:spcBef>
                        <a:spcAft>
                          <a:spcPts val="900"/>
                        </a:spcAft>
                        <a:buNone/>
                      </a:pPr>
                      <a:r>
                        <a:rPr lang="en-US" sz="1200" b="1" i="0" cap="none" baseline="0" dirty="0">
                          <a:solidFill>
                            <a:schemeClr val="bg1"/>
                          </a:solidFill>
                          <a:effectLst/>
                          <a:latin typeface="Aptos Body"/>
                        </a:rPr>
                        <a:t>Equipment Name</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653C87"/>
                    </a:solidFill>
                  </a:tcPr>
                </a:tc>
                <a:tc>
                  <a:txBody>
                    <a:bodyPr/>
                    <a:lstStyle/>
                    <a:p>
                      <a:pPr marL="0" marR="0" indent="0" algn="ctr">
                        <a:spcBef>
                          <a:spcPts val="900"/>
                        </a:spcBef>
                        <a:spcAft>
                          <a:spcPts val="900"/>
                        </a:spcAft>
                        <a:buNone/>
                      </a:pPr>
                      <a:r>
                        <a:rPr lang="en-US" sz="1200" b="1" i="0" cap="none" baseline="0" dirty="0">
                          <a:solidFill>
                            <a:schemeClr val="bg1"/>
                          </a:solidFill>
                          <a:effectLst/>
                          <a:latin typeface="Aptos Body"/>
                        </a:rPr>
                        <a:t>Manufacturer</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653C87"/>
                    </a:solidFill>
                  </a:tcPr>
                </a:tc>
                <a:tc>
                  <a:txBody>
                    <a:bodyPr/>
                    <a:lstStyle/>
                    <a:p>
                      <a:pPr marL="0" marR="0" indent="0" algn="ctr">
                        <a:spcBef>
                          <a:spcPts val="900"/>
                        </a:spcBef>
                        <a:spcAft>
                          <a:spcPts val="900"/>
                        </a:spcAft>
                        <a:buNone/>
                      </a:pPr>
                      <a:r>
                        <a:rPr lang="en-US" sz="1200" b="1" i="0" cap="none" baseline="0">
                          <a:solidFill>
                            <a:schemeClr val="bg1"/>
                          </a:solidFill>
                          <a:effectLst/>
                          <a:latin typeface="Aptos Body"/>
                        </a:rPr>
                        <a:t>Model Number</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653C87"/>
                    </a:solidFill>
                  </a:tcPr>
                </a:tc>
                <a:tc>
                  <a:txBody>
                    <a:bodyPr/>
                    <a:lstStyle/>
                    <a:p>
                      <a:pPr marL="0" marR="0" indent="0" algn="ctr">
                        <a:spcBef>
                          <a:spcPts val="900"/>
                        </a:spcBef>
                        <a:spcAft>
                          <a:spcPts val="900"/>
                        </a:spcAft>
                        <a:buNone/>
                      </a:pPr>
                      <a:r>
                        <a:rPr lang="en-US" sz="1200" b="1" i="0" cap="none" baseline="0">
                          <a:solidFill>
                            <a:schemeClr val="bg1"/>
                          </a:solidFill>
                          <a:effectLst/>
                          <a:latin typeface="Aptos Body"/>
                        </a:rPr>
                        <a:t>Serial Number</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653C87"/>
                    </a:solidFill>
                  </a:tcPr>
                </a:tc>
                <a:tc>
                  <a:txBody>
                    <a:bodyPr/>
                    <a:lstStyle/>
                    <a:p>
                      <a:pPr marL="0" marR="0" indent="0" algn="ctr">
                        <a:spcBef>
                          <a:spcPts val="900"/>
                        </a:spcBef>
                        <a:spcAft>
                          <a:spcPts val="900"/>
                        </a:spcAft>
                        <a:buNone/>
                      </a:pPr>
                      <a:r>
                        <a:rPr lang="en-US" sz="1200" b="1" i="0" cap="none" baseline="0">
                          <a:solidFill>
                            <a:schemeClr val="bg1"/>
                          </a:solidFill>
                          <a:effectLst/>
                          <a:latin typeface="Aptos Body"/>
                        </a:rPr>
                        <a:t>Purchase Date</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653C87"/>
                    </a:solidFill>
                  </a:tcPr>
                </a:tc>
                <a:tc>
                  <a:txBody>
                    <a:bodyPr/>
                    <a:lstStyle/>
                    <a:p>
                      <a:pPr marL="0" marR="0" indent="0" algn="ctr">
                        <a:spcBef>
                          <a:spcPts val="900"/>
                        </a:spcBef>
                        <a:spcAft>
                          <a:spcPts val="900"/>
                        </a:spcAft>
                        <a:buNone/>
                      </a:pPr>
                      <a:r>
                        <a:rPr lang="en-US" sz="1200" b="1" i="0" cap="none" baseline="0">
                          <a:solidFill>
                            <a:schemeClr val="bg1"/>
                          </a:solidFill>
                          <a:effectLst/>
                          <a:latin typeface="Aptos Body"/>
                        </a:rPr>
                        <a:t>Purchase Price</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653C87"/>
                    </a:solidFill>
                  </a:tcPr>
                </a:tc>
                <a:extLst>
                  <a:ext uri="{0D108BD9-81ED-4DB2-BD59-A6C34878D82A}">
                    <a16:rowId xmlns:a16="http://schemas.microsoft.com/office/drawing/2014/main" val="1006906495"/>
                  </a:ext>
                </a:extLst>
              </a:tr>
              <a:tr h="276652">
                <a:tc>
                  <a:txBody>
                    <a:bodyPr/>
                    <a:lstStyle/>
                    <a:p>
                      <a:pPr marL="0" marR="0" indent="0" algn="l">
                        <a:spcBef>
                          <a:spcPts val="900"/>
                        </a:spcBef>
                        <a:spcAft>
                          <a:spcPts val="900"/>
                        </a:spcAft>
                        <a:buNone/>
                      </a:pPr>
                      <a:r>
                        <a:rPr lang="en-US" sz="1200" b="0" i="0">
                          <a:solidFill>
                            <a:schemeClr val="tx1"/>
                          </a:solidFill>
                          <a:effectLst/>
                          <a:latin typeface="Aptos Body"/>
                        </a:rPr>
                        <a:t>EQ04</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Horizontal Boring Machine</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Doosan</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DBC130</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BORER004</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9/5/2018</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$350,000</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3951545545"/>
                  </a:ext>
                </a:extLst>
              </a:tr>
              <a:tr h="276652">
                <a:tc>
                  <a:txBody>
                    <a:bodyPr/>
                    <a:lstStyle/>
                    <a:p>
                      <a:pPr marL="0" marR="0" indent="0" algn="l">
                        <a:spcBef>
                          <a:spcPts val="900"/>
                        </a:spcBef>
                        <a:spcAft>
                          <a:spcPts val="900"/>
                        </a:spcAft>
                        <a:buNone/>
                      </a:pPr>
                      <a:r>
                        <a:rPr lang="en-US" sz="1200" b="0" i="0">
                          <a:solidFill>
                            <a:schemeClr val="tx1"/>
                          </a:solidFill>
                          <a:effectLst/>
                          <a:latin typeface="Aptos Body"/>
                        </a:rPr>
                        <a:t>EQ014</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200" b="0" i="0">
                          <a:solidFill>
                            <a:schemeClr val="tx1"/>
                          </a:solidFill>
                          <a:effectLst/>
                          <a:latin typeface="Aptos Body"/>
                        </a:rPr>
                        <a:t>Surface Grinder</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200" b="0" i="0">
                          <a:solidFill>
                            <a:schemeClr val="tx1"/>
                          </a:solidFill>
                          <a:effectLst/>
                          <a:latin typeface="Aptos Body"/>
                        </a:rPr>
                        <a:t>Okamoto</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200" b="0" i="0">
                          <a:solidFill>
                            <a:schemeClr val="tx1"/>
                          </a:solidFill>
                          <a:effectLst/>
                          <a:latin typeface="Aptos Body"/>
                        </a:rPr>
                        <a:t>ACC-12.18DX</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200" b="0" i="0">
                          <a:solidFill>
                            <a:schemeClr val="tx1"/>
                          </a:solidFill>
                          <a:effectLst/>
                          <a:latin typeface="Aptos Body"/>
                        </a:rPr>
                        <a:t>GRIND014</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200" b="0" i="0">
                          <a:solidFill>
                            <a:schemeClr val="tx1"/>
                          </a:solidFill>
                          <a:effectLst/>
                          <a:latin typeface="Aptos Body"/>
                        </a:rPr>
                        <a:t>6/10/2018</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200" b="0" i="0">
                          <a:solidFill>
                            <a:schemeClr val="tx1"/>
                          </a:solidFill>
                          <a:effectLst/>
                          <a:latin typeface="Aptos Body"/>
                        </a:rPr>
                        <a:t>$150,000</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1400421588"/>
                  </a:ext>
                </a:extLst>
              </a:tr>
              <a:tr h="276652">
                <a:tc>
                  <a:txBody>
                    <a:bodyPr/>
                    <a:lstStyle/>
                    <a:p>
                      <a:pPr marL="0" marR="0" indent="0" algn="l">
                        <a:spcBef>
                          <a:spcPts val="900"/>
                        </a:spcBef>
                        <a:spcAft>
                          <a:spcPts val="900"/>
                        </a:spcAft>
                        <a:buNone/>
                      </a:pPr>
                      <a:r>
                        <a:rPr lang="en-US" sz="1200" b="0" i="0">
                          <a:solidFill>
                            <a:schemeClr val="tx1"/>
                          </a:solidFill>
                          <a:effectLst/>
                          <a:latin typeface="Aptos Body"/>
                        </a:rPr>
                        <a:t>EQ019</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CNC Lathe</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Mazak</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QUICK TURN 250MS</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LATHE019</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7/1/2017</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$200,000</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2775860410"/>
                  </a:ext>
                </a:extLst>
              </a:tr>
              <a:tr h="276652">
                <a:tc>
                  <a:txBody>
                    <a:bodyPr/>
                    <a:lstStyle/>
                    <a:p>
                      <a:pPr marL="0" marR="0" indent="0" algn="l">
                        <a:spcBef>
                          <a:spcPts val="900"/>
                        </a:spcBef>
                        <a:spcAft>
                          <a:spcPts val="900"/>
                        </a:spcAft>
                        <a:buNone/>
                      </a:pPr>
                      <a:r>
                        <a:rPr lang="en-US" sz="1200" b="0" i="0">
                          <a:solidFill>
                            <a:schemeClr val="tx1"/>
                          </a:solidFill>
                          <a:effectLst/>
                          <a:latin typeface="Aptos Body"/>
                        </a:rPr>
                        <a:t>EQ024</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200" b="0" i="0">
                          <a:solidFill>
                            <a:schemeClr val="tx1"/>
                          </a:solidFill>
                          <a:effectLst/>
                          <a:latin typeface="Aptos Body"/>
                        </a:rPr>
                        <a:t>Vertical Milling Machine</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200" b="0" i="0">
                          <a:solidFill>
                            <a:schemeClr val="tx1"/>
                          </a:solidFill>
                          <a:effectLst/>
                          <a:latin typeface="Aptos Body"/>
                        </a:rPr>
                        <a:t>Bridgeport</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200" b="0" i="0">
                          <a:solidFill>
                            <a:schemeClr val="tx1"/>
                          </a:solidFill>
                          <a:effectLst/>
                          <a:latin typeface="Aptos Body"/>
                        </a:rPr>
                        <a:t>Series I</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200" b="0" i="0">
                          <a:solidFill>
                            <a:schemeClr val="tx1"/>
                          </a:solidFill>
                          <a:effectLst/>
                          <a:latin typeface="Aptos Body"/>
                        </a:rPr>
                        <a:t>MILL024</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200" b="0" i="0">
                          <a:solidFill>
                            <a:schemeClr val="tx1"/>
                          </a:solidFill>
                          <a:effectLst/>
                          <a:latin typeface="Aptos Body"/>
                        </a:rPr>
                        <a:t>3/1/2010</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marL="0" marR="0" indent="0" algn="l">
                        <a:spcBef>
                          <a:spcPts val="900"/>
                        </a:spcBef>
                        <a:spcAft>
                          <a:spcPts val="900"/>
                        </a:spcAft>
                        <a:buNone/>
                      </a:pPr>
                      <a:r>
                        <a:rPr lang="en-US" sz="1200" b="0" i="0">
                          <a:solidFill>
                            <a:schemeClr val="tx1"/>
                          </a:solidFill>
                          <a:effectLst/>
                          <a:latin typeface="Aptos Body"/>
                        </a:rPr>
                        <a:t>$20,000</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extLst>
                  <a:ext uri="{0D108BD9-81ED-4DB2-BD59-A6C34878D82A}">
                    <a16:rowId xmlns:a16="http://schemas.microsoft.com/office/drawing/2014/main" val="937365717"/>
                  </a:ext>
                </a:extLst>
              </a:tr>
              <a:tr h="276652">
                <a:tc>
                  <a:txBody>
                    <a:bodyPr/>
                    <a:lstStyle/>
                    <a:p>
                      <a:pPr marL="0" marR="0" indent="0" algn="l">
                        <a:spcBef>
                          <a:spcPts val="900"/>
                        </a:spcBef>
                        <a:spcAft>
                          <a:spcPts val="900"/>
                        </a:spcAft>
                        <a:buNone/>
                      </a:pPr>
                      <a:r>
                        <a:rPr lang="en-US" sz="1200" b="0" i="0">
                          <a:solidFill>
                            <a:schemeClr val="tx1"/>
                          </a:solidFill>
                          <a:effectLst/>
                          <a:latin typeface="Aptos Body"/>
                        </a:rPr>
                        <a:t>EQ032</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CNC Turning Center</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Okuma</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dirty="0">
                          <a:solidFill>
                            <a:schemeClr val="tx1"/>
                          </a:solidFill>
                          <a:effectLst/>
                          <a:latin typeface="Aptos Body"/>
                        </a:rPr>
                        <a:t>LB3000 EX II</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TURN032</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Aptos Body"/>
                        </a:rPr>
                        <a:t>8/1/2018</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dirty="0">
                          <a:solidFill>
                            <a:schemeClr val="tx1"/>
                          </a:solidFill>
                          <a:effectLst/>
                          <a:latin typeface="Aptos Body"/>
                        </a:rPr>
                        <a:t>$220,000</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3811283832"/>
                  </a:ext>
                </a:extLst>
              </a:tr>
            </a:tbl>
          </a:graphicData>
        </a:graphic>
      </p:graphicFrame>
      <p:sp>
        <p:nvSpPr>
          <p:cNvPr id="19" name="TextBox 18">
            <a:extLst>
              <a:ext uri="{FF2B5EF4-FFF2-40B4-BE49-F238E27FC236}">
                <a16:creationId xmlns:a16="http://schemas.microsoft.com/office/drawing/2014/main" id="{BE752ED6-495C-2B44-F018-D9731C6EC6EA}"/>
              </a:ext>
            </a:extLst>
          </p:cNvPr>
          <p:cNvSpPr txBox="1"/>
          <p:nvPr/>
        </p:nvSpPr>
        <p:spPr>
          <a:xfrm>
            <a:off x="2119586" y="3455418"/>
            <a:ext cx="7747590" cy="147732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rPr>
              <a:t>Inconsistent cost formats (no inflation/escalation normalization)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rPr>
              <a:t>Missing “fully burdened” and  lifecycle integration costs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rPr>
              <a:t>Lack of data reliability and source assessment</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rPr>
              <a:t>No technical drivers or sizing metric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graphicFrame>
        <p:nvGraphicFramePr>
          <p:cNvPr id="21" name="Table 20">
            <a:extLst>
              <a:ext uri="{FF2B5EF4-FFF2-40B4-BE49-F238E27FC236}">
                <a16:creationId xmlns:a16="http://schemas.microsoft.com/office/drawing/2014/main" id="{B852BCF1-3600-34AE-F199-F732E9E13669}"/>
              </a:ext>
            </a:extLst>
          </p:cNvPr>
          <p:cNvGraphicFramePr>
            <a:graphicFrameLocks noGrp="1"/>
          </p:cNvGraphicFramePr>
          <p:nvPr>
            <p:extLst>
              <p:ext uri="{D42A27DB-BD31-4B8C-83A1-F6EECF244321}">
                <p14:modId xmlns:p14="http://schemas.microsoft.com/office/powerpoint/2010/main" val="2326571128"/>
              </p:ext>
            </p:extLst>
          </p:nvPr>
        </p:nvGraphicFramePr>
        <p:xfrm>
          <a:off x="297878" y="4991922"/>
          <a:ext cx="11596245" cy="1011568"/>
        </p:xfrm>
        <a:graphic>
          <a:graphicData uri="http://schemas.openxmlformats.org/drawingml/2006/table">
            <a:tbl>
              <a:tblPr/>
              <a:tblGrid>
                <a:gridCol w="646859">
                  <a:extLst>
                    <a:ext uri="{9D8B030D-6E8A-4147-A177-3AD203B41FA5}">
                      <a16:colId xmlns:a16="http://schemas.microsoft.com/office/drawing/2014/main" val="3056821262"/>
                    </a:ext>
                  </a:extLst>
                </a:gridCol>
                <a:gridCol w="1362843">
                  <a:extLst>
                    <a:ext uri="{9D8B030D-6E8A-4147-A177-3AD203B41FA5}">
                      <a16:colId xmlns:a16="http://schemas.microsoft.com/office/drawing/2014/main" val="871449340"/>
                    </a:ext>
                  </a:extLst>
                </a:gridCol>
                <a:gridCol w="1766876">
                  <a:extLst>
                    <a:ext uri="{9D8B030D-6E8A-4147-A177-3AD203B41FA5}">
                      <a16:colId xmlns:a16="http://schemas.microsoft.com/office/drawing/2014/main" val="4242985767"/>
                    </a:ext>
                  </a:extLst>
                </a:gridCol>
                <a:gridCol w="1825252">
                  <a:extLst>
                    <a:ext uri="{9D8B030D-6E8A-4147-A177-3AD203B41FA5}">
                      <a16:colId xmlns:a16="http://schemas.microsoft.com/office/drawing/2014/main" val="3901089546"/>
                    </a:ext>
                  </a:extLst>
                </a:gridCol>
                <a:gridCol w="1854379">
                  <a:extLst>
                    <a:ext uri="{9D8B030D-6E8A-4147-A177-3AD203B41FA5}">
                      <a16:colId xmlns:a16="http://schemas.microsoft.com/office/drawing/2014/main" val="1777443484"/>
                    </a:ext>
                  </a:extLst>
                </a:gridCol>
                <a:gridCol w="1253062">
                  <a:extLst>
                    <a:ext uri="{9D8B030D-6E8A-4147-A177-3AD203B41FA5}">
                      <a16:colId xmlns:a16="http://schemas.microsoft.com/office/drawing/2014/main" val="255104286"/>
                    </a:ext>
                  </a:extLst>
                </a:gridCol>
                <a:gridCol w="1443487">
                  <a:extLst>
                    <a:ext uri="{9D8B030D-6E8A-4147-A177-3AD203B41FA5}">
                      <a16:colId xmlns:a16="http://schemas.microsoft.com/office/drawing/2014/main" val="404116593"/>
                    </a:ext>
                  </a:extLst>
                </a:gridCol>
                <a:gridCol w="1443487">
                  <a:extLst>
                    <a:ext uri="{9D8B030D-6E8A-4147-A177-3AD203B41FA5}">
                      <a16:colId xmlns:a16="http://schemas.microsoft.com/office/drawing/2014/main" val="469453843"/>
                    </a:ext>
                  </a:extLst>
                </a:gridCol>
              </a:tblGrid>
              <a:tr h="0">
                <a:tc>
                  <a:txBody>
                    <a:bodyPr/>
                    <a:lstStyle/>
                    <a:p>
                      <a:pPr marL="0" marR="0" indent="0" algn="l">
                        <a:spcBef>
                          <a:spcPts val="900"/>
                        </a:spcBef>
                        <a:spcAft>
                          <a:spcPts val="900"/>
                        </a:spcAft>
                        <a:buNone/>
                      </a:pPr>
                      <a:r>
                        <a:rPr lang="en-US" sz="1100" b="1" i="0" cap="none" baseline="0">
                          <a:solidFill>
                            <a:schemeClr val="bg1"/>
                          </a:solidFill>
                          <a:effectLst/>
                          <a:latin typeface="+mj-lt"/>
                        </a:rPr>
                        <a:t>ID</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4">
                        <a:lumMod val="75000"/>
                      </a:schemeClr>
                    </a:solidFill>
                  </a:tcPr>
                </a:tc>
                <a:tc>
                  <a:txBody>
                    <a:bodyPr/>
                    <a:lstStyle/>
                    <a:p>
                      <a:pPr marL="0" marR="0" indent="0" algn="l">
                        <a:spcBef>
                          <a:spcPts val="900"/>
                        </a:spcBef>
                        <a:spcAft>
                          <a:spcPts val="900"/>
                        </a:spcAft>
                        <a:buNone/>
                      </a:pPr>
                      <a:r>
                        <a:rPr lang="en-US" sz="1100" b="1" i="0" cap="none" baseline="0">
                          <a:solidFill>
                            <a:schemeClr val="bg1"/>
                          </a:solidFill>
                          <a:effectLst/>
                          <a:latin typeface="+mj-lt"/>
                        </a:rPr>
                        <a:t>Equipment</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4">
                        <a:lumMod val="75000"/>
                      </a:schemeClr>
                    </a:solidFill>
                  </a:tcPr>
                </a:tc>
                <a:tc>
                  <a:txBody>
                    <a:bodyPr/>
                    <a:lstStyle/>
                    <a:p>
                      <a:pPr marL="0" marR="0" indent="0" algn="l">
                        <a:spcBef>
                          <a:spcPts val="900"/>
                        </a:spcBef>
                        <a:spcAft>
                          <a:spcPts val="900"/>
                        </a:spcAft>
                        <a:buNone/>
                      </a:pPr>
                      <a:r>
                        <a:rPr lang="en-US" sz="1100" b="1" i="0" cap="none" baseline="0" dirty="0">
                          <a:solidFill>
                            <a:schemeClr val="bg1"/>
                          </a:solidFill>
                          <a:effectLst/>
                          <a:latin typeface="+mj-lt"/>
                        </a:rPr>
                        <a:t>Historical Price &amp; Date</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4">
                        <a:lumMod val="75000"/>
                      </a:schemeClr>
                    </a:solidFill>
                  </a:tcPr>
                </a:tc>
                <a:tc>
                  <a:txBody>
                    <a:bodyPr/>
                    <a:lstStyle/>
                    <a:p>
                      <a:pPr marL="0" marR="0" indent="0" algn="l">
                        <a:spcBef>
                          <a:spcPts val="900"/>
                        </a:spcBef>
                        <a:spcAft>
                          <a:spcPts val="900"/>
                        </a:spcAft>
                        <a:buNone/>
                      </a:pPr>
                      <a:r>
                        <a:rPr lang="en-US" sz="1100" b="1" i="0" cap="none" baseline="0">
                          <a:solidFill>
                            <a:schemeClr val="bg1"/>
                          </a:solidFill>
                          <a:effectLst/>
                          <a:latin typeface="+mj-lt"/>
                        </a:rPr>
                        <a:t>Primary Source/Reliability</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4">
                        <a:lumMod val="75000"/>
                      </a:schemeClr>
                    </a:solidFill>
                  </a:tcPr>
                </a:tc>
                <a:tc>
                  <a:txBody>
                    <a:bodyPr/>
                    <a:lstStyle/>
                    <a:p>
                      <a:pPr marL="0" marR="0" indent="0" algn="l">
                        <a:spcBef>
                          <a:spcPts val="900"/>
                        </a:spcBef>
                        <a:spcAft>
                          <a:spcPts val="900"/>
                        </a:spcAft>
                        <a:buNone/>
                      </a:pPr>
                      <a:r>
                        <a:rPr lang="en-US" sz="1100" b="1" i="0" cap="none" baseline="0">
                          <a:solidFill>
                            <a:schemeClr val="bg1"/>
                          </a:solidFill>
                          <a:effectLst/>
                          <a:latin typeface="+mj-lt"/>
                        </a:rPr>
                        <a:t>Scaling Metric (HP/Weight)</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4">
                        <a:lumMod val="75000"/>
                      </a:schemeClr>
                    </a:solidFill>
                  </a:tcPr>
                </a:tc>
                <a:tc>
                  <a:txBody>
                    <a:bodyPr/>
                    <a:lstStyle/>
                    <a:p>
                      <a:pPr marL="0" marR="0" indent="0" algn="l">
                        <a:spcBef>
                          <a:spcPts val="900"/>
                        </a:spcBef>
                        <a:spcAft>
                          <a:spcPts val="900"/>
                        </a:spcAft>
                        <a:buNone/>
                      </a:pPr>
                      <a:r>
                        <a:rPr lang="en-US" sz="1100" b="1" i="0" cap="none" baseline="0">
                          <a:solidFill>
                            <a:schemeClr val="bg1"/>
                          </a:solidFill>
                          <a:effectLst/>
                          <a:latin typeface="+mj-lt"/>
                        </a:rPr>
                        <a:t>Escalation Factor</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4">
                        <a:lumMod val="75000"/>
                      </a:schemeClr>
                    </a:solidFill>
                  </a:tcPr>
                </a:tc>
                <a:tc>
                  <a:txBody>
                    <a:bodyPr/>
                    <a:lstStyle/>
                    <a:p>
                      <a:pPr marL="0" marR="0" indent="0" algn="l">
                        <a:spcBef>
                          <a:spcPts val="900"/>
                        </a:spcBef>
                        <a:spcAft>
                          <a:spcPts val="900"/>
                        </a:spcAft>
                        <a:buNone/>
                      </a:pPr>
                      <a:r>
                        <a:rPr lang="en-US" sz="1100" b="1" i="0" cap="none" baseline="0" dirty="0">
                          <a:solidFill>
                            <a:schemeClr val="bg1"/>
                          </a:solidFill>
                          <a:effectLst/>
                          <a:latin typeface="+mj-lt"/>
                        </a:rPr>
                        <a:t>Normalized Cost (Constant 2026 $)</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4">
                        <a:lumMod val="75000"/>
                      </a:schemeClr>
                    </a:solidFill>
                  </a:tcPr>
                </a:tc>
                <a:tc>
                  <a:txBody>
                    <a:bodyPr/>
                    <a:lstStyle/>
                    <a:p>
                      <a:pPr marL="0" marR="0" indent="0" algn="l">
                        <a:spcBef>
                          <a:spcPts val="900"/>
                        </a:spcBef>
                        <a:spcAft>
                          <a:spcPts val="900"/>
                        </a:spcAft>
                        <a:buNone/>
                      </a:pPr>
                      <a:r>
                        <a:rPr lang="en-US" sz="1100" b="1" i="0" cap="none" baseline="0" dirty="0">
                          <a:solidFill>
                            <a:schemeClr val="bg1"/>
                          </a:solidFill>
                          <a:effectLst/>
                          <a:latin typeface="+mj-lt"/>
                        </a:rPr>
                        <a:t>Installation &amp; Integration Cost</a:t>
                      </a:r>
                    </a:p>
                  </a:txBody>
                  <a:tcPr marL="98804" marR="98804" marT="84689" marB="84689"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1389820775"/>
                  </a:ext>
                </a:extLst>
              </a:tr>
              <a:tr h="412155">
                <a:tc>
                  <a:txBody>
                    <a:bodyPr/>
                    <a:lstStyle/>
                    <a:p>
                      <a:pPr marL="0" marR="0" indent="0" algn="l">
                        <a:spcBef>
                          <a:spcPts val="900"/>
                        </a:spcBef>
                        <a:spcAft>
                          <a:spcPts val="900"/>
                        </a:spcAft>
                        <a:buNone/>
                      </a:pPr>
                      <a:r>
                        <a:rPr lang="en-US" sz="1200" b="1" i="0">
                          <a:solidFill>
                            <a:schemeClr val="tx1"/>
                          </a:solidFill>
                          <a:effectLst/>
                          <a:latin typeface="+mn-lt"/>
                        </a:rPr>
                        <a:t>EQ04</a:t>
                      </a:r>
                      <a:endParaRPr lang="en-US" sz="1200" b="0" i="0">
                        <a:solidFill>
                          <a:schemeClr val="tx1"/>
                        </a:solidFill>
                        <a:effectLst/>
                        <a:latin typeface="+mn-lt"/>
                      </a:endParaRP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mn-lt"/>
                        </a:rPr>
                        <a:t>Horizontal Boring Machine</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mn-lt"/>
                        </a:rPr>
                        <a:t>$350,000 (9/5/2018)</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mn-lt"/>
                        </a:rPr>
                        <a:t>ERP Invoice (High)</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mn-lt"/>
                        </a:rPr>
                        <a:t>130mm Spindle</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a:solidFill>
                            <a:schemeClr val="tx1"/>
                          </a:solidFill>
                          <a:effectLst/>
                          <a:latin typeface="+mn-lt"/>
                        </a:rPr>
                        <a:t>1.34 (Machinery Index)</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1" i="0">
                          <a:solidFill>
                            <a:schemeClr val="tx1"/>
                          </a:solidFill>
                          <a:effectLst/>
                          <a:latin typeface="+mn-lt"/>
                        </a:rPr>
                        <a:t>$469,000</a:t>
                      </a:r>
                      <a:endParaRPr lang="en-US" sz="1200" b="0" i="0">
                        <a:solidFill>
                          <a:schemeClr val="tx1"/>
                        </a:solidFill>
                        <a:effectLst/>
                        <a:latin typeface="+mn-lt"/>
                      </a:endParaRP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marR="0" indent="0" algn="l">
                        <a:spcBef>
                          <a:spcPts val="900"/>
                        </a:spcBef>
                        <a:spcAft>
                          <a:spcPts val="900"/>
                        </a:spcAft>
                        <a:buNone/>
                      </a:pPr>
                      <a:r>
                        <a:rPr lang="en-US" sz="1200" b="0" i="0" dirty="0">
                          <a:solidFill>
                            <a:schemeClr val="tx1"/>
                          </a:solidFill>
                          <a:effectLst/>
                          <a:latin typeface="+mn-lt"/>
                        </a:rPr>
                        <a:t>$45,000 (rigging, electrical</a:t>
                      </a:r>
                    </a:p>
                  </a:txBody>
                  <a:tcPr marL="98804" marR="98804" marT="70575" marB="70575"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4151590"/>
                  </a:ext>
                </a:extLst>
              </a:tr>
            </a:tbl>
          </a:graphicData>
        </a:graphic>
      </p:graphicFrame>
      <p:sp>
        <p:nvSpPr>
          <p:cNvPr id="3" name="Footer Placeholder 2">
            <a:extLst>
              <a:ext uri="{FF2B5EF4-FFF2-40B4-BE49-F238E27FC236}">
                <a16:creationId xmlns:a16="http://schemas.microsoft.com/office/drawing/2014/main" id="{5CC1D1FD-89E4-DB52-EFE6-DF49E541F7AD}"/>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2844642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25A03-AB69-1131-16FA-E6452849AF7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D1B08DD-1162-19F7-32AA-97FF3B8F6F94}"/>
              </a:ext>
            </a:extLst>
          </p:cNvPr>
          <p:cNvSpPr>
            <a:spLocks noGrp="1"/>
          </p:cNvSpPr>
          <p:nvPr>
            <p:ph type="body" sz="quarter" idx="13"/>
          </p:nvPr>
        </p:nvSpPr>
        <p:spPr/>
        <p:txBody>
          <a:bodyPr/>
          <a:lstStyle/>
          <a:p>
            <a:r>
              <a:rPr lang="en-US" sz="3600" dirty="0">
                <a:latin typeface="Figtree ExtraBold"/>
              </a:rPr>
              <a:t>"Good Data vs. Bad Data"</a:t>
            </a:r>
            <a:endParaRPr lang="en-US" dirty="0"/>
          </a:p>
        </p:txBody>
      </p:sp>
      <p:sp>
        <p:nvSpPr>
          <p:cNvPr id="3" name="Text Placeholder 2">
            <a:extLst>
              <a:ext uri="{FF2B5EF4-FFF2-40B4-BE49-F238E27FC236}">
                <a16:creationId xmlns:a16="http://schemas.microsoft.com/office/drawing/2014/main" id="{EAFD35CB-1A88-967C-A1AC-1EF59A800453}"/>
              </a:ext>
            </a:extLst>
          </p:cNvPr>
          <p:cNvSpPr>
            <a:spLocks noGrp="1"/>
          </p:cNvSpPr>
          <p:nvPr>
            <p:ph type="body" sz="quarter" idx="14"/>
          </p:nvPr>
        </p:nvSpPr>
        <p:spPr>
          <a:xfrm>
            <a:off x="195262" y="1037733"/>
            <a:ext cx="11575715" cy="5141259"/>
          </a:xfrm>
          <a:ln>
            <a:solidFill>
              <a:schemeClr val="tx1"/>
            </a:solidFill>
          </a:ln>
        </p:spPr>
        <p:txBody>
          <a:bodyPr vert="horz" lIns="91440" tIns="45720" rIns="91440" bIns="45720" rtlCol="0" anchor="t">
            <a:normAutofit fontScale="85000" lnSpcReduction="20000"/>
          </a:bodyPr>
          <a:lstStyle/>
          <a:p>
            <a:r>
              <a:rPr lang="en-US" dirty="0"/>
              <a:t>Site Work/Construction </a:t>
            </a:r>
          </a:p>
          <a:p>
            <a:pPr lvl="1"/>
            <a:r>
              <a:rPr lang="en-US" dirty="0"/>
              <a:t>Bad data in soil reports and importance of due diligence </a:t>
            </a:r>
          </a:p>
          <a:p>
            <a:pPr lvl="1">
              <a:buNone/>
            </a:pPr>
            <a:r>
              <a:rPr lang="en-US" sz="1800" b="1" dirty="0">
                <a:highlight>
                  <a:srgbClr val="FFFFFF"/>
                </a:highlight>
                <a:ea typeface="Roboto"/>
                <a:cs typeface="Roboto"/>
              </a:rPr>
              <a:t>Geotechnical reports assess subsurface conditions, providing essential data for safe and effective construction and engineering projects.</a:t>
            </a:r>
            <a:endParaRPr lang="en-US" sz="1800" dirty="0"/>
          </a:p>
          <a:p>
            <a:pPr lvl="1">
              <a:buNone/>
            </a:pPr>
            <a:endParaRPr lang="en-US" dirty="0"/>
          </a:p>
          <a:p>
            <a:pPr lvl="1">
              <a:buNone/>
            </a:pPr>
            <a:r>
              <a:rPr lang="en-US" b="1" dirty="0">
                <a:highlight>
                  <a:srgbClr val="FFFFFF"/>
                </a:highlight>
                <a:ea typeface="Roboto"/>
                <a:cs typeface="Roboto"/>
              </a:rPr>
              <a:t>Importance of Geotechnical Reports</a:t>
            </a:r>
            <a:endParaRPr lang="en-US" dirty="0"/>
          </a:p>
          <a:p>
            <a:pPr lvl="1">
              <a:buNone/>
            </a:pPr>
            <a:r>
              <a:rPr lang="en-US" dirty="0">
                <a:highlight>
                  <a:srgbClr val="FFFFFF"/>
                </a:highlight>
                <a:ea typeface="Roboto"/>
                <a:cs typeface="Roboto"/>
              </a:rPr>
              <a:t>Neglecting geotechnical reports can lead to significant issues, including structural failures, costly delays, and safety hazards. By prioritizing thorough geotechnical investigations, contractors and engineers can ensure project success, stability, and compliance with regulations These reports serve as crucial risk management tools, helping to identify potential hazards and providing legal protection for stakeholders by demonstrating due diligence in site investigation  </a:t>
            </a:r>
            <a:br>
              <a:rPr lang="en-US" dirty="0">
                <a:highlight>
                  <a:srgbClr val="FFFFFF"/>
                </a:highlight>
                <a:ea typeface="Roboto"/>
                <a:cs typeface="Roboto"/>
              </a:rPr>
            </a:br>
            <a:r>
              <a:rPr lang="en-US" dirty="0">
                <a:highlight>
                  <a:srgbClr val="FFFFFF"/>
                </a:highlight>
                <a:ea typeface="Roboto"/>
                <a:cs typeface="Roboto"/>
              </a:rPr>
              <a:t>In summary, geotechnical reports are essential for understanding site conditions and ensuring that construction projects are designed and executed safely and effectively.</a:t>
            </a:r>
            <a:endParaRPr lang="en-US" dirty="0"/>
          </a:p>
          <a:p>
            <a:pPr lvl="1">
              <a:buNone/>
            </a:pPr>
            <a:endParaRPr lang="en-US" dirty="0"/>
          </a:p>
          <a:p>
            <a:pPr lvl="1">
              <a:buNone/>
            </a:pPr>
            <a:r>
              <a:rPr lang="en-US" b="1" dirty="0">
                <a:highlight>
                  <a:srgbClr val="FFFFFF"/>
                </a:highlight>
                <a:ea typeface="Roboto"/>
                <a:cs typeface="Roboto"/>
              </a:rPr>
              <a:t>Key takeaway</a:t>
            </a:r>
            <a:br>
              <a:rPr lang="en-US" b="1" dirty="0">
                <a:highlight>
                  <a:srgbClr val="FFFFFF"/>
                </a:highlight>
                <a:ea typeface="Roboto"/>
                <a:cs typeface="Roboto"/>
              </a:rPr>
            </a:br>
            <a:r>
              <a:rPr lang="en-US" b="1" dirty="0">
                <a:highlight>
                  <a:srgbClr val="FFFFFF"/>
                </a:highlight>
                <a:ea typeface="Roboto"/>
                <a:cs typeface="Roboto"/>
              </a:rPr>
              <a:t> While there is no fixed percentage, geological conditions are a frequent and significant cause of construction claims</a:t>
            </a:r>
            <a:r>
              <a:rPr lang="en-US" dirty="0">
                <a:highlight>
                  <a:srgbClr val="FFFFFF"/>
                </a:highlight>
                <a:ea typeface="Roboto"/>
                <a:cs typeface="Roboto"/>
              </a:rPr>
              <a:t>, especially in large, complex, or site‑specific projects. They are consistently ranked among the top risk categories in engineering and construction risk management, and can be a primary driver of cost overruns and disputes when not properly anticipated through thorough site investigations and clear contractual provisions </a:t>
            </a:r>
            <a:endParaRPr lang="en-US" dirty="0"/>
          </a:p>
          <a:p>
            <a:pPr lvl="1">
              <a:buNone/>
            </a:pPr>
            <a:endParaRPr lang="en-US" dirty="0"/>
          </a:p>
          <a:p>
            <a:pPr marL="457200" lvl="1" indent="0">
              <a:buNone/>
            </a:pPr>
            <a:endParaRPr lang="en-US" dirty="0">
              <a:solidFill>
                <a:srgbClr val="FF0000"/>
              </a:solidFill>
            </a:endParaRPr>
          </a:p>
        </p:txBody>
      </p:sp>
      <p:sp>
        <p:nvSpPr>
          <p:cNvPr id="4" name="Footer Placeholder 3">
            <a:extLst>
              <a:ext uri="{FF2B5EF4-FFF2-40B4-BE49-F238E27FC236}">
                <a16:creationId xmlns:a16="http://schemas.microsoft.com/office/drawing/2014/main" id="{2754AEA4-2A2A-D84A-AB8C-F487E3B1C349}"/>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2282218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06ACA-B94A-B410-EE78-283532DED38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B2AAB94-1D18-1736-02E3-6375FB0FF4E6}"/>
              </a:ext>
            </a:extLst>
          </p:cNvPr>
          <p:cNvSpPr>
            <a:spLocks noGrp="1"/>
          </p:cNvSpPr>
          <p:nvPr>
            <p:ph type="body" sz="quarter" idx="13"/>
          </p:nvPr>
        </p:nvSpPr>
        <p:spPr/>
        <p:txBody>
          <a:bodyPr/>
          <a:lstStyle/>
          <a:p>
            <a:r>
              <a:rPr lang="en-US">
                <a:latin typeface="Figtree ExtraBold"/>
              </a:rPr>
              <a:t>How to Fix and Prevent Failures </a:t>
            </a:r>
            <a:endParaRPr lang="en-US"/>
          </a:p>
        </p:txBody>
      </p:sp>
      <p:sp>
        <p:nvSpPr>
          <p:cNvPr id="3" name="Text Placeholder 2">
            <a:extLst>
              <a:ext uri="{FF2B5EF4-FFF2-40B4-BE49-F238E27FC236}">
                <a16:creationId xmlns:a16="http://schemas.microsoft.com/office/drawing/2014/main" id="{1638AC98-4675-C101-DCCD-04609D0C4495}"/>
              </a:ext>
            </a:extLst>
          </p:cNvPr>
          <p:cNvSpPr>
            <a:spLocks noGrp="1"/>
          </p:cNvSpPr>
          <p:nvPr>
            <p:ph type="body" sz="quarter" idx="14"/>
          </p:nvPr>
        </p:nvSpPr>
        <p:spPr/>
        <p:txBody>
          <a:bodyPr vert="horz" lIns="91440" tIns="45720" rIns="91440" bIns="45720" rtlCol="0" anchor="t">
            <a:normAutofit fontScale="77500" lnSpcReduction="20000"/>
          </a:bodyPr>
          <a:lstStyle/>
          <a:p>
            <a:endParaRPr lang="en-US" sz="1500" b="1" dirty="0">
              <a:highlight>
                <a:srgbClr val="FFFFFF"/>
              </a:highlight>
              <a:latin typeface="Roboto"/>
              <a:ea typeface="Roboto"/>
              <a:cs typeface="Roboto"/>
            </a:endParaRPr>
          </a:p>
          <a:p>
            <a:r>
              <a:rPr lang="en-US" b="1" dirty="0">
                <a:highlight>
                  <a:srgbClr val="FFFFFF"/>
                </a:highlight>
                <a:latin typeface="+mj-lt"/>
                <a:ea typeface="Roboto"/>
                <a:cs typeface="Roboto"/>
              </a:rPr>
              <a:t>Comprehensive Desk Study</a:t>
            </a:r>
            <a:r>
              <a:rPr lang="en-US" dirty="0">
                <a:highlight>
                  <a:srgbClr val="FFFFFF"/>
                </a:highlight>
                <a:latin typeface="+mj-lt"/>
                <a:ea typeface="Roboto"/>
                <a:cs typeface="Roboto"/>
              </a:rPr>
              <a:t> – Review historic maps, geological surveys, and environmental data before fieldwork  </a:t>
            </a:r>
            <a:endParaRPr lang="en-US" dirty="0">
              <a:latin typeface="+mj-lt"/>
            </a:endParaRPr>
          </a:p>
          <a:p>
            <a:r>
              <a:rPr lang="en-US" b="1" dirty="0">
                <a:highlight>
                  <a:srgbClr val="FFFFFF"/>
                </a:highlight>
                <a:latin typeface="+mj-lt"/>
                <a:ea typeface="Roboto"/>
                <a:cs typeface="Roboto"/>
              </a:rPr>
              <a:t>Thorough Site Investigation</a:t>
            </a:r>
            <a:r>
              <a:rPr lang="en-US" dirty="0">
                <a:highlight>
                  <a:srgbClr val="FFFFFF"/>
                </a:highlight>
                <a:latin typeface="+mj-lt"/>
                <a:ea typeface="Roboto"/>
                <a:cs typeface="Roboto"/>
              </a:rPr>
              <a:t> – Use drilling, sampling, and geophysical methods to capture representative subsurface conditions  </a:t>
            </a:r>
            <a:endParaRPr lang="en-US" dirty="0">
              <a:latin typeface="+mj-lt"/>
            </a:endParaRPr>
          </a:p>
          <a:p>
            <a:r>
              <a:rPr lang="en-US" b="1" dirty="0">
                <a:highlight>
                  <a:srgbClr val="FFFFFF"/>
                </a:highlight>
                <a:latin typeface="+mj-lt"/>
                <a:ea typeface="Roboto"/>
                <a:cs typeface="Roboto"/>
              </a:rPr>
              <a:t>Detailed Geotechnical Reports</a:t>
            </a:r>
            <a:r>
              <a:rPr lang="en-US" dirty="0">
                <a:highlight>
                  <a:srgbClr val="FFFFFF"/>
                </a:highlight>
                <a:latin typeface="+mj-lt"/>
                <a:ea typeface="Roboto"/>
                <a:cs typeface="Roboto"/>
              </a:rPr>
              <a:t> – Include soil testing, rock mechanics, hydrogeology, and hazard assessments to guide design  </a:t>
            </a:r>
            <a:endParaRPr lang="en-US" dirty="0">
              <a:latin typeface="+mj-lt"/>
            </a:endParaRPr>
          </a:p>
          <a:p>
            <a:r>
              <a:rPr lang="en-US" b="1" dirty="0">
                <a:highlight>
                  <a:srgbClr val="FFFFFF"/>
                </a:highlight>
                <a:latin typeface="+mj-lt"/>
                <a:ea typeface="Roboto"/>
                <a:cs typeface="Roboto"/>
              </a:rPr>
              <a:t>Advanced Modeling and Monitoring</a:t>
            </a:r>
            <a:r>
              <a:rPr lang="en-US" dirty="0">
                <a:highlight>
                  <a:srgbClr val="FFFFFF"/>
                </a:highlight>
                <a:latin typeface="+mj-lt"/>
                <a:ea typeface="Roboto"/>
                <a:cs typeface="Roboto"/>
              </a:rPr>
              <a:t> – Apply numerical simulations for slope stability, dam safety, and mine design; use sensors and monitoring systems to detect early signs of instability. </a:t>
            </a:r>
            <a:endParaRPr lang="en-US" dirty="0">
              <a:latin typeface="+mj-lt"/>
            </a:endParaRPr>
          </a:p>
          <a:p>
            <a:r>
              <a:rPr lang="en-US" b="1" dirty="0">
                <a:highlight>
                  <a:srgbClr val="FFFFFF"/>
                </a:highlight>
                <a:latin typeface="+mj-lt"/>
                <a:ea typeface="Roboto"/>
                <a:cs typeface="Roboto"/>
              </a:rPr>
              <a:t>Regulatory Compliance and Risk Assessment</a:t>
            </a:r>
            <a:r>
              <a:rPr lang="en-US" dirty="0">
                <a:highlight>
                  <a:srgbClr val="FFFFFF"/>
                </a:highlight>
                <a:latin typeface="+mj-lt"/>
                <a:ea typeface="Roboto"/>
                <a:cs typeface="Roboto"/>
              </a:rPr>
              <a:t> – Follow site-specific and industry standards, and integrate risk assessments into design and construction phases  </a:t>
            </a:r>
            <a:endParaRPr lang="en-US" dirty="0">
              <a:latin typeface="+mj-lt"/>
            </a:endParaRPr>
          </a:p>
          <a:p>
            <a:r>
              <a:rPr lang="en-US" b="1" dirty="0">
                <a:highlight>
                  <a:srgbClr val="FFFFFF"/>
                </a:highlight>
                <a:latin typeface="+mj-lt"/>
                <a:ea typeface="Roboto"/>
                <a:cs typeface="Roboto"/>
              </a:rPr>
              <a:t>Training and Oversight</a:t>
            </a:r>
            <a:r>
              <a:rPr lang="en-US" dirty="0">
                <a:highlight>
                  <a:srgbClr val="FFFFFF"/>
                </a:highlight>
                <a:latin typeface="+mj-lt"/>
                <a:ea typeface="Roboto"/>
                <a:cs typeface="Roboto"/>
              </a:rPr>
              <a:t> – Ensure geotechnical engineers and contractors are trained in best practices and that oversight bodies review reports and designs  </a:t>
            </a:r>
            <a:endParaRPr lang="en-US" dirty="0">
              <a:latin typeface="+mj-lt"/>
            </a:endParaRPr>
          </a:p>
          <a:p>
            <a:r>
              <a:rPr lang="en-US" b="1" dirty="0">
                <a:highlight>
                  <a:srgbClr val="FFFFFF"/>
                </a:highlight>
                <a:latin typeface="+mj-lt"/>
                <a:ea typeface="Roboto"/>
                <a:cs typeface="Roboto"/>
              </a:rPr>
              <a:t>In summary:</a:t>
            </a:r>
            <a:r>
              <a:rPr lang="en-US" dirty="0">
                <a:highlight>
                  <a:srgbClr val="FFFFFF"/>
                </a:highlight>
                <a:latin typeface="+mj-lt"/>
                <a:ea typeface="Roboto"/>
                <a:cs typeface="Roboto"/>
              </a:rPr>
              <a:t> Fixing geological investigation failures starts with rigorous planning, accurate data collection, and robust reporting. Integrating historical context, advanced analysis, and continuous monitoring can prevent costly and dangerous mistakes in the future</a:t>
            </a:r>
            <a:endParaRPr lang="en-US" dirty="0">
              <a:latin typeface="+mj-lt"/>
            </a:endParaRPr>
          </a:p>
          <a:p>
            <a:endParaRPr lang="en-US" dirty="0"/>
          </a:p>
          <a:p>
            <a:endParaRPr lang="en-US" dirty="0"/>
          </a:p>
        </p:txBody>
      </p:sp>
      <p:sp>
        <p:nvSpPr>
          <p:cNvPr id="4" name="Footer Placeholder 3">
            <a:extLst>
              <a:ext uri="{FF2B5EF4-FFF2-40B4-BE49-F238E27FC236}">
                <a16:creationId xmlns:a16="http://schemas.microsoft.com/office/drawing/2014/main" id="{4A38A5CE-5DE7-10E4-312F-17CB76B2B104}"/>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2619373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EC067-CACE-CBCD-7864-70D0DDEAA70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D1659EA-2B02-12DD-CB29-00B69CABC77C}"/>
              </a:ext>
            </a:extLst>
          </p:cNvPr>
          <p:cNvSpPr>
            <a:spLocks noGrp="1"/>
          </p:cNvSpPr>
          <p:nvPr>
            <p:ph type="body" sz="quarter" idx="13"/>
          </p:nvPr>
        </p:nvSpPr>
        <p:spPr/>
        <p:txBody>
          <a:bodyPr/>
          <a:lstStyle/>
          <a:p>
            <a:r>
              <a:rPr lang="en-US"/>
              <a:t>Industry Data Sources</a:t>
            </a:r>
          </a:p>
        </p:txBody>
      </p:sp>
      <p:sp>
        <p:nvSpPr>
          <p:cNvPr id="3" name="Text Placeholder 2">
            <a:extLst>
              <a:ext uri="{FF2B5EF4-FFF2-40B4-BE49-F238E27FC236}">
                <a16:creationId xmlns:a16="http://schemas.microsoft.com/office/drawing/2014/main" id="{FEE784FF-396C-5F08-E42B-CABBAE489E3A}"/>
              </a:ext>
            </a:extLst>
          </p:cNvPr>
          <p:cNvSpPr>
            <a:spLocks noGrp="1"/>
          </p:cNvSpPr>
          <p:nvPr>
            <p:ph type="body" sz="quarter" idx="14"/>
          </p:nvPr>
        </p:nvSpPr>
        <p:spPr/>
        <p:txBody>
          <a:bodyPr/>
          <a:lstStyle/>
          <a:p>
            <a:r>
              <a:rPr lang="en-US">
                <a:solidFill>
                  <a:srgbClr val="FF0000"/>
                </a:solidFill>
              </a:rPr>
              <a:t>Terry add in the site work specific industry sources here</a:t>
            </a:r>
          </a:p>
        </p:txBody>
      </p:sp>
      <p:pic>
        <p:nvPicPr>
          <p:cNvPr id="5" name="Picture 4">
            <a:extLst>
              <a:ext uri="{FF2B5EF4-FFF2-40B4-BE49-F238E27FC236}">
                <a16:creationId xmlns:a16="http://schemas.microsoft.com/office/drawing/2014/main" id="{F3B58EB1-848E-5457-9396-48CCB904CD1D}"/>
              </a:ext>
            </a:extLst>
          </p:cNvPr>
          <p:cNvPicPr>
            <a:picLocks noChangeAspect="1"/>
          </p:cNvPicPr>
          <p:nvPr/>
        </p:nvPicPr>
        <p:blipFill>
          <a:blip r:embed="rId2"/>
          <a:stretch>
            <a:fillRect/>
          </a:stretch>
        </p:blipFill>
        <p:spPr>
          <a:xfrm>
            <a:off x="0" y="1081428"/>
            <a:ext cx="12192000" cy="4695143"/>
          </a:xfrm>
          <a:prstGeom prst="rect">
            <a:avLst/>
          </a:prstGeom>
        </p:spPr>
      </p:pic>
      <p:sp>
        <p:nvSpPr>
          <p:cNvPr id="6" name="Footer Placeholder 5">
            <a:extLst>
              <a:ext uri="{FF2B5EF4-FFF2-40B4-BE49-F238E27FC236}">
                <a16:creationId xmlns:a16="http://schemas.microsoft.com/office/drawing/2014/main" id="{14448AED-132C-E89B-20A6-6D50E688D755}"/>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3346588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2D35C-2627-C34D-13C8-BCB936282BA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EADF2A9-8CAB-31BC-D0E3-72E29238048F}"/>
              </a:ext>
            </a:extLst>
          </p:cNvPr>
          <p:cNvSpPr>
            <a:spLocks noGrp="1"/>
          </p:cNvSpPr>
          <p:nvPr>
            <p:ph type="body" sz="quarter" idx="13"/>
          </p:nvPr>
        </p:nvSpPr>
        <p:spPr/>
        <p:txBody>
          <a:bodyPr/>
          <a:lstStyle/>
          <a:p>
            <a:r>
              <a:rPr lang="en-US" dirty="0"/>
              <a:t>State Sources</a:t>
            </a:r>
          </a:p>
        </p:txBody>
      </p:sp>
      <p:sp>
        <p:nvSpPr>
          <p:cNvPr id="3" name="Text Placeholder 2">
            <a:extLst>
              <a:ext uri="{FF2B5EF4-FFF2-40B4-BE49-F238E27FC236}">
                <a16:creationId xmlns:a16="http://schemas.microsoft.com/office/drawing/2014/main" id="{C55A2D51-C1FD-DF17-A822-370D34ADC261}"/>
              </a:ext>
            </a:extLst>
          </p:cNvPr>
          <p:cNvSpPr>
            <a:spLocks noGrp="1"/>
          </p:cNvSpPr>
          <p:nvPr>
            <p:ph type="body" sz="quarter" idx="14"/>
          </p:nvPr>
        </p:nvSpPr>
        <p:spPr/>
        <p:txBody>
          <a:bodyPr vert="horz" lIns="91440" tIns="45720" rIns="91440" bIns="45720" rtlCol="0" anchor="t">
            <a:normAutofit/>
          </a:bodyPr>
          <a:lstStyle/>
          <a:p>
            <a:r>
              <a:rPr lang="en-US" dirty="0">
                <a:ea typeface="+mn-lt"/>
                <a:cs typeface="+mn-lt"/>
                <a:hlinkClick r:id="rId2"/>
              </a:rPr>
              <a:t>Contract Services | Nevada Department of Transportation</a:t>
            </a:r>
            <a:endParaRPr lang="en-US" dirty="0">
              <a:ea typeface="+mn-lt"/>
              <a:cs typeface="+mn-lt"/>
            </a:endParaRPr>
          </a:p>
          <a:p>
            <a:r>
              <a:rPr lang="en-US" b="1" dirty="0">
                <a:solidFill>
                  <a:prstClr val="black"/>
                </a:solidFill>
                <a:hlinkClick r:id="rId3"/>
              </a:rPr>
              <a:t>Texas Department of Transportation</a:t>
            </a:r>
          </a:p>
          <a:p>
            <a:r>
              <a:rPr lang="en-US" dirty="0">
                <a:solidFill>
                  <a:prstClr val="black"/>
                </a:solidFill>
                <a:hlinkClick r:id="rId4"/>
              </a:rPr>
              <a:t>https://www.dot.nm.gov/</a:t>
            </a:r>
            <a:r>
              <a:rPr lang="en-US" dirty="0">
                <a:solidFill>
                  <a:prstClr val="black"/>
                </a:solidFill>
              </a:rPr>
              <a:t> </a:t>
            </a:r>
          </a:p>
          <a:p>
            <a:endParaRPr lang="en-US" b="1" dirty="0">
              <a:solidFill>
                <a:prstClr val="black"/>
              </a:solidFill>
              <a:hlinkClick r:id="rId3"/>
            </a:endParaRPr>
          </a:p>
          <a:p>
            <a:endParaRPr lang="en-US" dirty="0"/>
          </a:p>
        </p:txBody>
      </p:sp>
      <p:sp>
        <p:nvSpPr>
          <p:cNvPr id="7" name="Footer Placeholder 6">
            <a:extLst>
              <a:ext uri="{FF2B5EF4-FFF2-40B4-BE49-F238E27FC236}">
                <a16:creationId xmlns:a16="http://schemas.microsoft.com/office/drawing/2014/main" id="{778039B2-4B3A-5E41-8871-B5CDF50190DC}"/>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1335670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ED1F9F-1996-4E72-6E46-C050D547A55F}"/>
              </a:ext>
            </a:extLst>
          </p:cNvPr>
          <p:cNvSpPr>
            <a:spLocks noGrp="1"/>
          </p:cNvSpPr>
          <p:nvPr>
            <p:ph type="body" sz="quarter" idx="13"/>
          </p:nvPr>
        </p:nvSpPr>
        <p:spPr/>
        <p:txBody>
          <a:bodyPr/>
          <a:lstStyle/>
          <a:p>
            <a:r>
              <a:rPr lang="en-US"/>
              <a:t>Weapons Data Source</a:t>
            </a:r>
          </a:p>
        </p:txBody>
      </p:sp>
      <p:sp>
        <p:nvSpPr>
          <p:cNvPr id="3" name="Text Placeholder 2">
            <a:extLst>
              <a:ext uri="{FF2B5EF4-FFF2-40B4-BE49-F238E27FC236}">
                <a16:creationId xmlns:a16="http://schemas.microsoft.com/office/drawing/2014/main" id="{61059AC1-DFC9-9135-0097-F2EF0FB7E266}"/>
              </a:ext>
            </a:extLst>
          </p:cNvPr>
          <p:cNvSpPr>
            <a:spLocks noGrp="1"/>
          </p:cNvSpPr>
          <p:nvPr>
            <p:ph type="body" sz="quarter" idx="14"/>
          </p:nvPr>
        </p:nvSpPr>
        <p:spPr/>
        <p:txBody>
          <a:bodyPr/>
          <a:lstStyle/>
          <a:p>
            <a:r>
              <a:rPr lang="en-US"/>
              <a:t>SCORE, DITS,PREDICT, Site Data, VEGA</a:t>
            </a:r>
          </a:p>
        </p:txBody>
      </p:sp>
      <p:sp>
        <p:nvSpPr>
          <p:cNvPr id="4" name="Footer Placeholder 3">
            <a:extLst>
              <a:ext uri="{FF2B5EF4-FFF2-40B4-BE49-F238E27FC236}">
                <a16:creationId xmlns:a16="http://schemas.microsoft.com/office/drawing/2014/main" id="{E1860FC4-30A8-A18E-9EE5-DD7DBDF04540}"/>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1388111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0A1F3-C925-9925-0BEB-7E5875A46F3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FE0B4EF-A2E4-16E6-F209-79C477C7F55C}"/>
              </a:ext>
            </a:extLst>
          </p:cNvPr>
          <p:cNvSpPr>
            <a:spLocks noGrp="1"/>
          </p:cNvSpPr>
          <p:nvPr>
            <p:ph type="body" sz="quarter" idx="13"/>
          </p:nvPr>
        </p:nvSpPr>
        <p:spPr/>
        <p:txBody>
          <a:bodyPr/>
          <a:lstStyle/>
          <a:p>
            <a:r>
              <a:rPr lang="en-US">
                <a:latin typeface="Figtree ExtraBold"/>
              </a:rPr>
              <a:t>Wrap-Up Discussion</a:t>
            </a:r>
            <a:endParaRPr lang="en-US"/>
          </a:p>
        </p:txBody>
      </p:sp>
      <p:sp>
        <p:nvSpPr>
          <p:cNvPr id="3" name="Text Placeholder 2">
            <a:extLst>
              <a:ext uri="{FF2B5EF4-FFF2-40B4-BE49-F238E27FC236}">
                <a16:creationId xmlns:a16="http://schemas.microsoft.com/office/drawing/2014/main" id="{1A279D20-B176-6B35-A310-9A927030C283}"/>
              </a:ext>
            </a:extLst>
          </p:cNvPr>
          <p:cNvSpPr>
            <a:spLocks noGrp="1"/>
          </p:cNvSpPr>
          <p:nvPr>
            <p:ph type="body" sz="quarter" idx="14"/>
          </p:nvPr>
        </p:nvSpPr>
        <p:spPr/>
        <p:txBody>
          <a:bodyPr vert="horz" lIns="91440" tIns="45720" rIns="91440" bIns="45720" rtlCol="0" anchor="t">
            <a:normAutofit/>
          </a:bodyPr>
          <a:lstStyle/>
          <a:p>
            <a:r>
              <a:rPr lang="en-US"/>
              <a:t>A few questions to discuss with the audience</a:t>
            </a:r>
          </a:p>
          <a:p>
            <a:pPr lvl="1"/>
            <a:r>
              <a:rPr lang="en-US"/>
              <a:t>What is the most </a:t>
            </a:r>
            <a:r>
              <a:rPr lang="en-US" err="1"/>
              <a:t>dange</a:t>
            </a:r>
            <a:r>
              <a:rPr lang="en-US"/>
              <a:t>rous data source?</a:t>
            </a:r>
          </a:p>
          <a:p>
            <a:pPr lvl="1"/>
            <a:r>
              <a:rPr lang="en-US"/>
              <a:t>What are the most common mistakes you've seen in Step 6?</a:t>
            </a:r>
          </a:p>
          <a:p>
            <a:pPr lvl="1"/>
            <a:r>
              <a:rPr lang="en-US"/>
              <a:t>What should be documented?</a:t>
            </a:r>
          </a:p>
          <a:p>
            <a:pPr marL="457200" lvl="1" indent="0">
              <a:buNone/>
            </a:pPr>
            <a:endParaRPr lang="en-US"/>
          </a:p>
        </p:txBody>
      </p:sp>
      <p:sp>
        <p:nvSpPr>
          <p:cNvPr id="4" name="Footer Placeholder 3">
            <a:extLst>
              <a:ext uri="{FF2B5EF4-FFF2-40B4-BE49-F238E27FC236}">
                <a16:creationId xmlns:a16="http://schemas.microsoft.com/office/drawing/2014/main" id="{26067C41-0C2C-9D7A-113B-3D90CD6401B4}"/>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32904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87AFF-3703-7E5F-86B0-6AD541236C6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98928B5-4CAD-C99C-93CE-D671041DB5D8}"/>
              </a:ext>
            </a:extLst>
          </p:cNvPr>
          <p:cNvSpPr>
            <a:spLocks noGrp="1"/>
          </p:cNvSpPr>
          <p:nvPr>
            <p:ph type="body" sz="quarter" idx="13"/>
          </p:nvPr>
        </p:nvSpPr>
        <p:spPr/>
        <p:txBody>
          <a:bodyPr/>
          <a:lstStyle/>
          <a:p>
            <a:r>
              <a:rPr lang="en-US">
                <a:latin typeface="Figtree ExtraBold"/>
              </a:rPr>
              <a:t>FY27 Training Working Group Efforts</a:t>
            </a:r>
            <a:endParaRPr lang="en-US"/>
          </a:p>
        </p:txBody>
      </p:sp>
      <p:sp>
        <p:nvSpPr>
          <p:cNvPr id="3" name="Text Placeholder 2">
            <a:extLst>
              <a:ext uri="{FF2B5EF4-FFF2-40B4-BE49-F238E27FC236}">
                <a16:creationId xmlns:a16="http://schemas.microsoft.com/office/drawing/2014/main" id="{EDFC51BD-DC87-457B-3BF0-CA5EA81669BE}"/>
              </a:ext>
            </a:extLst>
          </p:cNvPr>
          <p:cNvSpPr>
            <a:spLocks noGrp="1"/>
          </p:cNvSpPr>
          <p:nvPr>
            <p:ph type="body" sz="quarter" idx="14"/>
          </p:nvPr>
        </p:nvSpPr>
        <p:spPr/>
        <p:txBody>
          <a:bodyPr vert="horz" lIns="91440" tIns="45720" rIns="91440" bIns="45720" rtlCol="0" anchor="t">
            <a:normAutofit/>
          </a:bodyPr>
          <a:lstStyle/>
          <a:p>
            <a:r>
              <a:rPr lang="en-US"/>
              <a:t>Scope, Complexity, Options, Risks, Excursions (SCORE) training development for LPS use.</a:t>
            </a:r>
          </a:p>
          <a:p>
            <a:r>
              <a:rPr lang="en-US"/>
              <a:t>Overview training slides of the GAO 12 Steps</a:t>
            </a:r>
          </a:p>
        </p:txBody>
      </p:sp>
      <p:sp>
        <p:nvSpPr>
          <p:cNvPr id="4" name="Footer Placeholder 3">
            <a:extLst>
              <a:ext uri="{FF2B5EF4-FFF2-40B4-BE49-F238E27FC236}">
                <a16:creationId xmlns:a16="http://schemas.microsoft.com/office/drawing/2014/main" id="{6EF0C7AD-3EEB-60F6-5D04-3A1B4874050F}"/>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1165195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1D4EF-7C51-AF2A-A5C7-E8D9FF3089A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41D538E-0543-2987-0006-93C8AE319A2F}"/>
              </a:ext>
            </a:extLst>
          </p:cNvPr>
          <p:cNvSpPr>
            <a:spLocks noGrp="1"/>
          </p:cNvSpPr>
          <p:nvPr>
            <p:ph type="body" sz="quarter" idx="13"/>
          </p:nvPr>
        </p:nvSpPr>
        <p:spPr/>
        <p:txBody>
          <a:bodyPr/>
          <a:lstStyle/>
          <a:p>
            <a:r>
              <a:rPr lang="en-US">
                <a:latin typeface="Figtree ExtraBold"/>
              </a:rPr>
              <a:t>Questions?</a:t>
            </a:r>
            <a:endParaRPr lang="en-US"/>
          </a:p>
        </p:txBody>
      </p:sp>
      <p:sp>
        <p:nvSpPr>
          <p:cNvPr id="3" name="Text Placeholder 2">
            <a:extLst>
              <a:ext uri="{FF2B5EF4-FFF2-40B4-BE49-F238E27FC236}">
                <a16:creationId xmlns:a16="http://schemas.microsoft.com/office/drawing/2014/main" id="{FD854D90-75E4-81DC-1C71-4FA66C26B3CF}"/>
              </a:ext>
            </a:extLst>
          </p:cNvPr>
          <p:cNvSpPr>
            <a:spLocks noGrp="1"/>
          </p:cNvSpPr>
          <p:nvPr>
            <p:ph type="body" sz="quarter" idx="14"/>
          </p:nvPr>
        </p:nvSpPr>
        <p:spPr/>
        <p:txBody>
          <a:bodyPr vert="horz" lIns="91440" tIns="45720" rIns="91440" bIns="45720" rtlCol="0" anchor="t">
            <a:normAutofit/>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a:t>Questions?</a:t>
            </a:r>
            <a:endParaRPr lang="en-US" dirty="0"/>
          </a:p>
        </p:txBody>
      </p:sp>
      <p:sp>
        <p:nvSpPr>
          <p:cNvPr id="4" name="Footer Placeholder 3">
            <a:extLst>
              <a:ext uri="{FF2B5EF4-FFF2-40B4-BE49-F238E27FC236}">
                <a16:creationId xmlns:a16="http://schemas.microsoft.com/office/drawing/2014/main" id="{2155419C-1CF0-101E-25A3-9BC54AFCD064}"/>
              </a:ext>
            </a:extLst>
          </p:cNvPr>
          <p:cNvSpPr>
            <a:spLocks noGrp="1"/>
          </p:cNvSpPr>
          <p:nvPr>
            <p:ph type="ftr" sz="quarter" idx="16"/>
          </p:nvPr>
        </p:nvSpPr>
        <p:spPr/>
        <p:txBody>
          <a:bodyPr/>
          <a:lstStyle/>
          <a:p>
            <a:r>
              <a:rPr lang="en-US"/>
              <a:t>UNCLASSIFIED UNLIMITED RELEASE (UUR)</a:t>
            </a:r>
            <a:endParaRPr lang="en-US" dirty="0"/>
          </a:p>
        </p:txBody>
      </p:sp>
    </p:spTree>
    <p:extLst>
      <p:ext uri="{BB962C8B-B14F-4D97-AF65-F5344CB8AC3E}">
        <p14:creationId xmlns:p14="http://schemas.microsoft.com/office/powerpoint/2010/main" val="2854157799"/>
      </p:ext>
    </p:extLst>
  </p:cSld>
  <p:clrMapOvr>
    <a:masterClrMapping/>
  </p:clrMapOvr>
</p:sld>
</file>

<file path=ppt/theme/theme1.xml><?xml version="1.0" encoding="utf-8"?>
<a:theme xmlns:a="http://schemas.openxmlformats.org/drawingml/2006/main" name="Light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TotalTime>
  <Words>2501</Words>
  <Application>Microsoft Office PowerPoint</Application>
  <PresentationFormat>Widescreen</PresentationFormat>
  <Paragraphs>401</Paragraphs>
  <Slides>22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Aptos</vt:lpstr>
      <vt:lpstr>Aptos Body</vt:lpstr>
      <vt:lpstr>Aptos Display</vt:lpstr>
      <vt:lpstr>Arial</vt:lpstr>
      <vt:lpstr>Bahnschrift SemiCondensed</vt:lpstr>
      <vt:lpstr>Cambria Math</vt:lpstr>
      <vt:lpstr>Figtree ExtraBold</vt:lpstr>
      <vt:lpstr>Roboto</vt:lpstr>
      <vt:lpstr>Times New Roman</vt:lpstr>
      <vt:lpstr>Light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McCollom, Daniel Edward T</dc:creator>
  <cp:lastModifiedBy>McCollom, Daniel Edward T</cp:lastModifiedBy>
  <cp:revision>25</cp:revision>
  <dcterms:created xsi:type="dcterms:W3CDTF">2026-07-30T21:53:08Z</dcterms:created>
  <dcterms:modified xsi:type="dcterms:W3CDTF">2026-08-05T14:38:36Z</dcterms:modified>
</cp:coreProperties>
</file>