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Layouts/slideLayout9.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4.xml" ContentType="application/vnd.openxmlformats-officedocument.customXmlPropertie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5.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6" r:id="rId1"/>
    <p:sldMasterId id="2147484094" r:id="rId2"/>
  </p:sldMasterIdLst>
  <p:notesMasterIdLst>
    <p:notesMasterId r:id="rId13"/>
  </p:notesMasterIdLst>
  <p:handoutMasterIdLst>
    <p:handoutMasterId r:id="rId14"/>
  </p:handoutMasterIdLst>
  <p:sldIdLst>
    <p:sldId id="279" r:id="rId3"/>
    <p:sldId id="304" r:id="rId4"/>
    <p:sldId id="306" r:id="rId5"/>
    <p:sldId id="307" r:id="rId6"/>
    <p:sldId id="308" r:id="rId7"/>
    <p:sldId id="309" r:id="rId8"/>
    <p:sldId id="313" r:id="rId9"/>
    <p:sldId id="311" r:id="rId10"/>
    <p:sldId id="312" r:id="rId11"/>
    <p:sldId id="273" r:id="rId12"/>
  </p:sldIdLst>
  <p:sldSz cx="9144000" cy="6858000" type="screen4x3"/>
  <p:notesSz cx="7077075" cy="9393238"/>
  <p:defaultTextStyle>
    <a:defPPr>
      <a:defRPr lang="en-US"/>
    </a:defPPr>
    <a:lvl1pPr algn="l" defTabSz="457200"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ang, Solomon" initials="CS" lastIdx="1" clrIdx="0">
    <p:extLst>
      <p:ext uri="{19B8F6BF-5375-455C-9EA6-DF929625EA0E}">
        <p15:presenceInfo xmlns:p15="http://schemas.microsoft.com/office/powerpoint/2012/main" userId="S-1-5-21-2844929807-1687724802-988633214-20467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99"/>
    <a:srgbClr val="008080"/>
    <a:srgbClr val="00CC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51" autoAdjust="0"/>
    <p:restoredTop sz="94660"/>
  </p:normalViewPr>
  <p:slideViewPr>
    <p:cSldViewPr snapToObjects="1">
      <p:cViewPr varScale="1">
        <p:scale>
          <a:sx n="105" d="100"/>
          <a:sy n="105" d="100"/>
        </p:scale>
        <p:origin x="1710"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18"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customXml" Target="../customXml/item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20"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customXml" Target="../customXml/item5.xml"/><Relationship Id="rId5" Type="http://schemas.openxmlformats.org/officeDocument/2006/relationships/slide" Target="slides/slide3.xml"/><Relationship Id="rId15" Type="http://schemas.openxmlformats.org/officeDocument/2006/relationships/commentAuthors" Target="commentAuthors.xml"/><Relationship Id="rId23" Type="http://schemas.openxmlformats.org/officeDocument/2006/relationships/customXml" Target="../customXml/item4.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handoutMaster" Target="handoutMasters/handoutMaster1.xml"/><Relationship Id="rId22"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5771" cy="469983"/>
          </a:xfrm>
          <a:prstGeom prst="rect">
            <a:avLst/>
          </a:prstGeom>
        </p:spPr>
        <p:txBody>
          <a:bodyPr vert="horz" lIns="94108" tIns="47054" rIns="94108" bIns="47054" rtlCol="0"/>
          <a:lstStyle>
            <a:lvl1pPr algn="l" eaLnBrk="1" hangingPunct="1">
              <a:defRPr sz="1200">
                <a:latin typeface="Arial" charset="0"/>
                <a:cs typeface="Arial" charset="0"/>
              </a:defRPr>
            </a:lvl1pPr>
          </a:lstStyle>
          <a:p>
            <a:pPr>
              <a:defRPr/>
            </a:pPr>
            <a:endParaRPr lang="en-US" dirty="0"/>
          </a:p>
        </p:txBody>
      </p:sp>
      <p:sp>
        <p:nvSpPr>
          <p:cNvPr id="3" name="Date Placeholder 2"/>
          <p:cNvSpPr>
            <a:spLocks noGrp="1"/>
          </p:cNvSpPr>
          <p:nvPr>
            <p:ph type="dt" sz="quarter" idx="1"/>
          </p:nvPr>
        </p:nvSpPr>
        <p:spPr>
          <a:xfrm>
            <a:off x="4009702" y="0"/>
            <a:ext cx="3065771" cy="469983"/>
          </a:xfrm>
          <a:prstGeom prst="rect">
            <a:avLst/>
          </a:prstGeom>
        </p:spPr>
        <p:txBody>
          <a:bodyPr vert="horz" lIns="94108" tIns="47054" rIns="94108" bIns="47054" rtlCol="0"/>
          <a:lstStyle>
            <a:lvl1pPr algn="r" eaLnBrk="1" hangingPunct="1">
              <a:defRPr sz="1200">
                <a:latin typeface="Arial" charset="0"/>
                <a:cs typeface="Arial" charset="0"/>
              </a:defRPr>
            </a:lvl1pPr>
          </a:lstStyle>
          <a:p>
            <a:pPr>
              <a:defRPr/>
            </a:pPr>
            <a:fld id="{216A7D07-8472-46FC-BC58-C12AB2C194EB}" type="datetimeFigureOut">
              <a:rPr lang="en-US"/>
              <a:pPr>
                <a:defRPr/>
              </a:pPr>
              <a:t>5/11/2020</a:t>
            </a:fld>
            <a:endParaRPr lang="en-US" dirty="0"/>
          </a:p>
        </p:txBody>
      </p:sp>
      <p:sp>
        <p:nvSpPr>
          <p:cNvPr id="4" name="Footer Placeholder 3"/>
          <p:cNvSpPr>
            <a:spLocks noGrp="1"/>
          </p:cNvSpPr>
          <p:nvPr>
            <p:ph type="ftr" sz="quarter" idx="2"/>
          </p:nvPr>
        </p:nvSpPr>
        <p:spPr>
          <a:xfrm>
            <a:off x="0" y="8921651"/>
            <a:ext cx="3065771" cy="469983"/>
          </a:xfrm>
          <a:prstGeom prst="rect">
            <a:avLst/>
          </a:prstGeom>
        </p:spPr>
        <p:txBody>
          <a:bodyPr vert="horz" lIns="94108" tIns="47054" rIns="94108" bIns="47054" rtlCol="0" anchor="b"/>
          <a:lstStyle>
            <a:lvl1pPr algn="l" eaLnBrk="1" hangingPunct="1">
              <a:defRPr sz="1200">
                <a:latin typeface="Arial" charset="0"/>
                <a:cs typeface="Arial" charset="0"/>
              </a:defRPr>
            </a:lvl1pPr>
          </a:lstStyle>
          <a:p>
            <a:pPr>
              <a:defRPr/>
            </a:pPr>
            <a:endParaRPr lang="en-US" dirty="0"/>
          </a:p>
        </p:txBody>
      </p:sp>
      <p:sp>
        <p:nvSpPr>
          <p:cNvPr id="5" name="Slide Number Placeholder 4"/>
          <p:cNvSpPr>
            <a:spLocks noGrp="1"/>
          </p:cNvSpPr>
          <p:nvPr>
            <p:ph type="sldNum" sz="quarter" idx="3"/>
          </p:nvPr>
        </p:nvSpPr>
        <p:spPr>
          <a:xfrm>
            <a:off x="4009702" y="8921651"/>
            <a:ext cx="3065771" cy="469983"/>
          </a:xfrm>
          <a:prstGeom prst="rect">
            <a:avLst/>
          </a:prstGeom>
        </p:spPr>
        <p:txBody>
          <a:bodyPr vert="horz" wrap="square" lIns="94108" tIns="47054" rIns="94108" bIns="47054" numCol="1" anchor="b" anchorCtr="0" compatLnSpc="1">
            <a:prstTxWarp prst="textNoShape">
              <a:avLst/>
            </a:prstTxWarp>
          </a:bodyPr>
          <a:lstStyle>
            <a:lvl1pPr algn="r" eaLnBrk="1" hangingPunct="1">
              <a:defRPr sz="1200"/>
            </a:lvl1pPr>
          </a:lstStyle>
          <a:p>
            <a:pPr>
              <a:defRPr/>
            </a:pPr>
            <a:fld id="{91E4D707-A4EF-4A4B-9B2A-DDA58D786277}" type="slidenum">
              <a:rPr lang="en-US" altLang="en-US"/>
              <a:pPr>
                <a:defRPr/>
              </a:pPr>
              <a:t>‹#›</a:t>
            </a:fld>
            <a:endParaRPr lang="en-US" altLang="en-US" dirty="0"/>
          </a:p>
        </p:txBody>
      </p:sp>
    </p:spTree>
    <p:extLst>
      <p:ext uri="{BB962C8B-B14F-4D97-AF65-F5344CB8AC3E}">
        <p14:creationId xmlns:p14="http://schemas.microsoft.com/office/powerpoint/2010/main" val="5726552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5771" cy="469983"/>
          </a:xfrm>
          <a:prstGeom prst="rect">
            <a:avLst/>
          </a:prstGeom>
        </p:spPr>
        <p:txBody>
          <a:bodyPr vert="horz" lIns="94108" tIns="47054" rIns="94108" bIns="47054" rtlCol="0"/>
          <a:lstStyle>
            <a:lvl1pPr algn="l" eaLnBrk="1" fontAlgn="auto" hangingPunct="1">
              <a:spcBef>
                <a:spcPts val="0"/>
              </a:spcBef>
              <a:spcAft>
                <a:spcPts val="0"/>
              </a:spcAft>
              <a:defRPr sz="1200">
                <a:latin typeface="+mn-lt"/>
                <a:cs typeface="+mn-cs"/>
              </a:defRPr>
            </a:lvl1pPr>
          </a:lstStyle>
          <a:p>
            <a:pPr>
              <a:defRPr/>
            </a:pPr>
            <a:endParaRPr lang="en-US" dirty="0"/>
          </a:p>
        </p:txBody>
      </p:sp>
      <p:sp>
        <p:nvSpPr>
          <p:cNvPr id="3" name="Date Placeholder 2"/>
          <p:cNvSpPr>
            <a:spLocks noGrp="1"/>
          </p:cNvSpPr>
          <p:nvPr>
            <p:ph type="dt" idx="1"/>
          </p:nvPr>
        </p:nvSpPr>
        <p:spPr>
          <a:xfrm>
            <a:off x="4009702" y="0"/>
            <a:ext cx="3065771" cy="469983"/>
          </a:xfrm>
          <a:prstGeom prst="rect">
            <a:avLst/>
          </a:prstGeom>
        </p:spPr>
        <p:txBody>
          <a:bodyPr vert="horz" lIns="94108" tIns="47054" rIns="94108" bIns="47054" rtlCol="0"/>
          <a:lstStyle>
            <a:lvl1pPr algn="r" eaLnBrk="1" fontAlgn="auto" hangingPunct="1">
              <a:spcBef>
                <a:spcPts val="0"/>
              </a:spcBef>
              <a:spcAft>
                <a:spcPts val="0"/>
              </a:spcAft>
              <a:defRPr sz="1200">
                <a:latin typeface="+mn-lt"/>
                <a:cs typeface="+mn-cs"/>
              </a:defRPr>
            </a:lvl1pPr>
          </a:lstStyle>
          <a:p>
            <a:pPr>
              <a:defRPr/>
            </a:pPr>
            <a:fld id="{BDACF62B-1367-462A-B0B2-C4B820C9C093}" type="datetimeFigureOut">
              <a:rPr lang="en-US"/>
              <a:pPr>
                <a:defRPr/>
              </a:pPr>
              <a:t>5/11/2020</a:t>
            </a:fld>
            <a:endParaRPr lang="en-US" dirty="0"/>
          </a:p>
        </p:txBody>
      </p:sp>
      <p:sp>
        <p:nvSpPr>
          <p:cNvPr id="4" name="Slide Image Placeholder 3"/>
          <p:cNvSpPr>
            <a:spLocks noGrp="1" noRot="1" noChangeAspect="1"/>
          </p:cNvSpPr>
          <p:nvPr>
            <p:ph type="sldImg" idx="2"/>
          </p:nvPr>
        </p:nvSpPr>
        <p:spPr>
          <a:xfrm>
            <a:off x="1192213" y="704850"/>
            <a:ext cx="4692650" cy="3521075"/>
          </a:xfrm>
          <a:prstGeom prst="rect">
            <a:avLst/>
          </a:prstGeom>
          <a:noFill/>
          <a:ln w="12700">
            <a:solidFill>
              <a:prstClr val="black"/>
            </a:solidFill>
          </a:ln>
        </p:spPr>
        <p:txBody>
          <a:bodyPr vert="horz" lIns="94108" tIns="47054" rIns="94108" bIns="47054" rtlCol="0" anchor="ctr"/>
          <a:lstStyle/>
          <a:p>
            <a:pPr lvl="0"/>
            <a:endParaRPr lang="en-US" noProof="0" dirty="0"/>
          </a:p>
        </p:txBody>
      </p:sp>
      <p:sp>
        <p:nvSpPr>
          <p:cNvPr id="5" name="Notes Placeholder 4"/>
          <p:cNvSpPr>
            <a:spLocks noGrp="1"/>
          </p:cNvSpPr>
          <p:nvPr>
            <p:ph type="body" sz="quarter" idx="3"/>
          </p:nvPr>
        </p:nvSpPr>
        <p:spPr>
          <a:xfrm>
            <a:off x="708349" y="4462430"/>
            <a:ext cx="5660378" cy="4226637"/>
          </a:xfrm>
          <a:prstGeom prst="rect">
            <a:avLst/>
          </a:prstGeom>
        </p:spPr>
        <p:txBody>
          <a:bodyPr vert="horz" lIns="94108" tIns="47054" rIns="94108" bIns="47054"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921651"/>
            <a:ext cx="3065771" cy="469983"/>
          </a:xfrm>
          <a:prstGeom prst="rect">
            <a:avLst/>
          </a:prstGeom>
        </p:spPr>
        <p:txBody>
          <a:bodyPr vert="horz" lIns="94108" tIns="47054" rIns="94108" bIns="47054" rtlCol="0" anchor="b"/>
          <a:lstStyle>
            <a:lvl1pPr algn="l" eaLnBrk="1" fontAlgn="auto" hangingPunct="1">
              <a:spcBef>
                <a:spcPts val="0"/>
              </a:spcBef>
              <a:spcAft>
                <a:spcPts val="0"/>
              </a:spcAft>
              <a:defRPr sz="1200">
                <a:latin typeface="+mn-lt"/>
                <a:cs typeface="+mn-cs"/>
              </a:defRPr>
            </a:lvl1pPr>
          </a:lstStyle>
          <a:p>
            <a:pPr>
              <a:defRPr/>
            </a:pPr>
            <a:endParaRPr lang="en-US" dirty="0"/>
          </a:p>
        </p:txBody>
      </p:sp>
      <p:sp>
        <p:nvSpPr>
          <p:cNvPr id="7" name="Slide Number Placeholder 6"/>
          <p:cNvSpPr>
            <a:spLocks noGrp="1"/>
          </p:cNvSpPr>
          <p:nvPr>
            <p:ph type="sldNum" sz="quarter" idx="5"/>
          </p:nvPr>
        </p:nvSpPr>
        <p:spPr>
          <a:xfrm>
            <a:off x="4009702" y="8921651"/>
            <a:ext cx="3065771" cy="469983"/>
          </a:xfrm>
          <a:prstGeom prst="rect">
            <a:avLst/>
          </a:prstGeom>
        </p:spPr>
        <p:txBody>
          <a:bodyPr vert="horz" wrap="square" lIns="94108" tIns="47054" rIns="94108" bIns="47054"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16580CD6-F454-43A1-A27E-2DE49F2159ED}" type="slidenum">
              <a:rPr lang="en-US" altLang="en-US"/>
              <a:pPr>
                <a:defRPr/>
              </a:pPr>
              <a:t>‹#›</a:t>
            </a:fld>
            <a:endParaRPr lang="en-US" altLang="en-US" dirty="0"/>
          </a:p>
        </p:txBody>
      </p:sp>
    </p:spTree>
    <p:extLst>
      <p:ext uri="{BB962C8B-B14F-4D97-AF65-F5344CB8AC3E}">
        <p14:creationId xmlns:p14="http://schemas.microsoft.com/office/powerpoint/2010/main" val="2617915263"/>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mn-ea"/>
        <a:cs typeface="+mn-cs"/>
      </a:defRPr>
    </a:lvl1pPr>
    <a:lvl2pPr marL="457200" algn="l" defTabSz="457200" rtl="0" eaLnBrk="0" fontAlgn="base" hangingPunct="0">
      <a:spcBef>
        <a:spcPct val="30000"/>
      </a:spcBef>
      <a:spcAft>
        <a:spcPct val="0"/>
      </a:spcAft>
      <a:defRPr sz="1200" kern="1200">
        <a:solidFill>
          <a:schemeClr val="tx1"/>
        </a:solidFill>
        <a:latin typeface="+mn-lt"/>
        <a:ea typeface="+mn-ea"/>
        <a:cs typeface="+mn-cs"/>
      </a:defRPr>
    </a:lvl2pPr>
    <a:lvl3pPr marL="914400" algn="l" defTabSz="457200" rtl="0" eaLnBrk="0" fontAlgn="base" hangingPunct="0">
      <a:spcBef>
        <a:spcPct val="30000"/>
      </a:spcBef>
      <a:spcAft>
        <a:spcPct val="0"/>
      </a:spcAft>
      <a:defRPr sz="1200" kern="1200">
        <a:solidFill>
          <a:schemeClr val="tx1"/>
        </a:solidFill>
        <a:latin typeface="+mn-lt"/>
        <a:ea typeface="+mn-ea"/>
        <a:cs typeface="+mn-cs"/>
      </a:defRPr>
    </a:lvl3pPr>
    <a:lvl4pPr marL="1371600" algn="l" defTabSz="457200" rtl="0" eaLnBrk="0" fontAlgn="base" hangingPunct="0">
      <a:spcBef>
        <a:spcPct val="30000"/>
      </a:spcBef>
      <a:spcAft>
        <a:spcPct val="0"/>
      </a:spcAft>
      <a:defRPr sz="1200" kern="1200">
        <a:solidFill>
          <a:schemeClr val="tx1"/>
        </a:solidFill>
        <a:latin typeface="+mn-lt"/>
        <a:ea typeface="+mn-ea"/>
        <a:cs typeface="+mn-cs"/>
      </a:defRPr>
    </a:lvl4pPr>
    <a:lvl5pPr marL="1828800" algn="l" defTabSz="457200" rtl="0" eaLnBrk="0" fontAlgn="base" hangingPunct="0">
      <a:spcBef>
        <a:spcPct val="30000"/>
      </a:spcBef>
      <a:spcAft>
        <a:spcPct val="0"/>
      </a:spcAft>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5.png"/><Relationship Id="rId7"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Master" Target="../slideMasters/slideMaster2.xml"/><Relationship Id="rId6" Type="http://schemas.openxmlformats.org/officeDocument/2006/relationships/image" Target="../media/image7.png"/><Relationship Id="rId5" Type="http://schemas.microsoft.com/office/2007/relationships/hdphoto" Target="../media/hdphoto1.wdp"/><Relationship Id="rId4" Type="http://schemas.openxmlformats.org/officeDocument/2006/relationships/image" Target="../media/image6.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cxnSp>
        <p:nvCxnSpPr>
          <p:cNvPr id="4" name="Straight Connector 3"/>
          <p:cNvCxnSpPr/>
          <p:nvPr userDrawn="1"/>
        </p:nvCxnSpPr>
        <p:spPr>
          <a:xfrm>
            <a:off x="152400" y="3276600"/>
            <a:ext cx="8839200" cy="0"/>
          </a:xfrm>
          <a:prstGeom prst="line">
            <a:avLst/>
          </a:prstGeom>
          <a:ln w="28575">
            <a:solidFill>
              <a:schemeClr val="tx2"/>
            </a:solidFill>
          </a:ln>
        </p:spPr>
        <p:style>
          <a:lnRef idx="1">
            <a:schemeClr val="dk1"/>
          </a:lnRef>
          <a:fillRef idx="0">
            <a:schemeClr val="dk1"/>
          </a:fillRef>
          <a:effectRef idx="0">
            <a:schemeClr val="dk1"/>
          </a:effectRef>
          <a:fontRef idx="minor">
            <a:schemeClr val="tx1"/>
          </a:fontRef>
        </p:style>
      </p:cxnSp>
      <p:sp>
        <p:nvSpPr>
          <p:cNvPr id="9" name="Title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n-US"/>
              <a:t>Click to edit Master title style</a:t>
            </a:r>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p>
        </p:txBody>
      </p:sp>
      <p:sp>
        <p:nvSpPr>
          <p:cNvPr id="5" name="Date Placeholder 29"/>
          <p:cNvSpPr>
            <a:spLocks noGrp="1"/>
          </p:cNvSpPr>
          <p:nvPr>
            <p:ph type="dt" sz="half" idx="10"/>
          </p:nvPr>
        </p:nvSpPr>
        <p:spPr/>
        <p:txBody>
          <a:bodyPr/>
          <a:lstStyle>
            <a:lvl1pPr>
              <a:defRPr/>
            </a:lvl1pPr>
          </a:lstStyle>
          <a:p>
            <a:pPr>
              <a:defRPr/>
            </a:pPr>
            <a:endParaRPr lang="en-US" dirty="0"/>
          </a:p>
        </p:txBody>
      </p:sp>
      <p:sp>
        <p:nvSpPr>
          <p:cNvPr id="6" name="Footer Placeholder 18"/>
          <p:cNvSpPr>
            <a:spLocks noGrp="1"/>
          </p:cNvSpPr>
          <p:nvPr>
            <p:ph type="ftr" sz="quarter" idx="11"/>
          </p:nvPr>
        </p:nvSpPr>
        <p:spPr/>
        <p:txBody>
          <a:bodyPr/>
          <a:lstStyle>
            <a:lvl1pPr>
              <a:defRPr/>
            </a:lvl1pPr>
          </a:lstStyle>
          <a:p>
            <a:pPr>
              <a:defRPr/>
            </a:pPr>
            <a:endParaRPr lang="en-US" dirty="0"/>
          </a:p>
        </p:txBody>
      </p:sp>
      <p:sp>
        <p:nvSpPr>
          <p:cNvPr id="7" name="Slide Number Placeholder 26"/>
          <p:cNvSpPr>
            <a:spLocks noGrp="1"/>
          </p:cNvSpPr>
          <p:nvPr>
            <p:ph type="sldNum" sz="quarter" idx="12"/>
          </p:nvPr>
        </p:nvSpPr>
        <p:spPr/>
        <p:txBody>
          <a:bodyPr/>
          <a:lstStyle>
            <a:lvl1pPr>
              <a:defRPr/>
            </a:lvl1pPr>
          </a:lstStyle>
          <a:p>
            <a:pPr>
              <a:defRPr/>
            </a:pPr>
            <a:fld id="{4986AFDA-C767-4A0C-A867-D057A752C1BB}" type="slidenum">
              <a:rPr lang="en-US" altLang="en-US"/>
              <a:pPr>
                <a:defRPr/>
              </a:pPr>
              <a:t>‹#›</a:t>
            </a:fld>
            <a:endParaRPr lang="en-US" altLang="en-US" dirty="0"/>
          </a:p>
        </p:txBody>
      </p:sp>
    </p:spTree>
    <p:extLst>
      <p:ext uri="{BB962C8B-B14F-4D97-AF65-F5344CB8AC3E}">
        <p14:creationId xmlns:p14="http://schemas.microsoft.com/office/powerpoint/2010/main" val="27953179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normAutofit/>
          </a:bodyPr>
          <a:lstStyle>
            <a:lvl1pPr>
              <a:defRPr sz="4500" baseline="0"/>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p:cNvSpPr>
            <a:spLocks noGrp="1"/>
          </p:cNvSpPr>
          <p:nvPr>
            <p:ph type="dt" sz="half" idx="10"/>
          </p:nvPr>
        </p:nvSpPr>
        <p:spPr/>
        <p:txBody>
          <a:bodyPr/>
          <a:lstStyle>
            <a:lvl1pPr>
              <a:defRPr/>
            </a:lvl1pPr>
          </a:lstStyle>
          <a:p>
            <a:pPr>
              <a:defRPr/>
            </a:pPr>
            <a:endParaRPr lang="en-US" dirty="0"/>
          </a:p>
        </p:txBody>
      </p:sp>
      <p:sp>
        <p:nvSpPr>
          <p:cNvPr id="5" name="Footer Placeholder 21"/>
          <p:cNvSpPr>
            <a:spLocks noGrp="1"/>
          </p:cNvSpPr>
          <p:nvPr>
            <p:ph type="ftr" sz="quarter" idx="11"/>
          </p:nvPr>
        </p:nvSpPr>
        <p:spPr/>
        <p:txBody>
          <a:bodyPr/>
          <a:lstStyle>
            <a:lvl1pPr>
              <a:defRPr/>
            </a:lvl1pPr>
          </a:lstStyle>
          <a:p>
            <a:pPr>
              <a:defRPr/>
            </a:pPr>
            <a:endParaRPr lang="en-US" dirty="0"/>
          </a:p>
        </p:txBody>
      </p:sp>
      <p:sp>
        <p:nvSpPr>
          <p:cNvPr id="6" name="Slide Number Placeholder 17"/>
          <p:cNvSpPr>
            <a:spLocks noGrp="1"/>
          </p:cNvSpPr>
          <p:nvPr>
            <p:ph type="sldNum" sz="quarter" idx="12"/>
          </p:nvPr>
        </p:nvSpPr>
        <p:spPr/>
        <p:txBody>
          <a:bodyPr/>
          <a:lstStyle>
            <a:lvl1pPr>
              <a:defRPr/>
            </a:lvl1pPr>
          </a:lstStyle>
          <a:p>
            <a:pPr>
              <a:defRPr/>
            </a:pPr>
            <a:fld id="{72F5A7CB-5B1C-46F0-83DA-11D4178FB418}" type="slidenum">
              <a:rPr lang="en-US" altLang="en-US"/>
              <a:pPr>
                <a:defRPr/>
              </a:pPr>
              <a:t>‹#›</a:t>
            </a:fld>
            <a:endParaRPr lang="en-US" altLang="en-US" dirty="0"/>
          </a:p>
        </p:txBody>
      </p:sp>
    </p:spTree>
    <p:extLst>
      <p:ext uri="{BB962C8B-B14F-4D97-AF65-F5344CB8AC3E}">
        <p14:creationId xmlns:p14="http://schemas.microsoft.com/office/powerpoint/2010/main" val="11499264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914401"/>
            <a:ext cx="6019800" cy="52117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p:cNvSpPr>
            <a:spLocks noGrp="1"/>
          </p:cNvSpPr>
          <p:nvPr>
            <p:ph type="dt" sz="half" idx="10"/>
          </p:nvPr>
        </p:nvSpPr>
        <p:spPr/>
        <p:txBody>
          <a:bodyPr/>
          <a:lstStyle>
            <a:lvl1pPr>
              <a:defRPr/>
            </a:lvl1pPr>
          </a:lstStyle>
          <a:p>
            <a:pPr>
              <a:defRPr/>
            </a:pPr>
            <a:endParaRPr lang="en-US" dirty="0"/>
          </a:p>
        </p:txBody>
      </p:sp>
      <p:sp>
        <p:nvSpPr>
          <p:cNvPr id="5" name="Footer Placeholder 21"/>
          <p:cNvSpPr>
            <a:spLocks noGrp="1"/>
          </p:cNvSpPr>
          <p:nvPr>
            <p:ph type="ftr" sz="quarter" idx="11"/>
          </p:nvPr>
        </p:nvSpPr>
        <p:spPr/>
        <p:txBody>
          <a:bodyPr/>
          <a:lstStyle>
            <a:lvl1pPr>
              <a:defRPr/>
            </a:lvl1pPr>
          </a:lstStyle>
          <a:p>
            <a:pPr>
              <a:defRPr/>
            </a:pPr>
            <a:endParaRPr lang="en-US" dirty="0"/>
          </a:p>
        </p:txBody>
      </p:sp>
      <p:sp>
        <p:nvSpPr>
          <p:cNvPr id="6" name="Slide Number Placeholder 17"/>
          <p:cNvSpPr>
            <a:spLocks noGrp="1"/>
          </p:cNvSpPr>
          <p:nvPr>
            <p:ph type="sldNum" sz="quarter" idx="12"/>
          </p:nvPr>
        </p:nvSpPr>
        <p:spPr/>
        <p:txBody>
          <a:bodyPr/>
          <a:lstStyle>
            <a:lvl1pPr>
              <a:defRPr/>
            </a:lvl1pPr>
          </a:lstStyle>
          <a:p>
            <a:pPr>
              <a:defRPr/>
            </a:pPr>
            <a:fld id="{51E5DEAD-5BF0-427F-B1D5-13852BF69462}" type="slidenum">
              <a:rPr lang="en-US" altLang="en-US"/>
              <a:pPr>
                <a:defRPr/>
              </a:pPr>
              <a:t>‹#›</a:t>
            </a:fld>
            <a:endParaRPr lang="en-US" altLang="en-US" dirty="0"/>
          </a:p>
        </p:txBody>
      </p:sp>
    </p:spTree>
    <p:extLst>
      <p:ext uri="{BB962C8B-B14F-4D97-AF65-F5344CB8AC3E}">
        <p14:creationId xmlns:p14="http://schemas.microsoft.com/office/powerpoint/2010/main" val="1694920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2_Title Slide">
    <p:spTree>
      <p:nvGrpSpPr>
        <p:cNvPr id="1" name=""/>
        <p:cNvGrpSpPr/>
        <p:nvPr/>
      </p:nvGrpSpPr>
      <p:grpSpPr>
        <a:xfrm>
          <a:off x="0" y="0"/>
          <a:ext cx="0" cy="0"/>
          <a:chOff x="0" y="0"/>
          <a:chExt cx="0" cy="0"/>
        </a:xfrm>
      </p:grpSpPr>
      <p:sp>
        <p:nvSpPr>
          <p:cNvPr id="10" name="Freeform 5"/>
          <p:cNvSpPr>
            <a:spLocks/>
          </p:cNvSpPr>
          <p:nvPr userDrawn="1"/>
        </p:nvSpPr>
        <p:spPr bwMode="auto">
          <a:xfrm>
            <a:off x="5679806" y="2"/>
            <a:ext cx="3464194" cy="6861871"/>
          </a:xfrm>
          <a:custGeom>
            <a:avLst/>
            <a:gdLst>
              <a:gd name="T0" fmla="*/ 149 w 1094"/>
              <a:gd name="T1" fmla="*/ 2166 h 2166"/>
              <a:gd name="T2" fmla="*/ 1094 w 1094"/>
              <a:gd name="T3" fmla="*/ 2166 h 2166"/>
              <a:gd name="T4" fmla="*/ 1094 w 1094"/>
              <a:gd name="T5" fmla="*/ 0 h 2166"/>
              <a:gd name="T6" fmla="*/ 0 w 1094"/>
              <a:gd name="T7" fmla="*/ 0 h 2166"/>
              <a:gd name="T8" fmla="*/ 149 w 1094"/>
              <a:gd name="T9" fmla="*/ 2166 h 2166"/>
            </a:gdLst>
            <a:ahLst/>
            <a:cxnLst>
              <a:cxn ang="0">
                <a:pos x="T0" y="T1"/>
              </a:cxn>
              <a:cxn ang="0">
                <a:pos x="T2" y="T3"/>
              </a:cxn>
              <a:cxn ang="0">
                <a:pos x="T4" y="T5"/>
              </a:cxn>
              <a:cxn ang="0">
                <a:pos x="T6" y="T7"/>
              </a:cxn>
              <a:cxn ang="0">
                <a:pos x="T8" y="T9"/>
              </a:cxn>
            </a:cxnLst>
            <a:rect l="0" t="0" r="r" b="b"/>
            <a:pathLst>
              <a:path w="1094" h="2166">
                <a:moveTo>
                  <a:pt x="149" y="2166"/>
                </a:moveTo>
                <a:cubicBezTo>
                  <a:pt x="1094" y="2166"/>
                  <a:pt x="1094" y="2166"/>
                  <a:pt x="1094" y="2166"/>
                </a:cubicBezTo>
                <a:cubicBezTo>
                  <a:pt x="1094" y="0"/>
                  <a:pt x="1094" y="0"/>
                  <a:pt x="1094" y="0"/>
                </a:cubicBezTo>
                <a:cubicBezTo>
                  <a:pt x="0" y="0"/>
                  <a:pt x="0" y="0"/>
                  <a:pt x="0" y="0"/>
                </a:cubicBezTo>
                <a:cubicBezTo>
                  <a:pt x="0" y="0"/>
                  <a:pt x="304" y="816"/>
                  <a:pt x="149" y="2166"/>
                </a:cubicBezTo>
                <a:close/>
              </a:path>
            </a:pathLst>
          </a:custGeom>
          <a:solidFill>
            <a:srgbClr val="027A3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eaLnBrk="1" hangingPunct="1"/>
            <a:endParaRPr lang="en-US" dirty="0">
              <a:solidFill>
                <a:prstClr val="black"/>
              </a:solidFill>
              <a:latin typeface="Arial" charset="0"/>
              <a:cs typeface="Arial" charset="0"/>
            </a:endParaRPr>
          </a:p>
        </p:txBody>
      </p:sp>
      <p:sp>
        <p:nvSpPr>
          <p:cNvPr id="12" name="Freeform 6"/>
          <p:cNvSpPr>
            <a:spLocks/>
          </p:cNvSpPr>
          <p:nvPr userDrawn="1"/>
        </p:nvSpPr>
        <p:spPr bwMode="auto">
          <a:xfrm>
            <a:off x="5377265" y="2"/>
            <a:ext cx="1272781" cy="6861871"/>
          </a:xfrm>
          <a:custGeom>
            <a:avLst/>
            <a:gdLst>
              <a:gd name="T0" fmla="*/ 221 w 402"/>
              <a:gd name="T1" fmla="*/ 2166 h 2166"/>
              <a:gd name="T2" fmla="*/ 240 w 402"/>
              <a:gd name="T3" fmla="*/ 2166 h 2166"/>
              <a:gd name="T4" fmla="*/ 90 w 402"/>
              <a:gd name="T5" fmla="*/ 0 h 2166"/>
              <a:gd name="T6" fmla="*/ 0 w 402"/>
              <a:gd name="T7" fmla="*/ 0 h 2166"/>
              <a:gd name="T8" fmla="*/ 221 w 402"/>
              <a:gd name="T9" fmla="*/ 2166 h 2166"/>
            </a:gdLst>
            <a:ahLst/>
            <a:cxnLst>
              <a:cxn ang="0">
                <a:pos x="T0" y="T1"/>
              </a:cxn>
              <a:cxn ang="0">
                <a:pos x="T2" y="T3"/>
              </a:cxn>
              <a:cxn ang="0">
                <a:pos x="T4" y="T5"/>
              </a:cxn>
              <a:cxn ang="0">
                <a:pos x="T6" y="T7"/>
              </a:cxn>
              <a:cxn ang="0">
                <a:pos x="T8" y="T9"/>
              </a:cxn>
            </a:cxnLst>
            <a:rect l="0" t="0" r="r" b="b"/>
            <a:pathLst>
              <a:path w="402" h="2166">
                <a:moveTo>
                  <a:pt x="221" y="2166"/>
                </a:moveTo>
                <a:cubicBezTo>
                  <a:pt x="240" y="2166"/>
                  <a:pt x="240" y="2166"/>
                  <a:pt x="240" y="2166"/>
                </a:cubicBezTo>
                <a:cubicBezTo>
                  <a:pt x="240" y="2166"/>
                  <a:pt x="402" y="989"/>
                  <a:pt x="90" y="0"/>
                </a:cubicBezTo>
                <a:cubicBezTo>
                  <a:pt x="0" y="0"/>
                  <a:pt x="0" y="0"/>
                  <a:pt x="0" y="0"/>
                </a:cubicBezTo>
                <a:cubicBezTo>
                  <a:pt x="0" y="0"/>
                  <a:pt x="347" y="767"/>
                  <a:pt x="221" y="2166"/>
                </a:cubicBezTo>
                <a:close/>
              </a:path>
            </a:pathLst>
          </a:custGeom>
          <a:solidFill>
            <a:srgbClr val="85B74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eaLnBrk="1" hangingPunct="1"/>
            <a:endParaRPr lang="en-US" dirty="0">
              <a:solidFill>
                <a:prstClr val="black"/>
              </a:solidFill>
              <a:latin typeface="Arial" charset="0"/>
              <a:cs typeface="Arial" charset="0"/>
            </a:endParaRPr>
          </a:p>
        </p:txBody>
      </p:sp>
      <p:pic>
        <p:nvPicPr>
          <p:cNvPr id="20" name="Picture 19"/>
          <p:cNvPicPr>
            <a:picLocks noChangeAspect="1"/>
          </p:cNvPicPr>
          <p:nvPr userDrawn="1"/>
        </p:nvPicPr>
        <p:blipFill rotWithShape="1">
          <a:blip r:embed="rId2" cstate="print">
            <a:duotone>
              <a:prstClr val="black"/>
              <a:schemeClr val="accent2">
                <a:tint val="45000"/>
                <a:satMod val="400000"/>
              </a:schemeClr>
            </a:duotone>
            <a:extLst>
              <a:ext uri="{28A0092B-C50C-407E-A947-70E740481C1C}">
                <a14:useLocalDpi xmlns:a14="http://schemas.microsoft.com/office/drawing/2010/main"/>
              </a:ext>
            </a:extLst>
          </a:blip>
          <a:srcRect l="53723" t="46829" r="5491"/>
          <a:stretch/>
        </p:blipFill>
        <p:spPr>
          <a:xfrm rot="5400000" flipH="1">
            <a:off x="-39312" y="38846"/>
            <a:ext cx="3519399" cy="3441027"/>
          </a:xfrm>
          <a:prstGeom prst="rect">
            <a:avLst/>
          </a:prstGeom>
        </p:spPr>
      </p:pic>
      <p:sp>
        <p:nvSpPr>
          <p:cNvPr id="8" name="AutoShape 3"/>
          <p:cNvSpPr>
            <a:spLocks noChangeAspect="1" noChangeArrowheads="1" noTextEdit="1"/>
          </p:cNvSpPr>
          <p:nvPr userDrawn="1"/>
        </p:nvSpPr>
        <p:spPr bwMode="auto">
          <a:xfrm rot="16200000">
            <a:off x="3800344" y="1503009"/>
            <a:ext cx="6858003" cy="38097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4400" eaLnBrk="1" hangingPunct="1"/>
            <a:endParaRPr lang="en-US" dirty="0">
              <a:solidFill>
                <a:prstClr val="black"/>
              </a:solidFill>
              <a:latin typeface="Arial" charset="0"/>
              <a:cs typeface="Arial" charset="0"/>
            </a:endParaRPr>
          </a:p>
        </p:txBody>
      </p:sp>
      <p:sp>
        <p:nvSpPr>
          <p:cNvPr id="2" name="Title 1"/>
          <p:cNvSpPr>
            <a:spLocks noGrp="1"/>
          </p:cNvSpPr>
          <p:nvPr userDrawn="1">
            <p:ph type="ctrTitle"/>
          </p:nvPr>
        </p:nvSpPr>
        <p:spPr>
          <a:xfrm>
            <a:off x="201168" y="235946"/>
            <a:ext cx="4160172" cy="877163"/>
          </a:xfrm>
        </p:spPr>
        <p:txBody>
          <a:bodyPr/>
          <a:lstStyle>
            <a:lvl1pPr algn="l">
              <a:defRPr sz="3000">
                <a:solidFill>
                  <a:schemeClr val="tx2"/>
                </a:solidFill>
              </a:defRPr>
            </a:lvl1pPr>
          </a:lstStyle>
          <a:p>
            <a:r>
              <a:rPr lang="en-US" dirty="0"/>
              <a:t>Click to edit Master title style</a:t>
            </a:r>
          </a:p>
        </p:txBody>
      </p:sp>
      <p:sp>
        <p:nvSpPr>
          <p:cNvPr id="3" name="Subtitle 2"/>
          <p:cNvSpPr>
            <a:spLocks noGrp="1"/>
          </p:cNvSpPr>
          <p:nvPr userDrawn="1">
            <p:ph type="subTitle" idx="1"/>
          </p:nvPr>
        </p:nvSpPr>
        <p:spPr>
          <a:xfrm>
            <a:off x="201170" y="1761403"/>
            <a:ext cx="3255297" cy="757131"/>
          </a:xfrm>
        </p:spPr>
        <p:txBody>
          <a:bodyPr/>
          <a:lstStyle>
            <a:lvl1pPr marL="0" indent="0" algn="l">
              <a:buNone/>
              <a:defRPr sz="2400">
                <a:solidFill>
                  <a:schemeClr val="tx1"/>
                </a:solidFill>
                <a:latin typeface="Arial" panose="020B0604020202020204" pitchFamily="34" charset="0"/>
                <a:cs typeface="Arial" panose="020B0604020202020204" pitchFamily="34" charset="0"/>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Click to edit Master subtitle style</a:t>
            </a:r>
          </a:p>
        </p:txBody>
      </p:sp>
      <p:sp>
        <p:nvSpPr>
          <p:cNvPr id="19" name="TextBox 18"/>
          <p:cNvSpPr txBox="1"/>
          <p:nvPr userDrawn="1"/>
        </p:nvSpPr>
        <p:spPr>
          <a:xfrm>
            <a:off x="211136" y="6313044"/>
            <a:ext cx="2114681" cy="400110"/>
          </a:xfrm>
          <a:prstGeom prst="rect">
            <a:avLst/>
          </a:prstGeom>
          <a:noFill/>
        </p:spPr>
        <p:txBody>
          <a:bodyPr wrap="none" rtlCol="0">
            <a:spAutoFit/>
          </a:bodyPr>
          <a:lstStyle/>
          <a:p>
            <a:pPr defTabSz="914400" eaLnBrk="1" hangingPunct="1"/>
            <a:r>
              <a:rPr lang="en-US" sz="1000" dirty="0">
                <a:solidFill>
                  <a:srgbClr val="1E7640"/>
                </a:solidFill>
                <a:latin typeface="Arial" charset="0"/>
                <a:cs typeface="Arial" charset="0"/>
              </a:rPr>
              <a:t>ORNL is managed by UT-Battelle </a:t>
            </a:r>
            <a:br>
              <a:rPr lang="en-US" sz="1000" dirty="0">
                <a:solidFill>
                  <a:srgbClr val="1E7640"/>
                </a:solidFill>
                <a:latin typeface="Arial" charset="0"/>
                <a:cs typeface="Arial" charset="0"/>
              </a:rPr>
            </a:br>
            <a:r>
              <a:rPr lang="en-US" sz="1000" dirty="0">
                <a:solidFill>
                  <a:srgbClr val="1E7640"/>
                </a:solidFill>
                <a:latin typeface="Arial" charset="0"/>
                <a:cs typeface="Arial" charset="0"/>
              </a:rPr>
              <a:t>for the US Department of Energy</a:t>
            </a:r>
          </a:p>
        </p:txBody>
      </p:sp>
      <p:pic>
        <p:nvPicPr>
          <p:cNvPr id="4" name="Picture 3"/>
          <p:cNvPicPr>
            <a:picLocks noChangeAspect="1"/>
          </p:cNvPicPr>
          <p:nvPr userDrawn="1"/>
        </p:nvPicPr>
        <p:blipFill rotWithShape="1">
          <a:blip r:embed="rId3" cstate="print">
            <a:duotone>
              <a:prstClr val="black"/>
              <a:schemeClr val="accent2">
                <a:tint val="45000"/>
                <a:satMod val="400000"/>
              </a:schemeClr>
            </a:duotone>
            <a:extLst>
              <a:ext uri="{28A0092B-C50C-407E-A947-70E740481C1C}">
                <a14:useLocalDpi xmlns:a14="http://schemas.microsoft.com/office/drawing/2010/main"/>
              </a:ext>
            </a:extLst>
          </a:blip>
          <a:srcRect l="56338" r="11360" b="9696"/>
          <a:stretch/>
        </p:blipFill>
        <p:spPr>
          <a:xfrm>
            <a:off x="6180667" y="66"/>
            <a:ext cx="2953546" cy="6192917"/>
          </a:xfrm>
          <a:prstGeom prst="rect">
            <a:avLst/>
          </a:prstGeom>
        </p:spPr>
      </p:pic>
      <p:pic>
        <p:nvPicPr>
          <p:cNvPr id="24" name="Picture 23"/>
          <p:cNvPicPr>
            <a:picLocks noChangeAspect="1"/>
          </p:cNvPicPr>
          <p:nvPr userDrawn="1"/>
        </p:nvPicPr>
        <p:blipFill>
          <a:blip r:embed="rId4" cstate="screen">
            <a:extLst>
              <a:ext uri="{BEBA8EAE-BF5A-486C-A8C5-ECC9F3942E4B}">
                <a14:imgProps xmlns:a14="http://schemas.microsoft.com/office/drawing/2010/main">
                  <a14:imgLayer r:embed="rId5">
                    <a14:imgEffect>
                      <a14:brightnessContrast bright="100000"/>
                    </a14:imgEffect>
                  </a14:imgLayer>
                </a14:imgProps>
              </a:ext>
              <a:ext uri="{28A0092B-C50C-407E-A947-70E740481C1C}">
                <a14:useLocalDpi xmlns:a14="http://schemas.microsoft.com/office/drawing/2010/main"/>
              </a:ext>
            </a:extLst>
          </a:blip>
          <a:stretch>
            <a:fillRect/>
          </a:stretch>
        </p:blipFill>
        <p:spPr>
          <a:xfrm>
            <a:off x="7448550" y="6338371"/>
            <a:ext cx="1329900" cy="316767"/>
          </a:xfrm>
          <a:prstGeom prst="rect">
            <a:avLst/>
          </a:prstGeom>
        </p:spPr>
      </p:pic>
      <p:pic>
        <p:nvPicPr>
          <p:cNvPr id="15" name="Picture 14" descr="Big circle.png"/>
          <p:cNvPicPr>
            <a:picLocks noChangeAspect="1"/>
          </p:cNvPicPr>
          <p:nvPr userDrawn="1"/>
        </p:nvPicPr>
        <p:blipFill>
          <a:blip r:embed="rId6">
            <a:extLst>
              <a:ext uri="{28A0092B-C50C-407E-A947-70E740481C1C}">
                <a14:useLocalDpi xmlns:a14="http://schemas.microsoft.com/office/drawing/2010/main"/>
              </a:ext>
            </a:extLst>
          </a:blip>
          <a:stretch>
            <a:fillRect/>
          </a:stretch>
        </p:blipFill>
        <p:spPr>
          <a:xfrm>
            <a:off x="4898674" y="1081263"/>
            <a:ext cx="2451100" cy="2381251"/>
          </a:xfrm>
          <a:prstGeom prst="rect">
            <a:avLst/>
          </a:prstGeom>
        </p:spPr>
      </p:pic>
      <p:pic>
        <p:nvPicPr>
          <p:cNvPr id="14" name="Picture 13" descr="medium circle .png"/>
          <p:cNvPicPr>
            <a:picLocks noChangeAspect="1"/>
          </p:cNvPicPr>
          <p:nvPr userDrawn="1"/>
        </p:nvPicPr>
        <p:blipFill>
          <a:blip r:embed="rId7">
            <a:extLst>
              <a:ext uri="{28A0092B-C50C-407E-A947-70E740481C1C}">
                <a14:useLocalDpi xmlns:a14="http://schemas.microsoft.com/office/drawing/2010/main"/>
              </a:ext>
            </a:extLst>
          </a:blip>
          <a:stretch>
            <a:fillRect/>
          </a:stretch>
        </p:blipFill>
        <p:spPr>
          <a:xfrm>
            <a:off x="6467475" y="1659820"/>
            <a:ext cx="2305050" cy="2127251"/>
          </a:xfrm>
          <a:prstGeom prst="rect">
            <a:avLst/>
          </a:prstGeom>
        </p:spPr>
      </p:pic>
      <p:pic>
        <p:nvPicPr>
          <p:cNvPr id="16" name="Picture 15" descr="small circle.png"/>
          <p:cNvPicPr>
            <a:picLocks noChangeAspect="1"/>
          </p:cNvPicPr>
          <p:nvPr userDrawn="1"/>
        </p:nvPicPr>
        <p:blipFill>
          <a:blip r:embed="rId8">
            <a:extLst>
              <a:ext uri="{28A0092B-C50C-407E-A947-70E740481C1C}">
                <a14:useLocalDpi xmlns:a14="http://schemas.microsoft.com/office/drawing/2010/main"/>
              </a:ext>
            </a:extLst>
          </a:blip>
          <a:stretch>
            <a:fillRect/>
          </a:stretch>
        </p:blipFill>
        <p:spPr>
          <a:xfrm>
            <a:off x="5595056" y="2753429"/>
            <a:ext cx="2159000" cy="2254251"/>
          </a:xfrm>
          <a:prstGeom prst="rect">
            <a:avLst/>
          </a:prstGeom>
        </p:spPr>
      </p:pic>
    </p:spTree>
    <p:extLst>
      <p:ext uri="{BB962C8B-B14F-4D97-AF65-F5344CB8AC3E}">
        <p14:creationId xmlns:p14="http://schemas.microsoft.com/office/powerpoint/2010/main" val="25395242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9433" y="236983"/>
            <a:ext cx="8636290" cy="484748"/>
          </a:xfrm>
        </p:spPr>
        <p:txBody>
          <a:bodyPr/>
          <a:lstStyle>
            <a:lvl1pPr>
              <a:defRPr sz="3000"/>
            </a:lvl1pPr>
          </a:lstStyle>
          <a:p>
            <a:r>
              <a:rPr lang="en-US" dirty="0"/>
              <a:t>Click to edit Master title style</a:t>
            </a:r>
          </a:p>
        </p:txBody>
      </p:sp>
      <p:sp>
        <p:nvSpPr>
          <p:cNvPr id="3" name="Content Placeholder 2"/>
          <p:cNvSpPr>
            <a:spLocks noGrp="1"/>
          </p:cNvSpPr>
          <p:nvPr>
            <p:ph idx="1"/>
          </p:nvPr>
        </p:nvSpPr>
        <p:spPr>
          <a:xfrm>
            <a:off x="201168" y="1508760"/>
            <a:ext cx="8642640" cy="4195415"/>
          </a:xfrm>
        </p:spPr>
        <p:txBody>
          <a:bodyPr/>
          <a:lstStyle>
            <a:lvl1pP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marL="1482688" indent="-222245">
              <a:buFont typeface="Arial" panose="020B0604020202020204" pitchFamily="34" charset="0"/>
              <a:buChar char="•"/>
              <a:defRPr sz="16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971969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01168" y="236983"/>
            <a:ext cx="8628678" cy="484748"/>
          </a:xfrm>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204415" y="1402418"/>
            <a:ext cx="4192528" cy="821191"/>
          </a:xfrm>
        </p:spPr>
        <p:txBody>
          <a:bodyPr anchor="b"/>
          <a:lstStyle>
            <a:lvl1pPr marL="0" indent="0">
              <a:buNone/>
              <a:defRPr sz="2400" b="1">
                <a:solidFill>
                  <a:schemeClr val="tx2"/>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204415" y="2227999"/>
            <a:ext cx="4192528" cy="3674611"/>
          </a:xfrm>
        </p:spPr>
        <p:txBody>
          <a:bodyPr/>
          <a:lstStyle>
            <a:lvl1pPr>
              <a:defRPr sz="2400"/>
            </a:lvl1pPr>
            <a:lvl2pPr>
              <a:defRPr sz="2000"/>
            </a:lvl2pPr>
            <a:lvl3pPr>
              <a:defRPr sz="1800"/>
            </a:lvl3pPr>
            <a:lvl4pPr>
              <a:defRPr sz="1600"/>
            </a:lvl4pPr>
            <a:lvl5pPr marL="1482688" indent="-222245">
              <a:buFont typeface="Arial" panose="020B0604020202020204" pitchFamily="34" charset="0"/>
              <a:buChar cha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53494" y="1402418"/>
            <a:ext cx="4194175" cy="821191"/>
          </a:xfrm>
        </p:spPr>
        <p:txBody>
          <a:bodyPr anchor="b"/>
          <a:lstStyle>
            <a:lvl1pPr marL="0" indent="0">
              <a:buNone/>
              <a:defRPr sz="2400" b="1">
                <a:solidFill>
                  <a:schemeClr val="tx2"/>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53494" y="2227999"/>
            <a:ext cx="4194175" cy="3674611"/>
          </a:xfrm>
        </p:spPr>
        <p:txBody>
          <a:bodyPr/>
          <a:lstStyle>
            <a:lvl1pPr>
              <a:defRPr sz="2400"/>
            </a:lvl1pPr>
            <a:lvl2pPr>
              <a:defRPr sz="2000"/>
            </a:lvl2pPr>
            <a:lvl3pPr>
              <a:defRPr sz="1800"/>
            </a:lvl3pPr>
            <a:lvl4pPr>
              <a:defRPr sz="1600"/>
            </a:lvl4pPr>
            <a:lvl5pPr marL="1482688" indent="-222245">
              <a:defRPr lang="en-US" sz="1800" kern="1200" dirty="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7779042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Section divider">
    <p:spTree>
      <p:nvGrpSpPr>
        <p:cNvPr id="1" name=""/>
        <p:cNvGrpSpPr/>
        <p:nvPr/>
      </p:nvGrpSpPr>
      <p:grpSpPr>
        <a:xfrm>
          <a:off x="0" y="0"/>
          <a:ext cx="0" cy="0"/>
          <a:chOff x="0" y="0"/>
          <a:chExt cx="0" cy="0"/>
        </a:xfrm>
      </p:grpSpPr>
      <p:sp>
        <p:nvSpPr>
          <p:cNvPr id="7" name="Freeform 13"/>
          <p:cNvSpPr>
            <a:spLocks/>
          </p:cNvSpPr>
          <p:nvPr userDrawn="1"/>
        </p:nvSpPr>
        <p:spPr bwMode="auto">
          <a:xfrm>
            <a:off x="5377265" y="0"/>
            <a:ext cx="1236663" cy="6858000"/>
          </a:xfrm>
          <a:custGeom>
            <a:avLst/>
            <a:gdLst>
              <a:gd name="T0" fmla="*/ 221 w 402"/>
              <a:gd name="T1" fmla="*/ 2166 h 2166"/>
              <a:gd name="T2" fmla="*/ 240 w 402"/>
              <a:gd name="T3" fmla="*/ 2166 h 2166"/>
              <a:gd name="T4" fmla="*/ 90 w 402"/>
              <a:gd name="T5" fmla="*/ 0 h 2166"/>
              <a:gd name="T6" fmla="*/ 0 w 402"/>
              <a:gd name="T7" fmla="*/ 0 h 2166"/>
              <a:gd name="T8" fmla="*/ 221 w 402"/>
              <a:gd name="T9" fmla="*/ 2166 h 2166"/>
            </a:gdLst>
            <a:ahLst/>
            <a:cxnLst>
              <a:cxn ang="0">
                <a:pos x="T0" y="T1"/>
              </a:cxn>
              <a:cxn ang="0">
                <a:pos x="T2" y="T3"/>
              </a:cxn>
              <a:cxn ang="0">
                <a:pos x="T4" y="T5"/>
              </a:cxn>
              <a:cxn ang="0">
                <a:pos x="T6" y="T7"/>
              </a:cxn>
              <a:cxn ang="0">
                <a:pos x="T8" y="T9"/>
              </a:cxn>
            </a:cxnLst>
            <a:rect l="0" t="0" r="r" b="b"/>
            <a:pathLst>
              <a:path w="402" h="2166">
                <a:moveTo>
                  <a:pt x="221" y="2166"/>
                </a:moveTo>
                <a:cubicBezTo>
                  <a:pt x="240" y="2166"/>
                  <a:pt x="240" y="2166"/>
                  <a:pt x="240" y="2166"/>
                </a:cubicBezTo>
                <a:cubicBezTo>
                  <a:pt x="240" y="2166"/>
                  <a:pt x="402" y="989"/>
                  <a:pt x="90" y="0"/>
                </a:cubicBezTo>
                <a:cubicBezTo>
                  <a:pt x="0" y="0"/>
                  <a:pt x="0" y="0"/>
                  <a:pt x="0" y="0"/>
                </a:cubicBezTo>
                <a:cubicBezTo>
                  <a:pt x="0" y="0"/>
                  <a:pt x="346" y="767"/>
                  <a:pt x="221" y="2166"/>
                </a:cubicBezTo>
                <a:close/>
              </a:path>
            </a:pathLst>
          </a:custGeom>
          <a:solidFill>
            <a:schemeClr val="accent2"/>
          </a:solidFill>
          <a:ln>
            <a:noFill/>
          </a:ln>
          <a:effectLst>
            <a:outerShdw dist="25400" algn="l" rotWithShape="0">
              <a:schemeClr val="tx2"/>
            </a:outerShdw>
          </a:effectLst>
        </p:spPr>
        <p:txBody>
          <a:bodyPr vert="horz" wrap="square" lIns="91440" tIns="45720" rIns="91440" bIns="45720" numCol="1" anchor="t" anchorCtr="0" compatLnSpc="1">
            <a:prstTxWarp prst="textNoShape">
              <a:avLst/>
            </a:prstTxWarp>
          </a:bodyPr>
          <a:lstStyle/>
          <a:p>
            <a:pPr defTabSz="914400" eaLnBrk="1" hangingPunct="1"/>
            <a:endParaRPr lang="en-US" dirty="0">
              <a:solidFill>
                <a:prstClr val="black"/>
              </a:solidFill>
              <a:latin typeface="Arial" charset="0"/>
              <a:cs typeface="Arial" charset="0"/>
            </a:endParaRPr>
          </a:p>
        </p:txBody>
      </p:sp>
      <p:sp>
        <p:nvSpPr>
          <p:cNvPr id="2" name="Title 1"/>
          <p:cNvSpPr>
            <a:spLocks noGrp="1"/>
          </p:cNvSpPr>
          <p:nvPr>
            <p:ph type="title"/>
          </p:nvPr>
        </p:nvSpPr>
        <p:spPr>
          <a:xfrm>
            <a:off x="201168" y="237744"/>
            <a:ext cx="3911890" cy="907941"/>
          </a:xfrm>
        </p:spPr>
        <p:txBody>
          <a:bodyPr/>
          <a:lstStyle/>
          <a:p>
            <a:r>
              <a:rPr lang="en-US" dirty="0"/>
              <a:t>Click to edit Master title style</a:t>
            </a:r>
          </a:p>
        </p:txBody>
      </p:sp>
      <p:pic>
        <p:nvPicPr>
          <p:cNvPr id="11" name="Picture 10"/>
          <p:cNvPicPr>
            <a:picLocks noChangeAspect="1"/>
          </p:cNvPicPr>
          <p:nvPr userDrawn="1"/>
        </p:nvPicPr>
        <p:blipFill rotWithShape="1">
          <a:blip r:embed="rId2" cstate="print">
            <a:extLst>
              <a:ext uri="{28A0092B-C50C-407E-A947-70E740481C1C}">
                <a14:useLocalDpi xmlns:a14="http://schemas.microsoft.com/office/drawing/2010/main"/>
              </a:ext>
            </a:extLst>
          </a:blip>
          <a:srcRect l="53628" r="14333" b="9696"/>
          <a:stretch/>
        </p:blipFill>
        <p:spPr>
          <a:xfrm>
            <a:off x="6214534" y="66"/>
            <a:ext cx="2929466" cy="6192917"/>
          </a:xfrm>
          <a:prstGeom prst="rect">
            <a:avLst/>
          </a:prstGeom>
        </p:spPr>
      </p:pic>
      <p:pic>
        <p:nvPicPr>
          <p:cNvPr id="6" name="Picture 5"/>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448550" y="6338371"/>
            <a:ext cx="1329900" cy="316767"/>
          </a:xfrm>
          <a:prstGeom prst="rect">
            <a:avLst/>
          </a:prstGeom>
        </p:spPr>
      </p:pic>
    </p:spTree>
    <p:extLst>
      <p:ext uri="{BB962C8B-B14F-4D97-AF65-F5344CB8AC3E}">
        <p14:creationId xmlns:p14="http://schemas.microsoft.com/office/powerpoint/2010/main" val="29389646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83860" y="244004"/>
            <a:ext cx="8628678" cy="484748"/>
          </a:xfrm>
        </p:spPr>
        <p:txBody>
          <a:bodyPr/>
          <a:lstStyle/>
          <a:p>
            <a:r>
              <a:rPr lang="en-US" dirty="0"/>
              <a:t>Click to edit Master title style</a:t>
            </a:r>
          </a:p>
        </p:txBody>
      </p:sp>
    </p:spTree>
    <p:extLst>
      <p:ext uri="{BB962C8B-B14F-4D97-AF65-F5344CB8AC3E}">
        <p14:creationId xmlns:p14="http://schemas.microsoft.com/office/powerpoint/2010/main" val="35089367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144044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defTabSz="914400" eaLnBrk="1" hangingPunct="1">
              <a:defRPr/>
            </a:pPr>
            <a:endParaRPr lang="en-US" dirty="0">
              <a:solidFill>
                <a:prstClr val="black"/>
              </a:solidFill>
              <a:latin typeface="Arial" charset="0"/>
              <a:cs typeface="Arial" charset="0"/>
            </a:endParaRPr>
          </a:p>
        </p:txBody>
      </p:sp>
      <p:sp>
        <p:nvSpPr>
          <p:cNvPr id="6" name="Footer Placeholder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defTabSz="914400" eaLnBrk="1" hangingPunct="1">
              <a:defRPr/>
            </a:pPr>
            <a:endParaRPr lang="en-US" dirty="0">
              <a:solidFill>
                <a:prstClr val="black"/>
              </a:solidFill>
              <a:latin typeface="Arial" charset="0"/>
              <a:cs typeface="Arial" charset="0"/>
            </a:endParaRPr>
          </a:p>
        </p:txBody>
      </p:sp>
      <p:sp>
        <p:nvSpPr>
          <p:cNvPr id="7" name="Slide Number Placeholder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defTabSz="914400" eaLnBrk="1" hangingPunct="1">
              <a:defRPr/>
            </a:pPr>
            <a:fld id="{8DAF7110-3A19-4937-ACD5-6C167853B1AA}" type="slidenum">
              <a:rPr lang="en-US" altLang="en-US">
                <a:solidFill>
                  <a:prstClr val="black"/>
                </a:solidFill>
                <a:latin typeface="Arial" charset="0"/>
                <a:cs typeface="Arial" charset="0"/>
              </a:rPr>
              <a:pPr defTabSz="914400" eaLnBrk="1" hangingPunct="1">
                <a:defRPr/>
              </a:pPr>
              <a:t>‹#›</a:t>
            </a:fld>
            <a:endParaRPr lang="en-US" altLang="en-US" dirty="0">
              <a:solidFill>
                <a:prstClr val="black"/>
              </a:solidFill>
              <a:latin typeface="Arial" charset="0"/>
              <a:cs typeface="Arial" charset="0"/>
            </a:endParaRPr>
          </a:p>
        </p:txBody>
      </p:sp>
    </p:spTree>
    <p:extLst>
      <p:ext uri="{BB962C8B-B14F-4D97-AF65-F5344CB8AC3E}">
        <p14:creationId xmlns:p14="http://schemas.microsoft.com/office/powerpoint/2010/main" val="32191622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cxnSp>
        <p:nvCxnSpPr>
          <p:cNvPr id="4" name="Straight Connector 3"/>
          <p:cNvCxnSpPr/>
          <p:nvPr userDrawn="1"/>
        </p:nvCxnSpPr>
        <p:spPr>
          <a:xfrm>
            <a:off x="152400" y="838200"/>
            <a:ext cx="8839200" cy="0"/>
          </a:xfrm>
          <a:prstGeom prst="line">
            <a:avLst/>
          </a:prstGeom>
          <a:ln w="28575">
            <a:solidFill>
              <a:schemeClr val="tx2"/>
            </a:solidFill>
          </a:ln>
        </p:spPr>
        <p:style>
          <a:lnRef idx="1">
            <a:schemeClr val="dk1"/>
          </a:lnRef>
          <a:fillRef idx="0">
            <a:schemeClr val="dk1"/>
          </a:fillRef>
          <a:effectRef idx="0">
            <a:schemeClr val="dk1"/>
          </a:effectRef>
          <a:fontRef idx="minor">
            <a:schemeClr val="tx1"/>
          </a:fontRef>
        </p:style>
      </p:cxnSp>
      <p:sp>
        <p:nvSpPr>
          <p:cNvPr id="2" name="Title 1"/>
          <p:cNvSpPr>
            <a:spLocks noGrp="1"/>
          </p:cNvSpPr>
          <p:nvPr>
            <p:ph type="title"/>
          </p:nvPr>
        </p:nvSpPr>
        <p:spPr>
          <a:xfrm>
            <a:off x="457200" y="457200"/>
            <a:ext cx="8229600" cy="1143000"/>
          </a:xfrm>
        </p:spPr>
        <p:txBody>
          <a:bodyPr>
            <a:normAutofit/>
          </a:bodyPr>
          <a:lstStyle>
            <a:lvl1pPr>
              <a:defRPr sz="4500" baseline="0"/>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5"/>
          <p:cNvSpPr>
            <a:spLocks noGrp="1"/>
          </p:cNvSpPr>
          <p:nvPr>
            <p:ph type="sldNum" sz="quarter" idx="10"/>
          </p:nvPr>
        </p:nvSpPr>
        <p:spPr/>
        <p:txBody>
          <a:bodyPr/>
          <a:lstStyle>
            <a:lvl1pPr>
              <a:defRPr/>
            </a:lvl1pPr>
          </a:lstStyle>
          <a:p>
            <a:pPr>
              <a:defRPr/>
            </a:pPr>
            <a:fld id="{157A59B2-37DF-4CEB-8524-92F032B0810B}" type="slidenum">
              <a:rPr lang="en-US" altLang="en-US"/>
              <a:pPr>
                <a:defRPr/>
              </a:pPr>
              <a:t>‹#›</a:t>
            </a:fld>
            <a:endParaRPr lang="en-US" altLang="en-US" dirty="0"/>
          </a:p>
        </p:txBody>
      </p:sp>
    </p:spTree>
    <p:extLst>
      <p:ext uri="{BB962C8B-B14F-4D97-AF65-F5344CB8AC3E}">
        <p14:creationId xmlns:p14="http://schemas.microsoft.com/office/powerpoint/2010/main" val="42348028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n-US"/>
              <a:t>Click to edit Master title style</a:t>
            </a:r>
          </a:p>
        </p:txBody>
      </p:sp>
      <p:sp>
        <p:nvSpPr>
          <p:cNvPr id="3" name="Text Placeholder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6DB953A6-6A82-4A56-B223-EBA5E95486C1}" type="slidenum">
              <a:rPr lang="en-US" altLang="en-US"/>
              <a:pPr>
                <a:defRPr/>
              </a:pPr>
              <a:t>‹#›</a:t>
            </a:fld>
            <a:endParaRPr lang="en-US" altLang="en-US" dirty="0"/>
          </a:p>
        </p:txBody>
      </p:sp>
    </p:spTree>
    <p:extLst>
      <p:ext uri="{BB962C8B-B14F-4D97-AF65-F5344CB8AC3E}">
        <p14:creationId xmlns:p14="http://schemas.microsoft.com/office/powerpoint/2010/main" val="33327591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lang="en-US"/>
              <a:t>Click to edit Master title style</a:t>
            </a:r>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9"/>
          <p:cNvSpPr>
            <a:spLocks noGrp="1"/>
          </p:cNvSpPr>
          <p:nvPr>
            <p:ph type="dt" sz="half" idx="10"/>
          </p:nvPr>
        </p:nvSpPr>
        <p:spPr/>
        <p:txBody>
          <a:bodyPr/>
          <a:lstStyle>
            <a:lvl1pPr>
              <a:defRPr/>
            </a:lvl1pPr>
          </a:lstStyle>
          <a:p>
            <a:pPr>
              <a:defRPr/>
            </a:pPr>
            <a:endParaRPr lang="en-US" dirty="0"/>
          </a:p>
        </p:txBody>
      </p:sp>
      <p:sp>
        <p:nvSpPr>
          <p:cNvPr id="6" name="Footer Placeholder 21"/>
          <p:cNvSpPr>
            <a:spLocks noGrp="1"/>
          </p:cNvSpPr>
          <p:nvPr>
            <p:ph type="ftr" sz="quarter" idx="11"/>
          </p:nvPr>
        </p:nvSpPr>
        <p:spPr/>
        <p:txBody>
          <a:bodyPr/>
          <a:lstStyle>
            <a:lvl1pPr>
              <a:defRPr/>
            </a:lvl1pPr>
          </a:lstStyle>
          <a:p>
            <a:pPr>
              <a:defRPr/>
            </a:pPr>
            <a:endParaRPr lang="en-US" dirty="0"/>
          </a:p>
        </p:txBody>
      </p:sp>
      <p:sp>
        <p:nvSpPr>
          <p:cNvPr id="7" name="Slide Number Placeholder 17"/>
          <p:cNvSpPr>
            <a:spLocks noGrp="1"/>
          </p:cNvSpPr>
          <p:nvPr>
            <p:ph type="sldNum" sz="quarter" idx="12"/>
          </p:nvPr>
        </p:nvSpPr>
        <p:spPr/>
        <p:txBody>
          <a:bodyPr/>
          <a:lstStyle>
            <a:lvl1pPr>
              <a:defRPr/>
            </a:lvl1pPr>
          </a:lstStyle>
          <a:p>
            <a:pPr>
              <a:defRPr/>
            </a:pPr>
            <a:fld id="{B2A5A40F-1F78-464D-A015-FE0FCC73FD0A}" type="slidenum">
              <a:rPr lang="en-US" altLang="en-US"/>
              <a:pPr>
                <a:defRPr/>
              </a:pPr>
              <a:t>‹#›</a:t>
            </a:fld>
            <a:endParaRPr lang="en-US" altLang="en-US" dirty="0"/>
          </a:p>
        </p:txBody>
      </p:sp>
    </p:spTree>
    <p:extLst>
      <p:ext uri="{BB962C8B-B14F-4D97-AF65-F5344CB8AC3E}">
        <p14:creationId xmlns:p14="http://schemas.microsoft.com/office/powerpoint/2010/main" val="11117247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cxnSp>
        <p:nvCxnSpPr>
          <p:cNvPr id="7" name="Straight Connector 6"/>
          <p:cNvCxnSpPr/>
          <p:nvPr userDrawn="1"/>
        </p:nvCxnSpPr>
        <p:spPr>
          <a:xfrm>
            <a:off x="152400" y="838200"/>
            <a:ext cx="8839200" cy="0"/>
          </a:xfrm>
          <a:prstGeom prst="line">
            <a:avLst/>
          </a:prstGeom>
          <a:ln w="28575">
            <a:solidFill>
              <a:schemeClr val="tx2"/>
            </a:solidFill>
          </a:ln>
        </p:spPr>
        <p:style>
          <a:lnRef idx="1">
            <a:schemeClr val="dk1"/>
          </a:lnRef>
          <a:fillRef idx="0">
            <a:schemeClr val="dk1"/>
          </a:fillRef>
          <a:effectRef idx="0">
            <a:schemeClr val="dk1"/>
          </a:effectRef>
          <a:fontRef idx="minor">
            <a:schemeClr val="tx1"/>
          </a:fontRef>
        </p:style>
      </p:cxnSp>
      <p:sp>
        <p:nvSpPr>
          <p:cNvPr id="2" name="Title 1"/>
          <p:cNvSpPr>
            <a:spLocks noGrp="1"/>
          </p:cNvSpPr>
          <p:nvPr>
            <p:ph type="title"/>
          </p:nvPr>
        </p:nvSpPr>
        <p:spPr>
          <a:xfrm>
            <a:off x="457200" y="70408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6"/>
          <p:cNvSpPr>
            <a:spLocks noGrp="1"/>
          </p:cNvSpPr>
          <p:nvPr>
            <p:ph type="dt" sz="half" idx="10"/>
          </p:nvPr>
        </p:nvSpPr>
        <p:spPr/>
        <p:txBody>
          <a:bodyPr/>
          <a:lstStyle>
            <a:lvl1pPr>
              <a:defRPr/>
            </a:lvl1pPr>
          </a:lstStyle>
          <a:p>
            <a:pPr>
              <a:defRPr/>
            </a:pPr>
            <a:endParaRPr lang="en-US" dirty="0"/>
          </a:p>
        </p:txBody>
      </p:sp>
      <p:sp>
        <p:nvSpPr>
          <p:cNvPr id="9" name="Footer Placeholder 7"/>
          <p:cNvSpPr>
            <a:spLocks noGrp="1"/>
          </p:cNvSpPr>
          <p:nvPr>
            <p:ph type="ftr" sz="quarter" idx="11"/>
          </p:nvPr>
        </p:nvSpPr>
        <p:spPr/>
        <p:txBody>
          <a:bodyPr/>
          <a:lstStyle>
            <a:lvl1pPr>
              <a:defRPr/>
            </a:lvl1pPr>
          </a:lstStyle>
          <a:p>
            <a:pPr>
              <a:defRPr/>
            </a:pPr>
            <a:endParaRPr lang="en-US" dirty="0"/>
          </a:p>
        </p:txBody>
      </p:sp>
      <p:sp>
        <p:nvSpPr>
          <p:cNvPr id="10" name="Slide Number Placeholder 8"/>
          <p:cNvSpPr>
            <a:spLocks noGrp="1"/>
          </p:cNvSpPr>
          <p:nvPr>
            <p:ph type="sldNum" sz="quarter" idx="12"/>
          </p:nvPr>
        </p:nvSpPr>
        <p:spPr/>
        <p:txBody>
          <a:bodyPr/>
          <a:lstStyle>
            <a:lvl1pPr>
              <a:defRPr/>
            </a:lvl1pPr>
          </a:lstStyle>
          <a:p>
            <a:pPr>
              <a:defRPr/>
            </a:pPr>
            <a:fld id="{D20825E1-F80E-4235-AB07-F3D1B7508DEF}" type="slidenum">
              <a:rPr lang="en-US" altLang="en-US"/>
              <a:pPr>
                <a:defRPr/>
              </a:pPr>
              <a:t>‹#›</a:t>
            </a:fld>
            <a:endParaRPr lang="en-US" altLang="en-US" dirty="0"/>
          </a:p>
        </p:txBody>
      </p:sp>
    </p:spTree>
    <p:extLst>
      <p:ext uri="{BB962C8B-B14F-4D97-AF65-F5344CB8AC3E}">
        <p14:creationId xmlns:p14="http://schemas.microsoft.com/office/powerpoint/2010/main" val="29838859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cxnSp>
        <p:nvCxnSpPr>
          <p:cNvPr id="3" name="Straight Connector 2"/>
          <p:cNvCxnSpPr/>
          <p:nvPr userDrawn="1"/>
        </p:nvCxnSpPr>
        <p:spPr>
          <a:xfrm>
            <a:off x="152400" y="838200"/>
            <a:ext cx="8839200" cy="0"/>
          </a:xfrm>
          <a:prstGeom prst="line">
            <a:avLst/>
          </a:prstGeom>
          <a:ln w="28575">
            <a:solidFill>
              <a:schemeClr val="tx2"/>
            </a:solidFill>
          </a:ln>
        </p:spPr>
        <p:style>
          <a:lnRef idx="1">
            <a:schemeClr val="dk1"/>
          </a:lnRef>
          <a:fillRef idx="0">
            <a:schemeClr val="dk1"/>
          </a:fillRef>
          <a:effectRef idx="0">
            <a:schemeClr val="dk1"/>
          </a:effectRef>
          <a:fontRef idx="minor">
            <a:schemeClr val="tx1"/>
          </a:fontRef>
        </p:style>
      </p:cxnSp>
      <p:sp>
        <p:nvSpPr>
          <p:cNvPr id="2" name="Title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n-US" dirty="0"/>
              <a:t>Click to edit Master title style</a:t>
            </a:r>
          </a:p>
        </p:txBody>
      </p:sp>
      <p:sp>
        <p:nvSpPr>
          <p:cNvPr id="4" name="Date Placeholder 2"/>
          <p:cNvSpPr>
            <a:spLocks noGrp="1"/>
          </p:cNvSpPr>
          <p:nvPr>
            <p:ph type="dt" sz="half" idx="10"/>
          </p:nvPr>
        </p:nvSpPr>
        <p:spPr/>
        <p:txBody>
          <a:bodyPr/>
          <a:lstStyle>
            <a:lvl1pPr>
              <a:defRPr/>
            </a:lvl1pPr>
          </a:lstStyle>
          <a:p>
            <a:pPr>
              <a:defRPr/>
            </a:pPr>
            <a:endParaRPr lang="en-US" dirty="0"/>
          </a:p>
        </p:txBody>
      </p:sp>
      <p:sp>
        <p:nvSpPr>
          <p:cNvPr id="5" name="Footer Placeholder 3"/>
          <p:cNvSpPr>
            <a:spLocks noGrp="1"/>
          </p:cNvSpPr>
          <p:nvPr>
            <p:ph type="ftr" sz="quarter" idx="11"/>
          </p:nvPr>
        </p:nvSpPr>
        <p:spPr/>
        <p:txBody>
          <a:bodyPr/>
          <a:lstStyle>
            <a:lvl1pPr>
              <a:defRPr/>
            </a:lvl1pPr>
          </a:lstStyle>
          <a:p>
            <a:pPr>
              <a:defRPr/>
            </a:pPr>
            <a:endParaRPr lang="en-US" dirty="0"/>
          </a:p>
        </p:txBody>
      </p:sp>
      <p:sp>
        <p:nvSpPr>
          <p:cNvPr id="6" name="Slide Number Placeholder 4"/>
          <p:cNvSpPr>
            <a:spLocks noGrp="1"/>
          </p:cNvSpPr>
          <p:nvPr>
            <p:ph type="sldNum" sz="quarter" idx="12"/>
          </p:nvPr>
        </p:nvSpPr>
        <p:spPr/>
        <p:txBody>
          <a:bodyPr/>
          <a:lstStyle>
            <a:lvl1pPr>
              <a:defRPr/>
            </a:lvl1pPr>
          </a:lstStyle>
          <a:p>
            <a:pPr>
              <a:defRPr/>
            </a:pPr>
            <a:fld id="{C57FEA2D-C45D-40F2-8496-64C3303B0E58}" type="slidenum">
              <a:rPr lang="en-US" altLang="en-US"/>
              <a:pPr>
                <a:defRPr/>
              </a:pPr>
              <a:t>‹#›</a:t>
            </a:fld>
            <a:endParaRPr lang="en-US" altLang="en-US" dirty="0"/>
          </a:p>
        </p:txBody>
      </p:sp>
    </p:spTree>
    <p:extLst>
      <p:ext uri="{BB962C8B-B14F-4D97-AF65-F5344CB8AC3E}">
        <p14:creationId xmlns:p14="http://schemas.microsoft.com/office/powerpoint/2010/main" val="8738272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cxnSp>
        <p:nvCxnSpPr>
          <p:cNvPr id="2" name="Straight Connector 1"/>
          <p:cNvCxnSpPr/>
          <p:nvPr userDrawn="1"/>
        </p:nvCxnSpPr>
        <p:spPr>
          <a:xfrm>
            <a:off x="152400" y="3276600"/>
            <a:ext cx="8839200" cy="0"/>
          </a:xfrm>
          <a:prstGeom prst="line">
            <a:avLst/>
          </a:prstGeom>
          <a:ln w="28575">
            <a:solidFill>
              <a:schemeClr val="tx2"/>
            </a:solidFill>
          </a:ln>
        </p:spPr>
        <p:style>
          <a:lnRef idx="1">
            <a:schemeClr val="dk1"/>
          </a:lnRef>
          <a:fillRef idx="0">
            <a:schemeClr val="dk1"/>
          </a:fillRef>
          <a:effectRef idx="0">
            <a:schemeClr val="dk1"/>
          </a:effectRef>
          <a:fontRef idx="minor">
            <a:schemeClr val="tx1"/>
          </a:fontRef>
        </p:style>
      </p:cxnSp>
      <p:sp>
        <p:nvSpPr>
          <p:cNvPr id="3" name="Date Placeholder 1"/>
          <p:cNvSpPr>
            <a:spLocks noGrp="1"/>
          </p:cNvSpPr>
          <p:nvPr>
            <p:ph type="dt" sz="half" idx="10"/>
          </p:nvPr>
        </p:nvSpPr>
        <p:spPr/>
        <p:txBody>
          <a:bodyPr/>
          <a:lstStyle>
            <a:lvl1pPr>
              <a:defRPr/>
            </a:lvl1pPr>
          </a:lstStyle>
          <a:p>
            <a:pPr>
              <a:defRPr/>
            </a:pPr>
            <a:endParaRPr lang="en-US" dirty="0"/>
          </a:p>
        </p:txBody>
      </p:sp>
      <p:sp>
        <p:nvSpPr>
          <p:cNvPr id="4" name="Footer Placeholder 2"/>
          <p:cNvSpPr>
            <a:spLocks noGrp="1"/>
          </p:cNvSpPr>
          <p:nvPr>
            <p:ph type="ftr" sz="quarter" idx="11"/>
          </p:nvPr>
        </p:nvSpPr>
        <p:spPr/>
        <p:txBody>
          <a:bodyPr/>
          <a:lstStyle>
            <a:lvl1pPr>
              <a:defRPr/>
            </a:lvl1pPr>
          </a:lstStyle>
          <a:p>
            <a:pPr>
              <a:defRPr/>
            </a:pPr>
            <a:endParaRPr lang="en-US" dirty="0"/>
          </a:p>
        </p:txBody>
      </p:sp>
      <p:sp>
        <p:nvSpPr>
          <p:cNvPr id="5" name="Slide Number Placeholder 3"/>
          <p:cNvSpPr>
            <a:spLocks noGrp="1"/>
          </p:cNvSpPr>
          <p:nvPr>
            <p:ph type="sldNum" sz="quarter" idx="12"/>
          </p:nvPr>
        </p:nvSpPr>
        <p:spPr/>
        <p:txBody>
          <a:bodyPr/>
          <a:lstStyle>
            <a:lvl1pPr>
              <a:defRPr/>
            </a:lvl1pPr>
          </a:lstStyle>
          <a:p>
            <a:pPr>
              <a:defRPr/>
            </a:pPr>
            <a:fld id="{3EC7C257-FE96-484D-B474-5DC765EE1E55}" type="slidenum">
              <a:rPr lang="en-US" altLang="en-US"/>
              <a:pPr>
                <a:defRPr/>
              </a:pPr>
              <a:t>‹#›</a:t>
            </a:fld>
            <a:endParaRPr lang="en-US" altLang="en-US" dirty="0"/>
          </a:p>
        </p:txBody>
      </p:sp>
    </p:spTree>
    <p:extLst>
      <p:ext uri="{BB962C8B-B14F-4D97-AF65-F5344CB8AC3E}">
        <p14:creationId xmlns:p14="http://schemas.microsoft.com/office/powerpoint/2010/main" val="36263495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n-US"/>
              <a:t>Click to edit Master title style</a:t>
            </a:r>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9"/>
          <p:cNvSpPr>
            <a:spLocks noGrp="1"/>
          </p:cNvSpPr>
          <p:nvPr>
            <p:ph type="dt" sz="half" idx="10"/>
          </p:nvPr>
        </p:nvSpPr>
        <p:spPr/>
        <p:txBody>
          <a:bodyPr/>
          <a:lstStyle>
            <a:lvl1pPr>
              <a:defRPr/>
            </a:lvl1pPr>
          </a:lstStyle>
          <a:p>
            <a:pPr>
              <a:defRPr/>
            </a:pPr>
            <a:endParaRPr lang="en-US" dirty="0"/>
          </a:p>
        </p:txBody>
      </p:sp>
      <p:sp>
        <p:nvSpPr>
          <p:cNvPr id="6" name="Footer Placeholder 21"/>
          <p:cNvSpPr>
            <a:spLocks noGrp="1"/>
          </p:cNvSpPr>
          <p:nvPr>
            <p:ph type="ftr" sz="quarter" idx="11"/>
          </p:nvPr>
        </p:nvSpPr>
        <p:spPr/>
        <p:txBody>
          <a:bodyPr/>
          <a:lstStyle>
            <a:lvl1pPr>
              <a:defRPr/>
            </a:lvl1pPr>
          </a:lstStyle>
          <a:p>
            <a:pPr>
              <a:defRPr/>
            </a:pPr>
            <a:endParaRPr lang="en-US" dirty="0"/>
          </a:p>
        </p:txBody>
      </p:sp>
      <p:sp>
        <p:nvSpPr>
          <p:cNvPr id="7" name="Slide Number Placeholder 17"/>
          <p:cNvSpPr>
            <a:spLocks noGrp="1"/>
          </p:cNvSpPr>
          <p:nvPr>
            <p:ph type="sldNum" sz="quarter" idx="12"/>
          </p:nvPr>
        </p:nvSpPr>
        <p:spPr/>
        <p:txBody>
          <a:bodyPr/>
          <a:lstStyle>
            <a:lvl1pPr>
              <a:defRPr/>
            </a:lvl1pPr>
          </a:lstStyle>
          <a:p>
            <a:pPr>
              <a:defRPr/>
            </a:pPr>
            <a:fld id="{443B708C-A0FD-4D63-96EF-7D1DA40CED71}" type="slidenum">
              <a:rPr lang="en-US" altLang="en-US"/>
              <a:pPr>
                <a:defRPr/>
              </a:pPr>
              <a:t>‹#›</a:t>
            </a:fld>
            <a:endParaRPr lang="en-US" altLang="en-US" dirty="0"/>
          </a:p>
        </p:txBody>
      </p:sp>
    </p:spTree>
    <p:extLst>
      <p:ext uri="{BB962C8B-B14F-4D97-AF65-F5344CB8AC3E}">
        <p14:creationId xmlns:p14="http://schemas.microsoft.com/office/powerpoint/2010/main" val="39731248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nip and Round Single Corner Rectangle 4"/>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6" name="Right Triangle 5"/>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7" name="Freeform 6"/>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eaLnBrk="1" hangingPunct="1">
              <a:defRPr/>
            </a:pPr>
            <a:endParaRPr lang="en-US" dirty="0">
              <a:latin typeface="+mn-lt"/>
              <a:cs typeface="+mn-cs"/>
            </a:endParaRPr>
          </a:p>
        </p:txBody>
      </p:sp>
      <p:sp>
        <p:nvSpPr>
          <p:cNvPr id="8" name="Freeform 7"/>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eaLnBrk="1" hangingPunct="1">
              <a:defRPr/>
            </a:pPr>
            <a:endParaRPr lang="en-US" dirty="0">
              <a:latin typeface="+mn-lt"/>
              <a:cs typeface="+mn-cs"/>
            </a:endParaRPr>
          </a:p>
        </p:txBody>
      </p:sp>
      <p:sp>
        <p:nvSpPr>
          <p:cNvPr id="2" name="Title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en-US"/>
              <a:t>Click to edit Master title style</a:t>
            </a:r>
          </a:p>
        </p:txBody>
      </p:sp>
      <p:sp>
        <p:nvSpPr>
          <p:cNvPr id="4" name="Text Placeholder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n-US"/>
              <a:t>Click to edit Master text styles</a:t>
            </a: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n-US" noProof="0" dirty="0"/>
              <a:t>Click icon to add picture</a:t>
            </a:r>
          </a:p>
        </p:txBody>
      </p:sp>
      <p:sp>
        <p:nvSpPr>
          <p:cNvPr id="9" name="Date Placeholder 4"/>
          <p:cNvSpPr>
            <a:spLocks noGrp="1"/>
          </p:cNvSpPr>
          <p:nvPr>
            <p:ph type="dt" sz="half" idx="10"/>
          </p:nvPr>
        </p:nvSpPr>
        <p:spPr/>
        <p:txBody>
          <a:bodyPr/>
          <a:lstStyle>
            <a:lvl1pPr>
              <a:defRPr/>
            </a:lvl1pPr>
          </a:lstStyle>
          <a:p>
            <a:pPr>
              <a:defRPr/>
            </a:pPr>
            <a:endParaRPr lang="en-US" dirty="0"/>
          </a:p>
        </p:txBody>
      </p:sp>
      <p:sp>
        <p:nvSpPr>
          <p:cNvPr id="10" name="Footer Placeholder 5"/>
          <p:cNvSpPr>
            <a:spLocks noGrp="1"/>
          </p:cNvSpPr>
          <p:nvPr>
            <p:ph type="ftr" sz="quarter" idx="11"/>
          </p:nvPr>
        </p:nvSpPr>
        <p:spPr/>
        <p:txBody>
          <a:bodyPr/>
          <a:lstStyle>
            <a:lvl1pPr>
              <a:defRPr/>
            </a:lvl1pPr>
          </a:lstStyle>
          <a:p>
            <a:pPr>
              <a:defRPr/>
            </a:pPr>
            <a:endParaRPr lang="en-US" dirty="0"/>
          </a:p>
        </p:txBody>
      </p:sp>
      <p:sp>
        <p:nvSpPr>
          <p:cNvPr id="11" name="Slide Number Placeholder 6"/>
          <p:cNvSpPr>
            <a:spLocks noGrp="1"/>
          </p:cNvSpPr>
          <p:nvPr>
            <p:ph type="sldNum" sz="quarter" idx="12"/>
          </p:nvPr>
        </p:nvSpPr>
        <p:spPr>
          <a:xfrm>
            <a:off x="8077200" y="6356350"/>
            <a:ext cx="609600" cy="365125"/>
          </a:xfrm>
        </p:spPr>
        <p:txBody>
          <a:bodyPr/>
          <a:lstStyle>
            <a:lvl1pPr>
              <a:defRPr/>
            </a:lvl1pPr>
          </a:lstStyle>
          <a:p>
            <a:pPr>
              <a:defRPr/>
            </a:pPr>
            <a:fld id="{51F990F9-3ADB-4691-BBA4-3E315A21D5CA}" type="slidenum">
              <a:rPr lang="en-US" altLang="en-US"/>
              <a:pPr>
                <a:defRPr/>
              </a:pPr>
              <a:t>‹#›</a:t>
            </a:fld>
            <a:endParaRPr lang="en-US" altLang="en-US" dirty="0"/>
          </a:p>
        </p:txBody>
      </p:sp>
    </p:spTree>
    <p:extLst>
      <p:ext uri="{BB962C8B-B14F-4D97-AF65-F5344CB8AC3E}">
        <p14:creationId xmlns:p14="http://schemas.microsoft.com/office/powerpoint/2010/main" val="10461840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image" Target="../media/image4.png"/><Relationship Id="rId5" Type="http://schemas.openxmlformats.org/officeDocument/2006/relationships/slideLayout" Target="../slideLayouts/slideLayout16.xml"/><Relationship Id="rId10" Type="http://schemas.openxmlformats.org/officeDocument/2006/relationships/image" Target="../media/image3.png"/><Relationship Id="rId4" Type="http://schemas.openxmlformats.org/officeDocument/2006/relationships/slideLayout" Target="../slideLayouts/slideLayout15.xml"/><Relationship Id="rId9"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Freeform 6"/>
          <p:cNvSpPr>
            <a:spLocks/>
          </p:cNvSpPr>
          <p:nvPr userDrawn="1"/>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eaLnBrk="1" hangingPunct="1">
              <a:defRPr/>
            </a:pPr>
            <a:endParaRPr lang="en-US" dirty="0">
              <a:latin typeface="+mn-lt"/>
              <a:cs typeface="+mn-cs"/>
            </a:endParaRPr>
          </a:p>
        </p:txBody>
      </p:sp>
      <p:sp>
        <p:nvSpPr>
          <p:cNvPr id="8" name="Freeform 7"/>
          <p:cNvSpPr>
            <a:spLocks/>
          </p:cNvSpPr>
          <p:nvPr userDrawn="1"/>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eaLnBrk="1" hangingPunct="1">
              <a:defRPr/>
            </a:pPr>
            <a:endParaRPr lang="en-US" dirty="0">
              <a:latin typeface="+mn-lt"/>
              <a:cs typeface="+mn-cs"/>
            </a:endParaRPr>
          </a:p>
        </p:txBody>
      </p:sp>
      <p:sp>
        <p:nvSpPr>
          <p:cNvPr id="1028" name="Title Placeholder 8"/>
          <p:cNvSpPr>
            <a:spLocks noGrp="1"/>
          </p:cNvSpPr>
          <p:nvPr>
            <p:ph type="title"/>
          </p:nvPr>
        </p:nvSpPr>
        <p:spPr bwMode="auto">
          <a:xfrm>
            <a:off x="457200" y="70485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bodyPr>
          <a:lstStyle/>
          <a:p>
            <a:pPr lvl="0"/>
            <a:r>
              <a:rPr lang="en-US" altLang="en-US"/>
              <a:t>Click to edit Master title style</a:t>
            </a:r>
          </a:p>
        </p:txBody>
      </p:sp>
      <p:sp>
        <p:nvSpPr>
          <p:cNvPr id="1029" name="Text Placeholder 29"/>
          <p:cNvSpPr>
            <a:spLocks noGrp="1"/>
          </p:cNvSpPr>
          <p:nvPr>
            <p:ph type="body" idx="1"/>
          </p:nvPr>
        </p:nvSpPr>
        <p:spPr bwMode="auto">
          <a:xfrm>
            <a:off x="457200" y="1935163"/>
            <a:ext cx="8229600" cy="438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latin typeface="Arial" charset="0"/>
                <a:cs typeface="Arial" charset="0"/>
              </a:defRPr>
            </a:lvl1pPr>
          </a:lstStyle>
          <a:p>
            <a:pPr>
              <a:defRPr/>
            </a:pPr>
            <a:endParaRPr lang="en-US" dirty="0"/>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latin typeface="Arial" charset="0"/>
                <a:cs typeface="Arial" charset="0"/>
              </a:defRPr>
            </a:lvl1pPr>
          </a:lstStyle>
          <a:p>
            <a:pPr>
              <a:defRPr/>
            </a:pPr>
            <a:endParaRPr lang="en-US" dirty="0"/>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wrap="square" lIns="0" tIns="0" rIns="0" bIns="0" numCol="1" anchor="b" anchorCtr="0" compatLnSpc="1">
            <a:prstTxWarp prst="textNoShape">
              <a:avLst/>
            </a:prstTxWarp>
          </a:bodyPr>
          <a:lstStyle>
            <a:lvl1pPr algn="r" eaLnBrk="1" hangingPunct="1">
              <a:defRPr sz="1200">
                <a:solidFill>
                  <a:srgbClr val="045C75"/>
                </a:solidFill>
              </a:defRPr>
            </a:lvl1pPr>
          </a:lstStyle>
          <a:p>
            <a:pPr>
              <a:defRPr/>
            </a:pPr>
            <a:fld id="{F567C765-1D86-454D-B3D7-01027622377D}" type="slidenum">
              <a:rPr lang="en-US" altLang="en-US"/>
              <a:pPr>
                <a:defRPr/>
              </a:pPr>
              <a:t>‹#›</a:t>
            </a:fld>
            <a:endParaRPr lang="en-US" altLang="en-US" dirty="0"/>
          </a:p>
        </p:txBody>
      </p:sp>
      <p:grpSp>
        <p:nvGrpSpPr>
          <p:cNvPr id="1033" name="Group 1"/>
          <p:cNvGrpSpPr>
            <a:grpSpLocks/>
          </p:cNvGrpSpPr>
          <p:nvPr/>
        </p:nvGrpSpPr>
        <p:grpSpPr bwMode="auto">
          <a:xfrm>
            <a:off x="-19050" y="203200"/>
            <a:ext cx="9180513"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eaLnBrk="1" hangingPunct="1">
                <a:defRPr/>
              </a:pPr>
              <a:endParaRPr lang="en-US" dirty="0">
                <a:latin typeface="Arial" charset="0"/>
                <a:cs typeface="Arial" charset="0"/>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eaLnBrk="1" hangingPunct="1">
                <a:defRPr/>
              </a:pPr>
              <a:endParaRPr lang="en-US" dirty="0">
                <a:latin typeface="Arial" charset="0"/>
                <a:cs typeface="Arial" charset="0"/>
              </a:endParaRPr>
            </a:p>
          </p:txBody>
        </p:sp>
      </p:grpSp>
    </p:spTree>
  </p:cSld>
  <p:clrMap bg1="lt1" tx1="dk1" bg2="lt2" tx2="dk2" accent1="accent1" accent2="accent2" accent3="accent3" accent4="accent4" accent5="accent5" accent6="accent6" hlink="hlink" folHlink="folHlink"/>
  <p:sldLayoutIdLst>
    <p:sldLayoutId id="2147484086" r:id="rId1"/>
    <p:sldLayoutId id="2147484087" r:id="rId2"/>
    <p:sldLayoutId id="2147484088" r:id="rId3"/>
    <p:sldLayoutId id="2147484089" r:id="rId4"/>
    <p:sldLayoutId id="2147484090" r:id="rId5"/>
    <p:sldLayoutId id="2147484091" r:id="rId6"/>
    <p:sldLayoutId id="2147484092" r:id="rId7"/>
    <p:sldLayoutId id="2147484083" r:id="rId8"/>
    <p:sldLayoutId id="2147484093" r:id="rId9"/>
    <p:sldLayoutId id="2147484084" r:id="rId10"/>
    <p:sldLayoutId id="2147484085" r:id="rId11"/>
  </p:sldLayoutIdLst>
  <p:hf hdr="0" ftr="0" dt="0"/>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anose="05020102010507070707"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anose="05020102010507070707"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9" cstate="hqprint">
            <a:extLst>
              <a:ext uri="{28A0092B-C50C-407E-A947-70E740481C1C}">
                <a14:useLocalDpi xmlns:a14="http://schemas.microsoft.com/office/drawing/2010/main"/>
              </a:ext>
            </a:extLst>
          </a:blip>
          <a:srcRect b="-1"/>
          <a:stretch/>
        </p:blipFill>
        <p:spPr>
          <a:xfrm>
            <a:off x="5083728" y="1812022"/>
            <a:ext cx="4060272" cy="5045847"/>
          </a:xfrm>
          <a:prstGeom prst="rect">
            <a:avLst/>
          </a:prstGeom>
        </p:spPr>
      </p:pic>
      <p:pic>
        <p:nvPicPr>
          <p:cNvPr id="13" name="Picture 12"/>
          <p:cNvPicPr>
            <a:picLocks noChangeAspect="1"/>
          </p:cNvPicPr>
          <p:nvPr userDrawn="1"/>
        </p:nvPicPr>
        <p:blipFill>
          <a:blip r:embed="rId10" cstate="screen">
            <a:extLst>
              <a:ext uri="{28A0092B-C50C-407E-A947-70E740481C1C}">
                <a14:useLocalDpi xmlns:a14="http://schemas.microsoft.com/office/drawing/2010/main"/>
              </a:ext>
            </a:extLst>
          </a:blip>
          <a:stretch>
            <a:fillRect/>
          </a:stretch>
        </p:blipFill>
        <p:spPr>
          <a:xfrm>
            <a:off x="7448550" y="6338371"/>
            <a:ext cx="1329900" cy="316767"/>
          </a:xfrm>
          <a:prstGeom prst="rect">
            <a:avLst/>
          </a:prstGeom>
        </p:spPr>
      </p:pic>
      <p:pic>
        <p:nvPicPr>
          <p:cNvPr id="12" name="Picture 11"/>
          <p:cNvPicPr>
            <a:picLocks noChangeAspect="1"/>
          </p:cNvPicPr>
          <p:nvPr userDrawn="1"/>
        </p:nvPicPr>
        <p:blipFill rotWithShape="1">
          <a:blip r:embed="rId11" cstate="print">
            <a:duotone>
              <a:prstClr val="black"/>
              <a:schemeClr val="accent2">
                <a:tint val="45000"/>
                <a:satMod val="400000"/>
              </a:schemeClr>
            </a:duotone>
            <a:extLst>
              <a:ext uri="{28A0092B-C50C-407E-A947-70E740481C1C}">
                <a14:useLocalDpi xmlns:a14="http://schemas.microsoft.com/office/drawing/2010/main"/>
              </a:ext>
            </a:extLst>
          </a:blip>
          <a:srcRect l="53723" t="46829" r="5491"/>
          <a:stretch/>
        </p:blipFill>
        <p:spPr>
          <a:xfrm rot="5400000" flipH="1">
            <a:off x="-39312" y="38846"/>
            <a:ext cx="3519399" cy="3441027"/>
          </a:xfrm>
          <a:prstGeom prst="rect">
            <a:avLst/>
          </a:prstGeom>
        </p:spPr>
      </p:pic>
      <p:sp>
        <p:nvSpPr>
          <p:cNvPr id="1026" name="Title Placeholder 1"/>
          <p:cNvSpPr>
            <a:spLocks noGrp="1"/>
          </p:cNvSpPr>
          <p:nvPr>
            <p:ph type="title"/>
          </p:nvPr>
        </p:nvSpPr>
        <p:spPr bwMode="auto">
          <a:xfrm>
            <a:off x="201168" y="237744"/>
            <a:ext cx="8628678" cy="484748"/>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lvl="0"/>
            <a:r>
              <a:rPr lang="en-US" dirty="0"/>
              <a:t>Click to edit Master title style</a:t>
            </a:r>
          </a:p>
        </p:txBody>
      </p:sp>
      <p:sp>
        <p:nvSpPr>
          <p:cNvPr id="1027" name="Text Placeholder 2"/>
          <p:cNvSpPr>
            <a:spLocks noGrp="1"/>
          </p:cNvSpPr>
          <p:nvPr>
            <p:ph type="body" idx="1"/>
          </p:nvPr>
        </p:nvSpPr>
        <p:spPr bwMode="auto">
          <a:xfrm>
            <a:off x="201168" y="1508761"/>
            <a:ext cx="8642640" cy="4040923"/>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   </a:t>
            </a:r>
          </a:p>
        </p:txBody>
      </p:sp>
      <p:sp>
        <p:nvSpPr>
          <p:cNvPr id="43" name="Rectangle 14"/>
          <p:cNvSpPr>
            <a:spLocks noChangeArrowheads="1"/>
          </p:cNvSpPr>
          <p:nvPr userDrawn="1"/>
        </p:nvSpPr>
        <p:spPr bwMode="auto">
          <a:xfrm>
            <a:off x="-569913" y="-2814638"/>
            <a:ext cx="25400" cy="1588"/>
          </a:xfrm>
          <a:prstGeom prst="rect">
            <a:avLst/>
          </a:prstGeom>
          <a:solidFill>
            <a:srgbClr val="85B74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4400" eaLnBrk="1" hangingPunct="1"/>
            <a:endParaRPr lang="en-US" dirty="0">
              <a:solidFill>
                <a:prstClr val="black"/>
              </a:solidFill>
              <a:latin typeface="Arial" charset="0"/>
              <a:cs typeface="Arial" charset="0"/>
            </a:endParaRPr>
          </a:p>
        </p:txBody>
      </p:sp>
    </p:spTree>
    <p:extLst>
      <p:ext uri="{BB962C8B-B14F-4D97-AF65-F5344CB8AC3E}">
        <p14:creationId xmlns:p14="http://schemas.microsoft.com/office/powerpoint/2010/main" val="133975394"/>
      </p:ext>
    </p:extLst>
  </p:cSld>
  <p:clrMap bg1="lt1" tx1="dk1" bg2="lt2" tx2="dk2" accent1="accent1" accent2="accent2" accent3="accent3" accent4="accent4" accent5="accent5" accent6="accent6" hlink="hlink" folHlink="folHlink"/>
  <p:sldLayoutIdLst>
    <p:sldLayoutId id="2147484095" r:id="rId1"/>
    <p:sldLayoutId id="2147484096" r:id="rId2"/>
    <p:sldLayoutId id="2147484097" r:id="rId3"/>
    <p:sldLayoutId id="2147484098" r:id="rId4"/>
    <p:sldLayoutId id="2147484099" r:id="rId5"/>
    <p:sldLayoutId id="2147484100" r:id="rId6"/>
    <p:sldLayoutId id="2147484101" r:id="rId7"/>
  </p:sldLayoutIdLst>
  <p:hf hdr="0" ftr="0" dt="0"/>
  <p:txStyles>
    <p:titleStyle>
      <a:lvl1pPr algn="l" rtl="0" eaLnBrk="1" fontAlgn="base" hangingPunct="1">
        <a:lnSpc>
          <a:spcPct val="85000"/>
        </a:lnSpc>
        <a:spcBef>
          <a:spcPct val="0"/>
        </a:spcBef>
        <a:spcAft>
          <a:spcPct val="0"/>
        </a:spcAft>
        <a:defRPr sz="3000" b="1" kern="1200">
          <a:solidFill>
            <a:schemeClr val="tx2"/>
          </a:solidFill>
          <a:latin typeface="+mn-lt"/>
          <a:ea typeface="+mj-ea"/>
          <a:cs typeface="+mj-cs"/>
        </a:defRPr>
      </a:lvl1pPr>
      <a:lvl2pPr algn="l" rtl="0" eaLnBrk="1" fontAlgn="base" hangingPunct="1">
        <a:lnSpc>
          <a:spcPct val="85000"/>
        </a:lnSpc>
        <a:spcBef>
          <a:spcPct val="0"/>
        </a:spcBef>
        <a:spcAft>
          <a:spcPct val="0"/>
        </a:spcAft>
        <a:defRPr sz="3000">
          <a:solidFill>
            <a:srgbClr val="006C3A"/>
          </a:solidFill>
          <a:latin typeface="Arial Black" pitchFamily="34" charset="0"/>
        </a:defRPr>
      </a:lvl2pPr>
      <a:lvl3pPr algn="l" rtl="0" eaLnBrk="1" fontAlgn="base" hangingPunct="1">
        <a:lnSpc>
          <a:spcPct val="85000"/>
        </a:lnSpc>
        <a:spcBef>
          <a:spcPct val="0"/>
        </a:spcBef>
        <a:spcAft>
          <a:spcPct val="0"/>
        </a:spcAft>
        <a:defRPr sz="3000">
          <a:solidFill>
            <a:srgbClr val="006C3A"/>
          </a:solidFill>
          <a:latin typeface="Arial Black" pitchFamily="34" charset="0"/>
        </a:defRPr>
      </a:lvl3pPr>
      <a:lvl4pPr algn="l" rtl="0" eaLnBrk="1" fontAlgn="base" hangingPunct="1">
        <a:lnSpc>
          <a:spcPct val="85000"/>
        </a:lnSpc>
        <a:spcBef>
          <a:spcPct val="0"/>
        </a:spcBef>
        <a:spcAft>
          <a:spcPct val="0"/>
        </a:spcAft>
        <a:defRPr sz="3000">
          <a:solidFill>
            <a:srgbClr val="006C3A"/>
          </a:solidFill>
          <a:latin typeface="Arial Black" pitchFamily="34" charset="0"/>
        </a:defRPr>
      </a:lvl4pPr>
      <a:lvl5pPr algn="l" rtl="0" eaLnBrk="1" fontAlgn="base" hangingPunct="1">
        <a:lnSpc>
          <a:spcPct val="85000"/>
        </a:lnSpc>
        <a:spcBef>
          <a:spcPct val="0"/>
        </a:spcBef>
        <a:spcAft>
          <a:spcPct val="0"/>
        </a:spcAft>
        <a:defRPr sz="3000">
          <a:solidFill>
            <a:srgbClr val="006C3A"/>
          </a:solidFill>
          <a:latin typeface="Arial Black" pitchFamily="34" charset="0"/>
        </a:defRPr>
      </a:lvl5pPr>
      <a:lvl6pPr marL="457189" algn="l" rtl="0" eaLnBrk="1" fontAlgn="base" hangingPunct="1">
        <a:lnSpc>
          <a:spcPct val="85000"/>
        </a:lnSpc>
        <a:spcBef>
          <a:spcPct val="0"/>
        </a:spcBef>
        <a:spcAft>
          <a:spcPct val="0"/>
        </a:spcAft>
        <a:defRPr sz="3000">
          <a:solidFill>
            <a:srgbClr val="006C3A"/>
          </a:solidFill>
          <a:latin typeface="Arial Black" pitchFamily="34" charset="0"/>
        </a:defRPr>
      </a:lvl6pPr>
      <a:lvl7pPr marL="914377" algn="l" rtl="0" eaLnBrk="1" fontAlgn="base" hangingPunct="1">
        <a:lnSpc>
          <a:spcPct val="85000"/>
        </a:lnSpc>
        <a:spcBef>
          <a:spcPct val="0"/>
        </a:spcBef>
        <a:spcAft>
          <a:spcPct val="0"/>
        </a:spcAft>
        <a:defRPr sz="3000">
          <a:solidFill>
            <a:srgbClr val="006C3A"/>
          </a:solidFill>
          <a:latin typeface="Arial Black" pitchFamily="34" charset="0"/>
        </a:defRPr>
      </a:lvl7pPr>
      <a:lvl8pPr marL="1371566" algn="l" rtl="0" eaLnBrk="1" fontAlgn="base" hangingPunct="1">
        <a:lnSpc>
          <a:spcPct val="85000"/>
        </a:lnSpc>
        <a:spcBef>
          <a:spcPct val="0"/>
        </a:spcBef>
        <a:spcAft>
          <a:spcPct val="0"/>
        </a:spcAft>
        <a:defRPr sz="3000">
          <a:solidFill>
            <a:srgbClr val="006C3A"/>
          </a:solidFill>
          <a:latin typeface="Arial Black" pitchFamily="34" charset="0"/>
        </a:defRPr>
      </a:lvl8pPr>
      <a:lvl9pPr marL="1828754" algn="l" rtl="0" eaLnBrk="1" fontAlgn="base" hangingPunct="1">
        <a:lnSpc>
          <a:spcPct val="85000"/>
        </a:lnSpc>
        <a:spcBef>
          <a:spcPct val="0"/>
        </a:spcBef>
        <a:spcAft>
          <a:spcPct val="0"/>
        </a:spcAft>
        <a:defRPr sz="3000">
          <a:solidFill>
            <a:srgbClr val="006C3A"/>
          </a:solidFill>
          <a:latin typeface="Arial Black" pitchFamily="34" charset="0"/>
        </a:defRPr>
      </a:lvl9pPr>
    </p:titleStyle>
    <p:bodyStyle>
      <a:lvl1pPr marL="230182" indent="-230182" algn="l" rtl="0" eaLnBrk="1" fontAlgn="base" hangingPunct="1">
        <a:lnSpc>
          <a:spcPct val="90000"/>
        </a:lnSpc>
        <a:spcBef>
          <a:spcPts val="1400"/>
        </a:spcBef>
        <a:spcAft>
          <a:spcPct val="0"/>
        </a:spcAft>
        <a:buClr>
          <a:schemeClr val="tx2"/>
        </a:buClr>
        <a:buFont typeface="Arial" charset="0"/>
        <a:buChar char="•"/>
        <a:defRPr sz="2400" kern="1200">
          <a:solidFill>
            <a:schemeClr val="tx1"/>
          </a:solidFill>
          <a:latin typeface="+mn-lt"/>
          <a:ea typeface="+mn-ea"/>
          <a:cs typeface="+mn-cs"/>
        </a:defRPr>
      </a:lvl1pPr>
      <a:lvl2pPr marL="625459" indent="-279393" algn="l" rtl="0" eaLnBrk="1" fontAlgn="base" hangingPunct="1">
        <a:lnSpc>
          <a:spcPct val="90000"/>
        </a:lnSpc>
        <a:spcBef>
          <a:spcPts val="800"/>
        </a:spcBef>
        <a:spcAft>
          <a:spcPct val="0"/>
        </a:spcAft>
        <a:buClr>
          <a:schemeClr val="tx2"/>
        </a:buClr>
        <a:buFont typeface="Arial" charset="0"/>
        <a:buChar char="–"/>
        <a:defRPr sz="2000" kern="1200">
          <a:solidFill>
            <a:schemeClr val="tx1"/>
          </a:solidFill>
          <a:latin typeface="+mn-lt"/>
          <a:ea typeface="+mn-ea"/>
          <a:cs typeface="+mn-cs"/>
        </a:defRPr>
      </a:lvl2pPr>
      <a:lvl3pPr marL="914377" indent="-230182" algn="l" rtl="0" eaLnBrk="1" fontAlgn="base" hangingPunct="1">
        <a:lnSpc>
          <a:spcPct val="90000"/>
        </a:lnSpc>
        <a:spcBef>
          <a:spcPts val="800"/>
        </a:spcBef>
        <a:spcAft>
          <a:spcPct val="0"/>
        </a:spcAft>
        <a:buClr>
          <a:schemeClr val="tx2"/>
        </a:buClr>
        <a:buFont typeface="Arial" charset="0"/>
        <a:buChar char="•"/>
        <a:defRPr sz="1800" kern="1200">
          <a:solidFill>
            <a:schemeClr val="tx1"/>
          </a:solidFill>
          <a:latin typeface="+mn-lt"/>
          <a:ea typeface="+mn-ea"/>
          <a:cs typeface="+mn-cs"/>
        </a:defRPr>
      </a:lvl3pPr>
      <a:lvl4pPr marL="1144559" indent="-173034" algn="l" rtl="0" eaLnBrk="1" fontAlgn="base" hangingPunct="1">
        <a:lnSpc>
          <a:spcPct val="90000"/>
        </a:lnSpc>
        <a:spcBef>
          <a:spcPts val="800"/>
        </a:spcBef>
        <a:spcAft>
          <a:spcPct val="0"/>
        </a:spcAft>
        <a:buClr>
          <a:schemeClr val="tx2"/>
        </a:buClr>
        <a:buFont typeface="Arial" charset="0"/>
        <a:buChar char="–"/>
        <a:defRPr sz="1600" kern="1200">
          <a:solidFill>
            <a:schemeClr val="tx1"/>
          </a:solidFill>
          <a:latin typeface="+mn-lt"/>
          <a:ea typeface="+mn-ea"/>
          <a:cs typeface="+mn-cs"/>
        </a:defRPr>
      </a:lvl4pPr>
      <a:lvl5pPr marL="1482688" indent="-222245" algn="l" rtl="0" eaLnBrk="1" fontAlgn="base" hangingPunct="1">
        <a:lnSpc>
          <a:spcPct val="90000"/>
        </a:lnSpc>
        <a:spcBef>
          <a:spcPts val="600"/>
        </a:spcBef>
        <a:spcAft>
          <a:spcPct val="0"/>
        </a:spcAft>
        <a:buClr>
          <a:schemeClr val="tx2"/>
        </a:buClr>
        <a:buFont typeface="Arial" charset="0"/>
        <a:buChar char="»"/>
        <a:defRPr sz="1600" kern="1200">
          <a:solidFill>
            <a:schemeClr val="tx1"/>
          </a:solidFill>
          <a:latin typeface="+mn-lt"/>
          <a:ea typeface="+mn-ea"/>
          <a:cs typeface="+mn-cs"/>
        </a:defRPr>
      </a:lvl5pPr>
      <a:lvl6pPr marL="2514537"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emf"/><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ctrTitle"/>
          </p:nvPr>
        </p:nvSpPr>
        <p:spPr>
          <a:xfrm>
            <a:off x="76200" y="1371600"/>
            <a:ext cx="8839200" cy="1828800"/>
          </a:xfrm>
          <a:ln>
            <a:miter lim="800000"/>
            <a:headEnd/>
            <a:tailEnd/>
          </a:ln>
        </p:spPr>
        <p:txBody>
          <a:bodyPr>
            <a:normAutofit fontScale="90000"/>
          </a:bodyPr>
          <a:lstStyle/>
          <a:p>
            <a:pPr eaLnBrk="1" fontAlgn="auto" hangingPunct="1">
              <a:spcAft>
                <a:spcPts val="0"/>
              </a:spcAft>
              <a:defRPr/>
            </a:pPr>
            <a:r>
              <a:rPr lang="en-US" sz="2400" dirty="0">
                <a:solidFill>
                  <a:schemeClr val="tx1"/>
                </a:solidFill>
              </a:rPr>
              <a:t>Advanced Manufacturing of Alpha Double Prime Iron Nitride (ADPIN):</a:t>
            </a:r>
            <a:br>
              <a:rPr lang="en-US" sz="2400" dirty="0">
                <a:solidFill>
                  <a:schemeClr val="tx1"/>
                </a:solidFill>
              </a:rPr>
            </a:br>
            <a:r>
              <a:rPr lang="en-US" sz="2400" dirty="0">
                <a:solidFill>
                  <a:schemeClr val="tx1"/>
                </a:solidFill>
              </a:rPr>
              <a:t>An Innovative Rare Earth Element (REE) Free Ultra-High Performance</a:t>
            </a:r>
            <a:br>
              <a:rPr lang="en-US" sz="2400" dirty="0">
                <a:solidFill>
                  <a:schemeClr val="tx1"/>
                </a:solidFill>
              </a:rPr>
            </a:br>
            <a:r>
              <a:rPr lang="en-US" sz="2400" dirty="0">
                <a:solidFill>
                  <a:schemeClr val="tx1"/>
                </a:solidFill>
              </a:rPr>
              <a:t>Permanent Magnet for Clean Energy Applications</a:t>
            </a:r>
            <a:br>
              <a:rPr lang="en-US" dirty="0">
                <a:solidFill>
                  <a:schemeClr val="tx1"/>
                </a:solidFill>
              </a:rPr>
            </a:br>
            <a:r>
              <a:rPr lang="en-US" sz="2000" dirty="0">
                <a:solidFill>
                  <a:schemeClr val="tx1"/>
                </a:solidFill>
              </a:rPr>
              <a:t>Contract Number: DE-EE0008306</a:t>
            </a:r>
            <a:br>
              <a:rPr lang="en-US" sz="2000" dirty="0">
                <a:solidFill>
                  <a:schemeClr val="tx1"/>
                </a:solidFill>
              </a:rPr>
            </a:br>
            <a:r>
              <a:rPr lang="en-US" sz="2000" dirty="0">
                <a:solidFill>
                  <a:schemeClr val="tx1"/>
                </a:solidFill>
              </a:rPr>
              <a:t>FeNix Magnetics, Inc.</a:t>
            </a:r>
            <a:br>
              <a:rPr lang="en-US" sz="2000" dirty="0">
                <a:solidFill>
                  <a:schemeClr val="tx1"/>
                </a:solidFill>
              </a:rPr>
            </a:br>
            <a:r>
              <a:rPr lang="en-US" sz="2000" dirty="0">
                <a:solidFill>
                  <a:schemeClr val="tx1"/>
                </a:solidFill>
              </a:rPr>
              <a:t> Project Period: 05/01/2018 – 10/31/2020</a:t>
            </a:r>
          </a:p>
        </p:txBody>
      </p:sp>
      <p:sp>
        <p:nvSpPr>
          <p:cNvPr id="20483" name="Subtitle 2"/>
          <p:cNvSpPr>
            <a:spLocks noGrp="1"/>
          </p:cNvSpPr>
          <p:nvPr>
            <p:ph type="subTitle" idx="1"/>
          </p:nvPr>
        </p:nvSpPr>
        <p:spPr>
          <a:xfrm>
            <a:off x="838200" y="3657600"/>
            <a:ext cx="7772400" cy="1905000"/>
          </a:xfrm>
        </p:spPr>
        <p:txBody>
          <a:bodyPr/>
          <a:lstStyle/>
          <a:p>
            <a:pPr marR="0" eaLnBrk="1" hangingPunct="1">
              <a:lnSpc>
                <a:spcPct val="90000"/>
              </a:lnSpc>
            </a:pPr>
            <a:r>
              <a:rPr lang="en-US" altLang="en-US" sz="1800" dirty="0">
                <a:solidFill>
                  <a:schemeClr val="tx2"/>
                </a:solidFill>
              </a:rPr>
              <a:t>David H. Matthiesen, Ph.D.</a:t>
            </a:r>
          </a:p>
          <a:p>
            <a:pPr marR="0" eaLnBrk="1" hangingPunct="1">
              <a:lnSpc>
                <a:spcPct val="90000"/>
              </a:lnSpc>
            </a:pPr>
            <a:r>
              <a:rPr lang="en-US" altLang="en-US" sz="1800" dirty="0">
                <a:solidFill>
                  <a:schemeClr val="tx2"/>
                </a:solidFill>
              </a:rPr>
              <a:t>Chief Technology Officer</a:t>
            </a:r>
          </a:p>
          <a:p>
            <a:pPr marR="0" eaLnBrk="1" hangingPunct="1">
              <a:lnSpc>
                <a:spcPct val="90000"/>
              </a:lnSpc>
            </a:pPr>
            <a:endParaRPr lang="en-US" altLang="en-US" sz="1800" dirty="0">
              <a:solidFill>
                <a:schemeClr val="tx2"/>
              </a:solidFill>
            </a:endParaRPr>
          </a:p>
          <a:p>
            <a:pPr marR="0" eaLnBrk="1" hangingPunct="1">
              <a:lnSpc>
                <a:spcPct val="90000"/>
              </a:lnSpc>
            </a:pPr>
            <a:r>
              <a:rPr lang="en-US" altLang="en-US" sz="1800" dirty="0">
                <a:solidFill>
                  <a:schemeClr val="tx2"/>
                </a:solidFill>
              </a:rPr>
              <a:t>U.S. DOE Advanced Manufacturing Office Program Review Meeting  </a:t>
            </a:r>
          </a:p>
          <a:p>
            <a:pPr marR="0" eaLnBrk="1" hangingPunct="1">
              <a:lnSpc>
                <a:spcPct val="90000"/>
              </a:lnSpc>
            </a:pPr>
            <a:r>
              <a:rPr lang="en-US" altLang="en-US" sz="1800" dirty="0">
                <a:solidFill>
                  <a:schemeClr val="tx2"/>
                </a:solidFill>
              </a:rPr>
              <a:t>Washington, D.C. </a:t>
            </a:r>
          </a:p>
          <a:p>
            <a:pPr marR="0" eaLnBrk="1" hangingPunct="1">
              <a:lnSpc>
                <a:spcPct val="90000"/>
              </a:lnSpc>
            </a:pPr>
            <a:r>
              <a:rPr lang="en-US" altLang="en-US" sz="1800" dirty="0">
                <a:solidFill>
                  <a:schemeClr val="tx2"/>
                </a:solidFill>
              </a:rPr>
              <a:t>June 2-3, 2020</a:t>
            </a:r>
          </a:p>
          <a:p>
            <a:pPr marR="0" eaLnBrk="1" hangingPunct="1">
              <a:lnSpc>
                <a:spcPct val="90000"/>
              </a:lnSpc>
            </a:pPr>
            <a:endParaRPr lang="en-US" altLang="en-US" dirty="0">
              <a:solidFill>
                <a:schemeClr val="tx2"/>
              </a:solidFill>
            </a:endParaRPr>
          </a:p>
        </p:txBody>
      </p:sp>
      <p:sp>
        <p:nvSpPr>
          <p:cNvPr id="20484" name="TextBox 1"/>
          <p:cNvSpPr txBox="1">
            <a:spLocks noChangeArrowheads="1"/>
          </p:cNvSpPr>
          <p:nvPr/>
        </p:nvSpPr>
        <p:spPr bwMode="auto">
          <a:xfrm>
            <a:off x="806450" y="6096000"/>
            <a:ext cx="79978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1400" i="1" dirty="0">
                <a:solidFill>
                  <a:schemeClr val="tx2"/>
                </a:solidFill>
              </a:rPr>
              <a:t>This presentation does not contain any proprietary, confidential, or otherwise restricted information.</a:t>
            </a:r>
          </a:p>
        </p:txBody>
      </p:sp>
      <p:sp>
        <p:nvSpPr>
          <p:cNvPr id="2" name="Slide Number Placeholder 1">
            <a:extLst>
              <a:ext uri="{FF2B5EF4-FFF2-40B4-BE49-F238E27FC236}">
                <a16:creationId xmlns:a16="http://schemas.microsoft.com/office/drawing/2014/main" id="{9FB73188-72E5-4493-B62E-64B676FC7C07}"/>
              </a:ext>
            </a:extLst>
          </p:cNvPr>
          <p:cNvSpPr>
            <a:spLocks noGrp="1"/>
          </p:cNvSpPr>
          <p:nvPr>
            <p:ph type="sldNum" sz="quarter" idx="12"/>
          </p:nvPr>
        </p:nvSpPr>
        <p:spPr/>
        <p:txBody>
          <a:bodyPr/>
          <a:lstStyle/>
          <a:p>
            <a:pPr>
              <a:defRPr/>
            </a:pPr>
            <a:fld id="{4986AFDA-C767-4A0C-A867-D057A752C1BB}" type="slidenum">
              <a:rPr lang="en-US" altLang="en-US" smtClean="0"/>
              <a:pPr>
                <a:defRPr/>
              </a:pPr>
              <a:t>1</a:t>
            </a:fld>
            <a:endParaRPr lang="en-US" alt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457200" y="533400"/>
            <a:ext cx="8229600" cy="304800"/>
          </a:xfrm>
        </p:spPr>
        <p:txBody>
          <a:bodyPr>
            <a:normAutofit fontScale="90000"/>
          </a:bodyPr>
          <a:lstStyle/>
          <a:p>
            <a:pPr eaLnBrk="1" hangingPunct="1">
              <a:defRPr/>
            </a:pPr>
            <a:r>
              <a:rPr lang="en-US" dirty="0"/>
              <a:t>Questions?</a:t>
            </a:r>
          </a:p>
        </p:txBody>
      </p:sp>
      <p:sp>
        <p:nvSpPr>
          <p:cNvPr id="2" name="Slide Number Placeholder 1">
            <a:extLst>
              <a:ext uri="{FF2B5EF4-FFF2-40B4-BE49-F238E27FC236}">
                <a16:creationId xmlns:a16="http://schemas.microsoft.com/office/drawing/2014/main" id="{997497F1-7B62-4617-85D1-DFA945BA7026}"/>
              </a:ext>
            </a:extLst>
          </p:cNvPr>
          <p:cNvSpPr>
            <a:spLocks noGrp="1"/>
          </p:cNvSpPr>
          <p:nvPr>
            <p:ph type="sldNum" sz="quarter" idx="10"/>
          </p:nvPr>
        </p:nvSpPr>
        <p:spPr/>
        <p:txBody>
          <a:bodyPr/>
          <a:lstStyle/>
          <a:p>
            <a:pPr>
              <a:defRPr/>
            </a:pPr>
            <a:fld id="{157A59B2-37DF-4CEB-8524-92F032B0810B}" type="slidenum">
              <a:rPr lang="en-US" altLang="en-US" smtClean="0"/>
              <a:pPr>
                <a:defRPr/>
              </a:pPr>
              <a:t>10</a:t>
            </a:fld>
            <a:endParaRPr lang="en-US" alt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256403" y="1188489"/>
            <a:ext cx="6172200" cy="228600"/>
          </a:xfrm>
        </p:spPr>
        <p:txBody>
          <a:bodyPr>
            <a:normAutofit fontScale="90000"/>
          </a:bodyPr>
          <a:lstStyle/>
          <a:p>
            <a:pPr eaLnBrk="1" hangingPunct="1">
              <a:defRPr/>
            </a:pPr>
            <a:r>
              <a:rPr lang="en-US" dirty="0"/>
              <a:t>Overview</a:t>
            </a:r>
          </a:p>
        </p:txBody>
      </p:sp>
      <p:sp>
        <p:nvSpPr>
          <p:cNvPr id="4" name="Rectangle 3"/>
          <p:cNvSpPr/>
          <p:nvPr/>
        </p:nvSpPr>
        <p:spPr>
          <a:xfrm>
            <a:off x="333632" y="2025003"/>
            <a:ext cx="3257550" cy="1272143"/>
          </a:xfrm>
          <a:prstGeom prst="rect">
            <a:avLst/>
          </a:prstGeom>
        </p:spPr>
        <p:txBody>
          <a:bodyPr wrap="square">
            <a:spAutoFit/>
          </a:bodyPr>
          <a:lstStyle/>
          <a:p>
            <a:pPr marL="1028700" indent="-1028700" defTabSz="342900">
              <a:spcAft>
                <a:spcPts val="450"/>
              </a:spcAft>
            </a:pPr>
            <a:r>
              <a:rPr lang="en-US" sz="1200" b="1" u="sng" dirty="0">
                <a:solidFill>
                  <a:srgbClr val="000000"/>
                </a:solidFill>
                <a:ea typeface="Calibri" panose="020F0502020204030204" pitchFamily="34" charset="0"/>
              </a:rPr>
              <a:t>Timeline:</a:t>
            </a:r>
          </a:p>
          <a:p>
            <a:pPr marL="1028700" indent="-1028700" defTabSz="342900">
              <a:spcAft>
                <a:spcPts val="450"/>
              </a:spcAft>
            </a:pPr>
            <a:r>
              <a:rPr lang="en-US" sz="1200" b="1" dirty="0">
                <a:solidFill>
                  <a:srgbClr val="000000"/>
                </a:solidFill>
                <a:ea typeface="Calibri" panose="020F0502020204030204" pitchFamily="34" charset="0"/>
              </a:rPr>
              <a:t>Project Start Date:</a:t>
            </a:r>
            <a:r>
              <a:rPr lang="en-US" sz="1200" dirty="0">
                <a:solidFill>
                  <a:srgbClr val="000000"/>
                </a:solidFill>
                <a:ea typeface="Calibri" panose="020F0502020204030204" pitchFamily="34" charset="0"/>
              </a:rPr>
              <a:t>			05/01/2018 </a:t>
            </a:r>
          </a:p>
          <a:p>
            <a:pPr marL="1028700" indent="-1028700" defTabSz="342900">
              <a:spcAft>
                <a:spcPts val="450"/>
              </a:spcAft>
            </a:pPr>
            <a:r>
              <a:rPr lang="en-US" sz="1200" b="1" dirty="0">
                <a:solidFill>
                  <a:srgbClr val="000000"/>
                </a:solidFill>
                <a:ea typeface="Calibri" panose="020F0502020204030204" pitchFamily="34" charset="0"/>
              </a:rPr>
              <a:t>Budget Period 1 End Date:   </a:t>
            </a:r>
            <a:r>
              <a:rPr lang="en-US" sz="1200" dirty="0">
                <a:solidFill>
                  <a:srgbClr val="000000"/>
                </a:solidFill>
                <a:ea typeface="Calibri" panose="020F0502020204030204" pitchFamily="34" charset="0"/>
              </a:rPr>
              <a:t>10/31/2019</a:t>
            </a:r>
            <a:endParaRPr lang="en-US" sz="1200" b="1" dirty="0">
              <a:solidFill>
                <a:srgbClr val="000000"/>
              </a:solidFill>
              <a:ea typeface="Calibri" panose="020F0502020204030204" pitchFamily="34" charset="0"/>
            </a:endParaRPr>
          </a:p>
          <a:p>
            <a:pPr marL="1028700" indent="-1028700" defTabSz="342900">
              <a:spcAft>
                <a:spcPts val="450"/>
              </a:spcAft>
            </a:pPr>
            <a:r>
              <a:rPr lang="en-US" sz="1200" b="1" dirty="0">
                <a:solidFill>
                  <a:srgbClr val="000000"/>
                </a:solidFill>
                <a:ea typeface="Calibri" panose="020F0502020204030204" pitchFamily="34" charset="0"/>
              </a:rPr>
              <a:t>Budget Period 2 End Date:</a:t>
            </a:r>
            <a:r>
              <a:rPr lang="en-US" sz="1200" dirty="0">
                <a:solidFill>
                  <a:srgbClr val="000000"/>
                </a:solidFill>
                <a:ea typeface="Calibri" panose="020F0502020204030204" pitchFamily="34" charset="0"/>
              </a:rPr>
              <a:t>	10/31/2020</a:t>
            </a:r>
          </a:p>
          <a:p>
            <a:pPr marL="1028700" indent="-1028700" defTabSz="342900">
              <a:spcAft>
                <a:spcPts val="450"/>
              </a:spcAft>
            </a:pPr>
            <a:r>
              <a:rPr lang="en-US" sz="1200" b="1" dirty="0">
                <a:solidFill>
                  <a:srgbClr val="000000"/>
                </a:solidFill>
                <a:ea typeface="Calibri" panose="020F0502020204030204" pitchFamily="34" charset="0"/>
              </a:rPr>
              <a:t>Project End Date:	 	 	</a:t>
            </a:r>
            <a:r>
              <a:rPr lang="en-US" sz="1200" dirty="0">
                <a:solidFill>
                  <a:srgbClr val="000000"/>
                </a:solidFill>
                <a:ea typeface="Calibri" panose="020F0502020204030204" pitchFamily="34" charset="0"/>
              </a:rPr>
              <a:t>10/31/2020 </a:t>
            </a:r>
          </a:p>
        </p:txBody>
      </p:sp>
      <p:graphicFrame>
        <p:nvGraphicFramePr>
          <p:cNvPr id="5" name="Table 4"/>
          <p:cNvGraphicFramePr>
            <a:graphicFrameLocks noGrp="1"/>
          </p:cNvGraphicFramePr>
          <p:nvPr>
            <p:extLst>
              <p:ext uri="{D42A27DB-BD31-4B8C-83A1-F6EECF244321}">
                <p14:modId xmlns:p14="http://schemas.microsoft.com/office/powerpoint/2010/main" val="1854135465"/>
              </p:ext>
            </p:extLst>
          </p:nvPr>
        </p:nvGraphicFramePr>
        <p:xfrm>
          <a:off x="4297063" y="2247593"/>
          <a:ext cx="4008736" cy="1501446"/>
        </p:xfrm>
        <a:graphic>
          <a:graphicData uri="http://schemas.openxmlformats.org/drawingml/2006/table">
            <a:tbl>
              <a:tblPr firstRow="1" firstCol="1" bandRow="1">
                <a:tableStyleId>{5C22544A-7EE6-4342-B048-85BDC9FD1C3A}</a:tableStyleId>
              </a:tblPr>
              <a:tblGrid>
                <a:gridCol w="1469869">
                  <a:extLst>
                    <a:ext uri="{9D8B030D-6E8A-4147-A177-3AD203B41FA5}">
                      <a16:colId xmlns:a16="http://schemas.microsoft.com/office/drawing/2014/main" val="20000"/>
                    </a:ext>
                  </a:extLst>
                </a:gridCol>
                <a:gridCol w="643828">
                  <a:extLst>
                    <a:ext uri="{9D8B030D-6E8A-4147-A177-3AD203B41FA5}">
                      <a16:colId xmlns:a16="http://schemas.microsoft.com/office/drawing/2014/main" val="20001"/>
                    </a:ext>
                  </a:extLst>
                </a:gridCol>
                <a:gridCol w="655975">
                  <a:extLst>
                    <a:ext uri="{9D8B030D-6E8A-4147-A177-3AD203B41FA5}">
                      <a16:colId xmlns:a16="http://schemas.microsoft.com/office/drawing/2014/main" val="20002"/>
                    </a:ext>
                  </a:extLst>
                </a:gridCol>
                <a:gridCol w="655975">
                  <a:extLst>
                    <a:ext uri="{9D8B030D-6E8A-4147-A177-3AD203B41FA5}">
                      <a16:colId xmlns:a16="http://schemas.microsoft.com/office/drawing/2014/main" val="20003"/>
                    </a:ext>
                  </a:extLst>
                </a:gridCol>
                <a:gridCol w="583089">
                  <a:extLst>
                    <a:ext uri="{9D8B030D-6E8A-4147-A177-3AD203B41FA5}">
                      <a16:colId xmlns:a16="http://schemas.microsoft.com/office/drawing/2014/main" val="20004"/>
                    </a:ext>
                  </a:extLst>
                </a:gridCol>
              </a:tblGrid>
              <a:tr h="447518">
                <a:tc>
                  <a:txBody>
                    <a:bodyPr/>
                    <a:lstStyle/>
                    <a:p>
                      <a:pPr marL="0" marR="0" algn="ctr">
                        <a:spcBef>
                          <a:spcPts val="0"/>
                        </a:spcBef>
                        <a:spcAft>
                          <a:spcPts val="0"/>
                        </a:spcAft>
                      </a:pPr>
                      <a:r>
                        <a:rPr lang="en-US" sz="800" dirty="0">
                          <a:effectLst/>
                          <a:latin typeface="Arial" panose="020B0604020202020204" pitchFamily="34" charset="0"/>
                          <a:cs typeface="Arial" panose="020B0604020202020204" pitchFamily="34" charset="0"/>
                        </a:rPr>
                        <a:t>Budget</a:t>
                      </a:r>
                      <a:endParaRPr lang="en-US" sz="8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tc>
                <a:tc>
                  <a:txBody>
                    <a:bodyPr/>
                    <a:lstStyle/>
                    <a:p>
                      <a:pPr marL="0" marR="0" algn="ctr">
                        <a:spcBef>
                          <a:spcPts val="0"/>
                        </a:spcBef>
                        <a:spcAft>
                          <a:spcPts val="0"/>
                        </a:spcAft>
                      </a:pPr>
                      <a:r>
                        <a:rPr lang="en-US" sz="800" dirty="0">
                          <a:effectLst/>
                          <a:latin typeface="Arial" panose="020B0604020202020204" pitchFamily="34" charset="0"/>
                          <a:cs typeface="Arial" panose="020B0604020202020204" pitchFamily="34" charset="0"/>
                        </a:rPr>
                        <a:t>DOE Share</a:t>
                      </a:r>
                      <a:endParaRPr lang="en-US" sz="8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tc>
                <a:tc>
                  <a:txBody>
                    <a:bodyPr/>
                    <a:lstStyle/>
                    <a:p>
                      <a:pPr marL="0" marR="0" algn="ctr">
                        <a:spcBef>
                          <a:spcPts val="0"/>
                        </a:spcBef>
                        <a:spcAft>
                          <a:spcPts val="0"/>
                        </a:spcAft>
                      </a:pPr>
                      <a:r>
                        <a:rPr lang="en-US" sz="800" dirty="0">
                          <a:effectLst/>
                          <a:latin typeface="Arial" panose="020B0604020202020204" pitchFamily="34" charset="0"/>
                          <a:cs typeface="Arial" panose="020B0604020202020204" pitchFamily="34" charset="0"/>
                        </a:rPr>
                        <a:t>Cost Share</a:t>
                      </a:r>
                      <a:endParaRPr lang="en-US" sz="8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tc>
                <a:tc>
                  <a:txBody>
                    <a:bodyPr/>
                    <a:lstStyle/>
                    <a:p>
                      <a:pPr marL="0" marR="0" algn="ctr">
                        <a:spcBef>
                          <a:spcPts val="0"/>
                        </a:spcBef>
                        <a:spcAft>
                          <a:spcPts val="0"/>
                        </a:spcAft>
                      </a:pPr>
                      <a:r>
                        <a:rPr lang="en-US" sz="800" dirty="0">
                          <a:effectLst/>
                          <a:latin typeface="Arial" panose="020B0604020202020204" pitchFamily="34" charset="0"/>
                          <a:cs typeface="Arial" panose="020B0604020202020204" pitchFamily="34" charset="0"/>
                        </a:rPr>
                        <a:t>Total</a:t>
                      </a:r>
                      <a:endParaRPr lang="en-US" sz="8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tc>
                <a:tc>
                  <a:txBody>
                    <a:bodyPr/>
                    <a:lstStyle/>
                    <a:p>
                      <a:pPr marL="0" marR="0" algn="ctr">
                        <a:spcBef>
                          <a:spcPts val="0"/>
                        </a:spcBef>
                        <a:spcAft>
                          <a:spcPts val="0"/>
                        </a:spcAft>
                      </a:pPr>
                      <a:r>
                        <a:rPr lang="en-US" sz="800" dirty="0">
                          <a:effectLst/>
                          <a:latin typeface="Arial" panose="020B0604020202020204" pitchFamily="34" charset="0"/>
                          <a:cs typeface="Arial" panose="020B0604020202020204" pitchFamily="34" charset="0"/>
                        </a:rPr>
                        <a:t>Cost Share %</a:t>
                      </a:r>
                      <a:endParaRPr lang="en-US" sz="8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tc>
                <a:extLst>
                  <a:ext uri="{0D108BD9-81ED-4DB2-BD59-A6C34878D82A}">
                    <a16:rowId xmlns:a16="http://schemas.microsoft.com/office/drawing/2014/main" val="10000"/>
                  </a:ext>
                </a:extLst>
              </a:tr>
              <a:tr h="362572">
                <a:tc>
                  <a:txBody>
                    <a:bodyPr/>
                    <a:lstStyle/>
                    <a:p>
                      <a:pPr marL="0" marR="0" algn="ctr">
                        <a:spcBef>
                          <a:spcPts val="0"/>
                        </a:spcBef>
                        <a:spcAft>
                          <a:spcPts val="0"/>
                        </a:spcAft>
                      </a:pPr>
                      <a:r>
                        <a:rPr lang="en-US" sz="800" dirty="0">
                          <a:effectLst/>
                          <a:latin typeface="Arial" panose="020B0604020202020204" pitchFamily="34" charset="0"/>
                          <a:cs typeface="Arial" panose="020B0604020202020204" pitchFamily="34" charset="0"/>
                        </a:rPr>
                        <a:t>Overall Budget</a:t>
                      </a:r>
                      <a:endParaRPr lang="en-US" sz="8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tc>
                <a:tc>
                  <a:txBody>
                    <a:bodyPr/>
                    <a:lstStyle/>
                    <a:p>
                      <a:pPr marL="0" marR="0" algn="ctr">
                        <a:spcBef>
                          <a:spcPts val="0"/>
                        </a:spcBef>
                        <a:spcAft>
                          <a:spcPts val="0"/>
                        </a:spcAft>
                      </a:pPr>
                      <a:r>
                        <a:rPr lang="en-US" sz="800" dirty="0">
                          <a:effectLst/>
                          <a:latin typeface="Arial" panose="020B0604020202020204" pitchFamily="34" charset="0"/>
                          <a:cs typeface="Arial" panose="020B0604020202020204" pitchFamily="34" charset="0"/>
                        </a:rPr>
                        <a:t>$798,624</a:t>
                      </a:r>
                      <a:endParaRPr lang="en-US" sz="8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tc>
                <a:tc>
                  <a:txBody>
                    <a:bodyPr/>
                    <a:lstStyle/>
                    <a:p>
                      <a:pPr marL="0" marR="0" algn="ctr">
                        <a:spcBef>
                          <a:spcPts val="0"/>
                        </a:spcBef>
                        <a:spcAft>
                          <a:spcPts val="0"/>
                        </a:spcAft>
                      </a:pPr>
                      <a:r>
                        <a:rPr lang="en-US" sz="800" dirty="0">
                          <a:effectLst/>
                          <a:latin typeface="Arial" panose="020B0604020202020204" pitchFamily="34" charset="0"/>
                          <a:cs typeface="Arial" panose="020B0604020202020204" pitchFamily="34" charset="0"/>
                        </a:rPr>
                        <a:t>$201,488</a:t>
                      </a:r>
                      <a:endParaRPr lang="en-US" sz="8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tc>
                <a:tc>
                  <a:txBody>
                    <a:bodyPr/>
                    <a:lstStyle/>
                    <a:p>
                      <a:pPr marL="0" marR="0" algn="ctr">
                        <a:spcBef>
                          <a:spcPts val="0"/>
                        </a:spcBef>
                        <a:spcAft>
                          <a:spcPts val="0"/>
                        </a:spcAft>
                      </a:pPr>
                      <a:r>
                        <a:rPr lang="en-US" sz="800" dirty="0">
                          <a:effectLst/>
                          <a:latin typeface="Arial" panose="020B0604020202020204" pitchFamily="34" charset="0"/>
                          <a:cs typeface="Arial" panose="020B0604020202020204" pitchFamily="34" charset="0"/>
                        </a:rPr>
                        <a:t>$1,000,112</a:t>
                      </a:r>
                      <a:endParaRPr lang="en-US" sz="8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tc>
                <a:tc>
                  <a:txBody>
                    <a:bodyPr/>
                    <a:lstStyle/>
                    <a:p>
                      <a:pPr marL="0" marR="0" algn="ctr">
                        <a:spcBef>
                          <a:spcPts val="0"/>
                        </a:spcBef>
                        <a:spcAft>
                          <a:spcPts val="0"/>
                        </a:spcAft>
                      </a:pPr>
                      <a:r>
                        <a:rPr lang="en-US" sz="800" dirty="0">
                          <a:effectLst/>
                          <a:latin typeface="Arial" panose="020B0604020202020204" pitchFamily="34" charset="0"/>
                          <a:cs typeface="Arial" panose="020B0604020202020204" pitchFamily="34" charset="0"/>
                        </a:rPr>
                        <a:t>20.15%</a:t>
                      </a:r>
                      <a:endParaRPr lang="en-US" sz="8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tc>
                <a:extLst>
                  <a:ext uri="{0D108BD9-81ED-4DB2-BD59-A6C34878D82A}">
                    <a16:rowId xmlns:a16="http://schemas.microsoft.com/office/drawing/2014/main" val="10001"/>
                  </a:ext>
                </a:extLst>
              </a:tr>
              <a:tr h="223758">
                <a:tc>
                  <a:txBody>
                    <a:bodyPr/>
                    <a:lstStyle/>
                    <a:p>
                      <a:pPr marL="0" marR="0" algn="ctr">
                        <a:spcBef>
                          <a:spcPts val="0"/>
                        </a:spcBef>
                        <a:spcAft>
                          <a:spcPts val="0"/>
                        </a:spcAft>
                      </a:pPr>
                      <a:r>
                        <a:rPr lang="en-US" sz="800" dirty="0">
                          <a:effectLst/>
                          <a:latin typeface="Arial" panose="020B0604020202020204" pitchFamily="34" charset="0"/>
                          <a:cs typeface="Arial" panose="020B0604020202020204" pitchFamily="34" charset="0"/>
                        </a:rPr>
                        <a:t>Approved Budget (BP-1)</a:t>
                      </a:r>
                    </a:p>
                    <a:p>
                      <a:pPr marL="0" marR="0" algn="ctr">
                        <a:spcBef>
                          <a:spcPts val="0"/>
                        </a:spcBef>
                        <a:spcAft>
                          <a:spcPts val="0"/>
                        </a:spcAft>
                      </a:pPr>
                      <a:r>
                        <a:rPr lang="en-US" sz="800" dirty="0">
                          <a:solidFill>
                            <a:schemeClr val="bg1"/>
                          </a:solidFill>
                          <a:effectLst/>
                          <a:latin typeface="Arial" panose="020B0604020202020204" pitchFamily="34" charset="0"/>
                          <a:ea typeface="Calibri" panose="020F0502020204030204" pitchFamily="34" charset="0"/>
                          <a:cs typeface="Arial" panose="020B0604020202020204" pitchFamily="34" charset="0"/>
                        </a:rPr>
                        <a:t>completed</a:t>
                      </a:r>
                    </a:p>
                  </a:txBody>
                  <a:tcPr marL="51435" marR="51435" marT="0" marB="0" anchor="ctr"/>
                </a:tc>
                <a:tc>
                  <a:txBody>
                    <a:bodyPr/>
                    <a:lstStyle/>
                    <a:p>
                      <a:pPr marL="0" marR="0" algn="ctr">
                        <a:spcBef>
                          <a:spcPts val="0"/>
                        </a:spcBef>
                        <a:spcAft>
                          <a:spcPts val="0"/>
                        </a:spcAft>
                      </a:pPr>
                      <a:r>
                        <a:rPr lang="en-US" sz="800" dirty="0">
                          <a:effectLst/>
                          <a:latin typeface="Arial" panose="020B0604020202020204" pitchFamily="34" charset="0"/>
                          <a:cs typeface="Arial" panose="020B0604020202020204" pitchFamily="34" charset="0"/>
                        </a:rPr>
                        <a:t>$365,469</a:t>
                      </a:r>
                      <a:endParaRPr lang="en-US" sz="8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tc>
                <a:tc>
                  <a:txBody>
                    <a:bodyPr/>
                    <a:lstStyle/>
                    <a:p>
                      <a:pPr marL="0" marR="0" algn="ctr">
                        <a:spcBef>
                          <a:spcPts val="0"/>
                        </a:spcBef>
                        <a:spcAft>
                          <a:spcPts val="0"/>
                        </a:spcAft>
                      </a:pPr>
                      <a:r>
                        <a:rPr lang="en-US" sz="800" dirty="0">
                          <a:effectLst/>
                          <a:latin typeface="Arial" panose="020B0604020202020204" pitchFamily="34" charset="0"/>
                          <a:cs typeface="Arial" panose="020B0604020202020204" pitchFamily="34" charset="0"/>
                        </a:rPr>
                        <a:t>$201,488</a:t>
                      </a:r>
                      <a:endParaRPr lang="en-US" sz="8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tc>
                <a:tc>
                  <a:txBody>
                    <a:bodyPr/>
                    <a:lstStyle/>
                    <a:p>
                      <a:pPr marL="0" marR="0" algn="ctr">
                        <a:spcBef>
                          <a:spcPts val="0"/>
                        </a:spcBef>
                        <a:spcAft>
                          <a:spcPts val="0"/>
                        </a:spcAft>
                      </a:pPr>
                      <a:r>
                        <a:rPr lang="en-US" sz="800" dirty="0">
                          <a:effectLst/>
                          <a:latin typeface="Arial" panose="020B0604020202020204" pitchFamily="34" charset="0"/>
                          <a:cs typeface="Arial" panose="020B0604020202020204" pitchFamily="34" charset="0"/>
                        </a:rPr>
                        <a:t>$566,957</a:t>
                      </a:r>
                      <a:endParaRPr lang="en-US" sz="8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tc>
                <a:tc>
                  <a:txBody>
                    <a:bodyPr/>
                    <a:lstStyle/>
                    <a:p>
                      <a:pPr marL="0" marR="0" algn="ctr">
                        <a:spcBef>
                          <a:spcPts val="0"/>
                        </a:spcBef>
                        <a:spcAft>
                          <a:spcPts val="0"/>
                        </a:spcAft>
                      </a:pPr>
                      <a:r>
                        <a:rPr lang="en-US" sz="800" dirty="0">
                          <a:effectLst/>
                          <a:latin typeface="Arial" panose="020B0604020202020204" pitchFamily="34" charset="0"/>
                          <a:cs typeface="Arial" panose="020B0604020202020204" pitchFamily="34" charset="0"/>
                        </a:rPr>
                        <a:t>35.54%</a:t>
                      </a:r>
                      <a:endParaRPr lang="en-US" sz="8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tc>
                <a:extLst>
                  <a:ext uri="{0D108BD9-81ED-4DB2-BD59-A6C34878D82A}">
                    <a16:rowId xmlns:a16="http://schemas.microsoft.com/office/drawing/2014/main" val="10002"/>
                  </a:ext>
                </a:extLst>
              </a:tr>
              <a:tr h="22375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dirty="0">
                          <a:effectLst/>
                          <a:latin typeface="Arial" panose="020B0604020202020204" pitchFamily="34" charset="0"/>
                          <a:cs typeface="Arial" panose="020B0604020202020204" pitchFamily="34" charset="0"/>
                        </a:rPr>
                        <a:t>Approved Budget (BP-2)</a:t>
                      </a:r>
                      <a:endParaRPr lang="en-US" sz="8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tc>
                <a:tc>
                  <a:txBody>
                    <a:bodyPr/>
                    <a:lstStyle/>
                    <a:p>
                      <a:pPr marL="0" marR="0" algn="ctr">
                        <a:spcBef>
                          <a:spcPts val="0"/>
                        </a:spcBef>
                        <a:spcAft>
                          <a:spcPts val="0"/>
                        </a:spcAft>
                      </a:pPr>
                      <a:r>
                        <a:rPr lang="en-US" sz="800" dirty="0">
                          <a:solidFill>
                            <a:srgbClr val="000000"/>
                          </a:solidFill>
                          <a:effectLst/>
                          <a:latin typeface="Arial" panose="020B0604020202020204" pitchFamily="34" charset="0"/>
                          <a:ea typeface="Calibri" panose="020F0502020204030204" pitchFamily="34" charset="0"/>
                          <a:cs typeface="Arial" panose="020B0604020202020204" pitchFamily="34" charset="0"/>
                        </a:rPr>
                        <a:t>$433,155</a:t>
                      </a:r>
                    </a:p>
                  </a:txBody>
                  <a:tcPr marL="51435" marR="51435" marT="0" marB="0" anchor="ctr"/>
                </a:tc>
                <a:tc>
                  <a:txBody>
                    <a:bodyPr/>
                    <a:lstStyle/>
                    <a:p>
                      <a:pPr marL="0" marR="0" algn="ctr">
                        <a:spcBef>
                          <a:spcPts val="0"/>
                        </a:spcBef>
                        <a:spcAft>
                          <a:spcPts val="0"/>
                        </a:spcAft>
                      </a:pPr>
                      <a:r>
                        <a:rPr lang="en-US" sz="800" dirty="0">
                          <a:solidFill>
                            <a:srgbClr val="000000"/>
                          </a:solidFill>
                          <a:effectLst/>
                          <a:latin typeface="Arial" panose="020B0604020202020204" pitchFamily="34" charset="0"/>
                          <a:ea typeface="Calibri" panose="020F0502020204030204" pitchFamily="34" charset="0"/>
                          <a:cs typeface="Arial" panose="020B0604020202020204" pitchFamily="34" charset="0"/>
                        </a:rPr>
                        <a:t>$0</a:t>
                      </a:r>
                    </a:p>
                  </a:txBody>
                  <a:tcPr marL="51435" marR="51435" marT="0" marB="0" anchor="ctr"/>
                </a:tc>
                <a:tc>
                  <a:txBody>
                    <a:bodyPr/>
                    <a:lstStyle/>
                    <a:p>
                      <a:pPr marL="0" marR="0" algn="ctr">
                        <a:spcBef>
                          <a:spcPts val="0"/>
                        </a:spcBef>
                        <a:spcAft>
                          <a:spcPts val="0"/>
                        </a:spcAft>
                      </a:pPr>
                      <a:r>
                        <a:rPr lang="en-US" sz="800" dirty="0">
                          <a:solidFill>
                            <a:srgbClr val="000000"/>
                          </a:solidFill>
                          <a:effectLst/>
                          <a:latin typeface="Arial" panose="020B0604020202020204" pitchFamily="34" charset="0"/>
                          <a:ea typeface="Calibri" panose="020F0502020204030204" pitchFamily="34" charset="0"/>
                          <a:cs typeface="Arial" panose="020B0604020202020204" pitchFamily="34" charset="0"/>
                        </a:rPr>
                        <a:t>$433,155</a:t>
                      </a:r>
                    </a:p>
                  </a:txBody>
                  <a:tcPr marL="51435" marR="51435" marT="0" marB="0" anchor="ctr"/>
                </a:tc>
                <a:tc>
                  <a:txBody>
                    <a:bodyPr/>
                    <a:lstStyle/>
                    <a:p>
                      <a:pPr marL="0" marR="0" algn="ctr">
                        <a:spcBef>
                          <a:spcPts val="0"/>
                        </a:spcBef>
                        <a:spcAft>
                          <a:spcPts val="0"/>
                        </a:spcAft>
                      </a:pPr>
                      <a:r>
                        <a:rPr lang="en-US" sz="800" dirty="0">
                          <a:solidFill>
                            <a:srgbClr val="000000"/>
                          </a:solidFill>
                          <a:effectLst/>
                          <a:latin typeface="Arial" panose="020B0604020202020204" pitchFamily="34" charset="0"/>
                          <a:ea typeface="Calibri" panose="020F0502020204030204" pitchFamily="34" charset="0"/>
                          <a:cs typeface="Arial" panose="020B0604020202020204" pitchFamily="34" charset="0"/>
                        </a:rPr>
                        <a:t>0.00%</a:t>
                      </a:r>
                    </a:p>
                  </a:txBody>
                  <a:tcPr marL="51435" marR="51435" marT="0" marB="0" anchor="ctr"/>
                </a:tc>
                <a:extLst>
                  <a:ext uri="{0D108BD9-81ED-4DB2-BD59-A6C34878D82A}">
                    <a16:rowId xmlns:a16="http://schemas.microsoft.com/office/drawing/2014/main" val="3292128112"/>
                  </a:ext>
                </a:extLst>
              </a:tr>
              <a:tr h="22375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dirty="0">
                          <a:effectLst/>
                          <a:latin typeface="Arial" panose="020B0604020202020204" pitchFamily="34" charset="0"/>
                          <a:cs typeface="Arial" panose="020B0604020202020204" pitchFamily="34" charset="0"/>
                        </a:rPr>
                        <a:t>Costs as of 4/30/2020</a:t>
                      </a:r>
                      <a:endParaRPr lang="en-US" sz="8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tc>
                <a:tc>
                  <a:txBody>
                    <a:bodyPr/>
                    <a:lstStyle/>
                    <a:p>
                      <a:pPr marL="0" marR="0" algn="ctr">
                        <a:spcBef>
                          <a:spcPts val="0"/>
                        </a:spcBef>
                        <a:spcAft>
                          <a:spcPts val="0"/>
                        </a:spcAft>
                      </a:pPr>
                      <a:r>
                        <a:rPr lang="en-US" sz="800" dirty="0">
                          <a:solidFill>
                            <a:srgbClr val="000000"/>
                          </a:solidFill>
                          <a:effectLst/>
                          <a:latin typeface="Arial" panose="020B0604020202020204" pitchFamily="34" charset="0"/>
                          <a:ea typeface="Calibri" panose="020F0502020204030204" pitchFamily="34" charset="0"/>
                          <a:cs typeface="Arial" panose="020B0604020202020204" pitchFamily="34" charset="0"/>
                        </a:rPr>
                        <a:t>$573,586</a:t>
                      </a:r>
                    </a:p>
                  </a:txBody>
                  <a:tcPr marL="51435" marR="51435" marT="0" marB="0" anchor="ctr"/>
                </a:tc>
                <a:tc>
                  <a:txBody>
                    <a:bodyPr/>
                    <a:lstStyle/>
                    <a:p>
                      <a:pPr marL="0" marR="0" algn="ctr">
                        <a:spcBef>
                          <a:spcPts val="0"/>
                        </a:spcBef>
                        <a:spcAft>
                          <a:spcPts val="0"/>
                        </a:spcAft>
                      </a:pPr>
                      <a:r>
                        <a:rPr lang="en-US" sz="800" dirty="0">
                          <a:solidFill>
                            <a:srgbClr val="000000"/>
                          </a:solidFill>
                          <a:effectLst/>
                          <a:latin typeface="Arial" panose="020B0604020202020204" pitchFamily="34" charset="0"/>
                          <a:ea typeface="Calibri" panose="020F0502020204030204" pitchFamily="34" charset="0"/>
                          <a:cs typeface="Arial" panose="020B0604020202020204" pitchFamily="34" charset="0"/>
                        </a:rPr>
                        <a:t>$202,092</a:t>
                      </a:r>
                    </a:p>
                  </a:txBody>
                  <a:tcPr marL="51435" marR="51435" marT="0" marB="0" anchor="ctr"/>
                </a:tc>
                <a:tc>
                  <a:txBody>
                    <a:bodyPr/>
                    <a:lstStyle/>
                    <a:p>
                      <a:pPr marL="0" marR="0" algn="ctr">
                        <a:spcBef>
                          <a:spcPts val="0"/>
                        </a:spcBef>
                        <a:spcAft>
                          <a:spcPts val="0"/>
                        </a:spcAft>
                      </a:pPr>
                      <a:r>
                        <a:rPr lang="en-US" sz="800" dirty="0">
                          <a:solidFill>
                            <a:srgbClr val="000000"/>
                          </a:solidFill>
                          <a:effectLst/>
                          <a:latin typeface="Arial" panose="020B0604020202020204" pitchFamily="34" charset="0"/>
                          <a:ea typeface="Calibri" panose="020F0502020204030204" pitchFamily="34" charset="0"/>
                          <a:cs typeface="Arial" panose="020B0604020202020204" pitchFamily="34" charset="0"/>
                        </a:rPr>
                        <a:t>$774,678</a:t>
                      </a:r>
                    </a:p>
                  </a:txBody>
                  <a:tcPr marL="51435" marR="51435" marT="0" marB="0" anchor="ctr"/>
                </a:tc>
                <a:tc>
                  <a:txBody>
                    <a:bodyPr/>
                    <a:lstStyle/>
                    <a:p>
                      <a:pPr marL="0" marR="0" algn="ctr">
                        <a:spcBef>
                          <a:spcPts val="0"/>
                        </a:spcBef>
                        <a:spcAft>
                          <a:spcPts val="0"/>
                        </a:spcAft>
                      </a:pPr>
                      <a:r>
                        <a:rPr lang="en-US" sz="800" dirty="0">
                          <a:solidFill>
                            <a:srgbClr val="000000"/>
                          </a:solidFill>
                          <a:effectLst/>
                          <a:latin typeface="Arial" panose="020B0604020202020204" pitchFamily="34" charset="0"/>
                          <a:ea typeface="Calibri" panose="020F0502020204030204" pitchFamily="34" charset="0"/>
                          <a:cs typeface="Arial" panose="020B0604020202020204" pitchFamily="34" charset="0"/>
                        </a:rPr>
                        <a:t>26.05%</a:t>
                      </a:r>
                    </a:p>
                  </a:txBody>
                  <a:tcPr marL="51435" marR="51435" marT="0" marB="0" anchor="ctr"/>
                </a:tc>
                <a:extLst>
                  <a:ext uri="{0D108BD9-81ED-4DB2-BD59-A6C34878D82A}">
                    <a16:rowId xmlns:a16="http://schemas.microsoft.com/office/drawing/2014/main" val="3197578963"/>
                  </a:ext>
                </a:extLst>
              </a:tr>
            </a:tbl>
          </a:graphicData>
        </a:graphic>
      </p:graphicFrame>
      <p:sp>
        <p:nvSpPr>
          <p:cNvPr id="6" name="TextBox 5"/>
          <p:cNvSpPr txBox="1"/>
          <p:nvPr/>
        </p:nvSpPr>
        <p:spPr>
          <a:xfrm>
            <a:off x="4373806" y="1962960"/>
            <a:ext cx="2457450" cy="276999"/>
          </a:xfrm>
          <a:prstGeom prst="rect">
            <a:avLst/>
          </a:prstGeom>
          <a:noFill/>
        </p:spPr>
        <p:txBody>
          <a:bodyPr wrap="square" rtlCol="0">
            <a:spAutoFit/>
          </a:bodyPr>
          <a:lstStyle/>
          <a:p>
            <a:pPr defTabSz="342900"/>
            <a:r>
              <a:rPr lang="en-US" sz="1200" b="1" u="sng" dirty="0">
                <a:solidFill>
                  <a:prstClr val="black"/>
                </a:solidFill>
              </a:rPr>
              <a:t>Project Budget and Costs:</a:t>
            </a:r>
          </a:p>
        </p:txBody>
      </p:sp>
      <p:sp>
        <p:nvSpPr>
          <p:cNvPr id="7" name="TextBox 6"/>
          <p:cNvSpPr txBox="1"/>
          <p:nvPr/>
        </p:nvSpPr>
        <p:spPr>
          <a:xfrm>
            <a:off x="333632" y="3362749"/>
            <a:ext cx="3781168" cy="3123932"/>
          </a:xfrm>
          <a:prstGeom prst="rect">
            <a:avLst/>
          </a:prstGeom>
          <a:noFill/>
        </p:spPr>
        <p:txBody>
          <a:bodyPr wrap="square" rtlCol="0">
            <a:spAutoFit/>
          </a:bodyPr>
          <a:lstStyle/>
          <a:p>
            <a:pPr defTabSz="342900"/>
            <a:r>
              <a:rPr lang="en-US" sz="1200" b="1" u="sng" dirty="0">
                <a:solidFill>
                  <a:prstClr val="black"/>
                </a:solidFill>
              </a:rPr>
              <a:t>Barriers and Challenges:</a:t>
            </a:r>
          </a:p>
          <a:p>
            <a:pPr eaLnBrk="1" hangingPunct="1">
              <a:spcAft>
                <a:spcPts val="300"/>
              </a:spcAft>
            </a:pPr>
            <a:r>
              <a:rPr lang="en-US" sz="1050" dirty="0"/>
              <a:t>The goal of this proposed effort is to develop a fluidized bed reactor system to move beyond the current rate limiting step and produce large sample sizes (500 g) of nitrided powders for use in the subsequent steps that result in ADPIN powders for magnet fabrication. </a:t>
            </a:r>
          </a:p>
          <a:p>
            <a:pPr eaLnBrk="1" hangingPunct="1">
              <a:spcAft>
                <a:spcPts val="300"/>
              </a:spcAft>
            </a:pPr>
            <a:endParaRPr lang="en-US" sz="1050" dirty="0"/>
          </a:p>
          <a:p>
            <a:pPr eaLnBrk="1" hangingPunct="1">
              <a:spcAft>
                <a:spcPts val="300"/>
              </a:spcAft>
            </a:pPr>
            <a:r>
              <a:rPr lang="en-US" sz="1050" dirty="0"/>
              <a:t>BP1 on campus startup → BP2 transition to industrial space</a:t>
            </a:r>
          </a:p>
          <a:p>
            <a:pPr eaLnBrk="1" hangingPunct="1">
              <a:spcAft>
                <a:spcPts val="300"/>
              </a:spcAft>
            </a:pPr>
            <a:r>
              <a:rPr lang="en-US" sz="1050" dirty="0"/>
              <a:t>Accelerated this timeline to BP1 and requested 6-month NCE between BP1 &amp; BP2 to obtain required safety permits. This has been accomplished and BP2 has been initiated.</a:t>
            </a:r>
          </a:p>
          <a:p>
            <a:pPr eaLnBrk="1" hangingPunct="1">
              <a:spcAft>
                <a:spcPts val="300"/>
              </a:spcAft>
            </a:pPr>
            <a:endParaRPr lang="en-US" sz="1050" dirty="0"/>
          </a:p>
          <a:p>
            <a:pPr eaLnBrk="1" hangingPunct="1">
              <a:spcAft>
                <a:spcPts val="300"/>
              </a:spcAft>
            </a:pPr>
            <a:endParaRPr lang="en-US" sz="1050" dirty="0"/>
          </a:p>
          <a:p>
            <a:pPr eaLnBrk="1" hangingPunct="1">
              <a:spcAft>
                <a:spcPts val="300"/>
              </a:spcAft>
            </a:pPr>
            <a:endParaRPr lang="en-US" sz="1050" dirty="0"/>
          </a:p>
          <a:p>
            <a:pPr eaLnBrk="1" hangingPunct="1">
              <a:spcAft>
                <a:spcPts val="300"/>
              </a:spcAft>
            </a:pPr>
            <a:endParaRPr lang="en-US" sz="1050" dirty="0"/>
          </a:p>
          <a:p>
            <a:pPr defTabSz="342900"/>
            <a:endParaRPr lang="en-US" sz="900" dirty="0">
              <a:solidFill>
                <a:prstClr val="black"/>
              </a:solidFill>
            </a:endParaRPr>
          </a:p>
          <a:p>
            <a:pPr defTabSz="342900"/>
            <a:endParaRPr lang="en-US" sz="900" dirty="0">
              <a:solidFill>
                <a:prstClr val="black"/>
              </a:solidFill>
            </a:endParaRPr>
          </a:p>
        </p:txBody>
      </p:sp>
      <p:sp>
        <p:nvSpPr>
          <p:cNvPr id="8" name="TextBox 7"/>
          <p:cNvSpPr txBox="1"/>
          <p:nvPr/>
        </p:nvSpPr>
        <p:spPr>
          <a:xfrm>
            <a:off x="4373806" y="4343400"/>
            <a:ext cx="2400300" cy="438582"/>
          </a:xfrm>
          <a:prstGeom prst="rect">
            <a:avLst/>
          </a:prstGeom>
          <a:noFill/>
        </p:spPr>
        <p:txBody>
          <a:bodyPr wrap="square" rtlCol="0">
            <a:spAutoFit/>
          </a:bodyPr>
          <a:lstStyle/>
          <a:p>
            <a:pPr defTabSz="342900"/>
            <a:r>
              <a:rPr lang="en-US" sz="1200" b="1" u="sng" dirty="0">
                <a:solidFill>
                  <a:prstClr val="black"/>
                </a:solidFill>
              </a:rPr>
              <a:t>Project Team and Roles:</a:t>
            </a:r>
          </a:p>
          <a:p>
            <a:pPr marL="214313" indent="-214313" defTabSz="342900">
              <a:buFont typeface="Arial" panose="020B0604020202020204" pitchFamily="34" charset="0"/>
              <a:buChar char="•"/>
            </a:pPr>
            <a:r>
              <a:rPr lang="en-US" sz="1050" dirty="0">
                <a:solidFill>
                  <a:prstClr val="black"/>
                </a:solidFill>
              </a:rPr>
              <a:t>FeNix Magnetics, Inc. </a:t>
            </a:r>
          </a:p>
        </p:txBody>
      </p:sp>
      <p:sp>
        <p:nvSpPr>
          <p:cNvPr id="3" name="TextBox 2"/>
          <p:cNvSpPr txBox="1"/>
          <p:nvPr/>
        </p:nvSpPr>
        <p:spPr>
          <a:xfrm>
            <a:off x="345824" y="5572928"/>
            <a:ext cx="2928551" cy="438582"/>
          </a:xfrm>
          <a:prstGeom prst="rect">
            <a:avLst/>
          </a:prstGeom>
          <a:noFill/>
        </p:spPr>
        <p:txBody>
          <a:bodyPr wrap="square" rtlCol="0">
            <a:spAutoFit/>
          </a:bodyPr>
          <a:lstStyle/>
          <a:p>
            <a:r>
              <a:rPr lang="en-US" sz="1200" b="1" u="sng" dirty="0"/>
              <a:t>AMO MYPP Connection:</a:t>
            </a:r>
          </a:p>
          <a:p>
            <a:pPr marL="214313" indent="-214313">
              <a:buFont typeface="Arial" panose="020B0604020202020204" pitchFamily="34" charset="0"/>
              <a:buChar char="•"/>
            </a:pPr>
            <a:r>
              <a:rPr lang="en-US" sz="1050" dirty="0"/>
              <a:t>Advanced Materials Manufacturing</a:t>
            </a:r>
          </a:p>
        </p:txBody>
      </p:sp>
      <p:sp>
        <p:nvSpPr>
          <p:cNvPr id="9" name="TextBox 8"/>
          <p:cNvSpPr txBox="1"/>
          <p:nvPr/>
        </p:nvSpPr>
        <p:spPr>
          <a:xfrm>
            <a:off x="308919" y="1501947"/>
            <a:ext cx="8353168" cy="461665"/>
          </a:xfrm>
          <a:prstGeom prst="rect">
            <a:avLst/>
          </a:prstGeom>
          <a:noFill/>
        </p:spPr>
        <p:txBody>
          <a:bodyPr wrap="square" rtlCol="0">
            <a:spAutoFit/>
          </a:bodyPr>
          <a:lstStyle/>
          <a:p>
            <a:r>
              <a:rPr lang="en-US" sz="1200" b="1" u="sng" dirty="0"/>
              <a:t>Project Title</a:t>
            </a:r>
            <a:r>
              <a:rPr lang="en-US" sz="1200" b="1" dirty="0"/>
              <a:t>: Advanced Manufacturing of Alpha Double Prime Iron Nitride (ADPIN): An Innovative Rare Earth Element (REE) Free Ultra-High Performance Permanent Magnet for Clean Energy Applications </a:t>
            </a:r>
          </a:p>
        </p:txBody>
      </p:sp>
      <p:sp>
        <p:nvSpPr>
          <p:cNvPr id="2" name="Slide Number Placeholder 1">
            <a:extLst>
              <a:ext uri="{FF2B5EF4-FFF2-40B4-BE49-F238E27FC236}">
                <a16:creationId xmlns:a16="http://schemas.microsoft.com/office/drawing/2014/main" id="{559CBC7D-C4C0-4E47-B154-E6748D2A3C4A}"/>
              </a:ext>
            </a:extLst>
          </p:cNvPr>
          <p:cNvSpPr>
            <a:spLocks noGrp="1"/>
          </p:cNvSpPr>
          <p:nvPr>
            <p:ph type="sldNum" sz="quarter" idx="10"/>
          </p:nvPr>
        </p:nvSpPr>
        <p:spPr/>
        <p:txBody>
          <a:bodyPr/>
          <a:lstStyle/>
          <a:p>
            <a:pPr>
              <a:defRPr/>
            </a:pPr>
            <a:fld id="{157A59B2-37DF-4CEB-8524-92F032B0810B}" type="slidenum">
              <a:rPr lang="en-US" altLang="en-US" smtClean="0"/>
              <a:pPr>
                <a:defRPr/>
              </a:pPr>
              <a:t>2</a:t>
            </a:fld>
            <a:endParaRPr lang="en-US" altLang="en-US" dirty="0"/>
          </a:p>
        </p:txBody>
      </p:sp>
      <p:sp>
        <p:nvSpPr>
          <p:cNvPr id="11" name="TextBox 10">
            <a:extLst>
              <a:ext uri="{FF2B5EF4-FFF2-40B4-BE49-F238E27FC236}">
                <a16:creationId xmlns:a16="http://schemas.microsoft.com/office/drawing/2014/main" id="{95B25078-6C32-4315-9184-2F3D185888FE}"/>
              </a:ext>
            </a:extLst>
          </p:cNvPr>
          <p:cNvSpPr txBox="1"/>
          <p:nvPr/>
        </p:nvSpPr>
        <p:spPr>
          <a:xfrm>
            <a:off x="4182190" y="3825271"/>
            <a:ext cx="4986194" cy="415498"/>
          </a:xfrm>
          <a:prstGeom prst="rect">
            <a:avLst/>
          </a:prstGeom>
          <a:noFill/>
        </p:spPr>
        <p:txBody>
          <a:bodyPr wrap="square" rtlCol="0">
            <a:spAutoFit/>
          </a:bodyPr>
          <a:lstStyle/>
          <a:p>
            <a:pPr marL="214313" indent="-214313" defTabSz="342900">
              <a:buFont typeface="Arial" panose="020B0604020202020204" pitchFamily="34" charset="0"/>
              <a:buChar char="•"/>
            </a:pPr>
            <a:r>
              <a:rPr lang="en-US" sz="1050" dirty="0">
                <a:solidFill>
                  <a:prstClr val="black"/>
                </a:solidFill>
              </a:rPr>
              <a:t>Budget Period 1 included a 6-month NCE</a:t>
            </a:r>
          </a:p>
          <a:p>
            <a:pPr marL="214313" indent="-214313" defTabSz="342900">
              <a:buFont typeface="Arial" panose="020B0604020202020204" pitchFamily="34" charset="0"/>
              <a:buChar char="•"/>
            </a:pPr>
            <a:r>
              <a:rPr lang="en-US" sz="1050" dirty="0">
                <a:solidFill>
                  <a:prstClr val="black"/>
                </a:solidFill>
              </a:rPr>
              <a:t>All milestones, tasks and Go/No Go decisions for BP-1 were accomplished  </a:t>
            </a:r>
          </a:p>
        </p:txBody>
      </p:sp>
    </p:spTree>
    <p:extLst>
      <p:ext uri="{BB962C8B-B14F-4D97-AF65-F5344CB8AC3E}">
        <p14:creationId xmlns:p14="http://schemas.microsoft.com/office/powerpoint/2010/main" val="7180203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72A1823-9325-4951-9BF8-498D63C28AE6}"/>
              </a:ext>
            </a:extLst>
          </p:cNvPr>
          <p:cNvSpPr/>
          <p:nvPr/>
        </p:nvSpPr>
        <p:spPr>
          <a:xfrm>
            <a:off x="533400" y="990600"/>
            <a:ext cx="8610600" cy="3132652"/>
          </a:xfrm>
          <a:prstGeom prst="rect">
            <a:avLst/>
          </a:prstGeom>
        </p:spPr>
        <p:txBody>
          <a:bodyPr wrap="square">
            <a:spAutoFit/>
          </a:bodyPr>
          <a:lstStyle/>
          <a:p>
            <a:pPr marL="166688" lvl="0" indent="-166688" defTabSz="914400" eaLnBrk="1" fontAlgn="auto" hangingPunct="1">
              <a:lnSpc>
                <a:spcPct val="107000"/>
              </a:lnSpc>
              <a:spcBef>
                <a:spcPts val="0"/>
              </a:spcBef>
              <a:spcAft>
                <a:spcPts val="300"/>
              </a:spcAft>
              <a:buFont typeface="Symbol" panose="05050102010706020507" pitchFamily="18" charset="2"/>
              <a:buChar char=""/>
            </a:pPr>
            <a:r>
              <a:rPr lang="en-US" sz="1600" dirty="0">
                <a:solidFill>
                  <a:prstClr val="black"/>
                </a:solidFill>
                <a:latin typeface="+mj-lt"/>
                <a:cs typeface="+mn-cs"/>
              </a:rPr>
              <a:t>Alpha double prime iron nitride (ADPIN) </a:t>
            </a:r>
            <a:r>
              <a:rPr lang="en-US" sz="1600" dirty="0">
                <a:solidFill>
                  <a:prstClr val="black"/>
                </a:solidFill>
                <a:latin typeface="Symbol" panose="05050102010706020507" pitchFamily="18" charset="2"/>
                <a:cs typeface="+mn-cs"/>
              </a:rPr>
              <a:t>a</a:t>
            </a:r>
            <a:r>
              <a:rPr lang="en-US" sz="1600" dirty="0">
                <a:solidFill>
                  <a:prstClr val="black"/>
                </a:solidFill>
                <a:latin typeface="+mj-lt"/>
                <a:cs typeface="+mn-cs"/>
              </a:rPr>
              <a:t>”-Fe</a:t>
            </a:r>
            <a:r>
              <a:rPr lang="en-US" sz="1600" baseline="-25000" dirty="0">
                <a:solidFill>
                  <a:prstClr val="black"/>
                </a:solidFill>
                <a:latin typeface="+mj-lt"/>
                <a:cs typeface="+mn-cs"/>
              </a:rPr>
              <a:t>16</a:t>
            </a:r>
            <a:r>
              <a:rPr lang="en-US" sz="1600" dirty="0">
                <a:solidFill>
                  <a:prstClr val="black"/>
                </a:solidFill>
                <a:latin typeface="+mj-lt"/>
                <a:cs typeface="+mn-cs"/>
              </a:rPr>
              <a:t>N</a:t>
            </a:r>
            <a:r>
              <a:rPr lang="en-US" sz="1600" baseline="-25000" dirty="0">
                <a:solidFill>
                  <a:prstClr val="black"/>
                </a:solidFill>
                <a:latin typeface="+mj-lt"/>
                <a:cs typeface="+mn-cs"/>
              </a:rPr>
              <a:t>2</a:t>
            </a:r>
            <a:r>
              <a:rPr lang="en-US" sz="1600" dirty="0">
                <a:solidFill>
                  <a:prstClr val="black"/>
                </a:solidFill>
                <a:latin typeface="+mj-lt"/>
                <a:cs typeface="+mn-cs"/>
              </a:rPr>
              <a:t> is a high performance rare earth element free (REE-free) permanent magnetic material with the highest ever reported magnetization (M</a:t>
            </a:r>
            <a:r>
              <a:rPr lang="en-US" sz="1600" baseline="-25000" dirty="0">
                <a:solidFill>
                  <a:prstClr val="black"/>
                </a:solidFill>
                <a:latin typeface="+mj-lt"/>
                <a:cs typeface="+mn-cs"/>
              </a:rPr>
              <a:t>S</a:t>
            </a:r>
            <a:r>
              <a:rPr lang="en-US" sz="1600" dirty="0">
                <a:solidFill>
                  <a:prstClr val="black"/>
                </a:solidFill>
                <a:latin typeface="+mj-lt"/>
                <a:cs typeface="+mn-cs"/>
              </a:rPr>
              <a:t>~2.8T).</a:t>
            </a:r>
          </a:p>
          <a:p>
            <a:pPr marL="166688" lvl="0" indent="-166688" defTabSz="914400" eaLnBrk="1" fontAlgn="auto" hangingPunct="1">
              <a:lnSpc>
                <a:spcPct val="107000"/>
              </a:lnSpc>
              <a:spcBef>
                <a:spcPts val="0"/>
              </a:spcBef>
              <a:spcAft>
                <a:spcPts val="300"/>
              </a:spcAft>
              <a:buFont typeface="Symbol" panose="05050102010706020507" pitchFamily="18" charset="2"/>
              <a:buChar char=""/>
            </a:pPr>
            <a:r>
              <a:rPr lang="en-US" sz="1600" dirty="0">
                <a:solidFill>
                  <a:prstClr val="black"/>
                </a:solidFill>
                <a:latin typeface="+mj-lt"/>
                <a:cs typeface="+mn-cs"/>
              </a:rPr>
              <a:t>ADPIN is ideally suited for applications in magnetic refrigeration and to challenge the price-performance dominance of rare-earth based magnets</a:t>
            </a:r>
            <a:r>
              <a:rPr lang="en-US" sz="1600" dirty="0">
                <a:solidFill>
                  <a:prstClr val="black"/>
                </a:solidFill>
                <a:latin typeface="+mj-lt"/>
                <a:ea typeface="Calibri" panose="020F0502020204030204" pitchFamily="34" charset="0"/>
                <a:cs typeface="+mn-cs"/>
              </a:rPr>
              <a:t> for other clean energy applications.</a:t>
            </a:r>
            <a:r>
              <a:rPr lang="en-US" sz="1600" kern="0" dirty="0">
                <a:solidFill>
                  <a:prstClr val="black"/>
                </a:solidFill>
                <a:latin typeface="+mj-lt"/>
                <a:ea typeface="Calibri" panose="020F0502020204030204" pitchFamily="34" charset="0"/>
              </a:rPr>
              <a:t> </a:t>
            </a:r>
          </a:p>
          <a:p>
            <a:pPr marL="166688" lvl="0" indent="-166688" defTabSz="914400" eaLnBrk="1" fontAlgn="auto" hangingPunct="1">
              <a:lnSpc>
                <a:spcPct val="107000"/>
              </a:lnSpc>
              <a:spcBef>
                <a:spcPts val="0"/>
              </a:spcBef>
              <a:spcAft>
                <a:spcPts val="300"/>
              </a:spcAft>
              <a:buFont typeface="Symbol" panose="05050102010706020507" pitchFamily="18" charset="2"/>
              <a:buChar char=""/>
            </a:pPr>
            <a:r>
              <a:rPr lang="en-US" sz="1600" kern="0" dirty="0">
                <a:solidFill>
                  <a:prstClr val="black"/>
                </a:solidFill>
                <a:latin typeface="+mj-lt"/>
                <a:ea typeface="Calibri" panose="020F0502020204030204" pitchFamily="34" charset="0"/>
              </a:rPr>
              <a:t>The development of ADPIN at commercial scale will enable economically advantaged and energy efficient magnetic refrigeration and HVAC chillers, which has a </a:t>
            </a:r>
            <a:r>
              <a:rPr lang="en-US" sz="1600" u="sng" kern="0" dirty="0">
                <a:solidFill>
                  <a:prstClr val="black"/>
                </a:solidFill>
                <a:latin typeface="+mj-lt"/>
                <a:ea typeface="Calibri" panose="020F0502020204030204" pitchFamily="34" charset="0"/>
              </a:rPr>
              <a:t>total technical energy savings potential of 1.25 quads/year</a:t>
            </a:r>
            <a:r>
              <a:rPr lang="en-US" sz="1600" kern="0" dirty="0">
                <a:solidFill>
                  <a:prstClr val="black"/>
                </a:solidFill>
                <a:latin typeface="+mj-lt"/>
                <a:ea typeface="Calibri" panose="020F0502020204030204" pitchFamily="34" charset="0"/>
              </a:rPr>
              <a:t>. </a:t>
            </a:r>
          </a:p>
          <a:p>
            <a:pPr marL="166688" lvl="0" indent="-166688" defTabSz="914400" eaLnBrk="1" fontAlgn="auto" hangingPunct="1">
              <a:lnSpc>
                <a:spcPct val="107000"/>
              </a:lnSpc>
              <a:spcBef>
                <a:spcPts val="0"/>
              </a:spcBef>
              <a:spcAft>
                <a:spcPts val="300"/>
              </a:spcAft>
              <a:buFont typeface="Symbol" panose="05050102010706020507" pitchFamily="18" charset="2"/>
              <a:buChar char=""/>
            </a:pPr>
            <a:r>
              <a:rPr lang="en-US" sz="1600" kern="0" dirty="0">
                <a:solidFill>
                  <a:prstClr val="black"/>
                </a:solidFill>
                <a:latin typeface="+mj-lt"/>
                <a:ea typeface="Calibri" panose="020F0502020204030204" pitchFamily="34" charset="0"/>
              </a:rPr>
              <a:t>It will also challenge the dominant permanent magnet material, Nd</a:t>
            </a:r>
            <a:r>
              <a:rPr lang="en-US" sz="1600" kern="0" baseline="-25000" dirty="0">
                <a:solidFill>
                  <a:prstClr val="black"/>
                </a:solidFill>
                <a:latin typeface="+mj-lt"/>
                <a:ea typeface="Calibri" panose="020F0502020204030204" pitchFamily="34" charset="0"/>
              </a:rPr>
              <a:t>2</a:t>
            </a:r>
            <a:r>
              <a:rPr lang="en-US" sz="1600" kern="0" dirty="0">
                <a:solidFill>
                  <a:prstClr val="black"/>
                </a:solidFill>
                <a:latin typeface="+mj-lt"/>
                <a:ea typeface="Calibri" panose="020F0502020204030204" pitchFamily="34" charset="0"/>
              </a:rPr>
              <a:t>Fe</a:t>
            </a:r>
            <a:r>
              <a:rPr lang="en-US" sz="1600" kern="0" baseline="-25000" dirty="0">
                <a:solidFill>
                  <a:prstClr val="black"/>
                </a:solidFill>
                <a:latin typeface="+mj-lt"/>
                <a:ea typeface="Calibri" panose="020F0502020204030204" pitchFamily="34" charset="0"/>
              </a:rPr>
              <a:t>14</a:t>
            </a:r>
            <a:r>
              <a:rPr lang="en-US" sz="1600" kern="0" dirty="0">
                <a:solidFill>
                  <a:prstClr val="black"/>
                </a:solidFill>
                <a:latin typeface="+mj-lt"/>
                <a:ea typeface="Calibri" panose="020F0502020204030204" pitchFamily="34" charset="0"/>
              </a:rPr>
              <a:t>B with Dy additions (NEO), for other clean energy applications such as electric vehicle motors and wind turbine generators. </a:t>
            </a:r>
          </a:p>
          <a:p>
            <a:pPr marL="166688" lvl="0" indent="-166688" defTabSz="914400" eaLnBrk="1" fontAlgn="auto" hangingPunct="1">
              <a:lnSpc>
                <a:spcPct val="107000"/>
              </a:lnSpc>
              <a:spcBef>
                <a:spcPts val="0"/>
              </a:spcBef>
              <a:spcAft>
                <a:spcPts val="300"/>
              </a:spcAft>
              <a:buFont typeface="Symbol" panose="05050102010706020507" pitchFamily="18" charset="2"/>
              <a:buChar char=""/>
            </a:pPr>
            <a:r>
              <a:rPr lang="en-US" sz="1600" kern="0" dirty="0">
                <a:solidFill>
                  <a:prstClr val="black"/>
                </a:solidFill>
                <a:latin typeface="+mj-lt"/>
                <a:ea typeface="Calibri" panose="020F0502020204030204" pitchFamily="34" charset="0"/>
              </a:rPr>
              <a:t>The NEO market is estimated at 90,000 MT and has a 61% market share of the $20B permanent magnet market, which itself has an estimated 9.4% growth rate.</a:t>
            </a:r>
          </a:p>
        </p:txBody>
      </p:sp>
      <p:sp>
        <p:nvSpPr>
          <p:cNvPr id="6" name="Rectangle 5">
            <a:extLst>
              <a:ext uri="{FF2B5EF4-FFF2-40B4-BE49-F238E27FC236}">
                <a16:creationId xmlns:a16="http://schemas.microsoft.com/office/drawing/2014/main" id="{F254F26F-E962-47B8-A151-B95C4DAD37F7}"/>
              </a:ext>
            </a:extLst>
          </p:cNvPr>
          <p:cNvSpPr/>
          <p:nvPr/>
        </p:nvSpPr>
        <p:spPr>
          <a:xfrm>
            <a:off x="571500" y="4477656"/>
            <a:ext cx="8001000" cy="2243819"/>
          </a:xfrm>
          <a:prstGeom prst="rect">
            <a:avLst/>
          </a:prstGeom>
        </p:spPr>
        <p:txBody>
          <a:bodyPr wrap="square">
            <a:spAutoFit/>
          </a:bodyPr>
          <a:lstStyle/>
          <a:p>
            <a:pPr marL="285750" lvl="0" indent="-285750" defTabSz="914400" eaLnBrk="1" fontAlgn="auto" hangingPunct="1">
              <a:lnSpc>
                <a:spcPct val="107000"/>
              </a:lnSpc>
              <a:spcBef>
                <a:spcPts val="0"/>
              </a:spcBef>
              <a:spcAft>
                <a:spcPts val="300"/>
              </a:spcAft>
              <a:buFont typeface="Wingdings" panose="05000000000000000000" pitchFamily="2" charset="2"/>
              <a:buChar char="Ø"/>
            </a:pPr>
            <a:r>
              <a:rPr lang="en-US" i="1" u="sng" dirty="0">
                <a:solidFill>
                  <a:prstClr val="black"/>
                </a:solidFill>
                <a:latin typeface="+mj-lt"/>
                <a:cs typeface="+mn-cs"/>
              </a:rPr>
              <a:t>AMO Strategic Goals: </a:t>
            </a:r>
            <a:r>
              <a:rPr lang="en-US" i="1" dirty="0">
                <a:solidFill>
                  <a:prstClr val="black"/>
                </a:solidFill>
                <a:latin typeface="+mj-lt"/>
                <a:cs typeface="+mn-cs"/>
              </a:rPr>
              <a:t>Transition DOE supported innovative technologies and practices into U.S. manufacturing capabilities.</a:t>
            </a:r>
          </a:p>
          <a:p>
            <a:pPr marL="285750" indent="-285750" defTabSz="914400" eaLnBrk="1" fontAlgn="auto" hangingPunct="1">
              <a:lnSpc>
                <a:spcPct val="107000"/>
              </a:lnSpc>
              <a:spcBef>
                <a:spcPts val="0"/>
              </a:spcBef>
              <a:spcAft>
                <a:spcPts val="300"/>
              </a:spcAft>
              <a:buFont typeface="Wingdings" panose="05000000000000000000" pitchFamily="2" charset="2"/>
              <a:buChar char="Ø"/>
            </a:pPr>
            <a:r>
              <a:rPr lang="en-US" i="1" u="sng" kern="0" dirty="0">
                <a:solidFill>
                  <a:prstClr val="black"/>
                </a:solidFill>
                <a:latin typeface="+mj-lt"/>
                <a:ea typeface="Calibri" panose="020F0502020204030204" pitchFamily="34" charset="0"/>
                <a:cs typeface="+mn-cs"/>
              </a:rPr>
              <a:t>AMO  MYPP: </a:t>
            </a:r>
            <a:r>
              <a:rPr lang="en-US" i="1" kern="0" dirty="0">
                <a:solidFill>
                  <a:prstClr val="black"/>
                </a:solidFill>
                <a:latin typeface="+mj-lt"/>
                <a:ea typeface="Calibri" panose="020F0502020204030204" pitchFamily="34" charset="0"/>
                <a:cs typeface="+mn-cs"/>
              </a:rPr>
              <a:t>Advanced Materials Manufacturing: </a:t>
            </a:r>
            <a:r>
              <a:rPr lang="en-US" i="1" dirty="0">
                <a:latin typeface="+mj-lt"/>
              </a:rPr>
              <a:t>Advance technologies that accelerate the research, development, and demonstration of new materials, on a path towards integration of these materials into applications for cost effective, advanced clean energy technologies. </a:t>
            </a:r>
            <a:r>
              <a:rPr lang="en-US" dirty="0"/>
              <a:t>	</a:t>
            </a:r>
          </a:p>
          <a:p>
            <a:pPr marL="285750" lvl="0" indent="-285750" defTabSz="914400" eaLnBrk="1" fontAlgn="auto" hangingPunct="1">
              <a:lnSpc>
                <a:spcPct val="107000"/>
              </a:lnSpc>
              <a:spcBef>
                <a:spcPts val="0"/>
              </a:spcBef>
              <a:spcAft>
                <a:spcPts val="300"/>
              </a:spcAft>
              <a:buFont typeface="Wingdings" panose="05000000000000000000" pitchFamily="2" charset="2"/>
              <a:buChar char="Ø"/>
            </a:pPr>
            <a:endParaRPr lang="en-US" kern="0" dirty="0">
              <a:solidFill>
                <a:prstClr val="black"/>
              </a:solidFill>
              <a:latin typeface="+mj-lt"/>
              <a:ea typeface="Calibri" panose="020F0502020204030204" pitchFamily="34" charset="0"/>
            </a:endParaRPr>
          </a:p>
        </p:txBody>
      </p:sp>
      <p:sp>
        <p:nvSpPr>
          <p:cNvPr id="8" name="Title 3">
            <a:extLst>
              <a:ext uri="{FF2B5EF4-FFF2-40B4-BE49-F238E27FC236}">
                <a16:creationId xmlns:a16="http://schemas.microsoft.com/office/drawing/2014/main" id="{8D96F3B7-C50A-4D85-9C72-FAE741C00426}"/>
              </a:ext>
            </a:extLst>
          </p:cNvPr>
          <p:cNvSpPr>
            <a:spLocks noGrp="1"/>
          </p:cNvSpPr>
          <p:nvPr>
            <p:ph type="title"/>
          </p:nvPr>
        </p:nvSpPr>
        <p:spPr>
          <a:xfrm>
            <a:off x="457200" y="304800"/>
            <a:ext cx="8229600" cy="533400"/>
          </a:xfrm>
        </p:spPr>
        <p:txBody>
          <a:bodyPr>
            <a:normAutofit fontScale="90000"/>
          </a:bodyPr>
          <a:lstStyle/>
          <a:p>
            <a:pPr eaLnBrk="1" hangingPunct="1">
              <a:defRPr/>
            </a:pPr>
            <a:r>
              <a:rPr lang="en-US" dirty="0"/>
              <a:t>Project Objective(s)</a:t>
            </a:r>
            <a:r>
              <a:rPr lang="en-US" sz="1600" dirty="0">
                <a:solidFill>
                  <a:srgbClr val="FF0000"/>
                </a:solidFill>
              </a:rPr>
              <a:t> </a:t>
            </a:r>
          </a:p>
        </p:txBody>
      </p:sp>
      <p:sp>
        <p:nvSpPr>
          <p:cNvPr id="2" name="Slide Number Placeholder 1">
            <a:extLst>
              <a:ext uri="{FF2B5EF4-FFF2-40B4-BE49-F238E27FC236}">
                <a16:creationId xmlns:a16="http://schemas.microsoft.com/office/drawing/2014/main" id="{2BA7907D-48ED-497D-A021-FF6FD1047666}"/>
              </a:ext>
            </a:extLst>
          </p:cNvPr>
          <p:cNvSpPr>
            <a:spLocks noGrp="1"/>
          </p:cNvSpPr>
          <p:nvPr>
            <p:ph type="sldNum" sz="quarter" idx="10"/>
          </p:nvPr>
        </p:nvSpPr>
        <p:spPr/>
        <p:txBody>
          <a:bodyPr/>
          <a:lstStyle/>
          <a:p>
            <a:pPr>
              <a:defRPr/>
            </a:pPr>
            <a:fld id="{157A59B2-37DF-4CEB-8524-92F032B0810B}" type="slidenum">
              <a:rPr lang="en-US" altLang="en-US" smtClean="0"/>
              <a:pPr>
                <a:defRPr/>
              </a:pPr>
              <a:t>3</a:t>
            </a:fld>
            <a:endParaRPr lang="en-US" altLang="en-US" dirty="0"/>
          </a:p>
        </p:txBody>
      </p:sp>
    </p:spTree>
    <p:extLst>
      <p:ext uri="{BB962C8B-B14F-4D97-AF65-F5344CB8AC3E}">
        <p14:creationId xmlns:p14="http://schemas.microsoft.com/office/powerpoint/2010/main" val="42393130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Title 4"/>
          <p:cNvSpPr>
            <a:spLocks noGrp="1"/>
          </p:cNvSpPr>
          <p:nvPr>
            <p:ph type="title"/>
          </p:nvPr>
        </p:nvSpPr>
        <p:spPr>
          <a:xfrm>
            <a:off x="457200" y="304800"/>
            <a:ext cx="8229600" cy="533400"/>
          </a:xfrm>
        </p:spPr>
        <p:txBody>
          <a:bodyPr>
            <a:normAutofit fontScale="90000"/>
          </a:bodyPr>
          <a:lstStyle/>
          <a:p>
            <a:pPr eaLnBrk="1" hangingPunct="1">
              <a:defRPr/>
            </a:pPr>
            <a:r>
              <a:rPr lang="en-US" dirty="0"/>
              <a:t>Technical Innovation </a:t>
            </a:r>
            <a:endParaRPr lang="en-US" dirty="0">
              <a:solidFill>
                <a:srgbClr val="FF0000"/>
              </a:solidFill>
            </a:endParaRPr>
          </a:p>
        </p:txBody>
      </p:sp>
      <p:sp>
        <p:nvSpPr>
          <p:cNvPr id="7" name="Rectangle 6">
            <a:extLst>
              <a:ext uri="{FF2B5EF4-FFF2-40B4-BE49-F238E27FC236}">
                <a16:creationId xmlns:a16="http://schemas.microsoft.com/office/drawing/2014/main" id="{27AA8191-08A1-4FCA-84EC-D9DF62F0E929}"/>
              </a:ext>
            </a:extLst>
          </p:cNvPr>
          <p:cNvSpPr/>
          <p:nvPr/>
        </p:nvSpPr>
        <p:spPr>
          <a:xfrm>
            <a:off x="381000" y="1143000"/>
            <a:ext cx="8001000" cy="3892604"/>
          </a:xfrm>
          <a:prstGeom prst="rect">
            <a:avLst/>
          </a:prstGeom>
        </p:spPr>
        <p:txBody>
          <a:bodyPr wrap="square">
            <a:spAutoFit/>
          </a:bodyPr>
          <a:lstStyle/>
          <a:p>
            <a:pPr marL="166688" indent="-166688">
              <a:lnSpc>
                <a:spcPct val="107000"/>
              </a:lnSpc>
              <a:spcBef>
                <a:spcPts val="0"/>
              </a:spcBef>
              <a:spcAft>
                <a:spcPts val="300"/>
              </a:spcAft>
              <a:buFont typeface="Symbol" panose="05050102010706020507" pitchFamily="18" charset="2"/>
              <a:buChar char=""/>
            </a:pPr>
            <a:r>
              <a:rPr lang="en-US" sz="2000" dirty="0">
                <a:latin typeface="+mj-lt"/>
              </a:rPr>
              <a:t>The rate limiting step of the current process is large scale production of magnetic powders.</a:t>
            </a:r>
          </a:p>
          <a:p>
            <a:pPr marL="166688" marR="0" lvl="0" indent="-166688">
              <a:lnSpc>
                <a:spcPct val="107000"/>
              </a:lnSpc>
              <a:spcBef>
                <a:spcPts val="0"/>
              </a:spcBef>
              <a:spcAft>
                <a:spcPts val="300"/>
              </a:spcAft>
              <a:buFont typeface="Symbol" panose="05050102010706020507" pitchFamily="18" charset="2"/>
              <a:buChar char=""/>
            </a:pPr>
            <a:r>
              <a:rPr lang="en-US" sz="2000" dirty="0">
                <a:latin typeface="+mj-lt"/>
              </a:rPr>
              <a:t>FeNix Magnetics proposes to develop a fluidized bed reactor (FBR) technology for the prototype scale production of ADPIN magnetic powders. </a:t>
            </a:r>
          </a:p>
          <a:p>
            <a:pPr marL="166688" marR="0" lvl="0" indent="-166688">
              <a:lnSpc>
                <a:spcPct val="107000"/>
              </a:lnSpc>
              <a:spcBef>
                <a:spcPts val="0"/>
              </a:spcBef>
              <a:spcAft>
                <a:spcPts val="300"/>
              </a:spcAft>
              <a:buFont typeface="Symbol" panose="05050102010706020507" pitchFamily="18" charset="2"/>
              <a:buChar char=""/>
            </a:pPr>
            <a:r>
              <a:rPr lang="en-US" sz="2000" dirty="0">
                <a:latin typeface="+mj-lt"/>
              </a:rPr>
              <a:t>This is a three step process: </a:t>
            </a:r>
          </a:p>
          <a:p>
            <a:pPr marL="449263" lvl="1" indent="-187325">
              <a:lnSpc>
                <a:spcPct val="107000"/>
              </a:lnSpc>
              <a:spcAft>
                <a:spcPts val="300"/>
              </a:spcAft>
              <a:buFont typeface="Symbol" panose="05050102010706020507" pitchFamily="18" charset="2"/>
              <a:buChar char=""/>
            </a:pPr>
            <a:r>
              <a:rPr lang="en-US" sz="2000" dirty="0">
                <a:latin typeface="+mj-lt"/>
              </a:rPr>
              <a:t>Step 1) nitriding &amp; quench to achieve </a:t>
            </a:r>
            <a:r>
              <a:rPr lang="en-US" sz="2000" dirty="0">
                <a:latin typeface="Symbol" panose="05050102010706020507" pitchFamily="18" charset="2"/>
              </a:rPr>
              <a:t>g</a:t>
            </a:r>
            <a:r>
              <a:rPr lang="en-US" sz="2000" dirty="0">
                <a:latin typeface="+mj-lt"/>
              </a:rPr>
              <a:t>-(Fe,M):N phase; </a:t>
            </a:r>
          </a:p>
          <a:p>
            <a:pPr marL="449263" lvl="1" indent="-187325">
              <a:lnSpc>
                <a:spcPct val="107000"/>
              </a:lnSpc>
              <a:spcAft>
                <a:spcPts val="300"/>
              </a:spcAft>
              <a:buFont typeface="Symbol" panose="05050102010706020507" pitchFamily="18" charset="2"/>
              <a:buChar char=""/>
            </a:pPr>
            <a:r>
              <a:rPr lang="en-US" sz="2000" dirty="0">
                <a:latin typeface="+mj-lt"/>
              </a:rPr>
              <a:t>Step 2) cryo-deformation to transform the </a:t>
            </a:r>
            <a:r>
              <a:rPr lang="en-US" sz="2000" dirty="0">
                <a:latin typeface="Symbol" panose="05050102010706020507" pitchFamily="18" charset="2"/>
              </a:rPr>
              <a:t>g</a:t>
            </a:r>
            <a:r>
              <a:rPr lang="en-US" sz="2000" dirty="0">
                <a:latin typeface="+mj-lt"/>
              </a:rPr>
              <a:t>-(Fe,M):N phase to </a:t>
            </a:r>
            <a:r>
              <a:rPr lang="en-US" sz="2000" dirty="0">
                <a:latin typeface="Symbol" panose="05050102010706020507" pitchFamily="18" charset="2"/>
              </a:rPr>
              <a:t>a</a:t>
            </a:r>
            <a:r>
              <a:rPr lang="en-US" sz="2000" dirty="0">
                <a:latin typeface="+mj-lt"/>
              </a:rPr>
              <a:t>’-(Fe,M)N martensite phase; </a:t>
            </a:r>
          </a:p>
          <a:p>
            <a:pPr marL="449263" lvl="1" indent="-187325">
              <a:lnSpc>
                <a:spcPct val="107000"/>
              </a:lnSpc>
              <a:spcAft>
                <a:spcPts val="300"/>
              </a:spcAft>
              <a:buFont typeface="Symbol" panose="05050102010706020507" pitchFamily="18" charset="2"/>
              <a:buChar char=""/>
            </a:pPr>
            <a:r>
              <a:rPr lang="en-US" sz="2000" dirty="0">
                <a:latin typeface="+mj-lt"/>
              </a:rPr>
              <a:t>Step 3) annealing to transform the </a:t>
            </a:r>
            <a:r>
              <a:rPr lang="en-US" sz="2000" dirty="0">
                <a:latin typeface="Symbol" panose="05050102010706020507" pitchFamily="18" charset="2"/>
              </a:rPr>
              <a:t>a</a:t>
            </a:r>
            <a:r>
              <a:rPr lang="en-US" sz="2000" dirty="0">
                <a:latin typeface="+mj-lt"/>
              </a:rPr>
              <a:t>’-(Fe,M)N martensite phase to </a:t>
            </a:r>
            <a:r>
              <a:rPr lang="en-US" sz="2000" dirty="0">
                <a:latin typeface="Symbol" panose="05050102010706020507" pitchFamily="18" charset="2"/>
              </a:rPr>
              <a:t>a</a:t>
            </a:r>
            <a:r>
              <a:rPr lang="en-US" sz="2000" dirty="0">
                <a:latin typeface="+mj-lt"/>
              </a:rPr>
              <a:t>”-(Fe,M)</a:t>
            </a:r>
            <a:r>
              <a:rPr lang="en-US" sz="2000" baseline="-25000" dirty="0">
                <a:latin typeface="+mj-lt"/>
              </a:rPr>
              <a:t>16</a:t>
            </a:r>
            <a:r>
              <a:rPr lang="en-US" sz="2000" dirty="0">
                <a:latin typeface="+mj-lt"/>
              </a:rPr>
              <a:t>N</a:t>
            </a:r>
            <a:r>
              <a:rPr lang="en-US" sz="2000" baseline="-25000" dirty="0">
                <a:latin typeface="+mj-lt"/>
              </a:rPr>
              <a:t>2</a:t>
            </a:r>
            <a:r>
              <a:rPr lang="en-US" sz="2000" dirty="0">
                <a:latin typeface="+mj-lt"/>
              </a:rPr>
              <a:t> phase. </a:t>
            </a:r>
          </a:p>
        </p:txBody>
      </p:sp>
      <p:sp>
        <p:nvSpPr>
          <p:cNvPr id="3" name="Slide Number Placeholder 2">
            <a:extLst>
              <a:ext uri="{FF2B5EF4-FFF2-40B4-BE49-F238E27FC236}">
                <a16:creationId xmlns:a16="http://schemas.microsoft.com/office/drawing/2014/main" id="{8B39785E-C6D9-44CB-ACEB-A2456E8684E3}"/>
              </a:ext>
            </a:extLst>
          </p:cNvPr>
          <p:cNvSpPr>
            <a:spLocks noGrp="1"/>
          </p:cNvSpPr>
          <p:nvPr>
            <p:ph type="sldNum" sz="quarter" idx="10"/>
          </p:nvPr>
        </p:nvSpPr>
        <p:spPr/>
        <p:txBody>
          <a:bodyPr/>
          <a:lstStyle/>
          <a:p>
            <a:pPr>
              <a:defRPr/>
            </a:pPr>
            <a:fld id="{157A59B2-37DF-4CEB-8524-92F032B0810B}" type="slidenum">
              <a:rPr lang="en-US" altLang="en-US" smtClean="0"/>
              <a:pPr>
                <a:defRPr/>
              </a:pPr>
              <a:t>4</a:t>
            </a:fld>
            <a:endParaRPr lang="en-US" altLang="en-US" dirty="0"/>
          </a:p>
        </p:txBody>
      </p:sp>
    </p:spTree>
    <p:extLst>
      <p:ext uri="{BB962C8B-B14F-4D97-AF65-F5344CB8AC3E}">
        <p14:creationId xmlns:p14="http://schemas.microsoft.com/office/powerpoint/2010/main" val="5559024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Title 4"/>
          <p:cNvSpPr>
            <a:spLocks noGrp="1"/>
          </p:cNvSpPr>
          <p:nvPr>
            <p:ph type="title"/>
          </p:nvPr>
        </p:nvSpPr>
        <p:spPr>
          <a:xfrm>
            <a:off x="457200" y="304800"/>
            <a:ext cx="8229600" cy="533400"/>
          </a:xfrm>
        </p:spPr>
        <p:txBody>
          <a:bodyPr>
            <a:normAutofit fontScale="90000"/>
          </a:bodyPr>
          <a:lstStyle/>
          <a:p>
            <a:pPr eaLnBrk="1" hangingPunct="1">
              <a:defRPr/>
            </a:pPr>
            <a:r>
              <a:rPr lang="en-US" dirty="0"/>
              <a:t>Technical Approach </a:t>
            </a:r>
            <a:endParaRPr lang="en-US" dirty="0">
              <a:solidFill>
                <a:srgbClr val="FF0000"/>
              </a:solidFill>
            </a:endParaRPr>
          </a:p>
        </p:txBody>
      </p:sp>
      <p:pic>
        <p:nvPicPr>
          <p:cNvPr id="5" name="Picture 4">
            <a:extLst>
              <a:ext uri="{FF2B5EF4-FFF2-40B4-BE49-F238E27FC236}">
                <a16:creationId xmlns:a16="http://schemas.microsoft.com/office/drawing/2014/main" id="{51FA1581-EF72-4D8A-881C-E8CC4B07D2F5}"/>
              </a:ext>
            </a:extLst>
          </p:cNvPr>
          <p:cNvPicPr>
            <a:picLocks noChangeAspect="1"/>
          </p:cNvPicPr>
          <p:nvPr/>
        </p:nvPicPr>
        <p:blipFill>
          <a:blip r:embed="rId2"/>
          <a:stretch>
            <a:fillRect/>
          </a:stretch>
        </p:blipFill>
        <p:spPr>
          <a:xfrm>
            <a:off x="762000" y="2365884"/>
            <a:ext cx="7391400" cy="4214082"/>
          </a:xfrm>
          <a:prstGeom prst="rect">
            <a:avLst/>
          </a:prstGeom>
        </p:spPr>
      </p:pic>
      <p:sp>
        <p:nvSpPr>
          <p:cNvPr id="6" name="Rectangle 5">
            <a:extLst>
              <a:ext uri="{FF2B5EF4-FFF2-40B4-BE49-F238E27FC236}">
                <a16:creationId xmlns:a16="http://schemas.microsoft.com/office/drawing/2014/main" id="{A8C37DCF-AC13-47DF-BBFE-8AAB46BED240}"/>
              </a:ext>
            </a:extLst>
          </p:cNvPr>
          <p:cNvSpPr/>
          <p:nvPr/>
        </p:nvSpPr>
        <p:spPr>
          <a:xfrm>
            <a:off x="491490" y="1135063"/>
            <a:ext cx="7924800" cy="923330"/>
          </a:xfrm>
          <a:prstGeom prst="rect">
            <a:avLst/>
          </a:prstGeom>
        </p:spPr>
        <p:txBody>
          <a:bodyPr wrap="square">
            <a:spAutoFit/>
          </a:bodyPr>
          <a:lstStyle/>
          <a:p>
            <a:pPr>
              <a:spcAft>
                <a:spcPts val="300"/>
              </a:spcAft>
            </a:pPr>
            <a:r>
              <a:rPr lang="en-US" dirty="0"/>
              <a:t>Schematic of proposed fluidized bed reactor using a transparent fused quartz process tube and a transparent furnace system that will allow direct observation of the fluidized bed at operating temperatures and pressures.</a:t>
            </a:r>
          </a:p>
        </p:txBody>
      </p:sp>
      <p:sp>
        <p:nvSpPr>
          <p:cNvPr id="3" name="Slide Number Placeholder 2">
            <a:extLst>
              <a:ext uri="{FF2B5EF4-FFF2-40B4-BE49-F238E27FC236}">
                <a16:creationId xmlns:a16="http://schemas.microsoft.com/office/drawing/2014/main" id="{E923CE43-B5EC-4EDA-AB80-0B19D5239929}"/>
              </a:ext>
            </a:extLst>
          </p:cNvPr>
          <p:cNvSpPr>
            <a:spLocks noGrp="1"/>
          </p:cNvSpPr>
          <p:nvPr>
            <p:ph type="sldNum" sz="quarter" idx="10"/>
          </p:nvPr>
        </p:nvSpPr>
        <p:spPr/>
        <p:txBody>
          <a:bodyPr/>
          <a:lstStyle/>
          <a:p>
            <a:pPr>
              <a:defRPr/>
            </a:pPr>
            <a:fld id="{157A59B2-37DF-4CEB-8524-92F032B0810B}" type="slidenum">
              <a:rPr lang="en-US" altLang="en-US" smtClean="0"/>
              <a:pPr>
                <a:defRPr/>
              </a:pPr>
              <a:t>5</a:t>
            </a:fld>
            <a:endParaRPr lang="en-US" altLang="en-US" dirty="0"/>
          </a:p>
        </p:txBody>
      </p:sp>
    </p:spTree>
    <p:extLst>
      <p:ext uri="{BB962C8B-B14F-4D97-AF65-F5344CB8AC3E}">
        <p14:creationId xmlns:p14="http://schemas.microsoft.com/office/powerpoint/2010/main" val="7184022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Title 4"/>
          <p:cNvSpPr>
            <a:spLocks noGrp="1"/>
          </p:cNvSpPr>
          <p:nvPr>
            <p:ph type="title"/>
          </p:nvPr>
        </p:nvSpPr>
        <p:spPr>
          <a:xfrm>
            <a:off x="457200" y="304800"/>
            <a:ext cx="8229600" cy="533400"/>
          </a:xfrm>
        </p:spPr>
        <p:txBody>
          <a:bodyPr>
            <a:normAutofit fontScale="90000"/>
          </a:bodyPr>
          <a:lstStyle/>
          <a:p>
            <a:pPr eaLnBrk="1" hangingPunct="1">
              <a:defRPr/>
            </a:pPr>
            <a:r>
              <a:rPr lang="en-US" dirty="0"/>
              <a:t>Technical Approach </a:t>
            </a:r>
            <a:endParaRPr lang="en-US" dirty="0">
              <a:solidFill>
                <a:srgbClr val="FF0000"/>
              </a:solidFill>
            </a:endParaRPr>
          </a:p>
        </p:txBody>
      </p:sp>
      <p:sp>
        <p:nvSpPr>
          <p:cNvPr id="3" name="Rectangle 2">
            <a:extLst>
              <a:ext uri="{FF2B5EF4-FFF2-40B4-BE49-F238E27FC236}">
                <a16:creationId xmlns:a16="http://schemas.microsoft.com/office/drawing/2014/main" id="{A1EC4F55-E3AC-438C-B308-6D7B75C76FDA}"/>
              </a:ext>
            </a:extLst>
          </p:cNvPr>
          <p:cNvSpPr>
            <a:spLocks noChangeArrowheads="1"/>
          </p:cNvSpPr>
          <p:nvPr/>
        </p:nvSpPr>
        <p:spPr bwMode="auto">
          <a:xfrm>
            <a:off x="377955" y="4671903"/>
            <a:ext cx="8229600" cy="1754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Developed model (based on work by J.R. Grace) to map fluidization behavior based on non-dimensional flow velocity vs. non- dimensional particle size for a fluidized bed reactor. </a:t>
            </a: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dirty="0">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This type of mapping has been used to predict the optimal fluidization </a:t>
            </a:r>
            <a:r>
              <a:rPr lang="en-US" altLang="en-US" dirty="0">
                <a:latin typeface="Calibri" panose="020F0502020204030204" pitchFamily="34" charset="0"/>
                <a:ea typeface="Calibri" panose="020F0502020204030204" pitchFamily="34" charset="0"/>
                <a:cs typeface="Times New Roman" panose="02020603050405020304" pitchFamily="18" charset="0"/>
              </a:rPr>
              <a:t>behavior based on </a:t>
            </a:r>
            <a:r>
              <a:rPr kumimoji="0" lang="en-US" altLang="en-US"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particle material, gas composition, and temperature to be utilized. </a:t>
            </a:r>
          </a:p>
        </p:txBody>
      </p:sp>
      <p:pic>
        <p:nvPicPr>
          <p:cNvPr id="4" name="Picture 254">
            <a:extLst>
              <a:ext uri="{FF2B5EF4-FFF2-40B4-BE49-F238E27FC236}">
                <a16:creationId xmlns:a16="http://schemas.microsoft.com/office/drawing/2014/main" id="{86767CF2-DD44-4553-A2EE-C1EDDD7822F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5865" y="1308934"/>
            <a:ext cx="1676399" cy="2626035"/>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a:extLst>
              <a:ext uri="{FF2B5EF4-FFF2-40B4-BE49-F238E27FC236}">
                <a16:creationId xmlns:a16="http://schemas.microsoft.com/office/drawing/2014/main" id="{7732F85E-1864-45B2-9405-F3F1CBC6057E}"/>
              </a:ext>
            </a:extLst>
          </p:cNvPr>
          <p:cNvSpPr>
            <a:spLocks noGrp="1"/>
          </p:cNvSpPr>
          <p:nvPr>
            <p:ph type="sldNum" sz="quarter" idx="10"/>
          </p:nvPr>
        </p:nvSpPr>
        <p:spPr/>
        <p:txBody>
          <a:bodyPr/>
          <a:lstStyle/>
          <a:p>
            <a:pPr>
              <a:defRPr/>
            </a:pPr>
            <a:fld id="{157A59B2-37DF-4CEB-8524-92F032B0810B}" type="slidenum">
              <a:rPr lang="en-US" altLang="en-US" smtClean="0"/>
              <a:pPr>
                <a:defRPr/>
              </a:pPr>
              <a:t>6</a:t>
            </a:fld>
            <a:endParaRPr lang="en-US" altLang="en-US" dirty="0"/>
          </a:p>
        </p:txBody>
      </p:sp>
      <p:pic>
        <p:nvPicPr>
          <p:cNvPr id="8" name="Picture 7">
            <a:extLst>
              <a:ext uri="{FF2B5EF4-FFF2-40B4-BE49-F238E27FC236}">
                <a16:creationId xmlns:a16="http://schemas.microsoft.com/office/drawing/2014/main" id="{71B7C6B2-A7DC-48B0-A6F7-A0C21BF0F44D}"/>
              </a:ext>
            </a:extLst>
          </p:cNvPr>
          <p:cNvPicPr>
            <a:picLocks noChangeAspect="1"/>
          </p:cNvPicPr>
          <p:nvPr/>
        </p:nvPicPr>
        <p:blipFill rotWithShape="1">
          <a:blip r:embed="rId3"/>
          <a:srcRect t="13322" r="9738"/>
          <a:stretch/>
        </p:blipFill>
        <p:spPr>
          <a:xfrm>
            <a:off x="478535" y="945117"/>
            <a:ext cx="3657600" cy="3522133"/>
          </a:xfrm>
          <a:prstGeom prst="rect">
            <a:avLst/>
          </a:prstGeom>
        </p:spPr>
      </p:pic>
      <p:pic>
        <p:nvPicPr>
          <p:cNvPr id="10" name="Picture 9">
            <a:extLst>
              <a:ext uri="{FF2B5EF4-FFF2-40B4-BE49-F238E27FC236}">
                <a16:creationId xmlns:a16="http://schemas.microsoft.com/office/drawing/2014/main" id="{18ECCB44-185B-4161-BC49-25596C8860C2}"/>
              </a:ext>
            </a:extLst>
          </p:cNvPr>
          <p:cNvPicPr>
            <a:picLocks noChangeAspect="1"/>
          </p:cNvPicPr>
          <p:nvPr/>
        </p:nvPicPr>
        <p:blipFill rotWithShape="1">
          <a:blip r:embed="rId4"/>
          <a:srcRect t="13322" r="9081"/>
          <a:stretch/>
        </p:blipFill>
        <p:spPr>
          <a:xfrm>
            <a:off x="4949955" y="942069"/>
            <a:ext cx="3657600" cy="3496686"/>
          </a:xfrm>
          <a:prstGeom prst="rect">
            <a:avLst/>
          </a:prstGeom>
        </p:spPr>
      </p:pic>
    </p:spTree>
    <p:extLst>
      <p:ext uri="{BB962C8B-B14F-4D97-AF65-F5344CB8AC3E}">
        <p14:creationId xmlns:p14="http://schemas.microsoft.com/office/powerpoint/2010/main" val="28508515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Title 4"/>
          <p:cNvSpPr>
            <a:spLocks noGrp="1"/>
          </p:cNvSpPr>
          <p:nvPr>
            <p:ph type="title"/>
          </p:nvPr>
        </p:nvSpPr>
        <p:spPr>
          <a:xfrm>
            <a:off x="457200" y="533400"/>
            <a:ext cx="8229600" cy="304800"/>
          </a:xfrm>
        </p:spPr>
        <p:txBody>
          <a:bodyPr>
            <a:normAutofit fontScale="90000"/>
          </a:bodyPr>
          <a:lstStyle/>
          <a:p>
            <a:pPr eaLnBrk="1" hangingPunct="1">
              <a:defRPr/>
            </a:pPr>
            <a:r>
              <a:rPr lang="en-US" dirty="0"/>
              <a:t>Results and Accomplishments </a:t>
            </a:r>
            <a:endParaRPr lang="en-US" dirty="0">
              <a:solidFill>
                <a:srgbClr val="FF0000"/>
              </a:solidFill>
            </a:endParaRPr>
          </a:p>
        </p:txBody>
      </p:sp>
      <p:sp>
        <p:nvSpPr>
          <p:cNvPr id="17" name="Slide Number Placeholder 16">
            <a:extLst>
              <a:ext uri="{FF2B5EF4-FFF2-40B4-BE49-F238E27FC236}">
                <a16:creationId xmlns:a16="http://schemas.microsoft.com/office/drawing/2014/main" id="{BEDE85D3-65BE-4F25-B8A6-F761C7E77A69}"/>
              </a:ext>
            </a:extLst>
          </p:cNvPr>
          <p:cNvSpPr>
            <a:spLocks noGrp="1"/>
          </p:cNvSpPr>
          <p:nvPr>
            <p:ph type="sldNum" sz="quarter" idx="10"/>
          </p:nvPr>
        </p:nvSpPr>
        <p:spPr/>
        <p:txBody>
          <a:bodyPr/>
          <a:lstStyle/>
          <a:p>
            <a:pPr>
              <a:defRPr/>
            </a:pPr>
            <a:fld id="{157A59B2-37DF-4CEB-8524-92F032B0810B}" type="slidenum">
              <a:rPr lang="en-US" altLang="en-US" smtClean="0"/>
              <a:pPr>
                <a:defRPr/>
              </a:pPr>
              <a:t>7</a:t>
            </a:fld>
            <a:endParaRPr lang="en-US" altLang="en-US" dirty="0"/>
          </a:p>
        </p:txBody>
      </p:sp>
      <p:pic>
        <p:nvPicPr>
          <p:cNvPr id="18" name="Picture 17">
            <a:extLst>
              <a:ext uri="{FF2B5EF4-FFF2-40B4-BE49-F238E27FC236}">
                <a16:creationId xmlns:a16="http://schemas.microsoft.com/office/drawing/2014/main" id="{411DBD37-F8B9-4668-A911-45A323BAE31D}"/>
              </a:ext>
            </a:extLst>
          </p:cNvPr>
          <p:cNvPicPr>
            <a:picLocks noChangeAspect="1"/>
          </p:cNvPicPr>
          <p:nvPr/>
        </p:nvPicPr>
        <p:blipFill rotWithShape="1">
          <a:blip r:embed="rId2"/>
          <a:srcRect l="19854" r="26396"/>
          <a:stretch/>
        </p:blipFill>
        <p:spPr>
          <a:xfrm>
            <a:off x="196240" y="1834530"/>
            <a:ext cx="2854427" cy="3982949"/>
          </a:xfrm>
          <a:prstGeom prst="rect">
            <a:avLst/>
          </a:prstGeom>
        </p:spPr>
      </p:pic>
      <p:cxnSp>
        <p:nvCxnSpPr>
          <p:cNvPr id="21" name="Straight Arrow Connector 20">
            <a:extLst>
              <a:ext uri="{FF2B5EF4-FFF2-40B4-BE49-F238E27FC236}">
                <a16:creationId xmlns:a16="http://schemas.microsoft.com/office/drawing/2014/main" id="{6E95BEE5-8B2D-4B1E-BF84-F768D25C0F12}"/>
              </a:ext>
            </a:extLst>
          </p:cNvPr>
          <p:cNvCxnSpPr>
            <a:cxnSpLocks/>
            <a:stCxn id="24" idx="1"/>
          </p:cNvCxnSpPr>
          <p:nvPr/>
        </p:nvCxnSpPr>
        <p:spPr>
          <a:xfrm flipH="1">
            <a:off x="1336740" y="3773131"/>
            <a:ext cx="2493198" cy="0"/>
          </a:xfrm>
          <a:prstGeom prst="straightConnector1">
            <a:avLst/>
          </a:prstGeom>
          <a:ln>
            <a:solidFill>
              <a:srgbClr val="FF0000"/>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73AF7646-9E4F-42FF-AD30-928953E8664C}"/>
              </a:ext>
            </a:extLst>
          </p:cNvPr>
          <p:cNvCxnSpPr>
            <a:cxnSpLocks/>
          </p:cNvCxnSpPr>
          <p:nvPr/>
        </p:nvCxnSpPr>
        <p:spPr>
          <a:xfrm flipH="1">
            <a:off x="1198132" y="3054817"/>
            <a:ext cx="2648444" cy="30053"/>
          </a:xfrm>
          <a:prstGeom prst="straightConnector1">
            <a:avLst/>
          </a:prstGeom>
          <a:ln>
            <a:solidFill>
              <a:srgbClr val="FF0000"/>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CC39A083-4A9B-44AB-AD94-C6298E13113C}"/>
              </a:ext>
            </a:extLst>
          </p:cNvPr>
          <p:cNvSpPr txBox="1"/>
          <p:nvPr/>
        </p:nvSpPr>
        <p:spPr>
          <a:xfrm>
            <a:off x="3810000" y="2786283"/>
            <a:ext cx="1886816" cy="646331"/>
          </a:xfrm>
          <a:prstGeom prst="rect">
            <a:avLst/>
          </a:prstGeom>
          <a:noFill/>
        </p:spPr>
        <p:txBody>
          <a:bodyPr wrap="square" rtlCol="0">
            <a:spAutoFit/>
          </a:bodyPr>
          <a:lstStyle/>
          <a:p>
            <a:r>
              <a:rPr lang="en-US" dirty="0"/>
              <a:t>Fused Quartz Processing Tube</a:t>
            </a:r>
          </a:p>
        </p:txBody>
      </p:sp>
      <p:sp>
        <p:nvSpPr>
          <p:cNvPr id="24" name="TextBox 23">
            <a:extLst>
              <a:ext uri="{FF2B5EF4-FFF2-40B4-BE49-F238E27FC236}">
                <a16:creationId xmlns:a16="http://schemas.microsoft.com/office/drawing/2014/main" id="{ABF8EC44-DAB9-4D32-99F3-43026067194C}"/>
              </a:ext>
            </a:extLst>
          </p:cNvPr>
          <p:cNvSpPr txBox="1"/>
          <p:nvPr/>
        </p:nvSpPr>
        <p:spPr>
          <a:xfrm>
            <a:off x="3829938" y="3449965"/>
            <a:ext cx="1484124" cy="646331"/>
          </a:xfrm>
          <a:prstGeom prst="rect">
            <a:avLst/>
          </a:prstGeom>
          <a:noFill/>
        </p:spPr>
        <p:txBody>
          <a:bodyPr wrap="none" rtlCol="0">
            <a:spAutoFit/>
          </a:bodyPr>
          <a:lstStyle/>
          <a:p>
            <a:r>
              <a:rPr lang="en-US" dirty="0"/>
              <a:t>Transparent </a:t>
            </a:r>
          </a:p>
          <a:p>
            <a:r>
              <a:rPr lang="en-US" dirty="0"/>
              <a:t>Furnace</a:t>
            </a:r>
          </a:p>
        </p:txBody>
      </p:sp>
      <p:pic>
        <p:nvPicPr>
          <p:cNvPr id="25" name="Picture 24">
            <a:extLst>
              <a:ext uri="{FF2B5EF4-FFF2-40B4-BE49-F238E27FC236}">
                <a16:creationId xmlns:a16="http://schemas.microsoft.com/office/drawing/2014/main" id="{B6425965-A862-4808-AAE0-FA3293178771}"/>
              </a:ext>
            </a:extLst>
          </p:cNvPr>
          <p:cNvPicPr>
            <a:picLocks noChangeAspect="1"/>
          </p:cNvPicPr>
          <p:nvPr/>
        </p:nvPicPr>
        <p:blipFill>
          <a:blip r:embed="rId3"/>
          <a:stretch>
            <a:fillRect/>
          </a:stretch>
        </p:blipFill>
        <p:spPr>
          <a:xfrm>
            <a:off x="6048375" y="2309624"/>
            <a:ext cx="2343150" cy="3124200"/>
          </a:xfrm>
          <a:prstGeom prst="rect">
            <a:avLst/>
          </a:prstGeom>
        </p:spPr>
      </p:pic>
      <p:sp>
        <p:nvSpPr>
          <p:cNvPr id="26" name="TextBox 25">
            <a:extLst>
              <a:ext uri="{FF2B5EF4-FFF2-40B4-BE49-F238E27FC236}">
                <a16:creationId xmlns:a16="http://schemas.microsoft.com/office/drawing/2014/main" id="{73A5833C-5A62-4B0A-A5F5-21CB3842CC10}"/>
              </a:ext>
            </a:extLst>
          </p:cNvPr>
          <p:cNvSpPr txBox="1"/>
          <p:nvPr/>
        </p:nvSpPr>
        <p:spPr>
          <a:xfrm>
            <a:off x="226720" y="987264"/>
            <a:ext cx="8566760" cy="738664"/>
          </a:xfrm>
          <a:prstGeom prst="rect">
            <a:avLst/>
          </a:prstGeom>
          <a:noFill/>
        </p:spPr>
        <p:txBody>
          <a:bodyPr wrap="square" rtlCol="0">
            <a:spAutoFit/>
          </a:bodyPr>
          <a:lstStyle/>
          <a:p>
            <a:pPr algn="ctr"/>
            <a:r>
              <a:rPr lang="en-US" sz="1400" dirty="0"/>
              <a:t>BP-1 Go/No Go milestone was to fluidize a given amount of iron alloy powder at a given temperature for a given time. The transparent furnace &amp; fused quartz processing tube allowed movies to be made to verify this accomplishment and these movies were provided to DOE.</a:t>
            </a:r>
          </a:p>
        </p:txBody>
      </p:sp>
      <p:sp>
        <p:nvSpPr>
          <p:cNvPr id="27" name="TextBox 26">
            <a:extLst>
              <a:ext uri="{FF2B5EF4-FFF2-40B4-BE49-F238E27FC236}">
                <a16:creationId xmlns:a16="http://schemas.microsoft.com/office/drawing/2014/main" id="{3B510D85-5B8F-4E71-99D2-E0E5842EF42D}"/>
              </a:ext>
            </a:extLst>
          </p:cNvPr>
          <p:cNvSpPr txBox="1"/>
          <p:nvPr/>
        </p:nvSpPr>
        <p:spPr>
          <a:xfrm>
            <a:off x="3095107" y="4195139"/>
            <a:ext cx="2565654" cy="1200329"/>
          </a:xfrm>
          <a:prstGeom prst="rect">
            <a:avLst/>
          </a:prstGeom>
          <a:noFill/>
        </p:spPr>
        <p:txBody>
          <a:bodyPr wrap="square" rtlCol="0">
            <a:spAutoFit/>
          </a:bodyPr>
          <a:lstStyle/>
          <a:p>
            <a:pPr algn="r"/>
            <a:r>
              <a:rPr lang="en-US" dirty="0"/>
              <a:t>Fluidized iron alloy powder seen at temperature within the reaction chamber</a:t>
            </a:r>
          </a:p>
        </p:txBody>
      </p:sp>
      <p:cxnSp>
        <p:nvCxnSpPr>
          <p:cNvPr id="29" name="Straight Arrow Connector 28">
            <a:extLst>
              <a:ext uri="{FF2B5EF4-FFF2-40B4-BE49-F238E27FC236}">
                <a16:creationId xmlns:a16="http://schemas.microsoft.com/office/drawing/2014/main" id="{8141A7AA-8D27-4509-A4C7-9688880BE528}"/>
              </a:ext>
            </a:extLst>
          </p:cNvPr>
          <p:cNvCxnSpPr>
            <a:cxnSpLocks/>
            <a:stCxn id="27" idx="3"/>
          </p:cNvCxnSpPr>
          <p:nvPr/>
        </p:nvCxnSpPr>
        <p:spPr>
          <a:xfrm flipV="1">
            <a:off x="5660761" y="3984606"/>
            <a:ext cx="1273439" cy="810698"/>
          </a:xfrm>
          <a:prstGeom prst="straightConnector1">
            <a:avLst/>
          </a:prstGeom>
          <a:ln>
            <a:solidFill>
              <a:srgbClr val="FF0000"/>
            </a:solidFill>
            <a:headEnd type="non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89973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Title 4"/>
          <p:cNvSpPr>
            <a:spLocks noGrp="1"/>
          </p:cNvSpPr>
          <p:nvPr>
            <p:ph type="title"/>
          </p:nvPr>
        </p:nvSpPr>
        <p:spPr>
          <a:xfrm>
            <a:off x="457200" y="533400"/>
            <a:ext cx="8229600" cy="304800"/>
          </a:xfrm>
        </p:spPr>
        <p:txBody>
          <a:bodyPr>
            <a:normAutofit fontScale="90000"/>
          </a:bodyPr>
          <a:lstStyle/>
          <a:p>
            <a:pPr eaLnBrk="1" hangingPunct="1">
              <a:defRPr/>
            </a:pPr>
            <a:r>
              <a:rPr lang="en-US" dirty="0"/>
              <a:t>Results and Accomplishments </a:t>
            </a:r>
            <a:endParaRPr lang="en-US" dirty="0">
              <a:solidFill>
                <a:srgbClr val="FF0000"/>
              </a:solidFill>
            </a:endParaRPr>
          </a:p>
        </p:txBody>
      </p:sp>
      <p:sp>
        <p:nvSpPr>
          <p:cNvPr id="4" name="Slide Number Placeholder 3">
            <a:extLst>
              <a:ext uri="{FF2B5EF4-FFF2-40B4-BE49-F238E27FC236}">
                <a16:creationId xmlns:a16="http://schemas.microsoft.com/office/drawing/2014/main" id="{D0880D16-29AC-4554-86B9-7D5749915A93}"/>
              </a:ext>
            </a:extLst>
          </p:cNvPr>
          <p:cNvSpPr>
            <a:spLocks noGrp="1"/>
          </p:cNvSpPr>
          <p:nvPr>
            <p:ph type="sldNum" sz="quarter" idx="10"/>
          </p:nvPr>
        </p:nvSpPr>
        <p:spPr/>
        <p:txBody>
          <a:bodyPr/>
          <a:lstStyle/>
          <a:p>
            <a:pPr>
              <a:defRPr/>
            </a:pPr>
            <a:fld id="{157A59B2-37DF-4CEB-8524-92F032B0810B}" type="slidenum">
              <a:rPr lang="en-US" altLang="en-US" smtClean="0"/>
              <a:pPr>
                <a:defRPr/>
              </a:pPr>
              <a:t>8</a:t>
            </a:fld>
            <a:endParaRPr lang="en-US" altLang="en-US" dirty="0"/>
          </a:p>
        </p:txBody>
      </p:sp>
      <p:sp>
        <p:nvSpPr>
          <p:cNvPr id="8" name="TextBox 7">
            <a:extLst>
              <a:ext uri="{FF2B5EF4-FFF2-40B4-BE49-F238E27FC236}">
                <a16:creationId xmlns:a16="http://schemas.microsoft.com/office/drawing/2014/main" id="{BA7A0B17-EDC9-4EC1-A69E-9A8C08ABD44C}"/>
              </a:ext>
            </a:extLst>
          </p:cNvPr>
          <p:cNvSpPr txBox="1"/>
          <p:nvPr/>
        </p:nvSpPr>
        <p:spPr>
          <a:xfrm>
            <a:off x="618198" y="990600"/>
            <a:ext cx="7907604" cy="523220"/>
          </a:xfrm>
          <a:prstGeom prst="rect">
            <a:avLst/>
          </a:prstGeom>
          <a:noFill/>
        </p:spPr>
        <p:txBody>
          <a:bodyPr wrap="square" rtlCol="0">
            <a:spAutoFit/>
          </a:bodyPr>
          <a:lstStyle/>
          <a:p>
            <a:pPr algn="ctr"/>
            <a:r>
              <a:rPr lang="en-US" sz="1400" dirty="0"/>
              <a:t>In BP-2 the transparent fused quartz process tube will be replaced with a stainless steel process tube, which will allow further scale-up in production volume. </a:t>
            </a:r>
          </a:p>
        </p:txBody>
      </p:sp>
      <p:grpSp>
        <p:nvGrpSpPr>
          <p:cNvPr id="2" name="Group 1">
            <a:extLst>
              <a:ext uri="{FF2B5EF4-FFF2-40B4-BE49-F238E27FC236}">
                <a16:creationId xmlns:a16="http://schemas.microsoft.com/office/drawing/2014/main" id="{6E9BCF8F-5F5F-4F4B-9FE3-45A386DE360A}"/>
              </a:ext>
            </a:extLst>
          </p:cNvPr>
          <p:cNvGrpSpPr/>
          <p:nvPr/>
        </p:nvGrpSpPr>
        <p:grpSpPr>
          <a:xfrm>
            <a:off x="457200" y="1905000"/>
            <a:ext cx="8183288" cy="2842738"/>
            <a:chOff x="198122" y="2286000"/>
            <a:chExt cx="8183288" cy="2842738"/>
          </a:xfrm>
        </p:grpSpPr>
        <p:pic>
          <p:nvPicPr>
            <p:cNvPr id="9" name="Picture 8">
              <a:extLst>
                <a:ext uri="{FF2B5EF4-FFF2-40B4-BE49-F238E27FC236}">
                  <a16:creationId xmlns:a16="http://schemas.microsoft.com/office/drawing/2014/main" id="{63758AE5-7533-4C06-A0BD-552076F73875}"/>
                </a:ext>
              </a:extLst>
            </p:cNvPr>
            <p:cNvPicPr>
              <a:picLocks noChangeAspect="1"/>
            </p:cNvPicPr>
            <p:nvPr/>
          </p:nvPicPr>
          <p:blipFill rotWithShape="1">
            <a:blip r:embed="rId2"/>
            <a:srcRect l="24065" t="3114" r="32476" b="3060"/>
            <a:stretch/>
          </p:blipFill>
          <p:spPr>
            <a:xfrm rot="5400000">
              <a:off x="2868397" y="-384275"/>
              <a:ext cx="2842737" cy="8183288"/>
            </a:xfrm>
            <a:prstGeom prst="rect">
              <a:avLst/>
            </a:prstGeom>
          </p:spPr>
        </p:pic>
        <p:sp>
          <p:nvSpPr>
            <p:cNvPr id="10" name="TextBox 9">
              <a:extLst>
                <a:ext uri="{FF2B5EF4-FFF2-40B4-BE49-F238E27FC236}">
                  <a16:creationId xmlns:a16="http://schemas.microsoft.com/office/drawing/2014/main" id="{FE186762-B03C-4C35-99BB-2E8EBB9ECCF3}"/>
                </a:ext>
              </a:extLst>
            </p:cNvPr>
            <p:cNvSpPr txBox="1"/>
            <p:nvPr/>
          </p:nvSpPr>
          <p:spPr>
            <a:xfrm>
              <a:off x="1676400" y="4759406"/>
              <a:ext cx="5458915" cy="369332"/>
            </a:xfrm>
            <a:prstGeom prst="rect">
              <a:avLst/>
            </a:prstGeom>
            <a:noFill/>
          </p:spPr>
          <p:txBody>
            <a:bodyPr wrap="square" rtlCol="0">
              <a:spAutoFit/>
            </a:bodyPr>
            <a:lstStyle/>
            <a:p>
              <a:r>
                <a:rPr lang="en-US" dirty="0"/>
                <a:t>Gen-1 FBR fused quartz processing tube design</a:t>
              </a:r>
            </a:p>
          </p:txBody>
        </p:sp>
        <p:sp>
          <p:nvSpPr>
            <p:cNvPr id="11" name="TextBox 10">
              <a:extLst>
                <a:ext uri="{FF2B5EF4-FFF2-40B4-BE49-F238E27FC236}">
                  <a16:creationId xmlns:a16="http://schemas.microsoft.com/office/drawing/2014/main" id="{0FC5649D-93B7-4718-ACBF-C7BC81888F16}"/>
                </a:ext>
              </a:extLst>
            </p:cNvPr>
            <p:cNvSpPr txBox="1"/>
            <p:nvPr/>
          </p:nvSpPr>
          <p:spPr>
            <a:xfrm>
              <a:off x="1447800" y="2286000"/>
              <a:ext cx="4764702" cy="369332"/>
            </a:xfrm>
            <a:prstGeom prst="rect">
              <a:avLst/>
            </a:prstGeom>
            <a:noFill/>
          </p:spPr>
          <p:txBody>
            <a:bodyPr wrap="none" rtlCol="0">
              <a:spAutoFit/>
            </a:bodyPr>
            <a:lstStyle/>
            <a:p>
              <a:r>
                <a:rPr lang="en-US" dirty="0"/>
                <a:t>Gen-2 FBR stainless steel processing tube design</a:t>
              </a:r>
            </a:p>
          </p:txBody>
        </p:sp>
      </p:grpSp>
      <p:sp>
        <p:nvSpPr>
          <p:cNvPr id="3" name="Rectangle 2">
            <a:extLst>
              <a:ext uri="{FF2B5EF4-FFF2-40B4-BE49-F238E27FC236}">
                <a16:creationId xmlns:a16="http://schemas.microsoft.com/office/drawing/2014/main" id="{E7BAB5B0-664A-4957-90CB-85E01EE9CDFD}"/>
              </a:ext>
            </a:extLst>
          </p:cNvPr>
          <p:cNvSpPr/>
          <p:nvPr/>
        </p:nvSpPr>
        <p:spPr>
          <a:xfrm>
            <a:off x="514542" y="5461221"/>
            <a:ext cx="8068602" cy="523220"/>
          </a:xfrm>
          <a:prstGeom prst="rect">
            <a:avLst/>
          </a:prstGeom>
        </p:spPr>
        <p:txBody>
          <a:bodyPr wrap="square">
            <a:spAutoFit/>
          </a:bodyPr>
          <a:lstStyle/>
          <a:p>
            <a:pPr algn="ctr"/>
            <a:r>
              <a:rPr lang="en-US" sz="1400" dirty="0"/>
              <a:t>Although progress has been made toward accomplishing BP-2 milestones, progress has been slowed as a result of government ordered restrictions due to the COVID-19 pandemic.</a:t>
            </a:r>
          </a:p>
        </p:txBody>
      </p:sp>
    </p:spTree>
    <p:extLst>
      <p:ext uri="{BB962C8B-B14F-4D97-AF65-F5344CB8AC3E}">
        <p14:creationId xmlns:p14="http://schemas.microsoft.com/office/powerpoint/2010/main" val="3316187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Content Placeholder 2"/>
          <p:cNvSpPr>
            <a:spLocks noGrp="1"/>
          </p:cNvSpPr>
          <p:nvPr>
            <p:ph idx="1"/>
          </p:nvPr>
        </p:nvSpPr>
        <p:spPr>
          <a:xfrm>
            <a:off x="457200" y="1066800"/>
            <a:ext cx="8229600" cy="4389438"/>
          </a:xfrm>
        </p:spPr>
        <p:txBody>
          <a:bodyPr/>
          <a:lstStyle/>
          <a:p>
            <a:pPr eaLnBrk="1" hangingPunct="1">
              <a:buClr>
                <a:schemeClr val="tx2"/>
              </a:buClr>
            </a:pPr>
            <a:r>
              <a:rPr lang="en-US" altLang="en-US" dirty="0">
                <a:solidFill>
                  <a:schemeClr val="tx2"/>
                </a:solidFill>
                <a:latin typeface="Arial" panose="020B0604020202020204" pitchFamily="34" charset="0"/>
                <a:cs typeface="Arial" panose="020B0604020202020204" pitchFamily="34" charset="0"/>
              </a:rPr>
              <a:t>This DOE-AMO sponsored project will transition this technology from TRL-3 at the beginning of the project to TRL-5 at the end of the project. </a:t>
            </a:r>
          </a:p>
          <a:p>
            <a:pPr eaLnBrk="1" hangingPunct="1">
              <a:buClr>
                <a:schemeClr val="tx2"/>
              </a:buClr>
            </a:pPr>
            <a:r>
              <a:rPr lang="en-US" altLang="en-US" dirty="0">
                <a:solidFill>
                  <a:schemeClr val="tx2"/>
                </a:solidFill>
                <a:latin typeface="Arial" panose="020B0604020202020204" pitchFamily="34" charset="0"/>
                <a:cs typeface="Arial" panose="020B0604020202020204" pitchFamily="34" charset="0"/>
              </a:rPr>
              <a:t>Next steps include:</a:t>
            </a:r>
          </a:p>
          <a:p>
            <a:pPr lvl="1" eaLnBrk="1" hangingPunct="1">
              <a:buClr>
                <a:schemeClr val="tx2"/>
              </a:buClr>
            </a:pPr>
            <a:r>
              <a:rPr lang="en-US" altLang="en-US" dirty="0">
                <a:solidFill>
                  <a:schemeClr val="tx2"/>
                </a:solidFill>
                <a:latin typeface="Arial" panose="020B0604020202020204" pitchFamily="34" charset="0"/>
                <a:cs typeface="Arial" panose="020B0604020202020204" pitchFamily="34" charset="0"/>
              </a:rPr>
              <a:t>Manufacture magnetic powder at pilot scale  </a:t>
            </a:r>
          </a:p>
          <a:p>
            <a:pPr lvl="1" eaLnBrk="1" hangingPunct="1">
              <a:buClr>
                <a:schemeClr val="tx2"/>
              </a:buClr>
            </a:pPr>
            <a:r>
              <a:rPr lang="en-US" altLang="en-US" dirty="0">
                <a:solidFill>
                  <a:schemeClr val="tx2"/>
                </a:solidFill>
                <a:latin typeface="Arial" panose="020B0604020202020204" pitchFamily="34" charset="0"/>
                <a:cs typeface="Arial" panose="020B0604020202020204" pitchFamily="34" charset="0"/>
              </a:rPr>
              <a:t>Manufacture demonstration bonded magnet </a:t>
            </a:r>
          </a:p>
          <a:p>
            <a:pPr lvl="1" eaLnBrk="1" hangingPunct="1">
              <a:buClr>
                <a:schemeClr val="tx2"/>
              </a:buClr>
            </a:pPr>
            <a:r>
              <a:rPr lang="en-US" altLang="en-US" dirty="0">
                <a:solidFill>
                  <a:schemeClr val="tx2"/>
                </a:solidFill>
                <a:latin typeface="Arial" panose="020B0604020202020204" pitchFamily="34" charset="0"/>
                <a:cs typeface="Arial" panose="020B0604020202020204" pitchFamily="34" charset="0"/>
              </a:rPr>
              <a:t>Incorporate demonstration magnet in magnetic refrigeration application.</a:t>
            </a:r>
          </a:p>
          <a:p>
            <a:pPr eaLnBrk="1" hangingPunct="1">
              <a:buClr>
                <a:schemeClr val="tx2"/>
              </a:buClr>
            </a:pPr>
            <a:r>
              <a:rPr lang="en-US" altLang="en-US" dirty="0">
                <a:solidFill>
                  <a:schemeClr val="tx2"/>
                </a:solidFill>
                <a:latin typeface="Arial" panose="020B0604020202020204" pitchFamily="34" charset="0"/>
                <a:cs typeface="Arial" panose="020B0604020202020204" pitchFamily="34" charset="0"/>
              </a:rPr>
              <a:t>FeNix Magnetics has developed an IP strategy and has patent applications in processes</a:t>
            </a:r>
          </a:p>
          <a:p>
            <a:pPr eaLnBrk="1" hangingPunct="1">
              <a:buClr>
                <a:schemeClr val="tx2"/>
              </a:buClr>
            </a:pPr>
            <a:endParaRPr lang="en-US" altLang="en-US" dirty="0">
              <a:solidFill>
                <a:srgbClr val="FF0000"/>
              </a:solidFill>
            </a:endParaRPr>
          </a:p>
          <a:p>
            <a:pPr marL="0" indent="0" eaLnBrk="1" hangingPunct="1">
              <a:buClr>
                <a:schemeClr val="tx2"/>
              </a:buClr>
              <a:buNone/>
            </a:pPr>
            <a:endParaRPr lang="en-US" altLang="en-US" dirty="0">
              <a:solidFill>
                <a:srgbClr val="FF0000"/>
              </a:solidFill>
            </a:endParaRPr>
          </a:p>
          <a:p>
            <a:pPr eaLnBrk="1" hangingPunct="1">
              <a:buClr>
                <a:schemeClr val="tx2"/>
              </a:buClr>
            </a:pPr>
            <a:endParaRPr lang="en-US" altLang="en-US" dirty="0">
              <a:solidFill>
                <a:srgbClr val="FF0000"/>
              </a:solidFill>
            </a:endParaRPr>
          </a:p>
          <a:p>
            <a:pPr eaLnBrk="1" hangingPunct="1">
              <a:buClr>
                <a:schemeClr val="tx2"/>
              </a:buClr>
            </a:pPr>
            <a:endParaRPr lang="en-US" altLang="en-US" dirty="0">
              <a:solidFill>
                <a:srgbClr val="FF0000"/>
              </a:solidFill>
            </a:endParaRPr>
          </a:p>
        </p:txBody>
      </p:sp>
      <p:sp>
        <p:nvSpPr>
          <p:cNvPr id="15363" name="Title 4"/>
          <p:cNvSpPr>
            <a:spLocks noGrp="1"/>
          </p:cNvSpPr>
          <p:nvPr>
            <p:ph type="title"/>
          </p:nvPr>
        </p:nvSpPr>
        <p:spPr>
          <a:xfrm>
            <a:off x="457200" y="457200"/>
            <a:ext cx="8229600" cy="381000"/>
          </a:xfrm>
        </p:spPr>
        <p:txBody>
          <a:bodyPr>
            <a:normAutofit fontScale="90000"/>
          </a:bodyPr>
          <a:lstStyle/>
          <a:p>
            <a:pPr eaLnBrk="1" hangingPunct="1">
              <a:defRPr/>
            </a:pPr>
            <a:r>
              <a:rPr lang="en-US" dirty="0"/>
              <a:t>Transition (beyond DOE assistance) </a:t>
            </a:r>
            <a:endParaRPr lang="en-US" dirty="0">
              <a:solidFill>
                <a:srgbClr val="FF0000"/>
              </a:solidFill>
            </a:endParaRPr>
          </a:p>
        </p:txBody>
      </p:sp>
      <p:sp>
        <p:nvSpPr>
          <p:cNvPr id="2" name="Slide Number Placeholder 1">
            <a:extLst>
              <a:ext uri="{FF2B5EF4-FFF2-40B4-BE49-F238E27FC236}">
                <a16:creationId xmlns:a16="http://schemas.microsoft.com/office/drawing/2014/main" id="{879BD25C-DC69-4097-B3E8-F7BA6437FC02}"/>
              </a:ext>
            </a:extLst>
          </p:cNvPr>
          <p:cNvSpPr>
            <a:spLocks noGrp="1"/>
          </p:cNvSpPr>
          <p:nvPr>
            <p:ph type="sldNum" sz="quarter" idx="10"/>
          </p:nvPr>
        </p:nvSpPr>
        <p:spPr/>
        <p:txBody>
          <a:bodyPr/>
          <a:lstStyle/>
          <a:p>
            <a:pPr>
              <a:defRPr/>
            </a:pPr>
            <a:fld id="{157A59B2-37DF-4CEB-8524-92F032B0810B}" type="slidenum">
              <a:rPr lang="en-US" altLang="en-US" smtClean="0"/>
              <a:pPr>
                <a:defRPr/>
              </a:pPr>
              <a:t>9</a:t>
            </a:fld>
            <a:endParaRPr lang="en-US" altLang="en-US" dirty="0"/>
          </a:p>
        </p:txBody>
      </p:sp>
    </p:spTree>
    <p:extLst>
      <p:ext uri="{BB962C8B-B14F-4D97-AF65-F5344CB8AC3E}">
        <p14:creationId xmlns:p14="http://schemas.microsoft.com/office/powerpoint/2010/main" val="38098868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Default Theme">
  <a:themeElements>
    <a:clrScheme name="ORNL corporate palette May 28 saturation adjust">
      <a:dk1>
        <a:sysClr val="windowText" lastClr="000000"/>
      </a:dk1>
      <a:lt1>
        <a:sysClr val="window" lastClr="FFFFFF"/>
      </a:lt1>
      <a:dk2>
        <a:srgbClr val="1E7640"/>
      </a:dk2>
      <a:lt2>
        <a:srgbClr val="FFFFFF"/>
      </a:lt2>
      <a:accent1>
        <a:srgbClr val="306DBE"/>
      </a:accent1>
      <a:accent2>
        <a:srgbClr val="84B641"/>
      </a:accent2>
      <a:accent3>
        <a:srgbClr val="DE762D"/>
      </a:accent3>
      <a:accent4>
        <a:srgbClr val="2ABDDA"/>
      </a:accent4>
      <a:accent5>
        <a:srgbClr val="A03123"/>
      </a:accent5>
      <a:accent6>
        <a:srgbClr val="FFCD00"/>
      </a:accent6>
      <a:hlink>
        <a:srgbClr val="0070B9"/>
      </a:hlink>
      <a:folHlink>
        <a:srgbClr val="1E764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solidFill>
        <a:ln>
          <a:solidFill>
            <a:schemeClr val="accent1"/>
          </a:solidFill>
        </a:ln>
        <a:effectLst/>
        <a:scene3d>
          <a:camera prst="orthographicFront">
            <a:rot lat="0" lon="0" rev="0"/>
          </a:camera>
          <a:lightRig rig="threePt" dir="t">
            <a:rot lat="0" lon="0" rev="1200000"/>
          </a:lightRig>
        </a:scene3d>
        <a:sp3d/>
      </a:spPr>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defPPr algn="ctr">
          <a:lnSpc>
            <a:spcPct val="90000"/>
          </a:lnSpc>
          <a:defRPr dirty="0" smtClean="0">
            <a:solidFill>
              <a:schemeClr val="tx1"/>
            </a:solidFill>
          </a:defRPr>
        </a:defPPr>
      </a:lstStyle>
      <a:style>
        <a:lnRef idx="0">
          <a:schemeClr val="accent1"/>
        </a:lnRef>
        <a:fillRef idx="3">
          <a:schemeClr val="accent1"/>
        </a:fillRef>
        <a:effectRef idx="3">
          <a:schemeClr val="accent1"/>
        </a:effectRef>
        <a:fontRef idx="minor">
          <a:schemeClr val="lt1"/>
        </a:fontRef>
      </a:style>
    </a:spDef>
    <a:txDef>
      <a:spPr>
        <a:noFill/>
      </a:spPr>
      <a:bodyPr wrap="none" rtlCol="0">
        <a:spAutoFit/>
      </a:bodyPr>
      <a:lstStyle>
        <a:defPPr algn="ctr">
          <a:lnSpc>
            <a:spcPct val="90000"/>
          </a:lnSpc>
          <a:defRPr dirty="0" smtClean="0"/>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ACEAC45444F234CA9ACC8BCED2DB1D4" ma:contentTypeVersion="3" ma:contentTypeDescription="Create a new document." ma:contentTypeScope="" ma:versionID="6b9c61717705cd2af4a0f834dbd3e082">
  <xsd:schema xmlns:xsd="http://www.w3.org/2001/XMLSchema" xmlns:xs="http://www.w3.org/2001/XMLSchema" xmlns:p="http://schemas.microsoft.com/office/2006/metadata/properties" xmlns:ns2="c6d9b406-8ab6-4e35-b189-c607f551e6ff" xmlns:ns3="a61bfe4a-0ddf-4441-8e99-727684e48fab" targetNamespace="http://schemas.microsoft.com/office/2006/metadata/properties" ma:root="true" ma:fieldsID="c99990c45763faf7431741662f6dd0bb" ns2:_="" ns3:_="">
    <xsd:import namespace="c6d9b406-8ab6-4e35-b189-c607f551e6ff"/>
    <xsd:import namespace="a61bfe4a-0ddf-4441-8e99-727684e48fab"/>
    <xsd:element name="properties">
      <xsd:complexType>
        <xsd:sequence>
          <xsd:element name="documentManagement">
            <xsd:complexType>
              <xsd:all>
                <xsd:element ref="ns2:_dlc_DocId" minOccurs="0"/>
                <xsd:element ref="ns2:_dlc_DocIdUrl" minOccurs="0"/>
                <xsd:element ref="ns2:_dlc_DocIdPersistId" minOccurs="0"/>
                <xsd:element ref="ns2:TaxCatchAll" minOccurs="0"/>
                <xsd:element ref="ns2:TaxCatchAllLabel" minOccurs="0"/>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6d9b406-8ab6-4e35-b189-c607f551e6ff"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TaxCatchAll" ma:index="11" nillable="true" ma:displayName="Taxonomy Catch All Column" ma:hidden="true" ma:list="{905695e0-aca8-4f7a-b0cc-bf47a0a263f3}" ma:internalName="TaxCatchAll" ma:showField="CatchAllData" ma:web="a61bfe4a-0ddf-4441-8e99-727684e48fab">
      <xsd:complexType>
        <xsd:complexContent>
          <xsd:extension base="dms:MultiChoiceLookup">
            <xsd:sequence>
              <xsd:element name="Value" type="dms:Lookup" maxOccurs="unbounded" minOccurs="0" nillable="true"/>
            </xsd:sequence>
          </xsd:extension>
        </xsd:complexContent>
      </xsd:complexType>
    </xsd:element>
    <xsd:element name="TaxCatchAllLabel" ma:index="12" nillable="true" ma:displayName="Taxonomy Catch All Column1" ma:hidden="true" ma:list="{905695e0-aca8-4f7a-b0cc-bf47a0a263f3}" ma:internalName="TaxCatchAllLabel" ma:readOnly="true" ma:showField="CatchAllDataLabel" ma:web="a61bfe4a-0ddf-4441-8e99-727684e48fab">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a61bfe4a-0ddf-4441-8e99-727684e48fab" elementFormDefault="qualified">
    <xsd:import namespace="http://schemas.microsoft.com/office/2006/documentManagement/types"/>
    <xsd:import namespace="http://schemas.microsoft.com/office/infopath/2007/PartnerControls"/>
    <xsd:element name="SharedWithUsers" ma:index="13"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haredContentType xmlns="Microsoft.SharePoint.Taxonomy.ContentTypeSync" SourceId="7bbd8d32-57eb-4c25-a7af-abe0816fa3e8" ContentTypeId="0x0101" PreviousValue="false"/>
</file>

<file path=customXml/item3.xml><?xml version="1.0" encoding="utf-8"?>
<?mso-contentType ?>
<spe:Receivers xmlns:spe="http://schemas.microsoft.com/sharepoint/events"/>
</file>

<file path=customXml/item4.xml><?xml version="1.0" encoding="utf-8"?>
<?mso-contentType ?>
<FormTemplates xmlns="http://schemas.microsoft.com/sharepoint/v3/contenttype/forms">
  <Display>DocumentLibraryForm</Display>
  <Edit>DocumentLibraryForm</Edit>
  <New>DocumentLibraryForm</New>
</FormTemplates>
</file>

<file path=customXml/item5.xml><?xml version="1.0" encoding="utf-8"?>
<p:properties xmlns:p="http://schemas.microsoft.com/office/2006/metadata/properties" xmlns:xsi="http://www.w3.org/2001/XMLSchema-instance" xmlns:pc="http://schemas.microsoft.com/office/infopath/2007/PartnerControls">
  <documentManagement>
    <TaxCatchAll xmlns="c6d9b406-8ab6-4e35-b189-c607f551e6ff"/>
  </documentManagement>
</p:properties>
</file>

<file path=customXml/itemProps1.xml><?xml version="1.0" encoding="utf-8"?>
<ds:datastoreItem xmlns:ds="http://schemas.openxmlformats.org/officeDocument/2006/customXml" ds:itemID="{CEF9ABF7-912D-49F5-BA84-EBB6F6B27F05}"/>
</file>

<file path=customXml/itemProps2.xml><?xml version="1.0" encoding="utf-8"?>
<ds:datastoreItem xmlns:ds="http://schemas.openxmlformats.org/officeDocument/2006/customXml" ds:itemID="{32AC5EDA-FDD5-4160-9833-79BCE258FB04}"/>
</file>

<file path=customXml/itemProps3.xml><?xml version="1.0" encoding="utf-8"?>
<ds:datastoreItem xmlns:ds="http://schemas.openxmlformats.org/officeDocument/2006/customXml" ds:itemID="{DA509734-04B5-4228-9783-8F9DFB2F4116}"/>
</file>

<file path=customXml/itemProps4.xml><?xml version="1.0" encoding="utf-8"?>
<ds:datastoreItem xmlns:ds="http://schemas.openxmlformats.org/officeDocument/2006/customXml" ds:itemID="{600C9449-92AB-4AD6-B8EB-8B10456AFAA7}"/>
</file>

<file path=customXml/itemProps5.xml><?xml version="1.0" encoding="utf-8"?>
<ds:datastoreItem xmlns:ds="http://schemas.openxmlformats.org/officeDocument/2006/customXml" ds:itemID="{FC792936-C003-45D3-B6C5-8CED91DED967}"/>
</file>

<file path=docProps/app.xml><?xml version="1.0" encoding="utf-8"?>
<Properties xmlns="http://schemas.openxmlformats.org/officeDocument/2006/extended-properties" xmlns:vt="http://schemas.openxmlformats.org/officeDocument/2006/docPropsVTypes">
  <Template/>
  <TotalTime>5496</TotalTime>
  <Words>1017</Words>
  <Application>Microsoft Office PowerPoint</Application>
  <PresentationFormat>On-screen Show (4:3)</PresentationFormat>
  <Paragraphs>109</Paragraphs>
  <Slides>10</Slides>
  <Notes>0</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10</vt:i4>
      </vt:variant>
    </vt:vector>
  </HeadingPairs>
  <TitlesOfParts>
    <vt:vector size="19" baseType="lpstr">
      <vt:lpstr>Arial</vt:lpstr>
      <vt:lpstr>Arial Black</vt:lpstr>
      <vt:lpstr>Calibri</vt:lpstr>
      <vt:lpstr>Constantia</vt:lpstr>
      <vt:lpstr>Symbol</vt:lpstr>
      <vt:lpstr>Wingdings</vt:lpstr>
      <vt:lpstr>Wingdings 2</vt:lpstr>
      <vt:lpstr>Flow</vt:lpstr>
      <vt:lpstr>Default Theme</vt:lpstr>
      <vt:lpstr>Advanced Manufacturing of Alpha Double Prime Iron Nitride (ADPIN): An Innovative Rare Earth Element (REE) Free Ultra-High Performance Permanent Magnet for Clean Energy Applications Contract Number: DE-EE0008306 FeNix Magnetics, Inc.  Project Period: 05/01/2018 – 10/31/2020</vt:lpstr>
      <vt:lpstr>Overview</vt:lpstr>
      <vt:lpstr>Project Objective(s) </vt:lpstr>
      <vt:lpstr>Technical Innovation </vt:lpstr>
      <vt:lpstr>Technical Approach </vt:lpstr>
      <vt:lpstr>Technical Approach </vt:lpstr>
      <vt:lpstr>Results and Accomplishments </vt:lpstr>
      <vt:lpstr>Results and Accomplishments </vt:lpstr>
      <vt:lpstr>Transition (beyond DOE assistance) </vt:lpstr>
      <vt:lpstr>Questions?</vt:lpstr>
    </vt:vector>
  </TitlesOfParts>
  <Company>t-Centric Consulting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Randall Sands</dc:creator>
  <cp:lastModifiedBy>David Matthiesen</cp:lastModifiedBy>
  <cp:revision>161</cp:revision>
  <cp:lastPrinted>2019-05-17T16:54:28Z</cp:lastPrinted>
  <dcterms:created xsi:type="dcterms:W3CDTF">2010-01-20T19:19:30Z</dcterms:created>
  <dcterms:modified xsi:type="dcterms:W3CDTF">2020-05-11T15:28:28Z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0x010100AACEAC45444F234CA9ACC8BCED2DB1D4</vt:lpwstr>
  </property>
</Properties>
</file>